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media/image21.jpg" ContentType="image/jpg"/>
  <Override PartName="/ppt/media/image22.jpg" ContentType="image/jpg"/>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40"/>
  </p:notesMasterIdLst>
  <p:sldIdLst>
    <p:sldId id="316" r:id="rId4"/>
    <p:sldId id="357" r:id="rId5"/>
    <p:sldId id="405" r:id="rId6"/>
    <p:sldId id="407" r:id="rId7"/>
    <p:sldId id="384" r:id="rId8"/>
    <p:sldId id="408" r:id="rId9"/>
    <p:sldId id="420" r:id="rId10"/>
    <p:sldId id="409" r:id="rId11"/>
    <p:sldId id="406" r:id="rId12"/>
    <p:sldId id="410" r:id="rId13"/>
    <p:sldId id="411" r:id="rId14"/>
    <p:sldId id="412" r:id="rId15"/>
    <p:sldId id="413" r:id="rId16"/>
    <p:sldId id="414" r:id="rId17"/>
    <p:sldId id="415" r:id="rId18"/>
    <p:sldId id="416" r:id="rId19"/>
    <p:sldId id="417" r:id="rId20"/>
    <p:sldId id="418" r:id="rId21"/>
    <p:sldId id="370" r:id="rId22"/>
    <p:sldId id="419" r:id="rId23"/>
    <p:sldId id="421" r:id="rId24"/>
    <p:sldId id="422" r:id="rId25"/>
    <p:sldId id="423" r:id="rId26"/>
    <p:sldId id="371" r:id="rId27"/>
    <p:sldId id="364" r:id="rId28"/>
    <p:sldId id="383" r:id="rId29"/>
    <p:sldId id="425" r:id="rId30"/>
    <p:sldId id="426" r:id="rId31"/>
    <p:sldId id="372" r:id="rId32"/>
    <p:sldId id="427" r:id="rId33"/>
    <p:sldId id="428" r:id="rId34"/>
    <p:sldId id="429" r:id="rId35"/>
    <p:sldId id="430" r:id="rId36"/>
    <p:sldId id="431" r:id="rId37"/>
    <p:sldId id="432" r:id="rId38"/>
    <p:sldId id="312" r:id="rId39"/>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小岩 哲也" initials="小岩" lastIdx="2" clrIdx="0">
    <p:extLst>
      <p:ext uri="{19B8F6BF-5375-455C-9EA6-DF929625EA0E}">
        <p15:presenceInfo xmlns:p15="http://schemas.microsoft.com/office/powerpoint/2012/main" userId="S::tkoiwa@yahoo-corp.jp::b23b8ad5-342b-4ed1-8ea5-ef702f72554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AFB"/>
    <a:srgbClr val="F5F5F8"/>
    <a:srgbClr val="AEB1BF"/>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7C035C-5E74-4F61-B5FE-DCD56440C36B}" v="28" dt="2021-04-16T06:35:06.187"/>
    <p1510:client id="{3B8245DE-488D-42AF-A12E-A867F326A490}" v="17" dt="2021-04-16T06:21:29.080"/>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822" autoAdjust="0"/>
    <p:restoredTop sz="96327" autoAdjust="0"/>
  </p:normalViewPr>
  <p:slideViewPr>
    <p:cSldViewPr>
      <p:cViewPr varScale="1">
        <p:scale>
          <a:sx n="63" d="100"/>
          <a:sy n="63" d="100"/>
        </p:scale>
        <p:origin x="51" y="51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51" Type="http://schemas.microsoft.com/office/2016/11/relationships/changesInfo" Target="changesInfos/changesInfo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50" Type="http://schemas.microsoft.com/office/2015/10/relationships/revisionInfo" Target="revisionInfo.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ohara" clId="Web-{3B8245DE-488D-42AF-A12E-A867F326A490}"/>
    <pc:docChg chg="modSld">
      <pc:chgData name="moohara" userId="" providerId="" clId="Web-{3B8245DE-488D-42AF-A12E-A867F326A490}" dt="2021-04-16T06:21:22.002" v="5"/>
      <pc:docMkLst>
        <pc:docMk/>
      </pc:docMkLst>
      <pc:sldChg chg="modSp">
        <pc:chgData name="moohara" userId="" providerId="" clId="Web-{3B8245DE-488D-42AF-A12E-A867F326A490}" dt="2021-04-16T06:21:22.002" v="5"/>
        <pc:sldMkLst>
          <pc:docMk/>
          <pc:sldMk cId="3454270807" sldId="326"/>
        </pc:sldMkLst>
        <pc:graphicFrameChg chg="mod modGraphic">
          <ac:chgData name="moohara" userId="" providerId="" clId="Web-{3B8245DE-488D-42AF-A12E-A867F326A490}" dt="2021-04-16T06:21:22.002" v="5"/>
          <ac:graphicFrameMkLst>
            <pc:docMk/>
            <pc:sldMk cId="3454270807" sldId="326"/>
            <ac:graphicFrameMk id="12" creationId="{8D6FD0B5-1C48-2E4A-A909-7ABA89B39DE9}"/>
          </ac:graphicFrameMkLst>
        </pc:graphicFrameChg>
      </pc:sldChg>
    </pc:docChg>
  </pc:docChgLst>
  <pc:docChgLst>
    <pc:chgData name="moohara" clId="Web-{117C035C-5E74-4F61-B5FE-DCD56440C36B}"/>
    <pc:docChg chg="modSld">
      <pc:chgData name="moohara" userId="" providerId="" clId="Web-{117C035C-5E74-4F61-B5FE-DCD56440C36B}" dt="2021-04-16T06:35:06.187" v="19" actId="20577"/>
      <pc:docMkLst>
        <pc:docMk/>
      </pc:docMkLst>
      <pc:sldChg chg="modSp">
        <pc:chgData name="moohara" userId="" providerId="" clId="Web-{117C035C-5E74-4F61-B5FE-DCD56440C36B}" dt="2021-04-16T06:35:06.187" v="19" actId="20577"/>
        <pc:sldMkLst>
          <pc:docMk/>
          <pc:sldMk cId="749953078" sldId="337"/>
        </pc:sldMkLst>
        <pc:spChg chg="mod">
          <ac:chgData name="moohara" userId="" providerId="" clId="Web-{117C035C-5E74-4F61-B5FE-DCD56440C36B}" dt="2021-04-16T06:35:06.187" v="19" actId="20577"/>
          <ac:spMkLst>
            <pc:docMk/>
            <pc:sldMk cId="749953078" sldId="337"/>
            <ac:spMk id="6"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__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1235813889779602E-2"/>
          <c:y val="0.10644241403045163"/>
          <c:w val="0.95087239056479245"/>
          <c:h val="0.64534731974228177"/>
        </c:manualLayout>
      </c:layout>
      <c:barChart>
        <c:barDir val="col"/>
        <c:grouping val="clustered"/>
        <c:varyColors val="0"/>
        <c:ser>
          <c:idx val="0"/>
          <c:order val="0"/>
          <c:tx>
            <c:strRef>
              <c:f>利用率!$F$1</c:f>
              <c:strCache>
                <c:ptCount val="1"/>
                <c:pt idx="0">
                  <c:v>ニュース媒体としての利用率</c:v>
                </c:pt>
              </c:strCache>
            </c:strRef>
          </c:tx>
          <c:spPr>
            <a:solidFill>
              <a:srgbClr val="CCCCCC"/>
            </a:solidFill>
            <a:ln w="9525" cap="flat" cmpd="sng" algn="ctr">
              <a:noFill/>
              <a:round/>
            </a:ln>
            <a:effectLst/>
          </c:spPr>
          <c:invertIfNegative val="0"/>
          <c:dPt>
            <c:idx val="0"/>
            <c:invertIfNegative val="0"/>
            <c:bubble3D val="0"/>
            <c:spPr>
              <a:solidFill>
                <a:srgbClr val="C9002C">
                  <a:lumMod val="60000"/>
                  <a:lumOff val="40000"/>
                </a:srgbClr>
              </a:solidFill>
              <a:ln w="9525" cap="flat" cmpd="sng" algn="ctr">
                <a:noFill/>
                <a:round/>
              </a:ln>
              <a:effectLst/>
            </c:spPr>
            <c:extLst>
              <c:ext xmlns:c16="http://schemas.microsoft.com/office/drawing/2014/chart" uri="{C3380CC4-5D6E-409C-BE32-E72D297353CC}">
                <c16:uniqueId val="{00000001-D926-4AF5-9BF4-DAC0DA92FE26}"/>
              </c:ext>
            </c:extLst>
          </c:dPt>
          <c:cat>
            <c:strRef>
              <c:f>利用率!$E$2:$E$6</c:f>
              <c:strCache>
                <c:ptCount val="5"/>
                <c:pt idx="0">
                  <c:v>Yahoo!ニュース</c:v>
                </c:pt>
                <c:pt idx="1">
                  <c:v>A社</c:v>
                </c:pt>
                <c:pt idx="2">
                  <c:v>B社</c:v>
                </c:pt>
                <c:pt idx="3">
                  <c:v>C社</c:v>
                </c:pt>
                <c:pt idx="4">
                  <c:v>D社</c:v>
                </c:pt>
              </c:strCache>
            </c:strRef>
          </c:cat>
          <c:val>
            <c:numRef>
              <c:f>利用率!$F$2:$F$6</c:f>
              <c:numCache>
                <c:formatCode>General</c:formatCode>
                <c:ptCount val="5"/>
                <c:pt idx="0">
                  <c:v>64.3</c:v>
                </c:pt>
                <c:pt idx="1">
                  <c:v>54.6</c:v>
                </c:pt>
                <c:pt idx="2">
                  <c:v>15</c:v>
                </c:pt>
                <c:pt idx="3">
                  <c:v>23</c:v>
                </c:pt>
                <c:pt idx="4">
                  <c:v>36.799999999999997</c:v>
                </c:pt>
              </c:numCache>
            </c:numRef>
          </c:val>
          <c:extLst>
            <c:ext xmlns:c16="http://schemas.microsoft.com/office/drawing/2014/chart" uri="{C3380CC4-5D6E-409C-BE32-E72D297353CC}">
              <c16:uniqueId val="{00000002-D926-4AF5-9BF4-DAC0DA92FE26}"/>
            </c:ext>
          </c:extLst>
        </c:ser>
        <c:dLbls>
          <c:showLegendKey val="0"/>
          <c:showVal val="0"/>
          <c:showCatName val="0"/>
          <c:showSerName val="0"/>
          <c:showPercent val="0"/>
          <c:showBubbleSize val="0"/>
        </c:dLbls>
        <c:gapWidth val="62"/>
        <c:overlap val="-26"/>
        <c:axId val="398259192"/>
        <c:axId val="398260176"/>
      </c:barChart>
      <c:catAx>
        <c:axId val="398259192"/>
        <c:scaling>
          <c:orientation val="minMax"/>
        </c:scaling>
        <c:delete val="1"/>
        <c:axPos val="b"/>
        <c:numFmt formatCode="General" sourceLinked="1"/>
        <c:majorTickMark val="none"/>
        <c:minorTickMark val="none"/>
        <c:tickLblPos val="nextTo"/>
        <c:crossAx val="398260176"/>
        <c:crosses val="autoZero"/>
        <c:auto val="1"/>
        <c:lblAlgn val="ctr"/>
        <c:lblOffset val="100"/>
        <c:noMultiLvlLbl val="0"/>
      </c:catAx>
      <c:valAx>
        <c:axId val="398260176"/>
        <c:scaling>
          <c:orientation val="minMax"/>
        </c:scaling>
        <c:delete val="1"/>
        <c:axPos val="l"/>
        <c:numFmt formatCode="General" sourceLinked="1"/>
        <c:majorTickMark val="none"/>
        <c:minorTickMark val="none"/>
        <c:tickLblPos val="nextTo"/>
        <c:crossAx val="3982591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2021/12/24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smtClean="0">
                <a:solidFill>
                  <a:schemeClr val="accent2"/>
                </a:solidFill>
              </a:rPr>
              <a:t>© 2021 Yahoo </a:t>
            </a:r>
            <a:r>
              <a:rPr lang="en" altLang="ja-JP" sz="800" dirty="0">
                <a:solidFill>
                  <a:schemeClr val="accent2"/>
                </a:solidFill>
              </a:rPr>
              <a:t>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70218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565372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smtClean="0">
                <a:solidFill>
                  <a:schemeClr val="accent2"/>
                </a:solidFill>
              </a:rPr>
              <a:t>© 2021 Yahoo </a:t>
            </a:r>
            <a:r>
              <a:rPr lang="en" altLang="ja-JP" sz="800" dirty="0">
                <a:solidFill>
                  <a:schemeClr val="accent2"/>
                </a:solidFill>
              </a:rPr>
              <a:t>Japan Corporation All rights reserved.</a:t>
            </a:r>
          </a:p>
          <a:p>
            <a:pPr algn="r"/>
            <a:endParaRPr kumimoji="1" lang="ja-JP" altLang="en-US" sz="800" dirty="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smtClean="0">
                <a:solidFill>
                  <a:schemeClr val="accent2"/>
                </a:solidFill>
              </a:rPr>
              <a:t>© 2021 Yahoo </a:t>
            </a:r>
            <a:r>
              <a:rPr lang="en" altLang="ja-JP" sz="800" dirty="0">
                <a:solidFill>
                  <a:schemeClr val="accent2"/>
                </a:solidFill>
              </a:rPr>
              <a:t>Japan Corporation All rights reserved.</a:t>
            </a:r>
          </a:p>
          <a:p>
            <a:pPr algn="l"/>
            <a:endParaRPr kumimoji="1" lang="ja-JP" altLang="en-US" sz="800" dirty="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microsoft.com/office/2007/relationships/hdphoto" Target="../media/hdphoto3.wdp"/><Relationship Id="rId3" Type="http://schemas.openxmlformats.org/officeDocument/2006/relationships/image" Target="../media/image18.png"/><Relationship Id="rId7" Type="http://schemas.openxmlformats.org/officeDocument/2006/relationships/image" Target="../media/image22.jpg"/><Relationship Id="rId12" Type="http://schemas.openxmlformats.org/officeDocument/2006/relationships/image" Target="../media/image25.png"/><Relationship Id="rId2" Type="http://schemas.openxmlformats.org/officeDocument/2006/relationships/image" Target="../media/image13.png"/><Relationship Id="rId16" Type="http://schemas.openxmlformats.org/officeDocument/2006/relationships/image" Target="../media/image27.png"/><Relationship Id="rId1" Type="http://schemas.openxmlformats.org/officeDocument/2006/relationships/slideLayout" Target="../slideLayouts/slideLayout21.xml"/><Relationship Id="rId6" Type="http://schemas.openxmlformats.org/officeDocument/2006/relationships/image" Target="../media/image21.jpg"/><Relationship Id="rId11" Type="http://schemas.microsoft.com/office/2007/relationships/hdphoto" Target="../media/hdphoto2.wdp"/><Relationship Id="rId5" Type="http://schemas.openxmlformats.org/officeDocument/2006/relationships/image" Target="../media/image17.png"/><Relationship Id="rId15" Type="http://schemas.microsoft.com/office/2007/relationships/hdphoto" Target="../media/hdphoto4.wdp"/><Relationship Id="rId10" Type="http://schemas.openxmlformats.org/officeDocument/2006/relationships/image" Target="../media/image24.png"/><Relationship Id="rId4" Type="http://schemas.openxmlformats.org/officeDocument/2006/relationships/image" Target="../media/image10.png"/><Relationship Id="rId9" Type="http://schemas.microsoft.com/office/2007/relationships/hdphoto" Target="../media/hdphoto1.wdp"/><Relationship Id="rId14"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7" Type="http://schemas.microsoft.com/office/2007/relationships/hdphoto" Target="../media/hdphoto3.wdp"/><Relationship Id="rId2" Type="http://schemas.openxmlformats.org/officeDocument/2006/relationships/chart" Target="../charts/chart1.xml"/><Relationship Id="rId1" Type="http://schemas.openxmlformats.org/officeDocument/2006/relationships/slideLayout" Target="../slideLayouts/slideLayout21.xml"/><Relationship Id="rId6" Type="http://schemas.openxmlformats.org/officeDocument/2006/relationships/image" Target="../media/image25.png"/><Relationship Id="rId5" Type="http://schemas.microsoft.com/office/2007/relationships/hdphoto" Target="../media/hdphoto1.wdp"/><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21.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1.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1.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9.png"/><Relationship Id="rId1" Type="http://schemas.openxmlformats.org/officeDocument/2006/relationships/slideLayout" Target="../slideLayouts/slideLayout21.xml"/><Relationship Id="rId5" Type="http://schemas.openxmlformats.org/officeDocument/2006/relationships/image" Target="../media/image3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1.xml"/><Relationship Id="rId5" Type="http://schemas.openxmlformats.org/officeDocument/2006/relationships/hyperlink" Target="https://s.yimg.jp/images/listing/pdfs/listing_nyuukoukitei.pdf" TargetMode="External"/><Relationship Id="rId4" Type="http://schemas.openxmlformats.org/officeDocument/2006/relationships/hyperlink" Target="https://ads-help.yahoo.co.jp/yahooads/guideline/articledetail?lan=ja&amp;aid=1493&amp;o=default"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hyperlink" Target="https://s.yimg.jp/images/listing/pdfs/listing_nyuukoukitei.pdf" TargetMode="External"/><Relationship Id="rId2" Type="http://schemas.openxmlformats.org/officeDocument/2006/relationships/image" Target="../media/image33.png"/><Relationship Id="rId1" Type="http://schemas.openxmlformats.org/officeDocument/2006/relationships/slideLayout" Target="../slideLayouts/slideLayout21.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32.png"/><Relationship Id="rId4" Type="http://schemas.openxmlformats.org/officeDocument/2006/relationships/image" Target="../media/image4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image" Target="../media/image13.png"/><Relationship Id="rId1" Type="http://schemas.openxmlformats.org/officeDocument/2006/relationships/slideLayout" Target="../slideLayouts/slideLayout21.xml"/><Relationship Id="rId6" Type="http://schemas.openxmlformats.org/officeDocument/2006/relationships/image" Target="../media/image12.png"/><Relationship Id="rId5" Type="http://schemas.openxmlformats.org/officeDocument/2006/relationships/image" Target="../media/image16.png"/><Relationship Id="rId10" Type="http://schemas.openxmlformats.org/officeDocument/2006/relationships/image" Target="../media/image10.png"/><Relationship Id="rId4" Type="http://schemas.openxmlformats.org/officeDocument/2006/relationships/image" Target="../media/image15.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a:xfrm>
            <a:off x="767408" y="2708920"/>
            <a:ext cx="10671484" cy="1504516"/>
          </a:xfrm>
        </p:spPr>
        <p:txBody>
          <a:bodyPr/>
          <a:lstStyle/>
          <a:p>
            <a:r>
              <a:rPr lang="en-US" altLang="ja-JP" sz="4000" b="1"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b="1"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b="1"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b="1"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b="1"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en-US" altLang="ja-JP" sz="4000" b="1"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b="1" dirty="0">
                <a:latin typeface="メイリオ" panose="020B0604030504040204" pitchFamily="50" charset="-128"/>
                <a:ea typeface="メイリオ" panose="020B0604030504040204" pitchFamily="50" charset="-128"/>
                <a:cs typeface="メイリオ" panose="020B0604030504040204" pitchFamily="50" charset="-128"/>
              </a:rPr>
            </a:br>
            <a:r>
              <a:rPr lang="en-US" altLang="ja-JP" sz="4000" b="1" dirty="0">
                <a:latin typeface="メイリオ" panose="020B0604030504040204" pitchFamily="50" charset="-128"/>
                <a:ea typeface="メイリオ" panose="020B0604030504040204" pitchFamily="50" charset="-128"/>
                <a:cs typeface="メイリオ" panose="020B0604030504040204" pitchFamily="50" charset="-128"/>
              </a:rPr>
              <a:t>2022</a:t>
            </a:r>
            <a:r>
              <a:rPr lang="ja-JP" altLang="en-US" sz="4000" b="1" dirty="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4000" b="1" dirty="0">
                <a:latin typeface="メイリオ" panose="020B0604030504040204" pitchFamily="50" charset="-128"/>
                <a:ea typeface="メイリオ" panose="020B0604030504040204" pitchFamily="50" charset="-128"/>
                <a:cs typeface="メイリオ" panose="020B0604030504040204" pitchFamily="50" charset="-128"/>
              </a:rPr>
              <a:t>3</a:t>
            </a:r>
            <a:r>
              <a:rPr lang="ja-JP" altLang="en-US" sz="4000" b="1" dirty="0">
                <a:latin typeface="メイリオ" panose="020B0604030504040204" pitchFamily="50" charset="-128"/>
                <a:ea typeface="メイリオ" panose="020B0604030504040204" pitchFamily="50" charset="-128"/>
                <a:cs typeface="メイリオ" panose="020B0604030504040204" pitchFamily="50" charset="-128"/>
              </a:rPr>
              <a:t>月（年度末</a:t>
            </a:r>
            <a:r>
              <a:rPr lang="ja-JP" altLang="en-US" sz="4000" b="1" dirty="0" smtClean="0">
                <a:latin typeface="メイリオ" panose="020B0604030504040204" pitchFamily="50" charset="-128"/>
                <a:ea typeface="メイリオ" panose="020B0604030504040204" pitchFamily="50" charset="-128"/>
                <a:cs typeface="メイリオ" panose="020B0604030504040204" pitchFamily="50" charset="-128"/>
              </a:rPr>
              <a:t>）プラン</a:t>
            </a:r>
            <a:endParaRPr lang="ja-JP" altLang="en-US" sz="4000"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a:t>2021</a:t>
            </a:r>
            <a:r>
              <a:rPr lang="ja-JP" altLang="en-US" dirty="0"/>
              <a:t>年</a:t>
            </a:r>
            <a:r>
              <a:rPr lang="en-US" altLang="ja-JP" dirty="0" smtClean="0"/>
              <a:t>12</a:t>
            </a:r>
            <a:r>
              <a:rPr lang="ja-JP" altLang="en-US" dirty="0" smtClean="0"/>
              <a:t>月</a:t>
            </a:r>
            <a:r>
              <a:rPr lang="en-US" altLang="ja-JP" dirty="0" smtClean="0"/>
              <a:t>24</a:t>
            </a:r>
            <a:r>
              <a:rPr lang="ja-JP" altLang="en-US" dirty="0" smtClean="0"/>
              <a:t>日</a:t>
            </a:r>
            <a:endParaRPr lang="en-US" altLang="ja-JP"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703512" y="4934940"/>
            <a:ext cx="4248472" cy="360040"/>
          </a:xfrm>
        </p:spPr>
        <p:txBody>
          <a:bodyPr>
            <a:noAutofit/>
          </a:bodyPr>
          <a:lstStyle/>
          <a:p>
            <a:pPr algn="l"/>
            <a:r>
              <a:rPr lang="ja-JP" altLang="en-US" sz="1200" b="1" dirty="0" smtClean="0">
                <a:latin typeface="メイリオ" panose="020B0604030504040204" pitchFamily="50" charset="-128"/>
                <a:ea typeface="メイリオ" panose="020B0604030504040204" pitchFamily="50" charset="-128"/>
                <a:cs typeface="メイリオ" panose="020B0604030504040204" pitchFamily="50" charset="-128"/>
              </a:rPr>
              <a:t>インストリーム／プライムディスプレイ／プライムカバー</a:t>
            </a:r>
            <a:endParaRPr lang="en-US" altLang="ja-JP" sz="1200" b="1" dirty="0">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テキスト ボックス 24"/>
          <p:cNvSpPr txBox="1"/>
          <p:nvPr/>
        </p:nvSpPr>
        <p:spPr>
          <a:xfrm>
            <a:off x="6989382" y="2208255"/>
            <a:ext cx="4458268" cy="215444"/>
          </a:xfrm>
          <a:prstGeom prst="rect">
            <a:avLst/>
          </a:prstGeom>
          <a:noFill/>
        </p:spPr>
        <p:txBody>
          <a:bodyPr wrap="square" rtlCol="0">
            <a:spAutoFit/>
          </a:bodyPr>
          <a:lstStyle/>
          <a:p>
            <a:pPr algn="l"/>
            <a:r>
              <a:rPr kumimoji="1" lang="en-US" altLang="ja-JP" sz="800" dirty="0" smtClean="0">
                <a:solidFill>
                  <a:schemeClr val="tx1">
                    <a:lumMod val="65000"/>
                    <a:lumOff val="35000"/>
                  </a:schemeClr>
                </a:solidFill>
              </a:rPr>
              <a:t>※</a:t>
            </a:r>
            <a:r>
              <a:rPr kumimoji="1" lang="ja-JP" altLang="en-US" sz="800" dirty="0" smtClean="0">
                <a:solidFill>
                  <a:schemeClr val="tx1">
                    <a:lumMod val="65000"/>
                    <a:lumOff val="35000"/>
                  </a:schemeClr>
                </a:solidFill>
              </a:rPr>
              <a:t>通常、</a:t>
            </a:r>
            <a:r>
              <a:rPr kumimoji="1" lang="en-US" altLang="ja-JP" sz="800" dirty="0">
                <a:solidFill>
                  <a:schemeClr val="tx1">
                    <a:lumMod val="65000"/>
                    <a:lumOff val="35000"/>
                  </a:schemeClr>
                </a:solidFill>
              </a:rPr>
              <a:t>FQ</a:t>
            </a:r>
            <a:r>
              <a:rPr lang="ja-JP" altLang="en-US" sz="800" dirty="0">
                <a:solidFill>
                  <a:schemeClr val="tx1">
                    <a:lumMod val="65000"/>
                    <a:lumOff val="35000"/>
                  </a:schemeClr>
                </a:solidFill>
              </a:rPr>
              <a:t>設定</a:t>
            </a:r>
            <a:r>
              <a:rPr kumimoji="1" lang="ja-JP" altLang="en-US" sz="800" dirty="0">
                <a:solidFill>
                  <a:schemeClr val="tx1">
                    <a:lumMod val="65000"/>
                    <a:lumOff val="35000"/>
                  </a:schemeClr>
                </a:solidFill>
              </a:rPr>
              <a:t>は</a:t>
            </a:r>
            <a:r>
              <a:rPr kumimoji="1" lang="en-US" altLang="ja-JP" sz="800" dirty="0" err="1">
                <a:solidFill>
                  <a:schemeClr val="tx1">
                    <a:lumMod val="65000"/>
                    <a:lumOff val="35000"/>
                  </a:schemeClr>
                </a:solidFill>
              </a:rPr>
              <a:t>vCPM</a:t>
            </a:r>
            <a:r>
              <a:rPr lang="ja-JP" altLang="en-US" sz="800" dirty="0">
                <a:solidFill>
                  <a:schemeClr val="tx1">
                    <a:lumMod val="65000"/>
                    <a:lumOff val="35000"/>
                  </a:schemeClr>
                </a:solidFill>
              </a:rPr>
              <a:t>に</a:t>
            </a:r>
            <a:r>
              <a:rPr kumimoji="1" lang="ja-JP" altLang="en-US" sz="800" dirty="0">
                <a:solidFill>
                  <a:schemeClr val="tx1">
                    <a:lumMod val="65000"/>
                    <a:lumOff val="35000"/>
                  </a:schemeClr>
                </a:solidFill>
              </a:rPr>
              <a:t>掛け率</a:t>
            </a:r>
            <a:r>
              <a:rPr kumimoji="1" lang="ja-JP" altLang="en-US" sz="800" dirty="0" smtClean="0">
                <a:solidFill>
                  <a:schemeClr val="tx1">
                    <a:lumMod val="65000"/>
                    <a:lumOff val="35000"/>
                  </a:schemeClr>
                </a:solidFill>
              </a:rPr>
              <a:t>２倍の価格設定です</a:t>
            </a:r>
            <a:r>
              <a:rPr lang="ja-JP" altLang="en-US" sz="800" dirty="0" smtClean="0">
                <a:solidFill>
                  <a:schemeClr val="tx1">
                    <a:lumMod val="65000"/>
                    <a:lumOff val="35000"/>
                  </a:schemeClr>
                </a:solidFill>
              </a:rPr>
              <a:t>が</a:t>
            </a:r>
            <a:r>
              <a:rPr lang="ja-JP" altLang="en-US" sz="800" dirty="0">
                <a:solidFill>
                  <a:schemeClr val="tx1">
                    <a:lumMod val="65000"/>
                    <a:lumOff val="35000"/>
                  </a:schemeClr>
                </a:solidFill>
              </a:rPr>
              <a:t>、今回は特別価格での</a:t>
            </a:r>
            <a:r>
              <a:rPr lang="ja-JP" altLang="en-US" sz="800" dirty="0" smtClean="0">
                <a:solidFill>
                  <a:schemeClr val="tx1">
                    <a:lumMod val="65000"/>
                    <a:lumOff val="35000"/>
                  </a:schemeClr>
                </a:solidFill>
              </a:rPr>
              <a:t>ご提供です</a:t>
            </a:r>
            <a:endParaRPr kumimoji="1" lang="ja-JP" altLang="en-US" sz="800" dirty="0">
              <a:solidFill>
                <a:schemeClr val="tx1">
                  <a:lumMod val="65000"/>
                  <a:lumOff val="35000"/>
                </a:schemeClr>
              </a:solidFill>
            </a:endParaRPr>
          </a:p>
        </p:txBody>
      </p:sp>
      <p:sp>
        <p:nvSpPr>
          <p:cNvPr id="23" name="テキスト ボックス 22"/>
          <p:cNvSpPr txBox="1"/>
          <p:nvPr/>
        </p:nvSpPr>
        <p:spPr>
          <a:xfrm>
            <a:off x="1847528" y="977149"/>
            <a:ext cx="9523277" cy="1338828"/>
          </a:xfrm>
          <a:prstGeom prst="rect">
            <a:avLst/>
          </a:prstGeom>
          <a:noFill/>
        </p:spPr>
        <p:txBody>
          <a:bodyPr wrap="square" lIns="91440" tIns="45720" rIns="91440" bIns="45720" rtlCol="0" anchor="t">
            <a:spAutoFit/>
          </a:bodyPr>
          <a:lstStyle/>
          <a:p>
            <a:pPr algn="ctr"/>
            <a:r>
              <a:rPr lang="ja-JP" altLang="en-US" sz="2400" b="1" dirty="0" smtClean="0">
                <a:latin typeface="メイリオ" panose="020B0604030504040204" pitchFamily="50" charset="-128"/>
                <a:ea typeface="メイリオ" panose="020B0604030504040204" pitchFamily="50" charset="-128"/>
              </a:rPr>
              <a:t>フリークエンシーキャップ</a:t>
            </a:r>
            <a:r>
              <a:rPr lang="en-US" altLang="ja-JP" sz="2400" b="1" dirty="0" smtClean="0">
                <a:latin typeface="メイリオ" panose="020B0604030504040204" pitchFamily="50" charset="-128"/>
                <a:ea typeface="メイリオ" panose="020B0604030504040204" pitchFamily="50" charset="-128"/>
              </a:rPr>
              <a:t>1</a:t>
            </a:r>
            <a:r>
              <a:rPr lang="ja-JP" altLang="en-US" sz="2400" b="1" dirty="0" smtClean="0">
                <a:latin typeface="メイリオ" panose="020B0604030504040204" pitchFamily="50" charset="-128"/>
                <a:ea typeface="メイリオ" panose="020B0604030504040204" pitchFamily="50" charset="-128"/>
              </a:rPr>
              <a:t>回に設定した</a:t>
            </a:r>
            <a:endParaRPr lang="en-US" altLang="ja-JP" sz="2400" b="1" dirty="0" smtClean="0">
              <a:latin typeface="メイリオ" panose="020B0604030504040204" pitchFamily="50" charset="-128"/>
              <a:ea typeface="メイリオ" panose="020B0604030504040204" pitchFamily="50" charset="-128"/>
            </a:endParaRPr>
          </a:p>
          <a:p>
            <a:pPr algn="ctr"/>
            <a:r>
              <a:rPr lang="en-US" altLang="ja-JP" sz="2400" b="1" dirty="0">
                <a:latin typeface="メイリオ" panose="020B0604030504040204" pitchFamily="50" charset="-128"/>
                <a:ea typeface="メイリオ" panose="020B0604030504040204" pitchFamily="50" charset="-128"/>
              </a:rPr>
              <a:t>1000</a:t>
            </a:r>
            <a:r>
              <a:rPr lang="ja-JP" altLang="en-US" sz="2400" b="1" dirty="0">
                <a:latin typeface="メイリオ" panose="020B0604030504040204" pitchFamily="50" charset="-128"/>
                <a:ea typeface="メイリオ" panose="020B0604030504040204" pitchFamily="50" charset="-128"/>
              </a:rPr>
              <a:t>万ユーザーへリーチ</a:t>
            </a:r>
            <a:r>
              <a:rPr lang="ja-JP" altLang="en-US" sz="2400" b="1" dirty="0" smtClean="0">
                <a:latin typeface="メイリオ" panose="020B0604030504040204" pitchFamily="50" charset="-128"/>
                <a:ea typeface="メイリオ" panose="020B0604030504040204" pitchFamily="50" charset="-128"/>
              </a:rPr>
              <a:t>可能な</a:t>
            </a:r>
            <a:r>
              <a:rPr lang="ja-JP" altLang="en-US" sz="2400" b="1" dirty="0" smtClean="0">
                <a:solidFill>
                  <a:schemeClr val="tx1">
                    <a:lumMod val="75000"/>
                    <a:lumOff val="25000"/>
                  </a:schemeClr>
                </a:solidFill>
                <a:latin typeface="メイリオ" panose="020B0604030504040204" pitchFamily="50" charset="-128"/>
                <a:ea typeface="メイリオ" panose="020B0604030504040204" pitchFamily="50" charset="-128"/>
              </a:rPr>
              <a:t>広告商品を</a:t>
            </a:r>
            <a:endParaRPr lang="en-US" altLang="ja-JP" sz="2400" b="1" dirty="0" smtClean="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2400" b="1" dirty="0" smtClean="0">
                <a:latin typeface="メイリオ" panose="020B0604030504040204" pitchFamily="50" charset="-128"/>
                <a:ea typeface="メイリオ" panose="020B0604030504040204" pitchFamily="50" charset="-128"/>
              </a:rPr>
              <a:t>今回特別に</a:t>
            </a:r>
            <a:r>
              <a:rPr lang="ja-JP" altLang="en-US" sz="3300" b="1" dirty="0" smtClean="0">
                <a:solidFill>
                  <a:schemeClr val="accent6"/>
                </a:solidFill>
                <a:latin typeface="メイリオ" panose="020B0604030504040204" pitchFamily="50" charset="-128"/>
                <a:ea typeface="メイリオ" panose="020B0604030504040204" pitchFamily="50" charset="-128"/>
              </a:rPr>
              <a:t>最大</a:t>
            </a:r>
            <a:r>
              <a:rPr lang="en-US" altLang="ja-JP" sz="3300" b="1" dirty="0" smtClean="0">
                <a:solidFill>
                  <a:schemeClr val="accent6"/>
                </a:solidFill>
                <a:latin typeface="メイリオ" panose="020B0604030504040204" pitchFamily="50" charset="-128"/>
                <a:ea typeface="メイリオ" panose="020B0604030504040204" pitchFamily="50" charset="-128"/>
              </a:rPr>
              <a:t>50%</a:t>
            </a:r>
            <a:r>
              <a:rPr lang="ja-JP" altLang="en-US" sz="3300" b="1" dirty="0" smtClean="0">
                <a:solidFill>
                  <a:schemeClr val="accent6"/>
                </a:solidFill>
                <a:latin typeface="メイリオ" panose="020B0604030504040204" pitchFamily="50" charset="-128"/>
                <a:ea typeface="メイリオ" panose="020B0604030504040204" pitchFamily="50" charset="-128"/>
              </a:rPr>
              <a:t>割引価格</a:t>
            </a:r>
            <a:r>
              <a:rPr lang="ja-JP" altLang="en-US" sz="2400" b="1" dirty="0" smtClean="0">
                <a:latin typeface="メイリオ" panose="020B0604030504040204" pitchFamily="50" charset="-128"/>
                <a:ea typeface="メイリオ" panose="020B0604030504040204" pitchFamily="50" charset="-128"/>
              </a:rPr>
              <a:t>でご提供</a:t>
            </a:r>
            <a:endParaRPr lang="en-US" altLang="ja-JP" sz="2400" b="1" dirty="0">
              <a:latin typeface="メイリオ" panose="020B0604030504040204" pitchFamily="50" charset="-128"/>
              <a:ea typeface="メイリオ" panose="020B0604030504040204" pitchFamily="50" charset="-128"/>
            </a:endParaRPr>
          </a:p>
        </p:txBody>
      </p:sp>
      <p:sp>
        <p:nvSpPr>
          <p:cNvPr id="3" name="テキスト プレースホルダー 2"/>
          <p:cNvSpPr>
            <a:spLocks noGrp="1"/>
          </p:cNvSpPr>
          <p:nvPr>
            <p:ph type="body" sz="quarter" idx="11"/>
          </p:nvPr>
        </p:nvSpPr>
        <p:spPr/>
        <p:txBody>
          <a:bodyPr>
            <a:normAutofit/>
          </a:bodyPr>
          <a:lstStyle/>
          <a:p>
            <a:r>
              <a:rPr kumimoji="1" lang="ja-JP" altLang="en-US" b="1" dirty="0"/>
              <a:t>②</a:t>
            </a:r>
            <a:r>
              <a:rPr kumimoji="1" lang="en-US" altLang="ja-JP" b="1" dirty="0"/>
              <a:t>1000</a:t>
            </a:r>
            <a:r>
              <a:rPr kumimoji="1" lang="ja-JP" altLang="en-US" b="1" dirty="0"/>
              <a:t>万リーチ（</a:t>
            </a:r>
            <a:r>
              <a:rPr kumimoji="1" lang="en-US" altLang="ja-JP" b="1" dirty="0"/>
              <a:t>FQ1</a:t>
            </a:r>
            <a:r>
              <a:rPr kumimoji="1" lang="ja-JP" altLang="en-US" b="1" dirty="0" smtClean="0"/>
              <a:t>）獲得プラン　概要</a:t>
            </a:r>
            <a:endParaRPr kumimoji="1" lang="ja-JP" altLang="en-US" b="1"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2" name="角丸四角形 41"/>
          <p:cNvSpPr/>
          <p:nvPr/>
        </p:nvSpPr>
        <p:spPr>
          <a:xfrm>
            <a:off x="407368" y="3132700"/>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3" name="テキスト ボックス 1"/>
          <p:cNvSpPr txBox="1"/>
          <p:nvPr/>
        </p:nvSpPr>
        <p:spPr>
          <a:xfrm>
            <a:off x="533163" y="3247169"/>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対象商品</a:t>
            </a:r>
            <a:endParaRPr kumimoji="1" lang="ja-JP" altLang="en-US" sz="2000" b="1" dirty="0">
              <a:latin typeface="メイリオ" panose="020B0604030504040204" pitchFamily="50" charset="-128"/>
              <a:ea typeface="メイリオ" panose="020B0604030504040204" pitchFamily="50" charset="-128"/>
            </a:endParaRPr>
          </a:p>
        </p:txBody>
      </p:sp>
      <p:sp>
        <p:nvSpPr>
          <p:cNvPr id="44" name="角丸四角形 43"/>
          <p:cNvSpPr/>
          <p:nvPr/>
        </p:nvSpPr>
        <p:spPr>
          <a:xfrm>
            <a:off x="380767" y="5346747"/>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5" name="テキスト ボックス 1"/>
          <p:cNvSpPr txBox="1"/>
          <p:nvPr/>
        </p:nvSpPr>
        <p:spPr>
          <a:xfrm>
            <a:off x="506562" y="5461216"/>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スペック</a:t>
            </a:r>
            <a:endParaRPr kumimoji="1" lang="ja-JP" altLang="en-US" sz="2000" b="1" dirty="0">
              <a:latin typeface="メイリオ" panose="020B0604030504040204" pitchFamily="50" charset="-128"/>
              <a:ea typeface="メイリオ" panose="020B0604030504040204" pitchFamily="50" charset="-128"/>
            </a:endParaRPr>
          </a:p>
        </p:txBody>
      </p:sp>
      <p:pic>
        <p:nvPicPr>
          <p:cNvPr id="48" name="図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41497" y="2974555"/>
            <a:ext cx="1437035" cy="1437035"/>
          </a:xfrm>
          <a:prstGeom prst="rect">
            <a:avLst/>
          </a:prstGeom>
        </p:spPr>
      </p:pic>
      <p:pic>
        <p:nvPicPr>
          <p:cNvPr id="47" name="図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32304" y="3000118"/>
            <a:ext cx="772424" cy="1373878"/>
          </a:xfrm>
          <a:prstGeom prst="rect">
            <a:avLst/>
          </a:prstGeom>
        </p:spPr>
      </p:pic>
      <p:sp>
        <p:nvSpPr>
          <p:cNvPr id="18" name="角丸四角形 17"/>
          <p:cNvSpPr/>
          <p:nvPr/>
        </p:nvSpPr>
        <p:spPr>
          <a:xfrm>
            <a:off x="407368" y="2391804"/>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19" name="テキスト ボックス 1"/>
          <p:cNvSpPr txBox="1"/>
          <p:nvPr/>
        </p:nvSpPr>
        <p:spPr>
          <a:xfrm>
            <a:off x="533163" y="2506273"/>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掲載期間</a:t>
            </a:r>
            <a:endParaRPr kumimoji="1" lang="ja-JP" altLang="en-US" sz="2000" b="1" dirty="0">
              <a:latin typeface="メイリオ" panose="020B0604030504040204" pitchFamily="50" charset="-128"/>
              <a:ea typeface="メイリオ" panose="020B0604030504040204" pitchFamily="50" charset="-128"/>
            </a:endParaRPr>
          </a:p>
        </p:txBody>
      </p:sp>
      <p:sp>
        <p:nvSpPr>
          <p:cNvPr id="24" name="楕円 23"/>
          <p:cNvSpPr/>
          <p:nvPr/>
        </p:nvSpPr>
        <p:spPr>
          <a:xfrm rot="20583245">
            <a:off x="231932" y="992451"/>
            <a:ext cx="2231751" cy="1174071"/>
          </a:xfrm>
          <a:prstGeom prst="ellipse">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b="1" dirty="0" smtClean="0">
                <a:solidFill>
                  <a:schemeClr val="bg1"/>
                </a:solidFill>
                <a:latin typeface="Century Gothic" panose="020B0502020202020204" pitchFamily="34" charset="0"/>
                <a:ea typeface="メイリオ" panose="020B0604030504040204" pitchFamily="50" charset="-128"/>
              </a:rPr>
              <a:t>広いリーチを短期で獲得</a:t>
            </a:r>
            <a:endParaRPr lang="ja-JP" altLang="en-US" dirty="0">
              <a:solidFill>
                <a:schemeClr val="bg1"/>
              </a:solidFill>
            </a:endParaRPr>
          </a:p>
        </p:txBody>
      </p:sp>
      <p:sp>
        <p:nvSpPr>
          <p:cNvPr id="26" name="テキスト ボックス 25"/>
          <p:cNvSpPr txBox="1"/>
          <p:nvPr/>
        </p:nvSpPr>
        <p:spPr>
          <a:xfrm>
            <a:off x="2836861" y="2494501"/>
            <a:ext cx="6486071" cy="400110"/>
          </a:xfrm>
          <a:prstGeom prst="rect">
            <a:avLst/>
          </a:prstGeom>
          <a:noFill/>
        </p:spPr>
        <p:txBody>
          <a:bodyPr wrap="none" rtlCol="0">
            <a:spAutoFit/>
          </a:bodyPr>
          <a:lstStyle/>
          <a:p>
            <a:pPr algn="l"/>
            <a:r>
              <a:rPr kumimoji="1" lang="en-US" altLang="ja-JP" sz="2000" dirty="0" smtClean="0"/>
              <a:t>2022</a:t>
            </a:r>
            <a:r>
              <a:rPr kumimoji="1" lang="ja-JP" altLang="en-US" sz="2000" dirty="0" smtClean="0"/>
              <a:t>年</a:t>
            </a:r>
            <a:r>
              <a:rPr lang="en-US" altLang="ja-JP" sz="2000" dirty="0"/>
              <a:t>3</a:t>
            </a:r>
            <a:r>
              <a:rPr kumimoji="1" lang="ja-JP" altLang="en-US" sz="2000" dirty="0" smtClean="0"/>
              <a:t>月</a:t>
            </a:r>
            <a:r>
              <a:rPr kumimoji="1" lang="en-US" altLang="ja-JP" sz="2000" dirty="0"/>
              <a:t>1</a:t>
            </a:r>
            <a:r>
              <a:rPr kumimoji="1" lang="ja-JP" altLang="en-US" sz="2000" dirty="0"/>
              <a:t>日</a:t>
            </a:r>
            <a:r>
              <a:rPr kumimoji="1" lang="ja-JP" altLang="en-US" sz="2000" dirty="0" smtClean="0"/>
              <a:t>（火）～</a:t>
            </a:r>
            <a:r>
              <a:rPr lang="en-US" altLang="ja-JP" sz="2000" dirty="0"/>
              <a:t>3</a:t>
            </a:r>
            <a:r>
              <a:rPr kumimoji="1" lang="ja-JP" altLang="en-US" sz="2000" dirty="0" smtClean="0"/>
              <a:t>月</a:t>
            </a:r>
            <a:r>
              <a:rPr kumimoji="1" lang="en-US" altLang="ja-JP" sz="2000" dirty="0"/>
              <a:t>31</a:t>
            </a:r>
            <a:r>
              <a:rPr kumimoji="1" lang="ja-JP" altLang="en-US" sz="2000" dirty="0"/>
              <a:t>日</a:t>
            </a:r>
            <a:r>
              <a:rPr kumimoji="1" lang="ja-JP" altLang="en-US" sz="2000" dirty="0" smtClean="0"/>
              <a:t>（木）</a:t>
            </a:r>
            <a:r>
              <a:rPr kumimoji="1" lang="ja-JP" altLang="en-US" sz="2000" dirty="0"/>
              <a:t>掲載終了分まで</a:t>
            </a:r>
          </a:p>
        </p:txBody>
      </p:sp>
      <p:sp>
        <p:nvSpPr>
          <p:cNvPr id="28" name="正方形/長方形 27"/>
          <p:cNvSpPr/>
          <p:nvPr/>
        </p:nvSpPr>
        <p:spPr>
          <a:xfrm>
            <a:off x="79935" y="6309320"/>
            <a:ext cx="3643946" cy="523220"/>
          </a:xfrm>
          <a:prstGeom prst="rect">
            <a:avLst/>
          </a:prstGeom>
        </p:spPr>
        <p:txBody>
          <a:bodyPr wrap="none" lIns="91440" tIns="45720" rIns="91440" bIns="45720" anchor="t">
            <a:spAutoFit/>
          </a:bodyPr>
          <a:lstStyle/>
          <a:p>
            <a:pPr>
              <a:defRPr/>
            </a:pPr>
            <a:r>
              <a:rPr kumimoji="0" lang="en-US" altLang="ja-JP" sz="700" kern="0" dirty="0">
                <a:solidFill>
                  <a:schemeClr val="tx1">
                    <a:lumMod val="50000"/>
                    <a:lumOff val="50000"/>
                  </a:schemeClr>
                </a:solidFill>
              </a:rPr>
              <a:t>※FQ</a:t>
            </a:r>
            <a:r>
              <a:rPr kumimoji="0" lang="ja-JP" altLang="en-US" sz="700" kern="0" dirty="0">
                <a:solidFill>
                  <a:schemeClr val="tx1">
                    <a:lumMod val="50000"/>
                    <a:lumOff val="50000"/>
                  </a:schemeClr>
                </a:solidFill>
              </a:rPr>
              <a:t>はフリークエンシーの略称</a:t>
            </a:r>
            <a:r>
              <a:rPr kumimoji="0" lang="ja-JP" altLang="en-US" sz="700" kern="0" dirty="0" smtClean="0">
                <a:solidFill>
                  <a:schemeClr val="tx1">
                    <a:lumMod val="50000"/>
                    <a:lumOff val="50000"/>
                  </a:schemeClr>
                </a:solidFill>
              </a:rPr>
              <a:t>です</a:t>
            </a:r>
            <a:endParaRPr kumimoji="0" lang="en-US" altLang="ja-JP" sz="700" b="0" i="0" u="none" strike="noStrike" kern="0" cap="none" spc="0" normalizeH="0" baseline="0" noProof="0" dirty="0" smtClean="0">
              <a:ln>
                <a:noFill/>
              </a:ln>
              <a:solidFill>
                <a:schemeClr val="tx1">
                  <a:lumMod val="50000"/>
                  <a:lumOff val="50000"/>
                </a:schemeClr>
              </a:solidFill>
              <a:effectLst/>
              <a:uLnTx/>
              <a:uFillTx/>
            </a:endParaRPr>
          </a:p>
          <a:p>
            <a:pPr lvl="0">
              <a:defRPr/>
            </a:pPr>
            <a:r>
              <a:rPr kumimoji="0" lang="en-US" altLang="ja-JP" sz="700" b="0" i="0" u="none" strike="noStrike" kern="0" cap="none" spc="0" normalizeH="0" baseline="0" noProof="0" dirty="0" smtClean="0">
                <a:ln>
                  <a:noFill/>
                </a:ln>
                <a:solidFill>
                  <a:schemeClr val="tx1">
                    <a:lumMod val="50000"/>
                    <a:lumOff val="50000"/>
                  </a:schemeClr>
                </a:solidFill>
                <a:effectLst/>
                <a:uLnTx/>
                <a:uFillTx/>
              </a:rPr>
              <a:t>※</a:t>
            </a:r>
            <a:r>
              <a:rPr kumimoji="0" lang="en-US" altLang="ja-JP" sz="700" b="0" i="0" u="none" strike="noStrike" kern="0" cap="none" spc="0" normalizeH="0" baseline="0" noProof="0" dirty="0">
                <a:ln>
                  <a:noFill/>
                </a:ln>
                <a:solidFill>
                  <a:schemeClr val="tx1">
                    <a:lumMod val="50000"/>
                    <a:lumOff val="50000"/>
                  </a:schemeClr>
                </a:solidFill>
                <a:effectLst/>
                <a:uLnTx/>
                <a:uFillTx/>
              </a:rPr>
              <a:t>vimps</a:t>
            </a:r>
            <a:r>
              <a:rPr kumimoji="0" lang="ja-JP" altLang="en-US" sz="700" b="0" i="0" u="none" strike="noStrike" kern="0" cap="none" spc="0" normalizeH="0" baseline="0" noProof="0" dirty="0">
                <a:ln>
                  <a:noFill/>
                </a:ln>
                <a:solidFill>
                  <a:schemeClr val="tx1">
                    <a:lumMod val="50000"/>
                    <a:lumOff val="50000"/>
                  </a:schemeClr>
                </a:solidFill>
                <a:effectLst/>
                <a:uLnTx/>
                <a:uFillTx/>
              </a:rPr>
              <a:t>はビューアブルインプレッションの略称</a:t>
            </a:r>
            <a:r>
              <a:rPr kumimoji="0" lang="ja-JP" altLang="en-US" sz="700" b="0" i="0" u="none" strike="noStrike" kern="0" cap="none" spc="0" normalizeH="0" baseline="0" noProof="0" dirty="0" smtClean="0">
                <a:ln>
                  <a:noFill/>
                </a:ln>
                <a:solidFill>
                  <a:schemeClr val="tx1">
                    <a:lumMod val="50000"/>
                    <a:lumOff val="50000"/>
                  </a:schemeClr>
                </a:solidFill>
                <a:effectLst/>
                <a:uLnTx/>
                <a:uFillTx/>
              </a:rPr>
              <a:t>です</a:t>
            </a:r>
            <a:endParaRPr kumimoji="0" lang="en-US" altLang="ja-JP" sz="700" b="0" i="0" u="none" strike="noStrike" kern="0" cap="none" spc="0" normalizeH="0" baseline="0" noProof="0" dirty="0">
              <a:ln>
                <a:noFill/>
              </a:ln>
              <a:solidFill>
                <a:schemeClr val="tx1">
                  <a:lumMod val="50000"/>
                  <a:lumOff val="50000"/>
                </a:schemeClr>
              </a:solidFill>
              <a:effectLst/>
              <a:uLnTx/>
              <a:uFillTx/>
            </a:endParaRPr>
          </a:p>
          <a:p>
            <a:pPr lvl="0">
              <a:defRPr/>
            </a:pPr>
            <a:r>
              <a:rPr kumimoji="0" lang="en-US" altLang="ja-JP" sz="700" kern="0" dirty="0" smtClean="0">
                <a:solidFill>
                  <a:schemeClr val="tx1">
                    <a:lumMod val="50000"/>
                    <a:lumOff val="50000"/>
                  </a:schemeClr>
                </a:solidFill>
              </a:rPr>
              <a:t>※</a:t>
            </a:r>
            <a:r>
              <a:rPr kumimoji="0" lang="en-US" altLang="ja-JP" sz="700" kern="0" dirty="0">
                <a:solidFill>
                  <a:schemeClr val="tx1">
                    <a:lumMod val="50000"/>
                    <a:lumOff val="50000"/>
                  </a:schemeClr>
                </a:solidFill>
              </a:rPr>
              <a:t>vCPM</a:t>
            </a:r>
            <a:r>
              <a:rPr kumimoji="0" lang="ja-JP" altLang="en-US" sz="700" kern="0" dirty="0">
                <a:solidFill>
                  <a:schemeClr val="tx1">
                    <a:lumMod val="50000"/>
                    <a:lumOff val="50000"/>
                  </a:schemeClr>
                </a:solidFill>
              </a:rPr>
              <a:t>はビューアブルインプレッション</a:t>
            </a:r>
            <a:r>
              <a:rPr kumimoji="0" lang="en-US" altLang="ja-JP" sz="700" kern="0" dirty="0">
                <a:solidFill>
                  <a:schemeClr val="tx1">
                    <a:lumMod val="50000"/>
                    <a:lumOff val="50000"/>
                  </a:schemeClr>
                </a:solidFill>
              </a:rPr>
              <a:t>1,000</a:t>
            </a:r>
            <a:r>
              <a:rPr kumimoji="0" lang="ja-JP" altLang="en-US" sz="700" kern="0" dirty="0">
                <a:solidFill>
                  <a:schemeClr val="tx1">
                    <a:lumMod val="50000"/>
                    <a:lumOff val="50000"/>
                  </a:schemeClr>
                </a:solidFill>
              </a:rPr>
              <a:t>回あたりにかかる見込み広告費用</a:t>
            </a:r>
            <a:r>
              <a:rPr kumimoji="0" lang="ja-JP" altLang="en-US" sz="700" kern="0" dirty="0" smtClean="0">
                <a:solidFill>
                  <a:schemeClr val="tx1">
                    <a:lumMod val="50000"/>
                    <a:lumOff val="50000"/>
                  </a:schemeClr>
                </a:solidFill>
              </a:rPr>
              <a:t>です</a:t>
            </a:r>
            <a:endParaRPr kumimoji="0" lang="en-US" altLang="ja-JP" sz="700" kern="0" dirty="0" smtClean="0">
              <a:solidFill>
                <a:schemeClr val="tx1">
                  <a:lumMod val="50000"/>
                  <a:lumOff val="50000"/>
                </a:schemeClr>
              </a:solidFill>
            </a:endParaRPr>
          </a:p>
          <a:p>
            <a:pPr>
              <a:defRPr/>
            </a:pPr>
            <a:r>
              <a:rPr kumimoji="0" lang="en-US" altLang="ja-JP" sz="700" kern="0" dirty="0">
                <a:solidFill>
                  <a:schemeClr val="tx1">
                    <a:lumMod val="50000"/>
                    <a:lumOff val="50000"/>
                  </a:schemeClr>
                </a:solidFill>
              </a:rPr>
              <a:t>※SP</a:t>
            </a:r>
            <a:r>
              <a:rPr kumimoji="0" lang="ja-JP" altLang="en-US" sz="700" kern="0" dirty="0">
                <a:solidFill>
                  <a:schemeClr val="tx1">
                    <a:lumMod val="50000"/>
                    <a:lumOff val="50000"/>
                  </a:schemeClr>
                </a:solidFill>
              </a:rPr>
              <a:t>はスマートフォン、</a:t>
            </a:r>
            <a:r>
              <a:rPr kumimoji="0" lang="en-US" altLang="ja-JP" sz="700" kern="0" dirty="0">
                <a:solidFill>
                  <a:schemeClr val="tx1">
                    <a:lumMod val="50000"/>
                    <a:lumOff val="50000"/>
                  </a:schemeClr>
                </a:solidFill>
              </a:rPr>
              <a:t> MD</a:t>
            </a:r>
            <a:r>
              <a:rPr kumimoji="0" lang="ja-JP" altLang="en-US" sz="700" kern="0" dirty="0">
                <a:solidFill>
                  <a:schemeClr val="tx1">
                    <a:lumMod val="50000"/>
                    <a:lumOff val="50000"/>
                  </a:schemeClr>
                </a:solidFill>
              </a:rPr>
              <a:t>はマルチデバイス、</a:t>
            </a:r>
            <a:r>
              <a:rPr kumimoji="0" lang="en-US" altLang="ja-JP" sz="700" kern="0" dirty="0">
                <a:solidFill>
                  <a:schemeClr val="tx1">
                    <a:lumMod val="50000"/>
                    <a:lumOff val="50000"/>
                  </a:schemeClr>
                </a:solidFill>
              </a:rPr>
              <a:t>PC</a:t>
            </a:r>
            <a:r>
              <a:rPr kumimoji="0" lang="ja-JP" altLang="en-US" sz="700" kern="0" dirty="0">
                <a:solidFill>
                  <a:schemeClr val="tx1">
                    <a:lumMod val="50000"/>
                    <a:lumOff val="50000"/>
                  </a:schemeClr>
                </a:solidFill>
              </a:rPr>
              <a:t>はパソコンの略称</a:t>
            </a:r>
            <a:r>
              <a:rPr kumimoji="0" lang="ja-JP" altLang="en-US" sz="700" kern="0" dirty="0" smtClean="0">
                <a:solidFill>
                  <a:schemeClr val="tx1">
                    <a:lumMod val="50000"/>
                    <a:lumOff val="50000"/>
                  </a:schemeClr>
                </a:solidFill>
              </a:rPr>
              <a:t>です</a:t>
            </a:r>
            <a:endParaRPr kumimoji="0" lang="en-US" altLang="ja-JP" sz="700" kern="0" dirty="0" smtClean="0">
              <a:solidFill>
                <a:schemeClr val="tx1">
                  <a:lumMod val="50000"/>
                  <a:lumOff val="50000"/>
                </a:schemeClr>
              </a:solidFill>
            </a:endParaRPr>
          </a:p>
        </p:txBody>
      </p:sp>
      <p:graphicFrame>
        <p:nvGraphicFramePr>
          <p:cNvPr id="21" name="表 20"/>
          <p:cNvGraphicFramePr>
            <a:graphicFrameLocks noGrp="1"/>
          </p:cNvGraphicFramePr>
          <p:nvPr>
            <p:extLst>
              <p:ext uri="{D42A27DB-BD31-4B8C-83A1-F6EECF244321}">
                <p14:modId xmlns:p14="http://schemas.microsoft.com/office/powerpoint/2010/main" val="1472074580"/>
              </p:ext>
            </p:extLst>
          </p:nvPr>
        </p:nvGraphicFramePr>
        <p:xfrm>
          <a:off x="2868585" y="3053440"/>
          <a:ext cx="5106870" cy="1590563"/>
        </p:xfrm>
        <a:graphic>
          <a:graphicData uri="http://schemas.openxmlformats.org/drawingml/2006/table">
            <a:tbl>
              <a:tblPr/>
              <a:tblGrid>
                <a:gridCol w="5106870">
                  <a:extLst>
                    <a:ext uri="{9D8B030D-6E8A-4147-A177-3AD203B41FA5}">
                      <a16:colId xmlns:a16="http://schemas.microsoft.com/office/drawing/2014/main" val="2569690539"/>
                    </a:ext>
                  </a:extLst>
                </a:gridCol>
              </a:tblGrid>
              <a:tr h="380279">
                <a:tc>
                  <a:txBody>
                    <a:bodyPr/>
                    <a:lstStyle/>
                    <a:p>
                      <a:pPr algn="ctr" rtl="0" fontAlgn="ctr"/>
                      <a:r>
                        <a:rPr lang="ja-JP" altLang="en-US" sz="1200" b="1" i="0" u="none" strike="noStrike" dirty="0" smtClean="0">
                          <a:solidFill>
                            <a:srgbClr val="F2F2F2"/>
                          </a:solidFill>
                          <a:effectLst/>
                          <a:latin typeface="メイリオ" panose="020B0604030504040204" pitchFamily="50" charset="-128"/>
                          <a:ea typeface="メイリオ" panose="020B0604030504040204" pitchFamily="50" charset="-128"/>
                        </a:rPr>
                        <a:t>商品（スペシャル商品）</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403428">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キャンペーン　プライムカバー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SP</a:t>
                      </a:r>
                    </a:p>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FQ1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万リーチ）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2438937"/>
                  </a:ext>
                </a:extLst>
              </a:tr>
              <a:tr h="403428">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キャンペーン　プライムディスプレイ（</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FQ1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万リーチ）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4814450"/>
                  </a:ext>
                </a:extLst>
              </a:tr>
              <a:tr h="403428">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キャンペーン　プライムディスプレイ（</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FQ1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万リーチ）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3772947"/>
                  </a:ext>
                </a:extLst>
              </a:tr>
            </a:tbl>
          </a:graphicData>
        </a:graphic>
      </p:graphicFrame>
      <p:graphicFrame>
        <p:nvGraphicFramePr>
          <p:cNvPr id="22" name="表 21"/>
          <p:cNvGraphicFramePr>
            <a:graphicFrameLocks noGrp="1"/>
          </p:cNvGraphicFramePr>
          <p:nvPr>
            <p:extLst>
              <p:ext uri="{D42A27DB-BD31-4B8C-83A1-F6EECF244321}">
                <p14:modId xmlns:p14="http://schemas.microsoft.com/office/powerpoint/2010/main" val="1410992522"/>
              </p:ext>
            </p:extLst>
          </p:nvPr>
        </p:nvGraphicFramePr>
        <p:xfrm>
          <a:off x="2855633" y="4905037"/>
          <a:ext cx="8875212" cy="1539999"/>
        </p:xfrm>
        <a:graphic>
          <a:graphicData uri="http://schemas.openxmlformats.org/drawingml/2006/table">
            <a:tbl>
              <a:tblPr/>
              <a:tblGrid>
                <a:gridCol w="2664301">
                  <a:extLst>
                    <a:ext uri="{9D8B030D-6E8A-4147-A177-3AD203B41FA5}">
                      <a16:colId xmlns:a16="http://schemas.microsoft.com/office/drawing/2014/main" val="2569690539"/>
                    </a:ext>
                  </a:extLst>
                </a:gridCol>
                <a:gridCol w="1008112">
                  <a:extLst>
                    <a:ext uri="{9D8B030D-6E8A-4147-A177-3AD203B41FA5}">
                      <a16:colId xmlns:a16="http://schemas.microsoft.com/office/drawing/2014/main" val="1292179206"/>
                    </a:ext>
                  </a:extLst>
                </a:gridCol>
                <a:gridCol w="936104">
                  <a:extLst>
                    <a:ext uri="{9D8B030D-6E8A-4147-A177-3AD203B41FA5}">
                      <a16:colId xmlns:a16="http://schemas.microsoft.com/office/drawing/2014/main" val="3128865928"/>
                    </a:ext>
                  </a:extLst>
                </a:gridCol>
                <a:gridCol w="751666">
                  <a:extLst>
                    <a:ext uri="{9D8B030D-6E8A-4147-A177-3AD203B41FA5}">
                      <a16:colId xmlns:a16="http://schemas.microsoft.com/office/drawing/2014/main" val="790149239"/>
                    </a:ext>
                  </a:extLst>
                </a:gridCol>
                <a:gridCol w="871030">
                  <a:extLst>
                    <a:ext uri="{9D8B030D-6E8A-4147-A177-3AD203B41FA5}">
                      <a16:colId xmlns:a16="http://schemas.microsoft.com/office/drawing/2014/main" val="235905188"/>
                    </a:ext>
                  </a:extLst>
                </a:gridCol>
                <a:gridCol w="871030">
                  <a:extLst>
                    <a:ext uri="{9D8B030D-6E8A-4147-A177-3AD203B41FA5}">
                      <a16:colId xmlns:a16="http://schemas.microsoft.com/office/drawing/2014/main" val="154789688"/>
                    </a:ext>
                  </a:extLst>
                </a:gridCol>
                <a:gridCol w="871030">
                  <a:extLst>
                    <a:ext uri="{9D8B030D-6E8A-4147-A177-3AD203B41FA5}">
                      <a16:colId xmlns:a16="http://schemas.microsoft.com/office/drawing/2014/main" val="2606257009"/>
                    </a:ext>
                  </a:extLst>
                </a:gridCol>
                <a:gridCol w="901939">
                  <a:extLst>
                    <a:ext uri="{9D8B030D-6E8A-4147-A177-3AD203B41FA5}">
                      <a16:colId xmlns:a16="http://schemas.microsoft.com/office/drawing/2014/main" val="325949772"/>
                    </a:ext>
                  </a:extLst>
                </a:gridCol>
              </a:tblGrid>
              <a:tr h="400761">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商品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購入金額</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掲載期間</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リーチ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リーチ</a:t>
                      </a:r>
                      <a:endParaRPr lang="en-US" altLang="ja-JP" sz="12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単価</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vimps</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FQ</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37716">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プライムカバー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SP</a:t>
                      </a:r>
                      <a:endPar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330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-14</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日</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0.33</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330</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回</a:t>
                      </a:r>
                      <a:endPar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9924255"/>
                  </a:ext>
                </a:extLst>
              </a:tr>
              <a:tr h="400761">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プライムディスプレイ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260</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-14</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日</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0.26</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260</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6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438937"/>
                  </a:ext>
                </a:extLst>
              </a:tr>
              <a:tr h="400761">
                <a:tc>
                  <a:txBody>
                    <a:bodyPr/>
                    <a:lstStyle/>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プライムディスプレイ　</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312</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a:t>
                      </a:r>
                      <a:r>
                        <a:rPr lang="en-US" altLang="ja-JP" sz="12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-14</a:t>
                      </a:r>
                      <a:r>
                        <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日</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0.312</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312</a:t>
                      </a:r>
                      <a:r>
                        <a:rPr lang="ja-JP" altLang="en-US" sz="12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6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bl>
          </a:graphicData>
        </a:graphic>
      </p:graphicFrame>
    </p:spTree>
    <p:extLst>
      <p:ext uri="{BB962C8B-B14F-4D97-AF65-F5344CB8AC3E}">
        <p14:creationId xmlns:p14="http://schemas.microsoft.com/office/powerpoint/2010/main" val="27939263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kumimoji="1" lang="ja-JP" altLang="en-US" b="1" dirty="0"/>
              <a:t>②</a:t>
            </a:r>
            <a:r>
              <a:rPr kumimoji="1" lang="en-US" altLang="ja-JP" b="1" dirty="0"/>
              <a:t>1000</a:t>
            </a:r>
            <a:r>
              <a:rPr kumimoji="1" lang="ja-JP" altLang="en-US" b="1" dirty="0"/>
              <a:t>万リーチ（</a:t>
            </a:r>
            <a:r>
              <a:rPr kumimoji="1" lang="en-US" altLang="ja-JP" b="1" dirty="0"/>
              <a:t>FQ1</a:t>
            </a:r>
            <a:r>
              <a:rPr kumimoji="1" lang="ja-JP" altLang="en-US" b="1" dirty="0" smtClean="0"/>
              <a:t>）獲得プラン　</a:t>
            </a:r>
            <a:r>
              <a:rPr lang="ja-JP" altLang="en-US" b="1" dirty="0" smtClean="0"/>
              <a:t>対象商品</a:t>
            </a:r>
            <a:endParaRPr kumimoji="1" lang="ja-JP" altLang="en-US" b="1"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400" b="0" i="0" u="none" strike="noStrike" kern="1200" cap="none" spc="0" normalizeH="0" baseline="0" noProof="0" dirty="0">
              <a:ln>
                <a:noFill/>
              </a:ln>
              <a:solidFill>
                <a:srgbClr val="999999"/>
              </a:solidFill>
              <a:effectLst/>
              <a:uLnTx/>
              <a:uFillTx/>
              <a:latin typeface="メイリオ"/>
              <a:ea typeface="メイリオ"/>
              <a:cs typeface="+mn-cs"/>
            </a:endParaRPr>
          </a:p>
        </p:txBody>
      </p:sp>
      <p:sp>
        <p:nvSpPr>
          <p:cNvPr id="21" name="正方形/長方形 20"/>
          <p:cNvSpPr/>
          <p:nvPr/>
        </p:nvSpPr>
        <p:spPr>
          <a:xfrm>
            <a:off x="119336" y="2197410"/>
            <a:ext cx="5748064" cy="3679862"/>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00" dirty="0">
              <a:latin typeface="+mn-ea"/>
            </a:endParaRPr>
          </a:p>
        </p:txBody>
      </p:sp>
      <p:sp>
        <p:nvSpPr>
          <p:cNvPr id="22" name="正方形/長方形 21"/>
          <p:cNvSpPr/>
          <p:nvPr/>
        </p:nvSpPr>
        <p:spPr>
          <a:xfrm>
            <a:off x="6383045" y="2199039"/>
            <a:ext cx="5330402" cy="3665166"/>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7" name="テキスト ボックス 26"/>
          <p:cNvSpPr txBox="1"/>
          <p:nvPr/>
        </p:nvSpPr>
        <p:spPr>
          <a:xfrm>
            <a:off x="1153741" y="5934180"/>
            <a:ext cx="3430091" cy="800219"/>
          </a:xfrm>
          <a:prstGeom prst="rect">
            <a:avLst/>
          </a:prstGeom>
          <a:solidFill>
            <a:schemeClr val="bg1"/>
          </a:solidFill>
          <a:ln w="19050">
            <a:solidFill>
              <a:schemeClr val="bg1">
                <a:lumMod val="50000"/>
              </a:schemeClr>
            </a:solidFill>
            <a:prstDash val="sysDash"/>
          </a:ln>
        </p:spPr>
        <p:txBody>
          <a:bodyPr wrap="square" rtlCol="0">
            <a:spAutoFit/>
          </a:bodyPr>
          <a:lstStyle/>
          <a:p>
            <a:r>
              <a:rPr lang="ja-JP" altLang="en-US" sz="1000" dirty="0" smtClean="0">
                <a:latin typeface="+mn-ea"/>
              </a:rPr>
              <a:t>＜掲載場所＞</a:t>
            </a:r>
            <a:endParaRPr lang="en-US" altLang="ja-JP" sz="1000" dirty="0" smtClean="0">
              <a:latin typeface="+mn-ea"/>
            </a:endParaRPr>
          </a:p>
          <a:p>
            <a:pPr lvl="0" defTabSz="914423">
              <a:defRPr/>
            </a:pPr>
            <a:r>
              <a:rPr lang="ja-JP" altLang="en-US" sz="1000" dirty="0" smtClean="0">
                <a:latin typeface="+mn-ea"/>
              </a:rPr>
              <a:t>・</a:t>
            </a:r>
            <a:r>
              <a:rPr lang="en-US" altLang="ja-JP" sz="1000" dirty="0">
                <a:solidFill>
                  <a:schemeClr val="tx1">
                    <a:lumMod val="65000"/>
                    <a:lumOff val="35000"/>
                  </a:schemeClr>
                </a:solidFill>
                <a:latin typeface="+mn-ea"/>
              </a:rPr>
              <a:t> Yahoo! JAPAN </a:t>
            </a:r>
            <a:r>
              <a:rPr lang="ja-JP" altLang="en-US" sz="1000" dirty="0">
                <a:solidFill>
                  <a:schemeClr val="tx1">
                    <a:lumMod val="65000"/>
                    <a:lumOff val="35000"/>
                  </a:schemeClr>
                </a:solidFill>
                <a:latin typeface="+mn-ea"/>
              </a:rPr>
              <a:t>トップページ</a:t>
            </a:r>
            <a:r>
              <a:rPr lang="ja-JP" altLang="en-US" sz="1000" dirty="0" smtClean="0">
                <a:solidFill>
                  <a:schemeClr val="tx1">
                    <a:lumMod val="65000"/>
                    <a:lumOff val="35000"/>
                  </a:schemeClr>
                </a:solidFill>
                <a:latin typeface="+mn-ea"/>
              </a:rPr>
              <a:t>以外</a:t>
            </a:r>
            <a:endParaRPr lang="en-US" altLang="ja-JP" sz="1000" dirty="0" smtClean="0">
              <a:solidFill>
                <a:schemeClr val="tx1">
                  <a:lumMod val="65000"/>
                  <a:lumOff val="35000"/>
                </a:schemeClr>
              </a:solidFill>
              <a:latin typeface="+mn-ea"/>
            </a:endParaRPr>
          </a:p>
          <a:p>
            <a:pPr lvl="0" defTabSz="914423">
              <a:defRPr/>
            </a:pPr>
            <a:r>
              <a:rPr lang="ja-JP" altLang="en-US" sz="800" dirty="0" smtClean="0">
                <a:solidFill>
                  <a:schemeClr val="tx1">
                    <a:lumMod val="65000"/>
                    <a:lumOff val="35000"/>
                  </a:schemeClr>
                </a:solidFill>
                <a:latin typeface="+mn-ea"/>
              </a:rPr>
              <a:t>　　画像：</a:t>
            </a:r>
            <a:r>
              <a:rPr lang="en-US" altLang="ja-JP" sz="800" dirty="0" smtClean="0">
                <a:solidFill>
                  <a:schemeClr val="tx1">
                    <a:lumMod val="65000"/>
                    <a:lumOff val="35000"/>
                  </a:schemeClr>
                </a:solidFill>
                <a:latin typeface="+mn-ea"/>
              </a:rPr>
              <a:t>Yahoo</a:t>
            </a:r>
            <a:r>
              <a:rPr lang="en-US" altLang="ja-JP" sz="800" dirty="0">
                <a:solidFill>
                  <a:schemeClr val="tx1">
                    <a:lumMod val="65000"/>
                    <a:lumOff val="35000"/>
                  </a:schemeClr>
                </a:solidFill>
                <a:latin typeface="+mn-ea"/>
              </a:rPr>
              <a:t>!</a:t>
            </a:r>
            <a:r>
              <a:rPr lang="ja-JP" altLang="en-US" sz="800" dirty="0">
                <a:solidFill>
                  <a:schemeClr val="tx1">
                    <a:lumMod val="65000"/>
                    <a:lumOff val="35000"/>
                  </a:schemeClr>
                </a:solidFill>
                <a:latin typeface="+mn-ea"/>
              </a:rPr>
              <a:t>ニュース</a:t>
            </a:r>
            <a:r>
              <a:rPr lang="en-US" altLang="ja-JP" sz="800" dirty="0">
                <a:solidFill>
                  <a:schemeClr val="tx1">
                    <a:lumMod val="65000"/>
                    <a:lumOff val="35000"/>
                  </a:schemeClr>
                </a:solidFill>
                <a:latin typeface="+mn-ea"/>
              </a:rPr>
              <a:t>/Yahoo!</a:t>
            </a:r>
            <a:r>
              <a:rPr lang="ja-JP" altLang="en-US" sz="800" dirty="0">
                <a:solidFill>
                  <a:schemeClr val="tx1">
                    <a:lumMod val="65000"/>
                    <a:lumOff val="35000"/>
                  </a:schemeClr>
                </a:solidFill>
                <a:latin typeface="+mn-ea"/>
              </a:rPr>
              <a:t>ファイナンス</a:t>
            </a:r>
            <a:r>
              <a:rPr lang="en-US" altLang="ja-JP" sz="800" dirty="0">
                <a:solidFill>
                  <a:schemeClr val="tx1">
                    <a:lumMod val="65000"/>
                    <a:lumOff val="35000"/>
                  </a:schemeClr>
                </a:solidFill>
                <a:latin typeface="+mn-ea"/>
              </a:rPr>
              <a:t>/Yahoo!</a:t>
            </a:r>
            <a:r>
              <a:rPr lang="ja-JP" altLang="en-US" sz="800" dirty="0">
                <a:solidFill>
                  <a:schemeClr val="tx1">
                    <a:lumMod val="65000"/>
                    <a:lumOff val="35000"/>
                  </a:schemeClr>
                </a:solidFill>
                <a:latin typeface="+mn-ea"/>
              </a:rPr>
              <a:t>知恵</a:t>
            </a:r>
            <a:r>
              <a:rPr lang="ja-JP" altLang="en-US" sz="800" dirty="0" smtClean="0">
                <a:solidFill>
                  <a:schemeClr val="tx1">
                    <a:lumMod val="65000"/>
                    <a:lumOff val="35000"/>
                  </a:schemeClr>
                </a:solidFill>
                <a:latin typeface="+mn-ea"/>
              </a:rPr>
              <a:t>袋</a:t>
            </a:r>
            <a:endParaRPr lang="en-US" altLang="ja-JP" sz="800" dirty="0">
              <a:solidFill>
                <a:schemeClr val="tx1">
                  <a:lumMod val="65000"/>
                  <a:lumOff val="35000"/>
                </a:schemeClr>
              </a:solidFill>
              <a:latin typeface="+mn-ea"/>
            </a:endParaRPr>
          </a:p>
          <a:p>
            <a:pPr lvl="0" defTabSz="914423">
              <a:defRPr/>
            </a:pPr>
            <a:r>
              <a:rPr lang="ja-JP" altLang="en-US" sz="800" dirty="0" smtClean="0">
                <a:solidFill>
                  <a:schemeClr val="tx1">
                    <a:lumMod val="65000"/>
                    <a:lumOff val="35000"/>
                  </a:schemeClr>
                </a:solidFill>
                <a:latin typeface="+mn-ea"/>
              </a:rPr>
              <a:t>　　動画：</a:t>
            </a:r>
            <a:r>
              <a:rPr lang="en-US" altLang="ja-JP" sz="800" dirty="0" smtClean="0">
                <a:solidFill>
                  <a:schemeClr val="tx1">
                    <a:lumMod val="65000"/>
                    <a:lumOff val="35000"/>
                  </a:schemeClr>
                </a:solidFill>
                <a:latin typeface="+mn-ea"/>
              </a:rPr>
              <a:t>Yahoo</a:t>
            </a:r>
            <a:r>
              <a:rPr lang="en-US" altLang="ja-JP" sz="800" dirty="0">
                <a:solidFill>
                  <a:schemeClr val="tx1">
                    <a:lumMod val="65000"/>
                    <a:lumOff val="35000"/>
                  </a:schemeClr>
                </a:solidFill>
                <a:latin typeface="+mn-ea"/>
              </a:rPr>
              <a:t>!</a:t>
            </a:r>
            <a:r>
              <a:rPr lang="ja-JP" altLang="en-US" sz="800" dirty="0">
                <a:solidFill>
                  <a:schemeClr val="tx1">
                    <a:lumMod val="65000"/>
                    <a:lumOff val="35000"/>
                  </a:schemeClr>
                </a:solidFill>
                <a:latin typeface="+mn-ea"/>
              </a:rPr>
              <a:t>ニュース</a:t>
            </a:r>
            <a:r>
              <a:rPr lang="en-US" altLang="ja-JP" sz="800" dirty="0">
                <a:solidFill>
                  <a:schemeClr val="tx1">
                    <a:lumMod val="65000"/>
                    <a:lumOff val="35000"/>
                  </a:schemeClr>
                </a:solidFill>
                <a:latin typeface="+mn-ea"/>
              </a:rPr>
              <a:t>/Yahoo!</a:t>
            </a:r>
            <a:r>
              <a:rPr lang="ja-JP" altLang="en-US" sz="800" dirty="0">
                <a:solidFill>
                  <a:schemeClr val="tx1">
                    <a:lumMod val="65000"/>
                    <a:lumOff val="35000"/>
                  </a:schemeClr>
                </a:solidFill>
                <a:latin typeface="+mn-ea"/>
              </a:rPr>
              <a:t>知恵</a:t>
            </a:r>
            <a:r>
              <a:rPr lang="ja-JP" altLang="en-US" sz="800" dirty="0" smtClean="0">
                <a:solidFill>
                  <a:schemeClr val="tx1">
                    <a:lumMod val="65000"/>
                    <a:lumOff val="35000"/>
                  </a:schemeClr>
                </a:solidFill>
                <a:latin typeface="+mn-ea"/>
              </a:rPr>
              <a:t>袋</a:t>
            </a:r>
            <a:endParaRPr lang="en-US" altLang="ja-JP" sz="800" dirty="0">
              <a:solidFill>
                <a:schemeClr val="tx1">
                  <a:lumMod val="65000"/>
                  <a:lumOff val="35000"/>
                </a:schemeClr>
              </a:solidFill>
              <a:latin typeface="+mn-ea"/>
            </a:endParaRPr>
          </a:p>
          <a:p>
            <a:r>
              <a:rPr lang="ja-JP" altLang="en-US" sz="1000" dirty="0" smtClean="0">
                <a:latin typeface="+mn-ea"/>
              </a:rPr>
              <a:t>・デバイス</a:t>
            </a:r>
            <a:r>
              <a:rPr lang="ja-JP" altLang="en-US" sz="1000" dirty="0">
                <a:latin typeface="+mn-ea"/>
              </a:rPr>
              <a:t>は</a:t>
            </a:r>
            <a:r>
              <a:rPr lang="en-US" altLang="ja-JP" sz="1000" dirty="0" smtClean="0">
                <a:latin typeface="+mn-ea"/>
              </a:rPr>
              <a:t>SP</a:t>
            </a:r>
            <a:r>
              <a:rPr lang="ja-JP" altLang="en-US" sz="1000" dirty="0" smtClean="0">
                <a:latin typeface="+mn-ea"/>
              </a:rPr>
              <a:t>に配信</a:t>
            </a:r>
            <a:endParaRPr lang="ja-JP" altLang="en-US" sz="1000" dirty="0">
              <a:latin typeface="+mn-ea"/>
            </a:endParaRPr>
          </a:p>
        </p:txBody>
      </p:sp>
      <p:sp>
        <p:nvSpPr>
          <p:cNvPr id="29" name="正方形/長方形 28"/>
          <p:cNvSpPr/>
          <p:nvPr/>
        </p:nvSpPr>
        <p:spPr>
          <a:xfrm>
            <a:off x="716161" y="1010586"/>
            <a:ext cx="4554413" cy="610886"/>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ja-JP" altLang="en-US" sz="2200" b="1" dirty="0">
                <a:solidFill>
                  <a:schemeClr val="bg1"/>
                </a:solidFill>
                <a:latin typeface="+mn-ea"/>
              </a:rPr>
              <a:t>プライムカバー　</a:t>
            </a:r>
            <a:r>
              <a:rPr lang="en-US" altLang="ja-JP" sz="2200" b="1" dirty="0">
                <a:solidFill>
                  <a:schemeClr val="bg1"/>
                </a:solidFill>
                <a:latin typeface="+mn-ea"/>
              </a:rPr>
              <a:t>SP</a:t>
            </a:r>
            <a:endParaRPr lang="ja-JP" altLang="en-US" sz="2200" b="1" dirty="0">
              <a:solidFill>
                <a:schemeClr val="bg1"/>
              </a:solidFill>
              <a:latin typeface="+mn-ea"/>
            </a:endParaRPr>
          </a:p>
        </p:txBody>
      </p:sp>
      <p:sp>
        <p:nvSpPr>
          <p:cNvPr id="30" name="正方形/長方形 29"/>
          <p:cNvSpPr/>
          <p:nvPr/>
        </p:nvSpPr>
        <p:spPr>
          <a:xfrm>
            <a:off x="6656446" y="1010586"/>
            <a:ext cx="4554413" cy="610886"/>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ja-JP" altLang="en-US" sz="2200" b="1" dirty="0">
                <a:solidFill>
                  <a:schemeClr val="bg1"/>
                </a:solidFill>
                <a:latin typeface="+mn-ea"/>
              </a:rPr>
              <a:t>プライムディスプレイ　</a:t>
            </a:r>
            <a:r>
              <a:rPr lang="en-US" altLang="ja-JP" sz="2200" b="1" dirty="0">
                <a:solidFill>
                  <a:schemeClr val="bg1"/>
                </a:solidFill>
                <a:latin typeface="+mn-ea"/>
              </a:rPr>
              <a:t>PC</a:t>
            </a:r>
            <a:endParaRPr lang="ja-JP" altLang="en-US" sz="2200" b="1" dirty="0">
              <a:solidFill>
                <a:schemeClr val="bg1"/>
              </a:solidFill>
              <a:latin typeface="+mn-ea"/>
            </a:endParaRPr>
          </a:p>
        </p:txBody>
      </p:sp>
      <p:sp>
        <p:nvSpPr>
          <p:cNvPr id="31" name="正方形/長方形 30"/>
          <p:cNvSpPr/>
          <p:nvPr/>
        </p:nvSpPr>
        <p:spPr>
          <a:xfrm>
            <a:off x="407368" y="1732746"/>
            <a:ext cx="5184576" cy="400110"/>
          </a:xfrm>
          <a:prstGeom prst="rect">
            <a:avLst/>
          </a:prstGeom>
        </p:spPr>
        <p:txBody>
          <a:bodyPr wrap="square">
            <a:spAutoFit/>
          </a:bodyPr>
          <a:lstStyle/>
          <a:p>
            <a:pPr algn="ctr">
              <a:lnSpc>
                <a:spcPct val="100000"/>
              </a:lnSpc>
              <a:spcBef>
                <a:spcPts val="625"/>
              </a:spcBef>
            </a:pPr>
            <a:r>
              <a:rPr lang="en-US" altLang="ja-JP" sz="2000" spc="-5" dirty="0" smtClean="0">
                <a:latin typeface="+mn-ea"/>
                <a:cs typeface="メイリオ"/>
              </a:rPr>
              <a:t>SP</a:t>
            </a:r>
            <a:r>
              <a:rPr lang="ja-JP" altLang="en-US" sz="2000" spc="-5" dirty="0" smtClean="0">
                <a:latin typeface="+mn-ea"/>
                <a:cs typeface="メイリオ"/>
              </a:rPr>
              <a:t>の</a:t>
            </a:r>
            <a:r>
              <a:rPr lang="en-US" altLang="ja-JP" sz="2000" spc="-5" dirty="0" smtClean="0">
                <a:latin typeface="+mn-ea"/>
                <a:cs typeface="メイリオ"/>
              </a:rPr>
              <a:t>1st</a:t>
            </a:r>
            <a:r>
              <a:rPr lang="ja-JP" altLang="en-US" sz="2000" spc="25" dirty="0" smtClean="0">
                <a:latin typeface="+mn-ea"/>
                <a:cs typeface="メイリオ"/>
              </a:rPr>
              <a:t> </a:t>
            </a:r>
            <a:r>
              <a:rPr lang="en-US" altLang="ja-JP" sz="2000" spc="-10" dirty="0">
                <a:latin typeface="+mn-ea"/>
                <a:cs typeface="メイリオ"/>
              </a:rPr>
              <a:t>View</a:t>
            </a:r>
            <a:r>
              <a:rPr lang="ja-JP" altLang="en-US" sz="2000" spc="-5" dirty="0">
                <a:latin typeface="+mn-ea"/>
                <a:cs typeface="メイリオ"/>
              </a:rPr>
              <a:t>ポジション</a:t>
            </a:r>
            <a:r>
              <a:rPr lang="ja-JP" altLang="en-US" sz="2000" spc="-5" dirty="0" smtClean="0">
                <a:latin typeface="+mn-ea"/>
                <a:cs typeface="メイリオ"/>
              </a:rPr>
              <a:t>に</a:t>
            </a:r>
            <a:r>
              <a:rPr lang="ja-JP" altLang="en-US" sz="2000" spc="-10" dirty="0">
                <a:latin typeface="+mn-ea"/>
                <a:cs typeface="メイリオ"/>
              </a:rPr>
              <a:t>広告</a:t>
            </a:r>
            <a:r>
              <a:rPr lang="ja-JP" altLang="en-US" sz="2000" spc="-10" dirty="0" smtClean="0">
                <a:latin typeface="+mn-ea"/>
                <a:cs typeface="メイリオ"/>
              </a:rPr>
              <a:t>配信が可能</a:t>
            </a:r>
            <a:endParaRPr lang="ja-JP" altLang="en-US" sz="2000" spc="-10" dirty="0">
              <a:latin typeface="+mn-ea"/>
              <a:cs typeface="メイリオ"/>
            </a:endParaRPr>
          </a:p>
        </p:txBody>
      </p:sp>
      <p:sp>
        <p:nvSpPr>
          <p:cNvPr id="32" name="正方形/長方形 31"/>
          <p:cNvSpPr/>
          <p:nvPr/>
        </p:nvSpPr>
        <p:spPr>
          <a:xfrm>
            <a:off x="6656446" y="1712976"/>
            <a:ext cx="4554413" cy="400110"/>
          </a:xfrm>
          <a:prstGeom prst="rect">
            <a:avLst/>
          </a:prstGeom>
        </p:spPr>
        <p:txBody>
          <a:bodyPr wrap="square">
            <a:spAutoFit/>
          </a:bodyPr>
          <a:lstStyle/>
          <a:p>
            <a:pPr algn="ctr"/>
            <a:r>
              <a:rPr lang="ja-JP" altLang="en-US" sz="2000" dirty="0" smtClean="0">
                <a:latin typeface="+mn-ea"/>
              </a:rPr>
              <a:t>良質な面で安価に配信可能な広告</a:t>
            </a:r>
            <a:endParaRPr lang="ja-JP" altLang="en-US" sz="2000" dirty="0">
              <a:latin typeface="+mn-ea"/>
            </a:endParaRPr>
          </a:p>
        </p:txBody>
      </p:sp>
      <p:sp>
        <p:nvSpPr>
          <p:cNvPr id="33" name="テキスト ボックス 32"/>
          <p:cNvSpPr txBox="1"/>
          <p:nvPr/>
        </p:nvSpPr>
        <p:spPr>
          <a:xfrm>
            <a:off x="7068823" y="5953127"/>
            <a:ext cx="3729657" cy="553998"/>
          </a:xfrm>
          <a:prstGeom prst="rect">
            <a:avLst/>
          </a:prstGeom>
          <a:solidFill>
            <a:schemeClr val="bg1"/>
          </a:solidFill>
          <a:ln w="19050">
            <a:solidFill>
              <a:schemeClr val="bg1">
                <a:lumMod val="50000"/>
              </a:schemeClr>
            </a:solidFill>
            <a:prstDash val="sysDash"/>
          </a:ln>
        </p:spPr>
        <p:txBody>
          <a:bodyPr wrap="square" rtlCol="0">
            <a:spAutoFit/>
          </a:bodyPr>
          <a:lstStyle/>
          <a:p>
            <a:r>
              <a:rPr lang="ja-JP" altLang="en-US" sz="1000" dirty="0" smtClean="0">
                <a:latin typeface="+mn-ea"/>
              </a:rPr>
              <a:t>＜掲載場所＞</a:t>
            </a:r>
            <a:endParaRPr lang="en-US" altLang="ja-JP" sz="1000" dirty="0" smtClean="0">
              <a:latin typeface="+mn-ea"/>
            </a:endParaRPr>
          </a:p>
          <a:p>
            <a:pPr lvl="0">
              <a:defRPr/>
            </a:pPr>
            <a:r>
              <a:rPr lang="ja-JP" altLang="en-US" sz="1000" dirty="0" smtClean="0">
                <a:latin typeface="+mn-ea"/>
              </a:rPr>
              <a:t>・</a:t>
            </a:r>
            <a:r>
              <a:rPr lang="en-US" altLang="ja-JP" sz="1000" dirty="0">
                <a:solidFill>
                  <a:schemeClr val="tx1">
                    <a:lumMod val="65000"/>
                    <a:lumOff val="35000"/>
                  </a:schemeClr>
                </a:solidFill>
                <a:latin typeface="+mn-ea"/>
              </a:rPr>
              <a:t>Yahoo! JAPAN </a:t>
            </a:r>
            <a:r>
              <a:rPr lang="ja-JP" altLang="en-US" sz="1000" dirty="0">
                <a:solidFill>
                  <a:schemeClr val="tx1">
                    <a:lumMod val="65000"/>
                    <a:lumOff val="35000"/>
                  </a:schemeClr>
                </a:solidFill>
                <a:latin typeface="+mn-ea"/>
              </a:rPr>
              <a:t>トップページ</a:t>
            </a:r>
            <a:r>
              <a:rPr lang="ja-JP" altLang="en-US" sz="1000" dirty="0" smtClean="0">
                <a:solidFill>
                  <a:schemeClr val="tx1">
                    <a:lumMod val="65000"/>
                    <a:lumOff val="35000"/>
                  </a:schemeClr>
                </a:solidFill>
                <a:latin typeface="+mn-ea"/>
              </a:rPr>
              <a:t>以外（</a:t>
            </a:r>
            <a:r>
              <a:rPr lang="en-US" altLang="ja-JP" sz="1000" dirty="0">
                <a:solidFill>
                  <a:schemeClr val="tx1">
                    <a:lumMod val="65000"/>
                    <a:lumOff val="35000"/>
                  </a:schemeClr>
                </a:solidFill>
                <a:latin typeface="+mn-ea"/>
              </a:rPr>
              <a:t>Yahoo!</a:t>
            </a:r>
            <a:r>
              <a:rPr lang="ja-JP" altLang="en-US" sz="1000" dirty="0" smtClean="0">
                <a:solidFill>
                  <a:schemeClr val="tx1">
                    <a:lumMod val="65000"/>
                    <a:lumOff val="35000"/>
                  </a:schemeClr>
                </a:solidFill>
                <a:latin typeface="+mn-ea"/>
              </a:rPr>
              <a:t>ニュースなど）</a:t>
            </a:r>
            <a:endParaRPr lang="en-US" altLang="ja-JP" sz="1000" dirty="0" smtClean="0">
              <a:latin typeface="+mn-ea"/>
            </a:endParaRPr>
          </a:p>
          <a:p>
            <a:r>
              <a:rPr lang="ja-JP" altLang="en-US" sz="1000" dirty="0" smtClean="0">
                <a:latin typeface="+mn-ea"/>
              </a:rPr>
              <a:t>・デバイスは</a:t>
            </a:r>
            <a:r>
              <a:rPr lang="en-US" altLang="ja-JP" sz="1000" dirty="0" smtClean="0">
                <a:latin typeface="+mn-ea"/>
              </a:rPr>
              <a:t>PC</a:t>
            </a:r>
            <a:r>
              <a:rPr lang="ja-JP" altLang="en-US" sz="1000" dirty="0" smtClean="0">
                <a:latin typeface="+mn-ea"/>
              </a:rPr>
              <a:t>に配信</a:t>
            </a:r>
            <a:endParaRPr lang="ja-JP" altLang="en-US" sz="1000" dirty="0">
              <a:latin typeface="+mn-ea"/>
            </a:endParaRPr>
          </a:p>
        </p:txBody>
      </p:sp>
      <p:grpSp>
        <p:nvGrpSpPr>
          <p:cNvPr id="34" name="グループ化 33"/>
          <p:cNvGrpSpPr/>
          <p:nvPr/>
        </p:nvGrpSpPr>
        <p:grpSpPr>
          <a:xfrm>
            <a:off x="7086806" y="2866202"/>
            <a:ext cx="4037488" cy="2336863"/>
            <a:chOff x="7086806" y="2866202"/>
            <a:chExt cx="4037488" cy="2336863"/>
          </a:xfrm>
        </p:grpSpPr>
        <p:grpSp>
          <p:nvGrpSpPr>
            <p:cNvPr id="35" name="グループ化 34"/>
            <p:cNvGrpSpPr/>
            <p:nvPr/>
          </p:nvGrpSpPr>
          <p:grpSpPr>
            <a:xfrm>
              <a:off x="7086806" y="2866202"/>
              <a:ext cx="4037488" cy="2336863"/>
              <a:chOff x="7086806" y="2866202"/>
              <a:chExt cx="4037488" cy="2336863"/>
            </a:xfrm>
          </p:grpSpPr>
          <p:pic>
            <p:nvPicPr>
              <p:cNvPr id="37" name="図 3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86806" y="2866202"/>
                <a:ext cx="4037488" cy="2336863"/>
              </a:xfrm>
              <a:prstGeom prst="rect">
                <a:avLst/>
              </a:prstGeom>
            </p:spPr>
          </p:pic>
          <p:pic>
            <p:nvPicPr>
              <p:cNvPr id="38" name="図 37"/>
              <p:cNvPicPr>
                <a:picLocks noChangeAspect="1"/>
              </p:cNvPicPr>
              <p:nvPr/>
            </p:nvPicPr>
            <p:blipFill rotWithShape="1">
              <a:blip r:embed="rId3" cstate="print">
                <a:extLst>
                  <a:ext uri="{28A0092B-C50C-407E-A947-70E740481C1C}">
                    <a14:useLocalDpi xmlns:a14="http://schemas.microsoft.com/office/drawing/2010/main" val="0"/>
                  </a:ext>
                </a:extLst>
              </a:blip>
              <a:srcRect l="3073" r="7558"/>
              <a:stretch/>
            </p:blipFill>
            <p:spPr>
              <a:xfrm>
                <a:off x="7536160" y="2985079"/>
                <a:ext cx="3096344" cy="1956089"/>
              </a:xfrm>
              <a:prstGeom prst="rect">
                <a:avLst/>
              </a:prstGeom>
            </p:spPr>
          </p:pic>
          <p:pic>
            <p:nvPicPr>
              <p:cNvPr id="39" name="図 38"/>
              <p:cNvPicPr>
                <a:picLocks noChangeAspect="1"/>
              </p:cNvPicPr>
              <p:nvPr/>
            </p:nvPicPr>
            <p:blipFill rotWithShape="1">
              <a:blip r:embed="rId4" cstate="print">
                <a:extLst>
                  <a:ext uri="{28A0092B-C50C-407E-A947-70E740481C1C}">
                    <a14:useLocalDpi xmlns:a14="http://schemas.microsoft.com/office/drawing/2010/main" val="0"/>
                  </a:ext>
                </a:extLst>
              </a:blip>
              <a:srcRect b="10167"/>
              <a:stretch/>
            </p:blipFill>
            <p:spPr>
              <a:xfrm>
                <a:off x="8048491" y="2985079"/>
                <a:ext cx="2214052" cy="1939549"/>
              </a:xfrm>
              <a:prstGeom prst="rect">
                <a:avLst/>
              </a:prstGeom>
            </p:spPr>
          </p:pic>
        </p:grpSp>
        <p:sp>
          <p:nvSpPr>
            <p:cNvPr id="36" name="正方形/長方形 35"/>
            <p:cNvSpPr/>
            <p:nvPr/>
          </p:nvSpPr>
          <p:spPr>
            <a:xfrm>
              <a:off x="9537570" y="3493946"/>
              <a:ext cx="662886" cy="123119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smtClean="0">
                  <a:solidFill>
                    <a:schemeClr val="bg1"/>
                  </a:solidFill>
                  <a:latin typeface="+mn-ea"/>
                </a:rPr>
                <a:t>広</a:t>
              </a:r>
              <a:endParaRPr kumimoji="1" lang="en-US" altLang="ja-JP" b="1" dirty="0" smtClean="0">
                <a:solidFill>
                  <a:schemeClr val="bg1"/>
                </a:solidFill>
                <a:latin typeface="+mn-ea"/>
              </a:endParaRPr>
            </a:p>
            <a:p>
              <a:pPr algn="ctr"/>
              <a:r>
                <a:rPr kumimoji="1" lang="ja-JP" altLang="en-US" b="1" dirty="0" smtClean="0">
                  <a:solidFill>
                    <a:schemeClr val="bg1"/>
                  </a:solidFill>
                  <a:latin typeface="+mn-ea"/>
                </a:rPr>
                <a:t>告</a:t>
              </a:r>
              <a:endParaRPr kumimoji="1" lang="en-US" altLang="ja-JP" b="1" dirty="0" smtClean="0">
                <a:solidFill>
                  <a:schemeClr val="bg1"/>
                </a:solidFill>
                <a:latin typeface="+mn-ea"/>
              </a:endParaRPr>
            </a:p>
            <a:p>
              <a:pPr algn="ctr"/>
              <a:r>
                <a:rPr kumimoji="1" lang="ja-JP" altLang="en-US" b="1" dirty="0" smtClean="0">
                  <a:solidFill>
                    <a:schemeClr val="bg1"/>
                  </a:solidFill>
                  <a:latin typeface="+mn-ea"/>
                </a:rPr>
                <a:t>枠</a:t>
              </a:r>
            </a:p>
          </p:txBody>
        </p:sp>
      </p:grpSp>
      <p:sp>
        <p:nvSpPr>
          <p:cNvPr id="40" name="object 6"/>
          <p:cNvSpPr/>
          <p:nvPr/>
        </p:nvSpPr>
        <p:spPr>
          <a:xfrm>
            <a:off x="561864" y="2212106"/>
            <a:ext cx="2031787" cy="3667128"/>
          </a:xfrm>
          <a:prstGeom prst="rect">
            <a:avLst/>
          </a:prstGeom>
          <a:blipFill>
            <a:blip r:embed="rId5" cstate="print"/>
            <a:stretch>
              <a:fillRect/>
            </a:stretch>
          </a:blipFill>
        </p:spPr>
        <p:txBody>
          <a:bodyPr wrap="square" lIns="0" tIns="0" rIns="0" bIns="0" rtlCol="0"/>
          <a:lstStyle/>
          <a:p>
            <a:endParaRPr>
              <a:latin typeface="+mn-ea"/>
            </a:endParaRPr>
          </a:p>
        </p:txBody>
      </p:sp>
      <p:sp>
        <p:nvSpPr>
          <p:cNvPr id="41" name="object 7"/>
          <p:cNvSpPr/>
          <p:nvPr/>
        </p:nvSpPr>
        <p:spPr>
          <a:xfrm>
            <a:off x="797200" y="2948305"/>
            <a:ext cx="1395509" cy="687933"/>
          </a:xfrm>
          <a:custGeom>
            <a:avLst/>
            <a:gdLst/>
            <a:ahLst/>
            <a:cxnLst/>
            <a:rect l="l" t="t" r="r" b="b"/>
            <a:pathLst>
              <a:path w="1911350" h="944879">
                <a:moveTo>
                  <a:pt x="0" y="944880"/>
                </a:moveTo>
                <a:lnTo>
                  <a:pt x="1911095" y="944880"/>
                </a:lnTo>
                <a:lnTo>
                  <a:pt x="1911095" y="0"/>
                </a:lnTo>
                <a:lnTo>
                  <a:pt x="0" y="0"/>
                </a:lnTo>
                <a:lnTo>
                  <a:pt x="0" y="944880"/>
                </a:lnTo>
                <a:close/>
              </a:path>
            </a:pathLst>
          </a:custGeom>
          <a:ln w="38100">
            <a:solidFill>
              <a:srgbClr val="C00000"/>
            </a:solidFill>
          </a:ln>
        </p:spPr>
        <p:txBody>
          <a:bodyPr wrap="square" lIns="0" tIns="0" rIns="0" bIns="0" rtlCol="0"/>
          <a:lstStyle/>
          <a:p>
            <a:endParaRPr>
              <a:latin typeface="+mn-ea"/>
            </a:endParaRPr>
          </a:p>
        </p:txBody>
      </p:sp>
      <p:sp>
        <p:nvSpPr>
          <p:cNvPr id="49" name="object 8"/>
          <p:cNvSpPr/>
          <p:nvPr/>
        </p:nvSpPr>
        <p:spPr>
          <a:xfrm>
            <a:off x="2578278" y="2212106"/>
            <a:ext cx="2032899" cy="3667128"/>
          </a:xfrm>
          <a:prstGeom prst="rect">
            <a:avLst/>
          </a:prstGeom>
          <a:blipFill>
            <a:blip r:embed="rId5" cstate="print"/>
            <a:stretch>
              <a:fillRect/>
            </a:stretch>
          </a:blipFill>
        </p:spPr>
        <p:txBody>
          <a:bodyPr wrap="square" lIns="0" tIns="0" rIns="0" bIns="0" rtlCol="0"/>
          <a:lstStyle/>
          <a:p>
            <a:endParaRPr>
              <a:latin typeface="+mn-ea"/>
            </a:endParaRPr>
          </a:p>
        </p:txBody>
      </p:sp>
      <p:sp>
        <p:nvSpPr>
          <p:cNvPr id="50" name="object 9"/>
          <p:cNvSpPr/>
          <p:nvPr/>
        </p:nvSpPr>
        <p:spPr>
          <a:xfrm>
            <a:off x="2828431" y="2739152"/>
            <a:ext cx="1396436" cy="2475450"/>
          </a:xfrm>
          <a:prstGeom prst="rect">
            <a:avLst/>
          </a:prstGeom>
          <a:blipFill>
            <a:blip r:embed="rId6" cstate="print"/>
            <a:stretch>
              <a:fillRect/>
            </a:stretch>
          </a:blipFill>
        </p:spPr>
        <p:txBody>
          <a:bodyPr wrap="square" lIns="0" tIns="0" rIns="0" bIns="0" rtlCol="0"/>
          <a:lstStyle/>
          <a:p>
            <a:endParaRPr>
              <a:latin typeface="+mn-ea"/>
            </a:endParaRPr>
          </a:p>
        </p:txBody>
      </p:sp>
      <p:sp>
        <p:nvSpPr>
          <p:cNvPr id="51" name="object 10"/>
          <p:cNvSpPr/>
          <p:nvPr/>
        </p:nvSpPr>
        <p:spPr>
          <a:xfrm>
            <a:off x="2836220" y="2864534"/>
            <a:ext cx="1379746" cy="349514"/>
          </a:xfrm>
          <a:prstGeom prst="rect">
            <a:avLst/>
          </a:prstGeom>
          <a:blipFill>
            <a:blip r:embed="rId7" cstate="print"/>
            <a:stretch>
              <a:fillRect/>
            </a:stretch>
          </a:blipFill>
        </p:spPr>
        <p:txBody>
          <a:bodyPr wrap="square" lIns="0" tIns="0" rIns="0" bIns="0" rtlCol="0"/>
          <a:lstStyle/>
          <a:p>
            <a:endParaRPr>
              <a:latin typeface="+mn-ea"/>
            </a:endParaRPr>
          </a:p>
        </p:txBody>
      </p:sp>
      <p:sp>
        <p:nvSpPr>
          <p:cNvPr id="52" name="object 11"/>
          <p:cNvSpPr/>
          <p:nvPr/>
        </p:nvSpPr>
        <p:spPr>
          <a:xfrm>
            <a:off x="2822311" y="2850664"/>
            <a:ext cx="1402556" cy="377253"/>
          </a:xfrm>
          <a:custGeom>
            <a:avLst/>
            <a:gdLst/>
            <a:ahLst/>
            <a:cxnLst/>
            <a:rect l="l" t="t" r="r" b="b"/>
            <a:pathLst>
              <a:path w="1927860" h="518160">
                <a:moveTo>
                  <a:pt x="0" y="518160"/>
                </a:moveTo>
                <a:lnTo>
                  <a:pt x="1927860" y="518160"/>
                </a:lnTo>
                <a:lnTo>
                  <a:pt x="1927860" y="0"/>
                </a:lnTo>
                <a:lnTo>
                  <a:pt x="0" y="0"/>
                </a:lnTo>
                <a:lnTo>
                  <a:pt x="0" y="518160"/>
                </a:lnTo>
                <a:close/>
              </a:path>
            </a:pathLst>
          </a:custGeom>
          <a:ln w="38100">
            <a:solidFill>
              <a:srgbClr val="C00000"/>
            </a:solidFill>
          </a:ln>
        </p:spPr>
        <p:txBody>
          <a:bodyPr wrap="square" lIns="0" tIns="0" rIns="0" bIns="0" rtlCol="0"/>
          <a:lstStyle/>
          <a:p>
            <a:endParaRPr>
              <a:latin typeface="+mn-ea"/>
            </a:endParaRPr>
          </a:p>
        </p:txBody>
      </p:sp>
      <p:sp>
        <p:nvSpPr>
          <p:cNvPr id="53" name="object 12"/>
          <p:cNvSpPr/>
          <p:nvPr/>
        </p:nvSpPr>
        <p:spPr>
          <a:xfrm>
            <a:off x="2452340" y="3769942"/>
            <a:ext cx="172468" cy="552935"/>
          </a:xfrm>
          <a:custGeom>
            <a:avLst/>
            <a:gdLst/>
            <a:ahLst/>
            <a:cxnLst/>
            <a:rect l="l" t="t" r="r" b="b"/>
            <a:pathLst>
              <a:path w="236220" h="759460">
                <a:moveTo>
                  <a:pt x="0" y="0"/>
                </a:moveTo>
                <a:lnTo>
                  <a:pt x="0" y="758952"/>
                </a:lnTo>
                <a:lnTo>
                  <a:pt x="236219" y="379476"/>
                </a:lnTo>
                <a:lnTo>
                  <a:pt x="0" y="0"/>
                </a:lnTo>
                <a:close/>
              </a:path>
            </a:pathLst>
          </a:custGeom>
          <a:solidFill>
            <a:srgbClr val="7E7E7E"/>
          </a:solidFill>
        </p:spPr>
        <p:txBody>
          <a:bodyPr wrap="square" lIns="0" tIns="0" rIns="0" bIns="0" rtlCol="0"/>
          <a:lstStyle/>
          <a:p>
            <a:endParaRPr>
              <a:latin typeface="+mn-ea"/>
            </a:endParaRPr>
          </a:p>
        </p:txBody>
      </p:sp>
      <p:sp>
        <p:nvSpPr>
          <p:cNvPr id="54" name="object 25"/>
          <p:cNvSpPr/>
          <p:nvPr/>
        </p:nvSpPr>
        <p:spPr>
          <a:xfrm>
            <a:off x="808883" y="3656766"/>
            <a:ext cx="1383083" cy="1544521"/>
          </a:xfrm>
          <a:prstGeom prst="rect">
            <a:avLst/>
          </a:prstGeom>
          <a:blipFill>
            <a:blip r:embed="rId8" cstate="print">
              <a:extLst>
                <a:ext uri="{BEBA8EAE-BF5A-486C-A8C5-ECC9F3942E4B}">
                  <a14:imgProps xmlns:a14="http://schemas.microsoft.com/office/drawing/2010/main">
                    <a14:imgLayer r:embed="rId9">
                      <a14:imgEffect>
                        <a14:artisticBlur/>
                      </a14:imgEffect>
                    </a14:imgLayer>
                  </a14:imgProps>
                </a:ext>
              </a:extLst>
            </a:blip>
            <a:stretch>
              <a:fillRect/>
            </a:stretch>
          </a:blipFill>
        </p:spPr>
        <p:txBody>
          <a:bodyPr wrap="square" lIns="0" tIns="0" rIns="0" bIns="0" rtlCol="0"/>
          <a:lstStyle/>
          <a:p>
            <a:endParaRPr>
              <a:latin typeface="+mn-ea"/>
            </a:endParaRPr>
          </a:p>
        </p:txBody>
      </p:sp>
      <p:sp>
        <p:nvSpPr>
          <p:cNvPr id="55" name="object 26"/>
          <p:cNvSpPr/>
          <p:nvPr/>
        </p:nvSpPr>
        <p:spPr>
          <a:xfrm>
            <a:off x="2832882" y="3242896"/>
            <a:ext cx="1383084" cy="1966158"/>
          </a:xfrm>
          <a:prstGeom prst="rect">
            <a:avLst/>
          </a:prstGeom>
          <a:blipFill>
            <a:blip r:embed="rId10" cstate="print">
              <a:extLst>
                <a:ext uri="{BEBA8EAE-BF5A-486C-A8C5-ECC9F3942E4B}">
                  <a14:imgProps xmlns:a14="http://schemas.microsoft.com/office/drawing/2010/main">
                    <a14:imgLayer r:embed="rId11">
                      <a14:imgEffect>
                        <a14:artisticBlur/>
                      </a14:imgEffect>
                    </a14:imgLayer>
                  </a14:imgProps>
                </a:ext>
              </a:extLst>
            </a:blip>
            <a:stretch>
              <a:fillRect/>
            </a:stretch>
          </a:blipFill>
        </p:spPr>
        <p:txBody>
          <a:bodyPr wrap="square" lIns="0" tIns="0" rIns="0" bIns="0" rtlCol="0"/>
          <a:lstStyle/>
          <a:p>
            <a:endParaRPr>
              <a:latin typeface="+mn-ea"/>
            </a:endParaRPr>
          </a:p>
        </p:txBody>
      </p:sp>
      <p:sp>
        <p:nvSpPr>
          <p:cNvPr id="56" name="object 27"/>
          <p:cNvSpPr/>
          <p:nvPr/>
        </p:nvSpPr>
        <p:spPr>
          <a:xfrm>
            <a:off x="793306" y="4326947"/>
            <a:ext cx="1401999" cy="885436"/>
          </a:xfrm>
          <a:prstGeom prst="rect">
            <a:avLst/>
          </a:prstGeom>
          <a:blipFill>
            <a:blip r:embed="rId12" cstate="print">
              <a:extLst>
                <a:ext uri="{BEBA8EAE-BF5A-486C-A8C5-ECC9F3942E4B}">
                  <a14:imgProps xmlns:a14="http://schemas.microsoft.com/office/drawing/2010/main">
                    <a14:imgLayer r:embed="rId13">
                      <a14:imgEffect>
                        <a14:artisticBlur/>
                      </a14:imgEffect>
                    </a14:imgLayer>
                  </a14:imgProps>
                </a:ext>
              </a:extLst>
            </a:blip>
            <a:stretch>
              <a:fillRect/>
            </a:stretch>
          </a:blipFill>
          <a:ln>
            <a:noFill/>
          </a:ln>
        </p:spPr>
        <p:txBody>
          <a:bodyPr wrap="square" lIns="0" tIns="0" rIns="0" bIns="0" rtlCol="0"/>
          <a:lstStyle/>
          <a:p>
            <a:endParaRPr>
              <a:latin typeface="+mn-ea"/>
            </a:endParaRPr>
          </a:p>
        </p:txBody>
      </p:sp>
      <p:sp>
        <p:nvSpPr>
          <p:cNvPr id="57" name="object 29"/>
          <p:cNvSpPr/>
          <p:nvPr/>
        </p:nvSpPr>
        <p:spPr>
          <a:xfrm>
            <a:off x="2836220" y="3986299"/>
            <a:ext cx="1388648" cy="916606"/>
          </a:xfrm>
          <a:prstGeom prst="rect">
            <a:avLst/>
          </a:prstGeom>
          <a:blipFill>
            <a:blip r:embed="rId14" cstate="print">
              <a:extLst>
                <a:ext uri="{BEBA8EAE-BF5A-486C-A8C5-ECC9F3942E4B}">
                  <a14:imgProps xmlns:a14="http://schemas.microsoft.com/office/drawing/2010/main">
                    <a14:imgLayer r:embed="rId15">
                      <a14:imgEffect>
                        <a14:artisticBlur/>
                      </a14:imgEffect>
                    </a14:imgLayer>
                  </a14:imgProps>
                </a:ext>
              </a:extLst>
            </a:blip>
            <a:stretch>
              <a:fillRect/>
            </a:stretch>
          </a:blipFill>
        </p:spPr>
        <p:txBody>
          <a:bodyPr wrap="square" lIns="0" tIns="0" rIns="0" bIns="0" rtlCol="0"/>
          <a:lstStyle/>
          <a:p>
            <a:endParaRPr>
              <a:latin typeface="+mn-ea"/>
            </a:endParaRPr>
          </a:p>
        </p:txBody>
      </p:sp>
      <p:sp>
        <p:nvSpPr>
          <p:cNvPr id="58" name="下矢印 57"/>
          <p:cNvSpPr/>
          <p:nvPr/>
        </p:nvSpPr>
        <p:spPr>
          <a:xfrm rot="10800000">
            <a:off x="3351866" y="4407086"/>
            <a:ext cx="377990" cy="445459"/>
          </a:xfrm>
          <a:prstGeom prst="downArrow">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latin typeface="+mn-ea"/>
            </a:endParaRPr>
          </a:p>
        </p:txBody>
      </p:sp>
      <p:pic>
        <p:nvPicPr>
          <p:cNvPr id="59" name="図 58"/>
          <p:cNvPicPr>
            <a:picLocks noChangeAspect="1"/>
          </p:cNvPicPr>
          <p:nvPr/>
        </p:nvPicPr>
        <p:blipFill>
          <a:blip r:embed="rId16" cstate="print">
            <a:clrChange>
              <a:clrFrom>
                <a:srgbClr val="880015"/>
              </a:clrFrom>
              <a:clrTo>
                <a:srgbClr val="880015">
                  <a:alpha val="0"/>
                </a:srgbClr>
              </a:clrTo>
            </a:clrChange>
            <a:extLst>
              <a:ext uri="{28A0092B-C50C-407E-A947-70E740481C1C}">
                <a14:useLocalDpi xmlns:a14="http://schemas.microsoft.com/office/drawing/2010/main"/>
              </a:ext>
            </a:extLst>
          </a:blip>
          <a:stretch>
            <a:fillRect/>
          </a:stretch>
        </p:blipFill>
        <p:spPr>
          <a:xfrm>
            <a:off x="3514036" y="4456066"/>
            <a:ext cx="464299" cy="347500"/>
          </a:xfrm>
          <a:prstGeom prst="rect">
            <a:avLst/>
          </a:prstGeom>
        </p:spPr>
      </p:pic>
      <p:sp>
        <p:nvSpPr>
          <p:cNvPr id="60" name="テキスト ボックス 59"/>
          <p:cNvSpPr txBox="1"/>
          <p:nvPr/>
        </p:nvSpPr>
        <p:spPr>
          <a:xfrm>
            <a:off x="3138534" y="4090474"/>
            <a:ext cx="969989" cy="338554"/>
          </a:xfrm>
          <a:prstGeom prst="rect">
            <a:avLst/>
          </a:prstGeom>
          <a:noFill/>
        </p:spPr>
        <p:txBody>
          <a:bodyPr wrap="square" rtlCol="0">
            <a:spAutoFit/>
          </a:bodyPr>
          <a:lstStyle/>
          <a:p>
            <a:r>
              <a:rPr lang="en-US" altLang="ja-JP" sz="1600" b="1" dirty="0" smtClean="0">
                <a:ln w="12700">
                  <a:solidFill>
                    <a:schemeClr val="bg1"/>
                  </a:solidFill>
                </a:ln>
                <a:solidFill>
                  <a:srgbClr val="C00000"/>
                </a:solidFill>
                <a:latin typeface="+mn-ea"/>
              </a:rPr>
              <a:t>Scroll</a:t>
            </a:r>
            <a:endParaRPr kumimoji="1" lang="ja-JP" altLang="en-US" sz="1600" b="1" dirty="0">
              <a:ln w="12700">
                <a:solidFill>
                  <a:schemeClr val="bg1"/>
                </a:solidFill>
              </a:ln>
              <a:solidFill>
                <a:srgbClr val="C00000"/>
              </a:solidFill>
              <a:latin typeface="+mn-ea"/>
            </a:endParaRPr>
          </a:p>
        </p:txBody>
      </p:sp>
      <p:sp>
        <p:nvSpPr>
          <p:cNvPr id="61" name="object 6"/>
          <p:cNvSpPr/>
          <p:nvPr/>
        </p:nvSpPr>
        <p:spPr>
          <a:xfrm>
            <a:off x="3226966" y="2869927"/>
            <a:ext cx="607155" cy="331464"/>
          </a:xfrm>
          <a:prstGeom prst="rect">
            <a:avLst/>
          </a:prstGeom>
          <a:blipFill>
            <a:blip r:embed="rId5" cstate="print"/>
            <a:srcRect/>
            <a:stretch>
              <a:fillRect l="-30393" t="-126846" r="-47366" b="-374716"/>
            </a:stretch>
          </a:blipFill>
        </p:spPr>
        <p:txBody>
          <a:bodyPr wrap="square" lIns="0" tIns="0" rIns="0" bIns="0" rtlCol="0"/>
          <a:lstStyle/>
          <a:p>
            <a:endParaRPr>
              <a:latin typeface="+mn-ea"/>
            </a:endParaRPr>
          </a:p>
        </p:txBody>
      </p:sp>
      <p:sp>
        <p:nvSpPr>
          <p:cNvPr id="62" name="正方形/長方形 61"/>
          <p:cNvSpPr/>
          <p:nvPr/>
        </p:nvSpPr>
        <p:spPr>
          <a:xfrm>
            <a:off x="797198" y="2948305"/>
            <a:ext cx="1394767" cy="687933"/>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smtClean="0">
                <a:solidFill>
                  <a:schemeClr val="bg1"/>
                </a:solidFill>
                <a:latin typeface="+mn-ea"/>
              </a:rPr>
              <a:t>広告枠</a:t>
            </a:r>
          </a:p>
        </p:txBody>
      </p:sp>
      <p:sp>
        <p:nvSpPr>
          <p:cNvPr id="63" name="正方形/長方形 62"/>
          <p:cNvSpPr/>
          <p:nvPr/>
        </p:nvSpPr>
        <p:spPr>
          <a:xfrm>
            <a:off x="2830100" y="2837520"/>
            <a:ext cx="1378279" cy="37652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smtClean="0">
                <a:solidFill>
                  <a:schemeClr val="bg1"/>
                </a:solidFill>
                <a:latin typeface="+mn-ea"/>
              </a:rPr>
              <a:t>広告枠</a:t>
            </a:r>
          </a:p>
        </p:txBody>
      </p:sp>
      <p:sp>
        <p:nvSpPr>
          <p:cNvPr id="64" name="object 34"/>
          <p:cNvSpPr txBox="1"/>
          <p:nvPr/>
        </p:nvSpPr>
        <p:spPr>
          <a:xfrm>
            <a:off x="4728297" y="2735144"/>
            <a:ext cx="1764118" cy="684803"/>
          </a:xfrm>
          <a:prstGeom prst="rect">
            <a:avLst/>
          </a:prstGeom>
        </p:spPr>
        <p:txBody>
          <a:bodyPr vert="horz" wrap="square" lIns="0" tIns="12700" rIns="0" bIns="0" rtlCol="0">
            <a:spAutoFit/>
          </a:bodyPr>
          <a:lstStyle/>
          <a:p>
            <a:pPr marL="12700">
              <a:lnSpc>
                <a:spcPct val="100000"/>
              </a:lnSpc>
              <a:spcBef>
                <a:spcPts val="100"/>
              </a:spcBef>
            </a:pPr>
            <a:r>
              <a:rPr lang="ja-JP" altLang="en-US" sz="1400" b="1" u="sng" dirty="0" smtClean="0">
                <a:solidFill>
                  <a:schemeClr val="accent6"/>
                </a:solidFill>
                <a:latin typeface="+mn-ea"/>
                <a:cs typeface="メイリオ"/>
              </a:rPr>
              <a:t>スクロール後も</a:t>
            </a:r>
            <a:endParaRPr lang="en-US" altLang="ja-JP" sz="1400" b="1" u="sng" dirty="0" smtClean="0">
              <a:solidFill>
                <a:schemeClr val="accent6"/>
              </a:solidFill>
              <a:latin typeface="+mn-ea"/>
              <a:cs typeface="メイリオ"/>
            </a:endParaRPr>
          </a:p>
          <a:p>
            <a:pPr marL="12700">
              <a:lnSpc>
                <a:spcPct val="100000"/>
              </a:lnSpc>
              <a:spcBef>
                <a:spcPts val="100"/>
              </a:spcBef>
            </a:pPr>
            <a:r>
              <a:rPr lang="ja-JP" altLang="en-US" sz="1400" b="1" u="sng" dirty="0" smtClean="0">
                <a:solidFill>
                  <a:schemeClr val="accent6"/>
                </a:solidFill>
                <a:latin typeface="+mn-ea"/>
                <a:cs typeface="メイリオ"/>
              </a:rPr>
              <a:t>バナーが追従</a:t>
            </a:r>
            <a:r>
              <a:rPr lang="ja-JP" altLang="en-US" sz="1400" b="1" dirty="0" smtClean="0">
                <a:solidFill>
                  <a:schemeClr val="accent6"/>
                </a:solidFill>
                <a:latin typeface="+mn-ea"/>
                <a:cs typeface="メイリオ"/>
              </a:rPr>
              <a:t>し</a:t>
            </a:r>
            <a:endParaRPr lang="en-US" altLang="ja-JP" sz="1400" b="1" dirty="0" smtClean="0">
              <a:solidFill>
                <a:schemeClr val="accent6"/>
              </a:solidFill>
              <a:latin typeface="+mn-ea"/>
              <a:cs typeface="メイリオ"/>
            </a:endParaRPr>
          </a:p>
          <a:p>
            <a:pPr marL="12700">
              <a:lnSpc>
                <a:spcPct val="100000"/>
              </a:lnSpc>
              <a:spcBef>
                <a:spcPts val="100"/>
              </a:spcBef>
            </a:pPr>
            <a:r>
              <a:rPr lang="ja-JP" altLang="en-US" sz="1400" b="1" dirty="0" smtClean="0">
                <a:solidFill>
                  <a:schemeClr val="accent6"/>
                </a:solidFill>
                <a:latin typeface="+mn-ea"/>
                <a:cs typeface="メイリオ"/>
              </a:rPr>
              <a:t>高い視認性</a:t>
            </a:r>
            <a:r>
              <a:rPr lang="en-US" altLang="ja-JP" sz="1400" b="1" dirty="0">
                <a:solidFill>
                  <a:schemeClr val="accent6"/>
                </a:solidFill>
                <a:latin typeface="+mn-ea"/>
                <a:cs typeface="メイリオ"/>
              </a:rPr>
              <a:t>!</a:t>
            </a:r>
            <a:endParaRPr sz="1400" b="1" dirty="0">
              <a:solidFill>
                <a:schemeClr val="accent6"/>
              </a:solidFill>
              <a:latin typeface="+mn-ea"/>
              <a:cs typeface="メイリオ"/>
            </a:endParaRPr>
          </a:p>
        </p:txBody>
      </p:sp>
      <p:sp>
        <p:nvSpPr>
          <p:cNvPr id="65" name="二等辺三角形 64"/>
          <p:cNvSpPr/>
          <p:nvPr/>
        </p:nvSpPr>
        <p:spPr>
          <a:xfrm rot="1942599">
            <a:off x="4363911" y="2822193"/>
            <a:ext cx="419650" cy="334333"/>
          </a:xfrm>
          <a:prstGeom prst="triangle">
            <a:avLst/>
          </a:prstGeom>
          <a:solidFill>
            <a:srgbClr val="C0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tx1"/>
              </a:solidFill>
            </a:endParaRPr>
          </a:p>
        </p:txBody>
      </p:sp>
    </p:spTree>
    <p:extLst>
      <p:ext uri="{BB962C8B-B14F-4D97-AF65-F5344CB8AC3E}">
        <p14:creationId xmlns:p14="http://schemas.microsoft.com/office/powerpoint/2010/main" val="19692742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081518" cy="814388"/>
          </a:xfrm>
        </p:spPr>
        <p:txBody>
          <a:bodyPr>
            <a:noAutofit/>
          </a:bodyPr>
          <a:lstStyle/>
          <a:p>
            <a:r>
              <a:rPr lang="ja-JP" altLang="en-US" b="1" dirty="0"/>
              <a:t>②</a:t>
            </a:r>
            <a:r>
              <a:rPr lang="en-US" altLang="ja-JP" b="1" dirty="0"/>
              <a:t>1000</a:t>
            </a:r>
            <a:r>
              <a:rPr lang="ja-JP" altLang="en-US" b="1" dirty="0"/>
              <a:t>万リーチ（</a:t>
            </a:r>
            <a:r>
              <a:rPr lang="en-US" altLang="ja-JP" b="1" dirty="0"/>
              <a:t>FQ1</a:t>
            </a:r>
            <a:r>
              <a:rPr lang="ja-JP" altLang="en-US" b="1" dirty="0"/>
              <a:t>）獲得プラン</a:t>
            </a:r>
            <a:r>
              <a:rPr lang="ja-JP" altLang="en-US" b="1" dirty="0" smtClean="0"/>
              <a:t>　割引</a:t>
            </a:r>
            <a:r>
              <a:rPr lang="ja-JP" altLang="en-US" b="1" dirty="0" smtClean="0">
                <a:latin typeface="+mn-ea"/>
              </a:rPr>
              <a:t>イメージ</a:t>
            </a:r>
            <a:endParaRPr lang="ja-JP" altLang="en-US" b="1"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graphicFrame>
        <p:nvGraphicFramePr>
          <p:cNvPr id="10" name="表 9"/>
          <p:cNvGraphicFramePr>
            <a:graphicFrameLocks noGrp="1"/>
          </p:cNvGraphicFramePr>
          <p:nvPr>
            <p:extLst/>
          </p:nvPr>
        </p:nvGraphicFramePr>
        <p:xfrm>
          <a:off x="695400" y="1556792"/>
          <a:ext cx="10153523" cy="4248472"/>
        </p:xfrm>
        <a:graphic>
          <a:graphicData uri="http://schemas.openxmlformats.org/drawingml/2006/table">
            <a:tbl>
              <a:tblPr firstRow="1" bandRow="1">
                <a:tableStyleId>{073A0DAA-6AF3-43AB-8588-CEC1D06C72B9}</a:tableStyleId>
              </a:tblPr>
              <a:tblGrid>
                <a:gridCol w="2736304">
                  <a:extLst>
                    <a:ext uri="{9D8B030D-6E8A-4147-A177-3AD203B41FA5}">
                      <a16:colId xmlns:a16="http://schemas.microsoft.com/office/drawing/2014/main" val="2608228387"/>
                    </a:ext>
                  </a:extLst>
                </a:gridCol>
                <a:gridCol w="936104">
                  <a:extLst>
                    <a:ext uri="{9D8B030D-6E8A-4147-A177-3AD203B41FA5}">
                      <a16:colId xmlns:a16="http://schemas.microsoft.com/office/drawing/2014/main" val="763157793"/>
                    </a:ext>
                  </a:extLst>
                </a:gridCol>
                <a:gridCol w="1008112">
                  <a:extLst>
                    <a:ext uri="{9D8B030D-6E8A-4147-A177-3AD203B41FA5}">
                      <a16:colId xmlns:a16="http://schemas.microsoft.com/office/drawing/2014/main" val="4030039750"/>
                    </a:ext>
                  </a:extLst>
                </a:gridCol>
                <a:gridCol w="970610">
                  <a:extLst>
                    <a:ext uri="{9D8B030D-6E8A-4147-A177-3AD203B41FA5}">
                      <a16:colId xmlns:a16="http://schemas.microsoft.com/office/drawing/2014/main" val="1764811781"/>
                    </a:ext>
                  </a:extLst>
                </a:gridCol>
                <a:gridCol w="1039014">
                  <a:extLst>
                    <a:ext uri="{9D8B030D-6E8A-4147-A177-3AD203B41FA5}">
                      <a16:colId xmlns:a16="http://schemas.microsoft.com/office/drawing/2014/main" val="1542086382"/>
                    </a:ext>
                  </a:extLst>
                </a:gridCol>
                <a:gridCol w="1086720">
                  <a:extLst>
                    <a:ext uri="{9D8B030D-6E8A-4147-A177-3AD203B41FA5}">
                      <a16:colId xmlns:a16="http://schemas.microsoft.com/office/drawing/2014/main" val="3154102544"/>
                    </a:ext>
                  </a:extLst>
                </a:gridCol>
                <a:gridCol w="1152128">
                  <a:extLst>
                    <a:ext uri="{9D8B030D-6E8A-4147-A177-3AD203B41FA5}">
                      <a16:colId xmlns:a16="http://schemas.microsoft.com/office/drawing/2014/main" val="10156114"/>
                    </a:ext>
                  </a:extLst>
                </a:gridCol>
                <a:gridCol w="1224531">
                  <a:extLst>
                    <a:ext uri="{9D8B030D-6E8A-4147-A177-3AD203B41FA5}">
                      <a16:colId xmlns:a16="http://schemas.microsoft.com/office/drawing/2014/main" val="2079204141"/>
                    </a:ext>
                  </a:extLst>
                </a:gridCol>
              </a:tblGrid>
              <a:tr h="823633">
                <a:tc>
                  <a:txBody>
                    <a:bodyPr/>
                    <a:lstStyle/>
                    <a:p>
                      <a:pPr algn="ctr" rtl="0" fontAlgn="ctr"/>
                      <a:r>
                        <a:rPr lang="ja-JP" altLang="en-US" sz="1800" b="1" i="0" u="none" strike="noStrike" dirty="0">
                          <a:solidFill>
                            <a:srgbClr val="F2F2F2"/>
                          </a:solidFill>
                          <a:effectLst/>
                          <a:latin typeface="+mn-ea"/>
                          <a:ea typeface="+mn-ea"/>
                        </a:rPr>
                        <a:t>商品</a:t>
                      </a:r>
                    </a:p>
                  </a:txBody>
                  <a:tcPr marL="4763" marR="4763" marT="4763" marB="0" anchor="ctr">
                    <a:solidFill>
                      <a:schemeClr val="tx1">
                        <a:lumMod val="65000"/>
                        <a:lumOff val="35000"/>
                      </a:schemeClr>
                    </a:solidFill>
                  </a:tcPr>
                </a:tc>
                <a:tc>
                  <a:txBody>
                    <a:bodyPr/>
                    <a:lstStyle/>
                    <a:p>
                      <a:pPr algn="ctr" rtl="0" fontAlgn="ctr"/>
                      <a:r>
                        <a:rPr lang="ja-JP" altLang="en-US" sz="1400" b="1" i="0" u="none" strike="noStrike" dirty="0">
                          <a:solidFill>
                            <a:srgbClr val="F2F2F2"/>
                          </a:solidFill>
                          <a:effectLst/>
                          <a:latin typeface="+mn-ea"/>
                          <a:ea typeface="+mn-ea"/>
                        </a:rPr>
                        <a:t>購入金額</a:t>
                      </a:r>
                    </a:p>
                  </a:txBody>
                  <a:tcPr marL="4763" marR="4763" marT="4763" marB="0" anchor="ctr">
                    <a:solidFill>
                      <a:schemeClr val="tx1">
                        <a:lumMod val="65000"/>
                        <a:lumOff val="35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400" b="1" i="0" u="none" strike="noStrike" dirty="0">
                          <a:solidFill>
                            <a:srgbClr val="F2F2F2"/>
                          </a:solidFill>
                          <a:effectLst/>
                          <a:latin typeface="+mn-ea"/>
                          <a:ea typeface="+mn-ea"/>
                        </a:rPr>
                        <a:t>リーチ</a:t>
                      </a:r>
                    </a:p>
                  </a:txBody>
                  <a:tcPr marL="4763" marR="4763" marT="4763" marB="0" anchor="ctr">
                    <a:solidFill>
                      <a:schemeClr val="tx1">
                        <a:lumMod val="65000"/>
                        <a:lumOff val="35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F2F2F2"/>
                          </a:solidFill>
                          <a:effectLst/>
                          <a:latin typeface="+mn-ea"/>
                          <a:ea typeface="+mn-ea"/>
                        </a:rPr>
                        <a:t>vimps</a:t>
                      </a:r>
                      <a:endParaRPr lang="ja-JP" altLang="en-US" sz="1400" b="1" i="0" u="none" strike="noStrike" dirty="0">
                        <a:solidFill>
                          <a:srgbClr val="F2F2F2"/>
                        </a:solidFill>
                        <a:effectLst/>
                        <a:latin typeface="+mn-ea"/>
                        <a:ea typeface="+mn-ea"/>
                      </a:endParaRPr>
                    </a:p>
                  </a:txBody>
                  <a:tcPr marL="4763" marR="4763" marT="4763" marB="0" anchor="ctr">
                    <a:solidFill>
                      <a:schemeClr val="tx1">
                        <a:lumMod val="65000"/>
                        <a:lumOff val="35000"/>
                      </a:schemeClr>
                    </a:solidFill>
                  </a:tcPr>
                </a:tc>
                <a:tc>
                  <a:txBody>
                    <a:bodyPr/>
                    <a:lstStyle/>
                    <a:p>
                      <a:pPr algn="ctr" rtl="0" fontAlgn="ctr"/>
                      <a:r>
                        <a:rPr lang="en-US" altLang="ja-JP" sz="1400" b="1" i="0" u="none" strike="noStrike" dirty="0">
                          <a:solidFill>
                            <a:srgbClr val="F2F2F2"/>
                          </a:solidFill>
                          <a:effectLst/>
                          <a:latin typeface="+mn-ea"/>
                          <a:ea typeface="+mn-ea"/>
                        </a:rPr>
                        <a:t>FQ</a:t>
                      </a:r>
                      <a:endParaRPr lang="ja-JP" altLang="en-US" sz="1400" b="1" i="0" u="none" strike="noStrike" dirty="0">
                        <a:solidFill>
                          <a:srgbClr val="F2F2F2"/>
                        </a:solidFill>
                        <a:effectLst/>
                        <a:latin typeface="+mn-ea"/>
                        <a:ea typeface="+mn-ea"/>
                      </a:endParaRPr>
                    </a:p>
                  </a:txBody>
                  <a:tcPr marL="4763" marR="4763" marT="4763" marB="0" anchor="ctr">
                    <a:solidFill>
                      <a:schemeClr val="tx1">
                        <a:lumMod val="65000"/>
                        <a:lumOff val="35000"/>
                      </a:schemeClr>
                    </a:solidFill>
                  </a:tcPr>
                </a:tc>
                <a:tc>
                  <a:txBody>
                    <a:bodyPr/>
                    <a:lstStyle/>
                    <a:p>
                      <a:pPr algn="ctr" rtl="0" fontAlgn="ctr"/>
                      <a:r>
                        <a:rPr lang="ja-JP" altLang="en-US" sz="1400" b="1" i="0" u="none" strike="noStrike" dirty="0" smtClean="0">
                          <a:solidFill>
                            <a:srgbClr val="F2F2F2"/>
                          </a:solidFill>
                          <a:effectLst/>
                          <a:latin typeface="+mn-ea"/>
                          <a:ea typeface="+mn-ea"/>
                        </a:rPr>
                        <a:t>割引後</a:t>
                      </a:r>
                      <a:endParaRPr lang="en-US" altLang="ja-JP" sz="1400" b="1" i="0" u="none" strike="noStrike" dirty="0" smtClean="0">
                        <a:solidFill>
                          <a:srgbClr val="F2F2F2"/>
                        </a:solidFill>
                        <a:effectLst/>
                        <a:latin typeface="+mn-ea"/>
                        <a:ea typeface="+mn-ea"/>
                      </a:endParaRPr>
                    </a:p>
                    <a:p>
                      <a:pPr algn="ctr" rtl="0" fontAlgn="ctr"/>
                      <a:r>
                        <a:rPr lang="ja-JP" altLang="en-US" sz="1400" b="1" i="0" u="none" strike="noStrike" dirty="0" smtClean="0">
                          <a:solidFill>
                            <a:srgbClr val="F2F2F2"/>
                          </a:solidFill>
                          <a:effectLst/>
                          <a:latin typeface="+mn-ea"/>
                          <a:ea typeface="+mn-ea"/>
                        </a:rPr>
                        <a:t>リーチ単価</a:t>
                      </a:r>
                      <a:endParaRPr lang="ja-JP" altLang="en-US" sz="1400" b="1" i="0" u="none" strike="noStrike" dirty="0">
                        <a:solidFill>
                          <a:srgbClr val="F2F2F2"/>
                        </a:solidFill>
                        <a:effectLst/>
                        <a:latin typeface="+mn-ea"/>
                        <a:ea typeface="+mn-ea"/>
                      </a:endParaRPr>
                    </a:p>
                  </a:txBody>
                  <a:tcPr marL="4763" marR="4763" marT="4763" marB="0" anchor="ctr">
                    <a:solidFill>
                      <a:schemeClr val="accent6"/>
                    </a:solidFill>
                  </a:tcPr>
                </a:tc>
                <a:tc>
                  <a:txBody>
                    <a:bodyPr/>
                    <a:lstStyle/>
                    <a:p>
                      <a:pPr algn="ctr" rtl="0" fontAlgn="ctr"/>
                      <a:r>
                        <a:rPr lang="ja-JP" altLang="en-US" sz="1400" b="1" i="0" u="none" strike="noStrike" dirty="0" smtClean="0">
                          <a:solidFill>
                            <a:srgbClr val="F2F2F2"/>
                          </a:solidFill>
                          <a:effectLst/>
                          <a:latin typeface="+mn-ea"/>
                          <a:ea typeface="+mn-ea"/>
                        </a:rPr>
                        <a:t>割引後</a:t>
                      </a:r>
                      <a:endParaRPr lang="en-US" altLang="ja-JP" sz="1400" b="1" i="0" u="none" strike="noStrike" dirty="0" smtClean="0">
                        <a:solidFill>
                          <a:srgbClr val="F2F2F2"/>
                        </a:solidFill>
                        <a:effectLst/>
                        <a:latin typeface="+mn-ea"/>
                        <a:ea typeface="+mn-ea"/>
                      </a:endParaRPr>
                    </a:p>
                    <a:p>
                      <a:pPr algn="ctr" rtl="0" fontAlgn="ctr"/>
                      <a:r>
                        <a:rPr lang="en-US" altLang="ja-JP" sz="1400" b="1" i="0" u="none" strike="noStrike" dirty="0" smtClean="0">
                          <a:solidFill>
                            <a:srgbClr val="F2F2F2"/>
                          </a:solidFill>
                          <a:effectLst/>
                          <a:latin typeface="+mn-ea"/>
                          <a:ea typeface="+mn-ea"/>
                        </a:rPr>
                        <a:t>vCPM</a:t>
                      </a:r>
                      <a:endParaRPr lang="ja-JP" altLang="en-US" sz="1400" b="1" i="0" u="none" strike="noStrike" dirty="0">
                        <a:solidFill>
                          <a:srgbClr val="F2F2F2"/>
                        </a:solidFill>
                        <a:effectLst/>
                        <a:latin typeface="+mn-ea"/>
                        <a:ea typeface="+mn-ea"/>
                      </a:endParaRPr>
                    </a:p>
                  </a:txBody>
                  <a:tcPr marL="4763" marR="4763" marT="4763" marB="0" anchor="ctr">
                    <a:solidFill>
                      <a:schemeClr val="accent6"/>
                    </a:solidFill>
                  </a:tcPr>
                </a:tc>
                <a:tc>
                  <a:txBody>
                    <a:bodyPr/>
                    <a:lstStyle/>
                    <a:p>
                      <a:pPr algn="ctr" fontAlgn="ctr"/>
                      <a:r>
                        <a:rPr lang="ja-JP" altLang="en-US" sz="1400" u="none" strike="noStrike" dirty="0" smtClean="0">
                          <a:effectLst/>
                          <a:latin typeface="+mn-ea"/>
                          <a:ea typeface="+mn-ea"/>
                        </a:rPr>
                        <a:t>割引後</a:t>
                      </a:r>
                      <a:endParaRPr lang="en-US" altLang="ja-JP" sz="1400" u="none" strike="noStrike" dirty="0" smtClean="0">
                        <a:effectLst/>
                        <a:latin typeface="+mn-ea"/>
                        <a:ea typeface="+mn-ea"/>
                      </a:endParaRPr>
                    </a:p>
                    <a:p>
                      <a:pPr algn="ctr" fontAlgn="ctr"/>
                      <a:r>
                        <a:rPr lang="ja-JP" altLang="en-US" sz="1400" u="none" strike="noStrike" dirty="0" smtClean="0">
                          <a:effectLst/>
                          <a:latin typeface="+mn-ea"/>
                          <a:ea typeface="+mn-ea"/>
                        </a:rPr>
                        <a:t>参考</a:t>
                      </a:r>
                      <a:r>
                        <a:rPr lang="en-US" sz="1400" u="none" strike="noStrike" dirty="0" smtClean="0">
                          <a:effectLst/>
                          <a:latin typeface="+mn-ea"/>
                          <a:ea typeface="+mn-ea"/>
                        </a:rPr>
                        <a:t>CPC</a:t>
                      </a:r>
                      <a:endParaRPr lang="en-US" sz="1400" u="none" strike="noStrike" baseline="0" dirty="0" smtClean="0">
                        <a:effectLst/>
                        <a:latin typeface="+mn-ea"/>
                        <a:ea typeface="+mn-ea"/>
                      </a:endParaRPr>
                    </a:p>
                    <a:p>
                      <a:pPr algn="ctr" fontAlgn="ctr"/>
                      <a:r>
                        <a:rPr lang="en-US" altLang="ja-JP" sz="800" u="none" strike="noStrike" dirty="0" smtClean="0">
                          <a:effectLst/>
                          <a:latin typeface="+mn-ea"/>
                          <a:ea typeface="+mn-ea"/>
                        </a:rPr>
                        <a:t>※1</a:t>
                      </a:r>
                    </a:p>
                  </a:txBody>
                  <a:tcPr marL="6350" marR="6350" marT="6350" marB="0" anchor="ctr">
                    <a:solidFill>
                      <a:schemeClr val="accent6"/>
                    </a:solidFill>
                  </a:tcPr>
                </a:tc>
                <a:extLst>
                  <a:ext uri="{0D108BD9-81ED-4DB2-BD59-A6C34878D82A}">
                    <a16:rowId xmlns:a16="http://schemas.microsoft.com/office/drawing/2014/main" val="556564531"/>
                  </a:ext>
                </a:extLst>
              </a:tr>
              <a:tr h="1141613">
                <a:tc>
                  <a:txBody>
                    <a:bodyPr/>
                    <a:lstStyle/>
                    <a:p>
                      <a:pPr algn="ctr" rtl="0" fontAlgn="ct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プライムカバー　</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SP</a:t>
                      </a:r>
                      <a:endPar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4763" marR="4763" marT="476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330</a:t>
                      </a:r>
                      <a:r>
                        <a:rPr lang="ja-JP" altLang="en-US"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solidFill>
                      <a:schemeClr val="bg1">
                        <a:lumMod val="85000"/>
                      </a:schemeClr>
                    </a:solidFill>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a:t>
                      </a:r>
                      <a:endPar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solidFill>
                      <a:schemeClr val="bg1">
                        <a:lumMod val="85000"/>
                      </a:schemeClr>
                    </a:solidFill>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a:t>
                      </a:r>
                      <a:endPar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solidFill>
                      <a:schemeClr val="bg1">
                        <a:lumMod val="85000"/>
                      </a:schemeClr>
                    </a:solidFill>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回</a:t>
                      </a:r>
                      <a:endPar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rPr>
                        <a:t>0.33</a:t>
                      </a:r>
                      <a:r>
                        <a:rPr lang="ja-JP" altLang="en-US" sz="1600" b="1" i="0" u="none" strike="noStrike" dirty="0" smtClean="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0.66</a:t>
                      </a:r>
                      <a:r>
                        <a:rPr lang="ja-JP" altLang="en-US"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円</a:t>
                      </a:r>
                      <a:endParaRPr lang="ja-JP" altLang="en-US"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4763" marR="4763" marT="4763" marB="0" anchor="c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rPr>
                        <a:t>330</a:t>
                      </a:r>
                      <a:r>
                        <a:rPr lang="ja-JP" altLang="en-US" sz="1600" b="1" i="0" u="none" strike="noStrike" dirty="0" smtClean="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660</a:t>
                      </a:r>
                      <a:r>
                        <a:rPr lang="ja-JP" altLang="en-US"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algn="ctr" fontAlgn="ctr"/>
                      <a:r>
                        <a:rPr lang="en-US" altLang="ja-JP" sz="1800" b="1" i="0" u="none" strike="noStrike" dirty="0">
                          <a:solidFill>
                            <a:schemeClr val="accent6"/>
                          </a:solidFill>
                          <a:effectLst/>
                          <a:latin typeface="游ゴシック" panose="020B0400000000000000" pitchFamily="50" charset="-128"/>
                          <a:ea typeface="游ゴシック" panose="020B0400000000000000" pitchFamily="50" charset="-128"/>
                        </a:rPr>
                        <a:t>¥</a:t>
                      </a:r>
                      <a:r>
                        <a:rPr lang="en-US" altLang="ja-JP" sz="1800" b="1" i="0" u="none" strike="noStrike" dirty="0" smtClean="0">
                          <a:solidFill>
                            <a:schemeClr val="accent6"/>
                          </a:solidFill>
                          <a:effectLst/>
                          <a:latin typeface="游ゴシック" panose="020B0400000000000000" pitchFamily="50" charset="-128"/>
                          <a:ea typeface="游ゴシック" panose="020B0400000000000000" pitchFamily="50" charset="-128"/>
                        </a:rPr>
                        <a:t>236</a:t>
                      </a:r>
                    </a:p>
                    <a:p>
                      <a:pPr marL="0" marR="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smtClean="0">
                          <a:solidFill>
                            <a:srgbClr val="000000"/>
                          </a:solidFill>
                          <a:effectLst/>
                          <a:latin typeface="+mn-ea"/>
                          <a:ea typeface="+mn-ea"/>
                        </a:rPr>
                        <a:t>通常：</a:t>
                      </a:r>
                      <a:r>
                        <a:rPr lang="en-US" altLang="ja-JP" sz="1000" b="0" i="0" u="none" strike="sngStrike" dirty="0" smtClean="0">
                          <a:solidFill>
                            <a:srgbClr val="000000"/>
                          </a:solidFill>
                          <a:effectLst/>
                          <a:latin typeface="+mn-ea"/>
                          <a:ea typeface="+mn-ea"/>
                        </a:rPr>
                        <a:t>471</a:t>
                      </a:r>
                      <a:r>
                        <a:rPr lang="ja-JP" altLang="en-US" sz="1000" b="0" i="0" u="none" strike="sngStrike" dirty="0" smtClean="0">
                          <a:solidFill>
                            <a:srgbClr val="000000"/>
                          </a:solidFill>
                          <a:effectLst/>
                          <a:latin typeface="+mn-ea"/>
                          <a:ea typeface="+mn-ea"/>
                        </a:rPr>
                        <a:t>円</a:t>
                      </a:r>
                      <a:endParaRPr lang="en-US" altLang="ja-JP" sz="1000" b="0" i="0" u="none" strike="sngStrike" dirty="0" smtClean="0">
                        <a:solidFill>
                          <a:srgbClr val="000000"/>
                        </a:solidFill>
                        <a:effectLst/>
                        <a:latin typeface="+mn-ea"/>
                        <a:ea typeface="+mn-ea"/>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2771228492"/>
                  </a:ext>
                </a:extLst>
              </a:tr>
              <a:tr h="1141613">
                <a:tc>
                  <a:txBody>
                    <a:bodyPr/>
                    <a:lstStyle/>
                    <a:p>
                      <a:pPr algn="ctr" rtl="0" fontAlgn="ct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プライムディスプレイ　</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5</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4763" marR="4763" marT="4763" marB="0" anchor="ctr">
                    <a:solidFill>
                      <a:schemeClr val="bg1">
                        <a:lumMod val="85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260</a:t>
                      </a:r>
                      <a:r>
                        <a:rPr lang="ja-JP" altLang="en-US"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solidFill>
                      <a:schemeClr val="bg1">
                        <a:lumMod val="85000"/>
                      </a:schemeClr>
                    </a:solidFill>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6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solidFill>
                      <a:schemeClr val="accent6">
                        <a:lumMod val="20000"/>
                        <a:lumOff val="80000"/>
                      </a:schemeClr>
                    </a:solidFill>
                  </a:tcPr>
                </a:tc>
                <a:tc>
                  <a:txBody>
                    <a:bodyPr/>
                    <a:lstStyle/>
                    <a:p>
                      <a:pPr algn="ctr" rtl="0" fontAlgn="ctr"/>
                      <a:r>
                        <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rPr>
                        <a:t>0.26</a:t>
                      </a:r>
                      <a:r>
                        <a:rPr lang="ja-JP" altLang="en-US" sz="1600" b="1" i="0" u="none" strike="noStrike" dirty="0" smtClean="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0.52</a:t>
                      </a:r>
                      <a:r>
                        <a:rPr lang="ja-JP" altLang="en-US"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rPr>
                        <a:t>260</a:t>
                      </a:r>
                      <a:r>
                        <a:rPr lang="ja-JP" altLang="en-US" sz="1600" b="1" i="0" u="none" strike="noStrike" dirty="0" smtClean="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520</a:t>
                      </a:r>
                      <a:r>
                        <a:rPr lang="ja-JP" altLang="en-US"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algn="ctr" fontAlgn="ctr"/>
                      <a:r>
                        <a:rPr lang="en-US" altLang="ja-JP" sz="1800" b="1" i="0" u="none" strike="noStrike" dirty="0">
                          <a:solidFill>
                            <a:schemeClr val="accent6"/>
                          </a:solidFill>
                          <a:effectLst/>
                          <a:latin typeface="游ゴシック" panose="020B0400000000000000" pitchFamily="50" charset="-128"/>
                          <a:ea typeface="游ゴシック" panose="020B0400000000000000" pitchFamily="50" charset="-128"/>
                        </a:rPr>
                        <a:t>¥</a:t>
                      </a:r>
                      <a:r>
                        <a:rPr lang="en-US" altLang="ja-JP" sz="1800" b="1" i="0" u="none" strike="noStrike" dirty="0" smtClean="0">
                          <a:solidFill>
                            <a:schemeClr val="accent6"/>
                          </a:solidFill>
                          <a:effectLst/>
                          <a:latin typeface="游ゴシック" panose="020B0400000000000000" pitchFamily="50" charset="-128"/>
                          <a:ea typeface="游ゴシック" panose="020B0400000000000000" pitchFamily="50" charset="-128"/>
                        </a:rPr>
                        <a:t>163</a:t>
                      </a:r>
                    </a:p>
                    <a:p>
                      <a:pPr marL="0" marR="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smtClean="0">
                          <a:solidFill>
                            <a:srgbClr val="000000"/>
                          </a:solidFill>
                          <a:effectLst/>
                          <a:latin typeface="+mn-ea"/>
                          <a:ea typeface="+mn-ea"/>
                        </a:rPr>
                        <a:t>通常：</a:t>
                      </a:r>
                      <a:r>
                        <a:rPr lang="en-US" altLang="ja-JP" sz="1000" b="0" i="0" u="none" strike="sngStrike" dirty="0" smtClean="0">
                          <a:solidFill>
                            <a:srgbClr val="000000"/>
                          </a:solidFill>
                          <a:effectLst/>
                          <a:latin typeface="+mn-ea"/>
                          <a:ea typeface="+mn-ea"/>
                        </a:rPr>
                        <a:t>325</a:t>
                      </a:r>
                      <a:r>
                        <a:rPr lang="ja-JP" altLang="en-US" sz="1000" b="0" i="0" u="none" strike="sngStrike" dirty="0" smtClean="0">
                          <a:solidFill>
                            <a:srgbClr val="000000"/>
                          </a:solidFill>
                          <a:effectLst/>
                          <a:latin typeface="+mn-ea"/>
                          <a:ea typeface="+mn-ea"/>
                        </a:rPr>
                        <a:t>円</a:t>
                      </a:r>
                      <a:endParaRPr lang="en-US" altLang="ja-JP" sz="1000" b="0" i="0" u="none" strike="sngStrike" dirty="0" smtClean="0">
                        <a:solidFill>
                          <a:srgbClr val="000000"/>
                        </a:solidFill>
                        <a:effectLst/>
                        <a:latin typeface="+mn-ea"/>
                        <a:ea typeface="+mn-ea"/>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1894119345"/>
                  </a:ext>
                </a:extLst>
              </a:tr>
              <a:tr h="1141613">
                <a:tc>
                  <a:txBody>
                    <a:bodyPr/>
                    <a:lstStyle/>
                    <a:p>
                      <a:pPr algn="ctr" rtl="0" fontAlgn="ct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プライムディスプレイ　</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p>
                  </a:txBody>
                  <a:tcPr marL="4763" marR="4763" marT="4763" marB="0" anchor="ctr">
                    <a:solidFill>
                      <a:schemeClr val="bg1">
                        <a:lumMod val="85000"/>
                      </a:schemeClr>
                    </a:solidFill>
                  </a:tcPr>
                </a:tc>
                <a:tc>
                  <a:txBody>
                    <a:bodyPr/>
                    <a:lstStyle/>
                    <a:p>
                      <a:pPr algn="ctr" rtl="0" fontAlgn="ctr"/>
                      <a:r>
                        <a:rPr lang="en-US" altLang="ja-JP"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312</a:t>
                      </a:r>
                      <a:r>
                        <a:rPr lang="ja-JP" altLang="en-US"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solidFill>
                      <a:schemeClr val="bg1">
                        <a:lumMod val="85000"/>
                      </a:schemeClr>
                    </a:solidFill>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6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solidFill>
                      <a:schemeClr val="accent6">
                        <a:lumMod val="20000"/>
                        <a:lumOff val="80000"/>
                      </a:schemeClr>
                    </a:solidFill>
                  </a:tcPr>
                </a:tc>
                <a:tc>
                  <a:txBody>
                    <a:bodyPr/>
                    <a:lstStyle/>
                    <a:p>
                      <a:pPr algn="ctr" rtl="0" fontAlgn="ctr"/>
                      <a:r>
                        <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rPr>
                        <a:t>0.312</a:t>
                      </a:r>
                      <a:r>
                        <a:rPr lang="ja-JP" altLang="en-US" sz="1600" b="1" i="0" u="none" strike="noStrike" dirty="0" smtClean="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0.624</a:t>
                      </a:r>
                      <a:r>
                        <a:rPr lang="ja-JP" altLang="en-US"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algn="ctr" rtl="0" fontAlgn="ctr"/>
                      <a:r>
                        <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rPr>
                        <a:t>312</a:t>
                      </a:r>
                      <a:r>
                        <a:rPr lang="ja-JP" altLang="en-US" sz="1600" b="1" i="0" u="none" strike="noStrike" dirty="0" smtClean="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smtClean="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624</a:t>
                      </a:r>
                      <a:r>
                        <a:rPr lang="ja-JP" altLang="en-US" sz="1000" b="0" i="0" u="none" strike="sngStrike" dirty="0" smtClean="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algn="ctr" fontAlgn="ctr"/>
                      <a:r>
                        <a:rPr lang="en-US" altLang="ja-JP" sz="1800" b="1" i="0" u="none" strike="noStrike" dirty="0">
                          <a:solidFill>
                            <a:schemeClr val="accent6"/>
                          </a:solidFill>
                          <a:effectLst/>
                          <a:latin typeface="游ゴシック" panose="020B0400000000000000" pitchFamily="50" charset="-128"/>
                          <a:ea typeface="游ゴシック" panose="020B0400000000000000" pitchFamily="50" charset="-128"/>
                        </a:rPr>
                        <a:t>¥</a:t>
                      </a:r>
                      <a:r>
                        <a:rPr lang="en-US" altLang="ja-JP" sz="1800" b="1" i="0" u="none" strike="noStrike" dirty="0" smtClean="0">
                          <a:solidFill>
                            <a:schemeClr val="accent6"/>
                          </a:solidFill>
                          <a:effectLst/>
                          <a:latin typeface="游ゴシック" panose="020B0400000000000000" pitchFamily="50" charset="-128"/>
                          <a:ea typeface="游ゴシック" panose="020B0400000000000000" pitchFamily="50" charset="-128"/>
                        </a:rPr>
                        <a:t>195</a:t>
                      </a:r>
                    </a:p>
                    <a:p>
                      <a:pPr marL="0" marR="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smtClean="0">
                          <a:solidFill>
                            <a:srgbClr val="000000"/>
                          </a:solidFill>
                          <a:effectLst/>
                          <a:latin typeface="+mn-ea"/>
                          <a:ea typeface="+mn-ea"/>
                        </a:rPr>
                        <a:t>通常：</a:t>
                      </a:r>
                      <a:r>
                        <a:rPr lang="en-US" altLang="ja-JP" sz="1000" b="0" i="0" u="none" strike="sngStrike" dirty="0" smtClean="0">
                          <a:solidFill>
                            <a:srgbClr val="000000"/>
                          </a:solidFill>
                          <a:effectLst/>
                          <a:latin typeface="+mn-ea"/>
                          <a:ea typeface="+mn-ea"/>
                        </a:rPr>
                        <a:t>390</a:t>
                      </a:r>
                      <a:r>
                        <a:rPr lang="ja-JP" altLang="en-US" sz="1000" b="0" i="0" u="none" strike="sngStrike" dirty="0" smtClean="0">
                          <a:solidFill>
                            <a:srgbClr val="000000"/>
                          </a:solidFill>
                          <a:effectLst/>
                          <a:latin typeface="+mn-ea"/>
                          <a:ea typeface="+mn-ea"/>
                        </a:rPr>
                        <a:t>円</a:t>
                      </a:r>
                      <a:endParaRPr lang="en-US" altLang="ja-JP" sz="1000" b="0" i="0" u="none" strike="sngStrike" dirty="0" smtClean="0">
                        <a:solidFill>
                          <a:srgbClr val="000000"/>
                        </a:solidFill>
                        <a:effectLst/>
                        <a:latin typeface="+mn-ea"/>
                        <a:ea typeface="+mn-ea"/>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1240284067"/>
                  </a:ext>
                </a:extLst>
              </a:tr>
            </a:tbl>
          </a:graphicData>
        </a:graphic>
      </p:graphicFrame>
      <p:sp>
        <p:nvSpPr>
          <p:cNvPr id="11" name="正方形/長方形 10"/>
          <p:cNvSpPr/>
          <p:nvPr/>
        </p:nvSpPr>
        <p:spPr>
          <a:xfrm>
            <a:off x="695400" y="1115452"/>
            <a:ext cx="10153523" cy="369332"/>
          </a:xfrm>
          <a:prstGeom prst="rect">
            <a:avLst/>
          </a:prstGeom>
        </p:spPr>
        <p:txBody>
          <a:bodyPr wrap="square">
            <a:spAutoFit/>
          </a:bodyPr>
          <a:lstStyle/>
          <a:p>
            <a:pPr algn="ctr"/>
            <a:r>
              <a:rPr lang="ja-JP" altLang="en-US" b="1" dirty="0" smtClean="0">
                <a:latin typeface="メイリオ" panose="020B0604030504040204" pitchFamily="50" charset="-128"/>
                <a:ea typeface="メイリオ" panose="020B0604030504040204" pitchFamily="50" charset="-128"/>
              </a:rPr>
              <a:t>以下全パターンで今回</a:t>
            </a:r>
            <a:r>
              <a:rPr lang="ja-JP" altLang="en-US" b="1" dirty="0">
                <a:latin typeface="メイリオ" panose="020B0604030504040204" pitchFamily="50" charset="-128"/>
                <a:ea typeface="メイリオ" panose="020B0604030504040204" pitchFamily="50" charset="-128"/>
              </a:rPr>
              <a:t>特別に</a:t>
            </a:r>
            <a:r>
              <a:rPr lang="en-US" altLang="ja-JP" b="1" dirty="0">
                <a:latin typeface="メイリオ" panose="020B0604030504040204" pitchFamily="50" charset="-128"/>
                <a:ea typeface="メイリオ" panose="020B0604030504040204" pitchFamily="50" charset="-128"/>
              </a:rPr>
              <a:t>50%</a:t>
            </a:r>
            <a:r>
              <a:rPr lang="ja-JP" altLang="en-US" b="1" dirty="0">
                <a:latin typeface="メイリオ" panose="020B0604030504040204" pitchFamily="50" charset="-128"/>
                <a:ea typeface="メイリオ" panose="020B0604030504040204" pitchFamily="50" charset="-128"/>
              </a:rPr>
              <a:t>割引価格で</a:t>
            </a:r>
            <a:r>
              <a:rPr lang="ja-JP" altLang="en-US" b="1" dirty="0" smtClean="0">
                <a:latin typeface="メイリオ" panose="020B0604030504040204" pitchFamily="50" charset="-128"/>
                <a:ea typeface="メイリオ" panose="020B0604030504040204" pitchFamily="50" charset="-128"/>
              </a:rPr>
              <a:t>ご提供</a:t>
            </a:r>
            <a:endParaRPr lang="ja-JP" altLang="en-US" spc="-5" dirty="0">
              <a:cs typeface="メイリオ"/>
            </a:endParaRPr>
          </a:p>
        </p:txBody>
      </p:sp>
      <p:sp>
        <p:nvSpPr>
          <p:cNvPr id="13" name="正方形/長方形 12"/>
          <p:cNvSpPr/>
          <p:nvPr/>
        </p:nvSpPr>
        <p:spPr>
          <a:xfrm>
            <a:off x="695400" y="5949280"/>
            <a:ext cx="5285421" cy="830997"/>
          </a:xfrm>
          <a:prstGeom prst="rect">
            <a:avLst/>
          </a:prstGeom>
        </p:spPr>
        <p:txBody>
          <a:bodyPr wrap="none" lIns="91440" tIns="45720" rIns="91440" bIns="45720" anchor="t">
            <a:spAutoFit/>
          </a:bodyPr>
          <a:lstStyle/>
          <a:p>
            <a:pPr>
              <a:defRPr/>
            </a:pPr>
            <a:r>
              <a:rPr lang="en-US" altLang="ja-JP" sz="800" dirty="0">
                <a:solidFill>
                  <a:schemeClr val="tx1">
                    <a:lumMod val="50000"/>
                    <a:lumOff val="50000"/>
                  </a:schemeClr>
                </a:solidFill>
                <a:latin typeface="+mn-ea"/>
              </a:rPr>
              <a:t>※1</a:t>
            </a:r>
            <a:r>
              <a:rPr lang="ja-JP" altLang="en-US" sz="800" dirty="0" smtClean="0">
                <a:solidFill>
                  <a:schemeClr val="tx1">
                    <a:lumMod val="50000"/>
                    <a:lumOff val="50000"/>
                  </a:schemeClr>
                </a:solidFill>
                <a:latin typeface="+mn-ea"/>
              </a:rPr>
              <a:t>：本数値は参考数値です。</a:t>
            </a:r>
            <a:r>
              <a:rPr lang="en-US" altLang="ja-JP" sz="800" dirty="0" smtClean="0">
                <a:solidFill>
                  <a:schemeClr val="tx1">
                    <a:lumMod val="50000"/>
                    <a:lumOff val="50000"/>
                  </a:schemeClr>
                </a:solidFill>
                <a:latin typeface="+mn-ea"/>
              </a:rPr>
              <a:t>CPC</a:t>
            </a:r>
            <a:r>
              <a:rPr lang="ja-JP" altLang="en-US" sz="800" dirty="0" err="1">
                <a:solidFill>
                  <a:schemeClr val="tx1">
                    <a:lumMod val="50000"/>
                    <a:lumOff val="50000"/>
                  </a:schemeClr>
                </a:solidFill>
                <a:latin typeface="+mn-ea"/>
              </a:rPr>
              <a:t>、</a:t>
            </a:r>
            <a:r>
              <a:rPr kumimoji="0" lang="en-US" altLang="ja-JP" sz="800" kern="0" dirty="0">
                <a:solidFill>
                  <a:schemeClr val="tx1">
                    <a:lumMod val="50000"/>
                    <a:lumOff val="50000"/>
                  </a:schemeClr>
                </a:solidFill>
                <a:latin typeface="+mn-ea"/>
              </a:rPr>
              <a:t>CTR</a:t>
            </a:r>
            <a:r>
              <a:rPr kumimoji="0" lang="ja-JP" altLang="en-US" sz="800" kern="0" dirty="0" err="1">
                <a:solidFill>
                  <a:schemeClr val="tx1">
                    <a:lumMod val="50000"/>
                    <a:lumOff val="50000"/>
                  </a:schemeClr>
                </a:solidFill>
                <a:latin typeface="+mn-ea"/>
              </a:rPr>
              <a:t>を保</a:t>
            </a:r>
            <a:r>
              <a:rPr kumimoji="0" lang="ja-JP" altLang="en-US" sz="800" kern="0" dirty="0">
                <a:solidFill>
                  <a:schemeClr val="tx1">
                    <a:lumMod val="50000"/>
                    <a:lumOff val="50000"/>
                  </a:schemeClr>
                </a:solidFill>
                <a:latin typeface="+mn-ea"/>
              </a:rPr>
              <a:t>証するものでは</a:t>
            </a:r>
            <a:r>
              <a:rPr kumimoji="0" lang="ja-JP" altLang="en-US" sz="800" kern="0" dirty="0" smtClean="0">
                <a:solidFill>
                  <a:schemeClr val="tx1">
                    <a:lumMod val="50000"/>
                    <a:lumOff val="50000"/>
                  </a:schemeClr>
                </a:solidFill>
                <a:latin typeface="+mn-ea"/>
              </a:rPr>
              <a:t>ございません</a:t>
            </a:r>
            <a:endParaRPr kumimoji="0" lang="en-US" altLang="ja-JP" sz="800" kern="0" dirty="0" smtClean="0">
              <a:solidFill>
                <a:schemeClr val="tx1">
                  <a:lumMod val="50000"/>
                  <a:lumOff val="50000"/>
                </a:schemeClr>
              </a:solidFill>
              <a:latin typeface="+mn-ea"/>
            </a:endParaRPr>
          </a:p>
          <a:p>
            <a:pPr>
              <a:defRPr/>
            </a:pPr>
            <a:r>
              <a:rPr lang="ja-JP" altLang="en-US" sz="800" dirty="0" smtClean="0">
                <a:solidFill>
                  <a:schemeClr val="tx1">
                    <a:lumMod val="50000"/>
                    <a:lumOff val="50000"/>
                  </a:schemeClr>
                </a:solidFill>
                <a:latin typeface="+mn-ea"/>
              </a:rPr>
              <a:t>　　  </a:t>
            </a:r>
            <a:r>
              <a:rPr lang="en-US" altLang="ja-JP" sz="800" dirty="0">
                <a:solidFill>
                  <a:schemeClr val="tx1">
                    <a:lumMod val="50000"/>
                    <a:lumOff val="50000"/>
                  </a:schemeClr>
                </a:solidFill>
              </a:rPr>
              <a:t>2021</a:t>
            </a:r>
            <a:r>
              <a:rPr lang="ja-JP" altLang="en-US" sz="800" dirty="0">
                <a:solidFill>
                  <a:schemeClr val="tx1">
                    <a:lumMod val="50000"/>
                    <a:lumOff val="50000"/>
                  </a:schemeClr>
                </a:solidFill>
              </a:rPr>
              <a:t>年</a:t>
            </a:r>
            <a:r>
              <a:rPr lang="en-US" altLang="ja-JP" sz="800" dirty="0">
                <a:solidFill>
                  <a:schemeClr val="tx1">
                    <a:lumMod val="50000"/>
                    <a:lumOff val="50000"/>
                  </a:schemeClr>
                </a:solidFill>
              </a:rPr>
              <a:t>1</a:t>
            </a:r>
            <a:r>
              <a:rPr lang="ja-JP" altLang="en-US" sz="800" dirty="0">
                <a:solidFill>
                  <a:schemeClr val="tx1">
                    <a:lumMod val="50000"/>
                    <a:lumOff val="50000"/>
                  </a:schemeClr>
                </a:solidFill>
              </a:rPr>
              <a:t>月以降のターゲティングを含む同商品実績より想定数値を算出</a:t>
            </a:r>
            <a:endParaRPr kumimoji="0" lang="en-US" altLang="ja-JP" sz="800" kern="0" dirty="0">
              <a:solidFill>
                <a:schemeClr val="tx1">
                  <a:lumMod val="50000"/>
                  <a:lumOff val="50000"/>
                </a:schemeClr>
              </a:solidFill>
            </a:endParaRPr>
          </a:p>
          <a:p>
            <a:pPr>
              <a:defRPr/>
            </a:pPr>
            <a:r>
              <a:rPr kumimoji="0" lang="en-US" altLang="ja-JP" sz="800" kern="0" dirty="0" smtClean="0">
                <a:solidFill>
                  <a:schemeClr val="tx1">
                    <a:lumMod val="50000"/>
                    <a:lumOff val="50000"/>
                  </a:schemeClr>
                </a:solidFill>
                <a:latin typeface="+mn-ea"/>
              </a:rPr>
              <a:t>※</a:t>
            </a:r>
            <a:r>
              <a:rPr kumimoji="0" lang="ja-JP" altLang="en-US" sz="800" kern="0" dirty="0" smtClean="0">
                <a:solidFill>
                  <a:schemeClr val="tx1">
                    <a:lumMod val="50000"/>
                    <a:lumOff val="50000"/>
                  </a:schemeClr>
                </a:solidFill>
                <a:latin typeface="+mn-ea"/>
              </a:rPr>
              <a:t>購入価格はターゲティングなしの場合の価格です</a:t>
            </a:r>
            <a:endParaRPr kumimoji="0" lang="en-US" altLang="ja-JP" sz="800" kern="0" dirty="0">
              <a:solidFill>
                <a:schemeClr val="tx1">
                  <a:lumMod val="50000"/>
                  <a:lumOff val="50000"/>
                </a:schemeClr>
              </a:solidFill>
              <a:latin typeface="+mn-ea"/>
            </a:endParaRPr>
          </a:p>
          <a:p>
            <a:pPr lvl="0">
              <a:defRPr/>
            </a:pPr>
            <a:r>
              <a:rPr kumimoji="0" lang="en-US" altLang="ja-JP" sz="800" b="0" i="0" u="none" strike="noStrike" kern="0" cap="none" spc="0" normalizeH="0" baseline="0" noProof="0" dirty="0" smtClean="0">
                <a:ln>
                  <a:noFill/>
                </a:ln>
                <a:solidFill>
                  <a:schemeClr val="tx1">
                    <a:lumMod val="50000"/>
                    <a:lumOff val="50000"/>
                  </a:schemeClr>
                </a:solidFill>
                <a:effectLst/>
                <a:uLnTx/>
                <a:uFillTx/>
                <a:latin typeface="+mn-ea"/>
              </a:rPr>
              <a:t>※</a:t>
            </a:r>
            <a:r>
              <a:rPr kumimoji="0" lang="en-US" altLang="ja-JP" sz="800" kern="0" dirty="0" smtClean="0">
                <a:solidFill>
                  <a:schemeClr val="tx1">
                    <a:lumMod val="50000"/>
                    <a:lumOff val="50000"/>
                  </a:schemeClr>
                </a:solidFill>
                <a:latin typeface="+mn-ea"/>
              </a:rPr>
              <a:t>MD</a:t>
            </a:r>
            <a:r>
              <a:rPr kumimoji="0" lang="ja-JP" altLang="en-US" sz="800" kern="0" dirty="0">
                <a:solidFill>
                  <a:schemeClr val="tx1">
                    <a:lumMod val="50000"/>
                    <a:lumOff val="50000"/>
                  </a:schemeClr>
                </a:solidFill>
                <a:latin typeface="+mn-ea"/>
              </a:rPr>
              <a:t>はマルチデバイス、</a:t>
            </a:r>
            <a:r>
              <a:rPr kumimoji="0" lang="en-US" altLang="ja-JP" sz="800" kern="0" dirty="0">
                <a:solidFill>
                  <a:schemeClr val="tx1">
                    <a:lumMod val="50000"/>
                    <a:lumOff val="50000"/>
                  </a:schemeClr>
                </a:solidFill>
                <a:latin typeface="+mn-ea"/>
              </a:rPr>
              <a:t>PC</a:t>
            </a:r>
            <a:r>
              <a:rPr kumimoji="0" lang="ja-JP" altLang="en-US" sz="800" kern="0" dirty="0">
                <a:solidFill>
                  <a:schemeClr val="tx1">
                    <a:lumMod val="50000"/>
                    <a:lumOff val="50000"/>
                  </a:schemeClr>
                </a:solidFill>
                <a:latin typeface="+mn-ea"/>
              </a:rPr>
              <a:t>はパソコン</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の略称</a:t>
            </a:r>
            <a:r>
              <a:rPr kumimoji="0" lang="ja-JP" altLang="en-US" sz="800" b="0" i="0" u="none" strike="noStrike" kern="0" cap="none" spc="0" normalizeH="0" baseline="0" noProof="0" dirty="0" smtClean="0">
                <a:ln>
                  <a:noFill/>
                </a:ln>
                <a:solidFill>
                  <a:schemeClr val="tx1">
                    <a:lumMod val="50000"/>
                    <a:lumOff val="50000"/>
                  </a:schemeClr>
                </a:solidFill>
                <a:effectLst/>
                <a:uLnTx/>
                <a:uFillTx/>
                <a:latin typeface="+mn-ea"/>
              </a:rPr>
              <a:t>です　</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　</a:t>
            </a: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a:p>
            <a:pPr lvl="0">
              <a:defRPr/>
            </a:pPr>
            <a:r>
              <a:rPr kumimoji="0" lang="en-US" altLang="ja-JP" sz="800" kern="0" dirty="0">
                <a:solidFill>
                  <a:schemeClr val="tx1">
                    <a:lumMod val="50000"/>
                    <a:lumOff val="50000"/>
                  </a:schemeClr>
                </a:solidFill>
                <a:latin typeface="+mn-ea"/>
              </a:rPr>
              <a:t>※vCPM</a:t>
            </a:r>
            <a:r>
              <a:rPr kumimoji="0" lang="ja-JP" altLang="en-US" sz="800" kern="0" dirty="0">
                <a:solidFill>
                  <a:schemeClr val="tx1">
                    <a:lumMod val="50000"/>
                    <a:lumOff val="50000"/>
                  </a:schemeClr>
                </a:solidFill>
                <a:latin typeface="+mn-ea"/>
              </a:rPr>
              <a:t>はビューアブルインプレッション</a:t>
            </a:r>
            <a:r>
              <a:rPr kumimoji="0" lang="en-US" altLang="ja-JP" sz="800" kern="0" dirty="0">
                <a:solidFill>
                  <a:schemeClr val="tx1">
                    <a:lumMod val="50000"/>
                    <a:lumOff val="50000"/>
                  </a:schemeClr>
                </a:solidFill>
                <a:latin typeface="+mn-ea"/>
              </a:rPr>
              <a:t>1,000</a:t>
            </a:r>
            <a:r>
              <a:rPr kumimoji="0" lang="ja-JP" altLang="en-US" sz="800" kern="0" dirty="0">
                <a:solidFill>
                  <a:schemeClr val="tx1">
                    <a:lumMod val="50000"/>
                    <a:lumOff val="50000"/>
                  </a:schemeClr>
                </a:solidFill>
                <a:latin typeface="+mn-ea"/>
              </a:rPr>
              <a:t>回あたりにかかる見込み広告費用です</a:t>
            </a:r>
            <a:r>
              <a:rPr kumimoji="0" lang="ja-JP" altLang="en-US" sz="800" kern="0" dirty="0" smtClean="0">
                <a:solidFill>
                  <a:schemeClr val="tx1">
                    <a:lumMod val="50000"/>
                    <a:lumOff val="50000"/>
                  </a:schemeClr>
                </a:solidFill>
                <a:latin typeface="+mn-ea"/>
              </a:rPr>
              <a:t>。</a:t>
            </a:r>
            <a:endParaRPr kumimoji="0" lang="en-US" altLang="ja-JP" sz="800" kern="0" dirty="0" smtClean="0">
              <a:solidFill>
                <a:schemeClr val="tx1">
                  <a:lumMod val="50000"/>
                  <a:lumOff val="50000"/>
                </a:schemeClr>
              </a:solidFill>
              <a:latin typeface="+mn-ea"/>
            </a:endParaRPr>
          </a:p>
          <a:p>
            <a:pPr>
              <a:defRPr/>
            </a:pPr>
            <a:r>
              <a:rPr kumimoji="0" lang="en-US" altLang="ja-JP" sz="800" kern="0" dirty="0">
                <a:solidFill>
                  <a:schemeClr val="tx1">
                    <a:lumMod val="50000"/>
                    <a:lumOff val="50000"/>
                  </a:schemeClr>
                </a:solidFill>
                <a:latin typeface="+mn-ea"/>
              </a:rPr>
              <a:t>※SP</a:t>
            </a:r>
            <a:r>
              <a:rPr kumimoji="0" lang="ja-JP" altLang="en-US" sz="800" kern="0" dirty="0">
                <a:solidFill>
                  <a:schemeClr val="tx1">
                    <a:lumMod val="50000"/>
                    <a:lumOff val="50000"/>
                  </a:schemeClr>
                </a:solidFill>
                <a:latin typeface="+mn-ea"/>
              </a:rPr>
              <a:t>はスマートフォン、</a:t>
            </a:r>
            <a:r>
              <a:rPr kumimoji="0" lang="en-US" altLang="ja-JP" sz="800" kern="0" dirty="0">
                <a:solidFill>
                  <a:schemeClr val="tx1">
                    <a:lumMod val="50000"/>
                    <a:lumOff val="50000"/>
                  </a:schemeClr>
                </a:solidFill>
                <a:latin typeface="+mn-ea"/>
              </a:rPr>
              <a:t> MD</a:t>
            </a:r>
            <a:r>
              <a:rPr kumimoji="0" lang="ja-JP" altLang="en-US" sz="800" kern="0" dirty="0">
                <a:solidFill>
                  <a:schemeClr val="tx1">
                    <a:lumMod val="50000"/>
                    <a:lumOff val="50000"/>
                  </a:schemeClr>
                </a:solidFill>
                <a:latin typeface="+mn-ea"/>
              </a:rPr>
              <a:t>はマルチデバイス、</a:t>
            </a:r>
            <a:r>
              <a:rPr kumimoji="0" lang="en-US" altLang="ja-JP" sz="800" kern="0" dirty="0">
                <a:solidFill>
                  <a:schemeClr val="tx1">
                    <a:lumMod val="50000"/>
                    <a:lumOff val="50000"/>
                  </a:schemeClr>
                </a:solidFill>
                <a:latin typeface="+mn-ea"/>
              </a:rPr>
              <a:t>PC</a:t>
            </a:r>
            <a:r>
              <a:rPr kumimoji="0" lang="ja-JP" altLang="en-US" sz="800" kern="0" dirty="0">
                <a:solidFill>
                  <a:schemeClr val="tx1">
                    <a:lumMod val="50000"/>
                    <a:lumOff val="50000"/>
                  </a:schemeClr>
                </a:solidFill>
                <a:latin typeface="+mn-ea"/>
              </a:rPr>
              <a:t>はパソコンの略称</a:t>
            </a:r>
            <a:r>
              <a:rPr kumimoji="0" lang="ja-JP" altLang="en-US" sz="800" kern="0" dirty="0" smtClean="0">
                <a:solidFill>
                  <a:schemeClr val="tx1">
                    <a:lumMod val="50000"/>
                    <a:lumOff val="50000"/>
                  </a:schemeClr>
                </a:solidFill>
                <a:latin typeface="+mn-ea"/>
              </a:rPr>
              <a:t>です</a:t>
            </a:r>
            <a:endParaRPr kumimoji="0" lang="en-US" altLang="ja-JP" sz="800" kern="0" dirty="0">
              <a:solidFill>
                <a:schemeClr val="tx1">
                  <a:lumMod val="50000"/>
                  <a:lumOff val="50000"/>
                </a:schemeClr>
              </a:solidFill>
              <a:latin typeface="+mn-ea"/>
            </a:endParaRPr>
          </a:p>
        </p:txBody>
      </p:sp>
    </p:spTree>
    <p:extLst>
      <p:ext uri="{BB962C8B-B14F-4D97-AF65-F5344CB8AC3E}">
        <p14:creationId xmlns:p14="http://schemas.microsoft.com/office/powerpoint/2010/main" val="30851810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4" name="テキスト プレースホルダー 1"/>
          <p:cNvSpPr>
            <a:spLocks noGrp="1"/>
          </p:cNvSpPr>
          <p:nvPr>
            <p:ph type="body" sz="quarter" idx="12"/>
          </p:nvPr>
        </p:nvSpPr>
        <p:spPr>
          <a:xfrm>
            <a:off x="303148" y="3212976"/>
            <a:ext cx="11691103" cy="792088"/>
          </a:xfrm>
        </p:spPr>
        <p:txBody>
          <a:bodyPr>
            <a:noAutofit/>
          </a:bodyPr>
          <a:lstStyle/>
          <a:p>
            <a:pPr algn="ctr"/>
            <a:r>
              <a:rPr lang="ja-JP" altLang="en-US" sz="3600" b="1" dirty="0" smtClean="0"/>
              <a:t>対象商品のメリット紹介</a:t>
            </a:r>
            <a:endParaRPr lang="ja-JP" altLang="en-US" sz="3600" b="1" dirty="0"/>
          </a:p>
        </p:txBody>
      </p:sp>
    </p:spTree>
    <p:extLst>
      <p:ext uri="{BB962C8B-B14F-4D97-AF65-F5344CB8AC3E}">
        <p14:creationId xmlns:p14="http://schemas.microsoft.com/office/powerpoint/2010/main" val="1479184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a:latin typeface="+mn-ea"/>
              </a:rPr>
              <a:t>商品メリット　</a:t>
            </a:r>
            <a:r>
              <a:rPr lang="ja-JP" altLang="en-US" b="1" dirty="0">
                <a:latin typeface="メイリオ" panose="020B0604030504040204" pitchFamily="50" charset="-128"/>
                <a:ea typeface="メイリオ" panose="020B0604030504040204" pitchFamily="50" charset="-128"/>
              </a:rPr>
              <a:t>インストリーム　</a:t>
            </a:r>
            <a:r>
              <a:rPr lang="en-US" altLang="ja-JP" b="1" dirty="0">
                <a:latin typeface="メイリオ" panose="020B0604030504040204" pitchFamily="50" charset="-128"/>
                <a:ea typeface="メイリオ" panose="020B0604030504040204" pitchFamily="50" charset="-128"/>
              </a:rPr>
              <a:t>MD</a:t>
            </a:r>
            <a:r>
              <a:rPr lang="ja-JP" altLang="en-US" b="1" dirty="0">
                <a:latin typeface="メイリオ" panose="020B0604030504040204" pitchFamily="50" charset="-128"/>
                <a:ea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rPr>
              <a:t>15</a:t>
            </a:r>
            <a:r>
              <a:rPr lang="ja-JP" altLang="en-US" b="1" dirty="0">
                <a:latin typeface="メイリオ" panose="020B0604030504040204" pitchFamily="50" charset="-128"/>
                <a:ea typeface="メイリオ" panose="020B0604030504040204" pitchFamily="50" charset="-128"/>
              </a:rPr>
              <a:t>秒）</a:t>
            </a:r>
            <a:endParaRPr lang="ja-JP" altLang="en-US" b="1"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0" name="正方形/長方形 9"/>
          <p:cNvSpPr/>
          <p:nvPr/>
        </p:nvSpPr>
        <p:spPr>
          <a:xfrm>
            <a:off x="8400256" y="343689"/>
            <a:ext cx="1980148" cy="276999"/>
          </a:xfrm>
          <a:prstGeom prst="rect">
            <a:avLst/>
          </a:prstGeom>
          <a:solidFill>
            <a:schemeClr val="accent6">
              <a:lumMod val="60000"/>
              <a:lumOff val="40000"/>
            </a:schemeClr>
          </a:solidFill>
        </p:spPr>
        <p:txBody>
          <a:bodyPr wrap="square">
            <a:spAutoFit/>
          </a:bodyPr>
          <a:lstStyle/>
          <a:p>
            <a:pPr algn="ctr"/>
            <a:r>
              <a:rPr lang="en-US" altLang="ja-JP" sz="1200" b="1" dirty="0">
                <a:solidFill>
                  <a:schemeClr val="bg1"/>
                </a:solidFill>
                <a:latin typeface="+mn-ea"/>
              </a:rPr>
              <a:t>vimps</a:t>
            </a:r>
            <a:r>
              <a:rPr lang="ja-JP" altLang="en-US" sz="1200" b="1" dirty="0">
                <a:solidFill>
                  <a:schemeClr val="bg1"/>
                </a:solidFill>
                <a:latin typeface="+mn-ea"/>
              </a:rPr>
              <a:t>増量プラン</a:t>
            </a:r>
          </a:p>
        </p:txBody>
      </p:sp>
      <p:sp>
        <p:nvSpPr>
          <p:cNvPr id="11" name="正方形/長方形 10"/>
          <p:cNvSpPr/>
          <p:nvPr/>
        </p:nvSpPr>
        <p:spPr>
          <a:xfrm>
            <a:off x="8301048" y="3861048"/>
            <a:ext cx="2199719" cy="646331"/>
          </a:xfrm>
          <a:prstGeom prst="rect">
            <a:avLst/>
          </a:prstGeom>
          <a:solidFill>
            <a:schemeClr val="bg1"/>
          </a:solidFill>
        </p:spPr>
        <p:txBody>
          <a:bodyPr wrap="square">
            <a:spAutoFit/>
          </a:bodyPr>
          <a:lstStyle/>
          <a:p>
            <a:pPr algn="ctr" defTabSz="914423">
              <a:defRPr/>
            </a:pPr>
            <a:r>
              <a:rPr lang="ja-JP" altLang="en-US" sz="1200" dirty="0" smtClean="0"/>
              <a:t>インストリーム広告接触後</a:t>
            </a:r>
            <a:endParaRPr lang="en-US" altLang="ja-JP" sz="1200" dirty="0" smtClean="0"/>
          </a:p>
          <a:p>
            <a:pPr algn="ctr" defTabSz="914423">
              <a:defRPr/>
            </a:pPr>
            <a:r>
              <a:rPr lang="ja-JP" altLang="en-US" sz="1200" b="1" dirty="0" smtClean="0">
                <a:solidFill>
                  <a:schemeClr val="accent6">
                    <a:lumMod val="60000"/>
                    <a:lumOff val="40000"/>
                  </a:schemeClr>
                </a:solidFill>
              </a:rPr>
              <a:t>関連</a:t>
            </a:r>
            <a:r>
              <a:rPr lang="ja-JP" altLang="en-US" sz="1200" b="1" dirty="0">
                <a:solidFill>
                  <a:schemeClr val="accent6">
                    <a:lumMod val="60000"/>
                    <a:lumOff val="40000"/>
                  </a:schemeClr>
                </a:solidFill>
              </a:rPr>
              <a:t>ワードを検索</a:t>
            </a:r>
            <a:r>
              <a:rPr lang="ja-JP" altLang="en-US" sz="1200" dirty="0" smtClean="0"/>
              <a:t>し</a:t>
            </a:r>
            <a:endParaRPr lang="en-US" altLang="ja-JP" sz="1200" dirty="0" smtClean="0"/>
          </a:p>
          <a:p>
            <a:pPr lvl="0" algn="ctr" defTabSz="914423">
              <a:defRPr/>
            </a:pPr>
            <a:r>
              <a:rPr lang="ja-JP" altLang="en-US" sz="1200" b="1" dirty="0" smtClean="0">
                <a:solidFill>
                  <a:schemeClr val="accent6">
                    <a:lumMod val="60000"/>
                    <a:lumOff val="40000"/>
                  </a:schemeClr>
                </a:solidFill>
              </a:rPr>
              <a:t>購買</a:t>
            </a:r>
            <a:r>
              <a:rPr lang="ja-JP" altLang="en-US" sz="1200" b="1" dirty="0">
                <a:solidFill>
                  <a:schemeClr val="accent6">
                    <a:lumMod val="60000"/>
                    <a:lumOff val="40000"/>
                  </a:schemeClr>
                </a:solidFill>
              </a:rPr>
              <a:t>行動</a:t>
            </a:r>
            <a:r>
              <a:rPr lang="ja-JP" altLang="en-US" sz="1200" dirty="0"/>
              <a:t>を</a:t>
            </a:r>
            <a:r>
              <a:rPr lang="ja-JP" altLang="en-US" sz="1200" dirty="0" smtClean="0"/>
              <a:t>した</a:t>
            </a:r>
            <a:endParaRPr lang="en-US" altLang="ja-JP" sz="1200" dirty="0" smtClean="0"/>
          </a:p>
        </p:txBody>
      </p:sp>
      <p:sp>
        <p:nvSpPr>
          <p:cNvPr id="12" name="楕円 11"/>
          <p:cNvSpPr/>
          <p:nvPr/>
        </p:nvSpPr>
        <p:spPr>
          <a:xfrm>
            <a:off x="10502140" y="3525084"/>
            <a:ext cx="1449669" cy="1344076"/>
          </a:xfrm>
          <a:prstGeom prst="ellipse">
            <a:avLst/>
          </a:prstGeom>
          <a:solidFill>
            <a:schemeClr val="accent4">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bg1"/>
              </a:solidFill>
            </a:endParaRPr>
          </a:p>
        </p:txBody>
      </p:sp>
      <p:pic>
        <p:nvPicPr>
          <p:cNvPr id="13" name="図 12"/>
          <p:cNvPicPr>
            <a:picLocks noChangeAspect="1"/>
          </p:cNvPicPr>
          <p:nvPr/>
        </p:nvPicPr>
        <p:blipFill rotWithShape="1">
          <a:blip r:embed="rId2" cstate="email">
            <a:extLst>
              <a:ext uri="{28A0092B-C50C-407E-A947-70E740481C1C}">
                <a14:useLocalDpi xmlns:a14="http://schemas.microsoft.com/office/drawing/2010/main"/>
              </a:ext>
            </a:extLst>
          </a:blip>
          <a:srcRect t="8070"/>
          <a:stretch/>
        </p:blipFill>
        <p:spPr>
          <a:xfrm>
            <a:off x="4503620" y="4437112"/>
            <a:ext cx="3564398" cy="2079547"/>
          </a:xfrm>
          <a:prstGeom prst="rect">
            <a:avLst/>
          </a:prstGeom>
        </p:spPr>
      </p:pic>
      <p:sp>
        <p:nvSpPr>
          <p:cNvPr id="15" name="object 6"/>
          <p:cNvSpPr/>
          <p:nvPr/>
        </p:nvSpPr>
        <p:spPr>
          <a:xfrm>
            <a:off x="500571" y="2426369"/>
            <a:ext cx="3455641" cy="548253"/>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ja-JP" sz="2200" b="1" dirty="0">
                <a:solidFill>
                  <a:schemeClr val="bg1"/>
                </a:solidFill>
                <a:latin typeface="+mn-ea"/>
                <a:cs typeface="メイリオ" panose="020B0604030504040204" pitchFamily="50" charset="-128"/>
              </a:rPr>
              <a:t>ブランドセーフティ</a:t>
            </a:r>
            <a:endParaRPr lang="ja-JP" altLang="en-US" sz="2200" b="1" dirty="0">
              <a:solidFill>
                <a:schemeClr val="bg1"/>
              </a:solidFill>
              <a:latin typeface="+mn-ea"/>
              <a:cs typeface="メイリオ" panose="020B0604030504040204" pitchFamily="50" charset="-128"/>
            </a:endParaRPr>
          </a:p>
        </p:txBody>
      </p:sp>
      <p:sp>
        <p:nvSpPr>
          <p:cNvPr id="16" name="object 7"/>
          <p:cNvSpPr/>
          <p:nvPr/>
        </p:nvSpPr>
        <p:spPr>
          <a:xfrm>
            <a:off x="4483857" y="2438133"/>
            <a:ext cx="3455641" cy="548252"/>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sz="2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高い</a:t>
            </a:r>
            <a:r>
              <a:rPr lang="ja-JP" altLang="ja-JP" sz="2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視聴完遂率</a:t>
            </a:r>
            <a:endParaRPr lang="ja-JP" altLang="en-US" sz="2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7" name="object 8"/>
          <p:cNvSpPr/>
          <p:nvPr/>
        </p:nvSpPr>
        <p:spPr>
          <a:xfrm>
            <a:off x="8465115" y="2447558"/>
            <a:ext cx="3455641" cy="549394"/>
          </a:xfrm>
          <a:custGeom>
            <a:avLst/>
            <a:gdLst/>
            <a:ahLst/>
            <a:cxnLst/>
            <a:rect l="l" t="t" r="r" b="b"/>
            <a:pathLst>
              <a:path w="6300470" h="678179">
                <a:moveTo>
                  <a:pt x="6187186" y="0"/>
                </a:moveTo>
                <a:lnTo>
                  <a:pt x="113029" y="0"/>
                </a:lnTo>
                <a:lnTo>
                  <a:pt x="69008" y="8874"/>
                </a:lnTo>
                <a:lnTo>
                  <a:pt x="33083" y="33083"/>
                </a:lnTo>
                <a:lnTo>
                  <a:pt x="8874" y="69008"/>
                </a:lnTo>
                <a:lnTo>
                  <a:pt x="0" y="113029"/>
                </a:lnTo>
                <a:lnTo>
                  <a:pt x="0" y="565149"/>
                </a:lnTo>
                <a:lnTo>
                  <a:pt x="8874" y="609144"/>
                </a:lnTo>
                <a:lnTo>
                  <a:pt x="33083" y="645072"/>
                </a:lnTo>
                <a:lnTo>
                  <a:pt x="69008" y="669296"/>
                </a:lnTo>
                <a:lnTo>
                  <a:pt x="113029" y="678179"/>
                </a:lnTo>
                <a:lnTo>
                  <a:pt x="6187186" y="678179"/>
                </a:lnTo>
                <a:lnTo>
                  <a:pt x="6231207" y="669296"/>
                </a:lnTo>
                <a:lnTo>
                  <a:pt x="6267132" y="645072"/>
                </a:lnTo>
                <a:lnTo>
                  <a:pt x="6291341" y="609144"/>
                </a:lnTo>
                <a:lnTo>
                  <a:pt x="6300216" y="565149"/>
                </a:lnTo>
                <a:lnTo>
                  <a:pt x="6300216" y="113029"/>
                </a:lnTo>
                <a:lnTo>
                  <a:pt x="6291341" y="69008"/>
                </a:lnTo>
                <a:lnTo>
                  <a:pt x="6267132" y="33083"/>
                </a:lnTo>
                <a:lnTo>
                  <a:pt x="6231207" y="8874"/>
                </a:lnTo>
                <a:lnTo>
                  <a:pt x="6187186" y="0"/>
                </a:lnTo>
                <a:close/>
              </a:path>
            </a:pathLst>
          </a:custGeom>
          <a:solidFill>
            <a:schemeClr val="accent6"/>
          </a:solidFill>
        </p:spPr>
        <p:txBody>
          <a:bodyPr wrap="square" lIns="0" tIns="0" rIns="0" bIns="0" rtlCol="0" anchor="ctr"/>
          <a:lstStyle/>
          <a:p>
            <a:pPr algn="ctr"/>
            <a:r>
              <a:rPr lang="ja-JP" altLang="en-US" b="1" dirty="0" smtClean="0">
                <a:solidFill>
                  <a:schemeClr val="bg1"/>
                </a:solidFill>
              </a:rPr>
              <a:t>広告</a:t>
            </a:r>
            <a:r>
              <a:rPr lang="ja-JP" altLang="en-US" b="1" dirty="0">
                <a:solidFill>
                  <a:schemeClr val="bg1"/>
                </a:solidFill>
              </a:rPr>
              <a:t>接触後</a:t>
            </a:r>
            <a:r>
              <a:rPr lang="ja-JP" altLang="en-US" b="1" dirty="0" smtClean="0">
                <a:solidFill>
                  <a:schemeClr val="bg1"/>
                </a:solidFill>
              </a:rPr>
              <a:t>のユーザー行動</a:t>
            </a:r>
            <a:endParaRPr lang="en-US" altLang="ja-JP" b="1" dirty="0">
              <a:solidFill>
                <a:schemeClr val="bg1"/>
              </a:solidFill>
            </a:endParaRPr>
          </a:p>
        </p:txBody>
      </p:sp>
      <p:sp>
        <p:nvSpPr>
          <p:cNvPr id="18" name="正方形/長方形 17">
            <a:extLst>
              <a:ext uri="{FF2B5EF4-FFF2-40B4-BE49-F238E27FC236}">
                <a16:creationId xmlns:a16="http://schemas.microsoft.com/office/drawing/2014/main" id="{5ADCD4D7-3D40-1541-B55E-FDFB9A3CDB11}"/>
              </a:ext>
            </a:extLst>
          </p:cNvPr>
          <p:cNvSpPr/>
          <p:nvPr/>
        </p:nvSpPr>
        <p:spPr>
          <a:xfrm>
            <a:off x="249896" y="3318083"/>
            <a:ext cx="3956992" cy="738664"/>
          </a:xfrm>
          <a:prstGeom prst="rect">
            <a:avLst/>
          </a:prstGeom>
        </p:spPr>
        <p:txBody>
          <a:bodyPr wrap="square">
            <a:spAutoFit/>
          </a:bodyPr>
          <a:lstStyle/>
          <a:p>
            <a:pPr algn="ctr"/>
            <a:r>
              <a:rPr lang="ja-JP" altLang="en-US" sz="1400" dirty="0" smtClean="0">
                <a:latin typeface="メイリオ" panose="020B0604030504040204" pitchFamily="50" charset="-128"/>
                <a:ea typeface="メイリオ" panose="020B0604030504040204" pitchFamily="50" charset="-128"/>
              </a:rPr>
              <a:t>配信面の一つである</a:t>
            </a:r>
            <a:r>
              <a:rPr lang="en-US" altLang="ja-JP" sz="1400" dirty="0" smtClean="0">
                <a:latin typeface="メイリオ" panose="020B0604030504040204" pitchFamily="50" charset="-128"/>
                <a:ea typeface="メイリオ" panose="020B0604030504040204" pitchFamily="50" charset="-128"/>
              </a:rPr>
              <a:t>GYAO!</a:t>
            </a:r>
            <a:r>
              <a:rPr lang="ja-JP" altLang="en-US" sz="1400" dirty="0" smtClean="0">
                <a:latin typeface="メイリオ" panose="020B0604030504040204" pitchFamily="50" charset="-128"/>
                <a:ea typeface="メイリオ" panose="020B0604030504040204" pitchFamily="50" charset="-128"/>
              </a:rPr>
              <a:t>では</a:t>
            </a:r>
            <a:endParaRPr lang="en-US" altLang="ja-JP" sz="1400" dirty="0" smtClean="0">
              <a:latin typeface="メイリオ" panose="020B0604030504040204" pitchFamily="50" charset="-128"/>
              <a:ea typeface="メイリオ" panose="020B0604030504040204" pitchFamily="50" charset="-128"/>
            </a:endParaRPr>
          </a:p>
          <a:p>
            <a:pPr algn="ctr"/>
            <a:r>
              <a:rPr lang="ja-JP" altLang="en-US" sz="1400" dirty="0" smtClean="0">
                <a:latin typeface="メイリオ" panose="020B0604030504040204" pitchFamily="50" charset="-128"/>
                <a:ea typeface="メイリオ" panose="020B0604030504040204" pitchFamily="50" charset="-128"/>
              </a:rPr>
              <a:t>著作権処理された公式動画コンテンツを</a:t>
            </a:r>
            <a:endParaRPr lang="en-US" altLang="ja-JP" sz="1400" dirty="0" smtClean="0">
              <a:latin typeface="メイリオ" panose="020B0604030504040204" pitchFamily="50" charset="-128"/>
              <a:ea typeface="メイリオ" panose="020B0604030504040204" pitchFamily="50" charset="-128"/>
            </a:endParaRPr>
          </a:p>
          <a:p>
            <a:pPr algn="ctr"/>
            <a:r>
              <a:rPr lang="ja-JP" altLang="en-US" sz="1400" dirty="0" smtClean="0">
                <a:latin typeface="メイリオ" panose="020B0604030504040204" pitchFamily="50" charset="-128"/>
                <a:ea typeface="メイリオ" panose="020B0604030504040204" pitchFamily="50" charset="-128"/>
              </a:rPr>
              <a:t>配信しているためブランド毀損リスクが低い</a:t>
            </a:r>
            <a:endParaRPr lang="en-US" altLang="ja-JP" sz="1400" dirty="0">
              <a:latin typeface="メイリオ" panose="020B0604030504040204" pitchFamily="50" charset="-128"/>
              <a:ea typeface="メイリオ" panose="020B0604030504040204" pitchFamily="50" charset="-128"/>
            </a:endParaRPr>
          </a:p>
        </p:txBody>
      </p:sp>
      <p:pic>
        <p:nvPicPr>
          <p:cNvPr id="19" name="図 1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4657937"/>
            <a:ext cx="4032448" cy="1579375"/>
          </a:xfrm>
          <a:prstGeom prst="rect">
            <a:avLst/>
          </a:prstGeom>
        </p:spPr>
      </p:pic>
      <p:graphicFrame>
        <p:nvGraphicFramePr>
          <p:cNvPr id="20" name="表 19"/>
          <p:cNvGraphicFramePr>
            <a:graphicFrameLocks noGrp="1"/>
          </p:cNvGraphicFramePr>
          <p:nvPr>
            <p:extLst/>
          </p:nvPr>
        </p:nvGraphicFramePr>
        <p:xfrm>
          <a:off x="4319028" y="3085882"/>
          <a:ext cx="3785298" cy="948650"/>
        </p:xfrm>
        <a:graphic>
          <a:graphicData uri="http://schemas.openxmlformats.org/drawingml/2006/table">
            <a:tbl>
              <a:tblPr>
                <a:tableStyleId>{073A0DAA-6AF3-43AB-8588-CEC1D06C72B9}</a:tableStyleId>
              </a:tblPr>
              <a:tblGrid>
                <a:gridCol w="1145042">
                  <a:extLst>
                    <a:ext uri="{9D8B030D-6E8A-4147-A177-3AD203B41FA5}">
                      <a16:colId xmlns:a16="http://schemas.microsoft.com/office/drawing/2014/main" val="3453608055"/>
                    </a:ext>
                  </a:extLst>
                </a:gridCol>
                <a:gridCol w="1679395">
                  <a:extLst>
                    <a:ext uri="{9D8B030D-6E8A-4147-A177-3AD203B41FA5}">
                      <a16:colId xmlns:a16="http://schemas.microsoft.com/office/drawing/2014/main" val="4075262621"/>
                    </a:ext>
                  </a:extLst>
                </a:gridCol>
                <a:gridCol w="960861">
                  <a:extLst>
                    <a:ext uri="{9D8B030D-6E8A-4147-A177-3AD203B41FA5}">
                      <a16:colId xmlns:a16="http://schemas.microsoft.com/office/drawing/2014/main" val="3621914145"/>
                    </a:ext>
                  </a:extLst>
                </a:gridCol>
              </a:tblGrid>
              <a:tr h="264762">
                <a:tc>
                  <a:txBody>
                    <a:bodyPr/>
                    <a:lstStyle/>
                    <a:p>
                      <a:pPr algn="ctr" fontAlgn="ctr"/>
                      <a:r>
                        <a:rPr lang="ja-JP" altLang="en-US" sz="1050" b="1" u="none" strike="noStrike" dirty="0">
                          <a:solidFill>
                            <a:schemeClr val="bg1"/>
                          </a:solidFill>
                          <a:effectLst/>
                          <a:latin typeface="Meiryo UI" panose="020B0604030504040204" pitchFamily="50" charset="-128"/>
                          <a:ea typeface="Meiryo UI" panose="020B0604030504040204" pitchFamily="50" charset="-128"/>
                        </a:rPr>
                        <a:t>商品名</a:t>
                      </a:r>
                      <a:endParaRPr lang="ja-JP" altLang="en-US" sz="1050" b="1" i="0" u="none" strike="noStrike" dirty="0">
                        <a:solidFill>
                          <a:schemeClr val="bg1"/>
                        </a:solidFill>
                        <a:effectLst/>
                        <a:latin typeface="Meiryo UI" panose="020B0604030504040204" pitchFamily="50" charset="-128"/>
                        <a:ea typeface="Meiryo UI" panose="020B0604030504040204" pitchFamily="50" charset="-128"/>
                      </a:endParaRPr>
                    </a:p>
                  </a:txBody>
                  <a:tcPr marL="36000" marR="36000" marT="36000" marB="36000" anchor="ctr">
                    <a:solidFill>
                      <a:schemeClr val="tx1">
                        <a:lumMod val="50000"/>
                        <a:lumOff val="50000"/>
                      </a:schemeClr>
                    </a:solidFill>
                  </a:tcPr>
                </a:tc>
                <a:tc>
                  <a:txBody>
                    <a:bodyPr/>
                    <a:lstStyle/>
                    <a:p>
                      <a:pPr algn="ctr" fontAlgn="ctr"/>
                      <a:r>
                        <a:rPr lang="ja-JP" altLang="en-US" sz="1050" b="1" u="none" strike="noStrike" dirty="0">
                          <a:solidFill>
                            <a:schemeClr val="bg1"/>
                          </a:solidFill>
                          <a:effectLst/>
                          <a:latin typeface="Meiryo UI" panose="020B0604030504040204" pitchFamily="50" charset="-128"/>
                          <a:ea typeface="Meiryo UI" panose="020B0604030504040204" pitchFamily="50" charset="-128"/>
                        </a:rPr>
                        <a:t>掲載面</a:t>
                      </a:r>
                      <a:endParaRPr lang="ja-JP" altLang="en-US" sz="1050" b="1" i="0" u="none" strike="noStrike" dirty="0">
                        <a:solidFill>
                          <a:schemeClr val="bg1"/>
                        </a:solidFill>
                        <a:effectLst/>
                        <a:latin typeface="Meiryo UI" panose="020B0604030504040204" pitchFamily="50" charset="-128"/>
                        <a:ea typeface="Meiryo UI" panose="020B0604030504040204" pitchFamily="50" charset="-128"/>
                      </a:endParaRPr>
                    </a:p>
                  </a:txBody>
                  <a:tcPr marL="36000" marR="36000" marT="36000" marB="36000" anchor="ctr">
                    <a:solidFill>
                      <a:schemeClr val="tx1">
                        <a:lumMod val="50000"/>
                        <a:lumOff val="50000"/>
                      </a:schemeClr>
                    </a:solidFill>
                  </a:tcPr>
                </a:tc>
                <a:tc>
                  <a:txBody>
                    <a:bodyPr/>
                    <a:lstStyle/>
                    <a:p>
                      <a:pPr algn="ctr" fontAlgn="ctr"/>
                      <a:r>
                        <a:rPr lang="ja-JP" altLang="en-US" sz="1050" b="1" u="none" strike="noStrike" dirty="0" smtClean="0">
                          <a:solidFill>
                            <a:schemeClr val="bg1"/>
                          </a:solidFill>
                          <a:effectLst/>
                          <a:latin typeface="Meiryo UI" panose="020B0604030504040204" pitchFamily="50" charset="-128"/>
                          <a:ea typeface="Meiryo UI" panose="020B0604030504040204" pitchFamily="50" charset="-128"/>
                        </a:rPr>
                        <a:t>視聴完遂率</a:t>
                      </a:r>
                      <a:endParaRPr lang="ja-JP" altLang="en-US" sz="1050" b="1" i="0" u="none" strike="noStrike" dirty="0">
                        <a:solidFill>
                          <a:schemeClr val="bg1"/>
                        </a:solidFill>
                        <a:effectLst/>
                        <a:latin typeface="Meiryo UI" panose="020B0604030504040204" pitchFamily="50" charset="-128"/>
                        <a:ea typeface="Meiryo UI" panose="020B0604030504040204" pitchFamily="50" charset="-128"/>
                      </a:endParaRPr>
                    </a:p>
                  </a:txBody>
                  <a:tcPr marL="36000" marR="36000" marT="36000" marB="36000" anchor="ctr">
                    <a:solidFill>
                      <a:schemeClr val="tx1">
                        <a:lumMod val="50000"/>
                        <a:lumOff val="50000"/>
                      </a:schemeClr>
                    </a:solidFill>
                  </a:tcPr>
                </a:tc>
                <a:extLst>
                  <a:ext uri="{0D108BD9-81ED-4DB2-BD59-A6C34878D82A}">
                    <a16:rowId xmlns:a16="http://schemas.microsoft.com/office/drawing/2014/main" val="2635190029"/>
                  </a:ext>
                </a:extLst>
              </a:tr>
              <a:tr h="199472">
                <a:tc rowSpan="2">
                  <a:txBody>
                    <a:bodyPr/>
                    <a:lstStyle/>
                    <a:p>
                      <a:pPr algn="ctr" fontAlgn="ctr"/>
                      <a:r>
                        <a:rPr lang="ja-JP" altLang="en-US" sz="1050" u="none" strike="noStrike" dirty="0">
                          <a:effectLst/>
                          <a:latin typeface="Meiryo UI" panose="020B0604030504040204" pitchFamily="50" charset="-128"/>
                          <a:ea typeface="Meiryo UI" panose="020B0604030504040204" pitchFamily="50" charset="-128"/>
                        </a:rPr>
                        <a:t>インストリーム</a:t>
                      </a:r>
                      <a:endParaRPr lang="en-US" altLang="ja-JP" sz="1050" u="none" strike="noStrike" dirty="0">
                        <a:effectLst/>
                        <a:latin typeface="Meiryo UI" panose="020B0604030504040204" pitchFamily="50" charset="-128"/>
                        <a:ea typeface="Meiryo UI" panose="020B0604030504040204" pitchFamily="50" charset="-128"/>
                      </a:endParaRPr>
                    </a:p>
                    <a:p>
                      <a:pPr algn="ctr" fontAlgn="ctr"/>
                      <a:r>
                        <a:rPr lang="en-US" altLang="ja-JP" sz="1050" u="none" strike="noStrike" dirty="0">
                          <a:effectLst/>
                          <a:latin typeface="Meiryo UI" panose="020B0604030504040204" pitchFamily="50" charset="-128"/>
                          <a:ea typeface="Meiryo UI" panose="020B0604030504040204" pitchFamily="50" charset="-128"/>
                        </a:rPr>
                        <a:t>MD</a:t>
                      </a:r>
                      <a:r>
                        <a:rPr lang="ja-JP" altLang="en-US" sz="1050" u="none" strike="noStrike" dirty="0">
                          <a:effectLst/>
                          <a:latin typeface="Meiryo UI" panose="020B0604030504040204" pitchFamily="50" charset="-128"/>
                          <a:ea typeface="Meiryo UI" panose="020B0604030504040204" pitchFamily="50" charset="-128"/>
                        </a:rPr>
                        <a:t>（</a:t>
                      </a:r>
                      <a:r>
                        <a:rPr lang="en-US" altLang="ja-JP" sz="1050" u="none" strike="noStrike" dirty="0">
                          <a:effectLst/>
                          <a:latin typeface="Meiryo UI" panose="020B0604030504040204" pitchFamily="50" charset="-128"/>
                          <a:ea typeface="Meiryo UI" panose="020B0604030504040204" pitchFamily="50" charset="-128"/>
                        </a:rPr>
                        <a:t>15</a:t>
                      </a:r>
                      <a:r>
                        <a:rPr lang="ja-JP" altLang="en-US" sz="1050" u="none" strike="noStrike" dirty="0">
                          <a:effectLst/>
                          <a:latin typeface="Meiryo UI" panose="020B0604030504040204" pitchFamily="50" charset="-128"/>
                          <a:ea typeface="Meiryo UI" panose="020B0604030504040204" pitchFamily="50" charset="-128"/>
                        </a:rPr>
                        <a:t>秒</a:t>
                      </a:r>
                      <a:r>
                        <a:rPr lang="ja-JP" altLang="en-US" sz="1050" u="none" strike="noStrike" dirty="0" smtClean="0">
                          <a:effectLst/>
                          <a:latin typeface="Meiryo UI" panose="020B0604030504040204" pitchFamily="50" charset="-128"/>
                          <a:ea typeface="Meiryo UI" panose="020B0604030504040204" pitchFamily="50" charset="-128"/>
                        </a:rPr>
                        <a:t>）</a:t>
                      </a:r>
                      <a:endParaRPr lang="ja-JP" altLang="en-US" sz="105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36000" marB="36000" anchor="ctr"/>
                </a:tc>
                <a:tc>
                  <a:txBody>
                    <a:bodyPr/>
                    <a:lstStyle/>
                    <a:p>
                      <a:pPr algn="l" fontAlgn="ctr"/>
                      <a:r>
                        <a:rPr lang="ja-JP" altLang="en-US" sz="1050" u="none" strike="noStrike" dirty="0">
                          <a:effectLst/>
                          <a:latin typeface="Meiryo UI" panose="020B0604030504040204" pitchFamily="50" charset="-128"/>
                          <a:ea typeface="Meiryo UI" panose="020B0604030504040204" pitchFamily="50" charset="-128"/>
                        </a:rPr>
                        <a:t>ニュース・</a:t>
                      </a:r>
                      <a:r>
                        <a:rPr lang="ja-JP" altLang="en-US" sz="1050" u="none" strike="noStrike" dirty="0" smtClean="0">
                          <a:effectLst/>
                          <a:latin typeface="Meiryo UI" panose="020B0604030504040204" pitchFamily="50" charset="-128"/>
                          <a:ea typeface="Meiryo UI" panose="020B0604030504040204" pitchFamily="50" charset="-128"/>
                        </a:rPr>
                        <a:t>スポーツナビ　</a:t>
                      </a:r>
                      <a:r>
                        <a:rPr lang="en-US" altLang="ja-JP" sz="1050" u="none" strike="noStrike" dirty="0" smtClean="0">
                          <a:effectLst/>
                          <a:latin typeface="Meiryo UI" panose="020B0604030504040204" pitchFamily="50" charset="-128"/>
                          <a:ea typeface="Meiryo UI" panose="020B0604030504040204" pitchFamily="50" charset="-128"/>
                        </a:rPr>
                        <a:t>GYAO</a:t>
                      </a:r>
                      <a:r>
                        <a:rPr lang="en-US" altLang="ja-JP" sz="1050" u="none" strike="noStrike" dirty="0">
                          <a:effectLst/>
                          <a:latin typeface="Meiryo UI" panose="020B0604030504040204" pitchFamily="50" charset="-128"/>
                          <a:ea typeface="Meiryo UI" panose="020B0604030504040204" pitchFamily="50" charset="-128"/>
                        </a:rPr>
                        <a:t>!</a:t>
                      </a:r>
                      <a:endParaRPr lang="en-US" altLang="ja-JP" sz="105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36000" marB="36000" anchor="ctr"/>
                </a:tc>
                <a:tc>
                  <a:txBody>
                    <a:bodyPr/>
                    <a:lstStyle/>
                    <a:p>
                      <a:pPr algn="r" fontAlgn="ctr"/>
                      <a:r>
                        <a:rPr lang="en-US" altLang="ja-JP" sz="1600" b="1" u="none" strike="noStrike" dirty="0">
                          <a:solidFill>
                            <a:schemeClr val="accent6">
                              <a:lumMod val="60000"/>
                              <a:lumOff val="40000"/>
                            </a:schemeClr>
                          </a:solidFill>
                          <a:effectLst/>
                          <a:latin typeface="Meiryo UI" panose="020B0604030504040204" pitchFamily="50" charset="-128"/>
                          <a:ea typeface="Meiryo UI" panose="020B0604030504040204" pitchFamily="50" charset="-128"/>
                        </a:rPr>
                        <a:t>79.2%</a:t>
                      </a:r>
                      <a:endParaRPr lang="en-US" altLang="ja-JP" sz="1600" b="1" i="0" u="none" strike="noStrike" dirty="0">
                        <a:solidFill>
                          <a:schemeClr val="accent6">
                            <a:lumMod val="60000"/>
                            <a:lumOff val="40000"/>
                          </a:schemeClr>
                        </a:solidFill>
                        <a:effectLst/>
                        <a:latin typeface="Meiryo UI" panose="020B0604030504040204" pitchFamily="50" charset="-128"/>
                        <a:ea typeface="Meiryo UI" panose="020B0604030504040204" pitchFamily="50" charset="-128"/>
                      </a:endParaRPr>
                    </a:p>
                  </a:txBody>
                  <a:tcPr marL="36000" marR="36000" marT="36000" marB="36000" anchor="ctr"/>
                </a:tc>
                <a:extLst>
                  <a:ext uri="{0D108BD9-81ED-4DB2-BD59-A6C34878D82A}">
                    <a16:rowId xmlns:a16="http://schemas.microsoft.com/office/drawing/2014/main" val="2448213777"/>
                  </a:ext>
                </a:extLst>
              </a:tr>
              <a:tr h="368048">
                <a:tc vMerge="1">
                  <a:txBody>
                    <a:bodyPr/>
                    <a:lstStyle/>
                    <a:p>
                      <a:pPr algn="l" fontAlgn="ctr"/>
                      <a:endParaRPr lang="ja-JP" altLang="en-US" sz="105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36000" marB="3600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altLang="ja-JP" sz="105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GYAO!</a:t>
                      </a:r>
                      <a:r>
                        <a:rPr kumimoji="1" lang="ja-JP" altLang="en-US" sz="105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　ミッドロール</a:t>
                      </a:r>
                      <a:endPar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txBody>
                  <a:tcPr marL="36000" marR="36000" marT="36000" marB="36000" anchor="ctr"/>
                </a:tc>
                <a:tc>
                  <a:txBody>
                    <a:bodyPr/>
                    <a:lstStyle/>
                    <a:p>
                      <a:pPr algn="r" fontAlgn="ctr"/>
                      <a:r>
                        <a:rPr lang="en-US" altLang="ja-JP" sz="1600" b="1" u="none" strike="noStrike" dirty="0">
                          <a:solidFill>
                            <a:schemeClr val="accent6">
                              <a:lumMod val="60000"/>
                              <a:lumOff val="40000"/>
                            </a:schemeClr>
                          </a:solidFill>
                          <a:effectLst/>
                          <a:latin typeface="Meiryo UI" panose="020B0604030504040204" pitchFamily="50" charset="-128"/>
                          <a:ea typeface="Meiryo UI" panose="020B0604030504040204" pitchFamily="50" charset="-128"/>
                        </a:rPr>
                        <a:t>92.8%</a:t>
                      </a:r>
                      <a:endParaRPr lang="en-US" altLang="ja-JP" sz="1600" b="1" i="0" u="none" strike="noStrike" dirty="0">
                        <a:solidFill>
                          <a:schemeClr val="accent6">
                            <a:lumMod val="60000"/>
                            <a:lumOff val="40000"/>
                          </a:schemeClr>
                        </a:solidFill>
                        <a:effectLst/>
                        <a:latin typeface="Meiryo UI" panose="020B0604030504040204" pitchFamily="50" charset="-128"/>
                        <a:ea typeface="Meiryo UI" panose="020B0604030504040204" pitchFamily="50" charset="-128"/>
                      </a:endParaRPr>
                    </a:p>
                  </a:txBody>
                  <a:tcPr marL="36000" marR="36000" marT="36000" marB="36000" anchor="ctr"/>
                </a:tc>
                <a:extLst>
                  <a:ext uri="{0D108BD9-81ED-4DB2-BD59-A6C34878D82A}">
                    <a16:rowId xmlns:a16="http://schemas.microsoft.com/office/drawing/2014/main" val="560014372"/>
                  </a:ext>
                </a:extLst>
              </a:tr>
            </a:tbl>
          </a:graphicData>
        </a:graphic>
      </p:graphicFrame>
      <p:sp>
        <p:nvSpPr>
          <p:cNvPr id="21" name="テキスト ボックス 20">
            <a:extLst>
              <a:ext uri="{FF2B5EF4-FFF2-40B4-BE49-F238E27FC236}">
                <a16:creationId xmlns:a16="http://schemas.microsoft.com/office/drawing/2014/main" id="{07B7F575-36D1-E34B-BEC3-EDBB0C60BBFD}"/>
              </a:ext>
            </a:extLst>
          </p:cNvPr>
          <p:cNvSpPr txBox="1"/>
          <p:nvPr/>
        </p:nvSpPr>
        <p:spPr>
          <a:xfrm>
            <a:off x="4571721" y="4111524"/>
            <a:ext cx="3464587" cy="261610"/>
          </a:xfrm>
          <a:prstGeom prst="rect">
            <a:avLst/>
          </a:prstGeom>
          <a:noFill/>
        </p:spPr>
        <p:txBody>
          <a:bodyPr wrap="square" rtlCol="0">
            <a:spAutoFit/>
          </a:bodyPr>
          <a:lstStyle/>
          <a:p>
            <a:pPr algn="ctr"/>
            <a:r>
              <a:rPr lang="ja-JP" altLang="en-US" sz="1100" b="1" dirty="0" smtClean="0">
                <a:solidFill>
                  <a:schemeClr val="accent6">
                    <a:lumMod val="60000"/>
                    <a:lumOff val="40000"/>
                  </a:schemeClr>
                </a:solidFill>
                <a:latin typeface="メイリオ" panose="020B0604030504040204" pitchFamily="50" charset="-128"/>
                <a:ea typeface="メイリオ" panose="020B0604030504040204" pitchFamily="50" charset="-128"/>
                <a:cs typeface="メイリオ" panose="020B0604030504040204" pitchFamily="50" charset="-128"/>
              </a:rPr>
              <a:t>視聴完遂すると広告効果は良い傾向に</a:t>
            </a:r>
            <a:endParaRPr lang="ja-JP" altLang="en-US" sz="1100" b="1" dirty="0">
              <a:solidFill>
                <a:schemeClr val="accent6">
                  <a:lumMod val="60000"/>
                  <a:lumOff val="40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テキスト ボックス 21"/>
          <p:cNvSpPr txBox="1"/>
          <p:nvPr/>
        </p:nvSpPr>
        <p:spPr>
          <a:xfrm>
            <a:off x="4571721" y="6231034"/>
            <a:ext cx="3496297" cy="415498"/>
          </a:xfrm>
          <a:prstGeom prst="rect">
            <a:avLst/>
          </a:prstGeom>
          <a:noFill/>
        </p:spPr>
        <p:txBody>
          <a:bodyPr wrap="square" rtlCol="0">
            <a:spAutoFit/>
          </a:bodyPr>
          <a:lstStyle/>
          <a:p>
            <a:r>
              <a:rPr lang="en-US" altLang="ja-JP" sz="700" dirty="0" smtClean="0">
                <a:solidFill>
                  <a:schemeClr val="tx1">
                    <a:lumMod val="50000"/>
                    <a:lumOff val="50000"/>
                  </a:schemeClr>
                </a:solidFill>
                <a:latin typeface="+mn-ea"/>
              </a:rPr>
              <a:t>※</a:t>
            </a:r>
            <a:r>
              <a:rPr lang="ja-JP" altLang="en-US" sz="700" dirty="0" smtClean="0">
                <a:solidFill>
                  <a:schemeClr val="tx1">
                    <a:lumMod val="50000"/>
                    <a:lumOff val="50000"/>
                  </a:schemeClr>
                </a:solidFill>
                <a:latin typeface="+mn-ea"/>
              </a:rPr>
              <a:t>出典：視聴</a:t>
            </a:r>
            <a:r>
              <a:rPr lang="ja-JP" altLang="en-US" sz="700" dirty="0">
                <a:solidFill>
                  <a:schemeClr val="tx1">
                    <a:lumMod val="50000"/>
                    <a:lumOff val="50000"/>
                  </a:schemeClr>
                </a:solidFill>
                <a:latin typeface="+mn-ea"/>
              </a:rPr>
              <a:t>完遂率は</a:t>
            </a:r>
            <a:r>
              <a:rPr lang="en-US" altLang="ja-JP" sz="700" dirty="0">
                <a:solidFill>
                  <a:schemeClr val="tx1">
                    <a:lumMod val="50000"/>
                    <a:lumOff val="50000"/>
                  </a:schemeClr>
                </a:solidFill>
                <a:latin typeface="+mn-ea"/>
              </a:rPr>
              <a:t>2021</a:t>
            </a:r>
            <a:r>
              <a:rPr lang="ja-JP" altLang="en-US" sz="700" dirty="0">
                <a:solidFill>
                  <a:schemeClr val="tx1">
                    <a:lumMod val="50000"/>
                    <a:lumOff val="50000"/>
                  </a:schemeClr>
                </a:solidFill>
                <a:latin typeface="+mn-ea"/>
              </a:rPr>
              <a:t>年</a:t>
            </a:r>
            <a:r>
              <a:rPr lang="en-US" altLang="ja-JP" sz="700" dirty="0">
                <a:solidFill>
                  <a:schemeClr val="tx1">
                    <a:lumMod val="50000"/>
                    <a:lumOff val="50000"/>
                  </a:schemeClr>
                </a:solidFill>
                <a:latin typeface="+mn-ea"/>
              </a:rPr>
              <a:t>5</a:t>
            </a:r>
            <a:r>
              <a:rPr lang="ja-JP" altLang="en-US" sz="700" dirty="0">
                <a:solidFill>
                  <a:schemeClr val="tx1">
                    <a:lumMod val="50000"/>
                    <a:lumOff val="50000"/>
                  </a:schemeClr>
                </a:solidFill>
                <a:latin typeface="+mn-ea"/>
              </a:rPr>
              <a:t>月自社</a:t>
            </a:r>
            <a:r>
              <a:rPr lang="ja-JP" altLang="en-US" sz="700" dirty="0" smtClean="0">
                <a:solidFill>
                  <a:schemeClr val="tx1">
                    <a:lumMod val="50000"/>
                    <a:lumOff val="50000"/>
                  </a:schemeClr>
                </a:solidFill>
                <a:latin typeface="+mn-ea"/>
              </a:rPr>
              <a:t>調査</a:t>
            </a:r>
            <a:endParaRPr lang="en-US" altLang="ja-JP" sz="700" dirty="0" smtClean="0">
              <a:solidFill>
                <a:schemeClr val="tx1">
                  <a:lumMod val="50000"/>
                  <a:lumOff val="50000"/>
                </a:schemeClr>
              </a:solidFill>
              <a:latin typeface="+mn-ea"/>
            </a:endParaRPr>
          </a:p>
          <a:p>
            <a:r>
              <a:rPr lang="ja-JP" altLang="en-US" sz="700" dirty="0">
                <a:solidFill>
                  <a:schemeClr val="tx1">
                    <a:lumMod val="50000"/>
                    <a:lumOff val="50000"/>
                  </a:schemeClr>
                </a:solidFill>
                <a:latin typeface="+mn-ea"/>
              </a:rPr>
              <a:t>　</a:t>
            </a:r>
            <a:r>
              <a:rPr lang="ja-JP" altLang="en-US" sz="700" dirty="0" smtClean="0">
                <a:solidFill>
                  <a:schemeClr val="tx1">
                    <a:lumMod val="50000"/>
                    <a:lumOff val="50000"/>
                  </a:schemeClr>
                </a:solidFill>
                <a:latin typeface="+mn-ea"/>
              </a:rPr>
              <a:t>ブロード</a:t>
            </a:r>
            <a:r>
              <a:rPr lang="ja-JP" altLang="en-US" sz="700" dirty="0">
                <a:solidFill>
                  <a:schemeClr val="tx1">
                    <a:lumMod val="50000"/>
                    <a:lumOff val="50000"/>
                  </a:schemeClr>
                </a:solidFill>
                <a:latin typeface="+mn-ea"/>
              </a:rPr>
              <a:t>配信</a:t>
            </a:r>
            <a:r>
              <a:rPr lang="ja-JP" altLang="en-US" sz="700" dirty="0" smtClean="0">
                <a:solidFill>
                  <a:schemeClr val="tx1">
                    <a:lumMod val="50000"/>
                    <a:lumOff val="50000"/>
                  </a:schemeClr>
                </a:solidFill>
                <a:latin typeface="+mn-ea"/>
              </a:rPr>
              <a:t>をし</a:t>
            </a:r>
            <a:r>
              <a:rPr lang="ja-JP" altLang="en-US" sz="700" dirty="0">
                <a:solidFill>
                  <a:schemeClr val="tx1">
                    <a:lumMod val="50000"/>
                    <a:lumOff val="50000"/>
                  </a:schemeClr>
                </a:solidFill>
                <a:latin typeface="+mn-ea"/>
              </a:rPr>
              <a:t>た</a:t>
            </a:r>
            <a:r>
              <a:rPr kumimoji="1" lang="ja-JP" altLang="en-US" sz="700" dirty="0" smtClean="0">
                <a:solidFill>
                  <a:schemeClr val="tx1">
                    <a:lumMod val="50000"/>
                    <a:lumOff val="50000"/>
                  </a:schemeClr>
                </a:solidFill>
                <a:latin typeface="+mn-ea"/>
              </a:rPr>
              <a:t>テスト</a:t>
            </a:r>
            <a:r>
              <a:rPr kumimoji="1" lang="ja-JP" altLang="en-US" sz="700" dirty="0">
                <a:solidFill>
                  <a:schemeClr val="tx1">
                    <a:lumMod val="50000"/>
                    <a:lumOff val="50000"/>
                  </a:schemeClr>
                </a:solidFill>
                <a:latin typeface="+mn-ea"/>
              </a:rPr>
              <a:t>案件の</a:t>
            </a:r>
            <a:r>
              <a:rPr kumimoji="1" lang="ja-JP" altLang="en-US" sz="700" dirty="0" smtClean="0">
                <a:solidFill>
                  <a:schemeClr val="tx1">
                    <a:lumMod val="50000"/>
                    <a:lumOff val="50000"/>
                  </a:schemeClr>
                </a:solidFill>
                <a:latin typeface="+mn-ea"/>
              </a:rPr>
              <a:t>実績。配信</a:t>
            </a:r>
            <a:r>
              <a:rPr kumimoji="1" lang="ja-JP" altLang="en-US" sz="700" dirty="0">
                <a:solidFill>
                  <a:schemeClr val="tx1">
                    <a:lumMod val="50000"/>
                    <a:lumOff val="50000"/>
                  </a:schemeClr>
                </a:solidFill>
                <a:latin typeface="+mn-ea"/>
              </a:rPr>
              <a:t>実績を保証するものではありません</a:t>
            </a:r>
            <a:endParaRPr kumimoji="1" lang="en-US" altLang="ja-JP" sz="700" dirty="0">
              <a:solidFill>
                <a:schemeClr val="tx1">
                  <a:lumMod val="50000"/>
                  <a:lumOff val="50000"/>
                </a:schemeClr>
              </a:solidFill>
              <a:latin typeface="+mn-ea"/>
            </a:endParaRPr>
          </a:p>
          <a:p>
            <a:r>
              <a:rPr lang="ja-JP" altLang="en-US" sz="700" dirty="0">
                <a:solidFill>
                  <a:schemeClr val="tx1">
                    <a:lumMod val="50000"/>
                    <a:lumOff val="50000"/>
                  </a:schemeClr>
                </a:solidFill>
                <a:latin typeface="+mn-ea"/>
              </a:rPr>
              <a:t>　</a:t>
            </a:r>
            <a:r>
              <a:rPr kumimoji="1" lang="en-US" altLang="ja-JP" sz="700" dirty="0" smtClean="0">
                <a:solidFill>
                  <a:schemeClr val="tx1">
                    <a:lumMod val="50000"/>
                    <a:lumOff val="50000"/>
                  </a:schemeClr>
                </a:solidFill>
                <a:latin typeface="+mn-ea"/>
              </a:rPr>
              <a:t>MD</a:t>
            </a:r>
            <a:r>
              <a:rPr kumimoji="1" lang="ja-JP" altLang="en-US" sz="700" dirty="0">
                <a:solidFill>
                  <a:schemeClr val="tx1">
                    <a:lumMod val="50000"/>
                    <a:lumOff val="50000"/>
                  </a:schemeClr>
                </a:solidFill>
                <a:latin typeface="+mn-ea"/>
              </a:rPr>
              <a:t>（マルチデバイス：</a:t>
            </a:r>
            <a:r>
              <a:rPr kumimoji="1" lang="en-US" altLang="ja-JP" sz="700" dirty="0">
                <a:solidFill>
                  <a:schemeClr val="tx1">
                    <a:lumMod val="50000"/>
                    <a:lumOff val="50000"/>
                  </a:schemeClr>
                </a:solidFill>
                <a:latin typeface="+mn-ea"/>
              </a:rPr>
              <a:t>PC</a:t>
            </a:r>
            <a:r>
              <a:rPr kumimoji="1" lang="ja-JP" altLang="en-US" sz="700" dirty="0">
                <a:solidFill>
                  <a:schemeClr val="tx1">
                    <a:lumMod val="50000"/>
                    <a:lumOff val="50000"/>
                  </a:schemeClr>
                </a:solidFill>
                <a:latin typeface="+mn-ea"/>
              </a:rPr>
              <a:t>・</a:t>
            </a:r>
            <a:r>
              <a:rPr kumimoji="1" lang="en-US" altLang="ja-JP" sz="700" dirty="0">
                <a:solidFill>
                  <a:schemeClr val="tx1">
                    <a:lumMod val="50000"/>
                    <a:lumOff val="50000"/>
                  </a:schemeClr>
                </a:solidFill>
                <a:latin typeface="+mn-ea"/>
              </a:rPr>
              <a:t>SP</a:t>
            </a:r>
            <a:r>
              <a:rPr kumimoji="1" lang="ja-JP" altLang="en-US" sz="700" dirty="0">
                <a:solidFill>
                  <a:schemeClr val="tx1">
                    <a:lumMod val="50000"/>
                    <a:lumOff val="50000"/>
                  </a:schemeClr>
                </a:solidFill>
                <a:latin typeface="+mn-ea"/>
              </a:rPr>
              <a:t>・</a:t>
            </a:r>
            <a:r>
              <a:rPr kumimoji="1" lang="en-US" altLang="ja-JP" sz="700" dirty="0">
                <a:solidFill>
                  <a:schemeClr val="tx1">
                    <a:lumMod val="50000"/>
                    <a:lumOff val="50000"/>
                  </a:schemeClr>
                </a:solidFill>
                <a:latin typeface="+mn-ea"/>
              </a:rPr>
              <a:t>Tab</a:t>
            </a:r>
            <a:r>
              <a:rPr kumimoji="1" lang="ja-JP" altLang="en-US" sz="700" dirty="0" smtClean="0">
                <a:solidFill>
                  <a:schemeClr val="tx1">
                    <a:lumMod val="50000"/>
                    <a:lumOff val="50000"/>
                  </a:schemeClr>
                </a:solidFill>
                <a:latin typeface="+mn-ea"/>
              </a:rPr>
              <a:t>）</a:t>
            </a:r>
            <a:endParaRPr kumimoji="1" lang="en-US" altLang="ja-JP" sz="700" dirty="0">
              <a:solidFill>
                <a:schemeClr val="tx1">
                  <a:lumMod val="50000"/>
                  <a:lumOff val="50000"/>
                </a:schemeClr>
              </a:solidFill>
              <a:latin typeface="+mn-ea"/>
            </a:endParaRPr>
          </a:p>
        </p:txBody>
      </p:sp>
      <p:sp>
        <p:nvSpPr>
          <p:cNvPr id="23" name="正方形/長方形 22"/>
          <p:cNvSpPr/>
          <p:nvPr/>
        </p:nvSpPr>
        <p:spPr>
          <a:xfrm>
            <a:off x="10599157" y="3835756"/>
            <a:ext cx="1261884" cy="769441"/>
          </a:xfrm>
          <a:prstGeom prst="rect">
            <a:avLst/>
          </a:prstGeom>
        </p:spPr>
        <p:txBody>
          <a:bodyPr wrap="none">
            <a:spAutoFit/>
          </a:bodyPr>
          <a:lstStyle/>
          <a:p>
            <a:r>
              <a:rPr lang="en-US" altLang="ja-JP" sz="2200" b="1" dirty="0" smtClean="0">
                <a:solidFill>
                  <a:schemeClr val="bg1"/>
                </a:solidFill>
                <a:latin typeface="+mn-ea"/>
              </a:rPr>
              <a:t>105</a:t>
            </a:r>
            <a:r>
              <a:rPr lang="ja-JP" altLang="en-US" sz="1400" b="1" dirty="0" smtClean="0">
                <a:solidFill>
                  <a:schemeClr val="bg1"/>
                </a:solidFill>
                <a:latin typeface="+mn-ea"/>
              </a:rPr>
              <a:t>％</a:t>
            </a:r>
            <a:endParaRPr lang="en-US" altLang="ja-JP" sz="1400" b="1" dirty="0" smtClean="0">
              <a:solidFill>
                <a:schemeClr val="bg1"/>
              </a:solidFill>
              <a:latin typeface="+mn-ea"/>
            </a:endParaRPr>
          </a:p>
          <a:p>
            <a:pPr algn="ctr"/>
            <a:r>
              <a:rPr lang="ja-JP" altLang="en-US" dirty="0" smtClean="0">
                <a:solidFill>
                  <a:schemeClr val="bg1"/>
                </a:solidFill>
                <a:latin typeface="+mn-ea"/>
              </a:rPr>
              <a:t>～</a:t>
            </a:r>
            <a:r>
              <a:rPr lang="en-US" altLang="ja-JP" sz="2200" b="1" dirty="0" smtClean="0">
                <a:solidFill>
                  <a:schemeClr val="bg1"/>
                </a:solidFill>
                <a:latin typeface="+mn-ea"/>
              </a:rPr>
              <a:t>113</a:t>
            </a:r>
            <a:r>
              <a:rPr lang="ja-JP" altLang="en-US" sz="1400" dirty="0" smtClean="0">
                <a:solidFill>
                  <a:schemeClr val="bg1"/>
                </a:solidFill>
                <a:latin typeface="+mn-ea"/>
              </a:rPr>
              <a:t>％</a:t>
            </a:r>
            <a:endParaRPr lang="ja-JP" altLang="en-US" sz="1400" dirty="0">
              <a:solidFill>
                <a:schemeClr val="bg1"/>
              </a:solidFill>
              <a:latin typeface="+mn-ea"/>
            </a:endParaRPr>
          </a:p>
        </p:txBody>
      </p:sp>
      <p:sp>
        <p:nvSpPr>
          <p:cNvPr id="24" name="正方形/長方形 23"/>
          <p:cNvSpPr/>
          <p:nvPr/>
        </p:nvSpPr>
        <p:spPr>
          <a:xfrm>
            <a:off x="8539190" y="5229200"/>
            <a:ext cx="1811397" cy="830997"/>
          </a:xfrm>
          <a:prstGeom prst="rect">
            <a:avLst/>
          </a:prstGeom>
          <a:solidFill>
            <a:schemeClr val="bg1"/>
          </a:solidFill>
        </p:spPr>
        <p:txBody>
          <a:bodyPr wrap="square">
            <a:spAutoFit/>
          </a:bodyPr>
          <a:lstStyle/>
          <a:p>
            <a:pPr lvl="0" algn="ctr" defTabSz="914423">
              <a:defRPr/>
            </a:pPr>
            <a:r>
              <a:rPr lang="ja-JP" altLang="en-US" sz="1200" dirty="0">
                <a:latin typeface="+mn-ea"/>
              </a:rPr>
              <a:t>インストリーム広告と</a:t>
            </a:r>
            <a:endParaRPr lang="en-US" altLang="ja-JP" sz="1200" dirty="0">
              <a:latin typeface="+mn-ea"/>
            </a:endParaRPr>
          </a:p>
          <a:p>
            <a:pPr lvl="0" algn="ctr" defTabSz="914423">
              <a:defRPr/>
            </a:pPr>
            <a:r>
              <a:rPr lang="en-US" altLang="ja-JP" sz="1200" dirty="0">
                <a:latin typeface="+mn-ea"/>
              </a:rPr>
              <a:t>YDA</a:t>
            </a:r>
            <a:r>
              <a:rPr lang="ja-JP" altLang="en-US" sz="1200" dirty="0">
                <a:latin typeface="+mn-ea"/>
              </a:rPr>
              <a:t>バナー接触後</a:t>
            </a:r>
            <a:endParaRPr lang="en-US" altLang="ja-JP" sz="1200" dirty="0">
              <a:latin typeface="+mn-ea"/>
            </a:endParaRPr>
          </a:p>
          <a:p>
            <a:pPr lvl="0" algn="ctr" defTabSz="914423">
              <a:defRPr/>
            </a:pPr>
            <a:r>
              <a:rPr lang="ja-JP" altLang="en-US" sz="1200" b="1" dirty="0">
                <a:solidFill>
                  <a:schemeClr val="accent6">
                    <a:lumMod val="60000"/>
                    <a:lumOff val="40000"/>
                  </a:schemeClr>
                </a:solidFill>
                <a:latin typeface="+mn-ea"/>
              </a:rPr>
              <a:t>関連ワードを検索</a:t>
            </a:r>
            <a:r>
              <a:rPr lang="ja-JP" altLang="en-US" sz="1200" dirty="0">
                <a:latin typeface="+mn-ea"/>
              </a:rPr>
              <a:t>し</a:t>
            </a:r>
            <a:endParaRPr lang="en-US" altLang="ja-JP" sz="1200" dirty="0">
              <a:latin typeface="+mn-ea"/>
            </a:endParaRPr>
          </a:p>
          <a:p>
            <a:pPr lvl="0" algn="ctr" defTabSz="914423">
              <a:defRPr/>
            </a:pPr>
            <a:r>
              <a:rPr lang="ja-JP" altLang="en-US" sz="1200" b="1" dirty="0">
                <a:solidFill>
                  <a:schemeClr val="accent6">
                    <a:lumMod val="60000"/>
                    <a:lumOff val="40000"/>
                  </a:schemeClr>
                </a:solidFill>
                <a:latin typeface="+mn-ea"/>
              </a:rPr>
              <a:t>関連サイトへ訪問</a:t>
            </a:r>
            <a:r>
              <a:rPr lang="ja-JP" altLang="en-US" sz="1200" dirty="0">
                <a:latin typeface="+mn-ea"/>
              </a:rPr>
              <a:t>した</a:t>
            </a:r>
            <a:endParaRPr lang="en-US" altLang="ja-JP" sz="1200" dirty="0">
              <a:latin typeface="+mn-ea"/>
            </a:endParaRPr>
          </a:p>
        </p:txBody>
      </p:sp>
      <p:sp>
        <p:nvSpPr>
          <p:cNvPr id="25" name="正方形/長方形 24"/>
          <p:cNvSpPr/>
          <p:nvPr/>
        </p:nvSpPr>
        <p:spPr>
          <a:xfrm>
            <a:off x="10524647" y="5517185"/>
            <a:ext cx="1327608" cy="600164"/>
          </a:xfrm>
          <a:prstGeom prst="rect">
            <a:avLst/>
          </a:prstGeom>
        </p:spPr>
        <p:txBody>
          <a:bodyPr wrap="none">
            <a:spAutoFit/>
          </a:bodyPr>
          <a:lstStyle/>
          <a:p>
            <a:r>
              <a:rPr lang="en-US" altLang="ja-JP" sz="3300" b="1" dirty="0">
                <a:solidFill>
                  <a:schemeClr val="bg1"/>
                </a:solidFill>
              </a:rPr>
              <a:t>240</a:t>
            </a:r>
            <a:r>
              <a:rPr lang="ja-JP" altLang="en-US" sz="2200" dirty="0">
                <a:solidFill>
                  <a:schemeClr val="bg1"/>
                </a:solidFill>
              </a:rPr>
              <a:t>％</a:t>
            </a:r>
          </a:p>
        </p:txBody>
      </p:sp>
      <p:sp>
        <p:nvSpPr>
          <p:cNvPr id="26" name="テキスト ボックス 25"/>
          <p:cNvSpPr txBox="1"/>
          <p:nvPr/>
        </p:nvSpPr>
        <p:spPr>
          <a:xfrm>
            <a:off x="8472824" y="6231034"/>
            <a:ext cx="3567315" cy="415498"/>
          </a:xfrm>
          <a:prstGeom prst="rect">
            <a:avLst/>
          </a:prstGeom>
          <a:noFill/>
        </p:spPr>
        <p:txBody>
          <a:bodyPr wrap="square" rtlCol="0">
            <a:spAutoFit/>
          </a:bodyPr>
          <a:lstStyle/>
          <a:p>
            <a:r>
              <a:rPr kumimoji="1" lang="en-US" altLang="ja-JP" sz="700" dirty="0" smtClean="0">
                <a:solidFill>
                  <a:schemeClr val="tx1">
                    <a:lumMod val="50000"/>
                    <a:lumOff val="50000"/>
                  </a:schemeClr>
                </a:solidFill>
                <a:latin typeface="+mn-ea"/>
              </a:rPr>
              <a:t>※</a:t>
            </a:r>
            <a:r>
              <a:rPr lang="ja-JP" altLang="en-US" sz="700" dirty="0">
                <a:solidFill>
                  <a:schemeClr val="tx1">
                    <a:lumMod val="50000"/>
                    <a:lumOff val="50000"/>
                  </a:schemeClr>
                </a:solidFill>
                <a:latin typeface="+mn-ea"/>
              </a:rPr>
              <a:t>出典：</a:t>
            </a:r>
            <a:r>
              <a:rPr lang="en-US" altLang="ja-JP" sz="700" dirty="0">
                <a:solidFill>
                  <a:schemeClr val="tx1">
                    <a:lumMod val="50000"/>
                    <a:lumOff val="50000"/>
                  </a:schemeClr>
                </a:solidFill>
                <a:latin typeface="+mn-ea"/>
              </a:rPr>
              <a:t>Yahoo! JAPAN</a:t>
            </a:r>
            <a:r>
              <a:rPr lang="ja-JP" altLang="en-US" sz="700" dirty="0">
                <a:solidFill>
                  <a:schemeClr val="tx1">
                    <a:lumMod val="50000"/>
                    <a:lumOff val="50000"/>
                  </a:schemeClr>
                </a:solidFill>
                <a:latin typeface="+mn-ea"/>
              </a:rPr>
              <a:t>自社</a:t>
            </a:r>
            <a:r>
              <a:rPr lang="ja-JP" altLang="en-US" sz="700" dirty="0" smtClean="0">
                <a:solidFill>
                  <a:schemeClr val="tx1">
                    <a:lumMod val="50000"/>
                    <a:lumOff val="50000"/>
                  </a:schemeClr>
                </a:solidFill>
                <a:latin typeface="+mn-ea"/>
              </a:rPr>
              <a:t>調査</a:t>
            </a:r>
            <a:endParaRPr kumimoji="1" lang="en-US" altLang="ja-JP" sz="700" dirty="0" smtClean="0">
              <a:solidFill>
                <a:schemeClr val="tx1">
                  <a:lumMod val="50000"/>
                  <a:lumOff val="50000"/>
                </a:schemeClr>
              </a:solidFill>
              <a:latin typeface="+mn-ea"/>
            </a:endParaRPr>
          </a:p>
          <a:p>
            <a:r>
              <a:rPr kumimoji="1" lang="ja-JP" altLang="en-US" sz="700" dirty="0" smtClean="0">
                <a:solidFill>
                  <a:schemeClr val="tx1">
                    <a:lumMod val="50000"/>
                    <a:lumOff val="50000"/>
                  </a:schemeClr>
                </a:solidFill>
                <a:latin typeface="+mn-ea"/>
              </a:rPr>
              <a:t>　</a:t>
            </a:r>
            <a:r>
              <a:rPr kumimoji="1" lang="en-US" altLang="ja-JP" sz="700" dirty="0" smtClean="0">
                <a:solidFill>
                  <a:schemeClr val="tx1">
                    <a:lumMod val="50000"/>
                    <a:lumOff val="50000"/>
                  </a:schemeClr>
                </a:solidFill>
                <a:latin typeface="+mn-ea"/>
              </a:rPr>
              <a:t>2020</a:t>
            </a:r>
            <a:r>
              <a:rPr kumimoji="1" lang="ja-JP" altLang="en-US" sz="700" dirty="0">
                <a:solidFill>
                  <a:schemeClr val="tx1">
                    <a:lumMod val="50000"/>
                    <a:lumOff val="50000"/>
                  </a:schemeClr>
                </a:solidFill>
                <a:latin typeface="+mn-ea"/>
              </a:rPr>
              <a:t>年</a:t>
            </a:r>
            <a:r>
              <a:rPr kumimoji="1" lang="en-US" altLang="ja-JP" sz="700" dirty="0">
                <a:solidFill>
                  <a:schemeClr val="tx1">
                    <a:lumMod val="50000"/>
                    <a:lumOff val="50000"/>
                  </a:schemeClr>
                </a:solidFill>
                <a:latin typeface="+mn-ea"/>
              </a:rPr>
              <a:t>4</a:t>
            </a:r>
            <a:r>
              <a:rPr kumimoji="1" lang="ja-JP" altLang="en-US" sz="700" dirty="0">
                <a:solidFill>
                  <a:schemeClr val="tx1">
                    <a:lumMod val="50000"/>
                    <a:lumOff val="50000"/>
                  </a:schemeClr>
                </a:solidFill>
                <a:latin typeface="+mn-ea"/>
              </a:rPr>
              <a:t>月～</a:t>
            </a:r>
            <a:r>
              <a:rPr kumimoji="1" lang="en-US" altLang="ja-JP" sz="700" dirty="0">
                <a:solidFill>
                  <a:schemeClr val="tx1">
                    <a:lumMod val="50000"/>
                    <a:lumOff val="50000"/>
                  </a:schemeClr>
                </a:solidFill>
                <a:latin typeface="+mn-ea"/>
              </a:rPr>
              <a:t>12</a:t>
            </a:r>
            <a:r>
              <a:rPr kumimoji="1" lang="ja-JP" altLang="en-US" sz="700" dirty="0">
                <a:solidFill>
                  <a:schemeClr val="tx1">
                    <a:lumMod val="50000"/>
                    <a:lumOff val="50000"/>
                  </a:schemeClr>
                </a:solidFill>
                <a:latin typeface="+mn-ea"/>
              </a:rPr>
              <a:t>月のインストリーム案件の</a:t>
            </a:r>
            <a:r>
              <a:rPr kumimoji="1" lang="ja-JP" altLang="en-US" sz="700" dirty="0" smtClean="0">
                <a:solidFill>
                  <a:schemeClr val="tx1">
                    <a:lumMod val="50000"/>
                    <a:lumOff val="50000"/>
                  </a:schemeClr>
                </a:solidFill>
                <a:latin typeface="+mn-ea"/>
              </a:rPr>
              <a:t>リフト値</a:t>
            </a:r>
            <a:endParaRPr kumimoji="1" lang="en-US" altLang="ja-JP" sz="700" dirty="0">
              <a:solidFill>
                <a:schemeClr val="tx1">
                  <a:lumMod val="50000"/>
                  <a:lumOff val="50000"/>
                </a:schemeClr>
              </a:solidFill>
              <a:latin typeface="+mn-ea"/>
            </a:endParaRPr>
          </a:p>
          <a:p>
            <a:r>
              <a:rPr kumimoji="1" lang="ja-JP" altLang="en-US" sz="700" dirty="0" smtClean="0">
                <a:solidFill>
                  <a:schemeClr val="tx1">
                    <a:lumMod val="50000"/>
                    <a:lumOff val="50000"/>
                  </a:schemeClr>
                </a:solidFill>
                <a:latin typeface="+mn-ea"/>
              </a:rPr>
              <a:t>　インストリーム</a:t>
            </a:r>
            <a:r>
              <a:rPr kumimoji="1" lang="ja-JP" altLang="en-US" sz="700" dirty="0">
                <a:solidFill>
                  <a:schemeClr val="tx1">
                    <a:lumMod val="50000"/>
                    <a:lumOff val="50000"/>
                  </a:schemeClr>
                </a:solidFill>
                <a:latin typeface="+mn-ea"/>
              </a:rPr>
              <a:t>接触者と非接触者に</a:t>
            </a:r>
            <a:r>
              <a:rPr kumimoji="1" lang="ja-JP" altLang="en-US" sz="700" dirty="0" smtClean="0">
                <a:solidFill>
                  <a:schemeClr val="tx1">
                    <a:lumMod val="50000"/>
                    <a:lumOff val="50000"/>
                  </a:schemeClr>
                </a:solidFill>
                <a:latin typeface="+mn-ea"/>
              </a:rPr>
              <a:t>おける前後</a:t>
            </a:r>
            <a:r>
              <a:rPr kumimoji="1" lang="en-US" altLang="ja-JP" sz="700" dirty="0">
                <a:solidFill>
                  <a:schemeClr val="tx1">
                    <a:lumMod val="50000"/>
                    <a:lumOff val="50000"/>
                  </a:schemeClr>
                </a:solidFill>
                <a:latin typeface="+mn-ea"/>
              </a:rPr>
              <a:t>7</a:t>
            </a:r>
            <a:r>
              <a:rPr kumimoji="1" lang="ja-JP" altLang="en-US" sz="700" dirty="0">
                <a:solidFill>
                  <a:schemeClr val="tx1">
                    <a:lumMod val="50000"/>
                    <a:lumOff val="50000"/>
                  </a:schemeClr>
                </a:solidFill>
                <a:latin typeface="+mn-ea"/>
              </a:rPr>
              <a:t>日間</a:t>
            </a:r>
            <a:r>
              <a:rPr kumimoji="1" lang="ja-JP" altLang="en-US" sz="700" dirty="0" smtClean="0">
                <a:solidFill>
                  <a:schemeClr val="tx1">
                    <a:lumMod val="50000"/>
                    <a:lumOff val="50000"/>
                  </a:schemeClr>
                </a:solidFill>
                <a:latin typeface="+mn-ea"/>
              </a:rPr>
              <a:t>のデータを計測</a:t>
            </a:r>
            <a:endParaRPr kumimoji="1" lang="en-US" altLang="ja-JP" sz="700" dirty="0">
              <a:solidFill>
                <a:schemeClr val="tx1">
                  <a:lumMod val="50000"/>
                  <a:lumOff val="50000"/>
                </a:schemeClr>
              </a:solidFill>
              <a:latin typeface="+mn-ea"/>
            </a:endParaRPr>
          </a:p>
        </p:txBody>
      </p:sp>
      <p:sp>
        <p:nvSpPr>
          <p:cNvPr id="27" name="正方形/長方形 26"/>
          <p:cNvSpPr/>
          <p:nvPr/>
        </p:nvSpPr>
        <p:spPr>
          <a:xfrm>
            <a:off x="8356535" y="3140968"/>
            <a:ext cx="3672800" cy="338554"/>
          </a:xfrm>
          <a:prstGeom prst="rect">
            <a:avLst/>
          </a:prstGeom>
        </p:spPr>
        <p:txBody>
          <a:bodyPr wrap="none">
            <a:spAutoFit/>
          </a:bodyPr>
          <a:lstStyle/>
          <a:p>
            <a:r>
              <a:rPr lang="ja-JP" altLang="en-US" sz="1600" dirty="0"/>
              <a:t>インストリーム広告</a:t>
            </a:r>
            <a:r>
              <a:rPr lang="ja-JP" altLang="en-US" sz="1600" dirty="0" smtClean="0"/>
              <a:t>非接触者との比較</a:t>
            </a:r>
            <a:endParaRPr lang="ja-JP" altLang="en-US" sz="1600" dirty="0"/>
          </a:p>
        </p:txBody>
      </p:sp>
      <p:sp>
        <p:nvSpPr>
          <p:cNvPr id="28" name="楕円 27"/>
          <p:cNvSpPr/>
          <p:nvPr/>
        </p:nvSpPr>
        <p:spPr>
          <a:xfrm>
            <a:off x="10524647" y="5013176"/>
            <a:ext cx="1449669" cy="1344076"/>
          </a:xfrm>
          <a:prstGeom prst="ellipse">
            <a:avLst/>
          </a:prstGeom>
          <a:solidFill>
            <a:schemeClr val="accent4">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smtClean="0">
              <a:solidFill>
                <a:schemeClr val="bg1"/>
              </a:solidFill>
            </a:endParaRPr>
          </a:p>
        </p:txBody>
      </p:sp>
      <p:sp>
        <p:nvSpPr>
          <p:cNvPr id="29" name="正方形/長方形 28"/>
          <p:cNvSpPr/>
          <p:nvPr/>
        </p:nvSpPr>
        <p:spPr>
          <a:xfrm>
            <a:off x="10621664" y="5336950"/>
            <a:ext cx="1266693" cy="769441"/>
          </a:xfrm>
          <a:prstGeom prst="rect">
            <a:avLst/>
          </a:prstGeom>
        </p:spPr>
        <p:txBody>
          <a:bodyPr wrap="none">
            <a:spAutoFit/>
          </a:bodyPr>
          <a:lstStyle/>
          <a:p>
            <a:r>
              <a:rPr lang="en-US" altLang="ja-JP" sz="2200" b="1" dirty="0" smtClean="0">
                <a:solidFill>
                  <a:schemeClr val="bg1"/>
                </a:solidFill>
                <a:latin typeface="+mn-ea"/>
              </a:rPr>
              <a:t>111</a:t>
            </a:r>
            <a:r>
              <a:rPr lang="ja-JP" altLang="en-US" sz="1400" b="1" dirty="0" smtClean="0">
                <a:solidFill>
                  <a:schemeClr val="bg1"/>
                </a:solidFill>
                <a:latin typeface="+mn-ea"/>
              </a:rPr>
              <a:t>％</a:t>
            </a:r>
            <a:endParaRPr lang="en-US" altLang="ja-JP" sz="1400" b="1" dirty="0" smtClean="0">
              <a:solidFill>
                <a:schemeClr val="bg1"/>
              </a:solidFill>
              <a:latin typeface="+mn-ea"/>
            </a:endParaRPr>
          </a:p>
          <a:p>
            <a:pPr algn="ctr"/>
            <a:r>
              <a:rPr lang="ja-JP" altLang="en-US" dirty="0" smtClean="0">
                <a:solidFill>
                  <a:schemeClr val="bg1"/>
                </a:solidFill>
                <a:latin typeface="+mn-ea"/>
              </a:rPr>
              <a:t>～</a:t>
            </a:r>
            <a:r>
              <a:rPr lang="en-US" altLang="ja-JP" sz="2200" b="1" dirty="0" smtClean="0">
                <a:solidFill>
                  <a:schemeClr val="bg1"/>
                </a:solidFill>
                <a:latin typeface="+mn-ea"/>
              </a:rPr>
              <a:t>197</a:t>
            </a:r>
            <a:r>
              <a:rPr lang="ja-JP" altLang="en-US" sz="1400" dirty="0">
                <a:solidFill>
                  <a:schemeClr val="bg1"/>
                </a:solidFill>
                <a:latin typeface="+mn-ea"/>
              </a:rPr>
              <a:t>％</a:t>
            </a:r>
          </a:p>
        </p:txBody>
      </p:sp>
      <p:sp>
        <p:nvSpPr>
          <p:cNvPr id="30" name="正方形/長方形 29"/>
          <p:cNvSpPr/>
          <p:nvPr/>
        </p:nvSpPr>
        <p:spPr>
          <a:xfrm>
            <a:off x="189819" y="6480609"/>
            <a:ext cx="6096000" cy="200055"/>
          </a:xfrm>
          <a:prstGeom prst="rect">
            <a:avLst/>
          </a:prstGeom>
        </p:spPr>
        <p:txBody>
          <a:bodyPr>
            <a:spAutoFit/>
          </a:bodyPr>
          <a:lstStyle/>
          <a:p>
            <a:r>
              <a:rPr lang="en-US" altLang="ja-JP" sz="700" dirty="0">
                <a:solidFill>
                  <a:schemeClr val="tx1">
                    <a:lumMod val="50000"/>
                    <a:lumOff val="50000"/>
                  </a:schemeClr>
                </a:solidFill>
                <a:latin typeface="+mn-ea"/>
              </a:rPr>
              <a:t>※MD</a:t>
            </a:r>
            <a:r>
              <a:rPr lang="ja-JP" altLang="en-US" sz="700" dirty="0">
                <a:solidFill>
                  <a:schemeClr val="tx1">
                    <a:lumMod val="50000"/>
                    <a:lumOff val="50000"/>
                  </a:schemeClr>
                </a:solidFill>
                <a:latin typeface="+mn-ea"/>
              </a:rPr>
              <a:t>は</a:t>
            </a:r>
            <a:r>
              <a:rPr lang="ja-JP" altLang="en-US" sz="700" dirty="0" smtClean="0">
                <a:solidFill>
                  <a:schemeClr val="tx1">
                    <a:lumMod val="50000"/>
                    <a:lumOff val="50000"/>
                  </a:schemeClr>
                </a:solidFill>
                <a:latin typeface="+mn-ea"/>
              </a:rPr>
              <a:t>マルチデバイスの</a:t>
            </a:r>
            <a:r>
              <a:rPr lang="ja-JP" altLang="en-US" sz="700" dirty="0">
                <a:solidFill>
                  <a:schemeClr val="tx1">
                    <a:lumMod val="50000"/>
                    <a:lumOff val="50000"/>
                  </a:schemeClr>
                </a:solidFill>
                <a:latin typeface="+mn-ea"/>
              </a:rPr>
              <a:t>略称です。</a:t>
            </a:r>
          </a:p>
        </p:txBody>
      </p:sp>
      <p:sp>
        <p:nvSpPr>
          <p:cNvPr id="31" name="テキスト ボックス 30"/>
          <p:cNvSpPr txBox="1"/>
          <p:nvPr/>
        </p:nvSpPr>
        <p:spPr>
          <a:xfrm>
            <a:off x="0" y="1052736"/>
            <a:ext cx="12192000" cy="830997"/>
          </a:xfrm>
          <a:prstGeom prst="rect">
            <a:avLst/>
          </a:prstGeom>
          <a:noFill/>
        </p:spPr>
        <p:txBody>
          <a:bodyPr wrap="square" lIns="91440" tIns="45720" rIns="91440" bIns="45720" rtlCol="0" anchor="t">
            <a:spAutoFit/>
          </a:bodyPr>
          <a:lstStyle/>
          <a:p>
            <a:pPr algn="ctr"/>
            <a:r>
              <a:rPr lang="ja-JP" altLang="en-US" sz="2400" dirty="0" smtClean="0">
                <a:latin typeface="メイリオ" panose="020B0604030504040204" pitchFamily="50" charset="-128"/>
                <a:ea typeface="メイリオ" panose="020B0604030504040204" pitchFamily="50" charset="-128"/>
                <a:cs typeface="メイリオ" panose="020B0604030504040204" pitchFamily="50" charset="-128"/>
              </a:rPr>
              <a:t>安心安全な広告枠であるため</a:t>
            </a:r>
            <a:r>
              <a:rPr lang="ja-JP" altLang="en-US" sz="2400" b="1" dirty="0" smtClean="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ブランド毀損リスクが低く、</a:t>
            </a:r>
            <a:endParaRPr lang="en-US" altLang="ja-JP" sz="2400" b="1" dirty="0" smtClean="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2400" b="1" dirty="0" smtClean="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視聴完遂率が高い</a:t>
            </a:r>
            <a:r>
              <a:rPr lang="ja-JP" altLang="en-US" sz="2400" dirty="0" smtClean="0">
                <a:latin typeface="メイリオ" panose="020B0604030504040204" pitchFamily="50" charset="-128"/>
                <a:ea typeface="メイリオ" panose="020B0604030504040204" pitchFamily="50" charset="-128"/>
                <a:cs typeface="メイリオ" panose="020B0604030504040204" pitchFamily="50" charset="-128"/>
              </a:rPr>
              <a:t>ため広告接触後の</a:t>
            </a:r>
            <a:r>
              <a:rPr lang="ja-JP" altLang="en-US" sz="2400" b="1" dirty="0" smtClean="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ユーザー行動を促進</a:t>
            </a:r>
            <a:endParaRPr lang="ja-JP" altLang="en-US" sz="240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7567672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a:latin typeface="+mn-ea"/>
              </a:rPr>
              <a:t>商品メリット　</a:t>
            </a:r>
            <a:r>
              <a:rPr lang="ja-JP" altLang="en-US" b="1" dirty="0">
                <a:latin typeface="メイリオ" panose="020B0604030504040204" pitchFamily="50" charset="-128"/>
                <a:ea typeface="メイリオ" panose="020B0604030504040204" pitchFamily="50" charset="-128"/>
              </a:rPr>
              <a:t>プライムカバー　</a:t>
            </a:r>
            <a:r>
              <a:rPr lang="en-US" altLang="ja-JP" b="1" dirty="0" smtClean="0">
                <a:latin typeface="メイリオ" panose="020B0604030504040204" pitchFamily="50" charset="-128"/>
                <a:ea typeface="メイリオ" panose="020B0604030504040204" pitchFamily="50" charset="-128"/>
              </a:rPr>
              <a:t>SP</a:t>
            </a:r>
            <a:endParaRPr lang="ja-JP" altLang="en-US" b="1"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25" name="正方形/長方形 24"/>
          <p:cNvSpPr/>
          <p:nvPr/>
        </p:nvSpPr>
        <p:spPr>
          <a:xfrm>
            <a:off x="10524647" y="5517185"/>
            <a:ext cx="1327608" cy="600164"/>
          </a:xfrm>
          <a:prstGeom prst="rect">
            <a:avLst/>
          </a:prstGeom>
        </p:spPr>
        <p:txBody>
          <a:bodyPr wrap="none">
            <a:spAutoFit/>
          </a:bodyPr>
          <a:lstStyle/>
          <a:p>
            <a:r>
              <a:rPr lang="en-US" altLang="ja-JP" sz="3300" b="1" dirty="0">
                <a:solidFill>
                  <a:schemeClr val="bg1"/>
                </a:solidFill>
              </a:rPr>
              <a:t>240</a:t>
            </a:r>
            <a:r>
              <a:rPr lang="ja-JP" altLang="en-US" sz="2200" dirty="0">
                <a:solidFill>
                  <a:schemeClr val="bg1"/>
                </a:solidFill>
              </a:rPr>
              <a:t>％</a:t>
            </a:r>
          </a:p>
        </p:txBody>
      </p:sp>
      <p:sp>
        <p:nvSpPr>
          <p:cNvPr id="32" name="正方形/長方形 31"/>
          <p:cNvSpPr/>
          <p:nvPr/>
        </p:nvSpPr>
        <p:spPr>
          <a:xfrm>
            <a:off x="8400256" y="343689"/>
            <a:ext cx="1980148" cy="276999"/>
          </a:xfrm>
          <a:prstGeom prst="rect">
            <a:avLst/>
          </a:prstGeom>
          <a:solidFill>
            <a:schemeClr val="accent5"/>
          </a:solidFill>
        </p:spPr>
        <p:txBody>
          <a:bodyPr wrap="square">
            <a:spAutoFit/>
          </a:bodyPr>
          <a:lstStyle/>
          <a:p>
            <a:pPr algn="ctr"/>
            <a:r>
              <a:rPr lang="en-US" altLang="ja-JP" sz="1200" b="1" dirty="0">
                <a:solidFill>
                  <a:schemeClr val="bg1"/>
                </a:solidFill>
                <a:latin typeface="+mn-ea"/>
              </a:rPr>
              <a:t>1000</a:t>
            </a:r>
            <a:r>
              <a:rPr lang="ja-JP" altLang="en-US" sz="1200" b="1" dirty="0">
                <a:solidFill>
                  <a:schemeClr val="bg1"/>
                </a:solidFill>
                <a:latin typeface="+mn-ea"/>
              </a:rPr>
              <a:t>万リーチ獲得</a:t>
            </a:r>
            <a:r>
              <a:rPr lang="ja-JP" altLang="en-US" sz="1200" b="1" dirty="0" smtClean="0">
                <a:solidFill>
                  <a:schemeClr val="bg1"/>
                </a:solidFill>
                <a:latin typeface="+mn-ea"/>
              </a:rPr>
              <a:t>プラン</a:t>
            </a:r>
            <a:endParaRPr lang="ja-JP" altLang="en-US" sz="1200" b="1" dirty="0">
              <a:solidFill>
                <a:schemeClr val="bg1"/>
              </a:solidFill>
              <a:latin typeface="+mn-ea"/>
            </a:endParaRPr>
          </a:p>
        </p:txBody>
      </p:sp>
      <p:sp>
        <p:nvSpPr>
          <p:cNvPr id="33" name="テキスト ボックス 32"/>
          <p:cNvSpPr txBox="1"/>
          <p:nvPr/>
        </p:nvSpPr>
        <p:spPr>
          <a:xfrm>
            <a:off x="0" y="969127"/>
            <a:ext cx="12192000" cy="1292662"/>
          </a:xfrm>
          <a:prstGeom prst="rect">
            <a:avLst/>
          </a:prstGeom>
          <a:noFill/>
        </p:spPr>
        <p:txBody>
          <a:bodyPr wrap="square" lIns="91440" tIns="45720" rIns="91440" bIns="45720" rtlCol="0" anchor="t">
            <a:spAutoFit/>
          </a:bodyPr>
          <a:lstStyle/>
          <a:p>
            <a:pPr algn="ctr">
              <a:spcBef>
                <a:spcPts val="625"/>
              </a:spcBef>
            </a:pPr>
            <a:r>
              <a:rPr lang="ja-JP" altLang="en-US" sz="2200" spc="-5" dirty="0" smtClean="0">
                <a:cs typeface="メイリオ"/>
              </a:rPr>
              <a:t>掲載面は</a:t>
            </a:r>
            <a:r>
              <a:rPr lang="en-US" altLang="ja-JP" sz="2200" spc="-35" dirty="0" smtClean="0">
                <a:cs typeface="メイリオ"/>
              </a:rPr>
              <a:t>Yahoo</a:t>
            </a:r>
            <a:r>
              <a:rPr lang="en-US" altLang="ja-JP" sz="2200" spc="-35" dirty="0">
                <a:cs typeface="メイリオ"/>
              </a:rPr>
              <a:t>!</a:t>
            </a:r>
            <a:r>
              <a:rPr lang="ja-JP" altLang="en-US" sz="2200" spc="-5" dirty="0" smtClean="0">
                <a:cs typeface="メイリオ"/>
              </a:rPr>
              <a:t>ニュー</a:t>
            </a:r>
            <a:r>
              <a:rPr lang="ja-JP" altLang="en-US" sz="2200" dirty="0" smtClean="0">
                <a:cs typeface="メイリオ"/>
              </a:rPr>
              <a:t>スをはじめに</a:t>
            </a:r>
            <a:r>
              <a:rPr lang="en-US" altLang="ja-JP" sz="2200" dirty="0" smtClean="0"/>
              <a:t>Yahoo!</a:t>
            </a:r>
            <a:r>
              <a:rPr lang="ja-JP" altLang="en-US" sz="2200" dirty="0" smtClean="0"/>
              <a:t>ファイナンス、</a:t>
            </a:r>
            <a:r>
              <a:rPr lang="en-US" altLang="ja-JP" sz="2200" dirty="0" smtClean="0"/>
              <a:t>Yahoo!</a:t>
            </a:r>
            <a:r>
              <a:rPr lang="ja-JP" altLang="en-US" sz="2200" dirty="0" smtClean="0"/>
              <a:t>知恵袋</a:t>
            </a:r>
            <a:endParaRPr lang="en-US" altLang="ja-JP" sz="2200" dirty="0" smtClean="0"/>
          </a:p>
          <a:p>
            <a:pPr algn="ctr">
              <a:spcBef>
                <a:spcPts val="625"/>
              </a:spcBef>
            </a:pPr>
            <a:r>
              <a:rPr lang="ja-JP" altLang="en-US" sz="2200" b="1" dirty="0" smtClean="0">
                <a:solidFill>
                  <a:srgbClr val="C00000"/>
                </a:solidFill>
              </a:rPr>
              <a:t>日頃多くのユーザーが利用する</a:t>
            </a:r>
            <a:r>
              <a:rPr lang="ja-JP" altLang="en-US" sz="2200" b="1" spc="-10" dirty="0" smtClean="0">
                <a:solidFill>
                  <a:srgbClr val="C00000"/>
                </a:solidFill>
                <a:cs typeface="メイリオ"/>
              </a:rPr>
              <a:t>信頼性の高いメディアに掲載可能</a:t>
            </a:r>
            <a:endParaRPr lang="en-US" altLang="ja-JP" sz="2200" b="1" spc="-10" dirty="0" smtClean="0">
              <a:solidFill>
                <a:srgbClr val="C00000"/>
              </a:solidFill>
              <a:cs typeface="メイリオ"/>
            </a:endParaRPr>
          </a:p>
          <a:p>
            <a:pPr algn="ctr">
              <a:spcBef>
                <a:spcPts val="625"/>
              </a:spcBef>
            </a:pPr>
            <a:r>
              <a:rPr lang="ja-JP" altLang="en-US" sz="2200" spc="-5" dirty="0" smtClean="0">
                <a:cs typeface="メイリオ"/>
              </a:rPr>
              <a:t>中でも</a:t>
            </a:r>
            <a:r>
              <a:rPr lang="en-US" altLang="ja-JP" sz="2200" spc="-35" dirty="0">
                <a:cs typeface="メイリオ"/>
              </a:rPr>
              <a:t>Yahoo!</a:t>
            </a:r>
            <a:r>
              <a:rPr lang="ja-JP" altLang="en-US" sz="2200" spc="-5" dirty="0" smtClean="0">
                <a:cs typeface="メイリオ"/>
              </a:rPr>
              <a:t>ニュー</a:t>
            </a:r>
            <a:r>
              <a:rPr lang="ja-JP" altLang="en-US" sz="2200" dirty="0">
                <a:cs typeface="メイリオ"/>
              </a:rPr>
              <a:t>スは月間</a:t>
            </a:r>
            <a:r>
              <a:rPr lang="en-US" altLang="ja-JP" sz="2200" dirty="0" smtClean="0">
                <a:cs typeface="メイリオ"/>
              </a:rPr>
              <a:t>PV</a:t>
            </a:r>
            <a:r>
              <a:rPr lang="ja-JP" altLang="en-US" sz="2200" dirty="0" smtClean="0">
                <a:cs typeface="メイリオ"/>
              </a:rPr>
              <a:t>約</a:t>
            </a:r>
            <a:r>
              <a:rPr lang="en-US" altLang="ja-JP" sz="2200" dirty="0">
                <a:cs typeface="メイリオ"/>
              </a:rPr>
              <a:t>233</a:t>
            </a:r>
            <a:r>
              <a:rPr lang="ja-JP" altLang="en-US" sz="2200" dirty="0">
                <a:cs typeface="メイリオ"/>
              </a:rPr>
              <a:t>億</a:t>
            </a:r>
            <a:r>
              <a:rPr lang="en-US" altLang="ja-JP" sz="800" dirty="0">
                <a:cs typeface="メイリオ"/>
              </a:rPr>
              <a:t>※1</a:t>
            </a:r>
            <a:r>
              <a:rPr lang="ja-JP" altLang="en-US" sz="2200" dirty="0">
                <a:cs typeface="メイリオ"/>
              </a:rPr>
              <a:t>を誇る</a:t>
            </a:r>
            <a:r>
              <a:rPr lang="ja-JP" altLang="en-US" sz="2200" spc="-5" dirty="0" smtClean="0">
                <a:cs typeface="メイリオ"/>
              </a:rPr>
              <a:t>国</a:t>
            </a:r>
            <a:r>
              <a:rPr lang="ja-JP" altLang="en-US" sz="2200" dirty="0" smtClean="0">
                <a:cs typeface="メイリオ"/>
              </a:rPr>
              <a:t>内</a:t>
            </a:r>
            <a:r>
              <a:rPr lang="ja-JP" altLang="en-US" sz="2200" dirty="0">
                <a:cs typeface="メイリオ"/>
              </a:rPr>
              <a:t>最大級の</a:t>
            </a:r>
            <a:r>
              <a:rPr lang="ja-JP" altLang="en-US" sz="2200" spc="-5" dirty="0" smtClean="0">
                <a:cs typeface="メイリオ"/>
              </a:rPr>
              <a:t>ニ</a:t>
            </a:r>
            <a:r>
              <a:rPr lang="ja-JP" altLang="en-US" sz="2200" dirty="0" smtClean="0">
                <a:cs typeface="メイリオ"/>
              </a:rPr>
              <a:t>ュ</a:t>
            </a:r>
            <a:r>
              <a:rPr lang="ja-JP" altLang="en-US" sz="2200" spc="-5" dirty="0" smtClean="0">
                <a:cs typeface="メイリオ"/>
              </a:rPr>
              <a:t>ース</a:t>
            </a:r>
            <a:r>
              <a:rPr lang="ja-JP" altLang="en-US" sz="2200" dirty="0" smtClean="0">
                <a:cs typeface="メイリオ"/>
              </a:rPr>
              <a:t>メ</a:t>
            </a:r>
            <a:r>
              <a:rPr lang="ja-JP" altLang="en-US" sz="2200" spc="-5" dirty="0" smtClean="0">
                <a:cs typeface="メイリオ"/>
              </a:rPr>
              <a:t>ディ</a:t>
            </a:r>
            <a:r>
              <a:rPr lang="ja-JP" altLang="en-US" sz="2200" spc="15" dirty="0" smtClean="0">
                <a:cs typeface="メイリオ"/>
              </a:rPr>
              <a:t>ア</a:t>
            </a:r>
            <a:endParaRPr lang="en-US" altLang="ja-JP" sz="2200" spc="-10" dirty="0" smtClean="0">
              <a:cs typeface="メイリオ"/>
            </a:endParaRPr>
          </a:p>
        </p:txBody>
      </p:sp>
      <p:sp>
        <p:nvSpPr>
          <p:cNvPr id="34" name="正方形/長方形 33"/>
          <p:cNvSpPr/>
          <p:nvPr/>
        </p:nvSpPr>
        <p:spPr>
          <a:xfrm>
            <a:off x="6945110" y="5762283"/>
            <a:ext cx="1327608" cy="600164"/>
          </a:xfrm>
          <a:prstGeom prst="rect">
            <a:avLst/>
          </a:prstGeom>
        </p:spPr>
        <p:txBody>
          <a:bodyPr wrap="none">
            <a:spAutoFit/>
          </a:bodyPr>
          <a:lstStyle/>
          <a:p>
            <a:r>
              <a:rPr lang="en-US" altLang="ja-JP" sz="3300" b="1" dirty="0">
                <a:solidFill>
                  <a:schemeClr val="bg1"/>
                </a:solidFill>
              </a:rPr>
              <a:t>240</a:t>
            </a:r>
            <a:r>
              <a:rPr lang="ja-JP" altLang="en-US" sz="2200" dirty="0">
                <a:solidFill>
                  <a:schemeClr val="bg1"/>
                </a:solidFill>
              </a:rPr>
              <a:t>％</a:t>
            </a:r>
          </a:p>
        </p:txBody>
      </p:sp>
      <p:sp>
        <p:nvSpPr>
          <p:cNvPr id="35" name="フッター プレースホルダー 5">
            <a:extLst>
              <a:ext uri="{FF2B5EF4-FFF2-40B4-BE49-F238E27FC236}">
                <a16:creationId xmlns:a16="http://schemas.microsoft.com/office/drawing/2014/main" id="{C6773C95-FC10-0B4E-BE56-A9B42D158CF9}"/>
              </a:ext>
            </a:extLst>
          </p:cNvPr>
          <p:cNvSpPr txBox="1">
            <a:spLocks/>
          </p:cNvSpPr>
          <p:nvPr/>
        </p:nvSpPr>
        <p:spPr>
          <a:xfrm>
            <a:off x="4332155" y="5954934"/>
            <a:ext cx="4104456" cy="770539"/>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700" dirty="0">
                <a:solidFill>
                  <a:schemeClr val="tx1">
                    <a:lumMod val="50000"/>
                    <a:lumOff val="50000"/>
                  </a:schemeClr>
                </a:solidFill>
              </a:rPr>
              <a:t>※ </a:t>
            </a:r>
            <a:r>
              <a:rPr lang="ja-JP" altLang="en-US" sz="700" dirty="0">
                <a:solidFill>
                  <a:schemeClr val="tx1">
                    <a:lumMod val="50000"/>
                    <a:lumOff val="50000"/>
                  </a:schemeClr>
                </a:solidFill>
              </a:rPr>
              <a:t>出典</a:t>
            </a:r>
            <a:r>
              <a:rPr lang="ja-JP" altLang="en-US" sz="700" dirty="0" smtClean="0">
                <a:solidFill>
                  <a:schemeClr val="tx1">
                    <a:lumMod val="50000"/>
                    <a:lumOff val="50000"/>
                  </a:schemeClr>
                </a:solidFill>
              </a:rPr>
              <a:t>：ヤフー株式会社自社</a:t>
            </a:r>
            <a:r>
              <a:rPr lang="ja-JP" altLang="en-US" sz="700" dirty="0">
                <a:solidFill>
                  <a:schemeClr val="tx1">
                    <a:lumMod val="50000"/>
                    <a:lumOff val="50000"/>
                  </a:schemeClr>
                </a:solidFill>
              </a:rPr>
              <a:t>調査　</a:t>
            </a:r>
            <a:r>
              <a:rPr lang="en-US" altLang="ja-JP" sz="700" dirty="0">
                <a:solidFill>
                  <a:schemeClr val="tx1">
                    <a:lumMod val="50000"/>
                    <a:lumOff val="50000"/>
                  </a:schemeClr>
                </a:solidFill>
              </a:rPr>
              <a:t>2020</a:t>
            </a:r>
            <a:r>
              <a:rPr lang="ja-JP" altLang="en-US" sz="700" dirty="0">
                <a:solidFill>
                  <a:schemeClr val="tx1">
                    <a:lumMod val="50000"/>
                    <a:lumOff val="50000"/>
                  </a:schemeClr>
                </a:solidFill>
              </a:rPr>
              <a:t>年</a:t>
            </a:r>
            <a:r>
              <a:rPr lang="en-US" altLang="ja-JP" sz="700" dirty="0">
                <a:solidFill>
                  <a:schemeClr val="tx1">
                    <a:lumMod val="50000"/>
                    <a:lumOff val="50000"/>
                  </a:schemeClr>
                </a:solidFill>
              </a:rPr>
              <a:t>6</a:t>
            </a:r>
            <a:r>
              <a:rPr lang="ja-JP" altLang="en-US" sz="700" dirty="0">
                <a:solidFill>
                  <a:schemeClr val="tx1">
                    <a:lumMod val="50000"/>
                    <a:lumOff val="50000"/>
                  </a:schemeClr>
                </a:solidFill>
              </a:rPr>
              <a:t>月実施　</a:t>
            </a:r>
          </a:p>
          <a:p>
            <a:pPr algn="l"/>
            <a:r>
              <a:rPr lang="ja-JP" altLang="en-US" sz="700" dirty="0">
                <a:solidFill>
                  <a:schemeClr val="tx1">
                    <a:lumMod val="50000"/>
                    <a:lumOff val="50000"/>
                  </a:schemeClr>
                </a:solidFill>
              </a:rPr>
              <a:t>　</a:t>
            </a:r>
            <a:r>
              <a:rPr lang="en-US" altLang="ja-JP" sz="700" dirty="0" smtClean="0">
                <a:solidFill>
                  <a:schemeClr val="tx1">
                    <a:lumMod val="50000"/>
                    <a:lumOff val="50000"/>
                  </a:schemeClr>
                </a:solidFill>
              </a:rPr>
              <a:t> </a:t>
            </a:r>
            <a:r>
              <a:rPr lang="ja-JP" altLang="en-US" sz="700" dirty="0">
                <a:solidFill>
                  <a:schemeClr val="tx1">
                    <a:lumMod val="50000"/>
                    <a:lumOff val="50000"/>
                  </a:schemeClr>
                </a:solidFill>
              </a:rPr>
              <a:t>調査手法</a:t>
            </a:r>
            <a:r>
              <a:rPr lang="en-US" altLang="ja-JP" sz="700" dirty="0">
                <a:solidFill>
                  <a:schemeClr val="tx1">
                    <a:lumMod val="50000"/>
                    <a:lumOff val="50000"/>
                  </a:schemeClr>
                </a:solidFill>
              </a:rPr>
              <a:t>:</a:t>
            </a:r>
            <a:r>
              <a:rPr lang="ja-JP" altLang="en-US" sz="700" dirty="0">
                <a:solidFill>
                  <a:schemeClr val="tx1">
                    <a:lumMod val="50000"/>
                    <a:lumOff val="50000"/>
                  </a:schemeClr>
                </a:solidFill>
              </a:rPr>
              <a:t>インターネット調査</a:t>
            </a:r>
          </a:p>
          <a:p>
            <a:pPr algn="l"/>
            <a:r>
              <a:rPr lang="ja-JP" altLang="en-US" sz="700" dirty="0">
                <a:solidFill>
                  <a:schemeClr val="tx1">
                    <a:lumMod val="50000"/>
                    <a:lumOff val="50000"/>
                  </a:schemeClr>
                </a:solidFill>
              </a:rPr>
              <a:t>　</a:t>
            </a:r>
            <a:r>
              <a:rPr lang="en-US" altLang="ja-JP" sz="700" dirty="0" smtClean="0">
                <a:solidFill>
                  <a:schemeClr val="tx1">
                    <a:lumMod val="50000"/>
                    <a:lumOff val="50000"/>
                  </a:schemeClr>
                </a:solidFill>
              </a:rPr>
              <a:t> </a:t>
            </a:r>
            <a:r>
              <a:rPr lang="ja-JP" altLang="en-US" sz="700" dirty="0">
                <a:solidFill>
                  <a:schemeClr val="tx1">
                    <a:lumMod val="50000"/>
                    <a:lumOff val="50000"/>
                  </a:schemeClr>
                </a:solidFill>
              </a:rPr>
              <a:t>調査実施機関</a:t>
            </a:r>
            <a:r>
              <a:rPr lang="en-US" altLang="ja-JP" sz="700" dirty="0">
                <a:solidFill>
                  <a:schemeClr val="tx1">
                    <a:lumMod val="50000"/>
                    <a:lumOff val="50000"/>
                  </a:schemeClr>
                </a:solidFill>
              </a:rPr>
              <a:t>:</a:t>
            </a:r>
            <a:r>
              <a:rPr lang="ja-JP" altLang="en-US" sz="700" dirty="0">
                <a:solidFill>
                  <a:schemeClr val="tx1">
                    <a:lumMod val="50000"/>
                    <a:lumOff val="50000"/>
                  </a:schemeClr>
                </a:solidFill>
              </a:rPr>
              <a:t>株式会社マクロミル</a:t>
            </a:r>
          </a:p>
          <a:p>
            <a:pPr algn="l"/>
            <a:r>
              <a:rPr lang="ja-JP" altLang="en-US" sz="700" dirty="0">
                <a:solidFill>
                  <a:schemeClr val="tx1">
                    <a:lumMod val="50000"/>
                    <a:lumOff val="50000"/>
                  </a:schemeClr>
                </a:solidFill>
              </a:rPr>
              <a:t>　</a:t>
            </a:r>
            <a:r>
              <a:rPr lang="en-US" altLang="ja-JP" sz="700" dirty="0" smtClean="0">
                <a:solidFill>
                  <a:schemeClr val="tx1">
                    <a:lumMod val="50000"/>
                    <a:lumOff val="50000"/>
                  </a:schemeClr>
                </a:solidFill>
              </a:rPr>
              <a:t> </a:t>
            </a:r>
            <a:r>
              <a:rPr lang="ja-JP" altLang="en-US" sz="700" dirty="0">
                <a:solidFill>
                  <a:schemeClr val="tx1">
                    <a:lumMod val="50000"/>
                    <a:lumOff val="50000"/>
                  </a:schemeClr>
                </a:solidFill>
              </a:rPr>
              <a:t>サンプル数：</a:t>
            </a:r>
            <a:r>
              <a:rPr lang="en-US" altLang="ja-JP" sz="700" dirty="0">
                <a:solidFill>
                  <a:schemeClr val="tx1">
                    <a:lumMod val="50000"/>
                    <a:lumOff val="50000"/>
                  </a:schemeClr>
                </a:solidFill>
              </a:rPr>
              <a:t>2,799</a:t>
            </a:r>
            <a:r>
              <a:rPr lang="ja-JP" altLang="en-US" sz="700" dirty="0">
                <a:solidFill>
                  <a:schemeClr val="tx1">
                    <a:lumMod val="50000"/>
                    <a:lumOff val="50000"/>
                  </a:schemeClr>
                </a:solidFill>
              </a:rPr>
              <a:t>人</a:t>
            </a:r>
          </a:p>
        </p:txBody>
      </p:sp>
      <p:graphicFrame>
        <p:nvGraphicFramePr>
          <p:cNvPr id="36" name="グラフ 35">
            <a:extLst>
              <a:ext uri="{FF2B5EF4-FFF2-40B4-BE49-F238E27FC236}">
                <a16:creationId xmlns:a16="http://schemas.microsoft.com/office/drawing/2014/main" id="{A7153175-2AB5-8449-ACF7-6D83288FF783}"/>
              </a:ext>
            </a:extLst>
          </p:cNvPr>
          <p:cNvGraphicFramePr>
            <a:graphicFrameLocks/>
          </p:cNvGraphicFramePr>
          <p:nvPr>
            <p:extLst/>
          </p:nvPr>
        </p:nvGraphicFramePr>
        <p:xfrm>
          <a:off x="4253083" y="2780928"/>
          <a:ext cx="3772203" cy="3505689"/>
        </p:xfrm>
        <a:graphic>
          <a:graphicData uri="http://schemas.openxmlformats.org/drawingml/2006/chart">
            <c:chart xmlns:c="http://schemas.openxmlformats.org/drawingml/2006/chart" xmlns:r="http://schemas.openxmlformats.org/officeDocument/2006/relationships" r:id="rId2"/>
          </a:graphicData>
        </a:graphic>
      </p:graphicFrame>
      <p:sp>
        <p:nvSpPr>
          <p:cNvPr id="37" name="正方形/長方形 36"/>
          <p:cNvSpPr/>
          <p:nvPr/>
        </p:nvSpPr>
        <p:spPr>
          <a:xfrm>
            <a:off x="4189265" y="5559447"/>
            <a:ext cx="1058132" cy="461665"/>
          </a:xfrm>
          <a:prstGeom prst="rect">
            <a:avLst/>
          </a:prstGeom>
        </p:spPr>
        <p:txBody>
          <a:bodyPr wrap="square">
            <a:spAutoFit/>
          </a:bodyPr>
          <a:lstStyle/>
          <a:p>
            <a:pPr algn="ctr"/>
            <a:r>
              <a:rPr lang="ja-JP" altLang="en-US" sz="1200" b="1" dirty="0">
                <a:solidFill>
                  <a:schemeClr val="accent6">
                    <a:lumMod val="60000"/>
                    <a:lumOff val="40000"/>
                  </a:schemeClr>
                </a:solidFill>
              </a:rPr>
              <a:t> </a:t>
            </a:r>
            <a:r>
              <a:rPr lang="ja-JP" altLang="en-US" sz="1200" b="1" dirty="0" smtClean="0">
                <a:solidFill>
                  <a:schemeClr val="accent6">
                    <a:lumMod val="60000"/>
                    <a:lumOff val="40000"/>
                  </a:schemeClr>
                </a:solidFill>
              </a:rPr>
              <a:t>Yahoo</a:t>
            </a:r>
            <a:r>
              <a:rPr lang="en-US" altLang="ja-JP" sz="1200" b="1" dirty="0" smtClean="0">
                <a:solidFill>
                  <a:schemeClr val="accent6">
                    <a:lumMod val="60000"/>
                    <a:lumOff val="40000"/>
                  </a:schemeClr>
                </a:solidFill>
              </a:rPr>
              <a:t>!</a:t>
            </a:r>
          </a:p>
          <a:p>
            <a:pPr algn="ctr"/>
            <a:r>
              <a:rPr lang="ja-JP" altLang="en-US" sz="1200" b="1" dirty="0" smtClean="0">
                <a:solidFill>
                  <a:schemeClr val="accent6">
                    <a:lumMod val="60000"/>
                    <a:lumOff val="40000"/>
                  </a:schemeClr>
                </a:solidFill>
              </a:rPr>
              <a:t> </a:t>
            </a:r>
            <a:r>
              <a:rPr lang="ja-JP" altLang="en-US" sz="1200" b="1" dirty="0">
                <a:solidFill>
                  <a:schemeClr val="accent6">
                    <a:lumMod val="60000"/>
                    <a:lumOff val="40000"/>
                  </a:schemeClr>
                </a:solidFill>
              </a:rPr>
              <a:t>ニュース</a:t>
            </a:r>
          </a:p>
        </p:txBody>
      </p:sp>
      <p:sp>
        <p:nvSpPr>
          <p:cNvPr id="38" name="正方形/長方形 37"/>
          <p:cNvSpPr/>
          <p:nvPr/>
        </p:nvSpPr>
        <p:spPr>
          <a:xfrm>
            <a:off x="5237537" y="5639608"/>
            <a:ext cx="665567" cy="307777"/>
          </a:xfrm>
          <a:prstGeom prst="rect">
            <a:avLst/>
          </a:prstGeom>
        </p:spPr>
        <p:txBody>
          <a:bodyPr wrap="none">
            <a:spAutoFit/>
          </a:bodyPr>
          <a:lstStyle/>
          <a:p>
            <a:pPr algn="ctr"/>
            <a:r>
              <a:rPr lang="en-US" altLang="ja-JP" sz="1400" dirty="0">
                <a:latin typeface="Meiryo" panose="020B0604030504040204" pitchFamily="34" charset="-128"/>
                <a:ea typeface="Meiryo" panose="020B0604030504040204" pitchFamily="34" charset="-128"/>
              </a:rPr>
              <a:t>A</a:t>
            </a:r>
            <a:r>
              <a:rPr lang="ja-JP" altLang="en-US" sz="1400" dirty="0">
                <a:latin typeface="Meiryo" panose="020B0604030504040204" pitchFamily="34" charset="-128"/>
                <a:ea typeface="Meiryo" panose="020B0604030504040204" pitchFamily="34" charset="-128"/>
              </a:rPr>
              <a:t>社　</a:t>
            </a:r>
            <a:endParaRPr lang="ja-JP" altLang="en-US" sz="1400" dirty="0"/>
          </a:p>
        </p:txBody>
      </p:sp>
      <p:sp>
        <p:nvSpPr>
          <p:cNvPr id="39" name="正方形/長方形 38"/>
          <p:cNvSpPr/>
          <p:nvPr/>
        </p:nvSpPr>
        <p:spPr>
          <a:xfrm>
            <a:off x="5928852" y="5646866"/>
            <a:ext cx="663964" cy="307777"/>
          </a:xfrm>
          <a:prstGeom prst="rect">
            <a:avLst/>
          </a:prstGeom>
        </p:spPr>
        <p:txBody>
          <a:bodyPr wrap="none">
            <a:spAutoFit/>
          </a:bodyPr>
          <a:lstStyle/>
          <a:p>
            <a:pPr algn="ctr"/>
            <a:r>
              <a:rPr lang="en-US" altLang="ja-JP" sz="1400" dirty="0" smtClean="0">
                <a:latin typeface="Meiryo" panose="020B0604030504040204" pitchFamily="34" charset="-128"/>
                <a:ea typeface="Meiryo" panose="020B0604030504040204" pitchFamily="34" charset="-128"/>
              </a:rPr>
              <a:t>B</a:t>
            </a:r>
            <a:r>
              <a:rPr lang="ja-JP" altLang="en-US" sz="1400" dirty="0" smtClean="0">
                <a:latin typeface="Meiryo" panose="020B0604030504040204" pitchFamily="34" charset="-128"/>
                <a:ea typeface="Meiryo" panose="020B0604030504040204" pitchFamily="34" charset="-128"/>
              </a:rPr>
              <a:t>社</a:t>
            </a:r>
            <a:r>
              <a:rPr lang="ja-JP" altLang="en-US" sz="1400" dirty="0">
                <a:latin typeface="Meiryo" panose="020B0604030504040204" pitchFamily="34" charset="-128"/>
                <a:ea typeface="Meiryo" panose="020B0604030504040204" pitchFamily="34" charset="-128"/>
              </a:rPr>
              <a:t>　</a:t>
            </a:r>
            <a:endParaRPr lang="ja-JP" altLang="en-US" sz="1400" dirty="0"/>
          </a:p>
        </p:txBody>
      </p:sp>
      <p:sp>
        <p:nvSpPr>
          <p:cNvPr id="40" name="正方形/長方形 39"/>
          <p:cNvSpPr/>
          <p:nvPr/>
        </p:nvSpPr>
        <p:spPr>
          <a:xfrm>
            <a:off x="6667113" y="5618314"/>
            <a:ext cx="484427" cy="307777"/>
          </a:xfrm>
          <a:prstGeom prst="rect">
            <a:avLst/>
          </a:prstGeom>
        </p:spPr>
        <p:txBody>
          <a:bodyPr wrap="none">
            <a:spAutoFit/>
          </a:bodyPr>
          <a:lstStyle/>
          <a:p>
            <a:pPr algn="ctr"/>
            <a:r>
              <a:rPr lang="en-US" altLang="ja-JP" sz="1400" dirty="0" smtClean="0">
                <a:latin typeface="Meiryo" panose="020B0604030504040204" pitchFamily="34" charset="-128"/>
                <a:ea typeface="Meiryo" panose="020B0604030504040204" pitchFamily="34" charset="-128"/>
              </a:rPr>
              <a:t>C</a:t>
            </a:r>
            <a:r>
              <a:rPr lang="ja-JP" altLang="en-US" sz="1400" dirty="0" smtClean="0">
                <a:latin typeface="Meiryo" panose="020B0604030504040204" pitchFamily="34" charset="-128"/>
                <a:ea typeface="Meiryo" panose="020B0604030504040204" pitchFamily="34" charset="-128"/>
              </a:rPr>
              <a:t>社</a:t>
            </a:r>
            <a:endParaRPr lang="ja-JP" altLang="en-US" sz="800" dirty="0"/>
          </a:p>
        </p:txBody>
      </p:sp>
      <p:sp>
        <p:nvSpPr>
          <p:cNvPr id="41" name="正方形/長方形 40"/>
          <p:cNvSpPr/>
          <p:nvPr/>
        </p:nvSpPr>
        <p:spPr>
          <a:xfrm>
            <a:off x="7350414" y="5625572"/>
            <a:ext cx="498855" cy="307777"/>
          </a:xfrm>
          <a:prstGeom prst="rect">
            <a:avLst/>
          </a:prstGeom>
        </p:spPr>
        <p:txBody>
          <a:bodyPr wrap="none">
            <a:spAutoFit/>
          </a:bodyPr>
          <a:lstStyle/>
          <a:p>
            <a:pPr algn="ctr"/>
            <a:r>
              <a:rPr lang="en-US" altLang="ja-JP" sz="1400" dirty="0" smtClean="0">
                <a:latin typeface="Meiryo" panose="020B0604030504040204" pitchFamily="34" charset="-128"/>
                <a:ea typeface="Meiryo" panose="020B0604030504040204" pitchFamily="34" charset="-128"/>
              </a:rPr>
              <a:t>D</a:t>
            </a:r>
            <a:r>
              <a:rPr lang="ja-JP" altLang="en-US" sz="1400" dirty="0" smtClean="0">
                <a:latin typeface="Meiryo" panose="020B0604030504040204" pitchFamily="34" charset="-128"/>
                <a:ea typeface="Meiryo" panose="020B0604030504040204" pitchFamily="34" charset="-128"/>
              </a:rPr>
              <a:t>社</a:t>
            </a:r>
            <a:endParaRPr lang="en-US" altLang="ja-JP" sz="800" dirty="0" smtClean="0">
              <a:latin typeface="Meiryo" panose="020B0604030504040204" pitchFamily="34" charset="-128"/>
              <a:ea typeface="Meiryo" panose="020B0604030504040204" pitchFamily="34" charset="-128"/>
            </a:endParaRPr>
          </a:p>
        </p:txBody>
      </p:sp>
      <p:sp>
        <p:nvSpPr>
          <p:cNvPr id="42" name="object 6"/>
          <p:cNvSpPr/>
          <p:nvPr/>
        </p:nvSpPr>
        <p:spPr>
          <a:xfrm>
            <a:off x="4464893" y="2708920"/>
            <a:ext cx="3287291" cy="485795"/>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b="1" dirty="0">
                <a:solidFill>
                  <a:schemeClr val="bg1"/>
                </a:solidFill>
              </a:rPr>
              <a:t>ニュース媒体の利用率</a:t>
            </a:r>
          </a:p>
        </p:txBody>
      </p:sp>
      <p:sp>
        <p:nvSpPr>
          <p:cNvPr id="43" name="object 7"/>
          <p:cNvSpPr/>
          <p:nvPr/>
        </p:nvSpPr>
        <p:spPr>
          <a:xfrm>
            <a:off x="8353325" y="2708921"/>
            <a:ext cx="3287291" cy="485794"/>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marR="4445" algn="ctr">
              <a:lnSpc>
                <a:spcPct val="100000"/>
              </a:lnSpc>
              <a:spcBef>
                <a:spcPts val="105"/>
              </a:spcBef>
            </a:pPr>
            <a:r>
              <a:rPr lang="ja-JP" altLang="en-US" b="1" dirty="0" smtClean="0">
                <a:solidFill>
                  <a:schemeClr val="bg1"/>
                </a:solidFill>
                <a:uFill>
                  <a:solidFill>
                    <a:srgbClr val="252525"/>
                  </a:solidFill>
                </a:uFill>
                <a:cs typeface="メイリオ"/>
              </a:rPr>
              <a:t>ニュース</a:t>
            </a:r>
            <a:r>
              <a:rPr lang="ja-JP" altLang="en-US" b="1" dirty="0">
                <a:solidFill>
                  <a:schemeClr val="bg1"/>
                </a:solidFill>
                <a:uFill>
                  <a:solidFill>
                    <a:srgbClr val="252525"/>
                  </a:solidFill>
                </a:uFill>
                <a:cs typeface="メイリオ"/>
              </a:rPr>
              <a:t>媒体</a:t>
            </a:r>
            <a:r>
              <a:rPr lang="ja-JP" altLang="en-US" b="1" spc="-35" dirty="0">
                <a:solidFill>
                  <a:schemeClr val="bg1"/>
                </a:solidFill>
                <a:uFill>
                  <a:solidFill>
                    <a:srgbClr val="252525"/>
                  </a:solidFill>
                </a:uFill>
                <a:cs typeface="メイリオ"/>
              </a:rPr>
              <a:t> </a:t>
            </a:r>
            <a:r>
              <a:rPr lang="ja-JP" altLang="en-US" b="1" dirty="0">
                <a:solidFill>
                  <a:schemeClr val="bg1"/>
                </a:solidFill>
                <a:uFill>
                  <a:solidFill>
                    <a:srgbClr val="252525"/>
                  </a:solidFill>
                </a:uFill>
                <a:cs typeface="メイリオ"/>
              </a:rPr>
              <a:t>純粋想起比較</a:t>
            </a:r>
            <a:endParaRPr lang="ja-JP" altLang="en-US" dirty="0">
              <a:solidFill>
                <a:schemeClr val="bg1"/>
              </a:solidFill>
              <a:cs typeface="メイリオ"/>
            </a:endParaRPr>
          </a:p>
        </p:txBody>
      </p:sp>
      <p:sp>
        <p:nvSpPr>
          <p:cNvPr id="44" name="正方形/長方形 43"/>
          <p:cNvSpPr/>
          <p:nvPr/>
        </p:nvSpPr>
        <p:spPr>
          <a:xfrm>
            <a:off x="8087281" y="5561056"/>
            <a:ext cx="1058132" cy="461665"/>
          </a:xfrm>
          <a:prstGeom prst="rect">
            <a:avLst/>
          </a:prstGeom>
        </p:spPr>
        <p:txBody>
          <a:bodyPr wrap="square">
            <a:spAutoFit/>
          </a:bodyPr>
          <a:lstStyle/>
          <a:p>
            <a:pPr algn="ctr"/>
            <a:r>
              <a:rPr lang="ja-JP" altLang="en-US" sz="1200" b="1" dirty="0">
                <a:solidFill>
                  <a:schemeClr val="accent6">
                    <a:lumMod val="60000"/>
                    <a:lumOff val="40000"/>
                  </a:schemeClr>
                </a:solidFill>
              </a:rPr>
              <a:t> </a:t>
            </a:r>
            <a:r>
              <a:rPr lang="ja-JP" altLang="en-US" sz="1200" b="1" dirty="0" smtClean="0">
                <a:solidFill>
                  <a:schemeClr val="accent6">
                    <a:lumMod val="60000"/>
                    <a:lumOff val="40000"/>
                  </a:schemeClr>
                </a:solidFill>
              </a:rPr>
              <a:t>Yahoo</a:t>
            </a:r>
            <a:r>
              <a:rPr lang="en-US" altLang="ja-JP" sz="1200" b="1" dirty="0" smtClean="0">
                <a:solidFill>
                  <a:schemeClr val="accent6">
                    <a:lumMod val="60000"/>
                    <a:lumOff val="40000"/>
                  </a:schemeClr>
                </a:solidFill>
              </a:rPr>
              <a:t>!</a:t>
            </a:r>
          </a:p>
          <a:p>
            <a:pPr algn="ctr"/>
            <a:r>
              <a:rPr lang="ja-JP" altLang="en-US" sz="1200" b="1" dirty="0" smtClean="0">
                <a:solidFill>
                  <a:schemeClr val="accent6">
                    <a:lumMod val="60000"/>
                    <a:lumOff val="40000"/>
                  </a:schemeClr>
                </a:solidFill>
              </a:rPr>
              <a:t> </a:t>
            </a:r>
            <a:r>
              <a:rPr lang="ja-JP" altLang="en-US" sz="1200" b="1" dirty="0">
                <a:solidFill>
                  <a:schemeClr val="accent6">
                    <a:lumMod val="60000"/>
                    <a:lumOff val="40000"/>
                  </a:schemeClr>
                </a:solidFill>
              </a:rPr>
              <a:t>ニュース</a:t>
            </a:r>
          </a:p>
        </p:txBody>
      </p:sp>
      <p:sp>
        <p:nvSpPr>
          <p:cNvPr id="45" name="正方形/長方形 44"/>
          <p:cNvSpPr/>
          <p:nvPr/>
        </p:nvSpPr>
        <p:spPr>
          <a:xfrm>
            <a:off x="9127918" y="5641217"/>
            <a:ext cx="665567" cy="307777"/>
          </a:xfrm>
          <a:prstGeom prst="rect">
            <a:avLst/>
          </a:prstGeom>
        </p:spPr>
        <p:txBody>
          <a:bodyPr wrap="none">
            <a:spAutoFit/>
          </a:bodyPr>
          <a:lstStyle/>
          <a:p>
            <a:pPr algn="ctr"/>
            <a:r>
              <a:rPr lang="en-US" altLang="ja-JP" sz="1400" dirty="0">
                <a:latin typeface="Meiryo" panose="020B0604030504040204" pitchFamily="34" charset="-128"/>
                <a:ea typeface="Meiryo" panose="020B0604030504040204" pitchFamily="34" charset="-128"/>
              </a:rPr>
              <a:t>A</a:t>
            </a:r>
            <a:r>
              <a:rPr lang="ja-JP" altLang="en-US" sz="1400" dirty="0">
                <a:latin typeface="Meiryo" panose="020B0604030504040204" pitchFamily="34" charset="-128"/>
                <a:ea typeface="Meiryo" panose="020B0604030504040204" pitchFamily="34" charset="-128"/>
              </a:rPr>
              <a:t>社　</a:t>
            </a:r>
            <a:endParaRPr lang="ja-JP" altLang="en-US" sz="1400" dirty="0"/>
          </a:p>
        </p:txBody>
      </p:sp>
      <p:sp>
        <p:nvSpPr>
          <p:cNvPr id="46" name="正方形/長方形 45"/>
          <p:cNvSpPr/>
          <p:nvPr/>
        </p:nvSpPr>
        <p:spPr>
          <a:xfrm>
            <a:off x="9777593" y="5648475"/>
            <a:ext cx="663964" cy="307777"/>
          </a:xfrm>
          <a:prstGeom prst="rect">
            <a:avLst/>
          </a:prstGeom>
        </p:spPr>
        <p:txBody>
          <a:bodyPr wrap="none">
            <a:spAutoFit/>
          </a:bodyPr>
          <a:lstStyle/>
          <a:p>
            <a:pPr algn="ctr"/>
            <a:r>
              <a:rPr lang="en-US" altLang="ja-JP" sz="1400" dirty="0" smtClean="0">
                <a:latin typeface="Meiryo" panose="020B0604030504040204" pitchFamily="34" charset="-128"/>
                <a:ea typeface="Meiryo" panose="020B0604030504040204" pitchFamily="34" charset="-128"/>
              </a:rPr>
              <a:t>B</a:t>
            </a:r>
            <a:r>
              <a:rPr lang="ja-JP" altLang="en-US" sz="1400" dirty="0" smtClean="0">
                <a:latin typeface="Meiryo" panose="020B0604030504040204" pitchFamily="34" charset="-128"/>
                <a:ea typeface="Meiryo" panose="020B0604030504040204" pitchFamily="34" charset="-128"/>
              </a:rPr>
              <a:t>社</a:t>
            </a:r>
            <a:r>
              <a:rPr lang="ja-JP" altLang="en-US" sz="1400" dirty="0">
                <a:latin typeface="Meiryo" panose="020B0604030504040204" pitchFamily="34" charset="-128"/>
                <a:ea typeface="Meiryo" panose="020B0604030504040204" pitchFamily="34" charset="-128"/>
              </a:rPr>
              <a:t>　</a:t>
            </a:r>
            <a:endParaRPr lang="ja-JP" altLang="en-US" sz="1400" dirty="0"/>
          </a:p>
        </p:txBody>
      </p:sp>
      <p:sp>
        <p:nvSpPr>
          <p:cNvPr id="47" name="正方形/長方形 46"/>
          <p:cNvSpPr/>
          <p:nvPr/>
        </p:nvSpPr>
        <p:spPr>
          <a:xfrm>
            <a:off x="10461186" y="5619923"/>
            <a:ext cx="484427" cy="307777"/>
          </a:xfrm>
          <a:prstGeom prst="rect">
            <a:avLst/>
          </a:prstGeom>
        </p:spPr>
        <p:txBody>
          <a:bodyPr wrap="none">
            <a:spAutoFit/>
          </a:bodyPr>
          <a:lstStyle/>
          <a:p>
            <a:pPr algn="ctr"/>
            <a:r>
              <a:rPr lang="en-US" altLang="ja-JP" sz="1400" dirty="0" smtClean="0">
                <a:latin typeface="Meiryo" panose="020B0604030504040204" pitchFamily="34" charset="-128"/>
                <a:ea typeface="Meiryo" panose="020B0604030504040204" pitchFamily="34" charset="-128"/>
              </a:rPr>
              <a:t>C</a:t>
            </a:r>
            <a:r>
              <a:rPr lang="ja-JP" altLang="en-US" sz="1400" dirty="0" smtClean="0">
                <a:latin typeface="Meiryo" panose="020B0604030504040204" pitchFamily="34" charset="-128"/>
                <a:ea typeface="Meiryo" panose="020B0604030504040204" pitchFamily="34" charset="-128"/>
              </a:rPr>
              <a:t>社</a:t>
            </a:r>
            <a:endParaRPr lang="ja-JP" altLang="en-US" sz="800" dirty="0"/>
          </a:p>
        </p:txBody>
      </p:sp>
      <p:sp>
        <p:nvSpPr>
          <p:cNvPr id="48" name="正方形/長方形 47"/>
          <p:cNvSpPr/>
          <p:nvPr/>
        </p:nvSpPr>
        <p:spPr>
          <a:xfrm>
            <a:off x="11094442" y="5627181"/>
            <a:ext cx="498855" cy="307777"/>
          </a:xfrm>
          <a:prstGeom prst="rect">
            <a:avLst/>
          </a:prstGeom>
        </p:spPr>
        <p:txBody>
          <a:bodyPr wrap="none">
            <a:spAutoFit/>
          </a:bodyPr>
          <a:lstStyle/>
          <a:p>
            <a:pPr algn="ctr"/>
            <a:r>
              <a:rPr lang="en-US" altLang="ja-JP" sz="1400" dirty="0" smtClean="0">
                <a:latin typeface="Meiryo" panose="020B0604030504040204" pitchFamily="34" charset="-128"/>
                <a:ea typeface="Meiryo" panose="020B0604030504040204" pitchFamily="34" charset="-128"/>
              </a:rPr>
              <a:t>D</a:t>
            </a:r>
            <a:r>
              <a:rPr lang="ja-JP" altLang="en-US" sz="1400" dirty="0" smtClean="0">
                <a:latin typeface="Meiryo" panose="020B0604030504040204" pitchFamily="34" charset="-128"/>
                <a:ea typeface="Meiryo" panose="020B0604030504040204" pitchFamily="34" charset="-128"/>
              </a:rPr>
              <a:t>社</a:t>
            </a:r>
            <a:endParaRPr lang="en-US" altLang="ja-JP" sz="800" dirty="0" smtClean="0">
              <a:latin typeface="Meiryo" panose="020B0604030504040204" pitchFamily="34" charset="-128"/>
              <a:ea typeface="Meiryo" panose="020B0604030504040204" pitchFamily="34" charset="-128"/>
            </a:endParaRPr>
          </a:p>
        </p:txBody>
      </p:sp>
      <p:sp>
        <p:nvSpPr>
          <p:cNvPr id="49" name="object 9"/>
          <p:cNvSpPr/>
          <p:nvPr/>
        </p:nvSpPr>
        <p:spPr>
          <a:xfrm>
            <a:off x="8425333" y="3394395"/>
            <a:ext cx="432048" cy="2018030"/>
          </a:xfrm>
          <a:custGeom>
            <a:avLst/>
            <a:gdLst/>
            <a:ahLst/>
            <a:cxnLst/>
            <a:rect l="l" t="t" r="r" b="b"/>
            <a:pathLst>
              <a:path w="327659" h="2018029">
                <a:moveTo>
                  <a:pt x="0" y="2017776"/>
                </a:moveTo>
                <a:lnTo>
                  <a:pt x="327659" y="2017776"/>
                </a:lnTo>
                <a:lnTo>
                  <a:pt x="327659" y="0"/>
                </a:lnTo>
                <a:lnTo>
                  <a:pt x="0" y="0"/>
                </a:lnTo>
                <a:lnTo>
                  <a:pt x="0" y="2017776"/>
                </a:lnTo>
                <a:close/>
              </a:path>
            </a:pathLst>
          </a:custGeom>
          <a:solidFill>
            <a:schemeClr val="accent6">
              <a:lumMod val="60000"/>
              <a:lumOff val="40000"/>
            </a:schemeClr>
          </a:solidFill>
        </p:spPr>
        <p:txBody>
          <a:bodyPr wrap="square" lIns="0" tIns="0" rIns="0" bIns="0" rtlCol="0"/>
          <a:lstStyle/>
          <a:p>
            <a:endParaRPr/>
          </a:p>
        </p:txBody>
      </p:sp>
      <p:sp>
        <p:nvSpPr>
          <p:cNvPr id="50" name="object 10"/>
          <p:cNvSpPr/>
          <p:nvPr/>
        </p:nvSpPr>
        <p:spPr>
          <a:xfrm>
            <a:off x="9127918" y="3600134"/>
            <a:ext cx="432048" cy="1812289"/>
          </a:xfrm>
          <a:custGeom>
            <a:avLst/>
            <a:gdLst/>
            <a:ahLst/>
            <a:cxnLst/>
            <a:rect l="l" t="t" r="r" b="b"/>
            <a:pathLst>
              <a:path w="327659" h="1812289">
                <a:moveTo>
                  <a:pt x="327659" y="0"/>
                </a:moveTo>
                <a:lnTo>
                  <a:pt x="0" y="0"/>
                </a:lnTo>
                <a:lnTo>
                  <a:pt x="0" y="1812036"/>
                </a:lnTo>
                <a:lnTo>
                  <a:pt x="327659" y="1812036"/>
                </a:lnTo>
                <a:lnTo>
                  <a:pt x="327659" y="0"/>
                </a:lnTo>
                <a:close/>
              </a:path>
            </a:pathLst>
          </a:custGeom>
          <a:solidFill>
            <a:srgbClr val="7E7E7E"/>
          </a:solidFill>
        </p:spPr>
        <p:txBody>
          <a:bodyPr wrap="square" lIns="0" tIns="0" rIns="0" bIns="0" rtlCol="0"/>
          <a:lstStyle/>
          <a:p>
            <a:endParaRPr/>
          </a:p>
        </p:txBody>
      </p:sp>
      <p:sp>
        <p:nvSpPr>
          <p:cNvPr id="51" name="object 11"/>
          <p:cNvSpPr/>
          <p:nvPr/>
        </p:nvSpPr>
        <p:spPr>
          <a:xfrm>
            <a:off x="9793485" y="5229290"/>
            <a:ext cx="432048" cy="182880"/>
          </a:xfrm>
          <a:custGeom>
            <a:avLst/>
            <a:gdLst/>
            <a:ahLst/>
            <a:cxnLst/>
            <a:rect l="l" t="t" r="r" b="b"/>
            <a:pathLst>
              <a:path w="327659" h="182879">
                <a:moveTo>
                  <a:pt x="327659" y="0"/>
                </a:moveTo>
                <a:lnTo>
                  <a:pt x="0" y="0"/>
                </a:lnTo>
                <a:lnTo>
                  <a:pt x="0" y="182879"/>
                </a:lnTo>
                <a:lnTo>
                  <a:pt x="327659" y="182879"/>
                </a:lnTo>
                <a:lnTo>
                  <a:pt x="327659" y="0"/>
                </a:lnTo>
                <a:close/>
              </a:path>
            </a:pathLst>
          </a:custGeom>
          <a:solidFill>
            <a:srgbClr val="7E7E7E"/>
          </a:solidFill>
        </p:spPr>
        <p:txBody>
          <a:bodyPr wrap="square" lIns="0" tIns="0" rIns="0" bIns="0" rtlCol="0"/>
          <a:lstStyle/>
          <a:p>
            <a:endParaRPr/>
          </a:p>
        </p:txBody>
      </p:sp>
      <p:sp>
        <p:nvSpPr>
          <p:cNvPr id="52" name="object 12"/>
          <p:cNvSpPr/>
          <p:nvPr/>
        </p:nvSpPr>
        <p:spPr>
          <a:xfrm>
            <a:off x="10513565" y="5259771"/>
            <a:ext cx="432048" cy="152400"/>
          </a:xfrm>
          <a:custGeom>
            <a:avLst/>
            <a:gdLst/>
            <a:ahLst/>
            <a:cxnLst/>
            <a:rect l="l" t="t" r="r" b="b"/>
            <a:pathLst>
              <a:path w="327659" h="152400">
                <a:moveTo>
                  <a:pt x="327660" y="0"/>
                </a:moveTo>
                <a:lnTo>
                  <a:pt x="0" y="0"/>
                </a:lnTo>
                <a:lnTo>
                  <a:pt x="0" y="152400"/>
                </a:lnTo>
                <a:lnTo>
                  <a:pt x="327660" y="152400"/>
                </a:lnTo>
                <a:lnTo>
                  <a:pt x="327660" y="0"/>
                </a:lnTo>
                <a:close/>
              </a:path>
            </a:pathLst>
          </a:custGeom>
          <a:solidFill>
            <a:srgbClr val="7E7E7E"/>
          </a:solidFill>
        </p:spPr>
        <p:txBody>
          <a:bodyPr wrap="square" lIns="0" tIns="0" rIns="0" bIns="0" rtlCol="0"/>
          <a:lstStyle/>
          <a:p>
            <a:endParaRPr/>
          </a:p>
        </p:txBody>
      </p:sp>
      <p:sp>
        <p:nvSpPr>
          <p:cNvPr id="53" name="object 13"/>
          <p:cNvSpPr/>
          <p:nvPr/>
        </p:nvSpPr>
        <p:spPr>
          <a:xfrm>
            <a:off x="11161637" y="5297871"/>
            <a:ext cx="432048" cy="114300"/>
          </a:xfrm>
          <a:custGeom>
            <a:avLst/>
            <a:gdLst/>
            <a:ahLst/>
            <a:cxnLst/>
            <a:rect l="l" t="t" r="r" b="b"/>
            <a:pathLst>
              <a:path w="327659" h="114300">
                <a:moveTo>
                  <a:pt x="327659" y="0"/>
                </a:moveTo>
                <a:lnTo>
                  <a:pt x="0" y="0"/>
                </a:lnTo>
                <a:lnTo>
                  <a:pt x="0" y="114300"/>
                </a:lnTo>
                <a:lnTo>
                  <a:pt x="327659" y="114300"/>
                </a:lnTo>
                <a:lnTo>
                  <a:pt x="327659" y="0"/>
                </a:lnTo>
                <a:close/>
              </a:path>
            </a:pathLst>
          </a:custGeom>
          <a:solidFill>
            <a:srgbClr val="7E7E7E"/>
          </a:solidFill>
        </p:spPr>
        <p:txBody>
          <a:bodyPr wrap="square" lIns="0" tIns="0" rIns="0" bIns="0" rtlCol="0"/>
          <a:lstStyle/>
          <a:p>
            <a:endParaRPr/>
          </a:p>
        </p:txBody>
      </p:sp>
      <p:sp>
        <p:nvSpPr>
          <p:cNvPr id="54" name="フッター プレースホルダー 5">
            <a:extLst>
              <a:ext uri="{FF2B5EF4-FFF2-40B4-BE49-F238E27FC236}">
                <a16:creationId xmlns:a16="http://schemas.microsoft.com/office/drawing/2014/main" id="{C6773C95-FC10-0B4E-BE56-A9B42D158CF9}"/>
              </a:ext>
            </a:extLst>
          </p:cNvPr>
          <p:cNvSpPr txBox="1">
            <a:spLocks/>
          </p:cNvSpPr>
          <p:nvPr/>
        </p:nvSpPr>
        <p:spPr>
          <a:xfrm>
            <a:off x="8099583" y="5923810"/>
            <a:ext cx="3216549" cy="770539"/>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700" dirty="0">
                <a:solidFill>
                  <a:schemeClr val="tx1">
                    <a:lumMod val="50000"/>
                    <a:lumOff val="50000"/>
                  </a:schemeClr>
                </a:solidFill>
              </a:rPr>
              <a:t>※ </a:t>
            </a:r>
            <a:r>
              <a:rPr lang="ja-JP" altLang="en-US" sz="700" dirty="0">
                <a:solidFill>
                  <a:schemeClr val="tx1">
                    <a:lumMod val="50000"/>
                    <a:lumOff val="50000"/>
                  </a:schemeClr>
                </a:solidFill>
              </a:rPr>
              <a:t>出典</a:t>
            </a:r>
            <a:r>
              <a:rPr lang="ja-JP" altLang="en-US" sz="700" dirty="0" smtClean="0">
                <a:solidFill>
                  <a:schemeClr val="tx1">
                    <a:lumMod val="50000"/>
                    <a:lumOff val="50000"/>
                  </a:schemeClr>
                </a:solidFill>
              </a:rPr>
              <a:t>：ヤフー株式会社自社調査</a:t>
            </a:r>
            <a:endParaRPr lang="en-US" altLang="ja-JP" sz="700" dirty="0" smtClean="0">
              <a:solidFill>
                <a:schemeClr val="tx1">
                  <a:lumMod val="50000"/>
                  <a:lumOff val="50000"/>
                </a:schemeClr>
              </a:solidFill>
            </a:endParaRPr>
          </a:p>
          <a:p>
            <a:pPr algn="l"/>
            <a:r>
              <a:rPr lang="en-US" altLang="ja-JP" sz="700" dirty="0" smtClean="0">
                <a:solidFill>
                  <a:schemeClr val="tx1">
                    <a:lumMod val="50000"/>
                    <a:lumOff val="50000"/>
                  </a:schemeClr>
                </a:solidFill>
              </a:rPr>
              <a:t> </a:t>
            </a:r>
            <a:r>
              <a:rPr lang="en-US" altLang="ja-JP" sz="700" spc="-5" dirty="0">
                <a:solidFill>
                  <a:schemeClr val="tx1">
                    <a:lumMod val="50000"/>
                    <a:lumOff val="50000"/>
                  </a:schemeClr>
                </a:solidFill>
                <a:latin typeface="メイリオ"/>
                <a:cs typeface="メイリオ"/>
              </a:rPr>
              <a:t>Q.</a:t>
            </a:r>
            <a:r>
              <a:rPr lang="ja-JP" altLang="en-US" sz="700" dirty="0">
                <a:solidFill>
                  <a:schemeClr val="tx1">
                    <a:lumMod val="50000"/>
                    <a:lumOff val="50000"/>
                  </a:schemeClr>
                </a:solidFill>
                <a:latin typeface="メイリオ"/>
                <a:cs typeface="メイリオ"/>
              </a:rPr>
              <a:t>「ニュース」と聞いて真っ先にどの企業名やサービス名、媒体名を思い浮かべますか。最初</a:t>
            </a:r>
            <a:r>
              <a:rPr lang="ja-JP" altLang="en-US" sz="700" dirty="0" smtClean="0">
                <a:solidFill>
                  <a:schemeClr val="tx1">
                    <a:lumMod val="50000"/>
                    <a:lumOff val="50000"/>
                  </a:schemeClr>
                </a:solidFill>
                <a:latin typeface="メイリオ"/>
                <a:cs typeface="メイリオ"/>
              </a:rPr>
              <a:t>に</a:t>
            </a:r>
            <a:r>
              <a:rPr lang="ja-JP" altLang="en-US" sz="700" spc="-5" dirty="0" smtClean="0">
                <a:solidFill>
                  <a:schemeClr val="tx1">
                    <a:lumMod val="50000"/>
                    <a:lumOff val="50000"/>
                  </a:schemeClr>
                </a:solidFill>
                <a:latin typeface="メイリオ"/>
                <a:cs typeface="メイリオ"/>
              </a:rPr>
              <a:t>思い浮かべた</a:t>
            </a:r>
            <a:r>
              <a:rPr lang="ja-JP" altLang="en-US" sz="700" spc="-5" dirty="0">
                <a:solidFill>
                  <a:schemeClr val="tx1">
                    <a:lumMod val="50000"/>
                    <a:lumOff val="50000"/>
                  </a:schemeClr>
                </a:solidFill>
                <a:latin typeface="メイリオ"/>
                <a:cs typeface="メイリオ"/>
              </a:rPr>
              <a:t>サービス名を一つだけお答え下さい。</a:t>
            </a:r>
            <a:endParaRPr lang="ja-JP" altLang="en-US" sz="700" dirty="0">
              <a:solidFill>
                <a:schemeClr val="tx1">
                  <a:lumMod val="50000"/>
                  <a:lumOff val="50000"/>
                </a:schemeClr>
              </a:solidFill>
              <a:latin typeface="メイリオ"/>
              <a:cs typeface="メイリオ"/>
            </a:endParaRPr>
          </a:p>
        </p:txBody>
      </p:sp>
      <p:grpSp>
        <p:nvGrpSpPr>
          <p:cNvPr id="55" name="グループ化 54"/>
          <p:cNvGrpSpPr/>
          <p:nvPr/>
        </p:nvGrpSpPr>
        <p:grpSpPr>
          <a:xfrm>
            <a:off x="269425" y="2348880"/>
            <a:ext cx="2438144" cy="4400554"/>
            <a:chOff x="-12289" y="2996952"/>
            <a:chExt cx="2031787" cy="3667128"/>
          </a:xfrm>
        </p:grpSpPr>
        <p:sp>
          <p:nvSpPr>
            <p:cNvPr id="56" name="object 6"/>
            <p:cNvSpPr/>
            <p:nvPr/>
          </p:nvSpPr>
          <p:spPr>
            <a:xfrm>
              <a:off x="-12289" y="2996952"/>
              <a:ext cx="2031787" cy="3667128"/>
            </a:xfrm>
            <a:prstGeom prst="rect">
              <a:avLst/>
            </a:prstGeom>
            <a:blipFill>
              <a:blip r:embed="rId3" cstate="print"/>
              <a:stretch>
                <a:fillRect/>
              </a:stretch>
            </a:blipFill>
          </p:spPr>
          <p:txBody>
            <a:bodyPr wrap="square" lIns="0" tIns="0" rIns="0" bIns="0" rtlCol="0"/>
            <a:lstStyle/>
            <a:p>
              <a:endParaRPr>
                <a:latin typeface="+mn-ea"/>
              </a:endParaRPr>
            </a:p>
          </p:txBody>
        </p:sp>
        <p:sp>
          <p:nvSpPr>
            <p:cNvPr id="57" name="object 7"/>
            <p:cNvSpPr/>
            <p:nvPr/>
          </p:nvSpPr>
          <p:spPr>
            <a:xfrm>
              <a:off x="223047" y="3733151"/>
              <a:ext cx="1395509" cy="687933"/>
            </a:xfrm>
            <a:custGeom>
              <a:avLst/>
              <a:gdLst/>
              <a:ahLst/>
              <a:cxnLst/>
              <a:rect l="l" t="t" r="r" b="b"/>
              <a:pathLst>
                <a:path w="1911350" h="944879">
                  <a:moveTo>
                    <a:pt x="0" y="944880"/>
                  </a:moveTo>
                  <a:lnTo>
                    <a:pt x="1911095" y="944880"/>
                  </a:lnTo>
                  <a:lnTo>
                    <a:pt x="1911095" y="0"/>
                  </a:lnTo>
                  <a:lnTo>
                    <a:pt x="0" y="0"/>
                  </a:lnTo>
                  <a:lnTo>
                    <a:pt x="0" y="944880"/>
                  </a:lnTo>
                  <a:close/>
                </a:path>
              </a:pathLst>
            </a:custGeom>
            <a:ln w="38100">
              <a:solidFill>
                <a:srgbClr val="C00000"/>
              </a:solidFill>
            </a:ln>
          </p:spPr>
          <p:txBody>
            <a:bodyPr wrap="square" lIns="0" tIns="0" rIns="0" bIns="0" rtlCol="0"/>
            <a:lstStyle/>
            <a:p>
              <a:endParaRPr>
                <a:latin typeface="+mn-ea"/>
              </a:endParaRPr>
            </a:p>
          </p:txBody>
        </p:sp>
        <p:sp>
          <p:nvSpPr>
            <p:cNvPr id="58" name="object 25"/>
            <p:cNvSpPr/>
            <p:nvPr/>
          </p:nvSpPr>
          <p:spPr>
            <a:xfrm>
              <a:off x="234730" y="4441612"/>
              <a:ext cx="1383083" cy="1544521"/>
            </a:xfrm>
            <a:prstGeom prst="rect">
              <a:avLst/>
            </a:prstGeom>
            <a:blipFill>
              <a:blip r:embed="rId4" cstate="print">
                <a:extLst>
                  <a:ext uri="{BEBA8EAE-BF5A-486C-A8C5-ECC9F3942E4B}">
                    <a14:imgProps xmlns:a14="http://schemas.microsoft.com/office/drawing/2010/main">
                      <a14:imgLayer r:embed="rId5">
                        <a14:imgEffect>
                          <a14:artisticBlur/>
                        </a14:imgEffect>
                      </a14:imgLayer>
                    </a14:imgProps>
                  </a:ext>
                </a:extLst>
              </a:blip>
              <a:stretch>
                <a:fillRect/>
              </a:stretch>
            </a:blipFill>
          </p:spPr>
          <p:txBody>
            <a:bodyPr wrap="square" lIns="0" tIns="0" rIns="0" bIns="0" rtlCol="0"/>
            <a:lstStyle/>
            <a:p>
              <a:endParaRPr b="1" dirty="0">
                <a:latin typeface="+mn-ea"/>
              </a:endParaRPr>
            </a:p>
          </p:txBody>
        </p:sp>
        <p:sp>
          <p:nvSpPr>
            <p:cNvPr id="59" name="object 27"/>
            <p:cNvSpPr/>
            <p:nvPr/>
          </p:nvSpPr>
          <p:spPr>
            <a:xfrm>
              <a:off x="219153" y="5111793"/>
              <a:ext cx="1401999" cy="885436"/>
            </a:xfrm>
            <a:prstGeom prst="rect">
              <a:avLst/>
            </a:prstGeom>
            <a:blipFill>
              <a:blip r:embed="rId6" cstate="print">
                <a:extLst>
                  <a:ext uri="{BEBA8EAE-BF5A-486C-A8C5-ECC9F3942E4B}">
                    <a14:imgProps xmlns:a14="http://schemas.microsoft.com/office/drawing/2010/main">
                      <a14:imgLayer r:embed="rId7">
                        <a14:imgEffect>
                          <a14:artisticBlur/>
                        </a14:imgEffect>
                      </a14:imgLayer>
                    </a14:imgProps>
                  </a:ext>
                </a:extLst>
              </a:blip>
              <a:stretch>
                <a:fillRect/>
              </a:stretch>
            </a:blipFill>
          </p:spPr>
          <p:txBody>
            <a:bodyPr wrap="square" lIns="0" tIns="0" rIns="0" bIns="0" rtlCol="0"/>
            <a:lstStyle/>
            <a:p>
              <a:endParaRPr>
                <a:latin typeface="+mn-ea"/>
              </a:endParaRPr>
            </a:p>
          </p:txBody>
        </p:sp>
        <p:sp>
          <p:nvSpPr>
            <p:cNvPr id="60" name="正方形/長方形 59"/>
            <p:cNvSpPr/>
            <p:nvPr/>
          </p:nvSpPr>
          <p:spPr>
            <a:xfrm>
              <a:off x="229967" y="3722055"/>
              <a:ext cx="1351646" cy="687933"/>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smtClean="0">
                  <a:solidFill>
                    <a:schemeClr val="bg1"/>
                  </a:solidFill>
                  <a:latin typeface="+mn-ea"/>
                </a:rPr>
                <a:t>広告枠</a:t>
              </a:r>
            </a:p>
          </p:txBody>
        </p:sp>
      </p:grpSp>
      <p:sp>
        <p:nvSpPr>
          <p:cNvPr id="61" name="正方形/長方形 60"/>
          <p:cNvSpPr/>
          <p:nvPr/>
        </p:nvSpPr>
        <p:spPr>
          <a:xfrm>
            <a:off x="2367667" y="3501008"/>
            <a:ext cx="2027536" cy="1661993"/>
          </a:xfrm>
          <a:prstGeom prst="rect">
            <a:avLst/>
          </a:prstGeom>
        </p:spPr>
        <p:txBody>
          <a:bodyPr wrap="square">
            <a:spAutoFit/>
          </a:bodyPr>
          <a:lstStyle/>
          <a:p>
            <a:pPr algn="ctr"/>
            <a:r>
              <a:rPr lang="ja-JP" altLang="en-US" sz="1400" b="1" dirty="0" smtClean="0">
                <a:solidFill>
                  <a:schemeClr val="accent6"/>
                </a:solidFill>
                <a:latin typeface="+mn-ea"/>
              </a:rPr>
              <a:t>ユーザーが多く</a:t>
            </a:r>
            <a:endParaRPr lang="en-US" altLang="ja-JP" sz="1400" b="1" dirty="0" smtClean="0">
              <a:solidFill>
                <a:schemeClr val="accent6"/>
              </a:solidFill>
              <a:latin typeface="+mn-ea"/>
            </a:endParaRPr>
          </a:p>
          <a:p>
            <a:pPr algn="ctr"/>
            <a:r>
              <a:rPr lang="ja-JP" altLang="en-US" sz="1400" b="1" dirty="0" smtClean="0">
                <a:solidFill>
                  <a:schemeClr val="accent6"/>
                </a:solidFill>
                <a:latin typeface="+mn-ea"/>
              </a:rPr>
              <a:t>信頼性</a:t>
            </a:r>
            <a:r>
              <a:rPr lang="ja-JP" altLang="en-US" sz="1400" b="1" dirty="0">
                <a:solidFill>
                  <a:schemeClr val="accent6"/>
                </a:solidFill>
                <a:latin typeface="+mn-ea"/>
              </a:rPr>
              <a:t>の高いメディア</a:t>
            </a:r>
            <a:endParaRPr lang="en-US" altLang="ja-JP" sz="1400" b="1" dirty="0">
              <a:solidFill>
                <a:schemeClr val="accent6"/>
              </a:solidFill>
              <a:latin typeface="+mn-ea"/>
            </a:endParaRPr>
          </a:p>
          <a:p>
            <a:pPr algn="ctr"/>
            <a:r>
              <a:rPr lang="ja-JP" altLang="en-US" sz="1400" b="1" spc="-35" dirty="0" smtClean="0">
                <a:solidFill>
                  <a:schemeClr val="accent6"/>
                </a:solidFill>
                <a:latin typeface="+mn-ea"/>
                <a:cs typeface="メイリオ"/>
              </a:rPr>
              <a:t>に広告掲載可能</a:t>
            </a:r>
            <a:r>
              <a:rPr lang="en-US" altLang="ja-JP" sz="1400" b="1" spc="-35" dirty="0" smtClean="0">
                <a:solidFill>
                  <a:schemeClr val="accent6"/>
                </a:solidFill>
                <a:latin typeface="+mn-ea"/>
                <a:cs typeface="メイリオ"/>
              </a:rPr>
              <a:t>!</a:t>
            </a:r>
          </a:p>
          <a:p>
            <a:endParaRPr lang="en-US" altLang="ja-JP" sz="1200" spc="-35" dirty="0" smtClean="0">
              <a:latin typeface="+mn-ea"/>
              <a:cs typeface="メイリオ"/>
            </a:endParaRPr>
          </a:p>
          <a:p>
            <a:r>
              <a:rPr lang="ja-JP" altLang="en-US" sz="1200" spc="-35" dirty="0" smtClean="0">
                <a:latin typeface="+mn-ea"/>
                <a:cs typeface="メイリオ"/>
              </a:rPr>
              <a:t>＜掲載場所＞</a:t>
            </a:r>
            <a:endParaRPr lang="en-US" altLang="ja-JP" sz="1200" spc="-35" dirty="0" smtClean="0">
              <a:latin typeface="+mn-ea"/>
              <a:cs typeface="メイリオ"/>
            </a:endParaRPr>
          </a:p>
          <a:p>
            <a:r>
              <a:rPr lang="ja-JP" altLang="en-US" sz="1200" spc="-35" dirty="0" smtClean="0">
                <a:latin typeface="+mn-ea"/>
                <a:cs typeface="メイリオ"/>
              </a:rPr>
              <a:t>・</a:t>
            </a:r>
            <a:r>
              <a:rPr lang="en-US" altLang="ja-JP" sz="1200" spc="-35" dirty="0" smtClean="0">
                <a:latin typeface="+mn-ea"/>
                <a:cs typeface="メイリオ"/>
              </a:rPr>
              <a:t>Yahoo</a:t>
            </a:r>
            <a:r>
              <a:rPr lang="en-US" altLang="ja-JP" sz="1200" spc="-35" dirty="0">
                <a:latin typeface="+mn-ea"/>
                <a:cs typeface="メイリオ"/>
              </a:rPr>
              <a:t>!</a:t>
            </a:r>
            <a:r>
              <a:rPr lang="ja-JP" altLang="en-US" sz="1200" spc="-5" dirty="0" smtClean="0">
                <a:latin typeface="+mn-ea"/>
                <a:cs typeface="メイリオ"/>
              </a:rPr>
              <a:t>ニュー</a:t>
            </a:r>
            <a:r>
              <a:rPr lang="ja-JP" altLang="en-US" sz="1200" dirty="0" smtClean="0">
                <a:latin typeface="+mn-ea"/>
                <a:cs typeface="メイリオ"/>
              </a:rPr>
              <a:t>ス</a:t>
            </a:r>
            <a:endParaRPr lang="en-US" altLang="ja-JP" sz="1200" dirty="0" smtClean="0">
              <a:latin typeface="+mn-ea"/>
            </a:endParaRPr>
          </a:p>
          <a:p>
            <a:r>
              <a:rPr lang="ja-JP" altLang="en-US" sz="1200" dirty="0" smtClean="0">
                <a:latin typeface="+mn-ea"/>
              </a:rPr>
              <a:t>・</a:t>
            </a:r>
            <a:r>
              <a:rPr lang="en-US" altLang="ja-JP" sz="1200" dirty="0" smtClean="0">
                <a:latin typeface="+mn-ea"/>
              </a:rPr>
              <a:t>Yahoo</a:t>
            </a:r>
            <a:r>
              <a:rPr lang="en-US" altLang="ja-JP" sz="1200" dirty="0">
                <a:latin typeface="+mn-ea"/>
              </a:rPr>
              <a:t>!</a:t>
            </a:r>
            <a:r>
              <a:rPr lang="ja-JP" altLang="en-US" sz="1200" dirty="0" smtClean="0">
                <a:latin typeface="+mn-ea"/>
              </a:rPr>
              <a:t>ファイナンス</a:t>
            </a:r>
            <a:endParaRPr lang="en-US" altLang="ja-JP" sz="1200" dirty="0" smtClean="0">
              <a:latin typeface="+mn-ea"/>
            </a:endParaRPr>
          </a:p>
          <a:p>
            <a:r>
              <a:rPr lang="ja-JP" altLang="en-US" sz="1200" dirty="0" smtClean="0">
                <a:latin typeface="+mn-ea"/>
              </a:rPr>
              <a:t>・</a:t>
            </a:r>
            <a:r>
              <a:rPr lang="en-US" altLang="ja-JP" sz="1200" dirty="0" smtClean="0">
                <a:latin typeface="+mn-ea"/>
              </a:rPr>
              <a:t>Yahoo</a:t>
            </a:r>
            <a:r>
              <a:rPr lang="en-US" altLang="ja-JP" sz="1200" dirty="0">
                <a:latin typeface="+mn-ea"/>
              </a:rPr>
              <a:t>!</a:t>
            </a:r>
            <a:r>
              <a:rPr lang="ja-JP" altLang="en-US" sz="1200" dirty="0" smtClean="0">
                <a:latin typeface="+mn-ea"/>
              </a:rPr>
              <a:t>知恵袋</a:t>
            </a:r>
            <a:endParaRPr lang="en-US" altLang="ja-JP" sz="1200" dirty="0" smtClean="0">
              <a:latin typeface="+mn-ea"/>
            </a:endParaRPr>
          </a:p>
        </p:txBody>
      </p:sp>
      <p:sp>
        <p:nvSpPr>
          <p:cNvPr id="62" name="正方形/長方形 61"/>
          <p:cNvSpPr/>
          <p:nvPr/>
        </p:nvSpPr>
        <p:spPr>
          <a:xfrm>
            <a:off x="441952" y="6421027"/>
            <a:ext cx="3198896" cy="415498"/>
          </a:xfrm>
          <a:prstGeom prst="rect">
            <a:avLst/>
          </a:prstGeom>
        </p:spPr>
        <p:txBody>
          <a:bodyPr wrap="square">
            <a:spAutoFit/>
          </a:bodyPr>
          <a:lstStyle/>
          <a:p>
            <a:pPr lvl="0" defTabSz="914423">
              <a:defRPr/>
            </a:pPr>
            <a:r>
              <a:rPr lang="ja-JP" altLang="en-US" sz="700" dirty="0">
                <a:solidFill>
                  <a:schemeClr val="tx1">
                    <a:lumMod val="50000"/>
                    <a:lumOff val="50000"/>
                  </a:schemeClr>
                </a:solidFill>
                <a:latin typeface="+mn-ea"/>
              </a:rPr>
              <a:t>　</a:t>
            </a:r>
            <a:r>
              <a:rPr lang="en-US" altLang="ja-JP" sz="700" dirty="0" smtClean="0">
                <a:solidFill>
                  <a:schemeClr val="tx1">
                    <a:lumMod val="50000"/>
                    <a:lumOff val="50000"/>
                  </a:schemeClr>
                </a:solidFill>
                <a:latin typeface="+mn-ea"/>
              </a:rPr>
              <a:t>※</a:t>
            </a:r>
            <a:r>
              <a:rPr lang="ja-JP" altLang="en-US" sz="700" dirty="0" smtClean="0">
                <a:solidFill>
                  <a:schemeClr val="tx1">
                    <a:lumMod val="50000"/>
                    <a:lumOff val="50000"/>
                  </a:schemeClr>
                </a:solidFill>
                <a:latin typeface="+mn-ea"/>
              </a:rPr>
              <a:t>掲載場所は画像、動画によって異なります</a:t>
            </a:r>
            <a:endParaRPr lang="en-US" altLang="ja-JP" sz="700" dirty="0" smtClean="0">
              <a:solidFill>
                <a:schemeClr val="tx1">
                  <a:lumMod val="50000"/>
                  <a:lumOff val="50000"/>
                </a:schemeClr>
              </a:solidFill>
              <a:latin typeface="+mn-ea"/>
            </a:endParaRPr>
          </a:p>
          <a:p>
            <a:pPr lvl="0" defTabSz="914423">
              <a:defRPr/>
            </a:pPr>
            <a:r>
              <a:rPr lang="ja-JP" altLang="en-US" sz="700" dirty="0">
                <a:solidFill>
                  <a:schemeClr val="tx1">
                    <a:lumMod val="50000"/>
                    <a:lumOff val="50000"/>
                  </a:schemeClr>
                </a:solidFill>
                <a:latin typeface="+mn-ea"/>
              </a:rPr>
              <a:t>　　画像：</a:t>
            </a:r>
            <a:r>
              <a:rPr lang="en-US" altLang="ja-JP" sz="700" dirty="0">
                <a:solidFill>
                  <a:schemeClr val="tx1">
                    <a:lumMod val="50000"/>
                    <a:lumOff val="50000"/>
                  </a:schemeClr>
                </a:solidFill>
                <a:latin typeface="+mn-ea"/>
              </a:rPr>
              <a:t>Yahoo!</a:t>
            </a:r>
            <a:r>
              <a:rPr lang="ja-JP" altLang="en-US" sz="700" dirty="0">
                <a:solidFill>
                  <a:schemeClr val="tx1">
                    <a:lumMod val="50000"/>
                    <a:lumOff val="50000"/>
                  </a:schemeClr>
                </a:solidFill>
                <a:latin typeface="+mn-ea"/>
              </a:rPr>
              <a:t>ニュース</a:t>
            </a:r>
            <a:r>
              <a:rPr lang="en-US" altLang="ja-JP" sz="700" dirty="0">
                <a:solidFill>
                  <a:schemeClr val="tx1">
                    <a:lumMod val="50000"/>
                    <a:lumOff val="50000"/>
                  </a:schemeClr>
                </a:solidFill>
                <a:latin typeface="+mn-ea"/>
              </a:rPr>
              <a:t>/Yahoo!</a:t>
            </a:r>
            <a:r>
              <a:rPr lang="ja-JP" altLang="en-US" sz="700" dirty="0">
                <a:solidFill>
                  <a:schemeClr val="tx1">
                    <a:lumMod val="50000"/>
                    <a:lumOff val="50000"/>
                  </a:schemeClr>
                </a:solidFill>
                <a:latin typeface="+mn-ea"/>
              </a:rPr>
              <a:t>ファイナンス</a:t>
            </a:r>
            <a:r>
              <a:rPr lang="en-US" altLang="ja-JP" sz="700" dirty="0">
                <a:solidFill>
                  <a:schemeClr val="tx1">
                    <a:lumMod val="50000"/>
                    <a:lumOff val="50000"/>
                  </a:schemeClr>
                </a:solidFill>
                <a:latin typeface="+mn-ea"/>
              </a:rPr>
              <a:t>/Yahoo!</a:t>
            </a:r>
            <a:r>
              <a:rPr lang="ja-JP" altLang="en-US" sz="700" dirty="0">
                <a:solidFill>
                  <a:schemeClr val="tx1">
                    <a:lumMod val="50000"/>
                    <a:lumOff val="50000"/>
                  </a:schemeClr>
                </a:solidFill>
                <a:latin typeface="+mn-ea"/>
              </a:rPr>
              <a:t>知恵袋</a:t>
            </a:r>
            <a:endParaRPr lang="en-US" altLang="ja-JP" sz="700" dirty="0">
              <a:solidFill>
                <a:schemeClr val="tx1">
                  <a:lumMod val="50000"/>
                  <a:lumOff val="50000"/>
                </a:schemeClr>
              </a:solidFill>
              <a:latin typeface="+mn-ea"/>
            </a:endParaRPr>
          </a:p>
          <a:p>
            <a:pPr lvl="0" defTabSz="914423">
              <a:defRPr/>
            </a:pPr>
            <a:r>
              <a:rPr lang="ja-JP" altLang="en-US" sz="700" dirty="0">
                <a:solidFill>
                  <a:schemeClr val="tx1">
                    <a:lumMod val="50000"/>
                    <a:lumOff val="50000"/>
                  </a:schemeClr>
                </a:solidFill>
                <a:latin typeface="+mn-ea"/>
              </a:rPr>
              <a:t>　　動画：</a:t>
            </a:r>
            <a:r>
              <a:rPr lang="en-US" altLang="ja-JP" sz="700" dirty="0">
                <a:solidFill>
                  <a:schemeClr val="tx1">
                    <a:lumMod val="50000"/>
                    <a:lumOff val="50000"/>
                  </a:schemeClr>
                </a:solidFill>
                <a:latin typeface="+mn-ea"/>
              </a:rPr>
              <a:t>Yahoo!</a:t>
            </a:r>
            <a:r>
              <a:rPr lang="ja-JP" altLang="en-US" sz="700" dirty="0">
                <a:solidFill>
                  <a:schemeClr val="tx1">
                    <a:lumMod val="50000"/>
                    <a:lumOff val="50000"/>
                  </a:schemeClr>
                </a:solidFill>
                <a:latin typeface="+mn-ea"/>
              </a:rPr>
              <a:t>ニュース</a:t>
            </a:r>
            <a:r>
              <a:rPr lang="en-US" altLang="ja-JP" sz="700" dirty="0">
                <a:solidFill>
                  <a:schemeClr val="tx1">
                    <a:lumMod val="50000"/>
                    <a:lumOff val="50000"/>
                  </a:schemeClr>
                </a:solidFill>
                <a:latin typeface="+mn-ea"/>
              </a:rPr>
              <a:t>/Yahoo!</a:t>
            </a:r>
            <a:r>
              <a:rPr lang="ja-JP" altLang="en-US" sz="700" dirty="0">
                <a:solidFill>
                  <a:schemeClr val="tx1">
                    <a:lumMod val="50000"/>
                    <a:lumOff val="50000"/>
                  </a:schemeClr>
                </a:solidFill>
                <a:latin typeface="+mn-ea"/>
              </a:rPr>
              <a:t>知恵袋</a:t>
            </a:r>
            <a:endParaRPr lang="en-US" altLang="ja-JP" sz="700" dirty="0">
              <a:solidFill>
                <a:schemeClr val="tx1">
                  <a:lumMod val="50000"/>
                  <a:lumOff val="50000"/>
                </a:schemeClr>
              </a:solidFill>
              <a:latin typeface="+mn-ea"/>
            </a:endParaRPr>
          </a:p>
        </p:txBody>
      </p:sp>
      <p:sp>
        <p:nvSpPr>
          <p:cNvPr id="63" name="正方形/長方形 62"/>
          <p:cNvSpPr/>
          <p:nvPr/>
        </p:nvSpPr>
        <p:spPr>
          <a:xfrm>
            <a:off x="8743882" y="2178631"/>
            <a:ext cx="3108373" cy="215444"/>
          </a:xfrm>
          <a:prstGeom prst="rect">
            <a:avLst/>
          </a:prstGeom>
        </p:spPr>
        <p:txBody>
          <a:bodyPr wrap="square">
            <a:spAutoFit/>
          </a:bodyPr>
          <a:lstStyle/>
          <a:p>
            <a:r>
              <a:rPr lang="en-US" altLang="ja-JP" sz="800" dirty="0">
                <a:solidFill>
                  <a:schemeClr val="bg1">
                    <a:lumMod val="50000"/>
                  </a:schemeClr>
                </a:solidFill>
                <a:latin typeface="+mn-ea"/>
              </a:rPr>
              <a:t>※1</a:t>
            </a:r>
            <a:r>
              <a:rPr lang="ja-JP" altLang="en-US" sz="800" dirty="0">
                <a:solidFill>
                  <a:schemeClr val="bg1">
                    <a:lumMod val="50000"/>
                  </a:schemeClr>
                </a:solidFill>
                <a:latin typeface="+mn-ea"/>
              </a:rPr>
              <a:t> </a:t>
            </a:r>
            <a:r>
              <a:rPr lang="en-US" altLang="ja-JP" sz="800" dirty="0">
                <a:solidFill>
                  <a:schemeClr val="bg1">
                    <a:lumMod val="50000"/>
                  </a:schemeClr>
                </a:solidFill>
                <a:latin typeface="+mn-ea"/>
              </a:rPr>
              <a:t>:2021</a:t>
            </a:r>
            <a:r>
              <a:rPr lang="ja-JP" altLang="en-US" sz="800" dirty="0">
                <a:solidFill>
                  <a:schemeClr val="bg1">
                    <a:lumMod val="50000"/>
                  </a:schemeClr>
                </a:solidFill>
                <a:latin typeface="+mn-ea"/>
              </a:rPr>
              <a:t>年</a:t>
            </a:r>
            <a:r>
              <a:rPr lang="en-US" altLang="ja-JP" sz="800" dirty="0">
                <a:solidFill>
                  <a:schemeClr val="bg1">
                    <a:lumMod val="50000"/>
                  </a:schemeClr>
                </a:solidFill>
                <a:latin typeface="+mn-ea"/>
              </a:rPr>
              <a:t>8</a:t>
            </a:r>
            <a:r>
              <a:rPr lang="ja-JP" altLang="en-US" sz="800" dirty="0" smtClean="0">
                <a:solidFill>
                  <a:schemeClr val="bg1">
                    <a:lumMod val="50000"/>
                  </a:schemeClr>
                </a:solidFill>
                <a:latin typeface="+mn-ea"/>
              </a:rPr>
              <a:t>月の実績（</a:t>
            </a:r>
            <a:r>
              <a:rPr lang="en-US" altLang="ja-JP" sz="800" dirty="0" smtClean="0">
                <a:solidFill>
                  <a:schemeClr val="bg1">
                    <a:lumMod val="50000"/>
                  </a:schemeClr>
                </a:solidFill>
                <a:latin typeface="+mn-ea"/>
              </a:rPr>
              <a:t>PC,</a:t>
            </a:r>
            <a:r>
              <a:rPr lang="ja-JP" altLang="en-US" sz="800" dirty="0" smtClean="0">
                <a:solidFill>
                  <a:schemeClr val="bg1">
                    <a:lumMod val="50000"/>
                  </a:schemeClr>
                </a:solidFill>
                <a:latin typeface="+mn-ea"/>
              </a:rPr>
              <a:t>タブレットスマートフォン合算）</a:t>
            </a:r>
            <a:endParaRPr lang="en-US" altLang="ja-JP" sz="800" dirty="0">
              <a:solidFill>
                <a:schemeClr val="bg1">
                  <a:lumMod val="50000"/>
                </a:schemeClr>
              </a:solidFill>
              <a:latin typeface="+mn-ea"/>
            </a:endParaRPr>
          </a:p>
        </p:txBody>
      </p:sp>
    </p:spTree>
    <p:extLst>
      <p:ext uri="{BB962C8B-B14F-4D97-AF65-F5344CB8AC3E}">
        <p14:creationId xmlns:p14="http://schemas.microsoft.com/office/powerpoint/2010/main" val="37293115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a:latin typeface="+mn-ea"/>
              </a:rPr>
              <a:t>商品メリット　</a:t>
            </a:r>
            <a:r>
              <a:rPr lang="ja-JP" altLang="en-US" b="1" dirty="0">
                <a:latin typeface="メイリオ" panose="020B0604030504040204" pitchFamily="50" charset="-128"/>
                <a:ea typeface="メイリオ" panose="020B0604030504040204" pitchFamily="50" charset="-128"/>
              </a:rPr>
              <a:t>プライムカバー　</a:t>
            </a:r>
            <a:r>
              <a:rPr lang="en-US" altLang="ja-JP" b="1" dirty="0" smtClean="0">
                <a:latin typeface="メイリオ" panose="020B0604030504040204" pitchFamily="50" charset="-128"/>
                <a:ea typeface="メイリオ" panose="020B0604030504040204" pitchFamily="50" charset="-128"/>
              </a:rPr>
              <a:t>SP</a:t>
            </a:r>
            <a:endParaRPr lang="ja-JP" altLang="en-US" b="1"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32" name="正方形/長方形 31"/>
          <p:cNvSpPr/>
          <p:nvPr/>
        </p:nvSpPr>
        <p:spPr>
          <a:xfrm>
            <a:off x="8400256" y="343689"/>
            <a:ext cx="1980148" cy="276999"/>
          </a:xfrm>
          <a:prstGeom prst="rect">
            <a:avLst/>
          </a:prstGeom>
          <a:solidFill>
            <a:schemeClr val="accent5"/>
          </a:solidFill>
        </p:spPr>
        <p:txBody>
          <a:bodyPr wrap="square">
            <a:spAutoFit/>
          </a:bodyPr>
          <a:lstStyle/>
          <a:p>
            <a:pPr algn="ctr"/>
            <a:r>
              <a:rPr lang="en-US" altLang="ja-JP" sz="1200" b="1" dirty="0">
                <a:solidFill>
                  <a:schemeClr val="bg1"/>
                </a:solidFill>
                <a:latin typeface="+mn-ea"/>
              </a:rPr>
              <a:t>1000</a:t>
            </a:r>
            <a:r>
              <a:rPr lang="ja-JP" altLang="en-US" sz="1200" b="1" dirty="0">
                <a:solidFill>
                  <a:schemeClr val="bg1"/>
                </a:solidFill>
                <a:latin typeface="+mn-ea"/>
              </a:rPr>
              <a:t>万リーチ獲得</a:t>
            </a:r>
            <a:r>
              <a:rPr lang="ja-JP" altLang="en-US" sz="1200" b="1" dirty="0" smtClean="0">
                <a:solidFill>
                  <a:schemeClr val="bg1"/>
                </a:solidFill>
                <a:latin typeface="+mn-ea"/>
              </a:rPr>
              <a:t>プラン</a:t>
            </a:r>
            <a:endParaRPr lang="ja-JP" altLang="en-US" sz="1200" b="1" dirty="0">
              <a:solidFill>
                <a:schemeClr val="bg1"/>
              </a:solidFill>
              <a:latin typeface="+mn-ea"/>
            </a:endParaRPr>
          </a:p>
        </p:txBody>
      </p:sp>
      <p:sp>
        <p:nvSpPr>
          <p:cNvPr id="34" name="正方形/長方形 33"/>
          <p:cNvSpPr/>
          <p:nvPr/>
        </p:nvSpPr>
        <p:spPr>
          <a:xfrm>
            <a:off x="6945110" y="5762283"/>
            <a:ext cx="1327608" cy="600164"/>
          </a:xfrm>
          <a:prstGeom prst="rect">
            <a:avLst/>
          </a:prstGeom>
        </p:spPr>
        <p:txBody>
          <a:bodyPr wrap="none">
            <a:spAutoFit/>
          </a:bodyPr>
          <a:lstStyle/>
          <a:p>
            <a:r>
              <a:rPr lang="en-US" altLang="ja-JP" sz="3300" b="1" dirty="0">
                <a:solidFill>
                  <a:schemeClr val="bg1"/>
                </a:solidFill>
              </a:rPr>
              <a:t>240</a:t>
            </a:r>
            <a:r>
              <a:rPr lang="ja-JP" altLang="en-US" sz="2200" dirty="0">
                <a:solidFill>
                  <a:schemeClr val="bg1"/>
                </a:solidFill>
              </a:rPr>
              <a:t>％</a:t>
            </a:r>
          </a:p>
        </p:txBody>
      </p:sp>
      <p:sp>
        <p:nvSpPr>
          <p:cNvPr id="64" name="object 7"/>
          <p:cNvSpPr/>
          <p:nvPr/>
        </p:nvSpPr>
        <p:spPr>
          <a:xfrm>
            <a:off x="6231428" y="3374709"/>
            <a:ext cx="4842477" cy="2933136"/>
          </a:xfrm>
          <a:custGeom>
            <a:avLst/>
            <a:gdLst/>
            <a:ahLst/>
            <a:cxnLst/>
            <a:rect l="l" t="t" r="r" b="b"/>
            <a:pathLst>
              <a:path w="5509260" h="4538980">
                <a:moveTo>
                  <a:pt x="0" y="4538472"/>
                </a:moveTo>
                <a:lnTo>
                  <a:pt x="5509260" y="4538472"/>
                </a:lnTo>
                <a:lnTo>
                  <a:pt x="5509260" y="0"/>
                </a:lnTo>
                <a:lnTo>
                  <a:pt x="0" y="0"/>
                </a:lnTo>
                <a:lnTo>
                  <a:pt x="0" y="4538472"/>
                </a:lnTo>
                <a:close/>
              </a:path>
            </a:pathLst>
          </a:custGeom>
          <a:solidFill>
            <a:srgbClr val="001F5F">
              <a:alpha val="10195"/>
            </a:srgbClr>
          </a:solidFill>
        </p:spPr>
        <p:txBody>
          <a:bodyPr wrap="square" lIns="0" tIns="0" rIns="0" bIns="0" rtlCol="0"/>
          <a:lstStyle/>
          <a:p>
            <a:endParaRPr>
              <a:solidFill>
                <a:prstClr val="black"/>
              </a:solidFill>
              <a:latin typeface="Calibri"/>
            </a:endParaRPr>
          </a:p>
        </p:txBody>
      </p:sp>
      <p:sp>
        <p:nvSpPr>
          <p:cNvPr id="65" name="object 5"/>
          <p:cNvSpPr txBox="1"/>
          <p:nvPr/>
        </p:nvSpPr>
        <p:spPr>
          <a:xfrm>
            <a:off x="602691" y="911918"/>
            <a:ext cx="11195050" cy="1249701"/>
          </a:xfrm>
          <a:prstGeom prst="rect">
            <a:avLst/>
          </a:prstGeom>
        </p:spPr>
        <p:txBody>
          <a:bodyPr vert="horz" wrap="square" lIns="0" tIns="79375" rIns="0" bIns="0" rtlCol="0">
            <a:spAutoFit/>
          </a:bodyPr>
          <a:lstStyle/>
          <a:p>
            <a:pPr algn="ctr">
              <a:spcBef>
                <a:spcPts val="625"/>
              </a:spcBef>
            </a:pPr>
            <a:r>
              <a:rPr lang="ja-JP" altLang="en-US" sz="2200" b="1" spc="-5" dirty="0" smtClean="0">
                <a:solidFill>
                  <a:schemeClr val="accent6"/>
                </a:solidFill>
                <a:latin typeface="メイリオ"/>
                <a:cs typeface="メイリオ"/>
              </a:rPr>
              <a:t>ユーザー</a:t>
            </a:r>
            <a:r>
              <a:rPr sz="2200" b="1" spc="-5" dirty="0" err="1" smtClean="0">
                <a:solidFill>
                  <a:schemeClr val="accent6"/>
                </a:solidFill>
                <a:latin typeface="メイリオ"/>
                <a:cs typeface="メイリオ"/>
              </a:rPr>
              <a:t>重複</a:t>
            </a:r>
            <a:r>
              <a:rPr lang="ja-JP" altLang="en-US" sz="2200" b="1" spc="-5" dirty="0" smtClean="0">
                <a:solidFill>
                  <a:schemeClr val="accent6"/>
                </a:solidFill>
                <a:latin typeface="メイリオ"/>
                <a:cs typeface="メイリオ"/>
              </a:rPr>
              <a:t>が</a:t>
            </a:r>
            <a:r>
              <a:rPr lang="ja-JP" altLang="en-US" sz="2200" b="1" spc="-5" dirty="0">
                <a:solidFill>
                  <a:schemeClr val="accent6"/>
                </a:solidFill>
                <a:latin typeface="メイリオ"/>
                <a:cs typeface="メイリオ"/>
              </a:rPr>
              <a:t>少</a:t>
            </a:r>
            <a:r>
              <a:rPr lang="ja-JP" altLang="en-US" sz="2200" b="1" spc="-5" dirty="0" smtClean="0">
                <a:solidFill>
                  <a:schemeClr val="accent6"/>
                </a:solidFill>
                <a:latin typeface="メイリオ"/>
                <a:cs typeface="メイリオ"/>
              </a:rPr>
              <a:t>ない面</a:t>
            </a:r>
            <a:r>
              <a:rPr lang="ja-JP" altLang="en-US" sz="2200" spc="-5" dirty="0" smtClean="0">
                <a:latin typeface="メイリオ"/>
                <a:cs typeface="メイリオ"/>
              </a:rPr>
              <a:t>に広告掲載することが可能なため、</a:t>
            </a:r>
            <a:endParaRPr lang="en-US" altLang="ja-JP" sz="2200" spc="-5" dirty="0" smtClean="0">
              <a:latin typeface="メイリオ"/>
              <a:cs typeface="メイリオ"/>
            </a:endParaRPr>
          </a:p>
          <a:p>
            <a:pPr algn="ctr">
              <a:spcBef>
                <a:spcPts val="625"/>
              </a:spcBef>
            </a:pPr>
            <a:r>
              <a:rPr lang="ja-JP" altLang="en-US" sz="2200" b="1" spc="-5" dirty="0">
                <a:solidFill>
                  <a:schemeClr val="accent6"/>
                </a:solidFill>
                <a:cs typeface="メイリオ"/>
              </a:rPr>
              <a:t>インクリメ</a:t>
            </a:r>
            <a:r>
              <a:rPr lang="ja-JP" altLang="en-US" sz="2200" b="1" dirty="0">
                <a:solidFill>
                  <a:schemeClr val="accent6"/>
                </a:solidFill>
                <a:cs typeface="メイリオ"/>
              </a:rPr>
              <a:t>ン</a:t>
            </a:r>
            <a:r>
              <a:rPr lang="ja-JP" altLang="en-US" sz="2200" b="1" spc="-5" dirty="0">
                <a:solidFill>
                  <a:schemeClr val="accent6"/>
                </a:solidFill>
                <a:cs typeface="メイリオ"/>
              </a:rPr>
              <a:t>タルリーチ</a:t>
            </a:r>
            <a:r>
              <a:rPr lang="ja-JP" altLang="en-US" sz="2200" b="1" dirty="0">
                <a:solidFill>
                  <a:schemeClr val="accent6"/>
                </a:solidFill>
                <a:cs typeface="メイリオ"/>
              </a:rPr>
              <a:t>を</a:t>
            </a:r>
            <a:r>
              <a:rPr lang="ja-JP" altLang="en-US" sz="2200" b="1" spc="-5" dirty="0" smtClean="0">
                <a:solidFill>
                  <a:schemeClr val="accent6"/>
                </a:solidFill>
                <a:cs typeface="メイリオ"/>
              </a:rPr>
              <a:t>獲得</a:t>
            </a:r>
            <a:r>
              <a:rPr lang="ja-JP" altLang="en-US" sz="2200" spc="-5" dirty="0" smtClean="0">
                <a:cs typeface="メイリオ"/>
              </a:rPr>
              <a:t>しやすい広告</a:t>
            </a:r>
            <a:endParaRPr lang="en-US" altLang="ja-JP" sz="2200" spc="-5" dirty="0" smtClean="0">
              <a:latin typeface="メイリオ"/>
              <a:cs typeface="メイリオ"/>
            </a:endParaRPr>
          </a:p>
          <a:p>
            <a:pPr algn="ctr">
              <a:spcBef>
                <a:spcPts val="625"/>
              </a:spcBef>
            </a:pPr>
            <a:r>
              <a:rPr lang="en-US" altLang="ja-JP" sz="2200" spc="-30" dirty="0" smtClean="0">
                <a:cs typeface="メイリオ"/>
              </a:rPr>
              <a:t>Yahoo</a:t>
            </a:r>
            <a:r>
              <a:rPr lang="en-US" altLang="ja-JP" sz="2200" spc="-30" dirty="0">
                <a:cs typeface="メイリオ"/>
              </a:rPr>
              <a:t>!</a:t>
            </a:r>
            <a:r>
              <a:rPr lang="en-US" altLang="ja-JP" sz="2200" spc="40" dirty="0">
                <a:cs typeface="メイリオ"/>
              </a:rPr>
              <a:t> </a:t>
            </a:r>
            <a:r>
              <a:rPr lang="en-US" altLang="ja-JP" sz="2200" spc="-30" dirty="0">
                <a:cs typeface="メイリオ"/>
              </a:rPr>
              <a:t>JAPAN</a:t>
            </a:r>
            <a:r>
              <a:rPr lang="ja-JP" altLang="en-US" sz="2200" spc="-5" dirty="0">
                <a:cs typeface="メイリオ"/>
              </a:rPr>
              <a:t>トップ面</a:t>
            </a:r>
            <a:r>
              <a:rPr lang="ja-JP" altLang="en-US" sz="2200" spc="-10" dirty="0" smtClean="0">
                <a:cs typeface="メイリオ"/>
              </a:rPr>
              <a:t>と同時出稿すると</a:t>
            </a:r>
            <a:r>
              <a:rPr lang="ja-JP" altLang="en-US" sz="2200" b="1" spc="-10" dirty="0" smtClean="0">
                <a:solidFill>
                  <a:schemeClr val="accent6"/>
                </a:solidFill>
                <a:cs typeface="メイリオ"/>
              </a:rPr>
              <a:t>より安価に</a:t>
            </a:r>
            <a:r>
              <a:rPr lang="ja-JP" altLang="en-US" sz="2200" b="1" spc="-5" dirty="0" smtClean="0">
                <a:solidFill>
                  <a:schemeClr val="accent6"/>
                </a:solidFill>
                <a:cs typeface="メイリオ"/>
              </a:rPr>
              <a:t>リーチを獲得</a:t>
            </a:r>
            <a:endParaRPr sz="2200" b="1" dirty="0">
              <a:solidFill>
                <a:schemeClr val="accent6"/>
              </a:solidFill>
              <a:latin typeface="メイリオ"/>
              <a:cs typeface="メイリオ"/>
            </a:endParaRPr>
          </a:p>
        </p:txBody>
      </p:sp>
      <p:sp>
        <p:nvSpPr>
          <p:cNvPr id="66" name="正方形/長方形 65"/>
          <p:cNvSpPr/>
          <p:nvPr/>
        </p:nvSpPr>
        <p:spPr>
          <a:xfrm>
            <a:off x="6096000" y="6253862"/>
            <a:ext cx="3932236" cy="415498"/>
          </a:xfrm>
          <a:prstGeom prst="rect">
            <a:avLst/>
          </a:prstGeom>
        </p:spPr>
        <p:txBody>
          <a:bodyPr wrap="square">
            <a:spAutoFit/>
          </a:bodyPr>
          <a:lstStyle/>
          <a:p>
            <a:pPr marL="131445">
              <a:spcBef>
                <a:spcPts val="5"/>
              </a:spcBef>
            </a:pPr>
            <a:r>
              <a:rPr lang="en-US" altLang="ja-JP" sz="700" dirty="0" smtClean="0">
                <a:solidFill>
                  <a:schemeClr val="tx1">
                    <a:lumMod val="50000"/>
                    <a:lumOff val="50000"/>
                  </a:schemeClr>
                </a:solidFill>
                <a:latin typeface="+mn-ea"/>
                <a:cs typeface="メイリオ"/>
              </a:rPr>
              <a:t>※Yahoo!</a:t>
            </a:r>
            <a:r>
              <a:rPr lang="ja-JP" altLang="en-US" sz="700" dirty="0">
                <a:solidFill>
                  <a:schemeClr val="tx1">
                    <a:lumMod val="50000"/>
                    <a:lumOff val="50000"/>
                  </a:schemeClr>
                </a:solidFill>
                <a:latin typeface="+mn-ea"/>
                <a:cs typeface="メイリオ"/>
              </a:rPr>
              <a:t> </a:t>
            </a:r>
            <a:r>
              <a:rPr lang="en-US" altLang="ja-JP" sz="700" dirty="0" smtClean="0">
                <a:solidFill>
                  <a:schemeClr val="tx1">
                    <a:lumMod val="50000"/>
                    <a:lumOff val="50000"/>
                  </a:schemeClr>
                </a:solidFill>
                <a:latin typeface="+mn-ea"/>
                <a:cs typeface="メイリオ"/>
              </a:rPr>
              <a:t>JAPAN</a:t>
            </a:r>
            <a:r>
              <a:rPr lang="ja-JP" altLang="en-US" sz="700" dirty="0" smtClean="0">
                <a:solidFill>
                  <a:schemeClr val="tx1">
                    <a:lumMod val="50000"/>
                    <a:lumOff val="50000"/>
                  </a:schemeClr>
                </a:solidFill>
                <a:latin typeface="+mn-ea"/>
                <a:cs typeface="メイリオ"/>
              </a:rPr>
              <a:t>自社データより</a:t>
            </a:r>
            <a:r>
              <a:rPr lang="en-US" altLang="ja-JP" sz="700" dirty="0" smtClean="0">
                <a:solidFill>
                  <a:schemeClr val="tx1">
                    <a:lumMod val="50000"/>
                    <a:lumOff val="50000"/>
                  </a:schemeClr>
                </a:solidFill>
                <a:latin typeface="+mn-ea"/>
                <a:cs typeface="メイリオ"/>
              </a:rPr>
              <a:t/>
            </a:r>
            <a:br>
              <a:rPr lang="en-US" altLang="ja-JP" sz="700" dirty="0" smtClean="0">
                <a:solidFill>
                  <a:schemeClr val="tx1">
                    <a:lumMod val="50000"/>
                    <a:lumOff val="50000"/>
                  </a:schemeClr>
                </a:solidFill>
                <a:latin typeface="+mn-ea"/>
                <a:cs typeface="メイリオ"/>
              </a:rPr>
            </a:br>
            <a:r>
              <a:rPr lang="ja-JP" altLang="en-US" sz="700" dirty="0" smtClean="0">
                <a:solidFill>
                  <a:schemeClr val="tx1">
                    <a:lumMod val="50000"/>
                    <a:lumOff val="50000"/>
                  </a:schemeClr>
                </a:solidFill>
                <a:latin typeface="+mn-ea"/>
                <a:cs typeface="メイリオ"/>
              </a:rPr>
              <a:t>　スマートフォン版ブランドパネル</a:t>
            </a:r>
            <a:r>
              <a:rPr lang="ja-JP" altLang="en-US" sz="700" spc="-5" dirty="0" smtClean="0">
                <a:solidFill>
                  <a:schemeClr val="tx1">
                    <a:lumMod val="50000"/>
                    <a:lumOff val="50000"/>
                  </a:schemeClr>
                </a:solidFill>
                <a:latin typeface="+mn-ea"/>
                <a:cs typeface="メイリオ"/>
              </a:rPr>
              <a:t>（</a:t>
            </a:r>
            <a:r>
              <a:rPr lang="en-US" altLang="ja-JP" sz="700" spc="-5" dirty="0" smtClean="0">
                <a:solidFill>
                  <a:schemeClr val="tx1">
                    <a:lumMod val="50000"/>
                    <a:lumOff val="50000"/>
                  </a:schemeClr>
                </a:solidFill>
                <a:latin typeface="+mn-ea"/>
                <a:cs typeface="メイリオ"/>
              </a:rPr>
              <a:t>TOP</a:t>
            </a:r>
            <a:r>
              <a:rPr lang="ja-JP" altLang="en-US" sz="700" spc="-5" dirty="0" smtClean="0">
                <a:solidFill>
                  <a:schemeClr val="tx1">
                    <a:lumMod val="50000"/>
                    <a:lumOff val="50000"/>
                  </a:schemeClr>
                </a:solidFill>
                <a:latin typeface="+mn-ea"/>
                <a:cs typeface="メイリオ"/>
              </a:rPr>
              <a:t>）</a:t>
            </a:r>
            <a:r>
              <a:rPr lang="en-US" altLang="ja-JP" sz="700" spc="-5" dirty="0">
                <a:solidFill>
                  <a:schemeClr val="tx1">
                    <a:lumMod val="50000"/>
                    <a:lumOff val="50000"/>
                  </a:schemeClr>
                </a:solidFill>
                <a:latin typeface="+mn-ea"/>
                <a:cs typeface="メイリオ"/>
              </a:rPr>
              <a:t>×</a:t>
            </a:r>
            <a:r>
              <a:rPr lang="ja-JP" altLang="en-US" sz="700" dirty="0">
                <a:solidFill>
                  <a:schemeClr val="tx1">
                    <a:lumMod val="50000"/>
                    <a:lumOff val="50000"/>
                  </a:schemeClr>
                </a:solidFill>
                <a:latin typeface="+mn-ea"/>
                <a:cs typeface="メイリオ"/>
              </a:rPr>
              <a:t>スマートフォン版プライムカバー（中面</a:t>
            </a:r>
            <a:r>
              <a:rPr lang="ja-JP" altLang="en-US" sz="700" dirty="0" smtClean="0">
                <a:solidFill>
                  <a:schemeClr val="tx1">
                    <a:lumMod val="50000"/>
                    <a:lumOff val="50000"/>
                  </a:schemeClr>
                </a:solidFill>
                <a:latin typeface="+mn-ea"/>
                <a:cs typeface="メイリオ"/>
              </a:rPr>
              <a:t>）</a:t>
            </a:r>
            <a:endParaRPr lang="en-US" altLang="ja-JP" sz="700" dirty="0" smtClean="0">
              <a:solidFill>
                <a:schemeClr val="tx1">
                  <a:lumMod val="50000"/>
                  <a:lumOff val="50000"/>
                </a:schemeClr>
              </a:solidFill>
              <a:latin typeface="+mn-ea"/>
              <a:cs typeface="メイリオ"/>
            </a:endParaRPr>
          </a:p>
          <a:p>
            <a:pPr marL="131445">
              <a:spcBef>
                <a:spcPts val="5"/>
              </a:spcBef>
            </a:pPr>
            <a:r>
              <a:rPr lang="ja-JP" altLang="en-US" sz="700" dirty="0">
                <a:solidFill>
                  <a:schemeClr val="tx1">
                    <a:lumMod val="50000"/>
                    <a:lumOff val="50000"/>
                  </a:schemeClr>
                </a:solidFill>
                <a:latin typeface="+mn-ea"/>
                <a:cs typeface="メイリオ"/>
              </a:rPr>
              <a:t>　</a:t>
            </a:r>
            <a:r>
              <a:rPr lang="ja-JP" altLang="en-US" sz="700" dirty="0" smtClean="0">
                <a:solidFill>
                  <a:schemeClr val="tx1">
                    <a:lumMod val="50000"/>
                    <a:lumOff val="50000"/>
                  </a:schemeClr>
                </a:solidFill>
                <a:latin typeface="+mn-ea"/>
                <a:cs typeface="メイリオ"/>
              </a:rPr>
              <a:t>を</a:t>
            </a:r>
            <a:r>
              <a:rPr lang="ja-JP" altLang="en-US" sz="700" spc="-5" dirty="0" smtClean="0">
                <a:solidFill>
                  <a:schemeClr val="tx1">
                    <a:lumMod val="50000"/>
                    <a:lumOff val="50000"/>
                  </a:schemeClr>
                </a:solidFill>
                <a:latin typeface="+mn-ea"/>
                <a:cs typeface="メイリオ"/>
              </a:rPr>
              <a:t>各</a:t>
            </a:r>
            <a:r>
              <a:rPr lang="en-US" altLang="ja-JP" sz="700" dirty="0">
                <a:solidFill>
                  <a:schemeClr val="tx1">
                    <a:lumMod val="50000"/>
                    <a:lumOff val="50000"/>
                  </a:schemeClr>
                </a:solidFill>
                <a:latin typeface="+mn-ea"/>
                <a:cs typeface="メイリオ"/>
              </a:rPr>
              <a:t>1,000</a:t>
            </a:r>
            <a:r>
              <a:rPr lang="ja-JP" altLang="en-US" sz="700" spc="-5" dirty="0">
                <a:solidFill>
                  <a:schemeClr val="tx1">
                    <a:lumMod val="50000"/>
                    <a:lumOff val="50000"/>
                  </a:schemeClr>
                </a:solidFill>
                <a:latin typeface="+mn-ea"/>
                <a:cs typeface="メイリオ"/>
              </a:rPr>
              <a:t>万インプレッションずつ出稿した場合のリーチ重複率</a:t>
            </a:r>
            <a:endParaRPr lang="ja-JP" altLang="en-US" sz="700" dirty="0">
              <a:solidFill>
                <a:schemeClr val="tx1">
                  <a:lumMod val="50000"/>
                  <a:lumOff val="50000"/>
                </a:schemeClr>
              </a:solidFill>
              <a:latin typeface="+mn-ea"/>
              <a:cs typeface="メイリオ"/>
            </a:endParaRPr>
          </a:p>
        </p:txBody>
      </p:sp>
      <p:grpSp>
        <p:nvGrpSpPr>
          <p:cNvPr id="67" name="グループ化 66"/>
          <p:cNvGrpSpPr/>
          <p:nvPr/>
        </p:nvGrpSpPr>
        <p:grpSpPr>
          <a:xfrm>
            <a:off x="983432" y="2572930"/>
            <a:ext cx="4838134" cy="3972623"/>
            <a:chOff x="808697" y="2572930"/>
            <a:chExt cx="4838134" cy="3972623"/>
          </a:xfrm>
        </p:grpSpPr>
        <p:sp>
          <p:nvSpPr>
            <p:cNvPr id="68" name="object 7"/>
            <p:cNvSpPr/>
            <p:nvPr/>
          </p:nvSpPr>
          <p:spPr>
            <a:xfrm>
              <a:off x="808697" y="3353800"/>
              <a:ext cx="4838134" cy="2957532"/>
            </a:xfrm>
            <a:custGeom>
              <a:avLst/>
              <a:gdLst/>
              <a:ahLst/>
              <a:cxnLst/>
              <a:rect l="l" t="t" r="r" b="b"/>
              <a:pathLst>
                <a:path w="5509260" h="4538980">
                  <a:moveTo>
                    <a:pt x="0" y="4538472"/>
                  </a:moveTo>
                  <a:lnTo>
                    <a:pt x="5509260" y="4538472"/>
                  </a:lnTo>
                  <a:lnTo>
                    <a:pt x="5509260" y="0"/>
                  </a:lnTo>
                  <a:lnTo>
                    <a:pt x="0" y="0"/>
                  </a:lnTo>
                  <a:lnTo>
                    <a:pt x="0" y="4538472"/>
                  </a:lnTo>
                  <a:close/>
                </a:path>
              </a:pathLst>
            </a:custGeom>
            <a:solidFill>
              <a:srgbClr val="001F5F">
                <a:alpha val="10195"/>
              </a:srgbClr>
            </a:solidFill>
          </p:spPr>
          <p:txBody>
            <a:bodyPr wrap="square" lIns="0" tIns="0" rIns="0" bIns="0" rtlCol="0"/>
            <a:lstStyle/>
            <a:p>
              <a:endParaRPr>
                <a:solidFill>
                  <a:prstClr val="black"/>
                </a:solidFill>
                <a:latin typeface="Calibri"/>
              </a:endParaRPr>
            </a:p>
          </p:txBody>
        </p:sp>
        <p:sp>
          <p:nvSpPr>
            <p:cNvPr id="69" name="object 9"/>
            <p:cNvSpPr/>
            <p:nvPr/>
          </p:nvSpPr>
          <p:spPr>
            <a:xfrm>
              <a:off x="1708241" y="3600714"/>
              <a:ext cx="2278891" cy="2178065"/>
            </a:xfrm>
            <a:custGeom>
              <a:avLst/>
              <a:gdLst/>
              <a:ahLst/>
              <a:cxnLst/>
              <a:rect l="l" t="t" r="r" b="b"/>
              <a:pathLst>
                <a:path w="2494915" h="2478404">
                  <a:moveTo>
                    <a:pt x="1247394" y="0"/>
                  </a:moveTo>
                  <a:lnTo>
                    <a:pt x="1199543" y="894"/>
                  </a:lnTo>
                  <a:lnTo>
                    <a:pt x="1152148" y="3557"/>
                  </a:lnTo>
                  <a:lnTo>
                    <a:pt x="1105241" y="7956"/>
                  </a:lnTo>
                  <a:lnTo>
                    <a:pt x="1058855" y="14058"/>
                  </a:lnTo>
                  <a:lnTo>
                    <a:pt x="1013022" y="21832"/>
                  </a:lnTo>
                  <a:lnTo>
                    <a:pt x="967774" y="31246"/>
                  </a:lnTo>
                  <a:lnTo>
                    <a:pt x="923143" y="42268"/>
                  </a:lnTo>
                  <a:lnTo>
                    <a:pt x="879162" y="54865"/>
                  </a:lnTo>
                  <a:lnTo>
                    <a:pt x="835862" y="69006"/>
                  </a:lnTo>
                  <a:lnTo>
                    <a:pt x="793277" y="84657"/>
                  </a:lnTo>
                  <a:lnTo>
                    <a:pt x="751439" y="101789"/>
                  </a:lnTo>
                  <a:lnTo>
                    <a:pt x="710379" y="120367"/>
                  </a:lnTo>
                  <a:lnTo>
                    <a:pt x="670131" y="140360"/>
                  </a:lnTo>
                  <a:lnTo>
                    <a:pt x="630726" y="161736"/>
                  </a:lnTo>
                  <a:lnTo>
                    <a:pt x="592197" y="184463"/>
                  </a:lnTo>
                  <a:lnTo>
                    <a:pt x="554575" y="208509"/>
                  </a:lnTo>
                  <a:lnTo>
                    <a:pt x="517894" y="233842"/>
                  </a:lnTo>
                  <a:lnTo>
                    <a:pt x="482186" y="260429"/>
                  </a:lnTo>
                  <a:lnTo>
                    <a:pt x="447482" y="288239"/>
                  </a:lnTo>
                  <a:lnTo>
                    <a:pt x="413815" y="317240"/>
                  </a:lnTo>
                  <a:lnTo>
                    <a:pt x="381218" y="347398"/>
                  </a:lnTo>
                  <a:lnTo>
                    <a:pt x="349723" y="378683"/>
                  </a:lnTo>
                  <a:lnTo>
                    <a:pt x="319362" y="411062"/>
                  </a:lnTo>
                  <a:lnTo>
                    <a:pt x="290166" y="444504"/>
                  </a:lnTo>
                  <a:lnTo>
                    <a:pt x="262170" y="478975"/>
                  </a:lnTo>
                  <a:lnTo>
                    <a:pt x="235404" y="514444"/>
                  </a:lnTo>
                  <a:lnTo>
                    <a:pt x="209902" y="550879"/>
                  </a:lnTo>
                  <a:lnTo>
                    <a:pt x="185695" y="588248"/>
                  </a:lnTo>
                  <a:lnTo>
                    <a:pt x="162815" y="626519"/>
                  </a:lnTo>
                  <a:lnTo>
                    <a:pt x="141296" y="665659"/>
                  </a:lnTo>
                  <a:lnTo>
                    <a:pt x="121169" y="705636"/>
                  </a:lnTo>
                  <a:lnTo>
                    <a:pt x="102467" y="746419"/>
                  </a:lnTo>
                  <a:lnTo>
                    <a:pt x="85221" y="787975"/>
                  </a:lnTo>
                  <a:lnTo>
                    <a:pt x="69465" y="830273"/>
                  </a:lnTo>
                  <a:lnTo>
                    <a:pt x="55230" y="873280"/>
                  </a:lnTo>
                  <a:lnTo>
                    <a:pt x="42549" y="916963"/>
                  </a:lnTo>
                  <a:lnTo>
                    <a:pt x="31454" y="961292"/>
                  </a:lnTo>
                  <a:lnTo>
                    <a:pt x="21978" y="1006234"/>
                  </a:lnTo>
                  <a:lnTo>
                    <a:pt x="14152" y="1051756"/>
                  </a:lnTo>
                  <a:lnTo>
                    <a:pt x="8009" y="1097827"/>
                  </a:lnTo>
                  <a:lnTo>
                    <a:pt x="3581" y="1144415"/>
                  </a:lnTo>
                  <a:lnTo>
                    <a:pt x="900" y="1191487"/>
                  </a:lnTo>
                  <a:lnTo>
                    <a:pt x="0" y="1239011"/>
                  </a:lnTo>
                  <a:lnTo>
                    <a:pt x="900" y="1286536"/>
                  </a:lnTo>
                  <a:lnTo>
                    <a:pt x="3581" y="1333608"/>
                  </a:lnTo>
                  <a:lnTo>
                    <a:pt x="8009" y="1380196"/>
                  </a:lnTo>
                  <a:lnTo>
                    <a:pt x="14152" y="1426267"/>
                  </a:lnTo>
                  <a:lnTo>
                    <a:pt x="21978" y="1471789"/>
                  </a:lnTo>
                  <a:lnTo>
                    <a:pt x="31454" y="1516731"/>
                  </a:lnTo>
                  <a:lnTo>
                    <a:pt x="42549" y="1561060"/>
                  </a:lnTo>
                  <a:lnTo>
                    <a:pt x="55230" y="1604743"/>
                  </a:lnTo>
                  <a:lnTo>
                    <a:pt x="69465" y="1647750"/>
                  </a:lnTo>
                  <a:lnTo>
                    <a:pt x="85221" y="1690048"/>
                  </a:lnTo>
                  <a:lnTo>
                    <a:pt x="102467" y="1731604"/>
                  </a:lnTo>
                  <a:lnTo>
                    <a:pt x="121169" y="1772387"/>
                  </a:lnTo>
                  <a:lnTo>
                    <a:pt x="141296" y="1812364"/>
                  </a:lnTo>
                  <a:lnTo>
                    <a:pt x="162815" y="1851504"/>
                  </a:lnTo>
                  <a:lnTo>
                    <a:pt x="185695" y="1889775"/>
                  </a:lnTo>
                  <a:lnTo>
                    <a:pt x="209902" y="1927144"/>
                  </a:lnTo>
                  <a:lnTo>
                    <a:pt x="235404" y="1963579"/>
                  </a:lnTo>
                  <a:lnTo>
                    <a:pt x="262170" y="1999048"/>
                  </a:lnTo>
                  <a:lnTo>
                    <a:pt x="290166" y="2033519"/>
                  </a:lnTo>
                  <a:lnTo>
                    <a:pt x="319362" y="2066961"/>
                  </a:lnTo>
                  <a:lnTo>
                    <a:pt x="349723" y="2099340"/>
                  </a:lnTo>
                  <a:lnTo>
                    <a:pt x="381218" y="2130625"/>
                  </a:lnTo>
                  <a:lnTo>
                    <a:pt x="413815" y="2160783"/>
                  </a:lnTo>
                  <a:lnTo>
                    <a:pt x="447482" y="2189784"/>
                  </a:lnTo>
                  <a:lnTo>
                    <a:pt x="482186" y="2217594"/>
                  </a:lnTo>
                  <a:lnTo>
                    <a:pt x="517894" y="2244181"/>
                  </a:lnTo>
                  <a:lnTo>
                    <a:pt x="554575" y="2269514"/>
                  </a:lnTo>
                  <a:lnTo>
                    <a:pt x="592197" y="2293560"/>
                  </a:lnTo>
                  <a:lnTo>
                    <a:pt x="630726" y="2316287"/>
                  </a:lnTo>
                  <a:lnTo>
                    <a:pt x="670131" y="2337663"/>
                  </a:lnTo>
                  <a:lnTo>
                    <a:pt x="710379" y="2357656"/>
                  </a:lnTo>
                  <a:lnTo>
                    <a:pt x="751439" y="2376234"/>
                  </a:lnTo>
                  <a:lnTo>
                    <a:pt x="793277" y="2393366"/>
                  </a:lnTo>
                  <a:lnTo>
                    <a:pt x="835862" y="2409017"/>
                  </a:lnTo>
                  <a:lnTo>
                    <a:pt x="879162" y="2423158"/>
                  </a:lnTo>
                  <a:lnTo>
                    <a:pt x="923143" y="2435755"/>
                  </a:lnTo>
                  <a:lnTo>
                    <a:pt x="967774" y="2446777"/>
                  </a:lnTo>
                  <a:lnTo>
                    <a:pt x="1013022" y="2456191"/>
                  </a:lnTo>
                  <a:lnTo>
                    <a:pt x="1058855" y="2463965"/>
                  </a:lnTo>
                  <a:lnTo>
                    <a:pt x="1105241" y="2470067"/>
                  </a:lnTo>
                  <a:lnTo>
                    <a:pt x="1152148" y="2474466"/>
                  </a:lnTo>
                  <a:lnTo>
                    <a:pt x="1199543" y="2477129"/>
                  </a:lnTo>
                  <a:lnTo>
                    <a:pt x="1247394" y="2478024"/>
                  </a:lnTo>
                  <a:lnTo>
                    <a:pt x="1295244" y="2477129"/>
                  </a:lnTo>
                  <a:lnTo>
                    <a:pt x="1342639" y="2474466"/>
                  </a:lnTo>
                  <a:lnTo>
                    <a:pt x="1389546" y="2470067"/>
                  </a:lnTo>
                  <a:lnTo>
                    <a:pt x="1435932" y="2463965"/>
                  </a:lnTo>
                  <a:lnTo>
                    <a:pt x="1481765" y="2456191"/>
                  </a:lnTo>
                  <a:lnTo>
                    <a:pt x="1527013" y="2446777"/>
                  </a:lnTo>
                  <a:lnTo>
                    <a:pt x="1571644" y="2435755"/>
                  </a:lnTo>
                  <a:lnTo>
                    <a:pt x="1615625" y="2423158"/>
                  </a:lnTo>
                  <a:lnTo>
                    <a:pt x="1658925" y="2409017"/>
                  </a:lnTo>
                  <a:lnTo>
                    <a:pt x="1701510" y="2393366"/>
                  </a:lnTo>
                  <a:lnTo>
                    <a:pt x="1743348" y="2376234"/>
                  </a:lnTo>
                  <a:lnTo>
                    <a:pt x="1784408" y="2357656"/>
                  </a:lnTo>
                  <a:lnTo>
                    <a:pt x="1824656" y="2337663"/>
                  </a:lnTo>
                  <a:lnTo>
                    <a:pt x="1864061" y="2316287"/>
                  </a:lnTo>
                  <a:lnTo>
                    <a:pt x="1902590" y="2293560"/>
                  </a:lnTo>
                  <a:lnTo>
                    <a:pt x="1940212" y="2269514"/>
                  </a:lnTo>
                  <a:lnTo>
                    <a:pt x="1976893" y="2244181"/>
                  </a:lnTo>
                  <a:lnTo>
                    <a:pt x="2012601" y="2217594"/>
                  </a:lnTo>
                  <a:lnTo>
                    <a:pt x="2047305" y="2189784"/>
                  </a:lnTo>
                  <a:lnTo>
                    <a:pt x="2080972" y="2160783"/>
                  </a:lnTo>
                  <a:lnTo>
                    <a:pt x="2113569" y="2130625"/>
                  </a:lnTo>
                  <a:lnTo>
                    <a:pt x="2145064" y="2099340"/>
                  </a:lnTo>
                  <a:lnTo>
                    <a:pt x="2175425" y="2066961"/>
                  </a:lnTo>
                  <a:lnTo>
                    <a:pt x="2204621" y="2033519"/>
                  </a:lnTo>
                  <a:lnTo>
                    <a:pt x="2232617" y="1999048"/>
                  </a:lnTo>
                  <a:lnTo>
                    <a:pt x="2259383" y="1963579"/>
                  </a:lnTo>
                  <a:lnTo>
                    <a:pt x="2284885" y="1927144"/>
                  </a:lnTo>
                  <a:lnTo>
                    <a:pt x="2309092" y="1889775"/>
                  </a:lnTo>
                  <a:lnTo>
                    <a:pt x="2331972" y="1851504"/>
                  </a:lnTo>
                  <a:lnTo>
                    <a:pt x="2353491" y="1812364"/>
                  </a:lnTo>
                  <a:lnTo>
                    <a:pt x="2373618" y="1772387"/>
                  </a:lnTo>
                  <a:lnTo>
                    <a:pt x="2392320" y="1731604"/>
                  </a:lnTo>
                  <a:lnTo>
                    <a:pt x="2409566" y="1690048"/>
                  </a:lnTo>
                  <a:lnTo>
                    <a:pt x="2425322" y="1647750"/>
                  </a:lnTo>
                  <a:lnTo>
                    <a:pt x="2439557" y="1604743"/>
                  </a:lnTo>
                  <a:lnTo>
                    <a:pt x="2452238" y="1561060"/>
                  </a:lnTo>
                  <a:lnTo>
                    <a:pt x="2463333" y="1516731"/>
                  </a:lnTo>
                  <a:lnTo>
                    <a:pt x="2472809" y="1471789"/>
                  </a:lnTo>
                  <a:lnTo>
                    <a:pt x="2480635" y="1426267"/>
                  </a:lnTo>
                  <a:lnTo>
                    <a:pt x="2486778" y="1380196"/>
                  </a:lnTo>
                  <a:lnTo>
                    <a:pt x="2491206" y="1333608"/>
                  </a:lnTo>
                  <a:lnTo>
                    <a:pt x="2493887" y="1286536"/>
                  </a:lnTo>
                  <a:lnTo>
                    <a:pt x="2494788" y="1239011"/>
                  </a:lnTo>
                  <a:lnTo>
                    <a:pt x="2493887" y="1191487"/>
                  </a:lnTo>
                  <a:lnTo>
                    <a:pt x="2491206" y="1144415"/>
                  </a:lnTo>
                  <a:lnTo>
                    <a:pt x="2486778" y="1097827"/>
                  </a:lnTo>
                  <a:lnTo>
                    <a:pt x="2480635" y="1051756"/>
                  </a:lnTo>
                  <a:lnTo>
                    <a:pt x="2472809" y="1006234"/>
                  </a:lnTo>
                  <a:lnTo>
                    <a:pt x="2463333" y="961292"/>
                  </a:lnTo>
                  <a:lnTo>
                    <a:pt x="2452238" y="916963"/>
                  </a:lnTo>
                  <a:lnTo>
                    <a:pt x="2439557" y="873280"/>
                  </a:lnTo>
                  <a:lnTo>
                    <a:pt x="2425322" y="830273"/>
                  </a:lnTo>
                  <a:lnTo>
                    <a:pt x="2409566" y="787975"/>
                  </a:lnTo>
                  <a:lnTo>
                    <a:pt x="2392320" y="746419"/>
                  </a:lnTo>
                  <a:lnTo>
                    <a:pt x="2373618" y="705636"/>
                  </a:lnTo>
                  <a:lnTo>
                    <a:pt x="2353491" y="665659"/>
                  </a:lnTo>
                  <a:lnTo>
                    <a:pt x="2331972" y="626519"/>
                  </a:lnTo>
                  <a:lnTo>
                    <a:pt x="2309092" y="588248"/>
                  </a:lnTo>
                  <a:lnTo>
                    <a:pt x="2284885" y="550879"/>
                  </a:lnTo>
                  <a:lnTo>
                    <a:pt x="2259383" y="514444"/>
                  </a:lnTo>
                  <a:lnTo>
                    <a:pt x="2232617" y="478975"/>
                  </a:lnTo>
                  <a:lnTo>
                    <a:pt x="2204621" y="444504"/>
                  </a:lnTo>
                  <a:lnTo>
                    <a:pt x="2175425" y="411062"/>
                  </a:lnTo>
                  <a:lnTo>
                    <a:pt x="2145064" y="378683"/>
                  </a:lnTo>
                  <a:lnTo>
                    <a:pt x="2113569" y="347398"/>
                  </a:lnTo>
                  <a:lnTo>
                    <a:pt x="2080972" y="317240"/>
                  </a:lnTo>
                  <a:lnTo>
                    <a:pt x="2047305" y="288239"/>
                  </a:lnTo>
                  <a:lnTo>
                    <a:pt x="2012601" y="260429"/>
                  </a:lnTo>
                  <a:lnTo>
                    <a:pt x="1976893" y="233842"/>
                  </a:lnTo>
                  <a:lnTo>
                    <a:pt x="1940212" y="208509"/>
                  </a:lnTo>
                  <a:lnTo>
                    <a:pt x="1902590" y="184463"/>
                  </a:lnTo>
                  <a:lnTo>
                    <a:pt x="1864061" y="161736"/>
                  </a:lnTo>
                  <a:lnTo>
                    <a:pt x="1824656" y="140360"/>
                  </a:lnTo>
                  <a:lnTo>
                    <a:pt x="1784408" y="120367"/>
                  </a:lnTo>
                  <a:lnTo>
                    <a:pt x="1743348" y="101789"/>
                  </a:lnTo>
                  <a:lnTo>
                    <a:pt x="1701510" y="84657"/>
                  </a:lnTo>
                  <a:lnTo>
                    <a:pt x="1658925" y="69006"/>
                  </a:lnTo>
                  <a:lnTo>
                    <a:pt x="1615625" y="54865"/>
                  </a:lnTo>
                  <a:lnTo>
                    <a:pt x="1571644" y="42268"/>
                  </a:lnTo>
                  <a:lnTo>
                    <a:pt x="1527013" y="31246"/>
                  </a:lnTo>
                  <a:lnTo>
                    <a:pt x="1481765" y="21832"/>
                  </a:lnTo>
                  <a:lnTo>
                    <a:pt x="1435932" y="14058"/>
                  </a:lnTo>
                  <a:lnTo>
                    <a:pt x="1389546" y="7956"/>
                  </a:lnTo>
                  <a:lnTo>
                    <a:pt x="1342639" y="3557"/>
                  </a:lnTo>
                  <a:lnTo>
                    <a:pt x="1295244" y="894"/>
                  </a:lnTo>
                  <a:lnTo>
                    <a:pt x="1247394" y="0"/>
                  </a:lnTo>
                  <a:close/>
                </a:path>
              </a:pathLst>
            </a:custGeom>
            <a:solidFill>
              <a:srgbClr val="C00000">
                <a:alpha val="30195"/>
              </a:srgbClr>
            </a:solidFill>
          </p:spPr>
          <p:txBody>
            <a:bodyPr wrap="square" lIns="0" tIns="0" rIns="0" bIns="0" rtlCol="0"/>
            <a:lstStyle/>
            <a:p>
              <a:endParaRPr/>
            </a:p>
          </p:txBody>
        </p:sp>
        <p:sp>
          <p:nvSpPr>
            <p:cNvPr id="70" name="object 10"/>
            <p:cNvSpPr/>
            <p:nvPr/>
          </p:nvSpPr>
          <p:spPr>
            <a:xfrm>
              <a:off x="1708241" y="3600714"/>
              <a:ext cx="2278891" cy="2178065"/>
            </a:xfrm>
            <a:custGeom>
              <a:avLst/>
              <a:gdLst/>
              <a:ahLst/>
              <a:cxnLst/>
              <a:rect l="l" t="t" r="r" b="b"/>
              <a:pathLst>
                <a:path w="2494915" h="2478404">
                  <a:moveTo>
                    <a:pt x="0" y="1239011"/>
                  </a:moveTo>
                  <a:lnTo>
                    <a:pt x="900" y="1191487"/>
                  </a:lnTo>
                  <a:lnTo>
                    <a:pt x="3581" y="1144415"/>
                  </a:lnTo>
                  <a:lnTo>
                    <a:pt x="8009" y="1097827"/>
                  </a:lnTo>
                  <a:lnTo>
                    <a:pt x="14152" y="1051756"/>
                  </a:lnTo>
                  <a:lnTo>
                    <a:pt x="21978" y="1006234"/>
                  </a:lnTo>
                  <a:lnTo>
                    <a:pt x="31454" y="961292"/>
                  </a:lnTo>
                  <a:lnTo>
                    <a:pt x="42549" y="916963"/>
                  </a:lnTo>
                  <a:lnTo>
                    <a:pt x="55230" y="873280"/>
                  </a:lnTo>
                  <a:lnTo>
                    <a:pt x="69465" y="830273"/>
                  </a:lnTo>
                  <a:lnTo>
                    <a:pt x="85221" y="787975"/>
                  </a:lnTo>
                  <a:lnTo>
                    <a:pt x="102467" y="746419"/>
                  </a:lnTo>
                  <a:lnTo>
                    <a:pt x="121169" y="705636"/>
                  </a:lnTo>
                  <a:lnTo>
                    <a:pt x="141296" y="665659"/>
                  </a:lnTo>
                  <a:lnTo>
                    <a:pt x="162815" y="626519"/>
                  </a:lnTo>
                  <a:lnTo>
                    <a:pt x="185695" y="588248"/>
                  </a:lnTo>
                  <a:lnTo>
                    <a:pt x="209902" y="550879"/>
                  </a:lnTo>
                  <a:lnTo>
                    <a:pt x="235404" y="514444"/>
                  </a:lnTo>
                  <a:lnTo>
                    <a:pt x="262170" y="478975"/>
                  </a:lnTo>
                  <a:lnTo>
                    <a:pt x="290166" y="444504"/>
                  </a:lnTo>
                  <a:lnTo>
                    <a:pt x="319362" y="411062"/>
                  </a:lnTo>
                  <a:lnTo>
                    <a:pt x="349723" y="378683"/>
                  </a:lnTo>
                  <a:lnTo>
                    <a:pt x="381218" y="347398"/>
                  </a:lnTo>
                  <a:lnTo>
                    <a:pt x="413815" y="317240"/>
                  </a:lnTo>
                  <a:lnTo>
                    <a:pt x="447482" y="288239"/>
                  </a:lnTo>
                  <a:lnTo>
                    <a:pt x="482186" y="260429"/>
                  </a:lnTo>
                  <a:lnTo>
                    <a:pt x="517894" y="233842"/>
                  </a:lnTo>
                  <a:lnTo>
                    <a:pt x="554575" y="208509"/>
                  </a:lnTo>
                  <a:lnTo>
                    <a:pt x="592197" y="184463"/>
                  </a:lnTo>
                  <a:lnTo>
                    <a:pt x="630726" y="161736"/>
                  </a:lnTo>
                  <a:lnTo>
                    <a:pt x="670131" y="140360"/>
                  </a:lnTo>
                  <a:lnTo>
                    <a:pt x="710379" y="120367"/>
                  </a:lnTo>
                  <a:lnTo>
                    <a:pt x="751439" y="101789"/>
                  </a:lnTo>
                  <a:lnTo>
                    <a:pt x="793277" y="84657"/>
                  </a:lnTo>
                  <a:lnTo>
                    <a:pt x="835862" y="69006"/>
                  </a:lnTo>
                  <a:lnTo>
                    <a:pt x="879162" y="54865"/>
                  </a:lnTo>
                  <a:lnTo>
                    <a:pt x="923143" y="42268"/>
                  </a:lnTo>
                  <a:lnTo>
                    <a:pt x="967774" y="31246"/>
                  </a:lnTo>
                  <a:lnTo>
                    <a:pt x="1013022" y="21832"/>
                  </a:lnTo>
                  <a:lnTo>
                    <a:pt x="1058855" y="14058"/>
                  </a:lnTo>
                  <a:lnTo>
                    <a:pt x="1105241" y="7956"/>
                  </a:lnTo>
                  <a:lnTo>
                    <a:pt x="1152148" y="3557"/>
                  </a:lnTo>
                  <a:lnTo>
                    <a:pt x="1199543" y="894"/>
                  </a:lnTo>
                  <a:lnTo>
                    <a:pt x="1247394" y="0"/>
                  </a:lnTo>
                  <a:lnTo>
                    <a:pt x="1295244" y="894"/>
                  </a:lnTo>
                  <a:lnTo>
                    <a:pt x="1342639" y="3557"/>
                  </a:lnTo>
                  <a:lnTo>
                    <a:pt x="1389546" y="7956"/>
                  </a:lnTo>
                  <a:lnTo>
                    <a:pt x="1435932" y="14058"/>
                  </a:lnTo>
                  <a:lnTo>
                    <a:pt x="1481765" y="21832"/>
                  </a:lnTo>
                  <a:lnTo>
                    <a:pt x="1527013" y="31246"/>
                  </a:lnTo>
                  <a:lnTo>
                    <a:pt x="1571644" y="42268"/>
                  </a:lnTo>
                  <a:lnTo>
                    <a:pt x="1615625" y="54865"/>
                  </a:lnTo>
                  <a:lnTo>
                    <a:pt x="1658925" y="69006"/>
                  </a:lnTo>
                  <a:lnTo>
                    <a:pt x="1701510" y="84657"/>
                  </a:lnTo>
                  <a:lnTo>
                    <a:pt x="1743348" y="101789"/>
                  </a:lnTo>
                  <a:lnTo>
                    <a:pt x="1784408" y="120367"/>
                  </a:lnTo>
                  <a:lnTo>
                    <a:pt x="1824656" y="140360"/>
                  </a:lnTo>
                  <a:lnTo>
                    <a:pt x="1864061" y="161736"/>
                  </a:lnTo>
                  <a:lnTo>
                    <a:pt x="1902590" y="184463"/>
                  </a:lnTo>
                  <a:lnTo>
                    <a:pt x="1940212" y="208509"/>
                  </a:lnTo>
                  <a:lnTo>
                    <a:pt x="1976893" y="233842"/>
                  </a:lnTo>
                  <a:lnTo>
                    <a:pt x="2012601" y="260429"/>
                  </a:lnTo>
                  <a:lnTo>
                    <a:pt x="2047305" y="288239"/>
                  </a:lnTo>
                  <a:lnTo>
                    <a:pt x="2080972" y="317240"/>
                  </a:lnTo>
                  <a:lnTo>
                    <a:pt x="2113569" y="347398"/>
                  </a:lnTo>
                  <a:lnTo>
                    <a:pt x="2145064" y="378683"/>
                  </a:lnTo>
                  <a:lnTo>
                    <a:pt x="2175425" y="411062"/>
                  </a:lnTo>
                  <a:lnTo>
                    <a:pt x="2204621" y="444504"/>
                  </a:lnTo>
                  <a:lnTo>
                    <a:pt x="2232617" y="478975"/>
                  </a:lnTo>
                  <a:lnTo>
                    <a:pt x="2259383" y="514444"/>
                  </a:lnTo>
                  <a:lnTo>
                    <a:pt x="2284885" y="550879"/>
                  </a:lnTo>
                  <a:lnTo>
                    <a:pt x="2309092" y="588248"/>
                  </a:lnTo>
                  <a:lnTo>
                    <a:pt x="2331972" y="626519"/>
                  </a:lnTo>
                  <a:lnTo>
                    <a:pt x="2353491" y="665659"/>
                  </a:lnTo>
                  <a:lnTo>
                    <a:pt x="2373618" y="705636"/>
                  </a:lnTo>
                  <a:lnTo>
                    <a:pt x="2392320" y="746419"/>
                  </a:lnTo>
                  <a:lnTo>
                    <a:pt x="2409566" y="787975"/>
                  </a:lnTo>
                  <a:lnTo>
                    <a:pt x="2425322" y="830273"/>
                  </a:lnTo>
                  <a:lnTo>
                    <a:pt x="2439557" y="873280"/>
                  </a:lnTo>
                  <a:lnTo>
                    <a:pt x="2452238" y="916963"/>
                  </a:lnTo>
                  <a:lnTo>
                    <a:pt x="2463333" y="961292"/>
                  </a:lnTo>
                  <a:lnTo>
                    <a:pt x="2472809" y="1006234"/>
                  </a:lnTo>
                  <a:lnTo>
                    <a:pt x="2480635" y="1051756"/>
                  </a:lnTo>
                  <a:lnTo>
                    <a:pt x="2486778" y="1097827"/>
                  </a:lnTo>
                  <a:lnTo>
                    <a:pt x="2491206" y="1144415"/>
                  </a:lnTo>
                  <a:lnTo>
                    <a:pt x="2493887" y="1191487"/>
                  </a:lnTo>
                  <a:lnTo>
                    <a:pt x="2494788" y="1239011"/>
                  </a:lnTo>
                  <a:lnTo>
                    <a:pt x="2493887" y="1286536"/>
                  </a:lnTo>
                  <a:lnTo>
                    <a:pt x="2491206" y="1333608"/>
                  </a:lnTo>
                  <a:lnTo>
                    <a:pt x="2486778" y="1380196"/>
                  </a:lnTo>
                  <a:lnTo>
                    <a:pt x="2480635" y="1426267"/>
                  </a:lnTo>
                  <a:lnTo>
                    <a:pt x="2472809" y="1471789"/>
                  </a:lnTo>
                  <a:lnTo>
                    <a:pt x="2463333" y="1516731"/>
                  </a:lnTo>
                  <a:lnTo>
                    <a:pt x="2452238" y="1561060"/>
                  </a:lnTo>
                  <a:lnTo>
                    <a:pt x="2439557" y="1604743"/>
                  </a:lnTo>
                  <a:lnTo>
                    <a:pt x="2425322" y="1647750"/>
                  </a:lnTo>
                  <a:lnTo>
                    <a:pt x="2409566" y="1690048"/>
                  </a:lnTo>
                  <a:lnTo>
                    <a:pt x="2392320" y="1731604"/>
                  </a:lnTo>
                  <a:lnTo>
                    <a:pt x="2373618" y="1772387"/>
                  </a:lnTo>
                  <a:lnTo>
                    <a:pt x="2353491" y="1812364"/>
                  </a:lnTo>
                  <a:lnTo>
                    <a:pt x="2331972" y="1851504"/>
                  </a:lnTo>
                  <a:lnTo>
                    <a:pt x="2309092" y="1889775"/>
                  </a:lnTo>
                  <a:lnTo>
                    <a:pt x="2284885" y="1927144"/>
                  </a:lnTo>
                  <a:lnTo>
                    <a:pt x="2259383" y="1963579"/>
                  </a:lnTo>
                  <a:lnTo>
                    <a:pt x="2232617" y="1999048"/>
                  </a:lnTo>
                  <a:lnTo>
                    <a:pt x="2204621" y="2033519"/>
                  </a:lnTo>
                  <a:lnTo>
                    <a:pt x="2175425" y="2066961"/>
                  </a:lnTo>
                  <a:lnTo>
                    <a:pt x="2145064" y="2099340"/>
                  </a:lnTo>
                  <a:lnTo>
                    <a:pt x="2113569" y="2130625"/>
                  </a:lnTo>
                  <a:lnTo>
                    <a:pt x="2080972" y="2160783"/>
                  </a:lnTo>
                  <a:lnTo>
                    <a:pt x="2047305" y="2189784"/>
                  </a:lnTo>
                  <a:lnTo>
                    <a:pt x="2012601" y="2217594"/>
                  </a:lnTo>
                  <a:lnTo>
                    <a:pt x="1976893" y="2244181"/>
                  </a:lnTo>
                  <a:lnTo>
                    <a:pt x="1940212" y="2269514"/>
                  </a:lnTo>
                  <a:lnTo>
                    <a:pt x="1902590" y="2293560"/>
                  </a:lnTo>
                  <a:lnTo>
                    <a:pt x="1864061" y="2316287"/>
                  </a:lnTo>
                  <a:lnTo>
                    <a:pt x="1824656" y="2337663"/>
                  </a:lnTo>
                  <a:lnTo>
                    <a:pt x="1784408" y="2357656"/>
                  </a:lnTo>
                  <a:lnTo>
                    <a:pt x="1743348" y="2376234"/>
                  </a:lnTo>
                  <a:lnTo>
                    <a:pt x="1701510" y="2393366"/>
                  </a:lnTo>
                  <a:lnTo>
                    <a:pt x="1658925" y="2409017"/>
                  </a:lnTo>
                  <a:lnTo>
                    <a:pt x="1615625" y="2423158"/>
                  </a:lnTo>
                  <a:lnTo>
                    <a:pt x="1571644" y="2435755"/>
                  </a:lnTo>
                  <a:lnTo>
                    <a:pt x="1527013" y="2446777"/>
                  </a:lnTo>
                  <a:lnTo>
                    <a:pt x="1481765" y="2456191"/>
                  </a:lnTo>
                  <a:lnTo>
                    <a:pt x="1435932" y="2463965"/>
                  </a:lnTo>
                  <a:lnTo>
                    <a:pt x="1389546" y="2470067"/>
                  </a:lnTo>
                  <a:lnTo>
                    <a:pt x="1342639" y="2474466"/>
                  </a:lnTo>
                  <a:lnTo>
                    <a:pt x="1295244" y="2477129"/>
                  </a:lnTo>
                  <a:lnTo>
                    <a:pt x="1247394" y="2478024"/>
                  </a:lnTo>
                  <a:lnTo>
                    <a:pt x="1199543" y="2477129"/>
                  </a:lnTo>
                  <a:lnTo>
                    <a:pt x="1152148" y="2474466"/>
                  </a:lnTo>
                  <a:lnTo>
                    <a:pt x="1105241" y="2470067"/>
                  </a:lnTo>
                  <a:lnTo>
                    <a:pt x="1058855" y="2463965"/>
                  </a:lnTo>
                  <a:lnTo>
                    <a:pt x="1013022" y="2456191"/>
                  </a:lnTo>
                  <a:lnTo>
                    <a:pt x="967774" y="2446777"/>
                  </a:lnTo>
                  <a:lnTo>
                    <a:pt x="923143" y="2435755"/>
                  </a:lnTo>
                  <a:lnTo>
                    <a:pt x="879162" y="2423158"/>
                  </a:lnTo>
                  <a:lnTo>
                    <a:pt x="835862" y="2409017"/>
                  </a:lnTo>
                  <a:lnTo>
                    <a:pt x="793277" y="2393366"/>
                  </a:lnTo>
                  <a:lnTo>
                    <a:pt x="751439" y="2376234"/>
                  </a:lnTo>
                  <a:lnTo>
                    <a:pt x="710379" y="2357656"/>
                  </a:lnTo>
                  <a:lnTo>
                    <a:pt x="670131" y="2337663"/>
                  </a:lnTo>
                  <a:lnTo>
                    <a:pt x="630726" y="2316287"/>
                  </a:lnTo>
                  <a:lnTo>
                    <a:pt x="592197" y="2293560"/>
                  </a:lnTo>
                  <a:lnTo>
                    <a:pt x="554575" y="2269514"/>
                  </a:lnTo>
                  <a:lnTo>
                    <a:pt x="517894" y="2244181"/>
                  </a:lnTo>
                  <a:lnTo>
                    <a:pt x="482186" y="2217594"/>
                  </a:lnTo>
                  <a:lnTo>
                    <a:pt x="447482" y="2189784"/>
                  </a:lnTo>
                  <a:lnTo>
                    <a:pt x="413815" y="2160783"/>
                  </a:lnTo>
                  <a:lnTo>
                    <a:pt x="381218" y="2130625"/>
                  </a:lnTo>
                  <a:lnTo>
                    <a:pt x="349723" y="2099340"/>
                  </a:lnTo>
                  <a:lnTo>
                    <a:pt x="319362" y="2066961"/>
                  </a:lnTo>
                  <a:lnTo>
                    <a:pt x="290166" y="2033519"/>
                  </a:lnTo>
                  <a:lnTo>
                    <a:pt x="262170" y="1999048"/>
                  </a:lnTo>
                  <a:lnTo>
                    <a:pt x="235404" y="1963579"/>
                  </a:lnTo>
                  <a:lnTo>
                    <a:pt x="209902" y="1927144"/>
                  </a:lnTo>
                  <a:lnTo>
                    <a:pt x="185695" y="1889775"/>
                  </a:lnTo>
                  <a:lnTo>
                    <a:pt x="162815" y="1851504"/>
                  </a:lnTo>
                  <a:lnTo>
                    <a:pt x="141296" y="1812364"/>
                  </a:lnTo>
                  <a:lnTo>
                    <a:pt x="121169" y="1772387"/>
                  </a:lnTo>
                  <a:lnTo>
                    <a:pt x="102467" y="1731604"/>
                  </a:lnTo>
                  <a:lnTo>
                    <a:pt x="85221" y="1690048"/>
                  </a:lnTo>
                  <a:lnTo>
                    <a:pt x="69465" y="1647750"/>
                  </a:lnTo>
                  <a:lnTo>
                    <a:pt x="55230" y="1604743"/>
                  </a:lnTo>
                  <a:lnTo>
                    <a:pt x="42549" y="1561060"/>
                  </a:lnTo>
                  <a:lnTo>
                    <a:pt x="31454" y="1516731"/>
                  </a:lnTo>
                  <a:lnTo>
                    <a:pt x="21978" y="1471789"/>
                  </a:lnTo>
                  <a:lnTo>
                    <a:pt x="14152" y="1426267"/>
                  </a:lnTo>
                  <a:lnTo>
                    <a:pt x="8009" y="1380196"/>
                  </a:lnTo>
                  <a:lnTo>
                    <a:pt x="3581" y="1333608"/>
                  </a:lnTo>
                  <a:lnTo>
                    <a:pt x="900" y="1286536"/>
                  </a:lnTo>
                  <a:lnTo>
                    <a:pt x="0" y="1239011"/>
                  </a:lnTo>
                  <a:close/>
                </a:path>
              </a:pathLst>
            </a:custGeom>
            <a:ln w="38100">
              <a:solidFill>
                <a:srgbClr val="C00000"/>
              </a:solidFill>
            </a:ln>
          </p:spPr>
          <p:txBody>
            <a:bodyPr wrap="square" lIns="0" tIns="0" rIns="0" bIns="0" rtlCol="0"/>
            <a:lstStyle/>
            <a:p>
              <a:endParaRPr/>
            </a:p>
          </p:txBody>
        </p:sp>
        <p:sp>
          <p:nvSpPr>
            <p:cNvPr id="71" name="object 11"/>
            <p:cNvSpPr/>
            <p:nvPr/>
          </p:nvSpPr>
          <p:spPr>
            <a:xfrm>
              <a:off x="3388074" y="4175263"/>
              <a:ext cx="1266190" cy="1144204"/>
            </a:xfrm>
            <a:custGeom>
              <a:avLst/>
              <a:gdLst/>
              <a:ahLst/>
              <a:cxnLst/>
              <a:rect l="l" t="t" r="r" b="b"/>
              <a:pathLst>
                <a:path w="1430020" h="1377950">
                  <a:moveTo>
                    <a:pt x="714756" y="0"/>
                  </a:moveTo>
                  <a:lnTo>
                    <a:pt x="665823" y="1588"/>
                  </a:lnTo>
                  <a:lnTo>
                    <a:pt x="617774" y="6287"/>
                  </a:lnTo>
                  <a:lnTo>
                    <a:pt x="570717" y="13992"/>
                  </a:lnTo>
                  <a:lnTo>
                    <a:pt x="524756" y="24602"/>
                  </a:lnTo>
                  <a:lnTo>
                    <a:pt x="480000" y="38014"/>
                  </a:lnTo>
                  <a:lnTo>
                    <a:pt x="436554" y="54125"/>
                  </a:lnTo>
                  <a:lnTo>
                    <a:pt x="394525" y="72833"/>
                  </a:lnTo>
                  <a:lnTo>
                    <a:pt x="354019" y="94036"/>
                  </a:lnTo>
                  <a:lnTo>
                    <a:pt x="315143" y="117630"/>
                  </a:lnTo>
                  <a:lnTo>
                    <a:pt x="278003" y="143514"/>
                  </a:lnTo>
                  <a:lnTo>
                    <a:pt x="242707" y="171584"/>
                  </a:lnTo>
                  <a:lnTo>
                    <a:pt x="209359" y="201739"/>
                  </a:lnTo>
                  <a:lnTo>
                    <a:pt x="178067" y="233875"/>
                  </a:lnTo>
                  <a:lnTo>
                    <a:pt x="148938" y="267891"/>
                  </a:lnTo>
                  <a:lnTo>
                    <a:pt x="122077" y="303683"/>
                  </a:lnTo>
                  <a:lnTo>
                    <a:pt x="97592" y="341150"/>
                  </a:lnTo>
                  <a:lnTo>
                    <a:pt x="75588" y="380188"/>
                  </a:lnTo>
                  <a:lnTo>
                    <a:pt x="56173" y="420695"/>
                  </a:lnTo>
                  <a:lnTo>
                    <a:pt x="39453" y="462569"/>
                  </a:lnTo>
                  <a:lnTo>
                    <a:pt x="25534" y="505706"/>
                  </a:lnTo>
                  <a:lnTo>
                    <a:pt x="14522" y="550006"/>
                  </a:lnTo>
                  <a:lnTo>
                    <a:pt x="6525" y="595364"/>
                  </a:lnTo>
                  <a:lnTo>
                    <a:pt x="1649" y="641679"/>
                  </a:lnTo>
                  <a:lnTo>
                    <a:pt x="0" y="688847"/>
                  </a:lnTo>
                  <a:lnTo>
                    <a:pt x="1649" y="736016"/>
                  </a:lnTo>
                  <a:lnTo>
                    <a:pt x="6525" y="782331"/>
                  </a:lnTo>
                  <a:lnTo>
                    <a:pt x="14522" y="827689"/>
                  </a:lnTo>
                  <a:lnTo>
                    <a:pt x="25534" y="871989"/>
                  </a:lnTo>
                  <a:lnTo>
                    <a:pt x="39453" y="915126"/>
                  </a:lnTo>
                  <a:lnTo>
                    <a:pt x="56173" y="957000"/>
                  </a:lnTo>
                  <a:lnTo>
                    <a:pt x="75588" y="997507"/>
                  </a:lnTo>
                  <a:lnTo>
                    <a:pt x="97592" y="1036545"/>
                  </a:lnTo>
                  <a:lnTo>
                    <a:pt x="122077" y="1074012"/>
                  </a:lnTo>
                  <a:lnTo>
                    <a:pt x="148938" y="1109804"/>
                  </a:lnTo>
                  <a:lnTo>
                    <a:pt x="178067" y="1143820"/>
                  </a:lnTo>
                  <a:lnTo>
                    <a:pt x="209359" y="1175956"/>
                  </a:lnTo>
                  <a:lnTo>
                    <a:pt x="242707" y="1206111"/>
                  </a:lnTo>
                  <a:lnTo>
                    <a:pt x="278003" y="1234181"/>
                  </a:lnTo>
                  <a:lnTo>
                    <a:pt x="315143" y="1260065"/>
                  </a:lnTo>
                  <a:lnTo>
                    <a:pt x="354019" y="1283659"/>
                  </a:lnTo>
                  <a:lnTo>
                    <a:pt x="394525" y="1304862"/>
                  </a:lnTo>
                  <a:lnTo>
                    <a:pt x="436554" y="1323570"/>
                  </a:lnTo>
                  <a:lnTo>
                    <a:pt x="480000" y="1339681"/>
                  </a:lnTo>
                  <a:lnTo>
                    <a:pt x="524756" y="1353093"/>
                  </a:lnTo>
                  <a:lnTo>
                    <a:pt x="570717" y="1363703"/>
                  </a:lnTo>
                  <a:lnTo>
                    <a:pt x="617774" y="1371408"/>
                  </a:lnTo>
                  <a:lnTo>
                    <a:pt x="665823" y="1376107"/>
                  </a:lnTo>
                  <a:lnTo>
                    <a:pt x="714756" y="1377695"/>
                  </a:lnTo>
                  <a:lnTo>
                    <a:pt x="763688" y="1376107"/>
                  </a:lnTo>
                  <a:lnTo>
                    <a:pt x="811737" y="1371408"/>
                  </a:lnTo>
                  <a:lnTo>
                    <a:pt x="858794" y="1363703"/>
                  </a:lnTo>
                  <a:lnTo>
                    <a:pt x="904755" y="1353093"/>
                  </a:lnTo>
                  <a:lnTo>
                    <a:pt x="949511" y="1339681"/>
                  </a:lnTo>
                  <a:lnTo>
                    <a:pt x="992957" y="1323570"/>
                  </a:lnTo>
                  <a:lnTo>
                    <a:pt x="1034986" y="1304862"/>
                  </a:lnTo>
                  <a:lnTo>
                    <a:pt x="1075492" y="1283659"/>
                  </a:lnTo>
                  <a:lnTo>
                    <a:pt x="1114368" y="1260065"/>
                  </a:lnTo>
                  <a:lnTo>
                    <a:pt x="1151508" y="1234181"/>
                  </a:lnTo>
                  <a:lnTo>
                    <a:pt x="1186804" y="1206111"/>
                  </a:lnTo>
                  <a:lnTo>
                    <a:pt x="1220152" y="1175956"/>
                  </a:lnTo>
                  <a:lnTo>
                    <a:pt x="1251444" y="1143820"/>
                  </a:lnTo>
                  <a:lnTo>
                    <a:pt x="1280573" y="1109804"/>
                  </a:lnTo>
                  <a:lnTo>
                    <a:pt x="1307434" y="1074012"/>
                  </a:lnTo>
                  <a:lnTo>
                    <a:pt x="1331919" y="1036545"/>
                  </a:lnTo>
                  <a:lnTo>
                    <a:pt x="1353923" y="997507"/>
                  </a:lnTo>
                  <a:lnTo>
                    <a:pt x="1373338" y="957000"/>
                  </a:lnTo>
                  <a:lnTo>
                    <a:pt x="1390058" y="915126"/>
                  </a:lnTo>
                  <a:lnTo>
                    <a:pt x="1403977" y="871989"/>
                  </a:lnTo>
                  <a:lnTo>
                    <a:pt x="1414989" y="827689"/>
                  </a:lnTo>
                  <a:lnTo>
                    <a:pt x="1422986" y="782331"/>
                  </a:lnTo>
                  <a:lnTo>
                    <a:pt x="1427862" y="736016"/>
                  </a:lnTo>
                  <a:lnTo>
                    <a:pt x="1429512" y="688847"/>
                  </a:lnTo>
                  <a:lnTo>
                    <a:pt x="1427862" y="641679"/>
                  </a:lnTo>
                  <a:lnTo>
                    <a:pt x="1422986" y="595364"/>
                  </a:lnTo>
                  <a:lnTo>
                    <a:pt x="1414989" y="550006"/>
                  </a:lnTo>
                  <a:lnTo>
                    <a:pt x="1403977" y="505706"/>
                  </a:lnTo>
                  <a:lnTo>
                    <a:pt x="1390058" y="462569"/>
                  </a:lnTo>
                  <a:lnTo>
                    <a:pt x="1373338" y="420695"/>
                  </a:lnTo>
                  <a:lnTo>
                    <a:pt x="1353923" y="380188"/>
                  </a:lnTo>
                  <a:lnTo>
                    <a:pt x="1331919" y="341150"/>
                  </a:lnTo>
                  <a:lnTo>
                    <a:pt x="1307434" y="303683"/>
                  </a:lnTo>
                  <a:lnTo>
                    <a:pt x="1280573" y="267891"/>
                  </a:lnTo>
                  <a:lnTo>
                    <a:pt x="1251444" y="233875"/>
                  </a:lnTo>
                  <a:lnTo>
                    <a:pt x="1220152" y="201739"/>
                  </a:lnTo>
                  <a:lnTo>
                    <a:pt x="1186804" y="171584"/>
                  </a:lnTo>
                  <a:lnTo>
                    <a:pt x="1151508" y="143514"/>
                  </a:lnTo>
                  <a:lnTo>
                    <a:pt x="1114368" y="117630"/>
                  </a:lnTo>
                  <a:lnTo>
                    <a:pt x="1075492" y="94036"/>
                  </a:lnTo>
                  <a:lnTo>
                    <a:pt x="1034986" y="72833"/>
                  </a:lnTo>
                  <a:lnTo>
                    <a:pt x="992957" y="54125"/>
                  </a:lnTo>
                  <a:lnTo>
                    <a:pt x="949511" y="38014"/>
                  </a:lnTo>
                  <a:lnTo>
                    <a:pt x="904755" y="24602"/>
                  </a:lnTo>
                  <a:lnTo>
                    <a:pt x="858794" y="13992"/>
                  </a:lnTo>
                  <a:lnTo>
                    <a:pt x="811737" y="6287"/>
                  </a:lnTo>
                  <a:lnTo>
                    <a:pt x="763688" y="1588"/>
                  </a:lnTo>
                  <a:lnTo>
                    <a:pt x="714756" y="0"/>
                  </a:lnTo>
                  <a:close/>
                </a:path>
              </a:pathLst>
            </a:custGeom>
            <a:solidFill>
              <a:srgbClr val="002B4E">
                <a:alpha val="30195"/>
              </a:srgbClr>
            </a:solidFill>
          </p:spPr>
          <p:txBody>
            <a:bodyPr wrap="square" lIns="0" tIns="0" rIns="0" bIns="0" rtlCol="0"/>
            <a:lstStyle/>
            <a:p>
              <a:endParaRPr/>
            </a:p>
          </p:txBody>
        </p:sp>
        <p:sp>
          <p:nvSpPr>
            <p:cNvPr id="72" name="object 13"/>
            <p:cNvSpPr/>
            <p:nvPr/>
          </p:nvSpPr>
          <p:spPr>
            <a:xfrm>
              <a:off x="3091792" y="5045815"/>
              <a:ext cx="1050419" cy="1026032"/>
            </a:xfrm>
            <a:custGeom>
              <a:avLst/>
              <a:gdLst/>
              <a:ahLst/>
              <a:cxnLst/>
              <a:rect l="l" t="t" r="r" b="b"/>
              <a:pathLst>
                <a:path w="1278889" h="1211579">
                  <a:moveTo>
                    <a:pt x="639318" y="0"/>
                  </a:moveTo>
                  <a:lnTo>
                    <a:pt x="589358" y="1822"/>
                  </a:lnTo>
                  <a:lnTo>
                    <a:pt x="540451" y="7201"/>
                  </a:lnTo>
                  <a:lnTo>
                    <a:pt x="492736" y="16001"/>
                  </a:lnTo>
                  <a:lnTo>
                    <a:pt x="446356" y="28088"/>
                  </a:lnTo>
                  <a:lnTo>
                    <a:pt x="401455" y="43326"/>
                  </a:lnTo>
                  <a:lnTo>
                    <a:pt x="358173" y="61582"/>
                  </a:lnTo>
                  <a:lnTo>
                    <a:pt x="316653" y="82719"/>
                  </a:lnTo>
                  <a:lnTo>
                    <a:pt x="277037" y="106603"/>
                  </a:lnTo>
                  <a:lnTo>
                    <a:pt x="239467" y="133101"/>
                  </a:lnTo>
                  <a:lnTo>
                    <a:pt x="204086" y="162076"/>
                  </a:lnTo>
                  <a:lnTo>
                    <a:pt x="171036" y="193394"/>
                  </a:lnTo>
                  <a:lnTo>
                    <a:pt x="140459" y="226920"/>
                  </a:lnTo>
                  <a:lnTo>
                    <a:pt x="112496" y="262520"/>
                  </a:lnTo>
                  <a:lnTo>
                    <a:pt x="87291" y="300058"/>
                  </a:lnTo>
                  <a:lnTo>
                    <a:pt x="64985" y="339401"/>
                  </a:lnTo>
                  <a:lnTo>
                    <a:pt x="45721" y="380412"/>
                  </a:lnTo>
                  <a:lnTo>
                    <a:pt x="29640" y="422958"/>
                  </a:lnTo>
                  <a:lnTo>
                    <a:pt x="16886" y="466903"/>
                  </a:lnTo>
                  <a:lnTo>
                    <a:pt x="7599" y="512114"/>
                  </a:lnTo>
                  <a:lnTo>
                    <a:pt x="1923" y="558454"/>
                  </a:lnTo>
                  <a:lnTo>
                    <a:pt x="0" y="605790"/>
                  </a:lnTo>
                  <a:lnTo>
                    <a:pt x="1923" y="653132"/>
                  </a:lnTo>
                  <a:lnTo>
                    <a:pt x="7599" y="699477"/>
                  </a:lnTo>
                  <a:lnTo>
                    <a:pt x="16886" y="744692"/>
                  </a:lnTo>
                  <a:lnTo>
                    <a:pt x="29640" y="788640"/>
                  </a:lnTo>
                  <a:lnTo>
                    <a:pt x="45721" y="831188"/>
                  </a:lnTo>
                  <a:lnTo>
                    <a:pt x="64985" y="872201"/>
                  </a:lnTo>
                  <a:lnTo>
                    <a:pt x="87291" y="911543"/>
                  </a:lnTo>
                  <a:lnTo>
                    <a:pt x="112496" y="949082"/>
                  </a:lnTo>
                  <a:lnTo>
                    <a:pt x="140459" y="984680"/>
                  </a:lnTo>
                  <a:lnTo>
                    <a:pt x="171036" y="1018205"/>
                  </a:lnTo>
                  <a:lnTo>
                    <a:pt x="204086" y="1049521"/>
                  </a:lnTo>
                  <a:lnTo>
                    <a:pt x="239467" y="1078494"/>
                  </a:lnTo>
                  <a:lnTo>
                    <a:pt x="277037" y="1104989"/>
                  </a:lnTo>
                  <a:lnTo>
                    <a:pt x="316653" y="1128871"/>
                  </a:lnTo>
                  <a:lnTo>
                    <a:pt x="358173" y="1150006"/>
                  </a:lnTo>
                  <a:lnTo>
                    <a:pt x="401455" y="1168259"/>
                  </a:lnTo>
                  <a:lnTo>
                    <a:pt x="446356" y="1183495"/>
                  </a:lnTo>
                  <a:lnTo>
                    <a:pt x="492736" y="1195580"/>
                  </a:lnTo>
                  <a:lnTo>
                    <a:pt x="540451" y="1204379"/>
                  </a:lnTo>
                  <a:lnTo>
                    <a:pt x="589358" y="1209757"/>
                  </a:lnTo>
                  <a:lnTo>
                    <a:pt x="639318" y="1211580"/>
                  </a:lnTo>
                  <a:lnTo>
                    <a:pt x="689277" y="1209757"/>
                  </a:lnTo>
                  <a:lnTo>
                    <a:pt x="738184" y="1204379"/>
                  </a:lnTo>
                  <a:lnTo>
                    <a:pt x="785899" y="1195580"/>
                  </a:lnTo>
                  <a:lnTo>
                    <a:pt x="832279" y="1183495"/>
                  </a:lnTo>
                  <a:lnTo>
                    <a:pt x="877180" y="1168259"/>
                  </a:lnTo>
                  <a:lnTo>
                    <a:pt x="920462" y="1150006"/>
                  </a:lnTo>
                  <a:lnTo>
                    <a:pt x="961982" y="1128871"/>
                  </a:lnTo>
                  <a:lnTo>
                    <a:pt x="1001598" y="1104989"/>
                  </a:lnTo>
                  <a:lnTo>
                    <a:pt x="1039168" y="1078494"/>
                  </a:lnTo>
                  <a:lnTo>
                    <a:pt x="1074549" y="1049521"/>
                  </a:lnTo>
                  <a:lnTo>
                    <a:pt x="1107599" y="1018205"/>
                  </a:lnTo>
                  <a:lnTo>
                    <a:pt x="1138176" y="984680"/>
                  </a:lnTo>
                  <a:lnTo>
                    <a:pt x="1166139" y="949082"/>
                  </a:lnTo>
                  <a:lnTo>
                    <a:pt x="1191344" y="911543"/>
                  </a:lnTo>
                  <a:lnTo>
                    <a:pt x="1213650" y="872201"/>
                  </a:lnTo>
                  <a:lnTo>
                    <a:pt x="1232914" y="831188"/>
                  </a:lnTo>
                  <a:lnTo>
                    <a:pt x="1248995" y="788640"/>
                  </a:lnTo>
                  <a:lnTo>
                    <a:pt x="1261749" y="744692"/>
                  </a:lnTo>
                  <a:lnTo>
                    <a:pt x="1271036" y="699477"/>
                  </a:lnTo>
                  <a:lnTo>
                    <a:pt x="1276712" y="653132"/>
                  </a:lnTo>
                  <a:lnTo>
                    <a:pt x="1278636" y="605790"/>
                  </a:lnTo>
                  <a:lnTo>
                    <a:pt x="1276712" y="558454"/>
                  </a:lnTo>
                  <a:lnTo>
                    <a:pt x="1271036" y="512114"/>
                  </a:lnTo>
                  <a:lnTo>
                    <a:pt x="1261749" y="466903"/>
                  </a:lnTo>
                  <a:lnTo>
                    <a:pt x="1248995" y="422958"/>
                  </a:lnTo>
                  <a:lnTo>
                    <a:pt x="1232914" y="380412"/>
                  </a:lnTo>
                  <a:lnTo>
                    <a:pt x="1213650" y="339401"/>
                  </a:lnTo>
                  <a:lnTo>
                    <a:pt x="1191344" y="300058"/>
                  </a:lnTo>
                  <a:lnTo>
                    <a:pt x="1166139" y="262520"/>
                  </a:lnTo>
                  <a:lnTo>
                    <a:pt x="1138176" y="226920"/>
                  </a:lnTo>
                  <a:lnTo>
                    <a:pt x="1107599" y="193394"/>
                  </a:lnTo>
                  <a:lnTo>
                    <a:pt x="1074549" y="162076"/>
                  </a:lnTo>
                  <a:lnTo>
                    <a:pt x="1039168" y="133101"/>
                  </a:lnTo>
                  <a:lnTo>
                    <a:pt x="1001598" y="106603"/>
                  </a:lnTo>
                  <a:lnTo>
                    <a:pt x="961982" y="82719"/>
                  </a:lnTo>
                  <a:lnTo>
                    <a:pt x="920462" y="61582"/>
                  </a:lnTo>
                  <a:lnTo>
                    <a:pt x="877180" y="43326"/>
                  </a:lnTo>
                  <a:lnTo>
                    <a:pt x="832279" y="28088"/>
                  </a:lnTo>
                  <a:lnTo>
                    <a:pt x="785899" y="16001"/>
                  </a:lnTo>
                  <a:lnTo>
                    <a:pt x="738184" y="7201"/>
                  </a:lnTo>
                  <a:lnTo>
                    <a:pt x="689277" y="1822"/>
                  </a:lnTo>
                  <a:lnTo>
                    <a:pt x="639318" y="0"/>
                  </a:lnTo>
                  <a:close/>
                </a:path>
              </a:pathLst>
            </a:custGeom>
            <a:solidFill>
              <a:srgbClr val="00AF50">
                <a:alpha val="30195"/>
              </a:srgbClr>
            </a:solidFill>
          </p:spPr>
          <p:txBody>
            <a:bodyPr wrap="square" lIns="0" tIns="0" rIns="0" bIns="0" rtlCol="0"/>
            <a:lstStyle/>
            <a:p>
              <a:endParaRPr/>
            </a:p>
          </p:txBody>
        </p:sp>
        <p:sp>
          <p:nvSpPr>
            <p:cNvPr id="73" name="object 14"/>
            <p:cNvSpPr/>
            <p:nvPr/>
          </p:nvSpPr>
          <p:spPr>
            <a:xfrm>
              <a:off x="3089180" y="5060901"/>
              <a:ext cx="1050419" cy="1026032"/>
            </a:xfrm>
            <a:custGeom>
              <a:avLst/>
              <a:gdLst/>
              <a:ahLst/>
              <a:cxnLst/>
              <a:rect l="l" t="t" r="r" b="b"/>
              <a:pathLst>
                <a:path w="1278889" h="1211579">
                  <a:moveTo>
                    <a:pt x="0" y="605790"/>
                  </a:moveTo>
                  <a:lnTo>
                    <a:pt x="1923" y="558454"/>
                  </a:lnTo>
                  <a:lnTo>
                    <a:pt x="7599" y="512114"/>
                  </a:lnTo>
                  <a:lnTo>
                    <a:pt x="16886" y="466903"/>
                  </a:lnTo>
                  <a:lnTo>
                    <a:pt x="29640" y="422958"/>
                  </a:lnTo>
                  <a:lnTo>
                    <a:pt x="45721" y="380412"/>
                  </a:lnTo>
                  <a:lnTo>
                    <a:pt x="64985" y="339401"/>
                  </a:lnTo>
                  <a:lnTo>
                    <a:pt x="87291" y="300058"/>
                  </a:lnTo>
                  <a:lnTo>
                    <a:pt x="112496" y="262520"/>
                  </a:lnTo>
                  <a:lnTo>
                    <a:pt x="140459" y="226920"/>
                  </a:lnTo>
                  <a:lnTo>
                    <a:pt x="171036" y="193394"/>
                  </a:lnTo>
                  <a:lnTo>
                    <a:pt x="204086" y="162076"/>
                  </a:lnTo>
                  <a:lnTo>
                    <a:pt x="239467" y="133101"/>
                  </a:lnTo>
                  <a:lnTo>
                    <a:pt x="277037" y="106603"/>
                  </a:lnTo>
                  <a:lnTo>
                    <a:pt x="316653" y="82719"/>
                  </a:lnTo>
                  <a:lnTo>
                    <a:pt x="358173" y="61582"/>
                  </a:lnTo>
                  <a:lnTo>
                    <a:pt x="401455" y="43326"/>
                  </a:lnTo>
                  <a:lnTo>
                    <a:pt x="446356" y="28088"/>
                  </a:lnTo>
                  <a:lnTo>
                    <a:pt x="492736" y="16001"/>
                  </a:lnTo>
                  <a:lnTo>
                    <a:pt x="540451" y="7201"/>
                  </a:lnTo>
                  <a:lnTo>
                    <a:pt x="589358" y="1822"/>
                  </a:lnTo>
                  <a:lnTo>
                    <a:pt x="639318" y="0"/>
                  </a:lnTo>
                  <a:lnTo>
                    <a:pt x="689277" y="1822"/>
                  </a:lnTo>
                  <a:lnTo>
                    <a:pt x="738184" y="7201"/>
                  </a:lnTo>
                  <a:lnTo>
                    <a:pt x="785899" y="16001"/>
                  </a:lnTo>
                  <a:lnTo>
                    <a:pt x="832279" y="28088"/>
                  </a:lnTo>
                  <a:lnTo>
                    <a:pt x="877180" y="43326"/>
                  </a:lnTo>
                  <a:lnTo>
                    <a:pt x="920462" y="61582"/>
                  </a:lnTo>
                  <a:lnTo>
                    <a:pt x="961982" y="82719"/>
                  </a:lnTo>
                  <a:lnTo>
                    <a:pt x="1001598" y="106603"/>
                  </a:lnTo>
                  <a:lnTo>
                    <a:pt x="1039168" y="133101"/>
                  </a:lnTo>
                  <a:lnTo>
                    <a:pt x="1074549" y="162076"/>
                  </a:lnTo>
                  <a:lnTo>
                    <a:pt x="1107599" y="193394"/>
                  </a:lnTo>
                  <a:lnTo>
                    <a:pt x="1138176" y="226920"/>
                  </a:lnTo>
                  <a:lnTo>
                    <a:pt x="1166139" y="262520"/>
                  </a:lnTo>
                  <a:lnTo>
                    <a:pt x="1191344" y="300058"/>
                  </a:lnTo>
                  <a:lnTo>
                    <a:pt x="1213650" y="339401"/>
                  </a:lnTo>
                  <a:lnTo>
                    <a:pt x="1232914" y="380412"/>
                  </a:lnTo>
                  <a:lnTo>
                    <a:pt x="1248995" y="422958"/>
                  </a:lnTo>
                  <a:lnTo>
                    <a:pt x="1261749" y="466903"/>
                  </a:lnTo>
                  <a:lnTo>
                    <a:pt x="1271036" y="512114"/>
                  </a:lnTo>
                  <a:lnTo>
                    <a:pt x="1276712" y="558454"/>
                  </a:lnTo>
                  <a:lnTo>
                    <a:pt x="1278636" y="605790"/>
                  </a:lnTo>
                  <a:lnTo>
                    <a:pt x="1276712" y="653132"/>
                  </a:lnTo>
                  <a:lnTo>
                    <a:pt x="1271036" y="699477"/>
                  </a:lnTo>
                  <a:lnTo>
                    <a:pt x="1261749" y="744692"/>
                  </a:lnTo>
                  <a:lnTo>
                    <a:pt x="1248995" y="788640"/>
                  </a:lnTo>
                  <a:lnTo>
                    <a:pt x="1232914" y="831188"/>
                  </a:lnTo>
                  <a:lnTo>
                    <a:pt x="1213650" y="872201"/>
                  </a:lnTo>
                  <a:lnTo>
                    <a:pt x="1191344" y="911543"/>
                  </a:lnTo>
                  <a:lnTo>
                    <a:pt x="1166139" y="949082"/>
                  </a:lnTo>
                  <a:lnTo>
                    <a:pt x="1138176" y="984680"/>
                  </a:lnTo>
                  <a:lnTo>
                    <a:pt x="1107599" y="1018205"/>
                  </a:lnTo>
                  <a:lnTo>
                    <a:pt x="1074549" y="1049521"/>
                  </a:lnTo>
                  <a:lnTo>
                    <a:pt x="1039168" y="1078494"/>
                  </a:lnTo>
                  <a:lnTo>
                    <a:pt x="1001598" y="1104989"/>
                  </a:lnTo>
                  <a:lnTo>
                    <a:pt x="961982" y="1128871"/>
                  </a:lnTo>
                  <a:lnTo>
                    <a:pt x="920462" y="1150006"/>
                  </a:lnTo>
                  <a:lnTo>
                    <a:pt x="877180" y="1168259"/>
                  </a:lnTo>
                  <a:lnTo>
                    <a:pt x="832279" y="1183495"/>
                  </a:lnTo>
                  <a:lnTo>
                    <a:pt x="785899" y="1195580"/>
                  </a:lnTo>
                  <a:lnTo>
                    <a:pt x="738184" y="1204379"/>
                  </a:lnTo>
                  <a:lnTo>
                    <a:pt x="689277" y="1209757"/>
                  </a:lnTo>
                  <a:lnTo>
                    <a:pt x="639318" y="1211580"/>
                  </a:lnTo>
                  <a:lnTo>
                    <a:pt x="589358" y="1209757"/>
                  </a:lnTo>
                  <a:lnTo>
                    <a:pt x="540451" y="1204379"/>
                  </a:lnTo>
                  <a:lnTo>
                    <a:pt x="492736" y="1195580"/>
                  </a:lnTo>
                  <a:lnTo>
                    <a:pt x="446356" y="1183495"/>
                  </a:lnTo>
                  <a:lnTo>
                    <a:pt x="401455" y="1168259"/>
                  </a:lnTo>
                  <a:lnTo>
                    <a:pt x="358173" y="1150006"/>
                  </a:lnTo>
                  <a:lnTo>
                    <a:pt x="316653" y="1128871"/>
                  </a:lnTo>
                  <a:lnTo>
                    <a:pt x="277037" y="1104989"/>
                  </a:lnTo>
                  <a:lnTo>
                    <a:pt x="239467" y="1078494"/>
                  </a:lnTo>
                  <a:lnTo>
                    <a:pt x="204086" y="1049521"/>
                  </a:lnTo>
                  <a:lnTo>
                    <a:pt x="171036" y="1018205"/>
                  </a:lnTo>
                  <a:lnTo>
                    <a:pt x="140459" y="984680"/>
                  </a:lnTo>
                  <a:lnTo>
                    <a:pt x="112496" y="949082"/>
                  </a:lnTo>
                  <a:lnTo>
                    <a:pt x="87291" y="911543"/>
                  </a:lnTo>
                  <a:lnTo>
                    <a:pt x="64985" y="872201"/>
                  </a:lnTo>
                  <a:lnTo>
                    <a:pt x="45721" y="831188"/>
                  </a:lnTo>
                  <a:lnTo>
                    <a:pt x="29640" y="788640"/>
                  </a:lnTo>
                  <a:lnTo>
                    <a:pt x="16886" y="744692"/>
                  </a:lnTo>
                  <a:lnTo>
                    <a:pt x="7599" y="699477"/>
                  </a:lnTo>
                  <a:lnTo>
                    <a:pt x="1923" y="653132"/>
                  </a:lnTo>
                  <a:lnTo>
                    <a:pt x="0" y="605790"/>
                  </a:lnTo>
                  <a:close/>
                </a:path>
              </a:pathLst>
            </a:custGeom>
            <a:ln w="38100">
              <a:solidFill>
                <a:srgbClr val="00AF50"/>
              </a:solidFill>
            </a:ln>
          </p:spPr>
          <p:txBody>
            <a:bodyPr wrap="square" lIns="0" tIns="0" rIns="0" bIns="0" rtlCol="0"/>
            <a:lstStyle/>
            <a:p>
              <a:endParaRPr/>
            </a:p>
          </p:txBody>
        </p:sp>
        <p:sp>
          <p:nvSpPr>
            <p:cNvPr id="74" name="object 15"/>
            <p:cNvSpPr txBox="1"/>
            <p:nvPr/>
          </p:nvSpPr>
          <p:spPr>
            <a:xfrm>
              <a:off x="1924212" y="4517978"/>
              <a:ext cx="1374140" cy="239395"/>
            </a:xfrm>
            <a:prstGeom prst="rect">
              <a:avLst/>
            </a:prstGeom>
          </p:spPr>
          <p:txBody>
            <a:bodyPr vert="horz" wrap="square" lIns="0" tIns="13335" rIns="0" bIns="0" rtlCol="0">
              <a:spAutoFit/>
            </a:bodyPr>
            <a:lstStyle/>
            <a:p>
              <a:pPr>
                <a:lnSpc>
                  <a:spcPct val="100000"/>
                </a:lnSpc>
                <a:spcBef>
                  <a:spcPts val="105"/>
                </a:spcBef>
              </a:pPr>
              <a:r>
                <a:rPr sz="1400" b="1" spc="-100" dirty="0">
                  <a:solidFill>
                    <a:srgbClr val="C00000"/>
                  </a:solidFill>
                  <a:latin typeface="メイリオ"/>
                  <a:cs typeface="メイリオ"/>
                </a:rPr>
                <a:t>Y</a:t>
              </a:r>
              <a:r>
                <a:rPr sz="1400" b="1" dirty="0">
                  <a:solidFill>
                    <a:srgbClr val="C00000"/>
                  </a:solidFill>
                  <a:latin typeface="メイリオ"/>
                  <a:cs typeface="メイリオ"/>
                </a:rPr>
                <a:t>a</a:t>
              </a:r>
              <a:r>
                <a:rPr sz="1400" b="1" spc="5" dirty="0">
                  <a:solidFill>
                    <a:srgbClr val="C00000"/>
                  </a:solidFill>
                  <a:latin typeface="メイリオ"/>
                  <a:cs typeface="メイリオ"/>
                </a:rPr>
                <a:t>h</a:t>
              </a:r>
              <a:r>
                <a:rPr sz="1400" b="1" spc="-5" dirty="0">
                  <a:solidFill>
                    <a:srgbClr val="C00000"/>
                  </a:solidFill>
                  <a:latin typeface="メイリオ"/>
                  <a:cs typeface="メイリオ"/>
                </a:rPr>
                <a:t>oo</a:t>
              </a:r>
              <a:r>
                <a:rPr sz="1400" b="1" dirty="0">
                  <a:solidFill>
                    <a:srgbClr val="C00000"/>
                  </a:solidFill>
                  <a:latin typeface="メイリオ"/>
                  <a:cs typeface="メイリオ"/>
                </a:rPr>
                <a:t>!ニュース</a:t>
              </a:r>
              <a:endParaRPr sz="1400" dirty="0">
                <a:latin typeface="メイリオ"/>
                <a:cs typeface="メイリオ"/>
              </a:endParaRPr>
            </a:p>
          </p:txBody>
        </p:sp>
        <p:sp>
          <p:nvSpPr>
            <p:cNvPr id="75" name="object 16"/>
            <p:cNvSpPr txBox="1"/>
            <p:nvPr/>
          </p:nvSpPr>
          <p:spPr>
            <a:xfrm>
              <a:off x="3587149" y="4720033"/>
              <a:ext cx="1104900" cy="197490"/>
            </a:xfrm>
            <a:prstGeom prst="rect">
              <a:avLst/>
            </a:prstGeom>
          </p:spPr>
          <p:txBody>
            <a:bodyPr vert="horz" wrap="square" lIns="0" tIns="12700" rIns="0" bIns="0" rtlCol="0">
              <a:spAutoFit/>
            </a:bodyPr>
            <a:lstStyle/>
            <a:p>
              <a:pPr>
                <a:lnSpc>
                  <a:spcPct val="100000"/>
                </a:lnSpc>
                <a:spcBef>
                  <a:spcPts val="100"/>
                </a:spcBef>
              </a:pPr>
              <a:r>
                <a:rPr lang="en-US" altLang="ja-JP" sz="1200" b="1" dirty="0" err="1" smtClean="0">
                  <a:solidFill>
                    <a:srgbClr val="001F5F"/>
                  </a:solidFill>
                  <a:latin typeface="メイリオ"/>
                  <a:cs typeface="メイリオ"/>
                </a:rPr>
                <a:t>SmartNew</a:t>
              </a:r>
              <a:r>
                <a:rPr lang="en-US" altLang="ja-JP" sz="1200" b="1" dirty="0" err="1">
                  <a:solidFill>
                    <a:srgbClr val="001F5F"/>
                  </a:solidFill>
                  <a:latin typeface="メイリオ"/>
                  <a:cs typeface="メイリオ"/>
                </a:rPr>
                <a:t>s</a:t>
              </a:r>
              <a:endParaRPr sz="1200" dirty="0">
                <a:latin typeface="メイリオ"/>
                <a:cs typeface="メイリオ"/>
              </a:endParaRPr>
            </a:p>
          </p:txBody>
        </p:sp>
        <p:sp>
          <p:nvSpPr>
            <p:cNvPr id="76" name="object 17"/>
            <p:cNvSpPr txBox="1"/>
            <p:nvPr/>
          </p:nvSpPr>
          <p:spPr>
            <a:xfrm>
              <a:off x="3250705" y="5693478"/>
              <a:ext cx="717550" cy="228268"/>
            </a:xfrm>
            <a:prstGeom prst="rect">
              <a:avLst/>
            </a:prstGeom>
          </p:spPr>
          <p:txBody>
            <a:bodyPr vert="horz" wrap="square" lIns="0" tIns="12700" rIns="0" bIns="0" rtlCol="0">
              <a:spAutoFit/>
            </a:bodyPr>
            <a:lstStyle/>
            <a:p>
              <a:pPr>
                <a:lnSpc>
                  <a:spcPct val="100000"/>
                </a:lnSpc>
                <a:spcBef>
                  <a:spcPts val="100"/>
                </a:spcBef>
              </a:pPr>
              <a:r>
                <a:rPr lang="en-US" altLang="ja-JP" sz="1400" b="1" dirty="0" err="1" smtClean="0">
                  <a:solidFill>
                    <a:srgbClr val="00AF50"/>
                  </a:solidFill>
                  <a:latin typeface="メイリオ"/>
                  <a:cs typeface="メイリオ"/>
                </a:rPr>
                <a:t>Gunos</a:t>
              </a:r>
              <a:r>
                <a:rPr lang="en-US" altLang="ja-JP" sz="1400" b="1" dirty="0" err="1">
                  <a:solidFill>
                    <a:srgbClr val="00AF50"/>
                  </a:solidFill>
                  <a:latin typeface="メイリオ"/>
                  <a:cs typeface="メイリオ"/>
                </a:rPr>
                <a:t>y</a:t>
              </a:r>
              <a:endParaRPr sz="1400" dirty="0">
                <a:latin typeface="メイリオ"/>
                <a:cs typeface="メイリオ"/>
              </a:endParaRPr>
            </a:p>
          </p:txBody>
        </p:sp>
        <p:sp>
          <p:nvSpPr>
            <p:cNvPr id="77" name="object 18"/>
            <p:cNvSpPr/>
            <p:nvPr/>
          </p:nvSpPr>
          <p:spPr>
            <a:xfrm>
              <a:off x="3463964" y="5458514"/>
              <a:ext cx="823040" cy="234964"/>
            </a:xfrm>
            <a:custGeom>
              <a:avLst/>
              <a:gdLst/>
              <a:ahLst/>
              <a:cxnLst/>
              <a:rect l="l" t="t" r="r" b="b"/>
              <a:pathLst>
                <a:path w="1102995" h="584835">
                  <a:moveTo>
                    <a:pt x="0" y="0"/>
                  </a:moveTo>
                  <a:lnTo>
                    <a:pt x="1102994" y="584631"/>
                  </a:lnTo>
                </a:path>
              </a:pathLst>
            </a:custGeom>
            <a:ln w="28956">
              <a:solidFill>
                <a:srgbClr val="00B050"/>
              </a:solidFill>
              <a:prstDash val="sysDash"/>
            </a:ln>
          </p:spPr>
          <p:txBody>
            <a:bodyPr wrap="square" lIns="0" tIns="0" rIns="0" bIns="0" rtlCol="0"/>
            <a:lstStyle/>
            <a:p>
              <a:endParaRPr/>
            </a:p>
          </p:txBody>
        </p:sp>
        <p:sp>
          <p:nvSpPr>
            <p:cNvPr id="78" name="object 19"/>
            <p:cNvSpPr/>
            <p:nvPr/>
          </p:nvSpPr>
          <p:spPr>
            <a:xfrm>
              <a:off x="3761017" y="4000823"/>
              <a:ext cx="189820" cy="499229"/>
            </a:xfrm>
            <a:custGeom>
              <a:avLst/>
              <a:gdLst/>
              <a:ahLst/>
              <a:cxnLst/>
              <a:rect l="l" t="t" r="r" b="b"/>
              <a:pathLst>
                <a:path w="621029" h="1117600">
                  <a:moveTo>
                    <a:pt x="0" y="1117346"/>
                  </a:moveTo>
                  <a:lnTo>
                    <a:pt x="620649" y="0"/>
                  </a:lnTo>
                </a:path>
              </a:pathLst>
            </a:custGeom>
            <a:ln w="28956">
              <a:solidFill>
                <a:schemeClr val="accent5"/>
              </a:solidFill>
              <a:prstDash val="sysDash"/>
            </a:ln>
          </p:spPr>
          <p:txBody>
            <a:bodyPr wrap="square" lIns="0" tIns="0" rIns="0" bIns="0" rtlCol="0"/>
            <a:lstStyle/>
            <a:p>
              <a:endParaRPr>
                <a:solidFill>
                  <a:schemeClr val="accent5"/>
                </a:solidFill>
              </a:endParaRPr>
            </a:p>
          </p:txBody>
        </p:sp>
        <p:sp>
          <p:nvSpPr>
            <p:cNvPr id="79" name="object 21"/>
            <p:cNvSpPr txBox="1"/>
            <p:nvPr/>
          </p:nvSpPr>
          <p:spPr>
            <a:xfrm>
              <a:off x="4075838" y="3915664"/>
              <a:ext cx="781050" cy="166712"/>
            </a:xfrm>
            <a:prstGeom prst="rect">
              <a:avLst/>
            </a:prstGeom>
            <a:ln>
              <a:noFill/>
            </a:ln>
          </p:spPr>
          <p:txBody>
            <a:bodyPr vert="horz" wrap="square" lIns="0" tIns="12700" rIns="0" bIns="0" rtlCol="0">
              <a:spAutoFit/>
            </a:bodyPr>
            <a:lstStyle/>
            <a:p>
              <a:pPr>
                <a:lnSpc>
                  <a:spcPct val="100000"/>
                </a:lnSpc>
                <a:spcBef>
                  <a:spcPts val="100"/>
                </a:spcBef>
              </a:pPr>
              <a:r>
                <a:rPr sz="1000" spc="-445" dirty="0">
                  <a:solidFill>
                    <a:schemeClr val="accent5"/>
                  </a:solidFill>
                  <a:uFill>
                    <a:solidFill>
                      <a:srgbClr val="000000"/>
                    </a:solidFill>
                  </a:uFill>
                  <a:latin typeface="Times New Roman"/>
                  <a:cs typeface="Times New Roman"/>
                </a:rPr>
                <a:t> </a:t>
              </a:r>
              <a:r>
                <a:rPr sz="1000" b="1" dirty="0">
                  <a:solidFill>
                    <a:schemeClr val="accent5"/>
                  </a:solidFill>
                  <a:uFill>
                    <a:solidFill>
                      <a:srgbClr val="000000"/>
                    </a:solidFill>
                  </a:uFill>
                  <a:latin typeface="メイリオ"/>
                  <a:cs typeface="メイリオ"/>
                </a:rPr>
                <a:t>約</a:t>
              </a:r>
              <a:r>
                <a:rPr sz="1000" b="1" spc="5" dirty="0">
                  <a:solidFill>
                    <a:schemeClr val="accent5"/>
                  </a:solidFill>
                  <a:uFill>
                    <a:solidFill>
                      <a:srgbClr val="000000"/>
                    </a:solidFill>
                  </a:uFill>
                  <a:latin typeface="メイリオ"/>
                  <a:cs typeface="メイリオ"/>
                </a:rPr>
                <a:t>11</a:t>
              </a:r>
              <a:r>
                <a:rPr sz="1000" b="1" spc="-5" dirty="0">
                  <a:solidFill>
                    <a:schemeClr val="accent5"/>
                  </a:solidFill>
                  <a:uFill>
                    <a:solidFill>
                      <a:srgbClr val="000000"/>
                    </a:solidFill>
                  </a:uFill>
                  <a:latin typeface="メイリオ"/>
                  <a:cs typeface="メイリオ"/>
                </a:rPr>
                <a:t>％</a:t>
              </a:r>
              <a:endParaRPr sz="1000" dirty="0">
                <a:solidFill>
                  <a:schemeClr val="accent5"/>
                </a:solidFill>
                <a:latin typeface="メイリオ"/>
                <a:cs typeface="メイリオ"/>
              </a:endParaRPr>
            </a:p>
          </p:txBody>
        </p:sp>
        <p:sp>
          <p:nvSpPr>
            <p:cNvPr id="80" name="object 22"/>
            <p:cNvSpPr txBox="1"/>
            <p:nvPr/>
          </p:nvSpPr>
          <p:spPr>
            <a:xfrm>
              <a:off x="4047299" y="5493907"/>
              <a:ext cx="1037590" cy="654025"/>
            </a:xfrm>
            <a:prstGeom prst="rect">
              <a:avLst/>
            </a:prstGeom>
          </p:spPr>
          <p:txBody>
            <a:bodyPr vert="horz" wrap="square" lIns="0" tIns="12700" rIns="0" bIns="0" rtlCol="0">
              <a:spAutoFit/>
            </a:bodyPr>
            <a:lstStyle/>
            <a:p>
              <a:pPr marR="5080" algn="ctr">
                <a:lnSpc>
                  <a:spcPts val="1390"/>
                </a:lnSpc>
                <a:spcBef>
                  <a:spcPts val="100"/>
                </a:spcBef>
              </a:pPr>
              <a:r>
                <a:rPr lang="en-US" altLang="ja-JP" sz="1000" b="1" spc="-5" dirty="0" err="1" smtClean="0">
                  <a:solidFill>
                    <a:srgbClr val="00B050"/>
                  </a:solidFill>
                  <a:uFill>
                    <a:solidFill>
                      <a:srgbClr val="000000"/>
                    </a:solidFill>
                  </a:uFill>
                  <a:latin typeface="メイリオ"/>
                  <a:cs typeface="メイリオ"/>
                </a:rPr>
                <a:t>Gunosy</a:t>
              </a:r>
              <a:r>
                <a:rPr lang="ja-JP" altLang="en-US" sz="1000" b="1" spc="-5" dirty="0" smtClean="0">
                  <a:solidFill>
                    <a:srgbClr val="00B050"/>
                  </a:solidFill>
                  <a:uFill>
                    <a:solidFill>
                      <a:srgbClr val="000000"/>
                    </a:solidFill>
                  </a:uFill>
                  <a:latin typeface="メイリオ"/>
                  <a:cs typeface="メイリオ"/>
                </a:rPr>
                <a:t>社</a:t>
              </a:r>
              <a:endParaRPr lang="en-US" altLang="ja-JP" sz="1000" b="1" spc="-5" dirty="0" smtClean="0">
                <a:solidFill>
                  <a:srgbClr val="00B050"/>
                </a:solidFill>
                <a:uFill>
                  <a:solidFill>
                    <a:srgbClr val="000000"/>
                  </a:solidFill>
                </a:uFill>
                <a:latin typeface="メイリオ"/>
                <a:cs typeface="メイリオ"/>
              </a:endParaRPr>
            </a:p>
            <a:p>
              <a:pPr marR="5080" algn="ctr">
                <a:lnSpc>
                  <a:spcPts val="1390"/>
                </a:lnSpc>
                <a:spcBef>
                  <a:spcPts val="100"/>
                </a:spcBef>
              </a:pPr>
              <a:r>
                <a:rPr sz="1000" b="1" dirty="0" err="1" smtClean="0">
                  <a:solidFill>
                    <a:srgbClr val="00B050"/>
                  </a:solidFill>
                  <a:uFill>
                    <a:solidFill>
                      <a:srgbClr val="000000"/>
                    </a:solidFill>
                  </a:uFill>
                  <a:latin typeface="メイリオ"/>
                  <a:cs typeface="メイリオ"/>
                </a:rPr>
                <a:t>との重複</a:t>
              </a:r>
              <a:r>
                <a:rPr sz="1000" b="1" spc="-10" dirty="0" err="1" smtClean="0">
                  <a:solidFill>
                    <a:srgbClr val="00B050"/>
                  </a:solidFill>
                  <a:uFill>
                    <a:solidFill>
                      <a:srgbClr val="000000"/>
                    </a:solidFill>
                  </a:uFill>
                  <a:latin typeface="メイリオ"/>
                  <a:cs typeface="メイリオ"/>
                </a:rPr>
                <a:t>率</a:t>
              </a:r>
              <a:endParaRPr sz="1000" dirty="0">
                <a:solidFill>
                  <a:srgbClr val="00B050"/>
                </a:solidFill>
                <a:latin typeface="メイリオ"/>
                <a:cs typeface="メイリオ"/>
              </a:endParaRPr>
            </a:p>
            <a:p>
              <a:pPr algn="ctr">
                <a:lnSpc>
                  <a:spcPts val="2110"/>
                </a:lnSpc>
              </a:pPr>
              <a:r>
                <a:rPr sz="1000" spc="-445" dirty="0">
                  <a:solidFill>
                    <a:srgbClr val="00B050"/>
                  </a:solidFill>
                  <a:uFill>
                    <a:solidFill>
                      <a:srgbClr val="000000"/>
                    </a:solidFill>
                  </a:uFill>
                  <a:latin typeface="Times New Roman"/>
                  <a:cs typeface="Times New Roman"/>
                </a:rPr>
                <a:t> </a:t>
              </a:r>
              <a:r>
                <a:rPr sz="1000" b="1" spc="-5" dirty="0">
                  <a:solidFill>
                    <a:srgbClr val="00B050"/>
                  </a:solidFill>
                  <a:uFill>
                    <a:solidFill>
                      <a:srgbClr val="000000"/>
                    </a:solidFill>
                  </a:uFill>
                  <a:latin typeface="メイリオ"/>
                  <a:cs typeface="メイリオ"/>
                </a:rPr>
                <a:t>約8％</a:t>
              </a:r>
              <a:endParaRPr sz="1000" dirty="0">
                <a:solidFill>
                  <a:srgbClr val="00B050"/>
                </a:solidFill>
                <a:latin typeface="メイリオ"/>
                <a:cs typeface="メイリオ"/>
              </a:endParaRPr>
            </a:p>
          </p:txBody>
        </p:sp>
        <p:sp>
          <p:nvSpPr>
            <p:cNvPr id="81" name="object 23"/>
            <p:cNvSpPr/>
            <p:nvPr/>
          </p:nvSpPr>
          <p:spPr>
            <a:xfrm>
              <a:off x="1951017" y="4950451"/>
              <a:ext cx="820392" cy="743028"/>
            </a:xfrm>
            <a:custGeom>
              <a:avLst/>
              <a:gdLst/>
              <a:ahLst/>
              <a:cxnLst/>
              <a:rect l="l" t="t" r="r" b="b"/>
              <a:pathLst>
                <a:path w="1578610" h="805179">
                  <a:moveTo>
                    <a:pt x="0" y="805053"/>
                  </a:moveTo>
                  <a:lnTo>
                    <a:pt x="1578610" y="0"/>
                  </a:lnTo>
                </a:path>
              </a:pathLst>
            </a:custGeom>
            <a:ln w="28956">
              <a:solidFill>
                <a:srgbClr val="C00000"/>
              </a:solidFill>
              <a:prstDash val="sysDash"/>
            </a:ln>
          </p:spPr>
          <p:txBody>
            <a:bodyPr wrap="square" lIns="0" tIns="0" rIns="0" bIns="0" rtlCol="0"/>
            <a:lstStyle/>
            <a:p>
              <a:endParaRPr/>
            </a:p>
          </p:txBody>
        </p:sp>
        <p:sp>
          <p:nvSpPr>
            <p:cNvPr id="82" name="object 24"/>
            <p:cNvSpPr txBox="1"/>
            <p:nvPr/>
          </p:nvSpPr>
          <p:spPr>
            <a:xfrm>
              <a:off x="1072489" y="5751717"/>
              <a:ext cx="1526540" cy="339837"/>
            </a:xfrm>
            <a:prstGeom prst="rect">
              <a:avLst/>
            </a:prstGeom>
          </p:spPr>
          <p:txBody>
            <a:bodyPr vert="horz" wrap="square" lIns="0" tIns="12700" rIns="0" bIns="0" rtlCol="0">
              <a:spAutoFit/>
            </a:bodyPr>
            <a:lstStyle/>
            <a:p>
              <a:pPr marL="100330">
                <a:lnSpc>
                  <a:spcPct val="100000"/>
                </a:lnSpc>
                <a:spcBef>
                  <a:spcPts val="100"/>
                </a:spcBef>
              </a:pPr>
              <a:r>
                <a:rPr sz="1000" b="1" spc="-20" dirty="0">
                  <a:solidFill>
                    <a:schemeClr val="accent6"/>
                  </a:solidFill>
                  <a:latin typeface="メイリオ"/>
                  <a:cs typeface="メイリオ"/>
                </a:rPr>
                <a:t>Yahoo!</a:t>
              </a:r>
              <a:r>
                <a:rPr sz="1000" b="1" dirty="0">
                  <a:solidFill>
                    <a:schemeClr val="accent6"/>
                  </a:solidFill>
                  <a:latin typeface="メイリオ"/>
                  <a:cs typeface="メイリオ"/>
                </a:rPr>
                <a:t>ニュースの</a:t>
              </a:r>
              <a:endParaRPr sz="1000" dirty="0">
                <a:solidFill>
                  <a:schemeClr val="accent6"/>
                </a:solidFill>
                <a:latin typeface="メイリオ"/>
                <a:cs typeface="メイリオ"/>
              </a:endParaRPr>
            </a:p>
            <a:p>
              <a:pPr marL="147320">
                <a:lnSpc>
                  <a:spcPts val="1390"/>
                </a:lnSpc>
              </a:pPr>
              <a:r>
                <a:rPr sz="1000" spc="-300" dirty="0" smtClean="0">
                  <a:solidFill>
                    <a:schemeClr val="accent6"/>
                  </a:solidFill>
                  <a:uFill>
                    <a:solidFill>
                      <a:srgbClr val="000000"/>
                    </a:solidFill>
                  </a:uFill>
                  <a:latin typeface="Times New Roman"/>
                  <a:cs typeface="Times New Roman"/>
                </a:rPr>
                <a:t> </a:t>
              </a:r>
              <a:r>
                <a:rPr sz="1000" b="1" dirty="0" err="1" smtClean="0">
                  <a:solidFill>
                    <a:schemeClr val="accent6"/>
                  </a:solidFill>
                  <a:uFill>
                    <a:solidFill>
                      <a:srgbClr val="000000"/>
                    </a:solidFill>
                  </a:uFill>
                  <a:latin typeface="メイリオ"/>
                  <a:cs typeface="メイリオ"/>
                </a:rPr>
                <a:t>ユニークリーチ</a:t>
              </a:r>
              <a:endParaRPr lang="en-US" sz="1000" b="1" dirty="0" smtClean="0">
                <a:solidFill>
                  <a:schemeClr val="accent6"/>
                </a:solidFill>
                <a:uFill>
                  <a:solidFill>
                    <a:srgbClr val="000000"/>
                  </a:solidFill>
                </a:uFill>
                <a:latin typeface="メイリオ"/>
                <a:cs typeface="メイリオ"/>
              </a:endParaRPr>
            </a:p>
          </p:txBody>
        </p:sp>
        <p:sp>
          <p:nvSpPr>
            <p:cNvPr id="83" name="正方形/長方形 82"/>
            <p:cNvSpPr/>
            <p:nvPr/>
          </p:nvSpPr>
          <p:spPr>
            <a:xfrm>
              <a:off x="3736052" y="3525393"/>
              <a:ext cx="1101904" cy="400110"/>
            </a:xfrm>
            <a:prstGeom prst="rect">
              <a:avLst/>
            </a:prstGeom>
            <a:ln>
              <a:noFill/>
            </a:ln>
          </p:spPr>
          <p:txBody>
            <a:bodyPr wrap="none">
              <a:spAutoFit/>
            </a:bodyPr>
            <a:lstStyle/>
            <a:p>
              <a:pPr marR="5080" algn="ctr">
                <a:lnSpc>
                  <a:spcPct val="100000"/>
                </a:lnSpc>
                <a:spcBef>
                  <a:spcPts val="1980"/>
                </a:spcBef>
              </a:pPr>
              <a:r>
                <a:rPr lang="en-US" altLang="ja-JP" sz="1000" b="1" dirty="0" err="1" smtClean="0">
                  <a:solidFill>
                    <a:schemeClr val="accent5"/>
                  </a:solidFill>
                  <a:uFill>
                    <a:solidFill>
                      <a:srgbClr val="000000"/>
                    </a:solidFill>
                  </a:uFill>
                  <a:cs typeface="メイリオ"/>
                </a:rPr>
                <a:t>SmartNews</a:t>
              </a:r>
              <a:r>
                <a:rPr lang="ja-JP" altLang="en-US" sz="1000" b="1" dirty="0" smtClean="0">
                  <a:solidFill>
                    <a:schemeClr val="accent5"/>
                  </a:solidFill>
                  <a:uFill>
                    <a:solidFill>
                      <a:srgbClr val="000000"/>
                    </a:solidFill>
                  </a:uFill>
                  <a:cs typeface="メイリオ"/>
                </a:rPr>
                <a:t>社</a:t>
              </a:r>
              <a:r>
                <a:rPr lang="en-US" altLang="ja-JP" sz="1000" b="1" dirty="0" smtClean="0">
                  <a:solidFill>
                    <a:schemeClr val="accent5"/>
                  </a:solidFill>
                  <a:uFill>
                    <a:solidFill>
                      <a:srgbClr val="000000"/>
                    </a:solidFill>
                  </a:uFill>
                  <a:cs typeface="メイリオ"/>
                </a:rPr>
                <a:t/>
              </a:r>
              <a:br>
                <a:rPr lang="en-US" altLang="ja-JP" sz="1000" b="1" dirty="0" smtClean="0">
                  <a:solidFill>
                    <a:schemeClr val="accent5"/>
                  </a:solidFill>
                  <a:uFill>
                    <a:solidFill>
                      <a:srgbClr val="000000"/>
                    </a:solidFill>
                  </a:uFill>
                  <a:cs typeface="メイリオ"/>
                </a:rPr>
              </a:br>
              <a:r>
                <a:rPr lang="ja-JP" altLang="en-US" sz="1000" b="1" dirty="0" smtClean="0">
                  <a:solidFill>
                    <a:schemeClr val="accent5"/>
                  </a:solidFill>
                  <a:uFill>
                    <a:solidFill>
                      <a:srgbClr val="000000"/>
                    </a:solidFill>
                  </a:uFill>
                  <a:cs typeface="メイリオ"/>
                </a:rPr>
                <a:t>と</a:t>
              </a:r>
              <a:r>
                <a:rPr lang="ja-JP" altLang="en-US" sz="1000" b="1" dirty="0">
                  <a:solidFill>
                    <a:schemeClr val="accent5"/>
                  </a:solidFill>
                  <a:uFill>
                    <a:solidFill>
                      <a:srgbClr val="000000"/>
                    </a:solidFill>
                  </a:uFill>
                  <a:cs typeface="メイリオ"/>
                </a:rPr>
                <a:t>の重複</a:t>
              </a:r>
              <a:r>
                <a:rPr lang="ja-JP" altLang="en-US" sz="1000" b="1" spc="-5" dirty="0">
                  <a:solidFill>
                    <a:schemeClr val="accent5"/>
                  </a:solidFill>
                  <a:uFill>
                    <a:solidFill>
                      <a:srgbClr val="000000"/>
                    </a:solidFill>
                  </a:uFill>
                  <a:cs typeface="メイリオ"/>
                </a:rPr>
                <a:t>率</a:t>
              </a:r>
              <a:endParaRPr lang="ja-JP" altLang="en-US" sz="1000" dirty="0">
                <a:solidFill>
                  <a:schemeClr val="accent5"/>
                </a:solidFill>
                <a:cs typeface="メイリオ"/>
              </a:endParaRPr>
            </a:p>
          </p:txBody>
        </p:sp>
        <p:sp>
          <p:nvSpPr>
            <p:cNvPr id="84" name="object 12"/>
            <p:cNvSpPr/>
            <p:nvPr/>
          </p:nvSpPr>
          <p:spPr>
            <a:xfrm>
              <a:off x="3388074" y="4175263"/>
              <a:ext cx="1266190" cy="1144204"/>
            </a:xfrm>
            <a:custGeom>
              <a:avLst/>
              <a:gdLst/>
              <a:ahLst/>
              <a:cxnLst/>
              <a:rect l="l" t="t" r="r" b="b"/>
              <a:pathLst>
                <a:path w="1430020" h="1377950">
                  <a:moveTo>
                    <a:pt x="0" y="688847"/>
                  </a:moveTo>
                  <a:lnTo>
                    <a:pt x="1649" y="641679"/>
                  </a:lnTo>
                  <a:lnTo>
                    <a:pt x="6525" y="595364"/>
                  </a:lnTo>
                  <a:lnTo>
                    <a:pt x="14522" y="550006"/>
                  </a:lnTo>
                  <a:lnTo>
                    <a:pt x="25534" y="505706"/>
                  </a:lnTo>
                  <a:lnTo>
                    <a:pt x="39453" y="462569"/>
                  </a:lnTo>
                  <a:lnTo>
                    <a:pt x="56173" y="420695"/>
                  </a:lnTo>
                  <a:lnTo>
                    <a:pt x="75588" y="380188"/>
                  </a:lnTo>
                  <a:lnTo>
                    <a:pt x="97592" y="341150"/>
                  </a:lnTo>
                  <a:lnTo>
                    <a:pt x="122077" y="303683"/>
                  </a:lnTo>
                  <a:lnTo>
                    <a:pt x="148938" y="267891"/>
                  </a:lnTo>
                  <a:lnTo>
                    <a:pt x="178067" y="233875"/>
                  </a:lnTo>
                  <a:lnTo>
                    <a:pt x="209359" y="201739"/>
                  </a:lnTo>
                  <a:lnTo>
                    <a:pt x="242707" y="171584"/>
                  </a:lnTo>
                  <a:lnTo>
                    <a:pt x="278003" y="143514"/>
                  </a:lnTo>
                  <a:lnTo>
                    <a:pt x="315143" y="117630"/>
                  </a:lnTo>
                  <a:lnTo>
                    <a:pt x="354019" y="94036"/>
                  </a:lnTo>
                  <a:lnTo>
                    <a:pt x="394525" y="72833"/>
                  </a:lnTo>
                  <a:lnTo>
                    <a:pt x="436554" y="54125"/>
                  </a:lnTo>
                  <a:lnTo>
                    <a:pt x="480000" y="38014"/>
                  </a:lnTo>
                  <a:lnTo>
                    <a:pt x="524756" y="24602"/>
                  </a:lnTo>
                  <a:lnTo>
                    <a:pt x="570717" y="13992"/>
                  </a:lnTo>
                  <a:lnTo>
                    <a:pt x="617774" y="6287"/>
                  </a:lnTo>
                  <a:lnTo>
                    <a:pt x="665823" y="1588"/>
                  </a:lnTo>
                  <a:lnTo>
                    <a:pt x="714756" y="0"/>
                  </a:lnTo>
                  <a:lnTo>
                    <a:pt x="763688" y="1588"/>
                  </a:lnTo>
                  <a:lnTo>
                    <a:pt x="811737" y="6287"/>
                  </a:lnTo>
                  <a:lnTo>
                    <a:pt x="858794" y="13992"/>
                  </a:lnTo>
                  <a:lnTo>
                    <a:pt x="904755" y="24602"/>
                  </a:lnTo>
                  <a:lnTo>
                    <a:pt x="949511" y="38014"/>
                  </a:lnTo>
                  <a:lnTo>
                    <a:pt x="992957" y="54125"/>
                  </a:lnTo>
                  <a:lnTo>
                    <a:pt x="1034986" y="72833"/>
                  </a:lnTo>
                  <a:lnTo>
                    <a:pt x="1075492" y="94036"/>
                  </a:lnTo>
                  <a:lnTo>
                    <a:pt x="1114368" y="117630"/>
                  </a:lnTo>
                  <a:lnTo>
                    <a:pt x="1151508" y="143514"/>
                  </a:lnTo>
                  <a:lnTo>
                    <a:pt x="1186804" y="171584"/>
                  </a:lnTo>
                  <a:lnTo>
                    <a:pt x="1220152" y="201739"/>
                  </a:lnTo>
                  <a:lnTo>
                    <a:pt x="1251444" y="233875"/>
                  </a:lnTo>
                  <a:lnTo>
                    <a:pt x="1280573" y="267891"/>
                  </a:lnTo>
                  <a:lnTo>
                    <a:pt x="1307434" y="303683"/>
                  </a:lnTo>
                  <a:lnTo>
                    <a:pt x="1331919" y="341150"/>
                  </a:lnTo>
                  <a:lnTo>
                    <a:pt x="1353923" y="380188"/>
                  </a:lnTo>
                  <a:lnTo>
                    <a:pt x="1373338" y="420695"/>
                  </a:lnTo>
                  <a:lnTo>
                    <a:pt x="1390058" y="462569"/>
                  </a:lnTo>
                  <a:lnTo>
                    <a:pt x="1403977" y="505706"/>
                  </a:lnTo>
                  <a:lnTo>
                    <a:pt x="1414989" y="550006"/>
                  </a:lnTo>
                  <a:lnTo>
                    <a:pt x="1422986" y="595364"/>
                  </a:lnTo>
                  <a:lnTo>
                    <a:pt x="1427862" y="641679"/>
                  </a:lnTo>
                  <a:lnTo>
                    <a:pt x="1429512" y="688847"/>
                  </a:lnTo>
                  <a:lnTo>
                    <a:pt x="1427862" y="736016"/>
                  </a:lnTo>
                  <a:lnTo>
                    <a:pt x="1422986" y="782331"/>
                  </a:lnTo>
                  <a:lnTo>
                    <a:pt x="1414989" y="827689"/>
                  </a:lnTo>
                  <a:lnTo>
                    <a:pt x="1403977" y="871989"/>
                  </a:lnTo>
                  <a:lnTo>
                    <a:pt x="1390058" y="915126"/>
                  </a:lnTo>
                  <a:lnTo>
                    <a:pt x="1373338" y="957000"/>
                  </a:lnTo>
                  <a:lnTo>
                    <a:pt x="1353923" y="997507"/>
                  </a:lnTo>
                  <a:lnTo>
                    <a:pt x="1331919" y="1036545"/>
                  </a:lnTo>
                  <a:lnTo>
                    <a:pt x="1307434" y="1074012"/>
                  </a:lnTo>
                  <a:lnTo>
                    <a:pt x="1280573" y="1109804"/>
                  </a:lnTo>
                  <a:lnTo>
                    <a:pt x="1251444" y="1143820"/>
                  </a:lnTo>
                  <a:lnTo>
                    <a:pt x="1220152" y="1175956"/>
                  </a:lnTo>
                  <a:lnTo>
                    <a:pt x="1186804" y="1206111"/>
                  </a:lnTo>
                  <a:lnTo>
                    <a:pt x="1151508" y="1234181"/>
                  </a:lnTo>
                  <a:lnTo>
                    <a:pt x="1114368" y="1260065"/>
                  </a:lnTo>
                  <a:lnTo>
                    <a:pt x="1075492" y="1283659"/>
                  </a:lnTo>
                  <a:lnTo>
                    <a:pt x="1034986" y="1304862"/>
                  </a:lnTo>
                  <a:lnTo>
                    <a:pt x="992957" y="1323570"/>
                  </a:lnTo>
                  <a:lnTo>
                    <a:pt x="949511" y="1339681"/>
                  </a:lnTo>
                  <a:lnTo>
                    <a:pt x="904755" y="1353093"/>
                  </a:lnTo>
                  <a:lnTo>
                    <a:pt x="858794" y="1363703"/>
                  </a:lnTo>
                  <a:lnTo>
                    <a:pt x="811737" y="1371408"/>
                  </a:lnTo>
                  <a:lnTo>
                    <a:pt x="763688" y="1376107"/>
                  </a:lnTo>
                  <a:lnTo>
                    <a:pt x="714756" y="1377695"/>
                  </a:lnTo>
                  <a:lnTo>
                    <a:pt x="665823" y="1376107"/>
                  </a:lnTo>
                  <a:lnTo>
                    <a:pt x="617774" y="1371408"/>
                  </a:lnTo>
                  <a:lnTo>
                    <a:pt x="570717" y="1363703"/>
                  </a:lnTo>
                  <a:lnTo>
                    <a:pt x="524756" y="1353093"/>
                  </a:lnTo>
                  <a:lnTo>
                    <a:pt x="480000" y="1339681"/>
                  </a:lnTo>
                  <a:lnTo>
                    <a:pt x="436554" y="1323570"/>
                  </a:lnTo>
                  <a:lnTo>
                    <a:pt x="394525" y="1304862"/>
                  </a:lnTo>
                  <a:lnTo>
                    <a:pt x="354019" y="1283659"/>
                  </a:lnTo>
                  <a:lnTo>
                    <a:pt x="315143" y="1260065"/>
                  </a:lnTo>
                  <a:lnTo>
                    <a:pt x="278003" y="1234181"/>
                  </a:lnTo>
                  <a:lnTo>
                    <a:pt x="242707" y="1206111"/>
                  </a:lnTo>
                  <a:lnTo>
                    <a:pt x="209359" y="1175956"/>
                  </a:lnTo>
                  <a:lnTo>
                    <a:pt x="178067" y="1143820"/>
                  </a:lnTo>
                  <a:lnTo>
                    <a:pt x="148938" y="1109804"/>
                  </a:lnTo>
                  <a:lnTo>
                    <a:pt x="122077" y="1074012"/>
                  </a:lnTo>
                  <a:lnTo>
                    <a:pt x="97592" y="1036545"/>
                  </a:lnTo>
                  <a:lnTo>
                    <a:pt x="75588" y="997507"/>
                  </a:lnTo>
                  <a:lnTo>
                    <a:pt x="56173" y="957000"/>
                  </a:lnTo>
                  <a:lnTo>
                    <a:pt x="39453" y="915126"/>
                  </a:lnTo>
                  <a:lnTo>
                    <a:pt x="25534" y="871989"/>
                  </a:lnTo>
                  <a:lnTo>
                    <a:pt x="14522" y="827689"/>
                  </a:lnTo>
                  <a:lnTo>
                    <a:pt x="6525" y="782331"/>
                  </a:lnTo>
                  <a:lnTo>
                    <a:pt x="1649" y="736016"/>
                  </a:lnTo>
                  <a:lnTo>
                    <a:pt x="0" y="688847"/>
                  </a:lnTo>
                  <a:close/>
                </a:path>
              </a:pathLst>
            </a:custGeom>
            <a:ln w="38100">
              <a:solidFill>
                <a:srgbClr val="002B4E"/>
              </a:solidFill>
            </a:ln>
          </p:spPr>
          <p:txBody>
            <a:bodyPr wrap="square" lIns="0" tIns="0" rIns="0" bIns="0" rtlCol="0"/>
            <a:lstStyle/>
            <a:p>
              <a:endParaRPr/>
            </a:p>
          </p:txBody>
        </p:sp>
        <p:sp>
          <p:nvSpPr>
            <p:cNvPr id="85" name="object 23"/>
            <p:cNvSpPr txBox="1"/>
            <p:nvPr/>
          </p:nvSpPr>
          <p:spPr>
            <a:xfrm>
              <a:off x="835434" y="6425007"/>
              <a:ext cx="4729480" cy="120546"/>
            </a:xfrm>
            <a:prstGeom prst="rect">
              <a:avLst/>
            </a:prstGeom>
          </p:spPr>
          <p:txBody>
            <a:bodyPr vert="horz" wrap="square" lIns="0" tIns="12700" rIns="0" bIns="0" rtlCol="0">
              <a:spAutoFit/>
            </a:bodyPr>
            <a:lstStyle/>
            <a:p>
              <a:pPr marL="12700">
                <a:lnSpc>
                  <a:spcPct val="100000"/>
                </a:lnSpc>
                <a:spcBef>
                  <a:spcPts val="100"/>
                </a:spcBef>
              </a:pPr>
              <a:r>
                <a:rPr sz="700" dirty="0">
                  <a:solidFill>
                    <a:srgbClr val="585858"/>
                  </a:solidFill>
                  <a:latin typeface="メイリオ"/>
                  <a:cs typeface="メイリオ"/>
                </a:rPr>
                <a:t>出典</a:t>
              </a:r>
              <a:r>
                <a:rPr sz="700" spc="-5" dirty="0">
                  <a:solidFill>
                    <a:srgbClr val="585858"/>
                  </a:solidFill>
                  <a:latin typeface="メイリオ"/>
                  <a:cs typeface="メイリオ"/>
                </a:rPr>
                <a:t>：Nielsen</a:t>
              </a:r>
              <a:r>
                <a:rPr sz="700" spc="5" dirty="0">
                  <a:solidFill>
                    <a:srgbClr val="585858"/>
                  </a:solidFill>
                  <a:latin typeface="メイリオ"/>
                  <a:cs typeface="メイリオ"/>
                </a:rPr>
                <a:t> </a:t>
              </a:r>
              <a:r>
                <a:rPr sz="700" spc="-5" dirty="0">
                  <a:solidFill>
                    <a:srgbClr val="585858"/>
                  </a:solidFill>
                  <a:latin typeface="メイリオ"/>
                  <a:cs typeface="メイリオ"/>
                </a:rPr>
                <a:t>Mobile</a:t>
              </a:r>
              <a:r>
                <a:rPr sz="700" spc="-10" dirty="0">
                  <a:solidFill>
                    <a:srgbClr val="585858"/>
                  </a:solidFill>
                  <a:latin typeface="メイリオ"/>
                  <a:cs typeface="メイリオ"/>
                </a:rPr>
                <a:t> </a:t>
              </a:r>
              <a:r>
                <a:rPr sz="700" spc="-5" dirty="0">
                  <a:solidFill>
                    <a:srgbClr val="585858"/>
                  </a:solidFill>
                  <a:latin typeface="メイリオ"/>
                  <a:cs typeface="メイリオ"/>
                </a:rPr>
                <a:t>NetView</a:t>
              </a:r>
              <a:r>
                <a:rPr sz="700" dirty="0">
                  <a:solidFill>
                    <a:srgbClr val="585858"/>
                  </a:solidFill>
                  <a:latin typeface="メイリオ"/>
                  <a:cs typeface="メイリオ"/>
                </a:rPr>
                <a:t> </a:t>
              </a:r>
              <a:r>
                <a:rPr sz="700" spc="5" dirty="0">
                  <a:solidFill>
                    <a:srgbClr val="585858"/>
                  </a:solidFill>
                  <a:latin typeface="メイリオ"/>
                  <a:cs typeface="メイリオ"/>
                </a:rPr>
                <a:t>2018</a:t>
              </a:r>
              <a:r>
                <a:rPr sz="700" dirty="0">
                  <a:solidFill>
                    <a:srgbClr val="585858"/>
                  </a:solidFill>
                  <a:latin typeface="メイリオ"/>
                  <a:cs typeface="メイリオ"/>
                </a:rPr>
                <a:t>年</a:t>
              </a:r>
              <a:r>
                <a:rPr sz="700" spc="5" dirty="0">
                  <a:solidFill>
                    <a:srgbClr val="585858"/>
                  </a:solidFill>
                  <a:latin typeface="メイリオ"/>
                  <a:cs typeface="メイリオ"/>
                </a:rPr>
                <a:t>3</a:t>
              </a:r>
              <a:r>
                <a:rPr sz="700" dirty="0">
                  <a:solidFill>
                    <a:srgbClr val="585858"/>
                  </a:solidFill>
                  <a:latin typeface="メイリオ"/>
                  <a:cs typeface="メイリオ"/>
                </a:rPr>
                <a:t>月</a:t>
              </a:r>
              <a:r>
                <a:rPr sz="700" spc="5" dirty="0">
                  <a:solidFill>
                    <a:srgbClr val="585858"/>
                  </a:solidFill>
                  <a:latin typeface="メイリオ"/>
                  <a:cs typeface="メイリオ"/>
                </a:rPr>
                <a:t>1</a:t>
              </a:r>
              <a:r>
                <a:rPr sz="700" dirty="0">
                  <a:solidFill>
                    <a:srgbClr val="585858"/>
                  </a:solidFill>
                  <a:latin typeface="メイリオ"/>
                  <a:cs typeface="メイリオ"/>
                </a:rPr>
                <a:t>日～3月</a:t>
              </a:r>
              <a:r>
                <a:rPr sz="700" spc="5" dirty="0">
                  <a:solidFill>
                    <a:srgbClr val="585858"/>
                  </a:solidFill>
                  <a:latin typeface="メイリオ"/>
                  <a:cs typeface="メイリオ"/>
                </a:rPr>
                <a:t>31</a:t>
              </a:r>
              <a:r>
                <a:rPr sz="700" dirty="0">
                  <a:solidFill>
                    <a:srgbClr val="585858"/>
                  </a:solidFill>
                  <a:latin typeface="メイリオ"/>
                  <a:cs typeface="メイリオ"/>
                </a:rPr>
                <a:t>日</a:t>
              </a:r>
              <a:r>
                <a:rPr sz="700" spc="-25" dirty="0">
                  <a:solidFill>
                    <a:srgbClr val="585858"/>
                  </a:solidFill>
                  <a:latin typeface="メイリオ"/>
                  <a:cs typeface="メイリオ"/>
                </a:rPr>
                <a:t> </a:t>
              </a:r>
              <a:r>
                <a:rPr sz="700" spc="-5" dirty="0">
                  <a:solidFill>
                    <a:srgbClr val="585858"/>
                  </a:solidFill>
                  <a:latin typeface="メイリオ"/>
                  <a:cs typeface="メイリオ"/>
                </a:rPr>
                <a:t>Brand</a:t>
              </a:r>
              <a:r>
                <a:rPr sz="700" spc="10" dirty="0">
                  <a:solidFill>
                    <a:srgbClr val="585858"/>
                  </a:solidFill>
                  <a:latin typeface="メイリオ"/>
                  <a:cs typeface="メイリオ"/>
                </a:rPr>
                <a:t> </a:t>
              </a:r>
              <a:r>
                <a:rPr sz="700" dirty="0">
                  <a:solidFill>
                    <a:srgbClr val="585858"/>
                  </a:solidFill>
                  <a:latin typeface="メイリオ"/>
                  <a:cs typeface="メイリオ"/>
                </a:rPr>
                <a:t>及び</a:t>
              </a:r>
              <a:r>
                <a:rPr sz="700" spc="-10" dirty="0">
                  <a:solidFill>
                    <a:srgbClr val="585858"/>
                  </a:solidFill>
                  <a:latin typeface="メイリオ"/>
                  <a:cs typeface="メイリオ"/>
                </a:rPr>
                <a:t> </a:t>
              </a:r>
              <a:r>
                <a:rPr sz="700" spc="-5" dirty="0">
                  <a:solidFill>
                    <a:srgbClr val="585858"/>
                  </a:solidFill>
                  <a:latin typeface="メイリオ"/>
                  <a:cs typeface="メイリオ"/>
                </a:rPr>
                <a:t>Channel</a:t>
              </a:r>
              <a:r>
                <a:rPr sz="700" dirty="0">
                  <a:solidFill>
                    <a:srgbClr val="585858"/>
                  </a:solidFill>
                  <a:latin typeface="メイリオ"/>
                  <a:cs typeface="メイリオ"/>
                </a:rPr>
                <a:t>単位で算出</a:t>
              </a:r>
              <a:endParaRPr sz="700" dirty="0">
                <a:latin typeface="メイリオ"/>
                <a:cs typeface="メイリオ"/>
              </a:endParaRPr>
            </a:p>
          </p:txBody>
        </p:sp>
        <p:sp>
          <p:nvSpPr>
            <p:cNvPr id="86" name="object 6"/>
            <p:cNvSpPr/>
            <p:nvPr/>
          </p:nvSpPr>
          <p:spPr>
            <a:xfrm>
              <a:off x="808697" y="2572930"/>
              <a:ext cx="4836542" cy="677932"/>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b="1" spc="-5" dirty="0">
                  <a:solidFill>
                    <a:schemeClr val="bg1"/>
                  </a:solidFill>
                  <a:cs typeface="メイリオ"/>
                </a:rPr>
                <a:t>他ニュースメディア</a:t>
              </a:r>
              <a:endParaRPr lang="en-US" altLang="ja-JP" b="1" spc="-5" dirty="0">
                <a:solidFill>
                  <a:schemeClr val="bg1"/>
                </a:solidFill>
                <a:cs typeface="メイリオ"/>
              </a:endParaRPr>
            </a:p>
            <a:p>
              <a:pPr algn="ctr"/>
              <a:r>
                <a:rPr lang="ja-JP" altLang="en-US" spc="-5" dirty="0">
                  <a:solidFill>
                    <a:schemeClr val="bg1"/>
                  </a:solidFill>
                  <a:cs typeface="メイリオ"/>
                </a:rPr>
                <a:t>とのユーザー重複が少ない</a:t>
              </a:r>
              <a:endParaRPr lang="en-US" altLang="ja-JP" spc="-5" dirty="0">
                <a:solidFill>
                  <a:schemeClr val="bg1"/>
                </a:solidFill>
                <a:cs typeface="メイリオ"/>
              </a:endParaRPr>
            </a:p>
          </p:txBody>
        </p:sp>
      </p:grpSp>
      <p:sp>
        <p:nvSpPr>
          <p:cNvPr id="87" name="object 7"/>
          <p:cNvSpPr/>
          <p:nvPr/>
        </p:nvSpPr>
        <p:spPr>
          <a:xfrm>
            <a:off x="6231427" y="2597179"/>
            <a:ext cx="4842477" cy="67793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marL="1270" algn="ctr">
              <a:spcBef>
                <a:spcPts val="105"/>
              </a:spcBef>
            </a:pPr>
            <a:r>
              <a:rPr lang="en-US" altLang="ja-JP" b="1" spc="-30" dirty="0">
                <a:solidFill>
                  <a:schemeClr val="bg1"/>
                </a:solidFill>
                <a:cs typeface="メイリオ"/>
              </a:rPr>
              <a:t>Yahoo!</a:t>
            </a:r>
            <a:r>
              <a:rPr lang="ja-JP" altLang="en-US" b="1" spc="40" dirty="0">
                <a:solidFill>
                  <a:schemeClr val="bg1"/>
                </a:solidFill>
                <a:cs typeface="メイリオ"/>
              </a:rPr>
              <a:t> </a:t>
            </a:r>
            <a:r>
              <a:rPr lang="en-US" altLang="ja-JP" b="1" spc="-30" dirty="0">
                <a:solidFill>
                  <a:schemeClr val="bg1"/>
                </a:solidFill>
                <a:cs typeface="メイリオ"/>
              </a:rPr>
              <a:t>JAPAN</a:t>
            </a:r>
            <a:r>
              <a:rPr lang="ja-JP" altLang="en-US" b="1" spc="-5" dirty="0">
                <a:solidFill>
                  <a:schemeClr val="bg1"/>
                </a:solidFill>
                <a:cs typeface="メイリオ"/>
              </a:rPr>
              <a:t>トップ面</a:t>
            </a:r>
            <a:endParaRPr lang="en-US" altLang="ja-JP" b="1" spc="-5" dirty="0">
              <a:solidFill>
                <a:schemeClr val="bg1"/>
              </a:solidFill>
              <a:cs typeface="メイリオ"/>
            </a:endParaRPr>
          </a:p>
          <a:p>
            <a:pPr marL="1270" algn="ctr">
              <a:spcBef>
                <a:spcPts val="105"/>
              </a:spcBef>
            </a:pPr>
            <a:r>
              <a:rPr lang="ja-JP" altLang="en-US" spc="-5" dirty="0">
                <a:solidFill>
                  <a:schemeClr val="bg1"/>
                </a:solidFill>
                <a:cs typeface="メイリオ"/>
              </a:rPr>
              <a:t>との広告リーチ</a:t>
            </a:r>
            <a:r>
              <a:rPr lang="ja-JP" altLang="en-US" spc="-5" dirty="0" smtClean="0">
                <a:solidFill>
                  <a:schemeClr val="bg1"/>
                </a:solidFill>
                <a:cs typeface="メイリオ"/>
              </a:rPr>
              <a:t>重複が</a:t>
            </a:r>
            <a:r>
              <a:rPr lang="ja-JP" altLang="en-US" spc="-5" dirty="0">
                <a:solidFill>
                  <a:schemeClr val="bg1"/>
                </a:solidFill>
                <a:cs typeface="メイリオ"/>
              </a:rPr>
              <a:t>少</a:t>
            </a:r>
            <a:r>
              <a:rPr lang="ja-JP" altLang="en-US" dirty="0">
                <a:solidFill>
                  <a:schemeClr val="bg1"/>
                </a:solidFill>
                <a:cs typeface="メイリオ"/>
              </a:rPr>
              <a:t>な</a:t>
            </a:r>
            <a:r>
              <a:rPr lang="ja-JP" altLang="en-US" spc="-5" dirty="0">
                <a:solidFill>
                  <a:schemeClr val="bg1"/>
                </a:solidFill>
                <a:cs typeface="メイリオ"/>
              </a:rPr>
              <a:t>い</a:t>
            </a:r>
            <a:endParaRPr lang="en-US" altLang="ja-JP" dirty="0">
              <a:solidFill>
                <a:schemeClr val="bg1"/>
              </a:solidFill>
              <a:cs typeface="メイリオ"/>
            </a:endParaRPr>
          </a:p>
        </p:txBody>
      </p:sp>
      <p:sp>
        <p:nvSpPr>
          <p:cNvPr id="89" name="object 8"/>
          <p:cNvSpPr/>
          <p:nvPr/>
        </p:nvSpPr>
        <p:spPr>
          <a:xfrm>
            <a:off x="7006620" y="3893426"/>
            <a:ext cx="2713668" cy="1996952"/>
          </a:xfrm>
          <a:prstGeom prst="rect">
            <a:avLst/>
          </a:prstGeom>
          <a:blipFill>
            <a:blip r:embed="rId2" cstate="print"/>
            <a:stretch>
              <a:fillRect/>
            </a:stretch>
          </a:blipFill>
        </p:spPr>
        <p:txBody>
          <a:bodyPr wrap="square" lIns="0" tIns="0" rIns="0" bIns="0" rtlCol="0"/>
          <a:lstStyle/>
          <a:p>
            <a:endParaRPr>
              <a:solidFill>
                <a:prstClr val="black"/>
              </a:solidFill>
              <a:latin typeface="Calibri"/>
            </a:endParaRPr>
          </a:p>
        </p:txBody>
      </p:sp>
      <p:sp>
        <p:nvSpPr>
          <p:cNvPr id="90" name="object 10"/>
          <p:cNvSpPr txBox="1"/>
          <p:nvPr/>
        </p:nvSpPr>
        <p:spPr>
          <a:xfrm>
            <a:off x="9166891" y="3849180"/>
            <a:ext cx="1631417" cy="649537"/>
          </a:xfrm>
          <a:prstGeom prst="rect">
            <a:avLst/>
          </a:prstGeom>
          <a:solidFill>
            <a:schemeClr val="accent6">
              <a:lumMod val="60000"/>
              <a:lumOff val="40000"/>
              <a:alpha val="70195"/>
            </a:schemeClr>
          </a:solidFill>
          <a:ln w="57911">
            <a:noFill/>
          </a:ln>
        </p:spPr>
        <p:txBody>
          <a:bodyPr vert="horz" wrap="square" lIns="0" tIns="84455" rIns="0" bIns="0" rtlCol="0">
            <a:spAutoFit/>
          </a:bodyPr>
          <a:lstStyle/>
          <a:p>
            <a:pPr algn="ctr">
              <a:lnSpc>
                <a:spcPts val="1605"/>
              </a:lnSpc>
              <a:spcBef>
                <a:spcPts val="665"/>
              </a:spcBef>
            </a:pPr>
            <a:r>
              <a:rPr sz="1400" b="1" dirty="0">
                <a:solidFill>
                  <a:srgbClr val="FFFFFF"/>
                </a:solidFill>
                <a:latin typeface="メイリオ"/>
                <a:cs typeface="メイリオ"/>
              </a:rPr>
              <a:t>広告リーチ重複率</a:t>
            </a:r>
            <a:endParaRPr sz="1400" b="1" dirty="0">
              <a:solidFill>
                <a:prstClr val="black"/>
              </a:solidFill>
              <a:latin typeface="メイリオ"/>
              <a:cs typeface="メイリオ"/>
            </a:endParaRPr>
          </a:p>
          <a:p>
            <a:pPr marL="1270" algn="ctr">
              <a:lnSpc>
                <a:spcPts val="2805"/>
              </a:lnSpc>
            </a:pPr>
            <a:r>
              <a:rPr sz="1400" b="1" dirty="0">
                <a:solidFill>
                  <a:srgbClr val="FFFFFF"/>
                </a:solidFill>
                <a:latin typeface="メイリオ"/>
                <a:cs typeface="メイリオ"/>
              </a:rPr>
              <a:t>約</a:t>
            </a:r>
            <a:r>
              <a:rPr sz="2400" b="1" spc="-5" dirty="0">
                <a:solidFill>
                  <a:srgbClr val="FFFFFF"/>
                </a:solidFill>
                <a:latin typeface="メイリオ"/>
                <a:cs typeface="メイリオ"/>
              </a:rPr>
              <a:t>18</a:t>
            </a:r>
            <a:r>
              <a:rPr sz="1400" b="1" spc="-5" dirty="0">
                <a:solidFill>
                  <a:srgbClr val="FFFFFF"/>
                </a:solidFill>
                <a:latin typeface="メイリオ"/>
                <a:cs typeface="メイリオ"/>
              </a:rPr>
              <a:t>%</a:t>
            </a:r>
            <a:endParaRPr sz="1400" b="1" dirty="0">
              <a:solidFill>
                <a:prstClr val="black"/>
              </a:solidFill>
              <a:latin typeface="メイリオ"/>
              <a:cs typeface="メイリオ"/>
            </a:endParaRPr>
          </a:p>
        </p:txBody>
      </p:sp>
    </p:spTree>
    <p:extLst>
      <p:ext uri="{BB962C8B-B14F-4D97-AF65-F5344CB8AC3E}">
        <p14:creationId xmlns:p14="http://schemas.microsoft.com/office/powerpoint/2010/main" val="11331712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a:latin typeface="+mn-ea"/>
              </a:rPr>
              <a:t>商品メリット　プライムディスプレイ　</a:t>
            </a:r>
            <a:r>
              <a:rPr lang="en-US" altLang="ja-JP" b="1" dirty="0" smtClean="0">
                <a:latin typeface="+mn-ea"/>
              </a:rPr>
              <a:t>PC</a:t>
            </a:r>
            <a:endParaRPr lang="ja-JP" altLang="en-US" b="1"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33" name="正方形/長方形 32"/>
          <p:cNvSpPr/>
          <p:nvPr/>
        </p:nvSpPr>
        <p:spPr>
          <a:xfrm>
            <a:off x="296628" y="2308997"/>
            <a:ext cx="5330402" cy="4036127"/>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35" name="object 5"/>
          <p:cNvSpPr txBox="1"/>
          <p:nvPr/>
        </p:nvSpPr>
        <p:spPr>
          <a:xfrm>
            <a:off x="479376" y="908720"/>
            <a:ext cx="11195050" cy="1249701"/>
          </a:xfrm>
          <a:prstGeom prst="rect">
            <a:avLst/>
          </a:prstGeom>
        </p:spPr>
        <p:txBody>
          <a:bodyPr vert="horz" wrap="square" lIns="0" tIns="79375" rIns="0" bIns="0" rtlCol="0">
            <a:spAutoFit/>
          </a:bodyPr>
          <a:lstStyle/>
          <a:p>
            <a:pPr algn="ctr">
              <a:spcBef>
                <a:spcPts val="625"/>
              </a:spcBef>
            </a:pPr>
            <a:r>
              <a:rPr lang="en-US" altLang="ja-JP" sz="2200" spc="-30" dirty="0" smtClean="0">
                <a:latin typeface="+mn-ea"/>
                <a:cs typeface="メイリオ"/>
              </a:rPr>
              <a:t>Yahoo</a:t>
            </a:r>
            <a:r>
              <a:rPr lang="en-US" altLang="ja-JP" sz="2200" spc="-30" dirty="0">
                <a:latin typeface="+mn-ea"/>
                <a:cs typeface="メイリオ"/>
              </a:rPr>
              <a:t>!</a:t>
            </a:r>
            <a:r>
              <a:rPr lang="en-US" altLang="ja-JP" sz="2200" spc="40" dirty="0">
                <a:latin typeface="+mn-ea"/>
                <a:cs typeface="メイリオ"/>
              </a:rPr>
              <a:t> </a:t>
            </a:r>
            <a:r>
              <a:rPr lang="en-US" altLang="ja-JP" sz="2200" spc="-30" dirty="0">
                <a:latin typeface="+mn-ea"/>
                <a:cs typeface="メイリオ"/>
              </a:rPr>
              <a:t>JAPAN</a:t>
            </a:r>
            <a:r>
              <a:rPr lang="ja-JP" altLang="en-US" sz="2200" spc="-5" dirty="0" smtClean="0">
                <a:latin typeface="+mn-ea"/>
                <a:cs typeface="メイリオ"/>
              </a:rPr>
              <a:t>トップ以外の様々な面に配信可能な商品</a:t>
            </a:r>
            <a:endParaRPr lang="en-US" altLang="ja-JP" sz="2200" spc="-5" dirty="0" smtClean="0">
              <a:latin typeface="+mn-ea"/>
              <a:cs typeface="メイリオ"/>
            </a:endParaRPr>
          </a:p>
          <a:p>
            <a:pPr algn="ctr">
              <a:spcBef>
                <a:spcPts val="625"/>
              </a:spcBef>
            </a:pPr>
            <a:r>
              <a:rPr lang="ja-JP" altLang="en-US" sz="2200" dirty="0">
                <a:latin typeface="+mn-ea"/>
              </a:rPr>
              <a:t>通常</a:t>
            </a:r>
            <a:r>
              <a:rPr lang="ja-JP" altLang="en-US" sz="2200" dirty="0" smtClean="0">
                <a:latin typeface="+mn-ea"/>
              </a:rPr>
              <a:t>メニューのなかでも</a:t>
            </a:r>
            <a:r>
              <a:rPr lang="ja-JP" altLang="en-US" sz="2200" spc="-5" dirty="0">
                <a:latin typeface="+mn-ea"/>
                <a:cs typeface="メイリオ"/>
              </a:rPr>
              <a:t>リーチ単価、</a:t>
            </a:r>
            <a:r>
              <a:rPr lang="en-US" altLang="ja-JP" sz="2200" spc="-5" dirty="0" err="1">
                <a:latin typeface="+mn-ea"/>
                <a:cs typeface="メイリオ"/>
              </a:rPr>
              <a:t>vCPM</a:t>
            </a:r>
            <a:r>
              <a:rPr lang="ja-JP" altLang="en-US" sz="2200" spc="-5" dirty="0">
                <a:latin typeface="+mn-ea"/>
                <a:cs typeface="メイリオ"/>
              </a:rPr>
              <a:t>が</a:t>
            </a:r>
            <a:r>
              <a:rPr lang="ja-JP" altLang="en-US" sz="2200" spc="-5" dirty="0" smtClean="0">
                <a:latin typeface="+mn-ea"/>
                <a:cs typeface="メイリオ"/>
              </a:rPr>
              <a:t>安価なため、</a:t>
            </a:r>
            <a:endParaRPr lang="ja-JP" altLang="en-US" sz="2200" dirty="0">
              <a:latin typeface="+mn-ea"/>
              <a:cs typeface="メイリオ"/>
            </a:endParaRPr>
          </a:p>
          <a:p>
            <a:pPr algn="ctr">
              <a:spcBef>
                <a:spcPts val="625"/>
              </a:spcBef>
            </a:pPr>
            <a:r>
              <a:rPr lang="ja-JP" altLang="en-US" sz="2200" spc="-5" dirty="0" smtClean="0">
                <a:latin typeface="+mn-ea"/>
                <a:cs typeface="メイリオ"/>
              </a:rPr>
              <a:t>多くの配信量、リーチ獲得な認知施策でご活用いただけます</a:t>
            </a:r>
            <a:endParaRPr sz="2200" dirty="0">
              <a:latin typeface="+mn-ea"/>
              <a:cs typeface="メイリオ"/>
            </a:endParaRPr>
          </a:p>
        </p:txBody>
      </p:sp>
      <p:sp>
        <p:nvSpPr>
          <p:cNvPr id="36" name="テキスト ボックス 35"/>
          <p:cNvSpPr txBox="1"/>
          <p:nvPr/>
        </p:nvSpPr>
        <p:spPr>
          <a:xfrm>
            <a:off x="6395661" y="3324039"/>
            <a:ext cx="4921540" cy="553998"/>
          </a:xfrm>
          <a:prstGeom prst="rect">
            <a:avLst/>
          </a:prstGeom>
          <a:noFill/>
        </p:spPr>
        <p:txBody>
          <a:bodyPr wrap="none" rtlCol="0">
            <a:spAutoFit/>
          </a:bodyPr>
          <a:lstStyle/>
          <a:p>
            <a:r>
              <a:rPr lang="ja-JP" altLang="en-US" dirty="0" smtClean="0">
                <a:latin typeface="+mn-ea"/>
              </a:rPr>
              <a:t>■通常メニューの場合</a:t>
            </a:r>
            <a:r>
              <a:rPr lang="en-US" altLang="ja-JP" sz="1200" dirty="0" smtClean="0">
                <a:latin typeface="+mn-ea"/>
              </a:rPr>
              <a:t/>
            </a:r>
            <a:br>
              <a:rPr lang="en-US" altLang="ja-JP" sz="1200" dirty="0" smtClean="0">
                <a:latin typeface="+mn-ea"/>
              </a:rPr>
            </a:br>
            <a:r>
              <a:rPr lang="ja-JP" altLang="en-US" sz="1200" dirty="0">
                <a:latin typeface="+mn-ea"/>
              </a:rPr>
              <a:t>　</a:t>
            </a:r>
            <a:r>
              <a:rPr lang="en-US" altLang="ja-JP" sz="1200" dirty="0" smtClean="0">
                <a:latin typeface="+mn-ea"/>
              </a:rPr>
              <a:t>※</a:t>
            </a:r>
            <a:r>
              <a:rPr lang="ja-JP" altLang="en-US" sz="1200" dirty="0" smtClean="0">
                <a:latin typeface="+mn-ea"/>
              </a:rPr>
              <a:t>参考：プライムディスプレイ</a:t>
            </a:r>
            <a:r>
              <a:rPr lang="ja-JP" altLang="en-US" sz="1200" dirty="0">
                <a:latin typeface="+mn-ea"/>
              </a:rPr>
              <a:t>　</a:t>
            </a:r>
            <a:r>
              <a:rPr lang="en-US" altLang="ja-JP" sz="1200" dirty="0">
                <a:latin typeface="+mn-ea"/>
              </a:rPr>
              <a:t>PC </a:t>
            </a:r>
            <a:r>
              <a:rPr lang="ja-JP" altLang="en-US" sz="1200" dirty="0">
                <a:latin typeface="+mn-ea"/>
              </a:rPr>
              <a:t>（</a:t>
            </a:r>
            <a:r>
              <a:rPr lang="en-US" altLang="ja-JP" sz="1200" dirty="0">
                <a:latin typeface="+mn-ea"/>
              </a:rPr>
              <a:t>1</a:t>
            </a:r>
            <a:r>
              <a:rPr lang="ja-JP" altLang="en-US" sz="1200" dirty="0">
                <a:latin typeface="+mn-ea"/>
              </a:rPr>
              <a:t>：</a:t>
            </a:r>
            <a:r>
              <a:rPr lang="en-US" altLang="ja-JP" sz="1200" dirty="0">
                <a:latin typeface="+mn-ea"/>
              </a:rPr>
              <a:t>1/6</a:t>
            </a:r>
            <a:r>
              <a:rPr lang="ja-JP" altLang="en-US" sz="1200" dirty="0">
                <a:latin typeface="+mn-ea"/>
              </a:rPr>
              <a:t>：</a:t>
            </a:r>
            <a:r>
              <a:rPr lang="en-US" altLang="ja-JP" sz="1200" dirty="0">
                <a:latin typeface="+mn-ea"/>
              </a:rPr>
              <a:t>5</a:t>
            </a:r>
            <a:r>
              <a:rPr lang="ja-JP" altLang="en-US" sz="1200" dirty="0" smtClean="0">
                <a:latin typeface="+mn-ea"/>
              </a:rPr>
              <a:t>） </a:t>
            </a:r>
            <a:r>
              <a:rPr lang="en-US" altLang="ja-JP" sz="1200" dirty="0" smtClean="0">
                <a:latin typeface="+mn-ea"/>
              </a:rPr>
              <a:t>300</a:t>
            </a:r>
            <a:r>
              <a:rPr lang="ja-JP" altLang="en-US" sz="1200" dirty="0" smtClean="0">
                <a:latin typeface="+mn-ea"/>
              </a:rPr>
              <a:t>万円出稿</a:t>
            </a:r>
            <a:endParaRPr kumimoji="1" lang="ja-JP" altLang="en-US" sz="1200" dirty="0" smtClean="0">
              <a:latin typeface="+mn-ea"/>
            </a:endParaRPr>
          </a:p>
        </p:txBody>
      </p:sp>
      <p:graphicFrame>
        <p:nvGraphicFramePr>
          <p:cNvPr id="37" name="表 36"/>
          <p:cNvGraphicFramePr>
            <a:graphicFrameLocks noGrp="1"/>
          </p:cNvGraphicFramePr>
          <p:nvPr>
            <p:extLst/>
          </p:nvPr>
        </p:nvGraphicFramePr>
        <p:xfrm>
          <a:off x="6430077" y="4004507"/>
          <a:ext cx="4373160" cy="1854200"/>
        </p:xfrm>
        <a:graphic>
          <a:graphicData uri="http://schemas.openxmlformats.org/drawingml/2006/table">
            <a:tbl>
              <a:tblPr>
                <a:tableStyleId>{93296810-A885-4BE3-A3E7-6D5BEEA58F35}</a:tableStyleId>
              </a:tblPr>
              <a:tblGrid>
                <a:gridCol w="2703041">
                  <a:extLst>
                    <a:ext uri="{9D8B030D-6E8A-4147-A177-3AD203B41FA5}">
                      <a16:colId xmlns:a16="http://schemas.microsoft.com/office/drawing/2014/main" val="3191047373"/>
                    </a:ext>
                  </a:extLst>
                </a:gridCol>
                <a:gridCol w="1670119">
                  <a:extLst>
                    <a:ext uri="{9D8B030D-6E8A-4147-A177-3AD203B41FA5}">
                      <a16:colId xmlns:a16="http://schemas.microsoft.com/office/drawing/2014/main" val="323035728"/>
                    </a:ext>
                  </a:extLst>
                </a:gridCol>
              </a:tblGrid>
              <a:tr h="370840">
                <a:tc>
                  <a:txBody>
                    <a:bodyPr/>
                    <a:lstStyle/>
                    <a:p>
                      <a:r>
                        <a:rPr kumimoji="1" lang="ja-JP" altLang="en-US" b="1" dirty="0" smtClean="0">
                          <a:solidFill>
                            <a:schemeClr val="tx1"/>
                          </a:solidFill>
                          <a:latin typeface="+mn-ea"/>
                          <a:ea typeface="+mn-ea"/>
                        </a:rPr>
                        <a:t>予想リーチ数</a:t>
                      </a:r>
                      <a:endParaRPr kumimoji="1" lang="ja-JP" altLang="en-US" b="1" dirty="0">
                        <a:solidFill>
                          <a:schemeClr val="tx1"/>
                        </a:solidFill>
                        <a:latin typeface="+mn-ea"/>
                        <a:ea typeface="+mn-ea"/>
                      </a:endParaRPr>
                    </a:p>
                  </a:txBody>
                  <a:tcPr/>
                </a:tc>
                <a:tc>
                  <a:txBody>
                    <a:bodyPr/>
                    <a:lstStyle/>
                    <a:p>
                      <a:r>
                        <a:rPr kumimoji="1" lang="ja-JP" altLang="en-US" b="0" dirty="0" smtClean="0">
                          <a:solidFill>
                            <a:schemeClr val="tx1"/>
                          </a:solidFill>
                          <a:latin typeface="+mn-ea"/>
                          <a:ea typeface="+mn-ea"/>
                        </a:rPr>
                        <a:t>約</a:t>
                      </a:r>
                      <a:r>
                        <a:rPr kumimoji="1" lang="en-US" altLang="ja-JP" b="0" dirty="0" smtClean="0">
                          <a:solidFill>
                            <a:schemeClr val="tx1"/>
                          </a:solidFill>
                          <a:latin typeface="+mn-ea"/>
                          <a:ea typeface="+mn-ea"/>
                        </a:rPr>
                        <a:t>680</a:t>
                      </a:r>
                      <a:r>
                        <a:rPr kumimoji="1" lang="ja-JP" altLang="en-US" b="0" dirty="0" smtClean="0">
                          <a:solidFill>
                            <a:schemeClr val="tx1"/>
                          </a:solidFill>
                          <a:latin typeface="+mn-ea"/>
                          <a:ea typeface="+mn-ea"/>
                        </a:rPr>
                        <a:t>万</a:t>
                      </a:r>
                      <a:r>
                        <a:rPr kumimoji="1" lang="en-US" altLang="ja-JP" b="0" dirty="0" smtClean="0">
                          <a:solidFill>
                            <a:schemeClr val="tx1"/>
                          </a:solidFill>
                          <a:latin typeface="+mn-ea"/>
                          <a:ea typeface="+mn-ea"/>
                        </a:rPr>
                        <a:t>UU</a:t>
                      </a:r>
                      <a:endParaRPr kumimoji="1" lang="ja-JP" altLang="en-US" b="0" dirty="0">
                        <a:solidFill>
                          <a:schemeClr val="tx1"/>
                        </a:solidFill>
                        <a:latin typeface="+mn-ea"/>
                        <a:ea typeface="+mn-ea"/>
                      </a:endParaRPr>
                    </a:p>
                  </a:txBody>
                  <a:tcPr/>
                </a:tc>
                <a:extLst>
                  <a:ext uri="{0D108BD9-81ED-4DB2-BD59-A6C34878D82A}">
                    <a16:rowId xmlns:a16="http://schemas.microsoft.com/office/drawing/2014/main" val="963971175"/>
                  </a:ext>
                </a:extLst>
              </a:tr>
              <a:tr h="370840">
                <a:tc>
                  <a:txBody>
                    <a:bodyPr/>
                    <a:lstStyle/>
                    <a:p>
                      <a:r>
                        <a:rPr kumimoji="1" lang="ja-JP" altLang="en-US" b="1" dirty="0" smtClean="0">
                          <a:solidFill>
                            <a:schemeClr val="tx1"/>
                          </a:solidFill>
                          <a:latin typeface="+mn-ea"/>
                          <a:ea typeface="+mn-ea"/>
                        </a:rPr>
                        <a:t>予想フリークエンシー数</a:t>
                      </a:r>
                      <a:endParaRPr kumimoji="1" lang="ja-JP" altLang="en-US" b="1" dirty="0">
                        <a:solidFill>
                          <a:schemeClr val="tx1"/>
                        </a:solidFill>
                        <a:latin typeface="+mn-ea"/>
                        <a:ea typeface="+mn-ea"/>
                      </a:endParaRPr>
                    </a:p>
                  </a:txBody>
                  <a:tcPr/>
                </a:tc>
                <a:tc>
                  <a:txBody>
                    <a:bodyPr/>
                    <a:lstStyle/>
                    <a:p>
                      <a:r>
                        <a:rPr kumimoji="1" lang="ja-JP" altLang="en-US" b="0" dirty="0" smtClean="0">
                          <a:solidFill>
                            <a:schemeClr val="tx1"/>
                          </a:solidFill>
                          <a:latin typeface="+mn-ea"/>
                          <a:ea typeface="+mn-ea"/>
                        </a:rPr>
                        <a:t>約</a:t>
                      </a:r>
                      <a:r>
                        <a:rPr kumimoji="1" lang="en-US" altLang="ja-JP" sz="1800" b="0" i="0" kern="1200" dirty="0" smtClean="0">
                          <a:solidFill>
                            <a:schemeClr val="tx1"/>
                          </a:solidFill>
                          <a:effectLst/>
                          <a:latin typeface="+mn-lt"/>
                          <a:ea typeface="+mn-ea"/>
                          <a:cs typeface="+mn-cs"/>
                        </a:rPr>
                        <a:t>1.7</a:t>
                      </a:r>
                      <a:endParaRPr kumimoji="1" lang="ja-JP" altLang="en-US" b="0" dirty="0">
                        <a:solidFill>
                          <a:schemeClr val="tx1"/>
                        </a:solidFill>
                        <a:latin typeface="+mn-ea"/>
                        <a:ea typeface="+mn-ea"/>
                      </a:endParaRPr>
                    </a:p>
                  </a:txBody>
                  <a:tcPr/>
                </a:tc>
                <a:extLst>
                  <a:ext uri="{0D108BD9-81ED-4DB2-BD59-A6C34878D82A}">
                    <a16:rowId xmlns:a16="http://schemas.microsoft.com/office/drawing/2014/main" val="2822668202"/>
                  </a:ext>
                </a:extLst>
              </a:tr>
              <a:tr h="370840">
                <a:tc>
                  <a:txBody>
                    <a:bodyPr/>
                    <a:lstStyle/>
                    <a:p>
                      <a:r>
                        <a:rPr kumimoji="1" lang="ja-JP" altLang="en-US" b="1" dirty="0" smtClean="0">
                          <a:solidFill>
                            <a:schemeClr val="tx1"/>
                          </a:solidFill>
                          <a:latin typeface="+mn-ea"/>
                          <a:ea typeface="+mn-ea"/>
                        </a:rPr>
                        <a:t>リーチ単価</a:t>
                      </a:r>
                      <a:endParaRPr kumimoji="1" lang="ja-JP" altLang="en-US" b="1" dirty="0">
                        <a:solidFill>
                          <a:schemeClr val="tx1"/>
                        </a:solidFill>
                        <a:latin typeface="+mn-ea"/>
                        <a:ea typeface="+mn-ea"/>
                      </a:endParaRPr>
                    </a:p>
                  </a:txBody>
                  <a:tcPr/>
                </a:tc>
                <a:tc>
                  <a:txBody>
                    <a:bodyPr/>
                    <a:lstStyle/>
                    <a:p>
                      <a:r>
                        <a:rPr kumimoji="1" lang="ja-JP" altLang="en-US" b="1" dirty="0" smtClean="0">
                          <a:solidFill>
                            <a:srgbClr val="C00000"/>
                          </a:solidFill>
                          <a:latin typeface="+mn-ea"/>
                          <a:ea typeface="+mn-ea"/>
                        </a:rPr>
                        <a:t>約</a:t>
                      </a:r>
                      <a:r>
                        <a:rPr kumimoji="1" lang="en-US" altLang="ja-JP" b="1" dirty="0" smtClean="0">
                          <a:solidFill>
                            <a:srgbClr val="C00000"/>
                          </a:solidFill>
                          <a:latin typeface="+mn-ea"/>
                          <a:ea typeface="+mn-ea"/>
                        </a:rPr>
                        <a:t>0.4</a:t>
                      </a:r>
                      <a:r>
                        <a:rPr kumimoji="1" lang="ja-JP" altLang="en-US" b="1" dirty="0" smtClean="0">
                          <a:solidFill>
                            <a:srgbClr val="C00000"/>
                          </a:solidFill>
                          <a:latin typeface="+mn-ea"/>
                          <a:ea typeface="+mn-ea"/>
                        </a:rPr>
                        <a:t>円</a:t>
                      </a:r>
                      <a:endParaRPr kumimoji="1" lang="ja-JP" altLang="en-US" b="1" dirty="0">
                        <a:solidFill>
                          <a:srgbClr val="C00000"/>
                        </a:solidFill>
                        <a:latin typeface="+mn-ea"/>
                        <a:ea typeface="+mn-ea"/>
                      </a:endParaRPr>
                    </a:p>
                  </a:txBody>
                  <a:tcPr/>
                </a:tc>
                <a:extLst>
                  <a:ext uri="{0D108BD9-81ED-4DB2-BD59-A6C34878D82A}">
                    <a16:rowId xmlns:a16="http://schemas.microsoft.com/office/drawing/2014/main" val="2595739280"/>
                  </a:ext>
                </a:extLst>
              </a:tr>
              <a:tr h="370840">
                <a:tc>
                  <a:txBody>
                    <a:bodyPr/>
                    <a:lstStyle/>
                    <a:p>
                      <a:r>
                        <a:rPr kumimoji="1" lang="ja-JP" altLang="en-US" b="1" dirty="0" smtClean="0">
                          <a:solidFill>
                            <a:schemeClr val="tx1"/>
                          </a:solidFill>
                          <a:latin typeface="+mn-ea"/>
                          <a:ea typeface="+mn-ea"/>
                        </a:rPr>
                        <a:t>配信量</a:t>
                      </a:r>
                      <a:r>
                        <a:rPr kumimoji="1" lang="en-US" altLang="ja-JP" b="1" dirty="0" smtClean="0">
                          <a:solidFill>
                            <a:schemeClr val="tx1"/>
                          </a:solidFill>
                          <a:latin typeface="+mn-ea"/>
                          <a:ea typeface="+mn-ea"/>
                        </a:rPr>
                        <a:t>(</a:t>
                      </a:r>
                      <a:r>
                        <a:rPr kumimoji="1" lang="en-US" altLang="ja-JP" b="1" dirty="0" err="1" smtClean="0">
                          <a:solidFill>
                            <a:schemeClr val="tx1"/>
                          </a:solidFill>
                          <a:latin typeface="+mn-ea"/>
                          <a:ea typeface="+mn-ea"/>
                        </a:rPr>
                        <a:t>vimps</a:t>
                      </a:r>
                      <a:r>
                        <a:rPr kumimoji="1" lang="en-US" altLang="ja-JP" b="1" dirty="0" smtClean="0">
                          <a:solidFill>
                            <a:schemeClr val="tx1"/>
                          </a:solidFill>
                          <a:latin typeface="+mn-ea"/>
                          <a:ea typeface="+mn-ea"/>
                        </a:rPr>
                        <a:t>)</a:t>
                      </a:r>
                    </a:p>
                  </a:txBody>
                  <a:tcPr/>
                </a:tc>
                <a:tc>
                  <a:txBody>
                    <a:bodyPr/>
                    <a:lstStyle/>
                    <a:p>
                      <a:r>
                        <a:rPr kumimoji="1" lang="ja-JP" altLang="en-US" b="1" dirty="0" smtClean="0">
                          <a:solidFill>
                            <a:srgbClr val="C00000"/>
                          </a:solidFill>
                          <a:latin typeface="+mn-ea"/>
                          <a:ea typeface="+mn-ea"/>
                        </a:rPr>
                        <a:t>約</a:t>
                      </a:r>
                      <a:r>
                        <a:rPr kumimoji="1" lang="en-US" altLang="ja-JP" sz="1800" b="1" i="0" kern="1200" dirty="0" smtClean="0">
                          <a:solidFill>
                            <a:srgbClr val="C00000"/>
                          </a:solidFill>
                          <a:effectLst/>
                          <a:latin typeface="+mn-lt"/>
                          <a:ea typeface="+mn-ea"/>
                          <a:cs typeface="+mn-cs"/>
                        </a:rPr>
                        <a:t>1150</a:t>
                      </a:r>
                      <a:r>
                        <a:rPr kumimoji="1" lang="ja-JP" altLang="en-US" b="1" dirty="0" smtClean="0">
                          <a:solidFill>
                            <a:srgbClr val="C00000"/>
                          </a:solidFill>
                          <a:latin typeface="+mn-ea"/>
                          <a:ea typeface="+mn-ea"/>
                        </a:rPr>
                        <a:t>万</a:t>
                      </a:r>
                      <a:endParaRPr kumimoji="1" lang="en-US" altLang="ja-JP" b="1" dirty="0" smtClean="0">
                        <a:solidFill>
                          <a:srgbClr val="C00000"/>
                        </a:solidFill>
                        <a:latin typeface="+mn-ea"/>
                        <a:ea typeface="+mn-ea"/>
                      </a:endParaRPr>
                    </a:p>
                  </a:txBody>
                  <a:tcPr/>
                </a:tc>
                <a:extLst>
                  <a:ext uri="{0D108BD9-81ED-4DB2-BD59-A6C34878D82A}">
                    <a16:rowId xmlns:a16="http://schemas.microsoft.com/office/drawing/2014/main" val="2131515607"/>
                  </a:ext>
                </a:extLst>
              </a:tr>
              <a:tr h="370840">
                <a:tc>
                  <a:txBody>
                    <a:bodyPr/>
                    <a:lstStyle/>
                    <a:p>
                      <a:r>
                        <a:rPr kumimoji="1" lang="en-US" altLang="ja-JP" b="1" dirty="0" err="1" smtClean="0">
                          <a:solidFill>
                            <a:schemeClr val="tx1"/>
                          </a:solidFill>
                          <a:latin typeface="+mn-ea"/>
                          <a:ea typeface="+mn-ea"/>
                        </a:rPr>
                        <a:t>vCPM</a:t>
                      </a:r>
                      <a:endParaRPr kumimoji="1" lang="ja-JP" altLang="en-US" b="1" dirty="0">
                        <a:solidFill>
                          <a:schemeClr val="tx1"/>
                        </a:solidFill>
                        <a:latin typeface="+mn-ea"/>
                        <a:ea typeface="+mn-ea"/>
                      </a:endParaRPr>
                    </a:p>
                  </a:txBody>
                  <a:tcPr/>
                </a:tc>
                <a:tc>
                  <a:txBody>
                    <a:bodyPr/>
                    <a:lstStyle/>
                    <a:p>
                      <a:pPr marL="0" marR="0" indent="0" algn="l" defTabSz="914423" rtl="0" eaLnBrk="1" fontAlgn="auto" latinLnBrk="0" hangingPunct="1">
                        <a:lnSpc>
                          <a:spcPct val="100000"/>
                        </a:lnSpc>
                        <a:spcBef>
                          <a:spcPts val="0"/>
                        </a:spcBef>
                        <a:spcAft>
                          <a:spcPts val="0"/>
                        </a:spcAft>
                        <a:buClrTx/>
                        <a:buSzTx/>
                        <a:buFontTx/>
                        <a:buNone/>
                        <a:tabLst/>
                        <a:defRPr/>
                      </a:pPr>
                      <a:r>
                        <a:rPr kumimoji="1" lang="en-US" altLang="ja-JP" sz="1800" b="1" kern="1200" dirty="0" smtClean="0">
                          <a:solidFill>
                            <a:schemeClr val="accent6"/>
                          </a:solidFill>
                          <a:latin typeface="+mn-ea"/>
                          <a:ea typeface="+mn-ea"/>
                          <a:cs typeface="+mn-cs"/>
                        </a:rPr>
                        <a:t>260</a:t>
                      </a:r>
                      <a:r>
                        <a:rPr kumimoji="1" lang="ja-JP" altLang="en-US" sz="1800" b="1" kern="1200" dirty="0" smtClean="0">
                          <a:solidFill>
                            <a:schemeClr val="accent6"/>
                          </a:solidFill>
                          <a:latin typeface="+mn-ea"/>
                          <a:ea typeface="+mn-ea"/>
                          <a:cs typeface="+mn-cs"/>
                        </a:rPr>
                        <a:t>円</a:t>
                      </a:r>
                      <a:endParaRPr kumimoji="1" lang="ja-JP" altLang="en-US" b="1" dirty="0">
                        <a:solidFill>
                          <a:schemeClr val="accent6"/>
                        </a:solidFill>
                        <a:latin typeface="+mn-ea"/>
                        <a:ea typeface="+mn-ea"/>
                      </a:endParaRPr>
                    </a:p>
                  </a:txBody>
                  <a:tcPr/>
                </a:tc>
                <a:extLst>
                  <a:ext uri="{0D108BD9-81ED-4DB2-BD59-A6C34878D82A}">
                    <a16:rowId xmlns:a16="http://schemas.microsoft.com/office/drawing/2014/main" val="2872287544"/>
                  </a:ext>
                </a:extLst>
              </a:tr>
            </a:tbl>
          </a:graphicData>
        </a:graphic>
      </p:graphicFrame>
      <p:sp>
        <p:nvSpPr>
          <p:cNvPr id="38" name="正方形/長方形 37"/>
          <p:cNvSpPr/>
          <p:nvPr/>
        </p:nvSpPr>
        <p:spPr>
          <a:xfrm>
            <a:off x="6384032" y="5949280"/>
            <a:ext cx="4229144" cy="461665"/>
          </a:xfrm>
          <a:prstGeom prst="rect">
            <a:avLst/>
          </a:prstGeom>
        </p:spPr>
        <p:txBody>
          <a:bodyPr wrap="square">
            <a:spAutoFit/>
          </a:bodyPr>
          <a:lstStyle/>
          <a:p>
            <a:r>
              <a:rPr lang="en-US" altLang="ja-JP" sz="800" dirty="0" smtClean="0">
                <a:solidFill>
                  <a:schemeClr val="tx1">
                    <a:lumMod val="50000"/>
                    <a:lumOff val="50000"/>
                  </a:schemeClr>
                </a:solidFill>
              </a:rPr>
              <a:t>※</a:t>
            </a:r>
            <a:r>
              <a:rPr lang="ja-JP" altLang="en-US" sz="800" dirty="0" smtClean="0">
                <a:solidFill>
                  <a:schemeClr val="tx1">
                    <a:lumMod val="50000"/>
                    <a:lumOff val="50000"/>
                  </a:schemeClr>
                </a:solidFill>
              </a:rPr>
              <a:t>実績平均値より算出しております</a:t>
            </a:r>
            <a:endParaRPr lang="en-US" altLang="ja-JP" sz="800" dirty="0" smtClean="0">
              <a:solidFill>
                <a:schemeClr val="tx1">
                  <a:lumMod val="50000"/>
                  <a:lumOff val="50000"/>
                </a:schemeClr>
              </a:solidFill>
            </a:endParaRPr>
          </a:p>
          <a:p>
            <a:r>
              <a:rPr lang="en-US" altLang="ja-JP" sz="800" dirty="0" smtClean="0">
                <a:solidFill>
                  <a:schemeClr val="tx1">
                    <a:lumMod val="50000"/>
                    <a:lumOff val="50000"/>
                  </a:schemeClr>
                </a:solidFill>
              </a:rPr>
              <a:t>※</a:t>
            </a:r>
            <a:r>
              <a:rPr lang="ja-JP" altLang="en-US" sz="800" dirty="0" smtClean="0">
                <a:solidFill>
                  <a:schemeClr val="tx1">
                    <a:lumMod val="50000"/>
                    <a:lumOff val="50000"/>
                  </a:schemeClr>
                </a:solidFill>
              </a:rPr>
              <a:t>ノンターゲティングの過去実績をもとにした想定数値です</a:t>
            </a:r>
            <a:endParaRPr lang="en-US" altLang="ja-JP" sz="800" dirty="0" smtClean="0">
              <a:solidFill>
                <a:schemeClr val="tx1">
                  <a:lumMod val="50000"/>
                  <a:lumOff val="50000"/>
                </a:schemeClr>
              </a:solidFill>
            </a:endParaRPr>
          </a:p>
          <a:p>
            <a:r>
              <a:rPr lang="en-US" altLang="ja-JP" sz="800" dirty="0" smtClean="0">
                <a:solidFill>
                  <a:schemeClr val="tx1">
                    <a:lumMod val="50000"/>
                    <a:lumOff val="50000"/>
                  </a:schemeClr>
                </a:solidFill>
              </a:rPr>
              <a:t>※</a:t>
            </a:r>
            <a:r>
              <a:rPr lang="ja-JP" altLang="en-US" sz="800" dirty="0" smtClean="0">
                <a:solidFill>
                  <a:schemeClr val="tx1">
                    <a:lumMod val="50000"/>
                    <a:lumOff val="50000"/>
                  </a:schemeClr>
                </a:solidFill>
              </a:rPr>
              <a:t>配信</a:t>
            </a:r>
            <a:r>
              <a:rPr lang="ja-JP" altLang="en-US" sz="800" dirty="0">
                <a:solidFill>
                  <a:schemeClr val="tx1">
                    <a:lumMod val="50000"/>
                    <a:lumOff val="50000"/>
                  </a:schemeClr>
                </a:solidFill>
              </a:rPr>
              <a:t>結果をお約束するものでは</a:t>
            </a:r>
            <a:r>
              <a:rPr lang="ja-JP" altLang="en-US" sz="800" dirty="0" smtClean="0">
                <a:solidFill>
                  <a:schemeClr val="tx1">
                    <a:lumMod val="50000"/>
                    <a:lumOff val="50000"/>
                  </a:schemeClr>
                </a:solidFill>
              </a:rPr>
              <a:t>ございません</a:t>
            </a:r>
            <a:endParaRPr lang="en-US" altLang="ja-JP" sz="800" dirty="0" smtClean="0">
              <a:solidFill>
                <a:schemeClr val="tx1">
                  <a:lumMod val="50000"/>
                  <a:lumOff val="50000"/>
                </a:schemeClr>
              </a:solidFill>
            </a:endParaRPr>
          </a:p>
        </p:txBody>
      </p:sp>
      <p:sp>
        <p:nvSpPr>
          <p:cNvPr id="39" name="object 7"/>
          <p:cNvSpPr/>
          <p:nvPr/>
        </p:nvSpPr>
        <p:spPr>
          <a:xfrm>
            <a:off x="6384032" y="2545491"/>
            <a:ext cx="4413322" cy="67793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b="1" dirty="0" smtClean="0">
                <a:solidFill>
                  <a:schemeClr val="bg1"/>
                </a:solidFill>
                <a:latin typeface="+mn-ea"/>
              </a:rPr>
              <a:t>３月限定でお得にご利用いただけます</a:t>
            </a:r>
            <a:endParaRPr lang="ja-JP" altLang="en-US" b="1" dirty="0">
              <a:solidFill>
                <a:schemeClr val="bg1"/>
              </a:solidFill>
              <a:latin typeface="+mn-ea"/>
            </a:endParaRPr>
          </a:p>
        </p:txBody>
      </p:sp>
      <p:grpSp>
        <p:nvGrpSpPr>
          <p:cNvPr id="42" name="グループ化 41"/>
          <p:cNvGrpSpPr/>
          <p:nvPr/>
        </p:nvGrpSpPr>
        <p:grpSpPr>
          <a:xfrm>
            <a:off x="479376" y="2924943"/>
            <a:ext cx="4844986" cy="2804236"/>
            <a:chOff x="7086806" y="2866202"/>
            <a:chExt cx="4037488" cy="2336863"/>
          </a:xfrm>
        </p:grpSpPr>
        <p:grpSp>
          <p:nvGrpSpPr>
            <p:cNvPr id="43" name="グループ化 42"/>
            <p:cNvGrpSpPr/>
            <p:nvPr/>
          </p:nvGrpSpPr>
          <p:grpSpPr>
            <a:xfrm>
              <a:off x="7086806" y="2866202"/>
              <a:ext cx="4037488" cy="2336863"/>
              <a:chOff x="7086806" y="2866202"/>
              <a:chExt cx="4037488" cy="2336863"/>
            </a:xfrm>
          </p:grpSpPr>
          <p:pic>
            <p:nvPicPr>
              <p:cNvPr id="45" name="図 4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86806" y="2866202"/>
                <a:ext cx="4037488" cy="2336863"/>
              </a:xfrm>
              <a:prstGeom prst="rect">
                <a:avLst/>
              </a:prstGeom>
            </p:spPr>
          </p:pic>
          <p:pic>
            <p:nvPicPr>
              <p:cNvPr id="46" name="図 45"/>
              <p:cNvPicPr>
                <a:picLocks noChangeAspect="1"/>
              </p:cNvPicPr>
              <p:nvPr/>
            </p:nvPicPr>
            <p:blipFill rotWithShape="1">
              <a:blip r:embed="rId3" cstate="print">
                <a:extLst>
                  <a:ext uri="{28A0092B-C50C-407E-A947-70E740481C1C}">
                    <a14:useLocalDpi xmlns:a14="http://schemas.microsoft.com/office/drawing/2010/main" val="0"/>
                  </a:ext>
                </a:extLst>
              </a:blip>
              <a:srcRect l="3073" r="7558"/>
              <a:stretch/>
            </p:blipFill>
            <p:spPr>
              <a:xfrm>
                <a:off x="7536160" y="2985079"/>
                <a:ext cx="3096344" cy="1956089"/>
              </a:xfrm>
              <a:prstGeom prst="rect">
                <a:avLst/>
              </a:prstGeom>
            </p:spPr>
          </p:pic>
          <p:pic>
            <p:nvPicPr>
              <p:cNvPr id="47" name="図 46"/>
              <p:cNvPicPr>
                <a:picLocks noChangeAspect="1"/>
              </p:cNvPicPr>
              <p:nvPr/>
            </p:nvPicPr>
            <p:blipFill rotWithShape="1">
              <a:blip r:embed="rId4" cstate="print">
                <a:extLst>
                  <a:ext uri="{28A0092B-C50C-407E-A947-70E740481C1C}">
                    <a14:useLocalDpi xmlns:a14="http://schemas.microsoft.com/office/drawing/2010/main" val="0"/>
                  </a:ext>
                </a:extLst>
              </a:blip>
              <a:srcRect b="10167"/>
              <a:stretch/>
            </p:blipFill>
            <p:spPr>
              <a:xfrm>
                <a:off x="8048491" y="2985079"/>
                <a:ext cx="2214052" cy="1939549"/>
              </a:xfrm>
              <a:prstGeom prst="rect">
                <a:avLst/>
              </a:prstGeom>
            </p:spPr>
          </p:pic>
        </p:grpSp>
        <p:sp>
          <p:nvSpPr>
            <p:cNvPr id="44" name="正方形/長方形 43"/>
            <p:cNvSpPr/>
            <p:nvPr/>
          </p:nvSpPr>
          <p:spPr>
            <a:xfrm>
              <a:off x="9537570" y="3493946"/>
              <a:ext cx="662886" cy="123119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smtClean="0">
                  <a:solidFill>
                    <a:schemeClr val="bg1"/>
                  </a:solidFill>
                  <a:latin typeface="+mn-ea"/>
                </a:rPr>
                <a:t>広</a:t>
              </a:r>
              <a:endParaRPr kumimoji="1" lang="en-US" altLang="ja-JP" b="1" dirty="0" smtClean="0">
                <a:solidFill>
                  <a:schemeClr val="bg1"/>
                </a:solidFill>
                <a:latin typeface="+mn-ea"/>
              </a:endParaRPr>
            </a:p>
            <a:p>
              <a:pPr algn="ctr"/>
              <a:r>
                <a:rPr kumimoji="1" lang="ja-JP" altLang="en-US" b="1" dirty="0" smtClean="0">
                  <a:solidFill>
                    <a:schemeClr val="bg1"/>
                  </a:solidFill>
                  <a:latin typeface="+mn-ea"/>
                </a:rPr>
                <a:t>告</a:t>
              </a:r>
              <a:endParaRPr kumimoji="1" lang="en-US" altLang="ja-JP" b="1" dirty="0" smtClean="0">
                <a:solidFill>
                  <a:schemeClr val="bg1"/>
                </a:solidFill>
                <a:latin typeface="+mn-ea"/>
              </a:endParaRPr>
            </a:p>
            <a:p>
              <a:pPr algn="ctr"/>
              <a:r>
                <a:rPr kumimoji="1" lang="ja-JP" altLang="en-US" b="1" dirty="0" smtClean="0">
                  <a:solidFill>
                    <a:schemeClr val="bg1"/>
                  </a:solidFill>
                  <a:latin typeface="+mn-ea"/>
                </a:rPr>
                <a:t>枠</a:t>
              </a:r>
            </a:p>
          </p:txBody>
        </p:sp>
      </p:grpSp>
      <p:sp>
        <p:nvSpPr>
          <p:cNvPr id="48" name="正方形/長方形 47"/>
          <p:cNvSpPr/>
          <p:nvPr/>
        </p:nvSpPr>
        <p:spPr>
          <a:xfrm>
            <a:off x="8400256" y="188640"/>
            <a:ext cx="1980148" cy="276999"/>
          </a:xfrm>
          <a:prstGeom prst="rect">
            <a:avLst/>
          </a:prstGeom>
          <a:solidFill>
            <a:schemeClr val="accent6">
              <a:lumMod val="60000"/>
              <a:lumOff val="40000"/>
            </a:schemeClr>
          </a:solidFill>
        </p:spPr>
        <p:txBody>
          <a:bodyPr wrap="square">
            <a:spAutoFit/>
          </a:bodyPr>
          <a:lstStyle/>
          <a:p>
            <a:pPr algn="ctr"/>
            <a:r>
              <a:rPr lang="en-US" altLang="ja-JP" sz="1200" b="1" dirty="0">
                <a:solidFill>
                  <a:schemeClr val="bg1"/>
                </a:solidFill>
                <a:latin typeface="+mn-ea"/>
              </a:rPr>
              <a:t>vimps</a:t>
            </a:r>
            <a:r>
              <a:rPr lang="ja-JP" altLang="en-US" sz="1200" b="1" dirty="0">
                <a:solidFill>
                  <a:schemeClr val="bg1"/>
                </a:solidFill>
                <a:latin typeface="+mn-ea"/>
              </a:rPr>
              <a:t>増量プラン</a:t>
            </a:r>
          </a:p>
        </p:txBody>
      </p:sp>
      <p:sp>
        <p:nvSpPr>
          <p:cNvPr id="49" name="正方形/長方形 48"/>
          <p:cNvSpPr/>
          <p:nvPr/>
        </p:nvSpPr>
        <p:spPr>
          <a:xfrm>
            <a:off x="8400256" y="512288"/>
            <a:ext cx="1980148" cy="276999"/>
          </a:xfrm>
          <a:prstGeom prst="rect">
            <a:avLst/>
          </a:prstGeom>
          <a:solidFill>
            <a:schemeClr val="accent5"/>
          </a:solidFill>
        </p:spPr>
        <p:txBody>
          <a:bodyPr wrap="square">
            <a:spAutoFit/>
          </a:bodyPr>
          <a:lstStyle/>
          <a:p>
            <a:pPr algn="ctr"/>
            <a:r>
              <a:rPr lang="en-US" altLang="ja-JP" sz="1200" b="1" dirty="0">
                <a:solidFill>
                  <a:schemeClr val="bg1"/>
                </a:solidFill>
                <a:latin typeface="+mn-ea"/>
              </a:rPr>
              <a:t>1000</a:t>
            </a:r>
            <a:r>
              <a:rPr lang="ja-JP" altLang="en-US" sz="1200" b="1" dirty="0">
                <a:solidFill>
                  <a:schemeClr val="bg1"/>
                </a:solidFill>
                <a:latin typeface="+mn-ea"/>
              </a:rPr>
              <a:t>万リーチ獲得プラン</a:t>
            </a:r>
          </a:p>
        </p:txBody>
      </p:sp>
    </p:spTree>
    <p:extLst>
      <p:ext uri="{BB962C8B-B14F-4D97-AF65-F5344CB8AC3E}">
        <p14:creationId xmlns:p14="http://schemas.microsoft.com/office/powerpoint/2010/main" val="949103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a:latin typeface="+mn-ea"/>
              </a:rPr>
              <a:t>参考：掲載イメージ プライムディスプレイ　</a:t>
            </a:r>
            <a:r>
              <a:rPr lang="en-US" altLang="ja-JP" b="1" dirty="0" smtClean="0">
                <a:latin typeface="+mn-ea"/>
              </a:rPr>
              <a:t>PC</a:t>
            </a:r>
            <a:endParaRPr lang="ja-JP" altLang="en-US" b="1"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8" name="正方形/長方形 47"/>
          <p:cNvSpPr/>
          <p:nvPr/>
        </p:nvSpPr>
        <p:spPr>
          <a:xfrm>
            <a:off x="8400256" y="188640"/>
            <a:ext cx="1980148" cy="276999"/>
          </a:xfrm>
          <a:prstGeom prst="rect">
            <a:avLst/>
          </a:prstGeom>
          <a:solidFill>
            <a:schemeClr val="accent6">
              <a:lumMod val="60000"/>
              <a:lumOff val="40000"/>
            </a:schemeClr>
          </a:solidFill>
        </p:spPr>
        <p:txBody>
          <a:bodyPr wrap="square">
            <a:spAutoFit/>
          </a:bodyPr>
          <a:lstStyle/>
          <a:p>
            <a:pPr algn="ctr"/>
            <a:r>
              <a:rPr lang="en-US" altLang="ja-JP" sz="1200" b="1" dirty="0">
                <a:solidFill>
                  <a:schemeClr val="bg1"/>
                </a:solidFill>
                <a:latin typeface="+mn-ea"/>
              </a:rPr>
              <a:t>vimps</a:t>
            </a:r>
            <a:r>
              <a:rPr lang="ja-JP" altLang="en-US" sz="1200" b="1" dirty="0">
                <a:solidFill>
                  <a:schemeClr val="bg1"/>
                </a:solidFill>
                <a:latin typeface="+mn-ea"/>
              </a:rPr>
              <a:t>増量プラン</a:t>
            </a:r>
          </a:p>
        </p:txBody>
      </p:sp>
      <p:sp>
        <p:nvSpPr>
          <p:cNvPr id="49" name="正方形/長方形 48"/>
          <p:cNvSpPr/>
          <p:nvPr/>
        </p:nvSpPr>
        <p:spPr>
          <a:xfrm>
            <a:off x="8400256" y="512288"/>
            <a:ext cx="1980148" cy="276999"/>
          </a:xfrm>
          <a:prstGeom prst="rect">
            <a:avLst/>
          </a:prstGeom>
          <a:solidFill>
            <a:schemeClr val="accent5"/>
          </a:solidFill>
        </p:spPr>
        <p:txBody>
          <a:bodyPr wrap="square">
            <a:spAutoFit/>
          </a:bodyPr>
          <a:lstStyle/>
          <a:p>
            <a:pPr algn="ctr"/>
            <a:r>
              <a:rPr lang="en-US" altLang="ja-JP" sz="1200" b="1" dirty="0">
                <a:solidFill>
                  <a:schemeClr val="bg1"/>
                </a:solidFill>
                <a:latin typeface="+mn-ea"/>
              </a:rPr>
              <a:t>1000</a:t>
            </a:r>
            <a:r>
              <a:rPr lang="ja-JP" altLang="en-US" sz="1200" b="1" dirty="0">
                <a:solidFill>
                  <a:schemeClr val="bg1"/>
                </a:solidFill>
                <a:latin typeface="+mn-ea"/>
              </a:rPr>
              <a:t>万リーチ獲得プラン</a:t>
            </a:r>
          </a:p>
        </p:txBody>
      </p:sp>
      <p:sp>
        <p:nvSpPr>
          <p:cNvPr id="20" name="テキスト ボックス 19">
            <a:extLst>
              <a:ext uri="{FF2B5EF4-FFF2-40B4-BE49-F238E27FC236}">
                <a16:creationId xmlns:a16="http://schemas.microsoft.com/office/drawing/2014/main" id="{80B0730C-3B9E-4841-8DAD-6780CB507DD0}"/>
              </a:ext>
            </a:extLst>
          </p:cNvPr>
          <p:cNvSpPr txBox="1"/>
          <p:nvPr/>
        </p:nvSpPr>
        <p:spPr>
          <a:xfrm>
            <a:off x="7662785" y="2564904"/>
            <a:ext cx="3329759" cy="30585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b="1" i="0" u="none" strike="noStrike" kern="0" cap="none" spc="0" normalizeH="0" baseline="0" noProof="0" dirty="0">
                <a:ln>
                  <a:noFill/>
                </a:ln>
                <a:solidFill>
                  <a:prstClr val="black"/>
                </a:solidFill>
                <a:effectLst/>
                <a:uLnTx/>
                <a:uFillTx/>
              </a:rPr>
              <a:t>画像（</a:t>
            </a:r>
            <a:r>
              <a:rPr kumimoji="0" lang="en-US" altLang="ja-JP" b="1" i="0" u="none" strike="noStrike" kern="0" cap="none" spc="0" normalizeH="0" baseline="0" noProof="0" dirty="0">
                <a:ln>
                  <a:noFill/>
                </a:ln>
                <a:solidFill>
                  <a:prstClr val="black"/>
                </a:solidFill>
                <a:effectLst/>
                <a:uLnTx/>
                <a:uFillTx/>
              </a:rPr>
              <a:t>1</a:t>
            </a:r>
            <a:r>
              <a:rPr kumimoji="0" lang="ja-JP" altLang="en-US" b="1" i="0" u="none" strike="noStrike" kern="0" cap="none" spc="0" normalizeH="0" baseline="0" noProof="0" dirty="0">
                <a:ln>
                  <a:noFill/>
                </a:ln>
                <a:solidFill>
                  <a:prstClr val="black"/>
                </a:solidFill>
                <a:effectLst/>
                <a:uLnTx/>
                <a:uFillTx/>
              </a:rPr>
              <a:t>：</a:t>
            </a:r>
            <a:r>
              <a:rPr kumimoji="0" lang="en-US" altLang="ja-JP" b="1" i="0" u="none" strike="noStrike" kern="0" cap="none" spc="0" normalizeH="0" baseline="0" noProof="0" dirty="0">
                <a:ln>
                  <a:noFill/>
                </a:ln>
                <a:solidFill>
                  <a:prstClr val="black"/>
                </a:solidFill>
                <a:effectLst/>
                <a:uLnTx/>
                <a:uFillTx/>
              </a:rPr>
              <a:t>2</a:t>
            </a:r>
            <a:r>
              <a:rPr kumimoji="0" lang="ja-JP" altLang="en-US" b="1" i="0" u="none" strike="noStrike" kern="0" cap="none" spc="0" normalizeH="0" baseline="0" noProof="0" dirty="0">
                <a:ln>
                  <a:noFill/>
                </a:ln>
                <a:solidFill>
                  <a:prstClr val="black"/>
                </a:solidFill>
                <a:effectLst/>
                <a:uLnTx/>
                <a:uFillTx/>
              </a:rPr>
              <a:t>）</a:t>
            </a:r>
            <a:r>
              <a:rPr kumimoji="0" lang="en-US" altLang="ja-JP" b="1" i="0" u="none" strike="noStrike" kern="0" cap="none" spc="0" normalizeH="0" baseline="0" noProof="0" dirty="0">
                <a:ln>
                  <a:noFill/>
                </a:ln>
                <a:solidFill>
                  <a:prstClr val="black"/>
                </a:solidFill>
                <a:effectLst/>
                <a:uLnTx/>
                <a:uFillTx/>
              </a:rPr>
              <a:t>/ </a:t>
            </a:r>
            <a:r>
              <a:rPr kumimoji="0" lang="ja-JP" altLang="en-US" b="1" i="0" u="none" strike="noStrike" kern="0" cap="none" spc="0" normalizeH="0" baseline="0" noProof="0" dirty="0">
                <a:ln>
                  <a:noFill/>
                </a:ln>
                <a:solidFill>
                  <a:prstClr val="black"/>
                </a:solidFill>
                <a:effectLst/>
                <a:uLnTx/>
                <a:uFillTx/>
              </a:rPr>
              <a:t>動画（</a:t>
            </a:r>
            <a:r>
              <a:rPr kumimoji="0" lang="en-US" altLang="ja-JP" b="1" i="0" u="none" strike="noStrike" kern="0" cap="none" spc="0" normalizeH="0" baseline="0" noProof="0" dirty="0">
                <a:ln>
                  <a:noFill/>
                </a:ln>
                <a:solidFill>
                  <a:prstClr val="black"/>
                </a:solidFill>
                <a:effectLst/>
                <a:uLnTx/>
                <a:uFillTx/>
              </a:rPr>
              <a:t>1</a:t>
            </a:r>
            <a:r>
              <a:rPr kumimoji="0" lang="ja-JP" altLang="en-US" b="1" i="0" u="none" strike="noStrike" kern="0" cap="none" spc="0" normalizeH="0" baseline="0" noProof="0" dirty="0">
                <a:ln>
                  <a:noFill/>
                </a:ln>
                <a:solidFill>
                  <a:prstClr val="black"/>
                </a:solidFill>
                <a:effectLst/>
                <a:uLnTx/>
                <a:uFillTx/>
              </a:rPr>
              <a:t>：</a:t>
            </a:r>
            <a:r>
              <a:rPr kumimoji="0" lang="en-US" altLang="ja-JP" b="1" i="0" u="none" strike="noStrike" kern="0" cap="none" spc="0" normalizeH="0" baseline="0" noProof="0" dirty="0">
                <a:ln>
                  <a:noFill/>
                </a:ln>
                <a:solidFill>
                  <a:prstClr val="black"/>
                </a:solidFill>
                <a:effectLst/>
                <a:uLnTx/>
                <a:uFillTx/>
              </a:rPr>
              <a:t>2</a:t>
            </a:r>
            <a:r>
              <a:rPr kumimoji="0" lang="ja-JP" altLang="en-US" b="1" i="0" u="none" strike="noStrike" kern="0" cap="none" spc="0" normalizeH="0" baseline="0" noProof="0" dirty="0">
                <a:ln>
                  <a:noFill/>
                </a:ln>
                <a:solidFill>
                  <a:prstClr val="black"/>
                </a:solidFill>
                <a:effectLst/>
                <a:uLnTx/>
                <a:uFillTx/>
              </a:rPr>
              <a:t>）</a:t>
            </a:r>
            <a:endParaRPr kumimoji="0" lang="en-US" altLang="ja-JP" b="1" i="0" u="none" strike="noStrike" kern="0" cap="none" spc="0" normalizeH="0" baseline="0" noProof="0" dirty="0">
              <a:ln>
                <a:noFill/>
              </a:ln>
              <a:solidFill>
                <a:prstClr val="black"/>
              </a:solidFill>
              <a:effectLst/>
              <a:uLnTx/>
              <a:uFillTx/>
            </a:endParaRPr>
          </a:p>
        </p:txBody>
      </p:sp>
      <p:sp>
        <p:nvSpPr>
          <p:cNvPr id="21" name="テキスト ボックス 20">
            <a:extLst>
              <a:ext uri="{FF2B5EF4-FFF2-40B4-BE49-F238E27FC236}">
                <a16:creationId xmlns:a16="http://schemas.microsoft.com/office/drawing/2014/main" id="{56BC9F35-7A4E-CA42-9DF1-B36D469930AE}"/>
              </a:ext>
            </a:extLst>
          </p:cNvPr>
          <p:cNvSpPr txBox="1"/>
          <p:nvPr/>
        </p:nvSpPr>
        <p:spPr>
          <a:xfrm>
            <a:off x="1747022" y="2565112"/>
            <a:ext cx="1649812"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b="1" i="0" u="none" strike="noStrike" kern="0" cap="none" spc="0" normalizeH="0" baseline="0" noProof="0" dirty="0">
                <a:ln>
                  <a:noFill/>
                </a:ln>
                <a:solidFill>
                  <a:prstClr val="black"/>
                </a:solidFill>
                <a:effectLst/>
                <a:uLnTx/>
                <a:uFillTx/>
              </a:rPr>
              <a:t>画像（</a:t>
            </a:r>
            <a:r>
              <a:rPr kumimoji="0" lang="en-US" altLang="ja-JP" b="1" i="0" u="none" strike="noStrike" kern="0" cap="none" spc="0" normalizeH="0" baseline="0" noProof="0" dirty="0">
                <a:ln>
                  <a:noFill/>
                </a:ln>
                <a:solidFill>
                  <a:prstClr val="black"/>
                </a:solidFill>
                <a:effectLst/>
                <a:uLnTx/>
                <a:uFillTx/>
              </a:rPr>
              <a:t>6</a:t>
            </a:r>
            <a:r>
              <a:rPr kumimoji="0" lang="ja-JP" altLang="en-US" b="1" i="0" u="none" strike="noStrike" kern="0" cap="none" spc="0" normalizeH="0" baseline="0" noProof="0" dirty="0">
                <a:ln>
                  <a:noFill/>
                </a:ln>
                <a:solidFill>
                  <a:prstClr val="black"/>
                </a:solidFill>
                <a:effectLst/>
                <a:uLnTx/>
                <a:uFillTx/>
              </a:rPr>
              <a:t>：</a:t>
            </a:r>
            <a:r>
              <a:rPr kumimoji="0" lang="en-US" altLang="ja-JP" b="1" i="0" u="none" strike="noStrike" kern="0" cap="none" spc="0" normalizeH="0" baseline="0" noProof="0" dirty="0">
                <a:ln>
                  <a:noFill/>
                </a:ln>
                <a:solidFill>
                  <a:prstClr val="black"/>
                </a:solidFill>
                <a:effectLst/>
                <a:uLnTx/>
                <a:uFillTx/>
              </a:rPr>
              <a:t>5</a:t>
            </a:r>
            <a:r>
              <a:rPr kumimoji="0" lang="ja-JP" altLang="en-US" b="1" i="0" u="none" strike="noStrike" kern="0" cap="none" spc="0" normalizeH="0" baseline="0" noProof="0" dirty="0">
                <a:ln>
                  <a:noFill/>
                </a:ln>
                <a:solidFill>
                  <a:prstClr val="black"/>
                </a:solidFill>
                <a:effectLst/>
                <a:uLnTx/>
                <a:uFillTx/>
              </a:rPr>
              <a:t>）</a:t>
            </a:r>
            <a:endParaRPr kumimoji="0" lang="en-US" altLang="ja-JP" b="1" i="0" u="none" strike="noStrike" kern="0" cap="none" spc="0" normalizeH="0" baseline="0" noProof="0" dirty="0">
              <a:ln>
                <a:noFill/>
              </a:ln>
              <a:solidFill>
                <a:prstClr val="black"/>
              </a:solidFill>
              <a:effectLst/>
              <a:uLnTx/>
              <a:uFillTx/>
            </a:endParaRPr>
          </a:p>
        </p:txBody>
      </p:sp>
      <p:sp>
        <p:nvSpPr>
          <p:cNvPr id="22" name="テキスト ボックス 21">
            <a:extLst>
              <a:ext uri="{FF2B5EF4-FFF2-40B4-BE49-F238E27FC236}">
                <a16:creationId xmlns:a16="http://schemas.microsoft.com/office/drawing/2014/main" id="{80B0730C-3B9E-4841-8DAD-6780CB507DD0}"/>
              </a:ext>
            </a:extLst>
          </p:cNvPr>
          <p:cNvSpPr txBox="1"/>
          <p:nvPr/>
        </p:nvSpPr>
        <p:spPr>
          <a:xfrm>
            <a:off x="4382338" y="2575932"/>
            <a:ext cx="3329759" cy="30585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b="1" i="0" u="none" strike="noStrike" kern="0" cap="none" spc="0" normalizeH="0" baseline="0" noProof="0" dirty="0">
                <a:ln>
                  <a:noFill/>
                </a:ln>
                <a:solidFill>
                  <a:prstClr val="black"/>
                </a:solidFill>
                <a:effectLst/>
                <a:uLnTx/>
                <a:uFillTx/>
              </a:rPr>
              <a:t>画像（</a:t>
            </a:r>
            <a:r>
              <a:rPr kumimoji="0" lang="en-US" altLang="ja-JP" b="1" i="0" u="none" strike="noStrike" kern="0" cap="none" spc="0" normalizeH="0" baseline="0" noProof="0" dirty="0">
                <a:ln>
                  <a:noFill/>
                </a:ln>
                <a:solidFill>
                  <a:prstClr val="black"/>
                </a:solidFill>
                <a:effectLst/>
                <a:uLnTx/>
                <a:uFillTx/>
              </a:rPr>
              <a:t>1</a:t>
            </a:r>
            <a:r>
              <a:rPr kumimoji="0" lang="ja-JP" altLang="en-US" b="1" i="0" u="none" strike="noStrike" kern="0" cap="none" spc="0" normalizeH="0" baseline="0" noProof="0" dirty="0">
                <a:ln>
                  <a:noFill/>
                </a:ln>
                <a:solidFill>
                  <a:prstClr val="black"/>
                </a:solidFill>
                <a:effectLst/>
                <a:uLnTx/>
                <a:uFillTx/>
              </a:rPr>
              <a:t>：</a:t>
            </a:r>
            <a:r>
              <a:rPr kumimoji="0" lang="en-US" altLang="ja-JP" b="1" i="0" u="none" strike="noStrike" kern="0" cap="none" spc="0" normalizeH="0" baseline="0" noProof="0" dirty="0">
                <a:ln>
                  <a:noFill/>
                </a:ln>
                <a:solidFill>
                  <a:prstClr val="black"/>
                </a:solidFill>
                <a:effectLst/>
                <a:uLnTx/>
                <a:uFillTx/>
              </a:rPr>
              <a:t>1</a:t>
            </a:r>
            <a:r>
              <a:rPr kumimoji="0" lang="ja-JP" altLang="en-US" b="1" i="0" u="none" strike="noStrike" kern="0" cap="none" spc="0" normalizeH="0" baseline="0" noProof="0" dirty="0">
                <a:ln>
                  <a:noFill/>
                </a:ln>
                <a:solidFill>
                  <a:prstClr val="black"/>
                </a:solidFill>
                <a:effectLst/>
                <a:uLnTx/>
                <a:uFillTx/>
              </a:rPr>
              <a:t>）</a:t>
            </a:r>
            <a:r>
              <a:rPr kumimoji="0" lang="en-US" altLang="ja-JP" b="1" i="0" u="none" strike="noStrike" kern="0" cap="none" spc="0" normalizeH="0" baseline="0" noProof="0" dirty="0">
                <a:ln>
                  <a:noFill/>
                </a:ln>
                <a:solidFill>
                  <a:prstClr val="black"/>
                </a:solidFill>
                <a:effectLst/>
                <a:uLnTx/>
                <a:uFillTx/>
              </a:rPr>
              <a:t>/ </a:t>
            </a:r>
            <a:r>
              <a:rPr kumimoji="0" lang="ja-JP" altLang="en-US" b="1" i="0" u="none" strike="noStrike" kern="0" cap="none" spc="0" normalizeH="0" baseline="0" noProof="0" dirty="0">
                <a:ln>
                  <a:noFill/>
                </a:ln>
                <a:solidFill>
                  <a:prstClr val="black"/>
                </a:solidFill>
                <a:effectLst/>
                <a:uLnTx/>
                <a:uFillTx/>
              </a:rPr>
              <a:t>動画（</a:t>
            </a:r>
            <a:r>
              <a:rPr kumimoji="0" lang="en-US" altLang="ja-JP" b="1" i="0" u="none" strike="noStrike" kern="0" cap="none" spc="0" normalizeH="0" baseline="0" noProof="0" dirty="0">
                <a:ln>
                  <a:noFill/>
                </a:ln>
                <a:solidFill>
                  <a:prstClr val="black"/>
                </a:solidFill>
                <a:effectLst/>
                <a:uLnTx/>
                <a:uFillTx/>
              </a:rPr>
              <a:t>1</a:t>
            </a:r>
            <a:r>
              <a:rPr kumimoji="0" lang="ja-JP" altLang="en-US" b="1" i="0" u="none" strike="noStrike" kern="0" cap="none" spc="0" normalizeH="0" baseline="0" noProof="0" dirty="0">
                <a:ln>
                  <a:noFill/>
                </a:ln>
                <a:solidFill>
                  <a:prstClr val="black"/>
                </a:solidFill>
                <a:effectLst/>
                <a:uLnTx/>
                <a:uFillTx/>
              </a:rPr>
              <a:t>：</a:t>
            </a:r>
            <a:r>
              <a:rPr kumimoji="0" lang="en-US" altLang="ja-JP" b="1" kern="0" dirty="0">
                <a:solidFill>
                  <a:prstClr val="black"/>
                </a:solidFill>
              </a:rPr>
              <a:t>1</a:t>
            </a:r>
            <a:r>
              <a:rPr kumimoji="0" lang="ja-JP" altLang="en-US" b="1" i="0" u="none" strike="noStrike" kern="0" cap="none" spc="0" normalizeH="0" baseline="0" noProof="0" dirty="0">
                <a:ln>
                  <a:noFill/>
                </a:ln>
                <a:solidFill>
                  <a:prstClr val="black"/>
                </a:solidFill>
                <a:effectLst/>
                <a:uLnTx/>
                <a:uFillTx/>
              </a:rPr>
              <a:t>）</a:t>
            </a:r>
            <a:endParaRPr kumimoji="0" lang="en-US" altLang="ja-JP" b="1" i="0" u="none" strike="noStrike" kern="0" cap="none" spc="0" normalizeH="0" baseline="0" noProof="0" dirty="0">
              <a:ln>
                <a:noFill/>
              </a:ln>
              <a:solidFill>
                <a:prstClr val="black"/>
              </a:solidFill>
              <a:effectLst/>
              <a:uLnTx/>
              <a:uFillTx/>
            </a:endParaRPr>
          </a:p>
        </p:txBody>
      </p:sp>
      <p:grpSp>
        <p:nvGrpSpPr>
          <p:cNvPr id="23" name="グループ化 22"/>
          <p:cNvGrpSpPr/>
          <p:nvPr/>
        </p:nvGrpSpPr>
        <p:grpSpPr>
          <a:xfrm>
            <a:off x="995242" y="2938424"/>
            <a:ext cx="2985841" cy="2937173"/>
            <a:chOff x="184882" y="2919022"/>
            <a:chExt cx="3043928" cy="3043928"/>
          </a:xfrm>
        </p:grpSpPr>
        <p:pic>
          <p:nvPicPr>
            <p:cNvPr id="24" name="図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4882" y="2919022"/>
              <a:ext cx="3043928" cy="3043928"/>
            </a:xfrm>
            <a:prstGeom prst="rect">
              <a:avLst/>
            </a:prstGeom>
          </p:spPr>
        </p:pic>
        <p:sp>
          <p:nvSpPr>
            <p:cNvPr id="25" name="正方形/長方形 24"/>
            <p:cNvSpPr/>
            <p:nvPr/>
          </p:nvSpPr>
          <p:spPr>
            <a:xfrm>
              <a:off x="2214872" y="3625924"/>
              <a:ext cx="928799" cy="739180"/>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smtClean="0">
                  <a:solidFill>
                    <a:schemeClr val="bg1"/>
                  </a:solidFill>
                </a:rPr>
                <a:t>広告枠</a:t>
              </a:r>
            </a:p>
          </p:txBody>
        </p:sp>
      </p:grpSp>
      <p:grpSp>
        <p:nvGrpSpPr>
          <p:cNvPr id="26" name="グループ化 25"/>
          <p:cNvGrpSpPr/>
          <p:nvPr/>
        </p:nvGrpSpPr>
        <p:grpSpPr>
          <a:xfrm>
            <a:off x="4413397" y="2996299"/>
            <a:ext cx="2950847" cy="2919306"/>
            <a:chOff x="3446310" y="2928282"/>
            <a:chExt cx="3008254" cy="3025412"/>
          </a:xfrm>
        </p:grpSpPr>
        <p:pic>
          <p:nvPicPr>
            <p:cNvPr id="27" name="図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6310" y="2928282"/>
              <a:ext cx="3008254" cy="3025412"/>
            </a:xfrm>
            <a:prstGeom prst="rect">
              <a:avLst/>
            </a:prstGeom>
            <a:ln>
              <a:noFill/>
            </a:ln>
          </p:spPr>
        </p:pic>
        <p:sp>
          <p:nvSpPr>
            <p:cNvPr id="28" name="正方形/長方形 27"/>
            <p:cNvSpPr/>
            <p:nvPr/>
          </p:nvSpPr>
          <p:spPr>
            <a:xfrm>
              <a:off x="5447928" y="3573016"/>
              <a:ext cx="864096" cy="864096"/>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smtClean="0">
                  <a:solidFill>
                    <a:schemeClr val="bg1"/>
                  </a:solidFill>
                </a:rPr>
                <a:t>広告枠</a:t>
              </a:r>
            </a:p>
          </p:txBody>
        </p:sp>
      </p:grpSp>
      <p:grpSp>
        <p:nvGrpSpPr>
          <p:cNvPr id="29" name="グループ化 28"/>
          <p:cNvGrpSpPr/>
          <p:nvPr/>
        </p:nvGrpSpPr>
        <p:grpSpPr>
          <a:xfrm>
            <a:off x="7829898" y="2978858"/>
            <a:ext cx="2995533" cy="2946707"/>
            <a:chOff x="6672064" y="2899883"/>
            <a:chExt cx="3053809" cy="3053809"/>
          </a:xfrm>
        </p:grpSpPr>
        <p:pic>
          <p:nvPicPr>
            <p:cNvPr id="30" name="図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2064" y="2899883"/>
              <a:ext cx="3053809" cy="3053809"/>
            </a:xfrm>
            <a:prstGeom prst="rect">
              <a:avLst/>
            </a:prstGeom>
          </p:spPr>
        </p:pic>
        <p:sp>
          <p:nvSpPr>
            <p:cNvPr id="31" name="正方形/長方形 30"/>
            <p:cNvSpPr/>
            <p:nvPr/>
          </p:nvSpPr>
          <p:spPr>
            <a:xfrm>
              <a:off x="8688288" y="3602800"/>
              <a:ext cx="936104" cy="1770415"/>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600" b="1" dirty="0" smtClean="0">
                  <a:solidFill>
                    <a:schemeClr val="bg1"/>
                  </a:solidFill>
                </a:rPr>
                <a:t>広告枠</a:t>
              </a:r>
            </a:p>
          </p:txBody>
        </p:sp>
      </p:grpSp>
      <p:sp>
        <p:nvSpPr>
          <p:cNvPr id="32" name="object 5"/>
          <p:cNvSpPr txBox="1"/>
          <p:nvPr/>
        </p:nvSpPr>
        <p:spPr>
          <a:xfrm>
            <a:off x="449692" y="1132249"/>
            <a:ext cx="11195050" cy="818814"/>
          </a:xfrm>
          <a:prstGeom prst="rect">
            <a:avLst/>
          </a:prstGeom>
        </p:spPr>
        <p:txBody>
          <a:bodyPr vert="horz" wrap="square" lIns="0" tIns="79375" rIns="0" bIns="0" rtlCol="0">
            <a:spAutoFit/>
          </a:bodyPr>
          <a:lstStyle/>
          <a:p>
            <a:pPr algn="ctr"/>
            <a:r>
              <a:rPr lang="ja-JP" altLang="en-US" sz="2400" b="1" dirty="0">
                <a:latin typeface="+mn-ea"/>
              </a:rPr>
              <a:t>広告</a:t>
            </a:r>
            <a:r>
              <a:rPr lang="ja-JP" altLang="en-US" sz="2400" b="1" dirty="0" smtClean="0">
                <a:latin typeface="+mn-ea"/>
              </a:rPr>
              <a:t>タイプは以下</a:t>
            </a:r>
            <a:r>
              <a:rPr lang="en-US" altLang="ja-JP" sz="2400" b="1" dirty="0" smtClean="0">
                <a:latin typeface="+mn-ea"/>
              </a:rPr>
              <a:t>3</a:t>
            </a:r>
            <a:r>
              <a:rPr lang="ja-JP" altLang="en-US" sz="2400" b="1" dirty="0" smtClean="0">
                <a:latin typeface="+mn-ea"/>
              </a:rPr>
              <a:t>パターン</a:t>
            </a:r>
            <a:endParaRPr lang="en-US" altLang="ja-JP" sz="2400" b="1" dirty="0" smtClean="0">
              <a:latin typeface="+mj-lt"/>
              <a:ea typeface="Meiryo UI" panose="020B0604030504040204" pitchFamily="50" charset="-128"/>
            </a:endParaRPr>
          </a:p>
          <a:p>
            <a:pPr algn="ctr"/>
            <a:r>
              <a:rPr lang="ja-JP" altLang="en-US" sz="2400" b="1" dirty="0" smtClean="0">
                <a:latin typeface="+mj-lt"/>
                <a:ea typeface="Meiryo UI" panose="020B0604030504040204" pitchFamily="50" charset="-128"/>
              </a:rPr>
              <a:t>今回の特別プランでは縦長</a:t>
            </a:r>
            <a:r>
              <a:rPr lang="ja-JP" altLang="en-US" sz="2400" b="1" dirty="0">
                <a:latin typeface="+mj-lt"/>
                <a:ea typeface="Meiryo UI" panose="020B0604030504040204" pitchFamily="50" charset="-128"/>
              </a:rPr>
              <a:t>のインパクト</a:t>
            </a:r>
            <a:r>
              <a:rPr lang="ja-JP" altLang="en-US" sz="2400" b="1" dirty="0" smtClean="0">
                <a:latin typeface="+mj-lt"/>
                <a:ea typeface="Meiryo UI" panose="020B0604030504040204" pitchFamily="50" charset="-128"/>
              </a:rPr>
              <a:t>ある大きなサイズも対象に</a:t>
            </a:r>
            <a:endParaRPr sz="2200" b="1" dirty="0">
              <a:latin typeface="+mj-lt"/>
              <a:cs typeface="メイリオ"/>
            </a:endParaRPr>
          </a:p>
        </p:txBody>
      </p:sp>
    </p:spTree>
    <p:extLst>
      <p:ext uri="{BB962C8B-B14F-4D97-AF65-F5344CB8AC3E}">
        <p14:creationId xmlns:p14="http://schemas.microsoft.com/office/powerpoint/2010/main" val="21203321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a:xfrm>
            <a:off x="303148" y="3068960"/>
            <a:ext cx="11691103" cy="2160240"/>
          </a:xfrm>
        </p:spPr>
        <p:txBody>
          <a:bodyPr>
            <a:noAutofit/>
          </a:bodyPr>
          <a:lstStyle/>
          <a:p>
            <a:pPr algn="ctr"/>
            <a:r>
              <a:rPr kumimoji="1" lang="ja-JP" altLang="en-US" sz="3600" b="1" dirty="0" smtClean="0"/>
              <a:t>実施方法</a:t>
            </a:r>
            <a:r>
              <a:rPr lang="ja-JP" altLang="en-US" sz="3600" b="1" dirty="0"/>
              <a:t>／</a:t>
            </a:r>
            <a:r>
              <a:rPr lang="ja-JP" altLang="en-US" sz="3600" b="1" dirty="0" smtClean="0"/>
              <a:t>注意事項</a:t>
            </a:r>
            <a:r>
              <a:rPr lang="ja-JP" altLang="en-US" sz="3600" b="1" dirty="0"/>
              <a:t>／</a:t>
            </a:r>
            <a:r>
              <a:rPr lang="ja-JP" altLang="en-US" sz="3600" b="1" dirty="0" smtClean="0"/>
              <a:t>対象</a:t>
            </a:r>
            <a:r>
              <a:rPr lang="ja-JP" altLang="en-US" sz="3600" b="1" dirty="0"/>
              <a:t>商品セールスシート</a:t>
            </a:r>
            <a:endParaRPr kumimoji="1" lang="en-US" altLang="ja-JP" sz="3600" b="1" dirty="0" smtClean="0"/>
          </a:p>
          <a:p>
            <a:pPr algn="ctr"/>
            <a:r>
              <a:rPr lang="ja-JP" altLang="en-US" sz="2200" dirty="0"/>
              <a:t>①ビューアブルインプレッション増量</a:t>
            </a:r>
            <a:r>
              <a:rPr lang="ja-JP" altLang="en-US" sz="2200" dirty="0" smtClean="0"/>
              <a:t>プラン</a:t>
            </a:r>
            <a:endParaRPr lang="ja-JP" altLang="en-US" sz="2200"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19</a:t>
            </a:fld>
            <a:endParaRPr lang="ja-JP" altLang="en-US"/>
          </a:p>
        </p:txBody>
      </p:sp>
    </p:spTree>
    <p:extLst>
      <p:ext uri="{BB962C8B-B14F-4D97-AF65-F5344CB8AC3E}">
        <p14:creationId xmlns:p14="http://schemas.microsoft.com/office/powerpoint/2010/main" val="41160037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smtClean="0"/>
              <a:t>目次</a:t>
            </a:r>
            <a:endParaRPr kumimoji="1" lang="ja-JP" altLang="en-US" b="1"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8" name="コンテンツ プレースホルダー 2">
            <a:extLst>
              <a:ext uri="{FF2B5EF4-FFF2-40B4-BE49-F238E27FC236}">
                <a16:creationId xmlns:a16="http://schemas.microsoft.com/office/drawing/2014/main" id="{98BE2552-6BF2-43AF-B0F2-8FA717B0171C}"/>
              </a:ext>
            </a:extLst>
          </p:cNvPr>
          <p:cNvSpPr txBox="1">
            <a:spLocks/>
          </p:cNvSpPr>
          <p:nvPr/>
        </p:nvSpPr>
        <p:spPr>
          <a:xfrm>
            <a:off x="623393" y="1844824"/>
            <a:ext cx="8496944" cy="2736304"/>
          </a:xfrm>
        </p:spPr>
        <p:txBody>
          <a:bodyPr anchor="t">
            <a:noAutofit/>
          </a:bodyPr>
          <a:lst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514350" indent="-514350">
              <a:buFont typeface="+mj-lt"/>
              <a:buAutoNum type="arabicPeriod"/>
            </a:pPr>
            <a:r>
              <a:rPr lang="ja-JP" altLang="en-US" sz="2800" dirty="0" smtClean="0"/>
              <a:t>概要　　　　　　　　　　　　　　　　　　</a:t>
            </a:r>
            <a:endParaRPr lang="en-US" altLang="ja-JP" sz="2800" dirty="0"/>
          </a:p>
          <a:p>
            <a:pPr marL="514350" indent="-514350">
              <a:buFont typeface="+mj-lt"/>
              <a:buAutoNum type="arabicPeriod"/>
            </a:pPr>
            <a:r>
              <a:rPr lang="ja-JP" altLang="en-US" sz="2800" dirty="0" smtClean="0"/>
              <a:t>ビューアブルインプレッション</a:t>
            </a:r>
            <a:r>
              <a:rPr lang="ja-JP" altLang="en-US" sz="2800" dirty="0"/>
              <a:t>増量</a:t>
            </a:r>
            <a:r>
              <a:rPr lang="ja-JP" altLang="en-US" sz="2800" dirty="0" smtClean="0"/>
              <a:t>プラン　</a:t>
            </a:r>
            <a:endParaRPr lang="en-US" altLang="ja-JP" sz="2800" dirty="0"/>
          </a:p>
          <a:p>
            <a:pPr marL="514350" indent="-514350">
              <a:buFont typeface="+mj-lt"/>
              <a:buAutoNum type="arabicPeriod"/>
            </a:pPr>
            <a:r>
              <a:rPr lang="en-US" altLang="ja-JP" sz="2800" dirty="0" smtClean="0"/>
              <a:t>1000</a:t>
            </a:r>
            <a:r>
              <a:rPr lang="ja-JP" altLang="en-US" sz="2800" dirty="0"/>
              <a:t>万リーチ（</a:t>
            </a:r>
            <a:r>
              <a:rPr lang="en-US" altLang="ja-JP" sz="2800" dirty="0"/>
              <a:t>FQ1</a:t>
            </a:r>
            <a:r>
              <a:rPr lang="ja-JP" altLang="en-US" sz="2800" dirty="0" smtClean="0"/>
              <a:t>）獲得プラン　　　　　　　　　　　</a:t>
            </a:r>
            <a:endParaRPr lang="en-US" altLang="ja-JP" sz="2800" dirty="0" smtClean="0"/>
          </a:p>
          <a:p>
            <a:pPr marL="514350" indent="-514350">
              <a:buFont typeface="+mj-lt"/>
              <a:buAutoNum type="arabicPeriod"/>
            </a:pPr>
            <a:r>
              <a:rPr lang="ja-JP" altLang="en-US" sz="2800" dirty="0"/>
              <a:t>対象</a:t>
            </a:r>
            <a:r>
              <a:rPr lang="ja-JP" altLang="en-US" sz="2800" dirty="0" smtClean="0"/>
              <a:t>商品のメリット紹介　　　　　　  　　</a:t>
            </a:r>
            <a:r>
              <a:rPr lang="ja-JP" altLang="en-US" sz="2800" dirty="0"/>
              <a:t> </a:t>
            </a:r>
            <a:r>
              <a:rPr lang="ja-JP" altLang="en-US" sz="2800" dirty="0" smtClean="0"/>
              <a:t> </a:t>
            </a:r>
            <a:endParaRPr lang="en-US" altLang="ja-JP" sz="2800" dirty="0" smtClean="0"/>
          </a:p>
          <a:p>
            <a:pPr marL="514350" indent="-514350">
              <a:buFont typeface="+mj-lt"/>
              <a:buAutoNum type="arabicPeriod"/>
            </a:pPr>
            <a:r>
              <a:rPr lang="ja-JP" altLang="en-US" sz="2800" dirty="0"/>
              <a:t>実施方法／注意事項／対象商品</a:t>
            </a:r>
            <a:r>
              <a:rPr lang="ja-JP" altLang="en-US" sz="2800" dirty="0" smtClean="0"/>
              <a:t>セールスシート　                     </a:t>
            </a:r>
            <a:endParaRPr lang="en-US" altLang="ja-JP" sz="2800" dirty="0" smtClean="0"/>
          </a:p>
        </p:txBody>
      </p:sp>
      <p:sp>
        <p:nvSpPr>
          <p:cNvPr id="2" name="正方形/長方形 1"/>
          <p:cNvSpPr/>
          <p:nvPr/>
        </p:nvSpPr>
        <p:spPr>
          <a:xfrm>
            <a:off x="9120337" y="1844824"/>
            <a:ext cx="742511" cy="523220"/>
          </a:xfrm>
          <a:prstGeom prst="rect">
            <a:avLst/>
          </a:prstGeom>
        </p:spPr>
        <p:txBody>
          <a:bodyPr wrap="none">
            <a:spAutoFit/>
          </a:bodyPr>
          <a:lstStyle/>
          <a:p>
            <a:r>
              <a:rPr lang="ja-JP" altLang="en-US" sz="2800" dirty="0">
                <a:latin typeface="+mn-ea"/>
              </a:rPr>
              <a:t> </a:t>
            </a:r>
            <a:r>
              <a:rPr lang="en-US" altLang="ja-JP" sz="2800" dirty="0" smtClean="0">
                <a:latin typeface="+mn-ea"/>
              </a:rPr>
              <a:t>P3</a:t>
            </a:r>
            <a:endParaRPr lang="ja-JP" altLang="en-US" sz="2800" dirty="0">
              <a:latin typeface="+mn-ea"/>
            </a:endParaRPr>
          </a:p>
        </p:txBody>
      </p:sp>
      <p:sp>
        <p:nvSpPr>
          <p:cNvPr id="6" name="正方形/長方形 5"/>
          <p:cNvSpPr/>
          <p:nvPr/>
        </p:nvSpPr>
        <p:spPr>
          <a:xfrm>
            <a:off x="9120336" y="2368044"/>
            <a:ext cx="1101584" cy="523220"/>
          </a:xfrm>
          <a:prstGeom prst="rect">
            <a:avLst/>
          </a:prstGeom>
        </p:spPr>
        <p:txBody>
          <a:bodyPr wrap="none">
            <a:spAutoFit/>
          </a:bodyPr>
          <a:lstStyle/>
          <a:p>
            <a:r>
              <a:rPr lang="ja-JP" altLang="en-US" sz="2800" dirty="0">
                <a:latin typeface="+mn-ea"/>
              </a:rPr>
              <a:t> </a:t>
            </a:r>
            <a:r>
              <a:rPr lang="en-US" altLang="ja-JP" sz="2800" dirty="0" smtClean="0">
                <a:latin typeface="+mn-ea"/>
              </a:rPr>
              <a:t>P4</a:t>
            </a:r>
            <a:r>
              <a:rPr lang="ja-JP" altLang="en-US" sz="2800" dirty="0" smtClean="0">
                <a:latin typeface="+mn-ea"/>
              </a:rPr>
              <a:t>～</a:t>
            </a:r>
            <a:endParaRPr lang="ja-JP" altLang="en-US" sz="2800" dirty="0">
              <a:latin typeface="+mn-ea"/>
            </a:endParaRPr>
          </a:p>
        </p:txBody>
      </p:sp>
      <p:sp>
        <p:nvSpPr>
          <p:cNvPr id="8" name="正方形/長方形 7"/>
          <p:cNvSpPr/>
          <p:nvPr/>
        </p:nvSpPr>
        <p:spPr>
          <a:xfrm>
            <a:off x="9120337" y="2891264"/>
            <a:ext cx="1101584" cy="523220"/>
          </a:xfrm>
          <a:prstGeom prst="rect">
            <a:avLst/>
          </a:prstGeom>
        </p:spPr>
        <p:txBody>
          <a:bodyPr wrap="none">
            <a:spAutoFit/>
          </a:bodyPr>
          <a:lstStyle/>
          <a:p>
            <a:r>
              <a:rPr lang="ja-JP" altLang="en-US" sz="2800" dirty="0">
                <a:latin typeface="+mn-ea"/>
              </a:rPr>
              <a:t> </a:t>
            </a:r>
            <a:r>
              <a:rPr lang="en-US" altLang="ja-JP" sz="2800" dirty="0" smtClean="0">
                <a:latin typeface="+mn-ea"/>
              </a:rPr>
              <a:t>P9</a:t>
            </a:r>
            <a:r>
              <a:rPr lang="ja-JP" altLang="en-US" sz="2800" dirty="0" smtClean="0">
                <a:latin typeface="+mn-ea"/>
              </a:rPr>
              <a:t>～</a:t>
            </a:r>
            <a:endParaRPr lang="ja-JP" altLang="en-US" sz="2800" dirty="0">
              <a:latin typeface="+mn-ea"/>
            </a:endParaRPr>
          </a:p>
        </p:txBody>
      </p:sp>
      <p:sp>
        <p:nvSpPr>
          <p:cNvPr id="9" name="正方形/長方形 8"/>
          <p:cNvSpPr/>
          <p:nvPr/>
        </p:nvSpPr>
        <p:spPr>
          <a:xfrm>
            <a:off x="9120336" y="3414484"/>
            <a:ext cx="1324402" cy="523220"/>
          </a:xfrm>
          <a:prstGeom prst="rect">
            <a:avLst/>
          </a:prstGeom>
        </p:spPr>
        <p:txBody>
          <a:bodyPr wrap="none">
            <a:spAutoFit/>
          </a:bodyPr>
          <a:lstStyle/>
          <a:p>
            <a:r>
              <a:rPr lang="ja-JP" altLang="en-US" sz="2800" dirty="0">
                <a:latin typeface="+mn-ea"/>
              </a:rPr>
              <a:t> </a:t>
            </a:r>
            <a:r>
              <a:rPr lang="en-US" altLang="ja-JP" sz="2800" dirty="0" smtClean="0">
                <a:latin typeface="+mn-ea"/>
              </a:rPr>
              <a:t>P13</a:t>
            </a:r>
            <a:r>
              <a:rPr lang="ja-JP" altLang="en-US" sz="2800" dirty="0" smtClean="0">
                <a:latin typeface="+mn-ea"/>
              </a:rPr>
              <a:t>～</a:t>
            </a:r>
            <a:endParaRPr lang="ja-JP" altLang="en-US" sz="2800" dirty="0">
              <a:latin typeface="+mn-ea"/>
            </a:endParaRPr>
          </a:p>
        </p:txBody>
      </p:sp>
      <p:sp>
        <p:nvSpPr>
          <p:cNvPr id="10" name="正方形/長方形 9"/>
          <p:cNvSpPr/>
          <p:nvPr/>
        </p:nvSpPr>
        <p:spPr>
          <a:xfrm>
            <a:off x="9120336" y="3937704"/>
            <a:ext cx="1324402" cy="523220"/>
          </a:xfrm>
          <a:prstGeom prst="rect">
            <a:avLst/>
          </a:prstGeom>
        </p:spPr>
        <p:txBody>
          <a:bodyPr wrap="none">
            <a:spAutoFit/>
          </a:bodyPr>
          <a:lstStyle/>
          <a:p>
            <a:r>
              <a:rPr lang="ja-JP" altLang="en-US" sz="2800" dirty="0">
                <a:latin typeface="+mn-ea"/>
              </a:rPr>
              <a:t> </a:t>
            </a:r>
            <a:r>
              <a:rPr lang="en-US" altLang="ja-JP" sz="2800" dirty="0" smtClean="0">
                <a:latin typeface="+mn-ea"/>
              </a:rPr>
              <a:t>P19</a:t>
            </a:r>
            <a:r>
              <a:rPr lang="ja-JP" altLang="en-US" sz="2800" dirty="0" smtClean="0">
                <a:latin typeface="+mn-ea"/>
              </a:rPr>
              <a:t>～</a:t>
            </a:r>
            <a:endParaRPr lang="ja-JP" altLang="en-US" sz="2800" dirty="0">
              <a:latin typeface="+mn-ea"/>
            </a:endParaRPr>
          </a:p>
        </p:txBody>
      </p:sp>
    </p:spTree>
    <p:extLst>
      <p:ext uri="{BB962C8B-B14F-4D97-AF65-F5344CB8AC3E}">
        <p14:creationId xmlns:p14="http://schemas.microsoft.com/office/powerpoint/2010/main" val="8445453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実施方法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10902344" cy="1938992"/>
          </a:xfrm>
          <a:prstGeom prst="rect">
            <a:avLst/>
          </a:prstGeom>
          <a:noFill/>
        </p:spPr>
        <p:txBody>
          <a:bodyPr wrap="none" rtlCol="0">
            <a:spAutoFit/>
          </a:bodyPr>
          <a:lstStyle/>
          <a:p>
            <a:pPr algn="l"/>
            <a:r>
              <a:rPr kumimoji="1" lang="ja-JP" altLang="en-US" sz="2000" dirty="0">
                <a:solidFill>
                  <a:schemeClr val="tx1">
                    <a:lumMod val="65000"/>
                    <a:lumOff val="35000"/>
                  </a:schemeClr>
                </a:solidFill>
              </a:rPr>
              <a:t>・</a:t>
            </a:r>
            <a:r>
              <a:rPr kumimoji="1" lang="en-US" altLang="ja-JP" sz="2000" dirty="0" err="1">
                <a:solidFill>
                  <a:schemeClr val="tx1">
                    <a:lumMod val="65000"/>
                    <a:lumOff val="35000"/>
                  </a:schemeClr>
                </a:solidFill>
              </a:rPr>
              <a:t>vimps</a:t>
            </a:r>
            <a:r>
              <a:rPr kumimoji="1" lang="ja-JP" altLang="en-US" sz="2000" dirty="0">
                <a:solidFill>
                  <a:schemeClr val="tx1">
                    <a:lumMod val="65000"/>
                    <a:lumOff val="35000"/>
                  </a:schemeClr>
                </a:solidFill>
              </a:rPr>
              <a:t>増量対象</a:t>
            </a:r>
            <a:r>
              <a:rPr lang="ja-JP" altLang="en-US" sz="2000" dirty="0">
                <a:solidFill>
                  <a:schemeClr val="tx1">
                    <a:lumMod val="65000"/>
                    <a:lumOff val="35000"/>
                  </a:schemeClr>
                </a:solidFill>
              </a:rPr>
              <a:t>となる</a:t>
            </a:r>
            <a:r>
              <a:rPr kumimoji="1" lang="ja-JP" altLang="en-US" sz="2000" dirty="0">
                <a:solidFill>
                  <a:schemeClr val="tx1">
                    <a:lumMod val="65000"/>
                    <a:lumOff val="35000"/>
                  </a:schemeClr>
                </a:solidFill>
              </a:rPr>
              <a:t>レギュラー商品</a:t>
            </a:r>
            <a:r>
              <a:rPr lang="ja-JP" altLang="en-US" sz="2000" dirty="0">
                <a:solidFill>
                  <a:schemeClr val="tx1">
                    <a:lumMod val="65000"/>
                    <a:lumOff val="35000"/>
                  </a:schemeClr>
                </a:solidFill>
              </a:rPr>
              <a:t>にて</a:t>
            </a:r>
            <a:r>
              <a:rPr kumimoji="1" lang="ja-JP" altLang="en-US" sz="2000" dirty="0">
                <a:solidFill>
                  <a:schemeClr val="tx1">
                    <a:lumMod val="65000"/>
                    <a:lumOff val="35000"/>
                  </a:schemeClr>
                </a:solidFill>
              </a:rPr>
              <a:t>、</a:t>
            </a:r>
            <a:r>
              <a:rPr kumimoji="1" lang="en-US" altLang="ja-JP" sz="2000" dirty="0" err="1">
                <a:solidFill>
                  <a:srgbClr val="FF0000"/>
                </a:solidFill>
              </a:rPr>
              <a:t>vimps</a:t>
            </a:r>
            <a:r>
              <a:rPr kumimoji="1" lang="ja-JP" altLang="en-US" sz="2000" dirty="0">
                <a:solidFill>
                  <a:srgbClr val="FF0000"/>
                </a:solidFill>
              </a:rPr>
              <a:t>増量後の金額で予約</a:t>
            </a:r>
            <a:r>
              <a:rPr kumimoji="1" lang="ja-JP" altLang="en-US" sz="2000" dirty="0">
                <a:solidFill>
                  <a:schemeClr val="tx1">
                    <a:lumMod val="65000"/>
                    <a:lumOff val="35000"/>
                  </a:schemeClr>
                </a:solidFill>
              </a:rPr>
              <a:t>を</a:t>
            </a:r>
            <a:r>
              <a:rPr lang="ja-JP" altLang="en-US" sz="2000" dirty="0">
                <a:solidFill>
                  <a:schemeClr val="tx1">
                    <a:lumMod val="65000"/>
                    <a:lumOff val="35000"/>
                  </a:schemeClr>
                </a:solidFill>
              </a:rPr>
              <a:t>行ってください。</a:t>
            </a:r>
            <a:endParaRPr lang="en-US" altLang="ja-JP" sz="2000" dirty="0">
              <a:solidFill>
                <a:schemeClr val="tx1">
                  <a:lumMod val="65000"/>
                  <a:lumOff val="35000"/>
                </a:schemeClr>
              </a:solidFill>
            </a:endParaRPr>
          </a:p>
          <a:p>
            <a:pPr algn="l"/>
            <a:r>
              <a:rPr lang="ja-JP" altLang="en-US" sz="2000" dirty="0">
                <a:solidFill>
                  <a:schemeClr val="tx1">
                    <a:lumMod val="65000"/>
                    <a:lumOff val="35000"/>
                  </a:schemeClr>
                </a:solidFill>
              </a:rPr>
              <a:t>　</a:t>
            </a:r>
            <a:r>
              <a:rPr lang="en-US" altLang="ja-JP" sz="2000" dirty="0" smtClean="0">
                <a:solidFill>
                  <a:schemeClr val="tx1">
                    <a:lumMod val="65000"/>
                    <a:lumOff val="35000"/>
                  </a:schemeClr>
                </a:solidFill>
              </a:rPr>
              <a:t>P7</a:t>
            </a:r>
            <a:r>
              <a:rPr lang="ja-JP" altLang="en-US" sz="2000" dirty="0" err="1" smtClean="0">
                <a:solidFill>
                  <a:schemeClr val="tx1">
                    <a:lumMod val="65000"/>
                    <a:lumOff val="35000"/>
                  </a:schemeClr>
                </a:solidFill>
              </a:rPr>
              <a:t>、</a:t>
            </a:r>
            <a:r>
              <a:rPr lang="en-US" altLang="ja-JP" sz="2000" dirty="0">
                <a:solidFill>
                  <a:schemeClr val="tx1">
                    <a:lumMod val="65000"/>
                    <a:lumOff val="35000"/>
                  </a:schemeClr>
                </a:solidFill>
              </a:rPr>
              <a:t>8</a:t>
            </a:r>
            <a:r>
              <a:rPr kumimoji="1" lang="ja-JP" altLang="en-US" sz="2000" dirty="0" smtClean="0">
                <a:solidFill>
                  <a:schemeClr val="tx1">
                    <a:lumMod val="65000"/>
                    <a:lumOff val="35000"/>
                  </a:schemeClr>
                </a:solidFill>
              </a:rPr>
              <a:t>の金額と</a:t>
            </a:r>
            <a:r>
              <a:rPr kumimoji="1" lang="en-US" altLang="ja-JP" sz="2000" dirty="0" err="1" smtClean="0">
                <a:solidFill>
                  <a:schemeClr val="tx1">
                    <a:lumMod val="65000"/>
                    <a:lumOff val="35000"/>
                  </a:schemeClr>
                </a:solidFill>
              </a:rPr>
              <a:t>vimps</a:t>
            </a:r>
            <a:r>
              <a:rPr kumimoji="1" lang="ja-JP" altLang="en-US" sz="2000" dirty="0" smtClean="0">
                <a:solidFill>
                  <a:schemeClr val="tx1">
                    <a:lumMod val="65000"/>
                    <a:lumOff val="35000"/>
                  </a:schemeClr>
                </a:solidFill>
              </a:rPr>
              <a:t>増量イメージ</a:t>
            </a:r>
            <a:r>
              <a:rPr kumimoji="1" lang="ja-JP" altLang="en-US" sz="2000" dirty="0">
                <a:solidFill>
                  <a:schemeClr val="tx1">
                    <a:lumMod val="65000"/>
                    <a:lumOff val="35000"/>
                  </a:schemeClr>
                </a:solidFill>
              </a:rPr>
              <a:t>を参考にしてください。</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　</a:t>
            </a:r>
            <a:r>
              <a:rPr lang="ja-JP" altLang="en-US" sz="2000" dirty="0" smtClean="0">
                <a:solidFill>
                  <a:schemeClr val="tx1">
                    <a:lumMod val="65000"/>
                    <a:lumOff val="35000"/>
                  </a:schemeClr>
                </a:solidFill>
              </a:rPr>
              <a:t>増量分は、</a:t>
            </a:r>
            <a:r>
              <a:rPr lang="ja-JP" altLang="en-US" sz="2000" dirty="0" smtClean="0">
                <a:solidFill>
                  <a:srgbClr val="FF0000"/>
                </a:solidFill>
              </a:rPr>
              <a:t>金額ベースで計算すること</a:t>
            </a:r>
            <a:r>
              <a:rPr lang="ja-JP" altLang="en-US" sz="2000" dirty="0" smtClean="0">
                <a:solidFill>
                  <a:schemeClr val="tx1">
                    <a:lumMod val="65000"/>
                    <a:lumOff val="35000"/>
                  </a:schemeClr>
                </a:solidFill>
              </a:rPr>
              <a:t>を推奨</a:t>
            </a:r>
            <a:r>
              <a:rPr lang="ja-JP" altLang="en-US" sz="2000" dirty="0">
                <a:solidFill>
                  <a:schemeClr val="tx1">
                    <a:lumMod val="65000"/>
                    <a:lumOff val="35000"/>
                  </a:schemeClr>
                </a:solidFill>
              </a:rPr>
              <a:t>します。</a:t>
            </a:r>
            <a:endParaRPr kumimoji="1" lang="en-US" altLang="ja-JP" sz="2000" dirty="0">
              <a:solidFill>
                <a:schemeClr val="tx1">
                  <a:lumMod val="65000"/>
                  <a:lumOff val="35000"/>
                </a:schemeClr>
              </a:solidFill>
            </a:endParaRPr>
          </a:p>
          <a:p>
            <a:r>
              <a:rPr kumimoji="1" lang="ja-JP" altLang="en-US" sz="2000" dirty="0">
                <a:solidFill>
                  <a:schemeClr val="tx1">
                    <a:lumMod val="65000"/>
                    <a:lumOff val="35000"/>
                  </a:schemeClr>
                </a:solidFill>
              </a:rPr>
              <a:t>・予約後</a:t>
            </a:r>
            <a:r>
              <a:rPr lang="ja-JP" altLang="en-US" sz="2000" dirty="0">
                <a:solidFill>
                  <a:schemeClr val="tx1">
                    <a:lumMod val="65000"/>
                    <a:lumOff val="35000"/>
                  </a:schemeClr>
                </a:solidFill>
              </a:rPr>
              <a:t>、</a:t>
            </a:r>
            <a:r>
              <a:rPr kumimoji="1" lang="ja-JP" altLang="en-US" sz="2000" dirty="0">
                <a:solidFill>
                  <a:schemeClr val="tx1">
                    <a:lumMod val="65000"/>
                    <a:lumOff val="35000"/>
                  </a:schemeClr>
                </a:solidFill>
              </a:rPr>
              <a:t>弊社</a:t>
            </a:r>
            <a:r>
              <a:rPr kumimoji="1" lang="ja-JP" altLang="en-US" sz="2000" dirty="0" smtClean="0">
                <a:solidFill>
                  <a:schemeClr val="tx1">
                    <a:lumMod val="65000"/>
                    <a:lumOff val="35000"/>
                  </a:schemeClr>
                </a:solidFill>
              </a:rPr>
              <a:t>担当営業</a:t>
            </a:r>
            <a:r>
              <a:rPr kumimoji="1" lang="ja-JP" altLang="en-US" sz="2000" dirty="0">
                <a:solidFill>
                  <a:schemeClr val="tx1">
                    <a:lumMod val="65000"/>
                    <a:lumOff val="35000"/>
                  </a:schemeClr>
                </a:solidFill>
              </a:rPr>
              <a:t>に</a:t>
            </a:r>
            <a:r>
              <a:rPr lang="en-US" altLang="ja-JP" sz="2000" dirty="0" smtClean="0">
                <a:solidFill>
                  <a:srgbClr val="FF0000"/>
                </a:solidFill>
              </a:rPr>
              <a:t>202</a:t>
            </a:r>
            <a:r>
              <a:rPr lang="en-US" altLang="ja-JP" sz="2000" dirty="0">
                <a:solidFill>
                  <a:srgbClr val="FF0000"/>
                </a:solidFill>
              </a:rPr>
              <a:t>2</a:t>
            </a:r>
            <a:r>
              <a:rPr lang="ja-JP" altLang="en-US" sz="2000" dirty="0" smtClean="0">
                <a:solidFill>
                  <a:srgbClr val="FF0000"/>
                </a:solidFill>
              </a:rPr>
              <a:t>年</a:t>
            </a:r>
            <a:r>
              <a:rPr lang="en-US" altLang="ja-JP" sz="2000" dirty="0">
                <a:solidFill>
                  <a:srgbClr val="FF0000"/>
                </a:solidFill>
              </a:rPr>
              <a:t>3</a:t>
            </a:r>
            <a:r>
              <a:rPr lang="ja-JP" altLang="en-US" sz="2000" dirty="0" smtClean="0">
                <a:solidFill>
                  <a:srgbClr val="FF0000"/>
                </a:solidFill>
              </a:rPr>
              <a:t>月</a:t>
            </a:r>
            <a:r>
              <a:rPr lang="en-US" altLang="ja-JP" sz="2000" dirty="0" smtClean="0">
                <a:solidFill>
                  <a:srgbClr val="FF0000"/>
                </a:solidFill>
              </a:rPr>
              <a:t>24</a:t>
            </a:r>
            <a:r>
              <a:rPr lang="ja-JP" altLang="en-US" sz="2000" dirty="0" smtClean="0">
                <a:solidFill>
                  <a:srgbClr val="FF0000"/>
                </a:solidFill>
              </a:rPr>
              <a:t>日（木）</a:t>
            </a:r>
            <a:r>
              <a:rPr lang="en-US" altLang="ja-JP" sz="2000" dirty="0">
                <a:solidFill>
                  <a:srgbClr val="FF0000"/>
                </a:solidFill>
              </a:rPr>
              <a:t>18</a:t>
            </a:r>
            <a:r>
              <a:rPr lang="ja-JP" altLang="en-US" sz="2000" dirty="0">
                <a:solidFill>
                  <a:srgbClr val="FF0000"/>
                </a:solidFill>
              </a:rPr>
              <a:t>時までに情報連携</a:t>
            </a:r>
            <a:r>
              <a:rPr lang="ja-JP" altLang="en-US" sz="2000" dirty="0">
                <a:solidFill>
                  <a:schemeClr val="tx1">
                    <a:lumMod val="65000"/>
                    <a:lumOff val="35000"/>
                  </a:schemeClr>
                </a:solidFill>
              </a:rPr>
              <a:t>をしてください。</a:t>
            </a:r>
            <a:endParaRPr lang="en-US" altLang="ja-JP" sz="2000" dirty="0">
              <a:solidFill>
                <a:schemeClr val="tx1">
                  <a:lumMod val="65000"/>
                  <a:lumOff val="35000"/>
                </a:schemeClr>
              </a:solidFill>
            </a:endParaRPr>
          </a:p>
          <a:p>
            <a:pPr algn="l"/>
            <a:r>
              <a:rPr kumimoji="1" lang="ja-JP" altLang="en-US" sz="2000" dirty="0">
                <a:solidFill>
                  <a:schemeClr val="tx1">
                    <a:lumMod val="65000"/>
                    <a:lumOff val="35000"/>
                  </a:schemeClr>
                </a:solidFill>
              </a:rPr>
              <a:t>　予約内容を連携していただき、その後弊社にて調整金処理を行います。</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　請求時は「特別調整金」として減額された金額をご請求します。</a:t>
            </a:r>
            <a:endParaRPr lang="en-US" altLang="ja-JP" sz="2000" dirty="0">
              <a:solidFill>
                <a:schemeClr val="tx1">
                  <a:lumMod val="65000"/>
                  <a:lumOff val="35000"/>
                </a:schemeClr>
              </a:solidFill>
            </a:endParaRPr>
          </a:p>
        </p:txBody>
      </p:sp>
      <p:sp>
        <p:nvSpPr>
          <p:cNvPr id="7" name="角丸四角形 6"/>
          <p:cNvSpPr/>
          <p:nvPr/>
        </p:nvSpPr>
        <p:spPr>
          <a:xfrm>
            <a:off x="345307" y="3823273"/>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8" name="テキスト ボックス 1"/>
          <p:cNvSpPr txBox="1"/>
          <p:nvPr/>
        </p:nvSpPr>
        <p:spPr>
          <a:xfrm>
            <a:off x="471102" y="3937742"/>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注意事項</a:t>
            </a:r>
            <a:endParaRPr kumimoji="1" lang="ja-JP" altLang="en-US" sz="2000" b="1"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821755" y="4553833"/>
            <a:ext cx="11213326" cy="1323439"/>
          </a:xfrm>
          <a:prstGeom prst="rect">
            <a:avLst/>
          </a:prstGeom>
          <a:noFill/>
        </p:spPr>
        <p:txBody>
          <a:bodyPr wrap="none" rtlCol="0">
            <a:spAutoFit/>
          </a:bodyPr>
          <a:lstStyle/>
          <a:p>
            <a:r>
              <a:rPr lang="ja-JP" altLang="en-US" sz="2000" dirty="0">
                <a:solidFill>
                  <a:schemeClr val="tx1">
                    <a:lumMod val="65000"/>
                    <a:lumOff val="35000"/>
                  </a:schemeClr>
                </a:solidFill>
              </a:rPr>
              <a:t>・弊社担当</a:t>
            </a:r>
            <a:r>
              <a:rPr lang="ja-JP" altLang="en-US" sz="2000" dirty="0" smtClean="0">
                <a:solidFill>
                  <a:schemeClr val="tx1">
                    <a:lumMod val="65000"/>
                    <a:lumOff val="35000"/>
                  </a:schemeClr>
                </a:solidFill>
              </a:rPr>
              <a:t>営業に</a:t>
            </a:r>
            <a:r>
              <a:rPr lang="ja-JP" altLang="en-US" sz="2000" dirty="0" smtClean="0">
                <a:solidFill>
                  <a:srgbClr val="FF0000"/>
                </a:solidFill>
              </a:rPr>
              <a:t>情報</a:t>
            </a:r>
            <a:r>
              <a:rPr kumimoji="1" lang="ja-JP" altLang="en-US" sz="2000" dirty="0">
                <a:solidFill>
                  <a:srgbClr val="FF0000"/>
                </a:solidFill>
              </a:rPr>
              <a:t>連携ない場合は、施策適用とならず</a:t>
            </a:r>
            <a:r>
              <a:rPr kumimoji="1" lang="ja-JP" altLang="en-US" sz="2000" dirty="0">
                <a:solidFill>
                  <a:schemeClr val="tx1">
                    <a:lumMod val="65000"/>
                    <a:lumOff val="35000"/>
                  </a:schemeClr>
                </a:solidFill>
              </a:rPr>
              <a:t>に予約金額のまま請求が行われます。</a:t>
            </a:r>
            <a:endParaRPr kumimoji="1" lang="en-US" altLang="ja-JP" sz="2000" dirty="0">
              <a:solidFill>
                <a:schemeClr val="tx1">
                  <a:lumMod val="65000"/>
                  <a:lumOff val="35000"/>
                </a:schemeClr>
              </a:solidFill>
            </a:endParaRPr>
          </a:p>
          <a:p>
            <a:r>
              <a:rPr lang="ja-JP" altLang="en-US" sz="2000" dirty="0" smtClean="0">
                <a:solidFill>
                  <a:schemeClr val="tx1">
                    <a:lumMod val="65000"/>
                    <a:lumOff val="35000"/>
                  </a:schemeClr>
                </a:solidFill>
              </a:rPr>
              <a:t>・</a:t>
            </a:r>
            <a:r>
              <a:rPr lang="en-US" altLang="ja-JP" sz="2000" dirty="0" smtClean="0">
                <a:solidFill>
                  <a:schemeClr val="tx1">
                    <a:lumMod val="65000"/>
                    <a:lumOff val="35000"/>
                  </a:schemeClr>
                </a:solidFill>
              </a:rPr>
              <a:t>2022</a:t>
            </a:r>
            <a:r>
              <a:rPr lang="ja-JP" altLang="en-US" sz="2000" dirty="0" smtClean="0">
                <a:solidFill>
                  <a:schemeClr val="tx1">
                    <a:lumMod val="65000"/>
                    <a:lumOff val="35000"/>
                  </a:schemeClr>
                </a:solidFill>
              </a:rPr>
              <a:t>年</a:t>
            </a:r>
            <a:r>
              <a:rPr lang="en-US" altLang="ja-JP" sz="2000" dirty="0" smtClean="0">
                <a:solidFill>
                  <a:schemeClr val="tx1">
                    <a:lumMod val="65000"/>
                    <a:lumOff val="35000"/>
                  </a:schemeClr>
                </a:solidFill>
              </a:rPr>
              <a:t>3</a:t>
            </a:r>
            <a:r>
              <a:rPr lang="ja-JP" altLang="en-US" sz="2000" dirty="0" smtClean="0">
                <a:solidFill>
                  <a:schemeClr val="tx1">
                    <a:lumMod val="65000"/>
                    <a:lumOff val="35000"/>
                  </a:schemeClr>
                </a:solidFill>
              </a:rPr>
              <a:t>月</a:t>
            </a:r>
            <a:r>
              <a:rPr lang="en-US" altLang="ja-JP" sz="2000" dirty="0" smtClean="0">
                <a:solidFill>
                  <a:schemeClr val="tx1">
                    <a:lumMod val="65000"/>
                    <a:lumOff val="35000"/>
                  </a:schemeClr>
                </a:solidFill>
              </a:rPr>
              <a:t>25</a:t>
            </a:r>
            <a:r>
              <a:rPr lang="ja-JP" altLang="en-US" sz="2000" dirty="0" smtClean="0">
                <a:solidFill>
                  <a:schemeClr val="tx1">
                    <a:lumMod val="65000"/>
                    <a:lumOff val="35000"/>
                  </a:schemeClr>
                </a:solidFill>
              </a:rPr>
              <a:t>日（金）</a:t>
            </a:r>
            <a:r>
              <a:rPr lang="ja-JP" altLang="en-US" sz="2000" dirty="0">
                <a:solidFill>
                  <a:schemeClr val="tx1">
                    <a:lumMod val="65000"/>
                    <a:lumOff val="35000"/>
                  </a:schemeClr>
                </a:solidFill>
              </a:rPr>
              <a:t>以降に情報連携された場合は、施策対象外です。</a:t>
            </a:r>
            <a:endParaRPr lang="en-US" altLang="ja-JP" sz="2000" dirty="0">
              <a:solidFill>
                <a:schemeClr val="tx1">
                  <a:lumMod val="65000"/>
                  <a:lumOff val="35000"/>
                </a:schemeClr>
              </a:solidFill>
            </a:endParaRPr>
          </a:p>
          <a:p>
            <a:pPr algn="l"/>
            <a:r>
              <a:rPr kumimoji="1" lang="ja-JP" altLang="en-US" sz="2000" dirty="0">
                <a:solidFill>
                  <a:schemeClr val="tx1">
                    <a:lumMod val="65000"/>
                    <a:lumOff val="35000"/>
                  </a:schemeClr>
                </a:solidFill>
              </a:rPr>
              <a:t>・掲載期間</a:t>
            </a:r>
            <a:r>
              <a:rPr kumimoji="1" lang="ja-JP" altLang="en-US" sz="2000" dirty="0" smtClean="0">
                <a:solidFill>
                  <a:schemeClr val="tx1">
                    <a:lumMod val="65000"/>
                    <a:lumOff val="35000"/>
                  </a:schemeClr>
                </a:solidFill>
              </a:rPr>
              <a:t>が</a:t>
            </a:r>
            <a:r>
              <a:rPr lang="en-US" altLang="ja-JP" sz="2000" dirty="0">
                <a:solidFill>
                  <a:schemeClr val="tx1">
                    <a:lumMod val="65000"/>
                    <a:lumOff val="35000"/>
                  </a:schemeClr>
                </a:solidFill>
              </a:rPr>
              <a:t>3</a:t>
            </a:r>
            <a:r>
              <a:rPr kumimoji="1" lang="ja-JP" altLang="en-US" sz="2000" dirty="0" smtClean="0">
                <a:solidFill>
                  <a:schemeClr val="tx1">
                    <a:lumMod val="65000"/>
                    <a:lumOff val="35000"/>
                  </a:schemeClr>
                </a:solidFill>
              </a:rPr>
              <a:t>月</a:t>
            </a:r>
            <a:r>
              <a:rPr kumimoji="1" lang="ja-JP" altLang="en-US" sz="2000" dirty="0">
                <a:solidFill>
                  <a:schemeClr val="tx1">
                    <a:lumMod val="65000"/>
                    <a:lumOff val="35000"/>
                  </a:schemeClr>
                </a:solidFill>
              </a:rPr>
              <a:t>以外の場合は、施策対象外です。</a:t>
            </a:r>
            <a:endParaRPr kumimoji="1" lang="en-US" altLang="ja-JP" sz="2000" dirty="0">
              <a:solidFill>
                <a:schemeClr val="tx1">
                  <a:lumMod val="65000"/>
                  <a:lumOff val="35000"/>
                </a:schemeClr>
              </a:solidFill>
            </a:endParaRPr>
          </a:p>
          <a:p>
            <a:pPr algn="l"/>
            <a:r>
              <a:rPr lang="ja-JP" altLang="en-US" sz="2000" dirty="0">
                <a:solidFill>
                  <a:schemeClr val="tx1">
                    <a:lumMod val="65000"/>
                    <a:lumOff val="35000"/>
                  </a:schemeClr>
                </a:solidFill>
              </a:rPr>
              <a:t>・情報公開</a:t>
            </a:r>
            <a:r>
              <a:rPr lang="ja-JP" altLang="en-US" sz="2000" dirty="0" smtClean="0">
                <a:solidFill>
                  <a:schemeClr val="tx1">
                    <a:lumMod val="65000"/>
                    <a:lumOff val="35000"/>
                  </a:schemeClr>
                </a:solidFill>
              </a:rPr>
              <a:t>日（</a:t>
            </a:r>
            <a:r>
              <a:rPr lang="en-US" altLang="ja-JP" sz="2000" dirty="0" smtClean="0">
                <a:solidFill>
                  <a:schemeClr val="tx1">
                    <a:lumMod val="65000"/>
                    <a:lumOff val="35000"/>
                  </a:schemeClr>
                </a:solidFill>
              </a:rPr>
              <a:t>2021</a:t>
            </a:r>
            <a:r>
              <a:rPr lang="ja-JP" altLang="en-US" sz="2000" dirty="0" smtClean="0">
                <a:solidFill>
                  <a:schemeClr val="tx1">
                    <a:lumMod val="65000"/>
                    <a:lumOff val="35000"/>
                  </a:schemeClr>
                </a:solidFill>
              </a:rPr>
              <a:t>年</a:t>
            </a:r>
            <a:r>
              <a:rPr lang="en-US" altLang="ja-JP" sz="2000" dirty="0" smtClean="0">
                <a:solidFill>
                  <a:schemeClr val="tx1">
                    <a:lumMod val="65000"/>
                    <a:lumOff val="35000"/>
                  </a:schemeClr>
                </a:solidFill>
              </a:rPr>
              <a:t>12</a:t>
            </a:r>
            <a:r>
              <a:rPr lang="ja-JP" altLang="en-US" sz="2000" dirty="0" smtClean="0">
                <a:solidFill>
                  <a:schemeClr val="tx1">
                    <a:lumMod val="65000"/>
                    <a:lumOff val="35000"/>
                  </a:schemeClr>
                </a:solidFill>
              </a:rPr>
              <a:t>月</a:t>
            </a:r>
            <a:r>
              <a:rPr lang="en-US" altLang="ja-JP" sz="2000" dirty="0" smtClean="0">
                <a:solidFill>
                  <a:schemeClr val="tx1">
                    <a:lumMod val="65000"/>
                    <a:lumOff val="35000"/>
                  </a:schemeClr>
                </a:solidFill>
              </a:rPr>
              <a:t>24</a:t>
            </a:r>
            <a:r>
              <a:rPr lang="ja-JP" altLang="en-US" sz="2000" dirty="0" smtClean="0">
                <a:solidFill>
                  <a:schemeClr val="tx1">
                    <a:lumMod val="65000"/>
                    <a:lumOff val="35000"/>
                  </a:schemeClr>
                </a:solidFill>
              </a:rPr>
              <a:t>日）より</a:t>
            </a:r>
            <a:r>
              <a:rPr lang="ja-JP" altLang="en-US" sz="2000" dirty="0">
                <a:solidFill>
                  <a:schemeClr val="tx1">
                    <a:lumMod val="65000"/>
                    <a:lumOff val="35000"/>
                  </a:schemeClr>
                </a:solidFill>
              </a:rPr>
              <a:t>前にご予約済の案件は、施策対象外です。</a:t>
            </a:r>
            <a:endParaRPr lang="en-US" altLang="ja-JP" sz="2000" dirty="0">
              <a:solidFill>
                <a:schemeClr val="tx1">
                  <a:lumMod val="65000"/>
                  <a:lumOff val="35000"/>
                </a:schemeClr>
              </a:solidFill>
            </a:endParaRPr>
          </a:p>
        </p:txBody>
      </p:sp>
      <p:sp>
        <p:nvSpPr>
          <p:cNvPr id="10" name="正方形/長方形 9"/>
          <p:cNvSpPr/>
          <p:nvPr/>
        </p:nvSpPr>
        <p:spPr>
          <a:xfrm>
            <a:off x="471102" y="6489888"/>
            <a:ext cx="2736647" cy="21544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
        <p:nvSpPr>
          <p:cNvPr id="12" name="テキスト プレースホルダー 2"/>
          <p:cNvSpPr>
            <a:spLocks noGrp="1"/>
          </p:cNvSpPr>
          <p:nvPr>
            <p:ph type="body" sz="quarter" idx="11"/>
          </p:nvPr>
        </p:nvSpPr>
        <p:spPr>
          <a:xfrm>
            <a:off x="334963" y="130175"/>
            <a:ext cx="9759950" cy="814388"/>
          </a:xfrm>
        </p:spPr>
        <p:txBody>
          <a:bodyPr>
            <a:normAutofit/>
          </a:bodyPr>
          <a:lstStyle/>
          <a:p>
            <a:r>
              <a:rPr lang="ja-JP" altLang="en-US" b="1" dirty="0" smtClean="0"/>
              <a:t>実施方法／注意事項</a:t>
            </a:r>
            <a:endParaRPr lang="ja-JP" altLang="en-US" b="1" dirty="0"/>
          </a:p>
        </p:txBody>
      </p:sp>
    </p:spTree>
    <p:extLst>
      <p:ext uri="{BB962C8B-B14F-4D97-AF65-F5344CB8AC3E}">
        <p14:creationId xmlns:p14="http://schemas.microsoft.com/office/powerpoint/2010/main" val="8525193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smtClean="0"/>
              <a:t>注意事項（予約金額）</a:t>
            </a:r>
            <a:endParaRPr lang="ja-JP" altLang="en-US" b="1"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2000" b="1" dirty="0">
                <a:latin typeface="メイリオ" panose="020B0604030504040204" pitchFamily="50" charset="-128"/>
                <a:ea typeface="メイリオ" panose="020B0604030504040204" pitchFamily="50" charset="-128"/>
              </a:rPr>
              <a:t>増量イメージ</a:t>
            </a:r>
          </a:p>
        </p:txBody>
      </p:sp>
      <p:graphicFrame>
        <p:nvGraphicFramePr>
          <p:cNvPr id="8" name="表 7"/>
          <p:cNvGraphicFramePr>
            <a:graphicFrameLocks noGrp="1"/>
          </p:cNvGraphicFramePr>
          <p:nvPr>
            <p:extLst>
              <p:ext uri="{D42A27DB-BD31-4B8C-83A1-F6EECF244321}">
                <p14:modId xmlns:p14="http://schemas.microsoft.com/office/powerpoint/2010/main" val="620030645"/>
              </p:ext>
            </p:extLst>
          </p:nvPr>
        </p:nvGraphicFramePr>
        <p:xfrm>
          <a:off x="471102" y="1772814"/>
          <a:ext cx="11313531" cy="3680258"/>
        </p:xfrm>
        <a:graphic>
          <a:graphicData uri="http://schemas.openxmlformats.org/drawingml/2006/table">
            <a:tbl>
              <a:tblPr firstRow="1" bandRow="1">
                <a:tableStyleId>{21E4AEA4-8DFA-4A89-87EB-49C32662AFE0}</a:tableStyleId>
              </a:tblPr>
              <a:tblGrid>
                <a:gridCol w="1257059">
                  <a:extLst>
                    <a:ext uri="{9D8B030D-6E8A-4147-A177-3AD203B41FA5}">
                      <a16:colId xmlns:a16="http://schemas.microsoft.com/office/drawing/2014/main" val="2633460895"/>
                    </a:ext>
                  </a:extLst>
                </a:gridCol>
                <a:gridCol w="1257059">
                  <a:extLst>
                    <a:ext uri="{9D8B030D-6E8A-4147-A177-3AD203B41FA5}">
                      <a16:colId xmlns:a16="http://schemas.microsoft.com/office/drawing/2014/main" val="1840600314"/>
                    </a:ext>
                  </a:extLst>
                </a:gridCol>
                <a:gridCol w="1257059">
                  <a:extLst>
                    <a:ext uri="{9D8B030D-6E8A-4147-A177-3AD203B41FA5}">
                      <a16:colId xmlns:a16="http://schemas.microsoft.com/office/drawing/2014/main" val="3174989658"/>
                    </a:ext>
                  </a:extLst>
                </a:gridCol>
                <a:gridCol w="1257059">
                  <a:extLst>
                    <a:ext uri="{9D8B030D-6E8A-4147-A177-3AD203B41FA5}">
                      <a16:colId xmlns:a16="http://schemas.microsoft.com/office/drawing/2014/main" val="490458890"/>
                    </a:ext>
                  </a:extLst>
                </a:gridCol>
                <a:gridCol w="1257059">
                  <a:extLst>
                    <a:ext uri="{9D8B030D-6E8A-4147-A177-3AD203B41FA5}">
                      <a16:colId xmlns:a16="http://schemas.microsoft.com/office/drawing/2014/main" val="385457974"/>
                    </a:ext>
                  </a:extLst>
                </a:gridCol>
                <a:gridCol w="1257059">
                  <a:extLst>
                    <a:ext uri="{9D8B030D-6E8A-4147-A177-3AD203B41FA5}">
                      <a16:colId xmlns:a16="http://schemas.microsoft.com/office/drawing/2014/main" val="570209052"/>
                    </a:ext>
                  </a:extLst>
                </a:gridCol>
                <a:gridCol w="1250896">
                  <a:extLst>
                    <a:ext uri="{9D8B030D-6E8A-4147-A177-3AD203B41FA5}">
                      <a16:colId xmlns:a16="http://schemas.microsoft.com/office/drawing/2014/main" val="2342119070"/>
                    </a:ext>
                  </a:extLst>
                </a:gridCol>
                <a:gridCol w="1263222">
                  <a:extLst>
                    <a:ext uri="{9D8B030D-6E8A-4147-A177-3AD203B41FA5}">
                      <a16:colId xmlns:a16="http://schemas.microsoft.com/office/drawing/2014/main" val="4206809205"/>
                    </a:ext>
                  </a:extLst>
                </a:gridCol>
                <a:gridCol w="1257059">
                  <a:extLst>
                    <a:ext uri="{9D8B030D-6E8A-4147-A177-3AD203B41FA5}">
                      <a16:colId xmlns:a16="http://schemas.microsoft.com/office/drawing/2014/main" val="2921966672"/>
                    </a:ext>
                  </a:extLst>
                </a:gridCol>
              </a:tblGrid>
              <a:tr h="432050">
                <a:tc>
                  <a:txBody>
                    <a:bodyPr/>
                    <a:lstStyle/>
                    <a:p>
                      <a:pPr algn="ctr" fontAlgn="ctr"/>
                      <a:r>
                        <a:rPr lang="ja-JP" altLang="en-US" sz="900" u="none" strike="noStrike" dirty="0">
                          <a:effectLst/>
                        </a:rPr>
                        <a:t>商品</a:t>
                      </a:r>
                      <a:endParaRPr lang="ja-JP" alt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algn="ctr" defTabSz="914423" rtl="0" eaLnBrk="1" fontAlgn="ctr" latinLnBrk="0" hangingPunct="1"/>
                      <a:r>
                        <a:rPr kumimoji="1" lang="ja-JP" altLang="en-US" sz="900" b="1" u="none" strike="noStrike" kern="1200" dirty="0">
                          <a:solidFill>
                            <a:schemeClr val="lt1"/>
                          </a:solidFill>
                          <a:effectLst/>
                          <a:latin typeface="+mn-lt"/>
                          <a:ea typeface="+mn-ea"/>
                          <a:cs typeface="+mn-cs"/>
                        </a:rPr>
                        <a:t>出稿</a:t>
                      </a:r>
                      <a:r>
                        <a:rPr kumimoji="1" lang="ja-JP" altLang="en-US" sz="900" b="1" u="none" strike="noStrike" kern="1200" dirty="0" smtClean="0">
                          <a:solidFill>
                            <a:schemeClr val="lt1"/>
                          </a:solidFill>
                          <a:effectLst/>
                          <a:latin typeface="+mn-lt"/>
                          <a:ea typeface="+mn-ea"/>
                          <a:cs typeface="+mn-cs"/>
                        </a:rPr>
                        <a:t>金額例</a:t>
                      </a:r>
                      <a:endParaRPr kumimoji="1" lang="ja-JP" altLang="en-US" sz="900" b="1" u="none" strike="noStrike" kern="1200" dirty="0">
                        <a:solidFill>
                          <a:schemeClr val="lt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40000"/>
                        <a:lumOff val="60000"/>
                      </a:schemeClr>
                    </a:solidFill>
                  </a:tcPr>
                </a:tc>
                <a:tc>
                  <a:txBody>
                    <a:bodyPr/>
                    <a:lstStyle/>
                    <a:p>
                      <a:pPr algn="ctr" fontAlgn="ctr"/>
                      <a:r>
                        <a:rPr lang="en-US" altLang="ja-JP" sz="900" u="none" strike="noStrike" dirty="0" err="1">
                          <a:effectLst/>
                        </a:rPr>
                        <a:t>v</a:t>
                      </a:r>
                      <a:r>
                        <a:rPr lang="en-US" sz="900" u="none" strike="noStrike" dirty="0" err="1">
                          <a:effectLst/>
                        </a:rPr>
                        <a:t>CPM</a:t>
                      </a:r>
                      <a:endParaRPr 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altLang="ja-JP" sz="900" u="none" strike="noStrike" dirty="0" err="1">
                          <a:effectLst/>
                        </a:rPr>
                        <a:t>v</a:t>
                      </a:r>
                      <a:r>
                        <a:rPr lang="en-US" sz="900" u="none" strike="noStrike" dirty="0" err="1">
                          <a:effectLst/>
                        </a:rPr>
                        <a:t>imps</a:t>
                      </a:r>
                      <a:endParaRPr 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ja-JP" altLang="en-US" sz="900" u="none" strike="noStrike" dirty="0">
                          <a:effectLst/>
                        </a:rPr>
                        <a:t>増量率</a:t>
                      </a:r>
                      <a:endParaRPr lang="ja-JP" alt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fontAlgn="ctr"/>
                      <a:r>
                        <a:rPr lang="ja-JP" altLang="en-US" sz="900" u="none" strike="noStrike" dirty="0">
                          <a:effectLst/>
                        </a:rPr>
                        <a:t>増量後</a:t>
                      </a:r>
                      <a:r>
                        <a:rPr lang="en-US" altLang="ja-JP" sz="900" u="none" strike="noStrike" dirty="0" err="1">
                          <a:effectLst/>
                        </a:rPr>
                        <a:t>v</a:t>
                      </a:r>
                      <a:r>
                        <a:rPr lang="en-US" sz="900" u="none" strike="noStrike" dirty="0" err="1">
                          <a:effectLst/>
                        </a:rPr>
                        <a:t>imps</a:t>
                      </a:r>
                      <a:endParaRPr 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fontAlgn="ctr"/>
                      <a:r>
                        <a:rPr lang="ja-JP" altLang="en-US" sz="900" u="none" strike="noStrike" dirty="0">
                          <a:effectLst/>
                        </a:rPr>
                        <a:t>予約金額</a:t>
                      </a:r>
                      <a:endParaRPr lang="ja-JP" altLang="en-US" sz="900" b="1" i="0" u="none" strike="noStrike" dirty="0">
                        <a:solidFill>
                          <a:srgbClr val="FFFFFF"/>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a:txBody>
                    <a:bodyPr/>
                    <a:lstStyle/>
                    <a:p>
                      <a:pPr algn="ctr" fontAlgn="ctr"/>
                      <a:r>
                        <a:rPr lang="ja-JP" altLang="en-US" sz="900" u="none" strike="noStrike" dirty="0">
                          <a:effectLst/>
                        </a:rPr>
                        <a:t>増量した場合の</a:t>
                      </a:r>
                      <a:r>
                        <a:rPr lang="en-US" altLang="ja-JP" sz="900" u="none" strike="noStrike" dirty="0" err="1" smtClean="0">
                          <a:effectLst/>
                        </a:rPr>
                        <a:t>vCPM</a:t>
                      </a:r>
                      <a:endParaRPr lang="en-US" altLang="ja-JP" sz="900" u="none" strike="noStrike" dirty="0" smtClean="0">
                        <a:effectLst/>
                      </a:endParaRPr>
                    </a:p>
                    <a:p>
                      <a:pPr algn="ctr" fontAlgn="ctr"/>
                      <a:r>
                        <a:rPr kumimoji="1" lang="ja-JP" altLang="en-US" sz="900" b="1" u="none" strike="noStrike" kern="1200" dirty="0" smtClean="0">
                          <a:solidFill>
                            <a:schemeClr val="lt1"/>
                          </a:solidFill>
                          <a:effectLst/>
                          <a:latin typeface="+mn-lt"/>
                          <a:ea typeface="+mn-ea"/>
                          <a:cs typeface="+mn-cs"/>
                        </a:rPr>
                        <a:t>（おおよそ）</a:t>
                      </a:r>
                      <a:endParaRPr kumimoji="1" lang="en-US" altLang="ja-JP" sz="900" b="1" u="none" strike="noStrike" kern="1200" dirty="0">
                        <a:solidFill>
                          <a:schemeClr val="lt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algn="ctr" fontAlgn="ctr"/>
                      <a:r>
                        <a:rPr lang="ja-JP" altLang="en-US" sz="900" b="1" i="0" u="none" strike="noStrike" dirty="0">
                          <a:solidFill>
                            <a:srgbClr val="FFFFFF"/>
                          </a:solidFill>
                          <a:effectLst/>
                          <a:latin typeface="游ゴシック" panose="020B0400000000000000" pitchFamily="50" charset="-128"/>
                          <a:ea typeface="游ゴシック" panose="020B0400000000000000" pitchFamily="50" charset="-128"/>
                        </a:rPr>
                        <a:t>調整金額</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168922848"/>
                  </a:ext>
                </a:extLst>
              </a:tr>
              <a:tr h="270684">
                <a:tc rowSpan="4">
                  <a:txBody>
                    <a:bodyPr/>
                    <a:lstStyle/>
                    <a:p>
                      <a:pPr algn="ctr" fontAlgn="ctr"/>
                      <a:r>
                        <a:rPr lang="ja-JP" altLang="en-US" sz="900" b="1" u="none" strike="noStrike" dirty="0">
                          <a:effectLst/>
                        </a:rPr>
                        <a:t>インストリーム　</a:t>
                      </a:r>
                      <a:r>
                        <a:rPr lang="en-US" altLang="ja-JP" sz="900" b="1" u="none" strike="noStrike" dirty="0">
                          <a:effectLst/>
                        </a:rPr>
                        <a:t>MD</a:t>
                      </a:r>
                      <a:r>
                        <a:rPr lang="ja-JP" altLang="en-US" sz="900" b="1" u="none" strike="noStrike" dirty="0">
                          <a:effectLst/>
                        </a:rPr>
                        <a:t>（</a:t>
                      </a:r>
                      <a:r>
                        <a:rPr lang="en-US" altLang="ja-JP" sz="900" b="1" u="none" strike="noStrike" dirty="0">
                          <a:effectLst/>
                        </a:rPr>
                        <a:t>15</a:t>
                      </a:r>
                      <a:r>
                        <a:rPr lang="ja-JP" altLang="en-US" sz="900" b="1" u="none" strike="noStrike" dirty="0">
                          <a:effectLst/>
                        </a:rPr>
                        <a:t>秒）</a:t>
                      </a:r>
                      <a:endParaRPr lang="ja-JP" altLang="en-US"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u="none" strike="noStrike" dirty="0" smtClean="0">
                          <a:effectLst/>
                        </a:rPr>
                        <a:t>3,000,000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1</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u="none" strike="noStrike" dirty="0">
                          <a:effectLst/>
                        </a:rPr>
                        <a:t>200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u="none" strike="noStrike" dirty="0">
                          <a:effectLst/>
                        </a:rPr>
                        <a:t>2,500,000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2,875,000</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3,450,000</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marL="0" algn="r" defTabSz="914423" rtl="0" eaLnBrk="1" fontAlgn="ctr" latinLnBrk="0" hangingPunct="1"/>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1,043</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b">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450,000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41772846"/>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5,000,000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1</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u="none" strike="noStrike" dirty="0">
                          <a:effectLst/>
                        </a:rPr>
                        <a:t>200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dirty="0">
                          <a:effectLst/>
                        </a:rPr>
                        <a:t>4,166,667</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25%</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smtClean="0">
                          <a:solidFill>
                            <a:schemeClr val="dk1"/>
                          </a:solidFill>
                          <a:effectLst/>
                          <a:latin typeface="+mn-lt"/>
                          <a:ea typeface="+mn-ea"/>
                          <a:cs typeface="+mn-cs"/>
                        </a:rPr>
                        <a:t>5,208,334</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6,250,000</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r" defTabSz="914423" rtl="0" eaLnBrk="1" fontAlgn="ctr" latinLnBrk="0" hangingPunct="1"/>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960</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1,250,000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99222447"/>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7,000,000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1</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u="none" strike="noStrike" dirty="0">
                          <a:effectLst/>
                        </a:rPr>
                        <a:t>200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dirty="0" smtClean="0">
                          <a:effectLst/>
                        </a:rPr>
                        <a:t>5,833,334</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35%</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7,875,000</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9,450,000</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r" defTabSz="914423" rtl="0" eaLnBrk="1" fontAlgn="ctr" latinLnBrk="0" hangingPunct="1"/>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889</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b">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2,450,000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87483239"/>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10,000,000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1</a:t>
                      </a: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a:t>
                      </a:r>
                      <a:r>
                        <a:rPr lang="en-US" altLang="ja-JP" sz="900" u="none" strike="noStrike" dirty="0">
                          <a:effectLst/>
                        </a:rPr>
                        <a:t>200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dirty="0" smtClean="0">
                          <a:effectLst/>
                        </a:rPr>
                        <a:t>8,333,334</a:t>
                      </a:r>
                      <a:endParaRPr lang="en-US" altLang="ja-JP" sz="900" u="none" strike="noStrike" dirty="0">
                        <a:effectLst/>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smtClean="0">
                          <a:solidFill>
                            <a:srgbClr val="000000"/>
                          </a:solidFill>
                          <a:effectLst/>
                          <a:latin typeface="游ゴシック" panose="020B0400000000000000" pitchFamily="50" charset="-128"/>
                          <a:ea typeface="游ゴシック" panose="020B0400000000000000" pitchFamily="50" charset="-128"/>
                        </a:rPr>
                        <a:t>50%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smtClean="0">
                          <a:solidFill>
                            <a:schemeClr val="dk1"/>
                          </a:solidFill>
                          <a:effectLst/>
                          <a:latin typeface="+mn-lt"/>
                          <a:ea typeface="+mn-ea"/>
                          <a:cs typeface="+mn-cs"/>
                        </a:rPr>
                        <a:t>12,500,000</a:t>
                      </a: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smtClean="0">
                          <a:solidFill>
                            <a:schemeClr val="dk1"/>
                          </a:solidFill>
                          <a:effectLst/>
                          <a:latin typeface="+mn-lt"/>
                          <a:ea typeface="+mn-ea"/>
                          <a:cs typeface="+mn-cs"/>
                        </a:rPr>
                        <a:t>15,000,000</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algn="r" defTabSz="914423" rtl="0" eaLnBrk="1" fontAlgn="ctr" latinLnBrk="0" hangingPunct="1"/>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800</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b">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smtClean="0">
                          <a:solidFill>
                            <a:srgbClr val="000000"/>
                          </a:solidFill>
                          <a:effectLst/>
                          <a:latin typeface="游ゴシック" panose="020B0400000000000000" pitchFamily="50" charset="-128"/>
                          <a:ea typeface="游ゴシック" panose="020B0400000000000000" pitchFamily="50" charset="-128"/>
                        </a:rPr>
                        <a:t>5,000,000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47255761"/>
                  </a:ext>
                </a:extLst>
              </a:tr>
              <a:tr h="270684">
                <a:tc rowSpan="4">
                  <a:txBody>
                    <a:bodyPr/>
                    <a:lstStyle/>
                    <a:p>
                      <a:pPr algn="ctr" fontAlgn="ctr"/>
                      <a:r>
                        <a:rPr lang="ja-JP" altLang="en-US" sz="900" b="1" u="none" strike="noStrike" dirty="0">
                          <a:effectLst/>
                        </a:rPr>
                        <a:t>プライムディスプレイ　</a:t>
                      </a:r>
                      <a:r>
                        <a:rPr lang="en-US" altLang="ja-JP" sz="900" b="1" u="none" strike="noStrike" dirty="0">
                          <a:effectLst/>
                        </a:rPr>
                        <a:t>PC</a:t>
                      </a:r>
                      <a:r>
                        <a:rPr lang="ja-JP" altLang="en-US" sz="900" b="1" u="none" strike="noStrike" dirty="0">
                          <a:effectLst/>
                        </a:rPr>
                        <a:t>（</a:t>
                      </a:r>
                      <a:r>
                        <a:rPr lang="en-US" altLang="ja-JP" sz="900" b="1" u="none" strike="noStrike" dirty="0">
                          <a:effectLst/>
                        </a:rPr>
                        <a:t>1:1/6:5</a:t>
                      </a:r>
                      <a:r>
                        <a:rPr lang="ja-JP" altLang="en-US" sz="900" b="1" u="none" strike="noStrike" dirty="0">
                          <a:effectLst/>
                        </a:rPr>
                        <a:t>）</a:t>
                      </a:r>
                      <a:endParaRPr lang="ja-JP" altLang="en-US"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u="none" strike="noStrike" dirty="0" smtClean="0">
                          <a:effectLst/>
                        </a:rPr>
                        <a:t>3,000,000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260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u="none" strike="noStrike">
                          <a:effectLst/>
                        </a:rPr>
                        <a:t>11,538,462</a:t>
                      </a:r>
                      <a:endParaRPr lang="en-US" altLang="ja-JP"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13,269,231</a:t>
                      </a: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3,450,000</a:t>
                      </a: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226</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450,000</a:t>
                      </a:r>
                    </a:p>
                  </a:txBody>
                  <a:tcPr marL="4763" marR="4763" marT="4763"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00269281"/>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5,000,000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260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u="none" strike="noStrike" dirty="0" smtClean="0">
                          <a:effectLst/>
                        </a:rPr>
                        <a:t>19,230,770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25%</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24,038,462</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6,250,000</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208</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1,250,000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04231220"/>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7,000,000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260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dirty="0">
                          <a:effectLst/>
                        </a:rPr>
                        <a:t>26,923,077</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35%</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36,346,154</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9,450,000</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193</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2,450,000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76470673"/>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10,000,000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260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dirty="0" smtClean="0">
                          <a:effectLst/>
                        </a:rPr>
                        <a:t>38,461,539</a:t>
                      </a: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smtClean="0">
                          <a:solidFill>
                            <a:srgbClr val="000000"/>
                          </a:solidFill>
                          <a:effectLst/>
                          <a:latin typeface="游ゴシック" panose="020B0400000000000000" pitchFamily="50" charset="-128"/>
                          <a:ea typeface="游ゴシック" panose="020B0400000000000000" pitchFamily="50" charset="-128"/>
                        </a:rPr>
                        <a:t>50%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smtClean="0">
                          <a:solidFill>
                            <a:schemeClr val="dk1"/>
                          </a:solidFill>
                          <a:effectLst/>
                          <a:latin typeface="+mn-lt"/>
                          <a:ea typeface="+mn-ea"/>
                          <a:cs typeface="+mn-cs"/>
                        </a:rPr>
                        <a:t>57,692,308</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smtClean="0">
                          <a:solidFill>
                            <a:schemeClr val="dk1"/>
                          </a:solidFill>
                          <a:effectLst/>
                          <a:latin typeface="+mn-lt"/>
                          <a:ea typeface="+mn-ea"/>
                          <a:cs typeface="+mn-cs"/>
                        </a:rPr>
                        <a:t>15,000,000</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173</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smtClean="0">
                          <a:solidFill>
                            <a:srgbClr val="000000"/>
                          </a:solidFill>
                          <a:effectLst/>
                          <a:latin typeface="游ゴシック" panose="020B0400000000000000" pitchFamily="50" charset="-128"/>
                          <a:ea typeface="游ゴシック" panose="020B0400000000000000" pitchFamily="50" charset="-128"/>
                        </a:rPr>
                        <a:t>5,000,000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1948434"/>
                  </a:ext>
                </a:extLst>
              </a:tr>
              <a:tr h="270684">
                <a:tc rowSpan="4">
                  <a:txBody>
                    <a:bodyPr/>
                    <a:lstStyle/>
                    <a:p>
                      <a:pPr algn="ctr" fontAlgn="ctr"/>
                      <a:r>
                        <a:rPr lang="ja-JP" altLang="en-US" sz="900" b="1" u="none" strike="noStrike" dirty="0">
                          <a:effectLst/>
                        </a:rPr>
                        <a:t>プライムディスプレイ　</a:t>
                      </a:r>
                      <a:r>
                        <a:rPr lang="en-US" altLang="ja-JP" sz="900" b="1" u="none" strike="noStrike" dirty="0">
                          <a:effectLst/>
                        </a:rPr>
                        <a:t>PC</a:t>
                      </a:r>
                      <a:r>
                        <a:rPr lang="ja-JP" altLang="en-US" sz="900" b="1" u="none" strike="noStrike" dirty="0">
                          <a:effectLst/>
                        </a:rPr>
                        <a:t>（</a:t>
                      </a:r>
                      <a:r>
                        <a:rPr lang="en-US" altLang="ja-JP" sz="900" b="1" u="none" strike="noStrike" dirty="0">
                          <a:effectLst/>
                        </a:rPr>
                        <a:t>1:2</a:t>
                      </a:r>
                      <a:r>
                        <a:rPr lang="ja-JP" altLang="en-US" sz="900" b="1" u="none" strike="noStrike" dirty="0">
                          <a:effectLst/>
                        </a:rPr>
                        <a:t>）</a:t>
                      </a:r>
                      <a:endParaRPr lang="ja-JP" altLang="en-US"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u="none" strike="noStrike" dirty="0" smtClean="0">
                          <a:effectLst/>
                        </a:rPr>
                        <a:t>3,000,000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312</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u="none" strike="noStrike">
                          <a:effectLst/>
                        </a:rPr>
                        <a:t>9,615,385</a:t>
                      </a:r>
                      <a:endParaRPr lang="en-US" altLang="ja-JP" sz="900" b="0" i="0" u="none" strike="noStrike">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15%</a:t>
                      </a: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smtClean="0">
                          <a:solidFill>
                            <a:schemeClr val="dk1"/>
                          </a:solidFill>
                          <a:effectLst/>
                          <a:latin typeface="+mn-lt"/>
                          <a:ea typeface="+mn-ea"/>
                          <a:cs typeface="+mn-cs"/>
                        </a:rPr>
                        <a:t>11,057,693</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3,450,000</a:t>
                      </a: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271</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450,000</a:t>
                      </a:r>
                    </a:p>
                  </a:txBody>
                  <a:tcPr marL="4763" marR="4763" marT="4763" marB="0" anchor="ct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4600788"/>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5,000,000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312</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u="none" strike="noStrike" dirty="0" smtClean="0">
                          <a:effectLst/>
                        </a:rPr>
                        <a:t>16,025,642</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25%</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smtClean="0">
                          <a:solidFill>
                            <a:schemeClr val="dk1"/>
                          </a:solidFill>
                          <a:effectLst/>
                          <a:latin typeface="+mn-lt"/>
                          <a:ea typeface="+mn-ea"/>
                          <a:cs typeface="+mn-cs"/>
                        </a:rPr>
                        <a:t>20,032,052</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6,250,000</a:t>
                      </a: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250</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1,250,000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41040821"/>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7,000,000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312</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dirty="0" smtClean="0">
                          <a:effectLst/>
                        </a:rPr>
                        <a:t>22,435,898</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rPr>
                        <a:t>35%</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a:solidFill>
                            <a:schemeClr val="dk1"/>
                          </a:solidFill>
                          <a:effectLst/>
                          <a:latin typeface="+mn-lt"/>
                          <a:ea typeface="+mn-ea"/>
                          <a:cs typeface="+mn-cs"/>
                        </a:rPr>
                        <a:t>30,288,462</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a:solidFill>
                            <a:schemeClr val="dk1"/>
                          </a:solidFill>
                          <a:effectLst/>
                          <a:latin typeface="+mn-lt"/>
                          <a:ea typeface="+mn-ea"/>
                          <a:cs typeface="+mn-cs"/>
                        </a:rPr>
                        <a:t>9,450,000</a:t>
                      </a: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231</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rPr>
                        <a:t>2,450,000</a:t>
                      </a: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50502754"/>
                  </a:ext>
                </a:extLst>
              </a:tr>
              <a:tr h="270684">
                <a:tc vMerge="1">
                  <a:txBody>
                    <a:bodyPr/>
                    <a:lstStyle/>
                    <a:p>
                      <a:endParaRPr kumimoji="1" lang="ja-JP" altLang="en-US"/>
                    </a:p>
                  </a:txBody>
                  <a:tcPr/>
                </a:tc>
                <a:tc>
                  <a:txBody>
                    <a:bodyPr/>
                    <a:lstStyle/>
                    <a:p>
                      <a:pPr algn="r" fontAlgn="ctr"/>
                      <a:r>
                        <a:rPr lang="en-US" altLang="ja-JP" sz="900" b="1" u="none" strike="noStrike" dirty="0" smtClean="0">
                          <a:effectLst/>
                        </a:rPr>
                        <a:t>10,000,000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lang="en-US" altLang="ja-JP" sz="900" u="none" strike="noStrike" dirty="0">
                          <a:effectLst/>
                        </a:rPr>
                        <a:t>312</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u="none" strike="noStrike" dirty="0" smtClean="0">
                          <a:effectLst/>
                        </a:rPr>
                        <a:t>32,051,283</a:t>
                      </a:r>
                      <a:endParaRPr lang="en-US" altLang="ja-JP" sz="900" u="none" strike="noStrike" dirty="0">
                        <a:effectLst/>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1" i="0" u="none" strike="noStrike" dirty="0" smtClean="0">
                          <a:solidFill>
                            <a:srgbClr val="000000"/>
                          </a:solidFill>
                          <a:effectLst/>
                          <a:latin typeface="游ゴシック" panose="020B0400000000000000" pitchFamily="50" charset="-128"/>
                          <a:ea typeface="游ゴシック" panose="020B0400000000000000" pitchFamily="50" charset="-128"/>
                        </a:rPr>
                        <a:t>50%</a:t>
                      </a:r>
                      <a:endParaRPr lang="en-US" altLang="ja-JP" sz="900" b="1"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kumimoji="1" lang="en-US" altLang="ja-JP" sz="900" b="1" u="none" strike="noStrike" kern="1200" dirty="0" smtClean="0">
                          <a:solidFill>
                            <a:schemeClr val="dk1"/>
                          </a:solidFill>
                          <a:effectLst/>
                          <a:latin typeface="+mn-lt"/>
                          <a:ea typeface="+mn-ea"/>
                          <a:cs typeface="+mn-cs"/>
                        </a:rPr>
                        <a:t>48,076,924</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en-US" altLang="ja-JP" sz="900" b="1" u="none" strike="noStrike" kern="1200" dirty="0" smtClean="0">
                          <a:solidFill>
                            <a:schemeClr val="dk1"/>
                          </a:solidFill>
                          <a:effectLst/>
                          <a:latin typeface="+mn-lt"/>
                          <a:ea typeface="+mn-ea"/>
                          <a:cs typeface="+mn-cs"/>
                        </a:rPr>
                        <a:t>15,000,000</a:t>
                      </a:r>
                      <a:endParaRPr kumimoji="1" lang="en-US" altLang="ja-JP" sz="900" b="1" u="none" strike="noStrike" kern="1200" dirty="0">
                        <a:solidFill>
                          <a:schemeClr val="dk1"/>
                        </a:solidFill>
                        <a:effectLst/>
                        <a:latin typeface="+mn-lt"/>
                        <a:ea typeface="+mn-ea"/>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r" fontAlgn="ctr"/>
                      <a:r>
                        <a:rPr kumimoji="1" lang="ja-JP" altLang="en-US"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約</a:t>
                      </a:r>
                      <a:r>
                        <a:rPr kumimoji="1" lang="en-US" altLang="ja-JP" sz="900" b="0" i="0" u="none" strike="noStrike" kern="1200" dirty="0" smtClean="0">
                          <a:solidFill>
                            <a:srgbClr val="000000"/>
                          </a:solidFill>
                          <a:effectLst/>
                          <a:latin typeface="游ゴシック" panose="020B0400000000000000" pitchFamily="50" charset="-128"/>
                          <a:ea typeface="游ゴシック" panose="020B0400000000000000" pitchFamily="50" charset="-128"/>
                          <a:cs typeface="+mn-cs"/>
                        </a:rPr>
                        <a:t>208</a:t>
                      </a:r>
                      <a:endParaRPr kumimoji="1" lang="en-US" altLang="ja-JP" sz="900" b="0" i="0" u="none" strike="noStrike" kern="1200" dirty="0">
                        <a:solidFill>
                          <a:srgbClr val="000000"/>
                        </a:solidFill>
                        <a:effectLst/>
                        <a:latin typeface="游ゴシック" panose="020B0400000000000000" pitchFamily="50" charset="-128"/>
                        <a:ea typeface="游ゴシック" panose="020B0400000000000000" pitchFamily="50" charset="-128"/>
                        <a:cs typeface="+mn-cs"/>
                      </a:endParaRPr>
                    </a:p>
                  </a:txBody>
                  <a:tcPr marL="4763" marR="4763" marT="4763" marB="0"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ctr"/>
                      <a:r>
                        <a:rPr lang="en-US" altLang="ja-JP" sz="900" b="0" i="0" u="none" strike="noStrike" dirty="0" smtClean="0">
                          <a:solidFill>
                            <a:srgbClr val="000000"/>
                          </a:solidFill>
                          <a:effectLst/>
                          <a:latin typeface="游ゴシック" panose="020B0400000000000000" pitchFamily="50" charset="-128"/>
                          <a:ea typeface="游ゴシック" panose="020B0400000000000000" pitchFamily="50" charset="-128"/>
                        </a:rPr>
                        <a:t>5,000,000</a:t>
                      </a:r>
                      <a:endParaRPr lang="en-US" altLang="ja-JP" sz="9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4763" marR="4763" marT="4763"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5681363"/>
                  </a:ext>
                </a:extLst>
              </a:tr>
            </a:tbl>
          </a:graphicData>
        </a:graphic>
      </p:graphicFrame>
      <p:sp>
        <p:nvSpPr>
          <p:cNvPr id="9" name="右中かっこ 8"/>
          <p:cNvSpPr/>
          <p:nvPr/>
        </p:nvSpPr>
        <p:spPr>
          <a:xfrm rot="16200000">
            <a:off x="8500318" y="963241"/>
            <a:ext cx="231925" cy="1152129"/>
          </a:xfrm>
          <a:prstGeom prst="rightBrace">
            <a:avLst/>
          </a:pr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 name="テキスト ボックス 10"/>
          <p:cNvSpPr txBox="1"/>
          <p:nvPr/>
        </p:nvSpPr>
        <p:spPr>
          <a:xfrm>
            <a:off x="7576904" y="957479"/>
            <a:ext cx="2159566" cy="523220"/>
          </a:xfrm>
          <a:prstGeom prst="rect">
            <a:avLst/>
          </a:prstGeom>
          <a:noFill/>
        </p:spPr>
        <p:txBody>
          <a:bodyPr wrap="none" rtlCol="0">
            <a:spAutoFit/>
          </a:bodyPr>
          <a:lstStyle/>
          <a:p>
            <a:pPr algn="ctr"/>
            <a:r>
              <a:rPr kumimoji="1" lang="ja-JP" altLang="en-US" sz="1400" dirty="0" smtClean="0"/>
              <a:t>増量後の金額を指定して</a:t>
            </a:r>
            <a:endParaRPr kumimoji="1" lang="en-US" altLang="ja-JP" sz="1400" dirty="0" smtClean="0"/>
          </a:p>
          <a:p>
            <a:pPr algn="ctr"/>
            <a:r>
              <a:rPr kumimoji="1" lang="ja-JP" altLang="en-US" sz="1400" dirty="0" smtClean="0"/>
              <a:t>ご予約</a:t>
            </a:r>
            <a:r>
              <a:rPr kumimoji="1" lang="ja-JP" altLang="en-US" sz="1400" dirty="0"/>
              <a:t>ください</a:t>
            </a:r>
          </a:p>
        </p:txBody>
      </p:sp>
      <p:sp>
        <p:nvSpPr>
          <p:cNvPr id="2" name="テキスト ボックス 1"/>
          <p:cNvSpPr txBox="1"/>
          <p:nvPr/>
        </p:nvSpPr>
        <p:spPr>
          <a:xfrm>
            <a:off x="2505547" y="1384385"/>
            <a:ext cx="3262432" cy="276999"/>
          </a:xfrm>
          <a:prstGeom prst="rect">
            <a:avLst/>
          </a:prstGeom>
          <a:noFill/>
        </p:spPr>
        <p:txBody>
          <a:bodyPr wrap="none" rtlCol="0">
            <a:spAutoFit/>
          </a:bodyPr>
          <a:lstStyle/>
          <a:p>
            <a:pPr algn="l"/>
            <a:r>
              <a:rPr lang="en-US" altLang="ja-JP" sz="1200" dirty="0"/>
              <a:t>※</a:t>
            </a:r>
            <a:r>
              <a:rPr lang="ja-JP" altLang="en-US" sz="1200" dirty="0"/>
              <a:t>ターゲティングなしの場合のプランです。</a:t>
            </a:r>
            <a:endParaRPr kumimoji="1" lang="ja-JP" altLang="en-US" sz="1200" dirty="0"/>
          </a:p>
        </p:txBody>
      </p:sp>
      <p:sp>
        <p:nvSpPr>
          <p:cNvPr id="12" name="正方形/長方形 11"/>
          <p:cNvSpPr/>
          <p:nvPr/>
        </p:nvSpPr>
        <p:spPr>
          <a:xfrm>
            <a:off x="462530" y="6112046"/>
            <a:ext cx="5412059" cy="33855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kern="0" dirty="0" smtClean="0">
                <a:solidFill>
                  <a:prstClr val="black">
                    <a:lumMod val="65000"/>
                    <a:lumOff val="35000"/>
                  </a:prstClr>
                </a:solidFill>
              </a:rPr>
              <a:t>MD</a:t>
            </a:r>
            <a:r>
              <a:rPr kumimoji="0" lang="ja-JP" altLang="en-US" sz="800" kern="0" dirty="0">
                <a:solidFill>
                  <a:prstClr val="black">
                    <a:lumMod val="65000"/>
                    <a:lumOff val="35000"/>
                  </a:prstClr>
                </a:solidFill>
              </a:rPr>
              <a:t>はマルチデバイス、</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ja-JP" altLang="en-US" sz="800" b="0" i="0" u="none" strike="noStrike" kern="0" cap="none" spc="0" normalizeH="0" baseline="0" noProof="0" dirty="0">
                <a:ln>
                  <a:noFill/>
                </a:ln>
                <a:solidFill>
                  <a:prstClr val="black">
                    <a:lumMod val="65000"/>
                    <a:lumOff val="35000"/>
                  </a:prstClr>
                </a:solidFill>
                <a:effectLst/>
                <a:uLnTx/>
                <a:uFillTx/>
              </a:rPr>
              <a:t>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lvl="0">
              <a:defRPr/>
            </a:pPr>
            <a:r>
              <a:rPr kumimoji="0" lang="en-US" altLang="ja-JP" sz="800" kern="0" dirty="0">
                <a:solidFill>
                  <a:prstClr val="black">
                    <a:lumMod val="65000"/>
                    <a:lumOff val="35000"/>
                  </a:prstClr>
                </a:solidFill>
              </a:rPr>
              <a:t>※</a:t>
            </a:r>
            <a:r>
              <a:rPr kumimoji="0" lang="en-US" altLang="ja-JP" sz="800" kern="0" dirty="0" err="1">
                <a:solidFill>
                  <a:prstClr val="black">
                    <a:lumMod val="65000"/>
                    <a:lumOff val="35000"/>
                  </a:prstClr>
                </a:solidFill>
              </a:rPr>
              <a:t>vCPM</a:t>
            </a:r>
            <a:r>
              <a:rPr kumimoji="0" lang="ja-JP" altLang="en-US" sz="800" kern="0" dirty="0">
                <a:solidFill>
                  <a:prstClr val="black">
                    <a:lumMod val="65000"/>
                    <a:lumOff val="35000"/>
                  </a:prstClr>
                </a:solidFill>
              </a:rPr>
              <a:t>はビューアブルインプレッション</a:t>
            </a:r>
            <a:r>
              <a:rPr kumimoji="0" lang="en-US" altLang="ja-JP" sz="800" kern="0" dirty="0">
                <a:solidFill>
                  <a:prstClr val="black">
                    <a:lumMod val="65000"/>
                    <a:lumOff val="35000"/>
                  </a:prstClr>
                </a:solidFill>
              </a:rPr>
              <a:t>1,000</a:t>
            </a:r>
            <a:r>
              <a:rPr kumimoji="0" lang="ja-JP" altLang="en-US" sz="800" kern="0" dirty="0">
                <a:solidFill>
                  <a:prstClr val="black">
                    <a:lumMod val="65000"/>
                    <a:lumOff val="35000"/>
                  </a:prstClr>
                </a:solidFill>
              </a:rPr>
              <a:t>回あたりにかかる見込み広告費用です。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sp>
        <p:nvSpPr>
          <p:cNvPr id="7" name="テキスト ボックス 6"/>
          <p:cNvSpPr txBox="1"/>
          <p:nvPr/>
        </p:nvSpPr>
        <p:spPr>
          <a:xfrm>
            <a:off x="366410" y="5564502"/>
            <a:ext cx="6593472" cy="276999"/>
          </a:xfrm>
          <a:prstGeom prst="rect">
            <a:avLst/>
          </a:prstGeom>
          <a:noFill/>
        </p:spPr>
        <p:txBody>
          <a:bodyPr wrap="none" rtlCol="0">
            <a:spAutoFit/>
          </a:bodyPr>
          <a:lstStyle/>
          <a:p>
            <a:pPr algn="l"/>
            <a:r>
              <a:rPr kumimoji="1" lang="en-US" altLang="ja-JP" sz="1200" dirty="0"/>
              <a:t>※</a:t>
            </a:r>
            <a:r>
              <a:rPr kumimoji="1" lang="ja-JP" altLang="en-US" sz="1200" dirty="0"/>
              <a:t>プライムディスプレイは同一商品内の広告タイプで</a:t>
            </a:r>
            <a:r>
              <a:rPr kumimoji="1" lang="en-US" altLang="ja-JP" sz="1200" dirty="0"/>
              <a:t>1</a:t>
            </a:r>
            <a:r>
              <a:rPr kumimoji="1" lang="ja-JP" altLang="en-US" sz="1200" dirty="0"/>
              <a:t>：</a:t>
            </a:r>
            <a:r>
              <a:rPr kumimoji="1" lang="en-US" altLang="ja-JP" sz="1200" dirty="0"/>
              <a:t>1/6</a:t>
            </a:r>
            <a:r>
              <a:rPr kumimoji="1" lang="ja-JP" altLang="en-US" sz="1200" dirty="0"/>
              <a:t>：</a:t>
            </a:r>
            <a:r>
              <a:rPr kumimoji="1" lang="en-US" altLang="ja-JP" sz="1200" dirty="0"/>
              <a:t>5/1</a:t>
            </a:r>
            <a:r>
              <a:rPr kumimoji="1" lang="ja-JP" altLang="en-US" sz="1200" dirty="0"/>
              <a:t>：</a:t>
            </a:r>
            <a:r>
              <a:rPr kumimoji="1" lang="en-US" altLang="ja-JP" sz="1200" dirty="0"/>
              <a:t>2</a:t>
            </a:r>
            <a:r>
              <a:rPr kumimoji="1" lang="ja-JP" altLang="en-US" sz="1200" dirty="0"/>
              <a:t>を選択してください。</a:t>
            </a:r>
          </a:p>
        </p:txBody>
      </p:sp>
    </p:spTree>
    <p:extLst>
      <p:ext uri="{BB962C8B-B14F-4D97-AF65-F5344CB8AC3E}">
        <p14:creationId xmlns:p14="http://schemas.microsoft.com/office/powerpoint/2010/main" val="39844546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ja-JP" altLang="en-US" dirty="0" smtClean="0"/>
              <a:t>イン</a:t>
            </a:r>
            <a:r>
              <a:rPr lang="ja-JP" altLang="en-US" dirty="0"/>
              <a:t>ストリーム</a:t>
            </a:r>
            <a:r>
              <a:rPr lang="ja-JP" altLang="en-US" dirty="0" smtClean="0"/>
              <a:t> </a:t>
            </a:r>
            <a:r>
              <a:rPr lang="en-US" altLang="ja-JP" dirty="0"/>
              <a:t>/ </a:t>
            </a:r>
            <a:r>
              <a:rPr lang="ja-JP" altLang="en-US" dirty="0"/>
              <a:t>プライムディスプレイ</a:t>
            </a:r>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nvPr>
        </p:nvGraphicFramePr>
        <p:xfrm>
          <a:off x="263352" y="764705"/>
          <a:ext cx="11233248" cy="5701760"/>
        </p:xfrm>
        <a:graphic>
          <a:graphicData uri="http://schemas.openxmlformats.org/drawingml/2006/table">
            <a:tbl>
              <a:tblPr firstCol="1" bandRow="1"/>
              <a:tblGrid>
                <a:gridCol w="1970795">
                  <a:extLst>
                    <a:ext uri="{9D8B030D-6E8A-4147-A177-3AD203B41FA5}">
                      <a16:colId xmlns:a16="http://schemas.microsoft.com/office/drawing/2014/main" val="792911817"/>
                    </a:ext>
                  </a:extLst>
                </a:gridCol>
                <a:gridCol w="4797957">
                  <a:extLst>
                    <a:ext uri="{9D8B030D-6E8A-4147-A177-3AD203B41FA5}">
                      <a16:colId xmlns:a16="http://schemas.microsoft.com/office/drawing/2014/main" val="598637953"/>
                    </a:ext>
                  </a:extLst>
                </a:gridCol>
                <a:gridCol w="4464496">
                  <a:extLst>
                    <a:ext uri="{9D8B030D-6E8A-4147-A177-3AD203B41FA5}">
                      <a16:colId xmlns:a16="http://schemas.microsoft.com/office/drawing/2014/main" val="2860100808"/>
                    </a:ext>
                  </a:extLst>
                </a:gridCol>
              </a:tblGrid>
              <a:tr h="32065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1" kern="1200" dirty="0" smtClean="0">
                          <a:solidFill>
                            <a:schemeClr val="tx1">
                              <a:lumMod val="65000"/>
                              <a:lumOff val="35000"/>
                            </a:schemeClr>
                          </a:solidFill>
                          <a:latin typeface="メイリオ"/>
                          <a:ea typeface="メイリオ"/>
                          <a:cs typeface="+mn-cs"/>
                        </a:rPr>
                        <a:t>インストリーム　</a:t>
                      </a:r>
                      <a:r>
                        <a:rPr kumimoji="1" lang="en-US" altLang="ja-JP" sz="1000" b="1" kern="1200" dirty="0" smtClean="0">
                          <a:solidFill>
                            <a:schemeClr val="tx1">
                              <a:lumMod val="65000"/>
                              <a:lumOff val="35000"/>
                            </a:schemeClr>
                          </a:solidFill>
                          <a:latin typeface="メイリオ"/>
                          <a:ea typeface="メイリオ"/>
                          <a:cs typeface="+mn-cs"/>
                        </a:rPr>
                        <a:t>MD</a:t>
                      </a:r>
                      <a:r>
                        <a:rPr kumimoji="1" lang="ja-JP" altLang="en-US" sz="1000" b="1" kern="1200" dirty="0" smtClean="0">
                          <a:solidFill>
                            <a:schemeClr val="tx1">
                              <a:lumMod val="65000"/>
                              <a:lumOff val="35000"/>
                            </a:schemeClr>
                          </a:solidFill>
                          <a:latin typeface="メイリオ"/>
                          <a:ea typeface="メイリオ"/>
                          <a:cs typeface="+mn-cs"/>
                        </a:rPr>
                        <a:t>（</a:t>
                      </a:r>
                      <a:r>
                        <a:rPr kumimoji="1" lang="en-US" altLang="ja-JP" sz="1000" b="1" kern="1200" dirty="0" smtClean="0">
                          <a:solidFill>
                            <a:schemeClr val="tx1">
                              <a:lumMod val="65000"/>
                              <a:lumOff val="35000"/>
                            </a:schemeClr>
                          </a:solidFill>
                          <a:latin typeface="メイリオ"/>
                          <a:ea typeface="メイリオ"/>
                          <a:cs typeface="+mn-cs"/>
                        </a:rPr>
                        <a:t>15</a:t>
                      </a:r>
                      <a:r>
                        <a:rPr kumimoji="1" lang="ja-JP" altLang="en-US" sz="1000" b="1" kern="1200" dirty="0" smtClean="0">
                          <a:solidFill>
                            <a:schemeClr val="tx1">
                              <a:lumMod val="65000"/>
                              <a:lumOff val="35000"/>
                            </a:schemeClr>
                          </a:solidFill>
                          <a:latin typeface="メイリオ"/>
                          <a:ea typeface="メイリオ"/>
                          <a:cs typeface="+mn-cs"/>
                        </a:rPr>
                        <a:t>秒）</a:t>
                      </a:r>
                      <a:endParaRPr kumimoji="1" lang="ja-JP" altLang="en-US" sz="1000" b="1"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1000" b="1" dirty="0">
                          <a:solidFill>
                            <a:schemeClr val="tx1">
                              <a:lumMod val="65000"/>
                              <a:lumOff val="35000"/>
                            </a:schemeClr>
                          </a:solidFill>
                          <a:latin typeface="+mj-lt"/>
                          <a:ea typeface="+mj-ea"/>
                        </a:rPr>
                        <a:t>プライムディスプレイ　</a:t>
                      </a:r>
                      <a:r>
                        <a:rPr kumimoji="1" lang="en-US" altLang="ja-JP" sz="1000" b="1" dirty="0">
                          <a:solidFill>
                            <a:schemeClr val="tx1">
                              <a:lumMod val="65000"/>
                              <a:lumOff val="35000"/>
                            </a:schemeClr>
                          </a:solidFill>
                          <a:latin typeface="+mj-lt"/>
                          <a:ea typeface="+mj-ea"/>
                        </a:rPr>
                        <a:t>PC</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メイリオ"/>
                          <a:ea typeface="メイリオ"/>
                          <a:cs typeface="+mn-cs"/>
                        </a:rPr>
                        <a:t>商品</a:t>
                      </a:r>
                      <a:r>
                        <a:rPr kumimoji="1" lang="en-US" altLang="ja-JP" sz="900" b="0" kern="1200" dirty="0">
                          <a:solidFill>
                            <a:schemeClr val="bg1"/>
                          </a:solidFill>
                          <a:latin typeface="メイリオ"/>
                          <a:ea typeface="メイリオ"/>
                          <a:cs typeface="+mn-cs"/>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ja-JP" altLang="ja-JP" sz="800" b="0" i="0" u="none" strike="noStrike" noProof="0" dirty="0" smtClean="0"/>
                        <a:t>1000001778</a:t>
                      </a:r>
                      <a:endParaRPr kumimoji="1" lang="ja-JP" altLang="ja-JP" sz="800" dirty="0" smtClean="0"/>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1000001583</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55075111"/>
                  </a:ext>
                </a:extLst>
              </a:tr>
              <a:tr h="2237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　　　リリース済</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711836917"/>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112060797"/>
                  </a:ext>
                </a:extLst>
              </a:tr>
              <a:tr h="80534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0325936"/>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インストリーム</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ja-JP" altLang="en-US" sz="800" dirty="0">
                          <a:solidFill>
                            <a:schemeClr val="tx1">
                              <a:lumMod val="65000"/>
                              <a:lumOff val="35000"/>
                            </a:schemeClr>
                          </a:solidFill>
                          <a:latin typeface="+mj-lt"/>
                          <a:ea typeface="+mj-ea"/>
                        </a:rPr>
                        <a:t>画像（</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 動画（</a:t>
                      </a:r>
                      <a:r>
                        <a:rPr kumimoji="1" lang="en-US" altLang="ja-JP" sz="800" dirty="0">
                          <a:solidFill>
                            <a:schemeClr val="tx1">
                              <a:lumMod val="65000"/>
                              <a:lumOff val="35000"/>
                            </a:schemeClr>
                          </a:solidFill>
                          <a:latin typeface="+mj-lt"/>
                          <a:ea typeface="+mj-ea"/>
                        </a:rPr>
                        <a:t>1</a:t>
                      </a:r>
                      <a:r>
                        <a:rPr kumimoji="1" lang="ja-JP" altLang="en-US" sz="800" dirty="0">
                          <a:solidFill>
                            <a:schemeClr val="tx1">
                              <a:lumMod val="65000"/>
                              <a:lumOff val="35000"/>
                            </a:schemeClr>
                          </a:solidFill>
                          <a:latin typeface="+mj-lt"/>
                          <a:ea typeface="+mj-ea"/>
                        </a:rPr>
                        <a:t>：</a:t>
                      </a:r>
                      <a:r>
                        <a:rPr kumimoji="1" lang="en-US" altLang="ja-JP" sz="800" dirty="0">
                          <a:solidFill>
                            <a:schemeClr val="tx1">
                              <a:lumMod val="65000"/>
                              <a:lumOff val="35000"/>
                            </a:schemeClr>
                          </a:solidFill>
                          <a:latin typeface="+mj-lt"/>
                          <a:ea typeface="+mj-ea"/>
                        </a:rPr>
                        <a:t>2</a:t>
                      </a:r>
                      <a:r>
                        <a:rPr kumimoji="1" lang="ja-JP" altLang="en-US" sz="800" dirty="0">
                          <a:solidFill>
                            <a:schemeClr val="tx1">
                              <a:lumMod val="65000"/>
                              <a:lumOff val="35000"/>
                            </a:schemeClr>
                          </a:solidFill>
                          <a:latin typeface="+mj-lt"/>
                          <a:ea typeface="+mj-ea"/>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579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22545122"/>
                  </a:ext>
                </a:extLst>
              </a:tr>
              <a:tr h="3281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スマートフォン（ウェブ</a:t>
                      </a:r>
                      <a:r>
                        <a:rPr kumimoji="1" lang="en-US" altLang="ja-JP" sz="800" kern="1200" dirty="0" smtClean="0">
                          <a:solidFill>
                            <a:schemeClr val="tx1">
                              <a:lumMod val="65000"/>
                              <a:lumOff val="35000"/>
                            </a:schemeClr>
                          </a:solidFill>
                          <a:latin typeface="メイリオ"/>
                          <a:ea typeface="メイリオ"/>
                          <a:cs typeface="+mn-cs"/>
                        </a:rPr>
                        <a:t>/</a:t>
                      </a:r>
                      <a:r>
                        <a:rPr kumimoji="1" lang="ja-JP" altLang="en-US" sz="800" kern="1200" dirty="0" smtClean="0">
                          <a:solidFill>
                            <a:schemeClr val="tx1">
                              <a:lumMod val="65000"/>
                              <a:lumOff val="35000"/>
                            </a:schemeClr>
                          </a:solidFill>
                          <a:latin typeface="メイリオ"/>
                          <a:ea typeface="メイリオ"/>
                          <a:cs typeface="+mn-cs"/>
                        </a:rPr>
                        <a:t>アプリ）</a:t>
                      </a:r>
                      <a:endParaRPr kumimoji="1" lang="en-US" altLang="ja-JP" sz="800" kern="1200" dirty="0" smtClean="0">
                        <a:solidFill>
                          <a:schemeClr val="tx1">
                            <a:lumMod val="65000"/>
                            <a:lumOff val="35000"/>
                          </a:schemeClr>
                        </a:solidFill>
                        <a:latin typeface="メイリオ"/>
                        <a:ea typeface="メイリオ"/>
                        <a:cs typeface="+mn-cs"/>
                      </a:endParaRPr>
                    </a:p>
                    <a:p>
                      <a:pPr algn="ct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PC</a:t>
                      </a:r>
                      <a:r>
                        <a:rPr kumimoji="1" lang="ja-JP" altLang="en-US" sz="800" b="0" kern="1200" dirty="0" smtClean="0">
                          <a:solidFill>
                            <a:schemeClr val="tx1">
                              <a:lumMod val="65000"/>
                              <a:lumOff val="35000"/>
                            </a:schemeClr>
                          </a:solidFill>
                          <a:latin typeface="メイリオ"/>
                          <a:ea typeface="メイリオ"/>
                          <a:cs typeface="+mn-cs"/>
                        </a:rPr>
                        <a:t>・タブレット</a:t>
                      </a:r>
                      <a:endParaRPr kumimoji="1" lang="ja-JP" altLang="en-US" sz="800" b="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32321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err="1" smtClean="0">
                          <a:solidFill>
                            <a:schemeClr val="tx1">
                              <a:lumMod val="65000"/>
                              <a:lumOff val="35000"/>
                            </a:schemeClr>
                          </a:solidFill>
                          <a:latin typeface="+mn-lt"/>
                          <a:ea typeface="+mn-ea"/>
                          <a:cs typeface="+mn-cs"/>
                        </a:rPr>
                        <a:t>Yahoo!JAPAN</a:t>
                      </a:r>
                      <a:r>
                        <a:rPr kumimoji="1" lang="ja-JP" altLang="en-US" sz="800" kern="1200" dirty="0" smtClean="0">
                          <a:solidFill>
                            <a:schemeClr val="tx1">
                              <a:lumMod val="65000"/>
                              <a:lumOff val="35000"/>
                            </a:schemeClr>
                          </a:solidFill>
                          <a:latin typeface="+mn-lt"/>
                          <a:ea typeface="+mn-ea"/>
                          <a:cs typeface="+mn-cs"/>
                        </a:rPr>
                        <a:t>　ニュース</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dirty="0" smtClean="0">
                          <a:solidFill>
                            <a:schemeClr val="tx1">
                              <a:lumMod val="65000"/>
                              <a:lumOff val="35000"/>
                            </a:schemeClr>
                          </a:solidFill>
                          <a:latin typeface="+mn-lt"/>
                          <a:ea typeface="+mn-ea"/>
                          <a:cs typeface="+mn-cs"/>
                        </a:rPr>
                        <a:t>スポーツナビ </a:t>
                      </a:r>
                      <a:r>
                        <a:rPr kumimoji="1" lang="en-US" altLang="ja-JP" sz="800" kern="1200" dirty="0" smtClean="0">
                          <a:solidFill>
                            <a:schemeClr val="tx1">
                              <a:lumMod val="65000"/>
                              <a:lumOff val="35000"/>
                            </a:schemeClr>
                          </a:solidFill>
                          <a:latin typeface="+mn-lt"/>
                          <a:ea typeface="+mn-ea"/>
                          <a:cs typeface="+mn-cs"/>
                        </a:rPr>
                        <a:t>/GYAO!</a:t>
                      </a:r>
                      <a:r>
                        <a:rPr kumimoji="1" lang="ja-JP" altLang="en-US" sz="800" kern="1200" dirty="0" smtClean="0">
                          <a:solidFill>
                            <a:schemeClr val="tx1">
                              <a:lumMod val="65000"/>
                              <a:lumOff val="35000"/>
                            </a:schemeClr>
                          </a:solidFill>
                          <a:latin typeface="+mn-lt"/>
                          <a:ea typeface="+mn-ea"/>
                          <a:cs typeface="+mn-cs"/>
                        </a:rPr>
                        <a:t>（インストリーム広告）</a:t>
                      </a:r>
                      <a:endParaRPr kumimoji="1" lang="ja-JP" altLang="en-US" sz="7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35233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Yahoo!</a:t>
                      </a:r>
                      <a:r>
                        <a:rPr kumimoji="1" lang="ja-JP" altLang="en-US" sz="800" kern="1200" dirty="0" smtClean="0">
                          <a:solidFill>
                            <a:schemeClr val="tx1">
                              <a:lumMod val="65000"/>
                              <a:lumOff val="35000"/>
                            </a:schemeClr>
                          </a:solidFill>
                          <a:latin typeface="+mn-lt"/>
                          <a:ea typeface="+mn-ea"/>
                          <a:cs typeface="+mn-cs"/>
                        </a:rPr>
                        <a:t>ニュース・スポーツナビ・</a:t>
                      </a:r>
                      <a:r>
                        <a:rPr kumimoji="1" lang="en-US" altLang="ja-JP" sz="800" kern="1200" dirty="0" smtClean="0">
                          <a:solidFill>
                            <a:schemeClr val="tx1">
                              <a:lumMod val="65000"/>
                              <a:lumOff val="35000"/>
                            </a:schemeClr>
                          </a:solidFill>
                          <a:latin typeface="+mn-lt"/>
                          <a:ea typeface="+mn-ea"/>
                          <a:cs typeface="+mn-cs"/>
                        </a:rPr>
                        <a:t>GYAO!</a:t>
                      </a:r>
                      <a:r>
                        <a:rPr kumimoji="1" lang="ja-JP" altLang="en-US" sz="800" kern="1200" dirty="0" err="1" smtClean="0">
                          <a:solidFill>
                            <a:schemeClr val="tx1">
                              <a:lumMod val="65000"/>
                              <a:lumOff val="35000"/>
                            </a:schemeClr>
                          </a:solidFill>
                          <a:latin typeface="+mn-lt"/>
                          <a:ea typeface="+mn-ea"/>
                          <a:cs typeface="+mn-cs"/>
                        </a:rPr>
                        <a:t>での</a:t>
                      </a:r>
                      <a:r>
                        <a:rPr kumimoji="1" lang="ja-JP" altLang="en-US" sz="800" kern="1200" dirty="0" smtClean="0">
                          <a:solidFill>
                            <a:schemeClr val="tx1">
                              <a:lumMod val="65000"/>
                              <a:lumOff val="35000"/>
                            </a:schemeClr>
                          </a:solidFill>
                          <a:latin typeface="+mn-lt"/>
                          <a:ea typeface="+mn-ea"/>
                          <a:cs typeface="+mn-cs"/>
                        </a:rPr>
                        <a:t>映像視聴時</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223707">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9</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日（木）</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463668774"/>
                  </a:ext>
                </a:extLst>
              </a:tr>
              <a:tr h="61146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メイリオ"/>
                          <a:ea typeface="メイリオ"/>
                          <a:cs typeface="+mn-cs"/>
                        </a:rPr>
                        <a:t>7</a:t>
                      </a:r>
                      <a:r>
                        <a:rPr kumimoji="1" lang="ja-JP" altLang="en-US" sz="900" kern="1200" dirty="0" smtClean="0">
                          <a:solidFill>
                            <a:schemeClr val="tx1">
                              <a:lumMod val="65000"/>
                              <a:lumOff val="35000"/>
                            </a:schemeClr>
                          </a:solidFill>
                          <a:latin typeface="メイリオ"/>
                          <a:ea typeface="メイリオ"/>
                          <a:cs typeface="+mn-cs"/>
                        </a:rPr>
                        <a:t>日間～</a:t>
                      </a:r>
                      <a:r>
                        <a:rPr kumimoji="1" lang="en-US" altLang="ja-JP" sz="900" kern="1200" dirty="0" smtClean="0">
                          <a:solidFill>
                            <a:schemeClr val="tx1">
                              <a:lumMod val="65000"/>
                              <a:lumOff val="35000"/>
                            </a:schemeClr>
                          </a:solidFill>
                          <a:latin typeface="メイリオ"/>
                          <a:ea typeface="メイリオ"/>
                          <a:cs typeface="+mn-cs"/>
                        </a:rPr>
                        <a:t>31</a:t>
                      </a:r>
                      <a:r>
                        <a:rPr kumimoji="1" lang="ja-JP" altLang="en-US" sz="900" kern="1200" dirty="0" smtClean="0">
                          <a:solidFill>
                            <a:schemeClr val="tx1">
                              <a:lumMod val="65000"/>
                              <a:lumOff val="35000"/>
                            </a:schemeClr>
                          </a:solidFill>
                          <a:latin typeface="メイリオ"/>
                          <a:ea typeface="メイリオ"/>
                          <a:cs typeface="+mn-cs"/>
                        </a:rPr>
                        <a:t>日間</a:t>
                      </a:r>
                      <a:endParaRPr kumimoji="1" lang="en-US" altLang="ja-JP" sz="900" kern="1200" dirty="0" smtClean="0">
                        <a:solidFill>
                          <a:schemeClr val="tx1">
                            <a:lumMod val="65000"/>
                            <a:lumOff val="35000"/>
                          </a:schemeClr>
                        </a:solidFill>
                        <a:latin typeface="メイリオ"/>
                        <a:ea typeface="メイリオ"/>
                        <a:cs typeface="+mn-cs"/>
                      </a:endParaRPr>
                    </a:p>
                    <a:p>
                      <a:pPr algn="ctr"/>
                      <a:endParaRPr kumimoji="1" lang="en-US" altLang="ja-JP" sz="10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メイリオ"/>
                          <a:ea typeface="メイリオ"/>
                          <a:cs typeface="+mn-cs"/>
                        </a:rPr>
                        <a:t>※4</a:t>
                      </a:r>
                      <a:r>
                        <a:rPr kumimoji="1" lang="ja-JP" altLang="en-US" sz="800" kern="1200" dirty="0" smtClean="0">
                          <a:solidFill>
                            <a:schemeClr val="tx1">
                              <a:lumMod val="65000"/>
                              <a:lumOff val="35000"/>
                            </a:schemeClr>
                          </a:solidFill>
                          <a:latin typeface="メイリオ"/>
                          <a:ea typeface="メイリオ"/>
                          <a:cs typeface="+mn-cs"/>
                        </a:rPr>
                        <a:t>日間～</a:t>
                      </a:r>
                      <a:r>
                        <a:rPr kumimoji="1" lang="en-US" altLang="ja-JP" sz="800" kern="1200" dirty="0" smtClean="0">
                          <a:solidFill>
                            <a:schemeClr val="tx1">
                              <a:lumMod val="65000"/>
                              <a:lumOff val="35000"/>
                            </a:schemeClr>
                          </a:solidFill>
                          <a:latin typeface="メイリオ"/>
                          <a:ea typeface="メイリオ"/>
                          <a:cs typeface="+mn-cs"/>
                        </a:rPr>
                        <a:t>6</a:t>
                      </a:r>
                      <a:r>
                        <a:rPr kumimoji="1" lang="ja-JP" altLang="en-US" sz="800" kern="1200" dirty="0" smtClean="0">
                          <a:solidFill>
                            <a:schemeClr val="tx1">
                              <a:lumMod val="65000"/>
                              <a:lumOff val="35000"/>
                            </a:schemeClr>
                          </a:solidFill>
                          <a:latin typeface="メイリオ"/>
                          <a:ea typeface="メイリオ"/>
                          <a:cs typeface="+mn-cs"/>
                        </a:rPr>
                        <a:t>日間での掲載も可能ですが、</a:t>
                      </a:r>
                      <a:endParaRPr kumimoji="1" lang="en-US" altLang="ja-JP" sz="800" kern="120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メイリオ"/>
                          <a:ea typeface="メイリオ"/>
                          <a:cs typeface="+mn-cs"/>
                        </a:rPr>
                        <a:t>掲載</a:t>
                      </a:r>
                      <a:r>
                        <a:rPr kumimoji="1" lang="en-US" altLang="ja-JP" sz="800" kern="1200" dirty="0" err="1" smtClean="0">
                          <a:solidFill>
                            <a:schemeClr val="tx1">
                              <a:lumMod val="65000"/>
                              <a:lumOff val="35000"/>
                            </a:schemeClr>
                          </a:solidFill>
                          <a:latin typeface="メイリオ"/>
                          <a:ea typeface="メイリオ"/>
                          <a:cs typeface="+mn-cs"/>
                        </a:rPr>
                        <a:t>vimps</a:t>
                      </a:r>
                      <a:r>
                        <a:rPr kumimoji="1" lang="ja-JP" altLang="en-US" sz="800" kern="1200" dirty="0" smtClean="0">
                          <a:solidFill>
                            <a:schemeClr val="tx1">
                              <a:lumMod val="65000"/>
                              <a:lumOff val="35000"/>
                            </a:schemeClr>
                          </a:solidFill>
                          <a:latin typeface="メイリオ"/>
                          <a:ea typeface="メイリオ"/>
                          <a:cs typeface="+mn-cs"/>
                        </a:rPr>
                        <a:t>数が未達成の場合補填対象外になります。</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kern="1200" noProof="0" dirty="0">
                          <a:solidFill>
                            <a:schemeClr val="tx1">
                              <a:lumMod val="65000"/>
                              <a:lumOff val="35000"/>
                            </a:schemeClr>
                          </a:solidFill>
                          <a:latin typeface="メイリオ"/>
                          <a:ea typeface="メイリオ"/>
                          <a:cs typeface="+mn-cs"/>
                        </a:rPr>
                        <a:t>5</a:t>
                      </a:r>
                      <a:r>
                        <a:rPr kumimoji="1" lang="ja-JP" altLang="en-US" sz="900" kern="1200" noProof="0" dirty="0">
                          <a:solidFill>
                            <a:schemeClr val="tx1">
                              <a:lumMod val="65000"/>
                              <a:lumOff val="35000"/>
                            </a:schemeClr>
                          </a:solidFill>
                          <a:latin typeface="メイリオ"/>
                          <a:ea typeface="メイリオ"/>
                          <a:cs typeface="+mn-cs"/>
                        </a:rPr>
                        <a:t>日間～</a:t>
                      </a:r>
                      <a:r>
                        <a:rPr kumimoji="1" lang="en-US" altLang="ja-JP" sz="900" kern="1200" noProof="0" dirty="0">
                          <a:solidFill>
                            <a:schemeClr val="tx1">
                              <a:lumMod val="65000"/>
                              <a:lumOff val="35000"/>
                            </a:schemeClr>
                          </a:solidFill>
                          <a:latin typeface="メイリオ"/>
                          <a:ea typeface="メイリオ"/>
                          <a:cs typeface="+mn-cs"/>
                        </a:rPr>
                        <a:t>31</a:t>
                      </a:r>
                      <a:r>
                        <a:rPr kumimoji="1" lang="ja-JP" altLang="en-US" sz="900" kern="1200" noProof="0" dirty="0">
                          <a:solidFill>
                            <a:schemeClr val="tx1">
                              <a:lumMod val="65000"/>
                              <a:lumOff val="35000"/>
                            </a:schemeClr>
                          </a:solidFill>
                          <a:latin typeface="メイリオ"/>
                          <a:ea typeface="メイリオ"/>
                          <a:cs typeface="+mn-cs"/>
                        </a:rPr>
                        <a:t>日間</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noProof="0" dirty="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noProof="0" dirty="0">
                          <a:solidFill>
                            <a:schemeClr val="tx1">
                              <a:lumMod val="65000"/>
                              <a:lumOff val="35000"/>
                            </a:schemeClr>
                          </a:solidFill>
                          <a:latin typeface="メイリオ"/>
                          <a:ea typeface="メイリオ"/>
                          <a:cs typeface="+mn-cs"/>
                        </a:rPr>
                        <a:t>※1</a:t>
                      </a:r>
                      <a:r>
                        <a:rPr kumimoji="1" lang="ja-JP" altLang="en-US" sz="800" kern="1200" noProof="0" dirty="0">
                          <a:solidFill>
                            <a:schemeClr val="tx1">
                              <a:lumMod val="65000"/>
                              <a:lumOff val="35000"/>
                            </a:schemeClr>
                          </a:solidFill>
                          <a:latin typeface="メイリオ"/>
                          <a:ea typeface="メイリオ"/>
                          <a:cs typeface="+mn-cs"/>
                        </a:rPr>
                        <a:t>日間～</a:t>
                      </a:r>
                      <a:r>
                        <a:rPr kumimoji="1" lang="en-US" altLang="ja-JP" sz="800" kern="1200" noProof="0" dirty="0">
                          <a:solidFill>
                            <a:schemeClr val="tx1">
                              <a:lumMod val="65000"/>
                              <a:lumOff val="35000"/>
                            </a:schemeClr>
                          </a:solidFill>
                          <a:latin typeface="メイリオ"/>
                          <a:ea typeface="メイリオ"/>
                          <a:cs typeface="+mn-cs"/>
                        </a:rPr>
                        <a:t>4</a:t>
                      </a:r>
                      <a:r>
                        <a:rPr kumimoji="1" lang="ja-JP" altLang="en-US" sz="800" kern="1200" noProof="0" dirty="0">
                          <a:solidFill>
                            <a:schemeClr val="tx1">
                              <a:lumMod val="65000"/>
                              <a:lumOff val="35000"/>
                            </a:schemeClr>
                          </a:solidFill>
                          <a:latin typeface="メイリオ"/>
                          <a:ea typeface="メイリオ"/>
                          <a:cs typeface="+mn-cs"/>
                        </a:rPr>
                        <a:t>日間での掲載も可能ですが</a:t>
                      </a:r>
                      <a:r>
                        <a:rPr kumimoji="1" lang="ja-JP" altLang="en-US" sz="800" kern="1200" noProof="0" dirty="0" smtClean="0">
                          <a:solidFill>
                            <a:schemeClr val="tx1">
                              <a:lumMod val="65000"/>
                              <a:lumOff val="35000"/>
                            </a:schemeClr>
                          </a:solidFill>
                          <a:latin typeface="メイリオ"/>
                          <a:ea typeface="メイリオ"/>
                          <a:cs typeface="+mn-cs"/>
                        </a:rPr>
                        <a:t>、</a:t>
                      </a:r>
                      <a:endParaRPr kumimoji="1" lang="en-US" altLang="ja-JP" sz="800" kern="1200" noProof="0" dirty="0" smtClean="0">
                        <a:solidFill>
                          <a:schemeClr val="tx1">
                            <a:lumMod val="65000"/>
                            <a:lumOff val="35000"/>
                          </a:schemeClr>
                        </a:solidFill>
                        <a:latin typeface="メイリオ"/>
                        <a:ea typeface="メイリオ"/>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noProof="0" dirty="0" smtClean="0">
                          <a:solidFill>
                            <a:schemeClr val="tx1">
                              <a:lumMod val="65000"/>
                              <a:lumOff val="35000"/>
                            </a:schemeClr>
                          </a:solidFill>
                          <a:latin typeface="メイリオ"/>
                          <a:ea typeface="メイリオ"/>
                          <a:cs typeface="+mn-cs"/>
                        </a:rPr>
                        <a:t>掲載</a:t>
                      </a:r>
                      <a:r>
                        <a:rPr kumimoji="1" lang="en-US" altLang="ja-JP" sz="800" kern="1200" noProof="0" dirty="0" err="1">
                          <a:solidFill>
                            <a:schemeClr val="tx1">
                              <a:lumMod val="65000"/>
                              <a:lumOff val="35000"/>
                            </a:schemeClr>
                          </a:solidFill>
                          <a:latin typeface="メイリオ"/>
                          <a:ea typeface="メイリオ"/>
                          <a:cs typeface="+mn-cs"/>
                        </a:rPr>
                        <a:t>vimps</a:t>
                      </a:r>
                      <a:r>
                        <a:rPr kumimoji="1" lang="ja-JP" altLang="en-US" sz="800" kern="1200" noProof="0" dirty="0">
                          <a:solidFill>
                            <a:schemeClr val="tx1">
                              <a:lumMod val="65000"/>
                              <a:lumOff val="35000"/>
                            </a:schemeClr>
                          </a:solidFill>
                          <a:latin typeface="メイリオ"/>
                          <a:ea typeface="メイリオ"/>
                          <a:cs typeface="+mn-cs"/>
                        </a:rPr>
                        <a:t>数が未達成の場合、補填対象外になります。</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lang="en-US" altLang="ja-JP" sz="800" dirty="0" err="1">
                          <a:solidFill>
                            <a:schemeClr val="tx1">
                              <a:lumMod val="65000"/>
                              <a:lumOff val="35000"/>
                            </a:schemeClr>
                          </a:solidFill>
                          <a:latin typeface="+mj-lt"/>
                          <a:ea typeface="+mj-ea"/>
                        </a:rPr>
                        <a:t>vimps</a:t>
                      </a:r>
                      <a:r>
                        <a:rPr kumimoji="1" lang="ja-JP" altLang="en-US" sz="800" dirty="0">
                          <a:solidFill>
                            <a:schemeClr val="tx1">
                              <a:lumMod val="65000"/>
                              <a:lumOff val="35000"/>
                            </a:schemeClr>
                          </a:solidFill>
                          <a:latin typeface="+mj-lt"/>
                          <a:ea typeface="+mj-ea"/>
                        </a:rPr>
                        <a:t>購入型</a:t>
                      </a: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メイリオ"/>
                          <a:ea typeface="メイリオ"/>
                          <a:cs typeface="+mn-cs"/>
                        </a:rPr>
                        <a:t>600,000</a:t>
                      </a:r>
                      <a:r>
                        <a:rPr kumimoji="1" lang="ja-JP" altLang="en-US" sz="800" kern="1200" dirty="0" smtClean="0">
                          <a:solidFill>
                            <a:schemeClr val="tx1">
                              <a:lumMod val="65000"/>
                              <a:lumOff val="35000"/>
                            </a:schemeClr>
                          </a:solidFill>
                          <a:latin typeface="メイリオ"/>
                          <a:ea typeface="メイリオ"/>
                          <a:cs typeface="+mn-cs"/>
                        </a:rPr>
                        <a:t>円</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500,000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81913646"/>
                  </a:ext>
                </a:extLst>
              </a:tr>
              <a:tr h="72792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1,200</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円</a:t>
                      </a:r>
                      <a:endPar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algn="ct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2370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a:solidFill>
                            <a:schemeClr val="bg1"/>
                          </a:solidFill>
                          <a:latin typeface="+mn-lt"/>
                          <a:ea typeface="+mn-ea"/>
                          <a:cs typeface="+mn-cs"/>
                        </a:rPr>
                        <a:t>想定</a:t>
                      </a:r>
                      <a:r>
                        <a:rPr kumimoji="1" lang="en-US" altLang="ja-JP" sz="900" b="0" kern="1200" dirty="0" err="1">
                          <a:solidFill>
                            <a:schemeClr val="bg1"/>
                          </a:solidFill>
                          <a:latin typeface="+mn-lt"/>
                          <a:ea typeface="+mn-ea"/>
                          <a:cs typeface="+mn-cs"/>
                        </a:rPr>
                        <a:t>vimps</a:t>
                      </a:r>
                      <a:r>
                        <a:rPr kumimoji="1" lang="ja-JP" altLang="en-US" sz="800" b="0" kern="1200">
                          <a:solidFill>
                            <a:schemeClr val="bg1"/>
                          </a:solidFill>
                          <a:latin typeface="+mn-lt"/>
                          <a:ea typeface="+mn-ea"/>
                          <a:cs typeface="+mn-cs"/>
                        </a:rPr>
                        <a:t>（枠配信のみ）</a:t>
                      </a:r>
                      <a:endParaRPr kumimoji="1" lang="ja-JP" altLang="en-US" sz="900" b="0" kern="120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52642601"/>
                  </a:ext>
                </a:extLst>
              </a:tr>
            </a:tbl>
          </a:graphicData>
        </a:graphic>
      </p:graphicFrame>
      <p:pic>
        <p:nvPicPr>
          <p:cNvPr id="14" name="図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23418" y="1871652"/>
            <a:ext cx="609599" cy="611952"/>
          </a:xfrm>
          <a:prstGeom prst="rect">
            <a:avLst/>
          </a:prstGeom>
        </p:spPr>
      </p:pic>
      <p:pic>
        <p:nvPicPr>
          <p:cNvPr id="15" name="図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1231" y="1860403"/>
            <a:ext cx="609599" cy="611952"/>
          </a:xfrm>
          <a:prstGeom prst="rect">
            <a:avLst/>
          </a:prstGeom>
        </p:spPr>
      </p:pic>
      <p:pic>
        <p:nvPicPr>
          <p:cNvPr id="16" name="図 15"/>
          <p:cNvPicPr>
            <a:picLocks noChangeAspect="1"/>
          </p:cNvPicPr>
          <p:nvPr/>
        </p:nvPicPr>
        <p:blipFill>
          <a:blip r:embed="rId4"/>
          <a:stretch>
            <a:fillRect/>
          </a:stretch>
        </p:blipFill>
        <p:spPr>
          <a:xfrm>
            <a:off x="9048328" y="1864078"/>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endPar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lvl="0">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en-US" altLang="ja-JP" sz="700" kern="0" dirty="0">
                <a:solidFill>
                  <a:prstClr val="black">
                    <a:lumMod val="65000"/>
                    <a:lumOff val="35000"/>
                  </a:prstClr>
                </a:solidFill>
              </a:rPr>
              <a:t>※MD</a:t>
            </a:r>
            <a:r>
              <a:rPr kumimoji="0" lang="ja-JP" altLang="en-US" sz="700" kern="0" dirty="0">
                <a:solidFill>
                  <a:prstClr val="black">
                    <a:lumMod val="65000"/>
                    <a:lumOff val="35000"/>
                  </a:prstClr>
                </a:solidFill>
              </a:rPr>
              <a:t>はマルチデバイス、</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pic>
        <p:nvPicPr>
          <p:cNvPr id="10" name="図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19635" y="1876996"/>
            <a:ext cx="554617" cy="556758"/>
          </a:xfrm>
          <a:prstGeom prst="rect">
            <a:avLst/>
          </a:prstGeom>
        </p:spPr>
      </p:pic>
      <p:pic>
        <p:nvPicPr>
          <p:cNvPr id="11" name="図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45022" y="1906813"/>
            <a:ext cx="847024" cy="567083"/>
          </a:xfrm>
          <a:prstGeom prst="rect">
            <a:avLst/>
          </a:prstGeom>
        </p:spPr>
      </p:pic>
    </p:spTree>
    <p:extLst>
      <p:ext uri="{BB962C8B-B14F-4D97-AF65-F5344CB8AC3E}">
        <p14:creationId xmlns:p14="http://schemas.microsoft.com/office/powerpoint/2010/main" val="16716506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23</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335360" y="908720"/>
          <a:ext cx="7272808" cy="3345338"/>
        </p:xfrm>
        <a:graphic>
          <a:graphicData uri="http://schemas.openxmlformats.org/drawingml/2006/table">
            <a:tbl>
              <a:tblPr firstCol="1" bandRow="1">
                <a:tableStyleId>{21E4AEA4-8DFA-4A89-87EB-49C32662AFE0}</a:tableStyleId>
              </a:tblPr>
              <a:tblGrid>
                <a:gridCol w="2122038">
                  <a:extLst>
                    <a:ext uri="{9D8B030D-6E8A-4147-A177-3AD203B41FA5}">
                      <a16:colId xmlns:a16="http://schemas.microsoft.com/office/drawing/2014/main" val="792911817"/>
                    </a:ext>
                  </a:extLst>
                </a:gridCol>
                <a:gridCol w="1127334">
                  <a:extLst>
                    <a:ext uri="{9D8B030D-6E8A-4147-A177-3AD203B41FA5}">
                      <a16:colId xmlns:a16="http://schemas.microsoft.com/office/drawing/2014/main" val="2515137241"/>
                    </a:ext>
                  </a:extLst>
                </a:gridCol>
                <a:gridCol w="2007212">
                  <a:extLst>
                    <a:ext uri="{9D8B030D-6E8A-4147-A177-3AD203B41FA5}">
                      <a16:colId xmlns:a16="http://schemas.microsoft.com/office/drawing/2014/main" val="4026954705"/>
                    </a:ext>
                  </a:extLst>
                </a:gridCol>
                <a:gridCol w="2016224">
                  <a:extLst>
                    <a:ext uri="{9D8B030D-6E8A-4147-A177-3AD203B41FA5}">
                      <a16:colId xmlns:a16="http://schemas.microsoft.com/office/drawing/2014/main" val="2591893762"/>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インストリーム　</a:t>
                      </a:r>
                      <a:r>
                        <a:rPr kumimoji="1" lang="en-US" altLang="ja-JP" sz="1050" b="1" kern="1200" dirty="0">
                          <a:solidFill>
                            <a:schemeClr val="tx1">
                              <a:lumMod val="65000"/>
                              <a:lumOff val="35000"/>
                            </a:schemeClr>
                          </a:solidFill>
                          <a:latin typeface="+mn-lt"/>
                          <a:ea typeface="+mn-ea"/>
                          <a:cs typeface="+mn-cs"/>
                        </a:rPr>
                        <a:t>MD</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15</a:t>
                      </a:r>
                      <a:r>
                        <a:rPr kumimoji="1" lang="ja-JP" altLang="en-US" sz="1050" b="1" kern="1200" dirty="0">
                          <a:solidFill>
                            <a:schemeClr val="tx1">
                              <a:lumMod val="65000"/>
                              <a:lumOff val="35000"/>
                            </a:schemeClr>
                          </a:solidFill>
                          <a:latin typeface="+mn-lt"/>
                          <a:ea typeface="+mn-ea"/>
                          <a:cs typeface="+mn-cs"/>
                        </a:rPr>
                        <a:t>秒）</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1" kern="1200" dirty="0">
                          <a:solidFill>
                            <a:schemeClr val="tx1">
                              <a:lumMod val="65000"/>
                              <a:lumOff val="35000"/>
                            </a:schemeClr>
                          </a:solidFill>
                          <a:latin typeface="+mn-lt"/>
                          <a:ea typeface="+mn-ea"/>
                          <a:cs typeface="+mn-cs"/>
                        </a:rPr>
                        <a:t>-</a:t>
                      </a:r>
                      <a:endParaRPr kumimoji="1" lang="ja-JP" altLang="en-US" sz="8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800" b="0" kern="1200" dirty="0">
                          <a:solidFill>
                            <a:schemeClr val="tx1">
                              <a:lumMod val="65000"/>
                              <a:lumOff val="35000"/>
                            </a:schemeClr>
                          </a:solidFill>
                          <a:latin typeface="+mj-ea"/>
                          <a:ea typeface="+mj-ea"/>
                          <a:cs typeface="+mn-cs"/>
                        </a:rPr>
                        <a:t>-</a:t>
                      </a:r>
                      <a:endParaRPr kumimoji="1" lang="ja-JP" altLang="en-US" sz="800" b="0" kern="1200" dirty="0">
                        <a:solidFill>
                          <a:schemeClr val="tx1">
                            <a:lumMod val="65000"/>
                            <a:lumOff val="35000"/>
                          </a:schemeClr>
                        </a:solidFill>
                        <a:latin typeface="+mj-ea"/>
                        <a:ea typeface="+mj-ea"/>
                        <a:cs typeface="+mn-cs"/>
                      </a:endParaRP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5-100</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通期</a:t>
                      </a:r>
                    </a:p>
                  </a:txBody>
                  <a:tcPr marL="163440" marR="163440" anchor="ctr">
                    <a:lnL w="12700" cap="flat" cmpd="sng" algn="ctr">
                      <a:solidFill>
                        <a:schemeClr val="bg1"/>
                      </a:solidFill>
                      <a:prstDash val="solid"/>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293096"/>
            <a:ext cx="11665296" cy="1631216"/>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年齢は以下の区分で指定が可能です。</a:t>
            </a:r>
            <a:endParaRPr lang="en-US" altLang="ja-JP" sz="1050"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15</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19</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20</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24</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25</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29</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30</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34</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35</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39</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40</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44</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45</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49</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50</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54</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55</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59</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60</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64</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65</a:t>
            </a:r>
            <a:r>
              <a:rPr lang="ja-JP" altLang="en-US" sz="1050" dirty="0" smtClean="0">
                <a:solidFill>
                  <a:schemeClr val="tx1">
                    <a:lumMod val="65000"/>
                    <a:lumOff val="35000"/>
                  </a:schemeClr>
                </a:solidFill>
                <a:latin typeface="+mn-ea"/>
              </a:rPr>
              <a:t>歳～</a:t>
            </a:r>
            <a:r>
              <a:rPr lang="en-US" altLang="ja-JP" sz="1050" dirty="0" smtClean="0">
                <a:solidFill>
                  <a:schemeClr val="tx1">
                    <a:lumMod val="65000"/>
                    <a:lumOff val="35000"/>
                  </a:schemeClr>
                </a:solidFill>
                <a:latin typeface="+mn-ea"/>
              </a:rPr>
              <a:t>69</a:t>
            </a:r>
            <a:r>
              <a:rPr lang="ja-JP" altLang="en-US" sz="1050" dirty="0" smtClean="0">
                <a:solidFill>
                  <a:schemeClr val="tx1">
                    <a:lumMod val="65000"/>
                    <a:lumOff val="35000"/>
                  </a:schemeClr>
                </a:solidFill>
                <a:latin typeface="+mn-ea"/>
              </a:rPr>
              <a:t>歳 </a:t>
            </a:r>
            <a:r>
              <a:rPr lang="en-US" altLang="ja-JP" sz="1050" dirty="0" smtClean="0">
                <a:solidFill>
                  <a:schemeClr val="tx1">
                    <a:lumMod val="65000"/>
                    <a:lumOff val="35000"/>
                  </a:schemeClr>
                </a:solidFill>
                <a:latin typeface="+mn-ea"/>
              </a:rPr>
              <a:t>/ 70</a:t>
            </a:r>
            <a:r>
              <a:rPr lang="ja-JP" altLang="en-US" sz="1050" dirty="0" smtClean="0">
                <a:solidFill>
                  <a:schemeClr val="tx1">
                    <a:lumMod val="65000"/>
                    <a:lumOff val="35000"/>
                  </a:schemeClr>
                </a:solidFill>
                <a:latin typeface="+mn-ea"/>
              </a:rPr>
              <a:t>歳以上</a:t>
            </a:r>
            <a:endParaRPr lang="en-US" altLang="ja-JP" sz="1050" dirty="0" smtClean="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は「基本料金</a:t>
            </a: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ターゲティングごとに設定されている掛け率」（小数点以下切り捨て）によって決定されます。</a:t>
            </a:r>
            <a:r>
              <a:rPr lang="en-US" altLang="ja-JP" sz="1050" dirty="0">
                <a:solidFill>
                  <a:schemeClr val="tx1">
                    <a:lumMod val="65000"/>
                    <a:lumOff val="35000"/>
                  </a:schemeClr>
                </a:solidFill>
                <a:latin typeface="+mn-ea"/>
              </a:rPr>
              <a:t/>
            </a:r>
            <a:br>
              <a:rPr lang="en-US" altLang="ja-JP" sz="1050" dirty="0">
                <a:solidFill>
                  <a:schemeClr val="tx1">
                    <a:lumMod val="65000"/>
                    <a:lumOff val="35000"/>
                  </a:schemeClr>
                </a:solidFill>
                <a:latin typeface="+mn-ea"/>
              </a:rPr>
            </a:br>
            <a:r>
              <a:rPr lang="en-US" altLang="ja-JP" sz="1050" dirty="0">
                <a:solidFill>
                  <a:schemeClr val="tx1">
                    <a:lumMod val="65000"/>
                    <a:lumOff val="35000"/>
                  </a:schemeClr>
                </a:solidFill>
                <a:latin typeface="+mn-ea"/>
              </a:rPr>
              <a:t>※</a:t>
            </a:r>
            <a:r>
              <a:rPr lang="en-US" altLang="ja-JP" sz="1050" dirty="0" err="1">
                <a:solidFill>
                  <a:schemeClr val="tx1">
                    <a:lumMod val="65000"/>
                    <a:lumOff val="35000"/>
                  </a:schemeClr>
                </a:solidFill>
                <a:latin typeface="+mn-ea"/>
              </a:rPr>
              <a:t>vCPM</a:t>
            </a:r>
            <a:r>
              <a:rPr lang="ja-JP" altLang="en-US" sz="1050" dirty="0">
                <a:solidFill>
                  <a:schemeClr val="tx1">
                    <a:lumMod val="65000"/>
                    <a:lumOff val="35000"/>
                  </a:schemeClr>
                </a:solidFill>
                <a:latin typeface="+mn-ea"/>
              </a:rPr>
              <a:t>掛け率の最大値は</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倍になります。</a:t>
            </a:r>
            <a:endParaRPr lang="en-US" altLang="ja-JP" sz="1050" dirty="0">
              <a:solidFill>
                <a:schemeClr val="tx1">
                  <a:lumMod val="65000"/>
                  <a:lumOff val="35000"/>
                </a:schemeClr>
              </a:solidFill>
              <a:latin typeface="+mn-ea"/>
            </a:endParaRPr>
          </a:p>
          <a:p>
            <a:pPr>
              <a:lnSpc>
                <a:spcPts val="1460"/>
              </a:lnSpc>
            </a:pPr>
            <a:r>
              <a:rPr lang="ja-JP" altLang="en-US" sz="1050" dirty="0">
                <a:solidFill>
                  <a:schemeClr val="tx1">
                    <a:lumMod val="65000"/>
                    <a:lumOff val="35000"/>
                  </a:schemeClr>
                </a:solidFill>
                <a:latin typeface="+mn-ea"/>
              </a:rPr>
              <a:t>例：性別、年齢、オーディエンスカテゴリーを設定した場合、</a:t>
            </a:r>
            <a:r>
              <a:rPr lang="en-US" altLang="ja-JP" sz="1050" dirty="0">
                <a:solidFill>
                  <a:schemeClr val="tx1">
                    <a:lumMod val="65000"/>
                    <a:lumOff val="35000"/>
                  </a:schemeClr>
                </a:solidFill>
                <a:latin typeface="+mn-ea"/>
              </a:rPr>
              <a:t>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1.2</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 1.8</a:t>
            </a:r>
            <a:r>
              <a:rPr lang="ja-JP" altLang="en-US" sz="1050" dirty="0">
                <a:solidFill>
                  <a:schemeClr val="tx1">
                    <a:lumMod val="65000"/>
                    <a:lumOff val="35000"/>
                  </a:schemeClr>
                </a:solidFill>
                <a:latin typeface="+mn-ea"/>
              </a:rPr>
              <a:t>倍</a:t>
            </a:r>
            <a:r>
              <a:rPr lang="en-US" altLang="ja-JP" sz="1050" dirty="0">
                <a:solidFill>
                  <a:schemeClr val="tx1">
                    <a:lumMod val="65000"/>
                    <a:lumOff val="35000"/>
                  </a:schemeClr>
                </a:solidFill>
                <a:latin typeface="+mn-ea"/>
              </a:rPr>
              <a:t>=2.59</a:t>
            </a:r>
            <a:r>
              <a:rPr lang="ja-JP" altLang="en-US" sz="1050" dirty="0">
                <a:solidFill>
                  <a:schemeClr val="tx1">
                    <a:lumMod val="65000"/>
                    <a:lumOff val="35000"/>
                  </a:schemeClr>
                </a:solidFill>
                <a:latin typeface="+mn-ea"/>
              </a:rPr>
              <a:t>倍となりますが、最大値が</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倍のため、</a:t>
            </a:r>
            <a:r>
              <a:rPr lang="en-US" altLang="ja-JP" sz="1050" dirty="0">
                <a:solidFill>
                  <a:schemeClr val="tx1">
                    <a:lumMod val="65000"/>
                    <a:lumOff val="35000"/>
                  </a:schemeClr>
                </a:solidFill>
                <a:latin typeface="+mn-ea"/>
              </a:rPr>
              <a:t>2.0</a:t>
            </a:r>
            <a:r>
              <a:rPr lang="ja-JP" altLang="en-US" sz="1050" dirty="0">
                <a:solidFill>
                  <a:schemeClr val="tx1">
                    <a:lumMod val="65000"/>
                    <a:lumOff val="35000"/>
                  </a:schemeClr>
                </a:solidFill>
                <a:latin typeface="+mn-ea"/>
              </a:rPr>
              <a:t>倍で設定可能となります。</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rPr>
              <a:t>※</a:t>
            </a:r>
            <a:r>
              <a:rPr lang="ja-JP" altLang="en-US" sz="1050" dirty="0">
                <a:solidFill>
                  <a:schemeClr val="tx1">
                    <a:lumMod val="65000"/>
                    <a:lumOff val="35000"/>
                  </a:schemeClr>
                </a:solidFill>
                <a:latin typeface="+mn-ea"/>
              </a:rPr>
              <a:t>オーディエンスカテゴリーの詳細は、</a:t>
            </a:r>
            <a:r>
              <a:rPr lang="en-US" altLang="ja-JP" sz="1050" dirty="0">
                <a:solidFill>
                  <a:schemeClr val="tx1">
                    <a:lumMod val="65000"/>
                    <a:lumOff val="35000"/>
                  </a:schemeClr>
                </a:solidFill>
                <a:latin typeface="+mn-ea"/>
              </a:rPr>
              <a:t>Yahoo!</a:t>
            </a:r>
            <a:r>
              <a:rPr lang="ja-JP" altLang="en-US" sz="1050" dirty="0">
                <a:solidFill>
                  <a:schemeClr val="tx1">
                    <a:lumMod val="65000"/>
                    <a:lumOff val="35000"/>
                  </a:schemeClr>
                </a:solidFill>
                <a:latin typeface="+mn-ea"/>
              </a:rPr>
              <a:t>広告ヘルプを参照してください。</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latin typeface="+mn-ea"/>
                <a:hlinkClick r:id="rId2"/>
              </a:rPr>
              <a:t>https://ads-help.yahoo.co.jp/yahooads/display/articledetail?lan=ja&amp;aid=71655</a:t>
            </a:r>
            <a:endParaRPr lang="en-US" altLang="ja-JP" sz="1050" b="1" dirty="0">
              <a:solidFill>
                <a:schemeClr val="tx1">
                  <a:lumMod val="65000"/>
                  <a:lumOff val="35000"/>
                </a:schemeClr>
              </a:solidFill>
              <a:latin typeface="+mn-ea"/>
            </a:endParaRPr>
          </a:p>
          <a:p>
            <a:pPr>
              <a:lnSpc>
                <a:spcPts val="1460"/>
              </a:lnSpc>
            </a:pPr>
            <a:r>
              <a:rPr lang="en-US" altLang="ja-JP" sz="1050" dirty="0" smtClean="0">
                <a:solidFill>
                  <a:schemeClr val="tx1">
                    <a:lumMod val="65000"/>
                    <a:lumOff val="35000"/>
                  </a:schemeClr>
                </a:solidFill>
              </a:rPr>
              <a:t>※MD</a:t>
            </a:r>
            <a:r>
              <a:rPr lang="ja-JP" altLang="en-US" sz="1050" dirty="0">
                <a:solidFill>
                  <a:schemeClr val="tx1">
                    <a:lumMod val="65000"/>
                    <a:lumOff val="35000"/>
                  </a:schemeClr>
                </a:solidFill>
              </a:rPr>
              <a:t>はマルチデバイス、</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endParaRPr lang="en-US" altLang="ja-JP" sz="1050" dirty="0">
              <a:latin typeface="+mn-ea"/>
            </a:endParaRPr>
          </a:p>
        </p:txBody>
      </p:sp>
    </p:spTree>
    <p:extLst>
      <p:ext uri="{BB962C8B-B14F-4D97-AF65-F5344CB8AC3E}">
        <p14:creationId xmlns:p14="http://schemas.microsoft.com/office/powerpoint/2010/main" val="36653026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24</a:t>
            </a:fld>
            <a:endParaRPr lang="ja-JP" altLang="en-US"/>
          </a:p>
        </p:txBody>
      </p:sp>
      <p:sp>
        <p:nvSpPr>
          <p:cNvPr id="4" name="テキスト プレースホルダー 1"/>
          <p:cNvSpPr>
            <a:spLocks noGrp="1"/>
          </p:cNvSpPr>
          <p:nvPr>
            <p:ph type="body" sz="quarter" idx="12"/>
          </p:nvPr>
        </p:nvSpPr>
        <p:spPr>
          <a:xfrm>
            <a:off x="303148" y="3068960"/>
            <a:ext cx="11691103" cy="2160240"/>
          </a:xfrm>
        </p:spPr>
        <p:txBody>
          <a:bodyPr>
            <a:noAutofit/>
          </a:bodyPr>
          <a:lstStyle/>
          <a:p>
            <a:pPr algn="ctr"/>
            <a:r>
              <a:rPr kumimoji="1" lang="ja-JP" altLang="en-US" sz="3600" b="1" dirty="0" smtClean="0"/>
              <a:t>実施方法</a:t>
            </a:r>
            <a:r>
              <a:rPr lang="ja-JP" altLang="en-US" sz="3600" b="1" dirty="0"/>
              <a:t>／</a:t>
            </a:r>
            <a:r>
              <a:rPr lang="ja-JP" altLang="en-US" sz="3600" b="1" dirty="0" smtClean="0"/>
              <a:t>注意事項</a:t>
            </a:r>
            <a:r>
              <a:rPr lang="ja-JP" altLang="en-US" sz="3600" b="1" dirty="0"/>
              <a:t>／</a:t>
            </a:r>
            <a:r>
              <a:rPr lang="ja-JP" altLang="en-US" sz="3600" b="1" dirty="0" smtClean="0"/>
              <a:t>対象</a:t>
            </a:r>
            <a:r>
              <a:rPr lang="ja-JP" altLang="en-US" sz="3600" b="1" dirty="0"/>
              <a:t>商品セールスシート</a:t>
            </a:r>
            <a:endParaRPr kumimoji="1" lang="en-US" altLang="ja-JP" sz="3600" b="1" dirty="0" smtClean="0"/>
          </a:p>
          <a:p>
            <a:pPr algn="ctr"/>
            <a:r>
              <a:rPr lang="ja-JP" altLang="en-US" sz="2400" dirty="0"/>
              <a:t>②</a:t>
            </a:r>
            <a:r>
              <a:rPr lang="en-US" altLang="ja-JP" sz="2400" dirty="0"/>
              <a:t>1000</a:t>
            </a:r>
            <a:r>
              <a:rPr lang="ja-JP" altLang="en-US" sz="2400" dirty="0"/>
              <a:t>万リーチ（</a:t>
            </a:r>
            <a:r>
              <a:rPr lang="en-US" altLang="ja-JP" sz="2400" dirty="0"/>
              <a:t>FQ1</a:t>
            </a:r>
            <a:r>
              <a:rPr lang="ja-JP" altLang="en-US" sz="2400" dirty="0"/>
              <a:t>）獲得プラン</a:t>
            </a:r>
          </a:p>
        </p:txBody>
      </p:sp>
    </p:spTree>
    <p:extLst>
      <p:ext uri="{BB962C8B-B14F-4D97-AF65-F5344CB8AC3E}">
        <p14:creationId xmlns:p14="http://schemas.microsoft.com/office/powerpoint/2010/main" val="332629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a:t>実施方法／注意</a:t>
            </a:r>
            <a:r>
              <a:rPr lang="ja-JP" altLang="en-US" b="1" dirty="0" smtClean="0"/>
              <a:t>事項</a:t>
            </a:r>
            <a:endParaRPr lang="ja-JP" altLang="en-US" b="1"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実施方法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9453229" cy="1200329"/>
          </a:xfrm>
          <a:prstGeom prst="rect">
            <a:avLst/>
          </a:prstGeom>
          <a:noFill/>
        </p:spPr>
        <p:txBody>
          <a:bodyPr wrap="none" rtlCol="0">
            <a:spAutoFit/>
          </a:bodyPr>
          <a:lstStyle/>
          <a:p>
            <a:pPr algn="l"/>
            <a:r>
              <a:rPr kumimoji="1" lang="ja-JP" altLang="en-US" dirty="0">
                <a:solidFill>
                  <a:schemeClr val="tx1">
                    <a:lumMod val="65000"/>
                    <a:lumOff val="35000"/>
                  </a:schemeClr>
                </a:solidFill>
              </a:rPr>
              <a:t>「スペシャル商品」でのご用意となります。</a:t>
            </a:r>
            <a:endParaRPr kumimoji="1" lang="en-US" altLang="ja-JP" dirty="0">
              <a:solidFill>
                <a:schemeClr val="tx1">
                  <a:lumMod val="65000"/>
                  <a:lumOff val="35000"/>
                </a:schemeClr>
              </a:solidFill>
            </a:endParaRPr>
          </a:p>
          <a:p>
            <a:pPr algn="l"/>
            <a:r>
              <a:rPr lang="ja-JP" altLang="en-US" dirty="0">
                <a:solidFill>
                  <a:schemeClr val="tx1">
                    <a:lumMod val="65000"/>
                    <a:lumOff val="35000"/>
                  </a:schemeClr>
                </a:solidFill>
              </a:rPr>
              <a:t>実施ご希望の場合は、</a:t>
            </a:r>
            <a:r>
              <a:rPr kumimoji="1" lang="ja-JP" altLang="en-US" dirty="0">
                <a:solidFill>
                  <a:srgbClr val="FF0000"/>
                </a:solidFill>
              </a:rPr>
              <a:t>弊社担当営業まで運用するアカウント</a:t>
            </a:r>
            <a:r>
              <a:rPr kumimoji="1" lang="en-US" altLang="ja-JP" dirty="0">
                <a:solidFill>
                  <a:srgbClr val="FF0000"/>
                </a:solidFill>
              </a:rPr>
              <a:t>ID</a:t>
            </a:r>
            <a:r>
              <a:rPr kumimoji="1" lang="ja-JP" altLang="en-US" dirty="0">
                <a:solidFill>
                  <a:srgbClr val="FF0000"/>
                </a:solidFill>
              </a:rPr>
              <a:t>とともにご連絡</a:t>
            </a:r>
            <a:r>
              <a:rPr kumimoji="1" lang="ja-JP" altLang="en-US" dirty="0">
                <a:solidFill>
                  <a:schemeClr val="tx1">
                    <a:lumMod val="65000"/>
                    <a:lumOff val="35000"/>
                  </a:schemeClr>
                </a:solidFill>
              </a:rPr>
              <a:t>ください。</a:t>
            </a:r>
            <a:endParaRPr kumimoji="1" lang="en-US" altLang="ja-JP" dirty="0">
              <a:solidFill>
                <a:schemeClr val="tx1">
                  <a:lumMod val="65000"/>
                  <a:lumOff val="35000"/>
                </a:schemeClr>
              </a:solidFill>
            </a:endParaRPr>
          </a:p>
          <a:p>
            <a:pPr algn="l"/>
            <a:r>
              <a:rPr lang="ja-JP" altLang="en-US" dirty="0">
                <a:solidFill>
                  <a:schemeClr val="tx1">
                    <a:lumMod val="65000"/>
                    <a:lumOff val="35000"/>
                  </a:schemeClr>
                </a:solidFill>
              </a:rPr>
              <a:t>アカウント</a:t>
            </a:r>
            <a:r>
              <a:rPr lang="en-US" altLang="ja-JP" dirty="0">
                <a:solidFill>
                  <a:schemeClr val="tx1">
                    <a:lumMod val="65000"/>
                    <a:lumOff val="35000"/>
                  </a:schemeClr>
                </a:solidFill>
              </a:rPr>
              <a:t>ID</a:t>
            </a:r>
            <a:r>
              <a:rPr lang="ja-JP" altLang="en-US" dirty="0">
                <a:solidFill>
                  <a:schemeClr val="tx1">
                    <a:lumMod val="65000"/>
                    <a:lumOff val="35000"/>
                  </a:schemeClr>
                </a:solidFill>
              </a:rPr>
              <a:t>と商品の連携処理を行います。</a:t>
            </a:r>
            <a:endParaRPr lang="en-US" altLang="ja-JP" dirty="0">
              <a:solidFill>
                <a:schemeClr val="tx1">
                  <a:lumMod val="65000"/>
                  <a:lumOff val="35000"/>
                </a:schemeClr>
              </a:solidFill>
            </a:endParaRPr>
          </a:p>
          <a:p>
            <a:pPr algn="l"/>
            <a:r>
              <a:rPr kumimoji="1" lang="ja-JP" altLang="en-US" dirty="0">
                <a:solidFill>
                  <a:schemeClr val="tx1">
                    <a:lumMod val="65000"/>
                    <a:lumOff val="35000"/>
                  </a:schemeClr>
                </a:solidFill>
              </a:rPr>
              <a:t>アカウントへの連携スケジュールは、</a:t>
            </a:r>
            <a:r>
              <a:rPr kumimoji="1" lang="en-US" altLang="ja-JP" dirty="0">
                <a:solidFill>
                  <a:schemeClr val="tx1">
                    <a:lumMod val="65000"/>
                    <a:lumOff val="35000"/>
                  </a:schemeClr>
                </a:solidFill>
              </a:rPr>
              <a:t>5</a:t>
            </a:r>
            <a:r>
              <a:rPr kumimoji="1" lang="ja-JP" altLang="en-US" dirty="0">
                <a:solidFill>
                  <a:schemeClr val="tx1">
                    <a:lumMod val="65000"/>
                    <a:lumOff val="35000"/>
                  </a:schemeClr>
                </a:solidFill>
              </a:rPr>
              <a:t>～</a:t>
            </a:r>
            <a:r>
              <a:rPr kumimoji="1" lang="en-US" altLang="ja-JP" dirty="0">
                <a:solidFill>
                  <a:schemeClr val="tx1">
                    <a:lumMod val="65000"/>
                    <a:lumOff val="35000"/>
                  </a:schemeClr>
                </a:solidFill>
              </a:rPr>
              <a:t>7</a:t>
            </a:r>
            <a:r>
              <a:rPr kumimoji="1" lang="ja-JP" altLang="en-US" dirty="0">
                <a:solidFill>
                  <a:schemeClr val="tx1">
                    <a:lumMod val="65000"/>
                    <a:lumOff val="35000"/>
                  </a:schemeClr>
                </a:solidFill>
              </a:rPr>
              <a:t>営業日</a:t>
            </a:r>
            <a:r>
              <a:rPr lang="ja-JP" altLang="en-US" dirty="0">
                <a:solidFill>
                  <a:schemeClr val="tx1">
                    <a:lumMod val="65000"/>
                    <a:lumOff val="35000"/>
                  </a:schemeClr>
                </a:solidFill>
              </a:rPr>
              <a:t>目途です。</a:t>
            </a:r>
            <a:endParaRPr kumimoji="1" lang="ja-JP" altLang="en-US" dirty="0">
              <a:solidFill>
                <a:schemeClr val="tx1">
                  <a:lumMod val="65000"/>
                  <a:lumOff val="35000"/>
                </a:schemeClr>
              </a:solidFill>
            </a:endParaRPr>
          </a:p>
        </p:txBody>
      </p:sp>
      <p:sp>
        <p:nvSpPr>
          <p:cNvPr id="7" name="角丸四角形 6"/>
          <p:cNvSpPr/>
          <p:nvPr/>
        </p:nvSpPr>
        <p:spPr>
          <a:xfrm>
            <a:off x="345307" y="3402490"/>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8" name="テキスト ボックス 1"/>
          <p:cNvSpPr txBox="1"/>
          <p:nvPr/>
        </p:nvSpPr>
        <p:spPr>
          <a:xfrm>
            <a:off x="471102" y="3516959"/>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注意事項</a:t>
            </a:r>
            <a:endParaRPr kumimoji="1" lang="ja-JP" altLang="en-US" sz="2000" b="1"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754290" y="4149080"/>
            <a:ext cx="10902344" cy="369332"/>
          </a:xfrm>
          <a:prstGeom prst="rect">
            <a:avLst/>
          </a:prstGeom>
          <a:noFill/>
        </p:spPr>
        <p:txBody>
          <a:bodyPr wrap="none" rtlCol="0">
            <a:spAutoFit/>
          </a:bodyPr>
          <a:lstStyle/>
          <a:p>
            <a:r>
              <a:rPr lang="ja-JP" altLang="en-US" dirty="0">
                <a:solidFill>
                  <a:schemeClr val="tx1">
                    <a:lumMod val="65000"/>
                    <a:lumOff val="35000"/>
                  </a:schemeClr>
                </a:solidFill>
              </a:rPr>
              <a:t>こちらの商品は、購入金額、</a:t>
            </a:r>
            <a:r>
              <a:rPr lang="en-US" altLang="ja-JP" dirty="0">
                <a:solidFill>
                  <a:schemeClr val="tx1">
                    <a:lumMod val="65000"/>
                    <a:lumOff val="35000"/>
                  </a:schemeClr>
                </a:solidFill>
              </a:rPr>
              <a:t> 1000</a:t>
            </a:r>
            <a:r>
              <a:rPr lang="ja-JP" altLang="en-US" dirty="0">
                <a:solidFill>
                  <a:schemeClr val="tx1">
                    <a:lumMod val="65000"/>
                    <a:lumOff val="35000"/>
                  </a:schemeClr>
                </a:solidFill>
              </a:rPr>
              <a:t>万リーチ、フリークエンシー</a:t>
            </a:r>
            <a:r>
              <a:rPr lang="en-US" altLang="ja-JP" dirty="0">
                <a:solidFill>
                  <a:schemeClr val="tx1">
                    <a:lumMod val="65000"/>
                    <a:lumOff val="35000"/>
                  </a:schemeClr>
                </a:solidFill>
              </a:rPr>
              <a:t>1</a:t>
            </a:r>
            <a:r>
              <a:rPr lang="ja-JP" altLang="en-US" dirty="0">
                <a:solidFill>
                  <a:schemeClr val="tx1">
                    <a:lumMod val="65000"/>
                    <a:lumOff val="35000"/>
                  </a:schemeClr>
                </a:solidFill>
              </a:rPr>
              <a:t>回、が固定設定となっております。</a:t>
            </a:r>
            <a:endParaRPr kumimoji="1" lang="en-US" altLang="ja-JP" dirty="0">
              <a:solidFill>
                <a:schemeClr val="tx1">
                  <a:lumMod val="65000"/>
                  <a:lumOff val="35000"/>
                </a:schemeClr>
              </a:solidFill>
            </a:endParaRPr>
          </a:p>
        </p:txBody>
      </p:sp>
    </p:spTree>
    <p:extLst>
      <p:ext uri="{BB962C8B-B14F-4D97-AF65-F5344CB8AC3E}">
        <p14:creationId xmlns:p14="http://schemas.microsoft.com/office/powerpoint/2010/main" val="4222241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26</a:t>
            </a:fld>
            <a:endParaRPr lang="ja-JP" altLang="en-US"/>
          </a:p>
        </p:txBody>
      </p:sp>
      <p:sp>
        <p:nvSpPr>
          <p:cNvPr id="26" name="正方形/長方形 25"/>
          <p:cNvSpPr/>
          <p:nvPr/>
        </p:nvSpPr>
        <p:spPr>
          <a:xfrm>
            <a:off x="623392" y="1196334"/>
            <a:ext cx="11089232" cy="163121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販売先を限定しないレギュラー商品に対し、</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スペシャル商品は</a:t>
            </a:r>
            <a:r>
              <a:rPr kumimoji="0" lang="ja-JP" altLang="en-US" sz="2000" kern="0" dirty="0">
                <a:solidFill>
                  <a:prstClr val="black">
                    <a:lumMod val="65000"/>
                    <a:lumOff val="35000"/>
                  </a:prstClr>
                </a:solidFill>
              </a:rPr>
              <a:t>後付けで商品を付与する形式となります。</a:t>
            </a:r>
            <a:endParaRPr kumimoji="0" lang="en-US" altLang="ja-JP" sz="2000" kern="0" dirty="0">
              <a:solidFill>
                <a:prstClr val="black">
                  <a:lumMod val="65000"/>
                  <a:lumOff val="35000"/>
                </a:prst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kern="0" dirty="0">
                <a:solidFill>
                  <a:prstClr val="black">
                    <a:lumMod val="65000"/>
                    <a:lumOff val="35000"/>
                  </a:prstClr>
                </a:solidFill>
              </a:rPr>
              <a:t>ご連絡をいただいた</a:t>
            </a:r>
            <a:r>
              <a:rPr kumimoji="0" lang="ja-JP" altLang="en-US" sz="2000" b="0" i="0" u="none" strike="noStrike" kern="0" cap="none" spc="0" normalizeH="0" baseline="0" noProof="0" dirty="0">
                <a:ln>
                  <a:noFill/>
                </a:ln>
                <a:solidFill>
                  <a:prstClr val="black">
                    <a:lumMod val="65000"/>
                    <a:lumOff val="35000"/>
                  </a:prstClr>
                </a:solidFill>
                <a:effectLst/>
                <a:uLnTx/>
                <a:uFillTx/>
              </a:rPr>
              <a:t>アカウントに対して、弊社内でシステム対応を行い、</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prstClr val="black">
                    <a:lumMod val="65000"/>
                    <a:lumOff val="35000"/>
                  </a:prstClr>
                </a:solidFill>
                <a:effectLst/>
                <a:uLnTx/>
                <a:uFillTx/>
              </a:rPr>
              <a:t>広告管理ツールの商品選択画面にて該当商品が予約購入できるようになります。</a:t>
            </a:r>
            <a:endParaRPr kumimoji="0" lang="en-US" altLang="ja-JP" sz="2000" b="0" i="0" u="none" strike="noStrike" kern="0" cap="none" spc="0" normalizeH="0" baseline="0" noProof="0" dirty="0">
              <a:ln>
                <a:noFill/>
              </a:ln>
              <a:solidFill>
                <a:prstClr val="black">
                  <a:lumMod val="65000"/>
                  <a:lumOff val="35000"/>
                </a:prstClr>
              </a:solidFill>
              <a:effectLst/>
              <a:uLnTx/>
              <a:uFillTx/>
            </a:endParaRPr>
          </a:p>
        </p:txBody>
      </p:sp>
      <p:sp>
        <p:nvSpPr>
          <p:cNvPr id="27" name="正方形/長方形 26"/>
          <p:cNvSpPr/>
          <p:nvPr/>
        </p:nvSpPr>
        <p:spPr>
          <a:xfrm>
            <a:off x="1343472" y="3713117"/>
            <a:ext cx="2248192" cy="1948130"/>
          </a:xfrm>
          <a:prstGeom prst="rect">
            <a:avLst/>
          </a:prstGeom>
          <a:solidFill>
            <a:srgbClr val="7F7F7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FFFFFF"/>
                </a:solidFill>
                <a:effectLst/>
                <a:uLnTx/>
                <a:uFillTx/>
                <a:latin typeface="メイリオ"/>
                <a:ea typeface="メイリオ"/>
                <a:cs typeface="+mn-cs"/>
              </a:rPr>
              <a:t>レギュラー商品</a:t>
            </a:r>
            <a:endParaRPr kumimoji="0" lang="en-US" altLang="ja-JP" sz="2000" b="1" i="0" u="none" strike="noStrike" kern="0" cap="none" spc="0" normalizeH="0" baseline="0" noProof="0" dirty="0">
              <a:ln>
                <a:noFill/>
              </a:ln>
              <a:solidFill>
                <a:srgbClr val="FFFFFF"/>
              </a:solidFill>
              <a:effectLst/>
              <a:uLnTx/>
              <a:uFillTx/>
              <a:latin typeface="メイリオ"/>
              <a:ea typeface="メイリオ"/>
              <a:cs typeface="+mn-cs"/>
            </a:endParaRPr>
          </a:p>
        </p:txBody>
      </p:sp>
      <p:sp>
        <p:nvSpPr>
          <p:cNvPr id="28" name="正方形/長方形 27"/>
          <p:cNvSpPr/>
          <p:nvPr/>
        </p:nvSpPr>
        <p:spPr>
          <a:xfrm>
            <a:off x="6240017" y="3713117"/>
            <a:ext cx="2248192" cy="1948131"/>
          </a:xfrm>
          <a:prstGeom prst="rect">
            <a:avLst/>
          </a:prstGeom>
          <a:solidFill>
            <a:srgbClr val="FFCCD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a:ln>
                  <a:noFill/>
                </a:ln>
                <a:solidFill>
                  <a:srgbClr val="C00000"/>
                </a:solidFill>
                <a:effectLst/>
                <a:uLnTx/>
                <a:uFillTx/>
                <a:latin typeface="メイリオ"/>
                <a:ea typeface="メイリオ"/>
                <a:cs typeface="+mn-cs"/>
              </a:rPr>
              <a:t>スペシャル商品</a:t>
            </a:r>
          </a:p>
        </p:txBody>
      </p:sp>
      <p:sp>
        <p:nvSpPr>
          <p:cNvPr id="29" name="正方形/長方形 28"/>
          <p:cNvSpPr/>
          <p:nvPr/>
        </p:nvSpPr>
        <p:spPr>
          <a:xfrm>
            <a:off x="8633992" y="4242396"/>
            <a:ext cx="1998512" cy="449156"/>
          </a:xfrm>
          <a:prstGeom prst="rect">
            <a:avLst/>
          </a:prstGeom>
          <a:solidFill>
            <a:schemeClr val="accent6">
              <a:lumMod val="20000"/>
              <a:lumOff val="80000"/>
            </a:scheme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期間限定特別商品</a:t>
            </a:r>
          </a:p>
        </p:txBody>
      </p:sp>
      <p:sp>
        <p:nvSpPr>
          <p:cNvPr id="30" name="正方形/長方形 29"/>
          <p:cNvSpPr/>
          <p:nvPr/>
        </p:nvSpPr>
        <p:spPr>
          <a:xfrm>
            <a:off x="8634621" y="4717939"/>
            <a:ext cx="199788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広告主様限定商品</a:t>
            </a:r>
          </a:p>
        </p:txBody>
      </p:sp>
      <p:sp>
        <p:nvSpPr>
          <p:cNvPr id="31" name="正方形/長方形 30"/>
          <p:cNvSpPr/>
          <p:nvPr/>
        </p:nvSpPr>
        <p:spPr>
          <a:xfrm>
            <a:off x="8633991" y="5212092"/>
            <a:ext cx="199851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その他特別対応商品</a:t>
            </a:r>
          </a:p>
        </p:txBody>
      </p:sp>
      <p:sp>
        <p:nvSpPr>
          <p:cNvPr id="33" name="正方形/長方形 32"/>
          <p:cNvSpPr/>
          <p:nvPr/>
        </p:nvSpPr>
        <p:spPr>
          <a:xfrm>
            <a:off x="3737447" y="3717458"/>
            <a:ext cx="2054336" cy="466542"/>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通常商品</a:t>
            </a:r>
          </a:p>
        </p:txBody>
      </p:sp>
      <p:sp>
        <p:nvSpPr>
          <p:cNvPr id="34" name="正方形/長方形 33"/>
          <p:cNvSpPr/>
          <p:nvPr/>
        </p:nvSpPr>
        <p:spPr>
          <a:xfrm>
            <a:off x="8633993" y="3740081"/>
            <a:ext cx="1998511" cy="449156"/>
          </a:xfrm>
          <a:prstGeom prst="rect">
            <a:avLst/>
          </a:prstGeom>
          <a:solidFill>
            <a:schemeClr val="bg1">
              <a:lumMod val="95000"/>
            </a:scheme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事前提案可否</a:t>
            </a:r>
            <a:endParaRPr kumimoji="0" lang="en-US" altLang="ja-JP"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判断必須商品</a:t>
            </a:r>
          </a:p>
        </p:txBody>
      </p:sp>
      <p:sp>
        <p:nvSpPr>
          <p:cNvPr id="35" name="正方形/長方形 34"/>
          <p:cNvSpPr/>
          <p:nvPr/>
        </p:nvSpPr>
        <p:spPr bwMode="auto">
          <a:xfrm>
            <a:off x="8636471" y="4234234"/>
            <a:ext cx="2022891" cy="470884"/>
          </a:xfrm>
          <a:prstGeom prst="rect">
            <a:avLst/>
          </a:prstGeom>
          <a:noFill/>
          <a:ln w="44450" algn="ctr">
            <a:solidFill>
              <a:srgbClr val="C00000"/>
            </a:solidFill>
            <a:prstDash val="sysDot"/>
            <a:miter lim="800000"/>
            <a:headEnd/>
            <a:tailEnd/>
          </a:ln>
        </p:spPr>
        <p:txBody>
          <a:bodyPr lIns="0" tIns="0" rIns="0" bIns="0" rtlCol="0" anchor="ctr"/>
          <a:lstStyle/>
          <a:p>
            <a:pPr algn="ctr"/>
            <a:endParaRPr kumimoji="0" lang="ja-JP" altLang="en-US" sz="1600" b="1" kern="0" dirty="0">
              <a:solidFill>
                <a:prstClr val="black">
                  <a:lumMod val="65000"/>
                  <a:lumOff val="35000"/>
                </a:prstClr>
              </a:solidFill>
              <a:cs typeface="Verdana" pitchFamily="34" charset="0"/>
            </a:endParaRPr>
          </a:p>
        </p:txBody>
      </p:sp>
      <p:sp>
        <p:nvSpPr>
          <p:cNvPr id="36" name="正方形/長方形 35"/>
          <p:cNvSpPr/>
          <p:nvPr/>
        </p:nvSpPr>
        <p:spPr>
          <a:xfrm>
            <a:off x="3736302" y="4268783"/>
            <a:ext cx="2055481"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特集・企画</a:t>
            </a:r>
          </a:p>
        </p:txBody>
      </p:sp>
    </p:spTree>
    <p:extLst>
      <p:ext uri="{BB962C8B-B14F-4D97-AF65-F5344CB8AC3E}">
        <p14:creationId xmlns:p14="http://schemas.microsoft.com/office/powerpoint/2010/main" val="819304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nvPr>
        </p:nvGraphicFramePr>
        <p:xfrm>
          <a:off x="263352" y="980728"/>
          <a:ext cx="11593288" cy="5013125"/>
        </p:xfrm>
        <a:graphic>
          <a:graphicData uri="http://schemas.openxmlformats.org/drawingml/2006/table">
            <a:tbl>
              <a:tblPr firstCol="1" bandRow="1"/>
              <a:tblGrid>
                <a:gridCol w="1533920">
                  <a:extLst>
                    <a:ext uri="{9D8B030D-6E8A-4147-A177-3AD203B41FA5}">
                      <a16:colId xmlns:a16="http://schemas.microsoft.com/office/drawing/2014/main" val="792911817"/>
                    </a:ext>
                  </a:extLst>
                </a:gridCol>
                <a:gridCol w="3506640">
                  <a:extLst>
                    <a:ext uri="{9D8B030D-6E8A-4147-A177-3AD203B41FA5}">
                      <a16:colId xmlns:a16="http://schemas.microsoft.com/office/drawing/2014/main" val="598637953"/>
                    </a:ext>
                  </a:extLst>
                </a:gridCol>
                <a:gridCol w="227731">
                  <a:extLst>
                    <a:ext uri="{9D8B030D-6E8A-4147-A177-3AD203B41FA5}">
                      <a16:colId xmlns:a16="http://schemas.microsoft.com/office/drawing/2014/main" val="835305401"/>
                    </a:ext>
                  </a:extLst>
                </a:gridCol>
                <a:gridCol w="3156645">
                  <a:extLst>
                    <a:ext uri="{9D8B030D-6E8A-4147-A177-3AD203B41FA5}">
                      <a16:colId xmlns:a16="http://schemas.microsoft.com/office/drawing/2014/main" val="2860100808"/>
                    </a:ext>
                  </a:extLst>
                </a:gridCol>
                <a:gridCol w="3168352">
                  <a:extLst>
                    <a:ext uri="{9D8B030D-6E8A-4147-A177-3AD203B41FA5}">
                      <a16:colId xmlns:a16="http://schemas.microsoft.com/office/drawing/2014/main" val="1730676315"/>
                    </a:ext>
                  </a:extLst>
                </a:gridCol>
              </a:tblGrid>
              <a:tr h="37480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dirty="0">
                          <a:solidFill>
                            <a:schemeClr val="tx1">
                              <a:lumMod val="65000"/>
                              <a:lumOff val="35000"/>
                            </a:schemeClr>
                          </a:solidFill>
                          <a:latin typeface="+mj-lt"/>
                          <a:ea typeface="+mj-ea"/>
                        </a:rPr>
                        <a:t>キャンペーン　プライムカバー　</a:t>
                      </a:r>
                      <a:r>
                        <a:rPr kumimoji="1" lang="en-US" altLang="ja-JP" sz="1000" b="1" dirty="0">
                          <a:solidFill>
                            <a:schemeClr val="tx1">
                              <a:lumMod val="65000"/>
                              <a:lumOff val="35000"/>
                            </a:schemeClr>
                          </a:solidFill>
                          <a:latin typeface="+mj-lt"/>
                          <a:ea typeface="+mj-ea"/>
                        </a:rPr>
                        <a:t>SP</a:t>
                      </a:r>
                    </a:p>
                    <a:p>
                      <a:pPr algn="ct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FQ1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1000</a:t>
                      </a:r>
                      <a:r>
                        <a:rPr kumimoji="1" lang="ja-JP" altLang="en-US" sz="1000" b="1" dirty="0">
                          <a:solidFill>
                            <a:schemeClr val="tx1">
                              <a:lumMod val="65000"/>
                              <a:lumOff val="35000"/>
                            </a:schemeClr>
                          </a:solidFill>
                          <a:latin typeface="+mj-lt"/>
                          <a:ea typeface="+mj-ea"/>
                        </a:rPr>
                        <a:t>万リーチ）</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gridSpan="2">
                  <a:txBody>
                    <a:bodyPr/>
                    <a:lstStyle/>
                    <a:p>
                      <a:pPr algn="ctr"/>
                      <a:r>
                        <a:rPr kumimoji="1" lang="ja-JP" altLang="en-US" sz="1000" b="1" dirty="0">
                          <a:solidFill>
                            <a:schemeClr val="tx1">
                              <a:lumMod val="65000"/>
                              <a:lumOff val="35000"/>
                            </a:schemeClr>
                          </a:solidFill>
                          <a:latin typeface="+mj-lt"/>
                          <a:ea typeface="+mj-ea"/>
                        </a:rPr>
                        <a:t>キャンペーン　プライムディスプレイ（</a:t>
                      </a:r>
                      <a:r>
                        <a:rPr kumimoji="1" lang="en-US" altLang="ja-JP" sz="1000" b="1" dirty="0">
                          <a:solidFill>
                            <a:schemeClr val="tx1">
                              <a:lumMod val="65000"/>
                              <a:lumOff val="35000"/>
                            </a:schemeClr>
                          </a:solidFill>
                          <a:latin typeface="+mj-lt"/>
                          <a:ea typeface="+mj-ea"/>
                        </a:rPr>
                        <a:t>1</a:t>
                      </a:r>
                      <a:r>
                        <a:rPr kumimoji="1" lang="ja-JP" altLang="en-US" sz="1000" b="1" dirty="0">
                          <a:solidFill>
                            <a:schemeClr val="tx1">
                              <a:lumMod val="65000"/>
                              <a:lumOff val="35000"/>
                            </a:schemeClr>
                          </a:solidFill>
                          <a:latin typeface="+mj-lt"/>
                          <a:ea typeface="+mj-ea"/>
                        </a:rPr>
                        <a:t>：</a:t>
                      </a:r>
                      <a:r>
                        <a:rPr kumimoji="1" lang="en-US" altLang="ja-JP" sz="1000" b="1" dirty="0" smtClean="0">
                          <a:solidFill>
                            <a:schemeClr val="tx1">
                              <a:lumMod val="65000"/>
                              <a:lumOff val="35000"/>
                            </a:schemeClr>
                          </a:solidFill>
                          <a:latin typeface="+mj-lt"/>
                          <a:ea typeface="+mj-ea"/>
                        </a:rPr>
                        <a:t>1/6</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5</a:t>
                      </a:r>
                      <a:r>
                        <a:rPr kumimoji="1" lang="ja-JP" altLang="en-US" sz="1000" b="1" dirty="0">
                          <a:solidFill>
                            <a:schemeClr val="tx1">
                              <a:lumMod val="65000"/>
                              <a:lumOff val="35000"/>
                            </a:schemeClr>
                          </a:solidFill>
                          <a:latin typeface="+mj-lt"/>
                          <a:ea typeface="+mj-ea"/>
                        </a:rPr>
                        <a:t>）　</a:t>
                      </a:r>
                      <a:r>
                        <a:rPr kumimoji="1" lang="en-US" altLang="ja-JP" sz="1000" b="1" dirty="0">
                          <a:solidFill>
                            <a:schemeClr val="tx1">
                              <a:lumMod val="65000"/>
                              <a:lumOff val="35000"/>
                            </a:schemeClr>
                          </a:solidFill>
                          <a:latin typeface="+mj-lt"/>
                          <a:ea typeface="+mj-ea"/>
                        </a:rPr>
                        <a:t>PC</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FQ1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1000</a:t>
                      </a:r>
                      <a:r>
                        <a:rPr kumimoji="1" lang="ja-JP" altLang="en-US" sz="1000" b="1" dirty="0">
                          <a:solidFill>
                            <a:schemeClr val="tx1">
                              <a:lumMod val="65000"/>
                              <a:lumOff val="35000"/>
                            </a:schemeClr>
                          </a:solidFill>
                          <a:latin typeface="+mj-lt"/>
                          <a:ea typeface="+mj-ea"/>
                        </a:rPr>
                        <a:t>万リーチ）</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pPr algn="ct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1000" b="1" dirty="0">
                          <a:solidFill>
                            <a:schemeClr val="tx1">
                              <a:lumMod val="65000"/>
                              <a:lumOff val="35000"/>
                            </a:schemeClr>
                          </a:solidFill>
                          <a:latin typeface="+mj-lt"/>
                          <a:ea typeface="+mj-ea"/>
                        </a:rPr>
                        <a:t>キャンペーン　プライムディスプレイ（</a:t>
                      </a:r>
                      <a:r>
                        <a:rPr kumimoji="1" lang="en-US" altLang="ja-JP" sz="1000" b="1" dirty="0">
                          <a:solidFill>
                            <a:schemeClr val="tx1">
                              <a:lumMod val="65000"/>
                              <a:lumOff val="35000"/>
                            </a:schemeClr>
                          </a:solidFill>
                          <a:latin typeface="+mj-lt"/>
                          <a:ea typeface="+mj-ea"/>
                        </a:rPr>
                        <a:t>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2</a:t>
                      </a:r>
                      <a:r>
                        <a:rPr kumimoji="1" lang="ja-JP" altLang="en-US" sz="1000" b="1" dirty="0">
                          <a:solidFill>
                            <a:schemeClr val="tx1">
                              <a:lumMod val="65000"/>
                              <a:lumOff val="35000"/>
                            </a:schemeClr>
                          </a:solidFill>
                          <a:latin typeface="+mj-lt"/>
                          <a:ea typeface="+mj-ea"/>
                        </a:rPr>
                        <a:t>）　</a:t>
                      </a:r>
                      <a:r>
                        <a:rPr kumimoji="1" lang="en-US" altLang="ja-JP" sz="1000" b="1" dirty="0">
                          <a:solidFill>
                            <a:schemeClr val="tx1">
                              <a:lumMod val="65000"/>
                              <a:lumOff val="35000"/>
                            </a:schemeClr>
                          </a:solidFill>
                          <a:latin typeface="+mj-lt"/>
                          <a:ea typeface="+mj-ea"/>
                        </a:rPr>
                        <a:t>PC</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FQ1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1000</a:t>
                      </a:r>
                      <a:r>
                        <a:rPr kumimoji="1" lang="ja-JP" altLang="en-US" sz="1000" b="1" dirty="0">
                          <a:solidFill>
                            <a:schemeClr val="tx1">
                              <a:lumMod val="65000"/>
                              <a:lumOff val="35000"/>
                            </a:schemeClr>
                          </a:solidFill>
                          <a:latin typeface="+mj-lt"/>
                          <a:ea typeface="+mj-ea"/>
                        </a:rPr>
                        <a:t>万リーチ）</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62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112060797"/>
                  </a:ext>
                </a:extLst>
              </a:tr>
              <a:tr h="77844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gridSpan="2">
                  <a:txBody>
                    <a:bodyPr/>
                    <a:lstStyle/>
                    <a:p>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0325936"/>
                  </a:ext>
                </a:extLst>
              </a:tr>
              <a:tr h="2162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動画（</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345975">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動画をフルスクリーンで再生する（</a:t>
                      </a:r>
                      <a:r>
                        <a:rPr kumimoji="1" lang="en-US" altLang="ja-JP" sz="800" kern="1200" dirty="0">
                          <a:solidFill>
                            <a:schemeClr val="tx1">
                              <a:lumMod val="65000"/>
                              <a:lumOff val="35000"/>
                            </a:schemeClr>
                          </a:solidFill>
                          <a:latin typeface="メイリオ"/>
                          <a:ea typeface="メイリオ"/>
                          <a:cs typeface="+mn-cs"/>
                        </a:rPr>
                        <a:t>for view</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gridSpan="2">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22545122"/>
                  </a:ext>
                </a:extLst>
              </a:tr>
              <a:tr h="30895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スマートフォン</a:t>
                      </a:r>
                      <a:r>
                        <a:rPr kumimoji="1" lang="ja-JP" altLang="en-US" sz="800" b="0" kern="1200" dirty="0">
                          <a:solidFill>
                            <a:schemeClr val="tx1">
                              <a:lumMod val="65000"/>
                              <a:lumOff val="35000"/>
                            </a:schemeClr>
                          </a:solidFill>
                          <a:latin typeface="メイリオ"/>
                          <a:ea typeface="メイリオ"/>
                          <a:cs typeface="+mn-cs"/>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1623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745238">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ファイナンス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知恵袋）</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動画：</a:t>
                      </a: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知恵袋）</a:t>
                      </a:r>
                      <a:endParaRPr kumimoji="1" lang="en-US" altLang="ja-JP"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21623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（火）</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（木）</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367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メイリオ"/>
                          <a:ea typeface="メイリオ"/>
                          <a:cs typeface="+mn-cs"/>
                        </a:rPr>
                        <a:t>日間</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14</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2162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lang="en-US" altLang="ja-JP" sz="800" dirty="0" err="1">
                          <a:solidFill>
                            <a:schemeClr val="tx1">
                              <a:lumMod val="65000"/>
                              <a:lumOff val="35000"/>
                            </a:schemeClr>
                          </a:solidFill>
                          <a:latin typeface="+mj-lt"/>
                          <a:ea typeface="+mj-ea"/>
                        </a:rPr>
                        <a:t>vimps</a:t>
                      </a:r>
                      <a:r>
                        <a:rPr lang="ja-JP" altLang="en-US" sz="800" dirty="0">
                          <a:solidFill>
                            <a:schemeClr val="tx1">
                              <a:lumMod val="65000"/>
                              <a:lumOff val="35000"/>
                            </a:schemeClr>
                          </a:solidFill>
                          <a:latin typeface="+mj-lt"/>
                          <a:ea typeface="+mj-ea"/>
                        </a:rPr>
                        <a:t>購入型（リーチ固定）</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2162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3,3</a:t>
                      </a:r>
                      <a:r>
                        <a:rPr kumimoji="1" lang="en-US" altLang="ja-JP" sz="800" dirty="0">
                          <a:solidFill>
                            <a:schemeClr val="tx1">
                              <a:lumMod val="65000"/>
                              <a:lumOff val="35000"/>
                            </a:schemeClr>
                          </a:solidFill>
                          <a:latin typeface="+mj-lt"/>
                          <a:ea typeface="+mj-ea"/>
                        </a:rPr>
                        <a:t>00,000</a:t>
                      </a:r>
                      <a:r>
                        <a:rPr kumimoji="1" lang="ja-JP" altLang="en-US" sz="800" dirty="0">
                          <a:solidFill>
                            <a:schemeClr val="tx1">
                              <a:lumMod val="65000"/>
                              <a:lumOff val="35000"/>
                            </a:schemeClr>
                          </a:solidFill>
                          <a:latin typeface="+mj-lt"/>
                          <a:ea typeface="+mj-ea"/>
                        </a:rPr>
                        <a:t>円</a:t>
                      </a:r>
                      <a:r>
                        <a:rPr kumimoji="1" lang="ja-JP" altLang="en-US" sz="800" kern="1200" dirty="0">
                          <a:solidFill>
                            <a:schemeClr val="tx1">
                              <a:lumMod val="65000"/>
                              <a:lumOff val="35000"/>
                            </a:schemeClr>
                          </a:solidFill>
                          <a:latin typeface="メイリオ"/>
                          <a:ea typeface="メイリオ"/>
                          <a:cs typeface="+mn-cs"/>
                        </a:rPr>
                        <a:t>　固定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2,600,000</a:t>
                      </a:r>
                      <a:r>
                        <a:rPr kumimoji="1" lang="ja-JP" altLang="en-US" sz="800" kern="1200" dirty="0">
                          <a:solidFill>
                            <a:schemeClr val="tx1">
                              <a:lumMod val="65000"/>
                              <a:lumOff val="35000"/>
                            </a:schemeClr>
                          </a:solidFill>
                          <a:latin typeface="+mn-lt"/>
                          <a:ea typeface="+mn-ea"/>
                          <a:cs typeface="+mn-cs"/>
                        </a:rPr>
                        <a:t>円　固定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3,120,000</a:t>
                      </a:r>
                      <a:r>
                        <a:rPr kumimoji="1" lang="ja-JP" altLang="en-US" sz="800" kern="1200" dirty="0">
                          <a:solidFill>
                            <a:schemeClr val="tx1">
                              <a:lumMod val="65000"/>
                              <a:lumOff val="35000"/>
                            </a:schemeClr>
                          </a:solidFill>
                          <a:latin typeface="+mn-lt"/>
                          <a:ea typeface="+mn-ea"/>
                          <a:cs typeface="+mn-cs"/>
                        </a:rPr>
                        <a:t>円　固定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81913646"/>
                  </a:ext>
                </a:extLst>
              </a:tr>
              <a:tr h="53704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リーチ単価：</a:t>
                      </a:r>
                      <a:r>
                        <a:rPr kumimoji="1" lang="en-US" altLang="ja-JP" sz="800" dirty="0">
                          <a:solidFill>
                            <a:schemeClr val="tx1">
                              <a:lumMod val="65000"/>
                              <a:lumOff val="35000"/>
                            </a:schemeClr>
                          </a:solidFill>
                          <a:latin typeface="+mj-lt"/>
                          <a:ea typeface="+mj-ea"/>
                        </a:rPr>
                        <a:t>0.33</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リーチ単価：</a:t>
                      </a:r>
                      <a:r>
                        <a:rPr kumimoji="1" lang="en-US" altLang="ja-JP" sz="800" kern="1200" dirty="0">
                          <a:solidFill>
                            <a:schemeClr val="tx1">
                              <a:lumMod val="65000"/>
                              <a:lumOff val="35000"/>
                            </a:schemeClr>
                          </a:solidFill>
                          <a:latin typeface="+mn-lt"/>
                          <a:ea typeface="+mn-ea"/>
                          <a:cs typeface="+mn-cs"/>
                        </a:rPr>
                        <a:t>0.26</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リーチ単価：</a:t>
                      </a:r>
                      <a:r>
                        <a:rPr kumimoji="1" lang="en-US" altLang="ja-JP" sz="800" kern="1200" dirty="0">
                          <a:solidFill>
                            <a:schemeClr val="tx1">
                              <a:lumMod val="65000"/>
                              <a:lumOff val="35000"/>
                            </a:schemeClr>
                          </a:solidFill>
                          <a:latin typeface="+mn-lt"/>
                          <a:ea typeface="+mn-ea"/>
                          <a:cs typeface="+mn-cs"/>
                        </a:rPr>
                        <a:t>0.312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162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en-US" altLang="ja-JP" sz="900" b="0" kern="1200" dirty="0" err="1">
                          <a:solidFill>
                            <a:schemeClr val="bg1"/>
                          </a:solidFill>
                          <a:latin typeface="+mn-lt"/>
                          <a:ea typeface="+mn-ea"/>
                          <a:cs typeface="+mn-cs"/>
                        </a:rPr>
                        <a:t>vimps</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10,000,000vimps</a:t>
                      </a:r>
                      <a:r>
                        <a:rPr kumimoji="1" lang="ja-JP" altLang="en-US" sz="800" kern="1200" dirty="0">
                          <a:solidFill>
                            <a:schemeClr val="tx1">
                              <a:lumMod val="65000"/>
                              <a:lumOff val="35000"/>
                            </a:schemeClr>
                          </a:solidFill>
                          <a:latin typeface="メイリオ"/>
                          <a:ea typeface="メイリオ"/>
                          <a:cs typeface="+mn-cs"/>
                        </a:rPr>
                        <a:t>　固定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10,000,000vimps</a:t>
                      </a:r>
                      <a:r>
                        <a:rPr kumimoji="1" lang="ja-JP" altLang="en-US" sz="800" kern="1200" dirty="0">
                          <a:solidFill>
                            <a:schemeClr val="tx1">
                              <a:lumMod val="65000"/>
                              <a:lumOff val="35000"/>
                            </a:schemeClr>
                          </a:solidFill>
                          <a:latin typeface="+mn-lt"/>
                          <a:ea typeface="+mn-ea"/>
                          <a:cs typeface="+mn-cs"/>
                        </a:rPr>
                        <a:t>　固定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10,000,000vimps</a:t>
                      </a:r>
                      <a:r>
                        <a:rPr kumimoji="1" lang="ja-JP" altLang="en-US" sz="800" kern="1200" dirty="0">
                          <a:solidFill>
                            <a:schemeClr val="tx1">
                              <a:lumMod val="65000"/>
                              <a:lumOff val="35000"/>
                            </a:schemeClr>
                          </a:solidFill>
                          <a:latin typeface="+mn-lt"/>
                          <a:ea typeface="+mn-ea"/>
                          <a:cs typeface="+mn-cs"/>
                        </a:rPr>
                        <a:t>　固定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59696" y="1663000"/>
            <a:ext cx="367604" cy="678080"/>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40016" y="1729128"/>
            <a:ext cx="609599" cy="611952"/>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56440" y="1736928"/>
            <a:ext cx="609599" cy="611952"/>
          </a:xfrm>
          <a:prstGeom prst="rect">
            <a:avLst/>
          </a:prstGeom>
        </p:spPr>
      </p:pic>
      <p:pic>
        <p:nvPicPr>
          <p:cNvPr id="16" name="図 15"/>
          <p:cNvPicPr>
            <a:picLocks noChangeAspect="1"/>
          </p:cNvPicPr>
          <p:nvPr/>
        </p:nvPicPr>
        <p:blipFill>
          <a:blip r:embed="rId5"/>
          <a:stretch>
            <a:fillRect/>
          </a:stretch>
        </p:blipFill>
        <p:spPr>
          <a:xfrm>
            <a:off x="7064437" y="1736928"/>
            <a:ext cx="588002" cy="608277"/>
          </a:xfrm>
          <a:prstGeom prst="rect">
            <a:avLst/>
          </a:prstGeom>
        </p:spPr>
      </p:pic>
      <p:sp>
        <p:nvSpPr>
          <p:cNvPr id="17" name="正方形/長方形 16"/>
          <p:cNvSpPr/>
          <p:nvPr/>
        </p:nvSpPr>
        <p:spPr>
          <a:xfrm>
            <a:off x="290368" y="6541015"/>
            <a:ext cx="4653504" cy="307777"/>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endPar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※SP</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はスマートフォン、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PC</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はパソコンの略称です。</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0" name="テキスト プレースホルダー 2"/>
          <p:cNvSpPr>
            <a:spLocks noGrp="1"/>
          </p:cNvSpPr>
          <p:nvPr>
            <p:ph type="body" sz="quarter" idx="11"/>
          </p:nvPr>
        </p:nvSpPr>
        <p:spPr>
          <a:xfrm>
            <a:off x="334963" y="130175"/>
            <a:ext cx="1944614" cy="814388"/>
          </a:xfrm>
        </p:spPr>
        <p:txBody>
          <a:bodyPr>
            <a:normAutofit/>
          </a:bodyPr>
          <a:lstStyle/>
          <a:p>
            <a:r>
              <a:rPr lang="ja-JP" altLang="en-US" dirty="0"/>
              <a:t>商品一覧</a:t>
            </a:r>
            <a:endParaRPr kumimoji="1" lang="ja-JP" altLang="en-US" sz="2600" dirty="0"/>
          </a:p>
        </p:txBody>
      </p:sp>
      <p:sp>
        <p:nvSpPr>
          <p:cNvPr id="11" name="テキスト プレースホルダー 2"/>
          <p:cNvSpPr>
            <a:spLocks noGrp="1"/>
          </p:cNvSpPr>
          <p:nvPr>
            <p:ph type="body" sz="quarter" idx="11"/>
          </p:nvPr>
        </p:nvSpPr>
        <p:spPr>
          <a:xfrm>
            <a:off x="2063155" y="130175"/>
            <a:ext cx="10801597" cy="814388"/>
          </a:xfrm>
        </p:spPr>
        <p:txBody>
          <a:bodyPr>
            <a:normAutofit/>
          </a:bodyPr>
          <a:lstStyle/>
          <a:p>
            <a:r>
              <a:rPr lang="ja-JP" altLang="en-US" sz="2000" dirty="0"/>
              <a:t>スペシャル商品</a:t>
            </a:r>
            <a:endParaRPr lang="en-US" altLang="ja-JP" sz="2000" dirty="0"/>
          </a:p>
          <a:p>
            <a:r>
              <a:rPr lang="ja-JP" altLang="en-US" sz="2000" dirty="0"/>
              <a:t>プライムカバー </a:t>
            </a:r>
            <a:r>
              <a:rPr lang="en-US" altLang="ja-JP" sz="2000" dirty="0"/>
              <a:t>/ </a:t>
            </a:r>
            <a:r>
              <a:rPr lang="ja-JP" altLang="en-US" sz="2000" dirty="0"/>
              <a:t>プライムディスプレイ（</a:t>
            </a:r>
            <a:r>
              <a:rPr lang="en-US" altLang="ja-JP" sz="2000" dirty="0"/>
              <a:t>FQ1</a:t>
            </a:r>
            <a:r>
              <a:rPr lang="ja-JP" altLang="en-US" sz="2000" dirty="0"/>
              <a:t>）（</a:t>
            </a:r>
            <a:r>
              <a:rPr lang="en-US" altLang="ja-JP" sz="2000" dirty="0"/>
              <a:t>1000</a:t>
            </a:r>
            <a:r>
              <a:rPr lang="ja-JP" altLang="en-US" sz="2000" dirty="0"/>
              <a:t>万リーチ）</a:t>
            </a:r>
            <a:endParaRPr kumimoji="1" lang="ja-JP" altLang="en-US" sz="2600" dirty="0"/>
          </a:p>
        </p:txBody>
      </p:sp>
    </p:spTree>
    <p:extLst>
      <p:ext uri="{BB962C8B-B14F-4D97-AF65-F5344CB8AC3E}">
        <p14:creationId xmlns:p14="http://schemas.microsoft.com/office/powerpoint/2010/main" val="19336766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28</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335360" y="908720"/>
          <a:ext cx="7632848" cy="3345338"/>
        </p:xfrm>
        <a:graphic>
          <a:graphicData uri="http://schemas.openxmlformats.org/drawingml/2006/table">
            <a:tbl>
              <a:tblPr firstCol="1" bandRow="1">
                <a:tableStyleId>{21E4AEA4-8DFA-4A89-87EB-49C32662AFE0}</a:tableStyleId>
              </a:tblPr>
              <a:tblGrid>
                <a:gridCol w="2017916">
                  <a:extLst>
                    <a:ext uri="{9D8B030D-6E8A-4147-A177-3AD203B41FA5}">
                      <a16:colId xmlns:a16="http://schemas.microsoft.com/office/drawing/2014/main" val="792911817"/>
                    </a:ext>
                  </a:extLst>
                </a:gridCol>
                <a:gridCol w="1780344">
                  <a:extLst>
                    <a:ext uri="{9D8B030D-6E8A-4147-A177-3AD203B41FA5}">
                      <a16:colId xmlns:a16="http://schemas.microsoft.com/office/drawing/2014/main" val="3608287535"/>
                    </a:ext>
                  </a:extLst>
                </a:gridCol>
                <a:gridCol w="1917294">
                  <a:extLst>
                    <a:ext uri="{9D8B030D-6E8A-4147-A177-3AD203B41FA5}">
                      <a16:colId xmlns:a16="http://schemas.microsoft.com/office/drawing/2014/main" val="2591893762"/>
                    </a:ext>
                  </a:extLst>
                </a:gridCol>
                <a:gridCol w="1917294">
                  <a:extLst>
                    <a:ext uri="{9D8B030D-6E8A-4147-A177-3AD203B41FA5}">
                      <a16:colId xmlns:a16="http://schemas.microsoft.com/office/drawing/2014/main" val="313353640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endParaRPr kumimoji="1" lang="en-US" altLang="ja-JP" sz="105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1</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1</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6</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5</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endParaRPr kumimoji="1" lang="en-US" altLang="ja-JP" sz="105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1</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2</a:t>
                      </a:r>
                      <a:r>
                        <a:rPr kumimoji="1" lang="ja-JP" altLang="en-US" sz="1050" b="1" kern="1200" dirty="0">
                          <a:solidFill>
                            <a:schemeClr val="tx1">
                              <a:lumMod val="65000"/>
                              <a:lumOff val="35000"/>
                            </a:schemeClr>
                          </a:solidFill>
                          <a:latin typeface="+mn-lt"/>
                          <a:ea typeface="+mn-ea"/>
                          <a:cs typeface="+mn-cs"/>
                        </a:rPr>
                        <a:t>）</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413414">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a:solidFill>
                            <a:schemeClr val="bg1"/>
                          </a:solidFill>
                          <a:latin typeface="+mn-lt"/>
                          <a:ea typeface="+mn-ea"/>
                          <a:cs typeface="+mn-cs"/>
                        </a:rPr>
                        <a:t>オーディエンスカテゴリー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j-ea"/>
                          <a:cs typeface="+mn-cs"/>
                        </a:rPr>
                        <a:t>1</a:t>
                      </a:r>
                      <a:r>
                        <a:rPr kumimoji="1" lang="ja-JP" altLang="en-US" sz="1050" b="0" kern="1200" dirty="0">
                          <a:solidFill>
                            <a:schemeClr val="tx1">
                              <a:lumMod val="65000"/>
                              <a:lumOff val="35000"/>
                            </a:schemeClr>
                          </a:solidFill>
                          <a:latin typeface="+mj-ea"/>
                          <a:ea typeface="+mj-ea"/>
                          <a:cs typeface="+mn-cs"/>
                        </a:rPr>
                        <a:t>回</a:t>
                      </a:r>
                      <a:r>
                        <a:rPr kumimoji="1" lang="en-US" altLang="ja-JP" sz="1050" b="0" kern="1200" dirty="0">
                          <a:solidFill>
                            <a:schemeClr val="tx1">
                              <a:lumMod val="65000"/>
                              <a:lumOff val="35000"/>
                            </a:schemeClr>
                          </a:solidFill>
                          <a:latin typeface="+mj-ea"/>
                          <a:ea typeface="+mj-ea"/>
                          <a:cs typeface="+mn-cs"/>
                        </a:rPr>
                        <a:t>/</a:t>
                      </a:r>
                      <a:r>
                        <a:rPr kumimoji="1" lang="ja-JP" altLang="en-US" sz="1050" b="0" kern="1200" dirty="0">
                          <a:solidFill>
                            <a:schemeClr val="tx1">
                              <a:lumMod val="65000"/>
                              <a:lumOff val="35000"/>
                            </a:schemeClr>
                          </a:solidFill>
                          <a:latin typeface="+mj-ea"/>
                          <a:ea typeface="+mj-ea"/>
                          <a:cs typeface="+mn-cs"/>
                        </a:rPr>
                        <a:t>固定</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1</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固定</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1</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固定</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no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347248"/>
            <a:ext cx="11665296" cy="2400657"/>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注意事項</a:t>
            </a:r>
            <a:r>
              <a:rPr lang="en-US" altLang="ja-JP" sz="1050" b="1" dirty="0">
                <a:solidFill>
                  <a:schemeClr val="tx1">
                    <a:lumMod val="65000"/>
                    <a:lumOff val="35000"/>
                  </a:schemeClr>
                </a:solidFill>
                <a:latin typeface="+mn-ea"/>
              </a:rPr>
              <a:t>】</a:t>
            </a:r>
          </a:p>
          <a:p>
            <a:pPr>
              <a:lnSpc>
                <a:spcPts val="1460"/>
              </a:lnSpc>
            </a:pPr>
            <a:r>
              <a:rPr lang="ja-JP" altLang="en-US" sz="1050" b="1" dirty="0">
                <a:solidFill>
                  <a:schemeClr val="tx1">
                    <a:lumMod val="65000"/>
                    <a:lumOff val="35000"/>
                  </a:schemeClr>
                </a:solidFill>
                <a:latin typeface="+mn-ea"/>
              </a:rPr>
              <a:t>こちらの商品は、フリークエンシーを掛け合わせた際の</a:t>
            </a:r>
            <a:r>
              <a:rPr lang="en-US" altLang="ja-JP" sz="1050" b="1" dirty="0" err="1">
                <a:solidFill>
                  <a:schemeClr val="tx1">
                    <a:lumMod val="65000"/>
                    <a:lumOff val="35000"/>
                  </a:schemeClr>
                </a:solidFill>
                <a:latin typeface="+mn-ea"/>
              </a:rPr>
              <a:t>vCPM</a:t>
            </a:r>
            <a:r>
              <a:rPr lang="ja-JP" altLang="en-US" sz="1050" b="1" dirty="0" err="1">
                <a:solidFill>
                  <a:schemeClr val="tx1">
                    <a:lumMod val="65000"/>
                    <a:lumOff val="35000"/>
                  </a:schemeClr>
                </a:solidFill>
                <a:latin typeface="+mn-ea"/>
              </a:rPr>
              <a:t>、</a:t>
            </a:r>
            <a:r>
              <a:rPr lang="ja-JP" altLang="en-US" sz="1050" b="1" dirty="0">
                <a:solidFill>
                  <a:schemeClr val="tx1">
                    <a:lumMod val="65000"/>
                    <a:lumOff val="35000"/>
                  </a:schemeClr>
                </a:solidFill>
                <a:latin typeface="+mn-ea"/>
              </a:rPr>
              <a:t>および購入価格は固定です。</a:t>
            </a:r>
            <a:r>
              <a:rPr lang="en-US" altLang="ja-JP" sz="1050" b="1" dirty="0" smtClean="0">
                <a:solidFill>
                  <a:schemeClr val="tx1">
                    <a:lumMod val="65000"/>
                    <a:lumOff val="35000"/>
                  </a:schemeClr>
                </a:solidFill>
                <a:latin typeface="+mn-ea"/>
              </a:rPr>
              <a:t>P14</a:t>
            </a:r>
            <a:r>
              <a:rPr lang="ja-JP" altLang="en-US" sz="1050" b="1" dirty="0" smtClean="0">
                <a:solidFill>
                  <a:schemeClr val="tx1">
                    <a:lumMod val="65000"/>
                    <a:lumOff val="35000"/>
                  </a:schemeClr>
                </a:solidFill>
                <a:latin typeface="+mn-ea"/>
              </a:rPr>
              <a:t>「</a:t>
            </a:r>
            <a:r>
              <a:rPr lang="ja-JP" altLang="en-US" sz="1050" b="1" dirty="0">
                <a:solidFill>
                  <a:schemeClr val="tx1">
                    <a:lumMod val="65000"/>
                    <a:lumOff val="35000"/>
                  </a:schemeClr>
                </a:solidFill>
                <a:latin typeface="+mn-ea"/>
              </a:rPr>
              <a:t>商品一覧」ページ</a:t>
            </a:r>
            <a:r>
              <a:rPr lang="ja-JP" altLang="en-US" sz="1050" b="1" dirty="0" smtClean="0">
                <a:solidFill>
                  <a:schemeClr val="tx1">
                    <a:lumMod val="65000"/>
                    <a:lumOff val="35000"/>
                  </a:schemeClr>
                </a:solidFill>
                <a:latin typeface="+mn-ea"/>
              </a:rPr>
              <a:t>の「最低購入価格」「</a:t>
            </a:r>
            <a:r>
              <a:rPr lang="ja-JP" altLang="en-US" sz="1050" b="1" dirty="0">
                <a:solidFill>
                  <a:schemeClr val="tx1">
                    <a:lumMod val="65000"/>
                    <a:lumOff val="35000"/>
                  </a:schemeClr>
                </a:solidFill>
                <a:latin typeface="+mn-ea"/>
              </a:rPr>
              <a:t>基本料金（</a:t>
            </a:r>
            <a:r>
              <a:rPr lang="en-US" altLang="ja-JP" sz="1050" b="1" dirty="0" err="1">
                <a:solidFill>
                  <a:schemeClr val="tx1">
                    <a:lumMod val="65000"/>
                    <a:lumOff val="35000"/>
                  </a:schemeClr>
                </a:solidFill>
                <a:latin typeface="+mn-ea"/>
              </a:rPr>
              <a:t>vCPM</a:t>
            </a:r>
            <a:r>
              <a:rPr lang="ja-JP" altLang="en-US" sz="1050" b="1" dirty="0" smtClean="0">
                <a:solidFill>
                  <a:schemeClr val="tx1">
                    <a:lumMod val="65000"/>
                    <a:lumOff val="35000"/>
                  </a:schemeClr>
                </a:solidFill>
                <a:latin typeface="+mn-ea"/>
              </a:rPr>
              <a:t>）」</a:t>
            </a:r>
            <a:r>
              <a:rPr lang="ja-JP" altLang="en-US" sz="1050" b="1" dirty="0">
                <a:solidFill>
                  <a:schemeClr val="tx1">
                    <a:lumMod val="65000"/>
                    <a:lumOff val="35000"/>
                  </a:schemeClr>
                </a:solidFill>
                <a:latin typeface="+mn-ea"/>
              </a:rPr>
              <a:t>欄をご確認ください。</a:t>
            </a:r>
            <a:endParaRPr lang="en-US" altLang="ja-JP" sz="1050" b="1" dirty="0">
              <a:solidFill>
                <a:schemeClr val="tx1">
                  <a:lumMod val="65000"/>
                  <a:lumOff val="35000"/>
                </a:schemeClr>
              </a:solidFill>
              <a:latin typeface="+mn-ea"/>
            </a:endParaRPr>
          </a:p>
          <a:p>
            <a:pPr>
              <a:lnSpc>
                <a:spcPts val="1460"/>
              </a:lnSpc>
            </a:pPr>
            <a:r>
              <a:rPr lang="ja-JP" altLang="en-US" sz="1050" b="1" dirty="0">
                <a:solidFill>
                  <a:schemeClr val="tx1">
                    <a:lumMod val="65000"/>
                    <a:lumOff val="35000"/>
                  </a:schemeClr>
                </a:solidFill>
                <a:latin typeface="+mn-ea"/>
              </a:rPr>
              <a:t>また</a:t>
            </a:r>
            <a:r>
              <a:rPr lang="ja-JP" altLang="en-US" sz="1050" b="1" dirty="0" smtClean="0">
                <a:solidFill>
                  <a:schemeClr val="tx1">
                    <a:lumMod val="65000"/>
                    <a:lumOff val="35000"/>
                  </a:schemeClr>
                </a:solidFill>
                <a:latin typeface="+mn-ea"/>
              </a:rPr>
              <a:t>、その他ターゲティング</a:t>
            </a:r>
            <a:r>
              <a:rPr lang="ja-JP" altLang="en-US" sz="1050" b="1" dirty="0">
                <a:solidFill>
                  <a:schemeClr val="tx1">
                    <a:lumMod val="65000"/>
                    <a:lumOff val="35000"/>
                  </a:schemeClr>
                </a:solidFill>
                <a:latin typeface="+mn-ea"/>
              </a:rPr>
              <a:t>設定は不可です。</a:t>
            </a:r>
            <a:endParaRPr lang="en-US" altLang="ja-JP" sz="1050" b="1" dirty="0">
              <a:solidFill>
                <a:schemeClr val="tx1">
                  <a:lumMod val="65000"/>
                  <a:lumOff val="35000"/>
                </a:schemeClr>
              </a:solidFill>
              <a:latin typeface="+mn-ea"/>
            </a:endParaRPr>
          </a:p>
          <a:p>
            <a:pPr>
              <a:lnSpc>
                <a:spcPts val="1460"/>
              </a:lnSpc>
            </a:pPr>
            <a:endParaRPr lang="en-US" altLang="ja-JP" sz="1050" dirty="0" smtClean="0">
              <a:solidFill>
                <a:schemeClr val="tx1">
                  <a:lumMod val="65000"/>
                  <a:lumOff val="35000"/>
                </a:schemeClr>
              </a:solidFill>
              <a:latin typeface="+mn-ea"/>
            </a:endParaRPr>
          </a:p>
          <a:p>
            <a:pPr>
              <a:lnSpc>
                <a:spcPts val="1460"/>
              </a:lnSpc>
            </a:pPr>
            <a:r>
              <a:rPr lang="en-US" altLang="ja-JP" sz="1050" dirty="0">
                <a:solidFill>
                  <a:schemeClr val="tx1">
                    <a:lumMod val="65000"/>
                    <a:lumOff val="35000"/>
                  </a:schemeClr>
                </a:solidFill>
              </a:rPr>
              <a:t>※SP</a:t>
            </a:r>
            <a:r>
              <a:rPr lang="ja-JP" altLang="en-US" sz="1050" dirty="0">
                <a:solidFill>
                  <a:schemeClr val="tx1">
                    <a:lumMod val="65000"/>
                    <a:lumOff val="35000"/>
                  </a:schemeClr>
                </a:solidFill>
              </a:rPr>
              <a:t>はスマートフォン、</a:t>
            </a:r>
            <a:r>
              <a:rPr lang="en-US" altLang="ja-JP" sz="1050" dirty="0">
                <a:solidFill>
                  <a:schemeClr val="tx1">
                    <a:lumMod val="65000"/>
                    <a:lumOff val="35000"/>
                  </a:schemeClr>
                </a:solidFill>
              </a:rPr>
              <a:t>PC</a:t>
            </a:r>
            <a:r>
              <a:rPr lang="ja-JP" altLang="en-US" sz="1050" dirty="0">
                <a:solidFill>
                  <a:schemeClr val="tx1">
                    <a:lumMod val="65000"/>
                    <a:lumOff val="35000"/>
                  </a:schemeClr>
                </a:solidFill>
              </a:rPr>
              <a:t>はパソコンの略称です</a:t>
            </a:r>
            <a:r>
              <a:rPr lang="ja-JP" altLang="en-US" sz="1050" dirty="0" smtClean="0">
                <a:solidFill>
                  <a:schemeClr val="tx1">
                    <a:lumMod val="65000"/>
                    <a:lumOff val="35000"/>
                  </a:schemeClr>
                </a:solidFill>
              </a:rPr>
              <a:t>。</a:t>
            </a:r>
            <a:endParaRPr lang="en-US" altLang="ja-JP" sz="1050" dirty="0">
              <a:solidFill>
                <a:schemeClr val="tx1">
                  <a:lumMod val="65000"/>
                  <a:lumOff val="35000"/>
                </a:schemeClr>
              </a:solidFill>
              <a:latin typeface="+mn-ea"/>
            </a:endParaRPr>
          </a:p>
          <a:p>
            <a:pPr>
              <a:lnSpc>
                <a:spcPts val="1460"/>
              </a:lnSpc>
            </a:pP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年齢は以下の区分で指定が可能です。</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15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19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20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25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29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30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35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39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40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45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49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50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55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59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60</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64</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65</a:t>
            </a:r>
            <a:r>
              <a:rPr lang="ja-JP" altLang="en-US" sz="1050" dirty="0">
                <a:solidFill>
                  <a:schemeClr val="bg1">
                    <a:lumMod val="85000"/>
                  </a:schemeClr>
                </a:solidFill>
                <a:latin typeface="+mn-ea"/>
              </a:rPr>
              <a:t>歳～</a:t>
            </a:r>
            <a:r>
              <a:rPr lang="en-US" altLang="ja-JP" sz="1050" dirty="0">
                <a:solidFill>
                  <a:schemeClr val="bg1">
                    <a:lumMod val="85000"/>
                  </a:schemeClr>
                </a:solidFill>
                <a:latin typeface="+mn-ea"/>
              </a:rPr>
              <a:t>69</a:t>
            </a:r>
            <a:r>
              <a:rPr lang="ja-JP" altLang="en-US" sz="1050" dirty="0">
                <a:solidFill>
                  <a:schemeClr val="bg1">
                    <a:lumMod val="85000"/>
                  </a:schemeClr>
                </a:solidFill>
                <a:latin typeface="+mn-ea"/>
              </a:rPr>
              <a:t>歳 </a:t>
            </a:r>
            <a:r>
              <a:rPr lang="en-US" altLang="ja-JP" sz="1050" dirty="0">
                <a:solidFill>
                  <a:schemeClr val="bg1">
                    <a:lumMod val="85000"/>
                  </a:schemeClr>
                </a:solidFill>
                <a:latin typeface="+mn-ea"/>
              </a:rPr>
              <a:t>/ 70</a:t>
            </a:r>
            <a:r>
              <a:rPr lang="ja-JP" altLang="en-US" sz="1050" dirty="0">
                <a:solidFill>
                  <a:schemeClr val="bg1">
                    <a:lumMod val="85000"/>
                  </a:schemeClr>
                </a:solidFill>
                <a:latin typeface="+mn-ea"/>
              </a:rPr>
              <a:t>歳以上</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は「基本料金</a:t>
            </a: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ターゲティングごとに設定されている掛け率」（小数点以下切り捨て）によって決定されます。</a:t>
            </a:r>
            <a:r>
              <a:rPr lang="en-US" altLang="ja-JP" sz="1050" dirty="0">
                <a:solidFill>
                  <a:schemeClr val="bg1">
                    <a:lumMod val="85000"/>
                  </a:schemeClr>
                </a:solidFill>
                <a:latin typeface="+mn-ea"/>
              </a:rPr>
              <a:t/>
            </a:r>
            <a:br>
              <a:rPr lang="en-US" altLang="ja-JP" sz="1050" dirty="0">
                <a:solidFill>
                  <a:schemeClr val="bg1">
                    <a:lumMod val="85000"/>
                  </a:schemeClr>
                </a:solidFill>
                <a:latin typeface="+mn-ea"/>
              </a:rPr>
            </a:br>
            <a:r>
              <a:rPr lang="en-US" altLang="ja-JP" sz="1050" dirty="0">
                <a:solidFill>
                  <a:schemeClr val="bg1">
                    <a:lumMod val="85000"/>
                  </a:schemeClr>
                </a:solidFill>
                <a:latin typeface="+mn-ea"/>
              </a:rPr>
              <a:t>※</a:t>
            </a:r>
            <a:r>
              <a:rPr lang="en-US" altLang="ja-JP" sz="1050" dirty="0" err="1">
                <a:solidFill>
                  <a:schemeClr val="bg1">
                    <a:lumMod val="85000"/>
                  </a:schemeClr>
                </a:solidFill>
                <a:latin typeface="+mn-ea"/>
              </a:rPr>
              <a:t>vCPM</a:t>
            </a:r>
            <a:r>
              <a:rPr lang="ja-JP" altLang="en-US" sz="1050" dirty="0">
                <a:solidFill>
                  <a:schemeClr val="bg1">
                    <a:lumMod val="85000"/>
                  </a:schemeClr>
                </a:solidFill>
                <a:latin typeface="+mn-ea"/>
              </a:rPr>
              <a:t>掛け率の最大値は</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倍になります。</a:t>
            </a:r>
            <a:endParaRPr lang="en-US" altLang="ja-JP" sz="1050" dirty="0">
              <a:solidFill>
                <a:schemeClr val="bg1">
                  <a:lumMod val="85000"/>
                </a:schemeClr>
              </a:solidFill>
              <a:latin typeface="+mn-ea"/>
            </a:endParaRPr>
          </a:p>
          <a:p>
            <a:pPr>
              <a:lnSpc>
                <a:spcPts val="1460"/>
              </a:lnSpc>
            </a:pPr>
            <a:r>
              <a:rPr lang="ja-JP" altLang="en-US" sz="1050" dirty="0">
                <a:solidFill>
                  <a:schemeClr val="bg1">
                    <a:lumMod val="85000"/>
                  </a:schemeClr>
                </a:solidFill>
                <a:latin typeface="+mn-ea"/>
              </a:rPr>
              <a:t>例：性別、年齢、オーディエンスカテゴリーを設定した場合、</a:t>
            </a:r>
            <a:r>
              <a:rPr lang="en-US" altLang="ja-JP" sz="1050" dirty="0">
                <a:solidFill>
                  <a:schemeClr val="bg1">
                    <a:lumMod val="85000"/>
                  </a:schemeClr>
                </a:solidFill>
                <a:latin typeface="+mn-ea"/>
              </a:rPr>
              <a:t>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1.2</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 1.8</a:t>
            </a:r>
            <a:r>
              <a:rPr lang="ja-JP" altLang="en-US" sz="1050" dirty="0">
                <a:solidFill>
                  <a:schemeClr val="bg1">
                    <a:lumMod val="85000"/>
                  </a:schemeClr>
                </a:solidFill>
                <a:latin typeface="+mn-ea"/>
              </a:rPr>
              <a:t>倍</a:t>
            </a:r>
            <a:r>
              <a:rPr lang="en-US" altLang="ja-JP" sz="1050" dirty="0">
                <a:solidFill>
                  <a:schemeClr val="bg1">
                    <a:lumMod val="85000"/>
                  </a:schemeClr>
                </a:solidFill>
                <a:latin typeface="+mn-ea"/>
              </a:rPr>
              <a:t>=2.59</a:t>
            </a:r>
            <a:r>
              <a:rPr lang="ja-JP" altLang="en-US" sz="1050" dirty="0">
                <a:solidFill>
                  <a:schemeClr val="bg1">
                    <a:lumMod val="85000"/>
                  </a:schemeClr>
                </a:solidFill>
                <a:latin typeface="+mn-ea"/>
              </a:rPr>
              <a:t>倍となりますが、最大値が</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倍のため、</a:t>
            </a:r>
            <a:r>
              <a:rPr lang="en-US" altLang="ja-JP" sz="1050" dirty="0">
                <a:solidFill>
                  <a:schemeClr val="bg1">
                    <a:lumMod val="85000"/>
                  </a:schemeClr>
                </a:solidFill>
                <a:latin typeface="+mn-ea"/>
              </a:rPr>
              <a:t>2.0</a:t>
            </a:r>
            <a:r>
              <a:rPr lang="ja-JP" altLang="en-US" sz="1050" dirty="0">
                <a:solidFill>
                  <a:schemeClr val="bg1">
                    <a:lumMod val="85000"/>
                  </a:schemeClr>
                </a:solidFill>
                <a:latin typeface="+mn-ea"/>
              </a:rPr>
              <a:t>倍で設定可能となります。</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a:t>
            </a:r>
            <a:r>
              <a:rPr lang="ja-JP" altLang="en-US" sz="1050" dirty="0">
                <a:solidFill>
                  <a:schemeClr val="bg1">
                    <a:lumMod val="85000"/>
                  </a:schemeClr>
                </a:solidFill>
                <a:latin typeface="+mn-ea"/>
              </a:rPr>
              <a:t>オーディエンスカテゴリーの詳細は、</a:t>
            </a:r>
            <a:r>
              <a:rPr lang="en-US" altLang="ja-JP" sz="1050" dirty="0">
                <a:solidFill>
                  <a:schemeClr val="bg1">
                    <a:lumMod val="85000"/>
                  </a:schemeClr>
                </a:solidFill>
                <a:latin typeface="+mn-ea"/>
              </a:rPr>
              <a:t>Yahoo!</a:t>
            </a:r>
            <a:r>
              <a:rPr lang="ja-JP" altLang="en-US" sz="1050" dirty="0">
                <a:solidFill>
                  <a:schemeClr val="bg1">
                    <a:lumMod val="85000"/>
                  </a:schemeClr>
                </a:solidFill>
                <a:latin typeface="+mn-ea"/>
              </a:rPr>
              <a:t>広告ヘルプを参照してください。</a:t>
            </a:r>
            <a:endParaRPr lang="en-US" altLang="ja-JP" sz="1050" dirty="0">
              <a:solidFill>
                <a:schemeClr val="bg1">
                  <a:lumMod val="85000"/>
                </a:schemeClr>
              </a:solidFill>
              <a:latin typeface="+mn-ea"/>
            </a:endParaRPr>
          </a:p>
          <a:p>
            <a:pPr>
              <a:lnSpc>
                <a:spcPts val="1460"/>
              </a:lnSpc>
            </a:pPr>
            <a:r>
              <a:rPr lang="en-US" altLang="ja-JP" sz="1050" dirty="0">
                <a:solidFill>
                  <a:schemeClr val="bg1">
                    <a:lumMod val="85000"/>
                  </a:schemeClr>
                </a:solidFill>
                <a:latin typeface="+mn-ea"/>
              </a:rPr>
              <a:t>https://</a:t>
            </a:r>
            <a:r>
              <a:rPr lang="en-US" altLang="ja-JP" sz="1050" dirty="0" smtClean="0">
                <a:solidFill>
                  <a:schemeClr val="bg1">
                    <a:lumMod val="85000"/>
                  </a:schemeClr>
                </a:solidFill>
                <a:latin typeface="+mn-ea"/>
              </a:rPr>
              <a:t>ads-help.yahoo.co.jp/yahooads/display/articledetail?lan=ja&amp;aid=71655</a:t>
            </a:r>
            <a:endParaRPr lang="en-US" altLang="ja-JP" sz="1050" b="1" dirty="0">
              <a:solidFill>
                <a:schemeClr val="bg1">
                  <a:lumMod val="85000"/>
                </a:schemeClr>
              </a:solidFill>
              <a:latin typeface="+mn-ea"/>
            </a:endParaRPr>
          </a:p>
        </p:txBody>
      </p:sp>
    </p:spTree>
    <p:extLst>
      <p:ext uri="{BB962C8B-B14F-4D97-AF65-F5344CB8AC3E}">
        <p14:creationId xmlns:p14="http://schemas.microsoft.com/office/powerpoint/2010/main" val="41298783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29</a:t>
            </a:fld>
            <a:endParaRPr lang="ja-JP" altLang="en-US"/>
          </a:p>
        </p:txBody>
      </p:sp>
      <p:sp>
        <p:nvSpPr>
          <p:cNvPr id="6" name="テキスト プレースホルダー 1"/>
          <p:cNvSpPr>
            <a:spLocks noGrp="1"/>
          </p:cNvSpPr>
          <p:nvPr>
            <p:ph type="body" sz="quarter" idx="12"/>
          </p:nvPr>
        </p:nvSpPr>
        <p:spPr>
          <a:xfrm>
            <a:off x="303148" y="3068960"/>
            <a:ext cx="11691103" cy="2160240"/>
          </a:xfrm>
        </p:spPr>
        <p:txBody>
          <a:bodyPr>
            <a:noAutofit/>
          </a:bodyPr>
          <a:lstStyle/>
          <a:p>
            <a:pPr algn="ctr"/>
            <a:r>
              <a:rPr lang="ja-JP" altLang="en-US" sz="3600" b="1" dirty="0" smtClean="0"/>
              <a:t>共通事項</a:t>
            </a:r>
            <a:endParaRPr kumimoji="1" lang="en-US" altLang="ja-JP" sz="3600" b="1" dirty="0" smtClean="0"/>
          </a:p>
        </p:txBody>
      </p:sp>
    </p:spTree>
    <p:extLst>
      <p:ext uri="{BB962C8B-B14F-4D97-AF65-F5344CB8AC3E}">
        <p14:creationId xmlns:p14="http://schemas.microsoft.com/office/powerpoint/2010/main" val="31631206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smtClean="0"/>
              <a:t>概要</a:t>
            </a:r>
            <a:endParaRPr kumimoji="1" lang="ja-JP" altLang="en-US" b="1"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4" name="正方形/長方形 13"/>
          <p:cNvSpPr/>
          <p:nvPr/>
        </p:nvSpPr>
        <p:spPr>
          <a:xfrm>
            <a:off x="440610" y="6297432"/>
            <a:ext cx="2736647"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p>
        </p:txBody>
      </p:sp>
      <p:sp>
        <p:nvSpPr>
          <p:cNvPr id="18" name="テキスト ボックス 17"/>
          <p:cNvSpPr txBox="1"/>
          <p:nvPr/>
        </p:nvSpPr>
        <p:spPr>
          <a:xfrm>
            <a:off x="334963" y="1053364"/>
            <a:ext cx="11402265" cy="15234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2800" b="1" dirty="0" smtClean="0">
                <a:latin typeface="メイリオ"/>
                <a:ea typeface="メイリオ"/>
              </a:rPr>
              <a:t>2022</a:t>
            </a:r>
            <a:r>
              <a:rPr lang="ja-JP" altLang="en-US" sz="2800" b="1" dirty="0" smtClean="0">
                <a:latin typeface="メイリオ"/>
                <a:ea typeface="メイリオ"/>
              </a:rPr>
              <a:t>年</a:t>
            </a:r>
            <a:r>
              <a:rPr lang="en-US" altLang="ja-JP" sz="2800" b="1" dirty="0" smtClean="0">
                <a:latin typeface="メイリオ"/>
                <a:ea typeface="メイリオ"/>
              </a:rPr>
              <a:t>3</a:t>
            </a:r>
            <a:r>
              <a:rPr lang="ja-JP" altLang="en-US" sz="2800" b="1" dirty="0" smtClean="0">
                <a:latin typeface="メイリオ"/>
                <a:ea typeface="メイリオ"/>
              </a:rPr>
              <a:t>月掲載分</a:t>
            </a:r>
            <a:r>
              <a:rPr kumimoji="1" lang="ja-JP" altLang="en-US" sz="2800" b="1" i="0" u="none" strike="noStrike" kern="1200" cap="none" spc="0" normalizeH="0" baseline="0" noProof="0" dirty="0" smtClean="0">
                <a:ln>
                  <a:noFill/>
                </a:ln>
                <a:effectLst/>
                <a:uLnTx/>
                <a:uFillTx/>
                <a:latin typeface="メイリオ"/>
                <a:ea typeface="メイリオ"/>
              </a:rPr>
              <a:t>限定で</a:t>
            </a:r>
            <a:endParaRPr kumimoji="1" lang="en-US" altLang="ja-JP" sz="2800" b="1" i="0" u="none" strike="noStrike" kern="1200" cap="none" spc="0" normalizeH="0" baseline="0" noProof="0" dirty="0" smtClean="0">
              <a:ln>
                <a:noFill/>
              </a:ln>
              <a:effectLst/>
              <a:uLnTx/>
              <a:uFillTx/>
              <a:latin typeface="メイリオ"/>
              <a:ea typeface="メイリオ"/>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3700" b="1" dirty="0" smtClean="0">
                <a:solidFill>
                  <a:schemeClr val="accent6"/>
                </a:solidFill>
                <a:latin typeface="メイリオ"/>
                <a:ea typeface="メイリオ"/>
              </a:rPr>
              <a:t>“２つのお得な特別プラン”</a:t>
            </a:r>
            <a:r>
              <a:rPr lang="ja-JP" altLang="en-US" sz="2800" b="1" dirty="0" smtClean="0">
                <a:latin typeface="メイリオ"/>
                <a:ea typeface="メイリオ"/>
              </a:rPr>
              <a:t>をご用意いたしました</a:t>
            </a:r>
            <a:endParaRPr lang="en-US" altLang="ja-JP" sz="2800" b="1" dirty="0">
              <a:latin typeface="メイリオ"/>
              <a:ea typeface="メイリオ"/>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800" b="1" dirty="0">
                <a:latin typeface="メイリオ"/>
                <a:ea typeface="メイリオ"/>
              </a:rPr>
              <a:t>年度</a:t>
            </a:r>
            <a:r>
              <a:rPr lang="ja-JP" altLang="en-US" sz="2800" b="1" dirty="0" smtClean="0">
                <a:latin typeface="メイリオ"/>
                <a:ea typeface="メイリオ"/>
              </a:rPr>
              <a:t>末のプロモーションでぜひご活用ください</a:t>
            </a:r>
            <a:endParaRPr lang="en-US" altLang="ja-JP" sz="2800" b="1" dirty="0">
              <a:latin typeface="メイリオ"/>
              <a:ea typeface="メイリオ"/>
            </a:endParaRPr>
          </a:p>
        </p:txBody>
      </p:sp>
      <p:sp>
        <p:nvSpPr>
          <p:cNvPr id="19" name="角丸四角形 18"/>
          <p:cNvSpPr/>
          <p:nvPr/>
        </p:nvSpPr>
        <p:spPr>
          <a:xfrm>
            <a:off x="713621" y="2996952"/>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20" name="テキスト ボックス 1"/>
          <p:cNvSpPr txBox="1"/>
          <p:nvPr/>
        </p:nvSpPr>
        <p:spPr>
          <a:xfrm>
            <a:off x="839416" y="3111421"/>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smtClean="0">
                <a:latin typeface="メイリオ" panose="020B0604030504040204" pitchFamily="50" charset="-128"/>
                <a:ea typeface="メイリオ" panose="020B0604030504040204" pitchFamily="50" charset="-128"/>
              </a:rPr>
              <a:t>対象期間</a:t>
            </a:r>
            <a:endParaRPr kumimoji="1" lang="ja-JP" altLang="en-US" sz="2000" b="1" dirty="0">
              <a:latin typeface="メイリオ" panose="020B0604030504040204" pitchFamily="50" charset="-128"/>
              <a:ea typeface="メイリオ" panose="020B0604030504040204" pitchFamily="50" charset="-128"/>
            </a:endParaRPr>
          </a:p>
        </p:txBody>
      </p:sp>
      <p:sp>
        <p:nvSpPr>
          <p:cNvPr id="21" name="テキスト ボックス 20"/>
          <p:cNvSpPr txBox="1"/>
          <p:nvPr/>
        </p:nvSpPr>
        <p:spPr>
          <a:xfrm>
            <a:off x="847920" y="3678342"/>
            <a:ext cx="6872394" cy="400110"/>
          </a:xfrm>
          <a:prstGeom prst="rect">
            <a:avLst/>
          </a:prstGeom>
          <a:noFill/>
        </p:spPr>
        <p:txBody>
          <a:bodyPr wrap="none" rtlCol="0">
            <a:spAutoFit/>
          </a:bodyPr>
          <a:lstStyle/>
          <a:p>
            <a:pPr algn="l"/>
            <a:r>
              <a:rPr kumimoji="1" lang="en-US" altLang="ja-JP" sz="2000" b="1" dirty="0" smtClean="0"/>
              <a:t>2022</a:t>
            </a:r>
            <a:r>
              <a:rPr kumimoji="1" lang="ja-JP" altLang="en-US" sz="2000" b="1" dirty="0" smtClean="0"/>
              <a:t>年</a:t>
            </a:r>
            <a:r>
              <a:rPr lang="en-US" altLang="ja-JP" sz="2000" b="1" dirty="0"/>
              <a:t>3</a:t>
            </a:r>
            <a:r>
              <a:rPr kumimoji="1" lang="ja-JP" altLang="en-US" sz="2000" b="1" dirty="0" smtClean="0"/>
              <a:t>月</a:t>
            </a:r>
            <a:r>
              <a:rPr kumimoji="1" lang="en-US" altLang="ja-JP" sz="2000" b="1" dirty="0"/>
              <a:t>1</a:t>
            </a:r>
            <a:r>
              <a:rPr kumimoji="1" lang="ja-JP" altLang="en-US" sz="2000" b="1" dirty="0"/>
              <a:t>日</a:t>
            </a:r>
            <a:r>
              <a:rPr kumimoji="1" lang="ja-JP" altLang="en-US" sz="2000" b="1" dirty="0" smtClean="0"/>
              <a:t>（火）～</a:t>
            </a:r>
            <a:r>
              <a:rPr lang="en-US" altLang="ja-JP" sz="2000" b="1" dirty="0"/>
              <a:t>3</a:t>
            </a:r>
            <a:r>
              <a:rPr kumimoji="1" lang="ja-JP" altLang="en-US" sz="2000" b="1" dirty="0" smtClean="0"/>
              <a:t>月</a:t>
            </a:r>
            <a:r>
              <a:rPr kumimoji="1" lang="en-US" altLang="ja-JP" sz="2000" b="1" dirty="0"/>
              <a:t>31</a:t>
            </a:r>
            <a:r>
              <a:rPr kumimoji="1" lang="ja-JP" altLang="en-US" sz="2000" b="1" dirty="0"/>
              <a:t>日</a:t>
            </a:r>
            <a:r>
              <a:rPr kumimoji="1" lang="ja-JP" altLang="en-US" sz="2000" b="1" dirty="0" smtClean="0"/>
              <a:t>（木）</a:t>
            </a:r>
            <a:r>
              <a:rPr kumimoji="1" lang="ja-JP" altLang="en-US" sz="2000" b="1" dirty="0"/>
              <a:t>掲載終了分まで</a:t>
            </a:r>
          </a:p>
        </p:txBody>
      </p:sp>
      <p:sp>
        <p:nvSpPr>
          <p:cNvPr id="22" name="テキスト ボックス 21"/>
          <p:cNvSpPr txBox="1"/>
          <p:nvPr/>
        </p:nvSpPr>
        <p:spPr>
          <a:xfrm>
            <a:off x="839416" y="5112436"/>
            <a:ext cx="11186650" cy="707886"/>
          </a:xfrm>
          <a:prstGeom prst="rect">
            <a:avLst/>
          </a:prstGeom>
          <a:noFill/>
        </p:spPr>
        <p:txBody>
          <a:bodyPr wrap="square" rtlCol="0">
            <a:spAutoFit/>
          </a:bodyPr>
          <a:lstStyle/>
          <a:p>
            <a:r>
              <a:rPr kumimoji="1" lang="ja-JP" altLang="en-US" sz="2000" b="1" dirty="0" smtClean="0"/>
              <a:t>①</a:t>
            </a:r>
            <a:r>
              <a:rPr lang="ja-JP" altLang="en-US" sz="2000" b="1" dirty="0"/>
              <a:t>ビューアブルインプレッション増量プラン</a:t>
            </a:r>
            <a:r>
              <a:rPr lang="ja-JP" altLang="en-US" b="1" dirty="0" smtClean="0"/>
              <a:t>（対象商品：インストリーム／プライムディスプレイ）</a:t>
            </a:r>
            <a:endParaRPr kumimoji="1" lang="en-US" altLang="ja-JP" b="1" dirty="0"/>
          </a:p>
          <a:p>
            <a:r>
              <a:rPr kumimoji="1" lang="ja-JP" altLang="en-US" sz="2000" b="1" dirty="0" smtClean="0"/>
              <a:t>②</a:t>
            </a:r>
            <a:r>
              <a:rPr lang="en-US" altLang="ja-JP" sz="2000" b="1" dirty="0" smtClean="0"/>
              <a:t>1000</a:t>
            </a:r>
            <a:r>
              <a:rPr lang="ja-JP" altLang="en-US" sz="2000" b="1" dirty="0"/>
              <a:t>万</a:t>
            </a:r>
            <a:r>
              <a:rPr lang="ja-JP" altLang="en-US" sz="2000" b="1" dirty="0" smtClean="0"/>
              <a:t>リーチ獲得プラン</a:t>
            </a:r>
            <a:r>
              <a:rPr lang="ja-JP" altLang="en-US" b="1" dirty="0" smtClean="0"/>
              <a:t>（対象商品：プライムカバー</a:t>
            </a:r>
            <a:r>
              <a:rPr lang="ja-JP" altLang="en-US" b="1" dirty="0"/>
              <a:t>／</a:t>
            </a:r>
            <a:r>
              <a:rPr lang="ja-JP" altLang="en-US" b="1" dirty="0" smtClean="0"/>
              <a:t>プライムディスプレイ）</a:t>
            </a:r>
            <a:endParaRPr kumimoji="1" lang="ja-JP" altLang="en-US" b="1" dirty="0"/>
          </a:p>
        </p:txBody>
      </p:sp>
      <p:sp>
        <p:nvSpPr>
          <p:cNvPr id="23" name="角丸四角形 22"/>
          <p:cNvSpPr/>
          <p:nvPr/>
        </p:nvSpPr>
        <p:spPr>
          <a:xfrm>
            <a:off x="680207" y="443571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24" name="テキスト ボックス 1"/>
          <p:cNvSpPr txBox="1"/>
          <p:nvPr/>
        </p:nvSpPr>
        <p:spPr>
          <a:xfrm>
            <a:off x="806002" y="455018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smtClean="0">
                <a:latin typeface="メイリオ" panose="020B0604030504040204" pitchFamily="50" charset="-128"/>
                <a:ea typeface="メイリオ" panose="020B0604030504040204" pitchFamily="50" charset="-128"/>
              </a:rPr>
              <a:t>特別プラン</a:t>
            </a:r>
            <a:endParaRPr kumimoji="1" lang="ja-JP" altLang="en-US" sz="2000" b="1"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74529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30</a:t>
            </a:fld>
            <a:endParaRPr lang="ja-JP" altLang="en-US"/>
          </a:p>
        </p:txBody>
      </p:sp>
      <p:sp>
        <p:nvSpPr>
          <p:cNvPr id="16" name="正方形/長方形 15"/>
          <p:cNvSpPr/>
          <p:nvPr/>
        </p:nvSpPr>
        <p:spPr>
          <a:xfrm>
            <a:off x="7608168" y="5991671"/>
            <a:ext cx="418576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r>
              <a:rPr kumimoji="0" lang="en-US" altLang="ja-JP" sz="800" b="0" i="0" u="none" strike="noStrike" kern="0" cap="none" spc="0" normalizeH="0" baseline="0" noProof="0" dirty="0">
                <a:ln>
                  <a:noFill/>
                </a:ln>
                <a:solidFill>
                  <a:prstClr val="black">
                    <a:lumMod val="65000"/>
                    <a:lumOff val="35000"/>
                  </a:prstClr>
                </a:solidFill>
                <a:effectLst/>
                <a:uLnTx/>
                <a:uFillTx/>
              </a:rPr>
              <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kern="0" dirty="0">
                <a:solidFill>
                  <a:prstClr val="black">
                    <a:lumMod val="65000"/>
                    <a:lumOff val="35000"/>
                  </a:prstClr>
                </a:solidFill>
              </a:rPr>
              <a:t>※ </a:t>
            </a:r>
            <a:r>
              <a:rPr kumimoji="0" lang="ja-JP" altLang="en-US" sz="800" kern="0" dirty="0">
                <a:solidFill>
                  <a:prstClr val="black">
                    <a:lumMod val="65000"/>
                    <a:lumOff val="35000"/>
                  </a:prstClr>
                </a:solidFill>
              </a:rPr>
              <a:t>  </a:t>
            </a:r>
            <a:r>
              <a:rPr kumimoji="0" lang="en-US" altLang="ja-JP" sz="800" kern="0" dirty="0">
                <a:solidFill>
                  <a:prstClr val="black">
                    <a:lumMod val="65000"/>
                    <a:lumOff val="35000"/>
                  </a:prstClr>
                </a:solidFill>
              </a:rPr>
              <a:t>SP</a:t>
            </a:r>
            <a:r>
              <a:rPr kumimoji="0" lang="ja-JP" altLang="en-US" sz="800" kern="0" dirty="0">
                <a:solidFill>
                  <a:prstClr val="black">
                    <a:lumMod val="65000"/>
                    <a:lumOff val="35000"/>
                  </a:prstClr>
                </a:solidFill>
              </a:rPr>
              <a:t>はスマートフォン、</a:t>
            </a:r>
            <a:r>
              <a:rPr kumimoji="0" lang="en-US" altLang="ja-JP" sz="800" kern="0" dirty="0">
                <a:solidFill>
                  <a:prstClr val="black">
                    <a:lumMod val="65000"/>
                    <a:lumOff val="35000"/>
                  </a:prstClr>
                </a:solidFill>
              </a:rPr>
              <a:t>MD</a:t>
            </a:r>
            <a:r>
              <a:rPr kumimoji="0" lang="ja-JP" altLang="en-US" sz="800" kern="0" dirty="0">
                <a:solidFill>
                  <a:prstClr val="black">
                    <a:lumMod val="65000"/>
                    <a:lumOff val="35000"/>
                  </a:prstClr>
                </a:solidFill>
              </a:rPr>
              <a:t>はマルチデバイス、</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はパソコンの略称です。</a:t>
            </a:r>
            <a:endParaRPr kumimoji="0" lang="en-US" altLang="ja-JP" sz="800" kern="0" dirty="0">
              <a:solidFill>
                <a:prstClr val="black"/>
              </a:solidFill>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334964" y="912884"/>
          <a:ext cx="10369548" cy="4892380"/>
        </p:xfrm>
        <a:graphic>
          <a:graphicData uri="http://schemas.openxmlformats.org/drawingml/2006/table">
            <a:tbl>
              <a:tblPr firstCol="1" bandRow="1"/>
              <a:tblGrid>
                <a:gridCol w="4464892">
                  <a:extLst>
                    <a:ext uri="{9D8B030D-6E8A-4147-A177-3AD203B41FA5}">
                      <a16:colId xmlns:a16="http://schemas.microsoft.com/office/drawing/2014/main" val="792911817"/>
                    </a:ext>
                  </a:extLst>
                </a:gridCol>
                <a:gridCol w="2088232">
                  <a:extLst>
                    <a:ext uri="{9D8B030D-6E8A-4147-A177-3AD203B41FA5}">
                      <a16:colId xmlns:a16="http://schemas.microsoft.com/office/drawing/2014/main" val="3057805663"/>
                    </a:ext>
                  </a:extLst>
                </a:gridCol>
                <a:gridCol w="1872208">
                  <a:extLst>
                    <a:ext uri="{9D8B030D-6E8A-4147-A177-3AD203B41FA5}">
                      <a16:colId xmlns:a16="http://schemas.microsoft.com/office/drawing/2014/main" val="4203260269"/>
                    </a:ext>
                  </a:extLst>
                </a:gridCol>
                <a:gridCol w="1944216">
                  <a:extLst>
                    <a:ext uri="{9D8B030D-6E8A-4147-A177-3AD203B41FA5}">
                      <a16:colId xmlns:a16="http://schemas.microsoft.com/office/drawing/2014/main" val="2598357217"/>
                    </a:ext>
                  </a:extLst>
                </a:gridCol>
              </a:tblGrid>
              <a:tr h="532709">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メイリオ"/>
                          <a:ea typeface="メイリオ"/>
                          <a:cs typeface="+mn-cs"/>
                        </a:rPr>
                        <a:t>インストリーム　</a:t>
                      </a:r>
                      <a:r>
                        <a:rPr kumimoji="1" lang="en-US" altLang="ja-JP" sz="1050" b="1" kern="1200" dirty="0">
                          <a:solidFill>
                            <a:schemeClr val="tx1">
                              <a:lumMod val="65000"/>
                              <a:lumOff val="35000"/>
                            </a:schemeClr>
                          </a:solidFill>
                          <a:latin typeface="メイリオ"/>
                          <a:ea typeface="メイリオ"/>
                          <a:cs typeface="+mn-cs"/>
                        </a:rPr>
                        <a:t>MD</a:t>
                      </a:r>
                      <a:r>
                        <a:rPr kumimoji="1" lang="ja-JP" altLang="en-US" sz="1050" b="1" kern="1200" dirty="0">
                          <a:solidFill>
                            <a:schemeClr val="tx1">
                              <a:lumMod val="65000"/>
                              <a:lumOff val="35000"/>
                            </a:schemeClr>
                          </a:solidFill>
                          <a:latin typeface="メイリオ"/>
                          <a:ea typeface="メイリオ"/>
                          <a:cs typeface="+mn-cs"/>
                        </a:rPr>
                        <a:t>（</a:t>
                      </a:r>
                      <a:r>
                        <a:rPr kumimoji="1" lang="en-US" altLang="ja-JP" sz="1050" b="1" kern="1200" dirty="0">
                          <a:solidFill>
                            <a:schemeClr val="tx1">
                              <a:lumMod val="65000"/>
                              <a:lumOff val="35000"/>
                            </a:schemeClr>
                          </a:solidFill>
                          <a:latin typeface="メイリオ"/>
                          <a:ea typeface="メイリオ"/>
                          <a:cs typeface="+mn-cs"/>
                        </a:rPr>
                        <a:t>15</a:t>
                      </a:r>
                      <a:r>
                        <a:rPr kumimoji="1" lang="ja-JP" altLang="en-US" sz="1050" b="1" kern="1200" dirty="0">
                          <a:solidFill>
                            <a:schemeClr val="tx1">
                              <a:lumMod val="65000"/>
                              <a:lumOff val="35000"/>
                            </a:schemeClr>
                          </a:solidFill>
                          <a:latin typeface="メイリオ"/>
                          <a:ea typeface="メイリオ"/>
                          <a:cs typeface="+mn-cs"/>
                        </a:rPr>
                        <a:t>秒）</a:t>
                      </a:r>
                    </a:p>
                  </a:txBody>
                  <a:tcPr marL="45720" marR="4572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プライムカバー　</a:t>
                      </a:r>
                      <a:r>
                        <a:rPr kumimoji="1" lang="en-US" altLang="ja-JP" sz="1050" b="1" kern="1200" dirty="0">
                          <a:solidFill>
                            <a:schemeClr val="tx1">
                              <a:lumMod val="65000"/>
                              <a:lumOff val="35000"/>
                            </a:schemeClr>
                          </a:solidFill>
                          <a:latin typeface="+mn-lt"/>
                          <a:ea typeface="+mn-ea"/>
                          <a:cs typeface="+mn-cs"/>
                        </a:rPr>
                        <a:t>SP</a:t>
                      </a: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プライムディスプレイ　</a:t>
                      </a:r>
                      <a:r>
                        <a:rPr kumimoji="1" lang="en-US" altLang="ja-JP" sz="1050" b="1" kern="1200" dirty="0">
                          <a:solidFill>
                            <a:schemeClr val="tx1">
                              <a:lumMod val="65000"/>
                              <a:lumOff val="35000"/>
                            </a:schemeClr>
                          </a:solidFill>
                          <a:latin typeface="+mn-lt"/>
                          <a:ea typeface="+mn-ea"/>
                          <a:cs typeface="+mn-cs"/>
                        </a:rPr>
                        <a:t>PC</a:t>
                      </a:r>
                      <a:endParaRPr kumimoji="1" lang="ja-JP" altLang="en-US" sz="1050" b="1" kern="1200" dirty="0">
                        <a:solidFill>
                          <a:schemeClr val="tx1">
                            <a:lumMod val="65000"/>
                            <a:lumOff val="35000"/>
                          </a:schemeClr>
                        </a:solidFill>
                        <a:latin typeface="+mn-lt"/>
                        <a:ea typeface="+mn-ea"/>
                        <a:cs typeface="+mn-cs"/>
                      </a:endParaRPr>
                    </a:p>
                  </a:txBody>
                  <a:tcPr marL="45720" marR="4572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mn-lt"/>
                          <a:ea typeface="+mn-ea"/>
                        </a:rPr>
                        <a:t>消費者向無担保貸金業者（銀行グループ・上場企業を除く）、商工ローン</a:t>
                      </a:r>
                      <a:endParaRPr lang="ja-JP" altLang="en-US" sz="105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235976483"/>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インターネット異性紹介業</a:t>
                      </a:r>
                      <a:r>
                        <a:rPr lang="en-US" altLang="ja-JP" sz="105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53124904"/>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325638202"/>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87883443"/>
                  </a:ext>
                </a:extLst>
              </a:tr>
              <a:tr h="2139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1594927395"/>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ギャンブル（その他）</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3233359345"/>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92717137"/>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478511855"/>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endParaRPr lang="ja-JP" altLang="en-US" sz="105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70189732"/>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81137617"/>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59408202"/>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105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extLst>
                  <a:ext uri="{0D108BD9-81ED-4DB2-BD59-A6C34878D82A}">
                    <a16:rowId xmlns:a16="http://schemas.microsoft.com/office/drawing/2014/main" val="572816015"/>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性に関する内容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471209214"/>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　</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940608094"/>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endParaRPr lang="ja-JP" altLang="en-US" sz="105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r>
                        <a:rPr lang="ja-JP" altLang="en-US" sz="105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fontAlgn="ct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16297115"/>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恋愛・結婚情報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8824691"/>
                  </a:ext>
                </a:extLst>
              </a:tr>
              <a:tr h="21428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font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r>
                        <a:rPr kumimoji="1" lang="ja-JP" altLang="en-US" sz="105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542850792"/>
                  </a:ext>
                </a:extLst>
              </a:tr>
              <a:tr h="14703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lumMod val="9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2460784"/>
                  </a:ext>
                </a:extLst>
              </a:tr>
              <a:tr h="18360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1050" b="0" i="0" u="none" strike="noStrike" dirty="0">
                          <a:solidFill>
                            <a:schemeClr val="bg1"/>
                          </a:solidFill>
                          <a:effectLst/>
                          <a:latin typeface="メイリオ" panose="020B0604030504040204" pitchFamily="50" charset="-128"/>
                          <a:ea typeface="メイリオ" panose="020B0604030504040204" pitchFamily="50" charset="-128"/>
                        </a:rPr>
                        <a:t>医療機関による保険外治療</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1050" b="0" i="0" u="none" strike="noStrike" kern="1200" cap="none" spc="0" normalizeH="0" baseline="0" noProof="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※2</a:t>
                      </a:r>
                    </a:p>
                  </a:txBody>
                  <a:tcPr marL="5260" marR="5260" marT="5260" marB="0" anchor="ctr">
                    <a:lnL w="6350" cap="flat" cmpd="sng" algn="ctr">
                      <a:solidFill>
                        <a:sysClr val="windowText" lastClr="000000">
                          <a:lumMod val="85000"/>
                          <a:lumOff val="15000"/>
                        </a:sysClr>
                      </a:solidFill>
                      <a:prstDash val="dot"/>
                      <a:round/>
                      <a:headEnd type="none" w="med" len="med"/>
                      <a:tailEnd type="none" w="med" len="med"/>
                    </a:lnL>
                    <a:lnR w="6350" cap="flat" cmpd="sng" algn="ctr">
                      <a:solidFill>
                        <a:sysClr val="windowText" lastClr="000000">
                          <a:lumMod val="85000"/>
                          <a:lumOff val="1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algn="ctr"/>
                      <a:r>
                        <a:rPr kumimoji="1" lang="ja-JP" altLang="en-US" sz="1050" b="0" i="0" u="none" strike="noStrike" kern="1200" cap="none" spc="0" normalizeH="0" baseline="0" noProof="0" dirty="0">
                          <a:ln>
                            <a:noFill/>
                          </a:ln>
                          <a:solidFill>
                            <a:srgbClr val="FF0000"/>
                          </a:solidFill>
                          <a:effectLst/>
                          <a:uLnTx/>
                          <a:uFillTx/>
                          <a:latin typeface="+mn-lt"/>
                          <a:ea typeface="+mn-ea"/>
                          <a:cs typeface="+mn-cs"/>
                        </a:rPr>
                        <a:t>△</a:t>
                      </a:r>
                      <a:r>
                        <a:rPr kumimoji="1" lang="en-US" altLang="ja-JP" sz="1050" b="0" i="0" u="none" strike="noStrike" kern="1200" cap="none" spc="0" normalizeH="0" baseline="0" noProof="0" dirty="0">
                          <a:ln>
                            <a:noFill/>
                          </a:ln>
                          <a:solidFill>
                            <a:srgbClr val="FF0000"/>
                          </a:solidFill>
                          <a:effectLst/>
                          <a:uLnTx/>
                          <a:uFillTx/>
                          <a:latin typeface="+mn-lt"/>
                          <a:ea typeface="+mn-ea"/>
                          <a:cs typeface="+mn-cs"/>
                        </a:rPr>
                        <a:t>※3</a:t>
                      </a:r>
                      <a:endParaRPr kumimoji="1" lang="ja-JP" altLang="en-US" sz="1050" b="0" i="0" u="none" strike="noStrike" kern="1200" cap="none" spc="0" normalizeH="0" baseline="0" dirty="0">
                        <a:ln>
                          <a:noFill/>
                        </a:ln>
                        <a:solidFill>
                          <a:srgbClr val="FF0000"/>
                        </a:solidFill>
                        <a:effectLst/>
                        <a:uLnTx/>
                        <a:uFillTx/>
                        <a:latin typeface="+mn-lt"/>
                        <a:ea typeface="+mn-ea"/>
                        <a:cs typeface="+mn-cs"/>
                      </a:endParaRPr>
                    </a:p>
                  </a:txBody>
                  <a:tcPr marL="163440" marR="163440" anchor="ctr">
                    <a:lnL w="6350" cap="flat" cmpd="sng" algn="ctr">
                      <a:solidFill>
                        <a:sysClr val="windowText" lastClr="000000">
                          <a:lumMod val="85000"/>
                          <a:lumOff val="15000"/>
                        </a:sysClr>
                      </a:solidFill>
                      <a:prstDash val="dot"/>
                      <a:round/>
                      <a:headEnd type="none" w="med" len="med"/>
                      <a:tailEnd type="none" w="med" len="med"/>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263352" y="5938322"/>
            <a:ext cx="6552728" cy="461665"/>
          </a:xfrm>
          <a:prstGeom prst="rect">
            <a:avLst/>
          </a:prstGeom>
        </p:spPr>
        <p:txBody>
          <a:bodyPr wrap="square">
            <a:spAutoFit/>
          </a:bodyPr>
          <a:lstStyle/>
          <a:p>
            <a:pPr fontAlgn="ct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※1</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　</a:t>
            </a:r>
            <a:r>
              <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rPr>
              <a:t>Yahoo!</a:t>
            </a:r>
            <a:r>
              <a:rPr lang="ja-JP" altLang="en-US" sz="800" dirty="0">
                <a:solidFill>
                  <a:schemeClr val="tx1">
                    <a:lumMod val="65000"/>
                    <a:lumOff val="35000"/>
                  </a:schemeClr>
                </a:solidFill>
                <a:latin typeface="メイリオ" panose="020B0604030504040204" pitchFamily="50" charset="-128"/>
                <a:ea typeface="メイリオ" panose="020B0604030504040204" pitchFamily="50" charset="-128"/>
              </a:rPr>
              <a:t>ニュース面の一部で掲載されない場合があります。　</a:t>
            </a:r>
            <a:endParaRPr lang="en-US" altLang="ja-JP" sz="800" dirty="0">
              <a:solidFill>
                <a:schemeClr val="tx1">
                  <a:lumMod val="65000"/>
                  <a:lumOff val="35000"/>
                </a:schemeClr>
              </a:solidFill>
              <a:latin typeface="メイリオ" panose="020B0604030504040204" pitchFamily="50" charset="-128"/>
              <a:ea typeface="メイリオ" panose="020B0604030504040204" pitchFamily="50" charset="-128"/>
            </a:endParaRPr>
          </a:p>
          <a:p>
            <a:pPr fontAlgn="ctr"/>
            <a:r>
              <a:rPr lang="en-US" altLang="ja-JP" sz="800" dirty="0">
                <a:solidFill>
                  <a:schemeClr val="tx1">
                    <a:lumMod val="65000"/>
                    <a:lumOff val="35000"/>
                  </a:schemeClr>
                </a:solidFill>
              </a:rPr>
              <a:t>※2</a:t>
            </a:r>
            <a:r>
              <a:rPr lang="ja-JP" altLang="en-US" sz="800" dirty="0">
                <a:solidFill>
                  <a:schemeClr val="tx1">
                    <a:lumMod val="65000"/>
                    <a:lumOff val="35000"/>
                  </a:schemeClr>
                </a:solidFill>
              </a:rPr>
              <a:t>　</a:t>
            </a:r>
            <a:r>
              <a:rPr lang="en-US" altLang="ja-JP" sz="800" dirty="0">
                <a:solidFill>
                  <a:schemeClr val="tx1">
                    <a:lumMod val="65000"/>
                    <a:lumOff val="35000"/>
                  </a:schemeClr>
                </a:solidFill>
              </a:rPr>
              <a:t>Yahoo!</a:t>
            </a:r>
            <a:r>
              <a:rPr lang="ja-JP" altLang="en-US" sz="800" dirty="0">
                <a:solidFill>
                  <a:schemeClr val="tx1">
                    <a:lumMod val="65000"/>
                    <a:lumOff val="35000"/>
                  </a:schemeClr>
                </a:solidFill>
              </a:rPr>
              <a:t>ニュース面には掲載されません。</a:t>
            </a:r>
            <a:endParaRPr lang="en-US" altLang="ja-JP" sz="800" dirty="0">
              <a:solidFill>
                <a:schemeClr val="tx1">
                  <a:lumMod val="65000"/>
                  <a:lumOff val="35000"/>
                </a:schemeClr>
              </a:solidFill>
            </a:endParaRPr>
          </a:p>
          <a:p>
            <a:r>
              <a:rPr lang="en-US" altLang="ja-JP" sz="800" dirty="0">
                <a:solidFill>
                  <a:schemeClr val="tx1">
                    <a:lumMod val="65000"/>
                    <a:lumOff val="35000"/>
                  </a:schemeClr>
                </a:solidFill>
              </a:rPr>
              <a:t>※3</a:t>
            </a:r>
            <a:r>
              <a:rPr lang="ja-JP" altLang="en-US" sz="800" dirty="0">
                <a:solidFill>
                  <a:schemeClr val="tx1">
                    <a:lumMod val="65000"/>
                    <a:lumOff val="35000"/>
                  </a:schemeClr>
                </a:solidFill>
              </a:rPr>
              <a:t>　スポーツナビ面の一部で掲載されない場合が</a:t>
            </a:r>
            <a:r>
              <a:rPr lang="ja-JP" altLang="en-US" sz="800">
                <a:solidFill>
                  <a:schemeClr val="tx1">
                    <a:lumMod val="65000"/>
                    <a:lumOff val="35000"/>
                  </a:schemeClr>
                </a:solidFill>
              </a:rPr>
              <a:t>あります</a:t>
            </a:r>
            <a:r>
              <a:rPr kumimoji="0" lang="ja-JP" altLang="en-US" sz="800" kern="0">
                <a:solidFill>
                  <a:prstClr val="black">
                    <a:lumMod val="65000"/>
                    <a:lumOff val="35000"/>
                  </a:prstClr>
                </a:solidFill>
              </a:rPr>
              <a:t>。</a:t>
            </a:r>
            <a:endParaRPr kumimoji="0" lang="en-US" altLang="ja-JP" sz="800" kern="0" dirty="0">
              <a:solidFill>
                <a:prstClr val="black">
                  <a:lumMod val="65000"/>
                  <a:lumOff val="35000"/>
                </a:prstClr>
              </a:solidFill>
            </a:endParaRPr>
          </a:p>
        </p:txBody>
      </p:sp>
      <p:pic>
        <p:nvPicPr>
          <p:cNvPr id="19" name="図 18"/>
          <p:cNvPicPr>
            <a:picLocks noChangeAspect="1"/>
          </p:cNvPicPr>
          <p:nvPr/>
        </p:nvPicPr>
        <p:blipFill>
          <a:blip r:embed="rId2"/>
          <a:stretch>
            <a:fillRect/>
          </a:stretch>
        </p:blipFill>
        <p:spPr>
          <a:xfrm>
            <a:off x="7896200" y="6045886"/>
            <a:ext cx="203602" cy="120158"/>
          </a:xfrm>
          <a:prstGeom prst="rect">
            <a:avLst/>
          </a:prstGeom>
        </p:spPr>
      </p:pic>
    </p:spTree>
    <p:extLst>
      <p:ext uri="{BB962C8B-B14F-4D97-AF65-F5344CB8AC3E}">
        <p14:creationId xmlns:p14="http://schemas.microsoft.com/office/powerpoint/2010/main" val="2597433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31</a:t>
            </a:fld>
            <a:endParaRPr lang="ja-JP" altLang="en-US"/>
          </a:p>
        </p:txBody>
      </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564968" y="951674"/>
            <a:ext cx="1127232" cy="276999"/>
          </a:xfrm>
          <a:prstGeom prst="rect">
            <a:avLst/>
          </a:prstGeom>
          <a:noFill/>
        </p:spPr>
        <p:txBody>
          <a:bodyPr wrap="none" rtlCol="0">
            <a:spAutoFit/>
          </a:bodyPr>
          <a:lstStyle/>
          <a:p>
            <a:pPr algn="ctr">
              <a:lnSpc>
                <a:spcPts val="1460"/>
              </a:lnSpc>
            </a:pPr>
            <a:r>
              <a:rPr lang="ja-JP" altLang="en-US" sz="1050" b="1" dirty="0"/>
              <a:t>インストリーム</a:t>
            </a:r>
            <a:endParaRPr lang="en-US" altLang="ja-JP" sz="1050" b="1" dirty="0"/>
          </a:p>
        </p:txBody>
      </p:sp>
      <p:pic>
        <p:nvPicPr>
          <p:cNvPr id="15" name="図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11624" y="1316614"/>
            <a:ext cx="4815407" cy="3084799"/>
          </a:xfrm>
          <a:prstGeom prst="rect">
            <a:avLst/>
          </a:prstGeom>
        </p:spPr>
      </p:pic>
      <p:pic>
        <p:nvPicPr>
          <p:cNvPr id="26" name="図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137" y="1316614"/>
            <a:ext cx="1950666" cy="4161419"/>
          </a:xfrm>
          <a:prstGeom prst="rect">
            <a:avLst/>
          </a:prstGeom>
        </p:spPr>
      </p:pic>
      <p:sp>
        <p:nvSpPr>
          <p:cNvPr id="7" name="テキスト ボックス 6"/>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5"/>
              </a:rPr>
              <a:t>https://s.yimg.jp/images/listing/pdfs/listing_nyuukoukitei.pdf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37928463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32</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9608244" y="1477697"/>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3507543" y="1461806"/>
            <a:ext cx="998991"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6</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5</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72257" y="1786691"/>
            <a:ext cx="3053809" cy="3053809"/>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5075" y="1805830"/>
            <a:ext cx="3043928" cy="3043928"/>
          </a:xfrm>
          <a:prstGeom prst="rect">
            <a:avLst/>
          </a:prstGeom>
        </p:spPr>
      </p:pic>
      <p:sp>
        <p:nvSpPr>
          <p:cNvPr id="22" name="テキスト ボックス 21">
            <a:extLst>
              <a:ext uri="{FF2B5EF4-FFF2-40B4-BE49-F238E27FC236}">
                <a16:creationId xmlns:a16="http://schemas.microsoft.com/office/drawing/2014/main" id="{105A310C-96BB-AD4C-AB58-A365BD4CA5F0}"/>
              </a:ext>
            </a:extLst>
          </p:cNvPr>
          <p:cNvSpPr txBox="1"/>
          <p:nvPr/>
        </p:nvSpPr>
        <p:spPr>
          <a:xfrm>
            <a:off x="361548" y="1290021"/>
            <a:ext cx="2204450" cy="477054"/>
          </a:xfrm>
          <a:prstGeom prst="rect">
            <a:avLst/>
          </a:prstGeom>
          <a:noFill/>
        </p:spPr>
        <p:txBody>
          <a:bodyPr wrap="none" rtlCol="0">
            <a:spAutoFit/>
          </a:bodyPr>
          <a:lstStyle/>
          <a:p>
            <a:pPr algn="ctr">
              <a:lnSpc>
                <a:spcPts val="1460"/>
              </a:lnSpc>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16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9</a:t>
            </a:r>
            <a:r>
              <a:rPr kumimoji="0" lang="ja-JP" altLang="en-US" sz="1050" b="1" kern="0" dirty="0">
                <a:solidFill>
                  <a:prstClr val="black"/>
                </a:solidFill>
              </a:rPr>
              <a:t>）</a:t>
            </a:r>
            <a:r>
              <a:rPr kumimoji="0" lang="en-US" altLang="ja-JP" sz="1050" b="1" kern="0" dirty="0">
                <a:solidFill>
                  <a:prstClr val="black"/>
                </a:solidFill>
              </a:rPr>
              <a:t>/ </a:t>
            </a:r>
            <a:r>
              <a:rPr kumimoji="0" lang="ja-JP" altLang="en-US" sz="1050" b="1" kern="0" dirty="0">
                <a:solidFill>
                  <a:prstClr val="black"/>
                </a:solidFill>
              </a:rPr>
              <a:t>動画（</a:t>
            </a:r>
            <a:r>
              <a:rPr kumimoji="0" lang="en-US" altLang="ja-JP" sz="1050" b="1" kern="0" dirty="0">
                <a:solidFill>
                  <a:prstClr val="black"/>
                </a:solidFill>
              </a:rPr>
              <a:t>16</a:t>
            </a:r>
            <a:r>
              <a:rPr kumimoji="0" lang="ja-JP" altLang="en-US" sz="1050" b="1" kern="0" dirty="0">
                <a:solidFill>
                  <a:prstClr val="black"/>
                </a:solidFill>
              </a:rPr>
              <a:t>：</a:t>
            </a:r>
            <a:r>
              <a:rPr kumimoji="0" lang="en-US" altLang="ja-JP" sz="1050" b="1" kern="0" dirty="0">
                <a:solidFill>
                  <a:prstClr val="black"/>
                </a:solidFill>
              </a:rPr>
              <a:t>9</a:t>
            </a:r>
            <a:r>
              <a:rPr kumimoji="0" lang="ja-JP" altLang="en-US" sz="1050" b="1" kern="0" dirty="0">
                <a:solidFill>
                  <a:prstClr val="black"/>
                </a:solidFill>
              </a:rPr>
              <a:t>）</a:t>
            </a:r>
            <a:endParaRPr kumimoji="0" lang="en-US" altLang="ja-JP" sz="1050" b="1" kern="0" dirty="0">
              <a:solidFill>
                <a:prstClr val="black"/>
              </a:solidFill>
            </a:endParaRPr>
          </a:p>
          <a:p>
            <a:pPr algn="ctr">
              <a:lnSpc>
                <a:spcPts val="1460"/>
              </a:lnSpc>
              <a:defRPr/>
            </a:pPr>
            <a:r>
              <a:rPr kumimoji="0" lang="ja-JP" altLang="en-US" sz="1050" b="1" kern="0" dirty="0">
                <a:solidFill>
                  <a:prstClr val="black"/>
                </a:solidFill>
              </a:rPr>
              <a:t>プライムカバー</a:t>
            </a:r>
            <a:endParaRPr kumimoji="0" lang="en-US" altLang="ja-JP" sz="1050" b="1" kern="0" dirty="0">
              <a:solidFill>
                <a:prstClr val="black"/>
              </a:solidFill>
            </a:endParaRPr>
          </a:p>
        </p:txBody>
      </p:sp>
      <p:pic>
        <p:nvPicPr>
          <p:cNvPr id="24" name="図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382" y="1805830"/>
            <a:ext cx="1728193" cy="3073862"/>
          </a:xfrm>
          <a:prstGeom prst="rect">
            <a:avLst/>
          </a:prstGeom>
        </p:spPr>
      </p:pic>
      <p:pic>
        <p:nvPicPr>
          <p:cNvPr id="25" name="図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6503" y="1815089"/>
            <a:ext cx="3008254" cy="3025411"/>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6322697" y="1484784"/>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kern="0" dirty="0">
                <a:solidFill>
                  <a:prstClr val="black"/>
                </a:solidFill>
              </a:rPr>
              <a:t>1</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7"/>
              </a:rPr>
              <a:t>https://s.yimg.jp/images/listing/pdfs/listing_nyuukoukitei.pdf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20254134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33</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a:solidFill>
                  <a:schemeClr val="tx1">
                    <a:lumMod val="65000"/>
                    <a:lumOff val="35000"/>
                  </a:schemeClr>
                </a:solidFill>
              </a:rPr>
              <a:t>入稿前審査が必要な項目をご確認ください。</a:t>
            </a:r>
            <a:endParaRPr lang="en-US" altLang="ja-JP" sz="2000"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nvPr>
        </p:nvGraphicFramePr>
        <p:xfrm>
          <a:off x="334965" y="1268761"/>
          <a:ext cx="11521677" cy="533638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393102">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326555">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100" b="1" kern="1200" dirty="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「動画広告」は</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任意</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hlinkClick r:id="" action="ppaction://noaction"/>
                        </a:rPr>
                        <a:t>https://form-business.yahoo.co.jp/claris/enqueteForm?inquiry_type=display_support</a:t>
                      </a: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809425">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・ブランドリフト調査（調査種別：</a:t>
                      </a:r>
                      <a:r>
                        <a:rPr kumimoji="1" lang="ja-JP" altLang="en-US" sz="1100" b="1" kern="1200" dirty="0">
                          <a:solidFill>
                            <a:schemeClr val="accent6"/>
                          </a:solidFill>
                          <a:latin typeface="+mn-lt"/>
                          <a:ea typeface="+mn-ea"/>
                          <a:cs typeface="+mn-cs"/>
                        </a:rPr>
                        <a:t>比較検討</a:t>
                      </a:r>
                      <a:r>
                        <a:rPr kumimoji="1" lang="ja-JP" altLang="en-US" sz="1100" b="1" kern="1200" dirty="0">
                          <a:solidFill>
                            <a:schemeClr val="tx1">
                              <a:lumMod val="65000"/>
                              <a:lumOff val="35000"/>
                            </a:schemeClr>
                          </a:solidFill>
                          <a:latin typeface="+mn-lt"/>
                          <a:ea typeface="+mn-ea"/>
                          <a:cs typeface="+mn-cs"/>
                        </a:rPr>
                        <a:t>）</a:t>
                      </a:r>
                      <a:endParaRPr kumimoji="1" lang="en-US" altLang="ja-JP" sz="1100" b="1" kern="120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「比較検討」</a:t>
                      </a:r>
                      <a:endParaRPr kumimoji="1" lang="en-US" altLang="ja-JP" sz="10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684949">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100" b="1" dirty="0">
                        <a:solidFill>
                          <a:schemeClr val="accent6"/>
                        </a:solidFill>
                        <a:latin typeface="+mj-lt"/>
                        <a:ea typeface="+mj-ea"/>
                      </a:endParaRPr>
                    </a:p>
                    <a:p>
                      <a:pPr algn="ctr"/>
                      <a:endParaRPr kumimoji="1" lang="en-US" altLang="ja-JP" sz="1000" b="0" dirty="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対象外あり</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979765">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a:solidFill>
                          <a:schemeClr val="tx1">
                            <a:lumMod val="65000"/>
                            <a:lumOff val="35000"/>
                          </a:schemeClr>
                        </a:solidFill>
                        <a:latin typeface="+mn-lt"/>
                        <a:ea typeface="+mn-ea"/>
                        <a:cs typeface="+mn-cs"/>
                      </a:endParaRPr>
                    </a:p>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1" kern="1200" dirty="0">
                        <a:solidFill>
                          <a:schemeClr val="tx1">
                            <a:lumMod val="65000"/>
                            <a:lumOff val="35000"/>
                          </a:schemeClr>
                        </a:solidFill>
                        <a:latin typeface="+mn-lt"/>
                        <a:ea typeface="+mn-ea"/>
                        <a:cs typeface="+mn-cs"/>
                      </a:endParaRPr>
                    </a:p>
                    <a:p>
                      <a:pPr algn="l"/>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4191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31212872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34</a:t>
            </a:fld>
            <a:endParaRPr lang="ja-JP" altLang="en-US"/>
          </a:p>
        </p:txBody>
      </p:sp>
      <p:sp>
        <p:nvSpPr>
          <p:cNvPr id="6" name="テキスト ボックス 5"/>
          <p:cNvSpPr txBox="1"/>
          <p:nvPr/>
        </p:nvSpPr>
        <p:spPr>
          <a:xfrm>
            <a:off x="454374" y="1124744"/>
            <a:ext cx="11402265" cy="59093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rgbClr val="000000">
                    <a:lumMod val="65000"/>
                    <a:lumOff val="35000"/>
                  </a:srgbClr>
                </a:solidFill>
              </a:rPr>
              <a:t>　・広告取扱基本規定：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lang="ja-JP" altLang="en-US" sz="140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21462352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35</a:t>
            </a:fld>
            <a:endParaRPr lang="ja-JP" altLang="en-US"/>
          </a:p>
        </p:txBody>
      </p:sp>
      <p:sp>
        <p:nvSpPr>
          <p:cNvPr id="6" name="テキスト ボックス 5"/>
          <p:cNvSpPr txBox="1"/>
          <p:nvPr/>
        </p:nvSpPr>
        <p:spPr>
          <a:xfrm>
            <a:off x="454374" y="1124744"/>
            <a:ext cx="11402265" cy="2246769"/>
          </a:xfrm>
          <a:prstGeom prst="rect">
            <a:avLst/>
          </a:prstGeom>
          <a:noFill/>
        </p:spPr>
        <p:txBody>
          <a:bodyPr wrap="square" rtlCol="0">
            <a:spAutoFit/>
          </a:bodyPr>
          <a:lstStyle/>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endParaRPr kumimoji="0" lang="en-US" altLang="zh-TW" sz="1400" kern="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376723375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p:cNvSpPr>
            <a:spLocks noGrp="1"/>
          </p:cNvSpPr>
          <p:nvPr>
            <p:ph type="body" sz="quarter" idx="12"/>
          </p:nvPr>
        </p:nvSpPr>
        <p:spPr>
          <a:xfrm>
            <a:off x="303148" y="3212976"/>
            <a:ext cx="11691103" cy="792088"/>
          </a:xfrm>
        </p:spPr>
        <p:txBody>
          <a:bodyPr>
            <a:noAutofit/>
          </a:bodyPr>
          <a:lstStyle/>
          <a:p>
            <a:pPr algn="ctr"/>
            <a:r>
              <a:rPr lang="ja-JP" altLang="en-US" sz="3600" b="1" dirty="0" smtClean="0"/>
              <a:t>①</a:t>
            </a:r>
            <a:r>
              <a:rPr lang="ja-JP" altLang="en-US" sz="3600" b="1" dirty="0"/>
              <a:t>ビューアブルインプレッション増量プラン</a:t>
            </a:r>
            <a:endParaRPr kumimoji="1" lang="ja-JP" altLang="en-US" sz="3600" b="1"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spTree>
    <p:extLst>
      <p:ext uri="{BB962C8B-B14F-4D97-AF65-F5344CB8AC3E}">
        <p14:creationId xmlns:p14="http://schemas.microsoft.com/office/powerpoint/2010/main" val="1170035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kumimoji="1" lang="ja-JP" altLang="en-US" b="1" dirty="0"/>
              <a:t>①ビューアブルインプレッション増量</a:t>
            </a:r>
            <a:r>
              <a:rPr kumimoji="1" lang="ja-JP" altLang="en-US" b="1" dirty="0" smtClean="0"/>
              <a:t>プラン　概要</a:t>
            </a:r>
            <a:endParaRPr kumimoji="1" lang="ja-JP" altLang="en-US" b="1"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0" name="楕円 39"/>
          <p:cNvSpPr/>
          <p:nvPr/>
        </p:nvSpPr>
        <p:spPr>
          <a:xfrm rot="20583245">
            <a:off x="231932" y="996030"/>
            <a:ext cx="2231751" cy="1174071"/>
          </a:xfrm>
          <a:prstGeom prst="ellipse">
            <a:avLst/>
          </a:prstGeom>
          <a:solidFill>
            <a:srgbClr val="C00000"/>
          </a:solidFill>
          <a:ln w="95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ja-JP" altLang="en-US" sz="2200" b="1" dirty="0" smtClean="0">
                <a:solidFill>
                  <a:schemeClr val="bg1"/>
                </a:solidFill>
                <a:latin typeface="Century Gothic" panose="020B0502020202020204" pitchFamily="34" charset="0"/>
                <a:ea typeface="メイリオ" panose="020B0604030504040204" pitchFamily="50" charset="-128"/>
              </a:rPr>
              <a:t>お得な</a:t>
            </a:r>
            <a:r>
              <a:rPr lang="en-US" altLang="ja-JP" sz="2200" b="1" dirty="0" err="1" smtClean="0">
                <a:solidFill>
                  <a:schemeClr val="bg1"/>
                </a:solidFill>
                <a:latin typeface="Century Gothic" panose="020B0502020202020204" pitchFamily="34" charset="0"/>
                <a:ea typeface="メイリオ" panose="020B0604030504040204" pitchFamily="50" charset="-128"/>
              </a:rPr>
              <a:t>vimps</a:t>
            </a:r>
            <a:r>
              <a:rPr lang="ja-JP" altLang="en-US" sz="2200" b="1" dirty="0" smtClean="0">
                <a:solidFill>
                  <a:schemeClr val="bg1"/>
                </a:solidFill>
                <a:latin typeface="Century Gothic" panose="020B0502020202020204" pitchFamily="34" charset="0"/>
                <a:ea typeface="メイリオ" panose="020B0604030504040204" pitchFamily="50" charset="-128"/>
              </a:rPr>
              <a:t>増量</a:t>
            </a:r>
            <a:r>
              <a:rPr lang="en-US" altLang="ja-JP" sz="2200" b="1" dirty="0" smtClean="0">
                <a:solidFill>
                  <a:schemeClr val="bg1"/>
                </a:solidFill>
                <a:latin typeface="Century Gothic" panose="020B0502020202020204" pitchFamily="34" charset="0"/>
                <a:ea typeface="メイリオ" panose="020B0604030504040204" pitchFamily="50" charset="-128"/>
              </a:rPr>
              <a:t>!</a:t>
            </a:r>
            <a:endParaRPr lang="ja-JP" altLang="en-US" sz="2200" dirty="0">
              <a:solidFill>
                <a:schemeClr val="bg1"/>
              </a:solidFill>
            </a:endParaRPr>
          </a:p>
        </p:txBody>
      </p:sp>
      <p:sp>
        <p:nvSpPr>
          <p:cNvPr id="42" name="角丸四角形 41"/>
          <p:cNvSpPr/>
          <p:nvPr/>
        </p:nvSpPr>
        <p:spPr>
          <a:xfrm>
            <a:off x="407368" y="3356992"/>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3" name="テキスト ボックス 1"/>
          <p:cNvSpPr txBox="1"/>
          <p:nvPr/>
        </p:nvSpPr>
        <p:spPr>
          <a:xfrm>
            <a:off x="533163" y="3471461"/>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対象商品</a:t>
            </a:r>
            <a:endParaRPr kumimoji="1" lang="ja-JP" altLang="en-US" sz="2000" b="1" dirty="0">
              <a:latin typeface="メイリオ" panose="020B0604030504040204" pitchFamily="50" charset="-128"/>
              <a:ea typeface="メイリオ" panose="020B0604030504040204" pitchFamily="50" charset="-128"/>
            </a:endParaRPr>
          </a:p>
        </p:txBody>
      </p:sp>
      <p:sp>
        <p:nvSpPr>
          <p:cNvPr id="44" name="角丸四角形 43"/>
          <p:cNvSpPr/>
          <p:nvPr/>
        </p:nvSpPr>
        <p:spPr>
          <a:xfrm>
            <a:off x="380767" y="5157192"/>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5" name="テキスト ボックス 1"/>
          <p:cNvSpPr txBox="1"/>
          <p:nvPr/>
        </p:nvSpPr>
        <p:spPr>
          <a:xfrm>
            <a:off x="506562" y="5271661"/>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増量率</a:t>
            </a:r>
            <a:endParaRPr kumimoji="1" lang="ja-JP" altLang="en-US" sz="2000" b="1" dirty="0">
              <a:latin typeface="メイリオ" panose="020B0604030504040204" pitchFamily="50" charset="-128"/>
              <a:ea typeface="メイリオ" panose="020B0604030504040204" pitchFamily="50" charset="-128"/>
            </a:endParaRPr>
          </a:p>
        </p:txBody>
      </p:sp>
      <p:pic>
        <p:nvPicPr>
          <p:cNvPr id="48" name="図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5067" y="4871726"/>
            <a:ext cx="1499362" cy="1499362"/>
          </a:xfrm>
          <a:prstGeom prst="rect">
            <a:avLst/>
          </a:prstGeom>
        </p:spPr>
      </p:pic>
      <p:pic>
        <p:nvPicPr>
          <p:cNvPr id="51" name="図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09558" y="4843186"/>
            <a:ext cx="716204" cy="1527902"/>
          </a:xfrm>
          <a:prstGeom prst="rect">
            <a:avLst/>
          </a:prstGeom>
        </p:spPr>
      </p:pic>
      <p:pic>
        <p:nvPicPr>
          <p:cNvPr id="50" name="図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5672" y="5086266"/>
            <a:ext cx="1779000" cy="1139646"/>
          </a:xfrm>
          <a:prstGeom prst="rect">
            <a:avLst/>
          </a:prstGeom>
        </p:spPr>
      </p:pic>
      <p:sp>
        <p:nvSpPr>
          <p:cNvPr id="19" name="正方形/長方形 18"/>
          <p:cNvSpPr/>
          <p:nvPr/>
        </p:nvSpPr>
        <p:spPr>
          <a:xfrm>
            <a:off x="407705" y="6371088"/>
            <a:ext cx="5447325" cy="33855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kern="0" dirty="0" smtClean="0">
                <a:solidFill>
                  <a:prstClr val="black">
                    <a:lumMod val="65000"/>
                    <a:lumOff val="35000"/>
                  </a:prstClr>
                </a:solidFill>
              </a:rPr>
              <a:t>MD</a:t>
            </a:r>
            <a:r>
              <a:rPr kumimoji="0" lang="ja-JP" altLang="en-US" sz="800" kern="0" dirty="0">
                <a:solidFill>
                  <a:prstClr val="black">
                    <a:lumMod val="65000"/>
                    <a:lumOff val="35000"/>
                  </a:prstClr>
                </a:solidFill>
              </a:rPr>
              <a:t>はマルチデバイス、</a:t>
            </a:r>
            <a:r>
              <a:rPr kumimoji="0" lang="en-US" altLang="ja-JP" sz="800" kern="0" dirty="0">
                <a:solidFill>
                  <a:prstClr val="black">
                    <a:lumMod val="65000"/>
                    <a:lumOff val="35000"/>
                  </a:prstClr>
                </a:solidFill>
              </a:rPr>
              <a:t>PC</a:t>
            </a:r>
            <a:r>
              <a:rPr kumimoji="0" lang="ja-JP" altLang="en-US" sz="800" kern="0" dirty="0">
                <a:solidFill>
                  <a:prstClr val="black">
                    <a:lumMod val="65000"/>
                    <a:lumOff val="35000"/>
                  </a:prstClr>
                </a:solidFill>
              </a:rPr>
              <a:t>はパソコン</a:t>
            </a:r>
            <a:r>
              <a:rPr kumimoji="0" lang="ja-JP" altLang="en-US" sz="800" b="0" i="0" u="none" strike="noStrike" kern="0" cap="none" spc="0" normalizeH="0" baseline="0" noProof="0" dirty="0">
                <a:ln>
                  <a:noFill/>
                </a:ln>
                <a:solidFill>
                  <a:prstClr val="black">
                    <a:lumMod val="65000"/>
                    <a:lumOff val="35000"/>
                  </a:prstClr>
                </a:solidFill>
                <a:effectLst/>
                <a:uLnTx/>
                <a:uFillTx/>
              </a:rPr>
              <a:t>の略称です。　</a:t>
            </a: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pPr lvl="0">
              <a:defRPr/>
            </a:pPr>
            <a:r>
              <a:rPr kumimoji="0" lang="en-US" altLang="ja-JP" sz="800" kern="0" dirty="0">
                <a:solidFill>
                  <a:prstClr val="black">
                    <a:lumMod val="65000"/>
                    <a:lumOff val="35000"/>
                  </a:prstClr>
                </a:solidFill>
              </a:rPr>
              <a:t>※</a:t>
            </a:r>
            <a:r>
              <a:rPr kumimoji="0" lang="en-US" altLang="ja-JP" sz="800" kern="0" dirty="0" err="1">
                <a:solidFill>
                  <a:prstClr val="black">
                    <a:lumMod val="65000"/>
                    <a:lumOff val="35000"/>
                  </a:prstClr>
                </a:solidFill>
              </a:rPr>
              <a:t>vCPM</a:t>
            </a:r>
            <a:r>
              <a:rPr kumimoji="0" lang="ja-JP" altLang="en-US" sz="800" kern="0" dirty="0">
                <a:solidFill>
                  <a:prstClr val="black">
                    <a:lumMod val="65000"/>
                    <a:lumOff val="35000"/>
                  </a:prstClr>
                </a:solidFill>
              </a:rPr>
              <a:t>はビューアブルインプレッション</a:t>
            </a:r>
            <a:r>
              <a:rPr kumimoji="0" lang="en-US" altLang="ja-JP" sz="800" kern="0" dirty="0">
                <a:solidFill>
                  <a:prstClr val="black">
                    <a:lumMod val="65000"/>
                    <a:lumOff val="35000"/>
                  </a:prstClr>
                </a:solidFill>
              </a:rPr>
              <a:t>1,000</a:t>
            </a:r>
            <a:r>
              <a:rPr kumimoji="0" lang="ja-JP" altLang="en-US" sz="800" kern="0" dirty="0">
                <a:solidFill>
                  <a:prstClr val="black">
                    <a:lumMod val="65000"/>
                    <a:lumOff val="35000"/>
                  </a:prstClr>
                </a:solidFill>
              </a:rPr>
              <a:t>回あたりにかかる見込み広告費用です。</a:t>
            </a:r>
            <a:endParaRPr kumimoji="0" lang="ja-JP" altLang="en-US" sz="800" b="0" i="0" u="none" strike="noStrike" kern="0" cap="none" spc="0" normalizeH="0" baseline="0" noProof="0" dirty="0">
              <a:ln>
                <a:noFill/>
              </a:ln>
              <a:solidFill>
                <a:prstClr val="black">
                  <a:lumMod val="65000"/>
                  <a:lumOff val="35000"/>
                </a:prstClr>
              </a:solidFill>
              <a:effectLst/>
              <a:uLnTx/>
              <a:uFillTx/>
            </a:endParaRPr>
          </a:p>
        </p:txBody>
      </p:sp>
      <p:sp>
        <p:nvSpPr>
          <p:cNvPr id="21" name="角丸四角形 20"/>
          <p:cNvSpPr/>
          <p:nvPr/>
        </p:nvSpPr>
        <p:spPr>
          <a:xfrm>
            <a:off x="407368" y="243166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22" name="テキスト ボックス 1"/>
          <p:cNvSpPr txBox="1"/>
          <p:nvPr/>
        </p:nvSpPr>
        <p:spPr>
          <a:xfrm>
            <a:off x="533163" y="254613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掲載期間</a:t>
            </a:r>
            <a:endParaRPr kumimoji="1" lang="ja-JP" altLang="en-US" sz="2000" b="1" dirty="0">
              <a:latin typeface="メイリオ" panose="020B0604030504040204" pitchFamily="50" charset="-128"/>
              <a:ea typeface="メイリオ" panose="020B0604030504040204" pitchFamily="50" charset="-128"/>
            </a:endParaRPr>
          </a:p>
        </p:txBody>
      </p:sp>
      <p:sp>
        <p:nvSpPr>
          <p:cNvPr id="23" name="テキスト ボックス 22"/>
          <p:cNvSpPr txBox="1"/>
          <p:nvPr/>
        </p:nvSpPr>
        <p:spPr>
          <a:xfrm>
            <a:off x="2747430" y="2564356"/>
            <a:ext cx="6486071" cy="400110"/>
          </a:xfrm>
          <a:prstGeom prst="rect">
            <a:avLst/>
          </a:prstGeom>
          <a:noFill/>
        </p:spPr>
        <p:txBody>
          <a:bodyPr wrap="none" rtlCol="0">
            <a:spAutoFit/>
          </a:bodyPr>
          <a:lstStyle/>
          <a:p>
            <a:pPr algn="l"/>
            <a:r>
              <a:rPr kumimoji="1" lang="en-US" altLang="ja-JP" sz="2000" dirty="0" smtClean="0"/>
              <a:t>2022</a:t>
            </a:r>
            <a:r>
              <a:rPr kumimoji="1" lang="ja-JP" altLang="en-US" sz="2000" dirty="0" smtClean="0"/>
              <a:t>年</a:t>
            </a:r>
            <a:r>
              <a:rPr lang="en-US" altLang="ja-JP" sz="2000" dirty="0"/>
              <a:t>3</a:t>
            </a:r>
            <a:r>
              <a:rPr kumimoji="1" lang="ja-JP" altLang="en-US" sz="2000" dirty="0" smtClean="0"/>
              <a:t>月</a:t>
            </a:r>
            <a:r>
              <a:rPr kumimoji="1" lang="en-US" altLang="ja-JP" sz="2000" dirty="0"/>
              <a:t>1</a:t>
            </a:r>
            <a:r>
              <a:rPr kumimoji="1" lang="ja-JP" altLang="en-US" sz="2000" dirty="0"/>
              <a:t>日</a:t>
            </a:r>
            <a:r>
              <a:rPr kumimoji="1" lang="ja-JP" altLang="en-US" sz="2000" dirty="0" smtClean="0"/>
              <a:t>（火）～</a:t>
            </a:r>
            <a:r>
              <a:rPr lang="en-US" altLang="ja-JP" sz="2000" dirty="0"/>
              <a:t>3</a:t>
            </a:r>
            <a:r>
              <a:rPr kumimoji="1" lang="ja-JP" altLang="en-US" sz="2000" dirty="0" smtClean="0"/>
              <a:t>月</a:t>
            </a:r>
            <a:r>
              <a:rPr kumimoji="1" lang="en-US" altLang="ja-JP" sz="2000" dirty="0"/>
              <a:t>31</a:t>
            </a:r>
            <a:r>
              <a:rPr kumimoji="1" lang="ja-JP" altLang="en-US" sz="2000" dirty="0"/>
              <a:t>日</a:t>
            </a:r>
            <a:r>
              <a:rPr kumimoji="1" lang="ja-JP" altLang="en-US" sz="2000" dirty="0" smtClean="0"/>
              <a:t>（木）</a:t>
            </a:r>
            <a:r>
              <a:rPr kumimoji="1" lang="ja-JP" altLang="en-US" sz="2000" dirty="0"/>
              <a:t>掲載終了分まで</a:t>
            </a:r>
          </a:p>
        </p:txBody>
      </p:sp>
      <p:sp>
        <p:nvSpPr>
          <p:cNvPr id="20" name="テキスト ボックス 19"/>
          <p:cNvSpPr txBox="1"/>
          <p:nvPr/>
        </p:nvSpPr>
        <p:spPr>
          <a:xfrm>
            <a:off x="8528146" y="4211796"/>
            <a:ext cx="3057247" cy="461665"/>
          </a:xfrm>
          <a:prstGeom prst="rect">
            <a:avLst/>
          </a:prstGeom>
          <a:noFill/>
        </p:spPr>
        <p:txBody>
          <a:bodyPr wrap="none" rtlCol="0">
            <a:spAutoFit/>
          </a:bodyPr>
          <a:lstStyle/>
          <a:p>
            <a:pPr algn="l"/>
            <a:r>
              <a:rPr lang="en-US" altLang="ja-JP" sz="1200" dirty="0"/>
              <a:t>※</a:t>
            </a:r>
            <a:r>
              <a:rPr lang="ja-JP" altLang="en-US" sz="1200" dirty="0"/>
              <a:t>ターゲティングなしの場合</a:t>
            </a:r>
            <a:r>
              <a:rPr lang="ja-JP" altLang="en-US" sz="1200" dirty="0" smtClean="0"/>
              <a:t>の</a:t>
            </a:r>
            <a:r>
              <a:rPr lang="en-US" altLang="ja-JP" sz="1200" dirty="0" err="1" smtClean="0"/>
              <a:t>vCPM</a:t>
            </a:r>
            <a:r>
              <a:rPr lang="ja-JP" altLang="en-US" sz="1200" dirty="0" err="1" smtClean="0"/>
              <a:t>です</a:t>
            </a:r>
            <a:endParaRPr lang="en-US" altLang="ja-JP" sz="1200" dirty="0" smtClean="0"/>
          </a:p>
          <a:p>
            <a:pPr algn="l"/>
            <a:r>
              <a:rPr lang="en-US" altLang="ja-JP" sz="1200" dirty="0" smtClean="0"/>
              <a:t>※</a:t>
            </a:r>
            <a:r>
              <a:rPr lang="ja-JP" altLang="en-US" sz="1200" dirty="0" smtClean="0"/>
              <a:t>ターゲティング実施時も増量対象です</a:t>
            </a:r>
            <a:endParaRPr kumimoji="1" lang="ja-JP" altLang="en-US" sz="1200" dirty="0"/>
          </a:p>
        </p:txBody>
      </p:sp>
      <p:sp>
        <p:nvSpPr>
          <p:cNvPr id="25" name="テキスト ボックス 24"/>
          <p:cNvSpPr txBox="1"/>
          <p:nvPr/>
        </p:nvSpPr>
        <p:spPr>
          <a:xfrm>
            <a:off x="1831655" y="1058938"/>
            <a:ext cx="10128448" cy="1046440"/>
          </a:xfrm>
          <a:prstGeom prst="rect">
            <a:avLst/>
          </a:prstGeom>
          <a:noFill/>
        </p:spPr>
        <p:txBody>
          <a:bodyPr wrap="square" lIns="91440" tIns="45720" rIns="91440" bIns="45720" rtlCol="0" anchor="t">
            <a:spAutoFit/>
          </a:bodyPr>
          <a:lstStyle/>
          <a:p>
            <a:pPr algn="ctr"/>
            <a:r>
              <a:rPr lang="ja-JP" altLang="en-US" sz="2400" b="1" dirty="0" smtClean="0">
                <a:latin typeface="メイリオ" panose="020B0604030504040204" pitchFamily="50" charset="-128"/>
                <a:ea typeface="メイリオ" panose="020B0604030504040204" pitchFamily="50" charset="-128"/>
              </a:rPr>
              <a:t>購入金額が増えると広告配信量が増えるお得な特別プラン</a:t>
            </a:r>
            <a:endParaRPr lang="en-US" altLang="ja-JP" sz="2400" b="1" dirty="0" smtClean="0">
              <a:latin typeface="メイリオ" panose="020B0604030504040204" pitchFamily="50" charset="-128"/>
              <a:ea typeface="メイリオ" panose="020B0604030504040204" pitchFamily="50" charset="-128"/>
            </a:endParaRPr>
          </a:p>
          <a:p>
            <a:pPr algn="ctr"/>
            <a:r>
              <a:rPr lang="ja-JP" altLang="en-US" sz="2400" b="1" dirty="0">
                <a:latin typeface="メイリオ" panose="020B0604030504040204" pitchFamily="50" charset="-128"/>
                <a:ea typeface="メイリオ" panose="020B0604030504040204" pitchFamily="50" charset="-128"/>
              </a:rPr>
              <a:t>通常時に比べて</a:t>
            </a:r>
            <a:r>
              <a:rPr lang="ja-JP" altLang="en-US" sz="3800" b="1" dirty="0" smtClean="0">
                <a:solidFill>
                  <a:schemeClr val="accent6"/>
                </a:solidFill>
                <a:latin typeface="メイリオ" panose="020B0604030504040204" pitchFamily="50" charset="-128"/>
                <a:ea typeface="メイリオ" panose="020B0604030504040204" pitchFamily="50" charset="-128"/>
              </a:rPr>
              <a:t>最大</a:t>
            </a:r>
            <a:r>
              <a:rPr lang="en-US" altLang="ja-JP" sz="3800" b="1" dirty="0">
                <a:solidFill>
                  <a:schemeClr val="accent6"/>
                </a:solidFill>
                <a:latin typeface="メイリオ" panose="020B0604030504040204" pitchFamily="50" charset="-128"/>
                <a:ea typeface="メイリオ" panose="020B0604030504040204" pitchFamily="50" charset="-128"/>
              </a:rPr>
              <a:t>50</a:t>
            </a:r>
            <a:r>
              <a:rPr lang="ja-JP" altLang="en-US" sz="3800" b="1" dirty="0" smtClean="0">
                <a:solidFill>
                  <a:schemeClr val="accent6"/>
                </a:solidFill>
                <a:latin typeface="メイリオ" panose="020B0604030504040204" pitchFamily="50" charset="-128"/>
                <a:ea typeface="メイリオ" panose="020B0604030504040204" pitchFamily="50" charset="-128"/>
              </a:rPr>
              <a:t>％</a:t>
            </a:r>
            <a:r>
              <a:rPr lang="ja-JP" altLang="en-US" sz="2400" b="1" dirty="0" smtClean="0">
                <a:latin typeface="メイリオ" panose="020B0604030504040204" pitchFamily="50" charset="-128"/>
                <a:ea typeface="メイリオ" panose="020B0604030504040204" pitchFamily="50" charset="-128"/>
              </a:rPr>
              <a:t>の増量</a:t>
            </a:r>
            <a:endParaRPr lang="en-US" altLang="ja-JP" sz="2400" b="1" dirty="0">
              <a:latin typeface="メイリオ" panose="020B0604030504040204" pitchFamily="50" charset="-128"/>
              <a:ea typeface="メイリオ" panose="020B0604030504040204" pitchFamily="50" charset="-128"/>
            </a:endParaRPr>
          </a:p>
        </p:txBody>
      </p:sp>
      <p:graphicFrame>
        <p:nvGraphicFramePr>
          <p:cNvPr id="28" name="表 27"/>
          <p:cNvGraphicFramePr>
            <a:graphicFrameLocks noGrp="1"/>
          </p:cNvGraphicFramePr>
          <p:nvPr>
            <p:extLst>
              <p:ext uri="{D42A27DB-BD31-4B8C-83A1-F6EECF244321}">
                <p14:modId xmlns:p14="http://schemas.microsoft.com/office/powerpoint/2010/main" val="910738709"/>
              </p:ext>
            </p:extLst>
          </p:nvPr>
        </p:nvGraphicFramePr>
        <p:xfrm>
          <a:off x="2745584" y="4672977"/>
          <a:ext cx="4148449" cy="1515723"/>
        </p:xfrm>
        <a:graphic>
          <a:graphicData uri="http://schemas.openxmlformats.org/drawingml/2006/table">
            <a:tbl>
              <a:tblPr/>
              <a:tblGrid>
                <a:gridCol w="1865591">
                  <a:extLst>
                    <a:ext uri="{9D8B030D-6E8A-4147-A177-3AD203B41FA5}">
                      <a16:colId xmlns:a16="http://schemas.microsoft.com/office/drawing/2014/main" val="2569690539"/>
                    </a:ext>
                  </a:extLst>
                </a:gridCol>
                <a:gridCol w="2282858">
                  <a:extLst>
                    <a:ext uri="{9D8B030D-6E8A-4147-A177-3AD203B41FA5}">
                      <a16:colId xmlns:a16="http://schemas.microsoft.com/office/drawing/2014/main" val="2606257009"/>
                    </a:ext>
                  </a:extLst>
                </a:gridCol>
              </a:tblGrid>
              <a:tr h="273383">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最低購入金額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vimps</a:t>
                      </a: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増量率</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10585">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300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310585">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500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25</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438937"/>
                  </a:ext>
                </a:extLst>
              </a:tr>
              <a:tr h="310585">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700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35</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r h="310585">
                <a:tc>
                  <a:txBody>
                    <a:bodyPr/>
                    <a:lstStyle/>
                    <a:p>
                      <a:pPr algn="ctr" rtl="0" fontAlgn="ct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1000</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万円～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50</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0670570"/>
                  </a:ext>
                </a:extLst>
              </a:tr>
            </a:tbl>
          </a:graphicData>
        </a:graphic>
      </p:graphicFrame>
      <p:graphicFrame>
        <p:nvGraphicFramePr>
          <p:cNvPr id="30" name="表 29"/>
          <p:cNvGraphicFramePr>
            <a:graphicFrameLocks noGrp="1"/>
          </p:cNvGraphicFramePr>
          <p:nvPr>
            <p:extLst>
              <p:ext uri="{D42A27DB-BD31-4B8C-83A1-F6EECF244321}">
                <p14:modId xmlns:p14="http://schemas.microsoft.com/office/powerpoint/2010/main" val="100275418"/>
              </p:ext>
            </p:extLst>
          </p:nvPr>
        </p:nvGraphicFramePr>
        <p:xfrm>
          <a:off x="2764258" y="3225178"/>
          <a:ext cx="8444310" cy="923902"/>
        </p:xfrm>
        <a:graphic>
          <a:graphicData uri="http://schemas.openxmlformats.org/drawingml/2006/table">
            <a:tbl>
              <a:tblPr/>
              <a:tblGrid>
                <a:gridCol w="2896950">
                  <a:extLst>
                    <a:ext uri="{9D8B030D-6E8A-4147-A177-3AD203B41FA5}">
                      <a16:colId xmlns:a16="http://schemas.microsoft.com/office/drawing/2014/main" val="2569690539"/>
                    </a:ext>
                  </a:extLst>
                </a:gridCol>
                <a:gridCol w="1109472">
                  <a:extLst>
                    <a:ext uri="{9D8B030D-6E8A-4147-A177-3AD203B41FA5}">
                      <a16:colId xmlns:a16="http://schemas.microsoft.com/office/drawing/2014/main" val="2606257009"/>
                    </a:ext>
                  </a:extLst>
                </a:gridCol>
                <a:gridCol w="1109472">
                  <a:extLst>
                    <a:ext uri="{9D8B030D-6E8A-4147-A177-3AD203B41FA5}">
                      <a16:colId xmlns:a16="http://schemas.microsoft.com/office/drawing/2014/main" val="2776668570"/>
                    </a:ext>
                  </a:extLst>
                </a:gridCol>
                <a:gridCol w="1109472">
                  <a:extLst>
                    <a:ext uri="{9D8B030D-6E8A-4147-A177-3AD203B41FA5}">
                      <a16:colId xmlns:a16="http://schemas.microsoft.com/office/drawing/2014/main" val="3956475891"/>
                    </a:ext>
                  </a:extLst>
                </a:gridCol>
                <a:gridCol w="1109472">
                  <a:extLst>
                    <a:ext uri="{9D8B030D-6E8A-4147-A177-3AD203B41FA5}">
                      <a16:colId xmlns:a16="http://schemas.microsoft.com/office/drawing/2014/main" val="3619226264"/>
                    </a:ext>
                  </a:extLst>
                </a:gridCol>
                <a:gridCol w="1109472">
                  <a:extLst>
                    <a:ext uri="{9D8B030D-6E8A-4147-A177-3AD203B41FA5}">
                      <a16:colId xmlns:a16="http://schemas.microsoft.com/office/drawing/2014/main" val="3401089696"/>
                    </a:ext>
                  </a:extLst>
                </a:gridCol>
              </a:tblGrid>
              <a:tr h="397792">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商品</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smtClean="0">
                          <a:solidFill>
                            <a:srgbClr val="F2F2F2"/>
                          </a:solidFill>
                          <a:effectLst/>
                          <a:latin typeface="メイリオ" panose="020B0604030504040204" pitchFamily="50" charset="-128"/>
                          <a:ea typeface="メイリオ" panose="020B0604030504040204" pitchFamily="50" charset="-128"/>
                        </a:rPr>
                        <a:t>基本</a:t>
                      </a:r>
                      <a:r>
                        <a:rPr lang="en-US" altLang="ja-JP" sz="1200" b="1" i="0" u="none" strike="noStrike" dirty="0" err="1" smtClean="0">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増量</a:t>
                      </a: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15</a:t>
                      </a: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％時</a:t>
                      </a:r>
                      <a:endParaRPr lang="en-US" altLang="ja-JP" sz="12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増量</a:t>
                      </a: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25</a:t>
                      </a: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％時</a:t>
                      </a:r>
                      <a:endParaRPr lang="en-US" altLang="ja-JP" sz="12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増量</a:t>
                      </a: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35</a:t>
                      </a: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％時</a:t>
                      </a:r>
                      <a:endParaRPr lang="en-US" altLang="ja-JP" sz="12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en-US" altLang="ja-JP" sz="1200" b="1" i="0" u="none" strike="noStrike" dirty="0" err="1">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smtClean="0">
                          <a:solidFill>
                            <a:srgbClr val="F2F2F2"/>
                          </a:solidFill>
                          <a:effectLst/>
                          <a:latin typeface="メイリオ" panose="020B0604030504040204" pitchFamily="50" charset="-128"/>
                          <a:ea typeface="メイリオ" panose="020B0604030504040204" pitchFamily="50" charset="-128"/>
                        </a:rPr>
                        <a:t>増量</a:t>
                      </a:r>
                      <a:r>
                        <a:rPr lang="en-US" altLang="ja-JP" sz="1200" b="1" i="0" u="none" strike="noStrike" dirty="0" smtClean="0">
                          <a:solidFill>
                            <a:srgbClr val="F2F2F2"/>
                          </a:solidFill>
                          <a:effectLst/>
                          <a:latin typeface="メイリオ" panose="020B0604030504040204" pitchFamily="50" charset="-128"/>
                          <a:ea typeface="メイリオ" panose="020B0604030504040204" pitchFamily="50" charset="-128"/>
                        </a:rPr>
                        <a:t>50</a:t>
                      </a:r>
                      <a:r>
                        <a:rPr lang="ja-JP" altLang="en-US" sz="1200" b="1" i="0" u="none" strike="noStrike" dirty="0" smtClean="0">
                          <a:solidFill>
                            <a:srgbClr val="F2F2F2"/>
                          </a:solidFill>
                          <a:effectLst/>
                          <a:latin typeface="メイリオ" panose="020B0604030504040204" pitchFamily="50" charset="-128"/>
                          <a:ea typeface="メイリオ" panose="020B0604030504040204" pitchFamily="50" charset="-128"/>
                        </a:rPr>
                        <a:t>％時</a:t>
                      </a:r>
                      <a:endParaRPr lang="en-US" altLang="ja-JP" sz="1200" b="1" i="0" u="none" strike="noStrike" dirty="0" smtClean="0">
                        <a:solidFill>
                          <a:srgbClr val="F2F2F2"/>
                        </a:solidFill>
                        <a:effectLst/>
                        <a:latin typeface="メイリオ" panose="020B0604030504040204" pitchFamily="50" charset="-128"/>
                        <a:ea typeface="メイリオ" panose="020B0604030504040204" pitchFamily="50" charset="-128"/>
                      </a:endParaRPr>
                    </a:p>
                    <a:p>
                      <a:pPr algn="ctr" rtl="0" fontAlgn="ctr"/>
                      <a:r>
                        <a:rPr lang="en-US" altLang="ja-JP" sz="1200" b="1" i="0" u="none" strike="noStrike" dirty="0" err="1" smtClean="0">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smtClean="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268029">
                <a:tc>
                  <a:txBody>
                    <a:bodyPr/>
                    <a:lstStyle/>
                    <a:p>
                      <a:pPr algn="ctr" rtl="0" fontAlgn="ct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インストリーム　</a:t>
                      </a: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MD</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1200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1,043</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en-US" altLang="ja-JP"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960</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889</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200" b="0" i="0" u="none" strike="noStrike" kern="1200" dirty="0" smtClean="0">
                          <a:solidFill>
                            <a:srgbClr val="000000"/>
                          </a:solidFill>
                          <a:effectLst/>
                          <a:latin typeface="メイリオ" panose="020B0604030504040204" pitchFamily="50" charset="-128"/>
                          <a:ea typeface="メイリオ" panose="020B0604030504040204" pitchFamily="50" charset="-128"/>
                          <a:cs typeface="+mn-cs"/>
                        </a:rPr>
                        <a:t>約</a:t>
                      </a:r>
                      <a:r>
                        <a:rPr kumimoji="1" lang="en-US" altLang="ja-JP" sz="1200" b="0" i="0" u="none" strike="noStrike" kern="1200" dirty="0" smtClean="0">
                          <a:solidFill>
                            <a:srgbClr val="000000"/>
                          </a:solidFill>
                          <a:effectLst/>
                          <a:latin typeface="メイリオ" panose="020B0604030504040204" pitchFamily="50" charset="-128"/>
                          <a:ea typeface="メイリオ" panose="020B0604030504040204" pitchFamily="50" charset="-128"/>
                          <a:cs typeface="+mn-cs"/>
                        </a:rPr>
                        <a:t>800</a:t>
                      </a:r>
                      <a:r>
                        <a:rPr kumimoji="1" lang="ja-JP" altLang="en-US" sz="1200" b="0" i="0" u="none" strike="noStrike" kern="1200" dirty="0" smtClean="0">
                          <a:solidFill>
                            <a:srgbClr val="000000"/>
                          </a:solidFill>
                          <a:effectLst/>
                          <a:latin typeface="メイリオ" panose="020B0604030504040204" pitchFamily="50" charset="-128"/>
                          <a:ea typeface="メイリオ" panose="020B0604030504040204" pitchFamily="50" charset="-128"/>
                          <a:cs typeface="+mn-cs"/>
                        </a:rPr>
                        <a:t>円</a:t>
                      </a:r>
                      <a:endParaRPr kumimoji="1" lang="en-US" altLang="ja-JP" sz="1200" b="0" i="0" u="none" strike="noStrike" kern="1200" dirty="0" smtClean="0">
                        <a:solidFill>
                          <a:srgbClr val="00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258081">
                <a:tc>
                  <a:txBody>
                    <a:bodyPr/>
                    <a:lstStyle/>
                    <a:p>
                      <a:pPr algn="ctr" rtl="0" fontAlgn="ct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プライムディスプレイ　</a:t>
                      </a: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PC</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260</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226</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208</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約</a:t>
                      </a:r>
                      <a:r>
                        <a:rPr lang="en-US" altLang="ja-JP" sz="1200" b="0" i="0" u="none" strike="noStrike" dirty="0" smtClean="0">
                          <a:solidFill>
                            <a:srgbClr val="000000"/>
                          </a:solidFill>
                          <a:effectLst/>
                          <a:latin typeface="メイリオ" panose="020B0604030504040204" pitchFamily="50" charset="-128"/>
                          <a:ea typeface="メイリオ" panose="020B0604030504040204" pitchFamily="50" charset="-128"/>
                        </a:rPr>
                        <a:t>193</a:t>
                      </a:r>
                      <a:r>
                        <a:rPr lang="ja-JP" altLang="en-US" sz="1200" b="0" i="0" u="none" strike="noStrike" dirty="0" smtClean="0">
                          <a:solidFill>
                            <a:srgbClr val="000000"/>
                          </a:solidFill>
                          <a:effectLst/>
                          <a:latin typeface="メイリオ" panose="020B0604030504040204" pitchFamily="50" charset="-128"/>
                          <a:ea typeface="メイリオ" panose="020B0604030504040204" pitchFamily="50" charset="-128"/>
                        </a:rPr>
                        <a:t>円</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200" b="0" i="0" u="none" strike="noStrike" kern="1200" dirty="0" smtClean="0">
                          <a:solidFill>
                            <a:srgbClr val="000000"/>
                          </a:solidFill>
                          <a:effectLst/>
                          <a:latin typeface="メイリオ" panose="020B0604030504040204" pitchFamily="50" charset="-128"/>
                          <a:ea typeface="メイリオ" panose="020B0604030504040204" pitchFamily="50" charset="-128"/>
                          <a:cs typeface="+mn-cs"/>
                        </a:rPr>
                        <a:t>約</a:t>
                      </a:r>
                      <a:r>
                        <a:rPr kumimoji="1" lang="en-US" altLang="ja-JP" sz="1200" b="0" i="0" u="none" strike="noStrike" kern="1200" dirty="0" smtClean="0">
                          <a:solidFill>
                            <a:srgbClr val="000000"/>
                          </a:solidFill>
                          <a:effectLst/>
                          <a:latin typeface="メイリオ" panose="020B0604030504040204" pitchFamily="50" charset="-128"/>
                          <a:ea typeface="メイリオ" panose="020B0604030504040204" pitchFamily="50" charset="-128"/>
                          <a:cs typeface="+mn-cs"/>
                        </a:rPr>
                        <a:t>173</a:t>
                      </a:r>
                      <a:r>
                        <a:rPr kumimoji="1" lang="ja-JP" altLang="en-US" sz="1200" b="0" i="0" u="none" strike="noStrike" kern="1200" dirty="0" smtClean="0">
                          <a:solidFill>
                            <a:srgbClr val="000000"/>
                          </a:solidFill>
                          <a:effectLst/>
                          <a:latin typeface="メイリオ" panose="020B0604030504040204" pitchFamily="50" charset="-128"/>
                          <a:ea typeface="メイリオ" panose="020B0604030504040204" pitchFamily="50" charset="-128"/>
                          <a:cs typeface="+mn-cs"/>
                        </a:rPr>
                        <a:t>円</a:t>
                      </a:r>
                      <a:endParaRPr kumimoji="1" lang="en-US" altLang="ja-JP" sz="1200" b="0" i="0" u="none" strike="noStrike" kern="1200" dirty="0" smtClean="0">
                        <a:solidFill>
                          <a:srgbClr val="00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bl>
          </a:graphicData>
        </a:graphic>
      </p:graphicFrame>
    </p:spTree>
    <p:extLst>
      <p:ext uri="{BB962C8B-B14F-4D97-AF65-F5344CB8AC3E}">
        <p14:creationId xmlns:p14="http://schemas.microsoft.com/office/powerpoint/2010/main" val="2339178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a:t>①ビューアブルインプレッション増量</a:t>
            </a:r>
            <a:r>
              <a:rPr lang="ja-JP" altLang="en-US" b="1" dirty="0" smtClean="0"/>
              <a:t>プラン　対象商品</a:t>
            </a:r>
            <a:endParaRPr lang="ja-JP" altLang="en-US" b="1"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0" name="正方形/長方形 9"/>
          <p:cNvSpPr/>
          <p:nvPr/>
        </p:nvSpPr>
        <p:spPr>
          <a:xfrm>
            <a:off x="471102" y="6489888"/>
            <a:ext cx="2736647" cy="21544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
        <p:nvSpPr>
          <p:cNvPr id="9" name="正方形/長方形 8"/>
          <p:cNvSpPr/>
          <p:nvPr/>
        </p:nvSpPr>
        <p:spPr>
          <a:xfrm>
            <a:off x="6334339" y="2212106"/>
            <a:ext cx="5330402" cy="3665166"/>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p:cNvSpPr/>
          <p:nvPr/>
        </p:nvSpPr>
        <p:spPr>
          <a:xfrm>
            <a:off x="119336" y="2197410"/>
            <a:ext cx="5748064" cy="3679862"/>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1153741" y="5934180"/>
            <a:ext cx="3729657" cy="553998"/>
          </a:xfrm>
          <a:prstGeom prst="rect">
            <a:avLst/>
          </a:prstGeom>
          <a:solidFill>
            <a:schemeClr val="bg1"/>
          </a:solidFill>
          <a:ln w="19050">
            <a:solidFill>
              <a:schemeClr val="bg1">
                <a:lumMod val="50000"/>
              </a:schemeClr>
            </a:solidFill>
            <a:prstDash val="sysDash"/>
          </a:ln>
        </p:spPr>
        <p:txBody>
          <a:bodyPr wrap="square" rtlCol="0">
            <a:spAutoFit/>
          </a:bodyPr>
          <a:lstStyle/>
          <a:p>
            <a:pPr algn="l"/>
            <a:r>
              <a:rPr lang="ja-JP" altLang="en-US" sz="1000" dirty="0" smtClean="0"/>
              <a:t>＜掲載場所＞</a:t>
            </a:r>
            <a:endParaRPr lang="en-US" altLang="ja-JP" sz="1000" dirty="0" smtClean="0"/>
          </a:p>
          <a:p>
            <a:r>
              <a:rPr lang="ja-JP" altLang="en-US" sz="1000" dirty="0" smtClean="0"/>
              <a:t>・</a:t>
            </a:r>
            <a:r>
              <a:rPr lang="en-US" altLang="ja-JP" sz="1000" dirty="0" smtClean="0"/>
              <a:t>GYAO! </a:t>
            </a:r>
            <a:r>
              <a:rPr lang="ja-JP" altLang="en-US" sz="1000" dirty="0" smtClean="0"/>
              <a:t>、スポーツナビ、</a:t>
            </a:r>
            <a:r>
              <a:rPr lang="en-US" altLang="ja-JP" sz="1000" dirty="0" smtClean="0"/>
              <a:t>Yahoo!</a:t>
            </a:r>
            <a:r>
              <a:rPr lang="ja-JP" altLang="en-US" sz="1000" dirty="0" smtClean="0"/>
              <a:t>ニュースでの映像視聴時</a:t>
            </a:r>
            <a:endParaRPr lang="en-US" altLang="ja-JP" sz="1000" dirty="0" smtClean="0"/>
          </a:p>
          <a:p>
            <a:r>
              <a:rPr lang="ja-JP" altLang="en-US" sz="1000" dirty="0" smtClean="0"/>
              <a:t>・デバイス</a:t>
            </a:r>
            <a:r>
              <a:rPr lang="ja-JP" altLang="en-US" sz="1000" dirty="0"/>
              <a:t>は</a:t>
            </a:r>
            <a:r>
              <a:rPr lang="en-US" altLang="ja-JP" sz="1000" dirty="0" smtClean="0"/>
              <a:t>SP</a:t>
            </a:r>
            <a:r>
              <a:rPr lang="ja-JP" altLang="en-US" sz="1000" dirty="0" smtClean="0"/>
              <a:t>、</a:t>
            </a:r>
            <a:r>
              <a:rPr lang="en-US" altLang="ja-JP" sz="1000" dirty="0" smtClean="0"/>
              <a:t>PC</a:t>
            </a:r>
            <a:r>
              <a:rPr lang="ja-JP" altLang="en-US" sz="1000" dirty="0" smtClean="0"/>
              <a:t>、タブレットに配信</a:t>
            </a:r>
            <a:endParaRPr lang="ja-JP" altLang="en-US" sz="1000" dirty="0"/>
          </a:p>
        </p:txBody>
      </p:sp>
      <p:sp>
        <p:nvSpPr>
          <p:cNvPr id="14" name="正方形/長方形 13"/>
          <p:cNvSpPr/>
          <p:nvPr/>
        </p:nvSpPr>
        <p:spPr>
          <a:xfrm>
            <a:off x="716161" y="1010586"/>
            <a:ext cx="4554413" cy="610886"/>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ja-JP" altLang="en-US" sz="2200" b="1" dirty="0">
                <a:solidFill>
                  <a:schemeClr val="bg1"/>
                </a:solidFill>
                <a:latin typeface="メイリオ" panose="020B0604030504040204" pitchFamily="50" charset="-128"/>
                <a:ea typeface="メイリオ" panose="020B0604030504040204" pitchFamily="50" charset="-128"/>
              </a:rPr>
              <a:t>インストリーム　</a:t>
            </a:r>
            <a:r>
              <a:rPr lang="en-US" altLang="ja-JP" sz="2200" b="1" dirty="0">
                <a:solidFill>
                  <a:schemeClr val="bg1"/>
                </a:solidFill>
                <a:latin typeface="メイリオ" panose="020B0604030504040204" pitchFamily="50" charset="-128"/>
                <a:ea typeface="メイリオ" panose="020B0604030504040204" pitchFamily="50" charset="-128"/>
              </a:rPr>
              <a:t>MD</a:t>
            </a:r>
            <a:r>
              <a:rPr lang="ja-JP" altLang="en-US" sz="2200" b="1" dirty="0">
                <a:solidFill>
                  <a:schemeClr val="bg1"/>
                </a:solidFill>
                <a:latin typeface="メイリオ" panose="020B0604030504040204" pitchFamily="50" charset="-128"/>
                <a:ea typeface="メイリオ" panose="020B0604030504040204" pitchFamily="50" charset="-128"/>
              </a:rPr>
              <a:t>（</a:t>
            </a:r>
            <a:r>
              <a:rPr lang="en-US" altLang="ja-JP" sz="2200" b="1" dirty="0">
                <a:solidFill>
                  <a:schemeClr val="bg1"/>
                </a:solidFill>
                <a:latin typeface="メイリオ" panose="020B0604030504040204" pitchFamily="50" charset="-128"/>
                <a:ea typeface="メイリオ" panose="020B0604030504040204" pitchFamily="50" charset="-128"/>
              </a:rPr>
              <a:t>15</a:t>
            </a:r>
            <a:r>
              <a:rPr lang="ja-JP" altLang="en-US" sz="2200" b="1" dirty="0">
                <a:solidFill>
                  <a:schemeClr val="bg1"/>
                </a:solidFill>
                <a:latin typeface="メイリオ" panose="020B0604030504040204" pitchFamily="50" charset="-128"/>
                <a:ea typeface="メイリオ" panose="020B0604030504040204" pitchFamily="50" charset="-128"/>
              </a:rPr>
              <a:t>秒）</a:t>
            </a:r>
          </a:p>
        </p:txBody>
      </p:sp>
      <p:sp>
        <p:nvSpPr>
          <p:cNvPr id="15" name="正方形/長方形 14"/>
          <p:cNvSpPr/>
          <p:nvPr/>
        </p:nvSpPr>
        <p:spPr>
          <a:xfrm>
            <a:off x="6656446" y="1010586"/>
            <a:ext cx="4554413" cy="610886"/>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ja-JP" altLang="en-US" sz="2200" b="1" dirty="0">
                <a:solidFill>
                  <a:schemeClr val="bg1"/>
                </a:solidFill>
                <a:latin typeface="メイリオ" panose="020B0604030504040204" pitchFamily="50" charset="-128"/>
                <a:ea typeface="メイリオ" panose="020B0604030504040204" pitchFamily="50" charset="-128"/>
              </a:rPr>
              <a:t>プライムディスプレイ　</a:t>
            </a:r>
            <a:r>
              <a:rPr lang="en-US" altLang="ja-JP" sz="2200" b="1" dirty="0">
                <a:solidFill>
                  <a:schemeClr val="bg1"/>
                </a:solidFill>
                <a:latin typeface="メイリオ" panose="020B0604030504040204" pitchFamily="50" charset="-128"/>
                <a:ea typeface="メイリオ" panose="020B0604030504040204" pitchFamily="50" charset="-128"/>
              </a:rPr>
              <a:t>PC</a:t>
            </a:r>
            <a:endParaRPr lang="ja-JP" altLang="en-US" sz="2200" b="1" dirty="0">
              <a:solidFill>
                <a:schemeClr val="bg1"/>
              </a:solidFill>
              <a:latin typeface="メイリオ" panose="020B0604030504040204" pitchFamily="50" charset="-128"/>
              <a:ea typeface="メイリオ" panose="020B0604030504040204" pitchFamily="50" charset="-128"/>
            </a:endParaRPr>
          </a:p>
        </p:txBody>
      </p:sp>
      <p:grpSp>
        <p:nvGrpSpPr>
          <p:cNvPr id="16" name="グループ化 15"/>
          <p:cNvGrpSpPr/>
          <p:nvPr/>
        </p:nvGrpSpPr>
        <p:grpSpPr>
          <a:xfrm>
            <a:off x="184121" y="2852936"/>
            <a:ext cx="4037488" cy="2336863"/>
            <a:chOff x="-225495" y="2362343"/>
            <a:chExt cx="4486098" cy="2596514"/>
          </a:xfrm>
        </p:grpSpPr>
        <p:grpSp>
          <p:nvGrpSpPr>
            <p:cNvPr id="17" name="グループ化 16"/>
            <p:cNvGrpSpPr/>
            <p:nvPr/>
          </p:nvGrpSpPr>
          <p:grpSpPr>
            <a:xfrm>
              <a:off x="-225495" y="2362343"/>
              <a:ext cx="4486098" cy="2596514"/>
              <a:chOff x="3077976" y="2653562"/>
              <a:chExt cx="6408712" cy="3709305"/>
            </a:xfrm>
          </p:grpSpPr>
          <p:grpSp>
            <p:nvGrpSpPr>
              <p:cNvPr id="19" name="グループ化 18"/>
              <p:cNvGrpSpPr/>
              <p:nvPr/>
            </p:nvGrpSpPr>
            <p:grpSpPr>
              <a:xfrm>
                <a:off x="3077976" y="2653562"/>
                <a:ext cx="6408712" cy="3709305"/>
                <a:chOff x="5231904" y="2060848"/>
                <a:chExt cx="6408712" cy="3709305"/>
              </a:xfrm>
            </p:grpSpPr>
            <p:pic>
              <p:nvPicPr>
                <p:cNvPr id="21" name="図 20"/>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31904" y="2060848"/>
                  <a:ext cx="6408712" cy="3709305"/>
                </a:xfrm>
                <a:prstGeom prst="rect">
                  <a:avLst/>
                </a:prstGeom>
              </p:spPr>
            </p:pic>
            <p:grpSp>
              <p:nvGrpSpPr>
                <p:cNvPr id="22" name="グループ化 21"/>
                <p:cNvGrpSpPr/>
                <p:nvPr/>
              </p:nvGrpSpPr>
              <p:grpSpPr>
                <a:xfrm>
                  <a:off x="5951984" y="2228562"/>
                  <a:ext cx="4972308" cy="3144654"/>
                  <a:chOff x="1919536" y="2372578"/>
                  <a:chExt cx="4972308" cy="3144654"/>
                </a:xfrm>
              </p:grpSpPr>
              <p:pic>
                <p:nvPicPr>
                  <p:cNvPr id="24" name="図 2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919536" y="2372578"/>
                    <a:ext cx="4972308" cy="3144654"/>
                  </a:xfrm>
                  <a:prstGeom prst="rect">
                    <a:avLst/>
                  </a:prstGeom>
                </p:spPr>
              </p:pic>
              <p:pic>
                <p:nvPicPr>
                  <p:cNvPr id="25" name="図 24"/>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351584" y="2393764"/>
                    <a:ext cx="4032448" cy="3123468"/>
                  </a:xfrm>
                  <a:prstGeom prst="rect">
                    <a:avLst/>
                  </a:prstGeom>
                </p:spPr>
              </p:pic>
            </p:grpSp>
            <p:pic>
              <p:nvPicPr>
                <p:cNvPr id="23" name="図 2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347691" y="2227937"/>
                  <a:ext cx="4177138" cy="3145279"/>
                </a:xfrm>
                <a:prstGeom prst="rect">
                  <a:avLst/>
                </a:prstGeom>
              </p:spPr>
            </p:pic>
          </p:grpSp>
          <p:pic>
            <p:nvPicPr>
              <p:cNvPr id="20" name="図 19"/>
              <p:cNvPicPr>
                <a:picLocks noChangeAspect="1"/>
              </p:cNvPicPr>
              <p:nvPr/>
            </p:nvPicPr>
            <p:blipFill rotWithShape="1">
              <a:blip r:embed="rId6" cstate="print">
                <a:extLst>
                  <a:ext uri="{28A0092B-C50C-407E-A947-70E740481C1C}">
                    <a14:useLocalDpi xmlns:a14="http://schemas.microsoft.com/office/drawing/2010/main"/>
                  </a:ext>
                </a:extLst>
              </a:blip>
              <a:srcRect b="-1570"/>
              <a:stretch/>
            </p:blipFill>
            <p:spPr>
              <a:xfrm>
                <a:off x="3794300" y="2810832"/>
                <a:ext cx="4976064" cy="3187719"/>
              </a:xfrm>
              <a:prstGeom prst="rect">
                <a:avLst/>
              </a:prstGeom>
            </p:spPr>
          </p:pic>
        </p:grpSp>
        <p:sp>
          <p:nvSpPr>
            <p:cNvPr id="18" name="正方形/長方形 17"/>
            <p:cNvSpPr/>
            <p:nvPr/>
          </p:nvSpPr>
          <p:spPr>
            <a:xfrm>
              <a:off x="331143" y="2852936"/>
              <a:ext cx="2308474" cy="1224136"/>
            </a:xfrm>
            <a:prstGeom prst="rect">
              <a:avLst/>
            </a:prstGeom>
            <a:solidFill>
              <a:srgbClr val="FF466E">
                <a:alpha val="50196"/>
              </a:srgbClr>
            </a:solidFill>
            <a:ln w="571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smtClean="0">
                  <a:solidFill>
                    <a:schemeClr val="bg1"/>
                  </a:solidFill>
                </a:rPr>
                <a:t>広告枠</a:t>
              </a:r>
            </a:p>
          </p:txBody>
        </p:sp>
      </p:grpSp>
      <p:grpSp>
        <p:nvGrpSpPr>
          <p:cNvPr id="26" name="グループ化 25"/>
          <p:cNvGrpSpPr/>
          <p:nvPr/>
        </p:nvGrpSpPr>
        <p:grpSpPr>
          <a:xfrm>
            <a:off x="3755739" y="2285999"/>
            <a:ext cx="2170914" cy="3667128"/>
            <a:chOff x="4375113" y="2135661"/>
            <a:chExt cx="2031787" cy="3667128"/>
          </a:xfrm>
        </p:grpSpPr>
        <p:grpSp>
          <p:nvGrpSpPr>
            <p:cNvPr id="27" name="グループ化 26"/>
            <p:cNvGrpSpPr/>
            <p:nvPr/>
          </p:nvGrpSpPr>
          <p:grpSpPr>
            <a:xfrm>
              <a:off x="4375113" y="2135661"/>
              <a:ext cx="2031787" cy="3667128"/>
              <a:chOff x="4448232" y="2204864"/>
              <a:chExt cx="2031787" cy="3667128"/>
            </a:xfrm>
          </p:grpSpPr>
          <p:sp>
            <p:nvSpPr>
              <p:cNvPr id="29" name="object 6"/>
              <p:cNvSpPr/>
              <p:nvPr/>
            </p:nvSpPr>
            <p:spPr>
              <a:xfrm>
                <a:off x="4448232" y="2204864"/>
                <a:ext cx="2031787" cy="3667128"/>
              </a:xfrm>
              <a:prstGeom prst="rect">
                <a:avLst/>
              </a:prstGeom>
              <a:blipFill>
                <a:blip r:embed="rId7" cstate="print"/>
                <a:stretch>
                  <a:fillRect/>
                </a:stretch>
              </a:blip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pic>
            <p:nvPicPr>
              <p:cNvPr id="30" name="図 29"/>
              <p:cNvPicPr>
                <a:picLocks noChangeAspect="1"/>
              </p:cNvPicPr>
              <p:nvPr/>
            </p:nvPicPr>
            <p:blipFill rotWithShape="1">
              <a:blip r:embed="rId8" cstate="print">
                <a:extLst>
                  <a:ext uri="{28A0092B-C50C-407E-A947-70E740481C1C}">
                    <a14:useLocalDpi xmlns:a14="http://schemas.microsoft.com/office/drawing/2010/main" val="0"/>
                  </a:ext>
                </a:extLst>
              </a:blip>
              <a:srcRect t="1" b="19156"/>
              <a:stretch/>
            </p:blipFill>
            <p:spPr>
              <a:xfrm>
                <a:off x="4655840" y="2708920"/>
                <a:ext cx="1461317" cy="2520280"/>
              </a:xfrm>
              <a:prstGeom prst="rect">
                <a:avLst/>
              </a:prstGeom>
            </p:spPr>
          </p:pic>
        </p:grpSp>
        <p:sp>
          <p:nvSpPr>
            <p:cNvPr id="28" name="正方形/長方形 27"/>
            <p:cNvSpPr/>
            <p:nvPr/>
          </p:nvSpPr>
          <p:spPr>
            <a:xfrm>
              <a:off x="4562058" y="2990630"/>
              <a:ext cx="1497480" cy="798410"/>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smtClean="0">
                  <a:solidFill>
                    <a:schemeClr val="bg1"/>
                  </a:solidFill>
                </a:rPr>
                <a:t>広告枠</a:t>
              </a:r>
            </a:p>
          </p:txBody>
        </p:sp>
      </p:grpSp>
      <p:sp>
        <p:nvSpPr>
          <p:cNvPr id="31" name="正方形/長方形 30"/>
          <p:cNvSpPr/>
          <p:nvPr/>
        </p:nvSpPr>
        <p:spPr>
          <a:xfrm>
            <a:off x="813479" y="1660485"/>
            <a:ext cx="4410182" cy="400110"/>
          </a:xfrm>
          <a:prstGeom prst="rect">
            <a:avLst/>
          </a:prstGeom>
        </p:spPr>
        <p:txBody>
          <a:bodyPr wrap="none">
            <a:spAutoFit/>
          </a:bodyPr>
          <a:lstStyle/>
          <a:p>
            <a:pPr algn="ctr"/>
            <a:r>
              <a:rPr lang="ja-JP" altLang="en-US" sz="2000" dirty="0">
                <a:latin typeface="Meiryo UI" panose="020B0604030504040204" pitchFamily="50" charset="-128"/>
                <a:ea typeface="Meiryo UI" panose="020B0604030504040204" pitchFamily="50" charset="-128"/>
              </a:rPr>
              <a:t>ユーザーの視聴体験中</a:t>
            </a:r>
            <a:r>
              <a:rPr lang="ja-JP" altLang="en-US" sz="2000" dirty="0" smtClean="0">
                <a:latin typeface="Meiryo UI" panose="020B0604030504040204" pitchFamily="50" charset="-128"/>
                <a:ea typeface="Meiryo UI" panose="020B0604030504040204" pitchFamily="50" charset="-128"/>
              </a:rPr>
              <a:t>に配信され</a:t>
            </a:r>
            <a:r>
              <a:rPr lang="ja-JP" altLang="en-US" sz="2000" dirty="0">
                <a:latin typeface="Meiryo UI" panose="020B0604030504040204" pitchFamily="50" charset="-128"/>
                <a:ea typeface="Meiryo UI" panose="020B0604030504040204" pitchFamily="50" charset="-128"/>
              </a:rPr>
              <a:t>る</a:t>
            </a:r>
            <a:r>
              <a:rPr lang="ja-JP" altLang="en-US" sz="2000" dirty="0" smtClean="0">
                <a:latin typeface="Meiryo UI" panose="020B0604030504040204" pitchFamily="50" charset="-128"/>
                <a:ea typeface="Meiryo UI" panose="020B0604030504040204" pitchFamily="50" charset="-128"/>
              </a:rPr>
              <a:t>広告</a:t>
            </a:r>
            <a:endParaRPr lang="ja-JP" altLang="en-US" sz="2000" dirty="0">
              <a:latin typeface="Meiryo UI" panose="020B0604030504040204" pitchFamily="50" charset="-128"/>
              <a:ea typeface="Meiryo UI" panose="020B0604030504040204" pitchFamily="50" charset="-128"/>
            </a:endParaRPr>
          </a:p>
        </p:txBody>
      </p:sp>
      <p:sp>
        <p:nvSpPr>
          <p:cNvPr id="32" name="テキスト ボックス 31"/>
          <p:cNvSpPr txBox="1"/>
          <p:nvPr/>
        </p:nvSpPr>
        <p:spPr>
          <a:xfrm>
            <a:off x="7068823" y="5953127"/>
            <a:ext cx="3729657" cy="553998"/>
          </a:xfrm>
          <a:prstGeom prst="rect">
            <a:avLst/>
          </a:prstGeom>
          <a:solidFill>
            <a:schemeClr val="bg1"/>
          </a:solidFill>
          <a:ln w="19050">
            <a:solidFill>
              <a:schemeClr val="bg1">
                <a:lumMod val="50000"/>
              </a:schemeClr>
            </a:solidFill>
            <a:prstDash val="sysDash"/>
          </a:ln>
        </p:spPr>
        <p:txBody>
          <a:bodyPr wrap="square" rtlCol="0">
            <a:spAutoFit/>
          </a:bodyPr>
          <a:lstStyle/>
          <a:p>
            <a:r>
              <a:rPr lang="ja-JP" altLang="en-US" sz="1000" dirty="0" smtClean="0"/>
              <a:t>＜掲載場所＞</a:t>
            </a:r>
            <a:endParaRPr lang="en-US" altLang="ja-JP" sz="1000" dirty="0" smtClean="0"/>
          </a:p>
          <a:p>
            <a:pPr lvl="0">
              <a:defRPr/>
            </a:pPr>
            <a:r>
              <a:rPr lang="ja-JP" altLang="en-US" sz="1000" dirty="0" smtClean="0"/>
              <a:t>・</a:t>
            </a:r>
            <a:r>
              <a:rPr lang="en-US" altLang="ja-JP" sz="1000" dirty="0">
                <a:solidFill>
                  <a:schemeClr val="tx1">
                    <a:lumMod val="65000"/>
                    <a:lumOff val="35000"/>
                  </a:schemeClr>
                </a:solidFill>
              </a:rPr>
              <a:t>Yahoo! JAPAN </a:t>
            </a:r>
            <a:r>
              <a:rPr lang="ja-JP" altLang="en-US" sz="1000" dirty="0">
                <a:solidFill>
                  <a:schemeClr val="tx1">
                    <a:lumMod val="65000"/>
                    <a:lumOff val="35000"/>
                  </a:schemeClr>
                </a:solidFill>
              </a:rPr>
              <a:t>トップページ</a:t>
            </a:r>
            <a:r>
              <a:rPr lang="ja-JP" altLang="en-US" sz="1000" dirty="0" smtClean="0">
                <a:solidFill>
                  <a:schemeClr val="tx1">
                    <a:lumMod val="65000"/>
                    <a:lumOff val="35000"/>
                  </a:schemeClr>
                </a:solidFill>
              </a:rPr>
              <a:t>以外（</a:t>
            </a:r>
            <a:r>
              <a:rPr lang="en-US" altLang="ja-JP" sz="1000" dirty="0">
                <a:solidFill>
                  <a:schemeClr val="tx1">
                    <a:lumMod val="65000"/>
                    <a:lumOff val="35000"/>
                  </a:schemeClr>
                </a:solidFill>
              </a:rPr>
              <a:t>Yahoo!</a:t>
            </a:r>
            <a:r>
              <a:rPr lang="ja-JP" altLang="en-US" sz="1000" dirty="0" smtClean="0">
                <a:solidFill>
                  <a:schemeClr val="tx1">
                    <a:lumMod val="65000"/>
                    <a:lumOff val="35000"/>
                  </a:schemeClr>
                </a:solidFill>
              </a:rPr>
              <a:t>ニュースなど）</a:t>
            </a:r>
            <a:endParaRPr lang="en-US" altLang="ja-JP" sz="1000" dirty="0" smtClean="0"/>
          </a:p>
          <a:p>
            <a:r>
              <a:rPr lang="ja-JP" altLang="en-US" sz="1000" dirty="0" smtClean="0"/>
              <a:t>・デバイスは</a:t>
            </a:r>
            <a:r>
              <a:rPr lang="en-US" altLang="ja-JP" sz="1000" dirty="0" smtClean="0"/>
              <a:t>PC</a:t>
            </a:r>
            <a:r>
              <a:rPr lang="ja-JP" altLang="en-US" sz="1000" dirty="0" smtClean="0"/>
              <a:t>に配信</a:t>
            </a:r>
            <a:endParaRPr lang="ja-JP" altLang="en-US" sz="1000" dirty="0"/>
          </a:p>
        </p:txBody>
      </p:sp>
      <p:grpSp>
        <p:nvGrpSpPr>
          <p:cNvPr id="33" name="グループ化 32"/>
          <p:cNvGrpSpPr/>
          <p:nvPr/>
        </p:nvGrpSpPr>
        <p:grpSpPr>
          <a:xfrm>
            <a:off x="7086806" y="2866202"/>
            <a:ext cx="4037488" cy="2336863"/>
            <a:chOff x="7086806" y="2866202"/>
            <a:chExt cx="4037488" cy="2336863"/>
          </a:xfrm>
        </p:grpSpPr>
        <p:pic>
          <p:nvPicPr>
            <p:cNvPr id="34" name="図 3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86806" y="2866202"/>
              <a:ext cx="4037488" cy="2336863"/>
            </a:xfrm>
            <a:prstGeom prst="rect">
              <a:avLst/>
            </a:prstGeom>
          </p:spPr>
        </p:pic>
        <p:pic>
          <p:nvPicPr>
            <p:cNvPr id="35" name="図 34"/>
            <p:cNvPicPr>
              <a:picLocks noChangeAspect="1"/>
            </p:cNvPicPr>
            <p:nvPr/>
          </p:nvPicPr>
          <p:blipFill rotWithShape="1">
            <a:blip r:embed="rId9" cstate="print">
              <a:extLst>
                <a:ext uri="{28A0092B-C50C-407E-A947-70E740481C1C}">
                  <a14:useLocalDpi xmlns:a14="http://schemas.microsoft.com/office/drawing/2010/main" val="0"/>
                </a:ext>
              </a:extLst>
            </a:blip>
            <a:srcRect l="3073" r="7558"/>
            <a:stretch/>
          </p:blipFill>
          <p:spPr>
            <a:xfrm>
              <a:off x="7536160" y="2985079"/>
              <a:ext cx="3096344" cy="1956089"/>
            </a:xfrm>
            <a:prstGeom prst="rect">
              <a:avLst/>
            </a:prstGeom>
          </p:spPr>
        </p:pic>
        <p:pic>
          <p:nvPicPr>
            <p:cNvPr id="36" name="図 35"/>
            <p:cNvPicPr>
              <a:picLocks noChangeAspect="1"/>
            </p:cNvPicPr>
            <p:nvPr/>
          </p:nvPicPr>
          <p:blipFill rotWithShape="1">
            <a:blip r:embed="rId10" cstate="print">
              <a:extLst>
                <a:ext uri="{28A0092B-C50C-407E-A947-70E740481C1C}">
                  <a14:useLocalDpi xmlns:a14="http://schemas.microsoft.com/office/drawing/2010/main" val="0"/>
                </a:ext>
              </a:extLst>
            </a:blip>
            <a:srcRect b="10167"/>
            <a:stretch/>
          </p:blipFill>
          <p:spPr>
            <a:xfrm>
              <a:off x="8048491" y="2985079"/>
              <a:ext cx="2214052" cy="1939549"/>
            </a:xfrm>
            <a:prstGeom prst="rect">
              <a:avLst/>
            </a:prstGeom>
          </p:spPr>
        </p:pic>
      </p:grpSp>
      <p:sp>
        <p:nvSpPr>
          <p:cNvPr id="37" name="正方形/長方形 36"/>
          <p:cNvSpPr/>
          <p:nvPr/>
        </p:nvSpPr>
        <p:spPr>
          <a:xfrm>
            <a:off x="9537570" y="3493946"/>
            <a:ext cx="662886" cy="123119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smtClean="0">
                <a:solidFill>
                  <a:schemeClr val="bg1"/>
                </a:solidFill>
              </a:rPr>
              <a:t>広</a:t>
            </a:r>
            <a:endParaRPr kumimoji="1" lang="en-US" altLang="ja-JP" b="1" dirty="0" smtClean="0">
              <a:solidFill>
                <a:schemeClr val="bg1"/>
              </a:solidFill>
            </a:endParaRPr>
          </a:p>
          <a:p>
            <a:pPr algn="ctr"/>
            <a:r>
              <a:rPr kumimoji="1" lang="ja-JP" altLang="en-US" b="1" dirty="0" smtClean="0">
                <a:solidFill>
                  <a:schemeClr val="bg1"/>
                </a:solidFill>
              </a:rPr>
              <a:t>告</a:t>
            </a:r>
            <a:endParaRPr kumimoji="1" lang="en-US" altLang="ja-JP" b="1" dirty="0" smtClean="0">
              <a:solidFill>
                <a:schemeClr val="bg1"/>
              </a:solidFill>
            </a:endParaRPr>
          </a:p>
          <a:p>
            <a:pPr algn="ctr"/>
            <a:r>
              <a:rPr kumimoji="1" lang="ja-JP" altLang="en-US" b="1" dirty="0" smtClean="0">
                <a:solidFill>
                  <a:schemeClr val="bg1"/>
                </a:solidFill>
              </a:rPr>
              <a:t>枠</a:t>
            </a:r>
          </a:p>
        </p:txBody>
      </p:sp>
      <p:sp>
        <p:nvSpPr>
          <p:cNvPr id="38" name="正方形/長方形 37"/>
          <p:cNvSpPr/>
          <p:nvPr/>
        </p:nvSpPr>
        <p:spPr>
          <a:xfrm>
            <a:off x="7111848" y="1659258"/>
            <a:ext cx="3775393" cy="400110"/>
          </a:xfrm>
          <a:prstGeom prst="rect">
            <a:avLst/>
          </a:prstGeom>
        </p:spPr>
        <p:txBody>
          <a:bodyPr wrap="none">
            <a:spAutoFit/>
          </a:bodyPr>
          <a:lstStyle/>
          <a:p>
            <a:pPr algn="ctr"/>
            <a:r>
              <a:rPr lang="ja-JP" altLang="en-US" sz="2000" dirty="0" smtClean="0">
                <a:latin typeface="+mn-ea"/>
              </a:rPr>
              <a:t>優良面で安価に配信可能な広告</a:t>
            </a:r>
            <a:endParaRPr lang="ja-JP" altLang="en-US" sz="2000" dirty="0">
              <a:latin typeface="+mn-ea"/>
            </a:endParaRPr>
          </a:p>
        </p:txBody>
      </p:sp>
    </p:spTree>
    <p:extLst>
      <p:ext uri="{BB962C8B-B14F-4D97-AF65-F5344CB8AC3E}">
        <p14:creationId xmlns:p14="http://schemas.microsoft.com/office/powerpoint/2010/main" val="2210919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b="1" dirty="0"/>
              <a:t>①ビューアブルインプレッション増量</a:t>
            </a:r>
            <a:r>
              <a:rPr lang="ja-JP" altLang="en-US" b="1" dirty="0" smtClean="0"/>
              <a:t>プラン　予約金額</a:t>
            </a:r>
            <a:endParaRPr lang="ja-JP" altLang="en-US" b="1"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smtClean="0">
                <a:latin typeface="メイリオ" panose="020B0604030504040204" pitchFamily="50" charset="-128"/>
                <a:ea typeface="メイリオ" panose="020B0604030504040204" pitchFamily="50" charset="-128"/>
              </a:rPr>
              <a:t>計算方法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10160154" cy="707886"/>
          </a:xfrm>
          <a:prstGeom prst="rect">
            <a:avLst/>
          </a:prstGeom>
          <a:noFill/>
        </p:spPr>
        <p:txBody>
          <a:bodyPr wrap="none" rtlCol="0">
            <a:spAutoFit/>
          </a:bodyPr>
          <a:lstStyle/>
          <a:p>
            <a:pPr algn="l"/>
            <a:r>
              <a:rPr lang="ja-JP" altLang="en-US" sz="2000" dirty="0" smtClean="0">
                <a:solidFill>
                  <a:schemeClr val="tx1">
                    <a:lumMod val="65000"/>
                    <a:lumOff val="35000"/>
                  </a:schemeClr>
                </a:solidFill>
              </a:rPr>
              <a:t>増量</a:t>
            </a:r>
            <a:r>
              <a:rPr lang="ja-JP" altLang="en-US" sz="2000" dirty="0">
                <a:solidFill>
                  <a:schemeClr val="tx1">
                    <a:lumMod val="65000"/>
                    <a:lumOff val="35000"/>
                  </a:schemeClr>
                </a:solidFill>
              </a:rPr>
              <a:t>計算</a:t>
            </a:r>
            <a:r>
              <a:rPr lang="ja-JP" altLang="en-US" sz="2000" dirty="0" smtClean="0">
                <a:solidFill>
                  <a:schemeClr val="tx1">
                    <a:lumMod val="65000"/>
                    <a:lumOff val="35000"/>
                  </a:schemeClr>
                </a:solidFill>
              </a:rPr>
              <a:t>は、</a:t>
            </a:r>
            <a:r>
              <a:rPr lang="en-US" altLang="ja-JP" sz="2000" dirty="0" err="1" smtClean="0">
                <a:solidFill>
                  <a:schemeClr val="tx1">
                    <a:lumMod val="65000"/>
                    <a:lumOff val="35000"/>
                  </a:schemeClr>
                </a:solidFill>
              </a:rPr>
              <a:t>vimps</a:t>
            </a:r>
            <a:r>
              <a:rPr lang="ja-JP" altLang="en-US" sz="2000" dirty="0" smtClean="0">
                <a:solidFill>
                  <a:schemeClr val="tx1">
                    <a:lumMod val="65000"/>
                    <a:lumOff val="35000"/>
                  </a:schemeClr>
                </a:solidFill>
              </a:rPr>
              <a:t>ベースではなく、</a:t>
            </a:r>
            <a:r>
              <a:rPr lang="ja-JP" altLang="en-US" sz="2000" dirty="0">
                <a:solidFill>
                  <a:srgbClr val="FF0000"/>
                </a:solidFill>
              </a:rPr>
              <a:t>金額ベースで</a:t>
            </a:r>
            <a:r>
              <a:rPr lang="ja-JP" altLang="en-US" sz="2000" dirty="0" smtClean="0">
                <a:solidFill>
                  <a:srgbClr val="FF0000"/>
                </a:solidFill>
              </a:rPr>
              <a:t>計算</a:t>
            </a:r>
            <a:r>
              <a:rPr lang="ja-JP" altLang="en-US" sz="2000" dirty="0">
                <a:solidFill>
                  <a:schemeClr val="tx1">
                    <a:lumMod val="65000"/>
                    <a:lumOff val="35000"/>
                  </a:schemeClr>
                </a:solidFill>
              </a:rPr>
              <a:t>いただけますと</a:t>
            </a:r>
            <a:r>
              <a:rPr lang="ja-JP" altLang="en-US" sz="2000" dirty="0" smtClean="0">
                <a:solidFill>
                  <a:schemeClr val="tx1">
                    <a:lumMod val="65000"/>
                    <a:lumOff val="35000"/>
                  </a:schemeClr>
                </a:solidFill>
              </a:rPr>
              <a:t>シンプルです。</a:t>
            </a:r>
            <a:endParaRPr lang="en-US" altLang="ja-JP" sz="2000" dirty="0" smtClean="0">
              <a:solidFill>
                <a:schemeClr val="tx1">
                  <a:lumMod val="65000"/>
                  <a:lumOff val="35000"/>
                </a:schemeClr>
              </a:solidFill>
            </a:endParaRPr>
          </a:p>
          <a:p>
            <a:pPr algn="l"/>
            <a:r>
              <a:rPr kumimoji="1" lang="ja-JP" altLang="en-US" sz="2000" dirty="0" smtClean="0">
                <a:solidFill>
                  <a:schemeClr val="tx1">
                    <a:lumMod val="65000"/>
                    <a:lumOff val="35000"/>
                  </a:schemeClr>
                </a:solidFill>
              </a:rPr>
              <a:t>増量後の金額を基準にご予約ください。</a:t>
            </a:r>
            <a:endParaRPr kumimoji="1" lang="en-US" altLang="ja-JP" sz="2000" dirty="0">
              <a:solidFill>
                <a:schemeClr val="tx1">
                  <a:lumMod val="65000"/>
                  <a:lumOff val="35000"/>
                </a:schemeClr>
              </a:solidFill>
            </a:endParaRPr>
          </a:p>
        </p:txBody>
      </p:sp>
      <p:sp>
        <p:nvSpPr>
          <p:cNvPr id="10" name="正方形/長方形 9"/>
          <p:cNvSpPr/>
          <p:nvPr/>
        </p:nvSpPr>
        <p:spPr>
          <a:xfrm>
            <a:off x="471102" y="6489888"/>
            <a:ext cx="2736647" cy="21544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1" name="表 10"/>
          <p:cNvGraphicFramePr>
            <a:graphicFrameLocks noGrp="1"/>
          </p:cNvGraphicFramePr>
          <p:nvPr>
            <p:extLst/>
          </p:nvPr>
        </p:nvGraphicFramePr>
        <p:xfrm>
          <a:off x="767408" y="2708920"/>
          <a:ext cx="10657183" cy="1957478"/>
        </p:xfrm>
        <a:graphic>
          <a:graphicData uri="http://schemas.openxmlformats.org/drawingml/2006/table">
            <a:tbl>
              <a:tblPr/>
              <a:tblGrid>
                <a:gridCol w="2808312">
                  <a:extLst>
                    <a:ext uri="{9D8B030D-6E8A-4147-A177-3AD203B41FA5}">
                      <a16:colId xmlns:a16="http://schemas.microsoft.com/office/drawing/2014/main" val="2569690539"/>
                    </a:ext>
                  </a:extLst>
                </a:gridCol>
                <a:gridCol w="1794563">
                  <a:extLst>
                    <a:ext uri="{9D8B030D-6E8A-4147-A177-3AD203B41FA5}">
                      <a16:colId xmlns:a16="http://schemas.microsoft.com/office/drawing/2014/main" val="2606257009"/>
                    </a:ext>
                  </a:extLst>
                </a:gridCol>
                <a:gridCol w="3310840">
                  <a:extLst>
                    <a:ext uri="{9D8B030D-6E8A-4147-A177-3AD203B41FA5}">
                      <a16:colId xmlns:a16="http://schemas.microsoft.com/office/drawing/2014/main" val="3618112515"/>
                    </a:ext>
                  </a:extLst>
                </a:gridCol>
                <a:gridCol w="2743468">
                  <a:extLst>
                    <a:ext uri="{9D8B030D-6E8A-4147-A177-3AD203B41FA5}">
                      <a16:colId xmlns:a16="http://schemas.microsoft.com/office/drawing/2014/main" val="2561205553"/>
                    </a:ext>
                  </a:extLst>
                </a:gridCol>
              </a:tblGrid>
              <a:tr h="388278">
                <a:tc>
                  <a:txBody>
                    <a:bodyPr/>
                    <a:lstStyle/>
                    <a:p>
                      <a:pPr algn="ctr" rtl="0" fontAlgn="ctr"/>
                      <a:r>
                        <a:rPr lang="ja-JP" altLang="en-US" sz="1600" b="1" i="0" u="none" strike="noStrike" dirty="0" smtClean="0">
                          <a:solidFill>
                            <a:srgbClr val="F2F2F2"/>
                          </a:solidFill>
                          <a:effectLst/>
                          <a:latin typeface="メイリオ" panose="020B0604030504040204" pitchFamily="50" charset="-128"/>
                          <a:ea typeface="メイリオ" panose="020B0604030504040204" pitchFamily="50" charset="-128"/>
                        </a:rPr>
                        <a:t>購入予定金額</a:t>
                      </a:r>
                      <a:endParaRPr lang="ja-JP" altLang="en-US" sz="16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en-US" altLang="ja-JP" sz="1600" b="1" i="0" u="none" strike="noStrike" dirty="0" err="1">
                          <a:solidFill>
                            <a:srgbClr val="F2F2F2"/>
                          </a:solidFill>
                          <a:effectLst/>
                          <a:latin typeface="メイリオ" panose="020B0604030504040204" pitchFamily="50" charset="-128"/>
                          <a:ea typeface="メイリオ" panose="020B0604030504040204" pitchFamily="50" charset="-128"/>
                        </a:rPr>
                        <a:t>vimps</a:t>
                      </a: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増量率</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smtClean="0">
                          <a:solidFill>
                            <a:srgbClr val="F2F2F2"/>
                          </a:solidFill>
                          <a:effectLst/>
                          <a:latin typeface="メイリオ" panose="020B0604030504040204" pitchFamily="50" charset="-128"/>
                          <a:ea typeface="メイリオ" panose="020B0604030504040204" pitchFamily="50" charset="-128"/>
                        </a:rPr>
                        <a:t>計算</a:t>
                      </a:r>
                      <a:endParaRPr lang="ja-JP" altLang="en-US" sz="16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smtClean="0">
                          <a:solidFill>
                            <a:srgbClr val="F2F2F2"/>
                          </a:solidFill>
                          <a:effectLst/>
                          <a:latin typeface="メイリオ" panose="020B0604030504040204" pitchFamily="50" charset="-128"/>
                          <a:ea typeface="メイリオ" panose="020B0604030504040204" pitchFamily="50" charset="-128"/>
                        </a:rPr>
                        <a:t>予約金額</a:t>
                      </a:r>
                      <a:endParaRPr lang="ja-JP" altLang="en-US" sz="16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92300">
                <a:tc>
                  <a:txBody>
                    <a:bodyPr/>
                    <a:lstStyle/>
                    <a:p>
                      <a:pPr algn="ctr" rtl="0" fontAlgn="ctr"/>
                      <a:r>
                        <a:rPr lang="en-US" altLang="ja-JP" sz="1600" b="1" i="0" u="none" strike="noStrike" dirty="0" smtClean="0">
                          <a:solidFill>
                            <a:srgbClr val="000000"/>
                          </a:solidFill>
                          <a:effectLst/>
                          <a:latin typeface="メイリオ" panose="020B0604030504040204" pitchFamily="50" charset="-128"/>
                          <a:ea typeface="メイリオ" panose="020B0604030504040204" pitchFamily="50" charset="-128"/>
                        </a:rPr>
                        <a:t>300</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a:t>
                      </a:r>
                      <a:r>
                        <a:rPr lang="en-US" altLang="ja-JP" sz="1600" b="1" i="0" u="none" strike="noStrike" dirty="0" smtClean="0">
                          <a:solidFill>
                            <a:srgbClr val="000000"/>
                          </a:solidFill>
                          <a:effectLst/>
                          <a:latin typeface="メイリオ" panose="020B0604030504040204" pitchFamily="50" charset="-128"/>
                          <a:ea typeface="メイリオ" panose="020B0604030504040204" pitchFamily="50" charset="-128"/>
                        </a:rPr>
                        <a:t>499.9</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万円</a:t>
                      </a: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600" b="0" i="0" u="none" strike="noStrike" dirty="0" smtClean="0">
                          <a:solidFill>
                            <a:srgbClr val="000000"/>
                          </a:solidFill>
                          <a:effectLst/>
                          <a:latin typeface="メイリオ" panose="020B0604030504040204" pitchFamily="50" charset="-128"/>
                          <a:ea typeface="メイリオ" panose="020B0604030504040204" pitchFamily="50" charset="-128"/>
                        </a:rPr>
                        <a:t>購入予定金額 </a:t>
                      </a:r>
                      <a:r>
                        <a:rPr kumimoji="1" lang="en-US" altLang="ja-JP"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a:t>
                      </a:r>
                      <a:r>
                        <a:rPr lang="en-US" altLang="ja-JP" sz="1600" b="0" i="0" u="none" strike="noStrike" dirty="0" smtClean="0">
                          <a:solidFill>
                            <a:srgbClr val="FF0000"/>
                          </a:solidFill>
                          <a:effectLst/>
                          <a:latin typeface="メイリオ" panose="020B0604030504040204" pitchFamily="50" charset="-128"/>
                          <a:ea typeface="メイリオ" panose="020B0604030504040204" pitchFamily="50" charset="-128"/>
                        </a:rPr>
                        <a:t> </a:t>
                      </a:r>
                      <a:r>
                        <a:rPr lang="en-US" altLang="ja-JP" sz="1600" b="1" i="0" u="none" strike="noStrike" dirty="0" smtClean="0">
                          <a:solidFill>
                            <a:srgbClr val="FF0000"/>
                          </a:solidFill>
                          <a:effectLst/>
                          <a:latin typeface="メイリオ" panose="020B0604030504040204" pitchFamily="50" charset="-128"/>
                          <a:ea typeface="メイリオ" panose="020B0604030504040204" pitchFamily="50" charset="-128"/>
                        </a:rPr>
                        <a:t>1.15</a:t>
                      </a:r>
                      <a:endParaRPr lang="ja-JP" altLang="en-US" sz="1600" b="1" i="0" u="none" strike="noStrike" dirty="0">
                        <a:solidFill>
                          <a:srgbClr val="FF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kumimoji="1" lang="ja-JP" altLang="en-US"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計算後の金額</a:t>
                      </a:r>
                      <a:endPar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392300">
                <a:tc>
                  <a:txBody>
                    <a:bodyPr/>
                    <a:lstStyle/>
                    <a:p>
                      <a:pPr algn="ctr" rtl="0" fontAlgn="ctr"/>
                      <a:r>
                        <a:rPr lang="en-US" altLang="ja-JP" sz="1600" b="1" i="0" u="none" strike="noStrike" dirty="0" smtClean="0">
                          <a:solidFill>
                            <a:srgbClr val="000000"/>
                          </a:solidFill>
                          <a:effectLst/>
                          <a:latin typeface="メイリオ" panose="020B0604030504040204" pitchFamily="50" charset="-128"/>
                          <a:ea typeface="メイリオ" panose="020B0604030504040204" pitchFamily="50" charset="-128"/>
                        </a:rPr>
                        <a:t>500</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a:t>
                      </a:r>
                      <a:r>
                        <a:rPr lang="en-US" altLang="ja-JP" sz="1600" b="1" i="0" u="none" strike="noStrike" dirty="0" smtClean="0">
                          <a:solidFill>
                            <a:srgbClr val="000000"/>
                          </a:solidFill>
                          <a:effectLst/>
                          <a:latin typeface="メイリオ" panose="020B0604030504040204" pitchFamily="50" charset="-128"/>
                          <a:ea typeface="メイリオ" panose="020B0604030504040204" pitchFamily="50" charset="-128"/>
                        </a:rPr>
                        <a:t>699.9</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万円</a:t>
                      </a: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25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0" i="0" u="none" strike="noStrike" dirty="0" smtClean="0">
                          <a:solidFill>
                            <a:srgbClr val="000000"/>
                          </a:solidFill>
                          <a:effectLst/>
                          <a:latin typeface="メイリオ" panose="020B0604030504040204" pitchFamily="50" charset="-128"/>
                          <a:ea typeface="メイリオ" panose="020B0604030504040204" pitchFamily="50" charset="-128"/>
                        </a:rPr>
                        <a:t>購入予定金額 </a:t>
                      </a:r>
                      <a:r>
                        <a:rPr kumimoji="1" lang="en-US" altLang="ja-JP"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 1.25</a:t>
                      </a:r>
                      <a:endParaRPr kumimoji="1" lang="ja-JP" altLang="en-US"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計算後の金額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438937"/>
                  </a:ext>
                </a:extLst>
              </a:tr>
              <a:tr h="392300">
                <a:tc>
                  <a:txBody>
                    <a:bodyPr/>
                    <a:lstStyle/>
                    <a:p>
                      <a:pPr algn="ctr" rtl="0" fontAlgn="ctr"/>
                      <a:r>
                        <a:rPr lang="en-US" altLang="ja-JP" sz="1600" b="1" i="0" u="none" strike="noStrike" dirty="0">
                          <a:solidFill>
                            <a:srgbClr val="000000"/>
                          </a:solidFill>
                          <a:effectLst/>
                          <a:latin typeface="メイリオ" panose="020B0604030504040204" pitchFamily="50" charset="-128"/>
                          <a:ea typeface="メイリオ" panose="020B0604030504040204" pitchFamily="50" charset="-128"/>
                        </a:rPr>
                        <a:t>700</a:t>
                      </a:r>
                      <a:r>
                        <a:rPr lang="ja-JP" altLang="en-US" sz="1600" b="1" i="0" u="none" strike="noStrike" dirty="0">
                          <a:solidFill>
                            <a:srgbClr val="000000"/>
                          </a:solidFill>
                          <a:effectLst/>
                          <a:latin typeface="メイリオ" panose="020B0604030504040204" pitchFamily="50" charset="-128"/>
                          <a:ea typeface="メイリオ" panose="020B0604030504040204" pitchFamily="50" charset="-128"/>
                        </a:rPr>
                        <a:t>万円</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a:t>
                      </a:r>
                      <a:r>
                        <a:rPr lang="en-US" altLang="ja-JP" sz="1600" b="1" i="0" u="none" strike="noStrike" dirty="0" smtClean="0">
                          <a:solidFill>
                            <a:srgbClr val="000000"/>
                          </a:solidFill>
                          <a:effectLst/>
                          <a:latin typeface="メイリオ" panose="020B0604030504040204" pitchFamily="50" charset="-128"/>
                          <a:ea typeface="メイリオ" panose="020B0604030504040204" pitchFamily="50" charset="-128"/>
                        </a:rPr>
                        <a:t>999.9</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万円</a:t>
                      </a: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35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0" i="0" u="none" strike="noStrike" dirty="0" smtClean="0">
                          <a:solidFill>
                            <a:srgbClr val="000000"/>
                          </a:solidFill>
                          <a:effectLst/>
                          <a:latin typeface="メイリオ" panose="020B0604030504040204" pitchFamily="50" charset="-128"/>
                          <a:ea typeface="メイリオ" panose="020B0604030504040204" pitchFamily="50" charset="-128"/>
                        </a:rPr>
                        <a:t>購入予定金額 </a:t>
                      </a:r>
                      <a:r>
                        <a:rPr kumimoji="1" lang="en-US" altLang="ja-JP"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 1.35</a:t>
                      </a:r>
                      <a:endPar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1" i="0" u="none" strike="noStrike" dirty="0" smtClean="0">
                          <a:solidFill>
                            <a:srgbClr val="FF0000"/>
                          </a:solidFill>
                          <a:effectLst/>
                          <a:latin typeface="メイリオ" panose="020B0604030504040204" pitchFamily="50" charset="-128"/>
                          <a:ea typeface="メイリオ" panose="020B0604030504040204" pitchFamily="50" charset="-128"/>
                        </a:rPr>
                        <a:t>計算後の金額</a:t>
                      </a:r>
                      <a:endPar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r h="392300">
                <a:tc>
                  <a:txBody>
                    <a:bodyPr/>
                    <a:lstStyle/>
                    <a:p>
                      <a:pPr algn="ctr" rtl="0" fontAlgn="ctr"/>
                      <a:r>
                        <a:rPr lang="en-US" altLang="ja-JP" sz="1600" b="1" i="0" u="none" strike="noStrike" dirty="0" smtClean="0">
                          <a:solidFill>
                            <a:srgbClr val="000000"/>
                          </a:solidFill>
                          <a:effectLst/>
                          <a:latin typeface="メイリオ" panose="020B0604030504040204" pitchFamily="50" charset="-128"/>
                          <a:ea typeface="メイリオ" panose="020B0604030504040204" pitchFamily="50" charset="-128"/>
                        </a:rPr>
                        <a:t>1000</a:t>
                      </a:r>
                      <a:r>
                        <a:rPr lang="ja-JP" altLang="en-US" sz="1600" b="1" i="0" u="none" strike="noStrike" dirty="0" smtClean="0">
                          <a:solidFill>
                            <a:srgbClr val="000000"/>
                          </a:solidFill>
                          <a:effectLst/>
                          <a:latin typeface="メイリオ" panose="020B0604030504040204" pitchFamily="50" charset="-128"/>
                          <a:ea typeface="メイリオ" panose="020B0604030504040204" pitchFamily="50" charset="-128"/>
                        </a:rPr>
                        <a:t>万円～</a:t>
                      </a: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600" b="0" i="0" u="none" strike="noStrike" dirty="0" smtClean="0">
                          <a:solidFill>
                            <a:srgbClr val="000000"/>
                          </a:solidFill>
                          <a:effectLst/>
                          <a:latin typeface="メイリオ" panose="020B0604030504040204" pitchFamily="50" charset="-128"/>
                          <a:ea typeface="メイリオ" panose="020B0604030504040204" pitchFamily="50" charset="-128"/>
                        </a:rPr>
                        <a:t>50</a:t>
                      </a:r>
                      <a:r>
                        <a:rPr lang="ja-JP" altLang="en-US" sz="1600" b="0" i="0" u="none" strike="noStrike" dirty="0" smtClean="0">
                          <a:solidFill>
                            <a:srgbClr val="000000"/>
                          </a:solidFill>
                          <a:effectLst/>
                          <a:latin typeface="メイリオ" panose="020B0604030504040204" pitchFamily="50" charset="-128"/>
                          <a:ea typeface="メイリオ" panose="020B0604030504040204" pitchFamily="50" charset="-128"/>
                        </a:rPr>
                        <a:t>％</a:t>
                      </a:r>
                      <a:endParaRPr lang="en-US" altLang="ja-JP" sz="1600" b="0" i="0" u="none" strike="noStrike" dirty="0" smtClean="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0" i="0" u="none" strike="noStrike" dirty="0" smtClean="0">
                          <a:solidFill>
                            <a:srgbClr val="000000"/>
                          </a:solidFill>
                          <a:effectLst/>
                          <a:latin typeface="メイリオ" panose="020B0604030504040204" pitchFamily="50" charset="-128"/>
                          <a:ea typeface="メイリオ" panose="020B0604030504040204" pitchFamily="50" charset="-128"/>
                        </a:rPr>
                        <a:t>購入予定金額 </a:t>
                      </a:r>
                      <a:r>
                        <a:rPr kumimoji="1" lang="en-US" altLang="ja-JP"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rPr>
                        <a:t>× 1.5</a:t>
                      </a:r>
                      <a:endParaRPr kumimoji="1" lang="ja-JP" altLang="en-US"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1" i="0" u="none" strike="noStrike" dirty="0" smtClean="0">
                          <a:solidFill>
                            <a:srgbClr val="FF0000"/>
                          </a:solidFill>
                          <a:effectLst/>
                          <a:latin typeface="メイリオ" panose="020B0604030504040204" pitchFamily="50" charset="-128"/>
                          <a:ea typeface="メイリオ" panose="020B0604030504040204" pitchFamily="50" charset="-128"/>
                        </a:rPr>
                        <a:t>計算後の金額</a:t>
                      </a:r>
                      <a:endParaRPr kumimoji="1" lang="ja-JP" altLang="en-US" sz="1600" b="1" i="0" u="none" strike="noStrike" kern="1200" dirty="0" smtClean="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41074070"/>
                  </a:ext>
                </a:extLst>
              </a:tr>
            </a:tbl>
          </a:graphicData>
        </a:graphic>
      </p:graphicFrame>
    </p:spTree>
    <p:extLst>
      <p:ext uri="{BB962C8B-B14F-4D97-AF65-F5344CB8AC3E}">
        <p14:creationId xmlns:p14="http://schemas.microsoft.com/office/powerpoint/2010/main" val="2383680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a:xfrm>
            <a:off x="334962" y="130175"/>
            <a:ext cx="10081518" cy="814388"/>
          </a:xfrm>
        </p:spPr>
        <p:txBody>
          <a:bodyPr>
            <a:noAutofit/>
          </a:bodyPr>
          <a:lstStyle/>
          <a:p>
            <a:r>
              <a:rPr lang="ja-JP" altLang="en-US" b="1" dirty="0"/>
              <a:t>①ビューアブルインプレッション増量</a:t>
            </a:r>
            <a:r>
              <a:rPr lang="ja-JP" altLang="en-US" b="1" dirty="0" smtClean="0"/>
              <a:t>プラン　</a:t>
            </a:r>
            <a:r>
              <a:rPr lang="ja-JP" altLang="en-US" b="1" dirty="0" smtClean="0">
                <a:latin typeface="+mn-ea"/>
              </a:rPr>
              <a:t>増量イメージ</a:t>
            </a:r>
            <a:endParaRPr lang="ja-JP" altLang="en-US" b="1"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graphicFrame>
        <p:nvGraphicFramePr>
          <p:cNvPr id="12" name="表 11"/>
          <p:cNvGraphicFramePr>
            <a:graphicFrameLocks noGrp="1"/>
          </p:cNvGraphicFramePr>
          <p:nvPr>
            <p:extLst>
              <p:ext uri="{D42A27DB-BD31-4B8C-83A1-F6EECF244321}">
                <p14:modId xmlns:p14="http://schemas.microsoft.com/office/powerpoint/2010/main" val="3787826365"/>
              </p:ext>
            </p:extLst>
          </p:nvPr>
        </p:nvGraphicFramePr>
        <p:xfrm>
          <a:off x="471102" y="1273193"/>
          <a:ext cx="10737466" cy="4748098"/>
        </p:xfrm>
        <a:graphic>
          <a:graphicData uri="http://schemas.openxmlformats.org/drawingml/2006/table">
            <a:tbl>
              <a:tblPr firstRow="1" bandRow="1">
                <a:tableStyleId>{F5AB1C69-6EDB-4FF4-983F-18BD219EF322}</a:tableStyleId>
              </a:tblPr>
              <a:tblGrid>
                <a:gridCol w="2168514">
                  <a:extLst>
                    <a:ext uri="{9D8B030D-6E8A-4147-A177-3AD203B41FA5}">
                      <a16:colId xmlns:a16="http://schemas.microsoft.com/office/drawing/2014/main" val="2633460895"/>
                    </a:ext>
                  </a:extLst>
                </a:gridCol>
                <a:gridCol w="1224136">
                  <a:extLst>
                    <a:ext uri="{9D8B030D-6E8A-4147-A177-3AD203B41FA5}">
                      <a16:colId xmlns:a16="http://schemas.microsoft.com/office/drawing/2014/main" val="1840600314"/>
                    </a:ext>
                  </a:extLst>
                </a:gridCol>
                <a:gridCol w="794780">
                  <a:extLst>
                    <a:ext uri="{9D8B030D-6E8A-4147-A177-3AD203B41FA5}">
                      <a16:colId xmlns:a16="http://schemas.microsoft.com/office/drawing/2014/main" val="3174989658"/>
                    </a:ext>
                  </a:extLst>
                </a:gridCol>
                <a:gridCol w="1005420">
                  <a:extLst>
                    <a:ext uri="{9D8B030D-6E8A-4147-A177-3AD203B41FA5}">
                      <a16:colId xmlns:a16="http://schemas.microsoft.com/office/drawing/2014/main" val="490458890"/>
                    </a:ext>
                  </a:extLst>
                </a:gridCol>
                <a:gridCol w="1152128">
                  <a:extLst>
                    <a:ext uri="{9D8B030D-6E8A-4147-A177-3AD203B41FA5}">
                      <a16:colId xmlns:a16="http://schemas.microsoft.com/office/drawing/2014/main" val="1739306209"/>
                    </a:ext>
                  </a:extLst>
                </a:gridCol>
                <a:gridCol w="1152128">
                  <a:extLst>
                    <a:ext uri="{9D8B030D-6E8A-4147-A177-3AD203B41FA5}">
                      <a16:colId xmlns:a16="http://schemas.microsoft.com/office/drawing/2014/main" val="385457974"/>
                    </a:ext>
                  </a:extLst>
                </a:gridCol>
                <a:gridCol w="1368152">
                  <a:extLst>
                    <a:ext uri="{9D8B030D-6E8A-4147-A177-3AD203B41FA5}">
                      <a16:colId xmlns:a16="http://schemas.microsoft.com/office/drawing/2014/main" val="570209052"/>
                    </a:ext>
                  </a:extLst>
                </a:gridCol>
                <a:gridCol w="936104">
                  <a:extLst>
                    <a:ext uri="{9D8B030D-6E8A-4147-A177-3AD203B41FA5}">
                      <a16:colId xmlns:a16="http://schemas.microsoft.com/office/drawing/2014/main" val="2342119070"/>
                    </a:ext>
                  </a:extLst>
                </a:gridCol>
                <a:gridCol w="936104">
                  <a:extLst>
                    <a:ext uri="{9D8B030D-6E8A-4147-A177-3AD203B41FA5}">
                      <a16:colId xmlns:a16="http://schemas.microsoft.com/office/drawing/2014/main" val="4206809205"/>
                    </a:ext>
                  </a:extLst>
                </a:gridCol>
              </a:tblGrid>
              <a:tr h="558210">
                <a:tc>
                  <a:txBody>
                    <a:bodyPr/>
                    <a:lstStyle/>
                    <a:p>
                      <a:pPr algn="ctr" fontAlgn="ctr"/>
                      <a:r>
                        <a:rPr lang="ja-JP" altLang="en-US" sz="1400" u="none" strike="noStrike" dirty="0">
                          <a:effectLst/>
                        </a:rPr>
                        <a:t>商品</a:t>
                      </a:r>
                      <a:endParaRPr lang="ja-JP" altLang="en-US"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ctr" fontAlgn="ctr"/>
                      <a:r>
                        <a:rPr lang="ja-JP" altLang="en-US" sz="1400" u="none" strike="noStrike" dirty="0">
                          <a:effectLst/>
                        </a:rPr>
                        <a:t>出稿金額例</a:t>
                      </a:r>
                      <a:endParaRPr lang="ja-JP" altLang="en-US"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ctr" fontAlgn="ctr"/>
                      <a:r>
                        <a:rPr lang="ja-JP" altLang="en-US" sz="1400" u="none" strike="noStrike" dirty="0">
                          <a:effectLst/>
                        </a:rPr>
                        <a:t>増量率</a:t>
                      </a:r>
                      <a:endParaRPr lang="ja-JP" altLang="en-US" sz="14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gridSpan="2">
                  <a:txBody>
                    <a:bodyPr/>
                    <a:lstStyle/>
                    <a:p>
                      <a:pPr algn="ctr" fontAlgn="ctr"/>
                      <a:r>
                        <a:rPr lang="en-US" sz="1400" u="none" strike="noStrike" dirty="0" err="1" smtClean="0">
                          <a:effectLst/>
                        </a:rPr>
                        <a:t>vCPM</a:t>
                      </a:r>
                      <a:endParaRPr lang="en-US" sz="1400" u="none" strike="noStrike" dirty="0" smtClean="0">
                        <a:effectLst/>
                      </a:endParaRPr>
                    </a:p>
                  </a:txBody>
                  <a:tcPr marL="6350" marR="6350" marT="6350" marB="0" anchor="ctr">
                    <a:solidFill>
                      <a:schemeClr val="accent6"/>
                    </a:solidFill>
                  </a:tcPr>
                </a:tc>
                <a:tc hMerge="1">
                  <a:txBody>
                    <a:bodyPr/>
                    <a:lstStyle/>
                    <a:p>
                      <a:endParaRPr kumimoji="1" lang="ja-JP" alt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fontAlgn="ctr"/>
                      <a:r>
                        <a:rPr lang="en-US" sz="1400" u="none" strike="noStrike" dirty="0" err="1" smtClean="0">
                          <a:effectLst/>
                        </a:rPr>
                        <a:t>vimps</a:t>
                      </a:r>
                      <a:endParaRPr lang="en-US" sz="1400" u="none" strike="noStrike" dirty="0" smtClean="0">
                        <a:effectLst/>
                      </a:endParaRPr>
                    </a:p>
                  </a:txBody>
                  <a:tcPr marL="6350" marR="6350" marT="6350" marB="0" anchor="ctr">
                    <a:solidFill>
                      <a:schemeClr val="accent6"/>
                    </a:solidFill>
                  </a:tcPr>
                </a:tc>
                <a:tc hMerge="1">
                  <a:txBody>
                    <a:bodyPr/>
                    <a:lstStyle/>
                    <a:p>
                      <a:endParaRPr kumimoji="1" lang="ja-JP" alt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gridSpan="2">
                  <a:txBody>
                    <a:bodyPr/>
                    <a:lstStyle/>
                    <a:p>
                      <a:pPr algn="ctr" fontAlgn="ctr"/>
                      <a:r>
                        <a:rPr lang="ja-JP" altLang="en-US" sz="1400" u="none" strike="noStrike" dirty="0" smtClean="0">
                          <a:effectLst/>
                        </a:rPr>
                        <a:t>参考</a:t>
                      </a:r>
                      <a:r>
                        <a:rPr lang="en-US" sz="1400" u="none" strike="noStrike" dirty="0" smtClean="0">
                          <a:effectLst/>
                        </a:rPr>
                        <a:t>CPC </a:t>
                      </a:r>
                      <a:r>
                        <a:rPr lang="en-US" altLang="ja-JP" sz="800" u="none" strike="noStrike" dirty="0" smtClean="0">
                          <a:effectLst/>
                        </a:rPr>
                        <a:t>※1</a:t>
                      </a:r>
                      <a:endParaRPr lang="en-US" sz="800" u="none" strike="noStrike" dirty="0" smtClean="0">
                        <a:effectLst/>
                      </a:endParaRPr>
                    </a:p>
                  </a:txBody>
                  <a:tcPr marL="6350" marR="6350" marT="6350" marB="0" anchor="ctr">
                    <a:solidFill>
                      <a:schemeClr val="accent6"/>
                    </a:solidFill>
                  </a:tcPr>
                </a:tc>
                <a:tc hMerge="1">
                  <a:txBody>
                    <a:bodyPr/>
                    <a:lstStyle/>
                    <a:p>
                      <a:endParaRPr kumimoji="1" lang="ja-JP" alt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168922848"/>
                  </a:ext>
                </a:extLst>
              </a:tr>
              <a:tr h="349726">
                <a:tc rowSpan="4">
                  <a:txBody>
                    <a:bodyPr/>
                    <a:lstStyle/>
                    <a:p>
                      <a:pPr algn="ctr" fontAlgn="ctr"/>
                      <a:r>
                        <a:rPr lang="ja-JP" altLang="en-US" sz="1400" b="1" u="none" strike="noStrike" dirty="0" smtClean="0">
                          <a:effectLst/>
                          <a:latin typeface="+mn-ea"/>
                          <a:ea typeface="+mn-ea"/>
                        </a:rPr>
                        <a:t>インストリーム</a:t>
                      </a:r>
                      <a:endParaRPr lang="en-US" altLang="ja-JP" sz="1400" b="1" u="none" strike="noStrike" dirty="0" smtClean="0">
                        <a:effectLst/>
                        <a:latin typeface="+mn-ea"/>
                        <a:ea typeface="+mn-ea"/>
                      </a:endParaRPr>
                    </a:p>
                    <a:p>
                      <a:pPr algn="ctr" fontAlgn="ctr"/>
                      <a:r>
                        <a:rPr lang="en-US" altLang="ja-JP" sz="1400" b="1" u="none" strike="noStrike" dirty="0" smtClean="0">
                          <a:effectLst/>
                          <a:latin typeface="+mn-ea"/>
                          <a:ea typeface="+mn-ea"/>
                        </a:rPr>
                        <a:t>MD</a:t>
                      </a:r>
                      <a:r>
                        <a:rPr lang="ja-JP" altLang="en-US" sz="1400" b="1" u="none" strike="noStrike" dirty="0">
                          <a:effectLst/>
                          <a:latin typeface="+mn-ea"/>
                          <a:ea typeface="+mn-ea"/>
                        </a:rPr>
                        <a:t>（</a:t>
                      </a:r>
                      <a:r>
                        <a:rPr lang="en-US" altLang="ja-JP" sz="1400" b="1" u="none" strike="noStrike" dirty="0">
                          <a:effectLst/>
                          <a:latin typeface="+mn-ea"/>
                          <a:ea typeface="+mn-ea"/>
                        </a:rPr>
                        <a:t>15</a:t>
                      </a:r>
                      <a:r>
                        <a:rPr lang="ja-JP" altLang="en-US" sz="1400" b="1" u="none" strike="noStrike" dirty="0">
                          <a:effectLst/>
                          <a:latin typeface="+mn-ea"/>
                          <a:ea typeface="+mn-ea"/>
                        </a:rPr>
                        <a:t>秒）</a:t>
                      </a:r>
                      <a:endParaRPr lang="ja-JP" altLang="en-US" sz="1400" b="1" i="0" u="none" strike="noStrike" dirty="0">
                        <a:solidFill>
                          <a:srgbClr val="000000"/>
                        </a:solidFill>
                        <a:effectLst/>
                        <a:latin typeface="+mn-ea"/>
                        <a:ea typeface="+mn-ea"/>
                      </a:endParaRPr>
                    </a:p>
                  </a:txBody>
                  <a:tcPr marL="6350" marR="6350" marT="6350" marB="0" anchor="ctr"/>
                </a:tc>
                <a:tc>
                  <a:txBody>
                    <a:bodyPr/>
                    <a:lstStyle/>
                    <a:p>
                      <a:pPr algn="r" fontAlgn="ctr"/>
                      <a:r>
                        <a:rPr lang="en-US" altLang="ja-JP" sz="1100" u="none" strike="noStrike" dirty="0">
                          <a:effectLst/>
                        </a:rPr>
                        <a:t>¥3,000,000</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noStrike" dirty="0">
                          <a:effectLst/>
                        </a:rPr>
                        <a:t>15%</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sngStrike" dirty="0">
                          <a:effectLst/>
                        </a:rPr>
                        <a:t>¥1,200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u="none" strike="noStrike" dirty="0" smtClean="0">
                          <a:effectLst/>
                        </a:rPr>
                        <a:t>¥</a:t>
                      </a:r>
                      <a:r>
                        <a:rPr lang="en-US" altLang="ja-JP" sz="1400" b="1" u="none" strike="noStrike" dirty="0">
                          <a:effectLst/>
                        </a:rPr>
                        <a:t>1,043</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a:effectLst/>
                        </a:rPr>
                        <a:t>2,500,000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2,875,000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a:effectLst/>
                        </a:rPr>
                        <a:t>¥600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¥522</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extLst>
                  <a:ext uri="{0D108BD9-81ED-4DB2-BD59-A6C34878D82A}">
                    <a16:rowId xmlns:a16="http://schemas.microsoft.com/office/drawing/2014/main" val="3141772846"/>
                  </a:ext>
                </a:extLst>
              </a:tr>
              <a:tr h="349726">
                <a:tc vMerge="1">
                  <a:txBody>
                    <a:bodyPr/>
                    <a:lstStyle/>
                    <a:p>
                      <a:endParaRPr kumimoji="1" lang="ja-JP" altLang="en-US"/>
                    </a:p>
                  </a:txBody>
                  <a:tcPr/>
                </a:tc>
                <a:tc>
                  <a:txBody>
                    <a:bodyPr/>
                    <a:lstStyle/>
                    <a:p>
                      <a:pPr algn="r" fontAlgn="ctr"/>
                      <a:r>
                        <a:rPr lang="en-US" altLang="ja-JP" sz="1100" u="none" strike="noStrike" dirty="0">
                          <a:effectLst/>
                        </a:rPr>
                        <a:t>¥5,000,000</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noStrike" dirty="0">
                          <a:effectLst/>
                        </a:rPr>
                        <a:t>25%</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sngStrike" dirty="0">
                          <a:effectLst/>
                        </a:rPr>
                        <a:t>¥1,200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u="none" strike="noStrike" dirty="0" smtClean="0">
                          <a:effectLst/>
                        </a:rPr>
                        <a:t>¥</a:t>
                      </a:r>
                      <a:r>
                        <a:rPr lang="en-US" altLang="ja-JP" sz="1400" b="1" u="none" strike="noStrike" dirty="0">
                          <a:effectLst/>
                        </a:rPr>
                        <a:t>960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tc>
                  <a:txBody>
                    <a:bodyPr/>
                    <a:lstStyle/>
                    <a:p>
                      <a:pPr algn="r" fontAlgn="ctr"/>
                      <a:r>
                        <a:rPr lang="en-US" altLang="ja-JP" sz="1100" u="none" strike="sngStrike" dirty="0">
                          <a:effectLst/>
                        </a:rPr>
                        <a:t>4,166,667</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5,208,334</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tc>
                  <a:txBody>
                    <a:bodyPr/>
                    <a:lstStyle/>
                    <a:p>
                      <a:pPr algn="r" fontAlgn="ctr"/>
                      <a:r>
                        <a:rPr lang="en-US" altLang="ja-JP" sz="1100" u="none" strike="sngStrike" dirty="0">
                          <a:effectLst/>
                        </a:rPr>
                        <a:t>¥600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¥480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899222447"/>
                  </a:ext>
                </a:extLst>
              </a:tr>
              <a:tr h="346314">
                <a:tc vMerge="1">
                  <a:txBody>
                    <a:bodyPr/>
                    <a:lstStyle/>
                    <a:p>
                      <a:endParaRPr kumimoji="1" lang="ja-JP" altLang="en-US"/>
                    </a:p>
                  </a:txBody>
                  <a:tcPr/>
                </a:tc>
                <a:tc>
                  <a:txBody>
                    <a:bodyPr/>
                    <a:lstStyle/>
                    <a:p>
                      <a:pPr algn="r" fontAlgn="ctr"/>
                      <a:r>
                        <a:rPr lang="en-US" altLang="ja-JP" sz="1100" u="none" strike="noStrike" dirty="0">
                          <a:effectLst/>
                        </a:rPr>
                        <a:t>¥7,000,000</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noStrike" dirty="0">
                          <a:effectLst/>
                        </a:rPr>
                        <a:t>35%</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sngStrike" dirty="0">
                          <a:effectLst/>
                        </a:rPr>
                        <a:t>¥1,200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u="none" strike="noStrike" dirty="0" smtClean="0">
                          <a:effectLst/>
                        </a:rPr>
                        <a:t>¥</a:t>
                      </a:r>
                      <a:r>
                        <a:rPr lang="en-US" altLang="ja-JP" sz="1400" b="1" u="none" strike="noStrike" dirty="0">
                          <a:effectLst/>
                        </a:rPr>
                        <a:t>889</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smtClean="0">
                          <a:effectLst/>
                        </a:rPr>
                        <a:t>5,833,334</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7,875,000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a:effectLst/>
                        </a:rPr>
                        <a:t>¥600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¥444</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extLst>
                  <a:ext uri="{0D108BD9-81ED-4DB2-BD59-A6C34878D82A}">
                    <a16:rowId xmlns:a16="http://schemas.microsoft.com/office/drawing/2014/main" val="3647255761"/>
                  </a:ext>
                </a:extLst>
              </a:tr>
              <a:tr h="346314">
                <a:tc vMerge="1">
                  <a:txBody>
                    <a:bodyPr/>
                    <a:lstStyle/>
                    <a:p>
                      <a:pPr algn="ctr" fontAlgn="ctr"/>
                      <a:endParaRPr lang="ja-JP" altLang="en-US" sz="1400" b="1" i="0" u="none" strike="noStrike" dirty="0">
                        <a:solidFill>
                          <a:srgbClr val="000000"/>
                        </a:solidFill>
                        <a:effectLst/>
                        <a:latin typeface="+mn-ea"/>
                        <a:ea typeface="+mn-ea"/>
                      </a:endParaRPr>
                    </a:p>
                  </a:txBody>
                  <a:tcPr marL="6350" marR="6350" marT="6350" marB="0" anchor="ctr"/>
                </a:tc>
                <a:tc>
                  <a:txBody>
                    <a:bodyPr/>
                    <a:lstStyle/>
                    <a:p>
                      <a:pPr algn="r" fontAlgn="ctr"/>
                      <a:r>
                        <a:rPr lang="en-US" altLang="ja-JP" sz="1100" b="0" i="0" u="none" strike="noStrike" dirty="0" smtClean="0">
                          <a:solidFill>
                            <a:srgbClr val="000000"/>
                          </a:solidFill>
                          <a:effectLst/>
                          <a:latin typeface="メイリオ" panose="020B0604030504040204" pitchFamily="50" charset="-128"/>
                          <a:ea typeface="メイリオ" panose="020B0604030504040204" pitchFamily="50" charset="-128"/>
                        </a:rPr>
                        <a:t>\10,000,000</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b="0" i="0" u="none" strike="noStrike" dirty="0" smtClean="0">
                          <a:solidFill>
                            <a:srgbClr val="000000"/>
                          </a:solidFill>
                          <a:effectLst/>
                          <a:latin typeface="メイリオ" panose="020B0604030504040204" pitchFamily="50" charset="-128"/>
                          <a:ea typeface="メイリオ" panose="020B0604030504040204" pitchFamily="50" charset="-128"/>
                        </a:rPr>
                        <a:t>50%</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sngStrike" dirty="0" smtClean="0">
                          <a:effectLst/>
                        </a:rPr>
                        <a:t>¥1,200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i="0" u="none" strike="noStrike" dirty="0" smtClean="0">
                          <a:solidFill>
                            <a:srgbClr val="000000"/>
                          </a:solidFill>
                          <a:effectLst/>
                          <a:latin typeface="メイリオ" panose="020B0604030504040204" pitchFamily="50" charset="-128"/>
                          <a:ea typeface="メイリオ" panose="020B0604030504040204" pitchFamily="50" charset="-128"/>
                        </a:rPr>
                        <a:t>\800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lang="en-US" altLang="ja-JP" sz="1100" u="none" strike="sngStrike" dirty="0" smtClean="0">
                          <a:effectLst/>
                        </a:rPr>
                        <a:t>8,333,334</a:t>
                      </a:r>
                    </a:p>
                  </a:txBody>
                  <a:tcPr marL="6350" marR="6350" marT="6350" marB="0" anchor="ct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kumimoji="1" lang="en-US" altLang="ja-JP" sz="1400" b="1" u="none" strike="noStrike" kern="1200" dirty="0" smtClean="0">
                          <a:solidFill>
                            <a:schemeClr val="dk1"/>
                          </a:solidFill>
                          <a:effectLst/>
                          <a:latin typeface="+mn-lt"/>
                          <a:ea typeface="+mn-ea"/>
                          <a:cs typeface="+mn-cs"/>
                        </a:rPr>
                        <a:t>12,500,000</a:t>
                      </a:r>
                    </a:p>
                  </a:txBody>
                  <a:tcPr marL="6350" marR="6350" marT="6350" marB="0" anchor="ctr">
                    <a:solidFill>
                      <a:schemeClr val="accent6">
                        <a:lumMod val="20000"/>
                        <a:lumOff val="80000"/>
                      </a:schemeClr>
                    </a:solidFill>
                  </a:tcP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lang="en-US" altLang="ja-JP" sz="1100" u="none" strike="sngStrike" dirty="0" smtClean="0">
                          <a:effectLst/>
                        </a:rPr>
                        <a:t>¥600</a:t>
                      </a:r>
                      <a:endParaRPr lang="en-US" altLang="ja-JP" sz="1100" b="0" i="0" u="none" strike="sngStrike" dirty="0" smtClean="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i="0" u="none" strike="noStrike" dirty="0" smtClean="0">
                          <a:solidFill>
                            <a:srgbClr val="000000"/>
                          </a:solidFill>
                          <a:effectLst/>
                          <a:latin typeface="メイリオ" panose="020B0604030504040204" pitchFamily="50" charset="-128"/>
                          <a:ea typeface="メイリオ" panose="020B0604030504040204" pitchFamily="50" charset="-128"/>
                        </a:rPr>
                        <a:t>\400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2124933670"/>
                  </a:ext>
                </a:extLst>
              </a:tr>
              <a:tr h="349726">
                <a:tc rowSpan="4">
                  <a:txBody>
                    <a:bodyPr/>
                    <a:lstStyle/>
                    <a:p>
                      <a:pPr algn="ctr" fontAlgn="ctr"/>
                      <a:r>
                        <a:rPr lang="ja-JP" altLang="en-US" sz="1400" b="1" u="none" strike="noStrike" dirty="0">
                          <a:effectLst/>
                          <a:latin typeface="+mn-ea"/>
                          <a:ea typeface="+mn-ea"/>
                        </a:rPr>
                        <a:t>プライムディスプレイ　</a:t>
                      </a:r>
                      <a:r>
                        <a:rPr lang="en-US" altLang="ja-JP" sz="1400" b="1" u="none" strike="noStrike" dirty="0">
                          <a:effectLst/>
                          <a:latin typeface="+mn-ea"/>
                          <a:ea typeface="+mn-ea"/>
                        </a:rPr>
                        <a:t>PC</a:t>
                      </a:r>
                      <a:r>
                        <a:rPr lang="ja-JP" altLang="en-US" sz="1400" b="1" u="none" strike="noStrike" dirty="0">
                          <a:effectLst/>
                          <a:latin typeface="+mn-ea"/>
                          <a:ea typeface="+mn-ea"/>
                        </a:rPr>
                        <a:t>（</a:t>
                      </a:r>
                      <a:r>
                        <a:rPr lang="en-US" altLang="ja-JP" sz="1400" b="1" u="none" strike="noStrike" dirty="0">
                          <a:effectLst/>
                          <a:latin typeface="+mn-ea"/>
                          <a:ea typeface="+mn-ea"/>
                        </a:rPr>
                        <a:t>1:1/6:5</a:t>
                      </a:r>
                      <a:r>
                        <a:rPr lang="ja-JP" altLang="en-US" sz="1400" b="1" u="none" strike="noStrike" dirty="0">
                          <a:effectLst/>
                          <a:latin typeface="+mn-ea"/>
                          <a:ea typeface="+mn-ea"/>
                        </a:rPr>
                        <a:t>）</a:t>
                      </a:r>
                      <a:endParaRPr lang="ja-JP" altLang="en-US" sz="1400" b="1" i="0" u="none" strike="noStrike" dirty="0">
                        <a:solidFill>
                          <a:srgbClr val="000000"/>
                        </a:solidFill>
                        <a:effectLst/>
                        <a:latin typeface="+mn-ea"/>
                        <a:ea typeface="+mn-ea"/>
                      </a:endParaRPr>
                    </a:p>
                  </a:txBody>
                  <a:tcPr marL="6350" marR="6350" marT="6350" marB="0" anchor="ctr"/>
                </a:tc>
                <a:tc>
                  <a:txBody>
                    <a:bodyPr/>
                    <a:lstStyle/>
                    <a:p>
                      <a:pPr algn="r" fontAlgn="ctr"/>
                      <a:r>
                        <a:rPr lang="en-US" altLang="ja-JP" sz="1100" u="none" strike="noStrike" dirty="0">
                          <a:effectLst/>
                        </a:rPr>
                        <a:t>¥3,000,000</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noStrike" dirty="0">
                          <a:effectLst/>
                        </a:rPr>
                        <a:t>15%</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sngStrike" dirty="0">
                          <a:effectLst/>
                        </a:rPr>
                        <a:t>¥260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u="none" strike="noStrike" dirty="0" smtClean="0">
                          <a:effectLst/>
                        </a:rPr>
                        <a:t>¥</a:t>
                      </a:r>
                      <a:r>
                        <a:rPr lang="en-US" altLang="ja-JP" sz="1400" b="1" u="none" strike="noStrike" dirty="0">
                          <a:effectLst/>
                        </a:rPr>
                        <a:t>226</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a:effectLst/>
                        </a:rPr>
                        <a:t>11,538,462</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13,269,231</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a:effectLst/>
                        </a:rPr>
                        <a:t>¥162</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¥141</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extLst>
                  <a:ext uri="{0D108BD9-81ED-4DB2-BD59-A6C34878D82A}">
                    <a16:rowId xmlns:a16="http://schemas.microsoft.com/office/drawing/2014/main" val="3900269281"/>
                  </a:ext>
                </a:extLst>
              </a:tr>
              <a:tr h="349726">
                <a:tc vMerge="1">
                  <a:txBody>
                    <a:bodyPr/>
                    <a:lstStyle/>
                    <a:p>
                      <a:endParaRPr kumimoji="1" lang="ja-JP" altLang="en-US"/>
                    </a:p>
                  </a:txBody>
                  <a:tcPr/>
                </a:tc>
                <a:tc>
                  <a:txBody>
                    <a:bodyPr/>
                    <a:lstStyle/>
                    <a:p>
                      <a:pPr algn="r" fontAlgn="ctr"/>
                      <a:r>
                        <a:rPr lang="en-US" altLang="ja-JP" sz="1100" u="none" strike="noStrike">
                          <a:effectLst/>
                        </a:rPr>
                        <a:t>¥5,000,000</a:t>
                      </a:r>
                      <a:endParaRPr lang="en-US" altLang="ja-JP"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noStrike" dirty="0">
                          <a:effectLst/>
                        </a:rPr>
                        <a:t>25%</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sngStrike" dirty="0">
                          <a:effectLst/>
                        </a:rPr>
                        <a:t>¥260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u="none" strike="noStrike" dirty="0" smtClean="0">
                          <a:effectLst/>
                        </a:rPr>
                        <a:t>¥</a:t>
                      </a:r>
                      <a:r>
                        <a:rPr lang="en-US" altLang="ja-JP" sz="1400" b="1" u="none" strike="noStrike" dirty="0">
                          <a:effectLst/>
                        </a:rPr>
                        <a:t>208</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tc>
                  <a:txBody>
                    <a:bodyPr/>
                    <a:lstStyle/>
                    <a:p>
                      <a:pPr algn="r" fontAlgn="ctr"/>
                      <a:r>
                        <a:rPr lang="en-US" altLang="ja-JP" sz="1100" u="none" strike="sngStrike" dirty="0" smtClean="0">
                          <a:effectLst/>
                        </a:rPr>
                        <a:t>19,230,770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24,038,462</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tc>
                  <a:txBody>
                    <a:bodyPr/>
                    <a:lstStyle/>
                    <a:p>
                      <a:pPr algn="r" fontAlgn="ctr"/>
                      <a:r>
                        <a:rPr lang="en-US" altLang="ja-JP" sz="1100" u="none" strike="sngStrike" dirty="0">
                          <a:effectLst/>
                        </a:rPr>
                        <a:t>¥</a:t>
                      </a:r>
                      <a:r>
                        <a:rPr lang="en-US" altLang="ja-JP" sz="1100" u="none" strike="sngStrike" dirty="0" smtClean="0">
                          <a:effectLst/>
                        </a:rPr>
                        <a:t>162</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¥130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804231220"/>
                  </a:ext>
                </a:extLst>
              </a:tr>
              <a:tr h="349726">
                <a:tc vMerge="1">
                  <a:txBody>
                    <a:bodyPr/>
                    <a:lstStyle/>
                    <a:p>
                      <a:endParaRPr kumimoji="1" lang="ja-JP" altLang="en-US"/>
                    </a:p>
                  </a:txBody>
                  <a:tcPr/>
                </a:tc>
                <a:tc>
                  <a:txBody>
                    <a:bodyPr/>
                    <a:lstStyle/>
                    <a:p>
                      <a:pPr algn="r" fontAlgn="ctr"/>
                      <a:r>
                        <a:rPr lang="en-US" altLang="ja-JP" sz="1100" u="none" strike="noStrike" dirty="0">
                          <a:effectLst/>
                        </a:rPr>
                        <a:t>¥7,000,000</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noStrike" dirty="0">
                          <a:effectLst/>
                        </a:rPr>
                        <a:t>35%</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sngStrike" dirty="0">
                          <a:effectLst/>
                        </a:rPr>
                        <a:t>¥260</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u="none" strike="noStrike" dirty="0" smtClean="0">
                          <a:effectLst/>
                        </a:rPr>
                        <a:t>¥</a:t>
                      </a:r>
                      <a:r>
                        <a:rPr lang="en-US" altLang="ja-JP" sz="1400" b="1" u="none" strike="noStrike" dirty="0">
                          <a:effectLst/>
                        </a:rPr>
                        <a:t>193</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a:effectLst/>
                        </a:rPr>
                        <a:t>26,923,077</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36,346,154</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a:effectLst/>
                        </a:rPr>
                        <a:t>¥162</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¥120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extLst>
                  <a:ext uri="{0D108BD9-81ED-4DB2-BD59-A6C34878D82A}">
                    <a16:rowId xmlns:a16="http://schemas.microsoft.com/office/drawing/2014/main" val="1551948434"/>
                  </a:ext>
                </a:extLst>
              </a:tr>
              <a:tr h="349726">
                <a:tc vMerge="1">
                  <a:txBody>
                    <a:bodyPr/>
                    <a:lstStyle/>
                    <a:p>
                      <a:pPr algn="ctr" fontAlgn="ctr"/>
                      <a:endParaRPr lang="ja-JP" altLang="en-US" sz="1400" b="1" i="0" u="none" strike="noStrike" dirty="0">
                        <a:solidFill>
                          <a:srgbClr val="000000"/>
                        </a:solidFill>
                        <a:effectLst/>
                        <a:latin typeface="+mn-ea"/>
                        <a:ea typeface="+mn-ea"/>
                      </a:endParaRPr>
                    </a:p>
                  </a:txBody>
                  <a:tcPr marL="6350" marR="6350" marT="6350" marB="0" anchor="ct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lang="en-US" altLang="ja-JP" sz="1100" b="0" i="0" u="none" strike="noStrike" dirty="0" smtClean="0">
                          <a:solidFill>
                            <a:srgbClr val="000000"/>
                          </a:solidFill>
                          <a:effectLst/>
                          <a:latin typeface="メイリオ" panose="020B0604030504040204" pitchFamily="50" charset="-128"/>
                          <a:ea typeface="メイリオ" panose="020B0604030504040204" pitchFamily="50" charset="-128"/>
                        </a:rPr>
                        <a:t>\10,000,000</a:t>
                      </a:r>
                    </a:p>
                  </a:txBody>
                  <a:tcPr marL="6350" marR="6350" marT="6350" marB="0" anchor="ct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lang="en-US" altLang="ja-JP" sz="1100" b="0" i="0" u="none" strike="noStrike" dirty="0" smtClean="0">
                          <a:solidFill>
                            <a:srgbClr val="000000"/>
                          </a:solidFill>
                          <a:effectLst/>
                          <a:latin typeface="メイリオ" panose="020B0604030504040204" pitchFamily="50" charset="-128"/>
                          <a:ea typeface="メイリオ" panose="020B0604030504040204" pitchFamily="50" charset="-128"/>
                        </a:rPr>
                        <a:t>50%</a:t>
                      </a:r>
                    </a:p>
                  </a:txBody>
                  <a:tcPr marL="6350" marR="6350" marT="6350" marB="0" anchor="ct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lang="en-US" altLang="ja-JP" sz="1100" u="none" strike="sngStrike" dirty="0" smtClean="0">
                          <a:effectLst/>
                        </a:rPr>
                        <a:t>¥260</a:t>
                      </a:r>
                      <a:endParaRPr lang="en-US" altLang="ja-JP" sz="1100" b="0" i="0" u="none" strike="sngStrike" dirty="0" smtClean="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i="0" u="none" strike="noStrike" dirty="0" smtClean="0">
                          <a:solidFill>
                            <a:srgbClr val="000000"/>
                          </a:solidFill>
                          <a:effectLst/>
                          <a:latin typeface="メイリオ" panose="020B0604030504040204" pitchFamily="50" charset="-128"/>
                          <a:ea typeface="メイリオ" panose="020B0604030504040204" pitchFamily="50" charset="-128"/>
                        </a:rPr>
                        <a:t>\173</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lang="en-US" altLang="ja-JP" sz="1100" u="none" strike="sngStrike" dirty="0" smtClean="0">
                          <a:effectLst/>
                        </a:rPr>
                        <a:t>38,461,539</a:t>
                      </a:r>
                    </a:p>
                  </a:txBody>
                  <a:tcPr marL="6350" marR="6350" marT="6350" marB="0" anchor="ct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kumimoji="1" lang="en-US" altLang="ja-JP" sz="1400" b="1" u="none" strike="noStrike" kern="1200" dirty="0" smtClean="0">
                          <a:solidFill>
                            <a:schemeClr val="dk1"/>
                          </a:solidFill>
                          <a:effectLst/>
                          <a:latin typeface="+mn-lt"/>
                          <a:ea typeface="+mn-ea"/>
                          <a:cs typeface="+mn-cs"/>
                        </a:rPr>
                        <a:t>57,692,308</a:t>
                      </a:r>
                    </a:p>
                  </a:txBody>
                  <a:tcPr marL="6350" marR="6350" marT="6350" marB="0" anchor="ctr">
                    <a:solidFill>
                      <a:schemeClr val="accent6">
                        <a:lumMod val="20000"/>
                        <a:lumOff val="80000"/>
                      </a:schemeClr>
                    </a:solidFill>
                  </a:tcP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lang="en-US" altLang="ja-JP" sz="1100" u="none" strike="sngStrike" dirty="0" smtClean="0">
                          <a:effectLst/>
                        </a:rPr>
                        <a:t>¥162</a:t>
                      </a:r>
                      <a:endParaRPr lang="en-US" altLang="ja-JP" sz="1100" b="0" i="0" u="none" strike="sngStrike" dirty="0" smtClean="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i="0" u="none" strike="noStrike" dirty="0" smtClean="0">
                          <a:solidFill>
                            <a:srgbClr val="000000"/>
                          </a:solidFill>
                          <a:effectLst/>
                          <a:latin typeface="メイリオ" panose="020B0604030504040204" pitchFamily="50" charset="-128"/>
                          <a:ea typeface="メイリオ" panose="020B0604030504040204" pitchFamily="50" charset="-128"/>
                        </a:rPr>
                        <a:t>\108</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1076012774"/>
                  </a:ext>
                </a:extLst>
              </a:tr>
              <a:tr h="349726">
                <a:tc rowSpan="4">
                  <a:txBody>
                    <a:bodyPr/>
                    <a:lstStyle/>
                    <a:p>
                      <a:pPr algn="ctr" fontAlgn="ctr"/>
                      <a:r>
                        <a:rPr lang="ja-JP" altLang="en-US" sz="1400" b="1" u="none" strike="noStrike" dirty="0">
                          <a:effectLst/>
                          <a:latin typeface="+mn-ea"/>
                          <a:ea typeface="+mn-ea"/>
                        </a:rPr>
                        <a:t>プライムディスプレイ　</a:t>
                      </a:r>
                      <a:r>
                        <a:rPr lang="en-US" altLang="ja-JP" sz="1400" b="1" u="none" strike="noStrike" dirty="0">
                          <a:effectLst/>
                          <a:latin typeface="+mn-ea"/>
                          <a:ea typeface="+mn-ea"/>
                        </a:rPr>
                        <a:t>PC</a:t>
                      </a:r>
                      <a:r>
                        <a:rPr lang="ja-JP" altLang="en-US" sz="1400" b="1" u="none" strike="noStrike" dirty="0">
                          <a:effectLst/>
                          <a:latin typeface="+mn-ea"/>
                          <a:ea typeface="+mn-ea"/>
                        </a:rPr>
                        <a:t>（</a:t>
                      </a:r>
                      <a:r>
                        <a:rPr lang="en-US" altLang="ja-JP" sz="1400" b="1" u="none" strike="noStrike" dirty="0">
                          <a:effectLst/>
                          <a:latin typeface="+mn-ea"/>
                          <a:ea typeface="+mn-ea"/>
                        </a:rPr>
                        <a:t>1:2</a:t>
                      </a:r>
                      <a:r>
                        <a:rPr lang="ja-JP" altLang="en-US" sz="1400" b="1" u="none" strike="noStrike" dirty="0">
                          <a:effectLst/>
                          <a:latin typeface="+mn-ea"/>
                          <a:ea typeface="+mn-ea"/>
                        </a:rPr>
                        <a:t>）</a:t>
                      </a:r>
                      <a:endParaRPr lang="ja-JP" altLang="en-US" sz="1400" b="1" i="0" u="none" strike="noStrike" dirty="0">
                        <a:solidFill>
                          <a:srgbClr val="000000"/>
                        </a:solidFill>
                        <a:effectLst/>
                        <a:latin typeface="+mn-ea"/>
                        <a:ea typeface="+mn-ea"/>
                      </a:endParaRPr>
                    </a:p>
                  </a:txBody>
                  <a:tcPr marL="6350" marR="6350" marT="6350" marB="0" anchor="ctr"/>
                </a:tc>
                <a:tc>
                  <a:txBody>
                    <a:bodyPr/>
                    <a:lstStyle/>
                    <a:p>
                      <a:pPr algn="r" fontAlgn="ctr"/>
                      <a:r>
                        <a:rPr lang="en-US" altLang="ja-JP" sz="1100" u="none" strike="noStrike" dirty="0">
                          <a:effectLst/>
                        </a:rPr>
                        <a:t>¥3,000,000</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noStrike" dirty="0">
                          <a:effectLst/>
                        </a:rPr>
                        <a:t>15%</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sngStrike" dirty="0">
                          <a:effectLst/>
                        </a:rPr>
                        <a:t>¥312</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u="none" strike="noStrike" dirty="0" smtClean="0">
                          <a:effectLst/>
                        </a:rPr>
                        <a:t>¥</a:t>
                      </a:r>
                      <a:r>
                        <a:rPr lang="en-US" altLang="ja-JP" sz="1400" b="1" u="none" strike="noStrike" dirty="0">
                          <a:effectLst/>
                        </a:rPr>
                        <a:t>271</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a:effectLst/>
                        </a:rPr>
                        <a:t>9,615,385</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11,057,693</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a:effectLst/>
                        </a:rPr>
                        <a:t>¥195</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¥170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extLst>
                  <a:ext uri="{0D108BD9-81ED-4DB2-BD59-A6C34878D82A}">
                    <a16:rowId xmlns:a16="http://schemas.microsoft.com/office/drawing/2014/main" val="394600788"/>
                  </a:ext>
                </a:extLst>
              </a:tr>
              <a:tr h="349726">
                <a:tc vMerge="1">
                  <a:txBody>
                    <a:bodyPr/>
                    <a:lstStyle/>
                    <a:p>
                      <a:endParaRPr kumimoji="1" lang="ja-JP" altLang="en-US"/>
                    </a:p>
                  </a:txBody>
                  <a:tcPr/>
                </a:tc>
                <a:tc>
                  <a:txBody>
                    <a:bodyPr/>
                    <a:lstStyle/>
                    <a:p>
                      <a:pPr algn="r" fontAlgn="ctr"/>
                      <a:r>
                        <a:rPr lang="en-US" altLang="ja-JP" sz="1100" u="none" strike="noStrike">
                          <a:effectLst/>
                        </a:rPr>
                        <a:t>¥5,000,000</a:t>
                      </a:r>
                      <a:endParaRPr lang="en-US" altLang="ja-JP"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noStrike" dirty="0">
                          <a:effectLst/>
                        </a:rPr>
                        <a:t>25%</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sngStrike" dirty="0">
                          <a:effectLst/>
                        </a:rPr>
                        <a:t>¥312</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u="none" strike="noStrike" dirty="0" smtClean="0">
                          <a:effectLst/>
                        </a:rPr>
                        <a:t>¥</a:t>
                      </a:r>
                      <a:r>
                        <a:rPr lang="en-US" altLang="ja-JP" sz="1400" b="1" u="none" strike="noStrike" dirty="0">
                          <a:effectLst/>
                        </a:rPr>
                        <a:t>250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tc>
                  <a:txBody>
                    <a:bodyPr/>
                    <a:lstStyle/>
                    <a:p>
                      <a:pPr algn="r" fontAlgn="ctr"/>
                      <a:r>
                        <a:rPr lang="en-US" altLang="ja-JP" sz="1100" u="none" strike="sngStrike" dirty="0" smtClean="0">
                          <a:effectLst/>
                        </a:rPr>
                        <a:t>16,025,642</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20,032,052</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tc>
                  <a:txBody>
                    <a:bodyPr/>
                    <a:lstStyle/>
                    <a:p>
                      <a:pPr algn="r" fontAlgn="ctr"/>
                      <a:r>
                        <a:rPr lang="en-US" altLang="ja-JP" sz="1100" u="none" strike="sngStrike" dirty="0">
                          <a:effectLst/>
                        </a:rPr>
                        <a:t>¥195</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¥156</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3641040821"/>
                  </a:ext>
                </a:extLst>
              </a:tr>
              <a:tr h="349726">
                <a:tc vMerge="1">
                  <a:txBody>
                    <a:bodyPr/>
                    <a:lstStyle/>
                    <a:p>
                      <a:endParaRPr kumimoji="1" lang="ja-JP" altLang="en-US"/>
                    </a:p>
                  </a:txBody>
                  <a:tcPr/>
                </a:tc>
                <a:tc>
                  <a:txBody>
                    <a:bodyPr/>
                    <a:lstStyle/>
                    <a:p>
                      <a:pPr algn="r" fontAlgn="ctr"/>
                      <a:r>
                        <a:rPr lang="en-US" altLang="ja-JP" sz="1100" u="none" strike="noStrike" dirty="0">
                          <a:effectLst/>
                        </a:rPr>
                        <a:t>¥7,000,000</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noStrike" dirty="0">
                          <a:effectLst/>
                        </a:rPr>
                        <a:t>35%</a:t>
                      </a:r>
                      <a:endParaRPr lang="en-US" altLang="ja-JP"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100" u="none" strike="sngStrike" dirty="0">
                          <a:effectLst/>
                        </a:rPr>
                        <a:t>¥312</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u="none" strike="noStrike" dirty="0" smtClean="0">
                          <a:effectLst/>
                        </a:rPr>
                        <a:t>¥</a:t>
                      </a:r>
                      <a:r>
                        <a:rPr lang="en-US" altLang="ja-JP" sz="1400" b="1" u="none" strike="noStrike" dirty="0">
                          <a:effectLst/>
                        </a:rPr>
                        <a:t>231</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smtClean="0">
                          <a:effectLst/>
                        </a:rPr>
                        <a:t>22,435,898</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30,288,462</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tc>
                  <a:txBody>
                    <a:bodyPr/>
                    <a:lstStyle/>
                    <a:p>
                      <a:pPr algn="r" fontAlgn="ctr"/>
                      <a:r>
                        <a:rPr lang="en-US" altLang="ja-JP" sz="1100" u="none" strike="sngStrike" dirty="0">
                          <a:effectLst/>
                        </a:rPr>
                        <a:t>¥195</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u="none" strike="noStrike" dirty="0">
                          <a:effectLst/>
                        </a:rPr>
                        <a:t>¥144</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40000"/>
                        <a:lumOff val="60000"/>
                      </a:schemeClr>
                    </a:solidFill>
                  </a:tcPr>
                </a:tc>
                <a:extLst>
                  <a:ext uri="{0D108BD9-81ED-4DB2-BD59-A6C34878D82A}">
                    <a16:rowId xmlns:a16="http://schemas.microsoft.com/office/drawing/2014/main" val="365681363"/>
                  </a:ext>
                </a:extLst>
              </a:tr>
              <a:tr h="349726">
                <a:tc vMerge="1">
                  <a:txBody>
                    <a:bodyPr/>
                    <a:lstStyle/>
                    <a:p>
                      <a:pPr algn="ctr" fontAlgn="ctr"/>
                      <a:endParaRPr lang="ja-JP" altLang="en-US" sz="1400" b="1" i="0" u="none" strike="noStrike" dirty="0">
                        <a:solidFill>
                          <a:srgbClr val="000000"/>
                        </a:solidFill>
                        <a:effectLst/>
                        <a:latin typeface="+mn-ea"/>
                        <a:ea typeface="+mn-ea"/>
                      </a:endParaRPr>
                    </a:p>
                  </a:txBody>
                  <a:tcPr marL="6350" marR="6350" marT="6350" marB="0" anchor="ct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lang="en-US" altLang="ja-JP" sz="1100" b="0" i="0" u="none" strike="noStrike" dirty="0" smtClean="0">
                          <a:solidFill>
                            <a:srgbClr val="000000"/>
                          </a:solidFill>
                          <a:effectLst/>
                          <a:latin typeface="メイリオ" panose="020B0604030504040204" pitchFamily="50" charset="-128"/>
                          <a:ea typeface="メイリオ" panose="020B0604030504040204" pitchFamily="50" charset="-128"/>
                        </a:rPr>
                        <a:t>\10,000,000</a:t>
                      </a:r>
                    </a:p>
                  </a:txBody>
                  <a:tcPr marL="6350" marR="6350" marT="6350" marB="0" anchor="ct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lang="en-US" altLang="ja-JP" sz="1100" b="0" i="0" u="none" strike="noStrike" dirty="0" smtClean="0">
                          <a:solidFill>
                            <a:srgbClr val="000000"/>
                          </a:solidFill>
                          <a:effectLst/>
                          <a:latin typeface="メイリオ" panose="020B0604030504040204" pitchFamily="50" charset="-128"/>
                          <a:ea typeface="メイリオ" panose="020B0604030504040204" pitchFamily="50" charset="-128"/>
                        </a:rPr>
                        <a:t>50%</a:t>
                      </a:r>
                    </a:p>
                  </a:txBody>
                  <a:tcPr marL="6350" marR="6350" marT="6350" marB="0" anchor="ctr"/>
                </a:tc>
                <a:tc>
                  <a:txBody>
                    <a:bodyPr/>
                    <a:lstStyle/>
                    <a:p>
                      <a:pPr algn="r" fontAlgn="ctr"/>
                      <a:r>
                        <a:rPr lang="en-US" altLang="ja-JP" sz="1100" u="none" strike="sngStrike" dirty="0">
                          <a:effectLst/>
                        </a:rPr>
                        <a:t>¥312</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ja-JP" altLang="en-US" sz="1400" b="1" u="none" strike="noStrike" dirty="0" smtClean="0">
                          <a:effectLst/>
                        </a:rPr>
                        <a:t>約</a:t>
                      </a:r>
                      <a:r>
                        <a:rPr lang="en-US" altLang="ja-JP" sz="1400" b="1" i="0" u="none" strike="noStrike" dirty="0" smtClean="0">
                          <a:solidFill>
                            <a:srgbClr val="000000"/>
                          </a:solidFill>
                          <a:effectLst/>
                          <a:latin typeface="メイリオ" panose="020B0604030504040204" pitchFamily="50" charset="-128"/>
                          <a:ea typeface="メイリオ" panose="020B0604030504040204" pitchFamily="50" charset="-128"/>
                        </a:rPr>
                        <a:t>\208</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tc>
                  <a:txBody>
                    <a:bodyPr/>
                    <a:lstStyle/>
                    <a:p>
                      <a:pPr algn="r" fontAlgn="ctr"/>
                      <a:r>
                        <a:rPr lang="en-US" altLang="ja-JP" sz="1100" u="none" strike="sngStrike" dirty="0" smtClean="0">
                          <a:effectLst/>
                        </a:rPr>
                        <a:t>32,051,283</a:t>
                      </a:r>
                      <a:endParaRPr lang="en-US" altLang="ja-JP" sz="1100" b="0" i="0" u="none" strike="sng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kumimoji="1" lang="en-US" altLang="ja-JP" sz="1400" b="1" u="none" strike="noStrike" kern="1200" dirty="0" smtClean="0">
                          <a:solidFill>
                            <a:schemeClr val="dk1"/>
                          </a:solidFill>
                          <a:effectLst/>
                          <a:latin typeface="+mn-lt"/>
                          <a:ea typeface="+mn-ea"/>
                          <a:cs typeface="+mn-cs"/>
                        </a:rPr>
                        <a:t>48,076,924</a:t>
                      </a:r>
                    </a:p>
                  </a:txBody>
                  <a:tcPr marL="6350" marR="6350" marT="6350" marB="0" anchor="ctr">
                    <a:solidFill>
                      <a:schemeClr val="accent6">
                        <a:lumMod val="20000"/>
                        <a:lumOff val="80000"/>
                      </a:schemeClr>
                    </a:solidFill>
                  </a:tcPr>
                </a:tc>
                <a:tc>
                  <a:txBody>
                    <a:bodyPr/>
                    <a:lstStyle/>
                    <a:p>
                      <a:pPr marL="0" marR="0" indent="0" algn="r" defTabSz="914423" rtl="0" eaLnBrk="1" fontAlgn="ctr" latinLnBrk="0" hangingPunct="1">
                        <a:lnSpc>
                          <a:spcPct val="100000"/>
                        </a:lnSpc>
                        <a:spcBef>
                          <a:spcPts val="0"/>
                        </a:spcBef>
                        <a:spcAft>
                          <a:spcPts val="0"/>
                        </a:spcAft>
                        <a:buClrTx/>
                        <a:buSzTx/>
                        <a:buFontTx/>
                        <a:buNone/>
                        <a:tabLst/>
                        <a:defRPr/>
                      </a:pPr>
                      <a:r>
                        <a:rPr lang="en-US" altLang="ja-JP" sz="1100" u="none" strike="sngStrike" dirty="0" smtClean="0">
                          <a:effectLst/>
                        </a:rPr>
                        <a:t>¥195</a:t>
                      </a:r>
                      <a:endParaRPr lang="en-US" altLang="ja-JP" sz="1100" b="0" i="0" u="none" strike="sngStrike" dirty="0" smtClean="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fontAlgn="ctr"/>
                      <a:r>
                        <a:rPr lang="en-US" altLang="ja-JP" sz="1400" b="1" i="0" u="none" strike="noStrike" dirty="0" smtClean="0">
                          <a:solidFill>
                            <a:srgbClr val="000000"/>
                          </a:solidFill>
                          <a:effectLst/>
                          <a:latin typeface="メイリオ" panose="020B0604030504040204" pitchFamily="50" charset="-128"/>
                          <a:ea typeface="メイリオ" panose="020B0604030504040204" pitchFamily="50" charset="-128"/>
                        </a:rPr>
                        <a:t>\130</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302383593"/>
                  </a:ext>
                </a:extLst>
              </a:tr>
            </a:tbl>
          </a:graphicData>
        </a:graphic>
      </p:graphicFrame>
      <p:sp>
        <p:nvSpPr>
          <p:cNvPr id="14" name="正方形/長方形 13"/>
          <p:cNvSpPr/>
          <p:nvPr/>
        </p:nvSpPr>
        <p:spPr>
          <a:xfrm>
            <a:off x="489966" y="6105490"/>
            <a:ext cx="6480542" cy="707886"/>
          </a:xfrm>
          <a:prstGeom prst="rect">
            <a:avLst/>
          </a:prstGeom>
        </p:spPr>
        <p:txBody>
          <a:bodyPr wrap="square" lIns="91440" tIns="45720" rIns="91440" bIns="45720" anchor="t">
            <a:spAutoFit/>
          </a:bodyPr>
          <a:lstStyle/>
          <a:p>
            <a:pPr>
              <a:defRPr/>
            </a:pPr>
            <a:r>
              <a:rPr lang="en-US" altLang="ja-JP" sz="800" dirty="0">
                <a:solidFill>
                  <a:schemeClr val="tx1">
                    <a:lumMod val="50000"/>
                    <a:lumOff val="50000"/>
                  </a:schemeClr>
                </a:solidFill>
              </a:rPr>
              <a:t>※1</a:t>
            </a:r>
            <a:r>
              <a:rPr lang="ja-JP" altLang="en-US" sz="800" dirty="0">
                <a:solidFill>
                  <a:schemeClr val="tx1">
                    <a:lumMod val="50000"/>
                    <a:lumOff val="50000"/>
                  </a:schemeClr>
                </a:solidFill>
              </a:rPr>
              <a:t>：本数値は参考数値です。</a:t>
            </a:r>
            <a:r>
              <a:rPr lang="en-US" altLang="ja-JP" sz="800" dirty="0">
                <a:solidFill>
                  <a:schemeClr val="tx1">
                    <a:lumMod val="50000"/>
                    <a:lumOff val="50000"/>
                  </a:schemeClr>
                </a:solidFill>
              </a:rPr>
              <a:t>CPC</a:t>
            </a:r>
            <a:r>
              <a:rPr lang="ja-JP" altLang="en-US" sz="800" dirty="0" err="1">
                <a:solidFill>
                  <a:schemeClr val="tx1">
                    <a:lumMod val="50000"/>
                    <a:lumOff val="50000"/>
                  </a:schemeClr>
                </a:solidFill>
              </a:rPr>
              <a:t>、</a:t>
            </a:r>
            <a:r>
              <a:rPr kumimoji="0" lang="en-US" altLang="ja-JP" sz="800" kern="0" dirty="0">
                <a:solidFill>
                  <a:schemeClr val="tx1">
                    <a:lumMod val="50000"/>
                    <a:lumOff val="50000"/>
                  </a:schemeClr>
                </a:solidFill>
              </a:rPr>
              <a:t>CTR</a:t>
            </a:r>
            <a:r>
              <a:rPr kumimoji="0" lang="ja-JP" altLang="en-US" sz="800" kern="0" dirty="0" err="1">
                <a:solidFill>
                  <a:schemeClr val="tx1">
                    <a:lumMod val="50000"/>
                    <a:lumOff val="50000"/>
                  </a:schemeClr>
                </a:solidFill>
              </a:rPr>
              <a:t>を保</a:t>
            </a:r>
            <a:r>
              <a:rPr kumimoji="0" lang="ja-JP" altLang="en-US" sz="800" kern="0" dirty="0">
                <a:solidFill>
                  <a:schemeClr val="tx1">
                    <a:lumMod val="50000"/>
                    <a:lumOff val="50000"/>
                  </a:schemeClr>
                </a:solidFill>
              </a:rPr>
              <a:t>証するものではございません</a:t>
            </a:r>
            <a:endParaRPr kumimoji="0" lang="en-US" altLang="ja-JP" sz="800" kern="0" dirty="0">
              <a:solidFill>
                <a:schemeClr val="tx1">
                  <a:lumMod val="50000"/>
                  <a:lumOff val="50000"/>
                </a:schemeClr>
              </a:solidFill>
            </a:endParaRPr>
          </a:p>
          <a:p>
            <a:pPr>
              <a:defRPr/>
            </a:pPr>
            <a:r>
              <a:rPr lang="ja-JP" altLang="en-US" sz="800" dirty="0">
                <a:solidFill>
                  <a:schemeClr val="tx1">
                    <a:lumMod val="50000"/>
                    <a:lumOff val="50000"/>
                  </a:schemeClr>
                </a:solidFill>
              </a:rPr>
              <a:t>　　  </a:t>
            </a:r>
            <a:r>
              <a:rPr lang="en-US" altLang="ja-JP" sz="800" dirty="0" smtClean="0">
                <a:solidFill>
                  <a:schemeClr val="tx1">
                    <a:lumMod val="50000"/>
                    <a:lumOff val="50000"/>
                  </a:schemeClr>
                </a:solidFill>
              </a:rPr>
              <a:t>2021</a:t>
            </a:r>
            <a:r>
              <a:rPr lang="ja-JP" altLang="en-US" sz="800" dirty="0" smtClean="0">
                <a:solidFill>
                  <a:schemeClr val="tx1">
                    <a:lumMod val="50000"/>
                    <a:lumOff val="50000"/>
                  </a:schemeClr>
                </a:solidFill>
              </a:rPr>
              <a:t>年</a:t>
            </a:r>
            <a:r>
              <a:rPr lang="en-US" altLang="ja-JP" sz="800" dirty="0" smtClean="0">
                <a:solidFill>
                  <a:schemeClr val="tx1">
                    <a:lumMod val="50000"/>
                    <a:lumOff val="50000"/>
                  </a:schemeClr>
                </a:solidFill>
              </a:rPr>
              <a:t>1</a:t>
            </a:r>
            <a:r>
              <a:rPr lang="ja-JP" altLang="en-US" sz="800" dirty="0" smtClean="0">
                <a:solidFill>
                  <a:schemeClr val="tx1">
                    <a:lumMod val="50000"/>
                    <a:lumOff val="50000"/>
                  </a:schemeClr>
                </a:solidFill>
              </a:rPr>
              <a:t>月以降の</a:t>
            </a:r>
            <a:r>
              <a:rPr lang="ja-JP" altLang="en-US" sz="800" dirty="0">
                <a:solidFill>
                  <a:schemeClr val="tx1">
                    <a:lumMod val="50000"/>
                    <a:lumOff val="50000"/>
                  </a:schemeClr>
                </a:solidFill>
              </a:rPr>
              <a:t>ターゲティングを含む同商品実績より想定数値を算出</a:t>
            </a:r>
            <a:endParaRPr kumimoji="0" lang="en-US" altLang="ja-JP" sz="800" kern="0" dirty="0">
              <a:solidFill>
                <a:schemeClr val="tx1">
                  <a:lumMod val="50000"/>
                  <a:lumOff val="50000"/>
                </a:schemeClr>
              </a:solidFill>
            </a:endParaRPr>
          </a:p>
          <a:p>
            <a:pPr lvl="0">
              <a:defRPr/>
            </a:pPr>
            <a:r>
              <a:rPr kumimoji="0" lang="en-US" altLang="ja-JP" sz="800" b="0" i="0" u="none" strike="noStrike" kern="0" cap="none" spc="0" normalizeH="0" baseline="0" noProof="0" dirty="0" smtClean="0">
                <a:ln>
                  <a:noFill/>
                </a:ln>
                <a:solidFill>
                  <a:schemeClr val="tx1">
                    <a:lumMod val="50000"/>
                    <a:lumOff val="50000"/>
                  </a:schemeClr>
                </a:solidFill>
                <a:effectLst/>
                <a:uLnTx/>
                <a:uFillTx/>
              </a:rPr>
              <a:t>※</a:t>
            </a:r>
            <a:r>
              <a:rPr kumimoji="0" lang="en-US" altLang="ja-JP" sz="800" kern="0" dirty="0" smtClean="0">
                <a:solidFill>
                  <a:schemeClr val="tx1">
                    <a:lumMod val="50000"/>
                    <a:lumOff val="50000"/>
                  </a:schemeClr>
                </a:solidFill>
              </a:rPr>
              <a:t>MD</a:t>
            </a:r>
            <a:r>
              <a:rPr kumimoji="0" lang="ja-JP" altLang="en-US" sz="800" kern="0" dirty="0" smtClean="0">
                <a:solidFill>
                  <a:schemeClr val="tx1">
                    <a:lumMod val="50000"/>
                    <a:lumOff val="50000"/>
                  </a:schemeClr>
                </a:solidFill>
              </a:rPr>
              <a:t>はマルチデバイス、</a:t>
            </a:r>
            <a:r>
              <a:rPr kumimoji="0" lang="en-US" altLang="ja-JP" sz="800" kern="0" dirty="0" smtClean="0">
                <a:solidFill>
                  <a:schemeClr val="tx1">
                    <a:lumMod val="50000"/>
                    <a:lumOff val="50000"/>
                  </a:schemeClr>
                </a:solidFill>
              </a:rPr>
              <a:t>PC</a:t>
            </a:r>
            <a:r>
              <a:rPr kumimoji="0" lang="ja-JP" altLang="en-US" sz="800" kern="0" dirty="0" smtClean="0">
                <a:solidFill>
                  <a:schemeClr val="tx1">
                    <a:lumMod val="50000"/>
                    <a:lumOff val="50000"/>
                  </a:schemeClr>
                </a:solidFill>
              </a:rPr>
              <a:t>はパソコン</a:t>
            </a:r>
            <a:r>
              <a:rPr kumimoji="0" lang="ja-JP" altLang="en-US" sz="800" b="0" i="0" u="none" strike="noStrike" kern="0" cap="none" spc="0" normalizeH="0" baseline="0" noProof="0" dirty="0" smtClean="0">
                <a:ln>
                  <a:noFill/>
                </a:ln>
                <a:solidFill>
                  <a:schemeClr val="tx1">
                    <a:lumMod val="50000"/>
                    <a:lumOff val="50000"/>
                  </a:schemeClr>
                </a:solidFill>
                <a:effectLst/>
                <a:uLnTx/>
                <a:uFillTx/>
              </a:rPr>
              <a:t>の略称です</a:t>
            </a:r>
            <a:endParaRPr kumimoji="0" lang="en-US" altLang="ja-JP" sz="800" b="0" i="0" u="none" strike="noStrike" kern="0" cap="none" spc="0" normalizeH="0" baseline="0" noProof="0" dirty="0" smtClean="0">
              <a:ln>
                <a:noFill/>
              </a:ln>
              <a:solidFill>
                <a:schemeClr val="tx1">
                  <a:lumMod val="50000"/>
                  <a:lumOff val="50000"/>
                </a:schemeClr>
              </a:solidFill>
              <a:effectLst/>
              <a:uLnTx/>
              <a:uFillTx/>
            </a:endParaRPr>
          </a:p>
          <a:p>
            <a:pPr lvl="0">
              <a:defRPr/>
            </a:pPr>
            <a:r>
              <a:rPr kumimoji="0" lang="en-US" altLang="ja-JP" sz="800" b="0" i="0" u="none" strike="noStrike" kern="0" cap="none" spc="0" normalizeH="0" baseline="0" noProof="0" dirty="0" smtClean="0">
                <a:ln>
                  <a:noFill/>
                </a:ln>
                <a:solidFill>
                  <a:schemeClr val="tx1">
                    <a:lumMod val="50000"/>
                    <a:lumOff val="50000"/>
                  </a:schemeClr>
                </a:solidFill>
                <a:effectLst/>
                <a:uLnTx/>
                <a:uFillTx/>
              </a:rPr>
              <a:t>※</a:t>
            </a:r>
            <a:r>
              <a:rPr kumimoji="0" lang="en-US" altLang="ja-JP" sz="800" b="0" i="0" u="none" strike="noStrike" kern="0" cap="none" spc="0" normalizeH="0" baseline="0" noProof="0" dirty="0">
                <a:ln>
                  <a:noFill/>
                </a:ln>
                <a:solidFill>
                  <a:schemeClr val="tx1">
                    <a:lumMod val="50000"/>
                    <a:lumOff val="50000"/>
                  </a:schemeClr>
                </a:solidFill>
                <a:effectLst/>
                <a:uLnTx/>
                <a:uFillTx/>
              </a:rPr>
              <a:t>vimps</a:t>
            </a:r>
            <a:r>
              <a:rPr kumimoji="0" lang="ja-JP" altLang="en-US" sz="800" b="0" i="0" u="none" strike="noStrike" kern="0" cap="none" spc="0" normalizeH="0" baseline="0" noProof="0" dirty="0">
                <a:ln>
                  <a:noFill/>
                </a:ln>
                <a:solidFill>
                  <a:schemeClr val="tx1">
                    <a:lumMod val="50000"/>
                    <a:lumOff val="50000"/>
                  </a:schemeClr>
                </a:solidFill>
                <a:effectLst/>
                <a:uLnTx/>
                <a:uFillTx/>
              </a:rPr>
              <a:t>はビューアブルインプレッションの略称</a:t>
            </a:r>
            <a:r>
              <a:rPr kumimoji="0" lang="ja-JP" altLang="en-US" sz="800" b="0" i="0" u="none" strike="noStrike" kern="0" cap="none" spc="0" normalizeH="0" baseline="0" noProof="0" dirty="0" smtClean="0">
                <a:ln>
                  <a:noFill/>
                </a:ln>
                <a:solidFill>
                  <a:schemeClr val="tx1">
                    <a:lumMod val="50000"/>
                    <a:lumOff val="50000"/>
                  </a:schemeClr>
                </a:solidFill>
                <a:effectLst/>
                <a:uLnTx/>
                <a:uFillTx/>
              </a:rPr>
              <a:t>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a:p>
            <a:pPr lvl="0">
              <a:defRPr/>
            </a:pPr>
            <a:r>
              <a:rPr kumimoji="0" lang="en-US" altLang="ja-JP" sz="800" kern="0" dirty="0">
                <a:solidFill>
                  <a:schemeClr val="tx1">
                    <a:lumMod val="50000"/>
                    <a:lumOff val="50000"/>
                  </a:schemeClr>
                </a:solidFill>
              </a:rPr>
              <a:t>※vCPM</a:t>
            </a:r>
            <a:r>
              <a:rPr kumimoji="0" lang="ja-JP" altLang="en-US" sz="800" kern="0" dirty="0">
                <a:solidFill>
                  <a:schemeClr val="tx1">
                    <a:lumMod val="50000"/>
                    <a:lumOff val="50000"/>
                  </a:schemeClr>
                </a:solidFill>
              </a:rPr>
              <a:t>はビューアブルインプレッション</a:t>
            </a:r>
            <a:r>
              <a:rPr kumimoji="0" lang="en-US" altLang="ja-JP" sz="800" kern="0" dirty="0">
                <a:solidFill>
                  <a:schemeClr val="tx1">
                    <a:lumMod val="50000"/>
                    <a:lumOff val="50000"/>
                  </a:schemeClr>
                </a:solidFill>
              </a:rPr>
              <a:t>1,000</a:t>
            </a:r>
            <a:r>
              <a:rPr kumimoji="0" lang="ja-JP" altLang="en-US" sz="800" kern="0" dirty="0">
                <a:solidFill>
                  <a:schemeClr val="tx1">
                    <a:lumMod val="50000"/>
                    <a:lumOff val="50000"/>
                  </a:schemeClr>
                </a:solidFill>
              </a:rPr>
              <a:t>回あたりにかかる見込み広告費用</a:t>
            </a:r>
            <a:r>
              <a:rPr kumimoji="0" lang="ja-JP" altLang="en-US" sz="800" kern="0" dirty="0" smtClean="0">
                <a:solidFill>
                  <a:schemeClr val="tx1">
                    <a:lumMod val="50000"/>
                    <a:lumOff val="50000"/>
                  </a:schemeClr>
                </a:solidFill>
              </a:rPr>
              <a:t>です</a:t>
            </a:r>
            <a:endParaRPr kumimoji="0" lang="ja-JP" altLang="en-US" sz="800" b="0" i="0" u="none" strike="noStrike" kern="0" cap="none" spc="0" normalizeH="0" baseline="0" noProof="0" dirty="0">
              <a:ln>
                <a:noFill/>
              </a:ln>
              <a:solidFill>
                <a:schemeClr val="tx1">
                  <a:lumMod val="50000"/>
                  <a:lumOff val="50000"/>
                </a:schemeClr>
              </a:solidFill>
              <a:effectLst/>
              <a:uLnTx/>
              <a:uFillTx/>
            </a:endParaRPr>
          </a:p>
        </p:txBody>
      </p:sp>
    </p:spTree>
    <p:extLst>
      <p:ext uri="{BB962C8B-B14F-4D97-AF65-F5344CB8AC3E}">
        <p14:creationId xmlns:p14="http://schemas.microsoft.com/office/powerpoint/2010/main" val="3698516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sp>
        <p:nvSpPr>
          <p:cNvPr id="4" name="テキスト プレースホルダー 1"/>
          <p:cNvSpPr>
            <a:spLocks noGrp="1"/>
          </p:cNvSpPr>
          <p:nvPr>
            <p:ph type="body" sz="quarter" idx="12"/>
          </p:nvPr>
        </p:nvSpPr>
        <p:spPr>
          <a:xfrm>
            <a:off x="303148" y="3212976"/>
            <a:ext cx="11691103" cy="792088"/>
          </a:xfrm>
        </p:spPr>
        <p:txBody>
          <a:bodyPr>
            <a:noAutofit/>
          </a:bodyPr>
          <a:lstStyle/>
          <a:p>
            <a:pPr algn="ctr"/>
            <a:r>
              <a:rPr lang="ja-JP" altLang="en-US" sz="3600" b="1" dirty="0"/>
              <a:t>②</a:t>
            </a:r>
            <a:r>
              <a:rPr lang="en-US" altLang="ja-JP" sz="3600" b="1" dirty="0"/>
              <a:t>1000</a:t>
            </a:r>
            <a:r>
              <a:rPr lang="ja-JP" altLang="en-US" sz="3600" b="1" dirty="0"/>
              <a:t>万リーチ（</a:t>
            </a:r>
            <a:r>
              <a:rPr lang="en-US" altLang="ja-JP" sz="3600" b="1" dirty="0"/>
              <a:t>FQ1</a:t>
            </a:r>
            <a:r>
              <a:rPr lang="ja-JP" altLang="en-US" sz="3600" b="1" dirty="0"/>
              <a:t>）獲得</a:t>
            </a:r>
            <a:r>
              <a:rPr lang="ja-JP" altLang="en-US" sz="3600" b="1" dirty="0" smtClean="0"/>
              <a:t>プラン</a:t>
            </a:r>
            <a:endParaRPr lang="ja-JP" altLang="en-US" sz="3600" b="1" dirty="0"/>
          </a:p>
        </p:txBody>
      </p:sp>
    </p:spTree>
    <p:extLst>
      <p:ext uri="{BB962C8B-B14F-4D97-AF65-F5344CB8AC3E}">
        <p14:creationId xmlns:p14="http://schemas.microsoft.com/office/powerpoint/2010/main" val="2720833381"/>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19850</TotalTime>
  <Words>5678</Words>
  <Application>Microsoft Office PowerPoint</Application>
  <PresentationFormat>ワイド画面</PresentationFormat>
  <Paragraphs>1087</Paragraphs>
  <Slides>36</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3</vt:i4>
      </vt:variant>
      <vt:variant>
        <vt:lpstr>スライド タイトル</vt:lpstr>
      </vt:variant>
      <vt:variant>
        <vt:i4>36</vt:i4>
      </vt:variant>
    </vt:vector>
  </HeadingPairs>
  <TitlesOfParts>
    <vt:vector size="49" baseType="lpstr">
      <vt:lpstr>Meiryo UI</vt:lpstr>
      <vt:lpstr>ＭＳ Ｐゴシック</vt:lpstr>
      <vt:lpstr>Meiryo</vt:lpstr>
      <vt:lpstr>Meiryo</vt:lpstr>
      <vt:lpstr>游ゴシック</vt:lpstr>
      <vt:lpstr>Arial</vt:lpstr>
      <vt:lpstr>Calibri</vt:lpstr>
      <vt:lpstr>Century Gothic</vt:lpstr>
      <vt:lpstr>Times New Roman</vt:lpstr>
      <vt:lpstr>Verdana</vt:lpstr>
      <vt:lpstr>表紙</vt:lpstr>
      <vt:lpstr>中表紙と裏表紙</vt:lpstr>
      <vt:lpstr>コンテンツページ</vt:lpstr>
      <vt:lpstr>Yahoo!広告 ディスプレイ広告（予約型） 2022年3月（年度末）プラン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大原 真由美</cp:lastModifiedBy>
  <cp:revision>346</cp:revision>
  <dcterms:created xsi:type="dcterms:W3CDTF">2020-02-26T07:28:11Z</dcterms:created>
  <dcterms:modified xsi:type="dcterms:W3CDTF">2021-12-24T02:18:09Z</dcterms:modified>
</cp:coreProperties>
</file>