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7"/>
  </p:notesMasterIdLst>
  <p:sldIdLst>
    <p:sldId id="316" r:id="rId4"/>
    <p:sldId id="357" r:id="rId5"/>
    <p:sldId id="384" r:id="rId6"/>
    <p:sldId id="385" r:id="rId7"/>
    <p:sldId id="387" r:id="rId8"/>
    <p:sldId id="362" r:id="rId9"/>
    <p:sldId id="386" r:id="rId10"/>
    <p:sldId id="364" r:id="rId11"/>
    <p:sldId id="370" r:id="rId12"/>
    <p:sldId id="350" r:id="rId13"/>
    <p:sldId id="355" r:id="rId14"/>
    <p:sldId id="371" r:id="rId15"/>
    <p:sldId id="383" r:id="rId16"/>
    <p:sldId id="373" r:id="rId17"/>
    <p:sldId id="382" r:id="rId18"/>
    <p:sldId id="372" r:id="rId19"/>
    <p:sldId id="347" r:id="rId20"/>
    <p:sldId id="368" r:id="rId21"/>
    <p:sldId id="333" r:id="rId22"/>
    <p:sldId id="343" r:id="rId23"/>
    <p:sldId id="336" r:id="rId24"/>
    <p:sldId id="338" r:id="rId25"/>
    <p:sldId id="312"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岩 哲也" initials="小岩" lastIdx="2" clrIdx="0">
    <p:extLst>
      <p:ext uri="{19B8F6BF-5375-455C-9EA6-DF929625EA0E}">
        <p15:presenceInfo xmlns:p15="http://schemas.microsoft.com/office/powerpoint/2012/main" userId="S::tkoiwa@yahoo-corp.jp::b23b8ad5-342b-4ed1-8ea5-ef702f7255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99" autoAdjust="0"/>
    <p:restoredTop sz="96327" autoAdjust="0"/>
  </p:normalViewPr>
  <p:slideViewPr>
    <p:cSldViewPr>
      <p:cViewPr varScale="1">
        <p:scale>
          <a:sx n="70" d="100"/>
          <a:sy n="70" d="100"/>
        </p:scale>
        <p:origin x="39" y="44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2021/10/29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Layout" Target="../slideLayouts/slideLayout21.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hyperlink" Target="https://s.yimg.jp/images/listing/pdfs/listing_nyuukoukitei.pdf" TargetMode="External"/><Relationship Id="rId2" Type="http://schemas.openxmlformats.org/officeDocument/2006/relationships/image" Target="../media/image24.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708920"/>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年末施策</a:t>
            </a:r>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dirty="0"/>
              <a:t>年</a:t>
            </a:r>
            <a:r>
              <a:rPr lang="en-US" altLang="ja-JP" dirty="0" smtClean="0"/>
              <a:t>10</a:t>
            </a:r>
            <a:r>
              <a:rPr lang="ja-JP" altLang="en-US" dirty="0" smtClean="0"/>
              <a:t>月</a:t>
            </a:r>
            <a:r>
              <a:rPr lang="en-US" altLang="ja-JP" dirty="0"/>
              <a:t>29</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35618"/>
            <a:ext cx="4248472" cy="360040"/>
          </a:xfrm>
        </p:spPr>
        <p:txBody>
          <a:bodyPr>
            <a:noAutofit/>
          </a:bodyPr>
          <a:lstStyle/>
          <a:p>
            <a:pPr algn="l"/>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インストリーム／プライムディスプレイ／プライムカバー</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smtClean="0"/>
              <a:t>イン</a:t>
            </a:r>
            <a:r>
              <a:rPr lang="ja-JP" altLang="en-US" dirty="0"/>
              <a:t>ストリーム</a:t>
            </a:r>
            <a:r>
              <a:rPr lang="ja-JP" altLang="en-US" dirty="0" smtClean="0"/>
              <a:t>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9780028"/>
              </p:ext>
            </p:extLst>
          </p:nvPr>
        </p:nvGraphicFramePr>
        <p:xfrm>
          <a:off x="263352" y="764705"/>
          <a:ext cx="11233248" cy="5701760"/>
        </p:xfrm>
        <a:graphic>
          <a:graphicData uri="http://schemas.openxmlformats.org/drawingml/2006/table">
            <a:tbl>
              <a:tblPr firstCol="1" bandRow="1"/>
              <a:tblGrid>
                <a:gridCol w="1970795">
                  <a:extLst>
                    <a:ext uri="{9D8B030D-6E8A-4147-A177-3AD203B41FA5}">
                      <a16:colId xmlns:a16="http://schemas.microsoft.com/office/drawing/2014/main" val="792911817"/>
                    </a:ext>
                  </a:extLst>
                </a:gridCol>
                <a:gridCol w="4797957">
                  <a:extLst>
                    <a:ext uri="{9D8B030D-6E8A-4147-A177-3AD203B41FA5}">
                      <a16:colId xmlns:a16="http://schemas.microsoft.com/office/drawing/2014/main" val="598637953"/>
                    </a:ext>
                  </a:extLst>
                </a:gridCol>
                <a:gridCol w="4464496">
                  <a:extLst>
                    <a:ext uri="{9D8B030D-6E8A-4147-A177-3AD203B41FA5}">
                      <a16:colId xmlns:a16="http://schemas.microsoft.com/office/drawing/2014/main" val="2860100808"/>
                    </a:ext>
                  </a:extLst>
                </a:gridCol>
              </a:tblGrid>
              <a:tr h="3206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smtClean="0">
                          <a:solidFill>
                            <a:schemeClr val="tx1">
                              <a:lumMod val="65000"/>
                              <a:lumOff val="35000"/>
                            </a:schemeClr>
                          </a:solidFill>
                          <a:latin typeface="メイリオ"/>
                          <a:ea typeface="メイリオ"/>
                          <a:cs typeface="+mn-cs"/>
                        </a:rPr>
                        <a:t>インストリーム　</a:t>
                      </a:r>
                      <a:r>
                        <a:rPr kumimoji="1" lang="en-US" altLang="ja-JP" sz="1000" b="1" kern="1200" dirty="0" smtClean="0">
                          <a:solidFill>
                            <a:schemeClr val="tx1">
                              <a:lumMod val="65000"/>
                              <a:lumOff val="35000"/>
                            </a:schemeClr>
                          </a:solidFill>
                          <a:latin typeface="メイリオ"/>
                          <a:ea typeface="メイリオ"/>
                          <a:cs typeface="+mn-cs"/>
                        </a:rPr>
                        <a:t>MD</a:t>
                      </a:r>
                      <a:r>
                        <a:rPr kumimoji="1" lang="ja-JP" altLang="en-US" sz="1000" b="1" kern="1200" dirty="0" smtClean="0">
                          <a:solidFill>
                            <a:schemeClr val="tx1">
                              <a:lumMod val="65000"/>
                              <a:lumOff val="35000"/>
                            </a:schemeClr>
                          </a:solidFill>
                          <a:latin typeface="メイリオ"/>
                          <a:ea typeface="メイリオ"/>
                          <a:cs typeface="+mn-cs"/>
                        </a:rPr>
                        <a:t>（</a:t>
                      </a:r>
                      <a:r>
                        <a:rPr kumimoji="1" lang="en-US" altLang="ja-JP" sz="1000" b="1" kern="1200" dirty="0" smtClean="0">
                          <a:solidFill>
                            <a:schemeClr val="tx1">
                              <a:lumMod val="65000"/>
                              <a:lumOff val="35000"/>
                            </a:schemeClr>
                          </a:solidFill>
                          <a:latin typeface="メイリオ"/>
                          <a:ea typeface="メイリオ"/>
                          <a:cs typeface="+mn-cs"/>
                        </a:rPr>
                        <a:t>15</a:t>
                      </a:r>
                      <a:r>
                        <a:rPr kumimoji="1" lang="ja-JP" altLang="en-US" sz="1000" b="1" kern="1200" dirty="0" smtClean="0">
                          <a:solidFill>
                            <a:schemeClr val="tx1">
                              <a:lumMod val="65000"/>
                              <a:lumOff val="35000"/>
                            </a:schemeClr>
                          </a:solidFill>
                          <a:latin typeface="メイリオ"/>
                          <a:ea typeface="メイリオ"/>
                          <a:cs typeface="+mn-cs"/>
                        </a:rPr>
                        <a:t>秒）</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プライムディスプレイ　</a:t>
                      </a:r>
                      <a:r>
                        <a:rPr kumimoji="1" lang="en-US" altLang="ja-JP" sz="1000" b="1" dirty="0">
                          <a:solidFill>
                            <a:schemeClr val="tx1">
                              <a:lumMod val="65000"/>
                              <a:lumOff val="35000"/>
                            </a:schemeClr>
                          </a:solidFill>
                          <a:latin typeface="+mj-lt"/>
                          <a:ea typeface="+mj-ea"/>
                        </a:rPr>
                        <a:t>PC</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ja-JP" sz="800" b="0" i="0" u="none" strike="noStrike" noProof="0" dirty="0" smtClean="0"/>
                        <a:t>1000001778</a:t>
                      </a:r>
                      <a:endParaRPr kumimoji="1" lang="ja-JP" altLang="ja-JP" sz="800" dirty="0" smtClean="0"/>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1000001583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7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　　　リリース済</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8053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インストリーム</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579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3281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スマートフォン（ウェブ</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アプリ）</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PC</a:t>
                      </a:r>
                      <a:r>
                        <a:rPr kumimoji="1" lang="ja-JP" altLang="en-US" sz="800" b="0" kern="1200" dirty="0" smtClean="0">
                          <a:solidFill>
                            <a:schemeClr val="tx1">
                              <a:lumMod val="65000"/>
                              <a:lumOff val="35000"/>
                            </a:schemeClr>
                          </a:solidFill>
                          <a:latin typeface="メイリオ"/>
                          <a:ea typeface="メイリオ"/>
                          <a:cs typeface="+mn-cs"/>
                        </a:rPr>
                        <a:t>・タブレット</a:t>
                      </a:r>
                      <a:endParaRPr kumimoji="1" lang="ja-JP" altLang="en-US" sz="800" b="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3232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err="1" smtClean="0">
                          <a:solidFill>
                            <a:schemeClr val="tx1">
                              <a:lumMod val="65000"/>
                              <a:lumOff val="35000"/>
                            </a:schemeClr>
                          </a:solidFill>
                          <a:latin typeface="+mn-lt"/>
                          <a:ea typeface="+mn-ea"/>
                          <a:cs typeface="+mn-cs"/>
                        </a:rPr>
                        <a:t>Yahoo!JAPAN</a:t>
                      </a:r>
                      <a:r>
                        <a:rPr kumimoji="1" lang="ja-JP" altLang="en-US" sz="800" kern="1200" dirty="0" smtClean="0">
                          <a:solidFill>
                            <a:schemeClr val="tx1">
                              <a:lumMod val="65000"/>
                              <a:lumOff val="35000"/>
                            </a:schemeClr>
                          </a:solidFill>
                          <a:latin typeface="+mn-lt"/>
                          <a:ea typeface="+mn-ea"/>
                          <a:cs typeface="+mn-cs"/>
                        </a:rPr>
                        <a:t>　ニュース</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スポーツナビ </a:t>
                      </a: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3523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ニュース・スポーツナビ・</a:t>
                      </a: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err="1" smtClean="0">
                          <a:solidFill>
                            <a:schemeClr val="tx1">
                              <a:lumMod val="65000"/>
                              <a:lumOff val="35000"/>
                            </a:schemeClr>
                          </a:solidFill>
                          <a:latin typeface="+mn-lt"/>
                          <a:ea typeface="+mn-ea"/>
                          <a:cs typeface="+mn-cs"/>
                        </a:rPr>
                        <a:t>での</a:t>
                      </a:r>
                      <a:r>
                        <a:rPr kumimoji="1" lang="ja-JP" altLang="en-US" sz="800" kern="1200" dirty="0" smtClean="0">
                          <a:solidFill>
                            <a:schemeClr val="tx1">
                              <a:lumMod val="65000"/>
                              <a:lumOff val="35000"/>
                            </a:schemeClr>
                          </a:solidFill>
                          <a:latin typeface="+mn-lt"/>
                          <a:ea typeface="+mn-ea"/>
                          <a:cs typeface="+mn-cs"/>
                        </a:rPr>
                        <a:t>映像視聴時</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2370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6114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メイリオ"/>
                          <a:ea typeface="メイリオ"/>
                          <a:cs typeface="+mn-cs"/>
                        </a:rPr>
                        <a:t>7</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31</a:t>
                      </a:r>
                      <a:r>
                        <a:rPr kumimoji="1" lang="ja-JP" altLang="en-US" sz="900" kern="1200" dirty="0" smtClean="0">
                          <a:solidFill>
                            <a:schemeClr val="tx1">
                              <a:lumMod val="65000"/>
                              <a:lumOff val="35000"/>
                            </a:schemeClr>
                          </a:solidFill>
                          <a:latin typeface="メイリオ"/>
                          <a:ea typeface="メイリオ"/>
                          <a:cs typeface="+mn-cs"/>
                        </a:rPr>
                        <a:t>日間</a:t>
                      </a:r>
                      <a:endParaRPr kumimoji="1" lang="en-US" altLang="ja-JP" sz="900" kern="1200" dirty="0" smtClean="0">
                        <a:solidFill>
                          <a:schemeClr val="tx1">
                            <a:lumMod val="65000"/>
                            <a:lumOff val="35000"/>
                          </a:schemeClr>
                        </a:solidFill>
                        <a:latin typeface="メイリオ"/>
                        <a:ea typeface="メイリオ"/>
                        <a:cs typeface="+mn-cs"/>
                      </a:endParaRPr>
                    </a:p>
                    <a:p>
                      <a:pPr algn="ctr"/>
                      <a:endParaRPr kumimoji="1" lang="en-US" altLang="ja-JP" sz="10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※4</a:t>
                      </a:r>
                      <a:r>
                        <a:rPr kumimoji="1" lang="ja-JP" altLang="en-US" sz="800" kern="1200" dirty="0" smtClean="0">
                          <a:solidFill>
                            <a:schemeClr val="tx1">
                              <a:lumMod val="65000"/>
                              <a:lumOff val="35000"/>
                            </a:schemeClr>
                          </a:solidFill>
                          <a:latin typeface="メイリオ"/>
                          <a:ea typeface="メイリオ"/>
                          <a:cs typeface="+mn-cs"/>
                        </a:rPr>
                        <a:t>日間～</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日間での掲載も可能ですが、</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掲載</a:t>
                      </a:r>
                      <a:r>
                        <a:rPr kumimoji="1" lang="en-US" altLang="ja-JP" sz="800" kern="1200" dirty="0" err="1" smtClean="0">
                          <a:solidFill>
                            <a:schemeClr val="tx1">
                              <a:lumMod val="65000"/>
                              <a:lumOff val="35000"/>
                            </a:schemeClr>
                          </a:solidFill>
                          <a:latin typeface="メイリオ"/>
                          <a:ea typeface="メイリオ"/>
                          <a:cs typeface="+mn-cs"/>
                        </a:rPr>
                        <a:t>vimps</a:t>
                      </a:r>
                      <a:r>
                        <a:rPr kumimoji="1" lang="ja-JP" altLang="en-US" sz="800" kern="1200" dirty="0" smtClean="0">
                          <a:solidFill>
                            <a:schemeClr val="tx1">
                              <a:lumMod val="65000"/>
                              <a:lumOff val="35000"/>
                            </a:schemeClr>
                          </a:solidFill>
                          <a:latin typeface="メイリオ"/>
                          <a:ea typeface="メイリオ"/>
                          <a:cs typeface="+mn-cs"/>
                        </a:rPr>
                        <a:t>数が未達成の場合補填対象外になります。</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5</a:t>
                      </a:r>
                      <a:r>
                        <a:rPr kumimoji="1" lang="ja-JP" altLang="en-US" sz="900" kern="1200" noProof="0" dirty="0">
                          <a:solidFill>
                            <a:schemeClr val="tx1">
                              <a:lumMod val="65000"/>
                              <a:lumOff val="35000"/>
                            </a:schemeClr>
                          </a:solidFill>
                          <a:latin typeface="メイリオ"/>
                          <a:ea typeface="メイリオ"/>
                          <a:cs typeface="+mn-cs"/>
                        </a:rPr>
                        <a:t>日間～</a:t>
                      </a:r>
                      <a:r>
                        <a:rPr kumimoji="1" lang="en-US" altLang="ja-JP" sz="900" kern="1200" noProof="0" dirty="0">
                          <a:solidFill>
                            <a:schemeClr val="tx1">
                              <a:lumMod val="65000"/>
                              <a:lumOff val="35000"/>
                            </a:schemeClr>
                          </a:solidFill>
                          <a:latin typeface="メイリオ"/>
                          <a:ea typeface="メイリオ"/>
                          <a:cs typeface="+mn-cs"/>
                        </a:rPr>
                        <a:t>31</a:t>
                      </a:r>
                      <a:r>
                        <a:rPr kumimoji="1" lang="ja-JP" altLang="en-US" sz="900" kern="1200" noProof="0" dirty="0">
                          <a:solidFill>
                            <a:schemeClr val="tx1">
                              <a:lumMod val="65000"/>
                              <a:lumOff val="35000"/>
                            </a:schemeClr>
                          </a:solidFill>
                          <a:latin typeface="メイリオ"/>
                          <a:ea typeface="メイリオ"/>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noProof="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noProof="0" dirty="0">
                          <a:solidFill>
                            <a:schemeClr val="tx1">
                              <a:lumMod val="65000"/>
                              <a:lumOff val="35000"/>
                            </a:schemeClr>
                          </a:solidFill>
                          <a:latin typeface="メイリオ"/>
                          <a:ea typeface="メイリオ"/>
                          <a:cs typeface="+mn-cs"/>
                        </a:rPr>
                        <a:t>※1</a:t>
                      </a:r>
                      <a:r>
                        <a:rPr kumimoji="1" lang="ja-JP" altLang="en-US" sz="800" kern="1200" noProof="0" dirty="0">
                          <a:solidFill>
                            <a:schemeClr val="tx1">
                              <a:lumMod val="65000"/>
                              <a:lumOff val="35000"/>
                            </a:schemeClr>
                          </a:solidFill>
                          <a:latin typeface="メイリオ"/>
                          <a:ea typeface="メイリオ"/>
                          <a:cs typeface="+mn-cs"/>
                        </a:rPr>
                        <a:t>日間～</a:t>
                      </a:r>
                      <a:r>
                        <a:rPr kumimoji="1" lang="en-US" altLang="ja-JP" sz="800" kern="1200" noProof="0" dirty="0">
                          <a:solidFill>
                            <a:schemeClr val="tx1">
                              <a:lumMod val="65000"/>
                              <a:lumOff val="35000"/>
                            </a:schemeClr>
                          </a:solidFill>
                          <a:latin typeface="メイリオ"/>
                          <a:ea typeface="メイリオ"/>
                          <a:cs typeface="+mn-cs"/>
                        </a:rPr>
                        <a:t>4</a:t>
                      </a:r>
                      <a:r>
                        <a:rPr kumimoji="1" lang="ja-JP" altLang="en-US" sz="800" kern="1200" noProof="0" dirty="0">
                          <a:solidFill>
                            <a:schemeClr val="tx1">
                              <a:lumMod val="65000"/>
                              <a:lumOff val="35000"/>
                            </a:schemeClr>
                          </a:solidFill>
                          <a:latin typeface="メイリオ"/>
                          <a:ea typeface="メイリオ"/>
                          <a:cs typeface="+mn-cs"/>
                        </a:rPr>
                        <a:t>日間での掲載も可能ですが</a:t>
                      </a:r>
                      <a:r>
                        <a:rPr kumimoji="1" lang="ja-JP" altLang="en-US" sz="800" kern="1200" noProof="0" dirty="0" smtClean="0">
                          <a:solidFill>
                            <a:schemeClr val="tx1">
                              <a:lumMod val="65000"/>
                              <a:lumOff val="35000"/>
                            </a:schemeClr>
                          </a:solidFill>
                          <a:latin typeface="メイリオ"/>
                          <a:ea typeface="メイリオ"/>
                          <a:cs typeface="+mn-cs"/>
                        </a:rPr>
                        <a:t>、</a:t>
                      </a:r>
                      <a:endParaRPr kumimoji="1" lang="en-US" altLang="ja-JP" sz="800" kern="1200" noProof="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メイリオ"/>
                          <a:ea typeface="メイリオ"/>
                          <a:cs typeface="+mn-cs"/>
                        </a:rPr>
                        <a:t>掲載</a:t>
                      </a:r>
                      <a:r>
                        <a:rPr kumimoji="1" lang="en-US" altLang="ja-JP" sz="800" kern="1200" noProof="0" dirty="0" err="1">
                          <a:solidFill>
                            <a:schemeClr val="tx1">
                              <a:lumMod val="65000"/>
                              <a:lumOff val="35000"/>
                            </a:schemeClr>
                          </a:solidFill>
                          <a:latin typeface="メイリオ"/>
                          <a:ea typeface="メイリオ"/>
                          <a:cs typeface="+mn-cs"/>
                        </a:rPr>
                        <a:t>vimps</a:t>
                      </a:r>
                      <a:r>
                        <a:rPr kumimoji="1" lang="ja-JP" altLang="en-US" sz="800" kern="1200" noProof="0" dirty="0">
                          <a:solidFill>
                            <a:schemeClr val="tx1">
                              <a:lumMod val="65000"/>
                              <a:lumOff val="35000"/>
                            </a:schemeClr>
                          </a:solidFill>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600,000</a:t>
                      </a:r>
                      <a:r>
                        <a:rPr kumimoji="1" lang="ja-JP" altLang="en-US" sz="800" kern="1200" dirty="0" smtClean="0">
                          <a:solidFill>
                            <a:schemeClr val="tx1">
                              <a:lumMod val="65000"/>
                              <a:lumOff val="35000"/>
                            </a:schemeClr>
                          </a:solidFill>
                          <a:latin typeface="メイリオ"/>
                          <a:ea typeface="メイリオ"/>
                          <a:cs typeface="+mn-cs"/>
                        </a:rPr>
                        <a:t>円</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7279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3418" y="1871652"/>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1231" y="1860403"/>
            <a:ext cx="609599" cy="611952"/>
          </a:xfrm>
          <a:prstGeom prst="rect">
            <a:avLst/>
          </a:prstGeom>
        </p:spPr>
      </p:pic>
      <p:pic>
        <p:nvPicPr>
          <p:cNvPr id="16" name="図 15"/>
          <p:cNvPicPr>
            <a:picLocks noChangeAspect="1"/>
          </p:cNvPicPr>
          <p:nvPr/>
        </p:nvPicPr>
        <p:blipFill>
          <a:blip r:embed="rId4"/>
          <a:stretch>
            <a:fillRect/>
          </a:stretch>
        </p:blipFill>
        <p:spPr>
          <a:xfrm>
            <a:off x="9048328" y="1864078"/>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lvl="0">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kern="0" dirty="0">
                <a:solidFill>
                  <a:prstClr val="black">
                    <a:lumMod val="65000"/>
                    <a:lumOff val="35000"/>
                  </a:prstClr>
                </a:solidFill>
              </a:rPr>
              <a:t>※MD</a:t>
            </a:r>
            <a:r>
              <a:rPr kumimoji="0" lang="ja-JP" altLang="en-US" sz="700" kern="0" dirty="0">
                <a:solidFill>
                  <a:prstClr val="black">
                    <a:lumMod val="65000"/>
                    <a:lumOff val="35000"/>
                  </a:prstClr>
                </a:solidFill>
              </a:rPr>
              <a:t>はマルチデバイス、</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19635" y="1876996"/>
            <a:ext cx="554617" cy="556758"/>
          </a:xfrm>
          <a:prstGeom prst="rect">
            <a:avLst/>
          </a:prstGeom>
        </p:spPr>
      </p:pic>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5022" y="1906813"/>
            <a:ext cx="847024" cy="567083"/>
          </a:xfrm>
          <a:prstGeom prst="rect">
            <a:avLst/>
          </a:prstGeom>
        </p:spPr>
      </p:pic>
    </p:spTree>
    <p:extLst>
      <p:ext uri="{BB962C8B-B14F-4D97-AF65-F5344CB8AC3E}">
        <p14:creationId xmlns:p14="http://schemas.microsoft.com/office/powerpoint/2010/main" val="83002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338422808"/>
              </p:ext>
            </p:extLst>
          </p:nvPr>
        </p:nvGraphicFramePr>
        <p:xfrm>
          <a:off x="335360" y="908720"/>
          <a:ext cx="7272808" cy="3345338"/>
        </p:xfrm>
        <a:graphic>
          <a:graphicData uri="http://schemas.openxmlformats.org/drawingml/2006/table">
            <a:tbl>
              <a:tblPr firstCol="1" bandRow="1">
                <a:tableStyleId>{21E4AEA4-8DFA-4A89-87EB-49C32662AFE0}</a:tableStyleId>
              </a:tblPr>
              <a:tblGrid>
                <a:gridCol w="2122038">
                  <a:extLst>
                    <a:ext uri="{9D8B030D-6E8A-4147-A177-3AD203B41FA5}">
                      <a16:colId xmlns:a16="http://schemas.microsoft.com/office/drawing/2014/main" val="792911817"/>
                    </a:ext>
                  </a:extLst>
                </a:gridCol>
                <a:gridCol w="1127334">
                  <a:extLst>
                    <a:ext uri="{9D8B030D-6E8A-4147-A177-3AD203B41FA5}">
                      <a16:colId xmlns:a16="http://schemas.microsoft.com/office/drawing/2014/main" val="2515137241"/>
                    </a:ext>
                  </a:extLst>
                </a:gridCol>
                <a:gridCol w="2007212">
                  <a:extLst>
                    <a:ext uri="{9D8B030D-6E8A-4147-A177-3AD203B41FA5}">
                      <a16:colId xmlns:a16="http://schemas.microsoft.com/office/drawing/2014/main" val="4026954705"/>
                    </a:ext>
                  </a:extLst>
                </a:gridCol>
                <a:gridCol w="2016224">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インストリーム　</a:t>
                      </a:r>
                      <a:r>
                        <a:rPr kumimoji="1" lang="en-US" altLang="ja-JP" sz="1050" b="1" kern="1200" dirty="0">
                          <a:solidFill>
                            <a:schemeClr val="tx1">
                              <a:lumMod val="65000"/>
                              <a:lumOff val="35000"/>
                            </a:schemeClr>
                          </a:solidFill>
                          <a:latin typeface="+mn-lt"/>
                          <a:ea typeface="+mn-ea"/>
                          <a:cs typeface="+mn-cs"/>
                        </a:rPr>
                        <a:t>MD</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15</a:t>
                      </a:r>
                      <a:r>
                        <a:rPr kumimoji="1" lang="ja-JP" altLang="en-US" sz="1050" b="1" kern="1200" dirty="0">
                          <a:solidFill>
                            <a:schemeClr val="tx1">
                              <a:lumMod val="65000"/>
                              <a:lumOff val="35000"/>
                            </a:schemeClr>
                          </a:solidFill>
                          <a:latin typeface="+mn-lt"/>
                          <a:ea typeface="+mn-ea"/>
                          <a:cs typeface="+mn-cs"/>
                        </a:rPr>
                        <a:t>秒）</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93096"/>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rPr>
              <a:t>※MD</a:t>
            </a:r>
            <a:r>
              <a:rPr lang="ja-JP" altLang="en-US" sz="1050" dirty="0">
                <a:solidFill>
                  <a:schemeClr val="tx1">
                    <a:lumMod val="65000"/>
                    <a:lumOff val="35000"/>
                  </a:schemeClr>
                </a:solidFill>
              </a:rPr>
              <a:t>はマルチデバイス、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47473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03148" y="2636912"/>
            <a:ext cx="11691103" cy="2160240"/>
          </a:xfrm>
        </p:spPr>
        <p:txBody>
          <a:bodyPr>
            <a:noAutofit/>
          </a:bodyPr>
          <a:lstStyle/>
          <a:p>
            <a:r>
              <a:rPr lang="ja-JP" altLang="en-US" sz="3600" dirty="0"/>
              <a:t>②</a:t>
            </a:r>
            <a:r>
              <a:rPr lang="en-US" altLang="ja-JP" sz="3600" dirty="0"/>
              <a:t>1000</a:t>
            </a:r>
            <a:r>
              <a:rPr lang="ja-JP" altLang="en-US" sz="3600" dirty="0"/>
              <a:t>万リーチ（</a:t>
            </a:r>
            <a:r>
              <a:rPr lang="en-US" altLang="ja-JP" sz="3600" dirty="0"/>
              <a:t>FQ1</a:t>
            </a:r>
            <a:r>
              <a:rPr lang="ja-JP" altLang="en-US" sz="3600" dirty="0"/>
              <a:t>）商品</a:t>
            </a:r>
            <a:endParaRPr lang="en-US" altLang="ja-JP" sz="3600" dirty="0"/>
          </a:p>
          <a:p>
            <a:r>
              <a:rPr kumimoji="1" lang="ja-JP" altLang="en-US" sz="3600" dirty="0"/>
              <a:t>対象商品セールスシート</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Tree>
    <p:extLst>
      <p:ext uri="{BB962C8B-B14F-4D97-AF65-F5344CB8AC3E}">
        <p14:creationId xmlns:p14="http://schemas.microsoft.com/office/powerpoint/2010/main" val="332629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26" name="正方形/長方形 25"/>
          <p:cNvSpPr/>
          <p:nvPr/>
        </p:nvSpPr>
        <p:spPr>
          <a:xfrm>
            <a:off x="623392" y="1196334"/>
            <a:ext cx="11089232" cy="163121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販売先を限定しないレギュラー商品に対し、</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スペシャル商品は</a:t>
            </a:r>
            <a:r>
              <a:rPr kumimoji="0" lang="ja-JP" altLang="en-US" sz="2000" kern="0" dirty="0">
                <a:solidFill>
                  <a:prstClr val="black">
                    <a:lumMod val="65000"/>
                    <a:lumOff val="35000"/>
                  </a:prstClr>
                </a:solidFill>
              </a:rPr>
              <a:t>後付けで商品を付与する形式となります。</a:t>
            </a:r>
            <a:endParaRPr kumimoji="0" lang="en-US" altLang="ja-JP" sz="2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kern="0" dirty="0">
                <a:solidFill>
                  <a:prstClr val="black">
                    <a:lumMod val="65000"/>
                    <a:lumOff val="35000"/>
                  </a:prstClr>
                </a:solidFill>
              </a:rPr>
              <a:t>ご連絡をいただいた</a:t>
            </a:r>
            <a:r>
              <a:rPr kumimoji="0" lang="ja-JP" altLang="en-US" sz="2000" b="0" i="0" u="none" strike="noStrike" kern="0" cap="none" spc="0" normalizeH="0" baseline="0" noProof="0" dirty="0">
                <a:ln>
                  <a:noFill/>
                </a:ln>
                <a:solidFill>
                  <a:prstClr val="black">
                    <a:lumMod val="65000"/>
                    <a:lumOff val="35000"/>
                  </a:prstClr>
                </a:solidFill>
                <a:effectLst/>
                <a:uLnTx/>
                <a:uFillTx/>
              </a:rPr>
              <a:t>アカウントに対して、弊社内でシステム対応を行い、</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広告管理ツールの商品選択画面にて該当商品が予約購入できるようになります。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chemeClr val="accent6">
              <a:lumMod val="20000"/>
              <a:lumOff val="80000"/>
            </a:scheme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chemeClr val="bg1">
              <a:lumMod val="95000"/>
            </a:scheme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36471" y="4234234"/>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819304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16554058"/>
              </p:ext>
            </p:extLst>
          </p:nvPr>
        </p:nvGraphicFramePr>
        <p:xfrm>
          <a:off x="263352" y="980728"/>
          <a:ext cx="11593288" cy="5241725"/>
        </p:xfrm>
        <a:graphic>
          <a:graphicData uri="http://schemas.openxmlformats.org/drawingml/2006/table">
            <a:tbl>
              <a:tblPr firstCol="1" bandRow="1"/>
              <a:tblGrid>
                <a:gridCol w="1533920">
                  <a:extLst>
                    <a:ext uri="{9D8B030D-6E8A-4147-A177-3AD203B41FA5}">
                      <a16:colId xmlns:a16="http://schemas.microsoft.com/office/drawing/2014/main" val="792911817"/>
                    </a:ext>
                  </a:extLst>
                </a:gridCol>
                <a:gridCol w="3506640">
                  <a:extLst>
                    <a:ext uri="{9D8B030D-6E8A-4147-A177-3AD203B41FA5}">
                      <a16:colId xmlns:a16="http://schemas.microsoft.com/office/drawing/2014/main" val="598637953"/>
                    </a:ext>
                  </a:extLst>
                </a:gridCol>
                <a:gridCol w="227731">
                  <a:extLst>
                    <a:ext uri="{9D8B030D-6E8A-4147-A177-3AD203B41FA5}">
                      <a16:colId xmlns:a16="http://schemas.microsoft.com/office/drawing/2014/main" val="835305401"/>
                    </a:ext>
                  </a:extLst>
                </a:gridCol>
                <a:gridCol w="3156645">
                  <a:extLst>
                    <a:ext uri="{9D8B030D-6E8A-4147-A177-3AD203B41FA5}">
                      <a16:colId xmlns:a16="http://schemas.microsoft.com/office/drawing/2014/main" val="2860100808"/>
                    </a:ext>
                  </a:extLst>
                </a:gridCol>
                <a:gridCol w="3168352">
                  <a:extLst>
                    <a:ext uri="{9D8B030D-6E8A-4147-A177-3AD203B41FA5}">
                      <a16:colId xmlns:a16="http://schemas.microsoft.com/office/drawing/2014/main" val="1730676315"/>
                    </a:ext>
                  </a:extLst>
                </a:gridCol>
              </a:tblGrid>
              <a:tr h="3748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キャンペーン　プライムカバー　</a:t>
                      </a:r>
                      <a:r>
                        <a:rPr kumimoji="1" lang="en-US" altLang="ja-JP" sz="1000" b="1" dirty="0">
                          <a:solidFill>
                            <a:schemeClr val="tx1">
                              <a:lumMod val="65000"/>
                              <a:lumOff val="35000"/>
                            </a:schemeClr>
                          </a:solidFill>
                          <a:latin typeface="+mj-lt"/>
                          <a:ea typeface="+mj-ea"/>
                        </a:rPr>
                        <a:t>SP</a:t>
                      </a:r>
                    </a:p>
                    <a:p>
                      <a:pPr algn="ct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smtClean="0">
                          <a:solidFill>
                            <a:schemeClr val="tx1">
                              <a:lumMod val="65000"/>
                              <a:lumOff val="35000"/>
                            </a:schemeClr>
                          </a:solidFill>
                          <a:latin typeface="+mj-lt"/>
                          <a:ea typeface="+mj-ea"/>
                        </a:rPr>
                        <a:t>1/6</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5</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2</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62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1836917"/>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778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459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3089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162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745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162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36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lang="ja-JP" altLang="en-US" sz="800" dirty="0">
                          <a:solidFill>
                            <a:schemeClr val="tx1">
                              <a:lumMod val="65000"/>
                              <a:lumOff val="35000"/>
                            </a:schemeClr>
                          </a:solidFill>
                          <a:latin typeface="+mj-lt"/>
                          <a:ea typeface="+mj-ea"/>
                        </a:rPr>
                        <a:t>購入型（リーチ固定）</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3,3</a:t>
                      </a:r>
                      <a:r>
                        <a:rPr kumimoji="1" lang="en-US" altLang="ja-JP" sz="800" dirty="0">
                          <a:solidFill>
                            <a:schemeClr val="tx1">
                              <a:lumMod val="65000"/>
                              <a:lumOff val="35000"/>
                            </a:schemeClr>
                          </a:solidFill>
                          <a:latin typeface="+mj-lt"/>
                          <a:ea typeface="+mj-ea"/>
                        </a:rPr>
                        <a:t>00,000</a:t>
                      </a:r>
                      <a:r>
                        <a:rPr kumimoji="1" lang="ja-JP" altLang="en-US" sz="800" dirty="0">
                          <a:solidFill>
                            <a:schemeClr val="tx1">
                              <a:lumMod val="65000"/>
                              <a:lumOff val="35000"/>
                            </a:schemeClr>
                          </a:solidFill>
                          <a:latin typeface="+mj-lt"/>
                          <a:ea typeface="+mj-ea"/>
                        </a:rPr>
                        <a:t>円</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2,600,000</a:t>
                      </a:r>
                      <a:r>
                        <a:rPr kumimoji="1" lang="ja-JP" altLang="en-US" sz="800" kern="1200" dirty="0">
                          <a:solidFill>
                            <a:schemeClr val="tx1">
                              <a:lumMod val="65000"/>
                              <a:lumOff val="35000"/>
                            </a:schemeClr>
                          </a:solidFill>
                          <a:latin typeface="+mn-lt"/>
                          <a:ea typeface="+mn-ea"/>
                          <a:cs typeface="+mn-cs"/>
                        </a:rPr>
                        <a:t>円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3,120,000</a:t>
                      </a:r>
                      <a:r>
                        <a:rPr kumimoji="1" lang="ja-JP" altLang="en-US" sz="800" kern="1200" dirty="0">
                          <a:solidFill>
                            <a:schemeClr val="tx1">
                              <a:lumMod val="65000"/>
                              <a:lumOff val="35000"/>
                            </a:schemeClr>
                          </a:solidFill>
                          <a:latin typeface="+mn-lt"/>
                          <a:ea typeface="+mn-ea"/>
                          <a:cs typeface="+mn-cs"/>
                        </a:rPr>
                        <a:t>円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537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リーチ単価：</a:t>
                      </a:r>
                      <a:r>
                        <a:rPr kumimoji="1" lang="en-US" altLang="ja-JP" sz="800" dirty="0">
                          <a:solidFill>
                            <a:schemeClr val="tx1">
                              <a:lumMod val="65000"/>
                              <a:lumOff val="35000"/>
                            </a:schemeClr>
                          </a:solidFill>
                          <a:latin typeface="+mj-lt"/>
                          <a:ea typeface="+mj-ea"/>
                        </a:rPr>
                        <a:t>0.33</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0.26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en-US" altLang="ja-JP" sz="900" b="0" kern="1200" dirty="0" err="1">
                          <a:solidFill>
                            <a:schemeClr val="bg1"/>
                          </a:solidFill>
                          <a:latin typeface="+mn-lt"/>
                          <a:ea typeface="+mn-ea"/>
                          <a:cs typeface="+mn-cs"/>
                        </a:rPr>
                        <a:t>vimps</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10,000,000vimps</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9696" y="1844824"/>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016" y="1910952"/>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6440" y="1918752"/>
            <a:ext cx="609599" cy="611952"/>
          </a:xfrm>
          <a:prstGeom prst="rect">
            <a:avLst/>
          </a:prstGeom>
        </p:spPr>
      </p:pic>
      <p:pic>
        <p:nvPicPr>
          <p:cNvPr id="16" name="図 15"/>
          <p:cNvPicPr>
            <a:picLocks noChangeAspect="1"/>
          </p:cNvPicPr>
          <p:nvPr/>
        </p:nvPicPr>
        <p:blipFill>
          <a:blip r:embed="rId5"/>
          <a:stretch>
            <a:fillRect/>
          </a:stretch>
        </p:blipFill>
        <p:spPr>
          <a:xfrm>
            <a:off x="7064437" y="1918752"/>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0" name="テキスト プレースホルダー 2"/>
          <p:cNvSpPr>
            <a:spLocks noGrp="1"/>
          </p:cNvSpPr>
          <p:nvPr>
            <p:ph type="body" sz="quarter" idx="11"/>
          </p:nvPr>
        </p:nvSpPr>
        <p:spPr>
          <a:xfrm>
            <a:off x="334963" y="130175"/>
            <a:ext cx="1944614" cy="814388"/>
          </a:xfrm>
        </p:spPr>
        <p:txBody>
          <a:bodyPr>
            <a:normAutofit/>
          </a:bodyPr>
          <a:lstStyle/>
          <a:p>
            <a:r>
              <a:rPr lang="ja-JP" altLang="en-US" dirty="0"/>
              <a:t>商品一覧</a:t>
            </a:r>
            <a:endParaRPr kumimoji="1" lang="ja-JP" altLang="en-US" sz="2600" dirty="0"/>
          </a:p>
        </p:txBody>
      </p:sp>
      <p:sp>
        <p:nvSpPr>
          <p:cNvPr id="11" name="テキスト プレースホルダー 2"/>
          <p:cNvSpPr>
            <a:spLocks noGrp="1"/>
          </p:cNvSpPr>
          <p:nvPr>
            <p:ph type="body" sz="quarter" idx="11"/>
          </p:nvPr>
        </p:nvSpPr>
        <p:spPr>
          <a:xfrm>
            <a:off x="2063155" y="130175"/>
            <a:ext cx="10801597" cy="814388"/>
          </a:xfrm>
        </p:spPr>
        <p:txBody>
          <a:bodyPr>
            <a:normAutofit/>
          </a:bodyPr>
          <a:lstStyle/>
          <a:p>
            <a:r>
              <a:rPr lang="ja-JP" altLang="en-US" sz="2000" dirty="0"/>
              <a:t>スペシャル商品</a:t>
            </a:r>
            <a:endParaRPr lang="en-US" altLang="ja-JP" sz="2000" dirty="0"/>
          </a:p>
          <a:p>
            <a:r>
              <a:rPr lang="ja-JP" altLang="en-US" sz="2000" dirty="0"/>
              <a:t>プライムカバー </a:t>
            </a:r>
            <a:r>
              <a:rPr lang="en-US" altLang="ja-JP" sz="2000" dirty="0"/>
              <a:t>/ </a:t>
            </a:r>
            <a:r>
              <a:rPr lang="ja-JP" altLang="en-US" sz="2000" dirty="0"/>
              <a:t>プライムディスプレイ（</a:t>
            </a:r>
            <a:r>
              <a:rPr lang="en-US" altLang="ja-JP" sz="2000" dirty="0"/>
              <a:t>FQ1</a:t>
            </a:r>
            <a:r>
              <a:rPr lang="ja-JP" altLang="en-US" sz="2000" dirty="0"/>
              <a:t>）（</a:t>
            </a:r>
            <a:r>
              <a:rPr lang="en-US" altLang="ja-JP" sz="2000" dirty="0"/>
              <a:t>1000</a:t>
            </a:r>
            <a:r>
              <a:rPr lang="ja-JP" altLang="en-US" sz="2000" dirty="0"/>
              <a:t>万リーチ）</a:t>
            </a:r>
            <a:endParaRPr kumimoji="1" lang="ja-JP" altLang="en-US" sz="2600" dirty="0"/>
          </a:p>
        </p:txBody>
      </p:sp>
    </p:spTree>
    <p:extLst>
      <p:ext uri="{BB962C8B-B14F-4D97-AF65-F5344CB8AC3E}">
        <p14:creationId xmlns:p14="http://schemas.microsoft.com/office/powerpoint/2010/main" val="5365519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735065826"/>
              </p:ext>
            </p:extLst>
          </p:nvPr>
        </p:nvGraphicFramePr>
        <p:xfrm>
          <a:off x="335360" y="908720"/>
          <a:ext cx="7632848" cy="3345338"/>
        </p:xfrm>
        <a:graphic>
          <a:graphicData uri="http://schemas.openxmlformats.org/drawingml/2006/table">
            <a:tbl>
              <a:tblPr firstCol="1" bandRow="1">
                <a:tableStyleId>{21E4AEA4-8DFA-4A89-87EB-49C32662AFE0}</a:tableStyleId>
              </a:tblPr>
              <a:tblGrid>
                <a:gridCol w="2017916">
                  <a:extLst>
                    <a:ext uri="{9D8B030D-6E8A-4147-A177-3AD203B41FA5}">
                      <a16:colId xmlns:a16="http://schemas.microsoft.com/office/drawing/2014/main" val="792911817"/>
                    </a:ext>
                  </a:extLst>
                </a:gridCol>
                <a:gridCol w="1780344">
                  <a:extLst>
                    <a:ext uri="{9D8B030D-6E8A-4147-A177-3AD203B41FA5}">
                      <a16:colId xmlns:a16="http://schemas.microsoft.com/office/drawing/2014/main" val="3608287535"/>
                    </a:ext>
                  </a:extLst>
                </a:gridCol>
                <a:gridCol w="1917294">
                  <a:extLst>
                    <a:ext uri="{9D8B030D-6E8A-4147-A177-3AD203B41FA5}">
                      <a16:colId xmlns:a16="http://schemas.microsoft.com/office/drawing/2014/main" val="2591893762"/>
                    </a:ext>
                  </a:extLst>
                </a:gridCol>
                <a:gridCol w="1917294">
                  <a:extLst>
                    <a:ext uri="{9D8B030D-6E8A-4147-A177-3AD203B41FA5}">
                      <a16:colId xmlns:a16="http://schemas.microsoft.com/office/drawing/2014/main" val="313353640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6</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5</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2</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1</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固定</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347248"/>
            <a:ext cx="11665296"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p>
          <a:p>
            <a:pPr>
              <a:lnSpc>
                <a:spcPts val="1460"/>
              </a:lnSpc>
            </a:pPr>
            <a:r>
              <a:rPr lang="ja-JP" altLang="en-US" sz="1050" b="1" dirty="0">
                <a:solidFill>
                  <a:schemeClr val="tx1">
                    <a:lumMod val="65000"/>
                    <a:lumOff val="35000"/>
                  </a:schemeClr>
                </a:solidFill>
                <a:latin typeface="+mn-ea"/>
              </a:rPr>
              <a:t>こちらの商品は、フリークエンシーを掛け合わせた際の</a:t>
            </a:r>
            <a:r>
              <a:rPr lang="en-US" altLang="ja-JP" sz="1050" b="1" dirty="0" err="1">
                <a:solidFill>
                  <a:schemeClr val="tx1">
                    <a:lumMod val="65000"/>
                    <a:lumOff val="35000"/>
                  </a:schemeClr>
                </a:solidFill>
                <a:latin typeface="+mn-ea"/>
              </a:rPr>
              <a:t>vCPM</a:t>
            </a:r>
            <a:r>
              <a:rPr lang="ja-JP" altLang="en-US" sz="1050" b="1" dirty="0" err="1">
                <a:solidFill>
                  <a:schemeClr val="tx1">
                    <a:lumMod val="65000"/>
                    <a:lumOff val="35000"/>
                  </a:schemeClr>
                </a:solidFill>
                <a:latin typeface="+mn-ea"/>
              </a:rPr>
              <a:t>、</a:t>
            </a:r>
            <a:r>
              <a:rPr lang="ja-JP" altLang="en-US" sz="1050" b="1" dirty="0">
                <a:solidFill>
                  <a:schemeClr val="tx1">
                    <a:lumMod val="65000"/>
                    <a:lumOff val="35000"/>
                  </a:schemeClr>
                </a:solidFill>
                <a:latin typeface="+mn-ea"/>
              </a:rPr>
              <a:t>および購入価格は固定です。</a:t>
            </a:r>
            <a:r>
              <a:rPr lang="en-US" altLang="ja-JP" sz="1050" b="1" dirty="0" smtClean="0">
                <a:solidFill>
                  <a:schemeClr val="tx1">
                    <a:lumMod val="65000"/>
                    <a:lumOff val="35000"/>
                  </a:schemeClr>
                </a:solidFill>
                <a:latin typeface="+mn-ea"/>
              </a:rPr>
              <a:t>P14</a:t>
            </a:r>
            <a:r>
              <a:rPr lang="ja-JP" altLang="en-US" sz="1050" b="1" dirty="0" smtClean="0">
                <a:solidFill>
                  <a:schemeClr val="tx1">
                    <a:lumMod val="65000"/>
                    <a:lumOff val="35000"/>
                  </a:schemeClr>
                </a:solidFill>
                <a:latin typeface="+mn-ea"/>
              </a:rPr>
              <a:t>「</a:t>
            </a:r>
            <a:r>
              <a:rPr lang="ja-JP" altLang="en-US" sz="1050" b="1" dirty="0">
                <a:solidFill>
                  <a:schemeClr val="tx1">
                    <a:lumMod val="65000"/>
                    <a:lumOff val="35000"/>
                  </a:schemeClr>
                </a:solidFill>
                <a:latin typeface="+mn-ea"/>
              </a:rPr>
              <a:t>商品一覧」ページ</a:t>
            </a:r>
            <a:r>
              <a:rPr lang="ja-JP" altLang="en-US" sz="1050" b="1" dirty="0" smtClean="0">
                <a:solidFill>
                  <a:schemeClr val="tx1">
                    <a:lumMod val="65000"/>
                    <a:lumOff val="35000"/>
                  </a:schemeClr>
                </a:solidFill>
                <a:latin typeface="+mn-ea"/>
              </a:rPr>
              <a:t>の「最低購入価格」「</a:t>
            </a:r>
            <a:r>
              <a:rPr lang="ja-JP" altLang="en-US" sz="1050" b="1" dirty="0">
                <a:solidFill>
                  <a:schemeClr val="tx1">
                    <a:lumMod val="65000"/>
                    <a:lumOff val="35000"/>
                  </a:schemeClr>
                </a:solidFill>
                <a:latin typeface="+mn-ea"/>
              </a:rPr>
              <a:t>基本料金（</a:t>
            </a:r>
            <a:r>
              <a:rPr lang="en-US" altLang="ja-JP" sz="1050" b="1" dirty="0" err="1">
                <a:solidFill>
                  <a:schemeClr val="tx1">
                    <a:lumMod val="65000"/>
                    <a:lumOff val="35000"/>
                  </a:schemeClr>
                </a:solidFill>
                <a:latin typeface="+mn-ea"/>
              </a:rPr>
              <a:t>vCPM</a:t>
            </a:r>
            <a:r>
              <a:rPr lang="ja-JP" altLang="en-US" sz="1050" b="1" dirty="0" smtClean="0">
                <a:solidFill>
                  <a:schemeClr val="tx1">
                    <a:lumMod val="65000"/>
                    <a:lumOff val="35000"/>
                  </a:schemeClr>
                </a:solidFill>
                <a:latin typeface="+mn-ea"/>
              </a:rPr>
              <a:t>）」</a:t>
            </a:r>
            <a:r>
              <a:rPr lang="ja-JP" altLang="en-US" sz="1050" b="1" dirty="0">
                <a:solidFill>
                  <a:schemeClr val="tx1">
                    <a:lumMod val="65000"/>
                    <a:lumOff val="35000"/>
                  </a:schemeClr>
                </a:solidFill>
                <a:latin typeface="+mn-ea"/>
              </a:rPr>
              <a:t>欄をご確認ください。</a:t>
            </a:r>
            <a:endParaRPr lang="en-US" altLang="ja-JP" sz="1050" b="1" dirty="0">
              <a:solidFill>
                <a:schemeClr val="tx1">
                  <a:lumMod val="65000"/>
                  <a:lumOff val="35000"/>
                </a:schemeClr>
              </a:solidFill>
              <a:latin typeface="+mn-ea"/>
            </a:endParaRPr>
          </a:p>
          <a:p>
            <a:pPr>
              <a:lnSpc>
                <a:spcPts val="1460"/>
              </a:lnSpc>
            </a:pPr>
            <a:r>
              <a:rPr lang="ja-JP" altLang="en-US" sz="1050" b="1" dirty="0">
                <a:solidFill>
                  <a:schemeClr val="tx1">
                    <a:lumMod val="65000"/>
                    <a:lumOff val="35000"/>
                  </a:schemeClr>
                </a:solidFill>
                <a:latin typeface="+mn-ea"/>
              </a:rPr>
              <a:t>また</a:t>
            </a:r>
            <a:r>
              <a:rPr lang="ja-JP" altLang="en-US" sz="1050" b="1" dirty="0" smtClean="0">
                <a:solidFill>
                  <a:schemeClr val="tx1">
                    <a:lumMod val="65000"/>
                    <a:lumOff val="35000"/>
                  </a:schemeClr>
                </a:solidFill>
                <a:latin typeface="+mn-ea"/>
              </a:rPr>
              <a:t>、その他ターゲティング</a:t>
            </a:r>
            <a:r>
              <a:rPr lang="ja-JP" altLang="en-US" sz="1050" b="1" dirty="0">
                <a:solidFill>
                  <a:schemeClr val="tx1">
                    <a:lumMod val="65000"/>
                    <a:lumOff val="35000"/>
                  </a:schemeClr>
                </a:solidFill>
                <a:latin typeface="+mn-ea"/>
              </a:rPr>
              <a:t>設定は不可です。</a:t>
            </a:r>
            <a:endParaRPr lang="en-US" altLang="ja-JP" sz="105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561552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03148" y="2636912"/>
            <a:ext cx="11691103" cy="2160240"/>
          </a:xfrm>
        </p:spPr>
        <p:txBody>
          <a:bodyPr>
            <a:noAutofit/>
          </a:bodyPr>
          <a:lstStyle/>
          <a:p>
            <a:r>
              <a:rPr lang="ja-JP" altLang="en-US" sz="3600" dirty="0"/>
              <a:t>共通事項</a:t>
            </a:r>
            <a:endParaRPr kumimoji="1" lang="ja-JP" altLang="en-US" sz="36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Tree>
    <p:extLst>
      <p:ext uri="{BB962C8B-B14F-4D97-AF65-F5344CB8AC3E}">
        <p14:creationId xmlns:p14="http://schemas.microsoft.com/office/powerpoint/2010/main" val="3163120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16" name="正方形/長方形 15"/>
          <p:cNvSpPr/>
          <p:nvPr/>
        </p:nvSpPr>
        <p:spPr>
          <a:xfrm>
            <a:off x="7608168" y="5991671"/>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429143444"/>
              </p:ext>
            </p:extLst>
          </p:nvPr>
        </p:nvGraphicFramePr>
        <p:xfrm>
          <a:off x="334964" y="912884"/>
          <a:ext cx="10369548" cy="4892380"/>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2088232">
                  <a:extLst>
                    <a:ext uri="{9D8B030D-6E8A-4147-A177-3AD203B41FA5}">
                      <a16:colId xmlns:a16="http://schemas.microsoft.com/office/drawing/2014/main" val="3057805663"/>
                    </a:ext>
                  </a:extLst>
                </a:gridCol>
                <a:gridCol w="1872208">
                  <a:extLst>
                    <a:ext uri="{9D8B030D-6E8A-4147-A177-3AD203B41FA5}">
                      <a16:colId xmlns:a16="http://schemas.microsoft.com/office/drawing/2014/main" val="4203260269"/>
                    </a:ext>
                  </a:extLst>
                </a:gridCol>
                <a:gridCol w="1944216">
                  <a:extLst>
                    <a:ext uri="{9D8B030D-6E8A-4147-A177-3AD203B41FA5}">
                      <a16:colId xmlns:a16="http://schemas.microsoft.com/office/drawing/2014/main" val="2598357217"/>
                    </a:ext>
                  </a:extLst>
                </a:gridCol>
              </a:tblGrid>
              <a:tr h="5327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メイリオ"/>
                          <a:ea typeface="メイリオ"/>
                          <a:cs typeface="+mn-cs"/>
                        </a:rPr>
                        <a:t>インストリーム　</a:t>
                      </a:r>
                      <a:r>
                        <a:rPr kumimoji="1" lang="en-US" altLang="ja-JP" sz="1050" b="1" kern="1200" dirty="0">
                          <a:solidFill>
                            <a:schemeClr val="tx1">
                              <a:lumMod val="65000"/>
                              <a:lumOff val="35000"/>
                            </a:schemeClr>
                          </a:solidFill>
                          <a:latin typeface="メイリオ"/>
                          <a:ea typeface="メイリオ"/>
                          <a:cs typeface="+mn-cs"/>
                        </a:rPr>
                        <a:t>MD</a:t>
                      </a:r>
                      <a:r>
                        <a:rPr kumimoji="1" lang="ja-JP" altLang="en-US" sz="1050" b="1" kern="1200" dirty="0">
                          <a:solidFill>
                            <a:schemeClr val="tx1">
                              <a:lumMod val="65000"/>
                              <a:lumOff val="35000"/>
                            </a:schemeClr>
                          </a:solidFill>
                          <a:latin typeface="メイリオ"/>
                          <a:ea typeface="メイリオ"/>
                          <a:cs typeface="+mn-cs"/>
                        </a:rPr>
                        <a:t>（</a:t>
                      </a:r>
                      <a:r>
                        <a:rPr kumimoji="1" lang="en-US" altLang="ja-JP" sz="1050" b="1" kern="1200" dirty="0">
                          <a:solidFill>
                            <a:schemeClr val="tx1">
                              <a:lumMod val="65000"/>
                              <a:lumOff val="35000"/>
                            </a:schemeClr>
                          </a:solidFill>
                          <a:latin typeface="メイリオ"/>
                          <a:ea typeface="メイリオ"/>
                          <a:cs typeface="+mn-cs"/>
                        </a:rPr>
                        <a:t>15</a:t>
                      </a:r>
                      <a:r>
                        <a:rPr kumimoji="1" lang="ja-JP" altLang="en-US" sz="1050" b="1" kern="1200" dirty="0">
                          <a:solidFill>
                            <a:schemeClr val="tx1">
                              <a:lumMod val="65000"/>
                              <a:lumOff val="35000"/>
                            </a:schemeClr>
                          </a:solidFill>
                          <a:latin typeface="メイリオ"/>
                          <a:ea typeface="メイリオ"/>
                          <a:cs typeface="+mn-cs"/>
                        </a:rPr>
                        <a:t>秒）</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139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882469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1470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1836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263352" y="5938322"/>
            <a:ext cx="6552728"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　</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pPr fontAlgn="ctr"/>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a:t>
            </a:r>
            <a:r>
              <a:rPr lang="ja-JP" altLang="en-US" sz="800">
                <a:solidFill>
                  <a:schemeClr val="tx1">
                    <a:lumMod val="65000"/>
                    <a:lumOff val="35000"/>
                  </a:schemeClr>
                </a:solidFill>
              </a:rPr>
              <a:t>あります</a:t>
            </a:r>
            <a:r>
              <a:rPr kumimoji="0" lang="ja-JP" altLang="en-US" sz="800" kern="0">
                <a:solidFill>
                  <a:prstClr val="black">
                    <a:lumMod val="65000"/>
                    <a:lumOff val="35000"/>
                  </a:prstClr>
                </a:solidFill>
              </a:rPr>
              <a:t>。</a:t>
            </a:r>
            <a:endParaRPr kumimoji="0" lang="en-US" altLang="ja-JP" sz="800" kern="0" dirty="0">
              <a:solidFill>
                <a:prstClr val="black">
                  <a:lumMod val="65000"/>
                  <a:lumOff val="35000"/>
                </a:prstClr>
              </a:solidFill>
            </a:endParaRPr>
          </a:p>
        </p:txBody>
      </p:sp>
      <p:pic>
        <p:nvPicPr>
          <p:cNvPr id="19" name="図 18"/>
          <p:cNvPicPr>
            <a:picLocks noChangeAspect="1"/>
          </p:cNvPicPr>
          <p:nvPr/>
        </p:nvPicPr>
        <p:blipFill>
          <a:blip r:embed="rId2"/>
          <a:stretch>
            <a:fillRect/>
          </a:stretch>
        </p:blipFill>
        <p:spPr>
          <a:xfrm>
            <a:off x="7896200" y="6045886"/>
            <a:ext cx="203602" cy="120158"/>
          </a:xfrm>
          <a:prstGeom prst="rect">
            <a:avLst/>
          </a:prstGeom>
        </p:spPr>
      </p:pic>
    </p:spTree>
    <p:extLst>
      <p:ext uri="{BB962C8B-B14F-4D97-AF65-F5344CB8AC3E}">
        <p14:creationId xmlns:p14="http://schemas.microsoft.com/office/powerpoint/2010/main" val="1768335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564968" y="951674"/>
            <a:ext cx="1127232" cy="276999"/>
          </a:xfrm>
          <a:prstGeom prst="rect">
            <a:avLst/>
          </a:prstGeom>
          <a:noFill/>
        </p:spPr>
        <p:txBody>
          <a:bodyPr wrap="none" rtlCol="0">
            <a:spAutoFit/>
          </a:bodyPr>
          <a:lstStyle/>
          <a:p>
            <a:pPr algn="ctr">
              <a:lnSpc>
                <a:spcPts val="1460"/>
              </a:lnSpc>
            </a:pPr>
            <a:r>
              <a:rPr lang="ja-JP" altLang="en-US" sz="1050" b="1" dirty="0"/>
              <a:t>インストリーム</a:t>
            </a:r>
            <a:endParaRPr lang="en-US" altLang="ja-JP" sz="1050" b="1"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11624" y="1316614"/>
            <a:ext cx="4815407" cy="3084799"/>
          </a:xfrm>
          <a:prstGeom prst="rect">
            <a:avLst/>
          </a:prstGeom>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137" y="1316614"/>
            <a:ext cx="1950666" cy="4161419"/>
          </a:xfrm>
          <a:prstGeom prst="rect">
            <a:avLst/>
          </a:prstGeom>
        </p:spPr>
      </p:pic>
      <p:sp>
        <p:nvSpPr>
          <p:cNvPr id="7" name="テキスト ボックス 6"/>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33362849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a:solidFill>
                  <a:prstClr val="black"/>
                </a:solidFill>
              </a:rPr>
              <a:t>）</a:t>
            </a:r>
            <a:r>
              <a:rPr kumimoji="0" lang="en-US" altLang="ja-JP" sz="1050" b="1" kern="0" dirty="0">
                <a:solidFill>
                  <a:prstClr val="black"/>
                </a:solidFill>
              </a:rPr>
              <a:t>/ </a:t>
            </a:r>
            <a:r>
              <a:rPr kumimoji="0" lang="ja-JP" altLang="en-US" sz="1050" b="1" kern="0" dirty="0">
                <a:solidFill>
                  <a:prstClr val="black"/>
                </a:solidFill>
              </a:rPr>
              <a:t>動画（</a:t>
            </a:r>
            <a:r>
              <a:rPr kumimoji="0" lang="en-US" altLang="ja-JP" sz="1050" b="1" kern="0" dirty="0">
                <a:solidFill>
                  <a:prstClr val="black"/>
                </a:solidFill>
              </a:rPr>
              <a:t>16</a:t>
            </a:r>
            <a:r>
              <a:rPr kumimoji="0" lang="ja-JP" altLang="en-US" sz="1050" b="1" kern="0" dirty="0">
                <a:solidFill>
                  <a:prstClr val="black"/>
                </a:solidFill>
              </a:rPr>
              <a:t>：</a:t>
            </a:r>
            <a:r>
              <a:rPr kumimoji="0" lang="en-US" altLang="ja-JP" sz="1050" b="1" kern="0" dirty="0">
                <a:solidFill>
                  <a:prstClr val="black"/>
                </a:solidFill>
              </a:rPr>
              <a:t>9</a:t>
            </a:r>
            <a:r>
              <a:rPr kumimoji="0" lang="ja-JP" altLang="en-US" sz="1050" b="1" kern="0" dirty="0">
                <a:solidFill>
                  <a:prstClr val="black"/>
                </a:solidFill>
              </a:rPr>
              <a:t>）</a:t>
            </a:r>
            <a:endParaRPr kumimoji="0" lang="en-US" altLang="ja-JP" sz="1050" b="1" kern="0" dirty="0">
              <a:solidFill>
                <a:prstClr val="black"/>
              </a:solidFill>
            </a:endParaRPr>
          </a:p>
          <a:p>
            <a:pPr algn="ctr">
              <a:lnSpc>
                <a:spcPts val="1460"/>
              </a:lnSpc>
              <a:defRPr/>
            </a:pPr>
            <a:r>
              <a:rPr kumimoji="0" lang="ja-JP" altLang="en-US" sz="1050" b="1" kern="0" dirty="0">
                <a:solidFill>
                  <a:prstClr val="black"/>
                </a:solidFill>
              </a:rPr>
              <a:t>プライムカバー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施策概要</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6" name="テキスト ボックス 5"/>
          <p:cNvSpPr txBox="1"/>
          <p:nvPr/>
        </p:nvSpPr>
        <p:spPr>
          <a:xfrm>
            <a:off x="407368" y="980728"/>
            <a:ext cx="1140226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srgbClr val="000000">
                    <a:lumMod val="65000"/>
                    <a:lumOff val="35000"/>
                  </a:srgbClr>
                </a:solidFill>
                <a:effectLst/>
                <a:uLnTx/>
                <a:uFillTx/>
                <a:latin typeface="メイリオ"/>
                <a:ea typeface="メイリオ"/>
              </a:rPr>
              <a:t>2021</a:t>
            </a:r>
            <a:r>
              <a:rPr kumimoji="1" lang="ja-JP" altLang="en-US" sz="2400" b="0" i="0" u="none" strike="noStrike" kern="1200" cap="none" spc="0" normalizeH="0" baseline="0" noProof="0" dirty="0">
                <a:ln>
                  <a:noFill/>
                </a:ln>
                <a:solidFill>
                  <a:srgbClr val="000000">
                    <a:lumMod val="65000"/>
                    <a:lumOff val="35000"/>
                  </a:srgbClr>
                </a:solidFill>
                <a:effectLst/>
                <a:uLnTx/>
                <a:uFillTx/>
                <a:latin typeface="メイリオ"/>
                <a:ea typeface="メイリオ"/>
              </a:rPr>
              <a:t>年</a:t>
            </a:r>
            <a:r>
              <a:rPr kumimoji="1" lang="en-US" altLang="ja-JP" sz="2400" b="0" i="0" u="none" strike="noStrike" kern="1200" cap="none" spc="0" normalizeH="0" baseline="0" noProof="0" dirty="0">
                <a:ln>
                  <a:noFill/>
                </a:ln>
                <a:solidFill>
                  <a:srgbClr val="000000">
                    <a:lumMod val="65000"/>
                    <a:lumOff val="35000"/>
                  </a:srgbClr>
                </a:solidFill>
                <a:effectLst/>
                <a:uLnTx/>
                <a:uFillTx/>
                <a:latin typeface="メイリオ"/>
                <a:ea typeface="メイリオ"/>
              </a:rPr>
              <a:t>12</a:t>
            </a:r>
            <a:r>
              <a:rPr kumimoji="1" lang="ja-JP" altLang="en-US" sz="2400" b="0" i="0" u="none" strike="noStrike" kern="1200" cap="none" spc="0" normalizeH="0" baseline="0" noProof="0" dirty="0">
                <a:ln>
                  <a:noFill/>
                </a:ln>
                <a:solidFill>
                  <a:srgbClr val="000000">
                    <a:lumMod val="65000"/>
                    <a:lumOff val="35000"/>
                  </a:srgbClr>
                </a:solidFill>
                <a:effectLst/>
                <a:uLnTx/>
                <a:uFillTx/>
                <a:latin typeface="メイリオ"/>
                <a:ea typeface="メイリオ"/>
              </a:rPr>
              <a:t>月限定の特別</a:t>
            </a:r>
            <a:r>
              <a:rPr lang="ja-JP" altLang="en-US" sz="2400" dirty="0">
                <a:solidFill>
                  <a:srgbClr val="000000">
                    <a:lumMod val="65000"/>
                    <a:lumOff val="35000"/>
                  </a:srgbClr>
                </a:solidFill>
                <a:latin typeface="メイリオ"/>
                <a:ea typeface="メイリオ"/>
              </a:rPr>
              <a:t>施策をご案内いたします。</a:t>
            </a:r>
            <a:endParaRPr lang="en-US" altLang="ja-JP" sz="2400" dirty="0">
              <a:solidFill>
                <a:srgbClr val="000000">
                  <a:lumMod val="65000"/>
                  <a:lumOff val="35000"/>
                </a:srgbClr>
              </a:solidFill>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srgbClr val="000000">
                    <a:lumMod val="65000"/>
                    <a:lumOff val="35000"/>
                  </a:srgbClr>
                </a:solidFill>
                <a:latin typeface="メイリオ"/>
                <a:ea typeface="メイリオ"/>
              </a:rPr>
              <a:t>お得なパッケージになりますので、</a:t>
            </a:r>
            <a:endParaRPr lang="en-US" altLang="ja-JP" sz="2400" dirty="0">
              <a:solidFill>
                <a:srgbClr val="000000">
                  <a:lumMod val="65000"/>
                  <a:lumOff val="35000"/>
                </a:srgbClr>
              </a:solidFill>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srgbClr val="000000">
                    <a:lumMod val="65000"/>
                    <a:lumOff val="35000"/>
                  </a:srgbClr>
                </a:solidFill>
                <a:latin typeface="メイリオ"/>
                <a:ea typeface="メイリオ"/>
              </a:rPr>
              <a:t>年末の駆け込み需要獲得などに、ぜひご活用ください。</a:t>
            </a:r>
            <a:endParaRPr lang="en-US" altLang="ja-JP" sz="2400" dirty="0">
              <a:solidFill>
                <a:srgbClr val="000000">
                  <a:lumMod val="65000"/>
                  <a:lumOff val="35000"/>
                </a:srgbClr>
              </a:solidFill>
              <a:latin typeface="メイリオ"/>
              <a:ea typeface="メイリオ"/>
            </a:endParaRPr>
          </a:p>
        </p:txBody>
      </p:sp>
      <p:sp>
        <p:nvSpPr>
          <p:cNvPr id="9" name="角丸四角形 8"/>
          <p:cNvSpPr/>
          <p:nvPr/>
        </p:nvSpPr>
        <p:spPr>
          <a:xfrm>
            <a:off x="728814" y="344259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0" name="テキスト ボックス 1"/>
          <p:cNvSpPr txBox="1"/>
          <p:nvPr/>
        </p:nvSpPr>
        <p:spPr>
          <a:xfrm>
            <a:off x="854609" y="355705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実施期間</a:t>
            </a:r>
            <a:endParaRPr kumimoji="1" lang="ja-JP" altLang="en-US" sz="2000" b="1"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863113" y="4123980"/>
            <a:ext cx="6803466" cy="400110"/>
          </a:xfrm>
          <a:prstGeom prst="rect">
            <a:avLst/>
          </a:prstGeom>
          <a:noFill/>
        </p:spPr>
        <p:txBody>
          <a:bodyPr wrap="none" rtlCol="0">
            <a:spAutoFit/>
          </a:bodyPr>
          <a:lstStyle/>
          <a:p>
            <a:pPr algn="l"/>
            <a:r>
              <a:rPr kumimoji="1" lang="en-US" altLang="ja-JP" sz="2000" dirty="0"/>
              <a:t>2021</a:t>
            </a:r>
            <a:r>
              <a:rPr kumimoji="1" lang="ja-JP" altLang="en-US" sz="2000" dirty="0"/>
              <a:t>年</a:t>
            </a:r>
            <a:r>
              <a:rPr kumimoji="1" lang="en-US" altLang="ja-JP" sz="2000" dirty="0"/>
              <a:t>12</a:t>
            </a:r>
            <a:r>
              <a:rPr kumimoji="1" lang="ja-JP" altLang="en-US" sz="2000" dirty="0"/>
              <a:t>月</a:t>
            </a:r>
            <a:r>
              <a:rPr kumimoji="1" lang="en-US" altLang="ja-JP" sz="2000" dirty="0"/>
              <a:t>1</a:t>
            </a:r>
            <a:r>
              <a:rPr kumimoji="1" lang="ja-JP" altLang="en-US" sz="2000" dirty="0"/>
              <a:t>日（水）～</a:t>
            </a:r>
            <a:r>
              <a:rPr kumimoji="1" lang="en-US" altLang="ja-JP" sz="2000" dirty="0"/>
              <a:t>12</a:t>
            </a:r>
            <a:r>
              <a:rPr kumimoji="1" lang="ja-JP" altLang="en-US" sz="2000" dirty="0"/>
              <a:t>月</a:t>
            </a:r>
            <a:r>
              <a:rPr kumimoji="1" lang="en-US" altLang="ja-JP" sz="2000" dirty="0"/>
              <a:t>31</a:t>
            </a:r>
            <a:r>
              <a:rPr kumimoji="1" lang="ja-JP" altLang="en-US" sz="2000" dirty="0"/>
              <a:t>日（金）掲載終了分まで</a:t>
            </a:r>
          </a:p>
        </p:txBody>
      </p:sp>
      <p:sp>
        <p:nvSpPr>
          <p:cNvPr id="11" name="テキスト ボックス 10"/>
          <p:cNvSpPr txBox="1"/>
          <p:nvPr/>
        </p:nvSpPr>
        <p:spPr>
          <a:xfrm>
            <a:off x="854609" y="5313402"/>
            <a:ext cx="11089232" cy="707886"/>
          </a:xfrm>
          <a:prstGeom prst="rect">
            <a:avLst/>
          </a:prstGeom>
          <a:noFill/>
        </p:spPr>
        <p:txBody>
          <a:bodyPr wrap="square" rtlCol="0">
            <a:spAutoFit/>
          </a:bodyPr>
          <a:lstStyle/>
          <a:p>
            <a:pPr algn="l"/>
            <a:r>
              <a:rPr kumimoji="1" lang="ja-JP" altLang="en-US" sz="2000" dirty="0"/>
              <a:t>①中面（インストリーム</a:t>
            </a:r>
            <a:r>
              <a:rPr kumimoji="1" lang="en-US" altLang="ja-JP" sz="2000" dirty="0" smtClean="0"/>
              <a:t>/</a:t>
            </a:r>
            <a:r>
              <a:rPr kumimoji="1" lang="ja-JP" altLang="en-US" sz="2000" dirty="0" smtClean="0"/>
              <a:t>プライムディスプレイ</a:t>
            </a:r>
            <a:r>
              <a:rPr kumimoji="1" lang="ja-JP" altLang="en-US" sz="2000" dirty="0"/>
              <a:t>）</a:t>
            </a:r>
            <a:r>
              <a:rPr lang="en-US" altLang="ja-JP" sz="2000" dirty="0" err="1"/>
              <a:t>vimps</a:t>
            </a:r>
            <a:r>
              <a:rPr kumimoji="1" lang="ja-JP" altLang="en-US" sz="2000" dirty="0"/>
              <a:t>増量プラン</a:t>
            </a:r>
            <a:endParaRPr kumimoji="1" lang="en-US" altLang="ja-JP" sz="2000" dirty="0"/>
          </a:p>
          <a:p>
            <a:r>
              <a:rPr kumimoji="1" lang="ja-JP" altLang="en-US" sz="2000" dirty="0"/>
              <a:t>②</a:t>
            </a:r>
            <a:r>
              <a:rPr lang="ja-JP" altLang="en-US" sz="2000" dirty="0"/>
              <a:t>中面（プライムカバー</a:t>
            </a:r>
            <a:r>
              <a:rPr lang="en-US" altLang="ja-JP" sz="2000" dirty="0"/>
              <a:t>/</a:t>
            </a:r>
            <a:r>
              <a:rPr lang="ja-JP" altLang="en-US" sz="2000" dirty="0"/>
              <a:t>プライムディスプレイ）</a:t>
            </a:r>
            <a:r>
              <a:rPr lang="en-US" altLang="ja-JP" sz="2000" dirty="0"/>
              <a:t>1000</a:t>
            </a:r>
            <a:r>
              <a:rPr lang="ja-JP" altLang="en-US" sz="2000" dirty="0"/>
              <a:t>万リーチ商品</a:t>
            </a:r>
            <a:endParaRPr kumimoji="1" lang="ja-JP" altLang="en-US" sz="2000" dirty="0"/>
          </a:p>
        </p:txBody>
      </p:sp>
      <p:sp>
        <p:nvSpPr>
          <p:cNvPr id="12" name="角丸四角形 11"/>
          <p:cNvSpPr/>
          <p:nvPr/>
        </p:nvSpPr>
        <p:spPr>
          <a:xfrm>
            <a:off x="695400" y="463668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3" name="テキスト ボックス 1"/>
          <p:cNvSpPr txBox="1"/>
          <p:nvPr/>
        </p:nvSpPr>
        <p:spPr>
          <a:xfrm>
            <a:off x="821195" y="475115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施策</a:t>
            </a:r>
            <a:endParaRPr kumimoji="1" lang="ja-JP" altLang="en-US" sz="2000" b="1"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440610" y="6297432"/>
            <a:ext cx="273664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5" name="角丸四角形 14"/>
          <p:cNvSpPr/>
          <p:nvPr/>
        </p:nvSpPr>
        <p:spPr>
          <a:xfrm>
            <a:off x="720310" y="2282233"/>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6" name="テキスト ボックス 1"/>
          <p:cNvSpPr txBox="1"/>
          <p:nvPr/>
        </p:nvSpPr>
        <p:spPr>
          <a:xfrm>
            <a:off x="846105" y="239670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情報公開</a:t>
            </a:r>
            <a:endParaRPr kumimoji="1" lang="ja-JP" altLang="en-US" sz="2000" b="1" dirty="0">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854609" y="2963623"/>
            <a:ext cx="3347391" cy="400110"/>
          </a:xfrm>
          <a:prstGeom prst="rect">
            <a:avLst/>
          </a:prstGeom>
          <a:noFill/>
        </p:spPr>
        <p:txBody>
          <a:bodyPr wrap="none" rtlCol="0">
            <a:spAutoFit/>
          </a:bodyPr>
          <a:lstStyle/>
          <a:p>
            <a:pPr algn="l"/>
            <a:r>
              <a:rPr kumimoji="1" lang="en-US" altLang="ja-JP" sz="2000" dirty="0"/>
              <a:t>2021</a:t>
            </a:r>
            <a:r>
              <a:rPr kumimoji="1" lang="ja-JP" altLang="en-US" sz="2000" dirty="0"/>
              <a:t>年</a:t>
            </a:r>
            <a:r>
              <a:rPr kumimoji="1" lang="en-US" altLang="ja-JP" sz="2000" dirty="0" smtClean="0"/>
              <a:t>10</a:t>
            </a:r>
            <a:r>
              <a:rPr kumimoji="1" lang="ja-JP" altLang="en-US" sz="2000" dirty="0" smtClean="0"/>
              <a:t>月</a:t>
            </a:r>
            <a:r>
              <a:rPr lang="en-US" altLang="ja-JP" sz="2000" dirty="0"/>
              <a:t>29</a:t>
            </a:r>
            <a:r>
              <a:rPr kumimoji="1" lang="ja-JP" altLang="en-US" sz="2000" dirty="0" smtClean="0"/>
              <a:t>日（金）</a:t>
            </a:r>
            <a:r>
              <a:rPr kumimoji="1" lang="ja-JP" altLang="en-US" sz="2000" dirty="0"/>
              <a:t>～</a:t>
            </a:r>
          </a:p>
        </p:txBody>
      </p:sp>
    </p:spTree>
    <p:extLst>
      <p:ext uri="{BB962C8B-B14F-4D97-AF65-F5344CB8AC3E}">
        <p14:creationId xmlns:p14="http://schemas.microsoft.com/office/powerpoint/2010/main" val="844545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56241429"/>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831895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6" name="テキスト ボックス 5"/>
          <p:cNvSpPr txBox="1"/>
          <p:nvPr/>
        </p:nvSpPr>
        <p:spPr>
          <a:xfrm>
            <a:off x="454374" y="1124744"/>
            <a:ext cx="11402265" cy="59093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lang="ja-JP" altLang="en-US" sz="140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dirty="0"/>
              <a:t>①ビューアブルインプレッション増量プラン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5" name="テキスト ボックス 14"/>
          <p:cNvSpPr txBox="1"/>
          <p:nvPr/>
        </p:nvSpPr>
        <p:spPr>
          <a:xfrm>
            <a:off x="2207568" y="924225"/>
            <a:ext cx="9523277" cy="1200329"/>
          </a:xfrm>
          <a:prstGeom prst="rect">
            <a:avLst/>
          </a:prstGeom>
          <a:noFill/>
        </p:spPr>
        <p:txBody>
          <a:bodyPr wrap="square" lIns="91440" tIns="45720" rIns="91440" bIns="45720" rtlCol="0" anchor="t">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対象商品の購入金額ごとに増量ラダーを設定し、</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ビューアブルインプレッションを増量してご提供します</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ターゲティングを実施した場合も増量対象です</a:t>
            </a:r>
          </a:p>
        </p:txBody>
      </p:sp>
      <p:sp>
        <p:nvSpPr>
          <p:cNvPr id="40" name="楕円 39"/>
          <p:cNvSpPr/>
          <p:nvPr/>
        </p:nvSpPr>
        <p:spPr>
          <a:xfrm rot="20583245">
            <a:off x="231932" y="996030"/>
            <a:ext cx="2231751" cy="1174071"/>
          </a:xfrm>
          <a:prstGeom prst="ellips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2000" b="1" dirty="0">
                <a:solidFill>
                  <a:schemeClr val="bg1"/>
                </a:solidFill>
                <a:latin typeface="Century Gothic" panose="020B0502020202020204" pitchFamily="34" charset="0"/>
                <a:ea typeface="メイリオ" panose="020B0604030504040204" pitchFamily="50" charset="-128"/>
              </a:rPr>
              <a:t>お得な</a:t>
            </a:r>
            <a:endParaRPr lang="en-US" altLang="ja-JP" sz="2000" b="1" dirty="0">
              <a:solidFill>
                <a:schemeClr val="bg1"/>
              </a:solidFill>
              <a:latin typeface="Century Gothic" panose="020B0502020202020204" pitchFamily="34" charset="0"/>
              <a:ea typeface="メイリオ" panose="020B0604030504040204" pitchFamily="50" charset="-128"/>
            </a:endParaRPr>
          </a:p>
          <a:p>
            <a:pPr algn="ctr"/>
            <a:r>
              <a:rPr lang="en-US" altLang="ja-JP" sz="2000" b="1" dirty="0" err="1">
                <a:solidFill>
                  <a:schemeClr val="bg1"/>
                </a:solidFill>
                <a:latin typeface="Century Gothic" panose="020B0502020202020204" pitchFamily="34" charset="0"/>
                <a:ea typeface="メイリオ" panose="020B0604030504040204" pitchFamily="50" charset="-128"/>
              </a:rPr>
              <a:t>vimps</a:t>
            </a:r>
            <a:r>
              <a:rPr lang="ja-JP" altLang="en-US" sz="2000" b="1" dirty="0">
                <a:solidFill>
                  <a:schemeClr val="bg1"/>
                </a:solidFill>
                <a:latin typeface="Century Gothic" panose="020B0502020202020204" pitchFamily="34" charset="0"/>
                <a:ea typeface="メイリオ" panose="020B0604030504040204" pitchFamily="50" charset="-128"/>
              </a:rPr>
              <a:t>増量</a:t>
            </a:r>
            <a:r>
              <a:rPr lang="en-US" altLang="ja-JP" sz="2000" b="1" dirty="0">
                <a:solidFill>
                  <a:schemeClr val="bg1"/>
                </a:solidFill>
                <a:latin typeface="Century Gothic" panose="020B0502020202020204" pitchFamily="34" charset="0"/>
                <a:ea typeface="メイリオ" panose="020B0604030504040204" pitchFamily="50" charset="-128"/>
              </a:rPr>
              <a:t>!!</a:t>
            </a:r>
            <a:endParaRPr lang="ja-JP" altLang="en-US" sz="2000" dirty="0">
              <a:solidFill>
                <a:schemeClr val="bg1"/>
              </a:solidFill>
            </a:endParaRPr>
          </a:p>
        </p:txBody>
      </p:sp>
      <p:sp>
        <p:nvSpPr>
          <p:cNvPr id="42" name="角丸四角形 41"/>
          <p:cNvSpPr/>
          <p:nvPr/>
        </p:nvSpPr>
        <p:spPr>
          <a:xfrm>
            <a:off x="407368" y="335699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テキスト ボックス 1"/>
          <p:cNvSpPr txBox="1"/>
          <p:nvPr/>
        </p:nvSpPr>
        <p:spPr>
          <a:xfrm>
            <a:off x="533163" y="347146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44" name="角丸四角形 43"/>
          <p:cNvSpPr/>
          <p:nvPr/>
        </p:nvSpPr>
        <p:spPr>
          <a:xfrm>
            <a:off x="380767" y="515719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5" name="テキスト ボックス 1"/>
          <p:cNvSpPr txBox="1"/>
          <p:nvPr/>
        </p:nvSpPr>
        <p:spPr>
          <a:xfrm>
            <a:off x="506562" y="527166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増量率</a:t>
            </a:r>
            <a:endParaRPr kumimoji="1" lang="ja-JP" altLang="en-US" sz="2000" b="1" dirty="0">
              <a:latin typeface="メイリオ" panose="020B0604030504040204" pitchFamily="50" charset="-128"/>
              <a:ea typeface="メイリオ" panose="020B0604030504040204" pitchFamily="50" charset="-128"/>
            </a:endParaRPr>
          </a:p>
        </p:txBody>
      </p:sp>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5067" y="4871726"/>
            <a:ext cx="1499362" cy="1499362"/>
          </a:xfrm>
          <a:prstGeom prst="rect">
            <a:avLst/>
          </a:prstGeom>
        </p:spPr>
      </p:pic>
      <p:pic>
        <p:nvPicPr>
          <p:cNvPr id="51" name="図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9558" y="4843186"/>
            <a:ext cx="716204" cy="1527902"/>
          </a:xfrm>
          <a:prstGeom prst="rect">
            <a:avLst/>
          </a:prstGeom>
        </p:spPr>
      </p:pic>
      <p:pic>
        <p:nvPicPr>
          <p:cNvPr id="50" name="図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5672" y="5086266"/>
            <a:ext cx="1779000" cy="1139646"/>
          </a:xfrm>
          <a:prstGeom prst="rect">
            <a:avLst/>
          </a:prstGeom>
        </p:spPr>
      </p:pic>
      <p:graphicFrame>
        <p:nvGraphicFramePr>
          <p:cNvPr id="17" name="表 16"/>
          <p:cNvGraphicFramePr>
            <a:graphicFrameLocks noGrp="1"/>
          </p:cNvGraphicFramePr>
          <p:nvPr>
            <p:extLst>
              <p:ext uri="{D42A27DB-BD31-4B8C-83A1-F6EECF244321}">
                <p14:modId xmlns:p14="http://schemas.microsoft.com/office/powerpoint/2010/main" val="1103572147"/>
              </p:ext>
            </p:extLst>
          </p:nvPr>
        </p:nvGraphicFramePr>
        <p:xfrm>
          <a:off x="2764260" y="3232751"/>
          <a:ext cx="7568198" cy="923902"/>
        </p:xfrm>
        <a:graphic>
          <a:graphicData uri="http://schemas.openxmlformats.org/drawingml/2006/table">
            <a:tbl>
              <a:tblPr/>
              <a:tblGrid>
                <a:gridCol w="2989118">
                  <a:extLst>
                    <a:ext uri="{9D8B030D-6E8A-4147-A177-3AD203B41FA5}">
                      <a16:colId xmlns:a16="http://schemas.microsoft.com/office/drawing/2014/main" val="2569690539"/>
                    </a:ext>
                  </a:extLst>
                </a:gridCol>
                <a:gridCol w="1144770">
                  <a:extLst>
                    <a:ext uri="{9D8B030D-6E8A-4147-A177-3AD203B41FA5}">
                      <a16:colId xmlns:a16="http://schemas.microsoft.com/office/drawing/2014/main" val="2606257009"/>
                    </a:ext>
                  </a:extLst>
                </a:gridCol>
                <a:gridCol w="1144770">
                  <a:extLst>
                    <a:ext uri="{9D8B030D-6E8A-4147-A177-3AD203B41FA5}">
                      <a16:colId xmlns:a16="http://schemas.microsoft.com/office/drawing/2014/main" val="2776668570"/>
                    </a:ext>
                  </a:extLst>
                </a:gridCol>
                <a:gridCol w="1144770">
                  <a:extLst>
                    <a:ext uri="{9D8B030D-6E8A-4147-A177-3AD203B41FA5}">
                      <a16:colId xmlns:a16="http://schemas.microsoft.com/office/drawing/2014/main" val="3956475891"/>
                    </a:ext>
                  </a:extLst>
                </a:gridCol>
                <a:gridCol w="1144770">
                  <a:extLst>
                    <a:ext uri="{9D8B030D-6E8A-4147-A177-3AD203B41FA5}">
                      <a16:colId xmlns:a16="http://schemas.microsoft.com/office/drawing/2014/main" val="3619226264"/>
                    </a:ext>
                  </a:extLst>
                </a:gridCol>
              </a:tblGrid>
              <a:tr h="397792">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基本</a:t>
                      </a:r>
                      <a:r>
                        <a:rPr lang="en-US" altLang="ja-JP" sz="1200" b="1" i="0" u="none" strike="noStrike" dirty="0" err="1" smtClean="0">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15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25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35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268029">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インストリーム　</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1200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1,043</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960</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889</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258081">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PC</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260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226</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208</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193</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graphicFrame>
        <p:nvGraphicFramePr>
          <p:cNvPr id="18" name="表 17"/>
          <p:cNvGraphicFramePr>
            <a:graphicFrameLocks noGrp="1"/>
          </p:cNvGraphicFramePr>
          <p:nvPr/>
        </p:nvGraphicFramePr>
        <p:xfrm>
          <a:off x="2747430" y="5086266"/>
          <a:ext cx="4148449" cy="1205138"/>
        </p:xfrm>
        <a:graphic>
          <a:graphicData uri="http://schemas.openxmlformats.org/drawingml/2006/table">
            <a:tbl>
              <a:tblPr/>
              <a:tblGrid>
                <a:gridCol w="1865591">
                  <a:extLst>
                    <a:ext uri="{9D8B030D-6E8A-4147-A177-3AD203B41FA5}">
                      <a16:colId xmlns:a16="http://schemas.microsoft.com/office/drawing/2014/main" val="2569690539"/>
                    </a:ext>
                  </a:extLst>
                </a:gridCol>
                <a:gridCol w="2282858">
                  <a:extLst>
                    <a:ext uri="{9D8B030D-6E8A-4147-A177-3AD203B41FA5}">
                      <a16:colId xmlns:a16="http://schemas.microsoft.com/office/drawing/2014/main" val="2606257009"/>
                    </a:ext>
                  </a:extLst>
                </a:gridCol>
              </a:tblGrid>
              <a:tr h="273383">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最低購入金額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vimps</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500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25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700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35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
        <p:nvSpPr>
          <p:cNvPr id="19" name="正方形/長方形 18"/>
          <p:cNvSpPr/>
          <p:nvPr/>
        </p:nvSpPr>
        <p:spPr>
          <a:xfrm>
            <a:off x="407705" y="6371088"/>
            <a:ext cx="5447325" cy="33855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b="0" i="0" u="none" strike="noStrike" kern="0" cap="none" spc="0" normalizeH="0" baseline="0" noProof="0" dirty="0">
                <a:ln>
                  <a:noFill/>
                </a:ln>
                <a:solidFill>
                  <a:prstClr val="black">
                    <a:lumMod val="65000"/>
                    <a:lumOff val="35000"/>
                  </a:prstClr>
                </a:solidFill>
                <a:effectLst/>
                <a:uLnTx/>
                <a:uFillTx/>
              </a:rPr>
              <a:t>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defRPr/>
            </a:pPr>
            <a:r>
              <a:rPr kumimoji="0" lang="en-US" altLang="ja-JP" sz="800" kern="0" dirty="0">
                <a:solidFill>
                  <a:prstClr val="black">
                    <a:lumMod val="65000"/>
                    <a:lumOff val="35000"/>
                  </a:prstClr>
                </a:solidFill>
              </a:rPr>
              <a:t>※</a:t>
            </a:r>
            <a:r>
              <a:rPr kumimoji="0" lang="en-US" altLang="ja-JP" sz="800" kern="0" dirty="0" err="1">
                <a:solidFill>
                  <a:prstClr val="black">
                    <a:lumMod val="65000"/>
                    <a:lumOff val="35000"/>
                  </a:prstClr>
                </a:solidFill>
              </a:rPr>
              <a:t>vCPM</a:t>
            </a:r>
            <a:r>
              <a:rPr kumimoji="0" lang="ja-JP" altLang="en-US" sz="800" kern="0" dirty="0">
                <a:solidFill>
                  <a:prstClr val="black">
                    <a:lumMod val="65000"/>
                    <a:lumOff val="35000"/>
                  </a:prstClr>
                </a:solidFill>
              </a:rPr>
              <a:t>はビューアブルインプレッション</a:t>
            </a:r>
            <a:r>
              <a:rPr kumimoji="0" lang="en-US" altLang="ja-JP" sz="800" kern="0" dirty="0">
                <a:solidFill>
                  <a:prstClr val="black">
                    <a:lumMod val="65000"/>
                    <a:lumOff val="35000"/>
                  </a:prstClr>
                </a:solidFill>
              </a:rPr>
              <a:t>1,000</a:t>
            </a:r>
            <a:r>
              <a:rPr kumimoji="0" lang="ja-JP" altLang="en-US" sz="800" kern="0" dirty="0">
                <a:solidFill>
                  <a:prstClr val="black">
                    <a:lumMod val="65000"/>
                    <a:lumOff val="35000"/>
                  </a:prstClr>
                </a:solidFill>
              </a:rPr>
              <a:t>回あたりにかかる見込み広告費用です。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21" name="角丸四角形 20"/>
          <p:cNvSpPr/>
          <p:nvPr/>
        </p:nvSpPr>
        <p:spPr>
          <a:xfrm>
            <a:off x="407368" y="243166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1"/>
          <p:cNvSpPr txBox="1"/>
          <p:nvPr/>
        </p:nvSpPr>
        <p:spPr>
          <a:xfrm>
            <a:off x="533163" y="254613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掲載期間</a:t>
            </a:r>
            <a:endParaRPr kumimoji="1" lang="ja-JP" altLang="en-US" sz="2000" b="1" dirty="0">
              <a:latin typeface="メイリオ" panose="020B0604030504040204" pitchFamily="50" charset="-128"/>
              <a:ea typeface="メイリオ" panose="020B0604030504040204" pitchFamily="50" charset="-128"/>
            </a:endParaRPr>
          </a:p>
        </p:txBody>
      </p:sp>
      <p:sp>
        <p:nvSpPr>
          <p:cNvPr id="23" name="テキスト ボックス 22"/>
          <p:cNvSpPr txBox="1"/>
          <p:nvPr/>
        </p:nvSpPr>
        <p:spPr>
          <a:xfrm>
            <a:off x="2747430" y="2564356"/>
            <a:ext cx="6803466" cy="400110"/>
          </a:xfrm>
          <a:prstGeom prst="rect">
            <a:avLst/>
          </a:prstGeom>
          <a:noFill/>
        </p:spPr>
        <p:txBody>
          <a:bodyPr wrap="none" rtlCol="0">
            <a:spAutoFit/>
          </a:bodyPr>
          <a:lstStyle/>
          <a:p>
            <a:pPr algn="l"/>
            <a:r>
              <a:rPr kumimoji="1" lang="en-US" altLang="ja-JP" sz="2000" dirty="0"/>
              <a:t>2021</a:t>
            </a:r>
            <a:r>
              <a:rPr kumimoji="1" lang="ja-JP" altLang="en-US" sz="2000" dirty="0"/>
              <a:t>年</a:t>
            </a:r>
            <a:r>
              <a:rPr kumimoji="1" lang="en-US" altLang="ja-JP" sz="2000" dirty="0"/>
              <a:t>12</a:t>
            </a:r>
            <a:r>
              <a:rPr kumimoji="1" lang="ja-JP" altLang="en-US" sz="2000" dirty="0"/>
              <a:t>月</a:t>
            </a:r>
            <a:r>
              <a:rPr kumimoji="1" lang="en-US" altLang="ja-JP" sz="2000" dirty="0"/>
              <a:t>1</a:t>
            </a:r>
            <a:r>
              <a:rPr kumimoji="1" lang="ja-JP" altLang="en-US" sz="2000" dirty="0"/>
              <a:t>日（水）～</a:t>
            </a:r>
            <a:r>
              <a:rPr kumimoji="1" lang="en-US" altLang="ja-JP" sz="2000" dirty="0"/>
              <a:t>12</a:t>
            </a:r>
            <a:r>
              <a:rPr kumimoji="1" lang="ja-JP" altLang="en-US" sz="2000" dirty="0"/>
              <a:t>月</a:t>
            </a:r>
            <a:r>
              <a:rPr kumimoji="1" lang="en-US" altLang="ja-JP" sz="2000" dirty="0"/>
              <a:t>31</a:t>
            </a:r>
            <a:r>
              <a:rPr kumimoji="1" lang="ja-JP" altLang="en-US" sz="2000" dirty="0"/>
              <a:t>日（金）掲載終了分まで</a:t>
            </a:r>
          </a:p>
        </p:txBody>
      </p:sp>
      <p:sp>
        <p:nvSpPr>
          <p:cNvPr id="20" name="テキスト ボックス 19"/>
          <p:cNvSpPr txBox="1"/>
          <p:nvPr/>
        </p:nvSpPr>
        <p:spPr>
          <a:xfrm>
            <a:off x="8528146" y="4211796"/>
            <a:ext cx="3211135" cy="461665"/>
          </a:xfrm>
          <a:prstGeom prst="rect">
            <a:avLst/>
          </a:prstGeom>
          <a:noFill/>
        </p:spPr>
        <p:txBody>
          <a:bodyPr wrap="none" rtlCol="0">
            <a:spAutoFit/>
          </a:bodyPr>
          <a:lstStyle/>
          <a:p>
            <a:pPr algn="l"/>
            <a:r>
              <a:rPr lang="en-US" altLang="ja-JP" sz="1200" dirty="0"/>
              <a:t>※</a:t>
            </a:r>
            <a:r>
              <a:rPr lang="ja-JP" altLang="en-US" sz="1200" dirty="0"/>
              <a:t>ターゲティングなしの場合</a:t>
            </a:r>
            <a:r>
              <a:rPr lang="ja-JP" altLang="en-US" sz="1200" dirty="0" smtClean="0"/>
              <a:t>の</a:t>
            </a:r>
            <a:r>
              <a:rPr lang="en-US" altLang="ja-JP" sz="1200" dirty="0" err="1" smtClean="0"/>
              <a:t>vCPM</a:t>
            </a:r>
            <a:r>
              <a:rPr lang="ja-JP" altLang="en-US" sz="1200" dirty="0" smtClean="0"/>
              <a:t>です。</a:t>
            </a:r>
            <a:endParaRPr lang="en-US" altLang="ja-JP" sz="1200" dirty="0" smtClean="0"/>
          </a:p>
          <a:p>
            <a:pPr algn="l"/>
            <a:endParaRPr kumimoji="1" lang="ja-JP" altLang="en-US" sz="1200" dirty="0"/>
          </a:p>
        </p:txBody>
      </p:sp>
    </p:spTree>
    <p:extLst>
      <p:ext uri="{BB962C8B-B14F-4D97-AF65-F5344CB8AC3E}">
        <p14:creationId xmlns:p14="http://schemas.microsoft.com/office/powerpoint/2010/main" val="2339178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①ビューアブルインプレッション増量プラン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902344" cy="1938992"/>
          </a:xfrm>
          <a:prstGeom prst="rect">
            <a:avLst/>
          </a:prstGeom>
          <a:noFill/>
        </p:spPr>
        <p:txBody>
          <a:bodyPr wrap="none" rtlCol="0">
            <a:spAutoFit/>
          </a:bodyPr>
          <a:lstStyle/>
          <a:p>
            <a:pPr algn="l"/>
            <a:r>
              <a:rPr kumimoji="1" lang="ja-JP" altLang="en-US" sz="2000" dirty="0">
                <a:solidFill>
                  <a:schemeClr val="tx1">
                    <a:lumMod val="65000"/>
                    <a:lumOff val="35000"/>
                  </a:schemeClr>
                </a:solidFill>
              </a:rPr>
              <a:t>・</a:t>
            </a:r>
            <a:r>
              <a:rPr kumimoji="1" lang="en-US" altLang="ja-JP" sz="2000" dirty="0" err="1">
                <a:solidFill>
                  <a:schemeClr val="tx1">
                    <a:lumMod val="65000"/>
                    <a:lumOff val="35000"/>
                  </a:schemeClr>
                </a:solidFill>
              </a:rPr>
              <a:t>vimps</a:t>
            </a:r>
            <a:r>
              <a:rPr kumimoji="1" lang="ja-JP" altLang="en-US" sz="2000" dirty="0">
                <a:solidFill>
                  <a:schemeClr val="tx1">
                    <a:lumMod val="65000"/>
                    <a:lumOff val="35000"/>
                  </a:schemeClr>
                </a:solidFill>
              </a:rPr>
              <a:t>増量対象</a:t>
            </a:r>
            <a:r>
              <a:rPr lang="ja-JP" altLang="en-US" sz="2000" dirty="0">
                <a:solidFill>
                  <a:schemeClr val="tx1">
                    <a:lumMod val="65000"/>
                    <a:lumOff val="35000"/>
                  </a:schemeClr>
                </a:solidFill>
              </a:rPr>
              <a:t>となる</a:t>
            </a:r>
            <a:r>
              <a:rPr kumimoji="1" lang="ja-JP" altLang="en-US" sz="2000" dirty="0">
                <a:solidFill>
                  <a:schemeClr val="tx1">
                    <a:lumMod val="65000"/>
                    <a:lumOff val="35000"/>
                  </a:schemeClr>
                </a:solidFill>
              </a:rPr>
              <a:t>レギュラー商品</a:t>
            </a:r>
            <a:r>
              <a:rPr lang="ja-JP" altLang="en-US" sz="2000" dirty="0">
                <a:solidFill>
                  <a:schemeClr val="tx1">
                    <a:lumMod val="65000"/>
                    <a:lumOff val="35000"/>
                  </a:schemeClr>
                </a:solidFill>
              </a:rPr>
              <a:t>にて</a:t>
            </a:r>
            <a:r>
              <a:rPr kumimoji="1" lang="ja-JP" altLang="en-US" sz="2000" dirty="0">
                <a:solidFill>
                  <a:schemeClr val="tx1">
                    <a:lumMod val="65000"/>
                    <a:lumOff val="35000"/>
                  </a:schemeClr>
                </a:solidFill>
              </a:rPr>
              <a:t>、</a:t>
            </a:r>
            <a:r>
              <a:rPr kumimoji="1" lang="en-US" altLang="ja-JP" sz="2000" dirty="0" err="1">
                <a:solidFill>
                  <a:srgbClr val="FF0000"/>
                </a:solidFill>
              </a:rPr>
              <a:t>vimps</a:t>
            </a:r>
            <a:r>
              <a:rPr kumimoji="1" lang="ja-JP" altLang="en-US" sz="2000" dirty="0">
                <a:solidFill>
                  <a:srgbClr val="FF0000"/>
                </a:solidFill>
              </a:rPr>
              <a:t>増量後の金額で予約</a:t>
            </a:r>
            <a:r>
              <a:rPr kumimoji="1" lang="ja-JP" altLang="en-US" sz="2000" dirty="0">
                <a:solidFill>
                  <a:schemeClr val="tx1">
                    <a:lumMod val="65000"/>
                    <a:lumOff val="35000"/>
                  </a:schemeClr>
                </a:solidFill>
              </a:rPr>
              <a:t>を</a:t>
            </a:r>
            <a:r>
              <a:rPr lang="ja-JP" altLang="en-US" sz="2000" dirty="0">
                <a:solidFill>
                  <a:schemeClr val="tx1">
                    <a:lumMod val="65000"/>
                    <a:lumOff val="35000"/>
                  </a:schemeClr>
                </a:solidFill>
              </a:rPr>
              <a:t>行ってください。</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　</a:t>
            </a:r>
            <a:r>
              <a:rPr lang="en-US" altLang="ja-JP" sz="2000" dirty="0" smtClean="0">
                <a:solidFill>
                  <a:schemeClr val="tx1">
                    <a:lumMod val="65000"/>
                    <a:lumOff val="35000"/>
                  </a:schemeClr>
                </a:solidFill>
              </a:rPr>
              <a:t>P5</a:t>
            </a:r>
            <a:r>
              <a:rPr lang="ja-JP" altLang="en-US" sz="2000" dirty="0" err="1" smtClean="0">
                <a:solidFill>
                  <a:schemeClr val="tx1">
                    <a:lumMod val="65000"/>
                    <a:lumOff val="35000"/>
                  </a:schemeClr>
                </a:solidFill>
              </a:rPr>
              <a:t>、</a:t>
            </a:r>
            <a:r>
              <a:rPr lang="en-US" altLang="ja-JP" sz="2000" dirty="0" smtClean="0">
                <a:solidFill>
                  <a:schemeClr val="tx1">
                    <a:lumMod val="65000"/>
                    <a:lumOff val="35000"/>
                  </a:schemeClr>
                </a:solidFill>
              </a:rPr>
              <a:t>6</a:t>
            </a:r>
            <a:r>
              <a:rPr kumimoji="1" lang="ja-JP" altLang="en-US" sz="2000" dirty="0" smtClean="0">
                <a:solidFill>
                  <a:schemeClr val="tx1">
                    <a:lumMod val="65000"/>
                    <a:lumOff val="35000"/>
                  </a:schemeClr>
                </a:solidFill>
              </a:rPr>
              <a:t>の金額</a:t>
            </a:r>
            <a:r>
              <a:rPr kumimoji="1" lang="ja-JP" altLang="en-US" sz="2000" dirty="0">
                <a:solidFill>
                  <a:schemeClr val="tx1">
                    <a:lumMod val="65000"/>
                    <a:lumOff val="35000"/>
                  </a:schemeClr>
                </a:solidFill>
              </a:rPr>
              <a:t>と</a:t>
            </a:r>
            <a:r>
              <a:rPr kumimoji="1" lang="en-US" altLang="ja-JP" sz="2000" dirty="0" err="1">
                <a:solidFill>
                  <a:schemeClr val="tx1">
                    <a:lumMod val="65000"/>
                    <a:lumOff val="35000"/>
                  </a:schemeClr>
                </a:solidFill>
              </a:rPr>
              <a:t>vimps</a:t>
            </a:r>
            <a:r>
              <a:rPr kumimoji="1" lang="ja-JP" altLang="en-US" sz="2000" dirty="0">
                <a:solidFill>
                  <a:schemeClr val="tx1">
                    <a:lumMod val="65000"/>
                    <a:lumOff val="35000"/>
                  </a:schemeClr>
                </a:solidFill>
              </a:rPr>
              <a:t>増量イメージを参考にしてください。</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a:t>
            </a:r>
            <a:r>
              <a:rPr lang="ja-JP" altLang="en-US" sz="2000" dirty="0" smtClean="0">
                <a:solidFill>
                  <a:schemeClr val="tx1">
                    <a:lumMod val="65000"/>
                    <a:lumOff val="35000"/>
                  </a:schemeClr>
                </a:solidFill>
              </a:rPr>
              <a:t>増量分は</a:t>
            </a:r>
            <a:r>
              <a:rPr lang="ja-JP" altLang="en-US" sz="2000" dirty="0">
                <a:solidFill>
                  <a:schemeClr val="tx1">
                    <a:lumMod val="65000"/>
                    <a:lumOff val="35000"/>
                  </a:schemeClr>
                </a:solidFill>
              </a:rPr>
              <a:t>、</a:t>
            </a:r>
            <a:r>
              <a:rPr lang="ja-JP" altLang="en-US" sz="2000" dirty="0">
                <a:solidFill>
                  <a:srgbClr val="FF0000"/>
                </a:solidFill>
              </a:rPr>
              <a:t>金額ベースで計算すること</a:t>
            </a:r>
            <a:r>
              <a:rPr lang="ja-JP" altLang="en-US" sz="2000" dirty="0">
                <a:solidFill>
                  <a:schemeClr val="tx1">
                    <a:lumMod val="65000"/>
                    <a:lumOff val="35000"/>
                  </a:schemeClr>
                </a:solidFill>
              </a:rPr>
              <a:t>を推奨します。</a:t>
            </a:r>
            <a:endParaRPr kumimoji="1" lang="en-US" altLang="ja-JP" sz="2000" dirty="0">
              <a:solidFill>
                <a:schemeClr val="tx1">
                  <a:lumMod val="65000"/>
                  <a:lumOff val="35000"/>
                </a:schemeClr>
              </a:solidFill>
            </a:endParaRPr>
          </a:p>
          <a:p>
            <a:r>
              <a:rPr kumimoji="1" lang="ja-JP" altLang="en-US" sz="2000" dirty="0">
                <a:solidFill>
                  <a:schemeClr val="tx1">
                    <a:lumMod val="65000"/>
                    <a:lumOff val="35000"/>
                  </a:schemeClr>
                </a:solidFill>
              </a:rPr>
              <a:t>・予約後</a:t>
            </a:r>
            <a:r>
              <a:rPr lang="ja-JP" altLang="en-US" sz="2000" dirty="0">
                <a:solidFill>
                  <a:schemeClr val="tx1">
                    <a:lumMod val="65000"/>
                    <a:lumOff val="35000"/>
                  </a:schemeClr>
                </a:solidFill>
              </a:rPr>
              <a:t>、</a:t>
            </a:r>
            <a:r>
              <a:rPr kumimoji="1" lang="ja-JP" altLang="en-US" sz="2000" dirty="0">
                <a:solidFill>
                  <a:schemeClr val="tx1">
                    <a:lumMod val="65000"/>
                    <a:lumOff val="35000"/>
                  </a:schemeClr>
                </a:solidFill>
              </a:rPr>
              <a:t>弊社担当営業に</a:t>
            </a:r>
            <a:r>
              <a:rPr lang="en-US" altLang="ja-JP" sz="2000" dirty="0">
                <a:solidFill>
                  <a:srgbClr val="FF0000"/>
                </a:solidFill>
              </a:rPr>
              <a:t>2021</a:t>
            </a:r>
            <a:r>
              <a:rPr lang="ja-JP" altLang="en-US" sz="2000" dirty="0">
                <a:solidFill>
                  <a:srgbClr val="FF0000"/>
                </a:solidFill>
              </a:rPr>
              <a:t>年</a:t>
            </a:r>
            <a:r>
              <a:rPr lang="en-US" altLang="ja-JP" sz="2000" dirty="0">
                <a:solidFill>
                  <a:srgbClr val="FF0000"/>
                </a:solidFill>
              </a:rPr>
              <a:t>12</a:t>
            </a:r>
            <a:r>
              <a:rPr lang="ja-JP" altLang="en-US" sz="2000" dirty="0">
                <a:solidFill>
                  <a:srgbClr val="FF0000"/>
                </a:solidFill>
              </a:rPr>
              <a:t>月</a:t>
            </a:r>
            <a:r>
              <a:rPr lang="en-US" altLang="ja-JP" sz="2000" dirty="0">
                <a:solidFill>
                  <a:srgbClr val="FF0000"/>
                </a:solidFill>
              </a:rPr>
              <a:t>20</a:t>
            </a:r>
            <a:r>
              <a:rPr lang="ja-JP" altLang="en-US" sz="2000" dirty="0">
                <a:solidFill>
                  <a:srgbClr val="FF0000"/>
                </a:solidFill>
              </a:rPr>
              <a:t>日（月）</a:t>
            </a:r>
            <a:r>
              <a:rPr lang="en-US" altLang="ja-JP" sz="2000" dirty="0">
                <a:solidFill>
                  <a:srgbClr val="FF0000"/>
                </a:solidFill>
              </a:rPr>
              <a:t>18</a:t>
            </a:r>
            <a:r>
              <a:rPr lang="ja-JP" altLang="en-US" sz="2000" dirty="0">
                <a:solidFill>
                  <a:srgbClr val="FF0000"/>
                </a:solidFill>
              </a:rPr>
              <a:t>時までに情報連携</a:t>
            </a:r>
            <a:r>
              <a:rPr lang="ja-JP" altLang="en-US" sz="2000" dirty="0">
                <a:solidFill>
                  <a:schemeClr val="tx1">
                    <a:lumMod val="65000"/>
                    <a:lumOff val="35000"/>
                  </a:schemeClr>
                </a:solidFill>
              </a:rPr>
              <a:t>をしてください。</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　予約内容を連携していただき、その後弊社にて調整金処理を行います。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請求時は「特別調整金」として減額された金額をご請求します。</a:t>
            </a:r>
            <a:endParaRPr lang="en-US" altLang="ja-JP" sz="2000" dirty="0">
              <a:solidFill>
                <a:schemeClr val="tx1">
                  <a:lumMod val="65000"/>
                  <a:lumOff val="35000"/>
                </a:schemeClr>
              </a:solidFill>
            </a:endParaRPr>
          </a:p>
        </p:txBody>
      </p:sp>
      <p:sp>
        <p:nvSpPr>
          <p:cNvPr id="7" name="角丸四角形 6"/>
          <p:cNvSpPr/>
          <p:nvPr/>
        </p:nvSpPr>
        <p:spPr>
          <a:xfrm>
            <a:off x="345307" y="3823273"/>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393774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821755" y="4553833"/>
            <a:ext cx="11213326" cy="1323439"/>
          </a:xfrm>
          <a:prstGeom prst="rect">
            <a:avLst/>
          </a:prstGeom>
          <a:noFill/>
        </p:spPr>
        <p:txBody>
          <a:bodyPr wrap="none" rtlCol="0">
            <a:spAutoFit/>
          </a:bodyPr>
          <a:lstStyle/>
          <a:p>
            <a:r>
              <a:rPr lang="ja-JP" altLang="en-US" sz="2000" dirty="0">
                <a:solidFill>
                  <a:schemeClr val="tx1">
                    <a:lumMod val="65000"/>
                    <a:lumOff val="35000"/>
                  </a:schemeClr>
                </a:solidFill>
              </a:rPr>
              <a:t>・弊社担当</a:t>
            </a:r>
            <a:r>
              <a:rPr lang="ja-JP" altLang="en-US" sz="2000" dirty="0" smtClean="0">
                <a:solidFill>
                  <a:schemeClr val="tx1">
                    <a:lumMod val="65000"/>
                    <a:lumOff val="35000"/>
                  </a:schemeClr>
                </a:solidFill>
              </a:rPr>
              <a:t>営業に</a:t>
            </a:r>
            <a:r>
              <a:rPr lang="ja-JP" altLang="en-US" sz="2000" dirty="0" smtClean="0">
                <a:solidFill>
                  <a:srgbClr val="FF0000"/>
                </a:solidFill>
              </a:rPr>
              <a:t>情報</a:t>
            </a:r>
            <a:r>
              <a:rPr kumimoji="1" lang="ja-JP" altLang="en-US" sz="2000" dirty="0">
                <a:solidFill>
                  <a:srgbClr val="FF0000"/>
                </a:solidFill>
              </a:rPr>
              <a:t>連携ない場合は、施策適用とならず</a:t>
            </a:r>
            <a:r>
              <a:rPr kumimoji="1" lang="ja-JP" altLang="en-US" sz="2000" dirty="0">
                <a:solidFill>
                  <a:schemeClr val="tx1">
                    <a:lumMod val="65000"/>
                    <a:lumOff val="35000"/>
                  </a:schemeClr>
                </a:solidFill>
              </a:rPr>
              <a:t>に予約金額のまま請求が行われます。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21</a:t>
            </a:r>
            <a:r>
              <a:rPr lang="ja-JP" altLang="en-US" sz="2000" dirty="0">
                <a:solidFill>
                  <a:schemeClr val="tx1">
                    <a:lumMod val="65000"/>
                    <a:lumOff val="35000"/>
                  </a:schemeClr>
                </a:solidFill>
              </a:rPr>
              <a:t>日（火）以降に情報連携された場合は、施策対象外です。</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・掲載期間が</a:t>
            </a:r>
            <a:r>
              <a:rPr kumimoji="1" lang="en-US" altLang="ja-JP" sz="2000" dirty="0">
                <a:solidFill>
                  <a:schemeClr val="tx1">
                    <a:lumMod val="65000"/>
                    <a:lumOff val="35000"/>
                  </a:schemeClr>
                </a:solidFill>
              </a:rPr>
              <a:t>12</a:t>
            </a:r>
            <a:r>
              <a:rPr kumimoji="1" lang="ja-JP" altLang="en-US" sz="2000" dirty="0">
                <a:solidFill>
                  <a:schemeClr val="tx1">
                    <a:lumMod val="65000"/>
                    <a:lumOff val="35000"/>
                  </a:schemeClr>
                </a:solidFill>
              </a:rPr>
              <a:t>月以外の場合は、施策対象外です。</a:t>
            </a:r>
            <a:endParaRPr kumimoji="1"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・情報公開日より前にご予約済の案件は、施策対象外です。</a:t>
            </a:r>
            <a:endParaRPr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3528979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①ビューアブルインプレッション増量プラン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smtClean="0">
                <a:latin typeface="メイリオ" panose="020B0604030504040204" pitchFamily="50" charset="-128"/>
                <a:ea typeface="メイリオ" panose="020B0604030504040204" pitchFamily="50" charset="-128"/>
              </a:rPr>
              <a:t>計算方法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160154" cy="707886"/>
          </a:xfrm>
          <a:prstGeom prst="rect">
            <a:avLst/>
          </a:prstGeom>
          <a:noFill/>
        </p:spPr>
        <p:txBody>
          <a:bodyPr wrap="none" rtlCol="0">
            <a:spAutoFit/>
          </a:bodyPr>
          <a:lstStyle/>
          <a:p>
            <a:pPr algn="l"/>
            <a:r>
              <a:rPr lang="ja-JP" altLang="en-US" sz="2000" dirty="0" smtClean="0">
                <a:solidFill>
                  <a:schemeClr val="tx1">
                    <a:lumMod val="65000"/>
                    <a:lumOff val="35000"/>
                  </a:schemeClr>
                </a:solidFill>
              </a:rPr>
              <a:t>増量</a:t>
            </a:r>
            <a:r>
              <a:rPr lang="ja-JP" altLang="en-US" sz="2000" dirty="0">
                <a:solidFill>
                  <a:schemeClr val="tx1">
                    <a:lumMod val="65000"/>
                    <a:lumOff val="35000"/>
                  </a:schemeClr>
                </a:solidFill>
              </a:rPr>
              <a:t>計算</a:t>
            </a:r>
            <a:r>
              <a:rPr lang="ja-JP" altLang="en-US" sz="2000" dirty="0" smtClean="0">
                <a:solidFill>
                  <a:schemeClr val="tx1">
                    <a:lumMod val="65000"/>
                    <a:lumOff val="35000"/>
                  </a:schemeClr>
                </a:solidFill>
              </a:rPr>
              <a:t>は、</a:t>
            </a:r>
            <a:r>
              <a:rPr lang="en-US" altLang="ja-JP" sz="2000" dirty="0" err="1" smtClean="0">
                <a:solidFill>
                  <a:schemeClr val="tx1">
                    <a:lumMod val="65000"/>
                    <a:lumOff val="35000"/>
                  </a:schemeClr>
                </a:solidFill>
              </a:rPr>
              <a:t>vimps</a:t>
            </a:r>
            <a:r>
              <a:rPr lang="ja-JP" altLang="en-US" sz="2000" dirty="0" smtClean="0">
                <a:solidFill>
                  <a:schemeClr val="tx1">
                    <a:lumMod val="65000"/>
                    <a:lumOff val="35000"/>
                  </a:schemeClr>
                </a:solidFill>
              </a:rPr>
              <a:t>ベースではなく、</a:t>
            </a:r>
            <a:r>
              <a:rPr lang="ja-JP" altLang="en-US" sz="2000" dirty="0">
                <a:solidFill>
                  <a:srgbClr val="FF0000"/>
                </a:solidFill>
              </a:rPr>
              <a:t>金額ベースで</a:t>
            </a:r>
            <a:r>
              <a:rPr lang="ja-JP" altLang="en-US" sz="2000" dirty="0" smtClean="0">
                <a:solidFill>
                  <a:srgbClr val="FF0000"/>
                </a:solidFill>
              </a:rPr>
              <a:t>計算</a:t>
            </a:r>
            <a:r>
              <a:rPr lang="ja-JP" altLang="en-US" sz="2000" dirty="0">
                <a:solidFill>
                  <a:schemeClr val="tx1">
                    <a:lumMod val="65000"/>
                    <a:lumOff val="35000"/>
                  </a:schemeClr>
                </a:solidFill>
              </a:rPr>
              <a:t>いただけますと</a:t>
            </a:r>
            <a:r>
              <a:rPr lang="ja-JP" altLang="en-US" sz="2000" dirty="0" smtClean="0">
                <a:solidFill>
                  <a:schemeClr val="tx1">
                    <a:lumMod val="65000"/>
                    <a:lumOff val="35000"/>
                  </a:schemeClr>
                </a:solidFill>
              </a:rPr>
              <a:t>シンプルです。</a:t>
            </a:r>
            <a:endParaRPr lang="en-US" altLang="ja-JP" sz="2000" dirty="0" smtClean="0">
              <a:solidFill>
                <a:schemeClr val="tx1">
                  <a:lumMod val="65000"/>
                  <a:lumOff val="35000"/>
                </a:schemeClr>
              </a:solidFill>
            </a:endParaRPr>
          </a:p>
          <a:p>
            <a:pPr algn="l"/>
            <a:r>
              <a:rPr kumimoji="1" lang="ja-JP" altLang="en-US" sz="2000" dirty="0" smtClean="0">
                <a:solidFill>
                  <a:schemeClr val="tx1">
                    <a:lumMod val="65000"/>
                    <a:lumOff val="35000"/>
                  </a:schemeClr>
                </a:solidFill>
              </a:rPr>
              <a:t>増量後の金額を基準にご予約ください。</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1" name="表 10"/>
          <p:cNvGraphicFramePr>
            <a:graphicFrameLocks noGrp="1"/>
          </p:cNvGraphicFramePr>
          <p:nvPr>
            <p:extLst>
              <p:ext uri="{D42A27DB-BD31-4B8C-83A1-F6EECF244321}">
                <p14:modId xmlns:p14="http://schemas.microsoft.com/office/powerpoint/2010/main" val="3843098275"/>
              </p:ext>
            </p:extLst>
          </p:nvPr>
        </p:nvGraphicFramePr>
        <p:xfrm>
          <a:off x="911424" y="2708920"/>
          <a:ext cx="9503177" cy="1565178"/>
        </p:xfrm>
        <a:graphic>
          <a:graphicData uri="http://schemas.openxmlformats.org/drawingml/2006/table">
            <a:tbl>
              <a:tblPr/>
              <a:tblGrid>
                <a:gridCol w="2144908">
                  <a:extLst>
                    <a:ext uri="{9D8B030D-6E8A-4147-A177-3AD203B41FA5}">
                      <a16:colId xmlns:a16="http://schemas.microsoft.com/office/drawing/2014/main" val="2569690539"/>
                    </a:ext>
                  </a:extLst>
                </a:gridCol>
                <a:gridCol w="1959548">
                  <a:extLst>
                    <a:ext uri="{9D8B030D-6E8A-4147-A177-3AD203B41FA5}">
                      <a16:colId xmlns:a16="http://schemas.microsoft.com/office/drawing/2014/main" val="2606257009"/>
                    </a:ext>
                  </a:extLst>
                </a:gridCol>
                <a:gridCol w="2952328">
                  <a:extLst>
                    <a:ext uri="{9D8B030D-6E8A-4147-A177-3AD203B41FA5}">
                      <a16:colId xmlns:a16="http://schemas.microsoft.com/office/drawing/2014/main" val="3618112515"/>
                    </a:ext>
                  </a:extLst>
                </a:gridCol>
                <a:gridCol w="2446393">
                  <a:extLst>
                    <a:ext uri="{9D8B030D-6E8A-4147-A177-3AD203B41FA5}">
                      <a16:colId xmlns:a16="http://schemas.microsoft.com/office/drawing/2014/main" val="2561205553"/>
                    </a:ext>
                  </a:extLst>
                </a:gridCol>
              </a:tblGrid>
              <a:tr h="388278">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購入予定金額</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en-US" altLang="ja-JP" sz="1600" b="1" i="0" u="none" strike="noStrike" dirty="0" err="1">
                          <a:solidFill>
                            <a:srgbClr val="F2F2F2"/>
                          </a:solidFill>
                          <a:effectLst/>
                          <a:latin typeface="メイリオ" panose="020B0604030504040204" pitchFamily="50" charset="-128"/>
                          <a:ea typeface="メイリオ" panose="020B0604030504040204" pitchFamily="50" charset="-128"/>
                        </a:rPr>
                        <a:t>vimps</a:t>
                      </a: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計算</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予約金額</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300</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499.9</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a:t>
                      </a:r>
                      <a:r>
                        <a:rPr lang="en-US" altLang="ja-JP" sz="1600" b="0" i="0" u="none" strike="noStrike" dirty="0" smtClean="0">
                          <a:solidFill>
                            <a:srgbClr val="FF0000"/>
                          </a:solidFill>
                          <a:effectLst/>
                          <a:latin typeface="メイリオ" panose="020B0604030504040204" pitchFamily="50" charset="-128"/>
                          <a:ea typeface="メイリオ" panose="020B0604030504040204" pitchFamily="50" charset="-128"/>
                        </a:rPr>
                        <a:t> </a:t>
                      </a:r>
                      <a:r>
                        <a:rPr lang="en-US" altLang="ja-JP" sz="1600" b="1" i="0" u="none" strike="noStrike" dirty="0" smtClean="0">
                          <a:solidFill>
                            <a:srgbClr val="FF0000"/>
                          </a:solidFill>
                          <a:effectLst/>
                          <a:latin typeface="メイリオ" panose="020B0604030504040204" pitchFamily="50" charset="-128"/>
                          <a:ea typeface="メイリオ" panose="020B0604030504040204" pitchFamily="50" charset="-128"/>
                        </a:rPr>
                        <a:t>1.15</a:t>
                      </a:r>
                      <a:endParaRPr lang="ja-JP" altLang="en-US" sz="1600" b="1" i="0" u="none" strike="noStrike" dirty="0">
                        <a:solidFill>
                          <a:srgbClr val="FF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計算後の金額</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92300">
                <a:tc>
                  <a:txBody>
                    <a:bodyPr/>
                    <a:lstStyle/>
                    <a:p>
                      <a:pPr algn="ctr" rtl="0" fontAlgn="ct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500</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699.9</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25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 1.25</a:t>
                      </a:r>
                      <a:endPar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392300">
                <a:tc>
                  <a:txBody>
                    <a:bodyPr/>
                    <a:lstStyle/>
                    <a:p>
                      <a:pPr algn="ctr" rtl="0" fontAlgn="ct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700</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35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 1.35</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smtClean="0">
                          <a:solidFill>
                            <a:srgbClr val="FF0000"/>
                          </a:solidFill>
                          <a:effectLst/>
                          <a:latin typeface="メイリオ" panose="020B0604030504040204" pitchFamily="50" charset="-128"/>
                          <a:ea typeface="メイリオ" panose="020B0604030504040204" pitchFamily="50" charset="-128"/>
                        </a:rPr>
                        <a:t>計算後の金額</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Tree>
    <p:extLst>
      <p:ext uri="{BB962C8B-B14F-4D97-AF65-F5344CB8AC3E}">
        <p14:creationId xmlns:p14="http://schemas.microsoft.com/office/powerpoint/2010/main" val="677818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①ビューアブルインプレッション増量プラン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2000" b="1" dirty="0">
                <a:latin typeface="メイリオ" panose="020B0604030504040204" pitchFamily="50" charset="-128"/>
                <a:ea typeface="メイリオ" panose="020B0604030504040204" pitchFamily="50" charset="-128"/>
              </a:rPr>
              <a:t>増量イメージ</a:t>
            </a:r>
          </a:p>
        </p:txBody>
      </p:sp>
      <p:graphicFrame>
        <p:nvGraphicFramePr>
          <p:cNvPr id="8" name="表 7"/>
          <p:cNvGraphicFramePr>
            <a:graphicFrameLocks noGrp="1"/>
          </p:cNvGraphicFramePr>
          <p:nvPr>
            <p:extLst>
              <p:ext uri="{D42A27DB-BD31-4B8C-83A1-F6EECF244321}">
                <p14:modId xmlns:p14="http://schemas.microsoft.com/office/powerpoint/2010/main" val="1801376108"/>
              </p:ext>
            </p:extLst>
          </p:nvPr>
        </p:nvGraphicFramePr>
        <p:xfrm>
          <a:off x="471102" y="1772814"/>
          <a:ext cx="11313531" cy="2868206"/>
        </p:xfrm>
        <a:graphic>
          <a:graphicData uri="http://schemas.openxmlformats.org/drawingml/2006/table">
            <a:tbl>
              <a:tblPr firstRow="1" bandRow="1">
                <a:tableStyleId>{21E4AEA4-8DFA-4A89-87EB-49C32662AFE0}</a:tableStyleId>
              </a:tblPr>
              <a:tblGrid>
                <a:gridCol w="1257059">
                  <a:extLst>
                    <a:ext uri="{9D8B030D-6E8A-4147-A177-3AD203B41FA5}">
                      <a16:colId xmlns:a16="http://schemas.microsoft.com/office/drawing/2014/main" val="2633460895"/>
                    </a:ext>
                  </a:extLst>
                </a:gridCol>
                <a:gridCol w="1257059">
                  <a:extLst>
                    <a:ext uri="{9D8B030D-6E8A-4147-A177-3AD203B41FA5}">
                      <a16:colId xmlns:a16="http://schemas.microsoft.com/office/drawing/2014/main" val="1840600314"/>
                    </a:ext>
                  </a:extLst>
                </a:gridCol>
                <a:gridCol w="1257059">
                  <a:extLst>
                    <a:ext uri="{9D8B030D-6E8A-4147-A177-3AD203B41FA5}">
                      <a16:colId xmlns:a16="http://schemas.microsoft.com/office/drawing/2014/main" val="3174989658"/>
                    </a:ext>
                  </a:extLst>
                </a:gridCol>
                <a:gridCol w="1257059">
                  <a:extLst>
                    <a:ext uri="{9D8B030D-6E8A-4147-A177-3AD203B41FA5}">
                      <a16:colId xmlns:a16="http://schemas.microsoft.com/office/drawing/2014/main" val="490458890"/>
                    </a:ext>
                  </a:extLst>
                </a:gridCol>
                <a:gridCol w="1257059">
                  <a:extLst>
                    <a:ext uri="{9D8B030D-6E8A-4147-A177-3AD203B41FA5}">
                      <a16:colId xmlns:a16="http://schemas.microsoft.com/office/drawing/2014/main" val="385457974"/>
                    </a:ext>
                  </a:extLst>
                </a:gridCol>
                <a:gridCol w="1257059">
                  <a:extLst>
                    <a:ext uri="{9D8B030D-6E8A-4147-A177-3AD203B41FA5}">
                      <a16:colId xmlns:a16="http://schemas.microsoft.com/office/drawing/2014/main" val="570209052"/>
                    </a:ext>
                  </a:extLst>
                </a:gridCol>
                <a:gridCol w="1250896">
                  <a:extLst>
                    <a:ext uri="{9D8B030D-6E8A-4147-A177-3AD203B41FA5}">
                      <a16:colId xmlns:a16="http://schemas.microsoft.com/office/drawing/2014/main" val="2342119070"/>
                    </a:ext>
                  </a:extLst>
                </a:gridCol>
                <a:gridCol w="1263222">
                  <a:extLst>
                    <a:ext uri="{9D8B030D-6E8A-4147-A177-3AD203B41FA5}">
                      <a16:colId xmlns:a16="http://schemas.microsoft.com/office/drawing/2014/main" val="4206809205"/>
                    </a:ext>
                  </a:extLst>
                </a:gridCol>
                <a:gridCol w="1257059">
                  <a:extLst>
                    <a:ext uri="{9D8B030D-6E8A-4147-A177-3AD203B41FA5}">
                      <a16:colId xmlns:a16="http://schemas.microsoft.com/office/drawing/2014/main" val="2921966672"/>
                    </a:ext>
                  </a:extLst>
                </a:gridCol>
              </a:tblGrid>
              <a:tr h="432050">
                <a:tc>
                  <a:txBody>
                    <a:bodyPr/>
                    <a:lstStyle/>
                    <a:p>
                      <a:pPr algn="ctr" fontAlgn="ctr"/>
                      <a:r>
                        <a:rPr lang="ja-JP" altLang="en-US" sz="900" u="none" strike="noStrike" dirty="0">
                          <a:effectLst/>
                        </a:rPr>
                        <a:t>商品</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23" rtl="0" eaLnBrk="1" fontAlgn="ctr" latinLnBrk="0" hangingPunct="1"/>
                      <a:r>
                        <a:rPr kumimoji="1" lang="ja-JP" altLang="en-US" sz="900" b="1" u="none" strike="noStrike" kern="1200" dirty="0">
                          <a:solidFill>
                            <a:schemeClr val="lt1"/>
                          </a:solidFill>
                          <a:effectLst/>
                          <a:latin typeface="+mn-lt"/>
                          <a:ea typeface="+mn-ea"/>
                          <a:cs typeface="+mn-cs"/>
                        </a:rPr>
                        <a:t>出稿</a:t>
                      </a:r>
                      <a:r>
                        <a:rPr kumimoji="1" lang="ja-JP" altLang="en-US" sz="900" b="1" u="none" strike="noStrike" kern="1200" dirty="0" smtClean="0">
                          <a:solidFill>
                            <a:schemeClr val="lt1"/>
                          </a:solidFill>
                          <a:effectLst/>
                          <a:latin typeface="+mn-lt"/>
                          <a:ea typeface="+mn-ea"/>
                          <a:cs typeface="+mn-cs"/>
                        </a:rPr>
                        <a:t>金額例</a:t>
                      </a:r>
                      <a:endParaRPr kumimoji="1" lang="ja-JP" altLang="en-US" sz="900" b="1" u="none" strike="noStrike" kern="1200" dirty="0">
                        <a:solidFill>
                          <a:schemeClr val="lt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ctr"/>
                      <a:r>
                        <a:rPr lang="en-US" altLang="ja-JP" sz="900" u="none" strike="noStrike" dirty="0" err="1">
                          <a:effectLst/>
                        </a:rPr>
                        <a:t>v</a:t>
                      </a:r>
                      <a:r>
                        <a:rPr lang="en-US" sz="900" u="none" strike="noStrike" dirty="0" err="1">
                          <a:effectLst/>
                        </a:rPr>
                        <a:t>CPM</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900" u="none" strike="noStrike" dirty="0" err="1">
                          <a:effectLst/>
                        </a:rPr>
                        <a:t>v</a:t>
                      </a:r>
                      <a:r>
                        <a:rPr lang="en-US" sz="900" u="none" strike="noStrike" dirty="0" err="1">
                          <a:effectLst/>
                        </a:rPr>
                        <a:t>imps</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900" u="none" strike="noStrike" dirty="0">
                          <a:effectLst/>
                        </a:rPr>
                        <a:t>増量率</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ja-JP" altLang="en-US" sz="900" u="none" strike="noStrike" dirty="0">
                          <a:effectLst/>
                        </a:rPr>
                        <a:t>増量後</a:t>
                      </a:r>
                      <a:r>
                        <a:rPr lang="en-US" altLang="ja-JP" sz="900" u="none" strike="noStrike" dirty="0" err="1">
                          <a:effectLst/>
                        </a:rPr>
                        <a:t>v</a:t>
                      </a:r>
                      <a:r>
                        <a:rPr lang="en-US" sz="900" u="none" strike="noStrike" dirty="0" err="1">
                          <a:effectLst/>
                        </a:rPr>
                        <a:t>imps</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fontAlgn="ctr"/>
                      <a:r>
                        <a:rPr lang="ja-JP" altLang="en-US" sz="900" u="none" strike="noStrike" dirty="0">
                          <a:effectLst/>
                        </a:rPr>
                        <a:t>予約金額</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fontAlgn="ctr"/>
                      <a:r>
                        <a:rPr lang="ja-JP" altLang="en-US" sz="900" u="none" strike="noStrike" dirty="0">
                          <a:effectLst/>
                        </a:rPr>
                        <a:t>増量した場合の</a:t>
                      </a:r>
                      <a:r>
                        <a:rPr lang="en-US" altLang="ja-JP" sz="900" u="none" strike="noStrike" dirty="0" err="1" smtClean="0">
                          <a:effectLst/>
                        </a:rPr>
                        <a:t>vCPM</a:t>
                      </a:r>
                      <a:endParaRPr lang="en-US" altLang="ja-JP" sz="900" u="none" strike="noStrike" dirty="0" smtClean="0">
                        <a:effectLst/>
                      </a:endParaRPr>
                    </a:p>
                    <a:p>
                      <a:pPr algn="ctr" fontAlgn="ctr"/>
                      <a:r>
                        <a:rPr kumimoji="1" lang="ja-JP" altLang="en-US" sz="900" b="1" u="none" strike="noStrike" kern="1200" dirty="0" smtClean="0">
                          <a:solidFill>
                            <a:schemeClr val="lt1"/>
                          </a:solidFill>
                          <a:effectLst/>
                          <a:latin typeface="+mn-lt"/>
                          <a:ea typeface="+mn-ea"/>
                          <a:cs typeface="+mn-cs"/>
                        </a:rPr>
                        <a:t>（おおよそ）</a:t>
                      </a:r>
                      <a:endParaRPr kumimoji="1" lang="en-US" altLang="ja-JP" sz="900" b="1" u="none" strike="noStrike" kern="1200" dirty="0">
                        <a:solidFill>
                          <a:schemeClr val="lt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rPr>
                        <a:t>調整金額</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8922848"/>
                  </a:ext>
                </a:extLst>
              </a:tr>
              <a:tr h="270684">
                <a:tc rowSpan="3">
                  <a:txBody>
                    <a:bodyPr/>
                    <a:lstStyle/>
                    <a:p>
                      <a:pPr algn="ctr" fontAlgn="ctr"/>
                      <a:r>
                        <a:rPr lang="ja-JP" altLang="en-US" sz="900" b="1" u="none" strike="noStrike" dirty="0">
                          <a:effectLst/>
                        </a:rPr>
                        <a:t>インストリーム　</a:t>
                      </a:r>
                      <a:r>
                        <a:rPr lang="en-US" altLang="ja-JP" sz="900" b="1" u="none" strike="noStrike" dirty="0">
                          <a:effectLst/>
                        </a:rPr>
                        <a:t>MD</a:t>
                      </a:r>
                      <a:r>
                        <a:rPr lang="ja-JP" altLang="en-US" sz="900" b="1" u="none" strike="noStrike" dirty="0">
                          <a:effectLst/>
                        </a:rPr>
                        <a:t>（</a:t>
                      </a:r>
                      <a:r>
                        <a:rPr lang="en-US" altLang="ja-JP" sz="900" b="1" u="none" strike="noStrike" dirty="0">
                          <a:effectLst/>
                        </a:rPr>
                        <a:t>15</a:t>
                      </a:r>
                      <a:r>
                        <a:rPr lang="ja-JP" altLang="en-US" sz="900" b="1" u="none" strike="noStrike" dirty="0">
                          <a:effectLst/>
                        </a:rPr>
                        <a:t>秒）</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dirty="0">
                          <a:effectLst/>
                        </a:rPr>
                        <a:t>2,500,000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2,875,000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1,043</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41772846"/>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a:effectLst/>
                        </a:rPr>
                        <a:t>4,166,667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5,208,334</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960</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99222447"/>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a:effectLst/>
                        </a:rPr>
                        <a:t>5,833,333</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7,875,000</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889</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7255761"/>
                  </a:ext>
                </a:extLst>
              </a:tr>
              <a:tr h="270684">
                <a:tc rowSpan="3">
                  <a:txBody>
                    <a:bodyPr/>
                    <a:lstStyle/>
                    <a:p>
                      <a:pPr algn="ctr" fontAlgn="ctr"/>
                      <a:r>
                        <a:rPr lang="ja-JP" altLang="en-US" sz="900" b="1" u="none" strike="noStrike" dirty="0">
                          <a:effectLst/>
                        </a:rPr>
                        <a:t>プライムディスプレイ　</a:t>
                      </a:r>
                      <a:r>
                        <a:rPr lang="en-US" altLang="ja-JP" sz="900" b="1" u="none" strike="noStrike" dirty="0">
                          <a:effectLst/>
                        </a:rPr>
                        <a:t>PC</a:t>
                      </a:r>
                      <a:r>
                        <a:rPr lang="ja-JP" altLang="en-US" sz="900" b="1" u="none" strike="noStrike" dirty="0">
                          <a:effectLst/>
                        </a:rPr>
                        <a:t>（</a:t>
                      </a:r>
                      <a:r>
                        <a:rPr lang="en-US" altLang="ja-JP" sz="900" b="1" u="none" strike="noStrike" dirty="0">
                          <a:effectLst/>
                        </a:rPr>
                        <a:t>1:1/6:5</a:t>
                      </a:r>
                      <a:r>
                        <a:rPr lang="ja-JP" altLang="en-US" sz="900" b="1" u="none" strike="noStrike" dirty="0">
                          <a:effectLst/>
                        </a:rPr>
                        <a:t>）</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11,538,462</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13,269,231</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226</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00269281"/>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19,230,769</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24,038,462</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208</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04231220"/>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a:effectLst/>
                        </a:rPr>
                        <a:t>26,923,077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36,346,154</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193</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1948434"/>
                  </a:ext>
                </a:extLst>
              </a:tr>
              <a:tr h="270684">
                <a:tc rowSpan="3">
                  <a:txBody>
                    <a:bodyPr/>
                    <a:lstStyle/>
                    <a:p>
                      <a:pPr algn="ctr" fontAlgn="ctr"/>
                      <a:r>
                        <a:rPr lang="ja-JP" altLang="en-US" sz="900" b="1" u="none" strike="noStrike" dirty="0">
                          <a:effectLst/>
                        </a:rPr>
                        <a:t>プライムディスプレイ　</a:t>
                      </a:r>
                      <a:r>
                        <a:rPr lang="en-US" altLang="ja-JP" sz="900" b="1" u="none" strike="noStrike" dirty="0">
                          <a:effectLst/>
                        </a:rPr>
                        <a:t>PC</a:t>
                      </a:r>
                      <a:r>
                        <a:rPr lang="ja-JP" altLang="en-US" sz="900" b="1" u="none" strike="noStrike" dirty="0">
                          <a:effectLst/>
                        </a:rPr>
                        <a:t>（</a:t>
                      </a:r>
                      <a:r>
                        <a:rPr lang="en-US" altLang="ja-JP" sz="900" b="1" u="none" strike="noStrike" dirty="0">
                          <a:effectLst/>
                        </a:rPr>
                        <a:t>1:2</a:t>
                      </a:r>
                      <a:r>
                        <a:rPr lang="ja-JP" altLang="en-US" sz="900" b="1" u="none" strike="noStrike" dirty="0">
                          <a:effectLst/>
                        </a:rPr>
                        <a:t>）</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9,615,385</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11,057,693</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271</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600788"/>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16,025,641</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20,032,052</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250</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41040821"/>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a:effectLst/>
                        </a:rPr>
                        <a:t>22,435,897</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30,288,462</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231</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5681363"/>
                  </a:ext>
                </a:extLst>
              </a:tr>
            </a:tbl>
          </a:graphicData>
        </a:graphic>
      </p:graphicFrame>
      <p:sp>
        <p:nvSpPr>
          <p:cNvPr id="9" name="右中かっこ 8"/>
          <p:cNvSpPr/>
          <p:nvPr/>
        </p:nvSpPr>
        <p:spPr>
          <a:xfrm rot="16200000">
            <a:off x="8500318" y="963241"/>
            <a:ext cx="231925" cy="1152129"/>
          </a:xfrm>
          <a:prstGeom prst="rightBrace">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テキスト ボックス 10"/>
          <p:cNvSpPr txBox="1"/>
          <p:nvPr/>
        </p:nvSpPr>
        <p:spPr>
          <a:xfrm>
            <a:off x="7576904" y="957479"/>
            <a:ext cx="2159566" cy="523220"/>
          </a:xfrm>
          <a:prstGeom prst="rect">
            <a:avLst/>
          </a:prstGeom>
          <a:noFill/>
        </p:spPr>
        <p:txBody>
          <a:bodyPr wrap="none" rtlCol="0">
            <a:spAutoFit/>
          </a:bodyPr>
          <a:lstStyle/>
          <a:p>
            <a:pPr algn="ctr"/>
            <a:r>
              <a:rPr kumimoji="1" lang="ja-JP" altLang="en-US" sz="1400" dirty="0" smtClean="0"/>
              <a:t>増量後の金額を指定して</a:t>
            </a:r>
            <a:endParaRPr kumimoji="1" lang="en-US" altLang="ja-JP" sz="1400" dirty="0" smtClean="0"/>
          </a:p>
          <a:p>
            <a:pPr algn="ctr"/>
            <a:r>
              <a:rPr kumimoji="1" lang="ja-JP" altLang="en-US" sz="1400" dirty="0" smtClean="0"/>
              <a:t>ご予約</a:t>
            </a:r>
            <a:r>
              <a:rPr kumimoji="1" lang="ja-JP" altLang="en-US" sz="1400" dirty="0"/>
              <a:t>ください</a:t>
            </a:r>
          </a:p>
        </p:txBody>
      </p:sp>
      <p:sp>
        <p:nvSpPr>
          <p:cNvPr id="2" name="テキスト ボックス 1"/>
          <p:cNvSpPr txBox="1"/>
          <p:nvPr/>
        </p:nvSpPr>
        <p:spPr>
          <a:xfrm>
            <a:off x="2505547" y="1384385"/>
            <a:ext cx="3262432" cy="276999"/>
          </a:xfrm>
          <a:prstGeom prst="rect">
            <a:avLst/>
          </a:prstGeom>
          <a:noFill/>
        </p:spPr>
        <p:txBody>
          <a:bodyPr wrap="none" rtlCol="0">
            <a:spAutoFit/>
          </a:bodyPr>
          <a:lstStyle/>
          <a:p>
            <a:pPr algn="l"/>
            <a:r>
              <a:rPr lang="en-US" altLang="ja-JP" sz="1200" dirty="0"/>
              <a:t>※</a:t>
            </a:r>
            <a:r>
              <a:rPr lang="ja-JP" altLang="en-US" sz="1200" dirty="0"/>
              <a:t>ターゲティングなしの場合のプランです。</a:t>
            </a:r>
            <a:endParaRPr kumimoji="1" lang="ja-JP" altLang="en-US" sz="1200" dirty="0"/>
          </a:p>
        </p:txBody>
      </p:sp>
      <p:sp>
        <p:nvSpPr>
          <p:cNvPr id="12" name="正方形/長方形 11"/>
          <p:cNvSpPr/>
          <p:nvPr/>
        </p:nvSpPr>
        <p:spPr>
          <a:xfrm>
            <a:off x="462530" y="6112046"/>
            <a:ext cx="5412059" cy="33855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b="0" i="0" u="none" strike="noStrike" kern="0" cap="none" spc="0" normalizeH="0" baseline="0" noProof="0" dirty="0">
                <a:ln>
                  <a:noFill/>
                </a:ln>
                <a:solidFill>
                  <a:prstClr val="black">
                    <a:lumMod val="65000"/>
                    <a:lumOff val="35000"/>
                  </a:prstClr>
                </a:solidFill>
                <a:effectLst/>
                <a:uLnTx/>
                <a:uFillTx/>
              </a:rPr>
              <a:t>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defRPr/>
            </a:pPr>
            <a:r>
              <a:rPr kumimoji="0" lang="en-US" altLang="ja-JP" sz="800" kern="0" dirty="0">
                <a:solidFill>
                  <a:prstClr val="black">
                    <a:lumMod val="65000"/>
                    <a:lumOff val="35000"/>
                  </a:prstClr>
                </a:solidFill>
              </a:rPr>
              <a:t>※</a:t>
            </a:r>
            <a:r>
              <a:rPr kumimoji="0" lang="en-US" altLang="ja-JP" sz="800" kern="0" dirty="0" err="1">
                <a:solidFill>
                  <a:prstClr val="black">
                    <a:lumMod val="65000"/>
                    <a:lumOff val="35000"/>
                  </a:prstClr>
                </a:solidFill>
              </a:rPr>
              <a:t>vCPM</a:t>
            </a:r>
            <a:r>
              <a:rPr kumimoji="0" lang="ja-JP" altLang="en-US" sz="800" kern="0" dirty="0">
                <a:solidFill>
                  <a:prstClr val="black">
                    <a:lumMod val="65000"/>
                    <a:lumOff val="35000"/>
                  </a:prstClr>
                </a:solidFill>
              </a:rPr>
              <a:t>はビューアブルインプレッション</a:t>
            </a:r>
            <a:r>
              <a:rPr kumimoji="0" lang="en-US" altLang="ja-JP" sz="800" kern="0" dirty="0">
                <a:solidFill>
                  <a:prstClr val="black">
                    <a:lumMod val="65000"/>
                    <a:lumOff val="35000"/>
                  </a:prstClr>
                </a:solidFill>
              </a:rPr>
              <a:t>1,000</a:t>
            </a:r>
            <a:r>
              <a:rPr kumimoji="0" lang="ja-JP" altLang="en-US" sz="800" kern="0" dirty="0">
                <a:solidFill>
                  <a:prstClr val="black">
                    <a:lumMod val="65000"/>
                    <a:lumOff val="35000"/>
                  </a:prstClr>
                </a:solidFill>
              </a:rPr>
              <a:t>回あたりにかかる見込み広告費用です。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7" name="テキスト ボックス 6"/>
          <p:cNvSpPr txBox="1"/>
          <p:nvPr/>
        </p:nvSpPr>
        <p:spPr>
          <a:xfrm>
            <a:off x="488010" y="4742339"/>
            <a:ext cx="6593472" cy="276999"/>
          </a:xfrm>
          <a:prstGeom prst="rect">
            <a:avLst/>
          </a:prstGeom>
          <a:noFill/>
        </p:spPr>
        <p:txBody>
          <a:bodyPr wrap="none" rtlCol="0">
            <a:spAutoFit/>
          </a:bodyPr>
          <a:lstStyle/>
          <a:p>
            <a:pPr algn="l"/>
            <a:r>
              <a:rPr kumimoji="1" lang="en-US" altLang="ja-JP" sz="1200" dirty="0"/>
              <a:t>※</a:t>
            </a:r>
            <a:r>
              <a:rPr kumimoji="1" lang="ja-JP" altLang="en-US" sz="1200" dirty="0"/>
              <a:t>プライムディスプレイは同一商品内の広告タイプで</a:t>
            </a:r>
            <a:r>
              <a:rPr kumimoji="1" lang="en-US" altLang="ja-JP" sz="1200" dirty="0"/>
              <a:t>1</a:t>
            </a:r>
            <a:r>
              <a:rPr kumimoji="1" lang="ja-JP" altLang="en-US" sz="1200" dirty="0"/>
              <a:t>：</a:t>
            </a:r>
            <a:r>
              <a:rPr kumimoji="1" lang="en-US" altLang="ja-JP" sz="1200" dirty="0"/>
              <a:t>1/6</a:t>
            </a:r>
            <a:r>
              <a:rPr kumimoji="1" lang="ja-JP" altLang="en-US" sz="1200" dirty="0"/>
              <a:t>：</a:t>
            </a:r>
            <a:r>
              <a:rPr kumimoji="1" lang="en-US" altLang="ja-JP" sz="1200" dirty="0"/>
              <a:t>5/1</a:t>
            </a:r>
            <a:r>
              <a:rPr kumimoji="1" lang="ja-JP" altLang="en-US" sz="1200" dirty="0"/>
              <a:t>：</a:t>
            </a:r>
            <a:r>
              <a:rPr kumimoji="1" lang="en-US" altLang="ja-JP" sz="1200" dirty="0"/>
              <a:t>2</a:t>
            </a:r>
            <a:r>
              <a:rPr kumimoji="1" lang="ja-JP" altLang="en-US" sz="1200" dirty="0"/>
              <a:t>を選択してください。</a:t>
            </a:r>
          </a:p>
        </p:txBody>
      </p:sp>
    </p:spTree>
    <p:extLst>
      <p:ext uri="{BB962C8B-B14F-4D97-AF65-F5344CB8AC3E}">
        <p14:creationId xmlns:p14="http://schemas.microsoft.com/office/powerpoint/2010/main" val="104489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dirty="0"/>
              <a:t>②</a:t>
            </a:r>
            <a:r>
              <a:rPr kumimoji="1" lang="en-US" altLang="ja-JP" dirty="0"/>
              <a:t>1000</a:t>
            </a:r>
            <a:r>
              <a:rPr kumimoji="1" lang="ja-JP" altLang="en-US" dirty="0"/>
              <a:t>万リーチ（</a:t>
            </a:r>
            <a:r>
              <a:rPr kumimoji="1" lang="en-US" altLang="ja-JP" dirty="0"/>
              <a:t>FQ1</a:t>
            </a:r>
            <a:r>
              <a:rPr kumimoji="1" lang="ja-JP" altLang="en-US" dirty="0"/>
              <a:t>）商品のご提供</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5" name="テキスト ボックス 14"/>
          <p:cNvSpPr txBox="1"/>
          <p:nvPr/>
        </p:nvSpPr>
        <p:spPr>
          <a:xfrm>
            <a:off x="2207568" y="924225"/>
            <a:ext cx="9523277" cy="1200329"/>
          </a:xfrm>
          <a:prstGeom prst="rect">
            <a:avLst/>
          </a:prstGeom>
          <a:noFill/>
        </p:spPr>
        <p:txBody>
          <a:bodyPr wrap="square" lIns="91440" tIns="45720" rIns="91440" bIns="45720" rtlCol="0" anchor="t">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リーチ数を誇る</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Yahoo! JAPAN</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中面で</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フリークエンシーキャップ</a:t>
            </a: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回設定の掛け率なし</a:t>
            </a:r>
            <a:r>
              <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で</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1000</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万リーチ商品をご提供します</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aphicFrame>
        <p:nvGraphicFramePr>
          <p:cNvPr id="20" name="表 19"/>
          <p:cNvGraphicFramePr>
            <a:graphicFrameLocks noGrp="1"/>
          </p:cNvGraphicFramePr>
          <p:nvPr>
            <p:extLst>
              <p:ext uri="{D42A27DB-BD31-4B8C-83A1-F6EECF244321}">
                <p14:modId xmlns:p14="http://schemas.microsoft.com/office/powerpoint/2010/main" val="325951896"/>
              </p:ext>
            </p:extLst>
          </p:nvPr>
        </p:nvGraphicFramePr>
        <p:xfrm>
          <a:off x="2868585" y="3053440"/>
          <a:ext cx="5106870" cy="1590563"/>
        </p:xfrm>
        <a:graphic>
          <a:graphicData uri="http://schemas.openxmlformats.org/drawingml/2006/table">
            <a:tbl>
              <a:tblPr/>
              <a:tblGrid>
                <a:gridCol w="5106870">
                  <a:extLst>
                    <a:ext uri="{9D8B030D-6E8A-4147-A177-3AD203B41FA5}">
                      <a16:colId xmlns:a16="http://schemas.microsoft.com/office/drawing/2014/main" val="2569690539"/>
                    </a:ext>
                  </a:extLst>
                </a:gridCol>
              </a:tblGrid>
              <a:tr h="380279">
                <a:tc>
                  <a:txBody>
                    <a:bodyPr/>
                    <a:lstStyle/>
                    <a:p>
                      <a:pPr algn="ctr" rtl="0" fontAlgn="ct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商品（スペシャル商品）</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プライムカバー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438937"/>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4814450"/>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3772947"/>
                  </a:ext>
                </a:extLst>
              </a:tr>
            </a:tbl>
          </a:graphicData>
        </a:graphic>
      </p:graphicFrame>
      <p:sp>
        <p:nvSpPr>
          <p:cNvPr id="42" name="角丸四角形 41"/>
          <p:cNvSpPr/>
          <p:nvPr/>
        </p:nvSpPr>
        <p:spPr>
          <a:xfrm>
            <a:off x="407368" y="313270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テキスト ボックス 1"/>
          <p:cNvSpPr txBox="1"/>
          <p:nvPr/>
        </p:nvSpPr>
        <p:spPr>
          <a:xfrm>
            <a:off x="533163" y="324716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44" name="角丸四角形 43"/>
          <p:cNvSpPr/>
          <p:nvPr/>
        </p:nvSpPr>
        <p:spPr>
          <a:xfrm>
            <a:off x="380767" y="5346747"/>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5" name="テキスト ボックス 1"/>
          <p:cNvSpPr txBox="1"/>
          <p:nvPr/>
        </p:nvSpPr>
        <p:spPr>
          <a:xfrm>
            <a:off x="506562" y="546121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スペック</a:t>
            </a:r>
            <a:endParaRPr kumimoji="1" lang="ja-JP" altLang="en-US" sz="2000" b="1" dirty="0">
              <a:latin typeface="メイリオ" panose="020B0604030504040204" pitchFamily="50" charset="-128"/>
              <a:ea typeface="メイリオ" panose="020B0604030504040204" pitchFamily="50" charset="-128"/>
            </a:endParaRPr>
          </a:p>
        </p:txBody>
      </p:sp>
      <p:graphicFrame>
        <p:nvGraphicFramePr>
          <p:cNvPr id="46" name="表 45"/>
          <p:cNvGraphicFramePr>
            <a:graphicFrameLocks noGrp="1"/>
          </p:cNvGraphicFramePr>
          <p:nvPr>
            <p:extLst>
              <p:ext uri="{D42A27DB-BD31-4B8C-83A1-F6EECF244321}">
                <p14:modId xmlns:p14="http://schemas.microsoft.com/office/powerpoint/2010/main" val="3526328714"/>
              </p:ext>
            </p:extLst>
          </p:nvPr>
        </p:nvGraphicFramePr>
        <p:xfrm>
          <a:off x="2855633" y="4905037"/>
          <a:ext cx="8875212" cy="1539999"/>
        </p:xfrm>
        <a:graphic>
          <a:graphicData uri="http://schemas.openxmlformats.org/drawingml/2006/table">
            <a:tbl>
              <a:tblPr/>
              <a:tblGrid>
                <a:gridCol w="2664301">
                  <a:extLst>
                    <a:ext uri="{9D8B030D-6E8A-4147-A177-3AD203B41FA5}">
                      <a16:colId xmlns:a16="http://schemas.microsoft.com/office/drawing/2014/main" val="2569690539"/>
                    </a:ext>
                  </a:extLst>
                </a:gridCol>
                <a:gridCol w="1008112">
                  <a:extLst>
                    <a:ext uri="{9D8B030D-6E8A-4147-A177-3AD203B41FA5}">
                      <a16:colId xmlns:a16="http://schemas.microsoft.com/office/drawing/2014/main" val="1292179206"/>
                    </a:ext>
                  </a:extLst>
                </a:gridCol>
                <a:gridCol w="936104">
                  <a:extLst>
                    <a:ext uri="{9D8B030D-6E8A-4147-A177-3AD203B41FA5}">
                      <a16:colId xmlns:a16="http://schemas.microsoft.com/office/drawing/2014/main" val="3128865928"/>
                    </a:ext>
                  </a:extLst>
                </a:gridCol>
                <a:gridCol w="751666">
                  <a:extLst>
                    <a:ext uri="{9D8B030D-6E8A-4147-A177-3AD203B41FA5}">
                      <a16:colId xmlns:a16="http://schemas.microsoft.com/office/drawing/2014/main" val="790149239"/>
                    </a:ext>
                  </a:extLst>
                </a:gridCol>
                <a:gridCol w="871030">
                  <a:extLst>
                    <a:ext uri="{9D8B030D-6E8A-4147-A177-3AD203B41FA5}">
                      <a16:colId xmlns:a16="http://schemas.microsoft.com/office/drawing/2014/main" val="235905188"/>
                    </a:ext>
                  </a:extLst>
                </a:gridCol>
                <a:gridCol w="871030">
                  <a:extLst>
                    <a:ext uri="{9D8B030D-6E8A-4147-A177-3AD203B41FA5}">
                      <a16:colId xmlns:a16="http://schemas.microsoft.com/office/drawing/2014/main" val="154789688"/>
                    </a:ext>
                  </a:extLst>
                </a:gridCol>
                <a:gridCol w="871030">
                  <a:extLst>
                    <a:ext uri="{9D8B030D-6E8A-4147-A177-3AD203B41FA5}">
                      <a16:colId xmlns:a16="http://schemas.microsoft.com/office/drawing/2014/main" val="2606257009"/>
                    </a:ext>
                  </a:extLst>
                </a:gridCol>
                <a:gridCol w="901939">
                  <a:extLst>
                    <a:ext uri="{9D8B030D-6E8A-4147-A177-3AD203B41FA5}">
                      <a16:colId xmlns:a16="http://schemas.microsoft.com/office/drawing/2014/main" val="325949772"/>
                    </a:ext>
                  </a:extLst>
                </a:gridCol>
              </a:tblGrid>
              <a:tr h="400761">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購入金額</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掲載期間</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単価</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vimps</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FQ</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37716">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プライムカバー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endPar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7-14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0.33</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回</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924255"/>
                  </a:ext>
                </a:extLst>
              </a:tr>
              <a:tr h="400761">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7-14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0.26</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400761">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7-14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0.312</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1497" y="2974555"/>
            <a:ext cx="1437035" cy="1437035"/>
          </a:xfrm>
          <a:prstGeom prst="rect">
            <a:avLst/>
          </a:prstGeom>
        </p:spPr>
      </p:pic>
      <p:pic>
        <p:nvPicPr>
          <p:cNvPr id="47" name="図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2304" y="3000118"/>
            <a:ext cx="772424" cy="1373878"/>
          </a:xfrm>
          <a:prstGeom prst="rect">
            <a:avLst/>
          </a:prstGeom>
        </p:spPr>
      </p:pic>
      <p:sp>
        <p:nvSpPr>
          <p:cNvPr id="2" name="テキスト ボックス 1"/>
          <p:cNvSpPr txBox="1"/>
          <p:nvPr/>
        </p:nvSpPr>
        <p:spPr>
          <a:xfrm>
            <a:off x="4799857" y="2081225"/>
            <a:ext cx="7392144" cy="246221"/>
          </a:xfrm>
          <a:prstGeom prst="rect">
            <a:avLst/>
          </a:prstGeom>
          <a:noFill/>
        </p:spPr>
        <p:txBody>
          <a:bodyPr wrap="square" rtlCol="0">
            <a:spAutoFit/>
          </a:bodyPr>
          <a:lstStyle/>
          <a:p>
            <a:pPr algn="l"/>
            <a:r>
              <a:rPr kumimoji="1" lang="en-US" altLang="ja-JP" sz="1000" dirty="0">
                <a:solidFill>
                  <a:schemeClr val="tx1">
                    <a:lumMod val="65000"/>
                    <a:lumOff val="35000"/>
                  </a:schemeClr>
                </a:solidFill>
              </a:rPr>
              <a:t>※</a:t>
            </a:r>
            <a:r>
              <a:rPr kumimoji="1" lang="ja-JP" altLang="en-US" sz="1000" dirty="0">
                <a:solidFill>
                  <a:schemeClr val="tx1">
                    <a:lumMod val="65000"/>
                    <a:lumOff val="35000"/>
                  </a:schemeClr>
                </a:solidFill>
              </a:rPr>
              <a:t>本来、</a:t>
            </a:r>
            <a:r>
              <a:rPr kumimoji="1" lang="en-US" altLang="ja-JP" sz="1000" dirty="0">
                <a:solidFill>
                  <a:schemeClr val="tx1">
                    <a:lumMod val="65000"/>
                    <a:lumOff val="35000"/>
                  </a:schemeClr>
                </a:solidFill>
              </a:rPr>
              <a:t>FQ</a:t>
            </a:r>
            <a:r>
              <a:rPr lang="ja-JP" altLang="en-US" sz="1000" dirty="0">
                <a:solidFill>
                  <a:schemeClr val="tx1">
                    <a:lumMod val="65000"/>
                    <a:lumOff val="35000"/>
                  </a:schemeClr>
                </a:solidFill>
              </a:rPr>
              <a:t>設定</a:t>
            </a:r>
            <a:r>
              <a:rPr kumimoji="1" lang="ja-JP" altLang="en-US" sz="1000" dirty="0">
                <a:solidFill>
                  <a:schemeClr val="tx1">
                    <a:lumMod val="65000"/>
                    <a:lumOff val="35000"/>
                  </a:schemeClr>
                </a:solidFill>
              </a:rPr>
              <a:t>は</a:t>
            </a:r>
            <a:r>
              <a:rPr kumimoji="1" lang="en-US" altLang="ja-JP" sz="1000" dirty="0" err="1">
                <a:solidFill>
                  <a:schemeClr val="tx1">
                    <a:lumMod val="65000"/>
                    <a:lumOff val="35000"/>
                  </a:schemeClr>
                </a:solidFill>
              </a:rPr>
              <a:t>vCPM</a:t>
            </a:r>
            <a:r>
              <a:rPr lang="ja-JP" altLang="en-US" sz="1000" dirty="0">
                <a:solidFill>
                  <a:schemeClr val="tx1">
                    <a:lumMod val="65000"/>
                    <a:lumOff val="35000"/>
                  </a:schemeClr>
                </a:solidFill>
              </a:rPr>
              <a:t>に</a:t>
            </a:r>
            <a:r>
              <a:rPr kumimoji="1" lang="ja-JP" altLang="en-US" sz="1000" dirty="0">
                <a:solidFill>
                  <a:schemeClr val="tx1">
                    <a:lumMod val="65000"/>
                    <a:lumOff val="35000"/>
                  </a:schemeClr>
                </a:solidFill>
              </a:rPr>
              <a:t>掛け率２倍かかります</a:t>
            </a:r>
            <a:r>
              <a:rPr lang="ja-JP" altLang="en-US" sz="1000" dirty="0">
                <a:solidFill>
                  <a:schemeClr val="tx1">
                    <a:lumMod val="65000"/>
                    <a:lumOff val="35000"/>
                  </a:schemeClr>
                </a:solidFill>
              </a:rPr>
              <a:t>が、今回は特別価格でのご提供となります。</a:t>
            </a:r>
            <a:r>
              <a:rPr lang="en-US" altLang="ja-JP" sz="1000" dirty="0">
                <a:solidFill>
                  <a:schemeClr val="tx1">
                    <a:lumMod val="65000"/>
                    <a:lumOff val="35000"/>
                  </a:schemeClr>
                </a:solidFill>
              </a:rPr>
              <a:t>330</a:t>
            </a:r>
            <a:r>
              <a:rPr lang="ja-JP" altLang="en-US" sz="1000" dirty="0">
                <a:solidFill>
                  <a:schemeClr val="tx1">
                    <a:lumMod val="65000"/>
                    <a:lumOff val="35000"/>
                  </a:schemeClr>
                </a:solidFill>
              </a:rPr>
              <a:t>円→</a:t>
            </a:r>
            <a:r>
              <a:rPr lang="en-US" altLang="ja-JP" sz="1000" dirty="0">
                <a:solidFill>
                  <a:schemeClr val="tx1">
                    <a:lumMod val="65000"/>
                    <a:lumOff val="35000"/>
                  </a:schemeClr>
                </a:solidFill>
              </a:rPr>
              <a:t>660</a:t>
            </a:r>
            <a:r>
              <a:rPr lang="ja-JP" altLang="en-US" sz="1000" dirty="0">
                <a:solidFill>
                  <a:schemeClr val="tx1">
                    <a:lumMod val="65000"/>
                    <a:lumOff val="35000"/>
                  </a:schemeClr>
                </a:solidFill>
              </a:rPr>
              <a:t>円、</a:t>
            </a:r>
            <a:r>
              <a:rPr lang="en-US" altLang="ja-JP" sz="1000" dirty="0">
                <a:solidFill>
                  <a:schemeClr val="tx1">
                    <a:lumMod val="65000"/>
                    <a:lumOff val="35000"/>
                  </a:schemeClr>
                </a:solidFill>
              </a:rPr>
              <a:t>260</a:t>
            </a:r>
            <a:r>
              <a:rPr lang="ja-JP" altLang="en-US" sz="1000" dirty="0">
                <a:solidFill>
                  <a:schemeClr val="tx1">
                    <a:lumMod val="65000"/>
                    <a:lumOff val="35000"/>
                  </a:schemeClr>
                </a:solidFill>
              </a:rPr>
              <a:t>円→</a:t>
            </a:r>
            <a:r>
              <a:rPr lang="en-US" altLang="ja-JP" sz="1000" dirty="0">
                <a:solidFill>
                  <a:schemeClr val="tx1">
                    <a:lumMod val="65000"/>
                    <a:lumOff val="35000"/>
                  </a:schemeClr>
                </a:solidFill>
              </a:rPr>
              <a:t>520</a:t>
            </a:r>
            <a:r>
              <a:rPr lang="ja-JP" altLang="en-US" sz="1000" dirty="0">
                <a:solidFill>
                  <a:schemeClr val="tx1">
                    <a:lumMod val="65000"/>
                    <a:lumOff val="35000"/>
                  </a:schemeClr>
                </a:solidFill>
              </a:rPr>
              <a:t>円</a:t>
            </a:r>
            <a:endParaRPr kumimoji="1" lang="ja-JP" altLang="en-US" sz="1000" dirty="0">
              <a:solidFill>
                <a:schemeClr val="tx1">
                  <a:lumMod val="65000"/>
                  <a:lumOff val="35000"/>
                </a:schemeClr>
              </a:solidFill>
            </a:endParaRPr>
          </a:p>
        </p:txBody>
      </p:sp>
      <p:sp>
        <p:nvSpPr>
          <p:cNvPr id="16" name="楕円 15"/>
          <p:cNvSpPr/>
          <p:nvPr/>
        </p:nvSpPr>
        <p:spPr>
          <a:xfrm rot="20583245">
            <a:off x="231932" y="996030"/>
            <a:ext cx="2231751" cy="1174071"/>
          </a:xfrm>
          <a:prstGeom prst="ellips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en-US" altLang="ja-JP" sz="2000" b="1" dirty="0" err="1">
                <a:solidFill>
                  <a:schemeClr val="bg1"/>
                </a:solidFill>
                <a:latin typeface="Century Gothic" panose="020B0502020202020204" pitchFamily="34" charset="0"/>
                <a:ea typeface="メイリオ" panose="020B0604030504040204" pitchFamily="50" charset="-128"/>
              </a:rPr>
              <a:t>vCPM</a:t>
            </a:r>
            <a:endParaRPr lang="en-US" altLang="ja-JP" sz="2000" b="1" dirty="0">
              <a:solidFill>
                <a:schemeClr val="bg1"/>
              </a:solidFill>
              <a:latin typeface="Century Gothic" panose="020B0502020202020204" pitchFamily="34" charset="0"/>
              <a:ea typeface="メイリオ" panose="020B0604030504040204" pitchFamily="50" charset="-128"/>
            </a:endParaRPr>
          </a:p>
          <a:p>
            <a:pPr algn="ctr"/>
            <a:r>
              <a:rPr lang="ja-JP" altLang="en-US" sz="2000" b="1" dirty="0">
                <a:solidFill>
                  <a:schemeClr val="bg1"/>
                </a:solidFill>
                <a:latin typeface="Century Gothic" panose="020B0502020202020204" pitchFamily="34" charset="0"/>
                <a:ea typeface="メイリオ" panose="020B0604030504040204" pitchFamily="50" charset="-128"/>
              </a:rPr>
              <a:t>据え置き</a:t>
            </a:r>
            <a:r>
              <a:rPr lang="en-US" altLang="ja-JP" sz="2000" b="1" dirty="0">
                <a:solidFill>
                  <a:schemeClr val="bg1"/>
                </a:solidFill>
                <a:latin typeface="Century Gothic" panose="020B0502020202020204" pitchFamily="34" charset="0"/>
                <a:ea typeface="メイリオ" panose="020B0604030504040204" pitchFamily="50" charset="-128"/>
              </a:rPr>
              <a:t>!!</a:t>
            </a:r>
            <a:endParaRPr lang="ja-JP" altLang="en-US" sz="2000" dirty="0">
              <a:solidFill>
                <a:schemeClr val="bg1"/>
              </a:solidFill>
            </a:endParaRPr>
          </a:p>
        </p:txBody>
      </p:sp>
      <p:sp>
        <p:nvSpPr>
          <p:cNvPr id="17" name="正方形/長方形 16"/>
          <p:cNvSpPr/>
          <p:nvPr/>
        </p:nvSpPr>
        <p:spPr>
          <a:xfrm>
            <a:off x="33806" y="6569406"/>
            <a:ext cx="4823756" cy="276999"/>
          </a:xfrm>
          <a:prstGeom prst="rect">
            <a:avLst/>
          </a:prstGeom>
        </p:spPr>
        <p:txBody>
          <a:bodyPr wrap="none" lIns="91440" tIns="45720" rIns="91440" bIns="45720" anchor="t">
            <a:spAutoFit/>
          </a:bodyPr>
          <a:lstStyle/>
          <a:p>
            <a:pPr lvl="0">
              <a:defRPr/>
            </a:pPr>
            <a:r>
              <a:rPr kumimoji="0" lang="en-US" altLang="ja-JP" sz="600" b="0" i="0" u="none" strike="noStrike" kern="0" cap="none" spc="0" normalizeH="0" baseline="0" noProof="0" dirty="0">
                <a:ln>
                  <a:noFill/>
                </a:ln>
                <a:solidFill>
                  <a:prstClr val="black">
                    <a:lumMod val="65000"/>
                    <a:lumOff val="35000"/>
                  </a:prstClr>
                </a:solidFill>
                <a:effectLst/>
                <a:uLnTx/>
                <a:uFillTx/>
              </a:rPr>
              <a:t>※</a:t>
            </a:r>
            <a:r>
              <a:rPr kumimoji="0" lang="en-US" altLang="ja-JP" sz="600" kern="0" dirty="0">
                <a:solidFill>
                  <a:prstClr val="black">
                    <a:lumMod val="65000"/>
                    <a:lumOff val="35000"/>
                  </a:prstClr>
                </a:solidFill>
              </a:rPr>
              <a:t>SP</a:t>
            </a:r>
            <a:r>
              <a:rPr kumimoji="0" lang="ja-JP" altLang="en-US" sz="600" kern="0" dirty="0">
                <a:solidFill>
                  <a:prstClr val="black">
                    <a:lumMod val="65000"/>
                    <a:lumOff val="35000"/>
                  </a:prstClr>
                </a:solidFill>
              </a:rPr>
              <a:t>はスマートフォン、</a:t>
            </a:r>
            <a:r>
              <a:rPr kumimoji="0" lang="en-US" altLang="ja-JP" sz="600" kern="0" dirty="0">
                <a:solidFill>
                  <a:prstClr val="black">
                    <a:lumMod val="65000"/>
                    <a:lumOff val="35000"/>
                  </a:prstClr>
                </a:solidFill>
              </a:rPr>
              <a:t> MD</a:t>
            </a:r>
            <a:r>
              <a:rPr kumimoji="0" lang="ja-JP" altLang="en-US" sz="600" kern="0" dirty="0">
                <a:solidFill>
                  <a:prstClr val="black">
                    <a:lumMod val="65000"/>
                    <a:lumOff val="35000"/>
                  </a:prstClr>
                </a:solidFill>
              </a:rPr>
              <a:t>はマルチデバイス、</a:t>
            </a:r>
            <a:r>
              <a:rPr kumimoji="0" lang="en-US" altLang="ja-JP" sz="600" kern="0" dirty="0">
                <a:solidFill>
                  <a:prstClr val="black">
                    <a:lumMod val="65000"/>
                    <a:lumOff val="35000"/>
                  </a:prstClr>
                </a:solidFill>
              </a:rPr>
              <a:t>PC</a:t>
            </a:r>
            <a:r>
              <a:rPr kumimoji="0" lang="ja-JP" altLang="en-US" sz="600" kern="0" dirty="0">
                <a:solidFill>
                  <a:prstClr val="black">
                    <a:lumMod val="65000"/>
                    <a:lumOff val="35000"/>
                  </a:prstClr>
                </a:solidFill>
              </a:rPr>
              <a:t>はパソコン</a:t>
            </a:r>
            <a:r>
              <a:rPr kumimoji="0" lang="ja-JP" altLang="en-US" sz="600" b="0" i="0" u="none" strike="noStrike" kern="0" cap="none" spc="0" normalizeH="0" baseline="0" noProof="0" dirty="0">
                <a:ln>
                  <a:noFill/>
                </a:ln>
                <a:solidFill>
                  <a:prstClr val="black">
                    <a:lumMod val="65000"/>
                    <a:lumOff val="35000"/>
                  </a:prstClr>
                </a:solidFill>
                <a:effectLst/>
                <a:uLnTx/>
                <a:uFillTx/>
              </a:rPr>
              <a:t>の略称です。　</a:t>
            </a:r>
            <a:r>
              <a:rPr kumimoji="0" lang="en-US" altLang="ja-JP" sz="600" b="0" i="0" u="none" strike="noStrike" kern="0" cap="none" spc="0" normalizeH="0" baseline="0" noProof="0" dirty="0">
                <a:ln>
                  <a:noFill/>
                </a:ln>
                <a:solidFill>
                  <a:prstClr val="black">
                    <a:lumMod val="65000"/>
                    <a:lumOff val="35000"/>
                  </a:prstClr>
                </a:solidFill>
                <a:effectLst/>
                <a:uLnTx/>
                <a:uFillTx/>
              </a:rPr>
              <a:t>※</a:t>
            </a:r>
            <a:r>
              <a:rPr kumimoji="0" lang="en-US" altLang="ja-JP" sz="600" b="0" i="0" u="none" strike="noStrike" kern="0" cap="none" spc="0" normalizeH="0" baseline="0" noProof="0" dirty="0" err="1">
                <a:ln>
                  <a:noFill/>
                </a:ln>
                <a:solidFill>
                  <a:prstClr val="black">
                    <a:lumMod val="65000"/>
                    <a:lumOff val="35000"/>
                  </a:prstClr>
                </a:solidFill>
                <a:effectLst/>
                <a:uLnTx/>
                <a:uFillTx/>
              </a:rPr>
              <a:t>vimps</a:t>
            </a:r>
            <a:r>
              <a:rPr kumimoji="0" lang="ja-JP" altLang="en-US" sz="6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600" b="0" i="0" u="none" strike="noStrike" kern="0" cap="none" spc="0" normalizeH="0" baseline="0" noProof="0" dirty="0">
              <a:ln>
                <a:noFill/>
              </a:ln>
              <a:solidFill>
                <a:prstClr val="black">
                  <a:lumMod val="65000"/>
                  <a:lumOff val="35000"/>
                </a:prstClr>
              </a:solidFill>
              <a:effectLst/>
              <a:uLnTx/>
              <a:uFillTx/>
            </a:endParaRPr>
          </a:p>
          <a:p>
            <a:pPr lvl="0">
              <a:defRPr/>
            </a:pPr>
            <a:r>
              <a:rPr kumimoji="0" lang="en-US" altLang="ja-JP" sz="600" kern="0" dirty="0">
                <a:solidFill>
                  <a:prstClr val="black">
                    <a:lumMod val="65000"/>
                    <a:lumOff val="35000"/>
                  </a:prstClr>
                </a:solidFill>
              </a:rPr>
              <a:t>※</a:t>
            </a:r>
            <a:r>
              <a:rPr kumimoji="0" lang="en-US" altLang="ja-JP" sz="600" kern="0" dirty="0" err="1">
                <a:solidFill>
                  <a:prstClr val="black">
                    <a:lumMod val="65000"/>
                    <a:lumOff val="35000"/>
                  </a:prstClr>
                </a:solidFill>
              </a:rPr>
              <a:t>vCPM</a:t>
            </a:r>
            <a:r>
              <a:rPr kumimoji="0" lang="ja-JP" altLang="en-US" sz="600" kern="0" dirty="0">
                <a:solidFill>
                  <a:prstClr val="black">
                    <a:lumMod val="65000"/>
                    <a:lumOff val="35000"/>
                  </a:prstClr>
                </a:solidFill>
              </a:rPr>
              <a:t>はビューアブルインプレッション</a:t>
            </a:r>
            <a:r>
              <a:rPr kumimoji="0" lang="en-US" altLang="ja-JP" sz="600" kern="0" dirty="0">
                <a:solidFill>
                  <a:prstClr val="black">
                    <a:lumMod val="65000"/>
                    <a:lumOff val="35000"/>
                  </a:prstClr>
                </a:solidFill>
              </a:rPr>
              <a:t>1,000</a:t>
            </a:r>
            <a:r>
              <a:rPr kumimoji="0" lang="ja-JP" altLang="en-US" sz="600" kern="0" dirty="0">
                <a:solidFill>
                  <a:prstClr val="black">
                    <a:lumMod val="65000"/>
                    <a:lumOff val="35000"/>
                  </a:prstClr>
                </a:solidFill>
              </a:rPr>
              <a:t>回あたりにかかる見込み広告費用です。</a:t>
            </a:r>
            <a:endParaRPr kumimoji="0" lang="ja-JP" altLang="en-US" sz="600" b="0" i="0" u="none" strike="noStrike" kern="0" cap="none" spc="0" normalizeH="0" baseline="0" noProof="0" dirty="0">
              <a:ln>
                <a:noFill/>
              </a:ln>
              <a:solidFill>
                <a:prstClr val="black">
                  <a:lumMod val="65000"/>
                  <a:lumOff val="35000"/>
                </a:prstClr>
              </a:solidFill>
              <a:effectLst/>
              <a:uLnTx/>
              <a:uFillTx/>
            </a:endParaRPr>
          </a:p>
        </p:txBody>
      </p:sp>
      <p:sp>
        <p:nvSpPr>
          <p:cNvPr id="18" name="角丸四角形 17"/>
          <p:cNvSpPr/>
          <p:nvPr/>
        </p:nvSpPr>
        <p:spPr>
          <a:xfrm>
            <a:off x="407368" y="2391804"/>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9" name="テキスト ボックス 1"/>
          <p:cNvSpPr txBox="1"/>
          <p:nvPr/>
        </p:nvSpPr>
        <p:spPr>
          <a:xfrm>
            <a:off x="533163" y="2506273"/>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掲載期間</a:t>
            </a:r>
            <a:endParaRPr kumimoji="1" lang="ja-JP" altLang="en-US" sz="2000" b="1" dirty="0">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2748878" y="2469856"/>
            <a:ext cx="6803466" cy="400110"/>
          </a:xfrm>
          <a:prstGeom prst="rect">
            <a:avLst/>
          </a:prstGeom>
          <a:noFill/>
        </p:spPr>
        <p:txBody>
          <a:bodyPr wrap="none" rtlCol="0">
            <a:spAutoFit/>
          </a:bodyPr>
          <a:lstStyle/>
          <a:p>
            <a:pPr algn="l"/>
            <a:r>
              <a:rPr kumimoji="1" lang="en-US" altLang="ja-JP" sz="2000" dirty="0"/>
              <a:t>2021</a:t>
            </a:r>
            <a:r>
              <a:rPr kumimoji="1" lang="ja-JP" altLang="en-US" sz="2000" dirty="0"/>
              <a:t>年</a:t>
            </a:r>
            <a:r>
              <a:rPr kumimoji="1" lang="en-US" altLang="ja-JP" sz="2000" dirty="0"/>
              <a:t>12</a:t>
            </a:r>
            <a:r>
              <a:rPr kumimoji="1" lang="ja-JP" altLang="en-US" sz="2000" dirty="0"/>
              <a:t>月</a:t>
            </a:r>
            <a:r>
              <a:rPr kumimoji="1" lang="en-US" altLang="ja-JP" sz="2000" dirty="0"/>
              <a:t>1</a:t>
            </a:r>
            <a:r>
              <a:rPr kumimoji="1" lang="ja-JP" altLang="en-US" sz="2000" dirty="0"/>
              <a:t>日（水）～</a:t>
            </a:r>
            <a:r>
              <a:rPr kumimoji="1" lang="en-US" altLang="ja-JP" sz="2000" dirty="0"/>
              <a:t>12</a:t>
            </a:r>
            <a:r>
              <a:rPr kumimoji="1" lang="ja-JP" altLang="en-US" sz="2000" dirty="0"/>
              <a:t>月</a:t>
            </a:r>
            <a:r>
              <a:rPr kumimoji="1" lang="en-US" altLang="ja-JP" sz="2000" dirty="0"/>
              <a:t>31</a:t>
            </a:r>
            <a:r>
              <a:rPr kumimoji="1" lang="ja-JP" altLang="en-US" sz="2000" dirty="0"/>
              <a:t>日（金）掲載終了分まで</a:t>
            </a:r>
          </a:p>
        </p:txBody>
      </p:sp>
      <p:sp>
        <p:nvSpPr>
          <p:cNvPr id="4" name="テキスト ボックス 3"/>
          <p:cNvSpPr txBox="1"/>
          <p:nvPr/>
        </p:nvSpPr>
        <p:spPr>
          <a:xfrm>
            <a:off x="10344472" y="1921498"/>
            <a:ext cx="576064" cy="584775"/>
          </a:xfrm>
          <a:prstGeom prst="rect">
            <a:avLst/>
          </a:prstGeom>
          <a:noFill/>
        </p:spPr>
        <p:txBody>
          <a:bodyPr wrap="square" rtlCol="0">
            <a:spAutoFit/>
          </a:bodyPr>
          <a:lstStyle/>
          <a:p>
            <a:pPr algn="l"/>
            <a:r>
              <a:rPr lang="en-US" altLang="ja-JP" sz="3200" dirty="0">
                <a:solidFill>
                  <a:schemeClr val="bg1">
                    <a:lumMod val="75000"/>
                  </a:schemeClr>
                </a:solidFill>
              </a:rPr>
              <a:t>×</a:t>
            </a:r>
            <a:endParaRPr lang="ja-JP" altLang="en-US" sz="3200" dirty="0">
              <a:solidFill>
                <a:schemeClr val="bg1">
                  <a:lumMod val="75000"/>
                </a:schemeClr>
              </a:solidFill>
            </a:endParaRPr>
          </a:p>
        </p:txBody>
      </p:sp>
      <p:sp>
        <p:nvSpPr>
          <p:cNvPr id="22" name="テキスト ボックス 21"/>
          <p:cNvSpPr txBox="1"/>
          <p:nvPr/>
        </p:nvSpPr>
        <p:spPr>
          <a:xfrm>
            <a:off x="11352026" y="1925959"/>
            <a:ext cx="576064" cy="584775"/>
          </a:xfrm>
          <a:prstGeom prst="rect">
            <a:avLst/>
          </a:prstGeom>
          <a:noFill/>
        </p:spPr>
        <p:txBody>
          <a:bodyPr wrap="square" rtlCol="0">
            <a:spAutoFit/>
          </a:bodyPr>
          <a:lstStyle/>
          <a:p>
            <a:pPr algn="l"/>
            <a:r>
              <a:rPr lang="en-US" altLang="ja-JP" sz="3200" dirty="0">
                <a:solidFill>
                  <a:schemeClr val="bg1">
                    <a:lumMod val="75000"/>
                  </a:schemeClr>
                </a:solidFill>
              </a:rPr>
              <a:t>×</a:t>
            </a:r>
            <a:endParaRPr lang="ja-JP" altLang="en-US" sz="3200" dirty="0">
              <a:solidFill>
                <a:schemeClr val="bg1">
                  <a:lumMod val="75000"/>
                </a:schemeClr>
              </a:solidFill>
            </a:endParaRPr>
          </a:p>
        </p:txBody>
      </p:sp>
    </p:spTree>
    <p:extLst>
      <p:ext uri="{BB962C8B-B14F-4D97-AF65-F5344CB8AC3E}">
        <p14:creationId xmlns:p14="http://schemas.microsoft.com/office/powerpoint/2010/main" val="3169550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②</a:t>
            </a:r>
            <a:r>
              <a:rPr lang="en-US" altLang="ja-JP" dirty="0"/>
              <a:t>1000</a:t>
            </a:r>
            <a:r>
              <a:rPr lang="ja-JP" altLang="en-US" dirty="0"/>
              <a:t>万リーチ（</a:t>
            </a:r>
            <a:r>
              <a:rPr lang="en-US" altLang="ja-JP" dirty="0"/>
              <a:t>FQ1</a:t>
            </a:r>
            <a:r>
              <a:rPr lang="ja-JP" altLang="en-US" dirty="0"/>
              <a:t>）商品のご提供</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9453229" cy="1200329"/>
          </a:xfrm>
          <a:prstGeom prst="rect">
            <a:avLst/>
          </a:prstGeom>
          <a:noFill/>
        </p:spPr>
        <p:txBody>
          <a:bodyPr wrap="none" rtlCol="0">
            <a:spAutoFit/>
          </a:bodyPr>
          <a:lstStyle/>
          <a:p>
            <a:pPr algn="l"/>
            <a:r>
              <a:rPr kumimoji="1" lang="ja-JP" altLang="en-US" dirty="0">
                <a:solidFill>
                  <a:schemeClr val="tx1">
                    <a:lumMod val="65000"/>
                    <a:lumOff val="35000"/>
                  </a:schemeClr>
                </a:solidFill>
              </a:rPr>
              <a:t>「スペシャル商品」でのご用意となります。</a:t>
            </a:r>
            <a:endParaRPr kumimoji="1" lang="en-US" altLang="ja-JP" dirty="0">
              <a:solidFill>
                <a:schemeClr val="tx1">
                  <a:lumMod val="65000"/>
                  <a:lumOff val="35000"/>
                </a:schemeClr>
              </a:solidFill>
            </a:endParaRPr>
          </a:p>
          <a:p>
            <a:pPr algn="l"/>
            <a:r>
              <a:rPr lang="ja-JP" altLang="en-US" dirty="0">
                <a:solidFill>
                  <a:schemeClr val="tx1">
                    <a:lumMod val="65000"/>
                    <a:lumOff val="35000"/>
                  </a:schemeClr>
                </a:solidFill>
              </a:rPr>
              <a:t>実施ご希望の場合は、</a:t>
            </a:r>
            <a:r>
              <a:rPr kumimoji="1" lang="ja-JP" altLang="en-US" dirty="0">
                <a:solidFill>
                  <a:srgbClr val="FF0000"/>
                </a:solidFill>
              </a:rPr>
              <a:t>弊社担当営業まで運用するアカウント</a:t>
            </a:r>
            <a:r>
              <a:rPr kumimoji="1" lang="en-US" altLang="ja-JP" dirty="0">
                <a:solidFill>
                  <a:srgbClr val="FF0000"/>
                </a:solidFill>
              </a:rPr>
              <a:t>ID</a:t>
            </a:r>
            <a:r>
              <a:rPr kumimoji="1" lang="ja-JP" altLang="en-US" dirty="0">
                <a:solidFill>
                  <a:srgbClr val="FF0000"/>
                </a:solidFill>
              </a:rPr>
              <a:t>とともにご連絡</a:t>
            </a:r>
            <a:r>
              <a:rPr kumimoji="1" lang="ja-JP" altLang="en-US" dirty="0">
                <a:solidFill>
                  <a:schemeClr val="tx1">
                    <a:lumMod val="65000"/>
                    <a:lumOff val="35000"/>
                  </a:schemeClr>
                </a:solidFill>
              </a:rPr>
              <a:t>ください。</a:t>
            </a:r>
            <a:endParaRPr kumimoji="1" lang="en-US" altLang="ja-JP" dirty="0">
              <a:solidFill>
                <a:schemeClr val="tx1">
                  <a:lumMod val="65000"/>
                  <a:lumOff val="35000"/>
                </a:schemeClr>
              </a:solidFill>
            </a:endParaRPr>
          </a:p>
          <a:p>
            <a:pPr algn="l"/>
            <a:r>
              <a:rPr lang="ja-JP" altLang="en-US" dirty="0">
                <a:solidFill>
                  <a:schemeClr val="tx1">
                    <a:lumMod val="65000"/>
                    <a:lumOff val="35000"/>
                  </a:schemeClr>
                </a:solidFill>
              </a:rPr>
              <a:t>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と商品の連携処理を行います。</a:t>
            </a:r>
            <a:endParaRPr lang="en-US" altLang="ja-JP" dirty="0">
              <a:solidFill>
                <a:schemeClr val="tx1">
                  <a:lumMod val="65000"/>
                  <a:lumOff val="35000"/>
                </a:schemeClr>
              </a:solidFill>
            </a:endParaRPr>
          </a:p>
          <a:p>
            <a:pPr algn="l"/>
            <a:r>
              <a:rPr kumimoji="1" lang="ja-JP" altLang="en-US" dirty="0">
                <a:solidFill>
                  <a:schemeClr val="tx1">
                    <a:lumMod val="65000"/>
                    <a:lumOff val="35000"/>
                  </a:schemeClr>
                </a:solidFill>
              </a:rPr>
              <a:t>アカウントへの連携スケジュールは、</a:t>
            </a:r>
            <a:r>
              <a:rPr kumimoji="1" lang="en-US" altLang="ja-JP" dirty="0">
                <a:solidFill>
                  <a:schemeClr val="tx1">
                    <a:lumMod val="65000"/>
                    <a:lumOff val="35000"/>
                  </a:schemeClr>
                </a:solidFill>
              </a:rPr>
              <a:t>5</a:t>
            </a:r>
            <a:r>
              <a:rPr kumimoji="1" lang="ja-JP" altLang="en-US" dirty="0">
                <a:solidFill>
                  <a:schemeClr val="tx1">
                    <a:lumMod val="65000"/>
                    <a:lumOff val="35000"/>
                  </a:schemeClr>
                </a:solidFill>
              </a:rPr>
              <a:t>～</a:t>
            </a:r>
            <a:r>
              <a:rPr kumimoji="1" lang="en-US" altLang="ja-JP" dirty="0">
                <a:solidFill>
                  <a:schemeClr val="tx1">
                    <a:lumMod val="65000"/>
                    <a:lumOff val="35000"/>
                  </a:schemeClr>
                </a:solidFill>
              </a:rPr>
              <a:t>7</a:t>
            </a:r>
            <a:r>
              <a:rPr kumimoji="1" lang="ja-JP" altLang="en-US" dirty="0">
                <a:solidFill>
                  <a:schemeClr val="tx1">
                    <a:lumMod val="65000"/>
                    <a:lumOff val="35000"/>
                  </a:schemeClr>
                </a:solidFill>
              </a:rPr>
              <a:t>営業日</a:t>
            </a:r>
            <a:r>
              <a:rPr lang="ja-JP" altLang="en-US" dirty="0">
                <a:solidFill>
                  <a:schemeClr val="tx1">
                    <a:lumMod val="65000"/>
                    <a:lumOff val="35000"/>
                  </a:schemeClr>
                </a:solidFill>
              </a:rPr>
              <a:t>目途です。</a:t>
            </a:r>
            <a:endParaRPr kumimoji="1" lang="ja-JP" altLang="en-US" dirty="0">
              <a:solidFill>
                <a:schemeClr val="tx1">
                  <a:lumMod val="65000"/>
                  <a:lumOff val="35000"/>
                </a:schemeClr>
              </a:solidFill>
            </a:endParaRPr>
          </a:p>
        </p:txBody>
      </p:sp>
      <p:sp>
        <p:nvSpPr>
          <p:cNvPr id="7" name="角丸四角形 6"/>
          <p:cNvSpPr/>
          <p:nvPr/>
        </p:nvSpPr>
        <p:spPr>
          <a:xfrm>
            <a:off x="345307" y="340249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351695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754290" y="4149080"/>
            <a:ext cx="10902344" cy="369332"/>
          </a:xfrm>
          <a:prstGeom prst="rect">
            <a:avLst/>
          </a:prstGeom>
          <a:noFill/>
        </p:spPr>
        <p:txBody>
          <a:bodyPr wrap="none" rtlCol="0">
            <a:spAutoFit/>
          </a:bodyPr>
          <a:lstStyle/>
          <a:p>
            <a:r>
              <a:rPr lang="ja-JP" altLang="en-US" dirty="0">
                <a:solidFill>
                  <a:schemeClr val="tx1">
                    <a:lumMod val="65000"/>
                    <a:lumOff val="35000"/>
                  </a:schemeClr>
                </a:solidFill>
              </a:rPr>
              <a:t>こちらの商品は、購入金額、</a:t>
            </a:r>
            <a:r>
              <a:rPr lang="en-US" altLang="ja-JP" dirty="0">
                <a:solidFill>
                  <a:schemeClr val="tx1">
                    <a:lumMod val="65000"/>
                    <a:lumOff val="35000"/>
                  </a:schemeClr>
                </a:solidFill>
              </a:rPr>
              <a:t> 1000</a:t>
            </a:r>
            <a:r>
              <a:rPr lang="ja-JP" altLang="en-US" dirty="0">
                <a:solidFill>
                  <a:schemeClr val="tx1">
                    <a:lumMod val="65000"/>
                    <a:lumOff val="35000"/>
                  </a:schemeClr>
                </a:solidFill>
              </a:rPr>
              <a:t>万リーチ、フリークエンシー</a:t>
            </a:r>
            <a:r>
              <a:rPr lang="en-US" altLang="ja-JP" dirty="0">
                <a:solidFill>
                  <a:schemeClr val="tx1">
                    <a:lumMod val="65000"/>
                    <a:lumOff val="35000"/>
                  </a:schemeClr>
                </a:solidFill>
              </a:rPr>
              <a:t>1</a:t>
            </a:r>
            <a:r>
              <a:rPr lang="ja-JP" altLang="en-US" dirty="0">
                <a:solidFill>
                  <a:schemeClr val="tx1">
                    <a:lumMod val="65000"/>
                    <a:lumOff val="35000"/>
                  </a:schemeClr>
                </a:solidFill>
              </a:rPr>
              <a:t>回、が固定設定となっております。</a:t>
            </a:r>
            <a:endParaRPr kumimoji="1" lang="en-US" altLang="ja-JP" dirty="0">
              <a:solidFill>
                <a:schemeClr val="tx1">
                  <a:lumMod val="65000"/>
                  <a:lumOff val="35000"/>
                </a:schemeClr>
              </a:solidFill>
            </a:endParaRPr>
          </a:p>
        </p:txBody>
      </p:sp>
    </p:spTree>
    <p:extLst>
      <p:ext uri="{BB962C8B-B14F-4D97-AF65-F5344CB8AC3E}">
        <p14:creationId xmlns:p14="http://schemas.microsoft.com/office/powerpoint/2010/main" val="4222241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03148" y="2636912"/>
            <a:ext cx="11691103" cy="2160240"/>
          </a:xfrm>
        </p:spPr>
        <p:txBody>
          <a:bodyPr>
            <a:noAutofit/>
          </a:bodyPr>
          <a:lstStyle/>
          <a:p>
            <a:r>
              <a:rPr lang="ja-JP" altLang="en-US" sz="3600" dirty="0"/>
              <a:t>①ビューアブルインプレッション増量プラン</a:t>
            </a:r>
          </a:p>
          <a:p>
            <a:r>
              <a:rPr kumimoji="1" lang="ja-JP" altLang="en-US" sz="3600" dirty="0"/>
              <a:t>対象商品セールスシート</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Tree>
    <p:extLst>
      <p:ext uri="{BB962C8B-B14F-4D97-AF65-F5344CB8AC3E}">
        <p14:creationId xmlns:p14="http://schemas.microsoft.com/office/powerpoint/2010/main" val="411600371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18937</TotalTime>
  <Words>3926</Words>
  <Application>Microsoft Office PowerPoint</Application>
  <PresentationFormat>ワイド画面</PresentationFormat>
  <Paragraphs>689</Paragraphs>
  <Slides>23</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23</vt:i4>
      </vt:variant>
    </vt:vector>
  </HeadingPairs>
  <TitlesOfParts>
    <vt:vector size="33" baseType="lpstr">
      <vt:lpstr>ＭＳ Ｐゴシック</vt:lpstr>
      <vt:lpstr>メイリオ</vt:lpstr>
      <vt:lpstr>游ゴシック</vt:lpstr>
      <vt:lpstr>Arial</vt:lpstr>
      <vt:lpstr>Calibri</vt:lpstr>
      <vt:lpstr>Century Gothic</vt:lpstr>
      <vt:lpstr>Verdana</vt:lpstr>
      <vt:lpstr>表紙</vt:lpstr>
      <vt:lpstr>中表紙と裏表紙</vt:lpstr>
      <vt:lpstr>コンテンツページ</vt:lpstr>
      <vt:lpstr>Yahoo!広告 ディスプレイ広告（予約型） 年末施策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297</cp:revision>
  <dcterms:created xsi:type="dcterms:W3CDTF">2020-02-26T07:28:11Z</dcterms:created>
  <dcterms:modified xsi:type="dcterms:W3CDTF">2021-10-29T02:41:38Z</dcterms:modified>
</cp:coreProperties>
</file>