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5" r:id="rId1"/>
  </p:sldMasterIdLst>
  <p:notesMasterIdLst>
    <p:notesMasterId r:id="rId35"/>
  </p:notesMasterIdLst>
  <p:handoutMasterIdLst>
    <p:handoutMasterId r:id="rId36"/>
  </p:handoutMasterIdLst>
  <p:sldIdLst>
    <p:sldId id="678" r:id="rId2"/>
    <p:sldId id="728" r:id="rId3"/>
    <p:sldId id="747" r:id="rId4"/>
    <p:sldId id="739" r:id="rId5"/>
    <p:sldId id="729" r:id="rId6"/>
    <p:sldId id="730" r:id="rId7"/>
    <p:sldId id="731" r:id="rId8"/>
    <p:sldId id="740" r:id="rId9"/>
    <p:sldId id="732" r:id="rId10"/>
    <p:sldId id="733" r:id="rId11"/>
    <p:sldId id="734" r:id="rId12"/>
    <p:sldId id="735" r:id="rId13"/>
    <p:sldId id="736" r:id="rId14"/>
    <p:sldId id="744" r:id="rId15"/>
    <p:sldId id="745" r:id="rId16"/>
    <p:sldId id="725" r:id="rId17"/>
    <p:sldId id="749" r:id="rId18"/>
    <p:sldId id="705" r:id="rId19"/>
    <p:sldId id="741" r:id="rId20"/>
    <p:sldId id="700" r:id="rId21"/>
    <p:sldId id="743" r:id="rId22"/>
    <p:sldId id="716" r:id="rId23"/>
    <p:sldId id="715" r:id="rId24"/>
    <p:sldId id="717" r:id="rId25"/>
    <p:sldId id="718" r:id="rId26"/>
    <p:sldId id="719" r:id="rId27"/>
    <p:sldId id="720" r:id="rId28"/>
    <p:sldId id="721" r:id="rId29"/>
    <p:sldId id="750" r:id="rId30"/>
    <p:sldId id="737" r:id="rId31"/>
    <p:sldId id="727" r:id="rId32"/>
    <p:sldId id="723" r:id="rId33"/>
    <p:sldId id="724" r:id="rId34"/>
  </p:sldIdLst>
  <p:sldSz cx="9906000" cy="6858000" type="A4"/>
  <p:notesSz cx="6858000" cy="9144000"/>
  <p:defaultTex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EC"/>
    <a:srgbClr val="FFCCD1"/>
    <a:srgbClr val="7F7F7F"/>
    <a:srgbClr val="FFE9EA"/>
    <a:srgbClr val="003399"/>
    <a:srgbClr val="FAFAFB"/>
    <a:srgbClr val="F5F5F9"/>
    <a:srgbClr val="333333"/>
    <a:srgbClr val="D00216"/>
    <a:srgbClr val="F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CC9F33-23F3-452A-9A69-66755C27C7BC}" v="23" dt="2020-10-05T03:18:25.217"/>
    <p1510:client id="{7CA7F79C-84F6-476D-B8A6-699422EA7B24}" v="206" dt="2020-06-23T01:15:54.452"/>
    <p1510:client id="{FA19EAFE-512D-4D32-A08E-00C7A2EC4103}" v="16" dt="2020-09-17T04:13:34.528"/>
    <p1510:client id="{FB591AEA-AB11-4387-B684-B068FD424C79}" v="125" dt="2020-09-24T02:11:11.655"/>
  </p1510:revLst>
</p1510:revInfo>
</file>

<file path=ppt/tableStyles.xml><?xml version="1.0" encoding="utf-8"?>
<a:tblStyleLst xmlns:a="http://schemas.openxmlformats.org/drawingml/2006/main" def="{5C22544A-7EE6-4342-B048-85BDC9FD1C3A}">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60" autoAdjust="0"/>
    <p:restoredTop sz="96063" autoAdjust="0"/>
  </p:normalViewPr>
  <p:slideViewPr>
    <p:cSldViewPr>
      <p:cViewPr varScale="1">
        <p:scale>
          <a:sx n="61" d="100"/>
          <a:sy n="61" d="100"/>
        </p:scale>
        <p:origin x="27" y="432"/>
      </p:cViewPr>
      <p:guideLst>
        <p:guide orient="horz" pos="2160"/>
        <p:guide pos="3120"/>
      </p:guideLst>
    </p:cSldViewPr>
  </p:slideViewPr>
  <p:notesTextViewPr>
    <p:cViewPr>
      <p:scale>
        <a:sx n="100" d="100"/>
        <a:sy n="100" d="100"/>
      </p:scale>
      <p:origin x="0" y="0"/>
    </p:cViewPr>
  </p:notesTextViewPr>
  <p:sorterViewPr>
    <p:cViewPr>
      <p:scale>
        <a:sx n="100" d="100"/>
        <a:sy n="100" d="100"/>
      </p:scale>
      <p:origin x="0" y="-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yazak" clId="Web-{7CA7F79C-84F6-476D-B8A6-699422EA7B24}"/>
    <pc:docChg chg="modSld sldOrd">
      <pc:chgData name="smiyazak" userId="" providerId="" clId="Web-{7CA7F79C-84F6-476D-B8A6-699422EA7B24}" dt="2020-06-23T01:15:54.452" v="186"/>
      <pc:docMkLst>
        <pc:docMk/>
      </pc:docMkLst>
      <pc:sldChg chg="addSp delSp modSp">
        <pc:chgData name="smiyazak" userId="" providerId="" clId="Web-{7CA7F79C-84F6-476D-B8A6-699422EA7B24}" dt="2020-06-23T01:15:19.702" v="182" actId="1076"/>
        <pc:sldMkLst>
          <pc:docMk/>
          <pc:sldMk cId="438246715" sldId="686"/>
        </pc:sldMkLst>
        <pc:spChg chg="add del mod">
          <ac:chgData name="smiyazak" userId="" providerId="" clId="Web-{7CA7F79C-84F6-476D-B8A6-699422EA7B24}" dt="2020-06-23T01:15:02.811" v="174"/>
          <ac:spMkLst>
            <pc:docMk/>
            <pc:sldMk cId="438246715" sldId="686"/>
            <ac:spMk id="4" creationId="{E5E6C6B1-7244-4418-A2B0-9E5D96FD50AB}"/>
          </ac:spMkLst>
        </pc:spChg>
        <pc:spChg chg="add mod">
          <ac:chgData name="smiyazak" userId="" providerId="" clId="Web-{7CA7F79C-84F6-476D-B8A6-699422EA7B24}" dt="2020-06-23T01:15:19.702" v="182" actId="1076"/>
          <ac:spMkLst>
            <pc:docMk/>
            <pc:sldMk cId="438246715" sldId="686"/>
            <ac:spMk id="9" creationId="{6A035B23-D36E-4D8B-BD07-34DF7D64E63A}"/>
          </ac:spMkLst>
        </pc:spChg>
      </pc:sldChg>
      <pc:sldChg chg="modSp">
        <pc:chgData name="smiyazak" userId="" providerId="" clId="Web-{7CA7F79C-84F6-476D-B8A6-699422EA7B24}" dt="2020-06-23T01:14:31.436" v="170" actId="20577"/>
        <pc:sldMkLst>
          <pc:docMk/>
          <pc:sldMk cId="3989490186" sldId="692"/>
        </pc:sldMkLst>
        <pc:spChg chg="mod">
          <ac:chgData name="smiyazak" userId="" providerId="" clId="Web-{7CA7F79C-84F6-476D-B8A6-699422EA7B24}" dt="2020-06-23T01:14:31.436" v="170" actId="20577"/>
          <ac:spMkLst>
            <pc:docMk/>
            <pc:sldMk cId="3989490186" sldId="692"/>
            <ac:spMk id="5" creationId="{00000000-0000-0000-0000-000000000000}"/>
          </ac:spMkLst>
        </pc:spChg>
      </pc:sldChg>
      <pc:sldChg chg="addSp delSp modSp">
        <pc:chgData name="smiyazak" userId="" providerId="" clId="Web-{7CA7F79C-84F6-476D-B8A6-699422EA7B24}" dt="2020-06-23T01:15:26.796" v="185" actId="1076"/>
        <pc:sldMkLst>
          <pc:docMk/>
          <pc:sldMk cId="2004407853" sldId="698"/>
        </pc:sldMkLst>
        <pc:spChg chg="add mod">
          <ac:chgData name="smiyazak" userId="" providerId="" clId="Web-{7CA7F79C-84F6-476D-B8A6-699422EA7B24}" dt="2020-06-23T01:15:26.796" v="185" actId="1076"/>
          <ac:spMkLst>
            <pc:docMk/>
            <pc:sldMk cId="2004407853" sldId="698"/>
            <ac:spMk id="4" creationId="{4DE84799-7CD0-40BA-93DF-406B9A6437BB}"/>
          </ac:spMkLst>
        </pc:spChg>
        <pc:spChg chg="del mod">
          <ac:chgData name="smiyazak" userId="" providerId="" clId="Web-{7CA7F79C-84F6-476D-B8A6-699422EA7B24}" dt="2020-06-23T01:15:23.968" v="183"/>
          <ac:spMkLst>
            <pc:docMk/>
            <pc:sldMk cId="2004407853" sldId="698"/>
            <ac:spMk id="8" creationId="{00000000-0000-0000-0000-000000000000}"/>
          </ac:spMkLst>
        </pc:spChg>
        <pc:graphicFrameChg chg="mod modGraphic">
          <ac:chgData name="smiyazak" userId="" providerId="" clId="Web-{7CA7F79C-84F6-476D-B8A6-699422EA7B24}" dt="2020-06-23T01:04:41.179" v="7"/>
          <ac:graphicFrameMkLst>
            <pc:docMk/>
            <pc:sldMk cId="2004407853" sldId="698"/>
            <ac:graphicFrameMk id="13" creationId="{8D6FD0B5-1C48-2E4A-A909-7ABA89B39DE9}"/>
          </ac:graphicFrameMkLst>
        </pc:graphicFrameChg>
      </pc:sldChg>
      <pc:sldChg chg="modSp ord">
        <pc:chgData name="smiyazak" userId="" providerId="" clId="Web-{7CA7F79C-84F6-476D-B8A6-699422EA7B24}" dt="2020-06-23T01:15:54.452" v="186"/>
        <pc:sldMkLst>
          <pc:docMk/>
          <pc:sldMk cId="3912940893" sldId="705"/>
        </pc:sldMkLst>
        <pc:spChg chg="mod">
          <ac:chgData name="smiyazak" userId="" providerId="" clId="Web-{7CA7F79C-84F6-476D-B8A6-699422EA7B24}" dt="2020-06-23T01:07:39.464" v="29" actId="1076"/>
          <ac:spMkLst>
            <pc:docMk/>
            <pc:sldMk cId="3912940893" sldId="705"/>
            <ac:spMk id="7" creationId="{56BC9F35-7A4E-CA42-9DF1-B36D469930AE}"/>
          </ac:spMkLst>
        </pc:spChg>
      </pc:sldChg>
      <pc:sldChg chg="modSp">
        <pc:chgData name="smiyazak" userId="" providerId="" clId="Web-{7CA7F79C-84F6-476D-B8A6-699422EA7B24}" dt="2020-06-23T01:10:24.917" v="40" actId="20577"/>
        <pc:sldMkLst>
          <pc:docMk/>
          <pc:sldMk cId="2104917091" sldId="724"/>
        </pc:sldMkLst>
        <pc:spChg chg="mod">
          <ac:chgData name="smiyazak" userId="" providerId="" clId="Web-{7CA7F79C-84F6-476D-B8A6-699422EA7B24}" dt="2020-06-23T01:10:24.917" v="40" actId="20577"/>
          <ac:spMkLst>
            <pc:docMk/>
            <pc:sldMk cId="2104917091" sldId="724"/>
            <ac:spMk id="6" creationId="{00000000-0000-0000-0000-000000000000}"/>
          </ac:spMkLst>
        </pc:spChg>
      </pc:sldChg>
      <pc:sldChg chg="modSp">
        <pc:chgData name="smiyazak" userId="" providerId="" clId="Web-{7CA7F79C-84F6-476D-B8A6-699422EA7B24}" dt="2020-06-23T01:06:33.337" v="25"/>
        <pc:sldMkLst>
          <pc:docMk/>
          <pc:sldMk cId="4082721140" sldId="725"/>
        </pc:sldMkLst>
        <pc:graphicFrameChg chg="mod modGraphic">
          <ac:chgData name="smiyazak" userId="" providerId="" clId="Web-{7CA7F79C-84F6-476D-B8A6-699422EA7B24}" dt="2020-06-23T01:06:33.337" v="25"/>
          <ac:graphicFrameMkLst>
            <pc:docMk/>
            <pc:sldMk cId="4082721140" sldId="725"/>
            <ac:graphicFrameMk id="5" creationId="{5C4374D8-C7AA-A044-9BC8-03321DB933E1}"/>
          </ac:graphicFrameMkLst>
        </pc:graphicFrameChg>
      </pc:sldChg>
    </pc:docChg>
  </pc:docChgLst>
  <pc:docChgLst>
    <pc:chgData name="smiyazak" userId="fzgxfhLGUM4XWADjrFiAltUgLhdVdaSdGq4h9WOKtRk=" providerId="None" clId="Web-{24CC9F33-23F3-452A-9A69-66755C27C7BC}"/>
    <pc:docChg chg="modSld">
      <pc:chgData name="smiyazak" userId="fzgxfhLGUM4XWADjrFiAltUgLhdVdaSdGq4h9WOKtRk=" providerId="None" clId="Web-{24CC9F33-23F3-452A-9A69-66755C27C7BC}" dt="2020-10-05T03:18:22.639" v="7"/>
      <pc:docMkLst>
        <pc:docMk/>
      </pc:docMkLst>
      <pc:sldChg chg="modSp">
        <pc:chgData name="smiyazak" userId="fzgxfhLGUM4XWADjrFiAltUgLhdVdaSdGq4h9WOKtRk=" providerId="None" clId="Web-{24CC9F33-23F3-452A-9A69-66755C27C7BC}" dt="2020-10-05T03:18:01.529" v="1"/>
        <pc:sldMkLst>
          <pc:docMk/>
          <pc:sldMk cId="4277606802" sldId="733"/>
        </pc:sldMkLst>
        <pc:graphicFrameChg chg="mod modGraphic">
          <ac:chgData name="smiyazak" userId="fzgxfhLGUM4XWADjrFiAltUgLhdVdaSdGq4h9WOKtRk=" providerId="None" clId="Web-{24CC9F33-23F3-452A-9A69-66755C27C7BC}" dt="2020-10-05T03:18:01.529" v="1"/>
          <ac:graphicFrameMkLst>
            <pc:docMk/>
            <pc:sldMk cId="4277606802" sldId="733"/>
            <ac:graphicFrameMk id="15" creationId="{5C4374D8-C7AA-A044-9BC8-03321DB933E1}"/>
          </ac:graphicFrameMkLst>
        </pc:graphicFrameChg>
      </pc:sldChg>
      <pc:sldChg chg="modSp">
        <pc:chgData name="smiyazak" userId="fzgxfhLGUM4XWADjrFiAltUgLhdVdaSdGq4h9WOKtRk=" providerId="None" clId="Web-{24CC9F33-23F3-452A-9A69-66755C27C7BC}" dt="2020-10-05T03:18:10.014" v="4"/>
        <pc:sldMkLst>
          <pc:docMk/>
          <pc:sldMk cId="1574332077" sldId="734"/>
        </pc:sldMkLst>
        <pc:graphicFrameChg chg="mod modGraphic">
          <ac:chgData name="smiyazak" userId="fzgxfhLGUM4XWADjrFiAltUgLhdVdaSdGq4h9WOKtRk=" providerId="None" clId="Web-{24CC9F33-23F3-452A-9A69-66755C27C7BC}" dt="2020-10-05T03:18:10.014" v="4"/>
          <ac:graphicFrameMkLst>
            <pc:docMk/>
            <pc:sldMk cId="1574332077" sldId="734"/>
            <ac:graphicFrameMk id="15" creationId="{5C4374D8-C7AA-A044-9BC8-03321DB933E1}"/>
          </ac:graphicFrameMkLst>
        </pc:graphicFrameChg>
      </pc:sldChg>
      <pc:sldChg chg="modSp">
        <pc:chgData name="smiyazak" userId="fzgxfhLGUM4XWADjrFiAltUgLhdVdaSdGq4h9WOKtRk=" providerId="None" clId="Web-{24CC9F33-23F3-452A-9A69-66755C27C7BC}" dt="2020-10-05T03:18:22.639" v="7"/>
        <pc:sldMkLst>
          <pc:docMk/>
          <pc:sldMk cId="3532094771" sldId="736"/>
        </pc:sldMkLst>
        <pc:graphicFrameChg chg="mod modGraphic">
          <ac:chgData name="smiyazak" userId="fzgxfhLGUM4XWADjrFiAltUgLhdVdaSdGq4h9WOKtRk=" providerId="None" clId="Web-{24CC9F33-23F3-452A-9A69-66755C27C7BC}" dt="2020-10-05T03:18:22.639" v="7"/>
          <ac:graphicFrameMkLst>
            <pc:docMk/>
            <pc:sldMk cId="3532094771" sldId="736"/>
            <ac:graphicFrameMk id="15" creationId="{5C4374D8-C7AA-A044-9BC8-03321DB933E1}"/>
          </ac:graphicFrameMkLst>
        </pc:graphicFrameChg>
      </pc:sldChg>
    </pc:docChg>
  </pc:docChgLst>
  <pc:docChgLst>
    <pc:chgData name="smiyazak" userId="fzgxfhLGUM4XWADjrFiAltUgLhdVdaSdGq4h9WOKtRk=" providerId="None" clId="Web-{FA19EAFE-512D-4D32-A08E-00C7A2EC4103}"/>
    <pc:docChg chg="modSld">
      <pc:chgData name="smiyazak" userId="fzgxfhLGUM4XWADjrFiAltUgLhdVdaSdGq4h9WOKtRk=" providerId="None" clId="Web-{FA19EAFE-512D-4D32-A08E-00C7A2EC4103}" dt="2020-09-17T04:13:26.122" v="12" actId="20577"/>
      <pc:docMkLst>
        <pc:docMk/>
      </pc:docMkLst>
      <pc:sldChg chg="modSp">
        <pc:chgData name="smiyazak" userId="fzgxfhLGUM4XWADjrFiAltUgLhdVdaSdGq4h9WOKtRk=" providerId="None" clId="Web-{FA19EAFE-512D-4D32-A08E-00C7A2EC4103}" dt="2020-09-17T04:13:12.794" v="2" actId="20577"/>
        <pc:sldMkLst>
          <pc:docMk/>
          <pc:sldMk cId="4277606802" sldId="733"/>
        </pc:sldMkLst>
        <pc:spChg chg="mod">
          <ac:chgData name="smiyazak" userId="fzgxfhLGUM4XWADjrFiAltUgLhdVdaSdGq4h9WOKtRk=" providerId="None" clId="Web-{FA19EAFE-512D-4D32-A08E-00C7A2EC4103}" dt="2020-09-17T04:13:12.794" v="2" actId="20577"/>
          <ac:spMkLst>
            <pc:docMk/>
            <pc:sldMk cId="4277606802" sldId="733"/>
            <ac:spMk id="5" creationId="{80B0730C-3B9E-4841-8DAD-6780CB507DD0}"/>
          </ac:spMkLst>
        </pc:spChg>
      </pc:sldChg>
      <pc:sldChg chg="modSp">
        <pc:chgData name="smiyazak" userId="fzgxfhLGUM4XWADjrFiAltUgLhdVdaSdGq4h9WOKtRk=" providerId="None" clId="Web-{FA19EAFE-512D-4D32-A08E-00C7A2EC4103}" dt="2020-09-17T04:13:17.044" v="7" actId="20577"/>
        <pc:sldMkLst>
          <pc:docMk/>
          <pc:sldMk cId="1574332077" sldId="734"/>
        </pc:sldMkLst>
        <pc:spChg chg="mod">
          <ac:chgData name="smiyazak" userId="fzgxfhLGUM4XWADjrFiAltUgLhdVdaSdGq4h9WOKtRk=" providerId="None" clId="Web-{FA19EAFE-512D-4D32-A08E-00C7A2EC4103}" dt="2020-09-17T04:13:17.044" v="7" actId="20577"/>
          <ac:spMkLst>
            <pc:docMk/>
            <pc:sldMk cId="1574332077" sldId="734"/>
            <ac:spMk id="5" creationId="{80B0730C-3B9E-4841-8DAD-6780CB507DD0}"/>
          </ac:spMkLst>
        </pc:spChg>
      </pc:sldChg>
      <pc:sldChg chg="modSp">
        <pc:chgData name="smiyazak" userId="fzgxfhLGUM4XWADjrFiAltUgLhdVdaSdGq4h9WOKtRk=" providerId="None" clId="Web-{FA19EAFE-512D-4D32-A08E-00C7A2EC4103}" dt="2020-09-17T04:13:24.934" v="10" actId="20577"/>
        <pc:sldMkLst>
          <pc:docMk/>
          <pc:sldMk cId="3532094771" sldId="736"/>
        </pc:sldMkLst>
        <pc:spChg chg="mod">
          <ac:chgData name="smiyazak" userId="fzgxfhLGUM4XWADjrFiAltUgLhdVdaSdGq4h9WOKtRk=" providerId="None" clId="Web-{FA19EAFE-512D-4D32-A08E-00C7A2EC4103}" dt="2020-09-17T04:13:24.934" v="10" actId="20577"/>
          <ac:spMkLst>
            <pc:docMk/>
            <pc:sldMk cId="3532094771" sldId="736"/>
            <ac:spMk id="5" creationId="{80B0730C-3B9E-4841-8DAD-6780CB507DD0}"/>
          </ac:spMkLst>
        </pc:spChg>
      </pc:sldChg>
    </pc:docChg>
  </pc:docChgLst>
  <pc:docChgLst>
    <pc:chgData name="mhiguchi" userId="NbHeIkdE0LhaLYNyBMZYozbDZdIty0KAIZWEN4inVbk=" providerId="None" clId="Web-{FB591AEA-AB11-4387-B684-B068FD424C79}"/>
    <pc:docChg chg="modSld">
      <pc:chgData name="mhiguchi" userId="NbHeIkdE0LhaLYNyBMZYozbDZdIty0KAIZWEN4inVbk=" providerId="None" clId="Web-{FB591AEA-AB11-4387-B684-B068FD424C79}" dt="2020-09-24T02:10:59.780" v="72"/>
      <pc:docMkLst>
        <pc:docMk/>
      </pc:docMkLst>
      <pc:sldChg chg="modSp">
        <pc:chgData name="mhiguchi" userId="NbHeIkdE0LhaLYNyBMZYozbDZdIty0KAIZWEN4inVbk=" providerId="None" clId="Web-{FB591AEA-AB11-4387-B684-B068FD424C79}" dt="2020-09-24T02:10:59.780" v="72"/>
        <pc:sldMkLst>
          <pc:docMk/>
          <pc:sldMk cId="4082721140" sldId="725"/>
        </pc:sldMkLst>
        <pc:spChg chg="mod">
          <ac:chgData name="mhiguchi" userId="NbHeIkdE0LhaLYNyBMZYozbDZdIty0KAIZWEN4inVbk=" providerId="None" clId="Web-{FB591AEA-AB11-4387-B684-B068FD424C79}" dt="2020-09-24T02:10:53.389" v="59" actId="20577"/>
          <ac:spMkLst>
            <pc:docMk/>
            <pc:sldMk cId="4082721140" sldId="725"/>
            <ac:spMk id="3" creationId="{00000000-0000-0000-0000-000000000000}"/>
          </ac:spMkLst>
        </pc:spChg>
        <pc:graphicFrameChg chg="mod modGraphic">
          <ac:chgData name="mhiguchi" userId="NbHeIkdE0LhaLYNyBMZYozbDZdIty0KAIZWEN4inVbk=" providerId="None" clId="Web-{FB591AEA-AB11-4387-B684-B068FD424C79}" dt="2020-09-24T02:10:59.780" v="72"/>
          <ac:graphicFrameMkLst>
            <pc:docMk/>
            <pc:sldMk cId="4082721140" sldId="725"/>
            <ac:graphicFrameMk id="5" creationId="{5C4374D8-C7AA-A044-9BC8-03321DB933E1}"/>
          </ac:graphicFrameMkLst>
        </pc:graphicFrameChg>
      </pc:sldChg>
      <pc:sldChg chg="modSp">
        <pc:chgData name="mhiguchi" userId="NbHeIkdE0LhaLYNyBMZYozbDZdIty0KAIZWEN4inVbk=" providerId="None" clId="Web-{FB591AEA-AB11-4387-B684-B068FD424C79}" dt="2020-09-24T02:10:26.982" v="12"/>
        <pc:sldMkLst>
          <pc:docMk/>
          <pc:sldMk cId="2664336359" sldId="744"/>
        </pc:sldMkLst>
        <pc:spChg chg="mod">
          <ac:chgData name="mhiguchi" userId="NbHeIkdE0LhaLYNyBMZYozbDZdIty0KAIZWEN4inVbk=" providerId="None" clId="Web-{FB591AEA-AB11-4387-B684-B068FD424C79}" dt="2020-09-24T02:10:19.201" v="8" actId="20577"/>
          <ac:spMkLst>
            <pc:docMk/>
            <pc:sldMk cId="2664336359" sldId="744"/>
            <ac:spMk id="3" creationId="{00000000-0000-0000-0000-000000000000}"/>
          </ac:spMkLst>
        </pc:spChg>
        <pc:graphicFrameChg chg="mod modGraphic">
          <ac:chgData name="mhiguchi" userId="NbHeIkdE0LhaLYNyBMZYozbDZdIty0KAIZWEN4inVbk=" providerId="None" clId="Web-{FB591AEA-AB11-4387-B684-B068FD424C79}" dt="2020-09-24T02:10:26.982" v="12"/>
          <ac:graphicFrameMkLst>
            <pc:docMk/>
            <pc:sldMk cId="2664336359" sldId="744"/>
            <ac:graphicFrameMk id="5" creationId="{5C4374D8-C7AA-A044-9BC8-03321DB933E1}"/>
          </ac:graphicFrameMkLst>
        </pc:graphicFrameChg>
      </pc:sldChg>
      <pc:sldChg chg="modSp">
        <pc:chgData name="mhiguchi" userId="NbHeIkdE0LhaLYNyBMZYozbDZdIty0KAIZWEN4inVbk=" providerId="None" clId="Web-{FB591AEA-AB11-4387-B684-B068FD424C79}" dt="2020-09-24T02:10:44.467" v="38"/>
        <pc:sldMkLst>
          <pc:docMk/>
          <pc:sldMk cId="112280498" sldId="745"/>
        </pc:sldMkLst>
        <pc:spChg chg="mod">
          <ac:chgData name="mhiguchi" userId="NbHeIkdE0LhaLYNyBMZYozbDZdIty0KAIZWEN4inVbk=" providerId="None" clId="Web-{FB591AEA-AB11-4387-B684-B068FD424C79}" dt="2020-09-24T02:10:38.701" v="26" actId="20577"/>
          <ac:spMkLst>
            <pc:docMk/>
            <pc:sldMk cId="112280498" sldId="745"/>
            <ac:spMk id="3" creationId="{00000000-0000-0000-0000-000000000000}"/>
          </ac:spMkLst>
        </pc:spChg>
        <pc:graphicFrameChg chg="mod modGraphic">
          <ac:chgData name="mhiguchi" userId="NbHeIkdE0LhaLYNyBMZYozbDZdIty0KAIZWEN4inVbk=" providerId="None" clId="Web-{FB591AEA-AB11-4387-B684-B068FD424C79}" dt="2020-09-24T02:10:44.467" v="38"/>
          <ac:graphicFrameMkLst>
            <pc:docMk/>
            <pc:sldMk cId="112280498" sldId="745"/>
            <ac:graphicFrameMk id="5" creationId="{5C4374D8-C7AA-A044-9BC8-03321DB933E1}"/>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7E4A5E-F982-442B-AD96-6979D7864649}" type="datetimeFigureOut">
              <a:rPr kumimoji="1" lang="ja-JP" altLang="en-US" smtClean="0"/>
              <a:t>2021/2/4</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FD7EC5-E9E6-417E-95B1-D9DF5F42AA33}" type="slidenum">
              <a:rPr kumimoji="1" lang="ja-JP" altLang="en-US" smtClean="0"/>
              <a:t>‹#›</a:t>
            </a:fld>
            <a:endParaRPr kumimoji="1" lang="ja-JP" altLang="en-US"/>
          </a:p>
        </p:txBody>
      </p:sp>
    </p:spTree>
    <p:extLst>
      <p:ext uri="{BB962C8B-B14F-4D97-AF65-F5344CB8AC3E}">
        <p14:creationId xmlns:p14="http://schemas.microsoft.com/office/powerpoint/2010/main" val="378631304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2021/2/4</a:t>
            </a:fld>
            <a:endParaRPr kumimoji="1" lang="ja-JP" altLang="en-US" dirty="0"/>
          </a:p>
        </p:txBody>
      </p:sp>
      <p:sp>
        <p:nvSpPr>
          <p:cNvPr id="4" name="スライド イメージ プレースホルダ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dirty="0"/>
          </a:p>
        </p:txBody>
      </p:sp>
    </p:spTree>
    <p:extLst>
      <p:ext uri="{BB962C8B-B14F-4D97-AF65-F5344CB8AC3E}">
        <p14:creationId xmlns:p14="http://schemas.microsoft.com/office/powerpoint/2010/main" val="1799099509"/>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1</a:t>
            </a:fld>
            <a:endParaRPr kumimoji="1" lang="ja-JP" altLang="en-US"/>
          </a:p>
        </p:txBody>
      </p:sp>
    </p:spTree>
    <p:extLst>
      <p:ext uri="{BB962C8B-B14F-4D97-AF65-F5344CB8AC3E}">
        <p14:creationId xmlns:p14="http://schemas.microsoft.com/office/powerpoint/2010/main" val="4066246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https://cptl.corp.yahoo.co.jp/pages/viewpage.action?pageId=2198557592</a:t>
            </a:r>
          </a:p>
          <a:p>
            <a:r>
              <a:rPr kumimoji="1" lang="ja-JP" altLang="en-US" dirty="0"/>
              <a:t>免責の記載あり</a:t>
            </a:r>
            <a:endParaRPr kumimoji="1" lang="en-US" altLang="ja-JP" dirty="0"/>
          </a:p>
          <a:p>
            <a:r>
              <a:rPr kumimoji="1" lang="ja-JP" altLang="en-US" sz="1200" b="0" i="0" u="none" strike="noStrike" kern="1200" dirty="0">
                <a:solidFill>
                  <a:schemeClr val="tx1"/>
                </a:solidFill>
                <a:effectLst/>
                <a:latin typeface="+mn-lt"/>
                <a:ea typeface="+mn-ea"/>
                <a:cs typeface="+mn-cs"/>
              </a:rPr>
              <a:t>・広告取り扱いに関するご契約の条件（プレミアム広告）→広告取扱基本規定</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・プレミアム広告　免責条項 </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・セールスシート（各商品）</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・入稿規定</a:t>
            </a:r>
            <a:endParaRPr kumimoji="1" lang="en-US" altLang="ja-JP" sz="1200" b="0" i="0" u="none" strike="noStrike" kern="1200" dirty="0">
              <a:solidFill>
                <a:schemeClr val="tx1"/>
              </a:solidFill>
              <a:effectLst/>
              <a:latin typeface="+mn-lt"/>
              <a:ea typeface="+mn-ea"/>
              <a:cs typeface="+mn-cs"/>
            </a:endParaRPr>
          </a:p>
          <a:p>
            <a:endParaRPr kumimoji="1" lang="en-US" altLang="ja-JP" dirty="0"/>
          </a:p>
        </p:txBody>
      </p:sp>
    </p:spTree>
    <p:extLst>
      <p:ext uri="{BB962C8B-B14F-4D97-AF65-F5344CB8AC3E}">
        <p14:creationId xmlns:p14="http://schemas.microsoft.com/office/powerpoint/2010/main" val="1023039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https://cptl.corp.yahoo.co.jp/pages/viewpage.action?pageId=2198557592</a:t>
            </a:r>
          </a:p>
          <a:p>
            <a:r>
              <a:rPr kumimoji="1" lang="ja-JP" altLang="en-US" dirty="0"/>
              <a:t>免責の記載あり</a:t>
            </a:r>
            <a:endParaRPr kumimoji="1" lang="en-US" altLang="ja-JP" dirty="0"/>
          </a:p>
          <a:p>
            <a:r>
              <a:rPr kumimoji="1" lang="ja-JP" altLang="en-US" sz="1200" b="0" i="0" u="none" strike="noStrike" kern="1200" dirty="0">
                <a:solidFill>
                  <a:schemeClr val="tx1"/>
                </a:solidFill>
                <a:effectLst/>
                <a:latin typeface="+mn-lt"/>
                <a:ea typeface="+mn-ea"/>
                <a:cs typeface="+mn-cs"/>
              </a:rPr>
              <a:t>・広告取り扱いに関するご契約の条件（プレミアム広告）→広告取扱基本規定</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・プレミアム広告　免責条項 </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・セールスシート（各商品）</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・入稿規定</a:t>
            </a:r>
            <a:endParaRPr kumimoji="1" lang="en-US" altLang="ja-JP" sz="1200" b="0" i="0" u="none" strike="noStrike" kern="1200" dirty="0">
              <a:solidFill>
                <a:schemeClr val="tx1"/>
              </a:solidFill>
              <a:effectLst/>
              <a:latin typeface="+mn-lt"/>
              <a:ea typeface="+mn-ea"/>
              <a:cs typeface="+mn-cs"/>
            </a:endParaRPr>
          </a:p>
          <a:p>
            <a:endParaRPr kumimoji="1" lang="en-US" altLang="ja-JP" dirty="0"/>
          </a:p>
        </p:txBody>
      </p:sp>
    </p:spTree>
    <p:extLst>
      <p:ext uri="{BB962C8B-B14F-4D97-AF65-F5344CB8AC3E}">
        <p14:creationId xmlns:p14="http://schemas.microsoft.com/office/powerpoint/2010/main" val="24424043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用">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3212976"/>
            <a:ext cx="8420100" cy="819523"/>
          </a:xfrm>
        </p:spPr>
        <p:txBody>
          <a:bodyPr>
            <a:normAutofit/>
          </a:bodyPr>
          <a:lstStyle>
            <a:lvl1pPr>
              <a:defRPr sz="4800"/>
            </a:lvl1pPr>
          </a:lstStyle>
          <a:p>
            <a:r>
              <a:rPr kumimoji="1" lang="ja-JP" altLang="en-US"/>
              <a:t>マスタ タイトルの書式設定</a:t>
            </a:r>
            <a:endParaRPr kumimoji="1" lang="ja-JP" altLang="en-US" dirty="0"/>
          </a:p>
        </p:txBody>
      </p:sp>
      <p:pic>
        <p:nvPicPr>
          <p:cNvPr id="7" name="Picture 2"/>
          <p:cNvPicPr>
            <a:picLocks noChangeAspect="1" noChangeArrowheads="1"/>
          </p:cNvPicPr>
          <p:nvPr userDrawn="1"/>
        </p:nvPicPr>
        <p:blipFill>
          <a:blip r:embed="rId2" cstate="print"/>
          <a:srcRect/>
          <a:stretch>
            <a:fillRect/>
          </a:stretch>
        </p:blipFill>
        <p:spPr bwMode="auto">
          <a:xfrm>
            <a:off x="3224826" y="1730067"/>
            <a:ext cx="3529372" cy="943646"/>
          </a:xfrm>
          <a:prstGeom prst="rect">
            <a:avLst/>
          </a:prstGeom>
          <a:noFill/>
          <a:ln w="9525">
            <a:noFill/>
            <a:miter lim="800000"/>
            <a:headEnd/>
            <a:tailEnd/>
          </a:ln>
          <a:effectLst/>
        </p:spPr>
      </p:pic>
      <p:sp>
        <p:nvSpPr>
          <p:cNvPr id="10" name="テキスト プレースホルダ 9"/>
          <p:cNvSpPr>
            <a:spLocks noGrp="1"/>
          </p:cNvSpPr>
          <p:nvPr>
            <p:ph type="body" sz="quarter" idx="13" hasCustomPrompt="1"/>
          </p:nvPr>
        </p:nvSpPr>
        <p:spPr>
          <a:xfrm>
            <a:off x="2792414" y="4581128"/>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2013/XX/XX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5219439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面用">
    <p:spTree>
      <p:nvGrpSpPr>
        <p:cNvPr id="1" name=""/>
        <p:cNvGrpSpPr/>
        <p:nvPr/>
      </p:nvGrpSpPr>
      <p:grpSpPr>
        <a:xfrm>
          <a:off x="0" y="0"/>
          <a:ext cx="0" cy="0"/>
          <a:chOff x="0" y="0"/>
          <a:chExt cx="0" cy="0"/>
        </a:xfrm>
      </p:grpSpPr>
      <p:sp>
        <p:nvSpPr>
          <p:cNvPr id="15" name="フッター プレースホルダ 9"/>
          <p:cNvSpPr>
            <a:spLocks noGrp="1"/>
          </p:cNvSpPr>
          <p:nvPr>
            <p:ph type="ftr" sz="quarter" idx="3"/>
          </p:nvPr>
        </p:nvSpPr>
        <p:spPr>
          <a:xfrm>
            <a:off x="2792760" y="6525344"/>
            <a:ext cx="4320480" cy="365125"/>
          </a:xfrm>
          <a:prstGeom prst="rect">
            <a:avLst/>
          </a:prstGeom>
        </p:spPr>
        <p:txBody>
          <a:bodyPr vert="horz" lIns="91440" tIns="45720" rIns="91440" bIns="45720" rtlCol="0" anchor="ctr"/>
          <a:lstStyle>
            <a:lvl1pPr algn="ctr">
              <a:defRPr sz="700">
                <a:solidFill>
                  <a:schemeClr val="tx1"/>
                </a:solidFill>
              </a:defRPr>
            </a:lvl1p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8" name="スライド番号プレースホルダ 10"/>
          <p:cNvSpPr txBox="1">
            <a:spLocks/>
          </p:cNvSpPr>
          <p:nvPr userDrawn="1"/>
        </p:nvSpPr>
        <p:spPr>
          <a:xfrm>
            <a:off x="7538144" y="6520259"/>
            <a:ext cx="2311400" cy="365125"/>
          </a:xfrm>
          <a:prstGeom prst="rect">
            <a:avLst/>
          </a:prstGeom>
        </p:spPr>
        <p:txBody>
          <a:bodyPr vert="horz" lIns="91440" tIns="45720" rIns="91440" bIns="45720" rtlCol="0" anchor="ctr"/>
          <a:lstStyle>
            <a:defPPr lvl="0">
              <a:defRPr lang="ja-JP"/>
            </a:defPPr>
            <a:lvl1pPr marL="0" lvl="1" algn="r" defTabSz="914400" rtl="0" eaLnBrk="1" latinLnBrk="0" hangingPunct="1">
              <a:defRPr kumimoji="1" sz="1400" kern="1200">
                <a:solidFill>
                  <a:srgbClr val="687080"/>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pPr/>
              <a:t>‹#›</a:t>
            </a:fld>
            <a:endParaRPr lang="ja-JP" altLang="en-US" dirty="0"/>
          </a:p>
        </p:txBody>
      </p:sp>
      <p:sp>
        <p:nvSpPr>
          <p:cNvPr id="9" name="タイトル 1">
            <a:extLst>
              <a:ext uri="{FF2B5EF4-FFF2-40B4-BE49-F238E27FC236}">
                <a16:creationId xmlns:a16="http://schemas.microsoft.com/office/drawing/2014/main" id="{707984D9-3F31-6F4D-BB3D-30083903CCB8}"/>
              </a:ext>
            </a:extLst>
          </p:cNvPr>
          <p:cNvSpPr>
            <a:spLocks noGrp="1"/>
          </p:cNvSpPr>
          <p:nvPr>
            <p:ph type="title" hasCustomPrompt="1"/>
          </p:nvPr>
        </p:nvSpPr>
        <p:spPr>
          <a:xfrm>
            <a:off x="500926" y="291972"/>
            <a:ext cx="7992888" cy="432048"/>
          </a:xfrm>
        </p:spPr>
        <p:txBody>
          <a:bodyPr>
            <a:normAutofit/>
          </a:bodyPr>
          <a:lstStyle>
            <a:lvl1pPr algn="l">
              <a:defRPr sz="2800"/>
            </a:lvl1pPr>
          </a:lstStyle>
          <a:p>
            <a:r>
              <a:rPr kumimoji="1" lang="ja-JP" altLang="en-US"/>
              <a:t>テキストテキストテキスト　</a:t>
            </a:r>
            <a:r>
              <a:rPr lang="ja-JP" altLang="en-US" sz="1200">
                <a:latin typeface="メイリオ" panose="020B0604030504040204" pitchFamily="50" charset="-128"/>
                <a:ea typeface="メイリオ" panose="020B0604030504040204" pitchFamily="50" charset="-128"/>
                <a:cs typeface="メイリオ" panose="020B0604030504040204" pitchFamily="50" charset="-128"/>
              </a:rPr>
              <a:t>テキストテキストテキスト</a:t>
            </a:r>
            <a:endParaRPr kumimoji="1" lang="ja-JP" altLang="en-US" sz="1100" dirty="0"/>
          </a:p>
        </p:txBody>
      </p:sp>
      <p:sp>
        <p:nvSpPr>
          <p:cNvPr id="12" name="正方形/長方形 11">
            <a:extLst>
              <a:ext uri="{FF2B5EF4-FFF2-40B4-BE49-F238E27FC236}">
                <a16:creationId xmlns:a16="http://schemas.microsoft.com/office/drawing/2014/main" id="{9D8D5134-722E-C347-A2EE-B0378991EB03}"/>
              </a:ext>
            </a:extLst>
          </p:cNvPr>
          <p:cNvSpPr/>
          <p:nvPr userDrawn="1"/>
        </p:nvSpPr>
        <p:spPr>
          <a:xfrm>
            <a:off x="0" y="-11862"/>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C9DF56A8-D930-6242-9838-ED49F04302FD}"/>
              </a:ext>
            </a:extLst>
          </p:cNvPr>
          <p:cNvSpPr/>
          <p:nvPr userDrawn="1"/>
        </p:nvSpPr>
        <p:spPr>
          <a:xfrm>
            <a:off x="0" y="-11861"/>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1449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表紙用">
    <p:spTree>
      <p:nvGrpSpPr>
        <p:cNvPr id="1" name=""/>
        <p:cNvGrpSpPr/>
        <p:nvPr/>
      </p:nvGrpSpPr>
      <p:grpSpPr>
        <a:xfrm>
          <a:off x="0" y="0"/>
          <a:ext cx="0" cy="0"/>
          <a:chOff x="0" y="0"/>
          <a:chExt cx="0" cy="0"/>
        </a:xfrm>
      </p:grpSpPr>
      <p:sp>
        <p:nvSpPr>
          <p:cNvPr id="6" name="タイトル 1"/>
          <p:cNvSpPr>
            <a:spLocks noGrp="1"/>
          </p:cNvSpPr>
          <p:nvPr userDrawn="1">
            <p:ph type="title" hasCustomPrompt="1"/>
          </p:nvPr>
        </p:nvSpPr>
        <p:spPr>
          <a:xfrm>
            <a:off x="704528" y="2703416"/>
            <a:ext cx="8496944" cy="1143000"/>
          </a:xfrm>
        </p:spPr>
        <p:txBody>
          <a:bodyPr>
            <a:normAutofit/>
          </a:bodyPr>
          <a:lstStyle>
            <a:lvl1pPr>
              <a:defRPr sz="4000"/>
            </a:lvl1pPr>
          </a:lstStyle>
          <a:p>
            <a:r>
              <a:rPr kumimoji="1" lang="ja-JP" altLang="en-US" dirty="0">
                <a:solidFill>
                  <a:schemeClr val="tx1"/>
                </a:solidFill>
              </a:rPr>
              <a:t>クリックして中表紙タイトルを入力</a:t>
            </a:r>
          </a:p>
        </p:txBody>
      </p:sp>
      <p:sp>
        <p:nvSpPr>
          <p:cNvPr id="13" name="フッター プレースホルダ 9"/>
          <p:cNvSpPr>
            <a:spLocks noGrp="1"/>
          </p:cNvSpPr>
          <p:nvPr>
            <p:ph type="ftr" sz="quarter" idx="3"/>
          </p:nvPr>
        </p:nvSpPr>
        <p:spPr>
          <a:xfrm>
            <a:off x="2792760" y="6525344"/>
            <a:ext cx="4320480" cy="365125"/>
          </a:xfrm>
          <a:prstGeom prst="rect">
            <a:avLst/>
          </a:prstGeom>
        </p:spPr>
        <p:txBody>
          <a:bodyPr vert="horz" lIns="91440" tIns="45720" rIns="91440" bIns="45720" rtlCol="0" anchor="ctr"/>
          <a:lstStyle>
            <a:lvl1pPr algn="ctr">
              <a:defRPr sz="700">
                <a:solidFill>
                  <a:schemeClr val="tx1"/>
                </a:solidFill>
              </a:defRPr>
            </a:lvl1p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5" name="スライド番号プレースホルダ 10"/>
          <p:cNvSpPr txBox="1">
            <a:spLocks/>
          </p:cNvSpPr>
          <p:nvPr userDrawn="1"/>
        </p:nvSpPr>
        <p:spPr>
          <a:xfrm>
            <a:off x="7594600" y="6453336"/>
            <a:ext cx="2311400" cy="365125"/>
          </a:xfrm>
          <a:prstGeom prst="rect">
            <a:avLst/>
          </a:prstGeom>
        </p:spPr>
        <p:txBody>
          <a:bodyPr vert="horz" lIns="91440" tIns="45720" rIns="91440" bIns="45720" rtlCol="0" anchor="ctr"/>
          <a:lstStyle>
            <a:defPPr lvl="0">
              <a:defRPr lang="ja-JP"/>
            </a:defPPr>
            <a:lvl1pPr marL="0" lvl="1" algn="r" defTabSz="914400" rtl="0" eaLnBrk="1" latinLnBrk="0" hangingPunct="1">
              <a:defRPr kumimoji="1" sz="1400" kern="1200">
                <a:solidFill>
                  <a:srgbClr val="687080"/>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pPr/>
              <a:t>‹#›</a:t>
            </a:fld>
            <a:endParaRPr lang="ja-JP" altLang="en-US" dirty="0"/>
          </a:p>
        </p:txBody>
      </p:sp>
    </p:spTree>
    <p:extLst>
      <p:ext uri="{BB962C8B-B14F-4D97-AF65-F5344CB8AC3E}">
        <p14:creationId xmlns:p14="http://schemas.microsoft.com/office/powerpoint/2010/main" val="4017437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用サブタイトル付き">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a:stretch>
            <a:fillRect/>
          </a:stretch>
        </p:blipFill>
        <p:spPr bwMode="auto">
          <a:xfrm>
            <a:off x="3223828" y="1442035"/>
            <a:ext cx="3529372" cy="943646"/>
          </a:xfrm>
          <a:prstGeom prst="rect">
            <a:avLst/>
          </a:prstGeom>
          <a:noFill/>
          <a:ln w="9525">
            <a:noFill/>
            <a:miter lim="800000"/>
            <a:headEnd/>
            <a:tailEnd/>
          </a:ln>
          <a:effectLst/>
        </p:spPr>
      </p:pic>
      <p:sp>
        <p:nvSpPr>
          <p:cNvPr id="10" name="タイトル 1"/>
          <p:cNvSpPr>
            <a:spLocks noGrp="1"/>
          </p:cNvSpPr>
          <p:nvPr>
            <p:ph type="ctrTitle"/>
          </p:nvPr>
        </p:nvSpPr>
        <p:spPr>
          <a:xfrm>
            <a:off x="742950" y="2996952"/>
            <a:ext cx="8420100" cy="819523"/>
          </a:xfrm>
        </p:spPr>
        <p:txBody>
          <a:bodyPr>
            <a:normAutofit/>
          </a:bodyPr>
          <a:lstStyle>
            <a:lvl1pPr>
              <a:defRPr sz="4800"/>
            </a:lvl1pPr>
          </a:lstStyle>
          <a:p>
            <a:r>
              <a:rPr kumimoji="1" lang="ja-JP" altLang="en-US"/>
              <a:t>マスタ タイトルの書式設定</a:t>
            </a:r>
            <a:endParaRPr kumimoji="1" lang="ja-JP" altLang="en-US" dirty="0"/>
          </a:p>
        </p:txBody>
      </p:sp>
      <p:sp>
        <p:nvSpPr>
          <p:cNvPr id="12" name="サブタイトル 2"/>
          <p:cNvSpPr>
            <a:spLocks noGrp="1"/>
          </p:cNvSpPr>
          <p:nvPr>
            <p:ph type="subTitle" idx="1"/>
          </p:nvPr>
        </p:nvSpPr>
        <p:spPr>
          <a:xfrm>
            <a:off x="1485900" y="3861048"/>
            <a:ext cx="6934200" cy="288032"/>
          </a:xfrm>
        </p:spPr>
        <p:txBody>
          <a:bodyPr>
            <a:normAutofit/>
          </a:bodyPr>
          <a:lstStyle>
            <a:lvl1pPr marL="0" indent="0" algn="ctr">
              <a:buNone/>
              <a:defRPr sz="1400">
                <a:solidFill>
                  <a:srgbClr val="68708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16" name="テキスト プレースホルダ 9"/>
          <p:cNvSpPr>
            <a:spLocks noGrp="1"/>
          </p:cNvSpPr>
          <p:nvPr>
            <p:ph type="body" sz="quarter" idx="13" hasCustomPrompt="1"/>
          </p:nvPr>
        </p:nvSpPr>
        <p:spPr>
          <a:xfrm>
            <a:off x="2792414" y="4654078"/>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2014/XX/XX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756488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用二行">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a:stretch>
            <a:fillRect/>
          </a:stretch>
        </p:blipFill>
        <p:spPr bwMode="auto">
          <a:xfrm>
            <a:off x="3223828" y="1340768"/>
            <a:ext cx="3529372" cy="943646"/>
          </a:xfrm>
          <a:prstGeom prst="rect">
            <a:avLst/>
          </a:prstGeom>
          <a:noFill/>
          <a:ln w="9525">
            <a:noFill/>
            <a:miter lim="800000"/>
            <a:headEnd/>
            <a:tailEnd/>
          </a:ln>
          <a:effectLst/>
        </p:spPr>
      </p:pic>
      <p:sp>
        <p:nvSpPr>
          <p:cNvPr id="10" name="タイトル 1"/>
          <p:cNvSpPr>
            <a:spLocks noGrp="1"/>
          </p:cNvSpPr>
          <p:nvPr>
            <p:ph type="ctrTitle" hasCustomPrompt="1"/>
          </p:nvPr>
        </p:nvSpPr>
        <p:spPr>
          <a:xfrm>
            <a:off x="742950" y="2924944"/>
            <a:ext cx="8420100" cy="1323579"/>
          </a:xfrm>
        </p:spPr>
        <p:txBody>
          <a:bodyPr>
            <a:normAutofit/>
          </a:bodyPr>
          <a:lstStyle>
            <a:lvl1pPr>
              <a:defRPr sz="4400"/>
            </a:lvl1pPr>
          </a:lstStyle>
          <a:p>
            <a:r>
              <a:rPr kumimoji="1" lang="ja-JP" altLang="en-US" dirty="0"/>
              <a:t>クリックしてタイトルを入力</a:t>
            </a:r>
            <a:r>
              <a:rPr kumimoji="1" lang="en-US" altLang="ja-JP" dirty="0"/>
              <a:t/>
            </a:r>
            <a:br>
              <a:rPr kumimoji="1" lang="en-US" altLang="ja-JP" dirty="0"/>
            </a:br>
            <a:r>
              <a:rPr kumimoji="1" lang="ja-JP" altLang="en-US" dirty="0"/>
              <a:t>クリックしてタイトルを入力</a:t>
            </a:r>
          </a:p>
        </p:txBody>
      </p:sp>
      <p:sp>
        <p:nvSpPr>
          <p:cNvPr id="13" name="テキスト プレースホルダ 9"/>
          <p:cNvSpPr>
            <a:spLocks noGrp="1"/>
          </p:cNvSpPr>
          <p:nvPr>
            <p:ph type="body" sz="quarter" idx="13" hasCustomPrompt="1"/>
          </p:nvPr>
        </p:nvSpPr>
        <p:spPr>
          <a:xfrm>
            <a:off x="2792414" y="4509120"/>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2014/XX/XX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205372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用二行サブタイトル付き">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a:stretch>
            <a:fillRect/>
          </a:stretch>
        </p:blipFill>
        <p:spPr bwMode="auto">
          <a:xfrm>
            <a:off x="3223828" y="1124744"/>
            <a:ext cx="3529372" cy="943646"/>
          </a:xfrm>
          <a:prstGeom prst="rect">
            <a:avLst/>
          </a:prstGeom>
          <a:noFill/>
          <a:ln w="9525">
            <a:noFill/>
            <a:miter lim="800000"/>
            <a:headEnd/>
            <a:tailEnd/>
          </a:ln>
          <a:effectLst/>
        </p:spPr>
      </p:pic>
      <p:sp>
        <p:nvSpPr>
          <p:cNvPr id="10" name="タイトル 1"/>
          <p:cNvSpPr>
            <a:spLocks noGrp="1"/>
          </p:cNvSpPr>
          <p:nvPr>
            <p:ph type="ctrTitle" hasCustomPrompt="1"/>
          </p:nvPr>
        </p:nvSpPr>
        <p:spPr>
          <a:xfrm>
            <a:off x="742950" y="2708920"/>
            <a:ext cx="8420100" cy="1323579"/>
          </a:xfrm>
        </p:spPr>
        <p:txBody>
          <a:bodyPr>
            <a:normAutofit/>
          </a:bodyPr>
          <a:lstStyle>
            <a:lvl1pPr>
              <a:defRPr sz="4400"/>
            </a:lvl1pPr>
          </a:lstStyle>
          <a:p>
            <a:r>
              <a:rPr kumimoji="1" lang="ja-JP" altLang="en-US" dirty="0"/>
              <a:t>クリックしてタイトルを入力</a:t>
            </a:r>
            <a:r>
              <a:rPr kumimoji="1" lang="en-US" altLang="ja-JP" dirty="0"/>
              <a:t/>
            </a:r>
            <a:br>
              <a:rPr kumimoji="1" lang="en-US" altLang="ja-JP" dirty="0"/>
            </a:br>
            <a:r>
              <a:rPr kumimoji="1" lang="ja-JP" altLang="en-US" dirty="0"/>
              <a:t>クリックしてタイトルを入力</a:t>
            </a:r>
          </a:p>
        </p:txBody>
      </p:sp>
      <p:sp>
        <p:nvSpPr>
          <p:cNvPr id="13" name="サブタイトル 2"/>
          <p:cNvSpPr>
            <a:spLocks noGrp="1"/>
          </p:cNvSpPr>
          <p:nvPr>
            <p:ph type="subTitle" idx="1"/>
          </p:nvPr>
        </p:nvSpPr>
        <p:spPr>
          <a:xfrm>
            <a:off x="1485900" y="4221088"/>
            <a:ext cx="6934200" cy="288032"/>
          </a:xfrm>
        </p:spPr>
        <p:txBody>
          <a:bodyPr>
            <a:normAutofit/>
          </a:bodyPr>
          <a:lstStyle>
            <a:lvl1pPr marL="0" indent="0" algn="ctr">
              <a:buNone/>
              <a:defRPr sz="1400">
                <a:solidFill>
                  <a:srgbClr val="68708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16" name="テキスト プレースホルダ 9"/>
          <p:cNvSpPr>
            <a:spLocks noGrp="1"/>
          </p:cNvSpPr>
          <p:nvPr>
            <p:ph type="body" sz="quarter" idx="13" hasCustomPrompt="1"/>
          </p:nvPr>
        </p:nvSpPr>
        <p:spPr>
          <a:xfrm>
            <a:off x="2792414" y="4798094"/>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2014/XX/XX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530576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2216696" y="1916832"/>
            <a:ext cx="7429500" cy="2387600"/>
          </a:xfrm>
        </p:spPr>
        <p:txBody>
          <a:bodyPr anchor="b"/>
          <a:lstStyle>
            <a:lvl1pPr algn="ctr">
              <a:defRPr sz="4875">
                <a:solidFill>
                  <a:srgbClr val="212121"/>
                </a:solidFill>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
        <p:nvSpPr>
          <p:cNvPr id="3" name="サブタイトル 2"/>
          <p:cNvSpPr>
            <a:spLocks noGrp="1"/>
          </p:cNvSpPr>
          <p:nvPr>
            <p:ph type="subTitle" idx="1"/>
          </p:nvPr>
        </p:nvSpPr>
        <p:spPr>
          <a:xfrm>
            <a:off x="1238250" y="3602038"/>
            <a:ext cx="7429500" cy="1655762"/>
          </a:xfrm>
        </p:spPr>
        <p:txBody>
          <a:bodyPr/>
          <a:lstStyle>
            <a:lvl1pPr marL="0" indent="0" algn="ctr">
              <a:buNone/>
              <a:defRPr sz="1950">
                <a:solidFill>
                  <a:srgbClr val="212121"/>
                </a:solidFill>
                <a:latin typeface="メイリオ" panose="020B0604030504040204" pitchFamily="50" charset="-128"/>
                <a:ea typeface="メイリオ" panose="020B0604030504040204" pitchFamily="50" charset="-128"/>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atin typeface="メイリオ" panose="020B0604030504040204" pitchFamily="50" charset="-128"/>
                <a:ea typeface="メイリオ" panose="020B0604030504040204" pitchFamily="50" charset="-128"/>
              </a:defRPr>
            </a:lvl1pPr>
          </a:lstStyle>
          <a:p>
            <a:fld id="{AB8BD671-3A72-4035-B958-7833A2864846}" type="datetime1">
              <a:rPr lang="ja-JP" altLang="en-US" smtClean="0"/>
              <a:t>2021/2/4</a:t>
            </a:fld>
            <a:endParaRPr lang="ja-JP" altLang="en-US"/>
          </a:p>
        </p:txBody>
      </p:sp>
      <p:sp>
        <p:nvSpPr>
          <p:cNvPr id="7" name="スライド番号プレースホルダー 5"/>
          <p:cNvSpPr>
            <a:spLocks noGrp="1"/>
          </p:cNvSpPr>
          <p:nvPr>
            <p:ph type="sldNum" sz="quarter" idx="12"/>
          </p:nvPr>
        </p:nvSpPr>
        <p:spPr>
          <a:xfrm>
            <a:off x="7616442" y="6552833"/>
            <a:ext cx="2228850" cy="365125"/>
          </a:xfrm>
          <a:prstGeom prst="rect">
            <a:avLst/>
          </a:prstGeom>
        </p:spPr>
        <p:txBody>
          <a:bodyPr/>
          <a:lstStyle>
            <a:lvl1pPr algn="r">
              <a:defRPr sz="813">
                <a:latin typeface="メイリオ" panose="020B0604030504040204" pitchFamily="50" charset="-128"/>
                <a:ea typeface="メイリオ" panose="020B0604030504040204" pitchFamily="50" charset="-128"/>
              </a:defRPr>
            </a:lvl1pPr>
          </a:lstStyle>
          <a:p>
            <a:fld id="{960A7A60-E623-C842-8AFE-9F11748E6EB6}" type="slidenum">
              <a:rPr lang="ja-JP" altLang="en-US" smtClean="0"/>
              <a:pPr/>
              <a:t>‹#›</a:t>
            </a:fld>
            <a:endParaRPr lang="ja-JP" altLang="en-US"/>
          </a:p>
        </p:txBody>
      </p:sp>
      <p:sp>
        <p:nvSpPr>
          <p:cNvPr id="8" name="フッター プレースホルダー 4"/>
          <p:cNvSpPr>
            <a:spLocks noGrp="1"/>
          </p:cNvSpPr>
          <p:nvPr>
            <p:ph type="ftr" sz="quarter" idx="3"/>
          </p:nvPr>
        </p:nvSpPr>
        <p:spPr>
          <a:xfrm>
            <a:off x="3281363" y="6552833"/>
            <a:ext cx="3343275" cy="365125"/>
          </a:xfrm>
          <a:prstGeom prst="rect">
            <a:avLst/>
          </a:prstGeom>
        </p:spPr>
        <p:txBody>
          <a:bodyPr vert="horz" lIns="91440" tIns="45720" rIns="91440" bIns="45720" rtlCol="0" anchor="ctr"/>
          <a:lstStyle>
            <a:lvl1pPr algn="ctr">
              <a:defRPr sz="650">
                <a:solidFill>
                  <a:schemeClr val="tx1">
                    <a:tint val="75000"/>
                  </a:schemeClr>
                </a:solidFill>
                <a:latin typeface="メイリオ" panose="020B0604030504040204" pitchFamily="50" charset="-128"/>
                <a:ea typeface="メイリオ" panose="020B0604030504040204" pitchFamily="50" charset="-128"/>
              </a:defRPr>
            </a:lvl1pPr>
          </a:lstStyle>
          <a:p>
            <a:r>
              <a:rPr lang="en" altLang="ja-JP" dirty="0"/>
              <a:t>Copyright (C)</a:t>
            </a:r>
            <a:r>
              <a:rPr lang="en" altLang="ja-JP"/>
              <a:t> 2019</a:t>
            </a:r>
            <a:r>
              <a:rPr lang="en" altLang="ja-JP" dirty="0"/>
              <a:t> Yahoo Japan Corporation. All Rights Reserved.</a:t>
            </a:r>
            <a:endParaRPr lang="ja-JP" altLang="en-US" dirty="0"/>
          </a:p>
        </p:txBody>
      </p:sp>
    </p:spTree>
    <p:extLst>
      <p:ext uri="{BB962C8B-B14F-4D97-AF65-F5344CB8AC3E}">
        <p14:creationId xmlns:p14="http://schemas.microsoft.com/office/powerpoint/2010/main" val="45072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7" name="フッター プレースホルダ 9"/>
          <p:cNvSpPr>
            <a:spLocks noGrp="1"/>
          </p:cNvSpPr>
          <p:nvPr>
            <p:ph type="ftr" sz="quarter" idx="3"/>
          </p:nvPr>
        </p:nvSpPr>
        <p:spPr>
          <a:xfrm>
            <a:off x="2792760" y="6525344"/>
            <a:ext cx="4320480" cy="365125"/>
          </a:xfrm>
          <a:prstGeom prst="rect">
            <a:avLst/>
          </a:prstGeom>
        </p:spPr>
        <p:txBody>
          <a:bodyPr vert="horz" lIns="91440" tIns="45720" rIns="91440" bIns="45720" rtlCol="0" anchor="ctr"/>
          <a:lstStyle>
            <a:lvl1pPr algn="ctr">
              <a:defRPr sz="700">
                <a:solidFill>
                  <a:schemeClr val="tx1"/>
                </a:solidFill>
                <a:latin typeface="メイリオ"/>
                <a:ea typeface="メイリオ"/>
              </a:defRPr>
            </a:lvl1p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5" name="フローチャート: 処理 4"/>
          <p:cNvSpPr/>
          <p:nvPr userDrawn="1"/>
        </p:nvSpPr>
        <p:spPr>
          <a:xfrm>
            <a:off x="8481392" y="188640"/>
            <a:ext cx="1280407" cy="480012"/>
          </a:xfrm>
          <a:prstGeom prst="flowChartProcess">
            <a:avLst/>
          </a:prstGeom>
          <a:solidFill>
            <a:schemeClr val="bg1"/>
          </a:solidFill>
          <a:ln w="3175">
            <a:solidFill>
              <a:srgbClr val="AEB1BF"/>
            </a:solid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200" dirty="0">
                <a:solidFill>
                  <a:srgbClr val="454958"/>
                </a:solidFill>
                <a:latin typeface="メイリオ" pitchFamily="50" charset="-128"/>
                <a:ea typeface="メイリオ" pitchFamily="50" charset="-128"/>
                <a:cs typeface="メイリオ" pitchFamily="50" charset="-128"/>
              </a:rPr>
              <a:t>広告主・代理店限定</a:t>
            </a:r>
          </a:p>
        </p:txBody>
      </p:sp>
    </p:spTree>
    <p:extLst>
      <p:ext uri="{BB962C8B-B14F-4D97-AF65-F5344CB8AC3E}">
        <p14:creationId xmlns:p14="http://schemas.microsoft.com/office/powerpoint/2010/main" val="279226266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Lst>
  <p:hf sldNum="0" hdr="0" dt="0"/>
  <p:txStyles>
    <p:titleStyle>
      <a:lvl1pPr algn="ctr" defTabSz="914400" rtl="0" eaLnBrk="1" latinLnBrk="0" hangingPunct="1">
        <a:spcBef>
          <a:spcPct val="0"/>
        </a:spcBef>
        <a:buNone/>
        <a:defRPr kumimoji="1" sz="4400" kern="1200">
          <a:solidFill>
            <a:schemeClr val="tx1"/>
          </a:solidFill>
          <a:latin typeface="メイリオ"/>
          <a:ea typeface="メイリオ"/>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メイリオ"/>
          <a:ea typeface="メイリオ"/>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メイリオ"/>
          <a:ea typeface="メイリオ"/>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メイリオ"/>
          <a:ea typeface="メイリオ"/>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hyperlink" Target="https://marketing.yahoo.co.jp/"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0" y="4532392"/>
            <a:ext cx="9906000" cy="2758035"/>
          </a:xfrm>
          <a:prstGeom prst="rect">
            <a:avLst/>
          </a:prstGeom>
        </p:spPr>
      </p:pic>
      <p:sp>
        <p:nvSpPr>
          <p:cNvPr id="27" name="正方形/長方形 26">
            <a:extLst>
              <a:ext uri="{FF2B5EF4-FFF2-40B4-BE49-F238E27FC236}">
                <a16:creationId xmlns:a16="http://schemas.microsoft.com/office/drawing/2014/main" id="{1743E5D1-7053-1E45-ABCD-B20FA969A2F6}"/>
              </a:ext>
            </a:extLst>
          </p:cNvPr>
          <p:cNvSpPr/>
          <p:nvPr/>
        </p:nvSpPr>
        <p:spPr>
          <a:xfrm>
            <a:off x="394954" y="2095621"/>
            <a:ext cx="9022542" cy="1442703"/>
          </a:xfrm>
          <a:prstGeom prst="rect">
            <a:avLst/>
          </a:prstGeom>
          <a:ln>
            <a:noFill/>
          </a:ln>
        </p:spPr>
        <p:txBody>
          <a:bodyPr wrap="square">
            <a:spAutoFit/>
          </a:bodyPr>
          <a:lstStyle/>
          <a:p>
            <a:r>
              <a:rPr lang="en-US" altLang="ja-JP" sz="3575"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575" dirty="0">
                <a:latin typeface="メイリオ" panose="020B0604030504040204" pitchFamily="50" charset="-128"/>
                <a:ea typeface="メイリオ" panose="020B0604030504040204" pitchFamily="50" charset="-128"/>
                <a:cs typeface="メイリオ" panose="020B0604030504040204" pitchFamily="50" charset="-128"/>
              </a:rPr>
              <a:t>広告</a:t>
            </a:r>
            <a:endParaRPr lang="en-US" altLang="ja-JP" sz="3575"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en-US" altLang="ja-JP" sz="26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600" dirty="0">
                <a:latin typeface="メイリオ" panose="020B0604030504040204" pitchFamily="50" charset="-128"/>
                <a:ea typeface="メイリオ" panose="020B0604030504040204" pitchFamily="50" charset="-128"/>
                <a:cs typeface="メイリオ" panose="020B0604030504040204" pitchFamily="50" charset="-128"/>
              </a:rPr>
              <a:t>先行販売後半（</a:t>
            </a:r>
            <a:r>
              <a:rPr lang="en-US" altLang="ja-JP" sz="2600"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2600"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2600"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2600"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2600"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5" name="図 14">
            <a:extLst>
              <a:ext uri="{FF2B5EF4-FFF2-40B4-BE49-F238E27FC236}">
                <a16:creationId xmlns:a16="http://schemas.microsoft.com/office/drawing/2014/main" id="{5C1CA35F-F0A1-F542-AB69-E0E2404F9C74}"/>
              </a:ext>
            </a:extLst>
          </p:cNvPr>
          <p:cNvPicPr>
            <a:picLocks noChangeAspect="1"/>
          </p:cNvPicPr>
          <p:nvPr/>
        </p:nvPicPr>
        <p:blipFill>
          <a:blip r:embed="rId4"/>
          <a:stretch>
            <a:fillRect/>
          </a:stretch>
        </p:blipFill>
        <p:spPr>
          <a:xfrm>
            <a:off x="243702" y="404664"/>
            <a:ext cx="1936692" cy="597490"/>
          </a:xfrm>
          <a:prstGeom prst="rect">
            <a:avLst/>
          </a:prstGeom>
        </p:spPr>
      </p:pic>
      <p:sp>
        <p:nvSpPr>
          <p:cNvPr id="17" name="テキスト プレースホルダー 7">
            <a:extLst>
              <a:ext uri="{FF2B5EF4-FFF2-40B4-BE49-F238E27FC236}">
                <a16:creationId xmlns:a16="http://schemas.microsoft.com/office/drawing/2014/main" id="{02F9056B-7970-924D-A2A6-FBB9B1896C3D}"/>
              </a:ext>
            </a:extLst>
          </p:cNvPr>
          <p:cNvSpPr txBox="1">
            <a:spLocks/>
          </p:cNvSpPr>
          <p:nvPr/>
        </p:nvSpPr>
        <p:spPr>
          <a:xfrm>
            <a:off x="6990289" y="6678915"/>
            <a:ext cx="3305205" cy="206942"/>
          </a:xfrm>
          <a:prstGeom prst="rect">
            <a:avLst/>
          </a:prstGeom>
        </p:spPr>
        <p:txBody>
          <a:bodyPr/>
          <a:lstStyle>
            <a:lvl1pPr marL="0" indent="0" algn="ctr" defTabSz="914400" rtl="0" eaLnBrk="1" latinLnBrk="0" hangingPunct="1">
              <a:lnSpc>
                <a:spcPct val="90000"/>
              </a:lnSpc>
              <a:spcBef>
                <a:spcPts val="1000"/>
              </a:spcBef>
              <a:buFont typeface="Arial"/>
              <a:buNone/>
              <a:defRPr kumimoji="1" sz="1400" kern="1200">
                <a:solidFill>
                  <a:schemeClr val="tx2">
                    <a:lumMod val="60000"/>
                    <a:lumOff val="40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accent6"/>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accent6"/>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accent6"/>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algn="l"/>
            <a:r>
              <a:rPr lang="en-US" altLang="ja-JP" sz="1138" dirty="0">
                <a:solidFill>
                  <a:srgbClr val="545454"/>
                </a:solidFill>
                <a:latin typeface="メイリオ" panose="020B0604030504040204" pitchFamily="50" charset="-128"/>
                <a:ea typeface="メイリオ" panose="020B0604030504040204" pitchFamily="50" charset="-128"/>
                <a:hlinkClick r:id="rId5"/>
              </a:rPr>
              <a:t>https://marketing.yahoo.co.jp/</a:t>
            </a:r>
            <a:endParaRPr lang="en-US" altLang="ja-JP" sz="1138" dirty="0">
              <a:solidFill>
                <a:srgbClr val="545454"/>
              </a:solidFill>
              <a:latin typeface="メイリオ" panose="020B0604030504040204" pitchFamily="50" charset="-128"/>
              <a:ea typeface="メイリオ" panose="020B0604030504040204" pitchFamily="50" charset="-128"/>
            </a:endParaRPr>
          </a:p>
          <a:p>
            <a:pPr algn="l"/>
            <a:endParaRPr lang="ja-JP" altLang="en-US" sz="1138" dirty="0">
              <a:solidFill>
                <a:srgbClr val="545454"/>
              </a:solidFill>
              <a:latin typeface="メイリオ" panose="020B0604030504040204" pitchFamily="50" charset="-128"/>
              <a:ea typeface="メイリオ" panose="020B0604030504040204" pitchFamily="50" charset="-128"/>
            </a:endParaRPr>
          </a:p>
        </p:txBody>
      </p:sp>
      <p:sp>
        <p:nvSpPr>
          <p:cNvPr id="19" name="フッター プレースホルダー 1">
            <a:extLst>
              <a:ext uri="{FF2B5EF4-FFF2-40B4-BE49-F238E27FC236}">
                <a16:creationId xmlns:a16="http://schemas.microsoft.com/office/drawing/2014/main" id="{68C5972C-3F34-3F4B-AE58-3DB523F056B3}"/>
              </a:ext>
            </a:extLst>
          </p:cNvPr>
          <p:cNvSpPr txBox="1">
            <a:spLocks/>
          </p:cNvSpPr>
          <p:nvPr/>
        </p:nvSpPr>
        <p:spPr>
          <a:xfrm>
            <a:off x="389494" y="6709668"/>
            <a:ext cx="2925325" cy="296664"/>
          </a:xfrm>
          <a:prstGeom prst="rect">
            <a:avLst/>
          </a:prstGeom>
          <a:solidFill>
            <a:srgbClr val="FFFFFF">
              <a:alpha val="29804"/>
            </a:srgbClr>
          </a:solidFill>
        </p:spPr>
        <p:txBody>
          <a:bodyPr vert="horz" lIns="74295" tIns="37148" rIns="74295" bIns="37148" rtlCol="0" anchor="ctr"/>
          <a:lstStyle>
            <a:defPPr>
              <a:defRPr lang="ja-JP"/>
            </a:defPPr>
            <a:lvl1pPr marL="0" algn="ct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 altLang="ja-JP" sz="650" dirty="0">
                <a:solidFill>
                  <a:schemeClr val="tx1"/>
                </a:solidFill>
                <a:latin typeface="メイリオ" panose="020B0604030504040204" pitchFamily="50" charset="-128"/>
                <a:ea typeface="メイリオ" panose="020B0604030504040204" pitchFamily="50" charset="-128"/>
              </a:rPr>
              <a:t>Copyright (C) 20</a:t>
            </a:r>
            <a:r>
              <a:rPr lang="en-US" altLang="ja-JP" sz="650" dirty="0">
                <a:solidFill>
                  <a:schemeClr val="tx1"/>
                </a:solidFill>
                <a:latin typeface="メイリオ" panose="020B0604030504040204" pitchFamily="50" charset="-128"/>
                <a:ea typeface="メイリオ" panose="020B0604030504040204" pitchFamily="50" charset="-128"/>
              </a:rPr>
              <a:t>20</a:t>
            </a:r>
            <a:r>
              <a:rPr lang="en" altLang="ja-JP" sz="650" dirty="0">
                <a:solidFill>
                  <a:schemeClr val="tx1"/>
                </a:solidFill>
                <a:latin typeface="メイリオ" panose="020B0604030504040204" pitchFamily="50" charset="-128"/>
                <a:ea typeface="メイリオ" panose="020B0604030504040204" pitchFamily="50" charset="-128"/>
              </a:rPr>
              <a:t> Yahoo Japan Corporation. All Rights Reserved.</a:t>
            </a:r>
            <a:endParaRPr lang="ja-JP" altLang="en-US" sz="650" dirty="0">
              <a:solidFill>
                <a:schemeClr val="tx1"/>
              </a:solidFill>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B2FD3422-EC4A-A646-AA70-7DF8C3883804}"/>
              </a:ext>
            </a:extLst>
          </p:cNvPr>
          <p:cNvSpPr/>
          <p:nvPr/>
        </p:nvSpPr>
        <p:spPr>
          <a:xfrm>
            <a:off x="389495" y="3944283"/>
            <a:ext cx="3569960" cy="605294"/>
          </a:xfrm>
          <a:prstGeom prst="rect">
            <a:avLst/>
          </a:prstGeom>
          <a:noFill/>
        </p:spPr>
        <p:txBody>
          <a:bodyPr wrap="square">
            <a:spAutoFit/>
          </a:bodyPr>
          <a:lstStyle/>
          <a:p>
            <a:pPr>
              <a:lnSpc>
                <a:spcPts val="2031"/>
              </a:lnSpc>
              <a:spcBef>
                <a:spcPct val="0"/>
              </a:spcBef>
              <a:defRPr/>
            </a:pPr>
            <a:r>
              <a:rPr lang="ja-JP" altLang="en-US" sz="1625" dirty="0">
                <a:solidFill>
                  <a:srgbClr val="454958"/>
                </a:solidFill>
                <a:latin typeface="メイリオ" pitchFamily="50" charset="-128"/>
                <a:ea typeface="メイリオ" pitchFamily="50" charset="-128"/>
                <a:cs typeface="メイリオ" pitchFamily="50" charset="-128"/>
              </a:rPr>
              <a:t>ヤフー株式会社　</a:t>
            </a:r>
            <a:r>
              <a:rPr lang="en-US" altLang="ja-JP" sz="1625" dirty="0">
                <a:solidFill>
                  <a:srgbClr val="454958"/>
                </a:solidFill>
                <a:latin typeface="メイリオ" pitchFamily="50" charset="-128"/>
                <a:ea typeface="メイリオ" pitchFamily="50" charset="-128"/>
                <a:cs typeface="メイリオ" pitchFamily="50" charset="-128"/>
              </a:rPr>
              <a:t>2020</a:t>
            </a:r>
            <a:r>
              <a:rPr lang="ja-JP" altLang="en-US" sz="1625" dirty="0">
                <a:solidFill>
                  <a:srgbClr val="454958"/>
                </a:solidFill>
                <a:latin typeface="メイリオ" pitchFamily="50" charset="-128"/>
                <a:ea typeface="メイリオ" pitchFamily="50" charset="-128"/>
                <a:cs typeface="メイリオ" pitchFamily="50" charset="-128"/>
              </a:rPr>
              <a:t>年</a:t>
            </a:r>
            <a:r>
              <a:rPr lang="en-US" altLang="ja-JP" sz="1625" dirty="0">
                <a:solidFill>
                  <a:srgbClr val="454958"/>
                </a:solidFill>
                <a:latin typeface="メイリオ" pitchFamily="50" charset="-128"/>
                <a:ea typeface="メイリオ" pitchFamily="50" charset="-128"/>
                <a:cs typeface="メイリオ" pitchFamily="50" charset="-128"/>
              </a:rPr>
              <a:t>10</a:t>
            </a:r>
            <a:r>
              <a:rPr lang="ja-JP" altLang="en-US" sz="1625" dirty="0" smtClean="0">
                <a:solidFill>
                  <a:srgbClr val="454958"/>
                </a:solidFill>
                <a:latin typeface="メイリオ" pitchFamily="50" charset="-128"/>
                <a:ea typeface="メイリオ" pitchFamily="50" charset="-128"/>
                <a:cs typeface="メイリオ" pitchFamily="50" charset="-128"/>
              </a:rPr>
              <a:t>月</a:t>
            </a:r>
            <a:endParaRPr lang="en-US" altLang="ja-JP" sz="1625" dirty="0" smtClean="0">
              <a:solidFill>
                <a:srgbClr val="454958"/>
              </a:solidFill>
              <a:latin typeface="メイリオ" pitchFamily="50" charset="-128"/>
              <a:ea typeface="メイリオ" pitchFamily="50" charset="-128"/>
              <a:cs typeface="メイリオ" pitchFamily="50" charset="-128"/>
            </a:endParaRPr>
          </a:p>
          <a:p>
            <a:pPr>
              <a:lnSpc>
                <a:spcPts val="2031"/>
              </a:lnSpc>
              <a:spcBef>
                <a:spcPct val="0"/>
              </a:spcBef>
              <a:defRPr/>
            </a:pPr>
            <a:r>
              <a:rPr lang="ja-JP" altLang="en-US" sz="1200" dirty="0" smtClean="0">
                <a:solidFill>
                  <a:srgbClr val="454958"/>
                </a:solidFill>
                <a:latin typeface="メイリオ" pitchFamily="50" charset="-128"/>
                <a:ea typeface="メイリオ" pitchFamily="50" charset="-128"/>
                <a:cs typeface="メイリオ" pitchFamily="50" charset="-128"/>
              </a:rPr>
              <a:t>更新日：</a:t>
            </a:r>
            <a:r>
              <a:rPr lang="en-US" altLang="ja-JP" sz="1200" dirty="0" smtClean="0">
                <a:solidFill>
                  <a:srgbClr val="454958"/>
                </a:solidFill>
                <a:latin typeface="メイリオ" pitchFamily="50" charset="-128"/>
                <a:ea typeface="メイリオ" pitchFamily="50" charset="-128"/>
                <a:cs typeface="メイリオ" pitchFamily="50" charset="-128"/>
              </a:rPr>
              <a:t>2021</a:t>
            </a:r>
            <a:r>
              <a:rPr lang="ja-JP" altLang="en-US" sz="1200" dirty="0" smtClean="0">
                <a:solidFill>
                  <a:srgbClr val="454958"/>
                </a:solidFill>
                <a:latin typeface="メイリオ" pitchFamily="50" charset="-128"/>
                <a:ea typeface="メイリオ" pitchFamily="50" charset="-128"/>
                <a:cs typeface="メイリオ" pitchFamily="50" charset="-128"/>
              </a:rPr>
              <a:t>年</a:t>
            </a:r>
            <a:r>
              <a:rPr lang="en-US" altLang="ja-JP" sz="1200" dirty="0">
                <a:solidFill>
                  <a:srgbClr val="454958"/>
                </a:solidFill>
                <a:latin typeface="メイリオ" pitchFamily="50" charset="-128"/>
                <a:ea typeface="メイリオ" pitchFamily="50" charset="-128"/>
                <a:cs typeface="メイリオ" pitchFamily="50" charset="-128"/>
              </a:rPr>
              <a:t>2</a:t>
            </a:r>
            <a:r>
              <a:rPr lang="ja-JP" altLang="en-US" sz="1200" dirty="0" smtClean="0">
                <a:solidFill>
                  <a:srgbClr val="454958"/>
                </a:solidFill>
                <a:latin typeface="メイリオ" pitchFamily="50" charset="-128"/>
                <a:ea typeface="メイリオ" pitchFamily="50" charset="-128"/>
                <a:cs typeface="メイリオ" pitchFamily="50" charset="-128"/>
              </a:rPr>
              <a:t>月</a:t>
            </a:r>
            <a:r>
              <a:rPr lang="en-US" altLang="ja-JP" sz="1200" dirty="0">
                <a:solidFill>
                  <a:srgbClr val="454958"/>
                </a:solidFill>
                <a:latin typeface="メイリオ" pitchFamily="50" charset="-128"/>
                <a:ea typeface="メイリオ" pitchFamily="50" charset="-128"/>
                <a:cs typeface="メイリオ" pitchFamily="50" charset="-128"/>
              </a:rPr>
              <a:t>5</a:t>
            </a:r>
            <a:r>
              <a:rPr lang="ja-JP" altLang="en-US" sz="1200" dirty="0" smtClean="0">
                <a:solidFill>
                  <a:srgbClr val="454958"/>
                </a:solidFill>
                <a:latin typeface="メイリオ" pitchFamily="50" charset="-128"/>
                <a:ea typeface="メイリオ" pitchFamily="50" charset="-128"/>
                <a:cs typeface="メイリオ" pitchFamily="50" charset="-128"/>
              </a:rPr>
              <a:t>日</a:t>
            </a:r>
            <a:endParaRPr lang="en-US" altLang="ja-JP" sz="1200" dirty="0">
              <a:solidFill>
                <a:srgbClr val="454958"/>
              </a:solidFill>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682515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dirty="0"/>
              <a:t>ターゲティング設定</a:t>
            </a:r>
            <a:endParaRPr kumimoji="1" lang="ja-JP" altLang="en-US" sz="2200" dirty="0"/>
          </a:p>
        </p:txBody>
      </p:sp>
      <p:graphicFrame>
        <p:nvGraphicFramePr>
          <p:cNvPr id="15" name="表 1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774069176"/>
              </p:ext>
            </p:extLst>
          </p:nvPr>
        </p:nvGraphicFramePr>
        <p:xfrm>
          <a:off x="344489" y="1124744"/>
          <a:ext cx="9217022" cy="3826050"/>
        </p:xfrm>
        <a:graphic>
          <a:graphicData uri="http://schemas.openxmlformats.org/drawingml/2006/table">
            <a:tbl>
              <a:tblPr firstCol="1" bandRow="1">
                <a:tableStyleId>{21E4AEA4-8DFA-4A89-87EB-49C32662AFE0}</a:tableStyleId>
              </a:tblPr>
              <a:tblGrid>
                <a:gridCol w="1440159">
                  <a:extLst>
                    <a:ext uri="{9D8B030D-6E8A-4147-A177-3AD203B41FA5}">
                      <a16:colId xmlns:a16="http://schemas.microsoft.com/office/drawing/2014/main" val="792911817"/>
                    </a:ext>
                  </a:extLst>
                </a:gridCol>
                <a:gridCol w="716533">
                  <a:extLst>
                    <a:ext uri="{9D8B030D-6E8A-4147-A177-3AD203B41FA5}">
                      <a16:colId xmlns:a16="http://schemas.microsoft.com/office/drawing/2014/main" val="2515137241"/>
                    </a:ext>
                  </a:extLst>
                </a:gridCol>
                <a:gridCol w="856939">
                  <a:extLst>
                    <a:ext uri="{9D8B030D-6E8A-4147-A177-3AD203B41FA5}">
                      <a16:colId xmlns:a16="http://schemas.microsoft.com/office/drawing/2014/main" val="598637953"/>
                    </a:ext>
                  </a:extLst>
                </a:gridCol>
                <a:gridCol w="856939">
                  <a:extLst>
                    <a:ext uri="{9D8B030D-6E8A-4147-A177-3AD203B41FA5}">
                      <a16:colId xmlns:a16="http://schemas.microsoft.com/office/drawing/2014/main" val="56015879"/>
                    </a:ext>
                  </a:extLst>
                </a:gridCol>
                <a:gridCol w="856939">
                  <a:extLst>
                    <a:ext uri="{9D8B030D-6E8A-4147-A177-3AD203B41FA5}">
                      <a16:colId xmlns:a16="http://schemas.microsoft.com/office/drawing/2014/main" val="379781813"/>
                    </a:ext>
                  </a:extLst>
                </a:gridCol>
                <a:gridCol w="856939">
                  <a:extLst>
                    <a:ext uri="{9D8B030D-6E8A-4147-A177-3AD203B41FA5}">
                      <a16:colId xmlns:a16="http://schemas.microsoft.com/office/drawing/2014/main" val="1484868583"/>
                    </a:ext>
                  </a:extLst>
                </a:gridCol>
                <a:gridCol w="856939">
                  <a:extLst>
                    <a:ext uri="{9D8B030D-6E8A-4147-A177-3AD203B41FA5}">
                      <a16:colId xmlns:a16="http://schemas.microsoft.com/office/drawing/2014/main" val="3608287535"/>
                    </a:ext>
                  </a:extLst>
                </a:gridCol>
                <a:gridCol w="856939">
                  <a:extLst>
                    <a:ext uri="{9D8B030D-6E8A-4147-A177-3AD203B41FA5}">
                      <a16:colId xmlns:a16="http://schemas.microsoft.com/office/drawing/2014/main" val="135909385"/>
                    </a:ext>
                  </a:extLst>
                </a:gridCol>
                <a:gridCol w="959348">
                  <a:extLst>
                    <a:ext uri="{9D8B030D-6E8A-4147-A177-3AD203B41FA5}">
                      <a16:colId xmlns:a16="http://schemas.microsoft.com/office/drawing/2014/main" val="2591893762"/>
                    </a:ext>
                  </a:extLst>
                </a:gridCol>
                <a:gridCol w="959348">
                  <a:extLst>
                    <a:ext uri="{9D8B030D-6E8A-4147-A177-3AD203B41FA5}">
                      <a16:colId xmlns:a16="http://schemas.microsoft.com/office/drawing/2014/main" val="2760754859"/>
                    </a:ext>
                  </a:extLst>
                </a:gridCol>
              </a:tblGrid>
              <a:tr h="216024">
                <a:tc rowSpan="2">
                  <a:txBody>
                    <a:bodyPr/>
                    <a:lstStyle/>
                    <a:p>
                      <a:pPr algn="ctr"/>
                      <a:r>
                        <a:rPr kumimoji="1" lang="ja-JP" altLang="en-US" sz="700" b="0"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2">
                  <a:txBody>
                    <a:bodyPr/>
                    <a:lstStyle/>
                    <a:p>
                      <a:pPr algn="ctr"/>
                      <a:r>
                        <a:rPr kumimoji="1" lang="en-US" altLang="ja-JP" sz="800" b="0" kern="1200" err="1">
                          <a:solidFill>
                            <a:schemeClr val="bg1"/>
                          </a:solidFill>
                          <a:latin typeface="+mn-ea"/>
                          <a:ea typeface="+mn-ea"/>
                          <a:cs typeface="+mn-cs"/>
                        </a:rPr>
                        <a:t>vCPM</a:t>
                      </a:r>
                      <a:endParaRPr kumimoji="1" lang="en-US" altLang="ja-JP" sz="800" b="0" kern="1200">
                        <a:solidFill>
                          <a:schemeClr val="bg1"/>
                        </a:solidFill>
                        <a:latin typeface="+mn-ea"/>
                        <a:ea typeface="+mn-ea"/>
                        <a:cs typeface="+mn-cs"/>
                      </a:endParaRPr>
                    </a:p>
                    <a:p>
                      <a:pPr algn="ctr"/>
                      <a:r>
                        <a:rPr kumimoji="1" lang="ja-JP" altLang="en-US" sz="800" b="0" kern="1200" dirty="0">
                          <a:solidFill>
                            <a:schemeClr val="bg1"/>
                          </a:solidFill>
                          <a:latin typeface="+mn-ea"/>
                          <a:ea typeface="+mn-ea"/>
                          <a:cs typeface="+mn-cs"/>
                        </a:rPr>
                        <a:t>掛け率</a:t>
                      </a:r>
                      <a:endParaRPr kumimoji="1" lang="en-US" altLang="ja-JP" sz="800" b="0"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gridSpan="8">
                  <a:txBody>
                    <a:bodyPr/>
                    <a:lstStyle/>
                    <a:p>
                      <a:pPr algn="ctr"/>
                      <a:r>
                        <a:rPr kumimoji="1" lang="ja-JP" altLang="en-US" sz="700" b="1" kern="1200" dirty="0">
                          <a:solidFill>
                            <a:schemeClr val="tx1">
                              <a:lumMod val="65000"/>
                              <a:lumOff val="35000"/>
                            </a:schemeClr>
                          </a:solidFill>
                          <a:latin typeface="+mn-lt"/>
                          <a:ea typeface="+mn-ea"/>
                          <a:cs typeface="+mn-cs"/>
                        </a:rPr>
                        <a:t>商品名</a:t>
                      </a: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69996">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algn="ctr"/>
                      <a:endParaRPr kumimoji="1" lang="en-US" altLang="ja-JP" sz="800" b="0"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algn="ctr"/>
                      <a:r>
                        <a:rPr kumimoji="1" lang="en-US" altLang="ja-JP" sz="700" b="1" kern="1200" dirty="0">
                          <a:solidFill>
                            <a:schemeClr val="tx1">
                              <a:lumMod val="65000"/>
                              <a:lumOff val="35000"/>
                            </a:schemeClr>
                          </a:solidFill>
                          <a:latin typeface="+mn-lt"/>
                          <a:ea typeface="+mn-ea"/>
                          <a:cs typeface="+mn-cs"/>
                        </a:rPr>
                        <a:t>SP</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a:solidFill>
                            <a:schemeClr val="tx1">
                              <a:lumMod val="65000"/>
                              <a:lumOff val="35000"/>
                            </a:schemeClr>
                          </a:solidFill>
                          <a:effectLst/>
                          <a:latin typeface="+mj-ea"/>
                          <a:ea typeface="+mn-ea"/>
                          <a:cs typeface="+mn-cs"/>
                        </a:rPr>
                        <a:t>ブランドパネル</a:t>
                      </a:r>
                      <a:endParaRPr kumimoji="1" lang="en-US" altLang="ja-JP" sz="700" b="1" i="0" u="none" strike="noStrike" kern="1200" dirty="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7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a:solidFill>
                            <a:schemeClr val="tx1">
                              <a:lumMod val="65000"/>
                              <a:lumOff val="35000"/>
                            </a:schemeClr>
                          </a:solidFill>
                          <a:effectLst/>
                          <a:latin typeface="+mj-ea"/>
                          <a:ea typeface="+mn-ea"/>
                          <a:cs typeface="+mn-cs"/>
                        </a:rPr>
                        <a:t>（都道府県）</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a:solidFill>
                            <a:schemeClr val="tx1">
                              <a:lumMod val="65000"/>
                              <a:lumOff val="35000"/>
                            </a:schemeClr>
                          </a:solidFill>
                          <a:effectLst/>
                          <a:latin typeface="+mj-ea"/>
                          <a:ea typeface="+mn-ea"/>
                          <a:cs typeface="+mn-cs"/>
                        </a:rPr>
                        <a:t>ブランドパネル</a:t>
                      </a:r>
                      <a:endParaRPr kumimoji="1" lang="en-US" altLang="ja-JP" sz="700" b="1" i="0" u="none" strike="noStrike" kern="1200" dirty="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7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a:solidFill>
                            <a:schemeClr val="tx1">
                              <a:lumMod val="65000"/>
                              <a:lumOff val="35000"/>
                            </a:schemeClr>
                          </a:solidFill>
                          <a:effectLst/>
                          <a:latin typeface="+mj-ea"/>
                          <a:ea typeface="+mn-ea"/>
                          <a:cs typeface="+mn-cs"/>
                        </a:rPr>
                        <a:t>（市区郡）</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algn="ctr"/>
                      <a:r>
                        <a:rPr kumimoji="1" lang="en-US" altLang="ja-JP" sz="700" b="1" kern="1200" dirty="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（都道府県）</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a:solidFill>
                            <a:schemeClr val="tx1">
                              <a:lumMod val="65000"/>
                              <a:lumOff val="35000"/>
                            </a:schemeClr>
                          </a:solidFill>
                          <a:effectLst/>
                          <a:latin typeface="+mj-ea"/>
                          <a:ea typeface="+mn-ea"/>
                          <a:cs typeface="+mn-cs"/>
                        </a:rPr>
                        <a:t>ブランドパネル</a:t>
                      </a:r>
                      <a:endParaRPr kumimoji="1" lang="en-US" altLang="ja-JP" sz="700" b="1" i="0" u="none" strike="noStrike" kern="1200" dirty="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700" b="1" i="0" u="none" strike="noStrike" kern="1200" dirty="0">
                          <a:solidFill>
                            <a:schemeClr val="tx1">
                              <a:lumMod val="65000"/>
                              <a:lumOff val="35000"/>
                            </a:schemeClr>
                          </a:solidFill>
                          <a:effectLst/>
                          <a:latin typeface="+mj-ea"/>
                          <a:ea typeface="+mn-ea"/>
                          <a:cs typeface="+mn-cs"/>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a:solidFill>
                            <a:schemeClr val="tx1">
                              <a:lumMod val="65000"/>
                              <a:lumOff val="35000"/>
                            </a:schemeClr>
                          </a:solidFill>
                          <a:effectLst/>
                          <a:latin typeface="+mj-ea"/>
                          <a:ea typeface="+mn-ea"/>
                          <a:cs typeface="+mn-cs"/>
                        </a:rPr>
                        <a:t>（市区郡）</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トップインパクト</a:t>
                      </a:r>
                      <a:endParaRPr kumimoji="1" lang="en-US" altLang="ja-JP" sz="700" b="1" kern="1200" dirty="0">
                        <a:solidFill>
                          <a:schemeClr val="tx1">
                            <a:lumMod val="65000"/>
                            <a:lumOff val="35000"/>
                          </a:schemeClr>
                        </a:solidFill>
                        <a:latin typeface="+mn-lt"/>
                        <a:ea typeface="+mn-ea"/>
                        <a:cs typeface="+mn-cs"/>
                      </a:endParaRPr>
                    </a:p>
                    <a:p>
                      <a:pPr algn="ct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トップインパクト</a:t>
                      </a:r>
                      <a:endParaRPr kumimoji="1" lang="en-US" altLang="ja-JP" sz="700" b="1" kern="1200" dirty="0">
                        <a:solidFill>
                          <a:schemeClr val="tx1">
                            <a:lumMod val="65000"/>
                            <a:lumOff val="35000"/>
                          </a:schemeClr>
                        </a:solidFill>
                        <a:latin typeface="+mn-lt"/>
                        <a:ea typeface="+mn-ea"/>
                        <a:cs typeface="+mn-cs"/>
                      </a:endParaRPr>
                    </a:p>
                    <a:p>
                      <a:pPr algn="ctr"/>
                      <a:r>
                        <a:rPr kumimoji="1" lang="en-US" altLang="ja-JP" sz="700" b="1" kern="1200" dirty="0">
                          <a:solidFill>
                            <a:schemeClr val="tx1">
                              <a:lumMod val="65000"/>
                              <a:lumOff val="35000"/>
                            </a:schemeClr>
                          </a:solidFill>
                          <a:latin typeface="+mn-lt"/>
                          <a:ea typeface="+mn-ea"/>
                          <a:cs typeface="+mn-cs"/>
                        </a:rPr>
                        <a:t>PC</a:t>
                      </a:r>
                    </a:p>
                    <a:p>
                      <a:pPr algn="ctr"/>
                      <a:r>
                        <a:rPr kumimoji="1" lang="ja-JP" altLang="en-US" sz="700" b="1" kern="1200" dirty="0">
                          <a:solidFill>
                            <a:schemeClr val="tx1">
                              <a:lumMod val="65000"/>
                              <a:lumOff val="35000"/>
                            </a:schemeClr>
                          </a:solidFill>
                          <a:latin typeface="+mn-lt"/>
                          <a:ea typeface="+mn-ea"/>
                          <a:cs typeface="+mn-cs"/>
                        </a:rPr>
                        <a:t>（都道府県）</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7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7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endParaRPr kumimoji="1" lang="en-US" altLang="ja-JP" sz="700" b="0" kern="1200" dirty="0">
                        <a:solidFill>
                          <a:schemeClr val="bg1"/>
                        </a:solidFill>
                        <a:latin typeface="+mn-lt"/>
                        <a:ea typeface="+mn-ea"/>
                        <a:cs typeface="+mn-cs"/>
                      </a:endParaRPr>
                    </a:p>
                    <a:p>
                      <a:pPr algn="ctr"/>
                      <a:r>
                        <a:rPr kumimoji="1" lang="ja-JP" altLang="en-US" sz="600" b="0" kern="1200" dirty="0">
                          <a:solidFill>
                            <a:schemeClr val="bg1"/>
                          </a:solidFill>
                          <a:latin typeface="+mn-lt"/>
                          <a:ea typeface="+mn-ea"/>
                          <a:cs typeface="+mn-cs"/>
                        </a:rPr>
                        <a:t>（属性・ライフイベント）</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8004801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5" name="テキスト ボックス 4">
            <a:extLst>
              <a:ext uri="{FF2B5EF4-FFF2-40B4-BE49-F238E27FC236}">
                <a16:creationId xmlns:a16="http://schemas.microsoft.com/office/drawing/2014/main" id="{80B0730C-3B9E-4841-8DAD-6780CB507DD0}"/>
              </a:ext>
            </a:extLst>
          </p:cNvPr>
          <p:cNvSpPr txBox="1"/>
          <p:nvPr/>
        </p:nvSpPr>
        <p:spPr>
          <a:xfrm>
            <a:off x="479652" y="5012516"/>
            <a:ext cx="8844562" cy="823302"/>
          </a:xfrm>
          <a:prstGeom prst="rect">
            <a:avLst/>
          </a:prstGeom>
          <a:noFill/>
        </p:spPr>
        <p:txBody>
          <a:bodyPr wrap="square" lIns="91440" tIns="45720" rIns="91440" bIns="45720" rtlCol="0" anchor="t">
            <a:spAutoFit/>
          </a:bodyPr>
          <a:lstStyle/>
          <a:p>
            <a:pPr>
              <a:lnSpc>
                <a:spcPts val="1460"/>
              </a:lnSpc>
            </a:pPr>
            <a:r>
              <a:rPr lang="en-US" altLang="ja-JP" sz="1000" dirty="0">
                <a:latin typeface="+mn-ea"/>
              </a:rPr>
              <a:t>※</a:t>
            </a:r>
            <a:r>
              <a:rPr lang="ja-JP" altLang="en-US" sz="1000" dirty="0">
                <a:latin typeface="+mn-ea"/>
              </a:rPr>
              <a:t>年齢は以下の区分で指定が可能です。</a:t>
            </a:r>
            <a:endParaRPr lang="en-US" altLang="ja-JP" sz="1000" dirty="0">
              <a:latin typeface="+mn-ea"/>
            </a:endParaRPr>
          </a:p>
          <a:p>
            <a:r>
              <a:rPr lang="en-US" altLang="ja-JP" sz="1000" dirty="0">
                <a:solidFill>
                  <a:schemeClr val="dk1"/>
                </a:solidFill>
              </a:rPr>
              <a:t>13</a:t>
            </a:r>
            <a:r>
              <a:rPr lang="ja-JP" altLang="en-US" sz="1000" dirty="0">
                <a:solidFill>
                  <a:schemeClr val="dk1"/>
                </a:solidFill>
              </a:rPr>
              <a:t>歳～</a:t>
            </a:r>
            <a:r>
              <a:rPr lang="en-US" altLang="ja-JP" sz="1000" dirty="0">
                <a:solidFill>
                  <a:schemeClr val="dk1"/>
                </a:solidFill>
              </a:rPr>
              <a:t>14</a:t>
            </a:r>
            <a:r>
              <a:rPr lang="ja-JP" altLang="en-US" sz="1000" dirty="0">
                <a:solidFill>
                  <a:schemeClr val="dk1"/>
                </a:solidFill>
              </a:rPr>
              <a:t>歳 </a:t>
            </a:r>
            <a:r>
              <a:rPr lang="en-US" altLang="ja-JP" sz="1000" dirty="0">
                <a:solidFill>
                  <a:schemeClr val="dk1"/>
                </a:solidFill>
              </a:rPr>
              <a:t>/ 15</a:t>
            </a:r>
            <a:r>
              <a:rPr lang="ja-JP" altLang="en-US" sz="1000" dirty="0">
                <a:solidFill>
                  <a:schemeClr val="dk1"/>
                </a:solidFill>
              </a:rPr>
              <a:t>歳～</a:t>
            </a:r>
            <a:r>
              <a:rPr lang="en-US" altLang="ja-JP" sz="1000" dirty="0">
                <a:solidFill>
                  <a:schemeClr val="dk1"/>
                </a:solidFill>
              </a:rPr>
              <a:t>17</a:t>
            </a:r>
            <a:r>
              <a:rPr lang="ja-JP" altLang="en-US" sz="1000" dirty="0">
                <a:solidFill>
                  <a:schemeClr val="dk1"/>
                </a:solidFill>
              </a:rPr>
              <a:t>歳 </a:t>
            </a:r>
            <a:r>
              <a:rPr lang="en-US" altLang="ja-JP" sz="1000" dirty="0">
                <a:solidFill>
                  <a:schemeClr val="dk1"/>
                </a:solidFill>
              </a:rPr>
              <a:t>/ 18</a:t>
            </a:r>
            <a:r>
              <a:rPr lang="ja-JP" altLang="en-US" sz="1000" dirty="0">
                <a:solidFill>
                  <a:schemeClr val="dk1"/>
                </a:solidFill>
              </a:rPr>
              <a:t>歳～</a:t>
            </a:r>
            <a:r>
              <a:rPr lang="en-US" altLang="ja-JP" sz="1000" dirty="0">
                <a:solidFill>
                  <a:schemeClr val="dk1"/>
                </a:solidFill>
              </a:rPr>
              <a:t>19</a:t>
            </a:r>
            <a:r>
              <a:rPr lang="ja-JP" altLang="en-US" sz="1000" dirty="0">
                <a:solidFill>
                  <a:schemeClr val="dk1"/>
                </a:solidFill>
              </a:rPr>
              <a:t>歳 </a:t>
            </a:r>
            <a:r>
              <a:rPr lang="en-US" altLang="ja-JP" sz="1000" dirty="0">
                <a:solidFill>
                  <a:schemeClr val="dk1"/>
                </a:solidFill>
              </a:rPr>
              <a:t>/ 20</a:t>
            </a:r>
            <a:r>
              <a:rPr lang="ja-JP" altLang="en-US" sz="1000" dirty="0">
                <a:solidFill>
                  <a:schemeClr val="dk1"/>
                </a:solidFill>
              </a:rPr>
              <a:t>歳～</a:t>
            </a:r>
            <a:r>
              <a:rPr lang="en-US" altLang="ja-JP" sz="1000" dirty="0">
                <a:solidFill>
                  <a:schemeClr val="dk1"/>
                </a:solidFill>
              </a:rPr>
              <a:t>21</a:t>
            </a:r>
            <a:r>
              <a:rPr lang="ja-JP" altLang="en-US" sz="1000" dirty="0">
                <a:solidFill>
                  <a:schemeClr val="dk1"/>
                </a:solidFill>
              </a:rPr>
              <a:t>歳 </a:t>
            </a:r>
            <a:r>
              <a:rPr lang="en-US" altLang="ja-JP" sz="1000" dirty="0">
                <a:solidFill>
                  <a:schemeClr val="dk1"/>
                </a:solidFill>
              </a:rPr>
              <a:t>/ 22</a:t>
            </a:r>
            <a:r>
              <a:rPr lang="ja-JP" altLang="en-US" sz="1000" dirty="0">
                <a:solidFill>
                  <a:schemeClr val="dk1"/>
                </a:solidFill>
              </a:rPr>
              <a:t>歳～</a:t>
            </a:r>
            <a:r>
              <a:rPr lang="en-US" altLang="ja-JP" sz="1000" dirty="0">
                <a:solidFill>
                  <a:schemeClr val="dk1"/>
                </a:solidFill>
              </a:rPr>
              <a:t>29</a:t>
            </a:r>
            <a:r>
              <a:rPr lang="ja-JP" altLang="en-US" sz="1000" dirty="0">
                <a:solidFill>
                  <a:schemeClr val="dk1"/>
                </a:solidFill>
              </a:rPr>
              <a:t>歳 </a:t>
            </a:r>
            <a:r>
              <a:rPr lang="en-US" altLang="ja-JP" sz="1000" dirty="0">
                <a:solidFill>
                  <a:schemeClr val="dk1"/>
                </a:solidFill>
              </a:rPr>
              <a:t>/ 30</a:t>
            </a:r>
            <a:r>
              <a:rPr lang="ja-JP" altLang="en-US" sz="1000" dirty="0">
                <a:solidFill>
                  <a:schemeClr val="dk1"/>
                </a:solidFill>
              </a:rPr>
              <a:t>歳～</a:t>
            </a:r>
            <a:r>
              <a:rPr lang="en-US" altLang="ja-JP" sz="1000" dirty="0">
                <a:solidFill>
                  <a:schemeClr val="dk1"/>
                </a:solidFill>
              </a:rPr>
              <a:t>39</a:t>
            </a:r>
            <a:r>
              <a:rPr lang="ja-JP" altLang="en-US" sz="1000" dirty="0">
                <a:solidFill>
                  <a:schemeClr val="dk1"/>
                </a:solidFill>
              </a:rPr>
              <a:t>歳 </a:t>
            </a:r>
            <a:r>
              <a:rPr lang="en-US" altLang="ja-JP" sz="1000" dirty="0">
                <a:solidFill>
                  <a:schemeClr val="dk1"/>
                </a:solidFill>
              </a:rPr>
              <a:t>/ 40</a:t>
            </a:r>
            <a:r>
              <a:rPr lang="ja-JP" altLang="en-US" sz="1000" dirty="0">
                <a:solidFill>
                  <a:schemeClr val="dk1"/>
                </a:solidFill>
              </a:rPr>
              <a:t>歳～</a:t>
            </a:r>
            <a:r>
              <a:rPr lang="en-US" altLang="ja-JP" sz="1000" dirty="0">
                <a:solidFill>
                  <a:schemeClr val="dk1"/>
                </a:solidFill>
              </a:rPr>
              <a:t>49</a:t>
            </a:r>
            <a:r>
              <a:rPr lang="ja-JP" altLang="en-US" sz="1000" dirty="0">
                <a:solidFill>
                  <a:schemeClr val="dk1"/>
                </a:solidFill>
              </a:rPr>
              <a:t>歳 </a:t>
            </a:r>
            <a:r>
              <a:rPr lang="en-US" altLang="ja-JP" sz="1000" dirty="0">
                <a:solidFill>
                  <a:schemeClr val="dk1"/>
                </a:solidFill>
              </a:rPr>
              <a:t>/ 50</a:t>
            </a:r>
            <a:r>
              <a:rPr lang="ja-JP" altLang="en-US" sz="1000" dirty="0">
                <a:solidFill>
                  <a:schemeClr val="dk1"/>
                </a:solidFill>
              </a:rPr>
              <a:t>歳～</a:t>
            </a:r>
            <a:r>
              <a:rPr lang="en-US" altLang="ja-JP" sz="1000" dirty="0">
                <a:solidFill>
                  <a:schemeClr val="dk1"/>
                </a:solidFill>
              </a:rPr>
              <a:t>59</a:t>
            </a:r>
            <a:r>
              <a:rPr lang="ja-JP" altLang="en-US" sz="1000" dirty="0">
                <a:solidFill>
                  <a:schemeClr val="dk1"/>
                </a:solidFill>
              </a:rPr>
              <a:t>歳 </a:t>
            </a:r>
            <a:r>
              <a:rPr lang="en-US" altLang="ja-JP" sz="1000" dirty="0">
                <a:solidFill>
                  <a:schemeClr val="dk1"/>
                </a:solidFill>
              </a:rPr>
              <a:t>/ 60</a:t>
            </a:r>
            <a:r>
              <a:rPr lang="ja-JP" altLang="en-US" sz="1000" dirty="0">
                <a:solidFill>
                  <a:schemeClr val="dk1"/>
                </a:solidFill>
              </a:rPr>
              <a:t>歳～</a:t>
            </a:r>
            <a:r>
              <a:rPr lang="en-US" altLang="ja-JP" sz="1000" dirty="0">
                <a:solidFill>
                  <a:schemeClr val="dk1"/>
                </a:solidFill>
              </a:rPr>
              <a:t>69</a:t>
            </a:r>
            <a:r>
              <a:rPr lang="ja-JP" altLang="en-US" sz="1000" dirty="0">
                <a:solidFill>
                  <a:schemeClr val="dk1"/>
                </a:solidFill>
              </a:rPr>
              <a:t>歳 </a:t>
            </a:r>
            <a:r>
              <a:rPr lang="en-US" altLang="ja-JP" sz="1000" dirty="0">
                <a:solidFill>
                  <a:schemeClr val="dk1"/>
                </a:solidFill>
              </a:rPr>
              <a:t>/ 70</a:t>
            </a:r>
            <a:r>
              <a:rPr lang="ja-JP" altLang="en-US" sz="1000" dirty="0">
                <a:solidFill>
                  <a:schemeClr val="dk1"/>
                </a:solidFill>
              </a:rPr>
              <a:t>歳～</a:t>
            </a:r>
            <a:endParaRPr lang="en-US" altLang="ja-JP" sz="1000" dirty="0">
              <a:latin typeface="+mn-ea"/>
            </a:endParaRPr>
          </a:p>
          <a:p>
            <a:pPr>
              <a:lnSpc>
                <a:spcPts val="1460"/>
              </a:lnSpc>
            </a:pPr>
            <a:endParaRPr lang="en-US" altLang="ja-JP" sz="1000" dirty="0">
              <a:latin typeface="+mn-ea"/>
            </a:endParaRPr>
          </a:p>
          <a:p>
            <a:pPr>
              <a:lnSpc>
                <a:spcPts val="1460"/>
              </a:lnSpc>
            </a:pPr>
            <a:r>
              <a:rPr lang="en-US" altLang="ja-JP" sz="1000" dirty="0">
                <a:latin typeface="+mn-ea"/>
              </a:rPr>
              <a:t>※</a:t>
            </a:r>
            <a:r>
              <a:rPr lang="ja-JP" altLang="en-US" sz="1000" dirty="0">
                <a:latin typeface="+mn-ea"/>
              </a:rPr>
              <a:t>オーディエンスカテゴリーの詳細は</a:t>
            </a:r>
            <a:r>
              <a:rPr lang="en-US" altLang="ja-JP" sz="1000" dirty="0">
                <a:latin typeface="+mn-ea"/>
              </a:rPr>
              <a:t>P.22</a:t>
            </a:r>
            <a:r>
              <a:rPr lang="ja-JP" altLang="en-US" sz="1000" dirty="0">
                <a:latin typeface="+mn-ea"/>
              </a:rPr>
              <a:t>～　</a:t>
            </a:r>
            <a:r>
              <a:rPr lang="ja-JP" altLang="en-US" sz="1000" dirty="0"/>
              <a:t>オーディエンスカテゴリー一覧をご確認ください。</a:t>
            </a:r>
            <a:endParaRPr lang="en-US" altLang="ja-JP" sz="1000" dirty="0">
              <a:latin typeface="+mn-ea"/>
            </a:endParaRPr>
          </a:p>
        </p:txBody>
      </p:sp>
      <p:grpSp>
        <p:nvGrpSpPr>
          <p:cNvPr id="8" name="グループ化 7"/>
          <p:cNvGrpSpPr/>
          <p:nvPr/>
        </p:nvGrpSpPr>
        <p:grpSpPr>
          <a:xfrm>
            <a:off x="258855" y="3786733"/>
            <a:ext cx="540000" cy="396000"/>
            <a:chOff x="1179981" y="1052736"/>
            <a:chExt cx="604667" cy="432047"/>
          </a:xfrm>
        </p:grpSpPr>
        <p:sp>
          <p:nvSpPr>
            <p:cNvPr id="9" name="直角三角形 8"/>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0" name="テキスト ボックス 9"/>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grpSp>
        <p:nvGrpSpPr>
          <p:cNvPr id="11" name="グループ化 10"/>
          <p:cNvGrpSpPr/>
          <p:nvPr/>
        </p:nvGrpSpPr>
        <p:grpSpPr>
          <a:xfrm>
            <a:off x="258855" y="4187457"/>
            <a:ext cx="540000" cy="396000"/>
            <a:chOff x="1179981" y="1052735"/>
            <a:chExt cx="604667" cy="432047"/>
          </a:xfrm>
        </p:grpSpPr>
        <p:sp>
          <p:nvSpPr>
            <p:cNvPr id="12" name="直角三角形 11"/>
            <p:cNvSpPr/>
            <p:nvPr/>
          </p:nvSpPr>
          <p:spPr bwMode="auto">
            <a:xfrm flipV="1">
              <a:off x="1286667" y="1052735"/>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3" name="テキスト ボックス 12"/>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sp>
        <p:nvSpPr>
          <p:cNvPr id="16" name="正方形/長方形 15"/>
          <p:cNvSpPr/>
          <p:nvPr/>
        </p:nvSpPr>
        <p:spPr>
          <a:xfrm>
            <a:off x="496701" y="5835818"/>
            <a:ext cx="3550972" cy="284693"/>
          </a:xfrm>
          <a:prstGeom prst="rect">
            <a:avLst/>
          </a:prstGeom>
        </p:spPr>
        <p:txBody>
          <a:bodyPr wrap="none" anchor="t">
            <a:spAutoFit/>
          </a:bodyPr>
          <a:lstStyle/>
          <a:p>
            <a:pPr>
              <a:lnSpc>
                <a:spcPts val="1460"/>
              </a:lnSpc>
            </a:pPr>
            <a:r>
              <a:rPr lang="en-US" altLang="ja-JP" sz="800" dirty="0">
                <a:latin typeface="+mn-ea"/>
              </a:rPr>
              <a:t>※SP</a:t>
            </a:r>
            <a:r>
              <a:rPr lang="ja-JP" altLang="en-US" sz="800" dirty="0">
                <a:latin typeface="+mn-ea"/>
              </a:rPr>
              <a:t>はスマートフォンの略称です。</a:t>
            </a:r>
            <a:r>
              <a:rPr lang="en-US" altLang="ja-JP" sz="800" dirty="0">
                <a:latin typeface="+mn-ea"/>
              </a:rPr>
              <a:t>※MD</a:t>
            </a:r>
            <a:r>
              <a:rPr lang="ja-JP" altLang="en-US" sz="800" dirty="0">
                <a:latin typeface="+mn-ea"/>
              </a:rPr>
              <a:t>はマルチデバイスの略称です。</a:t>
            </a:r>
            <a:endParaRPr lang="en-US" altLang="ja-JP" sz="800" dirty="0">
              <a:latin typeface="+mn-ea"/>
            </a:endParaRPr>
          </a:p>
        </p:txBody>
      </p:sp>
    </p:spTree>
    <p:extLst>
      <p:ext uri="{BB962C8B-B14F-4D97-AF65-F5344CB8AC3E}">
        <p14:creationId xmlns:p14="http://schemas.microsoft.com/office/powerpoint/2010/main" val="42776068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dirty="0"/>
              <a:t>ターゲティング設定</a:t>
            </a:r>
            <a:endParaRPr kumimoji="1" lang="ja-JP" altLang="en-US" sz="2200" dirty="0"/>
          </a:p>
        </p:txBody>
      </p:sp>
      <p:graphicFrame>
        <p:nvGraphicFramePr>
          <p:cNvPr id="15" name="表 1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614439936"/>
              </p:ext>
            </p:extLst>
          </p:nvPr>
        </p:nvGraphicFramePr>
        <p:xfrm>
          <a:off x="344489" y="1124744"/>
          <a:ext cx="8771876" cy="3739542"/>
        </p:xfrm>
        <a:graphic>
          <a:graphicData uri="http://schemas.openxmlformats.org/drawingml/2006/table">
            <a:tbl>
              <a:tblPr firstCol="1" bandRow="1">
                <a:tableStyleId>{21E4AEA4-8DFA-4A89-87EB-49C32662AFE0}</a:tableStyleId>
              </a:tblPr>
              <a:tblGrid>
                <a:gridCol w="1512167">
                  <a:extLst>
                    <a:ext uri="{9D8B030D-6E8A-4147-A177-3AD203B41FA5}">
                      <a16:colId xmlns:a16="http://schemas.microsoft.com/office/drawing/2014/main" val="792911817"/>
                    </a:ext>
                  </a:extLst>
                </a:gridCol>
                <a:gridCol w="750438">
                  <a:extLst>
                    <a:ext uri="{9D8B030D-6E8A-4147-A177-3AD203B41FA5}">
                      <a16:colId xmlns:a16="http://schemas.microsoft.com/office/drawing/2014/main" val="2515137241"/>
                    </a:ext>
                  </a:extLst>
                </a:gridCol>
                <a:gridCol w="751025">
                  <a:extLst>
                    <a:ext uri="{9D8B030D-6E8A-4147-A177-3AD203B41FA5}">
                      <a16:colId xmlns:a16="http://schemas.microsoft.com/office/drawing/2014/main" val="598637953"/>
                    </a:ext>
                  </a:extLst>
                </a:gridCol>
                <a:gridCol w="856939">
                  <a:extLst>
                    <a:ext uri="{9D8B030D-6E8A-4147-A177-3AD203B41FA5}">
                      <a16:colId xmlns:a16="http://schemas.microsoft.com/office/drawing/2014/main" val="56015879"/>
                    </a:ext>
                  </a:extLst>
                </a:gridCol>
                <a:gridCol w="856939">
                  <a:extLst>
                    <a:ext uri="{9D8B030D-6E8A-4147-A177-3AD203B41FA5}">
                      <a16:colId xmlns:a16="http://schemas.microsoft.com/office/drawing/2014/main" val="379781813"/>
                    </a:ext>
                  </a:extLst>
                </a:gridCol>
                <a:gridCol w="1011092">
                  <a:extLst>
                    <a:ext uri="{9D8B030D-6E8A-4147-A177-3AD203B41FA5}">
                      <a16:colId xmlns:a16="http://schemas.microsoft.com/office/drawing/2014/main" val="3608287535"/>
                    </a:ext>
                  </a:extLst>
                </a:gridCol>
                <a:gridCol w="1011092">
                  <a:extLst>
                    <a:ext uri="{9D8B030D-6E8A-4147-A177-3AD203B41FA5}">
                      <a16:colId xmlns:a16="http://schemas.microsoft.com/office/drawing/2014/main" val="135909385"/>
                    </a:ext>
                  </a:extLst>
                </a:gridCol>
                <a:gridCol w="1011092">
                  <a:extLst>
                    <a:ext uri="{9D8B030D-6E8A-4147-A177-3AD203B41FA5}">
                      <a16:colId xmlns:a16="http://schemas.microsoft.com/office/drawing/2014/main" val="2591893762"/>
                    </a:ext>
                  </a:extLst>
                </a:gridCol>
                <a:gridCol w="1011092">
                  <a:extLst>
                    <a:ext uri="{9D8B030D-6E8A-4147-A177-3AD203B41FA5}">
                      <a16:colId xmlns:a16="http://schemas.microsoft.com/office/drawing/2014/main" val="2760754859"/>
                    </a:ext>
                  </a:extLst>
                </a:gridCol>
              </a:tblGrid>
              <a:tr h="288032">
                <a:tc rowSpan="2">
                  <a:txBody>
                    <a:bodyPr/>
                    <a:lstStyle/>
                    <a:p>
                      <a:pPr algn="ctr"/>
                      <a:r>
                        <a:rPr kumimoji="1" lang="ja-JP" altLang="en-US" sz="700" b="0"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2">
                  <a:txBody>
                    <a:bodyPr/>
                    <a:lstStyle/>
                    <a:p>
                      <a:pPr algn="ctr"/>
                      <a:r>
                        <a:rPr kumimoji="1" lang="en-US" altLang="ja-JP" sz="800" b="0" kern="1200" dirty="0" err="1">
                          <a:solidFill>
                            <a:schemeClr val="bg1"/>
                          </a:solidFill>
                          <a:latin typeface="+mn-ea"/>
                          <a:ea typeface="+mn-ea"/>
                          <a:cs typeface="+mn-cs"/>
                        </a:rPr>
                        <a:t>vCPM</a:t>
                      </a:r>
                      <a:endParaRPr kumimoji="1" lang="en-US" altLang="ja-JP" sz="800" b="0" kern="1200" dirty="0">
                        <a:solidFill>
                          <a:schemeClr val="bg1"/>
                        </a:solidFill>
                        <a:latin typeface="+mn-ea"/>
                        <a:ea typeface="+mn-ea"/>
                        <a:cs typeface="+mn-cs"/>
                      </a:endParaRPr>
                    </a:p>
                    <a:p>
                      <a:pPr algn="ctr"/>
                      <a:r>
                        <a:rPr kumimoji="1" lang="ja-JP" altLang="en-US" sz="800" b="0" kern="1200" dirty="0">
                          <a:solidFill>
                            <a:schemeClr val="bg1"/>
                          </a:solidFill>
                          <a:latin typeface="+mn-ea"/>
                          <a:ea typeface="+mn-ea"/>
                          <a:cs typeface="+mn-cs"/>
                        </a:rPr>
                        <a:t>掛け率</a:t>
                      </a:r>
                      <a:endParaRPr kumimoji="1" lang="en-US" altLang="ja-JP" sz="800" b="0"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gridSpan="7">
                  <a:txBody>
                    <a:bodyPr/>
                    <a:lstStyle/>
                    <a:p>
                      <a:pPr algn="ctr"/>
                      <a:r>
                        <a:rPr kumimoji="1" lang="ja-JP" altLang="en-US" sz="700" b="1" kern="1200" dirty="0">
                          <a:solidFill>
                            <a:schemeClr val="tx1">
                              <a:lumMod val="65000"/>
                              <a:lumOff val="35000"/>
                            </a:schemeClr>
                          </a:solidFill>
                          <a:latin typeface="+mn-lt"/>
                          <a:ea typeface="+mn-ea"/>
                          <a:cs typeface="+mn-cs"/>
                        </a:rPr>
                        <a:t>商品名</a:t>
                      </a: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1986674777"/>
                  </a:ext>
                </a:extLst>
              </a:tr>
              <a:tr h="360040">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algn="ctr"/>
                      <a:endParaRPr kumimoji="1" lang="en-US" altLang="ja-JP" sz="800" b="0"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　</a:t>
                      </a:r>
                      <a:r>
                        <a:rPr kumimoji="1" lang="en-US" altLang="ja-JP" sz="700" b="1" kern="1200" dirty="0">
                          <a:solidFill>
                            <a:schemeClr val="tx1">
                              <a:lumMod val="65000"/>
                              <a:lumOff val="35000"/>
                            </a:schemeClr>
                          </a:solidFill>
                          <a:latin typeface="+mn-lt"/>
                          <a:ea typeface="+mn-ea"/>
                          <a:cs typeface="+mn-cs"/>
                        </a:rPr>
                        <a:t>MD</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　</a:t>
                      </a:r>
                      <a:r>
                        <a:rPr kumimoji="1" lang="en-US" altLang="ja-JP" sz="700" b="1" kern="1200" dirty="0">
                          <a:solidFill>
                            <a:schemeClr val="tx1">
                              <a:lumMod val="65000"/>
                              <a:lumOff val="35000"/>
                            </a:schemeClr>
                          </a:solidFill>
                          <a:latin typeface="+mn-lt"/>
                          <a:ea typeface="+mn-ea"/>
                          <a:cs typeface="+mn-cs"/>
                        </a:rPr>
                        <a:t>MD</a:t>
                      </a:r>
                    </a:p>
                    <a:p>
                      <a:pPr algn="ctr"/>
                      <a:r>
                        <a:rPr kumimoji="1" lang="ja-JP" altLang="en-US" sz="700" b="1" kern="1200" dirty="0">
                          <a:solidFill>
                            <a:schemeClr val="tx1">
                              <a:lumMod val="65000"/>
                              <a:lumOff val="35000"/>
                            </a:schemeClr>
                          </a:solidFill>
                          <a:latin typeface="+mn-lt"/>
                          <a:ea typeface="+mn-ea"/>
                          <a:cs typeface="+mn-cs"/>
                        </a:rPr>
                        <a:t>（都道府県）</a:t>
                      </a: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　</a:t>
                      </a:r>
                      <a:r>
                        <a:rPr kumimoji="1" lang="en-US" altLang="ja-JP" sz="700" b="1" kern="1200" dirty="0">
                          <a:solidFill>
                            <a:schemeClr val="tx1">
                              <a:lumMod val="65000"/>
                              <a:lumOff val="35000"/>
                            </a:schemeClr>
                          </a:solidFill>
                          <a:latin typeface="+mn-lt"/>
                          <a:ea typeface="+mn-ea"/>
                          <a:cs typeface="+mn-cs"/>
                        </a:rPr>
                        <a:t>MD</a:t>
                      </a:r>
                    </a:p>
                    <a:p>
                      <a:pPr algn="ctr"/>
                      <a:r>
                        <a:rPr kumimoji="1" lang="ja-JP" altLang="en-US" sz="700" b="1" kern="1200" dirty="0">
                          <a:solidFill>
                            <a:schemeClr val="tx1">
                              <a:lumMod val="65000"/>
                              <a:lumOff val="35000"/>
                            </a:schemeClr>
                          </a:solidFill>
                          <a:latin typeface="+mn-lt"/>
                          <a:ea typeface="+mn-ea"/>
                          <a:cs typeface="+mn-cs"/>
                        </a:rPr>
                        <a:t>（市区郡）</a:t>
                      </a: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プライムカバー</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kern="1200" dirty="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プライムカバー</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（市区郡）</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プライムディスプレイ</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プライムディスプレイ</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kern="1200" dirty="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（市区郡）</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7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effectLst/>
                          <a:uLnTx/>
                          <a:uFillTx/>
                          <a:latin typeface="メイリオ"/>
                          <a:ea typeface="メイリオ"/>
                          <a:cs typeface="+mn-cs"/>
                        </a:rPr>
                        <a:t>-</a:t>
                      </a:r>
                      <a:endParaRPr kumimoji="1" lang="ja-JP" altLang="en-US" sz="800" b="1" i="0" u="none" strike="noStrike" kern="1200" cap="none" spc="0" normalizeH="0" baseline="0" noProof="0" dirty="0">
                        <a:ln>
                          <a:noFill/>
                        </a:ln>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7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effectLst/>
                          <a:uLnTx/>
                          <a:uFillTx/>
                          <a:latin typeface="メイリオ"/>
                          <a:ea typeface="メイリオ"/>
                          <a:cs typeface="+mn-cs"/>
                        </a:rPr>
                        <a:t>-</a:t>
                      </a:r>
                      <a:endParaRPr kumimoji="1" lang="ja-JP" altLang="en-US" sz="800" b="1" i="0" u="none" strike="noStrike" kern="1200" cap="none" spc="0" normalizeH="0" baseline="0" noProof="0" dirty="0">
                        <a:ln>
                          <a:noFill/>
                        </a:ln>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bg1"/>
                          </a:solidFill>
                          <a:latin typeface="+mn-ea"/>
                          <a:ea typeface="+mn-ea"/>
                          <a:cs typeface="+mn-cs"/>
                        </a:rPr>
                        <a:t>1.56</a:t>
                      </a:r>
                      <a:r>
                        <a:rPr kumimoji="1" lang="ja-JP" altLang="en-US" sz="800" b="0" kern="120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endParaRPr kumimoji="1" lang="en-US" altLang="ja-JP" sz="700" b="0" kern="1200" dirty="0">
                        <a:solidFill>
                          <a:schemeClr val="bg1"/>
                        </a:solidFill>
                        <a:latin typeface="+mn-lt"/>
                        <a:ea typeface="+mn-ea"/>
                        <a:cs typeface="+mn-cs"/>
                      </a:endParaRPr>
                    </a:p>
                    <a:p>
                      <a:pPr algn="ctr"/>
                      <a:r>
                        <a:rPr kumimoji="1" lang="ja-JP" altLang="en-US" sz="600" b="0" kern="1200" dirty="0">
                          <a:solidFill>
                            <a:schemeClr val="bg1"/>
                          </a:solidFill>
                          <a:latin typeface="+mn-lt"/>
                          <a:ea typeface="+mn-ea"/>
                          <a:cs typeface="+mn-cs"/>
                        </a:rPr>
                        <a:t>（属性・ライフイベント）</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8004801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j-ea"/>
                          <a:cs typeface="+mn-cs"/>
                        </a:rPr>
                        <a:t>5-100</a:t>
                      </a:r>
                      <a:r>
                        <a:rPr kumimoji="1" lang="ja-JP" altLang="en-US" sz="800" b="0" kern="1200" dirty="0">
                          <a:solidFill>
                            <a:schemeClr val="tx1">
                              <a:lumMod val="65000"/>
                              <a:lumOff val="35000"/>
                            </a:schemeClr>
                          </a:solidFill>
                          <a:latin typeface="+mj-ea"/>
                          <a:ea typeface="+mj-ea"/>
                          <a:cs typeface="+mn-cs"/>
                        </a:rPr>
                        <a:t>回</a:t>
                      </a:r>
                      <a:r>
                        <a:rPr kumimoji="1" lang="en-US" altLang="ja-JP" sz="800" b="0" kern="1200" dirty="0">
                          <a:solidFill>
                            <a:schemeClr val="tx1">
                              <a:lumMod val="65000"/>
                              <a:lumOff val="35000"/>
                            </a:schemeClr>
                          </a:solidFill>
                          <a:latin typeface="+mj-ea"/>
                          <a:ea typeface="+mj-ea"/>
                          <a:cs typeface="+mn-cs"/>
                        </a:rPr>
                        <a:t>/</a:t>
                      </a:r>
                      <a:r>
                        <a:rPr kumimoji="1" lang="ja-JP" altLang="en-US" sz="800" b="0" kern="1200" dirty="0">
                          <a:solidFill>
                            <a:schemeClr val="tx1">
                              <a:lumMod val="65000"/>
                              <a:lumOff val="35000"/>
                            </a:schemeClr>
                          </a:solidFill>
                          <a:latin typeface="+mj-ea"/>
                          <a:ea typeface="+mj-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5-100</a:t>
                      </a:r>
                      <a:r>
                        <a:rPr kumimoji="1" lang="ja-JP" altLang="en-US" sz="800" b="0" kern="1200" dirty="0">
                          <a:solidFill>
                            <a:schemeClr val="tx1">
                              <a:lumMod val="65000"/>
                              <a:lumOff val="35000"/>
                            </a:schemeClr>
                          </a:solidFill>
                          <a:latin typeface="+mj-ea"/>
                          <a:ea typeface="+mn-ea"/>
                          <a:cs typeface="+mn-cs"/>
                        </a:rPr>
                        <a:t>回</a:t>
                      </a:r>
                      <a:r>
                        <a:rPr kumimoji="1" lang="en-US" altLang="ja-JP" sz="800" b="0" kern="1200" dirty="0">
                          <a:solidFill>
                            <a:schemeClr val="tx1">
                              <a:lumMod val="65000"/>
                              <a:lumOff val="35000"/>
                            </a:schemeClr>
                          </a:solidFill>
                          <a:latin typeface="+mj-ea"/>
                          <a:ea typeface="+mn-ea"/>
                          <a:cs typeface="+mn-cs"/>
                        </a:rPr>
                        <a:t>/</a:t>
                      </a:r>
                      <a:r>
                        <a:rPr kumimoji="1" lang="ja-JP" altLang="en-US" sz="800" b="0" kern="1200" dirty="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5" name="テキスト ボックス 4">
            <a:extLst>
              <a:ext uri="{FF2B5EF4-FFF2-40B4-BE49-F238E27FC236}">
                <a16:creationId xmlns:a16="http://schemas.microsoft.com/office/drawing/2014/main" id="{80B0730C-3B9E-4841-8DAD-6780CB507DD0}"/>
              </a:ext>
            </a:extLst>
          </p:cNvPr>
          <p:cNvSpPr txBox="1"/>
          <p:nvPr/>
        </p:nvSpPr>
        <p:spPr>
          <a:xfrm>
            <a:off x="488504" y="4869160"/>
            <a:ext cx="8844562" cy="823302"/>
          </a:xfrm>
          <a:prstGeom prst="rect">
            <a:avLst/>
          </a:prstGeom>
          <a:noFill/>
        </p:spPr>
        <p:txBody>
          <a:bodyPr wrap="square" lIns="91440" tIns="45720" rIns="91440" bIns="45720" rtlCol="0" anchor="t">
            <a:spAutoFit/>
          </a:bodyPr>
          <a:lstStyle/>
          <a:p>
            <a:pPr>
              <a:lnSpc>
                <a:spcPts val="1460"/>
              </a:lnSpc>
            </a:pPr>
            <a:r>
              <a:rPr lang="en-US" altLang="ja-JP" sz="1000" dirty="0">
                <a:latin typeface="+mn-ea"/>
              </a:rPr>
              <a:t>※</a:t>
            </a:r>
            <a:r>
              <a:rPr lang="ja-JP" altLang="en-US" sz="1000" dirty="0">
                <a:latin typeface="+mn-ea"/>
              </a:rPr>
              <a:t>年齢は以下の区分で指定が可能です。</a:t>
            </a:r>
            <a:endParaRPr lang="en-US" altLang="ja-JP" sz="1000" dirty="0">
              <a:latin typeface="+mn-ea"/>
            </a:endParaRPr>
          </a:p>
          <a:p>
            <a:r>
              <a:rPr lang="en-US" altLang="ja-JP" sz="1000" dirty="0">
                <a:solidFill>
                  <a:schemeClr val="dk1"/>
                </a:solidFill>
              </a:rPr>
              <a:t>13</a:t>
            </a:r>
            <a:r>
              <a:rPr lang="ja-JP" altLang="en-US" sz="1000" dirty="0">
                <a:solidFill>
                  <a:schemeClr val="dk1"/>
                </a:solidFill>
              </a:rPr>
              <a:t>歳～</a:t>
            </a:r>
            <a:r>
              <a:rPr lang="en-US" altLang="ja-JP" sz="1000" dirty="0">
                <a:solidFill>
                  <a:schemeClr val="dk1"/>
                </a:solidFill>
              </a:rPr>
              <a:t>14</a:t>
            </a:r>
            <a:r>
              <a:rPr lang="ja-JP" altLang="en-US" sz="1000" dirty="0">
                <a:solidFill>
                  <a:schemeClr val="dk1"/>
                </a:solidFill>
              </a:rPr>
              <a:t>歳 </a:t>
            </a:r>
            <a:r>
              <a:rPr lang="en-US" altLang="ja-JP" sz="1000" dirty="0">
                <a:solidFill>
                  <a:schemeClr val="dk1"/>
                </a:solidFill>
              </a:rPr>
              <a:t>/ 15</a:t>
            </a:r>
            <a:r>
              <a:rPr lang="ja-JP" altLang="en-US" sz="1000" dirty="0">
                <a:solidFill>
                  <a:schemeClr val="dk1"/>
                </a:solidFill>
              </a:rPr>
              <a:t>歳～</a:t>
            </a:r>
            <a:r>
              <a:rPr lang="en-US" altLang="ja-JP" sz="1000" dirty="0">
                <a:solidFill>
                  <a:schemeClr val="dk1"/>
                </a:solidFill>
              </a:rPr>
              <a:t>17</a:t>
            </a:r>
            <a:r>
              <a:rPr lang="ja-JP" altLang="en-US" sz="1000" dirty="0">
                <a:solidFill>
                  <a:schemeClr val="dk1"/>
                </a:solidFill>
              </a:rPr>
              <a:t>歳 </a:t>
            </a:r>
            <a:r>
              <a:rPr lang="en-US" altLang="ja-JP" sz="1000" dirty="0">
                <a:solidFill>
                  <a:schemeClr val="dk1"/>
                </a:solidFill>
              </a:rPr>
              <a:t>/ 18</a:t>
            </a:r>
            <a:r>
              <a:rPr lang="ja-JP" altLang="en-US" sz="1000" dirty="0">
                <a:solidFill>
                  <a:schemeClr val="dk1"/>
                </a:solidFill>
              </a:rPr>
              <a:t>歳～</a:t>
            </a:r>
            <a:r>
              <a:rPr lang="en-US" altLang="ja-JP" sz="1000" dirty="0">
                <a:solidFill>
                  <a:schemeClr val="dk1"/>
                </a:solidFill>
              </a:rPr>
              <a:t>19</a:t>
            </a:r>
            <a:r>
              <a:rPr lang="ja-JP" altLang="en-US" sz="1000" dirty="0">
                <a:solidFill>
                  <a:schemeClr val="dk1"/>
                </a:solidFill>
              </a:rPr>
              <a:t>歳 </a:t>
            </a:r>
            <a:r>
              <a:rPr lang="en-US" altLang="ja-JP" sz="1000" dirty="0">
                <a:solidFill>
                  <a:schemeClr val="dk1"/>
                </a:solidFill>
              </a:rPr>
              <a:t>/ 20</a:t>
            </a:r>
            <a:r>
              <a:rPr lang="ja-JP" altLang="en-US" sz="1000" dirty="0">
                <a:solidFill>
                  <a:schemeClr val="dk1"/>
                </a:solidFill>
              </a:rPr>
              <a:t>歳～</a:t>
            </a:r>
            <a:r>
              <a:rPr lang="en-US" altLang="ja-JP" sz="1000" dirty="0">
                <a:solidFill>
                  <a:schemeClr val="dk1"/>
                </a:solidFill>
              </a:rPr>
              <a:t>21</a:t>
            </a:r>
            <a:r>
              <a:rPr lang="ja-JP" altLang="en-US" sz="1000" dirty="0">
                <a:solidFill>
                  <a:schemeClr val="dk1"/>
                </a:solidFill>
              </a:rPr>
              <a:t>歳 </a:t>
            </a:r>
            <a:r>
              <a:rPr lang="en-US" altLang="ja-JP" sz="1000" dirty="0">
                <a:solidFill>
                  <a:schemeClr val="dk1"/>
                </a:solidFill>
              </a:rPr>
              <a:t>/ 22</a:t>
            </a:r>
            <a:r>
              <a:rPr lang="ja-JP" altLang="en-US" sz="1000" dirty="0">
                <a:solidFill>
                  <a:schemeClr val="dk1"/>
                </a:solidFill>
              </a:rPr>
              <a:t>歳～</a:t>
            </a:r>
            <a:r>
              <a:rPr lang="en-US" altLang="ja-JP" sz="1000" dirty="0">
                <a:solidFill>
                  <a:schemeClr val="dk1"/>
                </a:solidFill>
              </a:rPr>
              <a:t>29</a:t>
            </a:r>
            <a:r>
              <a:rPr lang="ja-JP" altLang="en-US" sz="1000" dirty="0">
                <a:solidFill>
                  <a:schemeClr val="dk1"/>
                </a:solidFill>
              </a:rPr>
              <a:t>歳 </a:t>
            </a:r>
            <a:r>
              <a:rPr lang="en-US" altLang="ja-JP" sz="1000" dirty="0">
                <a:solidFill>
                  <a:schemeClr val="dk1"/>
                </a:solidFill>
              </a:rPr>
              <a:t>/ 30</a:t>
            </a:r>
            <a:r>
              <a:rPr lang="ja-JP" altLang="en-US" sz="1000" dirty="0">
                <a:solidFill>
                  <a:schemeClr val="dk1"/>
                </a:solidFill>
              </a:rPr>
              <a:t>歳～</a:t>
            </a:r>
            <a:r>
              <a:rPr lang="en-US" altLang="ja-JP" sz="1000" dirty="0">
                <a:solidFill>
                  <a:schemeClr val="dk1"/>
                </a:solidFill>
              </a:rPr>
              <a:t>39</a:t>
            </a:r>
            <a:r>
              <a:rPr lang="ja-JP" altLang="en-US" sz="1000" dirty="0">
                <a:solidFill>
                  <a:schemeClr val="dk1"/>
                </a:solidFill>
              </a:rPr>
              <a:t>歳 </a:t>
            </a:r>
            <a:r>
              <a:rPr lang="en-US" altLang="ja-JP" sz="1000" dirty="0">
                <a:solidFill>
                  <a:schemeClr val="dk1"/>
                </a:solidFill>
              </a:rPr>
              <a:t>/ 40</a:t>
            </a:r>
            <a:r>
              <a:rPr lang="ja-JP" altLang="en-US" sz="1000" dirty="0">
                <a:solidFill>
                  <a:schemeClr val="dk1"/>
                </a:solidFill>
              </a:rPr>
              <a:t>歳～</a:t>
            </a:r>
            <a:r>
              <a:rPr lang="en-US" altLang="ja-JP" sz="1000" dirty="0">
                <a:solidFill>
                  <a:schemeClr val="dk1"/>
                </a:solidFill>
              </a:rPr>
              <a:t>49</a:t>
            </a:r>
            <a:r>
              <a:rPr lang="ja-JP" altLang="en-US" sz="1000" dirty="0">
                <a:solidFill>
                  <a:schemeClr val="dk1"/>
                </a:solidFill>
              </a:rPr>
              <a:t>歳 </a:t>
            </a:r>
            <a:r>
              <a:rPr lang="en-US" altLang="ja-JP" sz="1000" dirty="0">
                <a:solidFill>
                  <a:schemeClr val="dk1"/>
                </a:solidFill>
              </a:rPr>
              <a:t>/ 50</a:t>
            </a:r>
            <a:r>
              <a:rPr lang="ja-JP" altLang="en-US" sz="1000" dirty="0">
                <a:solidFill>
                  <a:schemeClr val="dk1"/>
                </a:solidFill>
              </a:rPr>
              <a:t>歳～</a:t>
            </a:r>
            <a:r>
              <a:rPr lang="en-US" altLang="ja-JP" sz="1000" dirty="0">
                <a:solidFill>
                  <a:schemeClr val="dk1"/>
                </a:solidFill>
              </a:rPr>
              <a:t>59</a:t>
            </a:r>
            <a:r>
              <a:rPr lang="ja-JP" altLang="en-US" sz="1000" dirty="0">
                <a:solidFill>
                  <a:schemeClr val="dk1"/>
                </a:solidFill>
              </a:rPr>
              <a:t>歳 </a:t>
            </a:r>
            <a:r>
              <a:rPr lang="en-US" altLang="ja-JP" sz="1000" dirty="0">
                <a:solidFill>
                  <a:schemeClr val="dk1"/>
                </a:solidFill>
              </a:rPr>
              <a:t>/ 60</a:t>
            </a:r>
            <a:r>
              <a:rPr lang="ja-JP" altLang="en-US" sz="1000" dirty="0">
                <a:solidFill>
                  <a:schemeClr val="dk1"/>
                </a:solidFill>
              </a:rPr>
              <a:t>歳～</a:t>
            </a:r>
            <a:r>
              <a:rPr lang="en-US" altLang="ja-JP" sz="1000" dirty="0">
                <a:solidFill>
                  <a:schemeClr val="dk1"/>
                </a:solidFill>
              </a:rPr>
              <a:t>69</a:t>
            </a:r>
            <a:r>
              <a:rPr lang="ja-JP" altLang="en-US" sz="1000" dirty="0">
                <a:solidFill>
                  <a:schemeClr val="dk1"/>
                </a:solidFill>
              </a:rPr>
              <a:t>歳 </a:t>
            </a:r>
            <a:r>
              <a:rPr lang="en-US" altLang="ja-JP" sz="1000" dirty="0">
                <a:solidFill>
                  <a:schemeClr val="dk1"/>
                </a:solidFill>
              </a:rPr>
              <a:t>/ 70</a:t>
            </a:r>
            <a:r>
              <a:rPr lang="ja-JP" altLang="en-US" sz="1000" dirty="0">
                <a:solidFill>
                  <a:schemeClr val="dk1"/>
                </a:solidFill>
              </a:rPr>
              <a:t>歳～</a:t>
            </a:r>
            <a:endParaRPr lang="en-US" altLang="ja-JP" sz="1000" dirty="0">
              <a:latin typeface="+mn-ea"/>
            </a:endParaRPr>
          </a:p>
          <a:p>
            <a:pPr>
              <a:lnSpc>
                <a:spcPts val="1460"/>
              </a:lnSpc>
            </a:pPr>
            <a:endParaRPr lang="en-US" altLang="ja-JP" sz="1000" dirty="0">
              <a:latin typeface="+mn-ea"/>
            </a:endParaRPr>
          </a:p>
          <a:p>
            <a:pPr>
              <a:lnSpc>
                <a:spcPts val="1460"/>
              </a:lnSpc>
            </a:pPr>
            <a:r>
              <a:rPr lang="en-US" altLang="ja-JP" sz="1000" dirty="0">
                <a:latin typeface="+mn-ea"/>
              </a:rPr>
              <a:t>※</a:t>
            </a:r>
            <a:r>
              <a:rPr lang="ja-JP" altLang="en-US" sz="1000" dirty="0">
                <a:latin typeface="+mn-ea"/>
              </a:rPr>
              <a:t>オーディエンスカテゴリーの詳細は</a:t>
            </a:r>
            <a:r>
              <a:rPr lang="en-US" altLang="ja-JP" sz="1000" dirty="0">
                <a:latin typeface="+mn-ea"/>
              </a:rPr>
              <a:t>P.22</a:t>
            </a:r>
            <a:r>
              <a:rPr lang="ja-JP" altLang="en-US" sz="1000" dirty="0">
                <a:latin typeface="+mn-ea"/>
              </a:rPr>
              <a:t>～　</a:t>
            </a:r>
            <a:r>
              <a:rPr lang="ja-JP" altLang="en-US" sz="1000" dirty="0"/>
              <a:t>オーディエンスカテゴリー一覧をご確認ください。</a:t>
            </a:r>
            <a:endParaRPr lang="en-US" altLang="ja-JP" sz="1000" dirty="0">
              <a:latin typeface="+mn-ea"/>
            </a:endParaRPr>
          </a:p>
        </p:txBody>
      </p:sp>
      <p:grpSp>
        <p:nvGrpSpPr>
          <p:cNvPr id="9" name="グループ化 8"/>
          <p:cNvGrpSpPr/>
          <p:nvPr/>
        </p:nvGrpSpPr>
        <p:grpSpPr>
          <a:xfrm>
            <a:off x="278948" y="3709583"/>
            <a:ext cx="504000" cy="396000"/>
            <a:chOff x="1136576" y="1052736"/>
            <a:chExt cx="569989" cy="432047"/>
          </a:xfrm>
        </p:grpSpPr>
        <p:sp>
          <p:nvSpPr>
            <p:cNvPr id="10" name="直角三角形 9"/>
            <p:cNvSpPr/>
            <p:nvPr/>
          </p:nvSpPr>
          <p:spPr bwMode="auto">
            <a:xfrm flipV="1">
              <a:off x="1208584"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1" name="テキスト ボックス 10"/>
            <p:cNvSpPr txBox="1"/>
            <p:nvPr/>
          </p:nvSpPr>
          <p:spPr>
            <a:xfrm>
              <a:off x="1136576"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grpSp>
        <p:nvGrpSpPr>
          <p:cNvPr id="19" name="グループ化 18"/>
          <p:cNvGrpSpPr/>
          <p:nvPr/>
        </p:nvGrpSpPr>
        <p:grpSpPr>
          <a:xfrm>
            <a:off x="278948" y="4111625"/>
            <a:ext cx="504000" cy="396000"/>
            <a:chOff x="1136576" y="1052736"/>
            <a:chExt cx="569989" cy="432047"/>
          </a:xfrm>
        </p:grpSpPr>
        <p:sp>
          <p:nvSpPr>
            <p:cNvPr id="20" name="直角三角形 19"/>
            <p:cNvSpPr/>
            <p:nvPr/>
          </p:nvSpPr>
          <p:spPr bwMode="auto">
            <a:xfrm flipV="1">
              <a:off x="1208584"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1" name="テキスト ボックス 20"/>
            <p:cNvSpPr txBox="1"/>
            <p:nvPr/>
          </p:nvSpPr>
          <p:spPr>
            <a:xfrm>
              <a:off x="1136576"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sp>
        <p:nvSpPr>
          <p:cNvPr id="13" name="正方形/長方形 12"/>
          <p:cNvSpPr/>
          <p:nvPr/>
        </p:nvSpPr>
        <p:spPr>
          <a:xfrm>
            <a:off x="500926" y="5661248"/>
            <a:ext cx="3550972" cy="284693"/>
          </a:xfrm>
          <a:prstGeom prst="rect">
            <a:avLst/>
          </a:prstGeom>
        </p:spPr>
        <p:txBody>
          <a:bodyPr wrap="none" anchor="t">
            <a:spAutoFit/>
          </a:bodyPr>
          <a:lstStyle/>
          <a:p>
            <a:pPr>
              <a:lnSpc>
                <a:spcPts val="1460"/>
              </a:lnSpc>
            </a:pPr>
            <a:r>
              <a:rPr lang="en-US" altLang="ja-JP" sz="800" dirty="0">
                <a:latin typeface="+mn-ea"/>
              </a:rPr>
              <a:t>※SP</a:t>
            </a:r>
            <a:r>
              <a:rPr lang="ja-JP" altLang="en-US" sz="800" dirty="0">
                <a:latin typeface="+mn-ea"/>
              </a:rPr>
              <a:t>はスマートフォンの略称です。</a:t>
            </a:r>
            <a:r>
              <a:rPr lang="en-US" altLang="ja-JP" sz="800" dirty="0">
                <a:latin typeface="+mn-ea"/>
              </a:rPr>
              <a:t>※MD</a:t>
            </a:r>
            <a:r>
              <a:rPr lang="ja-JP" altLang="en-US" sz="800" dirty="0">
                <a:latin typeface="+mn-ea"/>
              </a:rPr>
              <a:t>はマルチデバイスの略称です。</a:t>
            </a:r>
            <a:endParaRPr lang="en-US" altLang="ja-JP" sz="800" dirty="0">
              <a:latin typeface="+mn-ea"/>
            </a:endParaRPr>
          </a:p>
        </p:txBody>
      </p:sp>
    </p:spTree>
    <p:extLst>
      <p:ext uri="{BB962C8B-B14F-4D97-AF65-F5344CB8AC3E}">
        <p14:creationId xmlns:p14="http://schemas.microsoft.com/office/powerpoint/2010/main" val="15743320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60512" y="260648"/>
            <a:ext cx="7992888" cy="432048"/>
          </a:xfrm>
        </p:spPr>
        <p:txBody>
          <a:bodyPr>
            <a:normAutofit fontScale="90000"/>
          </a:bodyPr>
          <a:lstStyle/>
          <a:p>
            <a:r>
              <a:rPr kumimoji="1" lang="ja-JP" altLang="en-US" dirty="0"/>
              <a:t>商品一覧　スペシャル商品（</a:t>
            </a:r>
            <a:r>
              <a:rPr kumimoji="1" lang="ja-JP" altLang="en-US" sz="2200" dirty="0"/>
              <a:t>事前提案可否判断必須商品</a:t>
            </a:r>
            <a:r>
              <a:rPr kumimoji="1" lang="ja-JP" altLang="en-US" dirty="0"/>
              <a:t>）</a:t>
            </a:r>
            <a:endParaRPr kumimoji="1" lang="ja-JP" altLang="en-US" sz="2200" dirty="0"/>
          </a:p>
        </p:txBody>
      </p:sp>
      <p:graphicFrame>
        <p:nvGraphicFramePr>
          <p:cNvPr id="11" name="表 10">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202929665"/>
              </p:ext>
            </p:extLst>
          </p:nvPr>
        </p:nvGraphicFramePr>
        <p:xfrm>
          <a:off x="488504" y="1048621"/>
          <a:ext cx="9000999" cy="4964555"/>
        </p:xfrm>
        <a:graphic>
          <a:graphicData uri="http://schemas.openxmlformats.org/drawingml/2006/table">
            <a:tbl>
              <a:tblPr firstCol="1" bandRow="1">
                <a:tableStyleId>{21E4AEA4-8DFA-4A89-87EB-49C32662AFE0}</a:tableStyleId>
              </a:tblPr>
              <a:tblGrid>
                <a:gridCol w="1137145">
                  <a:extLst>
                    <a:ext uri="{9D8B030D-6E8A-4147-A177-3AD203B41FA5}">
                      <a16:colId xmlns:a16="http://schemas.microsoft.com/office/drawing/2014/main" val="792911817"/>
                    </a:ext>
                  </a:extLst>
                </a:gridCol>
                <a:gridCol w="1394386">
                  <a:extLst>
                    <a:ext uri="{9D8B030D-6E8A-4147-A177-3AD203B41FA5}">
                      <a16:colId xmlns:a16="http://schemas.microsoft.com/office/drawing/2014/main" val="598637953"/>
                    </a:ext>
                  </a:extLst>
                </a:gridCol>
                <a:gridCol w="1547047">
                  <a:extLst>
                    <a:ext uri="{9D8B030D-6E8A-4147-A177-3AD203B41FA5}">
                      <a16:colId xmlns:a16="http://schemas.microsoft.com/office/drawing/2014/main" val="4019469902"/>
                    </a:ext>
                  </a:extLst>
                </a:gridCol>
                <a:gridCol w="1547047">
                  <a:extLst>
                    <a:ext uri="{9D8B030D-6E8A-4147-A177-3AD203B41FA5}">
                      <a16:colId xmlns:a16="http://schemas.microsoft.com/office/drawing/2014/main" val="3846942991"/>
                    </a:ext>
                  </a:extLst>
                </a:gridCol>
                <a:gridCol w="1687687">
                  <a:extLst>
                    <a:ext uri="{9D8B030D-6E8A-4147-A177-3AD203B41FA5}">
                      <a16:colId xmlns:a16="http://schemas.microsoft.com/office/drawing/2014/main" val="2850750642"/>
                    </a:ext>
                  </a:extLst>
                </a:gridCol>
                <a:gridCol w="1687687">
                  <a:extLst>
                    <a:ext uri="{9D8B030D-6E8A-4147-A177-3AD203B41FA5}">
                      <a16:colId xmlns:a16="http://schemas.microsoft.com/office/drawing/2014/main" val="3373494518"/>
                    </a:ext>
                  </a:extLst>
                </a:gridCol>
              </a:tblGrid>
              <a:tr h="616957">
                <a:tc>
                  <a:txBody>
                    <a:bodyPr/>
                    <a:lstStyle/>
                    <a:p>
                      <a:pPr algn="ctr"/>
                      <a:r>
                        <a:rPr kumimoji="1" lang="ja-JP" altLang="en-US" sz="800" dirty="0">
                          <a:solidFill>
                            <a:schemeClr val="bg1"/>
                          </a:solidFill>
                          <a:latin typeface="+mj-lt"/>
                          <a:ea typeface="+mj-ea"/>
                        </a:rPr>
                        <a:t>商品名</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b="1" dirty="0">
                          <a:solidFill>
                            <a:schemeClr val="tx1">
                              <a:lumMod val="65000"/>
                              <a:lumOff val="35000"/>
                            </a:schemeClr>
                          </a:solidFill>
                          <a:latin typeface="+mj-lt"/>
                          <a:ea typeface="+mj-ea"/>
                        </a:rPr>
                        <a:t>　ブランドパネル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パノラマ</a:t>
                      </a:r>
                      <a:r>
                        <a:rPr kumimoji="1" lang="en-US" altLang="ja-JP" sz="800" b="1" dirty="0">
                          <a:solidFill>
                            <a:schemeClr val="tx1">
                              <a:lumMod val="65000"/>
                              <a:lumOff val="35000"/>
                            </a:schemeClr>
                          </a:solidFill>
                          <a:latin typeface="+mj-lt"/>
                          <a:ea typeface="+mj-ea"/>
                        </a:rPr>
                        <a:t>PC</a:t>
                      </a:r>
                      <a:r>
                        <a:rPr kumimoji="1" lang="ja-JP" altLang="en-US" sz="800" b="1" dirty="0">
                          <a:solidFill>
                            <a:schemeClr val="tx1">
                              <a:lumMod val="65000"/>
                              <a:lumOff val="35000"/>
                            </a:schemeClr>
                          </a:solidFill>
                          <a:latin typeface="+mj-lt"/>
                          <a:ea typeface="+mj-ea"/>
                        </a:rPr>
                        <a:t/>
                      </a:r>
                      <a:br>
                        <a:rPr kumimoji="1" lang="ja-JP" altLang="en-US" sz="800" b="1" dirty="0">
                          <a:solidFill>
                            <a:schemeClr val="tx1">
                              <a:lumMod val="65000"/>
                              <a:lumOff val="35000"/>
                            </a:schemeClr>
                          </a:solidFill>
                          <a:latin typeface="+mj-lt"/>
                          <a:ea typeface="+mj-ea"/>
                        </a:rPr>
                      </a:b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2000</a:t>
                      </a:r>
                      <a:r>
                        <a:rPr kumimoji="1" lang="ja-JP" altLang="en-US" sz="800" b="1" dirty="0">
                          <a:solidFill>
                            <a:schemeClr val="tx1">
                              <a:lumMod val="65000"/>
                              <a:lumOff val="35000"/>
                            </a:schemeClr>
                          </a:solidFill>
                          <a:latin typeface="+mj-lt"/>
                          <a:ea typeface="+mj-ea"/>
                        </a:rPr>
                        <a:t>万円～）</a:t>
                      </a:r>
                    </a:p>
                  </a:txBody>
                  <a:tcPr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dirty="0">
                          <a:solidFill>
                            <a:schemeClr val="tx1">
                              <a:lumMod val="65000"/>
                              <a:lumOff val="35000"/>
                            </a:schemeClr>
                          </a:solidFill>
                          <a:latin typeface="+mj-lt"/>
                          <a:ea typeface="+mj-ea"/>
                        </a:rPr>
                        <a:t>　　ブランドパネル</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　　　トップインパクト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　パノラマ　</a:t>
                      </a:r>
                      <a:r>
                        <a:rPr kumimoji="1" lang="en-US" altLang="ja-JP" sz="800" b="1" dirty="0" smtClean="0">
                          <a:solidFill>
                            <a:schemeClr val="tx1">
                              <a:lumMod val="65000"/>
                              <a:lumOff val="35000"/>
                            </a:schemeClr>
                          </a:solidFill>
                          <a:latin typeface="+mj-lt"/>
                          <a:ea typeface="+mj-ea"/>
                        </a:rPr>
                        <a:t>PC</a:t>
                      </a:r>
                    </a:p>
                    <a:p>
                      <a:pPr algn="ctr"/>
                      <a:r>
                        <a:rPr kumimoji="1" lang="ja-JP" altLang="en-US" sz="800" b="1" dirty="0" smtClean="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2000</a:t>
                      </a:r>
                      <a:r>
                        <a:rPr kumimoji="1" lang="ja-JP" altLang="en-US" sz="800" b="1" dirty="0">
                          <a:solidFill>
                            <a:schemeClr val="tx1">
                              <a:lumMod val="65000"/>
                              <a:lumOff val="35000"/>
                            </a:schemeClr>
                          </a:solidFill>
                          <a:latin typeface="+mj-lt"/>
                          <a:ea typeface="+mj-ea"/>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　　　トップインパクト　</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　パノラマ　</a:t>
                      </a:r>
                      <a:r>
                        <a:rPr kumimoji="1" lang="en-US" altLang="ja-JP" sz="800" b="1" kern="1200" dirty="0" smtClean="0">
                          <a:solidFill>
                            <a:schemeClr val="tx1">
                              <a:lumMod val="65000"/>
                              <a:lumOff val="35000"/>
                            </a:schemeClr>
                          </a:solidFill>
                          <a:latin typeface="+mn-lt"/>
                          <a:ea typeface="+mn-ea"/>
                          <a:cs typeface="+mn-cs"/>
                        </a:rPr>
                        <a:t>PC</a:t>
                      </a:r>
                    </a:p>
                    <a:p>
                      <a:pPr algn="ct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2000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トップインパクト　パノラマ</a:t>
                      </a:r>
                      <a:endParaRPr kumimoji="1" lang="en-US" altLang="ja-JP" sz="800" b="1" kern="1200" dirty="0">
                        <a:solidFill>
                          <a:schemeClr val="tx1">
                            <a:lumMod val="65000"/>
                            <a:lumOff val="35000"/>
                          </a:schemeClr>
                        </a:solidFill>
                        <a:latin typeface="+mn-lt"/>
                        <a:ea typeface="+mn-ea"/>
                        <a:cs typeface="+mn-cs"/>
                      </a:endParaRPr>
                    </a:p>
                    <a:p>
                      <a:pPr algn="ct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5000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トップインパクト　パノラマ</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PC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5000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1867">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1000000415</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1000000430</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tc>
                  <a:txBody>
                    <a:bodyPr/>
                    <a:lstStyle/>
                    <a:p>
                      <a:pPr algn="ctr"/>
                      <a:r>
                        <a:rPr kumimoji="1" lang="en-US" altLang="ja-JP" sz="800" dirty="0" smtClean="0">
                          <a:solidFill>
                            <a:schemeClr val="tx1">
                              <a:lumMod val="65000"/>
                              <a:lumOff val="35000"/>
                            </a:schemeClr>
                          </a:solidFill>
                          <a:latin typeface="+mj-lt"/>
                          <a:ea typeface="+mj-ea"/>
                        </a:rPr>
                        <a:t>1000000765</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tc>
                  <a:txBody>
                    <a:bodyPr/>
                    <a:lstStyle/>
                    <a:p>
                      <a:pPr algn="ctr"/>
                      <a:r>
                        <a:rPr kumimoji="1" lang="en-US" altLang="ja-JP" sz="800" dirty="0" smtClean="0">
                          <a:solidFill>
                            <a:schemeClr val="tx1">
                              <a:lumMod val="65000"/>
                              <a:lumOff val="35000"/>
                            </a:schemeClr>
                          </a:solidFill>
                          <a:latin typeface="+mj-lt"/>
                          <a:ea typeface="+mj-ea"/>
                        </a:rPr>
                        <a:t>1000000413</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tc>
                  <a:txBody>
                    <a:bodyPr/>
                    <a:lstStyle/>
                    <a:p>
                      <a:pPr algn="ctr"/>
                      <a:r>
                        <a:rPr kumimoji="1" lang="en-US" altLang="ja-JP" sz="800" dirty="0" smtClean="0">
                          <a:solidFill>
                            <a:schemeClr val="tx1">
                              <a:lumMod val="65000"/>
                              <a:lumOff val="35000"/>
                            </a:schemeClr>
                          </a:solidFill>
                          <a:latin typeface="+mj-lt"/>
                          <a:ea typeface="+mj-ea"/>
                        </a:rPr>
                        <a:t>1000000766</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extLst>
                  <a:ext uri="{0D108BD9-81ED-4DB2-BD59-A6C34878D82A}">
                    <a16:rowId xmlns:a16="http://schemas.microsoft.com/office/drawing/2014/main" val="4069392726"/>
                  </a:ext>
                </a:extLst>
              </a:tr>
              <a:tr h="1107947">
                <a:tc>
                  <a:txBody>
                    <a:bodyPr/>
                    <a:lstStyle/>
                    <a:p>
                      <a:pPr algn="ctr"/>
                      <a:endParaRPr kumimoji="1" lang="ja-JP" altLang="en-US" sz="800" b="0" dirty="0">
                        <a:solidFill>
                          <a:schemeClr val="bg1"/>
                        </a:solidFill>
                        <a:latin typeface="+mj-lt"/>
                        <a:ea typeface="+mj-ea"/>
                      </a:endParaRP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gridSpan="4">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mpd="sng">
                      <a:noFill/>
                    </a:lnT>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mpd="sng">
                      <a:noFill/>
                    </a:lnT>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mpd="sng">
                      <a:noFill/>
                    </a:lnT>
                  </a:tcPr>
                </a:tc>
                <a:extLst>
                  <a:ext uri="{0D108BD9-81ED-4DB2-BD59-A6C34878D82A}">
                    <a16:rowId xmlns:a16="http://schemas.microsoft.com/office/drawing/2014/main" val="2658556097"/>
                  </a:ext>
                </a:extLst>
              </a:tr>
              <a:tr h="3629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広告タイプ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kern="1200" dirty="0">
                          <a:solidFill>
                            <a:schemeClr val="tx1">
                              <a:lumMod val="65000"/>
                              <a:lumOff val="35000"/>
                            </a:schemeClr>
                          </a:solidFill>
                          <a:latin typeface="+mn-lt"/>
                          <a:ea typeface="+mn-ea"/>
                          <a:cs typeface="+mn-cs"/>
                        </a:rPr>
                        <a:t>ブランドパネル　パノラマ</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ja-JP" altLang="en-US" sz="800" kern="1200" dirty="0">
                          <a:solidFill>
                            <a:schemeClr val="tx1">
                              <a:lumMod val="65000"/>
                              <a:lumOff val="35000"/>
                            </a:schemeClr>
                          </a:solidFill>
                          <a:latin typeface="+mn-lt"/>
                          <a:ea typeface="+mn-ea"/>
                          <a:cs typeface="+mn-cs"/>
                        </a:rPr>
                        <a:t>ブランドパネル　</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トップインパクト　パノラマ</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ja-JP" altLang="en-US" sz="800" kern="1200" dirty="0">
                          <a:solidFill>
                            <a:schemeClr val="tx1">
                              <a:lumMod val="65000"/>
                              <a:lumOff val="35000"/>
                            </a:schemeClr>
                          </a:solidFill>
                          <a:latin typeface="+mn-lt"/>
                          <a:ea typeface="+mn-ea"/>
                          <a:cs typeface="+mn-cs"/>
                        </a:rPr>
                        <a:t>ブランドパネル　</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トップインパクト　パノラマ</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ja-JP" altLang="en-US" sz="800" kern="1200" dirty="0">
                          <a:solidFill>
                            <a:schemeClr val="tx1">
                              <a:lumMod val="65000"/>
                              <a:lumOff val="35000"/>
                            </a:schemeClr>
                          </a:solidFill>
                          <a:latin typeface="+mn-lt"/>
                          <a:ea typeface="+mn-ea"/>
                          <a:cs typeface="+mn-cs"/>
                        </a:rPr>
                        <a:t>ブランドパネル　</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トップインパクト　パノラマ</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ja-JP" altLang="en-US" sz="800" kern="1200" dirty="0">
                          <a:solidFill>
                            <a:schemeClr val="tx1">
                              <a:lumMod val="65000"/>
                              <a:lumOff val="35000"/>
                            </a:schemeClr>
                          </a:solidFill>
                          <a:latin typeface="+mn-lt"/>
                          <a:ea typeface="+mn-ea"/>
                          <a:cs typeface="+mn-cs"/>
                        </a:rPr>
                        <a:t>ブランドパネル　</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トップインパクト　パノラマ</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extLst>
                  <a:ext uri="{0D108BD9-81ED-4DB2-BD59-A6C34878D82A}">
                    <a16:rowId xmlns:a16="http://schemas.microsoft.com/office/drawing/2014/main" val="605742330"/>
                  </a:ext>
                </a:extLst>
              </a:tr>
              <a:tr h="362966">
                <a:tc>
                  <a:txBody>
                    <a:bodyPr/>
                    <a:lstStyle/>
                    <a:p>
                      <a:pPr algn="ctr"/>
                      <a:r>
                        <a:rPr kumimoji="1" lang="ja-JP" altLang="en-US" sz="800" b="0" dirty="0">
                          <a:solidFill>
                            <a:schemeClr val="bg1"/>
                          </a:solidFill>
                          <a:latin typeface="+mj-lt"/>
                          <a:ea typeface="+mj-ea"/>
                        </a:rPr>
                        <a:t>デバイス</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extLst>
                  <a:ext uri="{0D108BD9-81ED-4DB2-BD59-A6C34878D82A}">
                    <a16:rowId xmlns:a16="http://schemas.microsoft.com/office/drawing/2014/main" val="3931917948"/>
                  </a:ext>
                </a:extLst>
              </a:tr>
              <a:tr h="416440">
                <a:tc>
                  <a:txBody>
                    <a:bodyPr/>
                    <a:lstStyle/>
                    <a:p>
                      <a:pPr algn="ctr"/>
                      <a:r>
                        <a:rPr kumimoji="1" lang="ja-JP" altLang="en-US" sz="800" b="0" dirty="0">
                          <a:solidFill>
                            <a:schemeClr val="bg1"/>
                          </a:solidFill>
                          <a:latin typeface="+mj-lt"/>
                          <a:ea typeface="+mj-ea"/>
                        </a:rPr>
                        <a:t>掲載場所</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Yahoo! JAPAN </a:t>
                      </a:r>
                    </a:p>
                    <a:p>
                      <a:pPr algn="ctr"/>
                      <a:r>
                        <a:rPr kumimoji="1" lang="ja-JP" altLang="en-US" sz="800" dirty="0">
                          <a:solidFill>
                            <a:schemeClr val="tx1">
                              <a:lumMod val="65000"/>
                              <a:lumOff val="35000"/>
                            </a:schemeClr>
                          </a:solidFill>
                          <a:latin typeface="+mj-lt"/>
                          <a:ea typeface="+mj-ea"/>
                        </a:rPr>
                        <a:t>トップページ</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p>
                    <a:p>
                      <a:pPr algn="ct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p>
                    <a:p>
                      <a:pPr algn="ct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p>
                    <a:p>
                      <a:pPr algn="ct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p>
                    <a:p>
                      <a:pPr algn="ct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extLst>
                  <a:ext uri="{0D108BD9-81ED-4DB2-BD59-A6C34878D82A}">
                    <a16:rowId xmlns:a16="http://schemas.microsoft.com/office/drawing/2014/main" val="166098080"/>
                  </a:ext>
                </a:extLst>
              </a:tr>
              <a:tr h="416440">
                <a:tc>
                  <a:txBody>
                    <a:bodyPr/>
                    <a:lstStyle/>
                    <a:p>
                      <a:pPr algn="ctr"/>
                      <a:r>
                        <a:rPr kumimoji="1" lang="ja-JP" altLang="en-US" sz="800" b="0" dirty="0">
                          <a:solidFill>
                            <a:schemeClr val="bg1"/>
                          </a:solidFill>
                          <a:latin typeface="+mj-lt"/>
                          <a:ea typeface="+mj-ea"/>
                        </a:rPr>
                        <a:t>掲載期間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extLst>
                  <a:ext uri="{0D108BD9-81ED-4DB2-BD59-A6C34878D82A}">
                    <a16:rowId xmlns:a16="http://schemas.microsoft.com/office/drawing/2014/main" val="2463668774"/>
                  </a:ext>
                </a:extLst>
              </a:tr>
              <a:tr h="416440">
                <a:tc>
                  <a:txBody>
                    <a:bodyPr/>
                    <a:lstStyle/>
                    <a:p>
                      <a:pPr algn="ctr"/>
                      <a:r>
                        <a:rPr kumimoji="1" lang="ja-JP" altLang="en-US" sz="800" b="0" dirty="0">
                          <a:solidFill>
                            <a:schemeClr val="bg1"/>
                          </a:solidFill>
                          <a:latin typeface="+mj-lt"/>
                          <a:ea typeface="+mj-ea"/>
                        </a:rPr>
                        <a:t>購入期間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smtClean="0">
                          <a:solidFill>
                            <a:schemeClr val="tx1">
                              <a:lumMod val="65000"/>
                              <a:lumOff val="35000"/>
                            </a:schemeClr>
                          </a:solidFill>
                          <a:latin typeface="+mn-lt"/>
                          <a:ea typeface="+mn-ea"/>
                          <a:cs typeface="+mn-cs"/>
                        </a:rPr>
                        <a:t>～</a:t>
                      </a:r>
                      <a:r>
                        <a:rPr kumimoji="1" lang="en-US" altLang="ja-JP" sz="800" dirty="0" smtClean="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j-lt"/>
                          <a:ea typeface="+mj-ea"/>
                          <a:cs typeface="+mn-cs"/>
                        </a:rPr>
                        <a:t>20</a:t>
                      </a:r>
                      <a:r>
                        <a:rPr kumimoji="1" lang="ja-JP" altLang="en-US" sz="800" dirty="0" smtClean="0">
                          <a:solidFill>
                            <a:schemeClr val="tx1">
                              <a:lumMod val="65000"/>
                              <a:lumOff val="35000"/>
                            </a:schemeClr>
                          </a:solidFill>
                          <a:latin typeface="+mj-lt"/>
                          <a:ea typeface="+mj-ea"/>
                        </a:rPr>
                        <a:t>日間</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j-lt"/>
                          <a:ea typeface="+mj-ea"/>
                          <a:cs typeface="+mn-cs"/>
                        </a:rPr>
                        <a:t>31</a:t>
                      </a:r>
                      <a:r>
                        <a:rPr kumimoji="1" lang="ja-JP" altLang="en-US" sz="800" dirty="0" smtClean="0">
                          <a:solidFill>
                            <a:schemeClr val="tx1">
                              <a:lumMod val="65000"/>
                              <a:lumOff val="35000"/>
                            </a:schemeClr>
                          </a:solidFill>
                          <a:latin typeface="+mj-lt"/>
                          <a:ea typeface="+mj-ea"/>
                        </a:rPr>
                        <a:t>日間</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j-lt"/>
                          <a:ea typeface="+mj-ea"/>
                          <a:cs typeface="+mn-cs"/>
                        </a:rPr>
                        <a:t>20</a:t>
                      </a:r>
                      <a:r>
                        <a:rPr kumimoji="1" lang="ja-JP" altLang="en-US" sz="800" dirty="0" smtClean="0">
                          <a:solidFill>
                            <a:schemeClr val="tx1">
                              <a:lumMod val="65000"/>
                              <a:lumOff val="35000"/>
                            </a:schemeClr>
                          </a:solidFill>
                          <a:latin typeface="+mj-lt"/>
                          <a:ea typeface="+mj-ea"/>
                        </a:rPr>
                        <a:t>日間</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extLst>
                  <a:ext uri="{0D108BD9-81ED-4DB2-BD59-A6C34878D82A}">
                    <a16:rowId xmlns:a16="http://schemas.microsoft.com/office/drawing/2014/main" val="1967014782"/>
                  </a:ext>
                </a:extLst>
              </a:tr>
              <a:tr h="416440">
                <a:tc>
                  <a:txBody>
                    <a:bodyPr/>
                    <a:lstStyle/>
                    <a:p>
                      <a:pPr algn="ctr"/>
                      <a:r>
                        <a:rPr kumimoji="1" lang="ja-JP" altLang="en-US" sz="800" b="0" dirty="0">
                          <a:solidFill>
                            <a:schemeClr val="bg1"/>
                          </a:solidFill>
                          <a:latin typeface="+mj-lt"/>
                          <a:ea typeface="+mj-ea"/>
                        </a:rPr>
                        <a:t>料金タイプ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extLst>
                  <a:ext uri="{0D108BD9-81ED-4DB2-BD59-A6C34878D82A}">
                    <a16:rowId xmlns:a16="http://schemas.microsoft.com/office/drawing/2014/main" val="1750538939"/>
                  </a:ext>
                </a:extLst>
              </a:tr>
              <a:tr h="466092">
                <a:tc>
                  <a:txBody>
                    <a:bodyPr/>
                    <a:lstStyle/>
                    <a:p>
                      <a:pPr algn="ctr"/>
                      <a:r>
                        <a:rPr kumimoji="1" lang="ja-JP" altLang="en-US" sz="800" b="0" dirty="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dirty="0">
                          <a:solidFill>
                            <a:schemeClr val="bg1"/>
                          </a:solidFill>
                          <a:latin typeface="+mj-lt"/>
                          <a:ea typeface="+mj-ea"/>
                        </a:rPr>
                        <a:t>）</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1,320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1,680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1,680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1,344</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1,344</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extLst>
                  <a:ext uri="{0D108BD9-81ED-4DB2-BD59-A6C34878D82A}">
                    <a16:rowId xmlns:a16="http://schemas.microsoft.com/office/drawing/2014/main" val="4014462905"/>
                  </a:ext>
                </a:extLst>
              </a:tr>
            </a:tbl>
          </a:graphicData>
        </a:graphic>
      </p:graphicFrame>
      <p:pic>
        <p:nvPicPr>
          <p:cNvPr id="12" name="図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29064" y="2164187"/>
            <a:ext cx="1147424" cy="904773"/>
          </a:xfrm>
          <a:prstGeom prst="rect">
            <a:avLst/>
          </a:prstGeom>
        </p:spPr>
      </p:pic>
      <p:pic>
        <p:nvPicPr>
          <p:cNvPr id="17" name="図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640" y="2136485"/>
            <a:ext cx="1174802" cy="932475"/>
          </a:xfrm>
          <a:prstGeom prst="rect">
            <a:avLst/>
          </a:prstGeom>
        </p:spPr>
      </p:pic>
      <p:grpSp>
        <p:nvGrpSpPr>
          <p:cNvPr id="14" name="グループ化 13"/>
          <p:cNvGrpSpPr/>
          <p:nvPr/>
        </p:nvGrpSpPr>
        <p:grpSpPr>
          <a:xfrm>
            <a:off x="6004517" y="1052736"/>
            <a:ext cx="604667" cy="432047"/>
            <a:chOff x="747933" y="1052736"/>
            <a:chExt cx="604667" cy="432047"/>
          </a:xfrm>
        </p:grpSpPr>
        <p:sp>
          <p:nvSpPr>
            <p:cNvPr id="18" name="直角三角形 17"/>
            <p:cNvSpPr/>
            <p:nvPr/>
          </p:nvSpPr>
          <p:spPr bwMode="auto">
            <a:xfrm flipV="1">
              <a:off x="854619"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9" name="テキスト ボックス 18"/>
            <p:cNvSpPr txBox="1"/>
            <p:nvPr/>
          </p:nvSpPr>
          <p:spPr>
            <a:xfrm>
              <a:off x="747933"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grpSp>
        <p:nvGrpSpPr>
          <p:cNvPr id="20" name="グループ化 19"/>
          <p:cNvGrpSpPr/>
          <p:nvPr/>
        </p:nvGrpSpPr>
        <p:grpSpPr>
          <a:xfrm>
            <a:off x="2908173" y="1054884"/>
            <a:ext cx="604667" cy="432047"/>
            <a:chOff x="1179981" y="1052736"/>
            <a:chExt cx="604667" cy="432047"/>
          </a:xfrm>
        </p:grpSpPr>
        <p:sp>
          <p:nvSpPr>
            <p:cNvPr id="21" name="直角三角形 20"/>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2" name="テキスト ボックス 21"/>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grpSp>
        <p:nvGrpSpPr>
          <p:cNvPr id="23" name="グループ化 22"/>
          <p:cNvGrpSpPr/>
          <p:nvPr/>
        </p:nvGrpSpPr>
        <p:grpSpPr>
          <a:xfrm>
            <a:off x="1521464" y="1048621"/>
            <a:ext cx="604667" cy="432047"/>
            <a:chOff x="1179981" y="1052736"/>
            <a:chExt cx="604667" cy="432047"/>
          </a:xfrm>
        </p:grpSpPr>
        <p:sp>
          <p:nvSpPr>
            <p:cNvPr id="24" name="直角三角形 23"/>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5" name="テキスト ボックス 24"/>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sp>
        <p:nvSpPr>
          <p:cNvPr id="16" name="正方形/長方形 15"/>
          <p:cNvSpPr/>
          <p:nvPr/>
        </p:nvSpPr>
        <p:spPr>
          <a:xfrm>
            <a:off x="416496" y="6021288"/>
            <a:ext cx="4953000" cy="338554"/>
          </a:xfrm>
          <a:prstGeom prst="rect">
            <a:avLst/>
          </a:prstGeom>
        </p:spPr>
        <p:txBody>
          <a:bodyPr>
            <a:spAutoFit/>
          </a:bodyPr>
          <a:lstStyle/>
          <a:p>
            <a:r>
              <a:rPr lang="ja-JP" altLang="en-US" sz="800" dirty="0" smtClean="0"/>
              <a:t>※</a:t>
            </a:r>
            <a:r>
              <a:rPr lang="ja-JP" altLang="en-US" sz="800" dirty="0"/>
              <a:t>Vimpsはビューアブルインプレッションの略称です。</a:t>
            </a:r>
          </a:p>
          <a:p>
            <a:r>
              <a:rPr lang="ja-JP" altLang="en-US" sz="800" dirty="0"/>
              <a:t>※vCPMはビューアブルインプレッション1,000回あたりにかかる見込み広告費用です。</a:t>
            </a:r>
          </a:p>
        </p:txBody>
      </p:sp>
      <p:sp>
        <p:nvSpPr>
          <p:cNvPr id="29" name="直角三角形 28"/>
          <p:cNvSpPr/>
          <p:nvPr/>
        </p:nvSpPr>
        <p:spPr bwMode="auto">
          <a:xfrm flipV="1">
            <a:off x="4564248" y="1042797"/>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30" name="テキスト ボックス 29"/>
          <p:cNvSpPr txBox="1"/>
          <p:nvPr/>
        </p:nvSpPr>
        <p:spPr>
          <a:xfrm>
            <a:off x="4457562" y="1042797"/>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nvGrpSpPr>
          <p:cNvPr id="32" name="グループ化 31"/>
          <p:cNvGrpSpPr/>
          <p:nvPr/>
        </p:nvGrpSpPr>
        <p:grpSpPr>
          <a:xfrm>
            <a:off x="7689304" y="1052736"/>
            <a:ext cx="604667" cy="432047"/>
            <a:chOff x="747933" y="1052736"/>
            <a:chExt cx="604667" cy="432047"/>
          </a:xfrm>
        </p:grpSpPr>
        <p:sp>
          <p:nvSpPr>
            <p:cNvPr id="33" name="直角三角形 32"/>
            <p:cNvSpPr/>
            <p:nvPr/>
          </p:nvSpPr>
          <p:spPr bwMode="auto">
            <a:xfrm flipV="1">
              <a:off x="854619"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34" name="テキスト ボックス 33"/>
            <p:cNvSpPr txBox="1"/>
            <p:nvPr/>
          </p:nvSpPr>
          <p:spPr>
            <a:xfrm>
              <a:off x="747933"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spTree>
    <p:extLst>
      <p:ext uri="{BB962C8B-B14F-4D97-AF65-F5344CB8AC3E}">
        <p14:creationId xmlns:p14="http://schemas.microsoft.com/office/powerpoint/2010/main" val="37647542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dirty="0"/>
              <a:t>ターゲティング設定</a:t>
            </a:r>
            <a:endParaRPr kumimoji="1" lang="ja-JP" altLang="en-US" sz="2200" dirty="0"/>
          </a:p>
        </p:txBody>
      </p:sp>
      <p:graphicFrame>
        <p:nvGraphicFramePr>
          <p:cNvPr id="15" name="表 1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729638292"/>
              </p:ext>
            </p:extLst>
          </p:nvPr>
        </p:nvGraphicFramePr>
        <p:xfrm>
          <a:off x="344489" y="1124744"/>
          <a:ext cx="3870568" cy="3774214"/>
        </p:xfrm>
        <a:graphic>
          <a:graphicData uri="http://schemas.openxmlformats.org/drawingml/2006/table">
            <a:tbl>
              <a:tblPr firstCol="1" bandRow="1">
                <a:tableStyleId>{21E4AEA4-8DFA-4A89-87EB-49C32662AFE0}</a:tableStyleId>
              </a:tblPr>
              <a:tblGrid>
                <a:gridCol w="1584174">
                  <a:extLst>
                    <a:ext uri="{9D8B030D-6E8A-4147-A177-3AD203B41FA5}">
                      <a16:colId xmlns:a16="http://schemas.microsoft.com/office/drawing/2014/main" val="792911817"/>
                    </a:ext>
                  </a:extLst>
                </a:gridCol>
                <a:gridCol w="759372">
                  <a:extLst>
                    <a:ext uri="{9D8B030D-6E8A-4147-A177-3AD203B41FA5}">
                      <a16:colId xmlns:a16="http://schemas.microsoft.com/office/drawing/2014/main" val="2515137241"/>
                    </a:ext>
                  </a:extLst>
                </a:gridCol>
                <a:gridCol w="670083">
                  <a:extLst>
                    <a:ext uri="{9D8B030D-6E8A-4147-A177-3AD203B41FA5}">
                      <a16:colId xmlns:a16="http://schemas.microsoft.com/office/drawing/2014/main" val="598637953"/>
                    </a:ext>
                  </a:extLst>
                </a:gridCol>
                <a:gridCol w="856939">
                  <a:extLst>
                    <a:ext uri="{9D8B030D-6E8A-4147-A177-3AD203B41FA5}">
                      <a16:colId xmlns:a16="http://schemas.microsoft.com/office/drawing/2014/main" val="56015879"/>
                    </a:ext>
                  </a:extLst>
                </a:gridCol>
              </a:tblGrid>
              <a:tr h="216024">
                <a:tc rowSpan="2">
                  <a:txBody>
                    <a:bodyPr/>
                    <a:lstStyle/>
                    <a:p>
                      <a:pPr algn="ctr"/>
                      <a:r>
                        <a:rPr kumimoji="1" lang="ja-JP" altLang="en-US" sz="700" b="0"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2">
                  <a:txBody>
                    <a:bodyPr/>
                    <a:lstStyle/>
                    <a:p>
                      <a:pPr algn="ctr"/>
                      <a:r>
                        <a:rPr kumimoji="1" lang="en-US" altLang="ja-JP" sz="800" b="0" kern="1200" err="1">
                          <a:solidFill>
                            <a:schemeClr val="bg1"/>
                          </a:solidFill>
                          <a:latin typeface="+mn-ea"/>
                          <a:ea typeface="+mn-ea"/>
                          <a:cs typeface="+mn-cs"/>
                        </a:rPr>
                        <a:t>vCPM</a:t>
                      </a:r>
                      <a:endParaRPr kumimoji="1" lang="en-US" altLang="ja-JP" sz="800" b="0" kern="1200">
                        <a:solidFill>
                          <a:schemeClr val="bg1"/>
                        </a:solidFill>
                        <a:latin typeface="+mn-ea"/>
                        <a:ea typeface="+mn-ea"/>
                        <a:cs typeface="+mn-cs"/>
                      </a:endParaRPr>
                    </a:p>
                    <a:p>
                      <a:pPr algn="ctr"/>
                      <a:r>
                        <a:rPr kumimoji="1" lang="ja-JP" altLang="en-US" sz="800" b="0" kern="1200" dirty="0">
                          <a:solidFill>
                            <a:schemeClr val="bg1"/>
                          </a:solidFill>
                          <a:latin typeface="+mn-ea"/>
                          <a:ea typeface="+mn-ea"/>
                          <a:cs typeface="+mn-cs"/>
                        </a:rPr>
                        <a:t>掛け率</a:t>
                      </a:r>
                      <a:endParaRPr kumimoji="1" lang="en-US" altLang="ja-JP" sz="800" b="0"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gridSpan="2">
                  <a:txBody>
                    <a:bodyPr/>
                    <a:lstStyle/>
                    <a:p>
                      <a:pPr algn="ctr"/>
                      <a:r>
                        <a:rPr kumimoji="1" lang="ja-JP" altLang="en-US" sz="700" b="1" kern="1200" dirty="0">
                          <a:solidFill>
                            <a:schemeClr val="tx1">
                              <a:lumMod val="65000"/>
                              <a:lumOff val="35000"/>
                            </a:schemeClr>
                          </a:solidFill>
                          <a:latin typeface="+mn-lt"/>
                          <a:ea typeface="+mn-ea"/>
                          <a:cs typeface="+mn-cs"/>
                        </a:rPr>
                        <a:t>商品名</a:t>
                      </a: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895328471"/>
                  </a:ext>
                </a:extLst>
              </a:tr>
              <a:tr h="432048">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algn="ctr"/>
                      <a:endParaRPr kumimoji="1" lang="en-US" altLang="ja-JP" sz="800" b="0"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　パノラマ　</a:t>
                      </a:r>
                      <a:endParaRPr kumimoji="1" lang="en-US" altLang="ja-JP" sz="700" b="1" kern="1200" dirty="0">
                        <a:solidFill>
                          <a:schemeClr val="tx1">
                            <a:lumMod val="65000"/>
                            <a:lumOff val="35000"/>
                          </a:schemeClr>
                        </a:solidFill>
                        <a:latin typeface="+mn-lt"/>
                        <a:ea typeface="+mn-ea"/>
                        <a:cs typeface="+mn-cs"/>
                      </a:endParaRPr>
                    </a:p>
                    <a:p>
                      <a:pPr algn="ctr"/>
                      <a:r>
                        <a:rPr kumimoji="1" lang="en-US" altLang="ja-JP" sz="700" b="1" kern="1200" dirty="0">
                          <a:solidFill>
                            <a:schemeClr val="tx1">
                              <a:lumMod val="65000"/>
                              <a:lumOff val="35000"/>
                            </a:schemeClr>
                          </a:solidFill>
                          <a:latin typeface="+mn-lt"/>
                          <a:ea typeface="+mn-ea"/>
                          <a:cs typeface="+mn-cs"/>
                        </a:rPr>
                        <a:t>PC</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トップインパクト　パノラマ　</a:t>
                      </a:r>
                      <a:endParaRPr kumimoji="1" lang="en-US" altLang="ja-JP" sz="700" b="1" kern="1200" dirty="0">
                        <a:solidFill>
                          <a:schemeClr val="tx1">
                            <a:lumMod val="65000"/>
                            <a:lumOff val="35000"/>
                          </a:schemeClr>
                        </a:solidFill>
                        <a:latin typeface="+mn-lt"/>
                        <a:ea typeface="+mn-ea"/>
                        <a:cs typeface="+mn-cs"/>
                      </a:endParaRPr>
                    </a:p>
                    <a:p>
                      <a:pPr algn="ct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7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7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endParaRPr kumimoji="1" lang="en-US" altLang="ja-JP" sz="700" b="0" kern="1200" dirty="0">
                        <a:solidFill>
                          <a:schemeClr val="bg1"/>
                        </a:solidFill>
                        <a:latin typeface="+mn-lt"/>
                        <a:ea typeface="+mn-ea"/>
                        <a:cs typeface="+mn-cs"/>
                      </a:endParaRPr>
                    </a:p>
                    <a:p>
                      <a:pPr algn="ctr"/>
                      <a:r>
                        <a:rPr kumimoji="1" lang="ja-JP" altLang="en-US" sz="600" b="0" kern="1200" dirty="0">
                          <a:solidFill>
                            <a:schemeClr val="bg1"/>
                          </a:solidFill>
                          <a:latin typeface="+mn-lt"/>
                          <a:ea typeface="+mn-ea"/>
                          <a:cs typeface="+mn-cs"/>
                        </a:rPr>
                        <a:t>（属性・ライフイベント）</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8004801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5" name="テキスト ボックス 4">
            <a:extLst>
              <a:ext uri="{FF2B5EF4-FFF2-40B4-BE49-F238E27FC236}">
                <a16:creationId xmlns:a16="http://schemas.microsoft.com/office/drawing/2014/main" id="{80B0730C-3B9E-4841-8DAD-6780CB507DD0}"/>
              </a:ext>
            </a:extLst>
          </p:cNvPr>
          <p:cNvSpPr txBox="1"/>
          <p:nvPr/>
        </p:nvSpPr>
        <p:spPr>
          <a:xfrm>
            <a:off x="488504" y="4869160"/>
            <a:ext cx="8844562" cy="823302"/>
          </a:xfrm>
          <a:prstGeom prst="rect">
            <a:avLst/>
          </a:prstGeom>
          <a:noFill/>
        </p:spPr>
        <p:txBody>
          <a:bodyPr wrap="square" lIns="91440" tIns="45720" rIns="91440" bIns="45720" rtlCol="0" anchor="t">
            <a:spAutoFit/>
          </a:bodyPr>
          <a:lstStyle/>
          <a:p>
            <a:pPr>
              <a:lnSpc>
                <a:spcPts val="1460"/>
              </a:lnSpc>
            </a:pPr>
            <a:r>
              <a:rPr lang="en-US" altLang="ja-JP" sz="1000" dirty="0">
                <a:latin typeface="+mn-ea"/>
              </a:rPr>
              <a:t>※</a:t>
            </a:r>
            <a:r>
              <a:rPr lang="ja-JP" altLang="en-US" sz="1000" dirty="0">
                <a:latin typeface="+mn-ea"/>
              </a:rPr>
              <a:t>年齢は以下の区分で指定が可能です。</a:t>
            </a:r>
            <a:endParaRPr lang="en-US" altLang="ja-JP" sz="1000" dirty="0">
              <a:latin typeface="+mn-ea"/>
            </a:endParaRPr>
          </a:p>
          <a:p>
            <a:r>
              <a:rPr lang="en-US" altLang="ja-JP" sz="1000" dirty="0">
                <a:solidFill>
                  <a:schemeClr val="dk1"/>
                </a:solidFill>
              </a:rPr>
              <a:t>13</a:t>
            </a:r>
            <a:r>
              <a:rPr lang="ja-JP" altLang="en-US" sz="1000" dirty="0">
                <a:solidFill>
                  <a:schemeClr val="dk1"/>
                </a:solidFill>
              </a:rPr>
              <a:t>歳～</a:t>
            </a:r>
            <a:r>
              <a:rPr lang="en-US" altLang="ja-JP" sz="1000" dirty="0">
                <a:solidFill>
                  <a:schemeClr val="dk1"/>
                </a:solidFill>
              </a:rPr>
              <a:t>14</a:t>
            </a:r>
            <a:r>
              <a:rPr lang="ja-JP" altLang="en-US" sz="1000" dirty="0">
                <a:solidFill>
                  <a:schemeClr val="dk1"/>
                </a:solidFill>
              </a:rPr>
              <a:t>歳 </a:t>
            </a:r>
            <a:r>
              <a:rPr lang="en-US" altLang="ja-JP" sz="1000" dirty="0">
                <a:solidFill>
                  <a:schemeClr val="dk1"/>
                </a:solidFill>
              </a:rPr>
              <a:t>/ 15</a:t>
            </a:r>
            <a:r>
              <a:rPr lang="ja-JP" altLang="en-US" sz="1000" dirty="0">
                <a:solidFill>
                  <a:schemeClr val="dk1"/>
                </a:solidFill>
              </a:rPr>
              <a:t>歳～</a:t>
            </a:r>
            <a:r>
              <a:rPr lang="en-US" altLang="ja-JP" sz="1000" dirty="0">
                <a:solidFill>
                  <a:schemeClr val="dk1"/>
                </a:solidFill>
              </a:rPr>
              <a:t>17</a:t>
            </a:r>
            <a:r>
              <a:rPr lang="ja-JP" altLang="en-US" sz="1000" dirty="0">
                <a:solidFill>
                  <a:schemeClr val="dk1"/>
                </a:solidFill>
              </a:rPr>
              <a:t>歳 </a:t>
            </a:r>
            <a:r>
              <a:rPr lang="en-US" altLang="ja-JP" sz="1000" dirty="0">
                <a:solidFill>
                  <a:schemeClr val="dk1"/>
                </a:solidFill>
              </a:rPr>
              <a:t>/ 18</a:t>
            </a:r>
            <a:r>
              <a:rPr lang="ja-JP" altLang="en-US" sz="1000" dirty="0">
                <a:solidFill>
                  <a:schemeClr val="dk1"/>
                </a:solidFill>
              </a:rPr>
              <a:t>歳～</a:t>
            </a:r>
            <a:r>
              <a:rPr lang="en-US" altLang="ja-JP" sz="1000" dirty="0">
                <a:solidFill>
                  <a:schemeClr val="dk1"/>
                </a:solidFill>
              </a:rPr>
              <a:t>19</a:t>
            </a:r>
            <a:r>
              <a:rPr lang="ja-JP" altLang="en-US" sz="1000" dirty="0">
                <a:solidFill>
                  <a:schemeClr val="dk1"/>
                </a:solidFill>
              </a:rPr>
              <a:t>歳 </a:t>
            </a:r>
            <a:r>
              <a:rPr lang="en-US" altLang="ja-JP" sz="1000" dirty="0">
                <a:solidFill>
                  <a:schemeClr val="dk1"/>
                </a:solidFill>
              </a:rPr>
              <a:t>/ 20</a:t>
            </a:r>
            <a:r>
              <a:rPr lang="ja-JP" altLang="en-US" sz="1000" dirty="0">
                <a:solidFill>
                  <a:schemeClr val="dk1"/>
                </a:solidFill>
              </a:rPr>
              <a:t>歳～</a:t>
            </a:r>
            <a:r>
              <a:rPr lang="en-US" altLang="ja-JP" sz="1000" dirty="0">
                <a:solidFill>
                  <a:schemeClr val="dk1"/>
                </a:solidFill>
              </a:rPr>
              <a:t>21</a:t>
            </a:r>
            <a:r>
              <a:rPr lang="ja-JP" altLang="en-US" sz="1000" dirty="0">
                <a:solidFill>
                  <a:schemeClr val="dk1"/>
                </a:solidFill>
              </a:rPr>
              <a:t>歳 </a:t>
            </a:r>
            <a:r>
              <a:rPr lang="en-US" altLang="ja-JP" sz="1000" dirty="0">
                <a:solidFill>
                  <a:schemeClr val="dk1"/>
                </a:solidFill>
              </a:rPr>
              <a:t>/ 22</a:t>
            </a:r>
            <a:r>
              <a:rPr lang="ja-JP" altLang="en-US" sz="1000" dirty="0">
                <a:solidFill>
                  <a:schemeClr val="dk1"/>
                </a:solidFill>
              </a:rPr>
              <a:t>歳～</a:t>
            </a:r>
            <a:r>
              <a:rPr lang="en-US" altLang="ja-JP" sz="1000" dirty="0">
                <a:solidFill>
                  <a:schemeClr val="dk1"/>
                </a:solidFill>
              </a:rPr>
              <a:t>29</a:t>
            </a:r>
            <a:r>
              <a:rPr lang="ja-JP" altLang="en-US" sz="1000" dirty="0">
                <a:solidFill>
                  <a:schemeClr val="dk1"/>
                </a:solidFill>
              </a:rPr>
              <a:t>歳 </a:t>
            </a:r>
            <a:r>
              <a:rPr lang="en-US" altLang="ja-JP" sz="1000" dirty="0">
                <a:solidFill>
                  <a:schemeClr val="dk1"/>
                </a:solidFill>
              </a:rPr>
              <a:t>/ 30</a:t>
            </a:r>
            <a:r>
              <a:rPr lang="ja-JP" altLang="en-US" sz="1000" dirty="0">
                <a:solidFill>
                  <a:schemeClr val="dk1"/>
                </a:solidFill>
              </a:rPr>
              <a:t>歳～</a:t>
            </a:r>
            <a:r>
              <a:rPr lang="en-US" altLang="ja-JP" sz="1000" dirty="0">
                <a:solidFill>
                  <a:schemeClr val="dk1"/>
                </a:solidFill>
              </a:rPr>
              <a:t>39</a:t>
            </a:r>
            <a:r>
              <a:rPr lang="ja-JP" altLang="en-US" sz="1000" dirty="0">
                <a:solidFill>
                  <a:schemeClr val="dk1"/>
                </a:solidFill>
              </a:rPr>
              <a:t>歳 </a:t>
            </a:r>
            <a:r>
              <a:rPr lang="en-US" altLang="ja-JP" sz="1000" dirty="0">
                <a:solidFill>
                  <a:schemeClr val="dk1"/>
                </a:solidFill>
              </a:rPr>
              <a:t>/ 40</a:t>
            </a:r>
            <a:r>
              <a:rPr lang="ja-JP" altLang="en-US" sz="1000" dirty="0">
                <a:solidFill>
                  <a:schemeClr val="dk1"/>
                </a:solidFill>
              </a:rPr>
              <a:t>歳～</a:t>
            </a:r>
            <a:r>
              <a:rPr lang="en-US" altLang="ja-JP" sz="1000" dirty="0">
                <a:solidFill>
                  <a:schemeClr val="dk1"/>
                </a:solidFill>
              </a:rPr>
              <a:t>49</a:t>
            </a:r>
            <a:r>
              <a:rPr lang="ja-JP" altLang="en-US" sz="1000" dirty="0">
                <a:solidFill>
                  <a:schemeClr val="dk1"/>
                </a:solidFill>
              </a:rPr>
              <a:t>歳 </a:t>
            </a:r>
            <a:r>
              <a:rPr lang="en-US" altLang="ja-JP" sz="1000" dirty="0">
                <a:solidFill>
                  <a:schemeClr val="dk1"/>
                </a:solidFill>
              </a:rPr>
              <a:t>/ 50</a:t>
            </a:r>
            <a:r>
              <a:rPr lang="ja-JP" altLang="en-US" sz="1000" dirty="0">
                <a:solidFill>
                  <a:schemeClr val="dk1"/>
                </a:solidFill>
              </a:rPr>
              <a:t>歳～</a:t>
            </a:r>
            <a:r>
              <a:rPr lang="en-US" altLang="ja-JP" sz="1000" dirty="0">
                <a:solidFill>
                  <a:schemeClr val="dk1"/>
                </a:solidFill>
              </a:rPr>
              <a:t>59</a:t>
            </a:r>
            <a:r>
              <a:rPr lang="ja-JP" altLang="en-US" sz="1000" dirty="0">
                <a:solidFill>
                  <a:schemeClr val="dk1"/>
                </a:solidFill>
              </a:rPr>
              <a:t>歳 </a:t>
            </a:r>
            <a:r>
              <a:rPr lang="en-US" altLang="ja-JP" sz="1000" dirty="0">
                <a:solidFill>
                  <a:schemeClr val="dk1"/>
                </a:solidFill>
              </a:rPr>
              <a:t>/ 60</a:t>
            </a:r>
            <a:r>
              <a:rPr lang="ja-JP" altLang="en-US" sz="1000" dirty="0">
                <a:solidFill>
                  <a:schemeClr val="dk1"/>
                </a:solidFill>
              </a:rPr>
              <a:t>歳～</a:t>
            </a:r>
            <a:r>
              <a:rPr lang="en-US" altLang="ja-JP" sz="1000" dirty="0">
                <a:solidFill>
                  <a:schemeClr val="dk1"/>
                </a:solidFill>
              </a:rPr>
              <a:t>69</a:t>
            </a:r>
            <a:r>
              <a:rPr lang="ja-JP" altLang="en-US" sz="1000" dirty="0">
                <a:solidFill>
                  <a:schemeClr val="dk1"/>
                </a:solidFill>
              </a:rPr>
              <a:t>歳 </a:t>
            </a:r>
            <a:r>
              <a:rPr lang="en-US" altLang="ja-JP" sz="1000" dirty="0">
                <a:solidFill>
                  <a:schemeClr val="dk1"/>
                </a:solidFill>
              </a:rPr>
              <a:t>/ 70</a:t>
            </a:r>
            <a:r>
              <a:rPr lang="ja-JP" altLang="en-US" sz="1000" dirty="0">
                <a:solidFill>
                  <a:schemeClr val="dk1"/>
                </a:solidFill>
              </a:rPr>
              <a:t>歳～</a:t>
            </a:r>
            <a:endParaRPr lang="en-US" altLang="ja-JP" sz="1000" dirty="0">
              <a:latin typeface="+mn-ea"/>
            </a:endParaRPr>
          </a:p>
          <a:p>
            <a:pPr>
              <a:lnSpc>
                <a:spcPts val="1460"/>
              </a:lnSpc>
            </a:pPr>
            <a:endParaRPr lang="en-US" altLang="ja-JP" sz="1000" dirty="0">
              <a:latin typeface="+mn-ea"/>
            </a:endParaRPr>
          </a:p>
          <a:p>
            <a:pPr>
              <a:lnSpc>
                <a:spcPts val="1460"/>
              </a:lnSpc>
            </a:pPr>
            <a:r>
              <a:rPr lang="en-US" altLang="ja-JP" sz="1000" dirty="0">
                <a:latin typeface="+mn-ea"/>
              </a:rPr>
              <a:t>※</a:t>
            </a:r>
            <a:r>
              <a:rPr lang="ja-JP" altLang="en-US" sz="1000">
                <a:latin typeface="+mn-ea"/>
              </a:rPr>
              <a:t>オーディエンスカテゴリーの詳細は</a:t>
            </a:r>
            <a:r>
              <a:rPr lang="en-US" altLang="ja-JP" sz="1000" dirty="0">
                <a:latin typeface="+mn-ea"/>
              </a:rPr>
              <a:t>P.22</a:t>
            </a:r>
            <a:r>
              <a:rPr lang="ja-JP" altLang="en-US" sz="1000">
                <a:latin typeface="+mn-ea"/>
              </a:rPr>
              <a:t>～　</a:t>
            </a:r>
            <a:r>
              <a:rPr lang="ja-JP" altLang="en-US" sz="1000"/>
              <a:t>オーディエンスカテゴリー一覧をご確認ください。</a:t>
            </a:r>
            <a:endParaRPr lang="en-US" altLang="ja-JP" sz="1000">
              <a:latin typeface="+mn-ea"/>
            </a:endParaRPr>
          </a:p>
        </p:txBody>
      </p:sp>
      <p:grpSp>
        <p:nvGrpSpPr>
          <p:cNvPr id="8" name="グループ化 7"/>
          <p:cNvGrpSpPr/>
          <p:nvPr/>
        </p:nvGrpSpPr>
        <p:grpSpPr>
          <a:xfrm>
            <a:off x="288531" y="3729096"/>
            <a:ext cx="504000" cy="396000"/>
            <a:chOff x="1136576" y="1052736"/>
            <a:chExt cx="569989" cy="432047"/>
          </a:xfrm>
        </p:grpSpPr>
        <p:sp>
          <p:nvSpPr>
            <p:cNvPr id="9" name="直角三角形 8"/>
            <p:cNvSpPr/>
            <p:nvPr/>
          </p:nvSpPr>
          <p:spPr bwMode="auto">
            <a:xfrm flipV="1">
              <a:off x="1208584"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0" name="テキスト ボックス 9"/>
            <p:cNvSpPr txBox="1"/>
            <p:nvPr/>
          </p:nvSpPr>
          <p:spPr>
            <a:xfrm>
              <a:off x="1136576"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grpSp>
        <p:nvGrpSpPr>
          <p:cNvPr id="11" name="グループ化 10"/>
          <p:cNvGrpSpPr/>
          <p:nvPr/>
        </p:nvGrpSpPr>
        <p:grpSpPr>
          <a:xfrm>
            <a:off x="288531" y="4125096"/>
            <a:ext cx="504000" cy="396000"/>
            <a:chOff x="1136576" y="1052736"/>
            <a:chExt cx="569989" cy="432047"/>
          </a:xfrm>
        </p:grpSpPr>
        <p:sp>
          <p:nvSpPr>
            <p:cNvPr id="12" name="直角三角形 11"/>
            <p:cNvSpPr/>
            <p:nvPr/>
          </p:nvSpPr>
          <p:spPr bwMode="auto">
            <a:xfrm flipV="1">
              <a:off x="1208584"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3" name="テキスト ボックス 12"/>
            <p:cNvSpPr txBox="1"/>
            <p:nvPr/>
          </p:nvSpPr>
          <p:spPr>
            <a:xfrm>
              <a:off x="1136576"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spTree>
    <p:extLst>
      <p:ext uri="{BB962C8B-B14F-4D97-AF65-F5344CB8AC3E}">
        <p14:creationId xmlns:p14="http://schemas.microsoft.com/office/powerpoint/2010/main" val="35320947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143958" y="6356837"/>
            <a:ext cx="2749471" cy="284693"/>
          </a:xfrm>
          <a:prstGeom prst="rect">
            <a:avLst/>
          </a:prstGeom>
        </p:spPr>
        <p:txBody>
          <a:bodyPr wrap="none">
            <a:spAutoFit/>
          </a:bodyPr>
          <a:lstStyle/>
          <a:p>
            <a:pPr>
              <a:lnSpc>
                <a:spcPts val="1460"/>
              </a:lnSpc>
            </a:pPr>
            <a:r>
              <a:rPr lang="en-US" altLang="ja-JP" sz="800" dirty="0">
                <a:latin typeface="メイリオ" panose="020B0604030504040204" pitchFamily="50" charset="-128"/>
                <a:ea typeface="メイリオ" panose="020B0604030504040204" pitchFamily="50" charset="-128"/>
              </a:rPr>
              <a:t>※</a:t>
            </a:r>
            <a:r>
              <a:rPr lang="ja-JP" altLang="en-US" sz="800" dirty="0">
                <a:latin typeface="メイリオ" panose="020B0604030504040204" pitchFamily="50" charset="-128"/>
                <a:ea typeface="メイリオ" panose="020B0604030504040204" pitchFamily="50" charset="-128"/>
              </a:rPr>
              <a:t>　　　の枠はホワイトリスト対応可能となります</a:t>
            </a:r>
            <a:r>
              <a:rPr lang="ja-JP" altLang="en-US" sz="800" dirty="0">
                <a:latin typeface="+mn-ea"/>
              </a:rPr>
              <a:t>。</a:t>
            </a:r>
            <a:endParaRPr lang="en-US" altLang="ja-JP" sz="800" dirty="0">
              <a:latin typeface="+mn-ea"/>
            </a:endParaRPr>
          </a:p>
        </p:txBody>
      </p:sp>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p:txBody>
          <a:bodyPr>
            <a:normAutofit fontScale="90000"/>
          </a:bodyPr>
          <a:lstStyle/>
          <a:p>
            <a:r>
              <a:rPr lang="ja-JP" altLang="en-US"/>
              <a:t>掲載制限カテゴリー</a:t>
            </a:r>
            <a:endParaRPr kumimoji="1" lang="ja-JP" altLang="en-US" dirty="0"/>
          </a:p>
        </p:txBody>
      </p:sp>
      <p:graphicFrame>
        <p:nvGraphicFramePr>
          <p:cNvPr id="5" name="表 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340285847"/>
              </p:ext>
            </p:extLst>
          </p:nvPr>
        </p:nvGraphicFramePr>
        <p:xfrm>
          <a:off x="143960" y="980735"/>
          <a:ext cx="9489560" cy="4901843"/>
        </p:xfrm>
        <a:graphic>
          <a:graphicData uri="http://schemas.openxmlformats.org/drawingml/2006/table">
            <a:tbl>
              <a:tblPr firstCol="1" bandRow="1">
                <a:tableStyleId>{21E4AEA4-8DFA-4A89-87EB-49C32662AFE0}</a:tableStyleId>
              </a:tblPr>
              <a:tblGrid>
                <a:gridCol w="2504784">
                  <a:extLst>
                    <a:ext uri="{9D8B030D-6E8A-4147-A177-3AD203B41FA5}">
                      <a16:colId xmlns:a16="http://schemas.microsoft.com/office/drawing/2014/main" val="792911817"/>
                    </a:ext>
                  </a:extLst>
                </a:gridCol>
                <a:gridCol w="1322480">
                  <a:extLst>
                    <a:ext uri="{9D8B030D-6E8A-4147-A177-3AD203B41FA5}">
                      <a16:colId xmlns:a16="http://schemas.microsoft.com/office/drawing/2014/main" val="598637953"/>
                    </a:ext>
                  </a:extLst>
                </a:gridCol>
                <a:gridCol w="1142926">
                  <a:extLst>
                    <a:ext uri="{9D8B030D-6E8A-4147-A177-3AD203B41FA5}">
                      <a16:colId xmlns:a16="http://schemas.microsoft.com/office/drawing/2014/main" val="56015879"/>
                    </a:ext>
                  </a:extLst>
                </a:gridCol>
                <a:gridCol w="1098899">
                  <a:extLst>
                    <a:ext uri="{9D8B030D-6E8A-4147-A177-3AD203B41FA5}">
                      <a16:colId xmlns:a16="http://schemas.microsoft.com/office/drawing/2014/main" val="1695755355"/>
                    </a:ext>
                  </a:extLst>
                </a:gridCol>
                <a:gridCol w="1098899">
                  <a:extLst>
                    <a:ext uri="{9D8B030D-6E8A-4147-A177-3AD203B41FA5}">
                      <a16:colId xmlns:a16="http://schemas.microsoft.com/office/drawing/2014/main" val="379781813"/>
                    </a:ext>
                  </a:extLst>
                </a:gridCol>
                <a:gridCol w="1160786">
                  <a:extLst>
                    <a:ext uri="{9D8B030D-6E8A-4147-A177-3AD203B41FA5}">
                      <a16:colId xmlns:a16="http://schemas.microsoft.com/office/drawing/2014/main" val="1484868583"/>
                    </a:ext>
                  </a:extLst>
                </a:gridCol>
                <a:gridCol w="1160786">
                  <a:extLst>
                    <a:ext uri="{9D8B030D-6E8A-4147-A177-3AD203B41FA5}">
                      <a16:colId xmlns:a16="http://schemas.microsoft.com/office/drawing/2014/main" val="3633136020"/>
                    </a:ext>
                  </a:extLst>
                </a:gridCol>
              </a:tblGrid>
              <a:tr h="488463">
                <a:tc>
                  <a:txBody>
                    <a:bodyPr/>
                    <a:lstStyle/>
                    <a:p>
                      <a:pPr algn="ctr"/>
                      <a:r>
                        <a:rPr lang="ja-JP" altLang="en-US" sz="700" b="0">
                          <a:solidFill>
                            <a:schemeClr val="bg1"/>
                          </a:solidFill>
                          <a:latin typeface="+mj-lt"/>
                          <a:ea typeface="+mj-ea"/>
                        </a:rPr>
                        <a:t>カテゴリー</a:t>
                      </a:r>
                      <a:r>
                        <a:rPr kumimoji="1" lang="ja-JP" altLang="en-US" sz="700" b="0">
                          <a:solidFill>
                            <a:schemeClr val="bg1"/>
                          </a:solidFill>
                          <a:latin typeface="+mj-lt"/>
                          <a:ea typeface="+mj-ea"/>
                        </a:rPr>
                        <a:t>名</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　</a:t>
                      </a:r>
                      <a:endParaRPr kumimoji="1" lang="en-US" altLang="ja-JP" sz="700" b="1" kern="1200" dirty="0">
                        <a:solidFill>
                          <a:schemeClr val="tx1">
                            <a:lumMod val="65000"/>
                            <a:lumOff val="35000"/>
                          </a:schemeClr>
                        </a:solidFill>
                        <a:latin typeface="+mn-lt"/>
                        <a:ea typeface="+mn-ea"/>
                        <a:cs typeface="+mn-cs"/>
                      </a:endParaRPr>
                    </a:p>
                    <a:p>
                      <a:pPr algn="ctr"/>
                      <a:r>
                        <a:rPr kumimoji="1" lang="en-US" altLang="ja-JP" sz="700" b="1" kern="1200" dirty="0">
                          <a:solidFill>
                            <a:schemeClr val="tx1">
                              <a:lumMod val="65000"/>
                              <a:lumOff val="35000"/>
                            </a:schemeClr>
                          </a:solidFill>
                          <a:latin typeface="+mn-lt"/>
                          <a:ea typeface="+mn-ea"/>
                          <a:cs typeface="+mn-cs"/>
                        </a:rPr>
                        <a:t>SP</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a:solidFill>
                            <a:schemeClr val="tx1">
                              <a:lumMod val="65000"/>
                              <a:lumOff val="35000"/>
                            </a:schemeClr>
                          </a:solidFill>
                          <a:effectLst/>
                          <a:latin typeface="+mj-ea"/>
                          <a:ea typeface="+mn-ea"/>
                          <a:cs typeface="+mn-cs"/>
                        </a:rPr>
                        <a:t>ブランドパネル　</a:t>
                      </a:r>
                      <a:endParaRPr kumimoji="1" lang="en-US" altLang="ja-JP" sz="700" b="1" i="0" u="none" strike="noStrike" kern="1200" dirty="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7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a:solidFill>
                            <a:schemeClr val="tx1">
                              <a:lumMod val="65000"/>
                              <a:lumOff val="35000"/>
                            </a:schemeClr>
                          </a:solidFill>
                          <a:effectLst/>
                          <a:latin typeface="+mj-ea"/>
                          <a:ea typeface="+mn-ea"/>
                          <a:cs typeface="+mn-cs"/>
                        </a:rPr>
                        <a:t>（都道府県）</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kern="1200" dirty="0">
                          <a:solidFill>
                            <a:schemeClr val="tx1"/>
                          </a:solidFill>
                          <a:latin typeface="+mn-lt"/>
                          <a:ea typeface="+mn-ea"/>
                          <a:cs typeface="+mn-cs"/>
                        </a:rPr>
                        <a:t>ブランドパネル　</a:t>
                      </a:r>
                      <a:endParaRPr kumimoji="1" lang="en-US" altLang="ja-JP" sz="700" b="1" kern="1200" dirty="0">
                        <a:solidFill>
                          <a:schemeClr val="tx1"/>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700" b="1" kern="1200" dirty="0">
                          <a:solidFill>
                            <a:schemeClr val="tx1"/>
                          </a:solidFill>
                          <a:latin typeface="+mn-lt"/>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kern="1200" dirty="0">
                          <a:solidFill>
                            <a:schemeClr val="tx1"/>
                          </a:solidFill>
                          <a:latin typeface="+mn-lt"/>
                          <a:ea typeface="+mn-ea"/>
                          <a:cs typeface="+mn-cs"/>
                        </a:rPr>
                        <a:t>（市区郡）</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kern="1200" dirty="0">
                          <a:solidFill>
                            <a:schemeClr val="tx1"/>
                          </a:solidFill>
                          <a:latin typeface="+mn-lt"/>
                          <a:ea typeface="+mn-ea"/>
                          <a:cs typeface="+mn-cs"/>
                        </a:rPr>
                        <a:t>ブランドパネル　</a:t>
                      </a:r>
                      <a:endParaRPr kumimoji="1" lang="en-US" altLang="ja-JP" sz="700" b="1" kern="1200" dirty="0">
                        <a:solidFill>
                          <a:schemeClr val="tx1"/>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700" b="1" kern="1200" dirty="0">
                          <a:solidFill>
                            <a:schemeClr val="tx1"/>
                          </a:solidFill>
                          <a:latin typeface="+mn-lt"/>
                          <a:ea typeface="+mn-ea"/>
                          <a:cs typeface="+mn-cs"/>
                        </a:rPr>
                        <a:t>PC</a:t>
                      </a:r>
                      <a:endParaRPr kumimoji="1" lang="ja-JP" altLang="en-US" sz="700" b="1" kern="1200" dirty="0">
                        <a:solidFill>
                          <a:schemeClr val="tx1"/>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solidFill>
                          <a:latin typeface="+mn-lt"/>
                          <a:ea typeface="+mn-ea"/>
                          <a:cs typeface="+mn-cs"/>
                        </a:rPr>
                        <a:t>ブランドパネル　</a:t>
                      </a:r>
                      <a:endParaRPr kumimoji="1" lang="en-US" altLang="ja-JP" sz="700" b="1" kern="1200" dirty="0">
                        <a:solidFill>
                          <a:schemeClr val="tx1"/>
                        </a:solidFill>
                        <a:latin typeface="+mn-lt"/>
                        <a:ea typeface="+mn-ea"/>
                        <a:cs typeface="+mn-cs"/>
                      </a:endParaRPr>
                    </a:p>
                    <a:p>
                      <a:pPr algn="ctr"/>
                      <a:r>
                        <a:rPr kumimoji="1" lang="en-US" altLang="ja-JP" sz="700" b="1" kern="1200" dirty="0">
                          <a:solidFill>
                            <a:schemeClr val="tx1"/>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solidFill>
                          <a:latin typeface="+mn-lt"/>
                          <a:ea typeface="+mn-ea"/>
                          <a:cs typeface="+mn-cs"/>
                        </a:rPr>
                        <a:t>（都道府県）</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solidFill>
                          <a:latin typeface="+mn-lt"/>
                          <a:ea typeface="+mn-ea"/>
                          <a:cs typeface="+mn-cs"/>
                        </a:rPr>
                        <a:t>ブランドパネル　</a:t>
                      </a:r>
                      <a:endParaRPr kumimoji="1" lang="en-US" altLang="ja-JP" sz="700" b="1" kern="1200" dirty="0">
                        <a:solidFill>
                          <a:schemeClr val="tx1"/>
                        </a:solidFill>
                        <a:latin typeface="+mn-lt"/>
                        <a:ea typeface="+mn-ea"/>
                        <a:cs typeface="+mn-cs"/>
                      </a:endParaRPr>
                    </a:p>
                    <a:p>
                      <a:pPr algn="ctr"/>
                      <a:r>
                        <a:rPr kumimoji="1" lang="en-US" altLang="ja-JP" sz="700" b="1" kern="1200" dirty="0">
                          <a:solidFill>
                            <a:schemeClr val="tx1"/>
                          </a:solidFill>
                          <a:latin typeface="+mn-lt"/>
                          <a:ea typeface="+mn-ea"/>
                          <a:cs typeface="+mn-cs"/>
                        </a:rPr>
                        <a:t>PC</a:t>
                      </a:r>
                    </a:p>
                    <a:p>
                      <a:pPr algn="ctr"/>
                      <a:r>
                        <a:rPr kumimoji="1" lang="ja-JP" altLang="en-US" sz="700" b="1" kern="1200" dirty="0">
                          <a:solidFill>
                            <a:schemeClr val="tx1"/>
                          </a:solidFill>
                          <a:latin typeface="+mn-lt"/>
                          <a:ea typeface="+mn-ea"/>
                          <a:cs typeface="+mn-cs"/>
                        </a:rPr>
                        <a:t>（市区郡）</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220669">
                <a:tc>
                  <a:txBody>
                    <a:body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235976483"/>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53124904"/>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325638202"/>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87883443"/>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extLst>
                  <a:ext uri="{0D108BD9-81ED-4DB2-BD59-A6C34878D82A}">
                    <a16:rowId xmlns:a16="http://schemas.microsoft.com/office/drawing/2014/main" val="1594927395"/>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extLst>
                  <a:ext uri="{0D108BD9-81ED-4DB2-BD59-A6C34878D82A}">
                    <a16:rowId xmlns:a16="http://schemas.microsoft.com/office/drawing/2014/main" val="3233359345"/>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extLst>
                  <a:ext uri="{0D108BD9-81ED-4DB2-BD59-A6C34878D82A}">
                    <a16:rowId xmlns:a16="http://schemas.microsoft.com/office/drawing/2014/main" val="792717137"/>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78511855"/>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ja-JP" altLang="en-US" sz="900" b="0" i="0" u="none" strike="noStrike" dirty="0">
                          <a:solidFill>
                            <a:srgbClr val="000000"/>
                          </a:solidFill>
                          <a:effectLst/>
                          <a:latin typeface="メイリオ"/>
                          <a:ea typeface="メイリオ"/>
                        </a:rPr>
                        <a:t>　</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70189732"/>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981137617"/>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159408202"/>
                  </a:ext>
                </a:extLst>
              </a:tr>
              <a:tr h="220669">
                <a:tc>
                  <a:txBody>
                    <a:body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extLst>
                  <a:ext uri="{0D108BD9-81ED-4DB2-BD59-A6C34878D82A}">
                    <a16:rowId xmlns:a16="http://schemas.microsoft.com/office/drawing/2014/main" val="572816015"/>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471209214"/>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940608094"/>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a:ea typeface="メイリオ"/>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a:ea typeface="メイリオ"/>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16297115"/>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extLst>
                  <a:ext uri="{0D108BD9-81ED-4DB2-BD59-A6C34878D82A}">
                    <a16:rowId xmlns:a16="http://schemas.microsoft.com/office/drawing/2014/main" val="3078824691"/>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extLst>
                  <a:ext uri="{0D108BD9-81ED-4DB2-BD59-A6C34878D82A}">
                    <a16:rowId xmlns:a16="http://schemas.microsoft.com/office/drawing/2014/main" val="542850792"/>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extLst>
                  <a:ext uri="{0D108BD9-81ED-4DB2-BD59-A6C34878D82A}">
                    <a16:rowId xmlns:a16="http://schemas.microsoft.com/office/drawing/2014/main" val="782460784"/>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40765094"/>
                  </a:ext>
                </a:extLst>
              </a:tr>
            </a:tbl>
          </a:graphicData>
        </a:graphic>
      </p:graphicFrame>
      <p:sp>
        <p:nvSpPr>
          <p:cNvPr id="7" name="正方形/長方形 6"/>
          <p:cNvSpPr/>
          <p:nvPr/>
        </p:nvSpPr>
        <p:spPr>
          <a:xfrm>
            <a:off x="143958" y="6021288"/>
            <a:ext cx="9294249" cy="954107"/>
          </a:xfrm>
          <a:prstGeom prst="rect">
            <a:avLst/>
          </a:prstGeom>
        </p:spPr>
        <p:txBody>
          <a:bodyPr wrap="square">
            <a:spAutoFit/>
          </a:bodyPr>
          <a:lstStyle/>
          <a:p>
            <a:pPr fontAlgn="ctr"/>
            <a:r>
              <a:rPr lang="en-US" altLang="ja-JP" sz="800" dirty="0">
                <a:latin typeface="メイリオ" panose="020B0604030504040204" pitchFamily="50" charset="-128"/>
                <a:ea typeface="メイリオ" panose="020B0604030504040204" pitchFamily="50" charset="-128"/>
              </a:rPr>
              <a:t>※1</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Yahoo!</a:t>
            </a:r>
            <a:r>
              <a:rPr lang="ja-JP" altLang="en-US" sz="800" dirty="0">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latin typeface="メイリオ" panose="020B0604030504040204" pitchFamily="50" charset="-128"/>
              <a:ea typeface="メイリオ" panose="020B0604030504040204" pitchFamily="50" charset="-128"/>
            </a:endParaRPr>
          </a:p>
          <a:p>
            <a:r>
              <a:rPr lang="en-US" altLang="ja-JP" sz="800" dirty="0"/>
              <a:t>※2</a:t>
            </a:r>
            <a:r>
              <a:rPr lang="ja-JP" altLang="en-US" sz="800" dirty="0"/>
              <a:t>　健康・美容食品は一部の商材かつ、ブランディング訴求のみ可。健康器具・雑貨はブランディング訴求のみ可。</a:t>
            </a:r>
            <a:endParaRPr lang="en-US" altLang="ja-JP" sz="800" dirty="0"/>
          </a:p>
          <a:p>
            <a:r>
              <a:rPr lang="en-US" altLang="ja-JP" sz="800" dirty="0"/>
              <a:t>※3</a:t>
            </a:r>
            <a:r>
              <a:rPr lang="ja-JP" altLang="en-US" sz="800" dirty="0"/>
              <a:t>　</a:t>
            </a:r>
            <a:r>
              <a:rPr lang="en-US" altLang="ja-JP" sz="800" dirty="0"/>
              <a:t>Yahoo!</a:t>
            </a:r>
            <a:r>
              <a:rPr lang="ja-JP" altLang="en-US" sz="800" dirty="0"/>
              <a:t>ニュース面には掲載されません</a:t>
            </a:r>
            <a:r>
              <a:rPr lang="ja-JP" altLang="en-US" sz="800" dirty="0" smtClean="0"/>
              <a:t>。</a:t>
            </a:r>
            <a:endParaRPr lang="en-US" altLang="ja-JP" sz="800" dirty="0" smtClean="0"/>
          </a:p>
          <a:p>
            <a:endParaRPr lang="en-US" altLang="ja-JP" sz="800" dirty="0" smtClean="0"/>
          </a:p>
          <a:p>
            <a:r>
              <a:rPr lang="en-US" altLang="ja-JP" sz="800" dirty="0" smtClean="0"/>
              <a:t>※</a:t>
            </a:r>
            <a:r>
              <a:rPr lang="ja-JP" altLang="en-US" sz="800" dirty="0" smtClean="0"/>
              <a:t>　印のないカテゴリーは制限なしとなります。</a:t>
            </a:r>
            <a:endParaRPr lang="en-US" altLang="ja-JP" sz="800" dirty="0"/>
          </a:p>
          <a:p>
            <a:endParaRPr lang="en-US" altLang="ja-JP" sz="800" dirty="0" smtClean="0"/>
          </a:p>
          <a:p>
            <a:endParaRPr lang="ja-JP" altLang="en-US" sz="800" dirty="0"/>
          </a:p>
        </p:txBody>
      </p:sp>
      <p:pic>
        <p:nvPicPr>
          <p:cNvPr id="4" name="図 3"/>
          <p:cNvPicPr>
            <a:picLocks noChangeAspect="1"/>
          </p:cNvPicPr>
          <p:nvPr/>
        </p:nvPicPr>
        <p:blipFill>
          <a:blip r:embed="rId2"/>
          <a:stretch>
            <a:fillRect/>
          </a:stretch>
        </p:blipFill>
        <p:spPr>
          <a:xfrm>
            <a:off x="431023" y="6410502"/>
            <a:ext cx="203602" cy="120158"/>
          </a:xfrm>
          <a:prstGeom prst="rect">
            <a:avLst/>
          </a:prstGeom>
        </p:spPr>
      </p:pic>
      <p:sp>
        <p:nvSpPr>
          <p:cNvPr id="11" name="正方形/長方形 10"/>
          <p:cNvSpPr/>
          <p:nvPr/>
        </p:nvSpPr>
        <p:spPr>
          <a:xfrm>
            <a:off x="6249144" y="6033779"/>
            <a:ext cx="3550972" cy="284693"/>
          </a:xfrm>
          <a:prstGeom prst="rect">
            <a:avLst/>
          </a:prstGeom>
        </p:spPr>
        <p:txBody>
          <a:bodyPr wrap="none" anchor="t">
            <a:spAutoFit/>
          </a:bodyPr>
          <a:lstStyle/>
          <a:p>
            <a:pPr>
              <a:lnSpc>
                <a:spcPts val="1460"/>
              </a:lnSpc>
            </a:pPr>
            <a:r>
              <a:rPr lang="en-US" altLang="ja-JP" sz="800" dirty="0">
                <a:latin typeface="+mn-ea"/>
              </a:rPr>
              <a:t>※SP</a:t>
            </a:r>
            <a:r>
              <a:rPr lang="ja-JP" altLang="en-US" sz="800" dirty="0">
                <a:latin typeface="+mn-ea"/>
              </a:rPr>
              <a:t>はスマートフォンの略称です。</a:t>
            </a:r>
            <a:r>
              <a:rPr lang="en-US" altLang="ja-JP" sz="800" dirty="0">
                <a:latin typeface="+mn-ea"/>
              </a:rPr>
              <a:t>※MD</a:t>
            </a:r>
            <a:r>
              <a:rPr lang="ja-JP" altLang="en-US" sz="800" dirty="0">
                <a:latin typeface="+mn-ea"/>
              </a:rPr>
              <a:t>はマルチデバイスの略称です。</a:t>
            </a:r>
            <a:endParaRPr lang="en-US" altLang="ja-JP" sz="800" dirty="0">
              <a:latin typeface="+mn-ea"/>
            </a:endParaRPr>
          </a:p>
        </p:txBody>
      </p:sp>
    </p:spTree>
    <p:extLst>
      <p:ext uri="{BB962C8B-B14F-4D97-AF65-F5344CB8AC3E}">
        <p14:creationId xmlns:p14="http://schemas.microsoft.com/office/powerpoint/2010/main" val="26643363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143958" y="6453336"/>
            <a:ext cx="2749471" cy="284693"/>
          </a:xfrm>
          <a:prstGeom prst="rect">
            <a:avLst/>
          </a:prstGeom>
        </p:spPr>
        <p:txBody>
          <a:bodyPr wrap="none">
            <a:spAutoFit/>
          </a:bodyPr>
          <a:lstStyle/>
          <a:p>
            <a:pPr>
              <a:lnSpc>
                <a:spcPts val="1460"/>
              </a:lnSpc>
            </a:pPr>
            <a:r>
              <a:rPr lang="en-US" altLang="ja-JP" sz="800" dirty="0">
                <a:latin typeface="メイリオ" panose="020B0604030504040204" pitchFamily="50" charset="-128"/>
                <a:ea typeface="メイリオ" panose="020B0604030504040204" pitchFamily="50" charset="-128"/>
              </a:rPr>
              <a:t>※</a:t>
            </a:r>
            <a:r>
              <a:rPr lang="ja-JP" altLang="en-US" sz="800" dirty="0">
                <a:latin typeface="メイリオ" panose="020B0604030504040204" pitchFamily="50" charset="-128"/>
                <a:ea typeface="メイリオ" panose="020B0604030504040204" pitchFamily="50" charset="-128"/>
              </a:rPr>
              <a:t>　　　の枠はホワイトリスト対応可能となります</a:t>
            </a:r>
            <a:r>
              <a:rPr lang="ja-JP" altLang="en-US" sz="800" dirty="0">
                <a:latin typeface="+mn-ea"/>
              </a:rPr>
              <a:t>。</a:t>
            </a:r>
            <a:endParaRPr lang="en-US" altLang="ja-JP" sz="800" dirty="0">
              <a:latin typeface="+mn-ea"/>
            </a:endParaRPr>
          </a:p>
        </p:txBody>
      </p:sp>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p:txBody>
          <a:bodyPr>
            <a:normAutofit fontScale="90000"/>
          </a:bodyPr>
          <a:lstStyle/>
          <a:p>
            <a:r>
              <a:rPr lang="ja-JP" altLang="en-US"/>
              <a:t>掲載制限カテゴリー</a:t>
            </a:r>
            <a:endParaRPr lang="ja-JP"/>
          </a:p>
        </p:txBody>
      </p:sp>
      <p:graphicFrame>
        <p:nvGraphicFramePr>
          <p:cNvPr id="5" name="表 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818885136"/>
              </p:ext>
            </p:extLst>
          </p:nvPr>
        </p:nvGraphicFramePr>
        <p:xfrm>
          <a:off x="143960" y="908720"/>
          <a:ext cx="9489561" cy="4963771"/>
        </p:xfrm>
        <a:graphic>
          <a:graphicData uri="http://schemas.openxmlformats.org/drawingml/2006/table">
            <a:tbl>
              <a:tblPr firstCol="1" bandRow="1">
                <a:tableStyleId>{21E4AEA4-8DFA-4A89-87EB-49C32662AFE0}</a:tableStyleId>
              </a:tblPr>
              <a:tblGrid>
                <a:gridCol w="2458507">
                  <a:extLst>
                    <a:ext uri="{9D8B030D-6E8A-4147-A177-3AD203B41FA5}">
                      <a16:colId xmlns:a16="http://schemas.microsoft.com/office/drawing/2014/main" val="792911817"/>
                    </a:ext>
                  </a:extLst>
                </a:gridCol>
                <a:gridCol w="929675">
                  <a:extLst>
                    <a:ext uri="{9D8B030D-6E8A-4147-A177-3AD203B41FA5}">
                      <a16:colId xmlns:a16="http://schemas.microsoft.com/office/drawing/2014/main" val="379781813"/>
                    </a:ext>
                  </a:extLst>
                </a:gridCol>
                <a:gridCol w="1058266">
                  <a:extLst>
                    <a:ext uri="{9D8B030D-6E8A-4147-A177-3AD203B41FA5}">
                      <a16:colId xmlns:a16="http://schemas.microsoft.com/office/drawing/2014/main" val="1484868583"/>
                    </a:ext>
                  </a:extLst>
                </a:gridCol>
                <a:gridCol w="1021193">
                  <a:extLst>
                    <a:ext uri="{9D8B030D-6E8A-4147-A177-3AD203B41FA5}">
                      <a16:colId xmlns:a16="http://schemas.microsoft.com/office/drawing/2014/main" val="3633136020"/>
                    </a:ext>
                  </a:extLst>
                </a:gridCol>
                <a:gridCol w="908500">
                  <a:extLst>
                    <a:ext uri="{9D8B030D-6E8A-4147-A177-3AD203B41FA5}">
                      <a16:colId xmlns:a16="http://schemas.microsoft.com/office/drawing/2014/main" val="3057805663"/>
                    </a:ext>
                  </a:extLst>
                </a:gridCol>
                <a:gridCol w="908500">
                  <a:extLst>
                    <a:ext uri="{9D8B030D-6E8A-4147-A177-3AD203B41FA5}">
                      <a16:colId xmlns:a16="http://schemas.microsoft.com/office/drawing/2014/main" val="4203260269"/>
                    </a:ext>
                  </a:extLst>
                </a:gridCol>
                <a:gridCol w="1102460">
                  <a:extLst>
                    <a:ext uri="{9D8B030D-6E8A-4147-A177-3AD203B41FA5}">
                      <a16:colId xmlns:a16="http://schemas.microsoft.com/office/drawing/2014/main" val="2598357217"/>
                    </a:ext>
                  </a:extLst>
                </a:gridCol>
                <a:gridCol w="1102460">
                  <a:extLst>
                    <a:ext uri="{9D8B030D-6E8A-4147-A177-3AD203B41FA5}">
                      <a16:colId xmlns:a16="http://schemas.microsoft.com/office/drawing/2014/main" val="2910572198"/>
                    </a:ext>
                  </a:extLst>
                </a:gridCol>
              </a:tblGrid>
              <a:tr h="504049">
                <a:tc>
                  <a:txBody>
                    <a:bodyPr/>
                    <a:lstStyle/>
                    <a:p>
                      <a:pPr algn="ctr"/>
                      <a:r>
                        <a:rPr lang="ja-JP" altLang="en-US" sz="700" b="0">
                          <a:solidFill>
                            <a:schemeClr val="bg1"/>
                          </a:solidFill>
                          <a:latin typeface="+mj-lt"/>
                          <a:ea typeface="+mj-ea"/>
                        </a:rPr>
                        <a:t>カテゴリー</a:t>
                      </a:r>
                      <a:r>
                        <a:rPr kumimoji="1" lang="ja-JP" altLang="en-US" sz="700" b="0">
                          <a:solidFill>
                            <a:schemeClr val="bg1"/>
                          </a:solidFill>
                          <a:latin typeface="+mj-lt"/>
                          <a:ea typeface="+mj-ea"/>
                        </a:rPr>
                        <a:t>名</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700" b="1" kern="1200" dirty="0">
                          <a:solidFill>
                            <a:schemeClr val="tx1"/>
                          </a:solidFill>
                          <a:latin typeface="+mn-lt"/>
                          <a:ea typeface="+mn-ea"/>
                          <a:cs typeface="+mn-cs"/>
                        </a:rPr>
                        <a:t>ブランドパネル　</a:t>
                      </a:r>
                      <a:r>
                        <a:rPr kumimoji="1" lang="en-US" altLang="ja-JP" sz="700" b="1" kern="1200" dirty="0">
                          <a:solidFill>
                            <a:schemeClr val="tx1"/>
                          </a:solidFill>
                          <a:latin typeface="+mn-lt"/>
                          <a:ea typeface="+mn-ea"/>
                          <a:cs typeface="+mn-cs"/>
                        </a:rPr>
                        <a:t>MD</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solidFill>
                          <a:latin typeface="+mn-lt"/>
                          <a:ea typeface="+mn-ea"/>
                          <a:cs typeface="+mn-cs"/>
                        </a:rPr>
                        <a:t>ブランドパネル　</a:t>
                      </a:r>
                      <a:r>
                        <a:rPr kumimoji="1" lang="en-US" altLang="ja-JP" sz="700" b="1" kern="1200" dirty="0">
                          <a:solidFill>
                            <a:schemeClr val="tx1"/>
                          </a:solidFill>
                          <a:latin typeface="+mn-lt"/>
                          <a:ea typeface="+mn-ea"/>
                          <a:cs typeface="+mn-cs"/>
                        </a:rPr>
                        <a:t>MD</a:t>
                      </a:r>
                      <a:r>
                        <a:rPr kumimoji="1" lang="ja-JP" altLang="en-US" sz="700" b="1" kern="1200" dirty="0">
                          <a:solidFill>
                            <a:schemeClr val="tx1"/>
                          </a:solidFill>
                          <a:latin typeface="+mn-lt"/>
                          <a:ea typeface="+mn-ea"/>
                          <a:cs typeface="+mn-cs"/>
                        </a:rPr>
                        <a:t>（都道府県）</a:t>
                      </a:r>
                      <a:endParaRPr kumimoji="1" lang="en-US" altLang="ja-JP" sz="700" b="1" kern="1200" dirty="0">
                        <a:solidFill>
                          <a:schemeClr val="tx1"/>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solidFill>
                          <a:latin typeface="+mn-lt"/>
                          <a:ea typeface="+mn-ea"/>
                          <a:cs typeface="+mn-cs"/>
                        </a:rPr>
                        <a:t>ブランドパネル　</a:t>
                      </a:r>
                      <a:r>
                        <a:rPr kumimoji="1" lang="en-US" altLang="ja-JP" sz="700" b="1" kern="1200" dirty="0">
                          <a:solidFill>
                            <a:schemeClr val="tx1"/>
                          </a:solidFill>
                          <a:latin typeface="+mn-lt"/>
                          <a:ea typeface="+mn-ea"/>
                          <a:cs typeface="+mn-cs"/>
                        </a:rPr>
                        <a:t>MD</a:t>
                      </a:r>
                      <a:r>
                        <a:rPr kumimoji="1" lang="ja-JP" altLang="en-US" sz="700" b="1" kern="1200" dirty="0">
                          <a:solidFill>
                            <a:schemeClr val="tx1"/>
                          </a:solidFill>
                          <a:latin typeface="+mn-lt"/>
                          <a:ea typeface="+mn-ea"/>
                          <a:cs typeface="+mn-cs"/>
                        </a:rPr>
                        <a:t>（市区郡）</a:t>
                      </a:r>
                      <a:endParaRPr kumimoji="1" lang="en-US" altLang="ja-JP" sz="700" b="1" kern="1200" dirty="0">
                        <a:solidFill>
                          <a:schemeClr val="tx1"/>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solidFill>
                          <a:latin typeface="+mn-lt"/>
                          <a:ea typeface="+mn-ea"/>
                          <a:cs typeface="+mn-cs"/>
                        </a:rPr>
                        <a:t>プライムカバー　</a:t>
                      </a:r>
                      <a:r>
                        <a:rPr kumimoji="1" lang="en-US" altLang="ja-JP" sz="700" b="1" kern="1200" dirty="0">
                          <a:solidFill>
                            <a:schemeClr val="tx1"/>
                          </a:solidFill>
                          <a:latin typeface="+mn-lt"/>
                          <a:ea typeface="+mn-ea"/>
                          <a:cs typeface="+mn-cs"/>
                        </a:rPr>
                        <a:t>SP</a:t>
                      </a:r>
                      <a:endParaRPr kumimoji="1" lang="ja-JP" altLang="en-US" sz="700" b="1" kern="1200" dirty="0">
                        <a:solidFill>
                          <a:schemeClr val="tx1"/>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solidFill>
                          <a:latin typeface="+mn-lt"/>
                          <a:ea typeface="+mn-ea"/>
                          <a:cs typeface="+mn-cs"/>
                        </a:rPr>
                        <a:t>プライムカバー　</a:t>
                      </a:r>
                      <a:r>
                        <a:rPr kumimoji="1" lang="en-US" altLang="ja-JP" sz="700" b="1" kern="1200" dirty="0">
                          <a:solidFill>
                            <a:schemeClr val="tx1"/>
                          </a:solidFill>
                          <a:latin typeface="+mn-lt"/>
                          <a:ea typeface="+mn-ea"/>
                          <a:cs typeface="+mn-cs"/>
                        </a:rPr>
                        <a:t>SP</a:t>
                      </a:r>
                      <a:r>
                        <a:rPr kumimoji="1" lang="ja-JP" altLang="en-US" sz="700" b="1" kern="1200" dirty="0">
                          <a:solidFill>
                            <a:schemeClr val="tx1"/>
                          </a:solidFill>
                          <a:latin typeface="+mn-lt"/>
                          <a:ea typeface="+mn-ea"/>
                          <a:cs typeface="+mn-cs"/>
                        </a:rPr>
                        <a:t>（市区郡）</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solidFill>
                          <a:latin typeface="+mn-lt"/>
                          <a:ea typeface="+mn-ea"/>
                          <a:cs typeface="+mn-cs"/>
                        </a:rPr>
                        <a:t>プライムディスプレイ</a:t>
                      </a:r>
                      <a:endParaRPr kumimoji="1" lang="en-US" altLang="ja-JP" sz="700" b="1" kern="1200" dirty="0">
                        <a:solidFill>
                          <a:schemeClr val="tx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kern="1200" dirty="0">
                          <a:solidFill>
                            <a:schemeClr val="tx1"/>
                          </a:solidFill>
                          <a:latin typeface="+mn-lt"/>
                          <a:ea typeface="+mn-ea"/>
                          <a:cs typeface="+mn-cs"/>
                        </a:rPr>
                        <a:t>PC</a:t>
                      </a:r>
                      <a:endParaRPr kumimoji="1" lang="ja-JP" altLang="en-US" sz="700" b="1" kern="1200" dirty="0">
                        <a:solidFill>
                          <a:schemeClr val="tx1"/>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solidFill>
                          <a:latin typeface="+mn-lt"/>
                          <a:ea typeface="+mn-ea"/>
                          <a:cs typeface="+mn-cs"/>
                        </a:rPr>
                        <a:t>プライムディスプレイ </a:t>
                      </a:r>
                      <a:r>
                        <a:rPr kumimoji="1" lang="en-US" altLang="ja-JP" sz="700" b="1" kern="1200" dirty="0">
                          <a:solidFill>
                            <a:schemeClr val="tx1"/>
                          </a:solidFill>
                          <a:latin typeface="+mn-lt"/>
                          <a:ea typeface="+mn-ea"/>
                          <a:cs typeface="+mn-cs"/>
                        </a:rPr>
                        <a:t>PC</a:t>
                      </a:r>
                      <a:r>
                        <a:rPr kumimoji="1" lang="ja-JP" altLang="en-US" sz="700" b="1" kern="1200" dirty="0">
                          <a:solidFill>
                            <a:schemeClr val="tx1"/>
                          </a:solidFill>
                          <a:latin typeface="+mn-lt"/>
                          <a:ea typeface="+mn-ea"/>
                          <a:cs typeface="+mn-cs"/>
                        </a:rPr>
                        <a:t>（市区郡）</a:t>
                      </a:r>
                    </a:p>
                  </a:txBody>
                  <a:tcPr marL="45720" marR="4572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7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7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220669">
                <a:tc>
                  <a:txBody>
                    <a:body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7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7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35976483"/>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7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7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3124904"/>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7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7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325638202"/>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7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endParaRPr kumimoji="1" lang="en-US" altLang="ja-JP" sz="8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7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endParaRPr kumimoji="1" lang="en-US" altLang="ja-JP" sz="8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87883443"/>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7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7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endParaRPr kumimoji="1" lang="en-US" altLang="ja-JP" sz="8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90000"/>
                      </a:schemeClr>
                    </a:solidFill>
                  </a:tcPr>
                </a:tc>
                <a:extLst>
                  <a:ext uri="{0D108BD9-81ED-4DB2-BD59-A6C34878D82A}">
                    <a16:rowId xmlns:a16="http://schemas.microsoft.com/office/drawing/2014/main" val="1594927395"/>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7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7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90000"/>
                      </a:schemeClr>
                    </a:solidFill>
                  </a:tcPr>
                </a:tc>
                <a:extLst>
                  <a:ext uri="{0D108BD9-81ED-4DB2-BD59-A6C34878D82A}">
                    <a16:rowId xmlns:a16="http://schemas.microsoft.com/office/drawing/2014/main" val="3233359345"/>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90000"/>
                      </a:schemeClr>
                    </a:solidFill>
                  </a:tcPr>
                </a:tc>
                <a:extLst>
                  <a:ext uri="{0D108BD9-81ED-4DB2-BD59-A6C34878D82A}">
                    <a16:rowId xmlns:a16="http://schemas.microsoft.com/office/drawing/2014/main" val="792717137"/>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※4</a:t>
                      </a: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endParaRPr kumimoji="1" lang="en-US" altLang="ja-JP" sz="8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r>
                        <a:rPr kumimoji="1" lang="ja-JP" altLang="en-US" sz="70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78511855"/>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0189732"/>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81137617"/>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r>
                        <a:rPr kumimoji="1" lang="ja-JP" altLang="en-US" sz="70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59408202"/>
                  </a:ext>
                </a:extLst>
              </a:tr>
              <a:tr h="220669">
                <a:tc>
                  <a:txBody>
                    <a:body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8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7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endParaRPr kumimoji="1" lang="en-US" altLang="ja-JP" sz="8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90000"/>
                      </a:schemeClr>
                    </a:solidFill>
                  </a:tcPr>
                </a:tc>
                <a:extLst>
                  <a:ext uri="{0D108BD9-81ED-4DB2-BD59-A6C34878D82A}">
                    <a16:rowId xmlns:a16="http://schemas.microsoft.com/office/drawing/2014/main" val="572816015"/>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71209214"/>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8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※1</a:t>
                      </a:r>
                      <a:r>
                        <a:rPr kumimoji="1" lang="ja-JP" altLang="en-US" sz="700" b="0" i="0" u="none" strike="noStrike" kern="1200" cap="none" spc="0" normalizeH="0" baseline="0" noProof="0" dirty="0" smtClean="0">
                          <a:ln>
                            <a:noFill/>
                          </a:ln>
                          <a:solidFill>
                            <a:srgbClr val="FF0000"/>
                          </a:solidFill>
                          <a:effectLst/>
                          <a:uLnTx/>
                          <a:uFillTx/>
                          <a:latin typeface="+mn-lt"/>
                          <a:ea typeface="+mn-ea"/>
                          <a:cs typeface="+mn-cs"/>
                        </a:rPr>
                        <a:t>　</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940608094"/>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a:ea typeface="メイリオ"/>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a:ea typeface="メイリオ"/>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16297115"/>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90000"/>
                      </a:schemeClr>
                    </a:solidFill>
                  </a:tcPr>
                </a:tc>
                <a:extLst>
                  <a:ext uri="{0D108BD9-81ED-4DB2-BD59-A6C34878D82A}">
                    <a16:rowId xmlns:a16="http://schemas.microsoft.com/office/drawing/2014/main" val="3078824691"/>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r>
                        <a:rPr kumimoji="1" lang="ja-JP" altLang="en-US" sz="70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r>
                        <a:rPr kumimoji="1" lang="ja-JP" altLang="en-US" sz="70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90000"/>
                      </a:schemeClr>
                    </a:solidFill>
                  </a:tcPr>
                </a:tc>
                <a:extLst>
                  <a:ext uri="{0D108BD9-81ED-4DB2-BD59-A6C34878D82A}">
                    <a16:rowId xmlns:a16="http://schemas.microsoft.com/office/drawing/2014/main" val="542850792"/>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90000"/>
                      </a:schemeClr>
                    </a:solidFill>
                  </a:tcPr>
                </a:tc>
                <a:extLst>
                  <a:ext uri="{0D108BD9-81ED-4DB2-BD59-A6C34878D82A}">
                    <a16:rowId xmlns:a16="http://schemas.microsoft.com/office/drawing/2014/main" val="782460784"/>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kumimoji="1" lang="ja-JP" altLang="en-US" sz="1000" b="0" i="0" u="none" strike="noStrike" kern="1200" cap="none" spc="0" normalizeH="0" baseline="0" noProof="0" dirty="0" smtClean="0">
                          <a:ln>
                            <a:noFill/>
                          </a:ln>
                          <a:solidFill>
                            <a:srgbClr val="FF0000"/>
                          </a:solidFill>
                          <a:effectLst/>
                          <a:uLnTx/>
                          <a:uFillTx/>
                          <a:latin typeface="+mn-lt"/>
                          <a:ea typeface="+mn-ea"/>
                          <a:cs typeface="+mn-cs"/>
                        </a:rPr>
                        <a:t>△</a:t>
                      </a: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※4</a:t>
                      </a: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40765094"/>
                  </a:ext>
                </a:extLst>
              </a:tr>
            </a:tbl>
          </a:graphicData>
        </a:graphic>
      </p:graphicFrame>
      <p:sp>
        <p:nvSpPr>
          <p:cNvPr id="7" name="正方形/長方形 6"/>
          <p:cNvSpPr/>
          <p:nvPr/>
        </p:nvSpPr>
        <p:spPr>
          <a:xfrm>
            <a:off x="143958" y="5879783"/>
            <a:ext cx="9294249" cy="707886"/>
          </a:xfrm>
          <a:prstGeom prst="rect">
            <a:avLst/>
          </a:prstGeom>
        </p:spPr>
        <p:txBody>
          <a:bodyPr wrap="square">
            <a:spAutoFit/>
          </a:bodyPr>
          <a:lstStyle/>
          <a:p>
            <a:pPr fontAlgn="ctr"/>
            <a:r>
              <a:rPr lang="en-US" altLang="ja-JP" sz="800" dirty="0">
                <a:latin typeface="メイリオ" panose="020B0604030504040204" pitchFamily="50" charset="-128"/>
                <a:ea typeface="メイリオ" panose="020B0604030504040204" pitchFamily="50" charset="-128"/>
              </a:rPr>
              <a:t>※1</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Yahoo!</a:t>
            </a:r>
            <a:r>
              <a:rPr lang="ja-JP" altLang="en-US" sz="800" dirty="0">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latin typeface="メイリオ" panose="020B0604030504040204" pitchFamily="50" charset="-128"/>
              <a:ea typeface="メイリオ" panose="020B0604030504040204" pitchFamily="50" charset="-128"/>
            </a:endParaRPr>
          </a:p>
          <a:p>
            <a:r>
              <a:rPr lang="en-US" altLang="ja-JP" sz="800" dirty="0"/>
              <a:t>※2</a:t>
            </a:r>
            <a:r>
              <a:rPr lang="ja-JP" altLang="en-US" sz="800" dirty="0"/>
              <a:t>　健康・美容食品は一部の商材かつ、ブランディング訴求のみ可。健康器具・雑貨はブランディング訴求のみ可。</a:t>
            </a:r>
            <a:endParaRPr lang="en-US" altLang="ja-JP" sz="800" dirty="0"/>
          </a:p>
          <a:p>
            <a:r>
              <a:rPr lang="en-US" altLang="ja-JP" sz="800" dirty="0"/>
              <a:t>※3</a:t>
            </a:r>
            <a:r>
              <a:rPr lang="ja-JP" altLang="en-US" sz="800" dirty="0"/>
              <a:t>　</a:t>
            </a:r>
            <a:r>
              <a:rPr lang="en-US" altLang="ja-JP" sz="800" dirty="0"/>
              <a:t>Yahoo!</a:t>
            </a:r>
            <a:r>
              <a:rPr lang="ja-JP" altLang="en-US" sz="800" dirty="0"/>
              <a:t>ニュース面には掲載されません</a:t>
            </a:r>
            <a:r>
              <a:rPr lang="ja-JP" altLang="en-US" sz="800" dirty="0" smtClean="0"/>
              <a:t>。</a:t>
            </a:r>
            <a:endParaRPr lang="en-US" altLang="ja-JP" sz="800" dirty="0" smtClean="0"/>
          </a:p>
          <a:p>
            <a:r>
              <a:rPr lang="en-US" altLang="ja-JP" sz="800" dirty="0">
                <a:solidFill>
                  <a:schemeClr val="tx1">
                    <a:lumMod val="65000"/>
                    <a:lumOff val="35000"/>
                  </a:schemeClr>
                </a:solidFill>
              </a:rPr>
              <a:t>※4</a:t>
            </a:r>
            <a:r>
              <a:rPr lang="ja-JP" altLang="en-US" sz="800" dirty="0">
                <a:solidFill>
                  <a:schemeClr val="tx1">
                    <a:lumMod val="65000"/>
                    <a:lumOff val="35000"/>
                  </a:schemeClr>
                </a:solidFill>
              </a:rPr>
              <a:t>　スポーツナビ面の一部で掲載されない場合があります</a:t>
            </a:r>
            <a:r>
              <a:rPr lang="ja-JP" altLang="en-US" sz="800" dirty="0" smtClean="0">
                <a:solidFill>
                  <a:schemeClr val="tx1">
                    <a:lumMod val="65000"/>
                    <a:lumOff val="35000"/>
                  </a:schemeClr>
                </a:solidFill>
              </a:rPr>
              <a:t>。</a:t>
            </a:r>
            <a:endParaRPr lang="en-US" altLang="ja-JP" sz="800" dirty="0" smtClean="0"/>
          </a:p>
          <a:p>
            <a:r>
              <a:rPr lang="en-US" altLang="ja-JP" sz="800" dirty="0"/>
              <a:t>※</a:t>
            </a:r>
            <a:r>
              <a:rPr lang="ja-JP" altLang="en-US" sz="800" dirty="0"/>
              <a:t>　印のないカテゴリーは制限なしとなります</a:t>
            </a:r>
            <a:r>
              <a:rPr lang="ja-JP" altLang="en-US" sz="800" dirty="0" smtClean="0"/>
              <a:t>。</a:t>
            </a:r>
            <a:endParaRPr lang="en-US" altLang="ja-JP" sz="800" dirty="0"/>
          </a:p>
        </p:txBody>
      </p:sp>
      <p:pic>
        <p:nvPicPr>
          <p:cNvPr id="4" name="図 3"/>
          <p:cNvPicPr>
            <a:picLocks noChangeAspect="1"/>
          </p:cNvPicPr>
          <p:nvPr/>
        </p:nvPicPr>
        <p:blipFill>
          <a:blip r:embed="rId2"/>
          <a:stretch>
            <a:fillRect/>
          </a:stretch>
        </p:blipFill>
        <p:spPr>
          <a:xfrm>
            <a:off x="428918" y="6549202"/>
            <a:ext cx="203602" cy="120158"/>
          </a:xfrm>
          <a:prstGeom prst="rect">
            <a:avLst/>
          </a:prstGeom>
        </p:spPr>
      </p:pic>
      <p:sp>
        <p:nvSpPr>
          <p:cNvPr id="11" name="正方形/長方形 10"/>
          <p:cNvSpPr/>
          <p:nvPr/>
        </p:nvSpPr>
        <p:spPr>
          <a:xfrm>
            <a:off x="6249144" y="6033779"/>
            <a:ext cx="3550972" cy="284693"/>
          </a:xfrm>
          <a:prstGeom prst="rect">
            <a:avLst/>
          </a:prstGeom>
        </p:spPr>
        <p:txBody>
          <a:bodyPr wrap="none" anchor="t">
            <a:spAutoFit/>
          </a:bodyPr>
          <a:lstStyle/>
          <a:p>
            <a:pPr>
              <a:lnSpc>
                <a:spcPts val="1460"/>
              </a:lnSpc>
            </a:pPr>
            <a:r>
              <a:rPr lang="en-US" altLang="ja-JP" sz="800" dirty="0">
                <a:latin typeface="+mn-ea"/>
              </a:rPr>
              <a:t>※SP</a:t>
            </a:r>
            <a:r>
              <a:rPr lang="ja-JP" altLang="en-US" sz="800" dirty="0">
                <a:latin typeface="+mn-ea"/>
              </a:rPr>
              <a:t>はスマートフォンの略称です。</a:t>
            </a:r>
            <a:r>
              <a:rPr lang="en-US" altLang="ja-JP" sz="800" dirty="0">
                <a:latin typeface="+mn-ea"/>
              </a:rPr>
              <a:t>※MD</a:t>
            </a:r>
            <a:r>
              <a:rPr lang="ja-JP" altLang="en-US" sz="800" dirty="0">
                <a:latin typeface="+mn-ea"/>
              </a:rPr>
              <a:t>はマルチデバイスの略称です。</a:t>
            </a:r>
            <a:endParaRPr lang="en-US" altLang="ja-JP" sz="800" dirty="0">
              <a:latin typeface="+mn-ea"/>
            </a:endParaRPr>
          </a:p>
        </p:txBody>
      </p:sp>
    </p:spTree>
    <p:extLst>
      <p:ext uri="{BB962C8B-B14F-4D97-AF65-F5344CB8AC3E}">
        <p14:creationId xmlns:p14="http://schemas.microsoft.com/office/powerpoint/2010/main" val="1122804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143958" y="6356837"/>
            <a:ext cx="2749471" cy="284693"/>
          </a:xfrm>
          <a:prstGeom prst="rect">
            <a:avLst/>
          </a:prstGeom>
        </p:spPr>
        <p:txBody>
          <a:bodyPr wrap="none">
            <a:spAutoFit/>
          </a:bodyPr>
          <a:lstStyle/>
          <a:p>
            <a:pPr>
              <a:lnSpc>
                <a:spcPts val="1460"/>
              </a:lnSpc>
            </a:pPr>
            <a:r>
              <a:rPr lang="en-US" altLang="ja-JP" sz="800" dirty="0">
                <a:latin typeface="メイリオ" panose="020B0604030504040204" pitchFamily="50" charset="-128"/>
                <a:ea typeface="メイリオ" panose="020B0604030504040204" pitchFamily="50" charset="-128"/>
              </a:rPr>
              <a:t>※</a:t>
            </a:r>
            <a:r>
              <a:rPr lang="ja-JP" altLang="en-US" sz="800" dirty="0">
                <a:latin typeface="メイリオ" panose="020B0604030504040204" pitchFamily="50" charset="-128"/>
                <a:ea typeface="メイリオ" panose="020B0604030504040204" pitchFamily="50" charset="-128"/>
              </a:rPr>
              <a:t>　　　の枠はホワイトリスト対応可能となります</a:t>
            </a:r>
            <a:r>
              <a:rPr lang="ja-JP" altLang="en-US" sz="800" dirty="0">
                <a:latin typeface="+mn-ea"/>
              </a:rPr>
              <a:t>。</a:t>
            </a:r>
            <a:endParaRPr lang="en-US" altLang="ja-JP" sz="800" dirty="0">
              <a:latin typeface="+mn-ea"/>
            </a:endParaRPr>
          </a:p>
        </p:txBody>
      </p:sp>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a:xfrm>
            <a:off x="344488" y="244193"/>
            <a:ext cx="7992888" cy="432048"/>
          </a:xfrm>
        </p:spPr>
        <p:txBody>
          <a:bodyPr>
            <a:normAutofit fontScale="90000"/>
          </a:bodyPr>
          <a:lstStyle/>
          <a:p>
            <a:r>
              <a:rPr lang="ja-JP" altLang="en-US"/>
              <a:t>掲載制限カテゴリー</a:t>
            </a:r>
            <a:endParaRPr kumimoji="1" lang="ja-JP" altLang="en-US"/>
          </a:p>
        </p:txBody>
      </p:sp>
      <p:graphicFrame>
        <p:nvGraphicFramePr>
          <p:cNvPr id="5" name="表 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532090531"/>
              </p:ext>
            </p:extLst>
          </p:nvPr>
        </p:nvGraphicFramePr>
        <p:xfrm>
          <a:off x="143960" y="930891"/>
          <a:ext cx="6897271" cy="4959408"/>
        </p:xfrm>
        <a:graphic>
          <a:graphicData uri="http://schemas.openxmlformats.org/drawingml/2006/table">
            <a:tbl>
              <a:tblPr firstCol="1" bandRow="1">
                <a:tableStyleId>{21E4AEA4-8DFA-4A89-87EB-49C32662AFE0}</a:tableStyleId>
              </a:tblPr>
              <a:tblGrid>
                <a:gridCol w="2501428">
                  <a:extLst>
                    <a:ext uri="{9D8B030D-6E8A-4147-A177-3AD203B41FA5}">
                      <a16:colId xmlns:a16="http://schemas.microsoft.com/office/drawing/2014/main" val="792911817"/>
                    </a:ext>
                  </a:extLst>
                </a:gridCol>
                <a:gridCol w="1039020">
                  <a:extLst>
                    <a:ext uri="{9D8B030D-6E8A-4147-A177-3AD203B41FA5}">
                      <a16:colId xmlns:a16="http://schemas.microsoft.com/office/drawing/2014/main" val="3608287535"/>
                    </a:ext>
                  </a:extLst>
                </a:gridCol>
                <a:gridCol w="1118941">
                  <a:extLst>
                    <a:ext uri="{9D8B030D-6E8A-4147-A177-3AD203B41FA5}">
                      <a16:colId xmlns:a16="http://schemas.microsoft.com/office/drawing/2014/main" val="135909385"/>
                    </a:ext>
                  </a:extLst>
                </a:gridCol>
                <a:gridCol w="1118941">
                  <a:extLst>
                    <a:ext uri="{9D8B030D-6E8A-4147-A177-3AD203B41FA5}">
                      <a16:colId xmlns:a16="http://schemas.microsoft.com/office/drawing/2014/main" val="604707782"/>
                    </a:ext>
                  </a:extLst>
                </a:gridCol>
                <a:gridCol w="1118941">
                  <a:extLst>
                    <a:ext uri="{9D8B030D-6E8A-4147-A177-3AD203B41FA5}">
                      <a16:colId xmlns:a16="http://schemas.microsoft.com/office/drawing/2014/main" val="2532522998"/>
                    </a:ext>
                  </a:extLst>
                </a:gridCol>
              </a:tblGrid>
              <a:tr h="500928">
                <a:tc>
                  <a:txBody>
                    <a:bodyPr/>
                    <a:lstStyle/>
                    <a:p>
                      <a:pPr algn="ctr"/>
                      <a:r>
                        <a:rPr lang="ja-JP" altLang="en-US" sz="700" b="0">
                          <a:solidFill>
                            <a:schemeClr val="bg1"/>
                          </a:solidFill>
                          <a:latin typeface="+mj-lt"/>
                          <a:ea typeface="+mj-ea"/>
                        </a:rPr>
                        <a:t>カテゴリー</a:t>
                      </a:r>
                      <a:r>
                        <a:rPr kumimoji="1" lang="ja-JP" altLang="en-US" sz="700" b="0">
                          <a:solidFill>
                            <a:schemeClr val="bg1"/>
                          </a:solidFill>
                          <a:latin typeface="+mj-lt"/>
                          <a:ea typeface="+mj-ea"/>
                        </a:rPr>
                        <a:t>名</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トップインパクト　</a:t>
                      </a: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トップインパクト　</a:t>
                      </a: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a:solidFill>
                            <a:schemeClr val="tx1">
                              <a:lumMod val="65000"/>
                              <a:lumOff val="35000"/>
                            </a:schemeClr>
                          </a:solidFill>
                          <a:latin typeface="+mn-lt"/>
                          <a:ea typeface="+mn-ea"/>
                          <a:cs typeface="+mn-cs"/>
                        </a:rPr>
                        <a:t>（都道府県）</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solidFill>
                          <a:latin typeface="+mn-lt"/>
                          <a:ea typeface="+mn-ea"/>
                          <a:cs typeface="+mn-cs"/>
                        </a:rPr>
                        <a:t>ブランドパネル パノラマ </a:t>
                      </a:r>
                      <a:r>
                        <a:rPr kumimoji="1" lang="en-US" altLang="ja-JP" sz="700" b="1" kern="1200" dirty="0">
                          <a:solidFill>
                            <a:schemeClr val="tx1"/>
                          </a:solidFill>
                          <a:latin typeface="+mn-lt"/>
                          <a:ea typeface="+mn-ea"/>
                          <a:cs typeface="+mn-cs"/>
                        </a:rPr>
                        <a:t>PC</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solidFill>
                          <a:latin typeface="+mn-lt"/>
                          <a:ea typeface="+mn-ea"/>
                          <a:cs typeface="+mn-cs"/>
                        </a:rPr>
                        <a:t>ブランドパネル　トップインパクト　パノラマ　</a:t>
                      </a:r>
                      <a:r>
                        <a:rPr kumimoji="1" lang="en-US" altLang="ja-JP" sz="700" b="1" kern="1200" dirty="0">
                          <a:solidFill>
                            <a:schemeClr val="tx1"/>
                          </a:solidFill>
                          <a:latin typeface="+mn-lt"/>
                          <a:ea typeface="+mn-ea"/>
                          <a:cs typeface="+mn-cs"/>
                        </a:rPr>
                        <a:t>PC</a:t>
                      </a:r>
                      <a:endParaRPr kumimoji="1" lang="ja-JP" altLang="en-US" sz="700" b="1" kern="1200" dirty="0">
                        <a:solidFill>
                          <a:schemeClr val="tx1"/>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222924">
                <a:tc>
                  <a:txBody>
                    <a:body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235976483"/>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53124904"/>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325638202"/>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87883443"/>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594927395"/>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233359345"/>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792717137"/>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78511855"/>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70189732"/>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981137617"/>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159408202"/>
                  </a:ext>
                </a:extLst>
              </a:tr>
              <a:tr h="222924">
                <a:tc>
                  <a:txBody>
                    <a:body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572816015"/>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471209214"/>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940608094"/>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※2</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※2</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※2</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※2</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16297115"/>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078824691"/>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a:t>
                      </a:r>
                      <a:r>
                        <a:rPr kumimoji="1" lang="en-US" altLang="ja-JP" sz="800" b="0" i="0" u="none" strike="noStrike" kern="1200" dirty="0">
                          <a:solidFill>
                            <a:srgbClr val="FF0000"/>
                          </a:solidFill>
                          <a:effectLst/>
                          <a:latin typeface="メイリオ" panose="020B0604030504040204" pitchFamily="50" charset="-128"/>
                          <a:ea typeface="メイリオ" panose="020B0604030504040204" pitchFamily="50" charset="-128"/>
                          <a:cs typeface="+mn-cs"/>
                        </a:rPr>
                        <a:t>※</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2</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※2</a:t>
                      </a:r>
                      <a:endParaRPr lang="en-US" altLang="ja-JP" sz="900" b="0" i="0" u="none" strike="noStrike" dirty="0">
                        <a:solidFill>
                          <a:srgbClr val="FF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※2</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※2</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542850792"/>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782460784"/>
                  </a:ext>
                </a:extLst>
              </a:tr>
              <a:tr h="22292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40765094"/>
                  </a:ext>
                </a:extLst>
              </a:tr>
            </a:tbl>
          </a:graphicData>
        </a:graphic>
      </p:graphicFrame>
      <p:sp>
        <p:nvSpPr>
          <p:cNvPr id="7" name="正方形/長方形 6"/>
          <p:cNvSpPr/>
          <p:nvPr/>
        </p:nvSpPr>
        <p:spPr>
          <a:xfrm>
            <a:off x="143958" y="6021288"/>
            <a:ext cx="9294249" cy="830997"/>
          </a:xfrm>
          <a:prstGeom prst="rect">
            <a:avLst/>
          </a:prstGeom>
        </p:spPr>
        <p:txBody>
          <a:bodyPr wrap="square">
            <a:spAutoFit/>
          </a:bodyPr>
          <a:lstStyle/>
          <a:p>
            <a:pPr fontAlgn="ctr"/>
            <a:r>
              <a:rPr lang="en-US" altLang="ja-JP" sz="800" dirty="0">
                <a:latin typeface="メイリオ" panose="020B0604030504040204" pitchFamily="50" charset="-128"/>
                <a:ea typeface="メイリオ" panose="020B0604030504040204" pitchFamily="50" charset="-128"/>
              </a:rPr>
              <a:t>※1</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Yahoo!</a:t>
            </a:r>
            <a:r>
              <a:rPr lang="ja-JP" altLang="en-US" sz="800" dirty="0">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latin typeface="メイリオ" panose="020B0604030504040204" pitchFamily="50" charset="-128"/>
              <a:ea typeface="メイリオ" panose="020B0604030504040204" pitchFamily="50" charset="-128"/>
            </a:endParaRPr>
          </a:p>
          <a:p>
            <a:r>
              <a:rPr lang="en-US" altLang="ja-JP" sz="800" dirty="0"/>
              <a:t>※2</a:t>
            </a:r>
            <a:r>
              <a:rPr lang="ja-JP" altLang="en-US" sz="800" dirty="0"/>
              <a:t>　健康・美容食品は一部の商材かつ、ブランディング訴求のみ可。健康器具・雑貨はブランディング訴求のみ可。</a:t>
            </a:r>
            <a:endParaRPr lang="en-US" altLang="ja-JP" sz="800" dirty="0"/>
          </a:p>
          <a:p>
            <a:r>
              <a:rPr lang="en-US" altLang="ja-JP" sz="800" dirty="0"/>
              <a:t>※3</a:t>
            </a:r>
            <a:r>
              <a:rPr lang="ja-JP" altLang="en-US" sz="800" dirty="0"/>
              <a:t>　</a:t>
            </a:r>
            <a:r>
              <a:rPr lang="en-US" altLang="ja-JP" sz="800" dirty="0"/>
              <a:t>Yahoo!</a:t>
            </a:r>
            <a:r>
              <a:rPr lang="ja-JP" altLang="en-US" sz="800" dirty="0"/>
              <a:t>ニュース面には掲載されません。</a:t>
            </a:r>
            <a:endParaRPr lang="en-US" altLang="ja-JP" sz="800" dirty="0"/>
          </a:p>
          <a:p>
            <a:endParaRPr lang="en-US" altLang="ja-JP" sz="800" dirty="0" smtClean="0"/>
          </a:p>
          <a:p>
            <a:r>
              <a:rPr lang="en-US" altLang="ja-JP" sz="800" dirty="0"/>
              <a:t>※</a:t>
            </a:r>
            <a:r>
              <a:rPr lang="ja-JP" altLang="en-US" sz="800" dirty="0"/>
              <a:t>　印のないカテゴリーは制限なしとなります。</a:t>
            </a:r>
            <a:endParaRPr lang="en-US" altLang="ja-JP" sz="800" dirty="0"/>
          </a:p>
          <a:p>
            <a:endParaRPr lang="ja-JP" altLang="en-US" sz="800" dirty="0"/>
          </a:p>
        </p:txBody>
      </p:sp>
      <p:pic>
        <p:nvPicPr>
          <p:cNvPr id="4" name="図 3"/>
          <p:cNvPicPr>
            <a:picLocks noChangeAspect="1"/>
          </p:cNvPicPr>
          <p:nvPr/>
        </p:nvPicPr>
        <p:blipFill>
          <a:blip r:embed="rId2"/>
          <a:stretch>
            <a:fillRect/>
          </a:stretch>
        </p:blipFill>
        <p:spPr>
          <a:xfrm>
            <a:off x="421813" y="6426451"/>
            <a:ext cx="203602" cy="120158"/>
          </a:xfrm>
          <a:prstGeom prst="rect">
            <a:avLst/>
          </a:prstGeom>
        </p:spPr>
      </p:pic>
      <p:sp>
        <p:nvSpPr>
          <p:cNvPr id="11" name="正方形/長方形 10"/>
          <p:cNvSpPr/>
          <p:nvPr/>
        </p:nvSpPr>
        <p:spPr>
          <a:xfrm>
            <a:off x="6249144" y="6033779"/>
            <a:ext cx="3550972" cy="284693"/>
          </a:xfrm>
          <a:prstGeom prst="rect">
            <a:avLst/>
          </a:prstGeom>
        </p:spPr>
        <p:txBody>
          <a:bodyPr wrap="none" anchor="t">
            <a:spAutoFit/>
          </a:bodyPr>
          <a:lstStyle/>
          <a:p>
            <a:pPr>
              <a:lnSpc>
                <a:spcPts val="1460"/>
              </a:lnSpc>
            </a:pPr>
            <a:r>
              <a:rPr lang="en-US" altLang="ja-JP" sz="800" dirty="0">
                <a:latin typeface="+mn-ea"/>
              </a:rPr>
              <a:t>※SP</a:t>
            </a:r>
            <a:r>
              <a:rPr lang="ja-JP" altLang="en-US" sz="800" dirty="0">
                <a:latin typeface="+mn-ea"/>
              </a:rPr>
              <a:t>はスマートフォンの略称です。</a:t>
            </a:r>
            <a:r>
              <a:rPr lang="en-US" altLang="ja-JP" sz="800" dirty="0">
                <a:latin typeface="+mn-ea"/>
              </a:rPr>
              <a:t>※MD</a:t>
            </a:r>
            <a:r>
              <a:rPr lang="ja-JP" altLang="en-US" sz="800" dirty="0">
                <a:latin typeface="+mn-ea"/>
              </a:rPr>
              <a:t>はマルチデバイスの略称です。</a:t>
            </a:r>
            <a:endParaRPr lang="en-US" altLang="ja-JP" sz="800" dirty="0">
              <a:latin typeface="+mn-ea"/>
            </a:endParaRPr>
          </a:p>
        </p:txBody>
      </p:sp>
      <p:sp>
        <p:nvSpPr>
          <p:cNvPr id="6" name="正方形/長方形 5"/>
          <p:cNvSpPr/>
          <p:nvPr/>
        </p:nvSpPr>
        <p:spPr>
          <a:xfrm>
            <a:off x="4862099" y="577109"/>
            <a:ext cx="1080120" cy="338554"/>
          </a:xfrm>
          <a:prstGeom prst="rect">
            <a:avLst/>
          </a:prstGeom>
          <a:solidFill>
            <a:srgbClr val="FFE9EA"/>
          </a:solidFill>
          <a:ln>
            <a:solidFill>
              <a:schemeClr val="accent5"/>
            </a:solidFill>
          </a:ln>
        </p:spPr>
        <p:txBody>
          <a:bodyPr wrap="square">
            <a:spAutoFit/>
          </a:bodyPr>
          <a:lstStyle/>
          <a:p>
            <a:pPr lvl="0" algn="ctr">
              <a:defRPr/>
            </a:pPr>
            <a:r>
              <a:rPr lang="ja-JP" altLang="en-US" sz="800" b="1" dirty="0">
                <a:solidFill>
                  <a:srgbClr val="FF0000"/>
                </a:solidFill>
              </a:rPr>
              <a:t>事前提案可否</a:t>
            </a:r>
            <a:endParaRPr lang="en-US" altLang="ja-JP" sz="800" b="1" dirty="0">
              <a:solidFill>
                <a:srgbClr val="FF0000"/>
              </a:solidFill>
            </a:endParaRPr>
          </a:p>
          <a:p>
            <a:pPr lvl="0" algn="ctr">
              <a:defRPr/>
            </a:pPr>
            <a:r>
              <a:rPr lang="ja-JP" altLang="en-US" sz="800" b="1" dirty="0">
                <a:solidFill>
                  <a:srgbClr val="FF0000"/>
                </a:solidFill>
              </a:rPr>
              <a:t>判断必須商品</a:t>
            </a:r>
          </a:p>
        </p:txBody>
      </p:sp>
      <p:sp>
        <p:nvSpPr>
          <p:cNvPr id="13" name="正方形/長方形 12"/>
          <p:cNvSpPr/>
          <p:nvPr/>
        </p:nvSpPr>
        <p:spPr>
          <a:xfrm>
            <a:off x="5961111" y="572459"/>
            <a:ext cx="1080120" cy="338554"/>
          </a:xfrm>
          <a:prstGeom prst="rect">
            <a:avLst/>
          </a:prstGeom>
          <a:solidFill>
            <a:srgbClr val="FFE9EA"/>
          </a:solidFill>
          <a:ln>
            <a:solidFill>
              <a:schemeClr val="accent5"/>
            </a:solidFill>
          </a:ln>
        </p:spPr>
        <p:txBody>
          <a:bodyPr wrap="square">
            <a:spAutoFit/>
          </a:bodyPr>
          <a:lstStyle/>
          <a:p>
            <a:pPr lvl="0" algn="ctr">
              <a:defRPr/>
            </a:pPr>
            <a:r>
              <a:rPr lang="ja-JP" altLang="en-US" sz="800" b="1" dirty="0">
                <a:solidFill>
                  <a:srgbClr val="FF0000"/>
                </a:solidFill>
              </a:rPr>
              <a:t>事前提案可否</a:t>
            </a:r>
            <a:endParaRPr lang="en-US" altLang="ja-JP" sz="800" b="1" dirty="0">
              <a:solidFill>
                <a:srgbClr val="FF0000"/>
              </a:solidFill>
            </a:endParaRPr>
          </a:p>
          <a:p>
            <a:pPr lvl="0" algn="ctr">
              <a:defRPr/>
            </a:pPr>
            <a:r>
              <a:rPr lang="ja-JP" altLang="en-US" sz="800" b="1" dirty="0">
                <a:solidFill>
                  <a:srgbClr val="FF0000"/>
                </a:solidFill>
              </a:rPr>
              <a:t>判断必須商品</a:t>
            </a:r>
          </a:p>
        </p:txBody>
      </p:sp>
    </p:spTree>
    <p:extLst>
      <p:ext uri="{BB962C8B-B14F-4D97-AF65-F5344CB8AC3E}">
        <p14:creationId xmlns:p14="http://schemas.microsoft.com/office/powerpoint/2010/main" val="40827211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00926" y="291972"/>
            <a:ext cx="8700546" cy="432048"/>
          </a:xfrm>
        </p:spPr>
        <p:txBody>
          <a:bodyPr>
            <a:normAutofit fontScale="90000"/>
          </a:bodyPr>
          <a:lstStyle/>
          <a:p>
            <a:r>
              <a:rPr lang="ja-JP" altLang="en-US" dirty="0"/>
              <a:t>広告タイプ一覧</a:t>
            </a:r>
            <a:endParaRPr kumimoji="1" lang="ja-JP" altLang="en-US" sz="1600" dirty="0"/>
          </a:p>
        </p:txBody>
      </p:sp>
      <p:sp>
        <p:nvSpPr>
          <p:cNvPr id="6" name="テキスト ボックス 5">
            <a:extLst>
              <a:ext uri="{FF2B5EF4-FFF2-40B4-BE49-F238E27FC236}">
                <a16:creationId xmlns:a16="http://schemas.microsoft.com/office/drawing/2014/main" id="{80B0730C-3B9E-4841-8DAD-6780CB507DD0}"/>
              </a:ext>
            </a:extLst>
          </p:cNvPr>
          <p:cNvSpPr txBox="1"/>
          <p:nvPr/>
        </p:nvSpPr>
        <p:spPr>
          <a:xfrm>
            <a:off x="999035" y="3723940"/>
            <a:ext cx="2108269" cy="477054"/>
          </a:xfrm>
          <a:prstGeom prst="rect">
            <a:avLst/>
          </a:prstGeom>
          <a:noFill/>
        </p:spPr>
        <p:txBody>
          <a:bodyPr wrap="none" rtlCol="0">
            <a:spAutoFit/>
          </a:bodyPr>
          <a:lstStyle/>
          <a:p>
            <a:pPr algn="ctr">
              <a:lnSpc>
                <a:spcPts val="1460"/>
              </a:lnSpc>
            </a:pPr>
            <a:r>
              <a:rPr lang="ja-JP" altLang="en-US" sz="1000" b="1" dirty="0"/>
              <a:t>ブランドパネル　</a:t>
            </a:r>
            <a:r>
              <a:rPr lang="ja-JP" altLang="en-US" sz="1000" b="1" dirty="0" smtClean="0"/>
              <a:t>パノラマ</a:t>
            </a:r>
            <a:endParaRPr lang="en-US" altLang="ja-JP" sz="1000" b="1" dirty="0" smtClean="0"/>
          </a:p>
          <a:p>
            <a:pPr algn="ctr">
              <a:lnSpc>
                <a:spcPts val="1460"/>
              </a:lnSpc>
            </a:pPr>
            <a:r>
              <a:rPr lang="ja-JP" altLang="en-US" sz="1000" b="1" dirty="0" smtClean="0"/>
              <a:t>ブランドパネル</a:t>
            </a:r>
            <a:r>
              <a:rPr lang="ja-JP" altLang="en-US" sz="1000" b="1" dirty="0"/>
              <a:t>　</a:t>
            </a:r>
            <a:r>
              <a:rPr lang="ja-JP" altLang="en-US" sz="1000" b="1" dirty="0" smtClean="0"/>
              <a:t>パノラマ</a:t>
            </a:r>
            <a:r>
              <a:rPr lang="ja-JP" altLang="en-US" sz="1000" b="1" dirty="0"/>
              <a:t>　動画</a:t>
            </a:r>
            <a:endParaRPr lang="en-US" altLang="ja-JP" sz="1000" b="1" dirty="0"/>
          </a:p>
        </p:txBody>
      </p:sp>
      <p:sp>
        <p:nvSpPr>
          <p:cNvPr id="7" name="テキスト ボックス 6">
            <a:extLst>
              <a:ext uri="{FF2B5EF4-FFF2-40B4-BE49-F238E27FC236}">
                <a16:creationId xmlns:a16="http://schemas.microsoft.com/office/drawing/2014/main" id="{56BC9F35-7A4E-CA42-9DF1-B36D469930AE}"/>
              </a:ext>
            </a:extLst>
          </p:cNvPr>
          <p:cNvSpPr txBox="1"/>
          <p:nvPr/>
        </p:nvSpPr>
        <p:spPr>
          <a:xfrm>
            <a:off x="3889672" y="1052736"/>
            <a:ext cx="2236510" cy="477054"/>
          </a:xfrm>
          <a:prstGeom prst="rect">
            <a:avLst/>
          </a:prstGeom>
          <a:noFill/>
        </p:spPr>
        <p:txBody>
          <a:bodyPr wrap="none" rtlCol="0">
            <a:spAutoFit/>
          </a:bodyPr>
          <a:lstStyle/>
          <a:p>
            <a:pPr algn="ctr">
              <a:lnSpc>
                <a:spcPts val="1460"/>
              </a:lnSpc>
            </a:pPr>
            <a:r>
              <a:rPr lang="ja-JP" altLang="en-US" sz="1000" b="1" dirty="0"/>
              <a:t>トップインパクト　スクエア</a:t>
            </a:r>
            <a:endParaRPr lang="en-US" altLang="ja-JP" sz="1000" b="1" dirty="0"/>
          </a:p>
          <a:p>
            <a:pPr algn="ctr">
              <a:lnSpc>
                <a:spcPts val="1460"/>
              </a:lnSpc>
            </a:pPr>
            <a:r>
              <a:rPr lang="ja-JP" altLang="en-US" sz="1000" b="1" dirty="0"/>
              <a:t>トップインパクト　スクエア　動画</a:t>
            </a:r>
            <a:endParaRPr kumimoji="1" lang="en-US" altLang="ja-JP" sz="1000" b="1" dirty="0"/>
          </a:p>
        </p:txBody>
      </p:sp>
      <p:sp>
        <p:nvSpPr>
          <p:cNvPr id="10" name="テキスト ボックス 9">
            <a:extLst>
              <a:ext uri="{FF2B5EF4-FFF2-40B4-BE49-F238E27FC236}">
                <a16:creationId xmlns:a16="http://schemas.microsoft.com/office/drawing/2014/main" id="{7453E9FA-3CCC-5244-9FA5-207A456D56B6}"/>
              </a:ext>
            </a:extLst>
          </p:cNvPr>
          <p:cNvSpPr txBox="1"/>
          <p:nvPr/>
        </p:nvSpPr>
        <p:spPr>
          <a:xfrm>
            <a:off x="6891262" y="1052736"/>
            <a:ext cx="2364751" cy="477054"/>
          </a:xfrm>
          <a:prstGeom prst="rect">
            <a:avLst/>
          </a:prstGeom>
          <a:noFill/>
        </p:spPr>
        <p:txBody>
          <a:bodyPr wrap="none" rtlCol="0">
            <a:spAutoFit/>
          </a:bodyPr>
          <a:lstStyle/>
          <a:p>
            <a:pPr algn="ctr">
              <a:lnSpc>
                <a:spcPts val="1460"/>
              </a:lnSpc>
            </a:pPr>
            <a:r>
              <a:rPr lang="ja-JP" altLang="en-US" sz="1000" b="1" dirty="0"/>
              <a:t>トップインパクト　クインティ</a:t>
            </a:r>
            <a:endParaRPr lang="en-US" altLang="ja-JP" sz="1000" b="1" dirty="0"/>
          </a:p>
          <a:p>
            <a:pPr algn="ctr">
              <a:lnSpc>
                <a:spcPts val="1460"/>
              </a:lnSpc>
            </a:pPr>
            <a:r>
              <a:rPr lang="ja-JP" altLang="en-US" sz="1000" b="1" dirty="0"/>
              <a:t>トップインパクト　クインティ　動画</a:t>
            </a:r>
            <a:endParaRPr kumimoji="1" lang="en-US" altLang="ja-JP" sz="1000" b="1" dirty="0"/>
          </a:p>
        </p:txBody>
      </p:sp>
      <p:pic>
        <p:nvPicPr>
          <p:cNvPr id="5" name="図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497" y="1604183"/>
            <a:ext cx="2754053" cy="1887774"/>
          </a:xfrm>
          <a:prstGeom prst="rect">
            <a:avLst/>
          </a:prstGeom>
        </p:spPr>
      </p:pic>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4848" y="1607442"/>
            <a:ext cx="2749298" cy="1884515"/>
          </a:xfrm>
          <a:prstGeom prst="rect">
            <a:avLst/>
          </a:prstGeom>
        </p:spPr>
      </p:pic>
      <p:pic>
        <p:nvPicPr>
          <p:cNvPr id="17" name="図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63443" y="1604183"/>
            <a:ext cx="2754053" cy="1887774"/>
          </a:xfrm>
          <a:prstGeom prst="rect">
            <a:avLst/>
          </a:prstGeom>
        </p:spPr>
      </p:pic>
      <p:pic>
        <p:nvPicPr>
          <p:cNvPr id="11" name="図 10"/>
          <p:cNvPicPr>
            <a:picLocks noChangeAspect="1"/>
          </p:cNvPicPr>
          <p:nvPr/>
        </p:nvPicPr>
        <p:blipFill>
          <a:blip r:embed="rId5"/>
          <a:stretch>
            <a:fillRect/>
          </a:stretch>
        </p:blipFill>
        <p:spPr>
          <a:xfrm>
            <a:off x="388276" y="4179809"/>
            <a:ext cx="3258992" cy="2233886"/>
          </a:xfrm>
          <a:prstGeom prst="rect">
            <a:avLst/>
          </a:prstGeom>
        </p:spPr>
      </p:pic>
      <p:pic>
        <p:nvPicPr>
          <p:cNvPr id="14" name="図 13"/>
          <p:cNvPicPr>
            <a:picLocks noChangeAspect="1"/>
          </p:cNvPicPr>
          <p:nvPr/>
        </p:nvPicPr>
        <p:blipFill>
          <a:blip r:embed="rId6"/>
          <a:stretch>
            <a:fillRect/>
          </a:stretch>
        </p:blipFill>
        <p:spPr>
          <a:xfrm>
            <a:off x="3584848" y="4231721"/>
            <a:ext cx="2845931" cy="1950752"/>
          </a:xfrm>
          <a:prstGeom prst="rect">
            <a:avLst/>
          </a:prstGeom>
        </p:spPr>
      </p:pic>
      <p:sp>
        <p:nvSpPr>
          <p:cNvPr id="18" name="テキスト ボックス 17">
            <a:extLst>
              <a:ext uri="{FF2B5EF4-FFF2-40B4-BE49-F238E27FC236}">
                <a16:creationId xmlns:a16="http://schemas.microsoft.com/office/drawing/2014/main" id="{80B0730C-3B9E-4841-8DAD-6780CB507DD0}"/>
              </a:ext>
            </a:extLst>
          </p:cNvPr>
          <p:cNvSpPr txBox="1"/>
          <p:nvPr/>
        </p:nvSpPr>
        <p:spPr>
          <a:xfrm>
            <a:off x="934915" y="1205136"/>
            <a:ext cx="2236510" cy="477054"/>
          </a:xfrm>
          <a:prstGeom prst="rect">
            <a:avLst/>
          </a:prstGeom>
          <a:noFill/>
        </p:spPr>
        <p:txBody>
          <a:bodyPr wrap="none" rtlCol="0">
            <a:spAutoFit/>
          </a:bodyPr>
          <a:lstStyle/>
          <a:p>
            <a:pPr algn="ctr">
              <a:lnSpc>
                <a:spcPts val="1460"/>
              </a:lnSpc>
            </a:pPr>
            <a:r>
              <a:rPr lang="ja-JP" altLang="en-US" sz="1000" b="1" dirty="0"/>
              <a:t>ブランドパネル　クインティ</a:t>
            </a:r>
            <a:endParaRPr lang="en-US" altLang="ja-JP" sz="1000" b="1" dirty="0"/>
          </a:p>
          <a:p>
            <a:pPr algn="ctr">
              <a:lnSpc>
                <a:spcPts val="1460"/>
              </a:lnSpc>
            </a:pPr>
            <a:r>
              <a:rPr lang="ja-JP" altLang="en-US" sz="1000" b="1" dirty="0"/>
              <a:t>ブランドパネル　クインティ　動画</a:t>
            </a:r>
            <a:endParaRPr lang="en-US" altLang="ja-JP" sz="1000" b="1" dirty="0"/>
          </a:p>
        </p:txBody>
      </p:sp>
      <p:sp>
        <p:nvSpPr>
          <p:cNvPr id="19" name="テキスト ボックス 18">
            <a:extLst>
              <a:ext uri="{FF2B5EF4-FFF2-40B4-BE49-F238E27FC236}">
                <a16:creationId xmlns:a16="http://schemas.microsoft.com/office/drawing/2014/main" id="{80B0730C-3B9E-4841-8DAD-6780CB507DD0}"/>
              </a:ext>
            </a:extLst>
          </p:cNvPr>
          <p:cNvSpPr txBox="1"/>
          <p:nvPr/>
        </p:nvSpPr>
        <p:spPr>
          <a:xfrm>
            <a:off x="3613068" y="3744773"/>
            <a:ext cx="2789490" cy="477054"/>
          </a:xfrm>
          <a:prstGeom prst="rect">
            <a:avLst/>
          </a:prstGeom>
          <a:noFill/>
        </p:spPr>
        <p:txBody>
          <a:bodyPr wrap="square" rtlCol="0">
            <a:spAutoFit/>
          </a:bodyPr>
          <a:lstStyle/>
          <a:p>
            <a:pPr algn="ctr">
              <a:lnSpc>
                <a:spcPts val="1460"/>
              </a:lnSpc>
            </a:pPr>
            <a:r>
              <a:rPr lang="ja-JP" altLang="en-US" sz="1000" b="1" dirty="0" smtClean="0"/>
              <a:t>トップインパクト　パノラマ</a:t>
            </a:r>
            <a:endParaRPr lang="en-US" altLang="ja-JP" sz="1000" b="1" dirty="0" smtClean="0"/>
          </a:p>
          <a:p>
            <a:pPr algn="ctr">
              <a:lnSpc>
                <a:spcPts val="1460"/>
              </a:lnSpc>
            </a:pPr>
            <a:r>
              <a:rPr lang="ja-JP" altLang="en-US" sz="1000" b="1" dirty="0" smtClean="0"/>
              <a:t>トップインパクト　パノラマ　動画</a:t>
            </a:r>
            <a:endParaRPr lang="en-US" altLang="ja-JP" sz="1000" b="1" dirty="0"/>
          </a:p>
        </p:txBody>
      </p:sp>
    </p:spTree>
    <p:extLst>
      <p:ext uri="{BB962C8B-B14F-4D97-AF65-F5344CB8AC3E}">
        <p14:creationId xmlns:p14="http://schemas.microsoft.com/office/powerpoint/2010/main" val="12226963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00926" y="291972"/>
            <a:ext cx="8700546" cy="432048"/>
          </a:xfrm>
        </p:spPr>
        <p:txBody>
          <a:bodyPr>
            <a:normAutofit fontScale="90000"/>
          </a:bodyPr>
          <a:lstStyle/>
          <a:p>
            <a:r>
              <a:rPr lang="ja-JP" altLang="en-US" dirty="0"/>
              <a:t>広告タイプ一覧</a:t>
            </a:r>
            <a:endParaRPr kumimoji="1" lang="ja-JP" altLang="en-US" sz="1600" dirty="0"/>
          </a:p>
        </p:txBody>
      </p:sp>
      <p:sp>
        <p:nvSpPr>
          <p:cNvPr id="6" name="テキスト ボックス 5">
            <a:extLst>
              <a:ext uri="{FF2B5EF4-FFF2-40B4-BE49-F238E27FC236}">
                <a16:creationId xmlns:a16="http://schemas.microsoft.com/office/drawing/2014/main" id="{80B0730C-3B9E-4841-8DAD-6780CB507DD0}"/>
              </a:ext>
            </a:extLst>
          </p:cNvPr>
          <p:cNvSpPr txBox="1"/>
          <p:nvPr/>
        </p:nvSpPr>
        <p:spPr>
          <a:xfrm>
            <a:off x="1401275" y="3645024"/>
            <a:ext cx="998991" cy="477054"/>
          </a:xfrm>
          <a:prstGeom prst="rect">
            <a:avLst/>
          </a:prstGeom>
          <a:noFill/>
        </p:spPr>
        <p:txBody>
          <a:bodyPr wrap="none" rtlCol="0">
            <a:spAutoFit/>
          </a:bodyPr>
          <a:lstStyle/>
          <a:p>
            <a:pPr algn="ctr">
              <a:lnSpc>
                <a:spcPts val="1460"/>
              </a:lnSpc>
            </a:pPr>
            <a:r>
              <a:rPr lang="ja-JP" altLang="en-US" sz="1000" b="1" dirty="0"/>
              <a:t>画像（</a:t>
            </a:r>
            <a:r>
              <a:rPr lang="en-US" altLang="ja-JP" sz="1000" b="1" dirty="0"/>
              <a:t>1</a:t>
            </a:r>
            <a:r>
              <a:rPr lang="ja-JP" altLang="en-US" sz="1000" b="1" dirty="0"/>
              <a:t>：</a:t>
            </a:r>
            <a:r>
              <a:rPr lang="en-US" altLang="ja-JP" sz="1000" b="1" dirty="0"/>
              <a:t>2</a:t>
            </a:r>
            <a:r>
              <a:rPr lang="ja-JP" altLang="en-US" sz="1000" b="1" dirty="0"/>
              <a:t>）</a:t>
            </a:r>
            <a:endParaRPr lang="en-US" altLang="ja-JP" sz="1000" b="1" dirty="0"/>
          </a:p>
          <a:p>
            <a:pPr algn="ctr">
              <a:lnSpc>
                <a:spcPts val="1460"/>
              </a:lnSpc>
            </a:pPr>
            <a:r>
              <a:rPr lang="ja-JP" altLang="en-US" sz="1000" b="1" dirty="0"/>
              <a:t>動画（</a:t>
            </a:r>
            <a:r>
              <a:rPr lang="en-US" altLang="ja-JP" sz="1000" b="1" dirty="0"/>
              <a:t>1</a:t>
            </a:r>
            <a:r>
              <a:rPr lang="ja-JP" altLang="en-US" sz="1000" b="1" dirty="0"/>
              <a:t>：</a:t>
            </a:r>
            <a:r>
              <a:rPr lang="en-US" altLang="ja-JP" sz="1000" b="1" dirty="0"/>
              <a:t>2</a:t>
            </a:r>
            <a:r>
              <a:rPr lang="ja-JP" altLang="en-US" sz="1000" b="1" dirty="0"/>
              <a:t>）</a:t>
            </a:r>
            <a:endParaRPr lang="en-US" altLang="ja-JP" sz="1000" b="1" dirty="0"/>
          </a:p>
        </p:txBody>
      </p:sp>
      <p:sp>
        <p:nvSpPr>
          <p:cNvPr id="7" name="テキスト ボックス 6">
            <a:extLst>
              <a:ext uri="{FF2B5EF4-FFF2-40B4-BE49-F238E27FC236}">
                <a16:creationId xmlns:a16="http://schemas.microsoft.com/office/drawing/2014/main" id="{56BC9F35-7A4E-CA42-9DF1-B36D469930AE}"/>
              </a:ext>
            </a:extLst>
          </p:cNvPr>
          <p:cNvSpPr txBox="1"/>
          <p:nvPr/>
        </p:nvSpPr>
        <p:spPr>
          <a:xfrm>
            <a:off x="4503503" y="3768192"/>
            <a:ext cx="998991" cy="275075"/>
          </a:xfrm>
          <a:prstGeom prst="rect">
            <a:avLst/>
          </a:prstGeom>
          <a:noFill/>
        </p:spPr>
        <p:txBody>
          <a:bodyPr wrap="none" rtlCol="0" anchor="t">
            <a:spAutoFit/>
          </a:bodyPr>
          <a:lstStyle/>
          <a:p>
            <a:pPr algn="ctr">
              <a:lnSpc>
                <a:spcPts val="1460"/>
              </a:lnSpc>
            </a:pPr>
            <a:r>
              <a:rPr lang="ja-JP" altLang="en-US" sz="1000" b="1" dirty="0"/>
              <a:t>画像（</a:t>
            </a:r>
            <a:r>
              <a:rPr lang="en-US" altLang="ja-JP" sz="1000" b="1" dirty="0"/>
              <a:t>6</a:t>
            </a:r>
            <a:r>
              <a:rPr lang="ja-JP" altLang="en-US" sz="1000" b="1" dirty="0"/>
              <a:t>：</a:t>
            </a:r>
            <a:r>
              <a:rPr lang="en-US" altLang="ja-JP" sz="1000" b="1" dirty="0"/>
              <a:t>5</a:t>
            </a:r>
            <a:r>
              <a:rPr lang="ja-JP" altLang="en-US" sz="1000" b="1" dirty="0"/>
              <a:t>）</a:t>
            </a:r>
            <a:endParaRPr lang="en-US" altLang="ja-JP" sz="1000" b="1" dirty="0"/>
          </a:p>
        </p:txBody>
      </p:sp>
      <p:pic>
        <p:nvPicPr>
          <p:cNvPr id="11" name="図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049" y="4122078"/>
            <a:ext cx="2137727" cy="2137727"/>
          </a:xfrm>
          <a:prstGeom prst="rect">
            <a:avLst/>
          </a:prstGeom>
        </p:spPr>
      </p:pic>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2395" y="4149080"/>
            <a:ext cx="2110725" cy="2110725"/>
          </a:xfrm>
          <a:prstGeom prst="rect">
            <a:avLst/>
          </a:prstGeom>
        </p:spPr>
      </p:pic>
      <p:sp>
        <p:nvSpPr>
          <p:cNvPr id="10" name="テキスト ボックス 9">
            <a:extLst>
              <a:ext uri="{FF2B5EF4-FFF2-40B4-BE49-F238E27FC236}">
                <a16:creationId xmlns:a16="http://schemas.microsoft.com/office/drawing/2014/main" id="{105A310C-96BB-AD4C-AB58-A365BD4CA5F0}"/>
              </a:ext>
            </a:extLst>
          </p:cNvPr>
          <p:cNvSpPr txBox="1"/>
          <p:nvPr/>
        </p:nvSpPr>
        <p:spPr>
          <a:xfrm>
            <a:off x="4409924" y="866814"/>
            <a:ext cx="1157689" cy="477054"/>
          </a:xfrm>
          <a:prstGeom prst="rect">
            <a:avLst/>
          </a:prstGeom>
          <a:noFill/>
        </p:spPr>
        <p:txBody>
          <a:bodyPr wrap="none" rtlCol="0">
            <a:spAutoFit/>
          </a:bodyPr>
          <a:lstStyle/>
          <a:p>
            <a:pPr algn="ctr">
              <a:lnSpc>
                <a:spcPts val="1460"/>
              </a:lnSpc>
            </a:pPr>
            <a:r>
              <a:rPr lang="ja-JP" altLang="en-US" sz="1050" b="1" dirty="0"/>
              <a:t>画像（</a:t>
            </a:r>
            <a:r>
              <a:rPr lang="en-US" altLang="ja-JP" sz="1050" b="1" dirty="0"/>
              <a:t>16</a:t>
            </a:r>
            <a:r>
              <a:rPr lang="ja-JP" altLang="en-US" sz="1050" b="1" dirty="0"/>
              <a:t>：</a:t>
            </a:r>
            <a:r>
              <a:rPr lang="en-US" altLang="ja-JP" sz="1050" b="1" dirty="0"/>
              <a:t>9</a:t>
            </a:r>
            <a:r>
              <a:rPr lang="ja-JP" altLang="en-US" sz="1050" b="1" dirty="0"/>
              <a:t>）</a:t>
            </a:r>
            <a:endParaRPr lang="en-US" altLang="ja-JP" sz="1050" b="1" dirty="0"/>
          </a:p>
          <a:p>
            <a:pPr algn="ctr">
              <a:lnSpc>
                <a:spcPts val="1460"/>
              </a:lnSpc>
            </a:pPr>
            <a:r>
              <a:rPr lang="ja-JP" altLang="en-US" sz="1050" b="1" dirty="0"/>
              <a:t>動画（</a:t>
            </a:r>
            <a:r>
              <a:rPr lang="en-US" altLang="ja-JP" sz="1050" b="1" dirty="0"/>
              <a:t>16</a:t>
            </a:r>
            <a:r>
              <a:rPr lang="ja-JP" altLang="en-US" sz="1050" b="1" dirty="0"/>
              <a:t>：</a:t>
            </a:r>
            <a:r>
              <a:rPr lang="en-US" altLang="ja-JP" sz="1050" b="1" dirty="0"/>
              <a:t>9</a:t>
            </a:r>
            <a:r>
              <a:rPr lang="ja-JP" altLang="en-US" sz="1050" b="1" dirty="0"/>
              <a:t>）</a:t>
            </a:r>
            <a:endParaRPr lang="en-US" altLang="ja-JP" sz="1050" b="1" dirty="0"/>
          </a:p>
        </p:txBody>
      </p:sp>
      <p:sp>
        <p:nvSpPr>
          <p:cNvPr id="12" name="テキスト ボックス 11">
            <a:extLst>
              <a:ext uri="{FF2B5EF4-FFF2-40B4-BE49-F238E27FC236}">
                <a16:creationId xmlns:a16="http://schemas.microsoft.com/office/drawing/2014/main" id="{B2C2EF20-2127-FC40-8CEB-0C59A3ECA146}"/>
              </a:ext>
            </a:extLst>
          </p:cNvPr>
          <p:cNvSpPr txBox="1"/>
          <p:nvPr/>
        </p:nvSpPr>
        <p:spPr>
          <a:xfrm>
            <a:off x="1347659" y="866814"/>
            <a:ext cx="1066318" cy="477054"/>
          </a:xfrm>
          <a:prstGeom prst="rect">
            <a:avLst/>
          </a:prstGeom>
          <a:noFill/>
        </p:spPr>
        <p:txBody>
          <a:bodyPr wrap="none" rtlCol="0">
            <a:spAutoFit/>
          </a:bodyPr>
          <a:lstStyle/>
          <a:p>
            <a:pPr algn="ctr">
              <a:lnSpc>
                <a:spcPts val="1460"/>
              </a:lnSpc>
            </a:pPr>
            <a:r>
              <a:rPr lang="ja-JP" altLang="en-US" sz="1050" b="1" dirty="0"/>
              <a:t>画像（</a:t>
            </a:r>
            <a:r>
              <a:rPr lang="en-US" altLang="ja-JP" sz="1050" b="1" dirty="0"/>
              <a:t>1</a:t>
            </a:r>
            <a:r>
              <a:rPr lang="ja-JP" altLang="en-US" sz="1050" b="1" dirty="0"/>
              <a:t>：</a:t>
            </a:r>
            <a:r>
              <a:rPr lang="en-US" altLang="ja-JP" sz="1050" b="1" dirty="0"/>
              <a:t>1</a:t>
            </a:r>
            <a:r>
              <a:rPr lang="ja-JP" altLang="en-US" sz="1050" b="1" dirty="0"/>
              <a:t>）</a:t>
            </a:r>
            <a:endParaRPr lang="en-US" altLang="ja-JP" sz="1050" b="1" dirty="0"/>
          </a:p>
          <a:p>
            <a:pPr algn="ctr">
              <a:lnSpc>
                <a:spcPts val="1460"/>
              </a:lnSpc>
            </a:pPr>
            <a:r>
              <a:rPr lang="ja-JP" altLang="en-US" sz="1050" b="1" dirty="0"/>
              <a:t>動画（</a:t>
            </a:r>
            <a:r>
              <a:rPr lang="en-US" altLang="ja-JP" sz="1050" b="1" dirty="0"/>
              <a:t>1</a:t>
            </a:r>
            <a:r>
              <a:rPr lang="ja-JP" altLang="en-US" sz="1050" b="1" dirty="0"/>
              <a:t>：</a:t>
            </a:r>
            <a:r>
              <a:rPr lang="en-US" altLang="ja-JP" sz="1050" b="1" dirty="0"/>
              <a:t>1</a:t>
            </a:r>
            <a:r>
              <a:rPr lang="ja-JP" altLang="en-US" sz="1050" b="1" dirty="0"/>
              <a:t>）</a:t>
            </a:r>
            <a:endParaRPr kumimoji="1" lang="en-US" altLang="ja-JP" sz="1050" b="1" dirty="0"/>
          </a:p>
        </p:txBody>
      </p:sp>
      <p:pic>
        <p:nvPicPr>
          <p:cNvPr id="13" name="図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0851" y="1402103"/>
            <a:ext cx="1058146" cy="1882078"/>
          </a:xfrm>
          <a:prstGeom prst="rect">
            <a:avLst/>
          </a:prstGeom>
          <a:ln>
            <a:solidFill>
              <a:schemeClr val="bg1">
                <a:lumMod val="95000"/>
              </a:schemeClr>
            </a:solidFill>
          </a:ln>
        </p:spPr>
      </p:pic>
      <p:pic>
        <p:nvPicPr>
          <p:cNvPr id="14" name="図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735" y="1402103"/>
            <a:ext cx="3062069" cy="2098905"/>
          </a:xfrm>
          <a:prstGeom prst="rect">
            <a:avLst/>
          </a:prstGeom>
        </p:spPr>
      </p:pic>
      <p:pic>
        <p:nvPicPr>
          <p:cNvPr id="15" name="図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97016" y="1402103"/>
            <a:ext cx="1058146" cy="1882078"/>
          </a:xfrm>
          <a:prstGeom prst="rect">
            <a:avLst/>
          </a:prstGeom>
        </p:spPr>
      </p:pic>
    </p:spTree>
    <p:extLst>
      <p:ext uri="{BB962C8B-B14F-4D97-AF65-F5344CB8AC3E}">
        <p14:creationId xmlns:p14="http://schemas.microsoft.com/office/powerpoint/2010/main" val="39129408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dirty="0"/>
              <a:t>広告タイプ対応表</a:t>
            </a:r>
            <a:endParaRPr kumimoji="1" lang="ja-JP" altLang="en-US" sz="2200" dirty="0"/>
          </a:p>
        </p:txBody>
      </p:sp>
      <p:graphicFrame>
        <p:nvGraphicFramePr>
          <p:cNvPr id="15" name="表 1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072918928"/>
              </p:ext>
            </p:extLst>
          </p:nvPr>
        </p:nvGraphicFramePr>
        <p:xfrm>
          <a:off x="276602" y="1124744"/>
          <a:ext cx="9212901" cy="4870698"/>
        </p:xfrm>
        <a:graphic>
          <a:graphicData uri="http://schemas.openxmlformats.org/drawingml/2006/table">
            <a:tbl>
              <a:tblPr firstCol="1" bandRow="1">
                <a:tableStyleId>{21E4AEA4-8DFA-4A89-87EB-49C32662AFE0}</a:tableStyleId>
              </a:tblPr>
              <a:tblGrid>
                <a:gridCol w="2660174">
                  <a:extLst>
                    <a:ext uri="{9D8B030D-6E8A-4147-A177-3AD203B41FA5}">
                      <a16:colId xmlns:a16="http://schemas.microsoft.com/office/drawing/2014/main" val="792911817"/>
                    </a:ext>
                  </a:extLst>
                </a:gridCol>
                <a:gridCol w="1168571">
                  <a:extLst>
                    <a:ext uri="{9D8B030D-6E8A-4147-A177-3AD203B41FA5}">
                      <a16:colId xmlns:a16="http://schemas.microsoft.com/office/drawing/2014/main" val="598637953"/>
                    </a:ext>
                  </a:extLst>
                </a:gridCol>
                <a:gridCol w="1102885">
                  <a:extLst>
                    <a:ext uri="{9D8B030D-6E8A-4147-A177-3AD203B41FA5}">
                      <a16:colId xmlns:a16="http://schemas.microsoft.com/office/drawing/2014/main" val="56015879"/>
                    </a:ext>
                  </a:extLst>
                </a:gridCol>
                <a:gridCol w="1102885">
                  <a:extLst>
                    <a:ext uri="{9D8B030D-6E8A-4147-A177-3AD203B41FA5}">
                      <a16:colId xmlns:a16="http://schemas.microsoft.com/office/drawing/2014/main" val="379781813"/>
                    </a:ext>
                  </a:extLst>
                </a:gridCol>
                <a:gridCol w="1059462">
                  <a:extLst>
                    <a:ext uri="{9D8B030D-6E8A-4147-A177-3AD203B41FA5}">
                      <a16:colId xmlns:a16="http://schemas.microsoft.com/office/drawing/2014/main" val="1484868583"/>
                    </a:ext>
                  </a:extLst>
                </a:gridCol>
                <a:gridCol w="1059462">
                  <a:extLst>
                    <a:ext uri="{9D8B030D-6E8A-4147-A177-3AD203B41FA5}">
                      <a16:colId xmlns:a16="http://schemas.microsoft.com/office/drawing/2014/main" val="3608287535"/>
                    </a:ext>
                  </a:extLst>
                </a:gridCol>
                <a:gridCol w="1059462">
                  <a:extLst>
                    <a:ext uri="{9D8B030D-6E8A-4147-A177-3AD203B41FA5}">
                      <a16:colId xmlns:a16="http://schemas.microsoft.com/office/drawing/2014/main" val="135909385"/>
                    </a:ext>
                  </a:extLst>
                </a:gridCol>
              </a:tblGrid>
              <a:tr h="216024">
                <a:tc rowSpan="2">
                  <a:txBody>
                    <a:bodyPr/>
                    <a:lstStyle/>
                    <a:p>
                      <a:pPr algn="ctr"/>
                      <a:r>
                        <a:rPr kumimoji="1" lang="ja-JP" altLang="en-US" sz="700" b="1" dirty="0">
                          <a:solidFill>
                            <a:schemeClr val="bg1"/>
                          </a:solidFill>
                          <a:latin typeface="+mj-lt"/>
                          <a:ea typeface="+mj-ea"/>
                        </a:rPr>
                        <a:t>広告タイプ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700" b="1" kern="1200" dirty="0">
                          <a:solidFill>
                            <a:schemeClr val="tx1">
                              <a:lumMod val="65000"/>
                              <a:lumOff val="35000"/>
                            </a:schemeClr>
                          </a:solidFill>
                          <a:latin typeface="+mn-lt"/>
                          <a:ea typeface="+mn-ea"/>
                          <a:cs typeface="+mn-cs"/>
                        </a:rPr>
                        <a:t>商品名</a:t>
                      </a: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128714164"/>
                  </a:ext>
                </a:extLst>
              </a:tr>
              <a:tr h="360040">
                <a:tc vMerge="1">
                  <a:txBody>
                    <a:bodyPr/>
                    <a:lstStyle/>
                    <a:p>
                      <a:pPr algn="ctr"/>
                      <a:endParaRPr kumimoji="1" lang="ja-JP" altLang="en-US" sz="700" b="0" dirty="0">
                        <a:solidFill>
                          <a:schemeClr val="bg1"/>
                        </a:solidFill>
                        <a:latin typeface="+mj-lt"/>
                        <a:ea typeface="+mj-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algn="ctr"/>
                      <a:r>
                        <a:rPr kumimoji="1" lang="en-US" altLang="ja-JP" sz="700" b="1" kern="1200" dirty="0">
                          <a:solidFill>
                            <a:schemeClr val="tx1">
                              <a:lumMod val="65000"/>
                              <a:lumOff val="35000"/>
                            </a:schemeClr>
                          </a:solidFill>
                          <a:latin typeface="+mn-lt"/>
                          <a:ea typeface="+mn-ea"/>
                          <a:cs typeface="+mn-cs"/>
                        </a:rPr>
                        <a:t>SP</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a:solidFill>
                            <a:schemeClr val="tx1">
                              <a:lumMod val="65000"/>
                              <a:lumOff val="35000"/>
                            </a:schemeClr>
                          </a:solidFill>
                          <a:effectLst/>
                          <a:latin typeface="+mj-ea"/>
                          <a:ea typeface="+mn-ea"/>
                          <a:cs typeface="+mn-cs"/>
                        </a:rPr>
                        <a:t>ブランドパネル</a:t>
                      </a:r>
                      <a:endParaRPr kumimoji="1" lang="en-US" altLang="ja-JP" sz="700" b="1" i="0" u="none" strike="noStrike" kern="1200" dirty="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7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a:solidFill>
                            <a:schemeClr val="tx1">
                              <a:lumMod val="65000"/>
                              <a:lumOff val="35000"/>
                            </a:schemeClr>
                          </a:solidFill>
                          <a:effectLst/>
                          <a:latin typeface="+mj-ea"/>
                          <a:ea typeface="+mn-ea"/>
                          <a:cs typeface="+mn-cs"/>
                        </a:rPr>
                        <a:t>（都道府県）</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a:solidFill>
                            <a:schemeClr val="tx1">
                              <a:lumMod val="65000"/>
                              <a:lumOff val="35000"/>
                            </a:schemeClr>
                          </a:solidFill>
                          <a:effectLst/>
                          <a:latin typeface="+mj-ea"/>
                          <a:ea typeface="+mn-ea"/>
                          <a:cs typeface="+mn-cs"/>
                        </a:rPr>
                        <a:t>ブランドパネル</a:t>
                      </a:r>
                      <a:endParaRPr kumimoji="1" lang="en-US" altLang="ja-JP" sz="700" b="1" i="0" u="none" strike="noStrike" kern="1200" dirty="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7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a:solidFill>
                            <a:schemeClr val="tx1">
                              <a:lumMod val="65000"/>
                              <a:lumOff val="35000"/>
                            </a:schemeClr>
                          </a:solidFill>
                          <a:effectLst/>
                          <a:latin typeface="+mj-ea"/>
                          <a:ea typeface="+mn-ea"/>
                          <a:cs typeface="+mn-cs"/>
                        </a:rPr>
                        <a:t>（市区郡）</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algn="ctr"/>
                      <a:r>
                        <a:rPr kumimoji="1" lang="en-US" altLang="ja-JP" sz="700" b="1" kern="1200" dirty="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（都道府県）</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a:solidFill>
                            <a:schemeClr val="tx1">
                              <a:lumMod val="65000"/>
                              <a:lumOff val="35000"/>
                            </a:schemeClr>
                          </a:solidFill>
                          <a:effectLst/>
                          <a:latin typeface="+mj-ea"/>
                          <a:ea typeface="+mn-ea"/>
                          <a:cs typeface="+mn-cs"/>
                        </a:rPr>
                        <a:t>ブランドパネル</a:t>
                      </a:r>
                      <a:endParaRPr kumimoji="1" lang="en-US" altLang="ja-JP" sz="700" b="1" i="0" u="none" strike="noStrike" kern="1200" dirty="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700" b="1" i="0" u="none" strike="noStrike" kern="1200" dirty="0">
                          <a:solidFill>
                            <a:schemeClr val="tx1">
                              <a:lumMod val="65000"/>
                              <a:lumOff val="35000"/>
                            </a:schemeClr>
                          </a:solidFill>
                          <a:effectLst/>
                          <a:latin typeface="+mj-ea"/>
                          <a:ea typeface="+mn-ea"/>
                          <a:cs typeface="+mn-cs"/>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a:solidFill>
                            <a:schemeClr val="tx1">
                              <a:lumMod val="65000"/>
                              <a:lumOff val="35000"/>
                            </a:schemeClr>
                          </a:solidFill>
                          <a:effectLst/>
                          <a:latin typeface="+mj-ea"/>
                          <a:ea typeface="+mn-ea"/>
                          <a:cs typeface="+mn-cs"/>
                        </a:rPr>
                        <a:t>（市区郡）</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487425">
                <a:tc>
                  <a:txBody>
                    <a:bodyPr/>
                    <a:lstStyle/>
                    <a:p>
                      <a:pPr algn="ctr">
                        <a:lnSpc>
                          <a:spcPts val="1460"/>
                        </a:lnSpc>
                      </a:pPr>
                      <a:r>
                        <a:rPr lang="ja-JP" altLang="en-US" sz="700" b="1" dirty="0"/>
                        <a:t>ブランドパネル　クインティ</a:t>
                      </a:r>
                      <a:endParaRPr lang="en-US" altLang="ja-JP" sz="700" b="1" dirty="0"/>
                    </a:p>
                    <a:p>
                      <a:pPr algn="ctr">
                        <a:lnSpc>
                          <a:spcPts val="1460"/>
                        </a:lnSpc>
                      </a:pPr>
                      <a:r>
                        <a:rPr lang="ja-JP" altLang="en-US" sz="700" b="1" dirty="0"/>
                        <a:t>ブランドパネル　クインティ　動画</a:t>
                      </a:r>
                      <a:endParaRPr lang="en-US" altLang="ja-JP" sz="700" b="1"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87425">
                <a:tc>
                  <a:txBody>
                    <a:bodyPr/>
                    <a:lstStyle/>
                    <a:p>
                      <a:pPr algn="ctr">
                        <a:lnSpc>
                          <a:spcPts val="1460"/>
                        </a:lnSpc>
                      </a:pPr>
                      <a:r>
                        <a:rPr lang="ja-JP" altLang="en-US" sz="700" b="1" dirty="0"/>
                        <a:t>トップインパクト　スクエア</a:t>
                      </a:r>
                      <a:endParaRPr lang="en-US" altLang="ja-JP" sz="700" b="1" dirty="0"/>
                    </a:p>
                    <a:p>
                      <a:pPr algn="ctr">
                        <a:lnSpc>
                          <a:spcPts val="1460"/>
                        </a:lnSpc>
                      </a:pPr>
                      <a:r>
                        <a:rPr lang="ja-JP" altLang="en-US" sz="700" b="1" dirty="0"/>
                        <a:t>トップインパクト　スクエア　動画</a:t>
                      </a:r>
                      <a:endParaRPr kumimoji="1" lang="en-US" altLang="ja-JP" sz="700" b="1"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940608094"/>
                  </a:ext>
                </a:extLst>
              </a:tr>
              <a:tr h="487425">
                <a:tc>
                  <a:txBody>
                    <a:bodyPr/>
                    <a:lstStyle/>
                    <a:p>
                      <a:pPr algn="ctr">
                        <a:lnSpc>
                          <a:spcPts val="1460"/>
                        </a:lnSpc>
                      </a:pPr>
                      <a:r>
                        <a:rPr lang="ja-JP" altLang="en-US" sz="700" b="1" dirty="0"/>
                        <a:t>トップインパクト　クインティ</a:t>
                      </a:r>
                      <a:endParaRPr lang="en-US" altLang="ja-JP" sz="700" b="1" dirty="0"/>
                    </a:p>
                    <a:p>
                      <a:pPr algn="ctr">
                        <a:lnSpc>
                          <a:spcPts val="1460"/>
                        </a:lnSpc>
                      </a:pPr>
                      <a:r>
                        <a:rPr lang="ja-JP" altLang="en-US" sz="700" b="1" dirty="0"/>
                        <a:t>トップインパクト　クインティ　動画</a:t>
                      </a:r>
                      <a:endParaRPr kumimoji="1" lang="en-US" altLang="ja-JP" sz="700" b="1"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16297115"/>
                  </a:ext>
                </a:extLst>
              </a:tr>
              <a:tr h="487425">
                <a:tc>
                  <a:txBody>
                    <a:bodyPr/>
                    <a:lstStyle/>
                    <a:p>
                      <a:pPr algn="ctr">
                        <a:lnSpc>
                          <a:spcPts val="1460"/>
                        </a:lnSpc>
                      </a:pPr>
                      <a:r>
                        <a:rPr lang="ja-JP" altLang="en-US" sz="700" b="1" dirty="0"/>
                        <a:t>ブランドパネル パノラマ</a:t>
                      </a:r>
                      <a:endParaRPr lang="en-US" altLang="ja-JP" sz="700" b="1" dirty="0"/>
                    </a:p>
                    <a:p>
                      <a:pPr algn="ctr">
                        <a:lnSpc>
                          <a:spcPts val="1460"/>
                        </a:lnSpc>
                      </a:pPr>
                      <a:r>
                        <a:rPr lang="ja-JP" altLang="en-US" sz="700" b="1" dirty="0"/>
                        <a:t>ブランドパネル パノラマ　動画</a:t>
                      </a:r>
                      <a:endParaRPr lang="en-US" altLang="ja-JP" sz="700" b="1"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360401554"/>
                  </a:ext>
                </a:extLst>
              </a:tr>
              <a:tr h="487425">
                <a:tc>
                  <a:txBody>
                    <a:bodyPr/>
                    <a:lstStyle/>
                    <a:p>
                      <a:pPr marL="0" marR="0" lvl="0" indent="0" algn="ctr" defTabSz="914400" rtl="0" eaLnBrk="1" fontAlgn="auto" latinLnBrk="0" hangingPunct="1">
                        <a:lnSpc>
                          <a:spcPts val="146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rgbClr val="FFFFFF"/>
                          </a:solidFill>
                          <a:effectLst/>
                          <a:uLnTx/>
                          <a:uFillTx/>
                          <a:latin typeface="+mn-lt"/>
                          <a:ea typeface="+mn-ea"/>
                          <a:cs typeface="+mn-cs"/>
                        </a:rPr>
                        <a:t>トップインパクト パノラマ</a:t>
                      </a:r>
                      <a:endParaRPr kumimoji="1" lang="en-US" altLang="ja-JP" sz="700" b="1" i="0" u="none" strike="noStrike" kern="1200" cap="none" spc="0" normalizeH="0" baseline="0" noProof="0" dirty="0">
                        <a:ln>
                          <a:noFill/>
                        </a:ln>
                        <a:solidFill>
                          <a:srgbClr val="FFFFFF"/>
                        </a:solidFill>
                        <a:effectLst/>
                        <a:uLnTx/>
                        <a:uFillTx/>
                        <a:latin typeface="+mn-lt"/>
                        <a:ea typeface="+mn-ea"/>
                        <a:cs typeface="+mn-cs"/>
                      </a:endParaRPr>
                    </a:p>
                    <a:p>
                      <a:pPr marL="0" marR="0" lvl="0" indent="0" algn="ctr" defTabSz="914400" rtl="0" eaLnBrk="1" fontAlgn="auto" latinLnBrk="0" hangingPunct="1">
                        <a:lnSpc>
                          <a:spcPts val="146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rgbClr val="FFFFFF"/>
                          </a:solidFill>
                          <a:effectLst/>
                          <a:uLnTx/>
                          <a:uFillTx/>
                          <a:latin typeface="+mn-lt"/>
                          <a:ea typeface="+mn-ea"/>
                          <a:cs typeface="+mn-cs"/>
                        </a:rPr>
                        <a:t>トップインパクト パノラマ　動画</a:t>
                      </a:r>
                      <a:endParaRPr kumimoji="1" lang="zh-CN" altLang="en-US" sz="700" b="1" i="0" u="none" strike="noStrike" kern="1200" cap="none" spc="0" normalizeH="0" baseline="0" noProof="0" dirty="0">
                        <a:ln>
                          <a:noFill/>
                        </a:ln>
                        <a:solidFill>
                          <a:srgbClr val="FFFFFF"/>
                        </a:solidFill>
                        <a:effectLst/>
                        <a:uLnTx/>
                        <a:uFillTx/>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078824691"/>
                  </a:ext>
                </a:extLst>
              </a:tr>
              <a:tr h="487425">
                <a:tc>
                  <a:txBody>
                    <a:bodyPr/>
                    <a:lstStyle/>
                    <a:p>
                      <a:pPr algn="ctr">
                        <a:lnSpc>
                          <a:spcPts val="1460"/>
                        </a:lnSpc>
                      </a:pPr>
                      <a:r>
                        <a:rPr lang="zh-CN" altLang="en-US" sz="700" b="1" dirty="0"/>
                        <a:t>画像（</a:t>
                      </a:r>
                      <a:r>
                        <a:rPr lang="en-US" altLang="zh-CN" sz="700" b="1" dirty="0"/>
                        <a:t>1</a:t>
                      </a:r>
                      <a:r>
                        <a:rPr lang="zh-CN" altLang="en-US" sz="700" b="1" dirty="0"/>
                        <a:t>：</a:t>
                      </a:r>
                      <a:r>
                        <a:rPr lang="en-US" altLang="zh-CN" sz="700" b="1" dirty="0"/>
                        <a:t>1</a:t>
                      </a:r>
                      <a:r>
                        <a:rPr lang="zh-CN" altLang="en-US" sz="700" b="1" dirty="0"/>
                        <a:t>）</a:t>
                      </a:r>
                    </a:p>
                    <a:p>
                      <a:pPr algn="ctr">
                        <a:lnSpc>
                          <a:spcPts val="1460"/>
                        </a:lnSpc>
                      </a:pPr>
                      <a:r>
                        <a:rPr lang="zh-CN" altLang="en-US" sz="700" b="1" dirty="0"/>
                        <a:t>動画（</a:t>
                      </a:r>
                      <a:r>
                        <a:rPr lang="en-US" altLang="zh-CN" sz="700" b="1" dirty="0"/>
                        <a:t>1</a:t>
                      </a:r>
                      <a:r>
                        <a:rPr lang="zh-CN" altLang="en-US" sz="700" b="1" dirty="0"/>
                        <a:t>：</a:t>
                      </a:r>
                      <a:r>
                        <a:rPr lang="en-US" altLang="zh-CN" sz="700" b="1" dirty="0"/>
                        <a:t>1</a:t>
                      </a:r>
                      <a:r>
                        <a:rPr lang="zh-CN" altLang="en-US" sz="700" b="1" dirty="0"/>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533428512"/>
                  </a:ext>
                </a:extLst>
              </a:tr>
              <a:tr h="487425">
                <a:tc>
                  <a:txBody>
                    <a:bodyPr/>
                    <a:lstStyle/>
                    <a:p>
                      <a:pPr marL="0" marR="0" lvl="0" indent="0" algn="ctr" defTabSz="914400" rtl="0" eaLnBrk="1" fontAlgn="auto" latinLnBrk="0" hangingPunct="1">
                        <a:lnSpc>
                          <a:spcPts val="1460"/>
                        </a:lnSpc>
                        <a:spcBef>
                          <a:spcPts val="0"/>
                        </a:spcBef>
                        <a:spcAft>
                          <a:spcPts val="0"/>
                        </a:spcAft>
                        <a:buClrTx/>
                        <a:buSzTx/>
                        <a:buFontTx/>
                        <a:buNone/>
                        <a:tabLst/>
                        <a:defRPr/>
                      </a:pP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画像（</a:t>
                      </a:r>
                      <a:r>
                        <a:rPr kumimoji="1" lang="en-US" altLang="zh-CN" sz="700" b="1" i="0" u="none" strike="noStrike" kern="1200" cap="none" spc="0" normalizeH="0" baseline="0" noProof="0" dirty="0">
                          <a:ln>
                            <a:noFill/>
                          </a:ln>
                          <a:solidFill>
                            <a:srgbClr val="FFFFFF"/>
                          </a:solidFill>
                          <a:effectLst/>
                          <a:uLnTx/>
                          <a:uFillTx/>
                          <a:latin typeface="メイリオ"/>
                          <a:ea typeface="メイリオ"/>
                          <a:cs typeface="+mn-cs"/>
                        </a:rPr>
                        <a:t>1</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6</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9</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p>
                    <a:p>
                      <a:pPr marL="0" marR="0" lvl="0" indent="0" algn="ctr" defTabSz="914400" rtl="0" eaLnBrk="1" fontAlgn="auto" latinLnBrk="0" hangingPunct="1">
                        <a:lnSpc>
                          <a:spcPts val="1460"/>
                        </a:lnSpc>
                        <a:spcBef>
                          <a:spcPts val="0"/>
                        </a:spcBef>
                        <a:spcAft>
                          <a:spcPts val="0"/>
                        </a:spcAft>
                        <a:buClrTx/>
                        <a:buSzTx/>
                        <a:buFontTx/>
                        <a:buNone/>
                        <a:tabLst/>
                        <a:defRPr/>
                      </a:pPr>
                      <a:r>
                        <a:rPr kumimoji="1" lang="zh-CN" altLang="en-US" sz="700" b="1" i="0" u="none" strike="noStrike" kern="1200" cap="none" spc="0" normalizeH="0" baseline="0" noProof="0" dirty="0">
                          <a:ln>
                            <a:noFill/>
                          </a:ln>
                          <a:solidFill>
                            <a:srgbClr val="FFFFFF"/>
                          </a:solidFill>
                          <a:effectLst/>
                          <a:uLnTx/>
                          <a:uFillTx/>
                          <a:latin typeface="+mn-lt"/>
                          <a:ea typeface="+mn-ea"/>
                          <a:cs typeface="+mn-cs"/>
                        </a:rPr>
                        <a:t>動画（</a:t>
                      </a:r>
                      <a:r>
                        <a:rPr kumimoji="1" lang="en-US" altLang="zh-CN" sz="700" b="1" i="0" u="none" strike="noStrike" kern="1200" cap="none" spc="0" normalizeH="0" baseline="0" noProof="0" dirty="0">
                          <a:ln>
                            <a:noFill/>
                          </a:ln>
                          <a:solidFill>
                            <a:srgbClr val="FFFFFF"/>
                          </a:solidFill>
                          <a:effectLst/>
                          <a:uLnTx/>
                          <a:uFillTx/>
                          <a:latin typeface="+mn-lt"/>
                          <a:ea typeface="+mn-ea"/>
                          <a:cs typeface="+mn-cs"/>
                        </a:rPr>
                        <a:t>1</a:t>
                      </a:r>
                      <a:r>
                        <a:rPr kumimoji="1" lang="en-US" altLang="ja-JP" sz="700" b="1" i="0" u="none" strike="noStrike" kern="1200" cap="none" spc="0" normalizeH="0" baseline="0" noProof="0" dirty="0">
                          <a:ln>
                            <a:noFill/>
                          </a:ln>
                          <a:solidFill>
                            <a:srgbClr val="FFFFFF"/>
                          </a:solidFill>
                          <a:effectLst/>
                          <a:uLnTx/>
                          <a:uFillTx/>
                          <a:latin typeface="+mn-lt"/>
                          <a:ea typeface="+mn-ea"/>
                          <a:cs typeface="+mn-cs"/>
                        </a:rPr>
                        <a:t>6</a:t>
                      </a:r>
                      <a:r>
                        <a:rPr kumimoji="1" lang="zh-CN" altLang="en-US" sz="700" b="1" i="0" u="none" strike="noStrike" kern="1200" cap="none" spc="0" normalizeH="0" baseline="0" noProof="0" dirty="0">
                          <a:ln>
                            <a:noFill/>
                          </a:ln>
                          <a:solidFill>
                            <a:srgbClr val="FFFFFF"/>
                          </a:solidFill>
                          <a:effectLst/>
                          <a:uLnTx/>
                          <a:uFillTx/>
                          <a:latin typeface="+mn-lt"/>
                          <a:ea typeface="+mn-ea"/>
                          <a:cs typeface="+mn-cs"/>
                        </a:rPr>
                        <a:t>：</a:t>
                      </a:r>
                      <a:r>
                        <a:rPr kumimoji="1" lang="en-US" altLang="ja-JP" sz="700" b="1" i="0" u="none" strike="noStrike" kern="1200" cap="none" spc="0" normalizeH="0" baseline="0" noProof="0" dirty="0">
                          <a:ln>
                            <a:noFill/>
                          </a:ln>
                          <a:solidFill>
                            <a:srgbClr val="FFFFFF"/>
                          </a:solidFill>
                          <a:effectLst/>
                          <a:uLnTx/>
                          <a:uFillTx/>
                          <a:latin typeface="+mn-lt"/>
                          <a:ea typeface="+mn-ea"/>
                          <a:cs typeface="+mn-cs"/>
                        </a:rPr>
                        <a:t>9</a:t>
                      </a:r>
                      <a:r>
                        <a:rPr kumimoji="1" lang="zh-CN" altLang="en-US" sz="700" b="1" i="0" u="none" strike="noStrike" kern="1200" cap="none" spc="0" normalizeH="0" baseline="0" noProof="0" dirty="0">
                          <a:ln>
                            <a:noFill/>
                          </a:ln>
                          <a:solidFill>
                            <a:srgbClr val="FFFFFF"/>
                          </a:solidFill>
                          <a:effectLst/>
                          <a:uLnTx/>
                          <a:uFillTx/>
                          <a:latin typeface="+mn-lt"/>
                          <a:ea typeface="+mn-ea"/>
                          <a:cs typeface="+mn-cs"/>
                        </a:rPr>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49549249"/>
                  </a:ext>
                </a:extLst>
              </a:tr>
              <a:tr h="343794">
                <a:tc>
                  <a:txBody>
                    <a:bodyPr/>
                    <a:lstStyle/>
                    <a:p>
                      <a:pPr marL="0" marR="0" lvl="0" indent="0" algn="ctr" defTabSz="914400" rtl="0" eaLnBrk="1" fontAlgn="auto" latinLnBrk="0" hangingPunct="1">
                        <a:lnSpc>
                          <a:spcPts val="1460"/>
                        </a:lnSpc>
                        <a:spcBef>
                          <a:spcPts val="0"/>
                        </a:spcBef>
                        <a:spcAft>
                          <a:spcPts val="0"/>
                        </a:spcAft>
                        <a:buClrTx/>
                        <a:buSzTx/>
                        <a:buFontTx/>
                        <a:buNone/>
                        <a:tabLst/>
                        <a:defRPr/>
                      </a:pP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画像（</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6</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5</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782460784"/>
                  </a:ext>
                </a:extLst>
              </a:tr>
              <a:tr h="487425">
                <a:tc>
                  <a:txBody>
                    <a:bodyPr/>
                    <a:lstStyle/>
                    <a:p>
                      <a:pPr marL="0" marR="0" lvl="0" indent="0" algn="ctr" defTabSz="914400" rtl="0" eaLnBrk="1" fontAlgn="auto" latinLnBrk="0" hangingPunct="1">
                        <a:lnSpc>
                          <a:spcPts val="1460"/>
                        </a:lnSpc>
                        <a:spcBef>
                          <a:spcPts val="0"/>
                        </a:spcBef>
                        <a:spcAft>
                          <a:spcPts val="0"/>
                        </a:spcAft>
                        <a:buClrTx/>
                        <a:buSzTx/>
                        <a:buFontTx/>
                        <a:buNone/>
                        <a:tabLst/>
                        <a:defRPr/>
                      </a:pP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画像（</a:t>
                      </a:r>
                      <a:r>
                        <a:rPr kumimoji="1" lang="en-US" altLang="zh-CN" sz="700" b="1" i="0" u="none" strike="noStrike" kern="1200" cap="none" spc="0" normalizeH="0" baseline="0" noProof="0" dirty="0">
                          <a:ln>
                            <a:noFill/>
                          </a:ln>
                          <a:solidFill>
                            <a:srgbClr val="FFFFFF"/>
                          </a:solidFill>
                          <a:effectLst/>
                          <a:uLnTx/>
                          <a:uFillTx/>
                          <a:latin typeface="メイリオ"/>
                          <a:ea typeface="メイリオ"/>
                          <a:cs typeface="+mn-cs"/>
                        </a:rPr>
                        <a:t>1</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2</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p>
                    <a:p>
                      <a:pPr marL="0" marR="0" lvl="0" indent="0" algn="ctr" defTabSz="914400" rtl="0" eaLnBrk="1" fontAlgn="auto" latinLnBrk="0" hangingPunct="1">
                        <a:lnSpc>
                          <a:spcPts val="1460"/>
                        </a:lnSpc>
                        <a:spcBef>
                          <a:spcPts val="0"/>
                        </a:spcBef>
                        <a:spcAft>
                          <a:spcPts val="0"/>
                        </a:spcAft>
                        <a:buClrTx/>
                        <a:buSzTx/>
                        <a:buFontTx/>
                        <a:buNone/>
                        <a:tabLst/>
                        <a:defRPr/>
                      </a:pP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動画（</a:t>
                      </a:r>
                      <a:r>
                        <a:rPr kumimoji="1" lang="en-US" altLang="zh-CN" sz="700" b="1" i="0" u="none" strike="noStrike" kern="1200" cap="none" spc="0" normalizeH="0" baseline="0" noProof="0" dirty="0">
                          <a:ln>
                            <a:noFill/>
                          </a:ln>
                          <a:solidFill>
                            <a:srgbClr val="FFFFFF"/>
                          </a:solidFill>
                          <a:effectLst/>
                          <a:uLnTx/>
                          <a:uFillTx/>
                          <a:latin typeface="メイリオ"/>
                          <a:ea typeface="メイリオ"/>
                          <a:cs typeface="+mn-cs"/>
                        </a:rPr>
                        <a:t>1</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2</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40765094"/>
                  </a:ext>
                </a:extLst>
              </a:tr>
            </a:tbl>
          </a:graphicData>
        </a:graphic>
      </p:graphicFrame>
      <p:sp>
        <p:nvSpPr>
          <p:cNvPr id="9" name="正方形/長方形 8"/>
          <p:cNvSpPr/>
          <p:nvPr/>
        </p:nvSpPr>
        <p:spPr>
          <a:xfrm>
            <a:off x="276602" y="6021866"/>
            <a:ext cx="2098651" cy="477054"/>
          </a:xfrm>
          <a:prstGeom prst="rect">
            <a:avLst/>
          </a:prstGeom>
        </p:spPr>
        <p:txBody>
          <a:bodyPr wrap="none" anchor="t">
            <a:spAutoFit/>
          </a:bodyPr>
          <a:lstStyle/>
          <a:p>
            <a:pPr>
              <a:lnSpc>
                <a:spcPts val="1460"/>
              </a:lnSpc>
            </a:pPr>
            <a:r>
              <a:rPr lang="en-US" altLang="ja-JP" sz="900" dirty="0">
                <a:latin typeface="+mn-ea"/>
              </a:rPr>
              <a:t>※SP</a:t>
            </a:r>
            <a:r>
              <a:rPr lang="ja-JP" altLang="en-US" sz="900" dirty="0">
                <a:latin typeface="+mn-ea"/>
              </a:rPr>
              <a:t>はスマートフォンの略称です。</a:t>
            </a:r>
            <a:endParaRPr lang="en-US" altLang="ja-JP" sz="900" dirty="0">
              <a:latin typeface="+mn-ea"/>
            </a:endParaRPr>
          </a:p>
          <a:p>
            <a:pPr>
              <a:lnSpc>
                <a:spcPts val="1460"/>
              </a:lnSpc>
            </a:pPr>
            <a:r>
              <a:rPr lang="en-US" altLang="ja-JP" sz="900" dirty="0">
                <a:latin typeface="+mn-ea"/>
              </a:rPr>
              <a:t>※MD</a:t>
            </a:r>
            <a:r>
              <a:rPr lang="ja-JP" altLang="en-US" sz="900" dirty="0">
                <a:latin typeface="+mn-ea"/>
              </a:rPr>
              <a:t>はマルチデバイスの略称です。</a:t>
            </a:r>
            <a:endParaRPr lang="en-US" altLang="ja-JP" sz="900" dirty="0">
              <a:latin typeface="+mn-ea"/>
            </a:endParaRPr>
          </a:p>
        </p:txBody>
      </p:sp>
      <p:grpSp>
        <p:nvGrpSpPr>
          <p:cNvPr id="10" name="グループ化 9"/>
          <p:cNvGrpSpPr/>
          <p:nvPr/>
        </p:nvGrpSpPr>
        <p:grpSpPr>
          <a:xfrm>
            <a:off x="211178" y="3659878"/>
            <a:ext cx="513363" cy="423214"/>
            <a:chOff x="1209280" y="1052736"/>
            <a:chExt cx="574841" cy="461738"/>
          </a:xfrm>
        </p:grpSpPr>
        <p:sp>
          <p:nvSpPr>
            <p:cNvPr id="11" name="直角三角形 10"/>
            <p:cNvSpPr/>
            <p:nvPr/>
          </p:nvSpPr>
          <p:spPr bwMode="auto">
            <a:xfrm flipV="1">
              <a:off x="1286140" y="1082427"/>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 name="テキスト ボックス 11"/>
            <p:cNvSpPr txBox="1"/>
            <p:nvPr/>
          </p:nvSpPr>
          <p:spPr>
            <a:xfrm>
              <a:off x="1209280"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grpSp>
        <p:nvGrpSpPr>
          <p:cNvPr id="13" name="グループ化 12"/>
          <p:cNvGrpSpPr/>
          <p:nvPr/>
        </p:nvGrpSpPr>
        <p:grpSpPr>
          <a:xfrm>
            <a:off x="184541" y="3226005"/>
            <a:ext cx="540000" cy="396000"/>
            <a:chOff x="1179981" y="1052736"/>
            <a:chExt cx="604667" cy="432047"/>
          </a:xfrm>
        </p:grpSpPr>
        <p:sp>
          <p:nvSpPr>
            <p:cNvPr id="14" name="直角三角形 13"/>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6" name="テキスト ボックス 15"/>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spTree>
    <p:extLst>
      <p:ext uri="{BB962C8B-B14F-4D97-AF65-F5344CB8AC3E}">
        <p14:creationId xmlns:p14="http://schemas.microsoft.com/office/powerpoint/2010/main" val="5357901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ディスプレイ広告（予約型）先行販売後半　主な</a:t>
            </a:r>
            <a:r>
              <a:rPr lang="en-US" altLang="ja-JP" sz="2400" dirty="0">
                <a:latin typeface="メイリオ" panose="020B0604030504040204" pitchFamily="50" charset="-128"/>
                <a:ea typeface="メイリオ" panose="020B0604030504040204" pitchFamily="50" charset="-128"/>
                <a:cs typeface="メイリオ" panose="020B0604030504040204" pitchFamily="50" charset="-128"/>
              </a:rPr>
              <a:t>Update</a:t>
            </a:r>
            <a:endParaRPr lang="ja-JP" altLang="en-US" sz="24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テキスト ボックス 5"/>
          <p:cNvSpPr txBox="1"/>
          <p:nvPr/>
        </p:nvSpPr>
        <p:spPr>
          <a:xfrm>
            <a:off x="272480" y="1052068"/>
            <a:ext cx="9289032" cy="5047536"/>
          </a:xfrm>
          <a:prstGeom prst="rect">
            <a:avLst/>
          </a:prstGeom>
          <a:noFill/>
        </p:spPr>
        <p:txBody>
          <a:bodyPr wrap="square" rtlCol="0">
            <a:spAutoFit/>
          </a:bodyPr>
          <a:lstStyle/>
          <a:p>
            <a:r>
              <a:rPr lang="ja-JP" altLang="en-US" sz="2000" b="1" u="sng" dirty="0"/>
              <a:t>①マルチデバイス版ブランドパネル（商品名：ブランドパネル </a:t>
            </a:r>
            <a:r>
              <a:rPr lang="en-US" altLang="ja-JP" sz="2000" b="1" u="sng" dirty="0"/>
              <a:t>MD</a:t>
            </a:r>
            <a:r>
              <a:rPr lang="ja-JP" altLang="en-US" sz="2000" b="1" u="sng" dirty="0"/>
              <a:t>）を追加</a:t>
            </a:r>
            <a:endParaRPr lang="en-US" altLang="ja-JP" sz="2000" b="1" u="sng" dirty="0"/>
          </a:p>
          <a:p>
            <a:r>
              <a:rPr kumimoji="1" lang="en-US" altLang="ja-JP" sz="1600" dirty="0"/>
              <a:t>1</a:t>
            </a:r>
            <a:r>
              <a:rPr kumimoji="1" lang="ja-JP" altLang="en-US" sz="1600" dirty="0"/>
              <a:t>キャンペーンでスマートフォン・</a:t>
            </a:r>
            <a:r>
              <a:rPr kumimoji="1" lang="en-US" altLang="ja-JP" sz="1600" dirty="0"/>
              <a:t>PC</a:t>
            </a:r>
            <a:r>
              <a:rPr kumimoji="1" lang="ja-JP" altLang="en-US" sz="1600" dirty="0"/>
              <a:t>両デバイスに配信可能なブランドパネル商品を提供します。</a:t>
            </a:r>
            <a:endParaRPr kumimoji="1" lang="en-US" altLang="ja-JP" sz="1600" dirty="0"/>
          </a:p>
          <a:p>
            <a:endParaRPr lang="en-US" altLang="ja-JP" sz="2000" dirty="0"/>
          </a:p>
          <a:p>
            <a:r>
              <a:rPr lang="ja-JP" altLang="en-US" sz="2000" b="1" u="sng" dirty="0"/>
              <a:t>②</a:t>
            </a:r>
            <a:r>
              <a:rPr kumimoji="1" lang="ja-JP" altLang="en-US" sz="2000" b="1" u="sng" dirty="0"/>
              <a:t>市区郡ブランドパネルを追加</a:t>
            </a:r>
            <a:endParaRPr kumimoji="1" lang="en-US" altLang="ja-JP" sz="2000" b="1" u="sng" dirty="0"/>
          </a:p>
          <a:p>
            <a:r>
              <a:rPr lang="ja-JP" altLang="en-US" sz="1600" dirty="0"/>
              <a:t>市区郡ターゲティングブランドパネルを提供します。プレミアム広告との違いとして、</a:t>
            </a:r>
            <a:r>
              <a:rPr lang="en-US" altLang="ja-JP" sz="1600" dirty="0"/>
              <a:t>1</a:t>
            </a:r>
            <a:r>
              <a:rPr lang="ja-JP" altLang="en-US" sz="1600" dirty="0"/>
              <a:t>キャンペーンで複数市区郡を選択可能です。</a:t>
            </a:r>
            <a:endParaRPr lang="en-US" altLang="ja-JP" sz="1600" dirty="0"/>
          </a:p>
          <a:p>
            <a:endParaRPr kumimoji="1" lang="en-US" altLang="ja-JP" sz="2000" b="1" u="sng" dirty="0"/>
          </a:p>
          <a:p>
            <a:r>
              <a:rPr lang="ja-JP" altLang="en-US" sz="2000" b="1" u="sng" dirty="0"/>
              <a:t>③オーディエンスカテゴリー（属性・ライフイベント）を追加</a:t>
            </a:r>
            <a:endParaRPr lang="en-US" altLang="ja-JP" sz="2000" b="1" u="sng" dirty="0"/>
          </a:p>
          <a:p>
            <a:r>
              <a:rPr lang="ja-JP" altLang="en-US" sz="1600" dirty="0"/>
              <a:t>ブランドパネル、</a:t>
            </a:r>
            <a:r>
              <a:rPr lang="en-US" altLang="ja-JP" sz="1600" dirty="0"/>
              <a:t>Yahoo! JAPAN</a:t>
            </a:r>
            <a:r>
              <a:rPr lang="ja-JP" altLang="en-US" sz="1600" dirty="0"/>
              <a:t>トップページ以外に掲載される商品においてオーディエンスカテゴリー（属性・ライフイベント）を提供します。</a:t>
            </a:r>
            <a:endParaRPr lang="en-US" altLang="ja-JP" sz="1600" dirty="0"/>
          </a:p>
          <a:p>
            <a:r>
              <a:rPr lang="en-US" altLang="ja-JP" sz="1600" dirty="0"/>
              <a:t>※</a:t>
            </a:r>
            <a:r>
              <a:rPr lang="ja-JP" altLang="en-US" sz="1600" dirty="0"/>
              <a:t>先行販売前半商品・後半商品も</a:t>
            </a:r>
            <a:r>
              <a:rPr lang="en-US" altLang="ja-JP" sz="1600" dirty="0"/>
              <a:t>11</a:t>
            </a:r>
            <a:r>
              <a:rPr lang="ja-JP" altLang="en-US" sz="1600" dirty="0"/>
              <a:t>月</a:t>
            </a:r>
            <a:r>
              <a:rPr lang="en-US" altLang="ja-JP" sz="1600" dirty="0"/>
              <a:t>4</a:t>
            </a:r>
            <a:r>
              <a:rPr lang="ja-JP" altLang="en-US" sz="1600" dirty="0"/>
              <a:t>日（木）から選択可能となる予定です。</a:t>
            </a:r>
            <a:endParaRPr lang="en-US" altLang="ja-JP" sz="1600" dirty="0"/>
          </a:p>
          <a:p>
            <a:endParaRPr lang="en-US" altLang="ja-JP" sz="2000" dirty="0"/>
          </a:p>
          <a:p>
            <a:r>
              <a:rPr lang="ja-JP" altLang="en-US" sz="2000" b="1" u="sng" dirty="0"/>
              <a:t>④</a:t>
            </a:r>
            <a:r>
              <a:rPr lang="ja-JP" altLang="en-US" sz="2000" b="1" i="1" u="sng" dirty="0"/>
              <a:t>時間帯ターゲティングを追加</a:t>
            </a:r>
            <a:endParaRPr lang="en-US" altLang="ja-JP" sz="2000" b="1" i="1" u="sng" dirty="0"/>
          </a:p>
          <a:p>
            <a:r>
              <a:rPr lang="en-US" altLang="ja-JP" sz="1600" dirty="0"/>
              <a:t>Yahoo! JAPAN</a:t>
            </a:r>
            <a:r>
              <a:rPr lang="ja-JP" altLang="en-US" sz="1600" dirty="0"/>
              <a:t>トップページ以外に掲載される商品において時間帯ターゲティングの選択が可能です。</a:t>
            </a:r>
            <a:endParaRPr lang="en-US" altLang="ja-JP" sz="1600" dirty="0"/>
          </a:p>
          <a:p>
            <a:endParaRPr lang="ja-JP" altLang="en-US" dirty="0"/>
          </a:p>
          <a:p>
            <a:r>
              <a:rPr lang="ja-JP" altLang="en-US" sz="2000" b="1" i="1" u="sng" dirty="0"/>
              <a:t>⑤パノラマ、トップインパクトパノラマのスペシャル商品を追加</a:t>
            </a:r>
            <a:endParaRPr lang="en-US" altLang="ja-JP" sz="2000" b="1" i="1" u="sng" dirty="0"/>
          </a:p>
          <a:p>
            <a:r>
              <a:rPr lang="ja-JP" altLang="en-US" sz="1600" dirty="0"/>
              <a:t>予約型専用広告のスペシャル商品となります。（提案可能な広告主やプロモーションが限定されているため、事前提案可否が必須となります。そのためスペシャル商品での提供となります。）</a:t>
            </a:r>
            <a:endParaRPr lang="en-US" altLang="ja-JP" sz="1600" dirty="0"/>
          </a:p>
        </p:txBody>
      </p:sp>
    </p:spTree>
    <p:extLst>
      <p:ext uri="{BB962C8B-B14F-4D97-AF65-F5344CB8AC3E}">
        <p14:creationId xmlns:p14="http://schemas.microsoft.com/office/powerpoint/2010/main" val="7067881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dirty="0"/>
              <a:t>広告タイプ対応表</a:t>
            </a:r>
            <a:endParaRPr kumimoji="1" lang="ja-JP" altLang="en-US" sz="2200" dirty="0"/>
          </a:p>
        </p:txBody>
      </p:sp>
      <p:graphicFrame>
        <p:nvGraphicFramePr>
          <p:cNvPr id="15" name="表 1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09484033"/>
              </p:ext>
            </p:extLst>
          </p:nvPr>
        </p:nvGraphicFramePr>
        <p:xfrm>
          <a:off x="276604" y="1124744"/>
          <a:ext cx="9212900" cy="4703369"/>
        </p:xfrm>
        <a:graphic>
          <a:graphicData uri="http://schemas.openxmlformats.org/drawingml/2006/table">
            <a:tbl>
              <a:tblPr firstCol="1" bandRow="1">
                <a:tableStyleId>{21E4AEA4-8DFA-4A89-87EB-49C32662AFE0}</a:tableStyleId>
              </a:tblPr>
              <a:tblGrid>
                <a:gridCol w="2660172">
                  <a:extLst>
                    <a:ext uri="{9D8B030D-6E8A-4147-A177-3AD203B41FA5}">
                      <a16:colId xmlns:a16="http://schemas.microsoft.com/office/drawing/2014/main" val="792911817"/>
                    </a:ext>
                  </a:extLst>
                </a:gridCol>
                <a:gridCol w="792088">
                  <a:extLst>
                    <a:ext uri="{9D8B030D-6E8A-4147-A177-3AD203B41FA5}">
                      <a16:colId xmlns:a16="http://schemas.microsoft.com/office/drawing/2014/main" val="598637953"/>
                    </a:ext>
                  </a:extLst>
                </a:gridCol>
                <a:gridCol w="936104">
                  <a:extLst>
                    <a:ext uri="{9D8B030D-6E8A-4147-A177-3AD203B41FA5}">
                      <a16:colId xmlns:a16="http://schemas.microsoft.com/office/drawing/2014/main" val="56015879"/>
                    </a:ext>
                  </a:extLst>
                </a:gridCol>
                <a:gridCol w="936104">
                  <a:extLst>
                    <a:ext uri="{9D8B030D-6E8A-4147-A177-3AD203B41FA5}">
                      <a16:colId xmlns:a16="http://schemas.microsoft.com/office/drawing/2014/main" val="379781813"/>
                    </a:ext>
                  </a:extLst>
                </a:gridCol>
                <a:gridCol w="746307">
                  <a:extLst>
                    <a:ext uri="{9D8B030D-6E8A-4147-A177-3AD203B41FA5}">
                      <a16:colId xmlns:a16="http://schemas.microsoft.com/office/drawing/2014/main" val="1484868583"/>
                    </a:ext>
                  </a:extLst>
                </a:gridCol>
                <a:gridCol w="1197909">
                  <a:extLst>
                    <a:ext uri="{9D8B030D-6E8A-4147-A177-3AD203B41FA5}">
                      <a16:colId xmlns:a16="http://schemas.microsoft.com/office/drawing/2014/main" val="3608287535"/>
                    </a:ext>
                  </a:extLst>
                </a:gridCol>
                <a:gridCol w="896842">
                  <a:extLst>
                    <a:ext uri="{9D8B030D-6E8A-4147-A177-3AD203B41FA5}">
                      <a16:colId xmlns:a16="http://schemas.microsoft.com/office/drawing/2014/main" val="135909385"/>
                    </a:ext>
                  </a:extLst>
                </a:gridCol>
                <a:gridCol w="1047374">
                  <a:extLst>
                    <a:ext uri="{9D8B030D-6E8A-4147-A177-3AD203B41FA5}">
                      <a16:colId xmlns:a16="http://schemas.microsoft.com/office/drawing/2014/main" val="2420224209"/>
                    </a:ext>
                  </a:extLst>
                </a:gridCol>
              </a:tblGrid>
              <a:tr h="216024">
                <a:tc rowSpan="2">
                  <a:txBody>
                    <a:bodyPr/>
                    <a:lstStyle/>
                    <a:p>
                      <a:pPr algn="ctr"/>
                      <a:r>
                        <a:rPr kumimoji="1" lang="ja-JP" altLang="en-US" sz="700" b="1" kern="1200" dirty="0">
                          <a:solidFill>
                            <a:schemeClr val="bg1"/>
                          </a:solidFill>
                          <a:latin typeface="+mn-lt"/>
                          <a:ea typeface="+mn-ea"/>
                          <a:cs typeface="+mn-cs"/>
                        </a:rPr>
                        <a:t>広告タイプ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7">
                  <a:txBody>
                    <a:bodyPr/>
                    <a:lstStyle/>
                    <a:p>
                      <a:pPr algn="ctr"/>
                      <a:r>
                        <a:rPr kumimoji="1" lang="ja-JP" altLang="en-US" sz="700" b="1" kern="1200" dirty="0">
                          <a:solidFill>
                            <a:schemeClr val="tx1">
                              <a:lumMod val="65000"/>
                              <a:lumOff val="35000"/>
                            </a:schemeClr>
                          </a:solidFill>
                          <a:latin typeface="+mn-lt"/>
                          <a:ea typeface="+mn-ea"/>
                          <a:cs typeface="+mn-cs"/>
                        </a:rPr>
                        <a:t>商品名</a:t>
                      </a: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1738655668"/>
                  </a:ext>
                </a:extLst>
              </a:tr>
              <a:tr h="432048">
                <a:tc vMerge="1">
                  <a:txBody>
                    <a:bodyPr/>
                    <a:lstStyle/>
                    <a:p>
                      <a:pPr algn="ctr"/>
                      <a:endParaRPr kumimoji="1" lang="ja-JP" altLang="en-US" sz="700" b="0" dirty="0">
                        <a:solidFill>
                          <a:schemeClr val="bg1"/>
                        </a:solidFill>
                        <a:latin typeface="+mj-lt"/>
                        <a:ea typeface="+mj-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　</a:t>
                      </a:r>
                      <a:r>
                        <a:rPr kumimoji="1" lang="en-US" altLang="ja-JP" sz="700" b="1" kern="1200" dirty="0">
                          <a:solidFill>
                            <a:schemeClr val="tx1">
                              <a:lumMod val="65000"/>
                              <a:lumOff val="35000"/>
                            </a:schemeClr>
                          </a:solidFill>
                          <a:latin typeface="+mn-lt"/>
                          <a:ea typeface="+mn-ea"/>
                          <a:cs typeface="+mn-cs"/>
                        </a:rPr>
                        <a:t>MD</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　</a:t>
                      </a:r>
                      <a:r>
                        <a:rPr kumimoji="1" lang="en-US" altLang="ja-JP" sz="700" b="1" kern="1200" dirty="0">
                          <a:solidFill>
                            <a:schemeClr val="tx1">
                              <a:lumMod val="65000"/>
                              <a:lumOff val="35000"/>
                            </a:schemeClr>
                          </a:solidFill>
                          <a:latin typeface="+mn-lt"/>
                          <a:ea typeface="+mn-ea"/>
                          <a:cs typeface="+mn-cs"/>
                        </a:rPr>
                        <a:t>MD</a:t>
                      </a:r>
                    </a:p>
                    <a:p>
                      <a:pPr algn="ctr"/>
                      <a:r>
                        <a:rPr kumimoji="1" lang="ja-JP" altLang="en-US" sz="700" b="1" kern="1200" dirty="0">
                          <a:solidFill>
                            <a:schemeClr val="tx1">
                              <a:lumMod val="65000"/>
                              <a:lumOff val="35000"/>
                            </a:schemeClr>
                          </a:solidFill>
                          <a:latin typeface="+mn-lt"/>
                          <a:ea typeface="+mn-ea"/>
                          <a:cs typeface="+mn-cs"/>
                        </a:rPr>
                        <a:t>（都道府県）</a:t>
                      </a: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　</a:t>
                      </a:r>
                      <a:endParaRPr kumimoji="1" lang="en-US" altLang="ja-JP" sz="700" b="1" kern="1200" dirty="0">
                        <a:solidFill>
                          <a:schemeClr val="tx1">
                            <a:lumMod val="65000"/>
                            <a:lumOff val="35000"/>
                          </a:schemeClr>
                        </a:solidFill>
                        <a:latin typeface="+mn-lt"/>
                        <a:ea typeface="+mn-ea"/>
                        <a:cs typeface="+mn-cs"/>
                      </a:endParaRPr>
                    </a:p>
                    <a:p>
                      <a:pPr algn="ctr"/>
                      <a:r>
                        <a:rPr kumimoji="1" lang="en-US" altLang="ja-JP" sz="700" b="1" kern="1200" dirty="0">
                          <a:solidFill>
                            <a:schemeClr val="tx1">
                              <a:lumMod val="65000"/>
                              <a:lumOff val="35000"/>
                            </a:schemeClr>
                          </a:solidFill>
                          <a:latin typeface="+mn-lt"/>
                          <a:ea typeface="+mn-ea"/>
                          <a:cs typeface="+mn-cs"/>
                        </a:rPr>
                        <a:t>MD</a:t>
                      </a:r>
                    </a:p>
                    <a:p>
                      <a:pPr algn="ctr"/>
                      <a:r>
                        <a:rPr kumimoji="1" lang="ja-JP" altLang="en-US" sz="700" b="1" kern="1200" dirty="0">
                          <a:solidFill>
                            <a:schemeClr val="tx1">
                              <a:lumMod val="65000"/>
                              <a:lumOff val="35000"/>
                            </a:schemeClr>
                          </a:solidFill>
                          <a:latin typeface="+mn-lt"/>
                          <a:ea typeface="+mn-ea"/>
                          <a:cs typeface="+mn-cs"/>
                        </a:rPr>
                        <a:t>（市区郡）</a:t>
                      </a: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プライムカバー</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kern="1200" dirty="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プライムカバー</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（市区郡）</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ディスプレイ</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ディスプレイ</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kern="1200" dirty="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（市区郡）</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33224">
                <a:tc>
                  <a:txBody>
                    <a:bodyPr/>
                    <a:lstStyle/>
                    <a:p>
                      <a:pPr algn="ctr">
                        <a:lnSpc>
                          <a:spcPts val="1460"/>
                        </a:lnSpc>
                      </a:pPr>
                      <a:r>
                        <a:rPr lang="ja-JP" altLang="en-US" sz="700" b="1" dirty="0"/>
                        <a:t>ブランドパネル　クインティ</a:t>
                      </a:r>
                      <a:endParaRPr lang="en-US" altLang="ja-JP" sz="700" b="1" dirty="0"/>
                    </a:p>
                    <a:p>
                      <a:pPr algn="ctr">
                        <a:lnSpc>
                          <a:spcPts val="1460"/>
                        </a:lnSpc>
                      </a:pPr>
                      <a:r>
                        <a:rPr lang="ja-JP" altLang="en-US" sz="700" b="1" dirty="0"/>
                        <a:t>ブランドパネル　クインティ　動画</a:t>
                      </a:r>
                      <a:endParaRPr lang="en-US" altLang="ja-JP" sz="700" b="1"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3224">
                <a:tc>
                  <a:txBody>
                    <a:bodyPr/>
                    <a:lstStyle/>
                    <a:p>
                      <a:pPr algn="ctr">
                        <a:lnSpc>
                          <a:spcPts val="1460"/>
                        </a:lnSpc>
                      </a:pPr>
                      <a:r>
                        <a:rPr lang="ja-JP" altLang="en-US" sz="700" b="1" dirty="0"/>
                        <a:t>トップインパクト　スクエア</a:t>
                      </a:r>
                      <a:endParaRPr lang="en-US" altLang="ja-JP" sz="700" b="1" dirty="0"/>
                    </a:p>
                    <a:p>
                      <a:pPr algn="ctr">
                        <a:lnSpc>
                          <a:spcPts val="1460"/>
                        </a:lnSpc>
                      </a:pPr>
                      <a:r>
                        <a:rPr lang="ja-JP" altLang="en-US" sz="700" b="1" dirty="0"/>
                        <a:t>トップインパクト　スクエア　動画</a:t>
                      </a:r>
                      <a:endParaRPr kumimoji="1" lang="en-US" altLang="ja-JP" sz="700" b="1"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940608094"/>
                  </a:ext>
                </a:extLst>
              </a:tr>
              <a:tr h="475566">
                <a:tc>
                  <a:txBody>
                    <a:bodyPr/>
                    <a:lstStyle/>
                    <a:p>
                      <a:pPr algn="ctr">
                        <a:lnSpc>
                          <a:spcPts val="1460"/>
                        </a:lnSpc>
                      </a:pPr>
                      <a:r>
                        <a:rPr lang="ja-JP" altLang="en-US" sz="700" b="1" dirty="0"/>
                        <a:t>トップインパクト　クインティ</a:t>
                      </a:r>
                      <a:endParaRPr lang="en-US" altLang="ja-JP" sz="700" b="1" dirty="0"/>
                    </a:p>
                    <a:p>
                      <a:pPr algn="ctr">
                        <a:lnSpc>
                          <a:spcPts val="1460"/>
                        </a:lnSpc>
                      </a:pPr>
                      <a:r>
                        <a:rPr lang="ja-JP" altLang="en-US" sz="700" b="1" dirty="0"/>
                        <a:t>トップインパクト　クインティ　動画</a:t>
                      </a:r>
                      <a:endParaRPr kumimoji="1" lang="en-US" altLang="ja-JP" sz="700" b="1"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16297115"/>
                  </a:ext>
                </a:extLst>
              </a:tr>
              <a:tr h="333224">
                <a:tc>
                  <a:txBody>
                    <a:bodyPr/>
                    <a:lstStyle/>
                    <a:p>
                      <a:pPr algn="ctr">
                        <a:lnSpc>
                          <a:spcPts val="1460"/>
                        </a:lnSpc>
                      </a:pPr>
                      <a:r>
                        <a:rPr lang="ja-JP" altLang="en-US" sz="700" b="1" dirty="0"/>
                        <a:t>ブランドパネル パノラマ</a:t>
                      </a:r>
                      <a:endParaRPr lang="en-US" altLang="ja-JP" sz="700" b="1" dirty="0"/>
                    </a:p>
                    <a:p>
                      <a:pPr algn="ctr">
                        <a:lnSpc>
                          <a:spcPts val="1460"/>
                        </a:lnSpc>
                      </a:pPr>
                      <a:r>
                        <a:rPr lang="ja-JP" altLang="en-US" sz="700" b="1" dirty="0"/>
                        <a:t>ブランドパネル パノラマ　動画</a:t>
                      </a:r>
                      <a:endParaRPr lang="en-US" altLang="ja-JP" sz="700" b="1"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670083805"/>
                  </a:ext>
                </a:extLst>
              </a:tr>
              <a:tr h="333224">
                <a:tc>
                  <a:txBody>
                    <a:bodyPr/>
                    <a:lstStyle/>
                    <a:p>
                      <a:pPr marL="0" marR="0" lvl="0" indent="0" algn="ctr" defTabSz="914400" rtl="0" eaLnBrk="1" fontAlgn="auto" latinLnBrk="0" hangingPunct="1">
                        <a:lnSpc>
                          <a:spcPts val="146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rgbClr val="FFFFFF"/>
                          </a:solidFill>
                          <a:effectLst/>
                          <a:uLnTx/>
                          <a:uFillTx/>
                          <a:latin typeface="+mn-lt"/>
                          <a:ea typeface="+mn-ea"/>
                          <a:cs typeface="+mn-cs"/>
                        </a:rPr>
                        <a:t>トップインパクト パノラマ</a:t>
                      </a:r>
                      <a:endParaRPr kumimoji="1" lang="en-US" altLang="ja-JP" sz="700" b="1" i="0" u="none" strike="noStrike" kern="1200" cap="none" spc="0" normalizeH="0" baseline="0" noProof="0" dirty="0">
                        <a:ln>
                          <a:noFill/>
                        </a:ln>
                        <a:solidFill>
                          <a:srgbClr val="FFFFFF"/>
                        </a:solidFill>
                        <a:effectLst/>
                        <a:uLnTx/>
                        <a:uFillTx/>
                        <a:latin typeface="+mn-lt"/>
                        <a:ea typeface="+mn-ea"/>
                        <a:cs typeface="+mn-cs"/>
                      </a:endParaRPr>
                    </a:p>
                    <a:p>
                      <a:pPr marL="0" marR="0" lvl="0" indent="0" algn="ctr" defTabSz="914400" rtl="0" eaLnBrk="1" fontAlgn="auto" latinLnBrk="0" hangingPunct="1">
                        <a:lnSpc>
                          <a:spcPts val="146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rgbClr val="FFFFFF"/>
                          </a:solidFill>
                          <a:effectLst/>
                          <a:uLnTx/>
                          <a:uFillTx/>
                          <a:latin typeface="+mn-lt"/>
                          <a:ea typeface="+mn-ea"/>
                          <a:cs typeface="+mn-cs"/>
                        </a:rPr>
                        <a:t>トップインパクト パノラマ　動画</a:t>
                      </a:r>
                      <a:endParaRPr kumimoji="1" lang="zh-CN" altLang="en-US" sz="700" b="1" i="0" u="none" strike="noStrike" kern="1200" cap="none" spc="0" normalizeH="0" baseline="0" noProof="0" dirty="0">
                        <a:ln>
                          <a:noFill/>
                        </a:ln>
                        <a:solidFill>
                          <a:srgbClr val="FFFFFF"/>
                        </a:solidFill>
                        <a:effectLst/>
                        <a:uLnTx/>
                        <a:uFillTx/>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214489148"/>
                  </a:ext>
                </a:extLst>
              </a:tr>
              <a:tr h="333224">
                <a:tc>
                  <a:txBody>
                    <a:bodyPr/>
                    <a:lstStyle/>
                    <a:p>
                      <a:pPr algn="ctr">
                        <a:lnSpc>
                          <a:spcPts val="1460"/>
                        </a:lnSpc>
                      </a:pPr>
                      <a:r>
                        <a:rPr lang="zh-CN" altLang="en-US" sz="700" b="1" dirty="0"/>
                        <a:t>画像（</a:t>
                      </a:r>
                      <a:r>
                        <a:rPr lang="en-US" altLang="zh-CN" sz="700" b="1" dirty="0"/>
                        <a:t>1</a:t>
                      </a:r>
                      <a:r>
                        <a:rPr lang="zh-CN" altLang="en-US" sz="700" b="1" dirty="0"/>
                        <a:t>：</a:t>
                      </a:r>
                      <a:r>
                        <a:rPr lang="en-US" altLang="zh-CN" sz="700" b="1" dirty="0"/>
                        <a:t>1</a:t>
                      </a:r>
                      <a:r>
                        <a:rPr lang="zh-CN" altLang="en-US" sz="700" b="1" dirty="0"/>
                        <a:t>）</a:t>
                      </a:r>
                    </a:p>
                    <a:p>
                      <a:pPr algn="ctr">
                        <a:lnSpc>
                          <a:spcPts val="1460"/>
                        </a:lnSpc>
                      </a:pPr>
                      <a:r>
                        <a:rPr lang="zh-CN" altLang="en-US" sz="700" b="1" dirty="0"/>
                        <a:t>動画（</a:t>
                      </a:r>
                      <a:r>
                        <a:rPr lang="en-US" altLang="zh-CN" sz="700" b="1" dirty="0"/>
                        <a:t>1</a:t>
                      </a:r>
                      <a:r>
                        <a:rPr lang="zh-CN" altLang="en-US" sz="700" b="1" dirty="0"/>
                        <a:t>：</a:t>
                      </a:r>
                      <a:r>
                        <a:rPr lang="en-US" altLang="zh-CN" sz="700" b="1" dirty="0"/>
                        <a:t>1</a:t>
                      </a:r>
                      <a:r>
                        <a:rPr lang="zh-CN" altLang="en-US" sz="700" b="1" dirty="0"/>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360401554"/>
                  </a:ext>
                </a:extLst>
              </a:tr>
              <a:tr h="333224">
                <a:tc>
                  <a:txBody>
                    <a:bodyPr/>
                    <a:lstStyle/>
                    <a:p>
                      <a:pPr marL="0" marR="0" lvl="0" indent="0" algn="ctr" defTabSz="914400" rtl="0" eaLnBrk="1" fontAlgn="auto" latinLnBrk="0" hangingPunct="1">
                        <a:lnSpc>
                          <a:spcPts val="1460"/>
                        </a:lnSpc>
                        <a:spcBef>
                          <a:spcPts val="0"/>
                        </a:spcBef>
                        <a:spcAft>
                          <a:spcPts val="0"/>
                        </a:spcAft>
                        <a:buClrTx/>
                        <a:buSzTx/>
                        <a:buFontTx/>
                        <a:buNone/>
                        <a:tabLst/>
                        <a:defRPr/>
                      </a:pP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画像（</a:t>
                      </a:r>
                      <a:r>
                        <a:rPr kumimoji="1" lang="en-US" altLang="zh-CN" sz="700" b="1" i="0" u="none" strike="noStrike" kern="1200" cap="none" spc="0" normalizeH="0" baseline="0" noProof="0" dirty="0">
                          <a:ln>
                            <a:noFill/>
                          </a:ln>
                          <a:solidFill>
                            <a:srgbClr val="FFFFFF"/>
                          </a:solidFill>
                          <a:effectLst/>
                          <a:uLnTx/>
                          <a:uFillTx/>
                          <a:latin typeface="メイリオ"/>
                          <a:ea typeface="メイリオ"/>
                          <a:cs typeface="+mn-cs"/>
                        </a:rPr>
                        <a:t>1</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6</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9</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p>
                    <a:p>
                      <a:pPr marL="0" marR="0" lvl="0" indent="0" algn="ctr" defTabSz="914400" rtl="0" eaLnBrk="1" fontAlgn="auto" latinLnBrk="0" hangingPunct="1">
                        <a:lnSpc>
                          <a:spcPts val="1460"/>
                        </a:lnSpc>
                        <a:spcBef>
                          <a:spcPts val="0"/>
                        </a:spcBef>
                        <a:spcAft>
                          <a:spcPts val="0"/>
                        </a:spcAft>
                        <a:buClrTx/>
                        <a:buSzTx/>
                        <a:buFontTx/>
                        <a:buNone/>
                        <a:tabLst/>
                        <a:defRPr/>
                      </a:pPr>
                      <a:r>
                        <a:rPr kumimoji="1" lang="zh-CN" altLang="en-US" sz="700" b="1" i="0" u="none" strike="noStrike" kern="1200" cap="none" spc="0" normalizeH="0" baseline="0" noProof="0" dirty="0">
                          <a:ln>
                            <a:noFill/>
                          </a:ln>
                          <a:solidFill>
                            <a:srgbClr val="FFFFFF"/>
                          </a:solidFill>
                          <a:effectLst/>
                          <a:uLnTx/>
                          <a:uFillTx/>
                          <a:latin typeface="+mn-lt"/>
                          <a:ea typeface="+mn-ea"/>
                          <a:cs typeface="+mn-cs"/>
                        </a:rPr>
                        <a:t>動画（</a:t>
                      </a:r>
                      <a:r>
                        <a:rPr kumimoji="1" lang="en-US" altLang="zh-CN" sz="700" b="1" i="0" u="none" strike="noStrike" kern="1200" cap="none" spc="0" normalizeH="0" baseline="0" noProof="0" dirty="0">
                          <a:ln>
                            <a:noFill/>
                          </a:ln>
                          <a:solidFill>
                            <a:srgbClr val="FFFFFF"/>
                          </a:solidFill>
                          <a:effectLst/>
                          <a:uLnTx/>
                          <a:uFillTx/>
                          <a:latin typeface="+mn-lt"/>
                          <a:ea typeface="+mn-ea"/>
                          <a:cs typeface="+mn-cs"/>
                        </a:rPr>
                        <a:t>1</a:t>
                      </a:r>
                      <a:r>
                        <a:rPr kumimoji="1" lang="en-US" altLang="ja-JP" sz="700" b="1" i="0" u="none" strike="noStrike" kern="1200" cap="none" spc="0" normalizeH="0" baseline="0" noProof="0" dirty="0">
                          <a:ln>
                            <a:noFill/>
                          </a:ln>
                          <a:solidFill>
                            <a:srgbClr val="FFFFFF"/>
                          </a:solidFill>
                          <a:effectLst/>
                          <a:uLnTx/>
                          <a:uFillTx/>
                          <a:latin typeface="+mn-lt"/>
                          <a:ea typeface="+mn-ea"/>
                          <a:cs typeface="+mn-cs"/>
                        </a:rPr>
                        <a:t>6</a:t>
                      </a:r>
                      <a:r>
                        <a:rPr kumimoji="1" lang="zh-CN" altLang="en-US" sz="700" b="1" i="0" u="none" strike="noStrike" kern="1200" cap="none" spc="0" normalizeH="0" baseline="0" noProof="0" dirty="0">
                          <a:ln>
                            <a:noFill/>
                          </a:ln>
                          <a:solidFill>
                            <a:srgbClr val="FFFFFF"/>
                          </a:solidFill>
                          <a:effectLst/>
                          <a:uLnTx/>
                          <a:uFillTx/>
                          <a:latin typeface="+mn-lt"/>
                          <a:ea typeface="+mn-ea"/>
                          <a:cs typeface="+mn-cs"/>
                        </a:rPr>
                        <a:t>：</a:t>
                      </a:r>
                      <a:r>
                        <a:rPr kumimoji="1" lang="en-US" altLang="ja-JP" sz="700" b="1" i="0" u="none" strike="noStrike" kern="1200" cap="none" spc="0" normalizeH="0" baseline="0" noProof="0" dirty="0">
                          <a:ln>
                            <a:noFill/>
                          </a:ln>
                          <a:solidFill>
                            <a:srgbClr val="FFFFFF"/>
                          </a:solidFill>
                          <a:effectLst/>
                          <a:uLnTx/>
                          <a:uFillTx/>
                          <a:latin typeface="+mn-lt"/>
                          <a:ea typeface="+mn-ea"/>
                          <a:cs typeface="+mn-cs"/>
                        </a:rPr>
                        <a:t>9</a:t>
                      </a:r>
                      <a:r>
                        <a:rPr kumimoji="1" lang="zh-CN" altLang="en-US" sz="700" b="1" i="0" u="none" strike="noStrike" kern="1200" cap="none" spc="0" normalizeH="0" baseline="0" noProof="0" dirty="0">
                          <a:ln>
                            <a:noFill/>
                          </a:ln>
                          <a:solidFill>
                            <a:srgbClr val="FFFFFF"/>
                          </a:solidFill>
                          <a:effectLst/>
                          <a:uLnTx/>
                          <a:uFillTx/>
                          <a:latin typeface="+mn-lt"/>
                          <a:ea typeface="+mn-ea"/>
                          <a:cs typeface="+mn-cs"/>
                        </a:rPr>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078824691"/>
                  </a:ext>
                </a:extLst>
              </a:tr>
              <a:tr h="333224">
                <a:tc>
                  <a:txBody>
                    <a:bodyPr/>
                    <a:lstStyle/>
                    <a:p>
                      <a:pPr marL="0" marR="0" lvl="0" indent="0" algn="ctr" defTabSz="914400" rtl="0" eaLnBrk="1" fontAlgn="auto" latinLnBrk="0" hangingPunct="1">
                        <a:lnSpc>
                          <a:spcPts val="1460"/>
                        </a:lnSpc>
                        <a:spcBef>
                          <a:spcPts val="0"/>
                        </a:spcBef>
                        <a:spcAft>
                          <a:spcPts val="0"/>
                        </a:spcAft>
                        <a:buClrTx/>
                        <a:buSzTx/>
                        <a:buFontTx/>
                        <a:buNone/>
                        <a:tabLst/>
                        <a:defRPr/>
                      </a:pP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画像（</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6</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5</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782460784"/>
                  </a:ext>
                </a:extLst>
              </a:tr>
              <a:tr h="333224">
                <a:tc>
                  <a:txBody>
                    <a:bodyPr/>
                    <a:lstStyle/>
                    <a:p>
                      <a:pPr marL="0" marR="0" lvl="0" indent="0" algn="ctr" defTabSz="914400" rtl="0" eaLnBrk="1" fontAlgn="auto" latinLnBrk="0" hangingPunct="1">
                        <a:lnSpc>
                          <a:spcPts val="1460"/>
                        </a:lnSpc>
                        <a:spcBef>
                          <a:spcPts val="0"/>
                        </a:spcBef>
                        <a:spcAft>
                          <a:spcPts val="0"/>
                        </a:spcAft>
                        <a:buClrTx/>
                        <a:buSzTx/>
                        <a:buFontTx/>
                        <a:buNone/>
                        <a:tabLst/>
                        <a:defRPr/>
                      </a:pP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画像（</a:t>
                      </a:r>
                      <a:r>
                        <a:rPr kumimoji="1" lang="en-US" altLang="zh-CN" sz="700" b="1" i="0" u="none" strike="noStrike" kern="1200" cap="none" spc="0" normalizeH="0" baseline="0" noProof="0" dirty="0">
                          <a:ln>
                            <a:noFill/>
                          </a:ln>
                          <a:solidFill>
                            <a:srgbClr val="FFFFFF"/>
                          </a:solidFill>
                          <a:effectLst/>
                          <a:uLnTx/>
                          <a:uFillTx/>
                          <a:latin typeface="メイリオ"/>
                          <a:ea typeface="メイリオ"/>
                          <a:cs typeface="+mn-cs"/>
                        </a:rPr>
                        <a:t>1</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2</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p>
                    <a:p>
                      <a:pPr marL="0" marR="0" lvl="0" indent="0" algn="ctr" defTabSz="914400" rtl="0" eaLnBrk="1" fontAlgn="auto" latinLnBrk="0" hangingPunct="1">
                        <a:lnSpc>
                          <a:spcPts val="1460"/>
                        </a:lnSpc>
                        <a:spcBef>
                          <a:spcPts val="0"/>
                        </a:spcBef>
                        <a:spcAft>
                          <a:spcPts val="0"/>
                        </a:spcAft>
                        <a:buClrTx/>
                        <a:buSzTx/>
                        <a:buFontTx/>
                        <a:buNone/>
                        <a:tabLst/>
                        <a:defRPr/>
                      </a:pP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動画（</a:t>
                      </a:r>
                      <a:r>
                        <a:rPr kumimoji="1" lang="en-US" altLang="zh-CN" sz="700" b="1" i="0" u="none" strike="noStrike" kern="1200" cap="none" spc="0" normalizeH="0" baseline="0" noProof="0" dirty="0">
                          <a:ln>
                            <a:noFill/>
                          </a:ln>
                          <a:solidFill>
                            <a:srgbClr val="FFFFFF"/>
                          </a:solidFill>
                          <a:effectLst/>
                          <a:uLnTx/>
                          <a:uFillTx/>
                          <a:latin typeface="メイリオ"/>
                          <a:ea typeface="メイリオ"/>
                          <a:cs typeface="+mn-cs"/>
                        </a:rPr>
                        <a:t>1</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2</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40765094"/>
                  </a:ext>
                </a:extLst>
              </a:tr>
            </a:tbl>
          </a:graphicData>
        </a:graphic>
      </p:graphicFrame>
      <p:sp>
        <p:nvSpPr>
          <p:cNvPr id="5" name="正方形/長方形 4"/>
          <p:cNvSpPr/>
          <p:nvPr/>
        </p:nvSpPr>
        <p:spPr>
          <a:xfrm>
            <a:off x="276604" y="6089034"/>
            <a:ext cx="2098651" cy="477054"/>
          </a:xfrm>
          <a:prstGeom prst="rect">
            <a:avLst/>
          </a:prstGeom>
        </p:spPr>
        <p:txBody>
          <a:bodyPr wrap="none" anchor="t">
            <a:spAutoFit/>
          </a:bodyPr>
          <a:lstStyle/>
          <a:p>
            <a:pPr>
              <a:lnSpc>
                <a:spcPts val="1460"/>
              </a:lnSpc>
            </a:pPr>
            <a:r>
              <a:rPr lang="en-US" altLang="ja-JP" sz="900" dirty="0">
                <a:latin typeface="+mn-ea"/>
              </a:rPr>
              <a:t>※SP</a:t>
            </a:r>
            <a:r>
              <a:rPr lang="ja-JP" altLang="en-US" sz="900" dirty="0">
                <a:latin typeface="+mn-ea"/>
              </a:rPr>
              <a:t>はスマートフォンの略称です。</a:t>
            </a:r>
            <a:endParaRPr lang="en-US" altLang="ja-JP" sz="900" dirty="0">
              <a:latin typeface="+mn-ea"/>
            </a:endParaRPr>
          </a:p>
          <a:p>
            <a:pPr>
              <a:lnSpc>
                <a:spcPts val="1460"/>
              </a:lnSpc>
            </a:pPr>
            <a:r>
              <a:rPr lang="en-US" altLang="ja-JP" sz="900" dirty="0">
                <a:latin typeface="+mn-ea"/>
              </a:rPr>
              <a:t>※MD</a:t>
            </a:r>
            <a:r>
              <a:rPr lang="ja-JP" altLang="en-US" sz="900" dirty="0">
                <a:latin typeface="+mn-ea"/>
              </a:rPr>
              <a:t>はマルチデバイスの略称です。</a:t>
            </a:r>
            <a:endParaRPr lang="en-US" altLang="ja-JP" sz="900" dirty="0">
              <a:latin typeface="+mn-ea"/>
            </a:endParaRPr>
          </a:p>
        </p:txBody>
      </p:sp>
      <p:grpSp>
        <p:nvGrpSpPr>
          <p:cNvPr id="9" name="グループ化 8"/>
          <p:cNvGrpSpPr/>
          <p:nvPr/>
        </p:nvGrpSpPr>
        <p:grpSpPr>
          <a:xfrm>
            <a:off x="190802" y="3753080"/>
            <a:ext cx="540000" cy="396000"/>
            <a:chOff x="1179981" y="1052736"/>
            <a:chExt cx="604667" cy="432047"/>
          </a:xfrm>
        </p:grpSpPr>
        <p:sp>
          <p:nvSpPr>
            <p:cNvPr id="10" name="直角三角形 9"/>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1" name="テキスト ボックス 10"/>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grpSp>
        <p:nvGrpSpPr>
          <p:cNvPr id="12" name="グループ化 11"/>
          <p:cNvGrpSpPr/>
          <p:nvPr/>
        </p:nvGrpSpPr>
        <p:grpSpPr>
          <a:xfrm>
            <a:off x="190802" y="3284984"/>
            <a:ext cx="540000" cy="396000"/>
            <a:chOff x="1179981" y="1052736"/>
            <a:chExt cx="604667" cy="432047"/>
          </a:xfrm>
        </p:grpSpPr>
        <p:sp>
          <p:nvSpPr>
            <p:cNvPr id="13" name="直角三角形 12"/>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4" name="テキスト ボックス 13"/>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spTree>
    <p:extLst>
      <p:ext uri="{BB962C8B-B14F-4D97-AF65-F5344CB8AC3E}">
        <p14:creationId xmlns:p14="http://schemas.microsoft.com/office/powerpoint/2010/main" val="32364111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dirty="0"/>
              <a:t>広告タイプ対応表</a:t>
            </a:r>
            <a:endParaRPr kumimoji="1" lang="ja-JP" altLang="en-US" sz="2200" dirty="0"/>
          </a:p>
        </p:txBody>
      </p:sp>
      <p:graphicFrame>
        <p:nvGraphicFramePr>
          <p:cNvPr id="15" name="表 1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796370885"/>
              </p:ext>
            </p:extLst>
          </p:nvPr>
        </p:nvGraphicFramePr>
        <p:xfrm>
          <a:off x="276604" y="1124744"/>
          <a:ext cx="7412699" cy="4846928"/>
        </p:xfrm>
        <a:graphic>
          <a:graphicData uri="http://schemas.openxmlformats.org/drawingml/2006/table">
            <a:tbl>
              <a:tblPr firstCol="1" bandRow="1">
                <a:tableStyleId>{21E4AEA4-8DFA-4A89-87EB-49C32662AFE0}</a:tableStyleId>
              </a:tblPr>
              <a:tblGrid>
                <a:gridCol w="2660172">
                  <a:extLst>
                    <a:ext uri="{9D8B030D-6E8A-4147-A177-3AD203B41FA5}">
                      <a16:colId xmlns:a16="http://schemas.microsoft.com/office/drawing/2014/main" val="792911817"/>
                    </a:ext>
                  </a:extLst>
                </a:gridCol>
                <a:gridCol w="1316252">
                  <a:extLst>
                    <a:ext uri="{9D8B030D-6E8A-4147-A177-3AD203B41FA5}">
                      <a16:colId xmlns:a16="http://schemas.microsoft.com/office/drawing/2014/main" val="2689432059"/>
                    </a:ext>
                  </a:extLst>
                </a:gridCol>
                <a:gridCol w="1145425">
                  <a:extLst>
                    <a:ext uri="{9D8B030D-6E8A-4147-A177-3AD203B41FA5}">
                      <a16:colId xmlns:a16="http://schemas.microsoft.com/office/drawing/2014/main" val="1724508426"/>
                    </a:ext>
                  </a:extLst>
                </a:gridCol>
                <a:gridCol w="1145425">
                  <a:extLst>
                    <a:ext uri="{9D8B030D-6E8A-4147-A177-3AD203B41FA5}">
                      <a16:colId xmlns:a16="http://schemas.microsoft.com/office/drawing/2014/main" val="598637953"/>
                    </a:ext>
                  </a:extLst>
                </a:gridCol>
                <a:gridCol w="1145425">
                  <a:extLst>
                    <a:ext uri="{9D8B030D-6E8A-4147-A177-3AD203B41FA5}">
                      <a16:colId xmlns:a16="http://schemas.microsoft.com/office/drawing/2014/main" val="56015879"/>
                    </a:ext>
                  </a:extLst>
                </a:gridCol>
              </a:tblGrid>
              <a:tr h="216024">
                <a:tc rowSpan="2">
                  <a:txBody>
                    <a:bodyPr/>
                    <a:lstStyle/>
                    <a:p>
                      <a:pPr algn="ctr"/>
                      <a:r>
                        <a:rPr kumimoji="1" lang="ja-JP" altLang="en-US" sz="700" b="1" kern="1200" dirty="0">
                          <a:solidFill>
                            <a:schemeClr val="bg1"/>
                          </a:solidFill>
                          <a:latin typeface="+mn-lt"/>
                          <a:ea typeface="+mn-ea"/>
                          <a:cs typeface="+mn-cs"/>
                        </a:rPr>
                        <a:t>広告タイプ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商品名</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1704504643"/>
                  </a:ext>
                </a:extLst>
              </a:tr>
              <a:tr h="432048">
                <a:tc vMerge="1">
                  <a:txBody>
                    <a:bodyPr/>
                    <a:lstStyle/>
                    <a:p>
                      <a:pPr algn="ctr"/>
                      <a:endParaRPr kumimoji="1" lang="ja-JP" altLang="en-US" sz="700" b="0" dirty="0">
                        <a:solidFill>
                          <a:schemeClr val="bg1"/>
                        </a:solidFill>
                        <a:latin typeface="+mj-lt"/>
                        <a:ea typeface="+mj-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トップインパクト</a:t>
                      </a:r>
                      <a:endParaRPr kumimoji="1" lang="en-US" altLang="ja-JP" sz="700" b="1" kern="1200" dirty="0">
                        <a:solidFill>
                          <a:schemeClr val="tx1">
                            <a:lumMod val="65000"/>
                            <a:lumOff val="35000"/>
                          </a:schemeClr>
                        </a:solidFill>
                        <a:latin typeface="+mn-lt"/>
                        <a:ea typeface="+mn-ea"/>
                        <a:cs typeface="+mn-cs"/>
                      </a:endParaRPr>
                    </a:p>
                    <a:p>
                      <a:pPr algn="ct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トップインパクト</a:t>
                      </a:r>
                      <a:endParaRPr kumimoji="1" lang="en-US" altLang="ja-JP" sz="700" b="1" kern="1200" dirty="0">
                        <a:solidFill>
                          <a:schemeClr val="tx1">
                            <a:lumMod val="65000"/>
                            <a:lumOff val="35000"/>
                          </a:schemeClr>
                        </a:solidFill>
                        <a:latin typeface="+mn-lt"/>
                        <a:ea typeface="+mn-ea"/>
                        <a:cs typeface="+mn-cs"/>
                      </a:endParaRPr>
                    </a:p>
                    <a:p>
                      <a:pPr algn="ctr"/>
                      <a:r>
                        <a:rPr kumimoji="1" lang="en-US" altLang="ja-JP" sz="700" b="1" kern="1200" dirty="0">
                          <a:solidFill>
                            <a:schemeClr val="tx1">
                              <a:lumMod val="65000"/>
                              <a:lumOff val="35000"/>
                            </a:schemeClr>
                          </a:solidFill>
                          <a:latin typeface="+mn-lt"/>
                          <a:ea typeface="+mn-ea"/>
                          <a:cs typeface="+mn-cs"/>
                        </a:rPr>
                        <a:t>PC</a:t>
                      </a:r>
                    </a:p>
                    <a:p>
                      <a:pPr algn="ctr"/>
                      <a:r>
                        <a:rPr kumimoji="1" lang="ja-JP" altLang="en-US" sz="700" b="1" kern="1200" dirty="0">
                          <a:solidFill>
                            <a:schemeClr val="tx1">
                              <a:lumMod val="65000"/>
                              <a:lumOff val="35000"/>
                            </a:schemeClr>
                          </a:solidFill>
                          <a:latin typeface="+mn-lt"/>
                          <a:ea typeface="+mn-ea"/>
                          <a:cs typeface="+mn-cs"/>
                        </a:rPr>
                        <a:t>（都道府県）</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　</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パノラマ　</a:t>
                      </a:r>
                      <a:endParaRPr kumimoji="1" lang="en-US" altLang="ja-JP" sz="700" b="1" kern="1200" dirty="0">
                        <a:solidFill>
                          <a:schemeClr val="tx1">
                            <a:lumMod val="65000"/>
                            <a:lumOff val="35000"/>
                          </a:schemeClr>
                        </a:solidFill>
                        <a:latin typeface="+mn-lt"/>
                        <a:ea typeface="+mn-ea"/>
                        <a:cs typeface="+mn-cs"/>
                      </a:endParaRPr>
                    </a:p>
                    <a:p>
                      <a:pPr algn="ctr"/>
                      <a:r>
                        <a:rPr kumimoji="1" lang="en-US" altLang="ja-JP" sz="700" b="1" kern="1200" dirty="0">
                          <a:solidFill>
                            <a:schemeClr val="tx1">
                              <a:lumMod val="65000"/>
                              <a:lumOff val="35000"/>
                            </a:schemeClr>
                          </a:solidFill>
                          <a:latin typeface="+mn-lt"/>
                          <a:ea typeface="+mn-ea"/>
                          <a:cs typeface="+mn-cs"/>
                        </a:rPr>
                        <a:t>PC</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トップインパクト　</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パノラマ　</a:t>
                      </a:r>
                      <a:endParaRPr kumimoji="1" lang="en-US" altLang="ja-JP" sz="700" b="1" kern="1200" dirty="0">
                        <a:solidFill>
                          <a:schemeClr val="tx1">
                            <a:lumMod val="65000"/>
                            <a:lumOff val="35000"/>
                          </a:schemeClr>
                        </a:solidFill>
                        <a:latin typeface="+mn-lt"/>
                        <a:ea typeface="+mn-ea"/>
                        <a:cs typeface="+mn-cs"/>
                      </a:endParaRPr>
                    </a:p>
                    <a:p>
                      <a:pPr algn="ct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33224">
                <a:tc>
                  <a:txBody>
                    <a:bodyPr/>
                    <a:lstStyle/>
                    <a:p>
                      <a:pPr algn="ctr">
                        <a:lnSpc>
                          <a:spcPts val="1460"/>
                        </a:lnSpc>
                      </a:pPr>
                      <a:r>
                        <a:rPr lang="ja-JP" altLang="en-US" sz="700" b="1" dirty="0"/>
                        <a:t>ブランドパネル　クインティ</a:t>
                      </a:r>
                      <a:endParaRPr lang="en-US" altLang="ja-JP" sz="700" b="1" dirty="0"/>
                    </a:p>
                    <a:p>
                      <a:pPr algn="ctr">
                        <a:lnSpc>
                          <a:spcPts val="1460"/>
                        </a:lnSpc>
                      </a:pPr>
                      <a:r>
                        <a:rPr lang="ja-JP" altLang="en-US" sz="700" b="1" dirty="0"/>
                        <a:t>ブランドパネル　クインティ　動画</a:t>
                      </a:r>
                      <a:endParaRPr lang="en-US" altLang="ja-JP" sz="700" b="1"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3224">
                <a:tc>
                  <a:txBody>
                    <a:bodyPr/>
                    <a:lstStyle/>
                    <a:p>
                      <a:pPr algn="ctr">
                        <a:lnSpc>
                          <a:spcPts val="1460"/>
                        </a:lnSpc>
                      </a:pPr>
                      <a:r>
                        <a:rPr lang="ja-JP" altLang="en-US" sz="700" b="1" dirty="0"/>
                        <a:t>トップインパクト　スクエア</a:t>
                      </a:r>
                      <a:endParaRPr lang="en-US" altLang="ja-JP" sz="700" b="1" dirty="0"/>
                    </a:p>
                    <a:p>
                      <a:pPr algn="ctr">
                        <a:lnSpc>
                          <a:spcPts val="1460"/>
                        </a:lnSpc>
                      </a:pPr>
                      <a:r>
                        <a:rPr lang="ja-JP" altLang="en-US" sz="700" b="1" dirty="0"/>
                        <a:t>トップインパクト　スクエア　動画</a:t>
                      </a:r>
                      <a:endParaRPr kumimoji="1" lang="en-US" altLang="ja-JP" sz="700" b="1"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940608094"/>
                  </a:ext>
                </a:extLst>
              </a:tr>
              <a:tr h="333224">
                <a:tc>
                  <a:txBody>
                    <a:bodyPr/>
                    <a:lstStyle/>
                    <a:p>
                      <a:pPr algn="ctr">
                        <a:lnSpc>
                          <a:spcPts val="1460"/>
                        </a:lnSpc>
                      </a:pPr>
                      <a:r>
                        <a:rPr lang="ja-JP" altLang="en-US" sz="700" b="1" dirty="0"/>
                        <a:t>トップインパクト　クインティ</a:t>
                      </a:r>
                      <a:endParaRPr lang="en-US" altLang="ja-JP" sz="700" b="1" dirty="0"/>
                    </a:p>
                    <a:p>
                      <a:pPr algn="ctr">
                        <a:lnSpc>
                          <a:spcPts val="1460"/>
                        </a:lnSpc>
                      </a:pPr>
                      <a:r>
                        <a:rPr lang="ja-JP" altLang="en-US" sz="700" b="1" dirty="0"/>
                        <a:t>トップインパクト　クインティ　動画</a:t>
                      </a:r>
                      <a:endParaRPr kumimoji="1" lang="en-US" altLang="ja-JP" sz="700" b="1"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16297115"/>
                  </a:ext>
                </a:extLst>
              </a:tr>
              <a:tr h="333224">
                <a:tc>
                  <a:txBody>
                    <a:bodyPr/>
                    <a:lstStyle/>
                    <a:p>
                      <a:pPr algn="ctr">
                        <a:lnSpc>
                          <a:spcPts val="1460"/>
                        </a:lnSpc>
                      </a:pPr>
                      <a:r>
                        <a:rPr lang="ja-JP" altLang="en-US" sz="700" b="1" dirty="0"/>
                        <a:t>ブランドパネル パノラマ</a:t>
                      </a:r>
                      <a:endParaRPr lang="en-US" altLang="ja-JP" sz="700" b="1" dirty="0"/>
                    </a:p>
                    <a:p>
                      <a:pPr algn="ctr">
                        <a:lnSpc>
                          <a:spcPts val="1460"/>
                        </a:lnSpc>
                      </a:pPr>
                      <a:r>
                        <a:rPr lang="ja-JP" altLang="en-US" sz="700" b="1" dirty="0"/>
                        <a:t>ブランドパネル パノラマ　動画</a:t>
                      </a:r>
                      <a:endParaRPr lang="en-US" altLang="ja-JP" sz="700" b="1"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360401554"/>
                  </a:ext>
                </a:extLst>
              </a:tr>
              <a:tr h="333224">
                <a:tc>
                  <a:txBody>
                    <a:bodyPr/>
                    <a:lstStyle/>
                    <a:p>
                      <a:pPr marL="0" marR="0" lvl="0" indent="0" algn="ctr" defTabSz="914400" rtl="0" eaLnBrk="1" fontAlgn="auto" latinLnBrk="0" hangingPunct="1">
                        <a:lnSpc>
                          <a:spcPts val="146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rgbClr val="FFFFFF"/>
                          </a:solidFill>
                          <a:effectLst/>
                          <a:uLnTx/>
                          <a:uFillTx/>
                          <a:latin typeface="+mn-lt"/>
                          <a:ea typeface="+mn-ea"/>
                          <a:cs typeface="+mn-cs"/>
                        </a:rPr>
                        <a:t>トップインパクト パノラマ</a:t>
                      </a:r>
                      <a:endParaRPr kumimoji="1" lang="en-US" altLang="ja-JP" sz="700" b="1" i="0" u="none" strike="noStrike" kern="1200" cap="none" spc="0" normalizeH="0" baseline="0" noProof="0" dirty="0">
                        <a:ln>
                          <a:noFill/>
                        </a:ln>
                        <a:solidFill>
                          <a:srgbClr val="FFFFFF"/>
                        </a:solidFill>
                        <a:effectLst/>
                        <a:uLnTx/>
                        <a:uFillTx/>
                        <a:latin typeface="+mn-lt"/>
                        <a:ea typeface="+mn-ea"/>
                        <a:cs typeface="+mn-cs"/>
                      </a:endParaRPr>
                    </a:p>
                    <a:p>
                      <a:pPr marL="0" marR="0" lvl="0" indent="0" algn="ctr" defTabSz="914400" rtl="0" eaLnBrk="1" fontAlgn="auto" latinLnBrk="0" hangingPunct="1">
                        <a:lnSpc>
                          <a:spcPts val="146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rgbClr val="FFFFFF"/>
                          </a:solidFill>
                          <a:effectLst/>
                          <a:uLnTx/>
                          <a:uFillTx/>
                          <a:latin typeface="+mn-lt"/>
                          <a:ea typeface="+mn-ea"/>
                          <a:cs typeface="+mn-cs"/>
                        </a:rPr>
                        <a:t>トップインパクト パノラマ　動画</a:t>
                      </a:r>
                      <a:endParaRPr kumimoji="1" lang="zh-CN" altLang="en-US" sz="700" b="1" i="0" u="none" strike="noStrike" kern="1200" cap="none" spc="0" normalizeH="0" baseline="0" noProof="0" dirty="0">
                        <a:ln>
                          <a:noFill/>
                        </a:ln>
                        <a:solidFill>
                          <a:srgbClr val="FFFFFF"/>
                        </a:solidFill>
                        <a:effectLst/>
                        <a:uLnTx/>
                        <a:uFillTx/>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078824691"/>
                  </a:ext>
                </a:extLst>
              </a:tr>
              <a:tr h="333224">
                <a:tc>
                  <a:txBody>
                    <a:bodyPr/>
                    <a:lstStyle/>
                    <a:p>
                      <a:pPr algn="ctr">
                        <a:lnSpc>
                          <a:spcPts val="1460"/>
                        </a:lnSpc>
                      </a:pPr>
                      <a:r>
                        <a:rPr lang="zh-CN" altLang="en-US" sz="700" b="1" dirty="0"/>
                        <a:t>画像（</a:t>
                      </a:r>
                      <a:r>
                        <a:rPr lang="en-US" altLang="zh-CN" sz="700" b="1" dirty="0"/>
                        <a:t>1</a:t>
                      </a:r>
                      <a:r>
                        <a:rPr lang="zh-CN" altLang="en-US" sz="700" b="1" dirty="0"/>
                        <a:t>：</a:t>
                      </a:r>
                      <a:r>
                        <a:rPr lang="en-US" altLang="zh-CN" sz="700" b="1" dirty="0"/>
                        <a:t>1</a:t>
                      </a:r>
                      <a:r>
                        <a:rPr lang="zh-CN" altLang="en-US" sz="700" b="1" dirty="0"/>
                        <a:t>）</a:t>
                      </a:r>
                    </a:p>
                    <a:p>
                      <a:pPr algn="ctr">
                        <a:lnSpc>
                          <a:spcPts val="1460"/>
                        </a:lnSpc>
                      </a:pPr>
                      <a:r>
                        <a:rPr lang="zh-CN" altLang="en-US" sz="700" b="1" dirty="0"/>
                        <a:t>動画（</a:t>
                      </a:r>
                      <a:r>
                        <a:rPr lang="en-US" altLang="zh-CN" sz="700" b="1" dirty="0"/>
                        <a:t>1</a:t>
                      </a:r>
                      <a:r>
                        <a:rPr lang="zh-CN" altLang="en-US" sz="700" b="1" dirty="0"/>
                        <a:t>：</a:t>
                      </a:r>
                      <a:r>
                        <a:rPr lang="en-US" altLang="zh-CN" sz="700" b="1" dirty="0"/>
                        <a:t>1</a:t>
                      </a:r>
                      <a:r>
                        <a:rPr lang="zh-CN" altLang="en-US" sz="700" b="1" dirty="0"/>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533428512"/>
                  </a:ext>
                </a:extLst>
              </a:tr>
              <a:tr h="333224">
                <a:tc>
                  <a:txBody>
                    <a:bodyPr/>
                    <a:lstStyle/>
                    <a:p>
                      <a:pPr marL="0" marR="0" lvl="0" indent="0" algn="ctr" defTabSz="914400" rtl="0" eaLnBrk="1" fontAlgn="auto" latinLnBrk="0" hangingPunct="1">
                        <a:lnSpc>
                          <a:spcPts val="1460"/>
                        </a:lnSpc>
                        <a:spcBef>
                          <a:spcPts val="0"/>
                        </a:spcBef>
                        <a:spcAft>
                          <a:spcPts val="0"/>
                        </a:spcAft>
                        <a:buClrTx/>
                        <a:buSzTx/>
                        <a:buFontTx/>
                        <a:buNone/>
                        <a:tabLst/>
                        <a:defRPr/>
                      </a:pP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画像（</a:t>
                      </a:r>
                      <a:r>
                        <a:rPr kumimoji="1" lang="en-US" altLang="zh-CN" sz="700" b="1" i="0" u="none" strike="noStrike" kern="1200" cap="none" spc="0" normalizeH="0" baseline="0" noProof="0" dirty="0">
                          <a:ln>
                            <a:noFill/>
                          </a:ln>
                          <a:solidFill>
                            <a:srgbClr val="FFFFFF"/>
                          </a:solidFill>
                          <a:effectLst/>
                          <a:uLnTx/>
                          <a:uFillTx/>
                          <a:latin typeface="メイリオ"/>
                          <a:ea typeface="メイリオ"/>
                          <a:cs typeface="+mn-cs"/>
                        </a:rPr>
                        <a:t>1</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6</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9</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p>
                    <a:p>
                      <a:pPr marL="0" marR="0" lvl="0" indent="0" algn="ctr" defTabSz="914400" rtl="0" eaLnBrk="1" fontAlgn="auto" latinLnBrk="0" hangingPunct="1">
                        <a:lnSpc>
                          <a:spcPts val="1460"/>
                        </a:lnSpc>
                        <a:spcBef>
                          <a:spcPts val="0"/>
                        </a:spcBef>
                        <a:spcAft>
                          <a:spcPts val="0"/>
                        </a:spcAft>
                        <a:buClrTx/>
                        <a:buSzTx/>
                        <a:buFontTx/>
                        <a:buNone/>
                        <a:tabLst/>
                        <a:defRPr/>
                      </a:pPr>
                      <a:r>
                        <a:rPr kumimoji="1" lang="zh-CN" altLang="en-US" sz="700" b="1" i="0" u="none" strike="noStrike" kern="1200" cap="none" spc="0" normalizeH="0" baseline="0" noProof="0" dirty="0">
                          <a:ln>
                            <a:noFill/>
                          </a:ln>
                          <a:solidFill>
                            <a:srgbClr val="FFFFFF"/>
                          </a:solidFill>
                          <a:effectLst/>
                          <a:uLnTx/>
                          <a:uFillTx/>
                          <a:latin typeface="+mn-lt"/>
                          <a:ea typeface="+mn-ea"/>
                          <a:cs typeface="+mn-cs"/>
                        </a:rPr>
                        <a:t>動画（</a:t>
                      </a:r>
                      <a:r>
                        <a:rPr kumimoji="1" lang="en-US" altLang="zh-CN" sz="700" b="1" i="0" u="none" strike="noStrike" kern="1200" cap="none" spc="0" normalizeH="0" baseline="0" noProof="0" dirty="0">
                          <a:ln>
                            <a:noFill/>
                          </a:ln>
                          <a:solidFill>
                            <a:srgbClr val="FFFFFF"/>
                          </a:solidFill>
                          <a:effectLst/>
                          <a:uLnTx/>
                          <a:uFillTx/>
                          <a:latin typeface="+mn-lt"/>
                          <a:ea typeface="+mn-ea"/>
                          <a:cs typeface="+mn-cs"/>
                        </a:rPr>
                        <a:t>1</a:t>
                      </a:r>
                      <a:r>
                        <a:rPr kumimoji="1" lang="en-US" altLang="ja-JP" sz="700" b="1" i="0" u="none" strike="noStrike" kern="1200" cap="none" spc="0" normalizeH="0" baseline="0" noProof="0" dirty="0">
                          <a:ln>
                            <a:noFill/>
                          </a:ln>
                          <a:solidFill>
                            <a:srgbClr val="FFFFFF"/>
                          </a:solidFill>
                          <a:effectLst/>
                          <a:uLnTx/>
                          <a:uFillTx/>
                          <a:latin typeface="+mn-lt"/>
                          <a:ea typeface="+mn-ea"/>
                          <a:cs typeface="+mn-cs"/>
                        </a:rPr>
                        <a:t>6</a:t>
                      </a:r>
                      <a:r>
                        <a:rPr kumimoji="1" lang="zh-CN" altLang="en-US" sz="700" b="1" i="0" u="none" strike="noStrike" kern="1200" cap="none" spc="0" normalizeH="0" baseline="0" noProof="0" dirty="0">
                          <a:ln>
                            <a:noFill/>
                          </a:ln>
                          <a:solidFill>
                            <a:srgbClr val="FFFFFF"/>
                          </a:solidFill>
                          <a:effectLst/>
                          <a:uLnTx/>
                          <a:uFillTx/>
                          <a:latin typeface="+mn-lt"/>
                          <a:ea typeface="+mn-ea"/>
                          <a:cs typeface="+mn-cs"/>
                        </a:rPr>
                        <a:t>：</a:t>
                      </a:r>
                      <a:r>
                        <a:rPr kumimoji="1" lang="en-US" altLang="ja-JP" sz="700" b="1" i="0" u="none" strike="noStrike" kern="1200" cap="none" spc="0" normalizeH="0" baseline="0" noProof="0" dirty="0">
                          <a:ln>
                            <a:noFill/>
                          </a:ln>
                          <a:solidFill>
                            <a:srgbClr val="FFFFFF"/>
                          </a:solidFill>
                          <a:effectLst/>
                          <a:uLnTx/>
                          <a:uFillTx/>
                          <a:latin typeface="+mn-lt"/>
                          <a:ea typeface="+mn-ea"/>
                          <a:cs typeface="+mn-cs"/>
                        </a:rPr>
                        <a:t>9</a:t>
                      </a:r>
                      <a:r>
                        <a:rPr kumimoji="1" lang="zh-CN" altLang="en-US" sz="700" b="1" i="0" u="none" strike="noStrike" kern="1200" cap="none" spc="0" normalizeH="0" baseline="0" noProof="0" dirty="0">
                          <a:ln>
                            <a:noFill/>
                          </a:ln>
                          <a:solidFill>
                            <a:srgbClr val="FFFFFF"/>
                          </a:solidFill>
                          <a:effectLst/>
                          <a:uLnTx/>
                          <a:uFillTx/>
                          <a:latin typeface="+mn-lt"/>
                          <a:ea typeface="+mn-ea"/>
                          <a:cs typeface="+mn-cs"/>
                        </a:rPr>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49549249"/>
                  </a:ext>
                </a:extLst>
              </a:tr>
              <a:tr h="333224">
                <a:tc>
                  <a:txBody>
                    <a:bodyPr/>
                    <a:lstStyle/>
                    <a:p>
                      <a:pPr marL="0" marR="0" lvl="0" indent="0" algn="ctr" defTabSz="914400" rtl="0" eaLnBrk="1" fontAlgn="auto" latinLnBrk="0" hangingPunct="1">
                        <a:lnSpc>
                          <a:spcPts val="1460"/>
                        </a:lnSpc>
                        <a:spcBef>
                          <a:spcPts val="0"/>
                        </a:spcBef>
                        <a:spcAft>
                          <a:spcPts val="0"/>
                        </a:spcAft>
                        <a:buClrTx/>
                        <a:buSzTx/>
                        <a:buFontTx/>
                        <a:buNone/>
                        <a:tabLst/>
                        <a:defRPr/>
                      </a:pP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画像（</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6</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5</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782460784"/>
                  </a:ext>
                </a:extLst>
              </a:tr>
              <a:tr h="333224">
                <a:tc>
                  <a:txBody>
                    <a:bodyPr/>
                    <a:lstStyle/>
                    <a:p>
                      <a:pPr marL="0" marR="0" lvl="0" indent="0" algn="ctr" defTabSz="914400" rtl="0" eaLnBrk="1" fontAlgn="auto" latinLnBrk="0" hangingPunct="1">
                        <a:lnSpc>
                          <a:spcPts val="1460"/>
                        </a:lnSpc>
                        <a:spcBef>
                          <a:spcPts val="0"/>
                        </a:spcBef>
                        <a:spcAft>
                          <a:spcPts val="0"/>
                        </a:spcAft>
                        <a:buClrTx/>
                        <a:buSzTx/>
                        <a:buFontTx/>
                        <a:buNone/>
                        <a:tabLst/>
                        <a:defRPr/>
                      </a:pP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画像（</a:t>
                      </a:r>
                      <a:r>
                        <a:rPr kumimoji="1" lang="en-US" altLang="zh-CN" sz="700" b="1" i="0" u="none" strike="noStrike" kern="1200" cap="none" spc="0" normalizeH="0" baseline="0" noProof="0" dirty="0">
                          <a:ln>
                            <a:noFill/>
                          </a:ln>
                          <a:solidFill>
                            <a:srgbClr val="FFFFFF"/>
                          </a:solidFill>
                          <a:effectLst/>
                          <a:uLnTx/>
                          <a:uFillTx/>
                          <a:latin typeface="メイリオ"/>
                          <a:ea typeface="メイリオ"/>
                          <a:cs typeface="+mn-cs"/>
                        </a:rPr>
                        <a:t>1</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2</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p>
                    <a:p>
                      <a:pPr marL="0" marR="0" lvl="0" indent="0" algn="ctr" defTabSz="914400" rtl="0" eaLnBrk="1" fontAlgn="auto" latinLnBrk="0" hangingPunct="1">
                        <a:lnSpc>
                          <a:spcPts val="1460"/>
                        </a:lnSpc>
                        <a:spcBef>
                          <a:spcPts val="0"/>
                        </a:spcBef>
                        <a:spcAft>
                          <a:spcPts val="0"/>
                        </a:spcAft>
                        <a:buClrTx/>
                        <a:buSzTx/>
                        <a:buFontTx/>
                        <a:buNone/>
                        <a:tabLst/>
                        <a:defRPr/>
                      </a:pP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動画（</a:t>
                      </a:r>
                      <a:r>
                        <a:rPr kumimoji="1" lang="en-US" altLang="zh-CN" sz="700" b="1" i="0" u="none" strike="noStrike" kern="1200" cap="none" spc="0" normalizeH="0" baseline="0" noProof="0" dirty="0">
                          <a:ln>
                            <a:noFill/>
                          </a:ln>
                          <a:solidFill>
                            <a:srgbClr val="FFFFFF"/>
                          </a:solidFill>
                          <a:effectLst/>
                          <a:uLnTx/>
                          <a:uFillTx/>
                          <a:latin typeface="メイリオ"/>
                          <a:ea typeface="メイリオ"/>
                          <a:cs typeface="+mn-cs"/>
                        </a:rPr>
                        <a:t>1</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r>
                        <a:rPr kumimoji="1" lang="en-US" altLang="ja-JP" sz="700" b="1" i="0" u="none" strike="noStrike" kern="1200" cap="none" spc="0" normalizeH="0" baseline="0" noProof="0" dirty="0">
                          <a:ln>
                            <a:noFill/>
                          </a:ln>
                          <a:solidFill>
                            <a:srgbClr val="FFFFFF"/>
                          </a:solidFill>
                          <a:effectLst/>
                          <a:uLnTx/>
                          <a:uFillTx/>
                          <a:latin typeface="メイリオ"/>
                          <a:ea typeface="メイリオ"/>
                          <a:cs typeface="+mn-cs"/>
                        </a:rPr>
                        <a:t>2</a:t>
                      </a:r>
                      <a:r>
                        <a:rPr kumimoji="1" lang="zh-CN" altLang="en-US" sz="700" b="1" i="0" u="none" strike="noStrike" kern="1200" cap="none" spc="0" normalizeH="0" baseline="0" noProof="0" dirty="0">
                          <a:ln>
                            <a:noFill/>
                          </a:ln>
                          <a:solidFill>
                            <a:srgbClr val="FFFFFF"/>
                          </a:solidFill>
                          <a:effectLst/>
                          <a:uLnTx/>
                          <a:uFillTx/>
                          <a:latin typeface="メイリオ"/>
                          <a:ea typeface="メイリオ"/>
                          <a:cs typeface="+mn-cs"/>
                        </a:rPr>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40765094"/>
                  </a:ext>
                </a:extLst>
              </a:tr>
            </a:tbl>
          </a:graphicData>
        </a:graphic>
      </p:graphicFrame>
      <p:sp>
        <p:nvSpPr>
          <p:cNvPr id="9" name="正方形/長方形 8"/>
          <p:cNvSpPr/>
          <p:nvPr/>
        </p:nvSpPr>
        <p:spPr>
          <a:xfrm>
            <a:off x="276604" y="6043768"/>
            <a:ext cx="2098651" cy="477054"/>
          </a:xfrm>
          <a:prstGeom prst="rect">
            <a:avLst/>
          </a:prstGeom>
        </p:spPr>
        <p:txBody>
          <a:bodyPr wrap="none" anchor="t">
            <a:spAutoFit/>
          </a:bodyPr>
          <a:lstStyle/>
          <a:p>
            <a:pPr>
              <a:lnSpc>
                <a:spcPts val="1460"/>
              </a:lnSpc>
            </a:pPr>
            <a:r>
              <a:rPr lang="en-US" altLang="ja-JP" sz="900" dirty="0">
                <a:latin typeface="+mn-ea"/>
              </a:rPr>
              <a:t>※SP</a:t>
            </a:r>
            <a:r>
              <a:rPr lang="ja-JP" altLang="en-US" sz="900" dirty="0">
                <a:latin typeface="+mn-ea"/>
              </a:rPr>
              <a:t>はスマートフォンの略称です。</a:t>
            </a:r>
            <a:endParaRPr lang="en-US" altLang="ja-JP" sz="900" dirty="0">
              <a:latin typeface="+mn-ea"/>
            </a:endParaRPr>
          </a:p>
          <a:p>
            <a:pPr>
              <a:lnSpc>
                <a:spcPts val="1460"/>
              </a:lnSpc>
            </a:pPr>
            <a:r>
              <a:rPr lang="en-US" altLang="ja-JP" sz="900" dirty="0">
                <a:latin typeface="+mn-ea"/>
              </a:rPr>
              <a:t>※MD</a:t>
            </a:r>
            <a:r>
              <a:rPr lang="ja-JP" altLang="en-US" sz="900" dirty="0">
                <a:latin typeface="+mn-ea"/>
              </a:rPr>
              <a:t>はマルチデバイスの略称です。</a:t>
            </a:r>
            <a:endParaRPr lang="en-US" altLang="ja-JP" sz="900" dirty="0">
              <a:latin typeface="+mn-ea"/>
            </a:endParaRPr>
          </a:p>
        </p:txBody>
      </p:sp>
      <p:grpSp>
        <p:nvGrpSpPr>
          <p:cNvPr id="7" name="グループ化 6"/>
          <p:cNvGrpSpPr/>
          <p:nvPr/>
        </p:nvGrpSpPr>
        <p:grpSpPr>
          <a:xfrm>
            <a:off x="183759" y="3753080"/>
            <a:ext cx="540000" cy="396000"/>
            <a:chOff x="1179981" y="1052736"/>
            <a:chExt cx="604667" cy="432047"/>
          </a:xfrm>
        </p:grpSpPr>
        <p:sp>
          <p:nvSpPr>
            <p:cNvPr id="8" name="直角三角形 7"/>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0" name="テキスト ボックス 9"/>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grpSp>
        <p:nvGrpSpPr>
          <p:cNvPr id="11" name="グループ化 10"/>
          <p:cNvGrpSpPr/>
          <p:nvPr/>
        </p:nvGrpSpPr>
        <p:grpSpPr>
          <a:xfrm>
            <a:off x="200472" y="3284984"/>
            <a:ext cx="540000" cy="396000"/>
            <a:chOff x="1179981" y="1052736"/>
            <a:chExt cx="604667" cy="432047"/>
          </a:xfrm>
        </p:grpSpPr>
        <p:sp>
          <p:nvSpPr>
            <p:cNvPr id="12" name="直角三角形 11"/>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3" name="テキスト ボックス 12"/>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spTree>
    <p:extLst>
      <p:ext uri="{BB962C8B-B14F-4D97-AF65-F5344CB8AC3E}">
        <p14:creationId xmlns:p14="http://schemas.microsoft.com/office/powerpoint/2010/main" val="39705556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p:txBody>
          <a:bodyPr>
            <a:normAutofit fontScale="90000"/>
          </a:bodyPr>
          <a:lstStyle/>
          <a:p>
            <a:r>
              <a:rPr kumimoji="1" lang="ja-JP" altLang="en-US" dirty="0"/>
              <a:t>オーディエンスカテゴリー一覧（興味関心）</a:t>
            </a:r>
          </a:p>
        </p:txBody>
      </p:sp>
      <p:graphicFrame>
        <p:nvGraphicFramePr>
          <p:cNvPr id="7" name="表 6"/>
          <p:cNvGraphicFramePr>
            <a:graphicFrameLocks noGrp="1"/>
          </p:cNvGraphicFramePr>
          <p:nvPr>
            <p:extLst>
              <p:ext uri="{D42A27DB-BD31-4B8C-83A1-F6EECF244321}">
                <p14:modId xmlns:p14="http://schemas.microsoft.com/office/powerpoint/2010/main" val="2751532344"/>
              </p:ext>
            </p:extLst>
          </p:nvPr>
        </p:nvGraphicFramePr>
        <p:xfrm>
          <a:off x="321500" y="921424"/>
          <a:ext cx="4487484" cy="5672072"/>
        </p:xfrm>
        <a:graphic>
          <a:graphicData uri="http://schemas.openxmlformats.org/drawingml/2006/table">
            <a:tbl>
              <a:tblPr firstCol="1" bandRow="1">
                <a:tableStyleId>{21E4AEA4-8DFA-4A89-87EB-49C32662AFE0}</a:tableStyleId>
              </a:tblPr>
              <a:tblGrid>
                <a:gridCol w="1175116">
                  <a:extLst>
                    <a:ext uri="{9D8B030D-6E8A-4147-A177-3AD203B41FA5}">
                      <a16:colId xmlns:a16="http://schemas.microsoft.com/office/drawing/2014/main" val="2462582317"/>
                    </a:ext>
                  </a:extLst>
                </a:gridCol>
                <a:gridCol w="3312368">
                  <a:extLst>
                    <a:ext uri="{9D8B030D-6E8A-4147-A177-3AD203B41FA5}">
                      <a16:colId xmlns:a16="http://schemas.microsoft.com/office/drawing/2014/main" val="87934143"/>
                    </a:ext>
                  </a:extLst>
                </a:gridCol>
              </a:tblGrid>
              <a:tr h="26464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カテゴリー区分</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ja-JP" altLang="en-US" sz="700" b="1" kern="1200" dirty="0">
                          <a:solidFill>
                            <a:schemeClr val="bg1"/>
                          </a:solidFill>
                          <a:latin typeface="+mn-lt"/>
                          <a:ea typeface="+mn-ea"/>
                          <a:cs typeface="+mn-cs"/>
                        </a:rPr>
                        <a:t>カテゴリー名</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790200490"/>
                  </a:ext>
                </a:extLst>
              </a:tr>
              <a:tr h="172018">
                <a:tc rowSpan="3">
                  <a:txBody>
                    <a:bodyPr/>
                    <a:lstStyle/>
                    <a:p>
                      <a:pPr algn="ctr" fontAlgn="t"/>
                      <a:r>
                        <a:rPr lang="ja-JP" altLang="en-US" sz="800" b="0" i="0" u="none" strike="noStrike" dirty="0">
                          <a:solidFill>
                            <a:schemeClr val="tx1"/>
                          </a:solidFill>
                          <a:effectLst/>
                          <a:latin typeface="+mn-ea"/>
                          <a:ea typeface="+mn-ea"/>
                        </a:rPr>
                        <a:t>ショッピング</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fontAlgn="b"/>
                      <a:r>
                        <a:rPr lang="ja-JP" altLang="en-US" sz="800" b="0" i="0" u="none" strike="noStrike" dirty="0">
                          <a:solidFill>
                            <a:srgbClr val="000000"/>
                          </a:solidFill>
                          <a:effectLst/>
                          <a:latin typeface="+mn-ea"/>
                          <a:ea typeface="+mn-ea"/>
                        </a:rPr>
                        <a:t>ショッピング</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09817490"/>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a:solidFill>
                            <a:srgbClr val="000000"/>
                          </a:solidFill>
                          <a:effectLst/>
                          <a:latin typeface="+mn-ea"/>
                          <a:ea typeface="+mn-ea"/>
                        </a:rPr>
                        <a:t>ショッピング</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買い物好き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84404054"/>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ショッピング</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高級ブランド好き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1405478"/>
                  </a:ext>
                </a:extLst>
              </a:tr>
              <a:tr h="172018">
                <a:tc rowSpan="7">
                  <a:txBody>
                    <a:bodyPr/>
                    <a:lstStyle/>
                    <a:p>
                      <a:pPr algn="ctr" fontAlgn="t"/>
                      <a:r>
                        <a:rPr lang="ja-JP" altLang="en-US" sz="800" b="0" i="0" u="none" strike="noStrike" dirty="0">
                          <a:solidFill>
                            <a:schemeClr val="tx1"/>
                          </a:solidFill>
                          <a:effectLst/>
                          <a:latin typeface="+mn-ea"/>
                          <a:ea typeface="+mn-ea"/>
                        </a:rPr>
                        <a:t>旅行</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旅行</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59827871"/>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旅行</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旅行好き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9466847"/>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旅行</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旅行好き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スノーリゾート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31261041"/>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旅行</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旅行好き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ビーチリゾート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11011620"/>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旅行</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旅行好き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家族旅行</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197907699"/>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rgbClr val="FAFAFB"/>
                    </a:solidFill>
                  </a:tcPr>
                </a:tc>
                <a:tc>
                  <a:txBody>
                    <a:bodyPr/>
                    <a:lstStyle/>
                    <a:p>
                      <a:pPr algn="l" fontAlgn="b"/>
                      <a:r>
                        <a:rPr lang="ja-JP" altLang="en-US" sz="800" b="0" i="0" u="none" strike="noStrike" dirty="0">
                          <a:solidFill>
                            <a:srgbClr val="000000"/>
                          </a:solidFill>
                          <a:effectLst/>
                          <a:latin typeface="+mn-ea"/>
                          <a:ea typeface="+mn-ea"/>
                        </a:rPr>
                        <a:t>旅行</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旅行好き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豪華旅行</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rgbClr val="FAFAFB"/>
                    </a:solidFill>
                  </a:tcPr>
                </a:tc>
                <a:extLst>
                  <a:ext uri="{0D108BD9-81ED-4DB2-BD59-A6C34878D82A}">
                    <a16:rowId xmlns:a16="http://schemas.microsoft.com/office/drawing/2014/main" val="1991558634"/>
                  </a:ext>
                </a:extLst>
              </a:tr>
              <a:tr h="24688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旅行</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出張の多い人</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51475997"/>
                  </a:ext>
                </a:extLst>
              </a:tr>
              <a:tr h="172018">
                <a:tc rowSpan="9">
                  <a:txBody>
                    <a:bodyPr/>
                    <a:lstStyle/>
                    <a:p>
                      <a:pPr algn="ctr" fontAlgn="t"/>
                      <a:r>
                        <a:rPr lang="ja-JP" altLang="en-US" sz="800" b="0" i="0" u="none" strike="noStrike" dirty="0">
                          <a:solidFill>
                            <a:schemeClr val="tx1"/>
                          </a:solidFill>
                          <a:effectLst/>
                          <a:latin typeface="+mn-ea"/>
                          <a:ea typeface="+mn-ea"/>
                        </a:rPr>
                        <a:t>ニュース、</a:t>
                      </a:r>
                      <a:endParaRPr lang="en-US" altLang="ja-JP" sz="800" b="0" i="0" u="none" strike="noStrike" dirty="0">
                        <a:solidFill>
                          <a:schemeClr val="tx1"/>
                        </a:solidFill>
                        <a:effectLst/>
                        <a:latin typeface="+mn-ea"/>
                        <a:ea typeface="+mn-ea"/>
                      </a:endParaRPr>
                    </a:p>
                    <a:p>
                      <a:pPr algn="ctr" fontAlgn="t"/>
                      <a:r>
                        <a:rPr lang="ja-JP" altLang="en-US" sz="800" b="0" i="0" u="none" strike="noStrike" dirty="0">
                          <a:solidFill>
                            <a:schemeClr val="tx1"/>
                          </a:solidFill>
                          <a:effectLst/>
                          <a:latin typeface="+mn-ea"/>
                          <a:ea typeface="+mn-ea"/>
                        </a:rPr>
                        <a:t>情報メディア</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ニュース、情報メディア</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79860959"/>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ニュース、情報メディア</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ニュース好き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99569733"/>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ニュース、情報メディア</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ニュース好き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政治</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80196133"/>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ニュース、情報メディア</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ニュース好き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経済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89322325"/>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ニュース、情報メディア</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ニュース好き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エンタメ</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80701929"/>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ニュース、情報メディア</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ニュース好き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テクノロジー（</a:t>
                      </a:r>
                      <a:r>
                        <a:rPr lang="en-US" altLang="ja-JP" sz="800" b="0" i="0" u="none" strike="noStrike" dirty="0">
                          <a:solidFill>
                            <a:srgbClr val="000000"/>
                          </a:solidFill>
                          <a:effectLst/>
                          <a:latin typeface="+mn-ea"/>
                          <a:ea typeface="+mn-ea"/>
                        </a:rPr>
                        <a:t>IT</a:t>
                      </a:r>
                      <a:r>
                        <a:rPr lang="ja-JP" altLang="en-US" sz="800" b="0" i="0" u="none" strike="noStrike" dirty="0">
                          <a:solidFill>
                            <a:srgbClr val="000000"/>
                          </a:solidFill>
                          <a:effectLst/>
                          <a:latin typeface="+mn-ea"/>
                          <a:ea typeface="+mn-ea"/>
                        </a:rPr>
                        <a:t>）</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04557901"/>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a:solidFill>
                            <a:srgbClr val="000000"/>
                          </a:solidFill>
                          <a:effectLst/>
                          <a:latin typeface="+mn-ea"/>
                          <a:ea typeface="+mn-ea"/>
                        </a:rPr>
                        <a:t>ニュース、情報メディア</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ニュース好き</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サイエンス（科学）</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57365306"/>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a:solidFill>
                            <a:srgbClr val="000000"/>
                          </a:solidFill>
                          <a:effectLst/>
                          <a:latin typeface="+mn-ea"/>
                          <a:ea typeface="+mn-ea"/>
                        </a:rPr>
                        <a:t>ニュース、情報メディア</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女性向けメディア好き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3640526"/>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ニュース、情報メディア</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男性向けメディア好き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79206892"/>
                  </a:ext>
                </a:extLst>
              </a:tr>
              <a:tr h="172018">
                <a:tc rowSpan="12">
                  <a:txBody>
                    <a:bodyPr/>
                    <a:lstStyle/>
                    <a:p>
                      <a:pPr algn="ctr" fontAlgn="t"/>
                      <a:r>
                        <a:rPr lang="ja-JP" altLang="en-US" sz="800" b="0" i="0" u="none" strike="noStrike" dirty="0">
                          <a:solidFill>
                            <a:schemeClr val="tx1"/>
                          </a:solidFill>
                          <a:effectLst/>
                          <a:latin typeface="+mn-ea"/>
                          <a:ea typeface="+mn-ea"/>
                        </a:rPr>
                        <a:t>スポーツ、</a:t>
                      </a:r>
                      <a:endParaRPr lang="en-US" altLang="ja-JP" sz="800" b="0" i="0" u="none" strike="noStrike" dirty="0">
                        <a:solidFill>
                          <a:schemeClr val="tx1"/>
                        </a:solidFill>
                        <a:effectLst/>
                        <a:latin typeface="+mn-ea"/>
                        <a:ea typeface="+mn-ea"/>
                      </a:endParaRPr>
                    </a:p>
                    <a:p>
                      <a:pPr algn="ctr" fontAlgn="t"/>
                      <a:r>
                        <a:rPr lang="ja-JP" altLang="en-US" sz="800" b="0" i="0" u="none" strike="noStrike" dirty="0">
                          <a:solidFill>
                            <a:schemeClr val="tx1"/>
                          </a:solidFill>
                          <a:effectLst/>
                          <a:latin typeface="+mn-ea"/>
                          <a:ea typeface="+mn-ea"/>
                        </a:rPr>
                        <a:t>フィットネス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l" fontAlgn="b"/>
                      <a:r>
                        <a:rPr lang="ja-JP" altLang="en-US" sz="800" b="0" i="0" u="none" strike="noStrike">
                          <a:solidFill>
                            <a:srgbClr val="000000"/>
                          </a:solidFill>
                          <a:effectLst/>
                          <a:latin typeface="+mn-ea"/>
                          <a:ea typeface="+mn-ea"/>
                        </a:rPr>
                        <a:t>スポーツ、フィットネス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33544395"/>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a:solidFill>
                            <a:srgbClr val="000000"/>
                          </a:solidFill>
                          <a:effectLst/>
                          <a:latin typeface="+mn-ea"/>
                          <a:ea typeface="+mn-ea"/>
                        </a:rPr>
                        <a:t>スポーツ、フィットネス</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スポーツ好き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60355991"/>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野球</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0684423"/>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野球</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プロ野球</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8419568"/>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野球</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メジャーリーグ</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2472847"/>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野球</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高校野球</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54317158"/>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サッカー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04376052"/>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サッカー</a:t>
                      </a:r>
                      <a:r>
                        <a:rPr lang="en-US" altLang="ja-JP" sz="800" b="0" i="0" u="none" strike="noStrike" dirty="0">
                          <a:solidFill>
                            <a:srgbClr val="000000"/>
                          </a:solidFill>
                          <a:effectLst/>
                          <a:latin typeface="+mn-ea"/>
                          <a:ea typeface="+mn-ea"/>
                        </a:rPr>
                        <a:t>/J</a:t>
                      </a:r>
                      <a:r>
                        <a:rPr lang="ja-JP" altLang="en-US" sz="800" b="0" i="0" u="none" strike="noStrike" dirty="0">
                          <a:solidFill>
                            <a:srgbClr val="000000"/>
                          </a:solidFill>
                          <a:effectLst/>
                          <a:latin typeface="+mn-ea"/>
                          <a:ea typeface="+mn-ea"/>
                        </a:rPr>
                        <a:t>リーグ</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67139002"/>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サッカー</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海外サッカー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6471283"/>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競馬</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064402603"/>
                  </a:ext>
                </a:extLst>
              </a:tr>
              <a:tr h="172018">
                <a:tc vMerge="1">
                  <a:txBody>
                    <a:bodyPr/>
                    <a:lstStyle/>
                    <a:p>
                      <a:pPr algn="l" fontAlgn="t"/>
                      <a:endParaRPr lang="ja-JP" altLang="en-US" sz="7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ゴルフ</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3819377"/>
                  </a:ext>
                </a:extLst>
              </a:tr>
              <a:tr h="172018">
                <a:tc vMerge="1">
                  <a:txBody>
                    <a:bodyPr/>
                    <a:lstStyle/>
                    <a:p>
                      <a:pPr algn="ctr" fontAlgn="t"/>
                      <a:endParaRPr lang="ja-JP" altLang="en-US" sz="7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スキー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95126687"/>
                  </a:ext>
                </a:extLst>
              </a:tr>
            </a:tbl>
          </a:graphicData>
        </a:graphic>
      </p:graphicFrame>
      <p:graphicFrame>
        <p:nvGraphicFramePr>
          <p:cNvPr id="8" name="表 7"/>
          <p:cNvGraphicFramePr>
            <a:graphicFrameLocks noGrp="1"/>
          </p:cNvGraphicFramePr>
          <p:nvPr>
            <p:extLst>
              <p:ext uri="{D42A27DB-BD31-4B8C-83A1-F6EECF244321}">
                <p14:modId xmlns:p14="http://schemas.microsoft.com/office/powerpoint/2010/main" val="247924175"/>
              </p:ext>
            </p:extLst>
          </p:nvPr>
        </p:nvGraphicFramePr>
        <p:xfrm>
          <a:off x="5097016" y="921424"/>
          <a:ext cx="4487484" cy="5675360"/>
        </p:xfrm>
        <a:graphic>
          <a:graphicData uri="http://schemas.openxmlformats.org/drawingml/2006/table">
            <a:tbl>
              <a:tblPr firstCol="1" bandRow="1">
                <a:tableStyleId>{21E4AEA4-8DFA-4A89-87EB-49C32662AFE0}</a:tableStyleId>
              </a:tblPr>
              <a:tblGrid>
                <a:gridCol w="1175116">
                  <a:extLst>
                    <a:ext uri="{9D8B030D-6E8A-4147-A177-3AD203B41FA5}">
                      <a16:colId xmlns:a16="http://schemas.microsoft.com/office/drawing/2014/main" val="1563106991"/>
                    </a:ext>
                  </a:extLst>
                </a:gridCol>
                <a:gridCol w="3312368">
                  <a:extLst>
                    <a:ext uri="{9D8B030D-6E8A-4147-A177-3AD203B41FA5}">
                      <a16:colId xmlns:a16="http://schemas.microsoft.com/office/drawing/2014/main" val="87934143"/>
                    </a:ext>
                  </a:extLst>
                </a:gridCol>
              </a:tblGrid>
              <a:tr h="2683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カテゴリー区分</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ja-JP" altLang="en-US" sz="700" b="1" kern="1200" dirty="0">
                          <a:solidFill>
                            <a:schemeClr val="bg1"/>
                          </a:solidFill>
                          <a:latin typeface="+mn-lt"/>
                          <a:ea typeface="+mn-ea"/>
                          <a:cs typeface="+mn-cs"/>
                        </a:rPr>
                        <a:t>カテゴリー名</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790200490"/>
                  </a:ext>
                </a:extLst>
              </a:tr>
              <a:tr h="174420">
                <a:tc rowSpan="17">
                  <a:txBody>
                    <a:bodyPr/>
                    <a:lstStyle/>
                    <a:p>
                      <a:pPr algn="ctr" fontAlgn="t"/>
                      <a:r>
                        <a:rPr lang="ja-JP" altLang="en-US" sz="800" b="0" i="0" u="none" strike="noStrike" dirty="0">
                          <a:solidFill>
                            <a:schemeClr val="tx1"/>
                          </a:solidFill>
                          <a:effectLst/>
                          <a:latin typeface="+mn-ea"/>
                          <a:ea typeface="+mn-ea"/>
                        </a:rPr>
                        <a:t>スポーツ、</a:t>
                      </a:r>
                      <a:endParaRPr lang="en-US" altLang="ja-JP" sz="800" b="0" i="0" u="none" strike="noStrike" dirty="0">
                        <a:solidFill>
                          <a:schemeClr val="tx1"/>
                        </a:solidFill>
                        <a:effectLst/>
                        <a:latin typeface="+mn-ea"/>
                        <a:ea typeface="+mn-ea"/>
                      </a:endParaRPr>
                    </a:p>
                    <a:p>
                      <a:pPr algn="ctr" fontAlgn="t"/>
                      <a:r>
                        <a:rPr lang="ja-JP" altLang="en-US" sz="800" b="0" i="0" u="none" strike="noStrike" dirty="0">
                          <a:solidFill>
                            <a:schemeClr val="tx1"/>
                          </a:solidFill>
                          <a:effectLst/>
                          <a:latin typeface="+mn-ea"/>
                          <a:ea typeface="+mn-ea"/>
                        </a:rPr>
                        <a:t>フィットネス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スノーボード</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09817490"/>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フィギュアスケート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84404054"/>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/F1</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1405478"/>
                  </a:ext>
                </a:extLst>
              </a:tr>
              <a:tr h="174420">
                <a:tc vMerge="1">
                  <a:txBody>
                    <a:bodyPr/>
                    <a:lstStyle/>
                    <a:p>
                      <a:pPr algn="l" fontAlgn="b"/>
                      <a:endParaRPr lang="en-US" altLang="ja-JP"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バレーボール</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59827871"/>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a:solidFill>
                            <a:srgbClr val="000000"/>
                          </a:solidFill>
                          <a:effectLst/>
                          <a:latin typeface="+mn-ea"/>
                          <a:ea typeface="+mn-ea"/>
                        </a:rPr>
                        <a:t>スポーツ、フィットネス</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スポーツ好き</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テニス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9466847"/>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バスケットボール</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31261041"/>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格闘技</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11011620"/>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相撲</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197907699"/>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a:solidFill>
                            <a:srgbClr val="000000"/>
                          </a:solidFill>
                          <a:effectLst/>
                          <a:latin typeface="+mn-ea"/>
                          <a:ea typeface="+mn-ea"/>
                        </a:rPr>
                        <a:t>スポーツ、フィットネス</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スポーツ好き</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ランニング</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51475997"/>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サイクリング</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79860959"/>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a:solidFill>
                            <a:srgbClr val="000000"/>
                          </a:solidFill>
                          <a:effectLst/>
                          <a:latin typeface="+mn-ea"/>
                          <a:ea typeface="+mn-ea"/>
                        </a:rPr>
                        <a:t>スポーツ、フィットネス</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スポーツ好き</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バドミントン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99569733"/>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卓球</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80196133"/>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ダンス、バレエ</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93472547"/>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マリンスポーツ</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89322325"/>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水泳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80701929"/>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フィットネス、トレーニング好き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04557901"/>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スポーツ、フィットネス</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ヨガ、ピラティス好き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57365306"/>
                  </a:ext>
                </a:extLst>
              </a:tr>
              <a:tr h="174420">
                <a:tc rowSpan="2">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銀行、金融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銀行、金融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3640526"/>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zh-TW" altLang="en-US" sz="800" b="0" i="0" u="none" strike="noStrike" dirty="0">
                          <a:solidFill>
                            <a:srgbClr val="000000"/>
                          </a:solidFill>
                          <a:effectLst/>
                          <a:latin typeface="+mn-ea"/>
                          <a:ea typeface="+mn-ea"/>
                        </a:rPr>
                        <a:t>銀行、金融</a:t>
                      </a:r>
                      <a:r>
                        <a:rPr lang="en-US" altLang="zh-TW" sz="800" b="0" i="0" u="none" strike="noStrike" dirty="0">
                          <a:solidFill>
                            <a:srgbClr val="000000"/>
                          </a:solidFill>
                          <a:effectLst/>
                          <a:latin typeface="+mn-ea"/>
                          <a:ea typeface="+mn-ea"/>
                        </a:rPr>
                        <a:t>/</a:t>
                      </a:r>
                      <a:r>
                        <a:rPr lang="zh-TW" altLang="en-US" sz="800" b="0" i="0" u="none" strike="noStrike" dirty="0">
                          <a:solidFill>
                            <a:srgbClr val="000000"/>
                          </a:solidFill>
                          <a:effectLst/>
                          <a:latin typeface="+mn-ea"/>
                          <a:ea typeface="+mn-ea"/>
                        </a:rPr>
                        <a:t>投資家</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79206892"/>
                  </a:ext>
                </a:extLst>
              </a:tr>
              <a:tr h="174420">
                <a:tc rowSpan="12">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メディア、</a:t>
                      </a:r>
                      <a:endParaRPr lang="en-US" altLang="ja-JP" sz="800" b="0" i="0" u="none" strike="noStrike" dirty="0">
                        <a:solidFill>
                          <a:schemeClr val="tx1"/>
                        </a:solidFill>
                        <a:effectLst/>
                        <a:latin typeface="+mn-ea"/>
                        <a:ea typeface="+mn-ea"/>
                      </a:endParaRPr>
                    </a:p>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エンターテインメント</a:t>
                      </a:r>
                    </a:p>
                    <a:p>
                      <a:pPr algn="ctr" fontAlgn="b"/>
                      <a:endParaRPr lang="zh-TW"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33544395"/>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テレビ好き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60355991"/>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テレビ好き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国内ドラマ</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0684423"/>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テレビ好き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海外ドラマ</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8419568"/>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テレビ好き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2472847"/>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テレビ好き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音楽</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54317158"/>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テレビ好き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バラエティー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04376052"/>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テレビ好き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アニメ</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67139002"/>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テレビ好き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ニュース、報道</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6471283"/>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テレビ好き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情報、ワイドショー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064402603"/>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テレビ好き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ドキュメンタリー、教養</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3819377"/>
                  </a:ext>
                </a:extLst>
              </a:tr>
              <a:tr h="17442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ラジオ好き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57932253"/>
                  </a:ext>
                </a:extLst>
              </a:tr>
            </a:tbl>
          </a:graphicData>
        </a:graphic>
      </p:graphicFrame>
    </p:spTree>
    <p:extLst>
      <p:ext uri="{BB962C8B-B14F-4D97-AF65-F5344CB8AC3E}">
        <p14:creationId xmlns:p14="http://schemas.microsoft.com/office/powerpoint/2010/main" val="26427937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p:txBody>
          <a:bodyPr>
            <a:normAutofit fontScale="90000"/>
          </a:bodyPr>
          <a:lstStyle/>
          <a:p>
            <a:r>
              <a:rPr kumimoji="1" lang="ja-JP" altLang="en-US" dirty="0"/>
              <a:t>オーディエンスカテゴリー一覧（興味関心）</a:t>
            </a:r>
          </a:p>
        </p:txBody>
      </p:sp>
      <p:graphicFrame>
        <p:nvGraphicFramePr>
          <p:cNvPr id="8" name="表 7"/>
          <p:cNvGraphicFramePr>
            <a:graphicFrameLocks noGrp="1"/>
          </p:cNvGraphicFramePr>
          <p:nvPr>
            <p:extLst>
              <p:ext uri="{D42A27DB-BD31-4B8C-83A1-F6EECF244321}">
                <p14:modId xmlns:p14="http://schemas.microsoft.com/office/powerpoint/2010/main" val="2302070981"/>
              </p:ext>
            </p:extLst>
          </p:nvPr>
        </p:nvGraphicFramePr>
        <p:xfrm>
          <a:off x="5097016" y="921424"/>
          <a:ext cx="4487484" cy="5672073"/>
        </p:xfrm>
        <a:graphic>
          <a:graphicData uri="http://schemas.openxmlformats.org/drawingml/2006/table">
            <a:tbl>
              <a:tblPr firstCol="1" bandRow="1">
                <a:tableStyleId>{21E4AEA4-8DFA-4A89-87EB-49C32662AFE0}</a:tableStyleId>
              </a:tblPr>
              <a:tblGrid>
                <a:gridCol w="1175116">
                  <a:extLst>
                    <a:ext uri="{9D8B030D-6E8A-4147-A177-3AD203B41FA5}">
                      <a16:colId xmlns:a16="http://schemas.microsoft.com/office/drawing/2014/main" val="1563106991"/>
                    </a:ext>
                  </a:extLst>
                </a:gridCol>
                <a:gridCol w="3312368">
                  <a:extLst>
                    <a:ext uri="{9D8B030D-6E8A-4147-A177-3AD203B41FA5}">
                      <a16:colId xmlns:a16="http://schemas.microsoft.com/office/drawing/2014/main" val="87934143"/>
                    </a:ext>
                  </a:extLst>
                </a:gridCol>
              </a:tblGrid>
              <a:tr h="2681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カテゴリー区分</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ja-JP" altLang="en-US" sz="700" b="1" kern="1200" dirty="0">
                          <a:solidFill>
                            <a:schemeClr val="bg1"/>
                          </a:solidFill>
                          <a:latin typeface="+mn-lt"/>
                          <a:ea typeface="+mn-ea"/>
                          <a:cs typeface="+mn-cs"/>
                        </a:rPr>
                        <a:t>カテゴリー名</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790200490"/>
                  </a:ext>
                </a:extLst>
              </a:tr>
              <a:tr h="174319">
                <a:tc rowSpan="6">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ゲーム</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fontAlgn="b"/>
                      <a:r>
                        <a:rPr lang="ja-JP" altLang="en-US" sz="800" b="0" i="0" u="none" strike="noStrike" dirty="0">
                          <a:solidFill>
                            <a:srgbClr val="000000"/>
                          </a:solidFill>
                          <a:effectLst/>
                          <a:latin typeface="+mn-ea"/>
                          <a:ea typeface="+mn-ea"/>
                        </a:rPr>
                        <a:t>ゲーム</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ゲーム好き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シミュレーションゲーム</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09817490"/>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ゲーム</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ゲーム好き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シューティングゲーム</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84404054"/>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ゲーム</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ゲーム好き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スポーツゲーム</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1405478"/>
                  </a:ext>
                </a:extLst>
              </a:tr>
              <a:tr h="174319">
                <a:tc vMerge="1">
                  <a:txBody>
                    <a:bodyPr/>
                    <a:lstStyle/>
                    <a:p>
                      <a:pPr algn="l" fontAlgn="b"/>
                      <a:endParaRPr lang="en-US" altLang="ja-JP"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ゲーム</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ゲーム好き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バラエティーゲーム</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59827871"/>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ゲーム</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ゲーム好き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レースゲーム</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9466847"/>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ゲーム</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ゲーム好き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ロールプレーイングゲーム</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31261041"/>
                  </a:ext>
                </a:extLst>
              </a:tr>
              <a:tr h="174319">
                <a:tc rowSpan="16">
                  <a:txBody>
                    <a:bodyPr/>
                    <a:lstStyle/>
                    <a:p>
                      <a:pPr algn="ctr" fontAlgn="t"/>
                      <a:r>
                        <a:rPr lang="ja-JP" altLang="en-US" sz="800" b="0" i="0" u="none" strike="noStrike" dirty="0">
                          <a:solidFill>
                            <a:schemeClr val="tx1"/>
                          </a:solidFill>
                          <a:effectLst/>
                          <a:latin typeface="+mn-ea"/>
                          <a:ea typeface="+mn-ea"/>
                        </a:rPr>
                        <a:t>ライフスタイル、趣味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ライフスタイル、趣味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11011620"/>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ライフスタイル、趣味</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アウトドア好き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197907699"/>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ライフスタイル、趣味</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釣り好き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51475997"/>
                  </a:ext>
                </a:extLst>
              </a:tr>
              <a:tr h="174319">
                <a:tc vMerge="1">
                  <a:txBody>
                    <a:bodyPr/>
                    <a:lstStyle/>
                    <a:p>
                      <a:pPr algn="l" fontAlgn="b"/>
                      <a:endParaRPr lang="ja-JP" altLang="en-US" sz="800" b="0" i="0" u="none" strike="noStrike">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ライフスタイル、趣味</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カメラ好き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79860959"/>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ライフスタイル、趣味</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アンティーク好き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99569733"/>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ライフスタイル、趣味</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ギャンブル好き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80196133"/>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ライフスタイル、趣味</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懸賞好き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93472547"/>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ライフスタイル、趣味</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工芸好き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89322325"/>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a:solidFill>
                            <a:srgbClr val="000000"/>
                          </a:solidFill>
                          <a:effectLst/>
                          <a:latin typeface="+mn-ea"/>
                          <a:ea typeface="+mn-ea"/>
                        </a:rPr>
                        <a:t>ライフスタイル、趣味</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自動車好き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80701929"/>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ライフスタイル、趣味</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高級車好き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04557901"/>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a:solidFill>
                            <a:srgbClr val="000000"/>
                          </a:solidFill>
                          <a:effectLst/>
                          <a:latin typeface="+mn-ea"/>
                          <a:ea typeface="+mn-ea"/>
                        </a:rPr>
                        <a:t>ライフスタイル、趣味</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バイク好き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57365306"/>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a:solidFill>
                            <a:srgbClr val="000000"/>
                          </a:solidFill>
                          <a:effectLst/>
                          <a:latin typeface="+mn-ea"/>
                          <a:ea typeface="+mn-ea"/>
                        </a:rPr>
                        <a:t>ライフスタイル、趣味</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鉄道好き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3640526"/>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a:solidFill>
                            <a:srgbClr val="000000"/>
                          </a:solidFill>
                          <a:effectLst/>
                          <a:latin typeface="+mn-ea"/>
                          <a:ea typeface="+mn-ea"/>
                        </a:rPr>
                        <a:t>ライフスタイル、趣味</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ファッション好き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79206892"/>
                  </a:ext>
                </a:extLst>
              </a:tr>
              <a:tr h="174319">
                <a:tc vMerge="1">
                  <a:txBody>
                    <a:bodyPr/>
                    <a:lstStyle/>
                    <a:p>
                      <a:pPr algn="l" fontAlgn="b"/>
                      <a:endParaRPr lang="zh-TW"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a:solidFill>
                            <a:srgbClr val="000000"/>
                          </a:solidFill>
                          <a:effectLst/>
                          <a:latin typeface="+mn-ea"/>
                          <a:ea typeface="+mn-ea"/>
                        </a:rPr>
                        <a:t>ライフスタイル、趣味</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ペット愛好者</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33544395"/>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a:solidFill>
                            <a:srgbClr val="000000"/>
                          </a:solidFill>
                          <a:effectLst/>
                          <a:latin typeface="+mn-ea"/>
                          <a:ea typeface="+mn-ea"/>
                        </a:rPr>
                        <a:t>ライフスタイル、趣味</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ペット愛好者</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犬</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60355991"/>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ライフスタイル、趣味</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ペット愛好者</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猫</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0684423"/>
                  </a:ext>
                </a:extLst>
              </a:tr>
              <a:tr h="174319">
                <a:tc rowSpan="3">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rgbClr val="000000"/>
                          </a:solidFill>
                          <a:effectLst/>
                          <a:latin typeface="+mn-ea"/>
                          <a:ea typeface="+mn-ea"/>
                        </a:rPr>
                        <a:t>インテリア、</a:t>
                      </a:r>
                      <a:r>
                        <a:rPr lang="en-US" altLang="ja-JP" sz="800" b="0" i="0" u="none" strike="noStrike" dirty="0">
                          <a:solidFill>
                            <a:srgbClr val="000000"/>
                          </a:solidFill>
                          <a:effectLst/>
                          <a:latin typeface="+mn-ea"/>
                          <a:ea typeface="+mn-ea"/>
                        </a:rPr>
                        <a:t>DIY</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インテリア、</a:t>
                      </a:r>
                      <a:r>
                        <a:rPr lang="en-US" altLang="ja-JP" sz="800" b="0" i="0" u="none" strike="noStrike" dirty="0">
                          <a:solidFill>
                            <a:srgbClr val="000000"/>
                          </a:solidFill>
                          <a:effectLst/>
                          <a:latin typeface="+mn-ea"/>
                          <a:ea typeface="+mn-ea"/>
                        </a:rPr>
                        <a:t>DIY</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8419568"/>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a:solidFill>
                            <a:srgbClr val="000000"/>
                          </a:solidFill>
                          <a:effectLst/>
                          <a:latin typeface="+mn-ea"/>
                          <a:ea typeface="+mn-ea"/>
                        </a:rPr>
                        <a:t>インテリア、</a:t>
                      </a:r>
                      <a:r>
                        <a:rPr lang="en-US" altLang="ja-JP" sz="800" b="0" i="0" u="none" strike="noStrike">
                          <a:solidFill>
                            <a:srgbClr val="000000"/>
                          </a:solidFill>
                          <a:effectLst/>
                          <a:latin typeface="+mn-ea"/>
                          <a:ea typeface="+mn-ea"/>
                        </a:rPr>
                        <a:t>DIY/DIY </a:t>
                      </a:r>
                      <a:r>
                        <a:rPr lang="ja-JP" altLang="en-US" sz="800" b="0" i="0" u="none" strike="noStrike">
                          <a:solidFill>
                            <a:srgbClr val="000000"/>
                          </a:solidFill>
                          <a:effectLst/>
                          <a:latin typeface="+mn-ea"/>
                          <a:ea typeface="+mn-ea"/>
                        </a:rPr>
                        <a:t>愛好者</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2472847"/>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インテリア、</a:t>
                      </a:r>
                      <a:r>
                        <a:rPr lang="en-US" altLang="ja-JP" sz="800" b="0" i="0" u="none" strike="noStrike" dirty="0">
                          <a:solidFill>
                            <a:srgbClr val="000000"/>
                          </a:solidFill>
                          <a:effectLst/>
                          <a:latin typeface="+mn-ea"/>
                          <a:ea typeface="+mn-ea"/>
                        </a:rPr>
                        <a:t>DIY/</a:t>
                      </a:r>
                      <a:r>
                        <a:rPr lang="ja-JP" altLang="en-US" sz="800" b="0" i="0" u="none" strike="noStrike" dirty="0">
                          <a:solidFill>
                            <a:srgbClr val="000000"/>
                          </a:solidFill>
                          <a:effectLst/>
                          <a:latin typeface="+mn-ea"/>
                          <a:ea typeface="+mn-ea"/>
                        </a:rPr>
                        <a:t>インテリア好き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54317158"/>
                  </a:ext>
                </a:extLst>
              </a:tr>
              <a:tr h="174319">
                <a:tc rowSpan="3">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rgbClr val="000000"/>
                          </a:solidFill>
                          <a:effectLst/>
                          <a:latin typeface="+mn-ea"/>
                          <a:ea typeface="+mn-ea"/>
                        </a:rPr>
                        <a:t>グルメ、料理</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グルメ、料理</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04376052"/>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a:solidFill>
                            <a:srgbClr val="000000"/>
                          </a:solidFill>
                          <a:effectLst/>
                          <a:latin typeface="+mn-ea"/>
                          <a:ea typeface="+mn-ea"/>
                        </a:rPr>
                        <a:t>グルメ、料理</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食通</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67139002"/>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グルメ、料理</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料理好き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6471283"/>
                  </a:ext>
                </a:extLst>
              </a:tr>
              <a:tr h="174319">
                <a:tc rowSpan="3">
                  <a:txBody>
                    <a:bodyPr/>
                    <a:lstStyle/>
                    <a:p>
                      <a:pPr algn="ctr" fontAlgn="b"/>
                      <a:r>
                        <a:rPr lang="ja-JP" altLang="en-US" sz="800" b="0" i="0" u="none" strike="noStrike" dirty="0">
                          <a:solidFill>
                            <a:srgbClr val="000000"/>
                          </a:solidFill>
                          <a:effectLst/>
                          <a:latin typeface="+mn-ea"/>
                          <a:ea typeface="+mn-ea"/>
                        </a:rPr>
                        <a:t>美容、健康</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美容、健康</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064402603"/>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美容、健康</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美容通</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3819377"/>
                  </a:ext>
                </a:extLst>
              </a:tr>
              <a:tr h="174319">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美容、健康</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健康志向な人</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57932253"/>
                  </a:ext>
                </a:extLst>
              </a:tr>
            </a:tbl>
          </a:graphicData>
        </a:graphic>
      </p:graphicFrame>
      <p:graphicFrame>
        <p:nvGraphicFramePr>
          <p:cNvPr id="9" name="表 8"/>
          <p:cNvGraphicFramePr>
            <a:graphicFrameLocks noGrp="1"/>
          </p:cNvGraphicFramePr>
          <p:nvPr>
            <p:extLst>
              <p:ext uri="{D42A27DB-BD31-4B8C-83A1-F6EECF244321}">
                <p14:modId xmlns:p14="http://schemas.microsoft.com/office/powerpoint/2010/main" val="1923224923"/>
              </p:ext>
            </p:extLst>
          </p:nvPr>
        </p:nvGraphicFramePr>
        <p:xfrm>
          <a:off x="321500" y="921424"/>
          <a:ext cx="4487484" cy="5675375"/>
        </p:xfrm>
        <a:graphic>
          <a:graphicData uri="http://schemas.openxmlformats.org/drawingml/2006/table">
            <a:tbl>
              <a:tblPr firstCol="1" bandRow="1">
                <a:tableStyleId>{21E4AEA4-8DFA-4A89-87EB-49C32662AFE0}</a:tableStyleId>
              </a:tblPr>
              <a:tblGrid>
                <a:gridCol w="1175116">
                  <a:extLst>
                    <a:ext uri="{9D8B030D-6E8A-4147-A177-3AD203B41FA5}">
                      <a16:colId xmlns:a16="http://schemas.microsoft.com/office/drawing/2014/main" val="1563106991"/>
                    </a:ext>
                  </a:extLst>
                </a:gridCol>
                <a:gridCol w="3312368">
                  <a:extLst>
                    <a:ext uri="{9D8B030D-6E8A-4147-A177-3AD203B41FA5}">
                      <a16:colId xmlns:a16="http://schemas.microsoft.com/office/drawing/2014/main" val="87934143"/>
                    </a:ext>
                  </a:extLst>
                </a:gridCol>
              </a:tblGrid>
              <a:tr h="26464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カテゴリー区分</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ja-JP" altLang="en-US" sz="700" b="1" kern="1200" dirty="0">
                          <a:solidFill>
                            <a:schemeClr val="bg1"/>
                          </a:solidFill>
                          <a:latin typeface="+mn-lt"/>
                          <a:ea typeface="+mn-ea"/>
                          <a:cs typeface="+mn-cs"/>
                        </a:rPr>
                        <a:t>カテゴリー名</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790200490"/>
                  </a:ext>
                </a:extLst>
              </a:tr>
              <a:tr h="172018">
                <a:tc rowSpan="25">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メディア、</a:t>
                      </a:r>
                      <a:endParaRPr lang="en-US" altLang="ja-JP" sz="800" b="0" i="0" u="none" strike="noStrike" dirty="0">
                        <a:solidFill>
                          <a:schemeClr val="tx1"/>
                        </a:solidFill>
                        <a:effectLst/>
                        <a:latin typeface="+mn-ea"/>
                        <a:ea typeface="+mn-ea"/>
                      </a:endParaRPr>
                    </a:p>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エンターテインメント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音楽好き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09817490"/>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音楽好き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邦楽ロック、ポップス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84404054"/>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音楽好き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洋楽ロック、ポップス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1405478"/>
                  </a:ext>
                </a:extLst>
              </a:tr>
              <a:tr h="172018">
                <a:tc vMerge="1">
                  <a:txBody>
                    <a:bodyPr/>
                    <a:lstStyle/>
                    <a:p>
                      <a:pPr algn="l" fontAlgn="b"/>
                      <a:endParaRPr lang="en-US" altLang="ja-JP"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音楽好き</a:t>
                      </a:r>
                      <a:r>
                        <a:rPr lang="en-US" altLang="ja-JP" sz="800" b="0" i="0" u="none" strike="noStrike" dirty="0">
                          <a:solidFill>
                            <a:srgbClr val="000000"/>
                          </a:solidFill>
                          <a:effectLst/>
                          <a:latin typeface="+mn-ea"/>
                          <a:ea typeface="+mn-ea"/>
                        </a:rPr>
                        <a:t>/K-POP</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59827871"/>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音楽好き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ワールドミュージック</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9466847"/>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音楽好き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アニメソング</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31261041"/>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音楽好き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クラシック音楽</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11011620"/>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映画好き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197907699"/>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映画好き</a:t>
                      </a:r>
                      <a:r>
                        <a:rPr lang="en-US" altLang="ja-JP" sz="800" b="0" i="0" u="none" strike="noStrike" dirty="0">
                          <a:solidFill>
                            <a:srgbClr val="000000"/>
                          </a:solidFill>
                          <a:effectLst/>
                          <a:latin typeface="+mn-ea"/>
                          <a:ea typeface="+mn-ea"/>
                        </a:rPr>
                        <a:t>/SF</a:t>
                      </a:r>
                      <a:r>
                        <a:rPr lang="ja-JP" altLang="en-US" sz="800" b="0" i="0" u="none" strike="noStrike" dirty="0">
                          <a:solidFill>
                            <a:srgbClr val="000000"/>
                          </a:solidFill>
                          <a:effectLst/>
                          <a:latin typeface="+mn-ea"/>
                          <a:ea typeface="+mn-ea"/>
                        </a:rPr>
                        <a:t>映画、ファンタジー映画</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51475997"/>
                  </a:ext>
                </a:extLst>
              </a:tr>
              <a:tr h="24688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映画好き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アクション映画、アドベンチャー映画</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79860959"/>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映画好き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アニメ映画</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99569733"/>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映画好き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コメディー映画</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80196133"/>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映画好き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サスペンス映画</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93472547"/>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映画好き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ドキュメンタリー映画</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89322325"/>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映画好き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ドラマ映画</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80701929"/>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映画好き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ファミリー映画</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04557901"/>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映画好き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ホラー映画</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57365306"/>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映画好き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恋愛映画</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3640526"/>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演劇好き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79206892"/>
                  </a:ext>
                </a:extLst>
              </a:tr>
              <a:tr h="172018">
                <a:tc vMerge="1">
                  <a:txBody>
                    <a:bodyPr/>
                    <a:lstStyle/>
                    <a:p>
                      <a:pPr algn="l" fontAlgn="b"/>
                      <a:endParaRPr lang="zh-TW"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アイドル好き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33544395"/>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a:solidFill>
                            <a:srgbClr val="000000"/>
                          </a:solidFill>
                          <a:effectLst/>
                          <a:latin typeface="+mn-ea"/>
                          <a:ea typeface="+mn-ea"/>
                        </a:rPr>
                        <a:t>メディア、エンターテインメント</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アイドル好き</a:t>
                      </a:r>
                      <a:r>
                        <a:rPr lang="en-US" altLang="ja-JP" sz="800" b="0" i="0" u="none" strike="noStrike">
                          <a:solidFill>
                            <a:srgbClr val="000000"/>
                          </a:solidFill>
                          <a:effectLst/>
                          <a:latin typeface="+mn-ea"/>
                          <a:ea typeface="+mn-ea"/>
                        </a:rPr>
                        <a:t>/</a:t>
                      </a:r>
                      <a:r>
                        <a:rPr lang="ja-JP" altLang="en-US" sz="800" b="0" i="0" u="none" strike="noStrike">
                          <a:solidFill>
                            <a:srgbClr val="000000"/>
                          </a:solidFill>
                          <a:effectLst/>
                          <a:latin typeface="+mn-ea"/>
                          <a:ea typeface="+mn-ea"/>
                        </a:rPr>
                        <a:t>女性アイドル</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60355991"/>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アイドル好き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男性アイドル</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0684423"/>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マンガ好き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8419568"/>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読書好き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2472847"/>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メディア、エンターテインメント</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占い好き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54317158"/>
                  </a:ext>
                </a:extLst>
              </a:tr>
              <a:tr h="172018">
                <a:tc rowSpan="6">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ゲーム</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ゲーム</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04376052"/>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ゲーム</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ゲーム好き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67139002"/>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ゲーム</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ゲーム好き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アクションゲーム</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6471283"/>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ゲーム</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ゲーム好き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アドベンチャーゲーム</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064402603"/>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ゲーム</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ゲーム好き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オンラインゲーム</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3819377"/>
                  </a:ext>
                </a:extLst>
              </a:tr>
              <a:tr h="17201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b"/>
                      <a:r>
                        <a:rPr lang="ja-JP" altLang="en-US" sz="800" b="0" i="0" u="none" strike="noStrike" dirty="0">
                          <a:solidFill>
                            <a:srgbClr val="000000"/>
                          </a:solidFill>
                          <a:effectLst/>
                          <a:latin typeface="+mn-ea"/>
                          <a:ea typeface="+mn-ea"/>
                        </a:rPr>
                        <a:t>ゲーム</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ゲーム好き</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格闘ゲーム</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57932253"/>
                  </a:ext>
                </a:extLst>
              </a:tr>
            </a:tbl>
          </a:graphicData>
        </a:graphic>
      </p:graphicFrame>
    </p:spTree>
    <p:extLst>
      <p:ext uri="{BB962C8B-B14F-4D97-AF65-F5344CB8AC3E}">
        <p14:creationId xmlns:p14="http://schemas.microsoft.com/office/powerpoint/2010/main" val="17949164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p:txBody>
          <a:bodyPr>
            <a:normAutofit fontScale="90000"/>
          </a:bodyPr>
          <a:lstStyle/>
          <a:p>
            <a:r>
              <a:rPr kumimoji="1" lang="ja-JP" altLang="en-US" dirty="0"/>
              <a:t>オーディエンスカテゴリー一覧（購買意向）</a:t>
            </a:r>
          </a:p>
        </p:txBody>
      </p:sp>
      <p:graphicFrame>
        <p:nvGraphicFramePr>
          <p:cNvPr id="8" name="表 7"/>
          <p:cNvGraphicFramePr>
            <a:graphicFrameLocks noGrp="1"/>
          </p:cNvGraphicFramePr>
          <p:nvPr>
            <p:extLst>
              <p:ext uri="{D42A27DB-BD31-4B8C-83A1-F6EECF244321}">
                <p14:modId xmlns:p14="http://schemas.microsoft.com/office/powerpoint/2010/main" val="3462482662"/>
              </p:ext>
            </p:extLst>
          </p:nvPr>
        </p:nvGraphicFramePr>
        <p:xfrm>
          <a:off x="5097016" y="921425"/>
          <a:ext cx="4487484" cy="5672071"/>
        </p:xfrm>
        <a:graphic>
          <a:graphicData uri="http://schemas.openxmlformats.org/drawingml/2006/table">
            <a:tbl>
              <a:tblPr firstCol="1" bandRow="1">
                <a:tableStyleId>{21E4AEA4-8DFA-4A89-87EB-49C32662AFE0}</a:tableStyleId>
              </a:tblPr>
              <a:tblGrid>
                <a:gridCol w="1175116">
                  <a:extLst>
                    <a:ext uri="{9D8B030D-6E8A-4147-A177-3AD203B41FA5}">
                      <a16:colId xmlns:a16="http://schemas.microsoft.com/office/drawing/2014/main" val="1563106991"/>
                    </a:ext>
                  </a:extLst>
                </a:gridCol>
                <a:gridCol w="3312368">
                  <a:extLst>
                    <a:ext uri="{9D8B030D-6E8A-4147-A177-3AD203B41FA5}">
                      <a16:colId xmlns:a16="http://schemas.microsoft.com/office/drawing/2014/main" val="87934143"/>
                    </a:ext>
                  </a:extLst>
                </a:gridCol>
              </a:tblGrid>
              <a:tr h="26119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カテゴリー区分</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ja-JP" altLang="en-US" sz="700" b="1" kern="1200" dirty="0">
                          <a:solidFill>
                            <a:schemeClr val="bg1"/>
                          </a:solidFill>
                          <a:latin typeface="+mn-lt"/>
                          <a:ea typeface="+mn-ea"/>
                          <a:cs typeface="+mn-cs"/>
                        </a:rPr>
                        <a:t>カテゴリー名</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790200490"/>
                  </a:ext>
                </a:extLst>
              </a:tr>
              <a:tr h="169777">
                <a:tc rowSpan="9">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食品、飲料</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fontAlgn="t"/>
                      <a:r>
                        <a:rPr lang="zh-TW" altLang="en-US" sz="800" b="0" i="0" u="none" strike="noStrike" dirty="0">
                          <a:solidFill>
                            <a:schemeClr val="tx1"/>
                          </a:solidFill>
                          <a:effectLst/>
                          <a:latin typeface="+mn-ea"/>
                          <a:ea typeface="+mn-ea"/>
                        </a:rPr>
                        <a:t>食品、飲料</a:t>
                      </a:r>
                      <a:r>
                        <a:rPr lang="en-US" altLang="zh-TW" sz="800" b="0" i="0" u="none" strike="noStrike" dirty="0">
                          <a:solidFill>
                            <a:schemeClr val="tx1"/>
                          </a:solidFill>
                          <a:effectLst/>
                          <a:latin typeface="+mn-ea"/>
                          <a:ea typeface="+mn-ea"/>
                        </a:rPr>
                        <a:t>/</a:t>
                      </a:r>
                      <a:r>
                        <a:rPr lang="zh-TW" altLang="en-US" sz="800" b="0" i="0" u="none" strike="noStrike" dirty="0">
                          <a:solidFill>
                            <a:schemeClr val="tx1"/>
                          </a:solidFill>
                          <a:effectLst/>
                          <a:latin typeface="+mn-ea"/>
                          <a:ea typeface="+mn-ea"/>
                        </a:rPr>
                        <a:t>食品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09817490"/>
                  </a:ext>
                </a:extLst>
              </a:tr>
              <a:tr h="16977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食品、飲料</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レシピ</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84404054"/>
                  </a:ext>
                </a:extLst>
              </a:tr>
              <a:tr h="16977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TW" altLang="en-US" sz="800" b="0" i="0" u="none" strike="noStrike" dirty="0">
                          <a:solidFill>
                            <a:schemeClr val="tx1"/>
                          </a:solidFill>
                          <a:effectLst/>
                          <a:latin typeface="+mn-ea"/>
                          <a:ea typeface="+mn-ea"/>
                        </a:rPr>
                        <a:t>食品、飲料</a:t>
                      </a:r>
                      <a:r>
                        <a:rPr lang="en-US" altLang="zh-TW" sz="800" b="0" i="0" u="none" strike="noStrike" dirty="0">
                          <a:solidFill>
                            <a:schemeClr val="tx1"/>
                          </a:solidFill>
                          <a:effectLst/>
                          <a:latin typeface="+mn-ea"/>
                          <a:ea typeface="+mn-ea"/>
                        </a:rPr>
                        <a:t>/</a:t>
                      </a:r>
                      <a:r>
                        <a:rPr lang="zh-TW" altLang="en-US" sz="800" b="0" i="0" u="none" strike="noStrike" dirty="0">
                          <a:solidFill>
                            <a:schemeClr val="tx1"/>
                          </a:solidFill>
                          <a:effectLst/>
                          <a:latin typeface="+mn-ea"/>
                          <a:ea typeface="+mn-ea"/>
                        </a:rPr>
                        <a:t>飲料</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1405478"/>
                  </a:ext>
                </a:extLst>
              </a:tr>
              <a:tr h="169777">
                <a:tc vMerge="1">
                  <a:txBody>
                    <a:bodyPr/>
                    <a:lstStyle/>
                    <a:p>
                      <a:pPr algn="l" fontAlgn="b"/>
                      <a:endParaRPr lang="en-US" altLang="ja-JP"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食品、飲料</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飲料</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お酒</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59827871"/>
                  </a:ext>
                </a:extLst>
              </a:tr>
              <a:tr h="243671">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食品、飲料</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飲料</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お酒</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ワイン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9466847"/>
                  </a:ext>
                </a:extLst>
              </a:tr>
              <a:tr h="16977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食品、飲料</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飲料</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お酒</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焼酎</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31261041"/>
                  </a:ext>
                </a:extLst>
              </a:tr>
              <a:tr h="16977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食品、飲料</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飲料</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お酒</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日本酒</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11011620"/>
                  </a:ext>
                </a:extLst>
              </a:tr>
              <a:tr h="16977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食品、飲料</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飲料</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お酒</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ビール、発泡酒</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197907699"/>
                  </a:ext>
                </a:extLst>
              </a:tr>
              <a:tr h="16977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食品、飲料</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飲料</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お酒</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洋酒</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51475997"/>
                  </a:ext>
                </a:extLst>
              </a:tr>
              <a:tr h="169777">
                <a:tc rowSpan="5">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アウトドア、釣り、</a:t>
                      </a:r>
                      <a:endParaRPr lang="en-US" altLang="ja-JP" sz="800" b="0" i="0" u="none" strike="noStrike" dirty="0">
                        <a:solidFill>
                          <a:schemeClr val="tx1"/>
                        </a:solidFill>
                        <a:effectLst/>
                        <a:latin typeface="+mn-ea"/>
                        <a:ea typeface="+mn-ea"/>
                      </a:endParaRPr>
                    </a:p>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旅行用品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アウトドア、釣り、旅行用品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79860959"/>
                  </a:ext>
                </a:extLst>
              </a:tr>
              <a:tr h="169777">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アウトドア、釣り、旅行用品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釣り</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99569733"/>
                  </a:ext>
                </a:extLst>
              </a:tr>
              <a:tr h="169777">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アウトドア、釣り、旅行用品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アウトドア、キャンプ、登山</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80196133"/>
                  </a:ext>
                </a:extLst>
              </a:tr>
              <a:tr h="169777">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アウトドア、釣り、旅行用品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自転車</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93472547"/>
                  </a:ext>
                </a:extLst>
              </a:tr>
              <a:tr h="169777">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アウトドア、釣り、旅行用品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旅行用品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89322325"/>
                  </a:ext>
                </a:extLst>
              </a:tr>
              <a:tr h="169777">
                <a:tc rowSpan="8">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コスメ、美容、ヘアケア</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コスメ、美容、ヘアケア</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80701929"/>
                  </a:ext>
                </a:extLst>
              </a:tr>
              <a:tr h="16977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コスメ、美容、ヘアケア</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スキンケア、フェイスケア商品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04557901"/>
                  </a:ext>
                </a:extLst>
              </a:tr>
              <a:tr h="243671">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コスメ、美容、ヘアケア</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メイク、化粧品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57365306"/>
                  </a:ext>
                </a:extLst>
              </a:tr>
              <a:tr h="16977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コスメ、美容、ヘアケア</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香水、香料</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3640526"/>
                  </a:ext>
                </a:extLst>
              </a:tr>
              <a:tr h="16977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コスメ、美容、ヘアケア</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バス、ボディー商品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79206892"/>
                  </a:ext>
                </a:extLst>
              </a:tr>
              <a:tr h="169777">
                <a:tc vMerge="1">
                  <a:txBody>
                    <a:bodyPr/>
                    <a:lstStyle/>
                    <a:p>
                      <a:pPr algn="l" fontAlgn="b"/>
                      <a:endParaRPr lang="zh-TW"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コスメ、美容、ヘアケア</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日焼け対策商品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33544395"/>
                  </a:ext>
                </a:extLst>
              </a:tr>
              <a:tr h="16977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コスメ、美容、ヘアケア</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ヘアケア商品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60355991"/>
                  </a:ext>
                </a:extLst>
              </a:tr>
              <a:tr h="16977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コスメ、美容、ヘアケア</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スパ、美容サービス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0684423"/>
                  </a:ext>
                </a:extLst>
              </a:tr>
              <a:tr h="169777">
                <a:tc rowSpan="6">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ダイエット、健康</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ダイエット、健康</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8419568"/>
                  </a:ext>
                </a:extLst>
              </a:tr>
              <a:tr h="169777">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ダイエット、健康</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コンタクトレンズ、ケア用品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2472847"/>
                  </a:ext>
                </a:extLst>
              </a:tr>
              <a:tr h="169777">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ダイエット、健康</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ダイエット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54317158"/>
                  </a:ext>
                </a:extLst>
              </a:tr>
              <a:tr h="169777">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ダイエット、健康</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花粉症対策</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04376052"/>
                  </a:ext>
                </a:extLst>
              </a:tr>
              <a:tr h="169777">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ダイエット、健康</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サプリメント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67139002"/>
                  </a:ext>
                </a:extLst>
              </a:tr>
              <a:tr h="169777">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ダイエット、健康</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健康飲料、健康食品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6471283"/>
                  </a:ext>
                </a:extLst>
              </a:tr>
              <a:tr h="169777">
                <a:tc rowSpan="3">
                  <a:txBody>
                    <a:bodyPr/>
                    <a:lstStyle/>
                    <a:p>
                      <a:pPr algn="ctr" fontAlgn="t"/>
                      <a:r>
                        <a:rPr lang="ja-JP" altLang="en-US" sz="800" b="0" i="0" u="none" strike="noStrike" dirty="0">
                          <a:solidFill>
                            <a:schemeClr val="tx1"/>
                          </a:solidFill>
                          <a:effectLst/>
                          <a:latin typeface="+mn-ea"/>
                          <a:ea typeface="+mn-ea"/>
                        </a:rPr>
                        <a:t>家電、スマホ、カメラ</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064402603"/>
                  </a:ext>
                </a:extLst>
              </a:tr>
              <a:tr h="169777">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生活家電</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3819377"/>
                  </a:ext>
                </a:extLst>
              </a:tr>
              <a:tr h="169777">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生活家電</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エアコン、暖房</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57932253"/>
                  </a:ext>
                </a:extLst>
              </a:tr>
            </a:tbl>
          </a:graphicData>
        </a:graphic>
      </p:graphicFrame>
      <p:graphicFrame>
        <p:nvGraphicFramePr>
          <p:cNvPr id="9" name="表 8"/>
          <p:cNvGraphicFramePr>
            <a:graphicFrameLocks noGrp="1"/>
          </p:cNvGraphicFramePr>
          <p:nvPr>
            <p:extLst>
              <p:ext uri="{D42A27DB-BD31-4B8C-83A1-F6EECF244321}">
                <p14:modId xmlns:p14="http://schemas.microsoft.com/office/powerpoint/2010/main" val="521960254"/>
              </p:ext>
            </p:extLst>
          </p:nvPr>
        </p:nvGraphicFramePr>
        <p:xfrm>
          <a:off x="321500" y="921433"/>
          <a:ext cx="4487484" cy="5688596"/>
        </p:xfrm>
        <a:graphic>
          <a:graphicData uri="http://schemas.openxmlformats.org/drawingml/2006/table">
            <a:tbl>
              <a:tblPr firstCol="1" bandRow="1">
                <a:tableStyleId>{21E4AEA4-8DFA-4A89-87EB-49C32662AFE0}</a:tableStyleId>
              </a:tblPr>
              <a:tblGrid>
                <a:gridCol w="1175116">
                  <a:extLst>
                    <a:ext uri="{9D8B030D-6E8A-4147-A177-3AD203B41FA5}">
                      <a16:colId xmlns:a16="http://schemas.microsoft.com/office/drawing/2014/main" val="1563106991"/>
                    </a:ext>
                  </a:extLst>
                </a:gridCol>
                <a:gridCol w="3312368">
                  <a:extLst>
                    <a:ext uri="{9D8B030D-6E8A-4147-A177-3AD203B41FA5}">
                      <a16:colId xmlns:a16="http://schemas.microsoft.com/office/drawing/2014/main" val="87934143"/>
                    </a:ext>
                  </a:extLst>
                </a:gridCol>
              </a:tblGrid>
              <a:tr h="25773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カテゴリー区分</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ja-JP" altLang="en-US" sz="700" b="1" kern="1200" dirty="0">
                          <a:solidFill>
                            <a:schemeClr val="bg1"/>
                          </a:solidFill>
                          <a:latin typeface="+mn-lt"/>
                          <a:ea typeface="+mn-ea"/>
                          <a:cs typeface="+mn-cs"/>
                        </a:rPr>
                        <a:t>カテゴリー名</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790200490"/>
                  </a:ext>
                </a:extLst>
              </a:tr>
              <a:tr h="167528">
                <a:tc rowSpan="30">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アパレル、アクセサリー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fontAlgn="t"/>
                      <a:r>
                        <a:rPr lang="ja-JP" altLang="en-US" sz="800" b="0" i="0" u="none" strike="noStrike" dirty="0">
                          <a:solidFill>
                            <a:schemeClr val="tx1"/>
                          </a:solidFill>
                          <a:effectLst/>
                          <a:latin typeface="+mn-ea"/>
                          <a:ea typeface="+mn-ea"/>
                        </a:rPr>
                        <a:t>アパレル、アクセサリー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09817490"/>
                  </a:ext>
                </a:extLst>
              </a:tr>
              <a:tr h="2503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メンズファッション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84404054"/>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メンズファッション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コート、アウター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1405478"/>
                  </a:ext>
                </a:extLst>
              </a:tr>
              <a:tr h="167528">
                <a:tc vMerge="1">
                  <a:txBody>
                    <a:bodyPr/>
                    <a:lstStyle/>
                    <a:p>
                      <a:pPr algn="l" fontAlgn="b"/>
                      <a:endParaRPr lang="en-US" altLang="ja-JP"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メンズファッション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ジャケット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59827871"/>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メンズファッション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トップス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9466847"/>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メンズファッション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ボトムス、パンツ</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31261041"/>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メンズファッション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スポーツウエア</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11011620"/>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アパレル、アクセサリー</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メンズファッション</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メンズシューズ</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197907699"/>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メンズファッション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メンズバッグ</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51475997"/>
                  </a:ext>
                </a:extLst>
              </a:tr>
              <a:tr h="15666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メンズファッション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財布、ファッション小物</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79860959"/>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アパレル、アクセサリー</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メンズファッション</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下着、靴下、部屋着</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99569733"/>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メンズファッション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スーツ、フォーマル</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80196133"/>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メンズファッション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水着</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93472547"/>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レディースファッション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89322325"/>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レディースファッション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コート、アウター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80701929"/>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レディースファッション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ジャケット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04557901"/>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レディースファッション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トップス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57365306"/>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レディースファッション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ボトムス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3640526"/>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レディースファッション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スポーツウエア</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79206892"/>
                  </a:ext>
                </a:extLst>
              </a:tr>
              <a:tr h="167528">
                <a:tc vMerge="1">
                  <a:txBody>
                    <a:bodyPr/>
                    <a:lstStyle/>
                    <a:p>
                      <a:pPr algn="l" fontAlgn="b"/>
                      <a:endParaRPr lang="zh-TW"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レディースファッション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レディースシューズ</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33544395"/>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レディースファッション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レディースバッグ</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60355991"/>
                  </a:ext>
                </a:extLst>
              </a:tr>
              <a:tr h="24670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レディースファッション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財布、ファッション小物</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0684423"/>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レディースファッション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下着、靴下、部屋着</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8419568"/>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レディースファッション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スーツ、フォーマル</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2472847"/>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レディースファッション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ドレス、ブライダル</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54317158"/>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レディースファッション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水着</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04376052"/>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時計、宝石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67139002"/>
                  </a:ext>
                </a:extLst>
              </a:tr>
              <a:tr h="2503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時計、宝石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腕時計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6471283"/>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時計、宝石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ジュエリー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064402603"/>
                  </a:ext>
                </a:extLst>
              </a:tr>
              <a:tr h="167528">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アパレル、アクセサリー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時計、宝石</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結婚指輪、婚約指輪</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3819377"/>
                  </a:ext>
                </a:extLst>
              </a:tr>
              <a:tr h="167528">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食品、飲料</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食品、飲料</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57932253"/>
                  </a:ext>
                </a:extLst>
              </a:tr>
            </a:tbl>
          </a:graphicData>
        </a:graphic>
      </p:graphicFrame>
    </p:spTree>
    <p:extLst>
      <p:ext uri="{BB962C8B-B14F-4D97-AF65-F5344CB8AC3E}">
        <p14:creationId xmlns:p14="http://schemas.microsoft.com/office/powerpoint/2010/main" val="12376620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p:txBody>
          <a:bodyPr>
            <a:normAutofit fontScale="90000"/>
          </a:bodyPr>
          <a:lstStyle/>
          <a:p>
            <a:r>
              <a:rPr kumimoji="1" lang="ja-JP" altLang="en-US" dirty="0"/>
              <a:t>オーディエンスカテゴリー一覧（購買意向）</a:t>
            </a:r>
          </a:p>
        </p:txBody>
      </p:sp>
      <p:graphicFrame>
        <p:nvGraphicFramePr>
          <p:cNvPr id="8" name="表 7"/>
          <p:cNvGraphicFramePr>
            <a:graphicFrameLocks noGrp="1"/>
          </p:cNvGraphicFramePr>
          <p:nvPr>
            <p:extLst>
              <p:ext uri="{D42A27DB-BD31-4B8C-83A1-F6EECF244321}">
                <p14:modId xmlns:p14="http://schemas.microsoft.com/office/powerpoint/2010/main" val="3825932573"/>
              </p:ext>
            </p:extLst>
          </p:nvPr>
        </p:nvGraphicFramePr>
        <p:xfrm>
          <a:off x="5097016" y="921436"/>
          <a:ext cx="4487484" cy="5688423"/>
        </p:xfrm>
        <a:graphic>
          <a:graphicData uri="http://schemas.openxmlformats.org/drawingml/2006/table">
            <a:tbl>
              <a:tblPr firstCol="1" bandRow="1">
                <a:tableStyleId>{21E4AEA4-8DFA-4A89-87EB-49C32662AFE0}</a:tableStyleId>
              </a:tblPr>
              <a:tblGrid>
                <a:gridCol w="1175116">
                  <a:extLst>
                    <a:ext uri="{9D8B030D-6E8A-4147-A177-3AD203B41FA5}">
                      <a16:colId xmlns:a16="http://schemas.microsoft.com/office/drawing/2014/main" val="1563106991"/>
                    </a:ext>
                  </a:extLst>
                </a:gridCol>
                <a:gridCol w="3312368">
                  <a:extLst>
                    <a:ext uri="{9D8B030D-6E8A-4147-A177-3AD203B41FA5}">
                      <a16:colId xmlns:a16="http://schemas.microsoft.com/office/drawing/2014/main" val="87934143"/>
                    </a:ext>
                  </a:extLst>
                </a:gridCol>
              </a:tblGrid>
              <a:tr h="2674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カテゴリー区分</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ja-JP" altLang="en-US" sz="700" b="1" kern="1200" dirty="0">
                          <a:solidFill>
                            <a:schemeClr val="bg1"/>
                          </a:solidFill>
                          <a:latin typeface="+mn-lt"/>
                          <a:ea typeface="+mn-ea"/>
                          <a:cs typeface="+mn-cs"/>
                        </a:rPr>
                        <a:t>カテゴリー名</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790200490"/>
                  </a:ext>
                </a:extLst>
              </a:tr>
              <a:tr h="173835">
                <a:tc rowSpan="12">
                  <a:txBody>
                    <a:bodyPr/>
                    <a:lstStyle/>
                    <a:p>
                      <a:pPr algn="ctr" fontAlgn="b"/>
                      <a:r>
                        <a:rPr lang="ja-JP" altLang="en-US" sz="800" b="0" i="0" u="none" strike="noStrike" dirty="0">
                          <a:solidFill>
                            <a:schemeClr val="tx1"/>
                          </a:solidFill>
                          <a:effectLst/>
                          <a:latin typeface="+mn-ea"/>
                          <a:ea typeface="+mn-ea"/>
                        </a:rPr>
                        <a:t>家具、インテリア</a:t>
                      </a:r>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fontAlgn="t"/>
                      <a:r>
                        <a:rPr lang="ja-JP" altLang="en-US" sz="800" b="0" i="0" u="none" strike="noStrike" dirty="0">
                          <a:solidFill>
                            <a:schemeClr val="tx1"/>
                          </a:solidFill>
                          <a:effectLst/>
                          <a:latin typeface="+mn-ea"/>
                          <a:ea typeface="+mn-ea"/>
                        </a:rPr>
                        <a:t>家具、インテリア</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テレビ台、キャビネット</a:t>
                      </a: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09817490"/>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家具、インテリア</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ソファ、ソファベッド</a:t>
                      </a: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84404054"/>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家具、インテリア</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テーブル</a:t>
                      </a:r>
                    </a:p>
                  </a:txBody>
                  <a:tcPr marL="6350" marR="6350" marT="63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1405478"/>
                  </a:ext>
                </a:extLst>
              </a:tr>
              <a:tr h="173835">
                <a:tc vMerge="1">
                  <a:txBody>
                    <a:bodyPr/>
                    <a:lstStyle/>
                    <a:p>
                      <a:pPr algn="l" fontAlgn="b"/>
                      <a:endParaRPr lang="en-US" altLang="ja-JP"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家具、インテリア</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椅子、スツール、座椅子</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59827871"/>
                  </a:ext>
                </a:extLst>
              </a:tr>
              <a:tr h="19400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家具、インテリア</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デスク、机</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9466847"/>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家具、インテリア</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照明、電球</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31261041"/>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家具、インテリア</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ベッド、マットレス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11011620"/>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家具、インテリア</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布団、寝具</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197907699"/>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家具、インテリア</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カーテン、ブラインド</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51475997"/>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家具、インテリア</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カーペット、ラグ、マット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79860959"/>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家具、インテリア</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インテリア雑貨</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99569733"/>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家具、インテリア</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オフィス家具</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80196133"/>
                  </a:ext>
                </a:extLst>
              </a:tr>
              <a:tr h="173835">
                <a:tc rowSpan="9">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altLang="ja-JP" sz="800" b="0" i="0" u="none" strike="noStrike" dirty="0">
                          <a:solidFill>
                            <a:schemeClr val="tx1"/>
                          </a:solidFill>
                          <a:effectLst/>
                          <a:latin typeface="+mn-ea"/>
                          <a:ea typeface="+mn-ea"/>
                        </a:rPr>
                        <a:t>DIY、</a:t>
                      </a:r>
                      <a:r>
                        <a:rPr lang="ja-JP" altLang="en-US" sz="800" b="0" i="0" u="none" strike="noStrike" dirty="0">
                          <a:solidFill>
                            <a:schemeClr val="tx1"/>
                          </a:solidFill>
                          <a:effectLst/>
                          <a:latin typeface="+mn-ea"/>
                          <a:ea typeface="+mn-ea"/>
                        </a:rPr>
                        <a:t>工具</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en-US" sz="800" b="0" i="0" u="none" strike="noStrike" dirty="0">
                          <a:solidFill>
                            <a:schemeClr val="tx1"/>
                          </a:solidFill>
                          <a:effectLst/>
                          <a:latin typeface="+mn-ea"/>
                          <a:ea typeface="+mn-ea"/>
                        </a:rPr>
                        <a:t>DIY、</a:t>
                      </a:r>
                      <a:r>
                        <a:rPr lang="ja-JP" altLang="en-US" sz="800" b="0" i="0" u="none" strike="noStrike" dirty="0">
                          <a:solidFill>
                            <a:schemeClr val="tx1"/>
                          </a:solidFill>
                          <a:effectLst/>
                          <a:latin typeface="+mn-ea"/>
                          <a:ea typeface="+mn-ea"/>
                        </a:rPr>
                        <a:t>工具</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93472547"/>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en-US" altLang="zh-TW" sz="800" b="0" i="0" u="none" strike="noStrike">
                          <a:solidFill>
                            <a:schemeClr val="tx1"/>
                          </a:solidFill>
                          <a:effectLst/>
                          <a:latin typeface="+mn-ea"/>
                          <a:ea typeface="+mn-ea"/>
                        </a:rPr>
                        <a:t>DIY</a:t>
                      </a:r>
                      <a:r>
                        <a:rPr lang="zh-TW" altLang="en-US" sz="800" b="0" i="0" u="none" strike="noStrike">
                          <a:solidFill>
                            <a:schemeClr val="tx1"/>
                          </a:solidFill>
                          <a:effectLst/>
                          <a:latin typeface="+mn-ea"/>
                          <a:ea typeface="+mn-ea"/>
                        </a:rPr>
                        <a:t>、工具</a:t>
                      </a:r>
                      <a:r>
                        <a:rPr lang="en-US" altLang="zh-TW" sz="800" b="0" i="0" u="none" strike="noStrike">
                          <a:solidFill>
                            <a:schemeClr val="tx1"/>
                          </a:solidFill>
                          <a:effectLst/>
                          <a:latin typeface="+mn-ea"/>
                          <a:ea typeface="+mn-ea"/>
                        </a:rPr>
                        <a:t>/</a:t>
                      </a:r>
                      <a:r>
                        <a:rPr lang="zh-TW" altLang="en-US" sz="800" b="0" i="0" u="none" strike="noStrike">
                          <a:solidFill>
                            <a:schemeClr val="tx1"/>
                          </a:solidFill>
                          <a:effectLst/>
                          <a:latin typeface="+mn-ea"/>
                          <a:ea typeface="+mn-ea"/>
                        </a:rPr>
                        <a:t>住宅設備</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89322325"/>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en-US" altLang="ja-JP" sz="800" b="0" i="0" u="none" strike="noStrike">
                          <a:solidFill>
                            <a:schemeClr val="tx1"/>
                          </a:solidFill>
                          <a:effectLst/>
                          <a:latin typeface="+mn-ea"/>
                          <a:ea typeface="+mn-ea"/>
                        </a:rPr>
                        <a:t>DIY</a:t>
                      </a:r>
                      <a:r>
                        <a:rPr lang="ja-JP" altLang="en-US" sz="800" b="0" i="0" u="none" strike="noStrike">
                          <a:solidFill>
                            <a:schemeClr val="tx1"/>
                          </a:solidFill>
                          <a:effectLst/>
                          <a:latin typeface="+mn-ea"/>
                          <a:ea typeface="+mn-ea"/>
                        </a:rPr>
                        <a:t>、工具</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住宅設備</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キッチン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80701929"/>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en-US" altLang="zh-TW" sz="800" b="0" i="0" u="none" strike="noStrike">
                          <a:solidFill>
                            <a:schemeClr val="tx1"/>
                          </a:solidFill>
                          <a:effectLst/>
                          <a:latin typeface="+mn-ea"/>
                          <a:ea typeface="+mn-ea"/>
                        </a:rPr>
                        <a:t>DIY</a:t>
                      </a:r>
                      <a:r>
                        <a:rPr lang="zh-TW" altLang="en-US" sz="800" b="0" i="0" u="none" strike="noStrike">
                          <a:solidFill>
                            <a:schemeClr val="tx1"/>
                          </a:solidFill>
                          <a:effectLst/>
                          <a:latin typeface="+mn-ea"/>
                          <a:ea typeface="+mn-ea"/>
                        </a:rPr>
                        <a:t>、工具</a:t>
                      </a:r>
                      <a:r>
                        <a:rPr lang="en-US" altLang="zh-TW" sz="800" b="0" i="0" u="none" strike="noStrike">
                          <a:solidFill>
                            <a:schemeClr val="tx1"/>
                          </a:solidFill>
                          <a:effectLst/>
                          <a:latin typeface="+mn-ea"/>
                          <a:ea typeface="+mn-ea"/>
                        </a:rPr>
                        <a:t>/</a:t>
                      </a:r>
                      <a:r>
                        <a:rPr lang="zh-TW" altLang="en-US" sz="800" b="0" i="0" u="none" strike="noStrike">
                          <a:solidFill>
                            <a:schemeClr val="tx1"/>
                          </a:solidFill>
                          <a:effectLst/>
                          <a:latin typeface="+mn-ea"/>
                          <a:ea typeface="+mn-ea"/>
                        </a:rPr>
                        <a:t>住宅設備</a:t>
                      </a:r>
                      <a:r>
                        <a:rPr lang="en-US" altLang="zh-TW" sz="800" b="0" i="0" u="none" strike="noStrike">
                          <a:solidFill>
                            <a:schemeClr val="tx1"/>
                          </a:solidFill>
                          <a:effectLst/>
                          <a:latin typeface="+mn-ea"/>
                          <a:ea typeface="+mn-ea"/>
                        </a:rPr>
                        <a:t>/</a:t>
                      </a:r>
                      <a:r>
                        <a:rPr lang="zh-TW" altLang="en-US" sz="800" b="0" i="0" u="none" strike="noStrike">
                          <a:solidFill>
                            <a:schemeClr val="tx1"/>
                          </a:solidFill>
                          <a:effectLst/>
                          <a:latin typeface="+mn-ea"/>
                          <a:ea typeface="+mn-ea"/>
                        </a:rPr>
                        <a:t>換気扇</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04557901"/>
                  </a:ext>
                </a:extLst>
              </a:tr>
              <a:tr h="185763">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en-US" altLang="ja-JP" sz="800" b="0" i="0" u="none" strike="noStrike">
                          <a:solidFill>
                            <a:schemeClr val="tx1"/>
                          </a:solidFill>
                          <a:effectLst/>
                          <a:latin typeface="+mn-ea"/>
                          <a:ea typeface="+mn-ea"/>
                        </a:rPr>
                        <a:t>DIY</a:t>
                      </a:r>
                      <a:r>
                        <a:rPr lang="ja-JP" altLang="en-US" sz="800" b="0" i="0" u="none" strike="noStrike">
                          <a:solidFill>
                            <a:schemeClr val="tx1"/>
                          </a:solidFill>
                          <a:effectLst/>
                          <a:latin typeface="+mn-ea"/>
                          <a:ea typeface="+mn-ea"/>
                        </a:rPr>
                        <a:t>、工具</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住宅設備</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水回り、配管</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57365306"/>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en-US" altLang="zh-TW" sz="800" b="0" i="0" u="none" strike="noStrike">
                          <a:solidFill>
                            <a:schemeClr val="tx1"/>
                          </a:solidFill>
                          <a:effectLst/>
                          <a:latin typeface="+mn-ea"/>
                          <a:ea typeface="+mn-ea"/>
                        </a:rPr>
                        <a:t>DIY</a:t>
                      </a:r>
                      <a:r>
                        <a:rPr lang="zh-TW" altLang="en-US" sz="800" b="0" i="0" u="none" strike="noStrike">
                          <a:solidFill>
                            <a:schemeClr val="tx1"/>
                          </a:solidFill>
                          <a:effectLst/>
                          <a:latin typeface="+mn-ea"/>
                          <a:ea typeface="+mn-ea"/>
                        </a:rPr>
                        <a:t>、工具</a:t>
                      </a:r>
                      <a:r>
                        <a:rPr lang="en-US" altLang="zh-TW" sz="800" b="0" i="0" u="none" strike="noStrike">
                          <a:solidFill>
                            <a:schemeClr val="tx1"/>
                          </a:solidFill>
                          <a:effectLst/>
                          <a:latin typeface="+mn-ea"/>
                          <a:ea typeface="+mn-ea"/>
                        </a:rPr>
                        <a:t>/</a:t>
                      </a:r>
                      <a:r>
                        <a:rPr lang="zh-TW" altLang="en-US" sz="800" b="0" i="0" u="none" strike="noStrike">
                          <a:solidFill>
                            <a:schemeClr val="tx1"/>
                          </a:solidFill>
                          <a:effectLst/>
                          <a:latin typeface="+mn-ea"/>
                          <a:ea typeface="+mn-ea"/>
                        </a:rPr>
                        <a:t>住宅設備</a:t>
                      </a:r>
                      <a:r>
                        <a:rPr lang="en-US" altLang="zh-TW" sz="800" b="0" i="0" u="none" strike="noStrike">
                          <a:solidFill>
                            <a:schemeClr val="tx1"/>
                          </a:solidFill>
                          <a:effectLst/>
                          <a:latin typeface="+mn-ea"/>
                          <a:ea typeface="+mn-ea"/>
                        </a:rPr>
                        <a:t>/</a:t>
                      </a:r>
                      <a:r>
                        <a:rPr lang="zh-TW" altLang="en-US" sz="800" b="0" i="0" u="none" strike="noStrike">
                          <a:solidFill>
                            <a:schemeClr val="tx1"/>
                          </a:solidFill>
                          <a:effectLst/>
                          <a:latin typeface="+mn-ea"/>
                          <a:ea typeface="+mn-ea"/>
                        </a:rPr>
                        <a:t>浴室、浴槽、洗面所</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3640526"/>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en-US" altLang="ja-JP" sz="800" b="0" i="0" u="none" strike="noStrike">
                          <a:solidFill>
                            <a:schemeClr val="tx1"/>
                          </a:solidFill>
                          <a:effectLst/>
                          <a:latin typeface="+mn-ea"/>
                          <a:ea typeface="+mn-ea"/>
                        </a:rPr>
                        <a:t>DIY</a:t>
                      </a:r>
                      <a:r>
                        <a:rPr lang="ja-JP" altLang="en-US" sz="800" b="0" i="0" u="none" strike="noStrike">
                          <a:solidFill>
                            <a:schemeClr val="tx1"/>
                          </a:solidFill>
                          <a:effectLst/>
                          <a:latin typeface="+mn-ea"/>
                          <a:ea typeface="+mn-ea"/>
                        </a:rPr>
                        <a:t>、工具</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住宅設備</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トイレ</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79206892"/>
                  </a:ext>
                </a:extLst>
              </a:tr>
              <a:tr h="173835">
                <a:tc vMerge="1">
                  <a:txBody>
                    <a:bodyPr/>
                    <a:lstStyle/>
                    <a:p>
                      <a:pPr algn="l" fontAlgn="b"/>
                      <a:endParaRPr lang="zh-TW"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en-US" sz="800" b="0" i="0" u="none" strike="noStrike">
                          <a:solidFill>
                            <a:schemeClr val="tx1"/>
                          </a:solidFill>
                          <a:effectLst/>
                          <a:latin typeface="+mn-ea"/>
                          <a:ea typeface="+mn-ea"/>
                        </a:rPr>
                        <a:t>DIY、</a:t>
                      </a:r>
                      <a:r>
                        <a:rPr lang="ja-JP" altLang="en-US" sz="800" b="0" i="0" u="none" strike="noStrike">
                          <a:solidFill>
                            <a:schemeClr val="tx1"/>
                          </a:solidFill>
                          <a:effectLst/>
                          <a:latin typeface="+mn-ea"/>
                          <a:ea typeface="+mn-ea"/>
                        </a:rPr>
                        <a:t>工具</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道具、工具</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33544395"/>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en-US" sz="800" b="0" i="0" u="none" strike="noStrike">
                          <a:solidFill>
                            <a:schemeClr val="tx1"/>
                          </a:solidFill>
                          <a:effectLst/>
                          <a:latin typeface="+mn-ea"/>
                          <a:ea typeface="+mn-ea"/>
                        </a:rPr>
                        <a:t>DIY、</a:t>
                      </a:r>
                      <a:r>
                        <a:rPr lang="ja-JP" altLang="en-US" sz="800" b="0" i="0" u="none" strike="noStrike">
                          <a:solidFill>
                            <a:schemeClr val="tx1"/>
                          </a:solidFill>
                          <a:effectLst/>
                          <a:latin typeface="+mn-ea"/>
                          <a:ea typeface="+mn-ea"/>
                        </a:rPr>
                        <a:t>工具</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材料、部品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60355991"/>
                  </a:ext>
                </a:extLst>
              </a:tr>
              <a:tr h="173835">
                <a:tc rowSpan="4">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ギフト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ギフト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0684423"/>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ギフト</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ギフト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8419568"/>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ギフト</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お中元、お歳暮</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2472847"/>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ギフト</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パーティー用品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54317158"/>
                  </a:ext>
                </a:extLst>
              </a:tr>
              <a:tr h="173835">
                <a:tc rowSpan="2">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行事</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行事</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04376052"/>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行事</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挙式、披露宴プラン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67139002"/>
                  </a:ext>
                </a:extLst>
              </a:tr>
              <a:tr h="173835">
                <a:tc rowSpan="4">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ペット、ペット用品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ペット、ペット用品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6471283"/>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ペット、ペット用品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犬用品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064402603"/>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ペット、ペット用品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猫用品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3819377"/>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ペット、ペット用品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ペット購入</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57932253"/>
                  </a:ext>
                </a:extLst>
              </a:tr>
            </a:tbl>
          </a:graphicData>
        </a:graphic>
      </p:graphicFrame>
      <p:graphicFrame>
        <p:nvGraphicFramePr>
          <p:cNvPr id="9" name="表 8"/>
          <p:cNvGraphicFramePr>
            <a:graphicFrameLocks noGrp="1"/>
          </p:cNvGraphicFramePr>
          <p:nvPr>
            <p:extLst>
              <p:ext uri="{D42A27DB-BD31-4B8C-83A1-F6EECF244321}">
                <p14:modId xmlns:p14="http://schemas.microsoft.com/office/powerpoint/2010/main" val="4153632550"/>
              </p:ext>
            </p:extLst>
          </p:nvPr>
        </p:nvGraphicFramePr>
        <p:xfrm>
          <a:off x="321500" y="921433"/>
          <a:ext cx="4487484" cy="5688427"/>
        </p:xfrm>
        <a:graphic>
          <a:graphicData uri="http://schemas.openxmlformats.org/drawingml/2006/table">
            <a:tbl>
              <a:tblPr firstCol="1" bandRow="1">
                <a:tableStyleId>{21E4AEA4-8DFA-4A89-87EB-49C32662AFE0}</a:tableStyleId>
              </a:tblPr>
              <a:tblGrid>
                <a:gridCol w="1175116">
                  <a:extLst>
                    <a:ext uri="{9D8B030D-6E8A-4147-A177-3AD203B41FA5}">
                      <a16:colId xmlns:a16="http://schemas.microsoft.com/office/drawing/2014/main" val="1563106991"/>
                    </a:ext>
                  </a:extLst>
                </a:gridCol>
                <a:gridCol w="3312368">
                  <a:extLst>
                    <a:ext uri="{9D8B030D-6E8A-4147-A177-3AD203B41FA5}">
                      <a16:colId xmlns:a16="http://schemas.microsoft.com/office/drawing/2014/main" val="87934143"/>
                    </a:ext>
                  </a:extLst>
                </a:gridCol>
              </a:tblGrid>
              <a:tr h="263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カテゴリー区分</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ja-JP" altLang="en-US" sz="700" b="1" kern="1200" dirty="0">
                          <a:solidFill>
                            <a:schemeClr val="bg1"/>
                          </a:solidFill>
                          <a:latin typeface="+mn-lt"/>
                          <a:ea typeface="+mn-ea"/>
                          <a:cs typeface="+mn-cs"/>
                        </a:rPr>
                        <a:t>カテゴリー名</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790200490"/>
                  </a:ext>
                </a:extLst>
              </a:tr>
              <a:tr h="171274">
                <a:tc rowSpan="15">
                  <a:txBody>
                    <a:bodyPr/>
                    <a:lstStyle/>
                    <a:p>
                      <a:pPr algn="ctr" fontAlgn="b"/>
                      <a:r>
                        <a:rPr lang="ja-JP" altLang="en-US" sz="800" b="0" i="0" u="none" strike="noStrike" dirty="0">
                          <a:solidFill>
                            <a:schemeClr val="tx1"/>
                          </a:solidFill>
                          <a:effectLst/>
                          <a:latin typeface="+mn-ea"/>
                          <a:ea typeface="+mn-ea"/>
                        </a:rPr>
                        <a:t>家電、スマホ、カメラ</a:t>
                      </a:r>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生活家電</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空気清浄機</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09817490"/>
                  </a:ext>
                </a:extLst>
              </a:tr>
              <a:tr h="19855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生活家電</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掃除機</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84404054"/>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生活家電</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洗濯機、乾燥機</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1405478"/>
                  </a:ext>
                </a:extLst>
              </a:tr>
              <a:tr h="171274">
                <a:tc vMerge="1">
                  <a:txBody>
                    <a:bodyPr/>
                    <a:lstStyle/>
                    <a:p>
                      <a:pPr algn="l" fontAlgn="b"/>
                      <a:endParaRPr lang="en-US" altLang="ja-JP"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生活家電</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冷蔵庫</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59827871"/>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生活家電</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炊飯器</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9466847"/>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生活家電</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電子レンジ</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31261041"/>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美容家電</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11011620"/>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健康家電</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197907699"/>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テレビ</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51475997"/>
                  </a:ext>
                </a:extLst>
              </a:tr>
              <a:tr h="160171">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ブルーレイ、</a:t>
                      </a:r>
                      <a:r>
                        <a:rPr lang="en-US" altLang="ja-JP" sz="800" b="0" i="0" u="none" strike="noStrike" dirty="0">
                          <a:solidFill>
                            <a:schemeClr val="tx1"/>
                          </a:solidFill>
                          <a:effectLst/>
                          <a:latin typeface="+mn-ea"/>
                          <a:ea typeface="+mn-ea"/>
                        </a:rPr>
                        <a:t>DVD</a:t>
                      </a:r>
                      <a:r>
                        <a:rPr lang="ja-JP" altLang="en-US" sz="800" b="0" i="0" u="none" strike="noStrike" dirty="0">
                          <a:solidFill>
                            <a:schemeClr val="tx1"/>
                          </a:solidFill>
                          <a:effectLst/>
                          <a:latin typeface="+mn-ea"/>
                          <a:ea typeface="+mn-ea"/>
                        </a:rPr>
                        <a:t>レコーダー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79860959"/>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オーディオ機器</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99569733"/>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カメラ</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80196133"/>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ビデオカメラ</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93472547"/>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スマートフォン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89322325"/>
                  </a:ext>
                </a:extLst>
              </a:tr>
              <a:tr h="246863">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家電、スマホ、カメラ</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スマートフォン、タブレットアクセサリー、周辺機器</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80701929"/>
                  </a:ext>
                </a:extLst>
              </a:tr>
              <a:tr h="171274">
                <a:tc rowSpan="7">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コンピューター、</a:t>
                      </a:r>
                      <a:endParaRPr lang="en-US" altLang="ja-JP" sz="800" b="0" i="0" u="none" strike="noStrike" dirty="0">
                        <a:solidFill>
                          <a:schemeClr val="tx1"/>
                        </a:solidFill>
                        <a:effectLst/>
                        <a:latin typeface="+mn-ea"/>
                        <a:ea typeface="+mn-ea"/>
                      </a:endParaRPr>
                    </a:p>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周辺機器</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コンピューター、周辺機器</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04557901"/>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コンピューター、周辺機器</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タブレット端末</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57365306"/>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コンピューター、周辺機器</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ノートパソコン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3640526"/>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コンピューター、周辺機器</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デスクトップパソコン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79206892"/>
                  </a:ext>
                </a:extLst>
              </a:tr>
              <a:tr h="171274">
                <a:tc vMerge="1">
                  <a:txBody>
                    <a:bodyPr/>
                    <a:lstStyle/>
                    <a:p>
                      <a:pPr algn="l" fontAlgn="b"/>
                      <a:endParaRPr lang="zh-TW"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コンピューター、周辺機器</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ディスプレイ、モニター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33544395"/>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コンピューター、周辺機器</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プリンター、スキャナー、</a:t>
                      </a:r>
                      <a:r>
                        <a:rPr lang="en-US" altLang="ja-JP" sz="800" b="0" i="0" u="none" strike="noStrike" dirty="0">
                          <a:solidFill>
                            <a:schemeClr val="tx1"/>
                          </a:solidFill>
                          <a:effectLst/>
                          <a:latin typeface="+mn-ea"/>
                          <a:ea typeface="+mn-ea"/>
                        </a:rPr>
                        <a:t>FAX</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60355991"/>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コンピューター、周辺機器</a:t>
                      </a:r>
                      <a:r>
                        <a:rPr lang="en-US" altLang="ja-JP" sz="800" b="0" i="0" u="none" strike="noStrike" dirty="0">
                          <a:solidFill>
                            <a:schemeClr val="tx1"/>
                          </a:solidFill>
                          <a:effectLst/>
                          <a:latin typeface="+mn-ea"/>
                          <a:ea typeface="+mn-ea"/>
                        </a:rPr>
                        <a:t>/PC</a:t>
                      </a:r>
                      <a:r>
                        <a:rPr lang="ja-JP" altLang="en-US" sz="800" b="0" i="0" u="none" strike="noStrike" dirty="0">
                          <a:solidFill>
                            <a:schemeClr val="tx1"/>
                          </a:solidFill>
                          <a:effectLst/>
                          <a:latin typeface="+mn-ea"/>
                          <a:ea typeface="+mn-ea"/>
                        </a:rPr>
                        <a:t>パーツ、コンピューター用アクセサリー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0684423"/>
                  </a:ext>
                </a:extLst>
              </a:tr>
              <a:tr h="171274">
                <a:tc rowSpan="5">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ソフトウエア</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ソフトウエア</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8419568"/>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ソフトウエア</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アンチウイルス、セキュリティソフト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2472847"/>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ソフトウエア</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オフィス、ビジネスソフト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54317158"/>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ソフトウエア</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業務管理、会計ソフト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04376052"/>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ソフトウエア</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動画、画像、音楽ソフト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67139002"/>
                  </a:ext>
                </a:extLst>
              </a:tr>
              <a:tr h="191614">
                <a:tc rowSpan="3">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ビジネスサービス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ビジネスサービス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6471283"/>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ビジネスサービス</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クラウドサービス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064402603"/>
                  </a:ext>
                </a:extLst>
              </a:tr>
              <a:tr h="1712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ビジネスサービス</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広告、マーケティングサービス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3819377"/>
                  </a:ext>
                </a:extLst>
              </a:tr>
              <a:tr h="17127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家具、インテリア</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家具、インテリア</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57932253"/>
                  </a:ext>
                </a:extLst>
              </a:tr>
            </a:tbl>
          </a:graphicData>
        </a:graphic>
      </p:graphicFrame>
    </p:spTree>
    <p:extLst>
      <p:ext uri="{BB962C8B-B14F-4D97-AF65-F5344CB8AC3E}">
        <p14:creationId xmlns:p14="http://schemas.microsoft.com/office/powerpoint/2010/main" val="14968639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p:txBody>
          <a:bodyPr>
            <a:normAutofit fontScale="90000"/>
          </a:bodyPr>
          <a:lstStyle/>
          <a:p>
            <a:r>
              <a:rPr kumimoji="1" lang="ja-JP" altLang="en-US" dirty="0"/>
              <a:t>オーディエンスカテゴリー一覧（購買意向）</a:t>
            </a:r>
          </a:p>
        </p:txBody>
      </p:sp>
      <p:graphicFrame>
        <p:nvGraphicFramePr>
          <p:cNvPr id="8" name="表 7"/>
          <p:cNvGraphicFramePr>
            <a:graphicFrameLocks noGrp="1"/>
          </p:cNvGraphicFramePr>
          <p:nvPr>
            <p:extLst>
              <p:ext uri="{D42A27DB-BD31-4B8C-83A1-F6EECF244321}">
                <p14:modId xmlns:p14="http://schemas.microsoft.com/office/powerpoint/2010/main" val="2461095343"/>
              </p:ext>
            </p:extLst>
          </p:nvPr>
        </p:nvGraphicFramePr>
        <p:xfrm>
          <a:off x="5097016" y="921436"/>
          <a:ext cx="4487484" cy="5688423"/>
        </p:xfrm>
        <a:graphic>
          <a:graphicData uri="http://schemas.openxmlformats.org/drawingml/2006/table">
            <a:tbl>
              <a:tblPr firstCol="1" bandRow="1">
                <a:tableStyleId>{21E4AEA4-8DFA-4A89-87EB-49C32662AFE0}</a:tableStyleId>
              </a:tblPr>
              <a:tblGrid>
                <a:gridCol w="1175116">
                  <a:extLst>
                    <a:ext uri="{9D8B030D-6E8A-4147-A177-3AD203B41FA5}">
                      <a16:colId xmlns:a16="http://schemas.microsoft.com/office/drawing/2014/main" val="1563106991"/>
                    </a:ext>
                  </a:extLst>
                </a:gridCol>
                <a:gridCol w="3312368">
                  <a:extLst>
                    <a:ext uri="{9D8B030D-6E8A-4147-A177-3AD203B41FA5}">
                      <a16:colId xmlns:a16="http://schemas.microsoft.com/office/drawing/2014/main" val="87934143"/>
                    </a:ext>
                  </a:extLst>
                </a:gridCol>
              </a:tblGrid>
              <a:tr h="2674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カテゴリー区分</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ja-JP" altLang="en-US" sz="700" b="1" kern="1200" dirty="0">
                          <a:solidFill>
                            <a:schemeClr val="bg1"/>
                          </a:solidFill>
                          <a:latin typeface="+mn-lt"/>
                          <a:ea typeface="+mn-ea"/>
                          <a:cs typeface="+mn-cs"/>
                        </a:rPr>
                        <a:t>カテゴリー名</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790200490"/>
                  </a:ext>
                </a:extLst>
              </a:tr>
              <a:tr h="173835">
                <a:tc rowSpan="30">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旅行、交通</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fontAlgn="t"/>
                      <a:r>
                        <a:rPr lang="zh-CN" altLang="en-US" sz="800" b="0" i="0" u="none" strike="noStrike" dirty="0">
                          <a:solidFill>
                            <a:schemeClr val="tx1"/>
                          </a:solidFill>
                          <a:effectLst/>
                          <a:latin typeface="+mn-ea"/>
                          <a:ea typeface="+mn-ea"/>
                        </a:rPr>
                        <a:t>旅行、交通</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国内旅行</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北陸地方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09817490"/>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CN" altLang="en-US" sz="800" b="0" i="0" u="none" strike="noStrike" dirty="0">
                          <a:solidFill>
                            <a:schemeClr val="tx1"/>
                          </a:solidFill>
                          <a:effectLst/>
                          <a:latin typeface="+mn-ea"/>
                          <a:ea typeface="+mn-ea"/>
                        </a:rPr>
                        <a:t>旅行、交通</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国内旅行</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東海地方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84404054"/>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CN" altLang="en-US" sz="800" b="0" i="0" u="none" strike="noStrike" dirty="0">
                          <a:solidFill>
                            <a:schemeClr val="tx1"/>
                          </a:solidFill>
                          <a:effectLst/>
                          <a:latin typeface="+mn-ea"/>
                          <a:ea typeface="+mn-ea"/>
                        </a:rPr>
                        <a:t>旅行、交通</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国内旅行</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近畿地方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1405478"/>
                  </a:ext>
                </a:extLst>
              </a:tr>
              <a:tr h="173835">
                <a:tc vMerge="1">
                  <a:txBody>
                    <a:bodyPr/>
                    <a:lstStyle/>
                    <a:p>
                      <a:pPr algn="l" fontAlgn="b"/>
                      <a:endParaRPr lang="en-US" altLang="ja-JP"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CN" altLang="en-US" sz="800" b="0" i="0" u="none" strike="noStrike">
                          <a:solidFill>
                            <a:schemeClr val="tx1"/>
                          </a:solidFill>
                          <a:effectLst/>
                          <a:latin typeface="+mn-ea"/>
                          <a:ea typeface="+mn-ea"/>
                        </a:rPr>
                        <a:t>旅行、交通</a:t>
                      </a:r>
                      <a:r>
                        <a:rPr lang="en-US" altLang="zh-CN" sz="800" b="0" i="0" u="none" strike="noStrike">
                          <a:solidFill>
                            <a:schemeClr val="tx1"/>
                          </a:solidFill>
                          <a:effectLst/>
                          <a:latin typeface="+mn-ea"/>
                          <a:ea typeface="+mn-ea"/>
                        </a:rPr>
                        <a:t>/</a:t>
                      </a:r>
                      <a:r>
                        <a:rPr lang="zh-CN" altLang="en-US" sz="800" b="0" i="0" u="none" strike="noStrike">
                          <a:solidFill>
                            <a:schemeClr val="tx1"/>
                          </a:solidFill>
                          <a:effectLst/>
                          <a:latin typeface="+mn-ea"/>
                          <a:ea typeface="+mn-ea"/>
                        </a:rPr>
                        <a:t>国内旅行</a:t>
                      </a:r>
                      <a:r>
                        <a:rPr lang="en-US" altLang="zh-CN" sz="800" b="0" i="0" u="none" strike="noStrike">
                          <a:solidFill>
                            <a:schemeClr val="tx1"/>
                          </a:solidFill>
                          <a:effectLst/>
                          <a:latin typeface="+mn-ea"/>
                          <a:ea typeface="+mn-ea"/>
                        </a:rPr>
                        <a:t>/</a:t>
                      </a:r>
                      <a:r>
                        <a:rPr lang="zh-CN" altLang="en-US" sz="800" b="0" i="0" u="none" strike="noStrike">
                          <a:solidFill>
                            <a:schemeClr val="tx1"/>
                          </a:solidFill>
                          <a:effectLst/>
                          <a:latin typeface="+mn-ea"/>
                          <a:ea typeface="+mn-ea"/>
                        </a:rPr>
                        <a:t>中国地方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59827871"/>
                  </a:ext>
                </a:extLst>
              </a:tr>
              <a:tr h="19400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CN" altLang="en-US" sz="800" b="0" i="0" u="none" strike="noStrike" dirty="0">
                          <a:solidFill>
                            <a:schemeClr val="tx1"/>
                          </a:solidFill>
                          <a:effectLst/>
                          <a:latin typeface="+mn-ea"/>
                          <a:ea typeface="+mn-ea"/>
                        </a:rPr>
                        <a:t>旅行、交通</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国内旅行</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四国地方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9466847"/>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CN" altLang="en-US" sz="800" b="0" i="0" u="none" strike="noStrike" dirty="0">
                          <a:solidFill>
                            <a:schemeClr val="tx1"/>
                          </a:solidFill>
                          <a:effectLst/>
                          <a:latin typeface="+mn-ea"/>
                          <a:ea typeface="+mn-ea"/>
                        </a:rPr>
                        <a:t>旅行、交通</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国内旅行</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九州地方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31261041"/>
                  </a:ext>
                </a:extLst>
              </a:tr>
              <a:tr h="173835">
                <a:tc vMerge="1">
                  <a:txBody>
                    <a:bodyPr/>
                    <a:lstStyle/>
                    <a:p>
                      <a:pPr algn="l" fontAlgn="b"/>
                      <a:endParaRPr lang="ja-JP" altLang="en-US" sz="800" b="0" i="0" u="none" strike="noStrike">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CN" altLang="en-US" sz="800" b="0" i="0" u="none" strike="noStrike">
                          <a:solidFill>
                            <a:schemeClr val="tx1"/>
                          </a:solidFill>
                          <a:effectLst/>
                          <a:latin typeface="+mn-ea"/>
                          <a:ea typeface="+mn-ea"/>
                        </a:rPr>
                        <a:t>旅行、交通</a:t>
                      </a:r>
                      <a:r>
                        <a:rPr lang="en-US" altLang="zh-CN" sz="800" b="0" i="0" u="none" strike="noStrike">
                          <a:solidFill>
                            <a:schemeClr val="tx1"/>
                          </a:solidFill>
                          <a:effectLst/>
                          <a:latin typeface="+mn-ea"/>
                          <a:ea typeface="+mn-ea"/>
                        </a:rPr>
                        <a:t>/</a:t>
                      </a:r>
                      <a:r>
                        <a:rPr lang="zh-CN" altLang="en-US" sz="800" b="0" i="0" u="none" strike="noStrike">
                          <a:solidFill>
                            <a:schemeClr val="tx1"/>
                          </a:solidFill>
                          <a:effectLst/>
                          <a:latin typeface="+mn-ea"/>
                          <a:ea typeface="+mn-ea"/>
                        </a:rPr>
                        <a:t>国内旅行</a:t>
                      </a:r>
                      <a:r>
                        <a:rPr lang="en-US" altLang="zh-CN" sz="800" b="0" i="0" u="none" strike="noStrike">
                          <a:solidFill>
                            <a:schemeClr val="tx1"/>
                          </a:solidFill>
                          <a:effectLst/>
                          <a:latin typeface="+mn-ea"/>
                          <a:ea typeface="+mn-ea"/>
                        </a:rPr>
                        <a:t>/</a:t>
                      </a:r>
                      <a:r>
                        <a:rPr lang="zh-CN" altLang="en-US" sz="800" b="0" i="0" u="none" strike="noStrike">
                          <a:solidFill>
                            <a:schemeClr val="tx1"/>
                          </a:solidFill>
                          <a:effectLst/>
                          <a:latin typeface="+mn-ea"/>
                          <a:ea typeface="+mn-ea"/>
                        </a:rPr>
                        <a:t>沖縄</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11011620"/>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旅行、交通</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海外旅行</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197907699"/>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海外旅行</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アジア</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51475997"/>
                  </a:ext>
                </a:extLst>
              </a:tr>
              <a:tr h="173835">
                <a:tc vMerge="1">
                  <a:txBody>
                    <a:bodyPr/>
                    <a:lstStyle/>
                    <a:p>
                      <a:pPr algn="l" fontAlgn="b"/>
                      <a:endParaRPr lang="ja-JP" altLang="en-US" sz="800" b="0" i="0" u="none" strike="noStrike">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海外旅行</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アジア</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韓国</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79860959"/>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海外旅行</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アジア</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台湾</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99569733"/>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旅行、交通</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海外旅行</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アジア</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中国</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80196133"/>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海外旅行</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アジア</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香港、マカオ</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93472547"/>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海外旅行</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アジア</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東南アジア</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89322325"/>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海外旅行</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アジア</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南アジア</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80701929"/>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海外旅行</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ハワイ</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04557901"/>
                  </a:ext>
                </a:extLst>
              </a:tr>
              <a:tr h="185763">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海外旅行</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アメリカ、カナダ</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57365306"/>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海外旅行</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中南米、カリブ海地域</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3640526"/>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海外旅行</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ヨーロッパ</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79206892"/>
                  </a:ext>
                </a:extLst>
              </a:tr>
              <a:tr h="173835">
                <a:tc vMerge="1">
                  <a:txBody>
                    <a:bodyPr/>
                    <a:lstStyle/>
                    <a:p>
                      <a:pPr algn="l" fontAlgn="b"/>
                      <a:endParaRPr lang="zh-TW"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海外旅行</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グアム、サイパン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33544395"/>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海外旅行</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オセアニア</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60355991"/>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海外旅行</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中東、アフリカ</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0684423"/>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航空チケット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8419568"/>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航空チケット</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国内</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2472847"/>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航空チケット</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海外</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54317158"/>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旅行、交通</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船、フェリー、クルーズ</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04376052"/>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バス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67139002"/>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レンタカー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6471283"/>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TW" altLang="en-US" sz="800" b="0" i="0" u="none" strike="noStrike">
                          <a:solidFill>
                            <a:schemeClr val="tx1"/>
                          </a:solidFill>
                          <a:effectLst/>
                          <a:latin typeface="+mn-ea"/>
                          <a:ea typeface="+mn-ea"/>
                        </a:rPr>
                        <a:t>旅行、交通</a:t>
                      </a:r>
                      <a:r>
                        <a:rPr lang="en-US" altLang="zh-TW" sz="800" b="0" i="0" u="none" strike="noStrike">
                          <a:solidFill>
                            <a:schemeClr val="tx1"/>
                          </a:solidFill>
                          <a:effectLst/>
                          <a:latin typeface="+mn-ea"/>
                          <a:ea typeface="+mn-ea"/>
                        </a:rPr>
                        <a:t>/</a:t>
                      </a:r>
                      <a:r>
                        <a:rPr lang="zh-TW" altLang="en-US" sz="800" b="0" i="0" u="none" strike="noStrike">
                          <a:solidFill>
                            <a:schemeClr val="tx1"/>
                          </a:solidFill>
                          <a:effectLst/>
                          <a:latin typeface="+mn-ea"/>
                          <a:ea typeface="+mn-ea"/>
                        </a:rPr>
                        <a:t>電車</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064402603"/>
                  </a:ext>
                </a:extLst>
              </a:tr>
              <a:tr h="173835">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ホテル、宿泊施設</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3819377"/>
                  </a:ext>
                </a:extLst>
              </a:tr>
              <a:tr h="17383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飲食店</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飲食店</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57932253"/>
                  </a:ext>
                </a:extLst>
              </a:tr>
            </a:tbl>
          </a:graphicData>
        </a:graphic>
      </p:graphicFrame>
      <p:graphicFrame>
        <p:nvGraphicFramePr>
          <p:cNvPr id="9" name="表 8"/>
          <p:cNvGraphicFramePr>
            <a:graphicFrameLocks noGrp="1"/>
          </p:cNvGraphicFramePr>
          <p:nvPr>
            <p:extLst>
              <p:ext uri="{D42A27DB-BD31-4B8C-83A1-F6EECF244321}">
                <p14:modId xmlns:p14="http://schemas.microsoft.com/office/powerpoint/2010/main" val="2958325313"/>
              </p:ext>
            </p:extLst>
          </p:nvPr>
        </p:nvGraphicFramePr>
        <p:xfrm>
          <a:off x="321500" y="921434"/>
          <a:ext cx="4487484" cy="5688433"/>
        </p:xfrm>
        <a:graphic>
          <a:graphicData uri="http://schemas.openxmlformats.org/drawingml/2006/table">
            <a:tbl>
              <a:tblPr firstCol="1" bandRow="1">
                <a:tableStyleId>{21E4AEA4-8DFA-4A89-87EB-49C32662AFE0}</a:tableStyleId>
              </a:tblPr>
              <a:tblGrid>
                <a:gridCol w="1175116">
                  <a:extLst>
                    <a:ext uri="{9D8B030D-6E8A-4147-A177-3AD203B41FA5}">
                      <a16:colId xmlns:a16="http://schemas.microsoft.com/office/drawing/2014/main" val="1563106991"/>
                    </a:ext>
                  </a:extLst>
                </a:gridCol>
                <a:gridCol w="3312368">
                  <a:extLst>
                    <a:ext uri="{9D8B030D-6E8A-4147-A177-3AD203B41FA5}">
                      <a16:colId xmlns:a16="http://schemas.microsoft.com/office/drawing/2014/main" val="87934143"/>
                    </a:ext>
                  </a:extLst>
                </a:gridCol>
              </a:tblGrid>
              <a:tr h="26631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カテゴリー区分</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ja-JP" altLang="en-US" sz="700" b="1" kern="1200" dirty="0">
                          <a:solidFill>
                            <a:schemeClr val="bg1"/>
                          </a:solidFill>
                          <a:latin typeface="+mn-lt"/>
                          <a:ea typeface="+mn-ea"/>
                          <a:cs typeface="+mn-cs"/>
                        </a:rPr>
                        <a:t>カテゴリー名</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790200490"/>
                  </a:ext>
                </a:extLst>
              </a:tr>
              <a:tr h="173103">
                <a:tc>
                  <a:txBody>
                    <a:bodyPr/>
                    <a:lstStyle/>
                    <a:p>
                      <a:pPr algn="ctr" fontAlgn="b"/>
                      <a:r>
                        <a:rPr lang="ja-JP" altLang="en-US" sz="800" b="0" i="0" u="none" strike="noStrike" dirty="0">
                          <a:solidFill>
                            <a:schemeClr val="tx1"/>
                          </a:solidFill>
                          <a:effectLst/>
                          <a:latin typeface="+mn-ea"/>
                          <a:ea typeface="+mn-ea"/>
                        </a:rPr>
                        <a:t>ペット、ペット用品</a:t>
                      </a:r>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fontAlgn="t"/>
                      <a:r>
                        <a:rPr lang="ja-JP" altLang="en-US" sz="800" b="0" i="0" u="none" strike="noStrike" dirty="0">
                          <a:solidFill>
                            <a:schemeClr val="tx1"/>
                          </a:solidFill>
                          <a:effectLst/>
                          <a:latin typeface="+mn-ea"/>
                          <a:ea typeface="+mn-ea"/>
                        </a:rPr>
                        <a:t>ペット、ペット用品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ペット向けサービス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09817490"/>
                  </a:ext>
                </a:extLst>
              </a:tr>
              <a:tr h="200674">
                <a:tc rowSpan="9">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mn-ea"/>
                          <a:ea typeface="+mn-ea"/>
                        </a:rPr>
                        <a:t>幼児、子供向け製品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幼児、子供向け製品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84404054"/>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幼児、子供向け製品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おむつ、トイレ用品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1405478"/>
                  </a:ext>
                </a:extLst>
              </a:tr>
              <a:tr h="173103">
                <a:tc vMerge="1">
                  <a:txBody>
                    <a:bodyPr/>
                    <a:lstStyle/>
                    <a:p>
                      <a:pPr algn="ctr" fontAlgn="b"/>
                      <a:endParaRPr lang="en-US" altLang="ja-JP"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幼児、子供向け製品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授乳、食事用品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59827871"/>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幼児、子供向け製品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ベビー服、シューズ</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9466847"/>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幼児、子供向け製品</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子供服、シューズ</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31261041"/>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幼児、子供向け製品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抱っこ</a:t>
                      </a:r>
                      <a:r>
                        <a:rPr lang="ja-JP" altLang="en-US" sz="800" b="0" i="0" u="none" strike="noStrike" dirty="0" err="1">
                          <a:solidFill>
                            <a:schemeClr val="tx1"/>
                          </a:solidFill>
                          <a:effectLst/>
                          <a:latin typeface="+mn-ea"/>
                          <a:ea typeface="+mn-ea"/>
                        </a:rPr>
                        <a:t>ひも</a:t>
                      </a:r>
                      <a:r>
                        <a:rPr lang="ja-JP" altLang="en-US" sz="800" b="0" i="0" u="none" strike="noStrike" dirty="0">
                          <a:solidFill>
                            <a:schemeClr val="tx1"/>
                          </a:solidFill>
                          <a:effectLst/>
                          <a:latin typeface="+mn-ea"/>
                          <a:ea typeface="+mn-ea"/>
                        </a:rPr>
                        <a:t>、おんぶ</a:t>
                      </a:r>
                      <a:r>
                        <a:rPr lang="ja-JP" altLang="en-US" sz="800" b="0" i="0" u="none" strike="noStrike" dirty="0" err="1">
                          <a:solidFill>
                            <a:schemeClr val="tx1"/>
                          </a:solidFill>
                          <a:effectLst/>
                          <a:latin typeface="+mn-ea"/>
                          <a:ea typeface="+mn-ea"/>
                        </a:rPr>
                        <a:t>ひも</a:t>
                      </a:r>
                      <a:endParaRPr lang="ja-JP" altLang="en-US" sz="8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11011620"/>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幼児、子供向け製品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ベビーカー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197907699"/>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幼児、子供向け製品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ベビーシート、チャイルドシート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51475997"/>
                  </a:ext>
                </a:extLst>
              </a:tr>
              <a:tr h="161881">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幼児、子供向け製品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バッグ、ランドセル</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79860959"/>
                  </a:ext>
                </a:extLst>
              </a:tr>
              <a:tr h="173103">
                <a:tc rowSpan="8">
                  <a:txBody>
                    <a:bodyPr/>
                    <a:lstStyle/>
                    <a:p>
                      <a:pPr algn="ctr" fontAlgn="t"/>
                      <a:r>
                        <a:rPr lang="ja-JP" altLang="en-US" sz="800" b="0" i="0" u="none" strike="noStrike" dirty="0">
                          <a:solidFill>
                            <a:schemeClr val="tx1"/>
                          </a:solidFill>
                          <a:effectLst/>
                          <a:latin typeface="+mn-ea"/>
                          <a:ea typeface="+mn-ea"/>
                        </a:rPr>
                        <a:t>教育</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教育</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99569733"/>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CN" altLang="en-US" sz="800" b="0" i="0" u="none" strike="noStrike" dirty="0">
                          <a:solidFill>
                            <a:schemeClr val="tx1"/>
                          </a:solidFill>
                          <a:effectLst/>
                          <a:latin typeface="+mn-ea"/>
                          <a:ea typeface="+mn-ea"/>
                        </a:rPr>
                        <a:t>教育</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中学受験</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80196133"/>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教育</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高校受験</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93472547"/>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CN" altLang="en-US" sz="800" b="0" i="0" u="none" strike="noStrike" dirty="0">
                          <a:solidFill>
                            <a:schemeClr val="tx1"/>
                          </a:solidFill>
                          <a:effectLst/>
                          <a:latin typeface="+mn-ea"/>
                          <a:ea typeface="+mn-ea"/>
                        </a:rPr>
                        <a:t>教育</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大学受験</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89322325"/>
                  </a:ext>
                </a:extLst>
              </a:tr>
              <a:tr h="192124">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教育</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語学</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80701929"/>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TW" altLang="en-US" sz="800" b="0" i="0" u="none" strike="noStrike" dirty="0">
                          <a:solidFill>
                            <a:schemeClr val="tx1"/>
                          </a:solidFill>
                          <a:effectLst/>
                          <a:latin typeface="+mn-ea"/>
                          <a:ea typeface="+mn-ea"/>
                        </a:rPr>
                        <a:t>教育</a:t>
                      </a:r>
                      <a:r>
                        <a:rPr lang="en-US" altLang="zh-TW" sz="800" b="0" i="0" u="none" strike="noStrike" dirty="0">
                          <a:solidFill>
                            <a:schemeClr val="tx1"/>
                          </a:solidFill>
                          <a:effectLst/>
                          <a:latin typeface="+mn-ea"/>
                          <a:ea typeface="+mn-ea"/>
                        </a:rPr>
                        <a:t>/</a:t>
                      </a:r>
                      <a:r>
                        <a:rPr lang="zh-TW" altLang="en-US" sz="800" b="0" i="0" u="none" strike="noStrike" dirty="0">
                          <a:solidFill>
                            <a:schemeClr val="tx1"/>
                          </a:solidFill>
                          <a:effectLst/>
                          <a:latin typeface="+mn-ea"/>
                          <a:ea typeface="+mn-ea"/>
                        </a:rPr>
                        <a:t>語学</a:t>
                      </a:r>
                      <a:r>
                        <a:rPr lang="en-US" altLang="zh-TW" sz="800" b="0" i="0" u="none" strike="noStrike" dirty="0">
                          <a:solidFill>
                            <a:schemeClr val="tx1"/>
                          </a:solidFill>
                          <a:effectLst/>
                          <a:latin typeface="+mn-ea"/>
                          <a:ea typeface="+mn-ea"/>
                        </a:rPr>
                        <a:t>/</a:t>
                      </a:r>
                      <a:r>
                        <a:rPr lang="zh-TW" altLang="en-US" sz="800" b="0" i="0" u="none" strike="noStrike" dirty="0">
                          <a:solidFill>
                            <a:schemeClr val="tx1"/>
                          </a:solidFill>
                          <a:effectLst/>
                          <a:latin typeface="+mn-ea"/>
                          <a:ea typeface="+mn-ea"/>
                        </a:rPr>
                        <a:t>英語</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04557901"/>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教育</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語学</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その他言語</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57365306"/>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教育</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資格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3640526"/>
                  </a:ext>
                </a:extLst>
              </a:tr>
              <a:tr h="173103">
                <a:tc rowSpan="7">
                  <a:txBody>
                    <a:bodyPr/>
                    <a:lstStyle/>
                    <a:p>
                      <a:pPr algn="l" fontAlgn="t"/>
                      <a:r>
                        <a:rPr lang="ja-JP" altLang="en-US" sz="800" b="0" i="0" u="none" strike="noStrike" dirty="0">
                          <a:solidFill>
                            <a:schemeClr val="tx1"/>
                          </a:solidFill>
                          <a:effectLst/>
                          <a:latin typeface="+mn-ea"/>
                          <a:ea typeface="+mn-ea"/>
                        </a:rPr>
                        <a:t>スポーツ、フィットネス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スポーツ、フィットネス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79206892"/>
                  </a:ext>
                </a:extLst>
              </a:tr>
              <a:tr h="173103">
                <a:tc vMerge="1">
                  <a:txBody>
                    <a:bodyPr/>
                    <a:lstStyle/>
                    <a:p>
                      <a:pPr algn="ctr" fontAlgn="b"/>
                      <a:endParaRPr lang="zh-TW"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スポーツ、フィットネス</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スポーツ用品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33544395"/>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スポーツ、フィットネス</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スポーツ用品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ゴルフ用品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60355991"/>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スポーツ、フィットネス</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スポーツ用品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ウインタースポーツ用品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0684423"/>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スポーツ、フィットネス</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スポーツ用品</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マラソン、ランニング用品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8419568"/>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スポーツ、フィットネス</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フィットネス商品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2472847"/>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スポーツ、フィットネス</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スポーツジム、フィットネスクラブ</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54317158"/>
                  </a:ext>
                </a:extLst>
              </a:tr>
              <a:tr h="173103">
                <a:tc rowSpan="6">
                  <a:txBody>
                    <a:bodyPr/>
                    <a:lstStyle/>
                    <a:p>
                      <a:pPr algn="ctr" fontAlgn="t"/>
                      <a:r>
                        <a:rPr lang="ja-JP" altLang="en-US" sz="800" b="0" i="0" u="none" strike="noStrike" dirty="0">
                          <a:solidFill>
                            <a:schemeClr val="tx1"/>
                          </a:solidFill>
                          <a:effectLst/>
                          <a:latin typeface="+mn-ea"/>
                          <a:ea typeface="+mn-ea"/>
                        </a:rPr>
                        <a:t>旅行、交通</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旅行、交通</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04376052"/>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CN" altLang="en-US" sz="800" b="0" i="0" u="none" strike="noStrike" dirty="0">
                          <a:solidFill>
                            <a:schemeClr val="tx1"/>
                          </a:solidFill>
                          <a:effectLst/>
                          <a:latin typeface="+mn-ea"/>
                          <a:ea typeface="+mn-ea"/>
                        </a:rPr>
                        <a:t>旅行、交通</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国内旅行</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67139002"/>
                  </a:ext>
                </a:extLst>
              </a:tr>
              <a:tr h="193660">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CN" altLang="en-US" sz="800" b="0" i="0" u="none" strike="noStrike" dirty="0">
                          <a:solidFill>
                            <a:schemeClr val="tx1"/>
                          </a:solidFill>
                          <a:effectLst/>
                          <a:latin typeface="+mn-ea"/>
                          <a:ea typeface="+mn-ea"/>
                        </a:rPr>
                        <a:t>旅行、交通</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国内旅行</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北海道</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6471283"/>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CN" altLang="en-US" sz="800" b="0" i="0" u="none" strike="noStrike" dirty="0">
                          <a:solidFill>
                            <a:schemeClr val="tx1"/>
                          </a:solidFill>
                          <a:effectLst/>
                          <a:latin typeface="+mn-ea"/>
                          <a:ea typeface="+mn-ea"/>
                        </a:rPr>
                        <a:t>旅行、交通</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国内旅行</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東北地方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064402603"/>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CN" altLang="en-US" sz="800" b="0" i="0" u="none" strike="noStrike" dirty="0">
                          <a:solidFill>
                            <a:schemeClr val="tx1"/>
                          </a:solidFill>
                          <a:effectLst/>
                          <a:latin typeface="+mn-ea"/>
                          <a:ea typeface="+mn-ea"/>
                        </a:rPr>
                        <a:t>旅行、交通</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国内旅行</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関東地方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3819377"/>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CN" altLang="en-US" sz="800" b="0" i="0" u="none" strike="noStrike" dirty="0">
                          <a:solidFill>
                            <a:schemeClr val="tx1"/>
                          </a:solidFill>
                          <a:effectLst/>
                          <a:latin typeface="+mn-ea"/>
                          <a:ea typeface="+mn-ea"/>
                        </a:rPr>
                        <a:t>旅行、交通</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国内旅行</a:t>
                      </a:r>
                      <a:r>
                        <a:rPr lang="en-US" altLang="zh-CN" sz="800" b="0" i="0" u="none" strike="noStrike" dirty="0">
                          <a:solidFill>
                            <a:schemeClr val="tx1"/>
                          </a:solidFill>
                          <a:effectLst/>
                          <a:latin typeface="+mn-ea"/>
                          <a:ea typeface="+mn-ea"/>
                        </a:rPr>
                        <a:t>/</a:t>
                      </a:r>
                      <a:r>
                        <a:rPr lang="zh-CN" altLang="en-US" sz="800" b="0" i="0" u="none" strike="noStrike" dirty="0">
                          <a:solidFill>
                            <a:schemeClr val="tx1"/>
                          </a:solidFill>
                          <a:effectLst/>
                          <a:latin typeface="+mn-ea"/>
                          <a:ea typeface="+mn-ea"/>
                        </a:rPr>
                        <a:t>信越地方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57932253"/>
                  </a:ext>
                </a:extLst>
              </a:tr>
            </a:tbl>
          </a:graphicData>
        </a:graphic>
      </p:graphicFrame>
    </p:spTree>
    <p:extLst>
      <p:ext uri="{BB962C8B-B14F-4D97-AF65-F5344CB8AC3E}">
        <p14:creationId xmlns:p14="http://schemas.microsoft.com/office/powerpoint/2010/main" val="13907740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p:txBody>
          <a:bodyPr>
            <a:normAutofit fontScale="90000"/>
          </a:bodyPr>
          <a:lstStyle/>
          <a:p>
            <a:r>
              <a:rPr kumimoji="1" lang="ja-JP" altLang="en-US" dirty="0"/>
              <a:t>オーディエンスカテゴリー一覧（購買意向）</a:t>
            </a:r>
          </a:p>
        </p:txBody>
      </p:sp>
      <p:graphicFrame>
        <p:nvGraphicFramePr>
          <p:cNvPr id="8" name="表 7"/>
          <p:cNvGraphicFramePr>
            <a:graphicFrameLocks noGrp="1"/>
          </p:cNvGraphicFramePr>
          <p:nvPr>
            <p:extLst>
              <p:ext uri="{D42A27DB-BD31-4B8C-83A1-F6EECF244321}">
                <p14:modId xmlns:p14="http://schemas.microsoft.com/office/powerpoint/2010/main" val="1886786037"/>
              </p:ext>
            </p:extLst>
          </p:nvPr>
        </p:nvGraphicFramePr>
        <p:xfrm>
          <a:off x="5097016" y="921436"/>
          <a:ext cx="4487484" cy="5655101"/>
        </p:xfrm>
        <a:graphic>
          <a:graphicData uri="http://schemas.openxmlformats.org/drawingml/2006/table">
            <a:tbl>
              <a:tblPr firstCol="1" bandRow="1">
                <a:tableStyleId>{21E4AEA4-8DFA-4A89-87EB-49C32662AFE0}</a:tableStyleId>
              </a:tblPr>
              <a:tblGrid>
                <a:gridCol w="1175116">
                  <a:extLst>
                    <a:ext uri="{9D8B030D-6E8A-4147-A177-3AD203B41FA5}">
                      <a16:colId xmlns:a16="http://schemas.microsoft.com/office/drawing/2014/main" val="1563106991"/>
                    </a:ext>
                  </a:extLst>
                </a:gridCol>
                <a:gridCol w="3312368">
                  <a:extLst>
                    <a:ext uri="{9D8B030D-6E8A-4147-A177-3AD203B41FA5}">
                      <a16:colId xmlns:a16="http://schemas.microsoft.com/office/drawing/2014/main" val="87934143"/>
                    </a:ext>
                  </a:extLst>
                </a:gridCol>
              </a:tblGrid>
              <a:tr h="25561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カテゴリー区分</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ja-JP" altLang="en-US" sz="700" b="1" kern="1200" dirty="0">
                          <a:solidFill>
                            <a:schemeClr val="bg1"/>
                          </a:solidFill>
                          <a:latin typeface="+mn-lt"/>
                          <a:ea typeface="+mn-ea"/>
                          <a:cs typeface="+mn-cs"/>
                        </a:rPr>
                        <a:t>カテゴリー名</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790200490"/>
                  </a:ext>
                </a:extLst>
              </a:tr>
              <a:tr h="166146">
                <a:tc rowSpan="31">
                  <a:txBody>
                    <a:bodyPr/>
                    <a:lstStyle/>
                    <a:p>
                      <a:pPr algn="ctr" fontAlgn="b"/>
                      <a:r>
                        <a:rPr lang="ja-JP" altLang="en-US" sz="800" b="0" i="0" u="none" strike="noStrike" dirty="0">
                          <a:solidFill>
                            <a:schemeClr val="tx1"/>
                          </a:solidFill>
                          <a:effectLst/>
                          <a:latin typeface="+mn-ea"/>
                          <a:ea typeface="+mn-ea"/>
                        </a:rPr>
                        <a:t>自動車、バイク</a:t>
                      </a:r>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自動車</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ボディータイプ</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ミニバン、ワンボックス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09817490"/>
                  </a:ext>
                </a:extLst>
              </a:tr>
              <a:tr h="166146">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自動車</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ボディータイプ</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オープンカー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84404054"/>
                  </a:ext>
                </a:extLst>
              </a:tr>
              <a:tr h="166146">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自動車、バイク</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自動車</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ボディータイプ</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ハッチバック</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1405478"/>
                  </a:ext>
                </a:extLst>
              </a:tr>
              <a:tr h="166146">
                <a:tc vMerge="1">
                  <a:txBody>
                    <a:bodyPr/>
                    <a:lstStyle/>
                    <a:p>
                      <a:pPr algn="l" fontAlgn="b"/>
                      <a:endParaRPr lang="en-US" altLang="ja-JP"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自動車</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ボディータイプ</a:t>
                      </a:r>
                      <a:r>
                        <a:rPr lang="en-US" altLang="ja-JP" sz="800" b="0" i="0" u="none" strike="noStrike" dirty="0">
                          <a:solidFill>
                            <a:schemeClr val="tx1"/>
                          </a:solidFill>
                          <a:effectLst/>
                          <a:latin typeface="+mn-ea"/>
                          <a:ea typeface="+mn-ea"/>
                        </a:rPr>
                        <a:t>/SUV</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59827871"/>
                  </a:ext>
                </a:extLst>
              </a:tr>
              <a:tr h="166146">
                <a:tc vMerge="1">
                  <a:txBody>
                    <a:bodyPr/>
                    <a:lstStyle/>
                    <a:p>
                      <a:endParaRPr kumimoji="1" lang="ja-JP" altLang="en-US"/>
                    </a:p>
                  </a:txBody>
                  <a:tcPr/>
                </a:tc>
                <a:tc>
                  <a:txBody>
                    <a:bodyPr/>
                    <a:lstStyle/>
                    <a:p>
                      <a:pPr algn="l" fontAlgn="t"/>
                      <a:r>
                        <a:rPr lang="ja-JP" altLang="en-US" sz="800" b="0" i="0" u="none" strike="noStrike" dirty="0" smtClean="0">
                          <a:solidFill>
                            <a:schemeClr val="tx1"/>
                          </a:solidFill>
                          <a:effectLst/>
                          <a:latin typeface="+mn-ea"/>
                          <a:ea typeface="+mn-ea"/>
                        </a:rPr>
                        <a:t>自動車、バイク</a:t>
                      </a:r>
                      <a:r>
                        <a:rPr lang="en-US" altLang="ja-JP" sz="800" b="0" i="0" u="none" strike="noStrike" dirty="0" smtClean="0">
                          <a:solidFill>
                            <a:schemeClr val="tx1"/>
                          </a:solidFill>
                          <a:effectLst/>
                          <a:latin typeface="+mn-ea"/>
                          <a:ea typeface="+mn-ea"/>
                        </a:rPr>
                        <a:t>/</a:t>
                      </a:r>
                      <a:r>
                        <a:rPr lang="ja-JP" altLang="en-US" sz="800" b="0" i="0" u="none" strike="noStrike" dirty="0" smtClean="0">
                          <a:solidFill>
                            <a:schemeClr val="tx1"/>
                          </a:solidFill>
                          <a:effectLst/>
                          <a:latin typeface="+mn-ea"/>
                          <a:ea typeface="+mn-ea"/>
                        </a:rPr>
                        <a:t>自動車</a:t>
                      </a:r>
                      <a:r>
                        <a:rPr lang="en-US" altLang="ja-JP" sz="800" b="0" i="0" u="none" strike="noStrike" dirty="0" smtClean="0">
                          <a:solidFill>
                            <a:schemeClr val="tx1"/>
                          </a:solidFill>
                          <a:effectLst/>
                          <a:latin typeface="+mn-ea"/>
                          <a:ea typeface="+mn-ea"/>
                        </a:rPr>
                        <a:t>/</a:t>
                      </a:r>
                      <a:r>
                        <a:rPr lang="ja-JP" altLang="en-US" sz="800" b="0" i="0" u="none" strike="noStrike" dirty="0" smtClean="0">
                          <a:solidFill>
                            <a:schemeClr val="tx1"/>
                          </a:solidFill>
                          <a:effectLst/>
                          <a:latin typeface="+mn-ea"/>
                          <a:ea typeface="+mn-ea"/>
                        </a:rPr>
                        <a:t>ボディータイプ</a:t>
                      </a:r>
                      <a:r>
                        <a:rPr lang="en-US" altLang="ja-JP" sz="800" b="0" i="0" u="none" strike="noStrike" dirty="0" smtClean="0">
                          <a:solidFill>
                            <a:schemeClr val="tx1"/>
                          </a:solidFill>
                          <a:effectLst/>
                          <a:latin typeface="+mn-ea"/>
                          <a:ea typeface="+mn-ea"/>
                        </a:rPr>
                        <a:t>/SUV/</a:t>
                      </a:r>
                      <a:r>
                        <a:rPr lang="ja-JP" altLang="en-US" sz="800" b="0" i="0" u="none" strike="noStrike" dirty="0" smtClean="0">
                          <a:solidFill>
                            <a:schemeClr val="tx1"/>
                          </a:solidFill>
                          <a:effectLst/>
                          <a:latin typeface="+mn-ea"/>
                          <a:ea typeface="+mn-ea"/>
                        </a:rPr>
                        <a:t>コンパクト</a:t>
                      </a:r>
                      <a:r>
                        <a:rPr lang="en-US" altLang="ja-JP" sz="800" b="0" i="0" u="none" strike="noStrike" dirty="0" smtClean="0">
                          <a:solidFill>
                            <a:schemeClr val="tx1"/>
                          </a:solidFill>
                          <a:effectLst/>
                          <a:latin typeface="+mn-ea"/>
                          <a:ea typeface="+mn-ea"/>
                        </a:rPr>
                        <a:t>SUV</a:t>
                      </a:r>
                      <a:endParaRPr lang="en-US" altLang="ja-JP" sz="8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002900103"/>
                  </a:ext>
                </a:extLst>
              </a:tr>
              <a:tr h="166146">
                <a:tc vMerge="1">
                  <a:txBody>
                    <a:bodyPr/>
                    <a:lstStyle/>
                    <a:p>
                      <a:endParaRPr kumimoji="1" lang="ja-JP" altLang="en-US"/>
                    </a:p>
                  </a:txBody>
                  <a:tcPr/>
                </a:tc>
                <a:tc>
                  <a:txBody>
                    <a:bodyPr/>
                    <a:lstStyle/>
                    <a:p>
                      <a:pPr algn="l" fontAlgn="t"/>
                      <a:r>
                        <a:rPr lang="ja-JP" altLang="en-US" sz="800" b="0" i="0" u="none" strike="noStrike" dirty="0" smtClean="0">
                          <a:solidFill>
                            <a:schemeClr val="tx1"/>
                          </a:solidFill>
                          <a:effectLst/>
                          <a:latin typeface="+mn-ea"/>
                          <a:ea typeface="+mn-ea"/>
                        </a:rPr>
                        <a:t>自動車、バイク</a:t>
                      </a:r>
                      <a:r>
                        <a:rPr lang="en-US" altLang="ja-JP" sz="800" b="0" i="0" u="none" strike="noStrike" dirty="0" smtClean="0">
                          <a:solidFill>
                            <a:schemeClr val="tx1"/>
                          </a:solidFill>
                          <a:effectLst/>
                          <a:latin typeface="+mn-ea"/>
                          <a:ea typeface="+mn-ea"/>
                        </a:rPr>
                        <a:t>/</a:t>
                      </a:r>
                      <a:r>
                        <a:rPr lang="ja-JP" altLang="en-US" sz="800" b="0" i="0" u="none" strike="noStrike" dirty="0" smtClean="0">
                          <a:solidFill>
                            <a:schemeClr val="tx1"/>
                          </a:solidFill>
                          <a:effectLst/>
                          <a:latin typeface="+mn-ea"/>
                          <a:ea typeface="+mn-ea"/>
                        </a:rPr>
                        <a:t>自動車</a:t>
                      </a:r>
                      <a:r>
                        <a:rPr lang="en-US" altLang="ja-JP" sz="800" b="0" i="0" u="none" strike="noStrike" dirty="0" smtClean="0">
                          <a:solidFill>
                            <a:schemeClr val="tx1"/>
                          </a:solidFill>
                          <a:effectLst/>
                          <a:latin typeface="+mn-ea"/>
                          <a:ea typeface="+mn-ea"/>
                        </a:rPr>
                        <a:t>/</a:t>
                      </a:r>
                      <a:r>
                        <a:rPr lang="ja-JP" altLang="en-US" sz="800" b="0" i="0" u="none" strike="noStrike" dirty="0" smtClean="0">
                          <a:solidFill>
                            <a:schemeClr val="tx1"/>
                          </a:solidFill>
                          <a:effectLst/>
                          <a:latin typeface="+mn-ea"/>
                          <a:ea typeface="+mn-ea"/>
                        </a:rPr>
                        <a:t>ボディータイプ</a:t>
                      </a:r>
                      <a:r>
                        <a:rPr lang="en-US" altLang="ja-JP" sz="800" b="0" i="0" u="none" strike="noStrike" dirty="0" smtClean="0">
                          <a:solidFill>
                            <a:schemeClr val="tx1"/>
                          </a:solidFill>
                          <a:effectLst/>
                          <a:latin typeface="+mn-ea"/>
                          <a:ea typeface="+mn-ea"/>
                        </a:rPr>
                        <a:t>/SUV/</a:t>
                      </a:r>
                      <a:r>
                        <a:rPr lang="ja-JP" altLang="en-US" sz="800" b="0" i="0" u="none" strike="noStrike" dirty="0" smtClean="0">
                          <a:solidFill>
                            <a:schemeClr val="tx1"/>
                          </a:solidFill>
                          <a:effectLst/>
                          <a:latin typeface="+mn-ea"/>
                          <a:ea typeface="+mn-ea"/>
                        </a:rPr>
                        <a:t>都市型</a:t>
                      </a:r>
                      <a:r>
                        <a:rPr lang="en-US" altLang="ja-JP" sz="800" b="0" i="0" u="none" strike="noStrike" dirty="0" smtClean="0">
                          <a:solidFill>
                            <a:schemeClr val="tx1"/>
                          </a:solidFill>
                          <a:effectLst/>
                          <a:latin typeface="+mn-ea"/>
                          <a:ea typeface="+mn-ea"/>
                        </a:rPr>
                        <a:t>SUV</a:t>
                      </a:r>
                      <a:endParaRPr lang="en-US" altLang="ja-JP" sz="8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81575818"/>
                  </a:ext>
                </a:extLst>
              </a:tr>
              <a:tr h="166146">
                <a:tc vMerge="1">
                  <a:txBody>
                    <a:bodyPr/>
                    <a:lstStyle/>
                    <a:p>
                      <a:endParaRPr kumimoji="1" lang="ja-JP" altLang="en-US"/>
                    </a:p>
                  </a:txBody>
                  <a:tcPr/>
                </a:tc>
                <a:tc>
                  <a:txBody>
                    <a:bodyPr/>
                    <a:lstStyle/>
                    <a:p>
                      <a:pPr algn="l" fontAlgn="t"/>
                      <a:r>
                        <a:rPr lang="ja-JP" altLang="en-US" sz="800" b="0" i="0" u="none" strike="noStrike" dirty="0" smtClean="0">
                          <a:solidFill>
                            <a:schemeClr val="tx1"/>
                          </a:solidFill>
                          <a:effectLst/>
                          <a:latin typeface="+mn-ea"/>
                          <a:ea typeface="+mn-ea"/>
                        </a:rPr>
                        <a:t>自動車、バイク</a:t>
                      </a:r>
                      <a:r>
                        <a:rPr lang="en-US" altLang="ja-JP" sz="800" b="0" i="0" u="none" strike="noStrike" dirty="0" smtClean="0">
                          <a:solidFill>
                            <a:schemeClr val="tx1"/>
                          </a:solidFill>
                          <a:effectLst/>
                          <a:latin typeface="+mn-ea"/>
                          <a:ea typeface="+mn-ea"/>
                        </a:rPr>
                        <a:t>/</a:t>
                      </a:r>
                      <a:r>
                        <a:rPr lang="ja-JP" altLang="en-US" sz="800" b="0" i="0" u="none" strike="noStrike" dirty="0" smtClean="0">
                          <a:solidFill>
                            <a:schemeClr val="tx1"/>
                          </a:solidFill>
                          <a:effectLst/>
                          <a:latin typeface="+mn-ea"/>
                          <a:ea typeface="+mn-ea"/>
                        </a:rPr>
                        <a:t>自動車</a:t>
                      </a:r>
                      <a:r>
                        <a:rPr lang="en-US" altLang="ja-JP" sz="800" b="0" i="0" u="none" strike="noStrike" dirty="0" smtClean="0">
                          <a:solidFill>
                            <a:schemeClr val="tx1"/>
                          </a:solidFill>
                          <a:effectLst/>
                          <a:latin typeface="+mn-ea"/>
                          <a:ea typeface="+mn-ea"/>
                        </a:rPr>
                        <a:t>/</a:t>
                      </a:r>
                      <a:r>
                        <a:rPr lang="ja-JP" altLang="en-US" sz="800" b="0" i="0" u="none" strike="noStrike" dirty="0" smtClean="0">
                          <a:solidFill>
                            <a:schemeClr val="tx1"/>
                          </a:solidFill>
                          <a:effectLst/>
                          <a:latin typeface="+mn-ea"/>
                          <a:ea typeface="+mn-ea"/>
                        </a:rPr>
                        <a:t>ボディータイプ</a:t>
                      </a:r>
                      <a:r>
                        <a:rPr lang="en-US" altLang="ja-JP" sz="800" b="0" i="0" u="none" strike="noStrike" dirty="0" smtClean="0">
                          <a:solidFill>
                            <a:schemeClr val="tx1"/>
                          </a:solidFill>
                          <a:effectLst/>
                          <a:latin typeface="+mn-ea"/>
                          <a:ea typeface="+mn-ea"/>
                        </a:rPr>
                        <a:t>/SUV/</a:t>
                      </a:r>
                      <a:r>
                        <a:rPr lang="ja-JP" altLang="en-US" sz="800" b="0" i="0" u="none" strike="noStrike" dirty="0" smtClean="0">
                          <a:solidFill>
                            <a:schemeClr val="tx1"/>
                          </a:solidFill>
                          <a:effectLst/>
                          <a:latin typeface="+mn-ea"/>
                          <a:ea typeface="+mn-ea"/>
                        </a:rPr>
                        <a:t>クロスカントリー</a:t>
                      </a:r>
                      <a:r>
                        <a:rPr lang="en-US" altLang="ja-JP" sz="800" b="0" i="0" u="none" strike="noStrike" dirty="0" smtClean="0">
                          <a:solidFill>
                            <a:schemeClr val="tx1"/>
                          </a:solidFill>
                          <a:effectLst/>
                          <a:latin typeface="+mn-ea"/>
                          <a:ea typeface="+mn-ea"/>
                        </a:rPr>
                        <a:t>SUV</a:t>
                      </a:r>
                      <a:endParaRPr lang="en-US" altLang="ja-JP" sz="8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816388681"/>
                  </a:ext>
                </a:extLst>
              </a:tr>
              <a:tr h="185423">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自動車</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ボディータイプ</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コンパクトカー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9466847"/>
                  </a:ext>
                </a:extLst>
              </a:tr>
              <a:tr h="166146">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自動車</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ボディータイプ</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エコカー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31261041"/>
                  </a:ext>
                </a:extLst>
              </a:tr>
              <a:tr h="166146">
                <a:tc vMerge="1">
                  <a:txBody>
                    <a:bodyPr/>
                    <a:lstStyle/>
                    <a:p>
                      <a:endParaRPr kumimoji="1" lang="ja-JP" altLang="en-US"/>
                    </a:p>
                  </a:txBody>
                  <a:tcPr/>
                </a:tc>
                <a:tc>
                  <a:txBody>
                    <a:bodyPr/>
                    <a:lstStyle/>
                    <a:p>
                      <a:pPr algn="l" fontAlgn="t"/>
                      <a:r>
                        <a:rPr lang="ja-JP" altLang="en-US" sz="800" b="0" i="0" u="none" strike="noStrike" dirty="0" smtClean="0">
                          <a:solidFill>
                            <a:schemeClr val="tx1"/>
                          </a:solidFill>
                          <a:effectLst/>
                          <a:latin typeface="+mn-ea"/>
                          <a:ea typeface="+mn-ea"/>
                        </a:rPr>
                        <a:t>自動車、バイク</a:t>
                      </a:r>
                      <a:r>
                        <a:rPr lang="en-US" altLang="ja-JP" sz="800" b="0" i="0" u="none" strike="noStrike" dirty="0" smtClean="0">
                          <a:solidFill>
                            <a:schemeClr val="tx1"/>
                          </a:solidFill>
                          <a:effectLst/>
                          <a:latin typeface="+mn-ea"/>
                          <a:ea typeface="+mn-ea"/>
                        </a:rPr>
                        <a:t>/</a:t>
                      </a:r>
                      <a:r>
                        <a:rPr lang="ja-JP" altLang="en-US" sz="800" b="0" i="0" u="none" strike="noStrike" dirty="0" smtClean="0">
                          <a:solidFill>
                            <a:schemeClr val="tx1"/>
                          </a:solidFill>
                          <a:effectLst/>
                          <a:latin typeface="+mn-ea"/>
                          <a:ea typeface="+mn-ea"/>
                        </a:rPr>
                        <a:t>自動車</a:t>
                      </a:r>
                      <a:r>
                        <a:rPr lang="en-US" altLang="ja-JP" sz="800" b="0" i="0" u="none" strike="noStrike" dirty="0" smtClean="0">
                          <a:solidFill>
                            <a:schemeClr val="tx1"/>
                          </a:solidFill>
                          <a:effectLst/>
                          <a:latin typeface="+mn-ea"/>
                          <a:ea typeface="+mn-ea"/>
                        </a:rPr>
                        <a:t>/</a:t>
                      </a:r>
                      <a:r>
                        <a:rPr lang="ja-JP" altLang="en-US" sz="800" b="0" i="0" u="none" strike="noStrike" dirty="0" smtClean="0">
                          <a:solidFill>
                            <a:schemeClr val="tx1"/>
                          </a:solidFill>
                          <a:effectLst/>
                          <a:latin typeface="+mn-ea"/>
                          <a:ea typeface="+mn-ea"/>
                        </a:rPr>
                        <a:t>ボディータイプ</a:t>
                      </a:r>
                      <a:r>
                        <a:rPr lang="en-US" altLang="ja-JP" sz="800" b="0" i="0" u="none" strike="noStrike" dirty="0" smtClean="0">
                          <a:solidFill>
                            <a:schemeClr val="tx1"/>
                          </a:solidFill>
                          <a:effectLst/>
                          <a:latin typeface="+mn-ea"/>
                          <a:ea typeface="+mn-ea"/>
                        </a:rPr>
                        <a:t>/</a:t>
                      </a:r>
                      <a:r>
                        <a:rPr lang="ja-JP" altLang="en-US" sz="800" b="0" i="0" u="none" strike="noStrike" dirty="0" smtClean="0">
                          <a:solidFill>
                            <a:schemeClr val="tx1"/>
                          </a:solidFill>
                          <a:effectLst/>
                          <a:latin typeface="+mn-ea"/>
                          <a:ea typeface="+mn-ea"/>
                        </a:rPr>
                        <a:t>エコカー</a:t>
                      </a:r>
                      <a:r>
                        <a:rPr lang="en-US" altLang="ja-JP" sz="800" b="0" i="0" u="none" strike="noStrike" dirty="0" smtClean="0">
                          <a:solidFill>
                            <a:schemeClr val="tx1"/>
                          </a:solidFill>
                          <a:effectLst/>
                          <a:latin typeface="+mn-ea"/>
                          <a:ea typeface="+mn-ea"/>
                        </a:rPr>
                        <a:t>/</a:t>
                      </a:r>
                      <a:r>
                        <a:rPr lang="ja-JP" altLang="en-US" sz="800" b="0" i="0" u="none" strike="noStrike" dirty="0" smtClean="0">
                          <a:solidFill>
                            <a:schemeClr val="tx1"/>
                          </a:solidFill>
                          <a:effectLst/>
                          <a:latin typeface="+mn-ea"/>
                          <a:ea typeface="+mn-ea"/>
                        </a:rPr>
                        <a:t>ハイブリッドカー</a:t>
                      </a:r>
                      <a:endParaRPr lang="ja-JP" altLang="en-US" sz="8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3265601"/>
                  </a:ext>
                </a:extLst>
              </a:tr>
              <a:tr h="166146">
                <a:tc vMerge="1">
                  <a:txBody>
                    <a:bodyPr/>
                    <a:lstStyle/>
                    <a:p>
                      <a:endParaRPr kumimoji="1" lang="ja-JP" altLang="en-US"/>
                    </a:p>
                  </a:txBody>
                  <a:tcPr/>
                </a:tc>
                <a:tc>
                  <a:txBody>
                    <a:bodyPr/>
                    <a:lstStyle/>
                    <a:p>
                      <a:pPr algn="l" fontAlgn="t"/>
                      <a:r>
                        <a:rPr lang="ja-JP" altLang="en-US" sz="800" b="0" i="0" u="none" strike="noStrike" dirty="0" smtClean="0">
                          <a:solidFill>
                            <a:schemeClr val="tx1"/>
                          </a:solidFill>
                          <a:effectLst/>
                          <a:latin typeface="+mn-ea"/>
                          <a:ea typeface="+mn-ea"/>
                        </a:rPr>
                        <a:t>自動車、バイク</a:t>
                      </a:r>
                      <a:r>
                        <a:rPr lang="en-US" altLang="ja-JP" sz="800" b="0" i="0" u="none" strike="noStrike" dirty="0" smtClean="0">
                          <a:solidFill>
                            <a:schemeClr val="tx1"/>
                          </a:solidFill>
                          <a:effectLst/>
                          <a:latin typeface="+mn-ea"/>
                          <a:ea typeface="+mn-ea"/>
                        </a:rPr>
                        <a:t>/</a:t>
                      </a:r>
                      <a:r>
                        <a:rPr lang="ja-JP" altLang="en-US" sz="800" b="0" i="0" u="none" strike="noStrike" dirty="0" smtClean="0">
                          <a:solidFill>
                            <a:schemeClr val="tx1"/>
                          </a:solidFill>
                          <a:effectLst/>
                          <a:latin typeface="+mn-ea"/>
                          <a:ea typeface="+mn-ea"/>
                        </a:rPr>
                        <a:t>自動車</a:t>
                      </a:r>
                      <a:r>
                        <a:rPr lang="en-US" altLang="ja-JP" sz="800" b="0" i="0" u="none" strike="noStrike" dirty="0" smtClean="0">
                          <a:solidFill>
                            <a:schemeClr val="tx1"/>
                          </a:solidFill>
                          <a:effectLst/>
                          <a:latin typeface="+mn-ea"/>
                          <a:ea typeface="+mn-ea"/>
                        </a:rPr>
                        <a:t>/</a:t>
                      </a:r>
                      <a:r>
                        <a:rPr lang="ja-JP" altLang="en-US" sz="800" b="0" i="0" u="none" strike="noStrike" dirty="0" smtClean="0">
                          <a:solidFill>
                            <a:schemeClr val="tx1"/>
                          </a:solidFill>
                          <a:effectLst/>
                          <a:latin typeface="+mn-ea"/>
                          <a:ea typeface="+mn-ea"/>
                        </a:rPr>
                        <a:t>ボディータイプ</a:t>
                      </a:r>
                      <a:r>
                        <a:rPr lang="en-US" altLang="ja-JP" sz="800" b="0" i="0" u="none" strike="noStrike" dirty="0" smtClean="0">
                          <a:solidFill>
                            <a:schemeClr val="tx1"/>
                          </a:solidFill>
                          <a:effectLst/>
                          <a:latin typeface="+mn-ea"/>
                          <a:ea typeface="+mn-ea"/>
                        </a:rPr>
                        <a:t>/</a:t>
                      </a:r>
                      <a:r>
                        <a:rPr lang="ja-JP" altLang="en-US" sz="800" b="0" i="0" u="none" strike="noStrike" dirty="0" smtClean="0">
                          <a:solidFill>
                            <a:schemeClr val="tx1"/>
                          </a:solidFill>
                          <a:effectLst/>
                          <a:latin typeface="+mn-ea"/>
                          <a:ea typeface="+mn-ea"/>
                        </a:rPr>
                        <a:t>エコカー</a:t>
                      </a:r>
                      <a:r>
                        <a:rPr lang="en-US" altLang="ja-JP" sz="800" b="0" i="0" u="none" strike="noStrike" dirty="0" smtClean="0">
                          <a:solidFill>
                            <a:schemeClr val="tx1"/>
                          </a:solidFill>
                          <a:effectLst/>
                          <a:latin typeface="+mn-ea"/>
                          <a:ea typeface="+mn-ea"/>
                        </a:rPr>
                        <a:t>/</a:t>
                      </a:r>
                      <a:r>
                        <a:rPr lang="ja-JP" altLang="en-US" sz="800" b="0" i="0" u="none" strike="noStrike" dirty="0" smtClean="0">
                          <a:solidFill>
                            <a:schemeClr val="tx1"/>
                          </a:solidFill>
                          <a:effectLst/>
                          <a:latin typeface="+mn-ea"/>
                          <a:ea typeface="+mn-ea"/>
                        </a:rPr>
                        <a:t>電気自動車</a:t>
                      </a:r>
                      <a:endParaRPr lang="ja-JP" altLang="en-US" sz="8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619346349"/>
                  </a:ext>
                </a:extLst>
              </a:tr>
              <a:tr h="166146">
                <a:tc vMerge="1">
                  <a:txBody>
                    <a:bodyPr/>
                    <a:lstStyle/>
                    <a:p>
                      <a:pPr algn="l" fontAlgn="b"/>
                      <a:endParaRPr lang="ja-JP" altLang="en-US" sz="800" b="0" i="0" u="none" strike="noStrike">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自動車</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ボディータイプ</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軽自動車</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11011620"/>
                  </a:ext>
                </a:extLst>
              </a:tr>
              <a:tr h="166146">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自動車</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生産国</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197907699"/>
                  </a:ext>
                </a:extLst>
              </a:tr>
              <a:tr h="166146">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自動車</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生産国</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国産車</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51475997"/>
                  </a:ext>
                </a:extLst>
              </a:tr>
              <a:tr h="166146">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kumimoji="1" lang="ja-JP" altLang="en-US" sz="800" b="0" i="0" u="none" strike="noStrike" kern="1200" dirty="0">
                          <a:solidFill>
                            <a:schemeClr val="tx1"/>
                          </a:solidFill>
                          <a:effectLst/>
                          <a:latin typeface="+mn-ea"/>
                          <a:ea typeface="+mn-ea"/>
                          <a:cs typeface="+mn-cs"/>
                        </a:rPr>
                        <a:t>自動車、バイク</a:t>
                      </a:r>
                      <a:r>
                        <a:rPr kumimoji="1" lang="en-US" altLang="ja-JP" sz="800" b="0" i="0" u="none" strike="noStrike" kern="1200" dirty="0">
                          <a:solidFill>
                            <a:schemeClr val="tx1"/>
                          </a:solidFill>
                          <a:effectLst/>
                          <a:latin typeface="+mn-ea"/>
                          <a:ea typeface="+mn-ea"/>
                          <a:cs typeface="+mn-cs"/>
                        </a:rPr>
                        <a:t>/</a:t>
                      </a:r>
                      <a:r>
                        <a:rPr kumimoji="1" lang="ja-JP" altLang="en-US" sz="800" b="0" i="0" u="none" strike="noStrike" kern="1200" dirty="0">
                          <a:solidFill>
                            <a:schemeClr val="tx1"/>
                          </a:solidFill>
                          <a:effectLst/>
                          <a:latin typeface="+mn-ea"/>
                          <a:ea typeface="+mn-ea"/>
                          <a:cs typeface="+mn-cs"/>
                        </a:rPr>
                        <a:t>自動車</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生産国</a:t>
                      </a:r>
                      <a:r>
                        <a:rPr lang="en-US" altLang="ja-JP" sz="800" b="0" i="0" u="none" strike="noStrike" dirty="0">
                          <a:solidFill>
                            <a:schemeClr val="tx1"/>
                          </a:solidFill>
                          <a:effectLst/>
                          <a:latin typeface="+mn-ea"/>
                          <a:ea typeface="+mn-ea"/>
                        </a:rPr>
                        <a:t>/</a:t>
                      </a:r>
                      <a:r>
                        <a:rPr kumimoji="1" lang="ja-JP" altLang="en-US" sz="800" b="0" i="0" u="none" strike="noStrike" kern="1200" dirty="0">
                          <a:solidFill>
                            <a:schemeClr val="tx1"/>
                          </a:solidFill>
                          <a:effectLst/>
                          <a:latin typeface="+mn-ea"/>
                          <a:ea typeface="+mn-ea"/>
                          <a:cs typeface="+mn-cs"/>
                        </a:rPr>
                        <a:t>輸入車</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79860959"/>
                  </a:ext>
                </a:extLst>
              </a:tr>
              <a:tr h="137628">
                <a:tc vMerge="1">
                  <a:txBody>
                    <a:bodyPr/>
                    <a:lstStyle/>
                    <a:p>
                      <a:endParaRPr kumimoji="1" lang="ja-JP" altLang="en-US"/>
                    </a:p>
                  </a:txBody>
                  <a:tcPr/>
                </a:tc>
                <a:tc>
                  <a:txBody>
                    <a:bodyPr/>
                    <a:lstStyle/>
                    <a:p>
                      <a:pPr algn="l" fontAlgn="t"/>
                      <a:r>
                        <a:rPr kumimoji="1" lang="ja-JP" altLang="en-US" sz="800" b="0" i="0" u="none" strike="noStrike" kern="1200" dirty="0">
                          <a:solidFill>
                            <a:schemeClr val="tx1"/>
                          </a:solidFill>
                          <a:effectLst/>
                          <a:latin typeface="+mn-ea"/>
                          <a:ea typeface="+mn-ea"/>
                          <a:cs typeface="+mn-cs"/>
                        </a:rPr>
                        <a:t>自動車、バイク</a:t>
                      </a:r>
                      <a:r>
                        <a:rPr kumimoji="1" lang="en-US" altLang="ja-JP" sz="800" b="0" i="0" u="none" strike="noStrike" kern="1200" dirty="0">
                          <a:solidFill>
                            <a:schemeClr val="tx1"/>
                          </a:solidFill>
                          <a:effectLst/>
                          <a:latin typeface="+mn-ea"/>
                          <a:ea typeface="+mn-ea"/>
                          <a:cs typeface="+mn-cs"/>
                        </a:rPr>
                        <a:t>/</a:t>
                      </a:r>
                      <a:r>
                        <a:rPr kumimoji="1" lang="ja-JP" altLang="en-US" sz="800" b="0" i="0" u="none" strike="noStrike" kern="1200" dirty="0">
                          <a:solidFill>
                            <a:schemeClr val="tx1"/>
                          </a:solidFill>
                          <a:effectLst/>
                          <a:latin typeface="+mn-ea"/>
                          <a:ea typeface="+mn-ea"/>
                          <a:cs typeface="+mn-cs"/>
                        </a:rPr>
                        <a:t>自動車</a:t>
                      </a:r>
                      <a:r>
                        <a:rPr kumimoji="1" lang="en-US" altLang="ja-JP" sz="800" b="0" i="0" u="none" strike="noStrike" kern="1200" dirty="0">
                          <a:solidFill>
                            <a:schemeClr val="tx1"/>
                          </a:solidFill>
                          <a:effectLst/>
                          <a:latin typeface="+mn-ea"/>
                          <a:ea typeface="+mn-ea"/>
                          <a:cs typeface="+mn-cs"/>
                        </a:rPr>
                        <a:t>/</a:t>
                      </a:r>
                      <a:r>
                        <a:rPr kumimoji="1" lang="ja-JP" altLang="en-US" sz="800" b="0" i="0" u="none" strike="noStrike" kern="1200" dirty="0">
                          <a:solidFill>
                            <a:schemeClr val="tx1"/>
                          </a:solidFill>
                          <a:effectLst/>
                          <a:latin typeface="+mn-ea"/>
                          <a:ea typeface="+mn-ea"/>
                          <a:cs typeface="+mn-cs"/>
                        </a:rPr>
                        <a:t>価格帯</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51102809"/>
                  </a:ext>
                </a:extLst>
              </a:tr>
              <a:tr h="166146">
                <a:tc vMerge="1">
                  <a:txBody>
                    <a:bodyPr/>
                    <a:lstStyle/>
                    <a:p>
                      <a:endParaRPr kumimoji="1" lang="ja-JP" altLang="en-US"/>
                    </a:p>
                  </a:txBody>
                  <a:tcPr/>
                </a:tc>
                <a:tc>
                  <a:txBody>
                    <a:bodyPr/>
                    <a:lstStyle/>
                    <a:p>
                      <a:pPr algn="l" fontAlgn="t"/>
                      <a:r>
                        <a:rPr kumimoji="1" lang="ja-JP" altLang="en-US" sz="800" b="0" i="0" u="none" strike="noStrike" kern="1200" dirty="0">
                          <a:solidFill>
                            <a:schemeClr val="tx1"/>
                          </a:solidFill>
                          <a:effectLst/>
                          <a:latin typeface="+mn-ea"/>
                          <a:ea typeface="+mn-ea"/>
                          <a:cs typeface="+mn-cs"/>
                        </a:rPr>
                        <a:t>自動車、バイク</a:t>
                      </a:r>
                      <a:r>
                        <a:rPr kumimoji="1" lang="en-US" altLang="ja-JP" sz="800" b="0" i="0" u="none" strike="noStrike" kern="1200" dirty="0">
                          <a:solidFill>
                            <a:schemeClr val="tx1"/>
                          </a:solidFill>
                          <a:effectLst/>
                          <a:latin typeface="+mn-ea"/>
                          <a:ea typeface="+mn-ea"/>
                          <a:cs typeface="+mn-cs"/>
                        </a:rPr>
                        <a:t>/</a:t>
                      </a:r>
                      <a:r>
                        <a:rPr kumimoji="1" lang="ja-JP" altLang="en-US" sz="800" b="0" i="0" u="none" strike="noStrike" kern="1200" dirty="0">
                          <a:solidFill>
                            <a:schemeClr val="tx1"/>
                          </a:solidFill>
                          <a:effectLst/>
                          <a:latin typeface="+mn-ea"/>
                          <a:ea typeface="+mn-ea"/>
                          <a:cs typeface="+mn-cs"/>
                        </a:rPr>
                        <a:t>自動車</a:t>
                      </a:r>
                      <a:r>
                        <a:rPr kumimoji="1" lang="en-US" altLang="ja-JP" sz="800" b="0" i="0" u="none" strike="noStrike" kern="1200" dirty="0">
                          <a:solidFill>
                            <a:schemeClr val="tx1"/>
                          </a:solidFill>
                          <a:effectLst/>
                          <a:latin typeface="+mn-ea"/>
                          <a:ea typeface="+mn-ea"/>
                          <a:cs typeface="+mn-cs"/>
                        </a:rPr>
                        <a:t>/</a:t>
                      </a:r>
                      <a:r>
                        <a:rPr kumimoji="1" lang="ja-JP" altLang="en-US" sz="800" b="0" i="0" u="none" strike="noStrike" kern="1200" dirty="0">
                          <a:solidFill>
                            <a:schemeClr val="tx1"/>
                          </a:solidFill>
                          <a:effectLst/>
                          <a:latin typeface="+mn-ea"/>
                          <a:ea typeface="+mn-ea"/>
                          <a:cs typeface="+mn-cs"/>
                        </a:rPr>
                        <a:t>価格帯</a:t>
                      </a:r>
                      <a:r>
                        <a:rPr kumimoji="1" lang="en-US" altLang="ja-JP" sz="800" b="0" i="0" u="none" strike="noStrike" kern="1200" dirty="0">
                          <a:solidFill>
                            <a:schemeClr val="tx1"/>
                          </a:solidFill>
                          <a:effectLst/>
                          <a:latin typeface="+mn-ea"/>
                          <a:ea typeface="+mn-ea"/>
                          <a:cs typeface="+mn-cs"/>
                        </a:rPr>
                        <a:t>/</a:t>
                      </a:r>
                      <a:r>
                        <a:rPr kumimoji="1" lang="ja-JP" altLang="en-US" sz="800" b="0" i="0" u="none" strike="noStrike" kern="1200" dirty="0">
                          <a:solidFill>
                            <a:schemeClr val="tx1"/>
                          </a:solidFill>
                          <a:effectLst/>
                          <a:latin typeface="+mn-ea"/>
                          <a:ea typeface="+mn-ea"/>
                          <a:cs typeface="+mn-cs"/>
                        </a:rPr>
                        <a:t>低価格車</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81767607"/>
                  </a:ext>
                </a:extLst>
              </a:tr>
              <a:tr h="200282">
                <a:tc vMerge="1">
                  <a:txBody>
                    <a:bodyPr/>
                    <a:lstStyle/>
                    <a:p>
                      <a:endParaRPr kumimoji="1" lang="ja-JP" altLang="en-US"/>
                    </a:p>
                  </a:txBody>
                  <a:tcPr/>
                </a:tc>
                <a:tc>
                  <a:txBody>
                    <a:bodyPr/>
                    <a:lstStyle/>
                    <a:p>
                      <a:pPr algn="l" fontAlgn="t"/>
                      <a:r>
                        <a:rPr kumimoji="1" lang="ja-JP" altLang="en-US" sz="800" b="0" i="0" u="none" strike="noStrike" kern="1200" dirty="0">
                          <a:solidFill>
                            <a:schemeClr val="tx1"/>
                          </a:solidFill>
                          <a:effectLst/>
                          <a:latin typeface="+mn-ea"/>
                          <a:ea typeface="+mn-ea"/>
                          <a:cs typeface="+mn-cs"/>
                        </a:rPr>
                        <a:t>自動車、バイク</a:t>
                      </a:r>
                      <a:r>
                        <a:rPr kumimoji="1" lang="en-US" altLang="ja-JP" sz="800" b="0" i="0" u="none" strike="noStrike" kern="1200" dirty="0">
                          <a:solidFill>
                            <a:schemeClr val="tx1"/>
                          </a:solidFill>
                          <a:effectLst/>
                          <a:latin typeface="+mn-ea"/>
                          <a:ea typeface="+mn-ea"/>
                          <a:cs typeface="+mn-cs"/>
                        </a:rPr>
                        <a:t>/</a:t>
                      </a:r>
                      <a:r>
                        <a:rPr kumimoji="1" lang="ja-JP" altLang="en-US" sz="800" b="0" i="0" u="none" strike="noStrike" kern="1200" dirty="0">
                          <a:solidFill>
                            <a:schemeClr val="tx1"/>
                          </a:solidFill>
                          <a:effectLst/>
                          <a:latin typeface="+mn-ea"/>
                          <a:ea typeface="+mn-ea"/>
                          <a:cs typeface="+mn-cs"/>
                        </a:rPr>
                        <a:t>自動車</a:t>
                      </a:r>
                      <a:r>
                        <a:rPr kumimoji="1" lang="en-US" altLang="ja-JP" sz="800" b="0" i="0" u="none" strike="noStrike" kern="1200" dirty="0">
                          <a:solidFill>
                            <a:schemeClr val="tx1"/>
                          </a:solidFill>
                          <a:effectLst/>
                          <a:latin typeface="+mn-ea"/>
                          <a:ea typeface="+mn-ea"/>
                          <a:cs typeface="+mn-cs"/>
                        </a:rPr>
                        <a:t>/</a:t>
                      </a:r>
                      <a:r>
                        <a:rPr kumimoji="1" lang="ja-JP" altLang="en-US" sz="800" b="0" i="0" u="none" strike="noStrike" kern="1200" dirty="0">
                          <a:solidFill>
                            <a:schemeClr val="tx1"/>
                          </a:solidFill>
                          <a:effectLst/>
                          <a:latin typeface="+mn-ea"/>
                          <a:ea typeface="+mn-ea"/>
                          <a:cs typeface="+mn-cs"/>
                        </a:rPr>
                        <a:t>価格帯</a:t>
                      </a:r>
                      <a:r>
                        <a:rPr kumimoji="1" lang="en-US" altLang="ja-JP" sz="800" b="0" i="0" u="none" strike="noStrike" kern="1200" dirty="0">
                          <a:solidFill>
                            <a:schemeClr val="tx1"/>
                          </a:solidFill>
                          <a:effectLst/>
                          <a:latin typeface="+mn-ea"/>
                          <a:ea typeface="+mn-ea"/>
                          <a:cs typeface="+mn-cs"/>
                        </a:rPr>
                        <a:t>/</a:t>
                      </a:r>
                      <a:r>
                        <a:rPr kumimoji="1" lang="ja-JP" altLang="en-US" sz="800" b="0" i="0" u="none" strike="noStrike" kern="1200" dirty="0">
                          <a:solidFill>
                            <a:schemeClr val="tx1"/>
                          </a:solidFill>
                          <a:effectLst/>
                          <a:latin typeface="+mn-ea"/>
                          <a:ea typeface="+mn-ea"/>
                          <a:cs typeface="+mn-cs"/>
                        </a:rPr>
                        <a:t>中級車</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888542"/>
                  </a:ext>
                </a:extLst>
              </a:tr>
              <a:tr h="0">
                <a:tc vMerge="1">
                  <a:txBody>
                    <a:bodyPr/>
                    <a:lstStyle/>
                    <a:p>
                      <a:endParaRPr kumimoji="1" lang="ja-JP" altLang="en-US"/>
                    </a:p>
                  </a:txBody>
                  <a:tcPr/>
                </a:tc>
                <a:tc>
                  <a:txBody>
                    <a:bodyPr/>
                    <a:lstStyle/>
                    <a:p>
                      <a:pPr algn="l" fontAlgn="t"/>
                      <a:r>
                        <a:rPr kumimoji="1" lang="ja-JP" altLang="en-US" sz="800" b="0" i="0" u="none" strike="noStrike" kern="1200" dirty="0">
                          <a:solidFill>
                            <a:schemeClr val="tx1"/>
                          </a:solidFill>
                          <a:effectLst/>
                          <a:latin typeface="+mn-ea"/>
                          <a:ea typeface="+mn-ea"/>
                          <a:cs typeface="+mn-cs"/>
                        </a:rPr>
                        <a:t>自動車、バイク</a:t>
                      </a:r>
                      <a:r>
                        <a:rPr kumimoji="1" lang="en-US" altLang="ja-JP" sz="800" b="0" i="0" u="none" strike="noStrike" kern="1200" dirty="0">
                          <a:solidFill>
                            <a:schemeClr val="tx1"/>
                          </a:solidFill>
                          <a:effectLst/>
                          <a:latin typeface="+mn-ea"/>
                          <a:ea typeface="+mn-ea"/>
                          <a:cs typeface="+mn-cs"/>
                        </a:rPr>
                        <a:t>/</a:t>
                      </a:r>
                      <a:r>
                        <a:rPr kumimoji="1" lang="ja-JP" altLang="en-US" sz="800" b="0" i="0" u="none" strike="noStrike" kern="1200" dirty="0">
                          <a:solidFill>
                            <a:schemeClr val="tx1"/>
                          </a:solidFill>
                          <a:effectLst/>
                          <a:latin typeface="+mn-ea"/>
                          <a:ea typeface="+mn-ea"/>
                          <a:cs typeface="+mn-cs"/>
                        </a:rPr>
                        <a:t>自動車</a:t>
                      </a:r>
                      <a:r>
                        <a:rPr kumimoji="1" lang="en-US" altLang="ja-JP" sz="800" b="0" i="0" u="none" strike="noStrike" kern="1200" dirty="0">
                          <a:solidFill>
                            <a:schemeClr val="tx1"/>
                          </a:solidFill>
                          <a:effectLst/>
                          <a:latin typeface="+mn-ea"/>
                          <a:ea typeface="+mn-ea"/>
                          <a:cs typeface="+mn-cs"/>
                        </a:rPr>
                        <a:t>/</a:t>
                      </a:r>
                      <a:r>
                        <a:rPr kumimoji="1" lang="ja-JP" altLang="en-US" sz="800" b="0" i="0" u="none" strike="noStrike" kern="1200" dirty="0">
                          <a:solidFill>
                            <a:schemeClr val="tx1"/>
                          </a:solidFill>
                          <a:effectLst/>
                          <a:latin typeface="+mn-ea"/>
                          <a:ea typeface="+mn-ea"/>
                          <a:cs typeface="+mn-cs"/>
                        </a:rPr>
                        <a:t>価格帯</a:t>
                      </a:r>
                      <a:r>
                        <a:rPr kumimoji="1" lang="en-US" altLang="ja-JP" sz="800" b="0" i="0" u="none" strike="noStrike" kern="1200" dirty="0">
                          <a:solidFill>
                            <a:schemeClr val="tx1"/>
                          </a:solidFill>
                          <a:effectLst/>
                          <a:latin typeface="+mn-ea"/>
                          <a:ea typeface="+mn-ea"/>
                          <a:cs typeface="+mn-cs"/>
                        </a:rPr>
                        <a:t>/</a:t>
                      </a:r>
                      <a:r>
                        <a:rPr kumimoji="1" lang="ja-JP" altLang="en-US" sz="800" b="0" i="0" u="none" strike="noStrike" kern="1200" dirty="0">
                          <a:solidFill>
                            <a:schemeClr val="tx1"/>
                          </a:solidFill>
                          <a:effectLst/>
                          <a:latin typeface="+mn-ea"/>
                          <a:ea typeface="+mn-ea"/>
                          <a:cs typeface="+mn-cs"/>
                        </a:rPr>
                        <a:t>高級車</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4264669"/>
                  </a:ext>
                </a:extLst>
              </a:tr>
              <a:tr h="166146">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自動車</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商用車</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99569733"/>
                  </a:ext>
                </a:extLst>
              </a:tr>
              <a:tr h="166146">
                <a:tc vMerge="1">
                  <a:txBody>
                    <a:bodyPr/>
                    <a:lstStyle/>
                    <a:p>
                      <a:endParaRPr kumimoji="1" lang="ja-JP" altLang="en-US"/>
                    </a:p>
                  </a:txBody>
                  <a:tcPr/>
                </a:tc>
                <a:tc>
                  <a:txBody>
                    <a:bodyPr/>
                    <a:lstStyle/>
                    <a:p>
                      <a:pPr algn="l" fontAlgn="t"/>
                      <a:r>
                        <a:rPr lang="ja-JP" altLang="en-US" sz="800" b="0" i="0" u="none" strike="noStrike" dirty="0" smtClean="0">
                          <a:solidFill>
                            <a:schemeClr val="tx1"/>
                          </a:solidFill>
                          <a:effectLst/>
                          <a:latin typeface="+mn-ea"/>
                          <a:ea typeface="+mn-ea"/>
                        </a:rPr>
                        <a:t>自動車、バイク</a:t>
                      </a:r>
                      <a:r>
                        <a:rPr lang="en-US" altLang="ja-JP" sz="800" b="0" i="0" u="none" strike="noStrike" dirty="0" smtClean="0">
                          <a:solidFill>
                            <a:schemeClr val="tx1"/>
                          </a:solidFill>
                          <a:effectLst/>
                          <a:latin typeface="+mn-ea"/>
                          <a:ea typeface="+mn-ea"/>
                        </a:rPr>
                        <a:t>/</a:t>
                      </a:r>
                      <a:r>
                        <a:rPr lang="ja-JP" altLang="en-US" sz="800" b="0" i="0" u="none" strike="noStrike" dirty="0" smtClean="0">
                          <a:solidFill>
                            <a:schemeClr val="tx1"/>
                          </a:solidFill>
                          <a:effectLst/>
                          <a:latin typeface="+mn-ea"/>
                          <a:ea typeface="+mn-ea"/>
                        </a:rPr>
                        <a:t>自動車</a:t>
                      </a:r>
                      <a:r>
                        <a:rPr lang="en-US" altLang="ja-JP" sz="800" b="0" i="0" u="none" strike="noStrike" dirty="0" smtClean="0">
                          <a:solidFill>
                            <a:schemeClr val="tx1"/>
                          </a:solidFill>
                          <a:effectLst/>
                          <a:latin typeface="+mn-ea"/>
                          <a:ea typeface="+mn-ea"/>
                        </a:rPr>
                        <a:t>/</a:t>
                      </a:r>
                      <a:r>
                        <a:rPr lang="ja-JP" altLang="en-US" sz="800" b="0" i="0" u="none" strike="noStrike" dirty="0" smtClean="0">
                          <a:solidFill>
                            <a:schemeClr val="tx1"/>
                          </a:solidFill>
                          <a:effectLst/>
                          <a:latin typeface="+mn-ea"/>
                          <a:ea typeface="+mn-ea"/>
                        </a:rPr>
                        <a:t>販売店</a:t>
                      </a:r>
                      <a:endParaRPr lang="ja-JP" altLang="en-US" sz="800" b="0" i="0" u="none" strike="noStrike" dirty="0">
                        <a:solidFill>
                          <a:schemeClr val="tx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8740500"/>
                  </a:ext>
                </a:extLst>
              </a:tr>
              <a:tr h="166146">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自動車パーツ、アクセサリー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04557901"/>
                  </a:ext>
                </a:extLst>
              </a:tr>
              <a:tr h="177546">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自動車パーツ、アクセサリー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タイヤ、ホイール</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57365306"/>
                  </a:ext>
                </a:extLst>
              </a:tr>
              <a:tr h="250022">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自動車パーツ、アクセサリー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カーナビ、カーオーディオ</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3640526"/>
                  </a:ext>
                </a:extLst>
              </a:tr>
              <a:tr h="250022">
                <a:tc vMerge="1">
                  <a:txBody>
                    <a:bodyPr/>
                    <a:lstStyle/>
                    <a:p>
                      <a:pPr algn="l" fontAlgn="b"/>
                      <a:endParaRPr lang="ja-JP" altLang="en-US" sz="800" b="0" i="0" u="none" strike="noStrike">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自動車パーツ、アクセサリー</a:t>
                      </a:r>
                      <a:r>
                        <a:rPr lang="en-US" altLang="ja-JP" sz="800" b="0" i="0" u="none" strike="noStrike" dirty="0">
                          <a:solidFill>
                            <a:schemeClr val="tx1"/>
                          </a:solidFill>
                          <a:effectLst/>
                          <a:latin typeface="+mn-ea"/>
                          <a:ea typeface="+mn-ea"/>
                        </a:rPr>
                        <a:t>/ETC</a:t>
                      </a:r>
                      <a:r>
                        <a:rPr lang="ja-JP" altLang="en-US" sz="800" b="0" i="0" u="none" strike="noStrike" dirty="0" err="1">
                          <a:solidFill>
                            <a:schemeClr val="tx1"/>
                          </a:solidFill>
                          <a:effectLst/>
                          <a:latin typeface="+mn-ea"/>
                          <a:ea typeface="+mn-ea"/>
                        </a:rPr>
                        <a:t>、</a:t>
                      </a:r>
                      <a:r>
                        <a:rPr lang="ja-JP" altLang="en-US" sz="800" b="0" i="0" u="none" strike="noStrike" dirty="0">
                          <a:solidFill>
                            <a:schemeClr val="tx1"/>
                          </a:solidFill>
                          <a:effectLst/>
                          <a:latin typeface="+mn-ea"/>
                          <a:ea typeface="+mn-ea"/>
                        </a:rPr>
                        <a:t>レーザー探知機、ドライブレコーダー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79206892"/>
                  </a:ext>
                </a:extLst>
              </a:tr>
              <a:tr h="166146">
                <a:tc vMerge="1">
                  <a:txBody>
                    <a:bodyPr/>
                    <a:lstStyle/>
                    <a:p>
                      <a:pPr algn="l" fontAlgn="b"/>
                      <a:endParaRPr lang="zh-TW"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自動車パーツ、アクセサリー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車用内装パーツ</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33544395"/>
                  </a:ext>
                </a:extLst>
              </a:tr>
              <a:tr h="250022">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自動車パーツ、アクセサリー</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オイル、バッテリー、メンテナンス用品</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60355991"/>
                  </a:ext>
                </a:extLst>
              </a:tr>
              <a:tr h="166146">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mn-ea"/>
                          <a:ea typeface="+mn-ea"/>
                        </a:rPr>
                        <a:t>自動車、バイク</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自動車パーツ、アクセサリー</a:t>
                      </a:r>
                      <a:r>
                        <a:rPr lang="en-US" altLang="ja-JP" sz="800" b="0" i="0" u="none" strike="noStrike">
                          <a:solidFill>
                            <a:schemeClr val="tx1"/>
                          </a:solidFill>
                          <a:effectLst/>
                          <a:latin typeface="+mn-ea"/>
                          <a:ea typeface="+mn-ea"/>
                        </a:rPr>
                        <a:t>/</a:t>
                      </a:r>
                      <a:r>
                        <a:rPr lang="ja-JP" altLang="en-US" sz="800" b="0" i="0" u="none" strike="noStrike">
                          <a:solidFill>
                            <a:schemeClr val="tx1"/>
                          </a:solidFill>
                          <a:effectLst/>
                          <a:latin typeface="+mn-ea"/>
                          <a:ea typeface="+mn-ea"/>
                        </a:rPr>
                        <a:t>ライト、レンズ</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0684423"/>
                  </a:ext>
                </a:extLst>
              </a:tr>
              <a:tr h="166146">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バイク</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8419568"/>
                  </a:ext>
                </a:extLst>
              </a:tr>
              <a:tr h="166146">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国産メーカー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2472847"/>
                  </a:ext>
                </a:extLst>
              </a:tr>
              <a:tr h="166146">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海外メーカー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54317158"/>
                  </a:ext>
                </a:extLst>
              </a:tr>
            </a:tbl>
          </a:graphicData>
        </a:graphic>
      </p:graphicFrame>
      <p:graphicFrame>
        <p:nvGraphicFramePr>
          <p:cNvPr id="9" name="表 8"/>
          <p:cNvGraphicFramePr>
            <a:graphicFrameLocks noGrp="1"/>
          </p:cNvGraphicFramePr>
          <p:nvPr>
            <p:extLst>
              <p:ext uri="{D42A27DB-BD31-4B8C-83A1-F6EECF244321}">
                <p14:modId xmlns:p14="http://schemas.microsoft.com/office/powerpoint/2010/main" val="2630296904"/>
              </p:ext>
            </p:extLst>
          </p:nvPr>
        </p:nvGraphicFramePr>
        <p:xfrm>
          <a:off x="321500" y="921434"/>
          <a:ext cx="4487484" cy="5798496"/>
        </p:xfrm>
        <a:graphic>
          <a:graphicData uri="http://schemas.openxmlformats.org/drawingml/2006/table">
            <a:tbl>
              <a:tblPr firstCol="1" bandRow="1">
                <a:tableStyleId>{21E4AEA4-8DFA-4A89-87EB-49C32662AFE0}</a:tableStyleId>
              </a:tblPr>
              <a:tblGrid>
                <a:gridCol w="1175116">
                  <a:extLst>
                    <a:ext uri="{9D8B030D-6E8A-4147-A177-3AD203B41FA5}">
                      <a16:colId xmlns:a16="http://schemas.microsoft.com/office/drawing/2014/main" val="1563106991"/>
                    </a:ext>
                  </a:extLst>
                </a:gridCol>
                <a:gridCol w="3312368">
                  <a:extLst>
                    <a:ext uri="{9D8B030D-6E8A-4147-A177-3AD203B41FA5}">
                      <a16:colId xmlns:a16="http://schemas.microsoft.com/office/drawing/2014/main" val="87934143"/>
                    </a:ext>
                  </a:extLst>
                </a:gridCol>
              </a:tblGrid>
              <a:tr h="26631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カテゴリー区分</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ja-JP" altLang="en-US" sz="700" b="1" kern="1200" dirty="0">
                          <a:solidFill>
                            <a:schemeClr val="bg1"/>
                          </a:solidFill>
                          <a:latin typeface="+mn-lt"/>
                          <a:ea typeface="+mn-ea"/>
                          <a:cs typeface="+mn-cs"/>
                        </a:rPr>
                        <a:t>カテゴリー名</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790200490"/>
                  </a:ext>
                </a:extLst>
              </a:tr>
              <a:tr h="173103">
                <a:tc rowSpan="4">
                  <a:txBody>
                    <a:bodyPr/>
                    <a:lstStyle/>
                    <a:p>
                      <a:pPr algn="ctr" fontAlgn="b"/>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飲食店</a:t>
                      </a:r>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fontAlgn="t"/>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飲食店</a:t>
                      </a:r>
                      <a:r>
                        <a:rPr lang="en-US" altLang="zh-TW" sz="800" b="0" i="0" u="none" strike="noStrike" dirty="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居酒屋</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09817490"/>
                  </a:ext>
                </a:extLst>
              </a:tr>
              <a:tr h="2006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飲食店</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寿司屋</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84404054"/>
                  </a:ext>
                </a:extLst>
              </a:tr>
              <a:tr h="173103">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飲食店</a:t>
                      </a:r>
                      <a:r>
                        <a:rPr lang="en-US" altLang="zh-TW" sz="800" b="0" i="0" u="none" strike="noStrike" dirty="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焼肉屋</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1405478"/>
                  </a:ext>
                </a:extLst>
              </a:tr>
              <a:tr h="173103">
                <a:tc vMerge="1">
                  <a:txBody>
                    <a:bodyPr/>
                    <a:lstStyle/>
                    <a:p>
                      <a:pPr algn="l" fontAlgn="b"/>
                      <a:endParaRPr lang="en-US" altLang="ja-JP"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TW" altLang="en-US" sz="800" b="0" i="0" u="none" strike="noStrike">
                          <a:solidFill>
                            <a:schemeClr val="tx1"/>
                          </a:solidFill>
                          <a:effectLst/>
                          <a:latin typeface="メイリオ" panose="020B0604030504040204" pitchFamily="50" charset="-128"/>
                          <a:ea typeface="メイリオ" panose="020B0604030504040204" pitchFamily="50" charset="-128"/>
                        </a:rPr>
                        <a:t>飲食店</a:t>
                      </a:r>
                      <a:r>
                        <a:rPr lang="en-US" altLang="zh-TW" sz="800" b="0" i="0" u="none" strike="noStrike">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a:solidFill>
                            <a:schemeClr val="tx1"/>
                          </a:solidFill>
                          <a:effectLst/>
                          <a:latin typeface="メイリオ" panose="020B0604030504040204" pitchFamily="50" charset="-128"/>
                          <a:ea typeface="メイリオ" panose="020B0604030504040204" pitchFamily="50" charset="-128"/>
                        </a:rPr>
                        <a:t>出前、宅配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59827871"/>
                  </a:ext>
                </a:extLst>
              </a:tr>
              <a:tr h="173103">
                <a:tc rowSpan="20">
                  <a:txBody>
                    <a:bodyPr/>
                    <a:lstStyle/>
                    <a:p>
                      <a:pPr algn="ctr"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求人</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求人</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9466847"/>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求人</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業種</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31261041"/>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TW" altLang="en-US" sz="800" b="0" i="0" u="none" strike="noStrike">
                          <a:solidFill>
                            <a:schemeClr val="tx1"/>
                          </a:solidFill>
                          <a:effectLst/>
                          <a:latin typeface="メイリオ" panose="020B0604030504040204" pitchFamily="50" charset="-128"/>
                          <a:ea typeface="メイリオ" panose="020B0604030504040204" pitchFamily="50" charset="-128"/>
                        </a:rPr>
                        <a:t>求人</a:t>
                      </a:r>
                      <a:r>
                        <a:rPr lang="en-US" altLang="zh-TW" sz="800" b="0" i="0" u="none" strike="noStrike">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a:solidFill>
                            <a:schemeClr val="tx1"/>
                          </a:solidFill>
                          <a:effectLst/>
                          <a:latin typeface="メイリオ" panose="020B0604030504040204" pitchFamily="50" charset="-128"/>
                          <a:ea typeface="メイリオ" panose="020B0604030504040204" pitchFamily="50" charset="-128"/>
                        </a:rPr>
                        <a:t>業種</a:t>
                      </a:r>
                      <a:r>
                        <a:rPr lang="en-US" altLang="zh-TW" sz="800" b="0" i="0" u="none" strike="noStrike">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a:solidFill>
                            <a:schemeClr val="tx1"/>
                          </a:solidFill>
                          <a:effectLst/>
                          <a:latin typeface="メイリオ" panose="020B0604030504040204" pitchFamily="50" charset="-128"/>
                          <a:ea typeface="メイリオ" panose="020B0604030504040204" pitchFamily="50" charset="-128"/>
                        </a:rPr>
                        <a:t>営業</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11011620"/>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求人</a:t>
                      </a:r>
                      <a:r>
                        <a:rPr lang="en-US" altLang="zh-TW" sz="800" b="0" i="0" u="none" strike="noStrike" dirty="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業種</a:t>
                      </a:r>
                      <a:r>
                        <a:rPr lang="en-US" altLang="zh-TW" sz="800" b="0" i="0" u="none" strike="noStrike" dirty="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事務、管理</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197907699"/>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メイリオ" panose="020B0604030504040204" pitchFamily="50" charset="-128"/>
                          <a:ea typeface="メイリオ" panose="020B0604030504040204" pitchFamily="50" charset="-128"/>
                        </a:rPr>
                        <a:t>求人</a:t>
                      </a:r>
                      <a:r>
                        <a:rPr lang="en-US" altLang="ja-JP" sz="800" b="0" i="0" u="none" strike="noStrike">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a:solidFill>
                            <a:schemeClr val="tx1"/>
                          </a:solidFill>
                          <a:effectLst/>
                          <a:latin typeface="メイリオ" panose="020B0604030504040204" pitchFamily="50" charset="-128"/>
                          <a:ea typeface="メイリオ" panose="020B0604030504040204" pitchFamily="50" charset="-128"/>
                        </a:rPr>
                        <a:t>業種</a:t>
                      </a:r>
                      <a:r>
                        <a:rPr lang="en-US" altLang="ja-JP" sz="800" b="0" i="0" u="none" strike="noStrike">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a:solidFill>
                            <a:schemeClr val="tx1"/>
                          </a:solidFill>
                          <a:effectLst/>
                          <a:latin typeface="メイリオ" panose="020B0604030504040204" pitchFamily="50" charset="-128"/>
                          <a:ea typeface="メイリオ" panose="020B0604030504040204" pitchFamily="50" charset="-128"/>
                        </a:rPr>
                        <a:t>企画、マーケティング、経営</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51475997"/>
                  </a:ext>
                </a:extLst>
              </a:tr>
              <a:tr h="161881">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求人</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業種</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販売、フード</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79860959"/>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メイリオ" panose="020B0604030504040204" pitchFamily="50" charset="-128"/>
                          <a:ea typeface="メイリオ" panose="020B0604030504040204" pitchFamily="50" charset="-128"/>
                        </a:rPr>
                        <a:t>求人</a:t>
                      </a:r>
                      <a:r>
                        <a:rPr lang="en-US" altLang="ja-JP" sz="800" b="0" i="0" u="none" strike="noStrike">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a:solidFill>
                            <a:schemeClr val="tx1"/>
                          </a:solidFill>
                          <a:effectLst/>
                          <a:latin typeface="メイリオ" panose="020B0604030504040204" pitchFamily="50" charset="-128"/>
                          <a:ea typeface="メイリオ" panose="020B0604030504040204" pitchFamily="50" charset="-128"/>
                        </a:rPr>
                        <a:t>業種</a:t>
                      </a:r>
                      <a:r>
                        <a:rPr lang="en-US" altLang="ja-JP" sz="800" b="0" i="0" u="none" strike="noStrike">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a:solidFill>
                            <a:schemeClr val="tx1"/>
                          </a:solidFill>
                          <a:effectLst/>
                          <a:latin typeface="メイリオ" panose="020B0604030504040204" pitchFamily="50" charset="-128"/>
                          <a:ea typeface="メイリオ" panose="020B0604030504040204" pitchFamily="50" charset="-128"/>
                        </a:rPr>
                        <a:t>コンサルタント、金融、不動産専門職</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99569733"/>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求人</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業種</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/IT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エンジニア（システム開発、</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SE</a:t>
                      </a:r>
                      <a:r>
                        <a:rPr lang="ja-JP" altLang="en-US" sz="800" b="0" i="0" u="none" strike="noStrike" dirty="0" err="1">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インフラ）</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80196133"/>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求人</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業種</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エンジニア（機械、電気、電子、半導体、制御）</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93472547"/>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求人</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業種</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医薬、食品、化学、素材</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89322325"/>
                  </a:ext>
                </a:extLst>
              </a:tr>
              <a:tr h="192124">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求人</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業種</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建築・土木</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80701929"/>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求人</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業種</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クリエイティブ（メディア、アパレル、デザイン）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04557901"/>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求人</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業種</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/Web</a:t>
                      </a:r>
                      <a:r>
                        <a:rPr lang="ja-JP" altLang="en-US" sz="800" b="0" i="0" u="none" strike="noStrike" dirty="0" err="1">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インターネット、ゲーム</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57365306"/>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TW" altLang="en-US" sz="800" b="0" i="0" u="none" strike="noStrike">
                          <a:solidFill>
                            <a:schemeClr val="tx1"/>
                          </a:solidFill>
                          <a:effectLst/>
                          <a:latin typeface="メイリオ" panose="020B0604030504040204" pitchFamily="50" charset="-128"/>
                          <a:ea typeface="メイリオ" panose="020B0604030504040204" pitchFamily="50" charset="-128"/>
                        </a:rPr>
                        <a:t>求人</a:t>
                      </a:r>
                      <a:r>
                        <a:rPr lang="en-US" altLang="zh-TW" sz="800" b="0" i="0" u="none" strike="noStrike">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a:solidFill>
                            <a:schemeClr val="tx1"/>
                          </a:solidFill>
                          <a:effectLst/>
                          <a:latin typeface="メイリオ" panose="020B0604030504040204" pitchFamily="50" charset="-128"/>
                          <a:ea typeface="メイリオ" panose="020B0604030504040204" pitchFamily="50" charset="-128"/>
                        </a:rPr>
                        <a:t>業種</a:t>
                      </a:r>
                      <a:r>
                        <a:rPr lang="en-US" altLang="zh-TW" sz="800" b="0" i="0" u="none" strike="noStrike">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a:solidFill>
                            <a:schemeClr val="tx1"/>
                          </a:solidFill>
                          <a:effectLst/>
                          <a:latin typeface="メイリオ" panose="020B0604030504040204" pitchFamily="50" charset="-128"/>
                          <a:ea typeface="メイリオ" panose="020B0604030504040204" pitchFamily="50" charset="-128"/>
                        </a:rPr>
                        <a:t>技能工、設備、運輸、農林水産</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3640526"/>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求人</a:t>
                      </a:r>
                      <a:r>
                        <a:rPr lang="en-US" altLang="zh-TW" sz="800" b="0" i="0" u="none" strike="noStrike" dirty="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業種</a:t>
                      </a:r>
                      <a:r>
                        <a:rPr lang="en-US" altLang="zh-TW" sz="800" b="0" i="0" u="none" strike="noStrike" dirty="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医療、福祉、介護</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79206892"/>
                  </a:ext>
                </a:extLst>
              </a:tr>
              <a:tr h="173103">
                <a:tc vMerge="1">
                  <a:txBody>
                    <a:bodyPr/>
                    <a:lstStyle/>
                    <a:p>
                      <a:pPr algn="ctr" fontAlgn="b"/>
                      <a:endParaRPr lang="zh-TW"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求人</a:t>
                      </a:r>
                      <a:r>
                        <a:rPr lang="en-US" altLang="zh-TW" sz="800" b="0" i="0" u="none" strike="noStrike" dirty="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業種</a:t>
                      </a:r>
                      <a:r>
                        <a:rPr lang="en-US" altLang="zh-TW" sz="800" b="0" i="0" u="none" strike="noStrike" dirty="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教育、保育</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33544395"/>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求人</a:t>
                      </a:r>
                      <a:r>
                        <a:rPr lang="en-US" altLang="zh-TW" sz="800" b="0" i="0" u="none" strike="noStrike" dirty="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業種</a:t>
                      </a:r>
                      <a:r>
                        <a:rPr lang="en-US" altLang="zh-TW" sz="800" b="0" i="0" u="none" strike="noStrike" dirty="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公務員</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60355991"/>
                  </a:ext>
                </a:extLst>
              </a:tr>
              <a:tr h="154896">
                <a:tc vMerge="1">
                  <a:txBody>
                    <a:bodyPr/>
                    <a:lstStyle/>
                    <a:p>
                      <a:endParaRPr kumimoji="1" lang="ja-JP" altLang="en-US"/>
                    </a:p>
                  </a:txBody>
                  <a:tcPr/>
                </a:tc>
                <a:tc>
                  <a:txBody>
                    <a:bodyPr/>
                    <a:lstStyle/>
                    <a:p>
                      <a:pPr marL="0" algn="l" defTabSz="914400" rtl="0" eaLnBrk="1" fontAlgn="t" latinLnBrk="0" hangingPunct="1"/>
                      <a:r>
                        <a:rPr kumimoji="1" lang="zh-TW" altLang="en-US" sz="800" b="0" i="0" u="none" strike="noStrike" kern="1200" dirty="0" smtClean="0">
                          <a:solidFill>
                            <a:schemeClr val="tx1"/>
                          </a:solidFill>
                          <a:effectLst/>
                          <a:latin typeface="メイリオ" panose="020B0604030504040204" pitchFamily="50" charset="-128"/>
                          <a:ea typeface="メイリオ" panose="020B0604030504040204" pitchFamily="50" charset="-128"/>
                          <a:cs typeface="+mn-cs"/>
                        </a:rPr>
                        <a:t>求人</a:t>
                      </a:r>
                      <a:r>
                        <a:rPr kumimoji="1" lang="en-US" altLang="zh-TW" sz="800" b="0" i="0" u="none" strike="noStrike" kern="1200" dirty="0" smtClean="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smtClean="0">
                          <a:solidFill>
                            <a:schemeClr val="tx1"/>
                          </a:solidFill>
                          <a:effectLst/>
                          <a:latin typeface="メイリオ" panose="020B0604030504040204" pitchFamily="50" charset="-128"/>
                          <a:ea typeface="メイリオ" panose="020B0604030504040204" pitchFamily="50" charset="-128"/>
                          <a:cs typeface="+mn-cs"/>
                        </a:rPr>
                        <a:t>新卒採用</a:t>
                      </a:r>
                      <a:endParaRPr lang="zh-TW" altLang="en-US" sz="800" b="0" i="0" u="none" strike="noStrike" dirty="0">
                        <a:solidFill>
                          <a:schemeClr val="tx1"/>
                        </a:solidFill>
                        <a:effectLst/>
                        <a:latin typeface="メイリオ" panose="020B0604030504040204" pitchFamily="50" charset="-128"/>
                        <a:ea typeface="メイリオ" panose="020B0604030504040204" pitchFamily="50" charset="-128"/>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42577803"/>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求人</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アルバイト、パート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0684423"/>
                  </a:ext>
                </a:extLst>
              </a:tr>
              <a:tr h="0">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メイリオ" panose="020B0604030504040204" pitchFamily="50" charset="-128"/>
                          <a:ea typeface="メイリオ" panose="020B0604030504040204" pitchFamily="50" charset="-128"/>
                        </a:rPr>
                        <a:t>求人</a:t>
                      </a:r>
                      <a:r>
                        <a:rPr lang="en-US" altLang="ja-JP" sz="800" b="0" i="0" u="none" strike="noStrike">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a:solidFill>
                            <a:schemeClr val="tx1"/>
                          </a:solidFill>
                          <a:effectLst/>
                          <a:latin typeface="メイリオ" panose="020B0604030504040204" pitchFamily="50" charset="-128"/>
                          <a:ea typeface="メイリオ" panose="020B0604030504040204" pitchFamily="50" charset="-128"/>
                        </a:rPr>
                        <a:t>派遣</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8419568"/>
                  </a:ext>
                </a:extLst>
              </a:tr>
              <a:tr h="173103">
                <a:tc rowSpan="8">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自動車、バイク</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自動車、バイク</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2472847"/>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自動車、バイク</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自動車</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54317158"/>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メイリオ" panose="020B0604030504040204" pitchFamily="50" charset="-128"/>
                          <a:ea typeface="メイリオ" panose="020B0604030504040204" pitchFamily="50" charset="-128"/>
                        </a:rPr>
                        <a:t>自動車、バイク</a:t>
                      </a:r>
                      <a:r>
                        <a:rPr lang="en-US" altLang="ja-JP" sz="800" b="0" i="0" u="none" strike="noStrike">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a:solidFill>
                            <a:schemeClr val="tx1"/>
                          </a:solidFill>
                          <a:effectLst/>
                          <a:latin typeface="メイリオ" panose="020B0604030504040204" pitchFamily="50" charset="-128"/>
                          <a:ea typeface="メイリオ" panose="020B0604030504040204" pitchFamily="50" charset="-128"/>
                        </a:rPr>
                        <a:t>自動車</a:t>
                      </a:r>
                      <a:r>
                        <a:rPr lang="en-US" altLang="ja-JP" sz="800" b="0" i="0" u="none" strike="noStrike">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a:solidFill>
                            <a:schemeClr val="tx1"/>
                          </a:solidFill>
                          <a:effectLst/>
                          <a:latin typeface="メイリオ" panose="020B0604030504040204" pitchFamily="50" charset="-128"/>
                          <a:ea typeface="メイリオ" panose="020B0604030504040204" pitchFamily="50" charset="-128"/>
                        </a:rPr>
                        <a:t>新車</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04376052"/>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自動車、バイク</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自動車</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中古車</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67139002"/>
                  </a:ext>
                </a:extLst>
              </a:tr>
              <a:tr h="193660">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メイリオ" panose="020B0604030504040204" pitchFamily="50" charset="-128"/>
                          <a:ea typeface="メイリオ" panose="020B0604030504040204" pitchFamily="50" charset="-128"/>
                        </a:rPr>
                        <a:t>自動車、バイク</a:t>
                      </a:r>
                      <a:r>
                        <a:rPr lang="en-US" altLang="ja-JP" sz="800" b="0" i="0" u="none" strike="noStrike">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a:solidFill>
                            <a:schemeClr val="tx1"/>
                          </a:solidFill>
                          <a:effectLst/>
                          <a:latin typeface="メイリオ" panose="020B0604030504040204" pitchFamily="50" charset="-128"/>
                          <a:ea typeface="メイリオ" panose="020B0604030504040204" pitchFamily="50" charset="-128"/>
                        </a:rPr>
                        <a:t>自動車</a:t>
                      </a:r>
                      <a:r>
                        <a:rPr lang="en-US" altLang="ja-JP" sz="800" b="0" i="0" u="none" strike="noStrike">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a:solidFill>
                            <a:schemeClr val="tx1"/>
                          </a:solidFill>
                          <a:effectLst/>
                          <a:latin typeface="メイリオ" panose="020B0604030504040204" pitchFamily="50" charset="-128"/>
                          <a:ea typeface="メイリオ" panose="020B0604030504040204" pitchFamily="50" charset="-128"/>
                        </a:rPr>
                        <a:t>ボディータイプ</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6471283"/>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自動車、バイク</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自動車</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ボディータイプ</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セダン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064402603"/>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自動車、バイク</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自動車</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ボディータイプ</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ステーションワゴン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3819377"/>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自動車、バイク</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自動車</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ボディータイプ</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クーペ、スポーツカー</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57932253"/>
                  </a:ext>
                </a:extLst>
              </a:tr>
            </a:tbl>
          </a:graphicData>
        </a:graphic>
      </p:graphicFrame>
    </p:spTree>
    <p:extLst>
      <p:ext uri="{BB962C8B-B14F-4D97-AF65-F5344CB8AC3E}">
        <p14:creationId xmlns:p14="http://schemas.microsoft.com/office/powerpoint/2010/main" val="18920066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p:txBody>
          <a:bodyPr>
            <a:normAutofit fontScale="90000"/>
          </a:bodyPr>
          <a:lstStyle/>
          <a:p>
            <a:r>
              <a:rPr kumimoji="1" lang="ja-JP" altLang="en-US" dirty="0"/>
              <a:t>オーディエンスカテゴリー一覧（購買意向）</a:t>
            </a:r>
          </a:p>
        </p:txBody>
      </p:sp>
      <p:graphicFrame>
        <p:nvGraphicFramePr>
          <p:cNvPr id="8" name="表 7"/>
          <p:cNvGraphicFramePr>
            <a:graphicFrameLocks noGrp="1"/>
          </p:cNvGraphicFramePr>
          <p:nvPr>
            <p:extLst>
              <p:ext uri="{D42A27DB-BD31-4B8C-83A1-F6EECF244321}">
                <p14:modId xmlns:p14="http://schemas.microsoft.com/office/powerpoint/2010/main" val="1637045443"/>
              </p:ext>
            </p:extLst>
          </p:nvPr>
        </p:nvGraphicFramePr>
        <p:xfrm>
          <a:off x="5097016" y="921436"/>
          <a:ext cx="4487484" cy="5590193"/>
        </p:xfrm>
        <a:graphic>
          <a:graphicData uri="http://schemas.openxmlformats.org/drawingml/2006/table">
            <a:tbl>
              <a:tblPr firstCol="1" bandRow="1">
                <a:tableStyleId>{21E4AEA4-8DFA-4A89-87EB-49C32662AFE0}</a:tableStyleId>
              </a:tblPr>
              <a:tblGrid>
                <a:gridCol w="1175116">
                  <a:extLst>
                    <a:ext uri="{9D8B030D-6E8A-4147-A177-3AD203B41FA5}">
                      <a16:colId xmlns:a16="http://schemas.microsoft.com/office/drawing/2014/main" val="1563106991"/>
                    </a:ext>
                  </a:extLst>
                </a:gridCol>
                <a:gridCol w="3312368">
                  <a:extLst>
                    <a:ext uri="{9D8B030D-6E8A-4147-A177-3AD203B41FA5}">
                      <a16:colId xmlns:a16="http://schemas.microsoft.com/office/drawing/2014/main" val="87934143"/>
                    </a:ext>
                  </a:extLst>
                </a:gridCol>
              </a:tblGrid>
              <a:tr h="26219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カテゴリー区分</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ja-JP" altLang="en-US" sz="700" b="1" kern="1200" dirty="0">
                          <a:solidFill>
                            <a:schemeClr val="bg1"/>
                          </a:solidFill>
                          <a:latin typeface="+mn-lt"/>
                          <a:ea typeface="+mn-ea"/>
                          <a:cs typeface="+mn-cs"/>
                        </a:rPr>
                        <a:t>カテゴリー名</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790200490"/>
                  </a:ext>
                </a:extLst>
              </a:tr>
              <a:tr h="144000">
                <a:tc rowSpan="37">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smtClean="0">
                          <a:solidFill>
                            <a:schemeClr val="tx1"/>
                          </a:solidFill>
                          <a:effectLst/>
                          <a:latin typeface="メイリオ" panose="020B0604030504040204" pitchFamily="50" charset="-128"/>
                          <a:ea typeface="メイリオ" panose="020B0604030504040204" pitchFamily="50" charset="-128"/>
                        </a:rPr>
                        <a:t>不動産</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関東地方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茨城</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73880763"/>
                  </a:ext>
                </a:extLst>
              </a:tr>
              <a:tr h="144000">
                <a:tc vMerge="1">
                  <a:txBody>
                    <a:bodyPr/>
                    <a:lstStyle/>
                    <a:p>
                      <a:endParaRPr kumimoji="1" lang="ja-JP" altLang="en-US"/>
                    </a:p>
                  </a:txBody>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関東地方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栃木</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99251402"/>
                  </a:ext>
                </a:extLst>
              </a:tr>
              <a:tr h="144000">
                <a:tc vMerge="1">
                  <a:txBody>
                    <a:bodyPr/>
                    <a:lstStyle/>
                    <a:p>
                      <a:endParaRPr kumimoji="1" lang="ja-JP" altLang="en-US"/>
                    </a:p>
                  </a:txBody>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関東地方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群馬</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353618415"/>
                  </a:ext>
                </a:extLst>
              </a:tr>
              <a:tr h="144000">
                <a:tc vMerge="1">
                  <a:txBody>
                    <a:bodyPr/>
                    <a:lstStyle/>
                    <a:p>
                      <a:endParaRPr kumimoji="1" lang="ja-JP" altLang="en-US"/>
                    </a:p>
                  </a:txBody>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関東地方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山梨</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755615182"/>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信越地方</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01190669"/>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信越地方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新潟</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788572126"/>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信越地方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長野</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71175941"/>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北陸地方</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68129342"/>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北陸地方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富山</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501581394"/>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北陸地方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石川</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325671391"/>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北陸地方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福井</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479222693"/>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東海地方</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17044170"/>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東海地方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愛知</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333022671"/>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東海地方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岐阜</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328208625"/>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東海地方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静岡</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884866945"/>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東海地方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三重</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44313067"/>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近畿地方</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21723208"/>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近畿地方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大阪</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55031083"/>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近畿地方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兵庫</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33438020"/>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近畿地方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京都</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82788743"/>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近畿地方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滋賀</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680637540"/>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近畿地方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奈良</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23382080"/>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近畿地方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和歌山</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63761602"/>
                  </a:ext>
                </a:extLst>
              </a:tr>
              <a:tr h="144000">
                <a:tc vMerge="1">
                  <a:txBody>
                    <a:bodyPr/>
                    <a:lstStyle/>
                    <a:p>
                      <a:endParaRPr kumimoji="1" lang="ja-JP" altLang="en-US"/>
                    </a:p>
                  </a:txBody>
                  <a:tcPr/>
                </a:tc>
                <a:tc>
                  <a:txBody>
                    <a:bodyPr/>
                    <a:lstStyle/>
                    <a:p>
                      <a:pPr algn="l" fontAlgn="t"/>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中国地方</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122181419"/>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中国地方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鳥取</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98231962"/>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中国地方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島根</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25535313"/>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中国地方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岡山</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21427363"/>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中国地方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広島</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3940362"/>
                  </a:ext>
                </a:extLst>
              </a:tr>
              <a:tr h="144000">
                <a:tc vMerge="1">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ja-JP" altLang="en-US" sz="800" b="0" i="0" u="none" strike="noStrike" dirty="0" smtClean="0">
                        <a:solidFill>
                          <a:schemeClr val="tx1"/>
                        </a:solidFill>
                        <a:effectLst/>
                        <a:latin typeface="メイリオ" panose="020B0604030504040204" pitchFamily="50" charset="-128"/>
                        <a:ea typeface="メイリオ" panose="020B0604030504040204" pitchFamily="50" charset="-128"/>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fontAlgn="t"/>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中国地方</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山口</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52201089"/>
                  </a:ext>
                </a:extLst>
              </a:tr>
              <a:tr h="144000">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fontAlgn="t"/>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四国地方</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78479078"/>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四国地方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徳島</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91006193"/>
                  </a:ext>
                </a:extLst>
              </a:tr>
              <a:tr h="144000">
                <a:tc vMerge="1">
                  <a:txBody>
                    <a:bodyPr/>
                    <a:lstStyle/>
                    <a:p>
                      <a:endParaRPr kumimoji="1" lang="ja-JP" altLang="en-US"/>
                    </a:p>
                  </a:txBody>
                  <a:tcPr/>
                </a:tc>
                <a:tc>
                  <a:txBody>
                    <a:bodyPr/>
                    <a:lstStyle/>
                    <a:p>
                      <a:pPr algn="l" fontAlgn="t"/>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四国地方</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香川</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07706662"/>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四国地方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愛媛</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859966315"/>
                  </a:ext>
                </a:extLst>
              </a:tr>
              <a:tr h="144000">
                <a:tc vMerge="1">
                  <a:txBody>
                    <a:bodyPr/>
                    <a:lstStyle/>
                    <a:p>
                      <a:endParaRPr kumimoji="1" lang="ja-JP" altLang="en-US"/>
                    </a:p>
                  </a:txBody>
                  <a:tcPr/>
                </a:tc>
                <a:tc>
                  <a:txBody>
                    <a:bodyPr/>
                    <a:lstStyle/>
                    <a:p>
                      <a:pPr algn="l" fontAlgn="t"/>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四国地方</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高知</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10403761"/>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九州地方</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12092672"/>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九州地方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福岡</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41499172"/>
                  </a:ext>
                </a:extLst>
              </a:tr>
              <a:tr h="144000">
                <a:tc vMerge="1">
                  <a:txBody>
                    <a:bodyPr/>
                    <a:lstStyle/>
                    <a:p>
                      <a:endParaRPr kumimoji="1" lang="ja-JP" altLang="en-US"/>
                    </a:p>
                  </a:txBody>
                  <a:tcPr/>
                </a:tc>
                <a:tc>
                  <a:txBody>
                    <a:bodyPr/>
                    <a:lstStyle/>
                    <a:p>
                      <a:pPr algn="l" fontAlgn="t"/>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九州地方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佐賀</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012388860"/>
                  </a:ext>
                </a:extLst>
              </a:tr>
            </a:tbl>
          </a:graphicData>
        </a:graphic>
      </p:graphicFrame>
      <p:graphicFrame>
        <p:nvGraphicFramePr>
          <p:cNvPr id="9" name="表 8"/>
          <p:cNvGraphicFramePr>
            <a:graphicFrameLocks noGrp="1"/>
          </p:cNvGraphicFramePr>
          <p:nvPr>
            <p:extLst>
              <p:ext uri="{D42A27DB-BD31-4B8C-83A1-F6EECF244321}">
                <p14:modId xmlns:p14="http://schemas.microsoft.com/office/powerpoint/2010/main" val="788844779"/>
              </p:ext>
            </p:extLst>
          </p:nvPr>
        </p:nvGraphicFramePr>
        <p:xfrm>
          <a:off x="321500" y="921434"/>
          <a:ext cx="4487484" cy="5612313"/>
        </p:xfrm>
        <a:graphic>
          <a:graphicData uri="http://schemas.openxmlformats.org/drawingml/2006/table">
            <a:tbl>
              <a:tblPr firstCol="1" bandRow="1">
                <a:tableStyleId>{21E4AEA4-8DFA-4A89-87EB-49C32662AFE0}</a:tableStyleId>
              </a:tblPr>
              <a:tblGrid>
                <a:gridCol w="1175116">
                  <a:extLst>
                    <a:ext uri="{9D8B030D-6E8A-4147-A177-3AD203B41FA5}">
                      <a16:colId xmlns:a16="http://schemas.microsoft.com/office/drawing/2014/main" val="1563106991"/>
                    </a:ext>
                  </a:extLst>
                </a:gridCol>
                <a:gridCol w="3312368">
                  <a:extLst>
                    <a:ext uri="{9D8B030D-6E8A-4147-A177-3AD203B41FA5}">
                      <a16:colId xmlns:a16="http://schemas.microsoft.com/office/drawing/2014/main" val="87934143"/>
                    </a:ext>
                  </a:extLst>
                </a:gridCol>
              </a:tblGrid>
              <a:tr h="26631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カテゴリー区分</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ja-JP" altLang="en-US" sz="700" b="1" kern="1200" dirty="0">
                          <a:solidFill>
                            <a:schemeClr val="bg1"/>
                          </a:solidFill>
                          <a:latin typeface="+mn-lt"/>
                          <a:ea typeface="+mn-ea"/>
                          <a:cs typeface="+mn-cs"/>
                        </a:rPr>
                        <a:t>カテゴリー名</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790200490"/>
                  </a:ext>
                </a:extLst>
              </a:tr>
              <a:tr h="162000">
                <a:tc rowSpan="9">
                  <a:txBody>
                    <a:bodyPr/>
                    <a:lstStyle/>
                    <a:p>
                      <a:pPr algn="ctr" fontAlgn="b"/>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自動車、バイク</a:t>
                      </a:r>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排気量別</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517374759"/>
                  </a:ext>
                </a:extLst>
              </a:tr>
              <a:tr h="162000">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排気量別</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原動機付自転車、小型自動二輪車</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59571121"/>
                  </a:ext>
                </a:extLst>
              </a:tr>
              <a:tr h="162000">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排気量別</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普通自動二輪車（中型）</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37130386"/>
                  </a:ext>
                </a:extLst>
              </a:tr>
              <a:tr h="162000">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排気量別</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大型自動二輪車</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75921360"/>
                  </a:ext>
                </a:extLst>
              </a:tr>
              <a:tr h="162000">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査定</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4842714"/>
                  </a:ext>
                </a:extLst>
              </a:tr>
              <a:tr h="162000">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fontAlgn="t"/>
                      <a:r>
                        <a:rPr lang="ja-JP" altLang="en-US" sz="800" b="0" i="0" u="none" strike="noStrike" dirty="0">
                          <a:solidFill>
                            <a:schemeClr val="tx1"/>
                          </a:solidFill>
                          <a:effectLst/>
                          <a:latin typeface="+mn-ea"/>
                          <a:ea typeface="+mn-ea"/>
                        </a:rPr>
                        <a:t>自動車、バイク</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査定</a:t>
                      </a:r>
                      <a:r>
                        <a:rPr lang="en-US" altLang="ja-JP" sz="800" b="0" i="0" u="none" strike="noStrike" dirty="0">
                          <a:solidFill>
                            <a:schemeClr val="tx1"/>
                          </a:solidFill>
                          <a:effectLst/>
                          <a:latin typeface="+mn-ea"/>
                          <a:ea typeface="+mn-ea"/>
                        </a:rPr>
                        <a:t>/</a:t>
                      </a:r>
                      <a:r>
                        <a:rPr lang="ja-JP" altLang="en-US" sz="800" b="0" i="0" u="none" strike="noStrike" dirty="0">
                          <a:solidFill>
                            <a:schemeClr val="tx1"/>
                          </a:solidFill>
                          <a:effectLst/>
                          <a:latin typeface="+mn-ea"/>
                          <a:ea typeface="+mn-ea"/>
                        </a:rPr>
                        <a:t>自動車査定</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744156040"/>
                  </a:ext>
                </a:extLst>
              </a:tr>
              <a:tr h="162000">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自動車、バイク</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査定</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バイク査定</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09817490"/>
                  </a:ext>
                </a:extLst>
              </a:tr>
              <a:tr h="16200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自動車、バイク</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運転免許</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84404054"/>
                  </a:ext>
                </a:extLst>
              </a:tr>
              <a:tr h="16200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自動車、バイク</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車検</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1405478"/>
                  </a:ext>
                </a:extLst>
              </a:tr>
              <a:tr h="162000">
                <a:tc rowSpan="24">
                  <a:txBody>
                    <a:bodyPr/>
                    <a:lstStyle/>
                    <a:p>
                      <a:pPr algn="ctr"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不動産</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不動産</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59827871"/>
                  </a:ext>
                </a:extLst>
              </a:tr>
              <a:tr h="16200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不動産</a:t>
                      </a:r>
                      <a:r>
                        <a:rPr lang="en-US" altLang="zh-TW" sz="800" b="0" i="0" u="none" strike="noStrike" dirty="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不動産購入</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9466847"/>
                  </a:ext>
                </a:extLst>
              </a:tr>
              <a:tr h="16200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不動産</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不動産購入</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マンション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31261041"/>
                  </a:ext>
                </a:extLst>
              </a:tr>
              <a:tr h="16200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不動産</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不動産購入</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マンション</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新築マンション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11011620"/>
                  </a:ext>
                </a:extLst>
              </a:tr>
              <a:tr h="16200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a:solidFill>
                            <a:schemeClr val="tx1"/>
                          </a:solidFill>
                          <a:effectLst/>
                          <a:latin typeface="メイリオ" panose="020B0604030504040204" pitchFamily="50" charset="-128"/>
                          <a:ea typeface="メイリオ" panose="020B0604030504040204" pitchFamily="50" charset="-128"/>
                        </a:rPr>
                        <a:t>不動産</a:t>
                      </a:r>
                      <a:r>
                        <a:rPr lang="en-US" altLang="ja-JP" sz="800" b="0" i="0" u="none" strike="noStrike">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a:solidFill>
                            <a:schemeClr val="tx1"/>
                          </a:solidFill>
                          <a:effectLst/>
                          <a:latin typeface="メイリオ" panose="020B0604030504040204" pitchFamily="50" charset="-128"/>
                          <a:ea typeface="メイリオ" panose="020B0604030504040204" pitchFamily="50" charset="-128"/>
                        </a:rPr>
                        <a:t>不動産購入</a:t>
                      </a:r>
                      <a:r>
                        <a:rPr lang="en-US" altLang="ja-JP" sz="800" b="0" i="0" u="none" strike="noStrike">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a:solidFill>
                            <a:schemeClr val="tx1"/>
                          </a:solidFill>
                          <a:effectLst/>
                          <a:latin typeface="メイリオ" panose="020B0604030504040204" pitchFamily="50" charset="-128"/>
                          <a:ea typeface="メイリオ" panose="020B0604030504040204" pitchFamily="50" charset="-128"/>
                        </a:rPr>
                        <a:t>マンション</a:t>
                      </a:r>
                      <a:r>
                        <a:rPr lang="en-US" altLang="ja-JP" sz="800" b="0" i="0" u="none" strike="noStrike">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a:solidFill>
                            <a:schemeClr val="tx1"/>
                          </a:solidFill>
                          <a:effectLst/>
                          <a:latin typeface="メイリオ" panose="020B0604030504040204" pitchFamily="50" charset="-128"/>
                          <a:ea typeface="メイリオ" panose="020B0604030504040204" pitchFamily="50" charset="-128"/>
                        </a:rPr>
                        <a:t>中古マンション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197907699"/>
                  </a:ext>
                </a:extLst>
              </a:tr>
              <a:tr h="16200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不動産</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不動産購入</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戸建て</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51475997"/>
                  </a:ext>
                </a:extLst>
              </a:tr>
              <a:tr h="16200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不動産</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不動産購入</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戸建て</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新築戸建て</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79860959"/>
                  </a:ext>
                </a:extLst>
              </a:tr>
              <a:tr h="16200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不動産</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不動産購入</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戸建て</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中古戸建て</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99569733"/>
                  </a:ext>
                </a:extLst>
              </a:tr>
              <a:tr h="16200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不動産</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賃貸（マンション、戸建て）</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80196133"/>
                  </a:ext>
                </a:extLst>
              </a:tr>
              <a:tr h="162000">
                <a:tc vMerge="1">
                  <a:txBody>
                    <a:bodyPr/>
                    <a:lstStyle/>
                    <a:p>
                      <a:endParaRPr kumimoji="1" lang="ja-JP" altLang="en-US"/>
                    </a:p>
                  </a:txBody>
                  <a:tcPr/>
                </a:tc>
                <a:tc>
                  <a:txBody>
                    <a:bodyPr/>
                    <a:lstStyle/>
                    <a:p>
                      <a:pPr algn="l" fontAlgn="t"/>
                      <a:r>
                        <a:rPr lang="ja-JP" altLang="en-US" sz="800" b="0" i="0" u="none" strike="noStrike" dirty="0" smtClean="0">
                          <a:solidFill>
                            <a:schemeClr val="tx1"/>
                          </a:solidFill>
                          <a:effectLst/>
                          <a:latin typeface="メイリオ" panose="020B0604030504040204" pitchFamily="50" charset="-128"/>
                          <a:ea typeface="メイリオ" panose="020B0604030504040204" pitchFamily="50" charset="-128"/>
                        </a:rPr>
                        <a:t>不動産</a:t>
                      </a:r>
                      <a:r>
                        <a:rPr lang="en-US" altLang="ja-JP"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smtClean="0">
                          <a:solidFill>
                            <a:schemeClr val="tx1"/>
                          </a:solidFill>
                          <a:effectLst/>
                          <a:latin typeface="メイリオ" panose="020B0604030504040204" pitchFamily="50" charset="-128"/>
                          <a:ea typeface="メイリオ" panose="020B0604030504040204" pitchFamily="50" charset="-128"/>
                        </a:rPr>
                        <a:t>賃貸（オフィス）</a:t>
                      </a:r>
                      <a:endParaRPr lang="ja-JP" altLang="en-US" sz="800" b="0" i="0" u="none" strike="noStrike" dirty="0">
                        <a:solidFill>
                          <a:schemeClr val="tx1"/>
                        </a:solidFill>
                        <a:effectLst/>
                        <a:latin typeface="メイリオ" panose="020B0604030504040204" pitchFamily="50" charset="-128"/>
                        <a:ea typeface="メイリオ" panose="020B0604030504040204" pitchFamily="50" charset="-128"/>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15584677"/>
                  </a:ext>
                </a:extLst>
              </a:tr>
              <a:tr h="162000">
                <a:tc vMerge="1">
                  <a:txBody>
                    <a:bodyPr/>
                    <a:lstStyle/>
                    <a:p>
                      <a:endParaRPr kumimoji="1" lang="ja-JP" altLang="en-US"/>
                    </a:p>
                  </a:txBody>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不動産</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地域</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02953798"/>
                  </a:ext>
                </a:extLst>
              </a:tr>
              <a:tr h="16200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不動産</a:t>
                      </a:r>
                      <a:r>
                        <a:rPr lang="en-US" altLang="zh-TW" sz="800" b="0" i="0" u="none" strike="noStrike" dirty="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地域</a:t>
                      </a:r>
                      <a:r>
                        <a:rPr lang="en-US" altLang="zh-TW" sz="800" b="0" i="0" u="none" strike="noStrike" dirty="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北海道</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89322325"/>
                  </a:ext>
                </a:extLst>
              </a:tr>
              <a:tr h="16200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不動産</a:t>
                      </a:r>
                      <a:r>
                        <a:rPr lang="en-US" altLang="zh-TW" sz="800" b="0" i="0" u="none" strike="noStrike" dirty="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地域</a:t>
                      </a:r>
                      <a:r>
                        <a:rPr lang="en-US" altLang="zh-TW" sz="800" b="0" i="0" u="none" strike="noStrike" dirty="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a:solidFill>
                            <a:schemeClr val="tx1"/>
                          </a:solidFill>
                          <a:effectLst/>
                          <a:latin typeface="メイリオ" panose="020B0604030504040204" pitchFamily="50" charset="-128"/>
                          <a:ea typeface="メイリオ" panose="020B0604030504040204" pitchFamily="50" charset="-128"/>
                        </a:rPr>
                        <a:t>東北地方</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80701929"/>
                  </a:ext>
                </a:extLst>
              </a:tr>
              <a:tr h="162000">
                <a:tc vMerge="1">
                  <a:txBody>
                    <a:bodyPr/>
                    <a:lstStyle/>
                    <a:p>
                      <a:endParaRPr kumimoji="1" lang="ja-JP" altLang="en-US"/>
                    </a:p>
                  </a:txBody>
                  <a:tcPr/>
                </a:tc>
                <a:tc>
                  <a:txBody>
                    <a:bodyPr/>
                    <a:lstStyle/>
                    <a:p>
                      <a:pPr algn="l" fontAlgn="t"/>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不動産</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地域</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東北地方</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青森</a:t>
                      </a:r>
                      <a:endParaRPr lang="zh-TW" altLang="en-US" sz="800" b="0" i="0" u="none" strike="noStrike" dirty="0">
                        <a:solidFill>
                          <a:schemeClr val="tx1"/>
                        </a:solidFill>
                        <a:effectLst/>
                        <a:latin typeface="メイリオ" panose="020B0604030504040204" pitchFamily="50" charset="-128"/>
                        <a:ea typeface="メイリオ" panose="020B0604030504040204" pitchFamily="50" charset="-128"/>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835677299"/>
                  </a:ext>
                </a:extLst>
              </a:tr>
              <a:tr h="162000">
                <a:tc vMerge="1">
                  <a:txBody>
                    <a:bodyPr/>
                    <a:lstStyle/>
                    <a:p>
                      <a:endParaRPr kumimoji="1" lang="ja-JP" altLang="en-US"/>
                    </a:p>
                  </a:txBody>
                  <a:tcPr/>
                </a:tc>
                <a:tc>
                  <a:txBody>
                    <a:bodyPr/>
                    <a:lstStyle/>
                    <a:p>
                      <a:pPr algn="l" fontAlgn="t"/>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不動産</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地域</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東北地方</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岩手</a:t>
                      </a:r>
                      <a:endParaRPr lang="zh-TW" altLang="en-US" sz="800" b="0" i="0" u="none" strike="noStrike" dirty="0">
                        <a:solidFill>
                          <a:schemeClr val="tx1"/>
                        </a:solidFill>
                        <a:effectLst/>
                        <a:latin typeface="メイリオ" panose="020B0604030504040204" pitchFamily="50" charset="-128"/>
                        <a:ea typeface="メイリオ" panose="020B0604030504040204" pitchFamily="50" charset="-128"/>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39920455"/>
                  </a:ext>
                </a:extLst>
              </a:tr>
              <a:tr h="162000">
                <a:tc vMerge="1">
                  <a:txBody>
                    <a:bodyPr/>
                    <a:lstStyle/>
                    <a:p>
                      <a:endParaRPr kumimoji="1" lang="ja-JP" altLang="en-US"/>
                    </a:p>
                  </a:txBody>
                  <a:tcPr/>
                </a:tc>
                <a:tc>
                  <a:txBody>
                    <a:bodyPr/>
                    <a:lstStyle/>
                    <a:p>
                      <a:pPr algn="l" fontAlgn="t"/>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不動産</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地域</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東北地方</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宮城</a:t>
                      </a:r>
                      <a:endParaRPr lang="zh-TW" altLang="en-US" sz="800" b="0" i="0" u="none" strike="noStrike" dirty="0">
                        <a:solidFill>
                          <a:schemeClr val="tx1"/>
                        </a:solidFill>
                        <a:effectLst/>
                        <a:latin typeface="メイリオ" panose="020B0604030504040204" pitchFamily="50" charset="-128"/>
                        <a:ea typeface="メイリオ" panose="020B0604030504040204" pitchFamily="50" charset="-128"/>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291322778"/>
                  </a:ext>
                </a:extLst>
              </a:tr>
              <a:tr h="162000">
                <a:tc vMerge="1">
                  <a:txBody>
                    <a:bodyPr/>
                    <a:lstStyle/>
                    <a:p>
                      <a:endParaRPr kumimoji="1" lang="ja-JP" altLang="en-US"/>
                    </a:p>
                  </a:txBody>
                  <a:tcPr/>
                </a:tc>
                <a:tc>
                  <a:txBody>
                    <a:bodyPr/>
                    <a:lstStyle/>
                    <a:p>
                      <a:pPr algn="l" fontAlgn="t"/>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不動産</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地域</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東北地方</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秋田</a:t>
                      </a:r>
                      <a:endParaRPr lang="zh-TW" altLang="en-US" sz="800" b="0" i="0" u="none" strike="noStrike" dirty="0">
                        <a:solidFill>
                          <a:schemeClr val="tx1"/>
                        </a:solidFill>
                        <a:effectLst/>
                        <a:latin typeface="メイリオ" panose="020B0604030504040204" pitchFamily="50" charset="-128"/>
                        <a:ea typeface="メイリオ" panose="020B0604030504040204" pitchFamily="50" charset="-128"/>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87317984"/>
                  </a:ext>
                </a:extLst>
              </a:tr>
              <a:tr h="162000">
                <a:tc vMerge="1">
                  <a:txBody>
                    <a:bodyPr/>
                    <a:lstStyle/>
                    <a:p>
                      <a:endParaRPr kumimoji="1" lang="ja-JP" altLang="en-US"/>
                    </a:p>
                  </a:txBody>
                  <a:tcPr/>
                </a:tc>
                <a:tc>
                  <a:txBody>
                    <a:bodyPr/>
                    <a:lstStyle/>
                    <a:p>
                      <a:pPr algn="l" fontAlgn="t"/>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不動産</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地域</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東北地方</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山形</a:t>
                      </a:r>
                      <a:endParaRPr lang="zh-TW" altLang="en-US" sz="800" b="0" i="0" u="none" strike="noStrike" dirty="0">
                        <a:solidFill>
                          <a:schemeClr val="tx1"/>
                        </a:solidFill>
                        <a:effectLst/>
                        <a:latin typeface="メイリオ" panose="020B0604030504040204" pitchFamily="50" charset="-128"/>
                        <a:ea typeface="メイリオ" panose="020B0604030504040204" pitchFamily="50" charset="-128"/>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30365094"/>
                  </a:ext>
                </a:extLst>
              </a:tr>
              <a:tr h="162000">
                <a:tc vMerge="1">
                  <a:txBody>
                    <a:bodyPr/>
                    <a:lstStyle/>
                    <a:p>
                      <a:endParaRPr kumimoji="1" lang="ja-JP" altLang="en-US"/>
                    </a:p>
                  </a:txBody>
                  <a:tcPr/>
                </a:tc>
                <a:tc>
                  <a:txBody>
                    <a:bodyPr/>
                    <a:lstStyle/>
                    <a:p>
                      <a:pPr algn="l" fontAlgn="t"/>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不動産</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地域</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東北地方</a:t>
                      </a:r>
                      <a:r>
                        <a:rPr lang="en-US" altLang="zh-TW" sz="800" b="0" i="0" u="none" strike="noStrike" dirty="0" smtClean="0">
                          <a:solidFill>
                            <a:schemeClr val="tx1"/>
                          </a:solidFill>
                          <a:effectLst/>
                          <a:latin typeface="メイリオ" panose="020B0604030504040204" pitchFamily="50" charset="-128"/>
                          <a:ea typeface="メイリオ" panose="020B0604030504040204" pitchFamily="50" charset="-128"/>
                        </a:rPr>
                        <a:t>/</a:t>
                      </a:r>
                      <a:r>
                        <a:rPr lang="zh-TW" altLang="en-US" sz="800" b="0" i="0" u="none" strike="noStrike" dirty="0" smtClean="0">
                          <a:solidFill>
                            <a:schemeClr val="tx1"/>
                          </a:solidFill>
                          <a:effectLst/>
                          <a:latin typeface="メイリオ" panose="020B0604030504040204" pitchFamily="50" charset="-128"/>
                          <a:ea typeface="メイリオ" panose="020B0604030504040204" pitchFamily="50" charset="-128"/>
                        </a:rPr>
                        <a:t>福島</a:t>
                      </a:r>
                      <a:endParaRPr lang="zh-TW" altLang="en-US" sz="800" b="0" i="0" u="none" strike="noStrike" dirty="0">
                        <a:solidFill>
                          <a:schemeClr val="tx1"/>
                        </a:solidFill>
                        <a:effectLst/>
                        <a:latin typeface="メイリオ" panose="020B0604030504040204" pitchFamily="50" charset="-128"/>
                        <a:ea typeface="メイリオ" panose="020B0604030504040204" pitchFamily="50" charset="-128"/>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64308786"/>
                  </a:ext>
                </a:extLst>
              </a:tr>
              <a:tr h="162000">
                <a:tc vMerge="1">
                  <a:txBody>
                    <a:bodyPr/>
                    <a:lstStyle/>
                    <a:p>
                      <a:endParaRPr kumimoji="1" lang="ja-JP" altLang="en-US"/>
                    </a:p>
                  </a:txBody>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関東地方</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5997797"/>
                  </a:ext>
                </a:extLst>
              </a:tr>
              <a:tr h="16200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関東地方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東京</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04557901"/>
                  </a:ext>
                </a:extLst>
              </a:tr>
              <a:tr h="162000">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関東地方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神奈川</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57365306"/>
                  </a:ext>
                </a:extLst>
              </a:tr>
              <a:tr h="162000">
                <a:tc vMerge="1">
                  <a:txBody>
                    <a:bodyPr/>
                    <a:lstStyle/>
                    <a:p>
                      <a:pPr algn="ctr" fontAlgn="t"/>
                      <a:endParaRPr lang="ja-JP" altLang="en-US" sz="800" b="0" i="0" u="none" strike="noStrike" dirty="0">
                        <a:solidFill>
                          <a:schemeClr val="tx1"/>
                        </a:solidFill>
                        <a:effectLst/>
                        <a:latin typeface="メイリオ" panose="020B0604030504040204" pitchFamily="50" charset="-128"/>
                        <a:ea typeface="メイリオ" panose="020B0604030504040204" pitchFamily="50" charset="-128"/>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関東地方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埼玉</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2065502"/>
                  </a:ext>
                </a:extLst>
              </a:tr>
              <a:tr h="162000">
                <a:tc vMerge="1">
                  <a:txBody>
                    <a:bodyPr/>
                    <a:lstStyle/>
                    <a:p>
                      <a:pPr algn="ctr" fontAlgn="t"/>
                      <a:endParaRPr lang="ja-JP" altLang="en-US" sz="800" b="0" i="0" u="none" strike="noStrike" dirty="0">
                        <a:solidFill>
                          <a:schemeClr val="tx1"/>
                        </a:solidFill>
                        <a:effectLst/>
                        <a:latin typeface="メイリオ" panose="020B0604030504040204" pitchFamily="50" charset="-128"/>
                        <a:ea typeface="メイリオ" panose="020B0604030504040204" pitchFamily="50" charset="-128"/>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関東地方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千葉</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387002452"/>
                  </a:ext>
                </a:extLst>
              </a:tr>
            </a:tbl>
          </a:graphicData>
        </a:graphic>
      </p:graphicFrame>
    </p:spTree>
    <p:extLst>
      <p:ext uri="{BB962C8B-B14F-4D97-AF65-F5344CB8AC3E}">
        <p14:creationId xmlns:p14="http://schemas.microsoft.com/office/powerpoint/2010/main" val="29917648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p:txBody>
          <a:bodyPr>
            <a:normAutofit fontScale="90000"/>
          </a:bodyPr>
          <a:lstStyle/>
          <a:p>
            <a:r>
              <a:rPr kumimoji="1" lang="ja-JP" altLang="en-US" dirty="0"/>
              <a:t>オーディエンスカテゴリー一覧（購買意向）</a:t>
            </a:r>
          </a:p>
        </p:txBody>
      </p:sp>
      <p:graphicFrame>
        <p:nvGraphicFramePr>
          <p:cNvPr id="8" name="表 7"/>
          <p:cNvGraphicFramePr>
            <a:graphicFrameLocks noGrp="1"/>
          </p:cNvGraphicFramePr>
          <p:nvPr>
            <p:extLst>
              <p:ext uri="{D42A27DB-BD31-4B8C-83A1-F6EECF244321}">
                <p14:modId xmlns:p14="http://schemas.microsoft.com/office/powerpoint/2010/main" val="2087539073"/>
              </p:ext>
            </p:extLst>
          </p:nvPr>
        </p:nvGraphicFramePr>
        <p:xfrm>
          <a:off x="5097016" y="921436"/>
          <a:ext cx="4487484" cy="3852011"/>
        </p:xfrm>
        <a:graphic>
          <a:graphicData uri="http://schemas.openxmlformats.org/drawingml/2006/table">
            <a:tbl>
              <a:tblPr firstCol="1" bandRow="1">
                <a:tableStyleId>{21E4AEA4-8DFA-4A89-87EB-49C32662AFE0}</a:tableStyleId>
              </a:tblPr>
              <a:tblGrid>
                <a:gridCol w="1175116">
                  <a:extLst>
                    <a:ext uri="{9D8B030D-6E8A-4147-A177-3AD203B41FA5}">
                      <a16:colId xmlns:a16="http://schemas.microsoft.com/office/drawing/2014/main" val="1563106991"/>
                    </a:ext>
                  </a:extLst>
                </a:gridCol>
                <a:gridCol w="3312368">
                  <a:extLst>
                    <a:ext uri="{9D8B030D-6E8A-4147-A177-3AD203B41FA5}">
                      <a16:colId xmlns:a16="http://schemas.microsoft.com/office/drawing/2014/main" val="87934143"/>
                    </a:ext>
                  </a:extLst>
                </a:gridCol>
              </a:tblGrid>
              <a:tr h="2557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カテゴリー区分</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ja-JP" altLang="en-US" sz="700" b="1" kern="1200" dirty="0">
                          <a:solidFill>
                            <a:schemeClr val="tx1"/>
                          </a:solidFill>
                          <a:latin typeface="+mn-lt"/>
                          <a:ea typeface="+mn-ea"/>
                          <a:cs typeface="+mn-cs"/>
                        </a:rPr>
                        <a:t>カテゴリー名</a:t>
                      </a:r>
                      <a:endParaRPr kumimoji="1" lang="en-US" altLang="ja-JP" sz="700" b="1" kern="1200" dirty="0">
                        <a:solidFill>
                          <a:schemeClr val="tx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790200490"/>
                  </a:ext>
                </a:extLst>
              </a:tr>
              <a:tr h="166257">
                <a:tc rowSpan="7">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smtClean="0">
                          <a:solidFill>
                            <a:srgbClr val="000000"/>
                          </a:solidFill>
                          <a:effectLst/>
                          <a:latin typeface="+mn-ea"/>
                          <a:ea typeface="+mn-ea"/>
                        </a:rPr>
                        <a:t>金融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投資</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NISA</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89261112"/>
                  </a:ext>
                </a:extLst>
              </a:tr>
              <a:tr h="166257">
                <a:tc vMerge="1">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ja-JP" altLang="en-US" sz="800" b="0" i="0" u="none" strike="noStrike" dirty="0" smtClean="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税金</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24217825"/>
                  </a:ext>
                </a:extLst>
              </a:tr>
              <a:tr h="166257">
                <a:tc vMerge="1">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ja-JP" altLang="en-US" sz="800" b="0" i="0" u="none" strike="noStrike" dirty="0" smtClean="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ふるさと納税</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820254293"/>
                  </a:ext>
                </a:extLst>
              </a:tr>
              <a:tr h="166257">
                <a:tc vMerge="1">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ja-JP" altLang="en-US" sz="800" b="0" i="0" u="none" strike="noStrike" dirty="0" smtClean="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年金</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73880763"/>
                  </a:ext>
                </a:extLst>
              </a:tr>
              <a:tr h="166257">
                <a:tc vMerge="1">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ja-JP" altLang="en-US" sz="800" b="0" i="0" u="none" strike="noStrike" dirty="0" smtClean="0">
                        <a:solidFill>
                          <a:schemeClr val="tx1"/>
                        </a:solidFill>
                        <a:effectLst/>
                        <a:latin typeface="メイリオ" panose="020B0604030504040204" pitchFamily="50" charset="-128"/>
                        <a:ea typeface="メイリオ" panose="020B0604030504040204" pitchFamily="50" charset="-128"/>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銀行サービス</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52201089"/>
                  </a:ext>
                </a:extLst>
              </a:tr>
              <a:tr h="166257">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電子マネー</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78479078"/>
                  </a:ext>
                </a:extLst>
              </a:tr>
              <a:tr h="166257">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モバイルペイメント</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750305410"/>
                  </a:ext>
                </a:extLst>
              </a:tr>
              <a:tr h="166257">
                <a:tc rowSpan="13">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smtClean="0">
                          <a:solidFill>
                            <a:schemeClr val="tx1"/>
                          </a:solidFill>
                          <a:effectLst/>
                          <a:latin typeface="メイリオ" panose="020B0604030504040204" pitchFamily="50" charset="-128"/>
                          <a:ea typeface="メイリオ" panose="020B0604030504040204" pitchFamily="50" charset="-128"/>
                        </a:rPr>
                        <a:t>ゲーム、</a:t>
                      </a:r>
                      <a:endParaRPr lang="en-US" altLang="ja-JP" sz="800" b="0" i="0" u="none" strike="noStrike" dirty="0" smtClean="0">
                        <a:solidFill>
                          <a:schemeClr val="tx1"/>
                        </a:solidFill>
                        <a:effectLst/>
                        <a:latin typeface="メイリオ" panose="020B0604030504040204" pitchFamily="50" charset="-128"/>
                        <a:ea typeface="メイリオ" panose="020B0604030504040204" pitchFamily="50" charset="-128"/>
                      </a:endParaRPr>
                    </a:p>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800" b="0" i="0" u="none" strike="noStrike" dirty="0" smtClean="0">
                          <a:solidFill>
                            <a:schemeClr val="tx1"/>
                          </a:solidFill>
                          <a:effectLst/>
                          <a:latin typeface="メイリオ" panose="020B0604030504040204" pitchFamily="50" charset="-128"/>
                          <a:ea typeface="メイリオ" panose="020B0604030504040204" pitchFamily="50" charset="-128"/>
                        </a:rPr>
                        <a:t>エンターテインメント</a:t>
                      </a:r>
                      <a:endParaRPr lang="ja-JP" altLang="en-US" sz="800" b="0" i="0" u="none" strike="noStrike" dirty="0">
                        <a:solidFill>
                          <a:schemeClr val="tx1"/>
                        </a:solidFill>
                        <a:effectLst/>
                        <a:latin typeface="メイリオ" panose="020B0604030504040204" pitchFamily="50" charset="-128"/>
                        <a:ea typeface="メイリオ" panose="020B0604030504040204" pitchFamily="50" charset="-128"/>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ゲーム、エンターテインメント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08633628"/>
                  </a:ext>
                </a:extLst>
              </a:tr>
              <a:tr h="166257">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ゲーム、エンターテインメント</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ゲーム、おもちゃ</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18458467"/>
                  </a:ext>
                </a:extLst>
              </a:tr>
              <a:tr h="166257">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ゲーム、エンターテインメント</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ゲーム、おもちゃ</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テレビゲーム</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09817490"/>
                  </a:ext>
                </a:extLst>
              </a:tr>
              <a:tr h="16625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ゲーム、エンターテインメント</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ゲーム、おもちゃ</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テレビゲーム</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プレイステーション</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84404054"/>
                  </a:ext>
                </a:extLst>
              </a:tr>
              <a:tr h="16625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ゲーム、エンターテインメント</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ゲーム、おもちゃ</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テレビゲーム</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任天堂のゲーム機</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1405478"/>
                  </a:ext>
                </a:extLst>
              </a:tr>
              <a:tr h="166257">
                <a:tc vMerge="1">
                  <a:txBody>
                    <a:bodyPr/>
                    <a:lstStyle/>
                    <a:p>
                      <a:pPr algn="l" fontAlgn="b"/>
                      <a:endParaRPr lang="en-US" altLang="ja-JP"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ゲーム、エンターテインメント</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ゲーム、おもちゃ</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テレビゲーム</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ゲームソフト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59827871"/>
                  </a:ext>
                </a:extLst>
              </a:tr>
              <a:tr h="18554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ゲーム、エンターテインメント</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ゲーム、おもちゃ</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おもちゃ</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9466847"/>
                  </a:ext>
                </a:extLst>
              </a:tr>
              <a:tr h="16625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ゲーム、エンターテインメント</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ゲーム、おもちゃ</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フィギュア</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31261041"/>
                  </a:ext>
                </a:extLst>
              </a:tr>
              <a:tr h="16625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ゲーム、エンターテインメント</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アニメ</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11011620"/>
                  </a:ext>
                </a:extLst>
              </a:tr>
              <a:tr h="16625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ゲーム、エンターテインメント</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マンガ</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197907699"/>
                  </a:ext>
                </a:extLst>
              </a:tr>
              <a:tr h="16625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ゲーム、エンターテインメント</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イベント、興行チケット</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51475997"/>
                  </a:ext>
                </a:extLst>
              </a:tr>
              <a:tr h="16625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ゲーム、エンターテインメント</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イベント、興行チケット</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音楽、ライブ</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79860959"/>
                  </a:ext>
                </a:extLst>
              </a:tr>
              <a:tr h="166257">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l" fontAlgn="t"/>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ゲーム、エンターテインメント</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イベント、興行チケット</a:t>
                      </a:r>
                      <a:r>
                        <a:rPr lang="en-US" altLang="ja-JP" sz="800" b="0" i="0" u="none" strike="noStrike" dirty="0">
                          <a:solidFill>
                            <a:schemeClr val="tx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スポーツ</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99569733"/>
                  </a:ext>
                </a:extLst>
              </a:tr>
            </a:tbl>
          </a:graphicData>
        </a:graphic>
      </p:graphicFrame>
      <p:graphicFrame>
        <p:nvGraphicFramePr>
          <p:cNvPr id="9" name="表 8"/>
          <p:cNvGraphicFramePr>
            <a:graphicFrameLocks noGrp="1"/>
          </p:cNvGraphicFramePr>
          <p:nvPr>
            <p:extLst>
              <p:ext uri="{D42A27DB-BD31-4B8C-83A1-F6EECF244321}">
                <p14:modId xmlns:p14="http://schemas.microsoft.com/office/powerpoint/2010/main" val="2962680650"/>
              </p:ext>
            </p:extLst>
          </p:nvPr>
        </p:nvGraphicFramePr>
        <p:xfrm>
          <a:off x="321500" y="921434"/>
          <a:ext cx="4487484" cy="5720236"/>
        </p:xfrm>
        <a:graphic>
          <a:graphicData uri="http://schemas.openxmlformats.org/drawingml/2006/table">
            <a:tbl>
              <a:tblPr firstCol="1" bandRow="1">
                <a:tableStyleId>{21E4AEA4-8DFA-4A89-87EB-49C32662AFE0}</a:tableStyleId>
              </a:tblPr>
              <a:tblGrid>
                <a:gridCol w="1175116">
                  <a:extLst>
                    <a:ext uri="{9D8B030D-6E8A-4147-A177-3AD203B41FA5}">
                      <a16:colId xmlns:a16="http://schemas.microsoft.com/office/drawing/2014/main" val="1563106991"/>
                    </a:ext>
                  </a:extLst>
                </a:gridCol>
                <a:gridCol w="3312368">
                  <a:extLst>
                    <a:ext uri="{9D8B030D-6E8A-4147-A177-3AD203B41FA5}">
                      <a16:colId xmlns:a16="http://schemas.microsoft.com/office/drawing/2014/main" val="87934143"/>
                    </a:ext>
                  </a:extLst>
                </a:gridCol>
              </a:tblGrid>
              <a:tr h="26631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カテゴリー区分</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ja-JP" altLang="en-US" sz="700" b="1" kern="1200" dirty="0">
                          <a:solidFill>
                            <a:schemeClr val="bg1"/>
                          </a:solidFill>
                          <a:latin typeface="+mn-lt"/>
                          <a:ea typeface="+mn-ea"/>
                          <a:cs typeface="+mn-cs"/>
                        </a:rPr>
                        <a:t>カテゴリー名</a:t>
                      </a:r>
                      <a:endParaRPr kumimoji="1" lang="en-US" altLang="ja-JP" sz="700" b="1" kern="1200" dirty="0">
                        <a:solidFill>
                          <a:schemeClr val="bg1"/>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790200490"/>
                  </a:ext>
                </a:extLst>
              </a:tr>
              <a:tr h="173103">
                <a:tc rowSpan="11">
                  <a:txBody>
                    <a:bodyPr/>
                    <a:lstStyle/>
                    <a:p>
                      <a:pPr marL="0" algn="ctr" defTabSz="914400" rtl="0" eaLnBrk="1" fontAlgn="b" latinLnBrk="0" hangingPunct="1"/>
                      <a:r>
                        <a:rPr kumimoji="1" lang="ja-JP" altLang="en-US" sz="800" b="0" i="0" u="none" strike="noStrike" kern="1200" dirty="0" smtClean="0">
                          <a:solidFill>
                            <a:srgbClr val="000000"/>
                          </a:solidFill>
                          <a:effectLst/>
                          <a:latin typeface="+mn-ea"/>
                          <a:ea typeface="+mn-ea"/>
                          <a:cs typeface="+mn-cs"/>
                        </a:rPr>
                        <a:t>不動産</a:t>
                      </a:r>
                      <a:endParaRPr kumimoji="1" lang="ja-JP" altLang="en-US" sz="800" b="0" i="0" u="none" strike="noStrike" kern="1200" dirty="0">
                        <a:solidFill>
                          <a:srgbClr val="000000"/>
                        </a:solidFill>
                        <a:effectLst/>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九州地方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長崎</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517374759"/>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九州地方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熊本</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59571121"/>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九州地方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大分</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37130386"/>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九州地方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宮崎</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75921360"/>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九州地方</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鹿児島</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4842714"/>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地域</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沖縄</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744156040"/>
                  </a:ext>
                </a:extLst>
              </a:tr>
              <a:tr h="173103">
                <a:tc vMerge="1">
                  <a:txBody>
                    <a:bodyPr/>
                    <a:lstStyle/>
                    <a:p>
                      <a:pPr algn="ctr"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注文住宅</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09817490"/>
                  </a:ext>
                </a:extLst>
              </a:tr>
              <a:tr h="20067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土地</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84404054"/>
                  </a:ext>
                </a:extLst>
              </a:tr>
              <a:tr h="200674">
                <a:tc vMerge="1">
                  <a:txBody>
                    <a:bodyPr/>
                    <a:lstStyle/>
                    <a:p>
                      <a:pPr marL="0" algn="ctr" defTabSz="914400" rtl="0" eaLnBrk="1" fontAlgn="b" latinLnBrk="0" hangingPunct="1"/>
                      <a:endParaRPr kumimoji="1" lang="ja-JP" altLang="en-US" sz="800" b="0" i="0" u="none" strike="noStrike" kern="1200" dirty="0">
                        <a:solidFill>
                          <a:srgbClr val="000000"/>
                        </a:solidFill>
                        <a:effectLst/>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引っ越し</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55824583"/>
                  </a:ext>
                </a:extLst>
              </a:tr>
              <a:tr h="200674">
                <a:tc vMerge="1">
                  <a:txBody>
                    <a:bodyPr/>
                    <a:lstStyle/>
                    <a:p>
                      <a:pPr marL="0" algn="ctr" defTabSz="914400" rtl="0" eaLnBrk="1" fontAlgn="b" latinLnBrk="0" hangingPunct="1"/>
                      <a:endParaRPr kumimoji="1" lang="ja-JP" altLang="en-US" sz="800" b="0" i="0" u="none" strike="noStrike" kern="1200" dirty="0">
                        <a:solidFill>
                          <a:srgbClr val="000000"/>
                        </a:solidFill>
                        <a:effectLst/>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リフォーム（修繕、改良）</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15482683"/>
                  </a:ext>
                </a:extLst>
              </a:tr>
              <a:tr h="200674">
                <a:tc vMerge="1">
                  <a:txBody>
                    <a:bodyPr/>
                    <a:lstStyle/>
                    <a:p>
                      <a:pPr marL="0" algn="ctr" defTabSz="914400" rtl="0" eaLnBrk="1" fontAlgn="b" latinLnBrk="0" hangingPunct="1"/>
                      <a:endParaRPr kumimoji="1" lang="ja-JP" altLang="en-US" sz="800" b="0" i="0" u="none" strike="noStrike" kern="1200" dirty="0">
                        <a:solidFill>
                          <a:srgbClr val="000000"/>
                        </a:solidFill>
                        <a:effectLst/>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不動産売却</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77754172"/>
                  </a:ext>
                </a:extLst>
              </a:tr>
              <a:tr h="173103">
                <a:tc rowSpan="20">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ja-JP" altLang="en-US" sz="800" b="0" i="0" u="none" strike="noStrike" dirty="0" smtClean="0">
                          <a:solidFill>
                            <a:srgbClr val="000000"/>
                          </a:solidFill>
                          <a:effectLst/>
                          <a:latin typeface="+mn-ea"/>
                          <a:ea typeface="+mn-ea"/>
                        </a:rPr>
                        <a:t>金融</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59827871"/>
                  </a:ext>
                </a:extLst>
              </a:tr>
              <a:tr h="173103">
                <a:tc vMerge="1">
                  <a:txBody>
                    <a:bodyPr/>
                    <a:lstStyle/>
                    <a:p>
                      <a:endParaRPr kumimoji="1" lang="ja-JP" altLang="en-US"/>
                    </a:p>
                  </a:txBody>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クレジットカード</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92704621"/>
                  </a:ext>
                </a:extLst>
              </a:tr>
              <a:tr h="173103">
                <a:tc vMerge="1">
                  <a:txBody>
                    <a:bodyPr/>
                    <a:lstStyle/>
                    <a:p>
                      <a:endParaRPr kumimoji="1" lang="ja-JP" altLang="en-US"/>
                    </a:p>
                  </a:txBody>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融資</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540489206"/>
                  </a:ext>
                </a:extLst>
              </a:tr>
              <a:tr h="173103">
                <a:tc vMerge="1">
                  <a:txBody>
                    <a:bodyPr/>
                    <a:lstStyle/>
                    <a:p>
                      <a:endParaRPr kumimoji="1" lang="ja-JP" altLang="en-US"/>
                    </a:p>
                  </a:txBody>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融資</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事業者ローン</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849655766"/>
                  </a:ext>
                </a:extLst>
              </a:tr>
              <a:tr h="173103">
                <a:tc vMerge="1">
                  <a:txBody>
                    <a:bodyPr/>
                    <a:lstStyle/>
                    <a:p>
                      <a:endParaRPr kumimoji="1" lang="ja-JP" altLang="en-US"/>
                    </a:p>
                  </a:txBody>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融資</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消費者ローン</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22165258"/>
                  </a:ext>
                </a:extLst>
              </a:tr>
              <a:tr h="173103">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融資</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住宅ローン</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699466847"/>
                  </a:ext>
                </a:extLst>
              </a:tr>
              <a:tr h="173103">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融資</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自動車ローン</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31261041"/>
                  </a:ext>
                </a:extLst>
              </a:tr>
              <a:tr h="173103">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保険</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11011620"/>
                  </a:ext>
                </a:extLst>
              </a:tr>
              <a:tr h="173103">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保険</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生命保険</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197907699"/>
                  </a:ext>
                </a:extLst>
              </a:tr>
              <a:tr h="173103">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保険</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医療保険</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51475997"/>
                  </a:ext>
                </a:extLst>
              </a:tr>
              <a:tr h="161881">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保険</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学資保険</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79860959"/>
                  </a:ext>
                </a:extLst>
              </a:tr>
              <a:tr h="173103">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保険</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自動車保険</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99569733"/>
                  </a:ext>
                </a:extLst>
              </a:tr>
              <a:tr h="173103">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保険</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火災保険</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80196133"/>
                  </a:ext>
                </a:extLst>
              </a:tr>
              <a:tr h="189170">
                <a:tc vMerge="1">
                  <a:txBody>
                    <a:bodyPr/>
                    <a:lstStyle/>
                    <a:p>
                      <a:endParaRPr kumimoji="1" lang="ja-JP" altLang="en-US"/>
                    </a:p>
                  </a:txBody>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保険</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傷害保険</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15584677"/>
                  </a:ext>
                </a:extLst>
              </a:tr>
              <a:tr h="0">
                <a:tc vMerge="1">
                  <a:txBody>
                    <a:bodyPr/>
                    <a:lstStyle/>
                    <a:p>
                      <a:endParaRPr kumimoji="1" lang="ja-JP" altLang="en-US"/>
                    </a:p>
                  </a:txBody>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保険</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旅行保険</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02953798"/>
                  </a:ext>
                </a:extLst>
              </a:tr>
              <a:tr h="173103">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ja-JP" altLang="en-US" sz="800" b="0" i="0" u="none" strike="noStrike" kern="120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a:solidFill>
                            <a:schemeClr val="tx1"/>
                          </a:solidFill>
                          <a:effectLst/>
                          <a:latin typeface="メイリオ" panose="020B0604030504040204" pitchFamily="50" charset="-128"/>
                          <a:ea typeface="メイリオ" panose="020B0604030504040204" pitchFamily="50" charset="-128"/>
                          <a:cs typeface="+mn-cs"/>
                        </a:rPr>
                        <a:t>投資</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89322325"/>
                  </a:ext>
                </a:extLst>
              </a:tr>
              <a:tr h="192124">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投資</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株式</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80701929"/>
                  </a:ext>
                </a:extLst>
              </a:tr>
              <a:tr h="173103">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投資</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為替</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04557901"/>
                  </a:ext>
                </a:extLst>
              </a:tr>
              <a:tr h="173103">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投資</a:t>
                      </a:r>
                      <a:r>
                        <a:rPr kumimoji="1" lang="en-US" altLang="zh-TW"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zh-TW"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投資信託</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57365306"/>
                  </a:ext>
                </a:extLst>
              </a:tr>
              <a:tr h="173103">
                <a:tc vMerge="1">
                  <a:txBody>
                    <a:bodyPr/>
                    <a:lstStyle/>
                    <a:p>
                      <a:pPr algn="l" fontAlgn="b"/>
                      <a:endParaRPr lang="ja-JP" altLang="en-US" sz="800" b="0" i="0" u="none" strike="noStrike" dirty="0">
                        <a:solidFill>
                          <a:srgbClr val="000000"/>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l" defTabSz="914400" rtl="0" eaLnBrk="1" fontAlgn="t" latinLnBrk="0" hangingPunct="1"/>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金融</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投資</a:t>
                      </a:r>
                      <a:r>
                        <a:rPr kumimoji="1" lang="en-US" altLang="ja-JP"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chemeClr val="tx1"/>
                          </a:solidFill>
                          <a:effectLst/>
                          <a:latin typeface="メイリオ" panose="020B0604030504040204" pitchFamily="50" charset="-128"/>
                          <a:ea typeface="メイリオ" panose="020B0604030504040204" pitchFamily="50" charset="-128"/>
                          <a:cs typeface="+mn-cs"/>
                        </a:rPr>
                        <a:t>金</a:t>
                      </a:r>
                    </a:p>
                  </a:txBody>
                  <a:tcPr marL="4763" marR="4763" marT="4763"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03640526"/>
                  </a:ext>
                </a:extLst>
              </a:tr>
            </a:tbl>
          </a:graphicData>
        </a:graphic>
      </p:graphicFrame>
    </p:spTree>
    <p:extLst>
      <p:ext uri="{BB962C8B-B14F-4D97-AF65-F5344CB8AC3E}">
        <p14:creationId xmlns:p14="http://schemas.microsoft.com/office/powerpoint/2010/main" val="2624449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p:cNvSpPr/>
          <p:nvPr/>
        </p:nvSpPr>
        <p:spPr bwMode="auto">
          <a:xfrm>
            <a:off x="1640632" y="2747976"/>
            <a:ext cx="6408712" cy="3849376"/>
          </a:xfrm>
          <a:prstGeom prst="rect">
            <a:avLst/>
          </a:prstGeom>
          <a:solidFill>
            <a:schemeClr val="bg1"/>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スペシャル商品について</a:t>
            </a:r>
          </a:p>
        </p:txBody>
      </p:sp>
      <p:sp>
        <p:nvSpPr>
          <p:cNvPr id="5" name="正方形/長方形 4"/>
          <p:cNvSpPr/>
          <p:nvPr/>
        </p:nvSpPr>
        <p:spPr>
          <a:xfrm>
            <a:off x="387736" y="858835"/>
            <a:ext cx="9219376" cy="1754326"/>
          </a:xfrm>
          <a:prstGeom prst="rect">
            <a:avLst/>
          </a:prstGeom>
        </p:spPr>
        <p:txBody>
          <a:bodyPr wrap="square">
            <a:spAutoFit/>
          </a:bodyPr>
          <a:lstStyle/>
          <a:p>
            <a:r>
              <a:rPr lang="ja-JP" altLang="en-US" dirty="0"/>
              <a:t>販売先を限定しないレギュラー商品に対し、</a:t>
            </a:r>
            <a:r>
              <a:rPr lang="ja-JP" altLang="en-US" dirty="0">
                <a:solidFill>
                  <a:srgbClr val="C00000"/>
                </a:solidFill>
              </a:rPr>
              <a:t>スペシャル商品は</a:t>
            </a:r>
            <a:r>
              <a:rPr lang="ja-JP" altLang="en-US" b="1" dirty="0">
                <a:solidFill>
                  <a:srgbClr val="C00000"/>
                </a:solidFill>
              </a:rPr>
              <a:t>提案可能な広告主やプロモーションが限定</a:t>
            </a:r>
            <a:r>
              <a:rPr lang="ja-JP" altLang="en-US" dirty="0"/>
              <a:t>されています。そのため、広告主様にご提案する前に、</a:t>
            </a:r>
            <a:r>
              <a:rPr lang="ja-JP" altLang="en-US" b="1" dirty="0"/>
              <a:t>弊社による出稿可否判断が必要</a:t>
            </a:r>
            <a:r>
              <a:rPr lang="ja-JP" altLang="en-US" dirty="0"/>
              <a:t>です。事前提案可否申請で承認されていないアカウントが、本商品を予約することはできません。</a:t>
            </a:r>
            <a:endParaRPr lang="en-US" altLang="ja-JP" dirty="0"/>
          </a:p>
          <a:p>
            <a:r>
              <a:rPr lang="ja-JP" altLang="en-US" dirty="0"/>
              <a:t>事前提案可否申請で承認されたアカウントに対し、弊社内でシステム対応を行い、</a:t>
            </a:r>
            <a:r>
              <a:rPr lang="ja-JP" altLang="en-US" b="1" dirty="0"/>
              <a:t>広告管理ツールの商品選択画面にて該当商品が予約購入できるようになります</a:t>
            </a:r>
            <a:r>
              <a:rPr lang="ja-JP" altLang="en-US" dirty="0"/>
              <a:t>。</a:t>
            </a:r>
            <a:endParaRPr lang="en-US" altLang="ja-JP" dirty="0"/>
          </a:p>
        </p:txBody>
      </p:sp>
      <p:sp>
        <p:nvSpPr>
          <p:cNvPr id="7" name="正方形/長方形 6"/>
          <p:cNvSpPr/>
          <p:nvPr/>
        </p:nvSpPr>
        <p:spPr>
          <a:xfrm>
            <a:off x="1928664" y="2951951"/>
            <a:ext cx="2248192" cy="1284906"/>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t>レギュラー商品</a:t>
            </a:r>
            <a:endParaRPr lang="en-US" altLang="ja-JP" sz="1600" b="1" dirty="0"/>
          </a:p>
        </p:txBody>
      </p:sp>
      <p:sp>
        <p:nvSpPr>
          <p:cNvPr id="9" name="正方形/長方形 8"/>
          <p:cNvSpPr/>
          <p:nvPr/>
        </p:nvSpPr>
        <p:spPr>
          <a:xfrm>
            <a:off x="1941193" y="4577213"/>
            <a:ext cx="2248192" cy="1872208"/>
          </a:xfrm>
          <a:prstGeom prst="rect">
            <a:avLst/>
          </a:prstGeom>
          <a:solidFill>
            <a:srgbClr val="FFCC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rgbClr val="C00000"/>
                </a:solidFill>
              </a:rPr>
              <a:t>スペシャル商品</a:t>
            </a:r>
          </a:p>
        </p:txBody>
      </p:sp>
      <p:sp>
        <p:nvSpPr>
          <p:cNvPr id="10" name="正方形/長方形 9"/>
          <p:cNvSpPr/>
          <p:nvPr/>
        </p:nvSpPr>
        <p:spPr>
          <a:xfrm>
            <a:off x="4335167" y="5106492"/>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solidFill>
              </a:rPr>
              <a:t>期間限定施策</a:t>
            </a:r>
            <a:endParaRPr lang="en-US" altLang="ja-JP" sz="1200" dirty="0">
              <a:solidFill>
                <a:schemeClr val="tx1"/>
              </a:solidFill>
            </a:endParaRPr>
          </a:p>
          <a:p>
            <a:pPr algn="ctr"/>
            <a:r>
              <a:rPr lang="ja-JP" altLang="en-US" sz="1200" dirty="0">
                <a:solidFill>
                  <a:schemeClr val="tx1"/>
                </a:solidFill>
              </a:rPr>
              <a:t>商品</a:t>
            </a:r>
          </a:p>
        </p:txBody>
      </p:sp>
      <p:sp>
        <p:nvSpPr>
          <p:cNvPr id="11" name="正方形/長方形 10"/>
          <p:cNvSpPr/>
          <p:nvPr/>
        </p:nvSpPr>
        <p:spPr>
          <a:xfrm>
            <a:off x="4335796" y="5582035"/>
            <a:ext cx="1601397"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solidFill>
              </a:rPr>
              <a:t>広告主限定</a:t>
            </a:r>
            <a:endParaRPr lang="en-US" altLang="ja-JP" sz="1200" dirty="0">
              <a:solidFill>
                <a:schemeClr val="tx1"/>
              </a:solidFill>
            </a:endParaRPr>
          </a:p>
          <a:p>
            <a:pPr algn="ctr"/>
            <a:r>
              <a:rPr lang="ja-JP" altLang="en-US" sz="1200" dirty="0">
                <a:solidFill>
                  <a:schemeClr val="tx1"/>
                </a:solidFill>
              </a:rPr>
              <a:t>商品</a:t>
            </a:r>
          </a:p>
        </p:txBody>
      </p:sp>
      <p:sp>
        <p:nvSpPr>
          <p:cNvPr id="12" name="正方形/長方形 11"/>
          <p:cNvSpPr/>
          <p:nvPr/>
        </p:nvSpPr>
        <p:spPr>
          <a:xfrm>
            <a:off x="4335167" y="6076188"/>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solidFill>
              </a:rPr>
              <a:t>その他特別対応</a:t>
            </a:r>
            <a:endParaRPr lang="en-US" altLang="ja-JP" sz="1200" dirty="0">
              <a:solidFill>
                <a:schemeClr val="tx1"/>
              </a:solidFill>
            </a:endParaRPr>
          </a:p>
          <a:p>
            <a:pPr algn="ctr"/>
            <a:r>
              <a:rPr lang="ja-JP" altLang="en-US" sz="1200" dirty="0">
                <a:solidFill>
                  <a:schemeClr val="tx1"/>
                </a:solidFill>
              </a:rPr>
              <a:t>商品</a:t>
            </a:r>
          </a:p>
        </p:txBody>
      </p:sp>
      <p:sp>
        <p:nvSpPr>
          <p:cNvPr id="23" name="テキスト ボックス 22"/>
          <p:cNvSpPr txBox="1"/>
          <p:nvPr/>
        </p:nvSpPr>
        <p:spPr>
          <a:xfrm>
            <a:off x="5912894" y="5389454"/>
            <a:ext cx="353477" cy="317459"/>
          </a:xfrm>
          <a:prstGeom prst="rect">
            <a:avLst/>
          </a:prstGeom>
          <a:noFill/>
        </p:spPr>
        <p:txBody>
          <a:bodyPr wrap="square" rtlCol="0">
            <a:spAutoFit/>
          </a:bodyPr>
          <a:lstStyle/>
          <a:p>
            <a:r>
              <a:rPr lang="en-US" altLang="ja-JP" sz="1463" dirty="0"/>
              <a:t>×</a:t>
            </a:r>
            <a:endParaRPr lang="ja-JP" altLang="en-US" sz="1463" dirty="0"/>
          </a:p>
        </p:txBody>
      </p:sp>
      <p:sp>
        <p:nvSpPr>
          <p:cNvPr id="24" name="正方形/長方形 23"/>
          <p:cNvSpPr/>
          <p:nvPr/>
        </p:nvSpPr>
        <p:spPr>
          <a:xfrm>
            <a:off x="4420715" y="3671201"/>
            <a:ext cx="1296662" cy="40406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400" dirty="0">
                <a:solidFill>
                  <a:schemeClr val="tx1"/>
                </a:solidFill>
              </a:rPr>
              <a:t>特集・企画</a:t>
            </a:r>
          </a:p>
        </p:txBody>
      </p:sp>
      <p:sp>
        <p:nvSpPr>
          <p:cNvPr id="25" name="正方形/長方形 24"/>
          <p:cNvSpPr/>
          <p:nvPr/>
        </p:nvSpPr>
        <p:spPr>
          <a:xfrm>
            <a:off x="4406226" y="3202278"/>
            <a:ext cx="1325639" cy="40406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400" dirty="0">
                <a:solidFill>
                  <a:schemeClr val="tx1"/>
                </a:solidFill>
              </a:rPr>
              <a:t>通常商品</a:t>
            </a:r>
          </a:p>
        </p:txBody>
      </p:sp>
      <p:sp>
        <p:nvSpPr>
          <p:cNvPr id="26" name="正方形/長方形 25"/>
          <p:cNvSpPr/>
          <p:nvPr/>
        </p:nvSpPr>
        <p:spPr>
          <a:xfrm>
            <a:off x="6253655" y="2918570"/>
            <a:ext cx="1534023" cy="32004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100" dirty="0" err="1">
                <a:solidFill>
                  <a:schemeClr val="tx1"/>
                </a:solidFill>
              </a:rPr>
              <a:t>Vimps</a:t>
            </a:r>
            <a:r>
              <a:rPr lang="ja-JP" altLang="en-US" sz="1100" dirty="0">
                <a:solidFill>
                  <a:schemeClr val="tx1"/>
                </a:solidFill>
              </a:rPr>
              <a:t>購入型</a:t>
            </a:r>
            <a:r>
              <a:rPr lang="en-US" altLang="ja-JP" sz="1100" dirty="0">
                <a:solidFill>
                  <a:schemeClr val="tx1"/>
                </a:solidFill>
              </a:rPr>
              <a:t/>
            </a:r>
            <a:br>
              <a:rPr lang="en-US" altLang="ja-JP" sz="1100" dirty="0">
                <a:solidFill>
                  <a:schemeClr val="tx1"/>
                </a:solidFill>
              </a:rPr>
            </a:br>
            <a:r>
              <a:rPr lang="ja-JP" altLang="en-US" sz="1100" dirty="0">
                <a:solidFill>
                  <a:schemeClr val="tx1"/>
                </a:solidFill>
              </a:rPr>
              <a:t>（変動型）</a:t>
            </a:r>
          </a:p>
        </p:txBody>
      </p:sp>
      <p:sp>
        <p:nvSpPr>
          <p:cNvPr id="27" name="正方形/長方形 26"/>
          <p:cNvSpPr/>
          <p:nvPr/>
        </p:nvSpPr>
        <p:spPr>
          <a:xfrm>
            <a:off x="6248030" y="3324059"/>
            <a:ext cx="1534023" cy="30814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100" dirty="0" err="1">
                <a:solidFill>
                  <a:schemeClr val="tx1"/>
                </a:solidFill>
              </a:rPr>
              <a:t>Vimps</a:t>
            </a:r>
            <a:r>
              <a:rPr lang="ja-JP" altLang="en-US" sz="1100" dirty="0">
                <a:solidFill>
                  <a:schemeClr val="tx1"/>
                </a:solidFill>
              </a:rPr>
              <a:t>購入型</a:t>
            </a:r>
            <a:endParaRPr lang="en-US" altLang="ja-JP" sz="1100" dirty="0">
              <a:solidFill>
                <a:schemeClr val="tx1"/>
              </a:solidFill>
            </a:endParaRPr>
          </a:p>
          <a:p>
            <a:pPr algn="ctr"/>
            <a:r>
              <a:rPr lang="ja-JP" altLang="en-US" sz="1100" dirty="0">
                <a:solidFill>
                  <a:schemeClr val="tx1"/>
                </a:solidFill>
              </a:rPr>
              <a:t>（</a:t>
            </a:r>
            <a:r>
              <a:rPr lang="en-US" altLang="ja-JP" sz="1100" dirty="0">
                <a:solidFill>
                  <a:schemeClr val="tx1"/>
                </a:solidFill>
              </a:rPr>
              <a:t>SOV</a:t>
            </a:r>
            <a:r>
              <a:rPr lang="ja-JP" altLang="en-US" sz="1100" dirty="0">
                <a:solidFill>
                  <a:schemeClr val="tx1"/>
                </a:solidFill>
              </a:rPr>
              <a:t>）</a:t>
            </a:r>
          </a:p>
        </p:txBody>
      </p:sp>
      <p:sp>
        <p:nvSpPr>
          <p:cNvPr id="28" name="テキスト ボックス 27"/>
          <p:cNvSpPr txBox="1"/>
          <p:nvPr/>
        </p:nvSpPr>
        <p:spPr>
          <a:xfrm>
            <a:off x="5805965" y="3448503"/>
            <a:ext cx="353477" cy="317459"/>
          </a:xfrm>
          <a:prstGeom prst="rect">
            <a:avLst/>
          </a:prstGeom>
          <a:noFill/>
        </p:spPr>
        <p:txBody>
          <a:bodyPr wrap="square" rtlCol="0">
            <a:spAutoFit/>
          </a:bodyPr>
          <a:lstStyle/>
          <a:p>
            <a:r>
              <a:rPr lang="en-US" altLang="ja-JP" sz="1463" dirty="0"/>
              <a:t>×</a:t>
            </a:r>
            <a:endParaRPr lang="ja-JP" altLang="en-US" sz="1463" dirty="0"/>
          </a:p>
        </p:txBody>
      </p:sp>
      <p:sp>
        <p:nvSpPr>
          <p:cNvPr id="29" name="正方形/長方形 28"/>
          <p:cNvSpPr/>
          <p:nvPr/>
        </p:nvSpPr>
        <p:spPr>
          <a:xfrm>
            <a:off x="6266509" y="3727292"/>
            <a:ext cx="1491789" cy="313365"/>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100" dirty="0" err="1">
                <a:solidFill>
                  <a:schemeClr val="tx1"/>
                </a:solidFill>
              </a:rPr>
              <a:t>Vimps</a:t>
            </a:r>
            <a:r>
              <a:rPr lang="ja-JP" altLang="en-US" sz="1100" dirty="0">
                <a:solidFill>
                  <a:schemeClr val="tx1"/>
                </a:solidFill>
              </a:rPr>
              <a:t>購入型</a:t>
            </a:r>
            <a:endParaRPr lang="en-US" altLang="ja-JP" sz="1100" dirty="0">
              <a:solidFill>
                <a:schemeClr val="tx1"/>
              </a:solidFill>
            </a:endParaRPr>
          </a:p>
          <a:p>
            <a:pPr algn="ctr"/>
            <a:r>
              <a:rPr lang="ja-JP" altLang="en-US" sz="1100" dirty="0">
                <a:solidFill>
                  <a:schemeClr val="tx1"/>
                </a:solidFill>
              </a:rPr>
              <a:t>（リーチ固定）</a:t>
            </a:r>
          </a:p>
        </p:txBody>
      </p:sp>
      <p:sp>
        <p:nvSpPr>
          <p:cNvPr id="30" name="正方形/長方形 29"/>
          <p:cNvSpPr/>
          <p:nvPr/>
        </p:nvSpPr>
        <p:spPr>
          <a:xfrm>
            <a:off x="6248030" y="4093996"/>
            <a:ext cx="1534023" cy="27110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100" dirty="0">
                <a:solidFill>
                  <a:schemeClr val="tx1"/>
                </a:solidFill>
              </a:rPr>
              <a:t>枠購入型</a:t>
            </a:r>
          </a:p>
        </p:txBody>
      </p:sp>
      <p:sp>
        <p:nvSpPr>
          <p:cNvPr id="35" name="正方形/長方形 34"/>
          <p:cNvSpPr/>
          <p:nvPr/>
        </p:nvSpPr>
        <p:spPr>
          <a:xfrm>
            <a:off x="4335168" y="4604177"/>
            <a:ext cx="1602025" cy="449156"/>
          </a:xfrm>
          <a:prstGeom prst="rect">
            <a:avLst/>
          </a:prstGeom>
          <a:solidFill>
            <a:srgbClr val="FFCCD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solidFill>
              </a:rPr>
              <a:t>事前提案可否</a:t>
            </a:r>
            <a:endParaRPr lang="en-US" altLang="ja-JP" sz="1200" dirty="0">
              <a:solidFill>
                <a:schemeClr val="tx1"/>
              </a:solidFill>
            </a:endParaRPr>
          </a:p>
          <a:p>
            <a:pPr algn="ctr"/>
            <a:r>
              <a:rPr lang="ja-JP" altLang="en-US" sz="1200" dirty="0">
                <a:solidFill>
                  <a:schemeClr val="tx1"/>
                </a:solidFill>
              </a:rPr>
              <a:t>判断必須商品</a:t>
            </a:r>
          </a:p>
        </p:txBody>
      </p:sp>
      <p:sp>
        <p:nvSpPr>
          <p:cNvPr id="4" name="正方形/長方形 3"/>
          <p:cNvSpPr/>
          <p:nvPr/>
        </p:nvSpPr>
        <p:spPr bwMode="auto">
          <a:xfrm>
            <a:off x="4254786" y="4540615"/>
            <a:ext cx="1734370" cy="530103"/>
          </a:xfrm>
          <a:prstGeom prst="rect">
            <a:avLst/>
          </a:prstGeom>
          <a:noFill/>
          <a:ln w="44450" algn="ctr">
            <a:solidFill>
              <a:srgbClr val="C00000"/>
            </a:solidFill>
            <a:prstDash val="sysDot"/>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36" name="正方形/長方形 35"/>
          <p:cNvSpPr/>
          <p:nvPr/>
        </p:nvSpPr>
        <p:spPr>
          <a:xfrm>
            <a:off x="6285385" y="4816101"/>
            <a:ext cx="1534023" cy="32004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100" dirty="0" err="1">
                <a:solidFill>
                  <a:schemeClr val="tx1"/>
                </a:solidFill>
              </a:rPr>
              <a:t>Vimps</a:t>
            </a:r>
            <a:r>
              <a:rPr lang="ja-JP" altLang="en-US" sz="1100" dirty="0">
                <a:solidFill>
                  <a:schemeClr val="tx1"/>
                </a:solidFill>
              </a:rPr>
              <a:t>購入型</a:t>
            </a:r>
            <a:r>
              <a:rPr lang="en-US" altLang="ja-JP" sz="1100" dirty="0">
                <a:solidFill>
                  <a:schemeClr val="tx1"/>
                </a:solidFill>
              </a:rPr>
              <a:t/>
            </a:r>
            <a:br>
              <a:rPr lang="en-US" altLang="ja-JP" sz="1100" dirty="0">
                <a:solidFill>
                  <a:schemeClr val="tx1"/>
                </a:solidFill>
              </a:rPr>
            </a:br>
            <a:r>
              <a:rPr lang="ja-JP" altLang="en-US" sz="1100" dirty="0">
                <a:solidFill>
                  <a:schemeClr val="tx1"/>
                </a:solidFill>
              </a:rPr>
              <a:t>（変動型）</a:t>
            </a:r>
          </a:p>
        </p:txBody>
      </p:sp>
      <p:sp>
        <p:nvSpPr>
          <p:cNvPr id="37" name="正方形/長方形 36"/>
          <p:cNvSpPr/>
          <p:nvPr/>
        </p:nvSpPr>
        <p:spPr>
          <a:xfrm>
            <a:off x="6279760" y="5221590"/>
            <a:ext cx="1534023" cy="30814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100" dirty="0" err="1">
                <a:solidFill>
                  <a:schemeClr val="tx1"/>
                </a:solidFill>
              </a:rPr>
              <a:t>Vimps</a:t>
            </a:r>
            <a:r>
              <a:rPr lang="ja-JP" altLang="en-US" sz="1100" dirty="0">
                <a:solidFill>
                  <a:schemeClr val="tx1"/>
                </a:solidFill>
              </a:rPr>
              <a:t>購入型</a:t>
            </a:r>
            <a:endParaRPr lang="en-US" altLang="ja-JP" sz="1100" dirty="0">
              <a:solidFill>
                <a:schemeClr val="tx1"/>
              </a:solidFill>
            </a:endParaRPr>
          </a:p>
          <a:p>
            <a:pPr algn="ctr"/>
            <a:r>
              <a:rPr lang="ja-JP" altLang="en-US" sz="1100" dirty="0">
                <a:solidFill>
                  <a:schemeClr val="tx1"/>
                </a:solidFill>
              </a:rPr>
              <a:t>（</a:t>
            </a:r>
            <a:r>
              <a:rPr lang="en-US" altLang="ja-JP" sz="1100" dirty="0">
                <a:solidFill>
                  <a:schemeClr val="tx1"/>
                </a:solidFill>
              </a:rPr>
              <a:t>SOV</a:t>
            </a:r>
            <a:r>
              <a:rPr lang="ja-JP" altLang="en-US" sz="1100" dirty="0">
                <a:solidFill>
                  <a:schemeClr val="tx1"/>
                </a:solidFill>
              </a:rPr>
              <a:t>）</a:t>
            </a:r>
          </a:p>
        </p:txBody>
      </p:sp>
      <p:sp>
        <p:nvSpPr>
          <p:cNvPr id="38" name="正方形/長方形 37"/>
          <p:cNvSpPr/>
          <p:nvPr/>
        </p:nvSpPr>
        <p:spPr>
          <a:xfrm>
            <a:off x="6298239" y="5624823"/>
            <a:ext cx="1491789" cy="313365"/>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100" dirty="0" err="1">
                <a:solidFill>
                  <a:schemeClr val="tx1"/>
                </a:solidFill>
              </a:rPr>
              <a:t>Vimps</a:t>
            </a:r>
            <a:r>
              <a:rPr lang="ja-JP" altLang="en-US" sz="1100" dirty="0">
                <a:solidFill>
                  <a:schemeClr val="tx1"/>
                </a:solidFill>
              </a:rPr>
              <a:t>購入型</a:t>
            </a:r>
            <a:endParaRPr lang="en-US" altLang="ja-JP" sz="1100" dirty="0">
              <a:solidFill>
                <a:schemeClr val="tx1"/>
              </a:solidFill>
            </a:endParaRPr>
          </a:p>
          <a:p>
            <a:pPr algn="ctr"/>
            <a:r>
              <a:rPr lang="ja-JP" altLang="en-US" sz="1100" dirty="0">
                <a:solidFill>
                  <a:schemeClr val="tx1"/>
                </a:solidFill>
              </a:rPr>
              <a:t>（リーチ固定）</a:t>
            </a:r>
          </a:p>
        </p:txBody>
      </p:sp>
      <p:sp>
        <p:nvSpPr>
          <p:cNvPr id="39" name="正方形/長方形 38"/>
          <p:cNvSpPr/>
          <p:nvPr/>
        </p:nvSpPr>
        <p:spPr>
          <a:xfrm>
            <a:off x="6279760" y="5991527"/>
            <a:ext cx="1534023" cy="27110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100" dirty="0">
                <a:solidFill>
                  <a:schemeClr val="tx1"/>
                </a:solidFill>
              </a:rPr>
              <a:t>枠購入型</a:t>
            </a:r>
          </a:p>
        </p:txBody>
      </p:sp>
    </p:spTree>
    <p:extLst>
      <p:ext uri="{BB962C8B-B14F-4D97-AF65-F5344CB8AC3E}">
        <p14:creationId xmlns:p14="http://schemas.microsoft.com/office/powerpoint/2010/main" val="26089560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a:solidFill>
                  <a:prstClr val="black"/>
                </a:solidFill>
              </a:rPr>
              <a:t>Copyright</a:t>
            </a:r>
            <a:r>
              <a:rPr lang="ja-JP" altLang="en-US">
                <a:solidFill>
                  <a:prstClr val="black"/>
                </a:solidFill>
              </a:rPr>
              <a:t>（</a:t>
            </a:r>
            <a:r>
              <a:rPr lang="en-US" altLang="ja-JP">
                <a:solidFill>
                  <a:prstClr val="black"/>
                </a:solidFill>
              </a:rPr>
              <a:t>C</a:t>
            </a:r>
            <a:r>
              <a:rPr lang="ja-JP" altLang="en-US">
                <a:solidFill>
                  <a:prstClr val="black"/>
                </a:solidFill>
              </a:rPr>
              <a:t>）</a:t>
            </a:r>
            <a:r>
              <a:rPr lang="en-US" altLang="ja-JP">
                <a:solidFill>
                  <a:prstClr val="black"/>
                </a:solidFill>
              </a:rPr>
              <a:t>2020 Yahoo Japan Corporation. All Rights Reserved. </a:t>
            </a:r>
            <a:r>
              <a:rPr lang="ja-JP" altLang="en-US">
                <a:solidFill>
                  <a:prstClr val="black"/>
                </a:solidFill>
              </a:rPr>
              <a:t>無断引用・転載禁止</a:t>
            </a:r>
            <a:endParaRPr lang="ja-JP" altLang="en-US" dirty="0">
              <a:solidFill>
                <a:prstClr val="black"/>
              </a:solidFill>
            </a:endParaRPr>
          </a:p>
        </p:txBody>
      </p:sp>
      <p:sp>
        <p:nvSpPr>
          <p:cNvPr id="3" name="タイトル 2"/>
          <p:cNvSpPr>
            <a:spLocks noGrp="1"/>
          </p:cNvSpPr>
          <p:nvPr>
            <p:ph type="title"/>
          </p:nvPr>
        </p:nvSpPr>
        <p:spPr>
          <a:xfrm>
            <a:off x="500926" y="291972"/>
            <a:ext cx="8340506" cy="432048"/>
          </a:xfrm>
        </p:spPr>
        <p:txBody>
          <a:bodyPr>
            <a:noAutofit/>
          </a:bodyPr>
          <a:lstStyle/>
          <a:p>
            <a:r>
              <a:rPr lang="ja-JP" altLang="en-US" sz="2400" dirty="0"/>
              <a:t>オーディエンスカテゴリー一覧（属性・ライフイベント）</a:t>
            </a:r>
            <a:endParaRPr kumimoji="1" lang="ja-JP" altLang="en-US" sz="2400" dirty="0"/>
          </a:p>
        </p:txBody>
      </p:sp>
      <p:graphicFrame>
        <p:nvGraphicFramePr>
          <p:cNvPr id="6" name="表 5"/>
          <p:cNvGraphicFramePr>
            <a:graphicFrameLocks noGrp="1"/>
          </p:cNvGraphicFramePr>
          <p:nvPr>
            <p:extLst>
              <p:ext uri="{D42A27DB-BD31-4B8C-83A1-F6EECF244321}">
                <p14:modId xmlns:p14="http://schemas.microsoft.com/office/powerpoint/2010/main" val="1110838744"/>
              </p:ext>
            </p:extLst>
          </p:nvPr>
        </p:nvGraphicFramePr>
        <p:xfrm>
          <a:off x="299302" y="908720"/>
          <a:ext cx="4509682" cy="4995319"/>
        </p:xfrm>
        <a:graphic>
          <a:graphicData uri="http://schemas.openxmlformats.org/drawingml/2006/table">
            <a:tbl>
              <a:tblPr/>
              <a:tblGrid>
                <a:gridCol w="1143566">
                  <a:extLst>
                    <a:ext uri="{9D8B030D-6E8A-4147-A177-3AD203B41FA5}">
                      <a16:colId xmlns:a16="http://schemas.microsoft.com/office/drawing/2014/main" val="3116083534"/>
                    </a:ext>
                  </a:extLst>
                </a:gridCol>
                <a:gridCol w="3366116">
                  <a:extLst>
                    <a:ext uri="{9D8B030D-6E8A-4147-A177-3AD203B41FA5}">
                      <a16:colId xmlns:a16="http://schemas.microsoft.com/office/drawing/2014/main" val="1285163689"/>
                    </a:ext>
                  </a:extLst>
                </a:gridCol>
              </a:tblGrid>
              <a:tr h="216024">
                <a:tc>
                  <a:txBody>
                    <a:bodyPr/>
                    <a:lstStyle/>
                    <a:p>
                      <a:pPr algn="ctr" rtl="0" fontAlgn="ctr"/>
                      <a:r>
                        <a:rPr lang="ja-JP" altLang="en-US" sz="700" b="1" i="0" u="none" strike="noStrike" dirty="0">
                          <a:solidFill>
                            <a:srgbClr val="FFFFFF"/>
                          </a:solidFill>
                          <a:effectLst/>
                          <a:latin typeface="メイリオ" panose="020B0604030504040204" pitchFamily="50" charset="-128"/>
                          <a:ea typeface="メイリオ" panose="020B0604030504040204" pitchFamily="50" charset="-128"/>
                        </a:rPr>
                        <a:t>カテゴリー区分</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a:txBody>
                    <a:bodyPr/>
                    <a:lstStyle/>
                    <a:p>
                      <a:pPr algn="ctr" rtl="0" fontAlgn="ctr"/>
                      <a:r>
                        <a:rPr lang="ja-JP" altLang="en-US" sz="700" b="1" i="0" u="none" strike="noStrike" dirty="0">
                          <a:solidFill>
                            <a:srgbClr val="FFFFFF"/>
                          </a:solidFill>
                          <a:effectLst/>
                          <a:latin typeface="メイリオ" panose="020B0604030504040204" pitchFamily="50" charset="-128"/>
                          <a:ea typeface="メイリオ" panose="020B0604030504040204" pitchFamily="50" charset="-128"/>
                        </a:rPr>
                        <a:t>カテゴリー名</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extLst>
                  <a:ext uri="{0D108BD9-81ED-4DB2-BD59-A6C34878D82A}">
                    <a16:rowId xmlns:a16="http://schemas.microsoft.com/office/drawing/2014/main" val="1577243677"/>
                  </a:ext>
                </a:extLst>
              </a:tr>
              <a:tr h="151391">
                <a:tc rowSpan="18">
                  <a:txBody>
                    <a:bodyPr/>
                    <a:lstStyle/>
                    <a:p>
                      <a:pPr algn="ctr"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家族構成</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E4E4EC"/>
                    </a:solidFill>
                  </a:tcPr>
                </a:tc>
                <a:tc>
                  <a:txBody>
                    <a:bodyPr/>
                    <a:lstStyle/>
                    <a:p>
                      <a:pPr algn="l" rtl="0" fontAlgn="b"/>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家族構成</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543798277"/>
                  </a:ext>
                </a:extLst>
              </a:tr>
              <a:tr h="151391">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配偶者の有無</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586331674"/>
                  </a:ext>
                </a:extLst>
              </a:tr>
              <a:tr h="151391">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独身</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2422716924"/>
                  </a:ext>
                </a:extLst>
              </a:tr>
              <a:tr h="151391">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既婚</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829879639"/>
                  </a:ext>
                </a:extLst>
              </a:tr>
              <a:tr h="151391">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子供の有無</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1811970096"/>
                  </a:ext>
                </a:extLst>
              </a:tr>
              <a:tr h="151391">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子供なし</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1248032131"/>
                  </a:ext>
                </a:extLst>
              </a:tr>
              <a:tr h="151391">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子供あり</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3974310785"/>
                  </a:ext>
                </a:extLst>
              </a:tr>
              <a:tr h="151391">
                <a:tc vMerge="1">
                  <a:txBody>
                    <a:bodyPr/>
                    <a:lstStyle/>
                    <a:p>
                      <a:endParaRPr kumimoji="1" lang="ja-JP" altLang="en-US"/>
                    </a:p>
                  </a:txBody>
                  <a:tcPr/>
                </a:tc>
                <a:tc>
                  <a:txBody>
                    <a:bodyPr/>
                    <a:lstStyle/>
                    <a:p>
                      <a:pPr algn="l" rtl="0" fontAlgn="b"/>
                      <a:r>
                        <a:rPr lang="zh-CN" altLang="en-US" sz="800" b="0" i="0" u="none" strike="noStrike" dirty="0">
                          <a:solidFill>
                            <a:srgbClr val="000000"/>
                          </a:solidFill>
                          <a:effectLst/>
                          <a:latin typeface="メイリオ" panose="020B0604030504040204" pitchFamily="50" charset="-128"/>
                          <a:ea typeface="メイリオ" panose="020B0604030504040204" pitchFamily="50" charset="-128"/>
                        </a:rPr>
                        <a:t>未就学児（</a:t>
                      </a:r>
                      <a:r>
                        <a:rPr lang="en-US" altLang="zh-CN" sz="800" b="0" i="0" u="none" strike="noStrike" dirty="0">
                          <a:solidFill>
                            <a:srgbClr val="000000"/>
                          </a:solidFill>
                          <a:effectLst/>
                          <a:latin typeface="メイリオ" panose="020B0604030504040204" pitchFamily="50" charset="-128"/>
                          <a:ea typeface="メイリオ" panose="020B0604030504040204" pitchFamily="50" charset="-128"/>
                        </a:rPr>
                        <a:t>0</a:t>
                      </a:r>
                      <a:r>
                        <a:rPr lang="zh-CN" altLang="en-US" sz="800" b="0" i="0" u="none" strike="noStrike" dirty="0">
                          <a:solidFill>
                            <a:srgbClr val="000000"/>
                          </a:solidFill>
                          <a:effectLst/>
                          <a:latin typeface="メイリオ" panose="020B0604030504040204" pitchFamily="50" charset="-128"/>
                          <a:ea typeface="メイリオ" panose="020B0604030504040204" pitchFamily="50" charset="-128"/>
                        </a:rPr>
                        <a:t>歳）</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3144911173"/>
                  </a:ext>
                </a:extLst>
              </a:tr>
              <a:tr h="151391">
                <a:tc vMerge="1">
                  <a:txBody>
                    <a:bodyPr/>
                    <a:lstStyle/>
                    <a:p>
                      <a:endParaRPr kumimoji="1" lang="ja-JP" altLang="en-US"/>
                    </a:p>
                  </a:txBody>
                  <a:tcPr/>
                </a:tc>
                <a:tc>
                  <a:txBody>
                    <a:bodyPr/>
                    <a:lstStyle/>
                    <a:p>
                      <a:pPr algn="l" rtl="0" fontAlgn="b"/>
                      <a:r>
                        <a:rPr lang="zh-CN" altLang="en-US" sz="800" b="0" i="0" u="none" strike="noStrike">
                          <a:solidFill>
                            <a:srgbClr val="000000"/>
                          </a:solidFill>
                          <a:effectLst/>
                          <a:latin typeface="メイリオ" panose="020B0604030504040204" pitchFamily="50" charset="-128"/>
                          <a:ea typeface="メイリオ" panose="020B0604030504040204" pitchFamily="50" charset="-128"/>
                        </a:rPr>
                        <a:t>未就学児（</a:t>
                      </a:r>
                      <a:r>
                        <a:rPr lang="en-US" altLang="zh-CN" sz="800" b="0" i="0" u="none" strike="noStrike">
                          <a:solidFill>
                            <a:srgbClr val="000000"/>
                          </a:solidFill>
                          <a:effectLst/>
                          <a:latin typeface="メイリオ" panose="020B0604030504040204" pitchFamily="50" charset="-128"/>
                          <a:ea typeface="メイリオ" panose="020B0604030504040204" pitchFamily="50" charset="-128"/>
                        </a:rPr>
                        <a:t>1</a:t>
                      </a:r>
                      <a:r>
                        <a:rPr lang="zh-CN" altLang="en-US" sz="800" b="0" i="0" u="none" strike="noStrike">
                          <a:solidFill>
                            <a:srgbClr val="000000"/>
                          </a:solidFill>
                          <a:effectLst/>
                          <a:latin typeface="メイリオ" panose="020B0604030504040204" pitchFamily="50" charset="-128"/>
                          <a:ea typeface="メイリオ" panose="020B0604030504040204" pitchFamily="50" charset="-128"/>
                        </a:rPr>
                        <a:t>～</a:t>
                      </a:r>
                      <a:r>
                        <a:rPr lang="en-US" altLang="zh-CN" sz="800" b="0" i="0" u="none" strike="noStrike">
                          <a:solidFill>
                            <a:srgbClr val="000000"/>
                          </a:solidFill>
                          <a:effectLst/>
                          <a:latin typeface="メイリオ" panose="020B0604030504040204" pitchFamily="50" charset="-128"/>
                          <a:ea typeface="メイリオ" panose="020B0604030504040204" pitchFamily="50" charset="-128"/>
                        </a:rPr>
                        <a:t>3</a:t>
                      </a:r>
                      <a:r>
                        <a:rPr lang="zh-CN" altLang="en-US" sz="800" b="0" i="0" u="none" strike="noStrike">
                          <a:solidFill>
                            <a:srgbClr val="000000"/>
                          </a:solidFill>
                          <a:effectLst/>
                          <a:latin typeface="メイリオ" panose="020B0604030504040204" pitchFamily="50" charset="-128"/>
                          <a:ea typeface="メイリオ" panose="020B0604030504040204" pitchFamily="50" charset="-128"/>
                        </a:rPr>
                        <a:t>歳）</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614007390"/>
                  </a:ext>
                </a:extLst>
              </a:tr>
              <a:tr h="151391">
                <a:tc vMerge="1">
                  <a:txBody>
                    <a:bodyPr/>
                    <a:lstStyle/>
                    <a:p>
                      <a:endParaRPr kumimoji="1" lang="ja-JP" altLang="en-US"/>
                    </a:p>
                  </a:txBody>
                  <a:tcPr/>
                </a:tc>
                <a:tc>
                  <a:txBody>
                    <a:bodyPr/>
                    <a:lstStyle/>
                    <a:p>
                      <a:pPr algn="l" rtl="0" fontAlgn="b"/>
                      <a:r>
                        <a:rPr lang="zh-CN" altLang="en-US" sz="800" b="0" i="0" u="none" strike="noStrike">
                          <a:solidFill>
                            <a:srgbClr val="000000"/>
                          </a:solidFill>
                          <a:effectLst/>
                          <a:latin typeface="メイリオ" panose="020B0604030504040204" pitchFamily="50" charset="-128"/>
                          <a:ea typeface="メイリオ" panose="020B0604030504040204" pitchFamily="50" charset="-128"/>
                        </a:rPr>
                        <a:t>未就学児（</a:t>
                      </a:r>
                      <a:r>
                        <a:rPr lang="en-US" altLang="zh-CN" sz="800" b="0" i="0" u="none" strike="noStrike">
                          <a:solidFill>
                            <a:srgbClr val="000000"/>
                          </a:solidFill>
                          <a:effectLst/>
                          <a:latin typeface="メイリオ" panose="020B0604030504040204" pitchFamily="50" charset="-128"/>
                          <a:ea typeface="メイリオ" panose="020B0604030504040204" pitchFamily="50" charset="-128"/>
                        </a:rPr>
                        <a:t>4</a:t>
                      </a:r>
                      <a:r>
                        <a:rPr lang="zh-CN" altLang="en-US" sz="800" b="0" i="0" u="none" strike="noStrike">
                          <a:solidFill>
                            <a:srgbClr val="000000"/>
                          </a:solidFill>
                          <a:effectLst/>
                          <a:latin typeface="メイリオ" panose="020B0604030504040204" pitchFamily="50" charset="-128"/>
                          <a:ea typeface="メイリオ" panose="020B0604030504040204" pitchFamily="50" charset="-128"/>
                        </a:rPr>
                        <a:t>～</a:t>
                      </a:r>
                      <a:r>
                        <a:rPr lang="en-US" altLang="zh-CN" sz="800" b="0" i="0" u="none" strike="noStrike">
                          <a:solidFill>
                            <a:srgbClr val="000000"/>
                          </a:solidFill>
                          <a:effectLst/>
                          <a:latin typeface="メイリオ" panose="020B0604030504040204" pitchFamily="50" charset="-128"/>
                          <a:ea typeface="メイリオ" panose="020B0604030504040204" pitchFamily="50" charset="-128"/>
                        </a:rPr>
                        <a:t>6</a:t>
                      </a:r>
                      <a:r>
                        <a:rPr lang="zh-CN" altLang="en-US" sz="800" b="0" i="0" u="none" strike="noStrike">
                          <a:solidFill>
                            <a:srgbClr val="000000"/>
                          </a:solidFill>
                          <a:effectLst/>
                          <a:latin typeface="メイリオ" panose="020B0604030504040204" pitchFamily="50" charset="-128"/>
                          <a:ea typeface="メイリオ" panose="020B0604030504040204" pitchFamily="50" charset="-128"/>
                        </a:rPr>
                        <a:t>歳）</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3073088438"/>
                  </a:ext>
                </a:extLst>
              </a:tr>
              <a:tr h="151391">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小学生</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2461983927"/>
                  </a:ext>
                </a:extLst>
              </a:tr>
              <a:tr h="151391">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中学生</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1390648405"/>
                  </a:ext>
                </a:extLst>
              </a:tr>
              <a:tr h="151391">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高校生</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1024431458"/>
                  </a:ext>
                </a:extLst>
              </a:tr>
              <a:tr h="151391">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大学生またはその他学生</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2727231013"/>
                  </a:ext>
                </a:extLst>
              </a:tr>
              <a:tr h="151391">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社会人</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1619355090"/>
                  </a:ext>
                </a:extLst>
              </a:tr>
              <a:tr h="151391">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同居している親がいる</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4277196893"/>
                  </a:ext>
                </a:extLst>
              </a:tr>
              <a:tr h="151391">
                <a:tc vMerge="1">
                  <a:txBody>
                    <a:bodyPr/>
                    <a:lstStyle/>
                    <a:p>
                      <a:endParaRPr kumimoji="1" lang="ja-JP" altLang="en-US"/>
                    </a:p>
                  </a:txBody>
                  <a:tcPr/>
                </a:tc>
                <a:tc>
                  <a:txBody>
                    <a:bodyPr/>
                    <a:lstStyle/>
                    <a:p>
                      <a:pPr algn="l" rtl="0" fontAlgn="b"/>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同居している祖父母がいる</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2807929414"/>
                  </a:ext>
                </a:extLst>
              </a:tr>
              <a:tr h="151391">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同居している孫がいる</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3753237231"/>
                  </a:ext>
                </a:extLst>
              </a:tr>
              <a:tr h="151391">
                <a:tc rowSpan="4">
                  <a:txBody>
                    <a:bodyPr/>
                    <a:lstStyle/>
                    <a:p>
                      <a:pPr algn="ctr"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個人年収</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4E4EC"/>
                    </a:solidFill>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個人年収</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1627354194"/>
                  </a:ext>
                </a:extLst>
              </a:tr>
              <a:tr h="165888">
                <a:tc vMerge="1">
                  <a:txBody>
                    <a:bodyPr/>
                    <a:lstStyle/>
                    <a:p>
                      <a:endParaRPr kumimoji="1" lang="ja-JP" altLang="en-US"/>
                    </a:p>
                  </a:txBody>
                  <a:tcPr/>
                </a:tc>
                <a:tc>
                  <a:txBody>
                    <a:bodyPr/>
                    <a:lstStyle/>
                    <a:p>
                      <a:pPr algn="l" rtl="0" fontAlgn="b"/>
                      <a:r>
                        <a:rPr lang="zh-TW" altLang="en-US" sz="800" b="0" i="0" u="none" strike="noStrike">
                          <a:solidFill>
                            <a:srgbClr val="000000"/>
                          </a:solidFill>
                          <a:effectLst/>
                          <a:latin typeface="メイリオ" panose="020B0604030504040204" pitchFamily="50" charset="-128"/>
                          <a:ea typeface="メイリオ" panose="020B0604030504040204" pitchFamily="50" charset="-128"/>
                        </a:rPr>
                        <a:t>個人年収</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/1,000</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万円以上</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468362378"/>
                  </a:ext>
                </a:extLst>
              </a:tr>
              <a:tr h="220484">
                <a:tc vMerge="1">
                  <a:txBody>
                    <a:bodyPr/>
                    <a:lstStyle/>
                    <a:p>
                      <a:endParaRPr kumimoji="1" lang="ja-JP" altLang="en-US"/>
                    </a:p>
                  </a:txBody>
                  <a:tcPr/>
                </a:tc>
                <a:tc>
                  <a:txBody>
                    <a:bodyPr/>
                    <a:lstStyle/>
                    <a:p>
                      <a:pPr algn="l" rtl="0" fontAlgn="b"/>
                      <a:r>
                        <a:rPr lang="zh-TW" altLang="en-US" sz="800" b="0" i="0" u="none" strike="noStrike" dirty="0">
                          <a:solidFill>
                            <a:srgbClr val="000000"/>
                          </a:solidFill>
                          <a:effectLst/>
                          <a:latin typeface="メイリオ" panose="020B0604030504040204" pitchFamily="50" charset="-128"/>
                          <a:ea typeface="メイリオ" panose="020B0604030504040204" pitchFamily="50" charset="-128"/>
                        </a:rPr>
                        <a:t>個人年収</a:t>
                      </a:r>
                      <a:r>
                        <a:rPr lang="en-US" altLang="zh-TW" sz="800" b="0" i="0" u="none" strike="noStrike" dirty="0">
                          <a:solidFill>
                            <a:srgbClr val="000000"/>
                          </a:solidFill>
                          <a:effectLst/>
                          <a:latin typeface="メイリオ" panose="020B0604030504040204" pitchFamily="50" charset="-128"/>
                          <a:ea typeface="メイリオ" panose="020B0604030504040204" pitchFamily="50" charset="-128"/>
                        </a:rPr>
                        <a:t>/800</a:t>
                      </a:r>
                      <a:r>
                        <a:rPr lang="zh-TW" altLang="en-US" sz="800" b="0" i="0" u="none" strike="noStrike" dirty="0">
                          <a:solidFill>
                            <a:srgbClr val="000000"/>
                          </a:solidFill>
                          <a:effectLst/>
                          <a:latin typeface="メイリオ" panose="020B0604030504040204" pitchFamily="50" charset="-128"/>
                          <a:ea typeface="メイリオ" panose="020B0604030504040204" pitchFamily="50" charset="-128"/>
                        </a:rPr>
                        <a:t>万円以上</a:t>
                      </a:r>
                      <a:r>
                        <a:rPr lang="en-US" altLang="zh-TW" sz="800" b="0" i="0" u="none" strike="noStrike" dirty="0">
                          <a:solidFill>
                            <a:srgbClr val="000000"/>
                          </a:solidFill>
                          <a:effectLst/>
                          <a:latin typeface="メイリオ" panose="020B0604030504040204" pitchFamily="50" charset="-128"/>
                          <a:ea typeface="メイリオ" panose="020B0604030504040204" pitchFamily="50" charset="-128"/>
                        </a:rPr>
                        <a:t>1,000</a:t>
                      </a:r>
                      <a:r>
                        <a:rPr lang="zh-TW" altLang="en-US" sz="800" b="0" i="0" u="none" strike="noStrike" dirty="0">
                          <a:solidFill>
                            <a:srgbClr val="000000"/>
                          </a:solidFill>
                          <a:effectLst/>
                          <a:latin typeface="メイリオ" panose="020B0604030504040204" pitchFamily="50" charset="-128"/>
                          <a:ea typeface="メイリオ" panose="020B0604030504040204" pitchFamily="50" charset="-128"/>
                        </a:rPr>
                        <a:t>万円未満</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2012619047"/>
                  </a:ext>
                </a:extLst>
              </a:tr>
              <a:tr h="220484">
                <a:tc vMerge="1">
                  <a:txBody>
                    <a:bodyPr/>
                    <a:lstStyle/>
                    <a:p>
                      <a:endParaRPr kumimoji="1" lang="ja-JP" altLang="en-US"/>
                    </a:p>
                  </a:txBody>
                  <a:tcPr/>
                </a:tc>
                <a:tc>
                  <a:txBody>
                    <a:bodyPr/>
                    <a:lstStyle/>
                    <a:p>
                      <a:pPr algn="l" rtl="0" fontAlgn="b"/>
                      <a:r>
                        <a:rPr lang="zh-TW" altLang="en-US" sz="800" b="0" i="0" u="none" strike="noStrike">
                          <a:solidFill>
                            <a:srgbClr val="000000"/>
                          </a:solidFill>
                          <a:effectLst/>
                          <a:latin typeface="メイリオ" panose="020B0604030504040204" pitchFamily="50" charset="-128"/>
                          <a:ea typeface="メイリオ" panose="020B0604030504040204" pitchFamily="50" charset="-128"/>
                        </a:rPr>
                        <a:t>個人年収</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/600</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万円以上</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800</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万円未満</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1624465380"/>
                  </a:ext>
                </a:extLst>
              </a:tr>
              <a:tr h="151391">
                <a:tc rowSpan="5">
                  <a:txBody>
                    <a:bodyPr/>
                    <a:lstStyle/>
                    <a:p>
                      <a:pPr algn="ctr"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世帯年収</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4E4EC"/>
                    </a:solidFill>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世帯年収</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1770679487"/>
                  </a:ext>
                </a:extLst>
              </a:tr>
              <a:tr h="165888">
                <a:tc vMerge="1">
                  <a:txBody>
                    <a:bodyPr/>
                    <a:lstStyle/>
                    <a:p>
                      <a:endParaRPr kumimoji="1" lang="ja-JP" altLang="en-US"/>
                    </a:p>
                  </a:txBody>
                  <a:tcPr/>
                </a:tc>
                <a:tc>
                  <a:txBody>
                    <a:bodyPr/>
                    <a:lstStyle/>
                    <a:p>
                      <a:pPr algn="l" rtl="0" fontAlgn="b"/>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世帯年収</a:t>
                      </a:r>
                      <a:r>
                        <a:rPr lang="en-US" altLang="ja-JP" sz="800" b="0" i="0" u="none" strike="noStrike" dirty="0">
                          <a:solidFill>
                            <a:srgbClr val="000000"/>
                          </a:solidFill>
                          <a:effectLst/>
                          <a:latin typeface="メイリオ" panose="020B0604030504040204" pitchFamily="50" charset="-128"/>
                          <a:ea typeface="メイリオ" panose="020B0604030504040204" pitchFamily="50" charset="-128"/>
                        </a:rPr>
                        <a:t>/1,500</a:t>
                      </a: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万円以上</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1273394140"/>
                  </a:ext>
                </a:extLst>
              </a:tr>
              <a:tr h="220484">
                <a:tc vMerge="1">
                  <a:txBody>
                    <a:bodyPr/>
                    <a:lstStyle/>
                    <a:p>
                      <a:endParaRPr kumimoji="1" lang="ja-JP" altLang="en-US"/>
                    </a:p>
                  </a:txBody>
                  <a:tcPr/>
                </a:tc>
                <a:tc>
                  <a:txBody>
                    <a:bodyPr/>
                    <a:lstStyle/>
                    <a:p>
                      <a:pPr algn="l" rtl="0" fontAlgn="b"/>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世帯年収</a:t>
                      </a:r>
                      <a:r>
                        <a:rPr lang="en-US" altLang="ja-JP" sz="800" b="0" i="0" u="none" strike="noStrike" dirty="0">
                          <a:solidFill>
                            <a:srgbClr val="000000"/>
                          </a:solidFill>
                          <a:effectLst/>
                          <a:latin typeface="メイリオ" panose="020B0604030504040204" pitchFamily="50" charset="-128"/>
                          <a:ea typeface="メイリオ" panose="020B0604030504040204" pitchFamily="50" charset="-128"/>
                        </a:rPr>
                        <a:t>/1,000</a:t>
                      </a: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万円以上</a:t>
                      </a:r>
                      <a:r>
                        <a:rPr lang="en-US" altLang="ja-JP" sz="800" b="0" i="0" u="none" strike="noStrike" dirty="0">
                          <a:solidFill>
                            <a:srgbClr val="000000"/>
                          </a:solidFill>
                          <a:effectLst/>
                          <a:latin typeface="メイリオ" panose="020B0604030504040204" pitchFamily="50" charset="-128"/>
                          <a:ea typeface="メイリオ" panose="020B0604030504040204" pitchFamily="50" charset="-128"/>
                        </a:rPr>
                        <a:t>1,500</a:t>
                      </a: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万円未満</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2776946186"/>
                  </a:ext>
                </a:extLst>
              </a:tr>
              <a:tr h="220484">
                <a:tc vMerge="1">
                  <a:txBody>
                    <a:bodyPr/>
                    <a:lstStyle/>
                    <a:p>
                      <a:endParaRPr kumimoji="1" lang="ja-JP" altLang="en-US"/>
                    </a:p>
                  </a:txBody>
                  <a:tcPr/>
                </a:tc>
                <a:tc>
                  <a:txBody>
                    <a:bodyPr/>
                    <a:lstStyle/>
                    <a:p>
                      <a:pPr algn="l" rtl="0" fontAlgn="b"/>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世帯年収</a:t>
                      </a:r>
                      <a:r>
                        <a:rPr lang="en-US" altLang="ja-JP" sz="800" b="0" i="0" u="none" strike="noStrike" dirty="0">
                          <a:solidFill>
                            <a:srgbClr val="000000"/>
                          </a:solidFill>
                          <a:effectLst/>
                          <a:latin typeface="メイリオ" panose="020B0604030504040204" pitchFamily="50" charset="-128"/>
                          <a:ea typeface="メイリオ" panose="020B0604030504040204" pitchFamily="50" charset="-128"/>
                        </a:rPr>
                        <a:t>/800</a:t>
                      </a: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万円以上</a:t>
                      </a:r>
                      <a:r>
                        <a:rPr lang="en-US" altLang="ja-JP" sz="800" b="0" i="0" u="none" strike="noStrike" dirty="0">
                          <a:solidFill>
                            <a:srgbClr val="000000"/>
                          </a:solidFill>
                          <a:effectLst/>
                          <a:latin typeface="メイリオ" panose="020B0604030504040204" pitchFamily="50" charset="-128"/>
                          <a:ea typeface="メイリオ" panose="020B0604030504040204" pitchFamily="50" charset="-128"/>
                        </a:rPr>
                        <a:t>1,000</a:t>
                      </a: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万円未満</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3871270380"/>
                  </a:ext>
                </a:extLst>
              </a:tr>
              <a:tr h="220484">
                <a:tc vMerge="1">
                  <a:txBody>
                    <a:bodyPr/>
                    <a:lstStyle/>
                    <a:p>
                      <a:endParaRPr kumimoji="1" lang="ja-JP" altLang="en-US"/>
                    </a:p>
                  </a:txBody>
                  <a:tcPr/>
                </a:tc>
                <a:tc>
                  <a:txBody>
                    <a:bodyPr/>
                    <a:lstStyle/>
                    <a:p>
                      <a:pPr algn="l" rtl="0" fontAlgn="b"/>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世帯年収</a:t>
                      </a:r>
                      <a:r>
                        <a:rPr lang="en-US" altLang="ja-JP" sz="800" b="0" i="0" u="none" strike="noStrike" dirty="0">
                          <a:solidFill>
                            <a:srgbClr val="000000"/>
                          </a:solidFill>
                          <a:effectLst/>
                          <a:latin typeface="メイリオ" panose="020B0604030504040204" pitchFamily="50" charset="-128"/>
                          <a:ea typeface="メイリオ" panose="020B0604030504040204" pitchFamily="50" charset="-128"/>
                        </a:rPr>
                        <a:t>/600</a:t>
                      </a: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万円以上</a:t>
                      </a:r>
                      <a:r>
                        <a:rPr lang="en-US" altLang="ja-JP" sz="800" b="0" i="0" u="none" strike="noStrike" dirty="0">
                          <a:solidFill>
                            <a:srgbClr val="000000"/>
                          </a:solidFill>
                          <a:effectLst/>
                          <a:latin typeface="メイリオ" panose="020B0604030504040204" pitchFamily="50" charset="-128"/>
                          <a:ea typeface="メイリオ" panose="020B0604030504040204" pitchFamily="50" charset="-128"/>
                        </a:rPr>
                        <a:t>800</a:t>
                      </a: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万円未満</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3981400300"/>
                  </a:ext>
                </a:extLst>
              </a:tr>
              <a:tr h="151391">
                <a:tc rowSpan="2">
                  <a:txBody>
                    <a:bodyPr/>
                    <a:lstStyle/>
                    <a:p>
                      <a:pPr algn="ctr" rtl="0" fontAlgn="ctr"/>
                      <a:r>
                        <a:rPr lang="ja-JP" altLang="en-US" sz="800" b="0" i="0" u="none" strike="noStrike" smtClean="0">
                          <a:solidFill>
                            <a:srgbClr val="000000"/>
                          </a:solidFill>
                          <a:effectLst/>
                          <a:latin typeface="メイリオ" panose="020B0604030504040204" pitchFamily="50" charset="-128"/>
                          <a:ea typeface="メイリオ" panose="020B0604030504040204" pitchFamily="50" charset="-128"/>
                        </a:rPr>
                        <a:t>世帯資産</a:t>
                      </a: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E4E4EC"/>
                    </a:solidFill>
                  </a:tcPr>
                </a:tc>
                <a:tc>
                  <a:txBody>
                    <a:bodyPr/>
                    <a:lstStyle/>
                    <a:p>
                      <a:pPr algn="l" rtl="0" fontAlgn="b"/>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世帯資産</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4078072810"/>
                  </a:ext>
                </a:extLst>
              </a:tr>
              <a:tr h="165888">
                <a:tc vMerge="1">
                  <a:txBody>
                    <a:bodyPr/>
                    <a:lstStyle/>
                    <a:p>
                      <a:endParaRPr kumimoji="1" lang="ja-JP" altLang="en-US"/>
                    </a:p>
                  </a:txBody>
                  <a:tcPr/>
                </a:tc>
                <a:tc>
                  <a:txBody>
                    <a:bodyPr/>
                    <a:lstStyle/>
                    <a:p>
                      <a:pPr algn="l" rtl="0" fontAlgn="b"/>
                      <a:r>
                        <a:rPr lang="zh-TW" altLang="en-US" sz="800" b="0" i="0" u="none" strike="noStrike" dirty="0">
                          <a:solidFill>
                            <a:srgbClr val="000000"/>
                          </a:solidFill>
                          <a:effectLst/>
                          <a:latin typeface="メイリオ" panose="020B0604030504040204" pitchFamily="50" charset="-128"/>
                          <a:ea typeface="メイリオ" panose="020B0604030504040204" pitchFamily="50" charset="-128"/>
                        </a:rPr>
                        <a:t>世帯資産</a:t>
                      </a:r>
                      <a:r>
                        <a:rPr lang="en-US" altLang="zh-TW" sz="800" b="0" i="0" u="none" strike="noStrike" dirty="0">
                          <a:solidFill>
                            <a:srgbClr val="000000"/>
                          </a:solidFill>
                          <a:effectLst/>
                          <a:latin typeface="メイリオ" panose="020B0604030504040204" pitchFamily="50" charset="-128"/>
                          <a:ea typeface="メイリオ" panose="020B0604030504040204" pitchFamily="50" charset="-128"/>
                        </a:rPr>
                        <a:t>/5,000</a:t>
                      </a:r>
                      <a:r>
                        <a:rPr lang="zh-TW" altLang="en-US" sz="800" b="0" i="0" u="none" strike="noStrike" dirty="0">
                          <a:solidFill>
                            <a:srgbClr val="000000"/>
                          </a:solidFill>
                          <a:effectLst/>
                          <a:latin typeface="メイリオ" panose="020B0604030504040204" pitchFamily="50" charset="-128"/>
                          <a:ea typeface="メイリオ" panose="020B0604030504040204" pitchFamily="50" charset="-128"/>
                        </a:rPr>
                        <a:t>万円以上</a:t>
                      </a:r>
                    </a:p>
                  </a:txBody>
                  <a:tcPr marL="2512" marR="2512" marT="251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3210843878"/>
                  </a:ext>
                </a:extLst>
              </a:tr>
            </a:tbl>
          </a:graphicData>
        </a:graphic>
      </p:graphicFrame>
      <p:graphicFrame>
        <p:nvGraphicFramePr>
          <p:cNvPr id="7" name="表 6"/>
          <p:cNvGraphicFramePr>
            <a:graphicFrameLocks noGrp="1"/>
          </p:cNvGraphicFramePr>
          <p:nvPr/>
        </p:nvGraphicFramePr>
        <p:xfrm>
          <a:off x="5025008" y="913175"/>
          <a:ext cx="4608512" cy="5016092"/>
        </p:xfrm>
        <a:graphic>
          <a:graphicData uri="http://schemas.openxmlformats.org/drawingml/2006/table">
            <a:tbl>
              <a:tblPr/>
              <a:tblGrid>
                <a:gridCol w="1168627">
                  <a:extLst>
                    <a:ext uri="{9D8B030D-6E8A-4147-A177-3AD203B41FA5}">
                      <a16:colId xmlns:a16="http://schemas.microsoft.com/office/drawing/2014/main" val="1710097824"/>
                    </a:ext>
                  </a:extLst>
                </a:gridCol>
                <a:gridCol w="3439885">
                  <a:extLst>
                    <a:ext uri="{9D8B030D-6E8A-4147-A177-3AD203B41FA5}">
                      <a16:colId xmlns:a16="http://schemas.microsoft.com/office/drawing/2014/main" val="1045392559"/>
                    </a:ext>
                  </a:extLst>
                </a:gridCol>
              </a:tblGrid>
              <a:tr h="211569">
                <a:tc>
                  <a:txBody>
                    <a:bodyPr/>
                    <a:lstStyle/>
                    <a:p>
                      <a:pPr algn="ctr" rtl="0" fontAlgn="ctr"/>
                      <a:r>
                        <a:rPr lang="ja-JP" altLang="en-US" sz="700" b="1" i="0" u="none" strike="noStrike">
                          <a:solidFill>
                            <a:srgbClr val="FFFFFF"/>
                          </a:solidFill>
                          <a:effectLst/>
                          <a:latin typeface="メイリオ" panose="020B0604030504040204" pitchFamily="50" charset="-128"/>
                          <a:ea typeface="メイリオ" panose="020B0604030504040204" pitchFamily="50" charset="-128"/>
                        </a:rPr>
                        <a:t>カテゴリー区分</a:t>
                      </a:r>
                    </a:p>
                  </a:txBody>
                  <a:tcPr marL="3021" marR="3021" marT="302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a:txBody>
                    <a:bodyPr/>
                    <a:lstStyle/>
                    <a:p>
                      <a:pPr algn="ctr" rtl="0" fontAlgn="ctr"/>
                      <a:r>
                        <a:rPr lang="ja-JP" altLang="en-US" sz="700" b="1" i="0" u="none" strike="noStrike">
                          <a:solidFill>
                            <a:srgbClr val="FFFFFF"/>
                          </a:solidFill>
                          <a:effectLst/>
                          <a:latin typeface="メイリオ" panose="020B0604030504040204" pitchFamily="50" charset="-128"/>
                          <a:ea typeface="メイリオ" panose="020B0604030504040204" pitchFamily="50" charset="-128"/>
                        </a:rPr>
                        <a:t>カテゴリー名</a:t>
                      </a:r>
                    </a:p>
                  </a:txBody>
                  <a:tcPr marL="3021" marR="3021" marT="302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extLst>
                  <a:ext uri="{0D108BD9-81ED-4DB2-BD59-A6C34878D82A}">
                    <a16:rowId xmlns:a16="http://schemas.microsoft.com/office/drawing/2014/main" val="766338445"/>
                  </a:ext>
                </a:extLst>
              </a:tr>
              <a:tr h="137367">
                <a:tc rowSpan="5">
                  <a:txBody>
                    <a:bodyPr/>
                    <a:lstStyle/>
                    <a:p>
                      <a:pPr algn="ctr"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学歴</a:t>
                      </a:r>
                    </a:p>
                  </a:txBody>
                  <a:tcPr marL="3021" marR="3021" marT="302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E4E4EC"/>
                    </a:solidFill>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学歴</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3917994694"/>
                  </a:ext>
                </a:extLst>
              </a:tr>
              <a:tr h="137367">
                <a:tc vMerge="1">
                  <a:txBody>
                    <a:bodyPr/>
                    <a:lstStyle/>
                    <a:p>
                      <a:endParaRPr kumimoji="1" lang="ja-JP" altLang="en-US"/>
                    </a:p>
                  </a:txBody>
                  <a:tcPr/>
                </a:tc>
                <a:tc>
                  <a:txBody>
                    <a:bodyPr/>
                    <a:lstStyle/>
                    <a:p>
                      <a:pPr algn="l" rtl="0" fontAlgn="b"/>
                      <a:r>
                        <a:rPr lang="zh-CN" altLang="en-US" sz="800" b="0" i="0" u="none" strike="noStrike">
                          <a:solidFill>
                            <a:srgbClr val="000000"/>
                          </a:solidFill>
                          <a:effectLst/>
                          <a:latin typeface="メイリオ" panose="020B0604030504040204" pitchFamily="50" charset="-128"/>
                          <a:ea typeface="メイリオ" panose="020B0604030504040204" pitchFamily="50" charset="-128"/>
                        </a:rPr>
                        <a:t>学歴</a:t>
                      </a:r>
                      <a:r>
                        <a:rPr lang="en-US" altLang="zh-CN" sz="800" b="0" i="0" u="none" strike="noStrike">
                          <a:solidFill>
                            <a:srgbClr val="000000"/>
                          </a:solidFill>
                          <a:effectLst/>
                          <a:latin typeface="メイリオ" panose="020B0604030504040204" pitchFamily="50" charset="-128"/>
                          <a:ea typeface="メイリオ" panose="020B0604030504040204" pitchFamily="50" charset="-128"/>
                        </a:rPr>
                        <a:t>/</a:t>
                      </a:r>
                      <a:r>
                        <a:rPr lang="zh-CN" altLang="en-US" sz="800" b="0" i="0" u="none" strike="noStrike">
                          <a:solidFill>
                            <a:srgbClr val="000000"/>
                          </a:solidFill>
                          <a:effectLst/>
                          <a:latin typeface="メイリオ" panose="020B0604030504040204" pitchFamily="50" charset="-128"/>
                          <a:ea typeface="メイリオ" panose="020B0604030504040204" pitchFamily="50" charset="-128"/>
                        </a:rPr>
                        <a:t>最終学歴</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633491844"/>
                  </a:ext>
                </a:extLst>
              </a:tr>
              <a:tr h="137367">
                <a:tc vMerge="1">
                  <a:txBody>
                    <a:bodyPr/>
                    <a:lstStyle/>
                    <a:p>
                      <a:endParaRPr kumimoji="1" lang="ja-JP" altLang="en-US"/>
                    </a:p>
                  </a:txBody>
                  <a:tcPr/>
                </a:tc>
                <a:tc>
                  <a:txBody>
                    <a:bodyPr/>
                    <a:lstStyle/>
                    <a:p>
                      <a:pPr algn="l" rtl="0" fontAlgn="b"/>
                      <a:r>
                        <a:rPr lang="zh-CN" altLang="en-US" sz="800" b="0" i="0" u="none" strike="noStrike">
                          <a:solidFill>
                            <a:srgbClr val="000000"/>
                          </a:solidFill>
                          <a:effectLst/>
                          <a:latin typeface="メイリオ" panose="020B0604030504040204" pitchFamily="50" charset="-128"/>
                          <a:ea typeface="メイリオ" panose="020B0604030504040204" pitchFamily="50" charset="-128"/>
                        </a:rPr>
                        <a:t>学歴</a:t>
                      </a:r>
                      <a:r>
                        <a:rPr lang="en-US" altLang="zh-CN" sz="800" b="0" i="0" u="none" strike="noStrike">
                          <a:solidFill>
                            <a:srgbClr val="000000"/>
                          </a:solidFill>
                          <a:effectLst/>
                          <a:latin typeface="メイリオ" panose="020B0604030504040204" pitchFamily="50" charset="-128"/>
                          <a:ea typeface="メイリオ" panose="020B0604030504040204" pitchFamily="50" charset="-128"/>
                        </a:rPr>
                        <a:t>/</a:t>
                      </a:r>
                      <a:r>
                        <a:rPr lang="zh-CN" altLang="en-US" sz="800" b="0" i="0" u="none" strike="noStrike">
                          <a:solidFill>
                            <a:srgbClr val="000000"/>
                          </a:solidFill>
                          <a:effectLst/>
                          <a:latin typeface="メイリオ" panose="020B0604030504040204" pitchFamily="50" charset="-128"/>
                          <a:ea typeface="メイリオ" panose="020B0604030504040204" pitchFamily="50" charset="-128"/>
                        </a:rPr>
                        <a:t>最終学歴</a:t>
                      </a:r>
                      <a:r>
                        <a:rPr lang="en-US" altLang="zh-CN" sz="800" b="0" i="0" u="none" strike="noStrike">
                          <a:solidFill>
                            <a:srgbClr val="000000"/>
                          </a:solidFill>
                          <a:effectLst/>
                          <a:latin typeface="メイリオ" panose="020B0604030504040204" pitchFamily="50" charset="-128"/>
                          <a:ea typeface="メイリオ" panose="020B0604030504040204" pitchFamily="50" charset="-128"/>
                        </a:rPr>
                        <a:t>/</a:t>
                      </a:r>
                      <a:r>
                        <a:rPr lang="zh-CN" altLang="en-US" sz="800" b="0" i="0" u="none" strike="noStrike">
                          <a:solidFill>
                            <a:srgbClr val="000000"/>
                          </a:solidFill>
                          <a:effectLst/>
                          <a:latin typeface="メイリオ" panose="020B0604030504040204" pitchFamily="50" charset="-128"/>
                          <a:ea typeface="メイリオ" panose="020B0604030504040204" pitchFamily="50" charset="-128"/>
                        </a:rPr>
                        <a:t>高校卒</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1377824185"/>
                  </a:ext>
                </a:extLst>
              </a:tr>
              <a:tr h="137367">
                <a:tc vMerge="1">
                  <a:txBody>
                    <a:bodyPr/>
                    <a:lstStyle/>
                    <a:p>
                      <a:endParaRPr kumimoji="1" lang="ja-JP" altLang="en-US"/>
                    </a:p>
                  </a:txBody>
                  <a:tcPr/>
                </a:tc>
                <a:tc>
                  <a:txBody>
                    <a:bodyPr/>
                    <a:lstStyle/>
                    <a:p>
                      <a:pPr algn="l" rtl="0" fontAlgn="b"/>
                      <a:r>
                        <a:rPr lang="zh-CN" altLang="en-US" sz="800" b="0" i="0" u="none" strike="noStrike">
                          <a:solidFill>
                            <a:srgbClr val="000000"/>
                          </a:solidFill>
                          <a:effectLst/>
                          <a:latin typeface="メイリオ" panose="020B0604030504040204" pitchFamily="50" charset="-128"/>
                          <a:ea typeface="メイリオ" panose="020B0604030504040204" pitchFamily="50" charset="-128"/>
                        </a:rPr>
                        <a:t>学歴</a:t>
                      </a:r>
                      <a:r>
                        <a:rPr lang="en-US" altLang="zh-CN" sz="800" b="0" i="0" u="none" strike="noStrike">
                          <a:solidFill>
                            <a:srgbClr val="000000"/>
                          </a:solidFill>
                          <a:effectLst/>
                          <a:latin typeface="メイリオ" panose="020B0604030504040204" pitchFamily="50" charset="-128"/>
                          <a:ea typeface="メイリオ" panose="020B0604030504040204" pitchFamily="50" charset="-128"/>
                        </a:rPr>
                        <a:t>/</a:t>
                      </a:r>
                      <a:r>
                        <a:rPr lang="zh-CN" altLang="en-US" sz="800" b="0" i="0" u="none" strike="noStrike">
                          <a:solidFill>
                            <a:srgbClr val="000000"/>
                          </a:solidFill>
                          <a:effectLst/>
                          <a:latin typeface="メイリオ" panose="020B0604030504040204" pitchFamily="50" charset="-128"/>
                          <a:ea typeface="メイリオ" panose="020B0604030504040204" pitchFamily="50" charset="-128"/>
                        </a:rPr>
                        <a:t>最終学歴</a:t>
                      </a:r>
                      <a:r>
                        <a:rPr lang="en-US" altLang="zh-CN" sz="800" b="0" i="0" u="none" strike="noStrike">
                          <a:solidFill>
                            <a:srgbClr val="000000"/>
                          </a:solidFill>
                          <a:effectLst/>
                          <a:latin typeface="メイリオ" panose="020B0604030504040204" pitchFamily="50" charset="-128"/>
                          <a:ea typeface="メイリオ" panose="020B0604030504040204" pitchFamily="50" charset="-128"/>
                        </a:rPr>
                        <a:t>/</a:t>
                      </a:r>
                      <a:r>
                        <a:rPr lang="zh-CN" altLang="en-US" sz="800" b="0" i="0" u="none" strike="noStrike">
                          <a:solidFill>
                            <a:srgbClr val="000000"/>
                          </a:solidFill>
                          <a:effectLst/>
                          <a:latin typeface="メイリオ" panose="020B0604030504040204" pitchFamily="50" charset="-128"/>
                          <a:ea typeface="メイリオ" panose="020B0604030504040204" pitchFamily="50" charset="-128"/>
                        </a:rPr>
                        <a:t>大学、専門学校卒</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699607730"/>
                  </a:ext>
                </a:extLst>
              </a:tr>
              <a:tr h="137367">
                <a:tc vMerge="1">
                  <a:txBody>
                    <a:bodyPr/>
                    <a:lstStyle/>
                    <a:p>
                      <a:endParaRPr kumimoji="1" lang="ja-JP" altLang="en-US"/>
                    </a:p>
                  </a:txBody>
                  <a:tcPr/>
                </a:tc>
                <a:tc>
                  <a:txBody>
                    <a:bodyPr/>
                    <a:lstStyle/>
                    <a:p>
                      <a:pPr algn="l" rtl="0" fontAlgn="b"/>
                      <a:r>
                        <a:rPr lang="zh-CN" altLang="en-US" sz="800" b="0" i="0" u="none" strike="noStrike" dirty="0">
                          <a:solidFill>
                            <a:srgbClr val="000000"/>
                          </a:solidFill>
                          <a:effectLst/>
                          <a:latin typeface="メイリオ" panose="020B0604030504040204" pitchFamily="50" charset="-128"/>
                          <a:ea typeface="メイリオ" panose="020B0604030504040204" pitchFamily="50" charset="-128"/>
                        </a:rPr>
                        <a:t>学歴</a:t>
                      </a:r>
                      <a:r>
                        <a:rPr lang="en-US" altLang="zh-CN" sz="800" b="0" i="0" u="none" strike="noStrike" dirty="0">
                          <a:solidFill>
                            <a:srgbClr val="000000"/>
                          </a:solidFill>
                          <a:effectLst/>
                          <a:latin typeface="メイリオ" panose="020B0604030504040204" pitchFamily="50" charset="-128"/>
                          <a:ea typeface="メイリオ" panose="020B0604030504040204" pitchFamily="50" charset="-128"/>
                        </a:rPr>
                        <a:t>/</a:t>
                      </a:r>
                      <a:r>
                        <a:rPr lang="zh-CN" altLang="en-US" sz="800" b="0" i="0" u="none" strike="noStrike" dirty="0">
                          <a:solidFill>
                            <a:srgbClr val="000000"/>
                          </a:solidFill>
                          <a:effectLst/>
                          <a:latin typeface="メイリオ" panose="020B0604030504040204" pitchFamily="50" charset="-128"/>
                          <a:ea typeface="メイリオ" panose="020B0604030504040204" pitchFamily="50" charset="-128"/>
                        </a:rPr>
                        <a:t>最終学歴</a:t>
                      </a:r>
                      <a:r>
                        <a:rPr lang="en-US" altLang="zh-CN" sz="800" b="0" i="0" u="none" strike="noStrike" dirty="0">
                          <a:solidFill>
                            <a:srgbClr val="000000"/>
                          </a:solidFill>
                          <a:effectLst/>
                          <a:latin typeface="メイリオ" panose="020B0604030504040204" pitchFamily="50" charset="-128"/>
                          <a:ea typeface="メイリオ" panose="020B0604030504040204" pitchFamily="50" charset="-128"/>
                        </a:rPr>
                        <a:t>/</a:t>
                      </a:r>
                      <a:r>
                        <a:rPr lang="zh-CN" altLang="en-US" sz="800" b="0" i="0" u="none" strike="noStrike" dirty="0">
                          <a:solidFill>
                            <a:srgbClr val="000000"/>
                          </a:solidFill>
                          <a:effectLst/>
                          <a:latin typeface="メイリオ" panose="020B0604030504040204" pitchFamily="50" charset="-128"/>
                          <a:ea typeface="メイリオ" panose="020B0604030504040204" pitchFamily="50" charset="-128"/>
                        </a:rPr>
                        <a:t>大学院卒</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3894781578"/>
                  </a:ext>
                </a:extLst>
              </a:tr>
              <a:tr h="137367">
                <a:tc rowSpan="12">
                  <a:txBody>
                    <a:bodyPr/>
                    <a:lstStyle/>
                    <a:p>
                      <a:pPr algn="ctr"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仕事</a:t>
                      </a:r>
                    </a:p>
                  </a:txBody>
                  <a:tcPr marL="3021" marR="3021" marT="302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solidFill>
                      <a:srgbClr val="E4E4EC"/>
                    </a:solidFill>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仕事</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2571102020"/>
                  </a:ext>
                </a:extLst>
              </a:tr>
              <a:tr h="137367">
                <a:tc vMerge="1">
                  <a:txBody>
                    <a:bodyPr/>
                    <a:lstStyle/>
                    <a:p>
                      <a:endParaRPr kumimoji="1" lang="ja-JP" altLang="en-US"/>
                    </a:p>
                  </a:txBody>
                  <a:tcPr/>
                </a:tc>
                <a:tc>
                  <a:txBody>
                    <a:bodyPr/>
                    <a:lstStyle/>
                    <a:p>
                      <a:pPr algn="l" rtl="0" fontAlgn="b"/>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仕事</a:t>
                      </a:r>
                      <a:r>
                        <a:rPr lang="en-US" altLang="ja-JP" sz="8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職業</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2085828299"/>
                  </a:ext>
                </a:extLst>
              </a:tr>
              <a:tr h="137367">
                <a:tc vMerge="1">
                  <a:txBody>
                    <a:bodyPr/>
                    <a:lstStyle/>
                    <a:p>
                      <a:endParaRPr kumimoji="1" lang="ja-JP" altLang="en-US"/>
                    </a:p>
                  </a:txBody>
                  <a:tcPr/>
                </a:tc>
                <a:tc>
                  <a:txBody>
                    <a:bodyPr/>
                    <a:lstStyle/>
                    <a:p>
                      <a:pPr algn="l" rtl="0" fontAlgn="b"/>
                      <a:r>
                        <a:rPr lang="zh-TW" altLang="en-US" sz="800" b="0" i="0" u="none" strike="noStrike">
                          <a:solidFill>
                            <a:srgbClr val="000000"/>
                          </a:solidFill>
                          <a:effectLst/>
                          <a:latin typeface="メイリオ" panose="020B0604030504040204" pitchFamily="50" charset="-128"/>
                          <a:ea typeface="メイリオ" panose="020B0604030504040204" pitchFamily="50" charset="-128"/>
                        </a:rPr>
                        <a:t>仕事</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職業</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公務員</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3760566080"/>
                  </a:ext>
                </a:extLst>
              </a:tr>
              <a:tr h="137367">
                <a:tc vMerge="1">
                  <a:txBody>
                    <a:bodyPr/>
                    <a:lstStyle/>
                    <a:p>
                      <a:endParaRPr kumimoji="1" lang="ja-JP" altLang="en-US"/>
                    </a:p>
                  </a:txBody>
                  <a:tcPr/>
                </a:tc>
                <a:tc>
                  <a:txBody>
                    <a:bodyPr/>
                    <a:lstStyle/>
                    <a:p>
                      <a:pPr algn="l" rtl="0" fontAlgn="b"/>
                      <a:r>
                        <a:rPr lang="zh-TW" altLang="en-US" sz="800" b="0" i="0" u="none" strike="noStrike">
                          <a:solidFill>
                            <a:srgbClr val="000000"/>
                          </a:solidFill>
                          <a:effectLst/>
                          <a:latin typeface="メイリオ" panose="020B0604030504040204" pitchFamily="50" charset="-128"/>
                          <a:ea typeface="メイリオ" panose="020B0604030504040204" pitchFamily="50" charset="-128"/>
                        </a:rPr>
                        <a:t>仕事</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職業</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経営者、会社役員</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4107878757"/>
                  </a:ext>
                </a:extLst>
              </a:tr>
              <a:tr h="137367">
                <a:tc vMerge="1">
                  <a:txBody>
                    <a:bodyPr/>
                    <a:lstStyle/>
                    <a:p>
                      <a:endParaRPr kumimoji="1" lang="ja-JP" altLang="en-US"/>
                    </a:p>
                  </a:txBody>
                  <a:tcPr/>
                </a:tc>
                <a:tc>
                  <a:txBody>
                    <a:bodyPr/>
                    <a:lstStyle/>
                    <a:p>
                      <a:pPr algn="l" rtl="0" fontAlgn="b"/>
                      <a:r>
                        <a:rPr lang="zh-TW" altLang="en-US" sz="800" b="0" i="0" u="none" strike="noStrike">
                          <a:solidFill>
                            <a:srgbClr val="000000"/>
                          </a:solidFill>
                          <a:effectLst/>
                          <a:latin typeface="メイリオ" panose="020B0604030504040204" pitchFamily="50" charset="-128"/>
                          <a:ea typeface="メイリオ" panose="020B0604030504040204" pitchFamily="50" charset="-128"/>
                        </a:rPr>
                        <a:t>仕事</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職業</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会社員（正社員）</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1074949128"/>
                  </a:ext>
                </a:extLst>
              </a:tr>
              <a:tr h="137367">
                <a:tc vMerge="1">
                  <a:txBody>
                    <a:bodyPr/>
                    <a:lstStyle/>
                    <a:p>
                      <a:endParaRPr kumimoji="1" lang="ja-JP" altLang="en-US"/>
                    </a:p>
                  </a:txBody>
                  <a:tcPr/>
                </a:tc>
                <a:tc>
                  <a:txBody>
                    <a:bodyPr/>
                    <a:lstStyle/>
                    <a:p>
                      <a:pPr algn="l" rtl="0" fontAlgn="b"/>
                      <a:r>
                        <a:rPr lang="zh-TW" altLang="en-US" sz="800" b="0" i="0" u="none" strike="noStrike">
                          <a:solidFill>
                            <a:srgbClr val="000000"/>
                          </a:solidFill>
                          <a:effectLst/>
                          <a:latin typeface="メイリオ" panose="020B0604030504040204" pitchFamily="50" charset="-128"/>
                          <a:ea typeface="メイリオ" panose="020B0604030504040204" pitchFamily="50" charset="-128"/>
                        </a:rPr>
                        <a:t>仕事</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職業</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会社員（契約社員、派遣社員）</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4147270911"/>
                  </a:ext>
                </a:extLst>
              </a:tr>
              <a:tr h="137367">
                <a:tc vMerge="1">
                  <a:txBody>
                    <a:bodyPr/>
                    <a:lstStyle/>
                    <a:p>
                      <a:endParaRPr kumimoji="1" lang="ja-JP" altLang="en-US"/>
                    </a:p>
                  </a:txBody>
                  <a:tcPr/>
                </a:tc>
                <a:tc>
                  <a:txBody>
                    <a:bodyPr/>
                    <a:lstStyle/>
                    <a:p>
                      <a:pPr algn="l" rtl="0" fontAlgn="b"/>
                      <a:r>
                        <a:rPr lang="zh-TW" altLang="en-US" sz="800" b="0" i="0" u="none" strike="noStrike">
                          <a:solidFill>
                            <a:srgbClr val="000000"/>
                          </a:solidFill>
                          <a:effectLst/>
                          <a:latin typeface="メイリオ" panose="020B0604030504040204" pitchFamily="50" charset="-128"/>
                          <a:ea typeface="メイリオ" panose="020B0604030504040204" pitchFamily="50" charset="-128"/>
                        </a:rPr>
                        <a:t>仕事</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職業</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自営業、自由業</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2546887097"/>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仕事</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職業</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パート、アルバイト</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1402958220"/>
                  </a:ext>
                </a:extLst>
              </a:tr>
              <a:tr h="137367">
                <a:tc vMerge="1">
                  <a:txBody>
                    <a:bodyPr/>
                    <a:lstStyle/>
                    <a:p>
                      <a:endParaRPr kumimoji="1" lang="ja-JP" altLang="en-US"/>
                    </a:p>
                  </a:txBody>
                  <a:tcPr/>
                </a:tc>
                <a:tc>
                  <a:txBody>
                    <a:bodyPr/>
                    <a:lstStyle/>
                    <a:p>
                      <a:pPr algn="l" rtl="0" fontAlgn="b"/>
                      <a:r>
                        <a:rPr lang="zh-TW" altLang="en-US" sz="800" b="0" i="0" u="none" strike="noStrike">
                          <a:solidFill>
                            <a:srgbClr val="000000"/>
                          </a:solidFill>
                          <a:effectLst/>
                          <a:latin typeface="メイリオ" panose="020B0604030504040204" pitchFamily="50" charset="-128"/>
                          <a:ea typeface="メイリオ" panose="020B0604030504040204" pitchFamily="50" charset="-128"/>
                        </a:rPr>
                        <a:t>仕事</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職業</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専業主婦（主夫）</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582842318"/>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仕事</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職業</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大学生、大学院生</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3854972131"/>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仕事</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職業</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その他学生</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3608835078"/>
                  </a:ext>
                </a:extLst>
              </a:tr>
              <a:tr h="137367">
                <a:tc vMerge="1">
                  <a:txBody>
                    <a:bodyPr/>
                    <a:lstStyle/>
                    <a:p>
                      <a:endParaRPr kumimoji="1" lang="ja-JP" altLang="en-US"/>
                    </a:p>
                  </a:txBody>
                  <a:tcPr/>
                </a:tc>
                <a:tc>
                  <a:txBody>
                    <a:bodyPr/>
                    <a:lstStyle/>
                    <a:p>
                      <a:pPr algn="l" rtl="0" fontAlgn="b"/>
                      <a:r>
                        <a:rPr lang="zh-TW" altLang="en-US" sz="800" b="0" i="0" u="none" strike="noStrike">
                          <a:solidFill>
                            <a:srgbClr val="000000"/>
                          </a:solidFill>
                          <a:effectLst/>
                          <a:latin typeface="メイリオ" panose="020B0604030504040204" pitchFamily="50" charset="-128"/>
                          <a:ea typeface="メイリオ" panose="020B0604030504040204" pitchFamily="50" charset="-128"/>
                        </a:rPr>
                        <a:t>仕事</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職業</a:t>
                      </a:r>
                      <a:r>
                        <a:rPr lang="en-US" altLang="zh-TW" sz="800" b="0" i="0" u="none" strike="noStrike">
                          <a:solidFill>
                            <a:srgbClr val="000000"/>
                          </a:solidFill>
                          <a:effectLst/>
                          <a:latin typeface="メイリオ" panose="020B0604030504040204" pitchFamily="50" charset="-128"/>
                          <a:ea typeface="メイリオ" panose="020B0604030504040204" pitchFamily="50" charset="-128"/>
                        </a:rPr>
                        <a:t>/</a:t>
                      </a:r>
                      <a:r>
                        <a:rPr lang="zh-TW" altLang="en-US" sz="800" b="0" i="0" u="none" strike="noStrike">
                          <a:solidFill>
                            <a:srgbClr val="000000"/>
                          </a:solidFill>
                          <a:effectLst/>
                          <a:latin typeface="メイリオ" panose="020B0604030504040204" pitchFamily="50" charset="-128"/>
                          <a:ea typeface="メイリオ" panose="020B0604030504040204" pitchFamily="50" charset="-128"/>
                        </a:rPr>
                        <a:t>無職</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3613711299"/>
                  </a:ext>
                </a:extLst>
              </a:tr>
              <a:tr h="137367">
                <a:tc rowSpan="17">
                  <a:txBody>
                    <a:bodyPr/>
                    <a:lstStyle/>
                    <a:p>
                      <a:pPr algn="ctr" rtl="0" fontAlgn="ct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p>
                  </a:txBody>
                  <a:tcPr marL="3021" marR="3021" marT="3021" marB="0" anchor="ctr">
                    <a:lnL>
                      <a:noFill/>
                    </a:lnL>
                    <a:lnR w="12700" cap="flat" cmpd="sng" algn="ctr">
                      <a:solidFill>
                        <a:srgbClr val="FFFFFF"/>
                      </a:solidFill>
                      <a:prstDash val="solid"/>
                      <a:round/>
                      <a:headEnd type="none" w="med" len="med"/>
                      <a:tailEnd type="none" w="med" len="med"/>
                    </a:lnR>
                    <a:lnT>
                      <a:noFill/>
                    </a:lnT>
                    <a:lnB>
                      <a:noFill/>
                    </a:lnB>
                    <a:solidFill>
                      <a:srgbClr val="E4E4EC"/>
                    </a:solidFill>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1003860067"/>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大学卒業</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3909498730"/>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大学卒業</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近々卒業予定、最近卒業した</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3300433669"/>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就職</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2785875089"/>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就職</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近々就職予定、最近就職した</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3368671397"/>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転職</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600269499"/>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転職</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近々転職予定、最近転職した</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3562658808"/>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退職</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829446231"/>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退職</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近々退職予定、最近退職した</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2001942743"/>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結婚</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4204538894"/>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結婚</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近々結婚予定、最近結婚した</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1639073429"/>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出産</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465204154"/>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出産</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子供が近々生まれる予定、最近子供が生まれた</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2384558871"/>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マイホームの購入</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772444197"/>
                  </a:ext>
                </a:extLst>
              </a:tr>
              <a:tr h="271412">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マイホームの購入</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マイホームを近々購入予定、最近購入した</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2210800191"/>
                  </a:ext>
                </a:extLst>
              </a:tr>
              <a:tr h="137367">
                <a:tc vMerge="1">
                  <a:txBody>
                    <a:bodyPr/>
                    <a:lstStyle/>
                    <a:p>
                      <a:endParaRPr kumimoji="1" lang="ja-JP" altLang="en-US"/>
                    </a:p>
                  </a:txBody>
                  <a:tcPr/>
                </a:tc>
                <a:tc>
                  <a:txBody>
                    <a:bodyPr/>
                    <a:lstStyle/>
                    <a:p>
                      <a:pPr algn="l" rtl="0" fontAlgn="b"/>
                      <a:r>
                        <a:rPr lang="ja-JP" altLang="en-US" sz="800" b="0" i="0" u="none" strike="noStrike">
                          <a:solidFill>
                            <a:srgbClr val="000000"/>
                          </a:solidFill>
                          <a:effectLst/>
                          <a:latin typeface="メイリオ" panose="020B0604030504040204" pitchFamily="50" charset="-128"/>
                          <a:ea typeface="メイリオ" panose="020B0604030504040204" pitchFamily="50" charset="-128"/>
                        </a:rPr>
                        <a:t>ライフイベント</a:t>
                      </a: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a:solidFill>
                            <a:srgbClr val="000000"/>
                          </a:solidFill>
                          <a:effectLst/>
                          <a:latin typeface="メイリオ" panose="020B0604030504040204" pitchFamily="50" charset="-128"/>
                          <a:ea typeface="メイリオ" panose="020B0604030504040204" pitchFamily="50" charset="-128"/>
                        </a:rPr>
                        <a:t>引っ越し</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330462438"/>
                  </a:ext>
                </a:extLst>
              </a:tr>
              <a:tr h="137367">
                <a:tc vMerge="1">
                  <a:txBody>
                    <a:bodyPr/>
                    <a:lstStyle/>
                    <a:p>
                      <a:endParaRPr kumimoji="1" lang="ja-JP" altLang="en-US"/>
                    </a:p>
                  </a:txBody>
                  <a:tcPr/>
                </a:tc>
                <a:tc>
                  <a:txBody>
                    <a:bodyPr/>
                    <a:lstStyle/>
                    <a:p>
                      <a:pPr algn="l" rtl="0" fontAlgn="b"/>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ライフイベント</a:t>
                      </a:r>
                      <a:r>
                        <a:rPr lang="en-US" altLang="ja-JP" sz="8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引っ越し</a:t>
                      </a:r>
                      <a:r>
                        <a:rPr lang="en-US" altLang="ja-JP" sz="8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近々引っ越し予定、最近引っ越した</a:t>
                      </a:r>
                    </a:p>
                  </a:txBody>
                  <a:tcPr marL="3021" marR="3021" marT="3021"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extLst>
                  <a:ext uri="{0D108BD9-81ED-4DB2-BD59-A6C34878D82A}">
                    <a16:rowId xmlns:a16="http://schemas.microsoft.com/office/drawing/2014/main" val="2866441655"/>
                  </a:ext>
                </a:extLst>
              </a:tr>
            </a:tbl>
          </a:graphicData>
        </a:graphic>
      </p:graphicFrame>
      <p:grpSp>
        <p:nvGrpSpPr>
          <p:cNvPr id="9" name="グループ化 8"/>
          <p:cNvGrpSpPr/>
          <p:nvPr/>
        </p:nvGrpSpPr>
        <p:grpSpPr>
          <a:xfrm>
            <a:off x="230926" y="222370"/>
            <a:ext cx="540000" cy="396000"/>
            <a:chOff x="1179981" y="1052736"/>
            <a:chExt cx="604667" cy="432047"/>
          </a:xfrm>
        </p:grpSpPr>
        <p:sp>
          <p:nvSpPr>
            <p:cNvPr id="10" name="直角三角形 9"/>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1" name="テキスト ボックス 10"/>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spTree>
    <p:extLst>
      <p:ext uri="{BB962C8B-B14F-4D97-AF65-F5344CB8AC3E}">
        <p14:creationId xmlns:p14="http://schemas.microsoft.com/office/powerpoint/2010/main" val="3467037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p:txBody>
          <a:bodyPr>
            <a:noAutofit/>
          </a:bodyPr>
          <a:lstStyle/>
          <a:p>
            <a:pPr>
              <a:lnSpc>
                <a:spcPct val="150000"/>
              </a:lnSpc>
            </a:pPr>
            <a:r>
              <a:rPr lang="ja-JP" altLang="en-US" sz="20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rPr>
              <a:t>ブランドパネル </a:t>
            </a:r>
            <a:r>
              <a:rPr lang="en-US" altLang="ja-JP" sz="20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rPr>
              <a:t>SP</a:t>
            </a:r>
            <a:r>
              <a:rPr lang="en-US" altLang="ja-JP" sz="11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0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20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rPr>
              <a:t>動画広告の</a:t>
            </a:r>
            <a:r>
              <a:rPr lang="ja-JP" altLang="en-US" sz="20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rPr>
              <a:t>フォーマット選択</a:t>
            </a:r>
            <a:r>
              <a:rPr lang="ja-JP" altLang="ja-JP" sz="20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rPr>
              <a:t>について</a:t>
            </a:r>
          </a:p>
        </p:txBody>
      </p:sp>
      <p:graphicFrame>
        <p:nvGraphicFramePr>
          <p:cNvPr id="10" name="表 9"/>
          <p:cNvGraphicFramePr>
            <a:graphicFrameLocks noGrp="1"/>
          </p:cNvGraphicFramePr>
          <p:nvPr>
            <p:extLst>
              <p:ext uri="{D42A27DB-BD31-4B8C-83A1-F6EECF244321}">
                <p14:modId xmlns:p14="http://schemas.microsoft.com/office/powerpoint/2010/main" val="2265854968"/>
              </p:ext>
            </p:extLst>
          </p:nvPr>
        </p:nvGraphicFramePr>
        <p:xfrm>
          <a:off x="704528" y="4559468"/>
          <a:ext cx="8015391" cy="1570996"/>
        </p:xfrm>
        <a:graphic>
          <a:graphicData uri="http://schemas.openxmlformats.org/drawingml/2006/table">
            <a:tbl>
              <a:tblPr firstRow="1" bandRow="1">
                <a:tableStyleId>{9DCAF9ED-07DC-4A11-8D7F-57B35C25682E}</a:tableStyleId>
              </a:tblPr>
              <a:tblGrid>
                <a:gridCol w="2671797">
                  <a:extLst>
                    <a:ext uri="{9D8B030D-6E8A-4147-A177-3AD203B41FA5}">
                      <a16:colId xmlns:a16="http://schemas.microsoft.com/office/drawing/2014/main" val="4224435488"/>
                    </a:ext>
                  </a:extLst>
                </a:gridCol>
                <a:gridCol w="2671797">
                  <a:extLst>
                    <a:ext uri="{9D8B030D-6E8A-4147-A177-3AD203B41FA5}">
                      <a16:colId xmlns:a16="http://schemas.microsoft.com/office/drawing/2014/main" val="2798461330"/>
                    </a:ext>
                  </a:extLst>
                </a:gridCol>
                <a:gridCol w="2671797">
                  <a:extLst>
                    <a:ext uri="{9D8B030D-6E8A-4147-A177-3AD203B41FA5}">
                      <a16:colId xmlns:a16="http://schemas.microsoft.com/office/drawing/2014/main" val="1786305339"/>
                    </a:ext>
                  </a:extLst>
                </a:gridCol>
              </a:tblGrid>
              <a:tr h="252119">
                <a:tc>
                  <a:txBody>
                    <a:bodyPr/>
                    <a:lstStyle/>
                    <a:p>
                      <a:pPr algn="ctr"/>
                      <a:r>
                        <a:rPr kumimoji="1" lang="ja-JP" altLang="en-US" sz="1300" dirty="0">
                          <a:latin typeface="+mn-ea"/>
                          <a:ea typeface="+mn-ea"/>
                        </a:rPr>
                        <a:t>掲載時期</a:t>
                      </a: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gridSpan="2">
                  <a:txBody>
                    <a:bodyPr/>
                    <a:lstStyle/>
                    <a:p>
                      <a:pPr algn="ctr"/>
                      <a:r>
                        <a:rPr kumimoji="1" lang="en-US" altLang="ja-JP" sz="1300" dirty="0">
                          <a:latin typeface="+mn-ea"/>
                          <a:ea typeface="+mn-ea"/>
                        </a:rPr>
                        <a:t>2020</a:t>
                      </a:r>
                      <a:r>
                        <a:rPr kumimoji="1" lang="ja-JP" altLang="en-US" sz="1300" dirty="0">
                          <a:latin typeface="+mn-ea"/>
                          <a:ea typeface="+mn-ea"/>
                        </a:rPr>
                        <a:t>年</a:t>
                      </a:r>
                      <a:r>
                        <a:rPr kumimoji="1" lang="en-US" altLang="ja-JP" sz="1300" dirty="0">
                          <a:latin typeface="+mn-ea"/>
                          <a:ea typeface="+mn-ea"/>
                        </a:rPr>
                        <a:t>10</a:t>
                      </a:r>
                      <a:r>
                        <a:rPr kumimoji="1" lang="ja-JP" altLang="en-US" sz="1300" dirty="0">
                          <a:latin typeface="+mn-ea"/>
                          <a:ea typeface="+mn-ea"/>
                        </a:rPr>
                        <a:t>月～</a:t>
                      </a: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6373744"/>
                  </a:ext>
                </a:extLst>
              </a:tr>
              <a:tr h="379060">
                <a:tc>
                  <a:txBody>
                    <a:bodyPr/>
                    <a:lstStyle/>
                    <a:p>
                      <a:pPr algn="ctr"/>
                      <a:r>
                        <a:rPr kumimoji="1" lang="ja-JP" altLang="en-US" sz="1100" dirty="0">
                          <a:solidFill>
                            <a:schemeClr val="bg1"/>
                          </a:solidFill>
                          <a:latin typeface="+mn-ea"/>
                          <a:ea typeface="+mn-ea"/>
                        </a:rPr>
                        <a:t>フォーマット</a:t>
                      </a:r>
                      <a:endParaRPr kumimoji="1" lang="en-US" altLang="ja-JP" sz="1100" dirty="0">
                        <a:solidFill>
                          <a:schemeClr val="bg1"/>
                        </a:solidFill>
                        <a:latin typeface="+mn-ea"/>
                        <a:ea typeface="+mn-ea"/>
                      </a:endParaRPr>
                    </a:p>
                    <a:p>
                      <a:pPr algn="ctr"/>
                      <a:r>
                        <a:rPr kumimoji="1" lang="ja-JP" altLang="en-US" sz="1100" dirty="0">
                          <a:solidFill>
                            <a:schemeClr val="bg1"/>
                          </a:solidFill>
                          <a:latin typeface="+mn-ea"/>
                          <a:ea typeface="+mn-ea"/>
                        </a:rPr>
                        <a:t>（タップ後の挙動）</a:t>
                      </a: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a:r>
                        <a:rPr kumimoji="1" lang="en-US" altLang="ja-JP" sz="1300" b="0" i="0" u="none" strike="noStrike" kern="1200" dirty="0">
                          <a:solidFill>
                            <a:schemeClr val="bg1"/>
                          </a:solidFill>
                          <a:effectLst/>
                          <a:latin typeface="+mn-ea"/>
                          <a:ea typeface="+mn-ea"/>
                          <a:cs typeface="+mn-cs"/>
                        </a:rPr>
                        <a:t>for click</a:t>
                      </a:r>
                      <a:endParaRPr kumimoji="1" lang="ja-JP" altLang="en-US" sz="1300" dirty="0">
                        <a:solidFill>
                          <a:schemeClr val="bg1"/>
                        </a:solidFill>
                        <a:latin typeface="+mn-ea"/>
                        <a:ea typeface="+mn-ea"/>
                      </a:endParaRP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a:r>
                        <a:rPr kumimoji="1" lang="en-US" altLang="ja-JP" sz="1300" b="0" i="0" u="none" strike="noStrike" kern="1200" dirty="0">
                          <a:solidFill>
                            <a:schemeClr val="bg1"/>
                          </a:solidFill>
                          <a:effectLst/>
                          <a:latin typeface="+mn-ea"/>
                          <a:ea typeface="+mn-ea"/>
                          <a:cs typeface="+mn-cs"/>
                        </a:rPr>
                        <a:t>for view</a:t>
                      </a:r>
                      <a:endParaRPr kumimoji="1" lang="ja-JP" altLang="en-US" sz="1300" dirty="0">
                        <a:solidFill>
                          <a:schemeClr val="bg1"/>
                        </a:solidFill>
                        <a:latin typeface="+mn-ea"/>
                        <a:ea typeface="+mn-ea"/>
                      </a:endParaRPr>
                    </a:p>
                  </a:txBody>
                  <a:tcPr marL="74295" marR="74295" marT="37148" marB="37148" anchor="ctr">
                    <a:lnL w="12700" cap="flat" cmpd="sng" algn="ctr">
                      <a:solidFill>
                        <a:schemeClr val="tx1"/>
                      </a:solidFill>
                      <a:prstDash val="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369898114"/>
                  </a:ext>
                </a:extLst>
              </a:tr>
              <a:tr h="418468">
                <a:tc>
                  <a:txBody>
                    <a:bodyPr/>
                    <a:lstStyle/>
                    <a:p>
                      <a:pPr algn="ctr"/>
                      <a:r>
                        <a:rPr kumimoji="1" lang="en-US" altLang="ja-JP" sz="1300" dirty="0">
                          <a:latin typeface="+mn-ea"/>
                          <a:ea typeface="+mn-ea"/>
                        </a:rPr>
                        <a:t>WEB</a:t>
                      </a: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300" dirty="0">
                          <a:latin typeface="+mn-ea"/>
                          <a:ea typeface="+mn-ea"/>
                        </a:rPr>
                        <a:t>●</a:t>
                      </a: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300" dirty="0">
                          <a:latin typeface="+mn-ea"/>
                          <a:ea typeface="+mn-ea"/>
                        </a:rPr>
                        <a:t>●</a:t>
                      </a:r>
                    </a:p>
                  </a:txBody>
                  <a:tcPr marL="74295" marR="74295" marT="37148" marB="37148" anchor="ctr">
                    <a:lnL w="12700" cap="flat" cmpd="sng" algn="ctr">
                      <a:solidFill>
                        <a:schemeClr val="tx1"/>
                      </a:solidFill>
                      <a:prstDash val="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76162979"/>
                  </a:ext>
                </a:extLst>
              </a:tr>
              <a:tr h="435478">
                <a:tc>
                  <a:txBody>
                    <a:bodyPr/>
                    <a:lstStyle/>
                    <a:p>
                      <a:pPr algn="ctr"/>
                      <a:r>
                        <a:rPr kumimoji="1" lang="ja-JP" altLang="en-US" sz="1300" dirty="0">
                          <a:latin typeface="+mn-ea"/>
                          <a:ea typeface="+mn-ea"/>
                        </a:rPr>
                        <a:t>アプリ</a:t>
                      </a: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300" dirty="0">
                          <a:latin typeface="+mn-ea"/>
                          <a:ea typeface="+mn-ea"/>
                        </a:rPr>
                        <a:t>●</a:t>
                      </a:r>
                      <a:r>
                        <a:rPr kumimoji="1" lang="en-US" altLang="ja-JP" sz="1300" dirty="0">
                          <a:latin typeface="+mn-ea"/>
                          <a:ea typeface="+mn-ea"/>
                        </a:rPr>
                        <a:t/>
                      </a:r>
                      <a:br>
                        <a:rPr kumimoji="1" lang="en-US" altLang="ja-JP" sz="1300" dirty="0">
                          <a:latin typeface="+mn-ea"/>
                          <a:ea typeface="+mn-ea"/>
                        </a:rPr>
                      </a:br>
                      <a:r>
                        <a:rPr kumimoji="1" lang="ja-JP" altLang="en-US" sz="1300" dirty="0">
                          <a:latin typeface="+mn-ea"/>
                          <a:ea typeface="+mn-ea"/>
                        </a:rPr>
                        <a:t>（</a:t>
                      </a:r>
                      <a:r>
                        <a:rPr kumimoji="1" lang="en-US" altLang="ja-JP" sz="1300" dirty="0">
                          <a:latin typeface="+mn-ea"/>
                          <a:ea typeface="+mn-ea"/>
                        </a:rPr>
                        <a:t>※2</a:t>
                      </a:r>
                      <a:r>
                        <a:rPr kumimoji="1" lang="ja-JP" altLang="en-US" sz="1300" dirty="0">
                          <a:latin typeface="+mn-ea"/>
                          <a:ea typeface="+mn-ea"/>
                        </a:rPr>
                        <a:t>階層）</a:t>
                      </a: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300" dirty="0">
                          <a:latin typeface="+mn-ea"/>
                          <a:ea typeface="+mn-ea"/>
                        </a:rPr>
                        <a:t>●</a:t>
                      </a:r>
                    </a:p>
                  </a:txBody>
                  <a:tcPr marL="74295" marR="74295" marT="37148" marB="37148" anchor="ctr">
                    <a:lnL w="12700" cap="flat" cmpd="sng" algn="ctr">
                      <a:solidFill>
                        <a:schemeClr val="tx1"/>
                      </a:solidFill>
                      <a:prstDash val="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79559107"/>
                  </a:ext>
                </a:extLst>
              </a:tr>
            </a:tbl>
          </a:graphicData>
        </a:graphic>
      </p:graphicFrame>
      <p:sp>
        <p:nvSpPr>
          <p:cNvPr id="11" name="テキスト ボックス 10"/>
          <p:cNvSpPr txBox="1"/>
          <p:nvPr/>
        </p:nvSpPr>
        <p:spPr>
          <a:xfrm>
            <a:off x="632520" y="4242009"/>
            <a:ext cx="2866819" cy="317459"/>
          </a:xfrm>
          <a:prstGeom prst="rect">
            <a:avLst/>
          </a:prstGeom>
          <a:noFill/>
        </p:spPr>
        <p:txBody>
          <a:bodyPr wrap="square" rtlCol="0">
            <a:spAutoFit/>
          </a:bodyPr>
          <a:lstStyle/>
          <a:p>
            <a:r>
              <a:rPr lang="ja-JP" altLang="en-US" sz="1463" dirty="0"/>
              <a:t>▼フォーマットの指定可否</a:t>
            </a:r>
          </a:p>
        </p:txBody>
      </p:sp>
      <p:sp>
        <p:nvSpPr>
          <p:cNvPr id="12" name="テキスト ボックス 11"/>
          <p:cNvSpPr txBox="1"/>
          <p:nvPr/>
        </p:nvSpPr>
        <p:spPr>
          <a:xfrm>
            <a:off x="553877" y="905463"/>
            <a:ext cx="9214775" cy="1077218"/>
          </a:xfrm>
          <a:prstGeom prst="rect">
            <a:avLst/>
          </a:prstGeom>
          <a:noFill/>
        </p:spPr>
        <p:txBody>
          <a:bodyPr wrap="square" rtlCol="0">
            <a:spAutoFit/>
          </a:bodyPr>
          <a:lstStyle/>
          <a:p>
            <a:r>
              <a:rPr lang="ja-JP" altLang="en-US" sz="1600" dirty="0"/>
              <a:t>ブランドパネル </a:t>
            </a:r>
            <a:r>
              <a:rPr lang="en-US" altLang="ja-JP" sz="1600" dirty="0"/>
              <a:t>SP</a:t>
            </a:r>
            <a:r>
              <a:rPr lang="ja-JP" altLang="en-US" sz="1600" dirty="0"/>
              <a:t>は</a:t>
            </a:r>
            <a:r>
              <a:rPr lang="ja-JP" altLang="en-US" sz="1600" b="1" dirty="0"/>
              <a:t>広告配信の目的</a:t>
            </a:r>
            <a:r>
              <a:rPr lang="ja-JP" altLang="en-US" sz="1600" dirty="0"/>
              <a:t>によってフォーマットを選択することが可能です。</a:t>
            </a:r>
            <a:endParaRPr lang="en-US" altLang="ja-JP" sz="1600" dirty="0"/>
          </a:p>
          <a:p>
            <a:r>
              <a:rPr lang="ja-JP" altLang="en-US" sz="1600" dirty="0"/>
              <a:t>先行販売前半の</a:t>
            </a:r>
            <a:r>
              <a:rPr lang="en-US" altLang="ja-JP" sz="1600" dirty="0"/>
              <a:t>2020</a:t>
            </a:r>
            <a:r>
              <a:rPr lang="ja-JP" altLang="en-US" sz="1600" dirty="0"/>
              <a:t>年</a:t>
            </a:r>
            <a:r>
              <a:rPr lang="en-US" altLang="ja-JP" sz="1600" dirty="0"/>
              <a:t>10</a:t>
            </a:r>
            <a:r>
              <a:rPr lang="ja-JP" altLang="en-US" sz="1600" dirty="0"/>
              <a:t>月より</a:t>
            </a:r>
            <a:r>
              <a:rPr lang="ja-JP" altLang="en-US" sz="1600" b="1" dirty="0"/>
              <a:t>「</a:t>
            </a:r>
            <a:r>
              <a:rPr lang="en-US" altLang="ja-JP" sz="1600" b="1" dirty="0"/>
              <a:t>for click</a:t>
            </a:r>
            <a:r>
              <a:rPr lang="ja-JP" altLang="en-US" sz="1600" b="1" dirty="0"/>
              <a:t>」「</a:t>
            </a:r>
            <a:r>
              <a:rPr lang="en-US" altLang="ja-JP" sz="1600" b="1" dirty="0"/>
              <a:t>for view</a:t>
            </a:r>
            <a:r>
              <a:rPr lang="ja-JP" altLang="en-US" sz="1600" b="1" dirty="0"/>
              <a:t>」の</a:t>
            </a:r>
            <a:r>
              <a:rPr lang="ja-JP" altLang="en-US" sz="1600" b="1" dirty="0">
                <a:solidFill>
                  <a:srgbClr val="C00000"/>
                </a:solidFill>
              </a:rPr>
              <a:t>指定が可能</a:t>
            </a:r>
            <a:r>
              <a:rPr lang="ja-JP" altLang="en-US" sz="1600" dirty="0"/>
              <a:t>です。</a:t>
            </a:r>
            <a:endParaRPr lang="en-US" altLang="ja-JP" sz="1600" dirty="0"/>
          </a:p>
          <a:p>
            <a:r>
              <a:rPr lang="ja-JP" altLang="en-US" sz="1600" dirty="0"/>
              <a:t>広告タイプ・アスペクト比「</a:t>
            </a:r>
            <a:r>
              <a:rPr lang="ja-JP" altLang="en-US" sz="1600" b="1" dirty="0"/>
              <a:t>動画（</a:t>
            </a:r>
            <a:r>
              <a:rPr lang="en-US" altLang="ja-JP" sz="1600" b="1" dirty="0"/>
              <a:t>16:9</a:t>
            </a:r>
            <a:r>
              <a:rPr lang="ja-JP" altLang="en-US" sz="1600" b="1" dirty="0"/>
              <a:t>）</a:t>
            </a:r>
            <a:r>
              <a:rPr lang="ja-JP" altLang="en-US" sz="1600" dirty="0"/>
              <a:t>」にて広告タップ後の動作を指定します。</a:t>
            </a:r>
          </a:p>
          <a:p>
            <a:endParaRPr lang="ja-JP" altLang="en-US" sz="1600" dirty="0"/>
          </a:p>
        </p:txBody>
      </p:sp>
      <p:sp>
        <p:nvSpPr>
          <p:cNvPr id="13" name="テキスト ボックス 12"/>
          <p:cNvSpPr txBox="1"/>
          <p:nvPr/>
        </p:nvSpPr>
        <p:spPr>
          <a:xfrm>
            <a:off x="513815" y="1920898"/>
            <a:ext cx="8892988" cy="2243691"/>
          </a:xfrm>
          <a:prstGeom prst="rect">
            <a:avLst/>
          </a:prstGeom>
          <a:noFill/>
        </p:spPr>
        <p:txBody>
          <a:bodyPr wrap="square" rtlCol="0">
            <a:spAutoFit/>
          </a:bodyPr>
          <a:lstStyle/>
          <a:p>
            <a:r>
              <a:rPr lang="ja-JP" altLang="en-US" sz="1463" dirty="0"/>
              <a:t>■対象商品</a:t>
            </a:r>
            <a:endParaRPr lang="en-US" altLang="ja-JP" sz="1463" dirty="0"/>
          </a:p>
          <a:p>
            <a:r>
              <a:rPr lang="ja-JP" altLang="en-US" sz="1138" dirty="0"/>
              <a:t>　</a:t>
            </a:r>
            <a:r>
              <a:rPr lang="ja-JP" altLang="en-US" sz="1138" b="1" u="sng" dirty="0"/>
              <a:t>掲載期間：</a:t>
            </a:r>
            <a:r>
              <a:rPr lang="en-US" altLang="ja-JP" sz="1138" b="1" u="sng" dirty="0"/>
              <a:t>2020</a:t>
            </a:r>
            <a:r>
              <a:rPr lang="ja-JP" altLang="en-US" sz="1138" b="1" u="sng" dirty="0"/>
              <a:t>年</a:t>
            </a:r>
            <a:r>
              <a:rPr lang="en-US" altLang="ja-JP" sz="1138" b="1" u="sng" dirty="0"/>
              <a:t>10</a:t>
            </a:r>
            <a:r>
              <a:rPr lang="ja-JP" altLang="en-US" sz="1138" b="1" u="sng" dirty="0"/>
              <a:t>月～</a:t>
            </a:r>
            <a:r>
              <a:rPr lang="en-US" altLang="ja-JP" sz="1138" b="1" u="sng" dirty="0"/>
              <a:t>12</a:t>
            </a:r>
            <a:r>
              <a:rPr lang="ja-JP" altLang="en-US" sz="1138" b="1" u="sng" dirty="0"/>
              <a:t>月</a:t>
            </a:r>
            <a:endParaRPr lang="en-US" altLang="ja-JP" sz="1138" b="1" u="sng" dirty="0"/>
          </a:p>
          <a:p>
            <a:r>
              <a:rPr lang="ja-JP" altLang="en-US" sz="1138" dirty="0"/>
              <a:t>　ブランドパネル　</a:t>
            </a:r>
            <a:r>
              <a:rPr lang="en-US" altLang="ja-JP" sz="1138" dirty="0"/>
              <a:t>SP</a:t>
            </a:r>
            <a:r>
              <a:rPr lang="ja-JP" altLang="en-US" sz="1138" dirty="0"/>
              <a:t>（</a:t>
            </a:r>
            <a:r>
              <a:rPr lang="en-US" altLang="ja-JP" sz="1138" dirty="0"/>
              <a:t>500</a:t>
            </a:r>
            <a:r>
              <a:rPr lang="ja-JP" altLang="en-US" sz="1138" dirty="0"/>
              <a:t>万円</a:t>
            </a:r>
            <a:r>
              <a:rPr lang="en-US" altLang="ja-JP" sz="1138" dirty="0"/>
              <a:t>〜</a:t>
            </a:r>
            <a:r>
              <a:rPr lang="ja-JP" altLang="en-US" sz="1138" dirty="0"/>
              <a:t>）、</a:t>
            </a:r>
            <a:r>
              <a:rPr lang="ja-JP" altLang="en-US" sz="1138" dirty="0">
                <a:latin typeface="+mj-ea"/>
              </a:rPr>
              <a:t>ブランドパネル</a:t>
            </a:r>
            <a:r>
              <a:rPr lang="ja-JP" altLang="en-US" sz="1138" dirty="0"/>
              <a:t>　</a:t>
            </a:r>
            <a:r>
              <a:rPr lang="en-US" altLang="ja-JP" sz="1138" dirty="0"/>
              <a:t>SP</a:t>
            </a:r>
            <a:r>
              <a:rPr lang="ja-JP" altLang="en-US" sz="1138" dirty="0">
                <a:latin typeface="+mj-ea"/>
              </a:rPr>
              <a:t>（</a:t>
            </a:r>
            <a:r>
              <a:rPr lang="en-US" altLang="ja-JP" sz="1138" dirty="0">
                <a:latin typeface="+mj-ea"/>
              </a:rPr>
              <a:t>1000</a:t>
            </a:r>
            <a:r>
              <a:rPr lang="ja-JP" altLang="en-US" sz="1138" dirty="0">
                <a:latin typeface="+mj-ea"/>
              </a:rPr>
              <a:t>万円</a:t>
            </a:r>
            <a:r>
              <a:rPr lang="en-US" altLang="ja-JP" sz="1138" dirty="0">
                <a:latin typeface="+mj-ea"/>
              </a:rPr>
              <a:t>〜</a:t>
            </a:r>
            <a:r>
              <a:rPr lang="ja-JP" altLang="en-US" sz="1138" dirty="0">
                <a:latin typeface="+mj-ea"/>
              </a:rPr>
              <a:t>）</a:t>
            </a:r>
            <a:r>
              <a:rPr lang="ja-JP" altLang="en-US" sz="1138" dirty="0"/>
              <a:t>、</a:t>
            </a:r>
            <a:endParaRPr lang="en-US" altLang="ja-JP" sz="1138" dirty="0"/>
          </a:p>
          <a:p>
            <a:r>
              <a:rPr lang="ja-JP" altLang="en-US" sz="1138" dirty="0">
                <a:latin typeface="+mj-ea"/>
              </a:rPr>
              <a:t>　ブランドパネル</a:t>
            </a:r>
            <a:r>
              <a:rPr lang="ja-JP" altLang="en-US" sz="1138" dirty="0"/>
              <a:t>　</a:t>
            </a:r>
            <a:r>
              <a:rPr lang="en-US" altLang="ja-JP" sz="1138" dirty="0"/>
              <a:t>SP</a:t>
            </a:r>
            <a:r>
              <a:rPr lang="ja-JP" altLang="en-US" sz="1138" dirty="0">
                <a:latin typeface="+mj-ea"/>
              </a:rPr>
              <a:t>（都道府県）（</a:t>
            </a:r>
            <a:r>
              <a:rPr lang="en-US" altLang="ja-JP" sz="1138" dirty="0">
                <a:latin typeface="+mj-ea"/>
              </a:rPr>
              <a:t>100</a:t>
            </a:r>
            <a:r>
              <a:rPr lang="ja-JP" altLang="en-US" sz="1138" dirty="0">
                <a:latin typeface="+mj-ea"/>
              </a:rPr>
              <a:t>万円～）、ブランドパネル</a:t>
            </a:r>
            <a:r>
              <a:rPr lang="ja-JP" altLang="en-US" sz="1138" dirty="0"/>
              <a:t>　</a:t>
            </a:r>
            <a:r>
              <a:rPr lang="en-US" altLang="ja-JP" sz="1138" dirty="0"/>
              <a:t>SP</a:t>
            </a:r>
            <a:r>
              <a:rPr lang="ja-JP" altLang="en-US" sz="1138" dirty="0">
                <a:latin typeface="+mj-ea"/>
              </a:rPr>
              <a:t>（都道府県）（</a:t>
            </a:r>
            <a:r>
              <a:rPr lang="en-US" altLang="ja-JP" sz="1138" dirty="0">
                <a:latin typeface="+mj-ea"/>
              </a:rPr>
              <a:t>300</a:t>
            </a:r>
            <a:r>
              <a:rPr lang="ja-JP" altLang="en-US" sz="1138" dirty="0">
                <a:latin typeface="+mj-ea"/>
              </a:rPr>
              <a:t>万円～）</a:t>
            </a:r>
            <a:endParaRPr lang="en-US" altLang="ja-JP" sz="1138" dirty="0">
              <a:latin typeface="+mj-ea"/>
            </a:endParaRPr>
          </a:p>
          <a:p>
            <a:endParaRPr lang="en-US" altLang="ja-JP" sz="1138" dirty="0">
              <a:latin typeface="+mj-ea"/>
            </a:endParaRPr>
          </a:p>
          <a:p>
            <a:r>
              <a:rPr lang="ja-JP" altLang="en-US" sz="1138" dirty="0"/>
              <a:t>　</a:t>
            </a:r>
            <a:r>
              <a:rPr lang="ja-JP" altLang="en-US" sz="1138" b="1" u="sng" dirty="0"/>
              <a:t>掲載期間：</a:t>
            </a:r>
            <a:r>
              <a:rPr lang="en-US" altLang="ja-JP" sz="1138" b="1" u="sng" dirty="0"/>
              <a:t>2021</a:t>
            </a:r>
            <a:r>
              <a:rPr lang="ja-JP" altLang="en-US" sz="1138" b="1" u="sng" dirty="0"/>
              <a:t>年</a:t>
            </a:r>
            <a:r>
              <a:rPr lang="en-US" altLang="ja-JP" sz="1138" b="1" u="sng" dirty="0"/>
              <a:t>1</a:t>
            </a:r>
            <a:r>
              <a:rPr lang="ja-JP" altLang="en-US" sz="1138" b="1" u="sng" dirty="0"/>
              <a:t>月～</a:t>
            </a:r>
            <a:r>
              <a:rPr lang="en-US" altLang="ja-JP" sz="1138" b="1" u="sng" dirty="0"/>
              <a:t>3</a:t>
            </a:r>
            <a:r>
              <a:rPr lang="ja-JP" altLang="en-US" sz="1138" b="1" u="sng" dirty="0"/>
              <a:t>月</a:t>
            </a:r>
            <a:endParaRPr lang="en-US" altLang="ja-JP" sz="1138" b="1" u="sng" dirty="0"/>
          </a:p>
          <a:p>
            <a:r>
              <a:rPr lang="ja-JP" altLang="en-US" sz="1138" dirty="0"/>
              <a:t>　ブランドパネル　</a:t>
            </a:r>
            <a:r>
              <a:rPr lang="en-US" altLang="ja-JP" sz="1138" dirty="0"/>
              <a:t>SP</a:t>
            </a:r>
            <a:r>
              <a:rPr lang="ja-JP" altLang="en-US" sz="1138" dirty="0"/>
              <a:t>（</a:t>
            </a:r>
            <a:r>
              <a:rPr lang="en-US" altLang="ja-JP" sz="1138" dirty="0"/>
              <a:t>500</a:t>
            </a:r>
            <a:r>
              <a:rPr lang="ja-JP" altLang="en-US" sz="1138" dirty="0"/>
              <a:t>万円</a:t>
            </a:r>
            <a:r>
              <a:rPr lang="en-US" altLang="ja-JP" sz="1138" dirty="0"/>
              <a:t>〜</a:t>
            </a:r>
            <a:r>
              <a:rPr lang="ja-JP" altLang="en-US" sz="1138" dirty="0"/>
              <a:t>）、</a:t>
            </a:r>
            <a:r>
              <a:rPr lang="ja-JP" altLang="en-US" sz="1138" dirty="0">
                <a:latin typeface="+mj-ea"/>
              </a:rPr>
              <a:t>ブランドパネル</a:t>
            </a:r>
            <a:r>
              <a:rPr lang="ja-JP" altLang="en-US" sz="1138" dirty="0"/>
              <a:t>　</a:t>
            </a:r>
            <a:r>
              <a:rPr lang="en-US" altLang="ja-JP" sz="1138" dirty="0"/>
              <a:t>SP</a:t>
            </a:r>
            <a:r>
              <a:rPr lang="ja-JP" altLang="en-US" sz="1138" dirty="0">
                <a:latin typeface="+mj-ea"/>
              </a:rPr>
              <a:t>（</a:t>
            </a:r>
            <a:r>
              <a:rPr lang="en-US" altLang="ja-JP" sz="1138" dirty="0">
                <a:latin typeface="+mj-ea"/>
              </a:rPr>
              <a:t>1000</a:t>
            </a:r>
            <a:r>
              <a:rPr lang="ja-JP" altLang="en-US" sz="1138" dirty="0">
                <a:latin typeface="+mj-ea"/>
              </a:rPr>
              <a:t>万円</a:t>
            </a:r>
            <a:r>
              <a:rPr lang="en-US" altLang="ja-JP" sz="1138" dirty="0">
                <a:latin typeface="+mj-ea"/>
              </a:rPr>
              <a:t>〜</a:t>
            </a:r>
            <a:r>
              <a:rPr lang="ja-JP" altLang="en-US" sz="1138" dirty="0">
                <a:latin typeface="+mj-ea"/>
              </a:rPr>
              <a:t>）</a:t>
            </a:r>
            <a:r>
              <a:rPr lang="ja-JP" altLang="en-US" sz="1138" dirty="0"/>
              <a:t>、</a:t>
            </a:r>
            <a:endParaRPr lang="en-US" altLang="ja-JP" sz="1138" dirty="0"/>
          </a:p>
          <a:p>
            <a:r>
              <a:rPr lang="ja-JP" altLang="en-US" sz="1138" dirty="0">
                <a:latin typeface="+mj-ea"/>
              </a:rPr>
              <a:t>　ブランドパネル</a:t>
            </a:r>
            <a:r>
              <a:rPr lang="ja-JP" altLang="en-US" sz="1138" dirty="0"/>
              <a:t>　</a:t>
            </a:r>
            <a:r>
              <a:rPr lang="en-US" altLang="ja-JP" sz="1138" dirty="0"/>
              <a:t>SP</a:t>
            </a:r>
            <a:r>
              <a:rPr lang="ja-JP" altLang="en-US" sz="1138" dirty="0">
                <a:latin typeface="+mj-ea"/>
              </a:rPr>
              <a:t>（都道府県）（</a:t>
            </a:r>
            <a:r>
              <a:rPr lang="en-US" altLang="ja-JP" sz="1138" dirty="0">
                <a:latin typeface="+mj-ea"/>
              </a:rPr>
              <a:t>100</a:t>
            </a:r>
            <a:r>
              <a:rPr lang="ja-JP" altLang="en-US" sz="1138" dirty="0">
                <a:latin typeface="+mj-ea"/>
              </a:rPr>
              <a:t>万円～）、ブランドパネル</a:t>
            </a:r>
            <a:r>
              <a:rPr lang="ja-JP" altLang="en-US" sz="1138" dirty="0"/>
              <a:t>　</a:t>
            </a:r>
            <a:r>
              <a:rPr lang="en-US" altLang="ja-JP" sz="1138" dirty="0"/>
              <a:t>SP</a:t>
            </a:r>
            <a:r>
              <a:rPr lang="ja-JP" altLang="en-US" sz="1138" dirty="0">
                <a:latin typeface="+mj-ea"/>
              </a:rPr>
              <a:t>（都道府県）（</a:t>
            </a:r>
            <a:r>
              <a:rPr lang="en-US" altLang="ja-JP" sz="1138" dirty="0">
                <a:latin typeface="+mj-ea"/>
              </a:rPr>
              <a:t>300</a:t>
            </a:r>
            <a:r>
              <a:rPr lang="ja-JP" altLang="en-US" sz="1138" dirty="0">
                <a:latin typeface="+mj-ea"/>
              </a:rPr>
              <a:t>万円～）</a:t>
            </a:r>
            <a:endParaRPr lang="en-US" altLang="ja-JP" sz="1138" dirty="0">
              <a:latin typeface="+mj-ea"/>
            </a:endParaRPr>
          </a:p>
          <a:p>
            <a:r>
              <a:rPr lang="ja-JP" altLang="en-US" sz="1138" dirty="0"/>
              <a:t>　ブランドパネル　</a:t>
            </a:r>
            <a:r>
              <a:rPr lang="en-US" altLang="ja-JP" sz="1138" dirty="0"/>
              <a:t>SP</a:t>
            </a:r>
            <a:r>
              <a:rPr lang="ja-JP" altLang="en-US" sz="1138" dirty="0"/>
              <a:t>（市区郡）（</a:t>
            </a:r>
            <a:r>
              <a:rPr lang="en-US" altLang="ja-JP" sz="1138" dirty="0"/>
              <a:t>30</a:t>
            </a:r>
            <a:r>
              <a:rPr lang="ja-JP" altLang="en-US" sz="1138" dirty="0"/>
              <a:t>万円～）</a:t>
            </a:r>
            <a:endParaRPr lang="en-US" altLang="ja-JP" sz="1138" dirty="0"/>
          </a:p>
          <a:p>
            <a:r>
              <a:rPr lang="ja-JP" altLang="en-US" sz="1138" dirty="0"/>
              <a:t>　ブランドパネル　</a:t>
            </a:r>
            <a:r>
              <a:rPr lang="en-US" altLang="ja-JP" sz="1138" dirty="0"/>
              <a:t>MD</a:t>
            </a:r>
            <a:r>
              <a:rPr lang="ja-JP" altLang="en-US" sz="1138" dirty="0"/>
              <a:t>　（</a:t>
            </a:r>
            <a:r>
              <a:rPr lang="en-US" altLang="ja-JP" sz="1138" dirty="0"/>
              <a:t>500</a:t>
            </a:r>
            <a:r>
              <a:rPr lang="ja-JP" altLang="en-US" sz="1138" dirty="0"/>
              <a:t>万円～）、ブランドパネル　</a:t>
            </a:r>
            <a:r>
              <a:rPr lang="en-US" altLang="ja-JP" sz="1138" dirty="0"/>
              <a:t>MD</a:t>
            </a:r>
            <a:r>
              <a:rPr lang="ja-JP" altLang="en-US" sz="1138" dirty="0"/>
              <a:t>　（</a:t>
            </a:r>
            <a:r>
              <a:rPr lang="en-US" altLang="ja-JP" sz="1138" dirty="0"/>
              <a:t>1000</a:t>
            </a:r>
            <a:r>
              <a:rPr lang="ja-JP" altLang="en-US" sz="1138" dirty="0"/>
              <a:t>万円～）</a:t>
            </a:r>
          </a:p>
          <a:p>
            <a:r>
              <a:rPr lang="ja-JP" altLang="en-US" sz="1138" dirty="0"/>
              <a:t>　ブランドパネル　</a:t>
            </a:r>
            <a:r>
              <a:rPr lang="en-US" altLang="ja-JP" sz="1138" dirty="0"/>
              <a:t>MD</a:t>
            </a:r>
            <a:r>
              <a:rPr lang="ja-JP" altLang="en-US" sz="1138" dirty="0"/>
              <a:t>（都道府県）（</a:t>
            </a:r>
            <a:r>
              <a:rPr lang="en-US" altLang="ja-JP" sz="1138" dirty="0"/>
              <a:t>100</a:t>
            </a:r>
            <a:r>
              <a:rPr lang="ja-JP" altLang="en-US" sz="1138" dirty="0"/>
              <a:t>万円～）、ブランドパネル　</a:t>
            </a:r>
            <a:r>
              <a:rPr lang="en-US" altLang="ja-JP" sz="1138" dirty="0"/>
              <a:t>MD</a:t>
            </a:r>
            <a:r>
              <a:rPr lang="ja-JP" altLang="en-US" sz="1138" dirty="0"/>
              <a:t>（都道府県）（</a:t>
            </a:r>
            <a:r>
              <a:rPr lang="en-US" altLang="ja-JP" sz="1138" dirty="0"/>
              <a:t>300</a:t>
            </a:r>
            <a:r>
              <a:rPr lang="ja-JP" altLang="en-US" sz="1138" dirty="0"/>
              <a:t>万円～）</a:t>
            </a:r>
          </a:p>
          <a:p>
            <a:r>
              <a:rPr lang="ja-JP" altLang="en-US" sz="1138" dirty="0"/>
              <a:t>　ブランドパネル　</a:t>
            </a:r>
            <a:r>
              <a:rPr lang="en-US" altLang="ja-JP" sz="1138" dirty="0"/>
              <a:t>MD</a:t>
            </a:r>
            <a:r>
              <a:rPr lang="ja-JP" altLang="en-US" sz="1138" dirty="0"/>
              <a:t>（市区郡）（</a:t>
            </a:r>
            <a:r>
              <a:rPr lang="en-US" altLang="ja-JP" sz="1138" dirty="0"/>
              <a:t>30</a:t>
            </a:r>
            <a:r>
              <a:rPr lang="ja-JP" altLang="en-US" sz="1138" dirty="0"/>
              <a:t>万円～）</a:t>
            </a:r>
          </a:p>
        </p:txBody>
      </p:sp>
      <p:sp>
        <p:nvSpPr>
          <p:cNvPr id="15" name="テキスト ボックス 14"/>
          <p:cNvSpPr txBox="1"/>
          <p:nvPr/>
        </p:nvSpPr>
        <p:spPr>
          <a:xfrm>
            <a:off x="5161264" y="6173868"/>
            <a:ext cx="4329480" cy="223587"/>
          </a:xfrm>
          <a:prstGeom prst="rect">
            <a:avLst/>
          </a:prstGeom>
          <a:noFill/>
        </p:spPr>
        <p:txBody>
          <a:bodyPr wrap="square" rtlCol="0">
            <a:spAutoFit/>
          </a:bodyPr>
          <a:lstStyle/>
          <a:p>
            <a:r>
              <a:rPr lang="en-US" altLang="ja-JP" sz="853" dirty="0"/>
              <a:t>※</a:t>
            </a:r>
            <a:r>
              <a:rPr lang="ja-JP" altLang="en-US" sz="853" dirty="0"/>
              <a:t> </a:t>
            </a:r>
            <a:r>
              <a:rPr lang="en-US" altLang="ja-JP" sz="853" dirty="0"/>
              <a:t>2</a:t>
            </a:r>
            <a:r>
              <a:rPr lang="ja-JP" altLang="en-US" sz="853" dirty="0"/>
              <a:t>階層：動画をタップすると、動画の再生は継続</a:t>
            </a:r>
            <a:r>
              <a:rPr lang="ja-JP" altLang="en-US" sz="853"/>
              <a:t>しつつ、動画</a:t>
            </a:r>
            <a:r>
              <a:rPr lang="ja-JP" altLang="en-US" sz="853" dirty="0"/>
              <a:t>の下に</a:t>
            </a:r>
            <a:r>
              <a:rPr lang="en-US" altLang="ja-JP" sz="853" dirty="0"/>
              <a:t>LP</a:t>
            </a:r>
            <a:r>
              <a:rPr lang="ja-JP" altLang="en-US" sz="853" dirty="0"/>
              <a:t>を表示。</a:t>
            </a:r>
          </a:p>
        </p:txBody>
      </p:sp>
      <p:sp>
        <p:nvSpPr>
          <p:cNvPr id="18" name="正方形/長方形 17"/>
          <p:cNvSpPr/>
          <p:nvPr/>
        </p:nvSpPr>
        <p:spPr>
          <a:xfrm>
            <a:off x="5155038" y="6325786"/>
            <a:ext cx="3972562" cy="271228"/>
          </a:xfrm>
          <a:prstGeom prst="rect">
            <a:avLst/>
          </a:prstGeom>
        </p:spPr>
        <p:txBody>
          <a:bodyPr wrap="none" anchor="t">
            <a:spAutoFit/>
          </a:bodyPr>
          <a:lstStyle/>
          <a:p>
            <a:pPr>
              <a:lnSpc>
                <a:spcPts val="1460"/>
              </a:lnSpc>
            </a:pPr>
            <a:r>
              <a:rPr lang="en-US" altLang="ja-JP" sz="900" dirty="0">
                <a:latin typeface="+mn-ea"/>
              </a:rPr>
              <a:t>※SP</a:t>
            </a:r>
            <a:r>
              <a:rPr lang="ja-JP" altLang="en-US" sz="900" dirty="0">
                <a:latin typeface="+mn-ea"/>
              </a:rPr>
              <a:t>はスマートフォンの略称です。</a:t>
            </a:r>
            <a:r>
              <a:rPr lang="en-US" altLang="ja-JP" sz="900" dirty="0">
                <a:latin typeface="+mn-ea"/>
              </a:rPr>
              <a:t>※MD</a:t>
            </a:r>
            <a:r>
              <a:rPr lang="ja-JP" altLang="en-US" sz="900" dirty="0">
                <a:latin typeface="+mn-ea"/>
              </a:rPr>
              <a:t>はマルチデバイスの略称です。</a:t>
            </a:r>
            <a:endParaRPr lang="en-US" altLang="ja-JP" sz="900" dirty="0">
              <a:latin typeface="+mn-ea"/>
            </a:endParaRPr>
          </a:p>
        </p:txBody>
      </p:sp>
    </p:spTree>
    <p:extLst>
      <p:ext uri="{BB962C8B-B14F-4D97-AF65-F5344CB8AC3E}">
        <p14:creationId xmlns:p14="http://schemas.microsoft.com/office/powerpoint/2010/main" val="16559656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a:xfrm>
            <a:off x="488504" y="260648"/>
            <a:ext cx="7992888" cy="432048"/>
          </a:xfrm>
        </p:spPr>
        <p:txBody>
          <a:bodyPr>
            <a:normAutofit fontScale="90000"/>
          </a:bodyPr>
          <a:lstStyle/>
          <a:p>
            <a:r>
              <a:rPr kumimoji="1" lang="ja-JP" altLang="en-US" dirty="0"/>
              <a:t>免責事項・注意事項</a:t>
            </a:r>
          </a:p>
        </p:txBody>
      </p:sp>
      <p:sp>
        <p:nvSpPr>
          <p:cNvPr id="4" name="テキスト ボックス 3"/>
          <p:cNvSpPr txBox="1"/>
          <p:nvPr/>
        </p:nvSpPr>
        <p:spPr>
          <a:xfrm>
            <a:off x="704528" y="1124744"/>
            <a:ext cx="9201472" cy="5324535"/>
          </a:xfrm>
          <a:prstGeom prst="rect">
            <a:avLst/>
          </a:prstGeom>
          <a:noFill/>
        </p:spPr>
        <p:txBody>
          <a:bodyPr wrap="square" rtlCol="0">
            <a:spAutoFit/>
          </a:bodyPr>
          <a:lstStyle/>
          <a:p>
            <a:r>
              <a:rPr lang="ja-JP" altLang="en-US" sz="1400" dirty="0"/>
              <a:t>■</a:t>
            </a:r>
            <a:r>
              <a:rPr lang="zh-TW" altLang="en-US" sz="1400" dirty="0"/>
              <a:t>広告取扱基本規定</a:t>
            </a:r>
            <a:r>
              <a:rPr lang="ja-JP" altLang="en-US" sz="1400" dirty="0"/>
              <a:t>をご参照ください。</a:t>
            </a:r>
            <a:endParaRPr lang="en-US" altLang="ja-JP" sz="1400" dirty="0"/>
          </a:p>
          <a:p>
            <a:endParaRPr lang="en-US" altLang="ja-JP" sz="1400" dirty="0"/>
          </a:p>
          <a:p>
            <a:r>
              <a:rPr lang="ja-JP" altLang="en-US" sz="1400" dirty="0"/>
              <a:t>■入稿規定をご参照ください。</a:t>
            </a:r>
            <a:endParaRPr lang="en-US" altLang="ja-JP" sz="1400" dirty="0"/>
          </a:p>
          <a:p>
            <a:endParaRPr lang="en-US" altLang="ja-JP" sz="1400" dirty="0"/>
          </a:p>
          <a:p>
            <a:r>
              <a:rPr lang="ja-JP" altLang="en-US" sz="1400" dirty="0"/>
              <a:t>■商品資料をご参照ください。</a:t>
            </a:r>
            <a:endParaRPr lang="en-US" altLang="ja-JP" sz="1400" dirty="0"/>
          </a:p>
          <a:p>
            <a:endParaRPr lang="en-US" altLang="ja-JP" sz="1400" dirty="0"/>
          </a:p>
          <a:p>
            <a:r>
              <a:rPr lang="ja-JP" altLang="en-US" sz="1400" dirty="0"/>
              <a:t>■購入する広告タイプ・アスペクト比によっては、入稿前審査にて事前原稿確認が必須です。</a:t>
            </a:r>
            <a:endParaRPr lang="en-US" altLang="ja-JP" sz="1400" dirty="0"/>
          </a:p>
          <a:p>
            <a:pPr marL="179388"/>
            <a:r>
              <a:rPr lang="ja-JP" altLang="en-US" sz="1400" dirty="0"/>
              <a:t>ディスプレイ広告（予約型）審査相談フォーム（ </a:t>
            </a:r>
            <a:r>
              <a:rPr lang="en-US" altLang="ja-JP" sz="1400" dirty="0"/>
              <a:t>https://form-business.yahoo.co.jp/claris/enqueteForm?inquiry_type=display_support )</a:t>
            </a:r>
            <a:r>
              <a:rPr lang="ja-JP" altLang="en-US" sz="1400" dirty="0"/>
              <a:t>よりご依頼ください。</a:t>
            </a:r>
            <a:endParaRPr lang="en-US" altLang="ja-JP" sz="1400" dirty="0"/>
          </a:p>
          <a:p>
            <a:endParaRPr lang="en-US" altLang="ja-JP" sz="1400" dirty="0"/>
          </a:p>
          <a:p>
            <a:r>
              <a:rPr lang="ja-JP" altLang="en-US" sz="1400" dirty="0"/>
              <a:t>■</a:t>
            </a:r>
            <a:r>
              <a:rPr lang="ja-JP" altLang="ja-JP" sz="1400" dirty="0"/>
              <a:t>ページの内容・構成は、予告なく変更になる場合や、災害時、通信障害時、他プロモーション時等、</a:t>
            </a:r>
            <a:endParaRPr lang="en-US" altLang="ja-JP" sz="1400" dirty="0"/>
          </a:p>
          <a:p>
            <a:pPr marL="179388"/>
            <a:r>
              <a:rPr lang="ja-JP" altLang="ja-JP" sz="1400" dirty="0"/>
              <a:t>特別編成になる場合があります。</a:t>
            </a:r>
          </a:p>
          <a:p>
            <a:pPr indent="179388"/>
            <a:r>
              <a:rPr lang="ja-JP" altLang="ja-JP" sz="1400" dirty="0"/>
              <a:t>また、それらに</a:t>
            </a:r>
            <a:r>
              <a:rPr lang="ja-JP" altLang="en-US" sz="1400" dirty="0"/>
              <a:t>伴い</a:t>
            </a:r>
            <a:r>
              <a:rPr lang="ja-JP" altLang="ja-JP" sz="1400" dirty="0"/>
              <a:t>ページ内での掲載箇所が変更になる場合があります。あらかじめご了承ください。</a:t>
            </a:r>
            <a:endParaRPr lang="en-US" altLang="ja-JP" sz="1400" dirty="0"/>
          </a:p>
          <a:p>
            <a:pPr indent="179388"/>
            <a:endParaRPr lang="en-US" altLang="ja-JP" sz="1400" dirty="0"/>
          </a:p>
          <a:p>
            <a:r>
              <a:rPr lang="ja-JP" altLang="en-US" sz="1400" dirty="0"/>
              <a:t>■ヤフーによる特別演出に伴い、一部商品を売り止めする場合があります。あらかじめご了承ください。</a:t>
            </a:r>
            <a:endParaRPr lang="ja-JP" altLang="ja-JP" sz="1400" dirty="0"/>
          </a:p>
          <a:p>
            <a:endParaRPr lang="en-US" altLang="ja-JP" sz="1400" dirty="0"/>
          </a:p>
          <a:p>
            <a:r>
              <a:rPr lang="ja-JP" altLang="en-US" sz="1400" dirty="0"/>
              <a:t>■一部、広告掲載対象外となるページがあります。</a:t>
            </a:r>
            <a:endParaRPr lang="en-US" altLang="ja-JP" sz="1400" dirty="0"/>
          </a:p>
          <a:p>
            <a:endParaRPr lang="en-US" altLang="ja-JP" sz="1400" dirty="0"/>
          </a:p>
          <a:p>
            <a:r>
              <a:rPr lang="ja-JP" altLang="en-US" sz="1400" dirty="0"/>
              <a:t>■市区郡合併などでエリアが変更・廃止になる場合があります。</a:t>
            </a:r>
            <a:endParaRPr lang="en-US" altLang="ja-JP" sz="1400" dirty="0"/>
          </a:p>
          <a:p>
            <a:pPr lvl="1"/>
            <a:endParaRPr lang="en-US" altLang="ja-JP" sz="1400" dirty="0"/>
          </a:p>
          <a:p>
            <a:pPr lvl="1"/>
            <a:endParaRPr lang="en-US" altLang="ja-JP" sz="1600" dirty="0"/>
          </a:p>
          <a:p>
            <a:endParaRPr lang="en-US" altLang="zh-TW" sz="1600" dirty="0"/>
          </a:p>
          <a:p>
            <a:endParaRPr kumimoji="1" lang="ja-JP" altLang="en-US" sz="1600" dirty="0"/>
          </a:p>
        </p:txBody>
      </p:sp>
    </p:spTree>
    <p:extLst>
      <p:ext uri="{BB962C8B-B14F-4D97-AF65-F5344CB8AC3E}">
        <p14:creationId xmlns:p14="http://schemas.microsoft.com/office/powerpoint/2010/main" val="20176244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a:xfrm>
            <a:off x="488504" y="260648"/>
            <a:ext cx="7992888" cy="432048"/>
          </a:xfrm>
        </p:spPr>
        <p:txBody>
          <a:bodyPr>
            <a:normAutofit fontScale="90000"/>
          </a:bodyPr>
          <a:lstStyle/>
          <a:p>
            <a:r>
              <a:rPr kumimoji="1" lang="ja-JP" altLang="en-US" dirty="0"/>
              <a:t>免責事項・注意事項</a:t>
            </a:r>
          </a:p>
        </p:txBody>
      </p:sp>
      <p:sp>
        <p:nvSpPr>
          <p:cNvPr id="6" name="テキスト ボックス 5"/>
          <p:cNvSpPr txBox="1"/>
          <p:nvPr/>
        </p:nvSpPr>
        <p:spPr>
          <a:xfrm>
            <a:off x="632520" y="1934667"/>
            <a:ext cx="8784976" cy="2462213"/>
          </a:xfrm>
          <a:prstGeom prst="rect">
            <a:avLst/>
          </a:prstGeom>
          <a:noFill/>
        </p:spPr>
        <p:txBody>
          <a:bodyPr wrap="square" rtlCol="0" anchor="t">
            <a:spAutoFit/>
          </a:bodyPr>
          <a:lstStyle/>
          <a:p>
            <a:r>
              <a:rPr lang="ja-JP" altLang="en-US" sz="1400" dirty="0"/>
              <a:t>■先行販売・掲載可能期間においては、キャンペーン設定画面にて在庫の確認が可能です。</a:t>
            </a:r>
            <a:endParaRPr lang="en-US" altLang="ja-JP" sz="1400" dirty="0"/>
          </a:p>
          <a:p>
            <a:r>
              <a:rPr lang="en-US" altLang="ja-JP" sz="1400" dirty="0"/>
              <a:t>　※</a:t>
            </a:r>
            <a:r>
              <a:rPr lang="ja-JP" altLang="en-US" sz="1400" dirty="0"/>
              <a:t>正式販売までに、</a:t>
            </a:r>
            <a:r>
              <a:rPr lang="en-US" altLang="ja-JP" sz="1400" dirty="0" err="1"/>
              <a:t>WebIMS</a:t>
            </a:r>
            <a:r>
              <a:rPr lang="ja-JP" altLang="en-US" sz="1400" dirty="0"/>
              <a:t>に代わる在庫確認ができるツールをご用意いたします。</a:t>
            </a:r>
            <a:endParaRPr lang="en-US" altLang="ja-JP" sz="1400" dirty="0"/>
          </a:p>
          <a:p>
            <a:endParaRPr lang="en-US" altLang="ja-JP" sz="1400" dirty="0"/>
          </a:p>
          <a:p>
            <a:r>
              <a:rPr lang="ja-JP" altLang="en-US" sz="1400" dirty="0"/>
              <a:t>■シミュレーション後に予約した在庫は即時反映されます。</a:t>
            </a:r>
            <a:endParaRPr lang="en-US" altLang="ja-JP" sz="1400" dirty="0"/>
          </a:p>
          <a:p>
            <a:endParaRPr lang="en-US" altLang="ja-JP" sz="1400" dirty="0"/>
          </a:p>
          <a:p>
            <a:r>
              <a:rPr lang="ja-JP" altLang="en-US" sz="1400" dirty="0"/>
              <a:t>■プレミアム広告で言うところの虫食い在庫状況を確認する機能が現状ありません。</a:t>
            </a:r>
            <a:endParaRPr lang="en-US" altLang="ja-JP" sz="1400" dirty="0"/>
          </a:p>
          <a:p>
            <a:r>
              <a:rPr lang="ja-JP" altLang="en-US" sz="1400" dirty="0"/>
              <a:t>・在庫がない日をまたいで指定された</a:t>
            </a:r>
            <a:r>
              <a:rPr lang="en-US" altLang="ja-JP" sz="1400" dirty="0" err="1"/>
              <a:t>Vimps</a:t>
            </a:r>
            <a:r>
              <a:rPr lang="ja-JP" altLang="en-US" sz="1400" dirty="0"/>
              <a:t>在庫がある場合は、そのまま予約できてしまいます。</a:t>
            </a:r>
            <a:endParaRPr lang="en-US" altLang="ja-JP" sz="1400" dirty="0"/>
          </a:p>
          <a:p>
            <a:r>
              <a:rPr lang="ja-JP" altLang="en-US" sz="1400" dirty="0"/>
              <a:t>・売り止め日（</a:t>
            </a:r>
            <a:r>
              <a:rPr lang="en-US" altLang="ja-JP" sz="1400" dirty="0"/>
              <a:t>11/14</a:t>
            </a:r>
            <a:r>
              <a:rPr lang="ja-JP" altLang="en-US" sz="1400" dirty="0"/>
              <a:t>・</a:t>
            </a:r>
            <a:r>
              <a:rPr lang="en-US" altLang="ja-JP" sz="1400" dirty="0"/>
              <a:t>15</a:t>
            </a:r>
            <a:r>
              <a:rPr lang="ja-JP" altLang="en-US" sz="1400"/>
              <a:t>、</a:t>
            </a:r>
            <a:r>
              <a:rPr lang="en-US" altLang="ja-JP" sz="1400"/>
              <a:t>3/11</a:t>
            </a:r>
            <a:r>
              <a:rPr lang="ja-JP" altLang="en-US" sz="1400" dirty="0"/>
              <a:t>など）がある場合は、「販売出来ない日」と定義されております。</a:t>
            </a:r>
            <a:endParaRPr lang="en-US" altLang="ja-JP" sz="1400" dirty="0"/>
          </a:p>
          <a:p>
            <a:r>
              <a:rPr lang="ja-JP" altLang="en-US" sz="1400" dirty="0"/>
              <a:t>　売り止め日を含む掲載期間を指定した場合、予約ができない仕様です。</a:t>
            </a:r>
            <a:endParaRPr lang="en-US" altLang="ja-JP" sz="1400" dirty="0"/>
          </a:p>
          <a:p>
            <a:r>
              <a:rPr lang="ja-JP" altLang="en-US" sz="1400" dirty="0"/>
              <a:t>・繁忙期に販売によって在庫がなくなった日のみを指定した場合は、予約ができません。</a:t>
            </a:r>
            <a:endParaRPr lang="en-US" altLang="ja-JP" sz="1400" dirty="0"/>
          </a:p>
          <a:p>
            <a:r>
              <a:rPr lang="ja-JP" altLang="en-US" sz="1400" dirty="0"/>
              <a:t>・「年齢」「性別」で、掲載期間中において一部欠損が出た場合、アラートは特に出ずに予約ができます。</a:t>
            </a:r>
            <a:endParaRPr kumimoji="1" lang="ja-JP" altLang="en-US" sz="1400" dirty="0"/>
          </a:p>
        </p:txBody>
      </p:sp>
      <p:sp>
        <p:nvSpPr>
          <p:cNvPr id="7" name="正方形/長方形 6"/>
          <p:cNvSpPr/>
          <p:nvPr/>
        </p:nvSpPr>
        <p:spPr>
          <a:xfrm>
            <a:off x="488504" y="1152236"/>
            <a:ext cx="9505056" cy="338554"/>
          </a:xfrm>
          <a:prstGeom prst="rect">
            <a:avLst/>
          </a:prstGeom>
        </p:spPr>
        <p:txBody>
          <a:bodyPr wrap="square">
            <a:spAutoFit/>
          </a:bodyPr>
          <a:lstStyle/>
          <a:p>
            <a:r>
              <a:rPr lang="en-US" altLang="ja-JP" sz="1600" dirty="0">
                <a:solidFill>
                  <a:srgbClr val="C00000"/>
                </a:solidFill>
                <a:latin typeface="Arial" panose="020B0604020202020204" pitchFamily="34" charset="0"/>
              </a:rPr>
              <a:t>※</a:t>
            </a:r>
            <a:r>
              <a:rPr lang="ja-JP" altLang="en-US" sz="1600" dirty="0">
                <a:solidFill>
                  <a:srgbClr val="C00000"/>
                </a:solidFill>
                <a:latin typeface="Arial" panose="020B0604020202020204" pitchFamily="34" charset="0"/>
              </a:rPr>
              <a:t>いずれも先行販売・掲載可能期間における制限事項であり、正式販売までには対応いたします。</a:t>
            </a:r>
            <a:endParaRPr lang="ja-JP" altLang="en-US" sz="1600" dirty="0">
              <a:solidFill>
                <a:srgbClr val="C00000"/>
              </a:solidFill>
            </a:endParaRPr>
          </a:p>
        </p:txBody>
      </p:sp>
    </p:spTree>
    <p:extLst>
      <p:ext uri="{BB962C8B-B14F-4D97-AF65-F5344CB8AC3E}">
        <p14:creationId xmlns:p14="http://schemas.microsoft.com/office/powerpoint/2010/main" val="2104917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スペシャル商品（事前提案可否判断必須商品）について</a:t>
            </a:r>
          </a:p>
        </p:txBody>
      </p:sp>
      <p:sp>
        <p:nvSpPr>
          <p:cNvPr id="5" name="正方形/長方形 4"/>
          <p:cNvSpPr/>
          <p:nvPr/>
        </p:nvSpPr>
        <p:spPr>
          <a:xfrm>
            <a:off x="486795" y="1070136"/>
            <a:ext cx="9219376" cy="1485022"/>
          </a:xfrm>
          <a:prstGeom prst="rect">
            <a:avLst/>
          </a:prstGeom>
        </p:spPr>
        <p:txBody>
          <a:bodyPr wrap="square">
            <a:spAutoFit/>
          </a:bodyPr>
          <a:lstStyle/>
          <a:p>
            <a:r>
              <a:rPr lang="ja-JP" altLang="en-US" sz="2000" u="sng" dirty="0"/>
              <a:t>スペシャル商品（事前提案可否判断必須商品</a:t>
            </a:r>
            <a:r>
              <a:rPr lang="en-US" altLang="ja-JP" sz="1000" u="sng" dirty="0"/>
              <a:t>※</a:t>
            </a:r>
            <a:r>
              <a:rPr lang="ja-JP" altLang="en-US" sz="2000" u="sng" dirty="0"/>
              <a:t>）</a:t>
            </a:r>
            <a:r>
              <a:rPr lang="ja-JP" altLang="en-US" sz="2000" dirty="0"/>
              <a:t>の掲載をご希望の場合は、弊社営業または営業サポート宛に以下の項目をご連絡ください。</a:t>
            </a:r>
            <a:endParaRPr lang="en-US" altLang="ja-JP" sz="2000" dirty="0"/>
          </a:p>
          <a:p>
            <a:r>
              <a:rPr lang="en-US" altLang="ja-JP" sz="1050" dirty="0"/>
              <a:t>※</a:t>
            </a:r>
            <a:r>
              <a:rPr lang="ja-JP" altLang="en-US" sz="1050" dirty="0"/>
              <a:t>商品名一例：</a:t>
            </a:r>
            <a:r>
              <a:rPr lang="ja-JP" altLang="en-US" sz="1050" dirty="0">
                <a:solidFill>
                  <a:schemeClr val="tx1">
                    <a:lumMod val="65000"/>
                    <a:lumOff val="35000"/>
                  </a:schemeClr>
                </a:solidFill>
              </a:rPr>
              <a:t>ブランドパネルパノラマ </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a:t>
            </a:r>
            <a:r>
              <a:rPr lang="en-US" altLang="ja-JP" sz="1050" dirty="0">
                <a:solidFill>
                  <a:schemeClr val="tx1">
                    <a:lumMod val="65000"/>
                    <a:lumOff val="35000"/>
                  </a:schemeClr>
                </a:solidFill>
              </a:rPr>
              <a:t>2000</a:t>
            </a:r>
            <a:r>
              <a:rPr lang="ja-JP" altLang="en-US" sz="1050" dirty="0">
                <a:solidFill>
                  <a:schemeClr val="tx1">
                    <a:lumMod val="65000"/>
                    <a:lumOff val="35000"/>
                  </a:schemeClr>
                </a:solidFill>
              </a:rPr>
              <a:t>万円～）、ブランドパネルトップインパクトパノラマ </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a:t>
            </a:r>
            <a:r>
              <a:rPr lang="en-US" altLang="ja-JP" sz="1050" dirty="0">
                <a:solidFill>
                  <a:schemeClr val="tx1">
                    <a:lumMod val="65000"/>
                    <a:lumOff val="35000"/>
                  </a:schemeClr>
                </a:solidFill>
              </a:rPr>
              <a:t>2000</a:t>
            </a:r>
            <a:r>
              <a:rPr lang="ja-JP" altLang="en-US" sz="1050" dirty="0">
                <a:solidFill>
                  <a:schemeClr val="tx1">
                    <a:lumMod val="65000"/>
                    <a:lumOff val="35000"/>
                  </a:schemeClr>
                </a:solidFill>
              </a:rPr>
              <a:t>万円～）</a:t>
            </a:r>
          </a:p>
          <a:p>
            <a:pPr algn="ctr"/>
            <a:endParaRPr lang="ja-JP" altLang="en-US" sz="2000" b="1" dirty="0">
              <a:solidFill>
                <a:schemeClr val="tx1">
                  <a:lumMod val="65000"/>
                  <a:lumOff val="35000"/>
                </a:schemeClr>
              </a:solidFill>
            </a:endParaRPr>
          </a:p>
          <a:p>
            <a:endParaRPr lang="ja-JP" altLang="en-US" sz="2000" dirty="0"/>
          </a:p>
        </p:txBody>
      </p:sp>
      <p:sp>
        <p:nvSpPr>
          <p:cNvPr id="8" name="正方形/長方形 7"/>
          <p:cNvSpPr/>
          <p:nvPr/>
        </p:nvSpPr>
        <p:spPr>
          <a:xfrm>
            <a:off x="632520" y="2348880"/>
            <a:ext cx="3706220" cy="2462213"/>
          </a:xfrm>
          <a:prstGeom prst="rect">
            <a:avLst/>
          </a:prstGeom>
        </p:spPr>
        <p:txBody>
          <a:bodyPr wrap="square">
            <a:spAutoFit/>
          </a:bodyPr>
          <a:lstStyle/>
          <a:p>
            <a:r>
              <a:rPr lang="ja-JP" altLang="en-US" sz="1600" u="sng" dirty="0"/>
              <a:t>▼ご連絡いただきたい項目</a:t>
            </a:r>
            <a:endParaRPr lang="en-US" altLang="ja-JP" sz="1600" u="sng" dirty="0"/>
          </a:p>
          <a:p>
            <a:endParaRPr lang="en-US" altLang="ja-JP" sz="1200" dirty="0"/>
          </a:p>
          <a:p>
            <a:pPr marL="171450" indent="-171450">
              <a:buFont typeface="Arial" panose="020B0604020202020204" pitchFamily="34" charset="0"/>
              <a:buChar char="•"/>
            </a:pPr>
            <a:r>
              <a:rPr lang="ja-JP" altLang="en-US" sz="1400" dirty="0"/>
              <a:t>商品名：</a:t>
            </a:r>
          </a:p>
          <a:p>
            <a:pPr marL="171450" indent="-171450">
              <a:buFont typeface="Arial" panose="020B0604020202020204" pitchFamily="34" charset="0"/>
              <a:buChar char="•"/>
            </a:pPr>
            <a:r>
              <a:rPr lang="ja-JP" altLang="en-US" sz="1400" dirty="0"/>
              <a:t>広告主：</a:t>
            </a:r>
          </a:p>
          <a:p>
            <a:pPr marL="171450" indent="-171450">
              <a:buFont typeface="Arial" panose="020B0604020202020204" pitchFamily="34" charset="0"/>
              <a:buChar char="•"/>
            </a:pPr>
            <a:r>
              <a:rPr lang="ja-JP" altLang="en-US" sz="1400" dirty="0"/>
              <a:t>ヤフー営業担当者：</a:t>
            </a:r>
          </a:p>
          <a:p>
            <a:pPr marL="171450" indent="-171450">
              <a:buFont typeface="Arial" panose="020B0604020202020204" pitchFamily="34" charset="0"/>
              <a:buChar char="•"/>
            </a:pPr>
            <a:r>
              <a:rPr lang="ja-JP" altLang="en-US" sz="1400" dirty="0"/>
              <a:t>代理店：</a:t>
            </a:r>
          </a:p>
          <a:p>
            <a:pPr marL="171450" indent="-171450">
              <a:buFont typeface="Arial" panose="020B0604020202020204" pitchFamily="34" charset="0"/>
              <a:buChar char="•"/>
            </a:pPr>
            <a:r>
              <a:rPr lang="ja-JP" altLang="en-US" sz="1400" dirty="0"/>
              <a:t>掲載期間：</a:t>
            </a:r>
          </a:p>
          <a:p>
            <a:pPr marL="171450" indent="-171450">
              <a:buFont typeface="Arial" panose="020B0604020202020204" pitchFamily="34" charset="0"/>
              <a:buChar char="•"/>
            </a:pPr>
            <a:r>
              <a:rPr lang="ja-JP" altLang="en-US" sz="1400" dirty="0"/>
              <a:t>掲載</a:t>
            </a:r>
            <a:r>
              <a:rPr lang="en-US" altLang="ja-JP" sz="1400" dirty="0" err="1"/>
              <a:t>vimps</a:t>
            </a:r>
            <a:r>
              <a:rPr lang="ja-JP" altLang="en-US" sz="1400" dirty="0"/>
              <a:t>：</a:t>
            </a:r>
          </a:p>
          <a:p>
            <a:pPr marL="171450" indent="-171450">
              <a:buFont typeface="Arial" panose="020B0604020202020204" pitchFamily="34" charset="0"/>
              <a:buChar char="•"/>
            </a:pPr>
            <a:r>
              <a:rPr lang="ja-JP" altLang="en-US" sz="1400" dirty="0"/>
              <a:t>プロモーション内容：</a:t>
            </a:r>
          </a:p>
          <a:p>
            <a:pPr marL="171450" indent="-171450">
              <a:buFont typeface="Arial" panose="020B0604020202020204" pitchFamily="34" charset="0"/>
              <a:buChar char="•"/>
            </a:pPr>
            <a:r>
              <a:rPr lang="ja-JP" altLang="en-US" sz="1400" dirty="0"/>
              <a:t>懸念点：</a:t>
            </a:r>
          </a:p>
          <a:p>
            <a:pPr marL="171450" indent="-171450">
              <a:buFont typeface="Arial" panose="020B0604020202020204" pitchFamily="34" charset="0"/>
              <a:buChar char="•"/>
            </a:pPr>
            <a:r>
              <a:rPr lang="ja-JP" altLang="en-US" sz="1400" dirty="0"/>
              <a:t>備考：</a:t>
            </a:r>
            <a:endParaRPr lang="ja-JP" altLang="ja-JP" sz="1400" dirty="0"/>
          </a:p>
        </p:txBody>
      </p:sp>
    </p:spTree>
    <p:extLst>
      <p:ext uri="{BB962C8B-B14F-4D97-AF65-F5344CB8AC3E}">
        <p14:creationId xmlns:p14="http://schemas.microsoft.com/office/powerpoint/2010/main" val="536272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kumimoji="1" lang="ja-JP" altLang="en-US" dirty="0"/>
              <a:t>商品一覧　</a:t>
            </a:r>
            <a:r>
              <a:rPr kumimoji="1" lang="ja-JP" altLang="en-US" sz="2200" dirty="0"/>
              <a:t>ブランドパネル（</a:t>
            </a:r>
            <a:r>
              <a:rPr lang="ja-JP" altLang="en-US" sz="2200" dirty="0"/>
              <a:t>マルチデバイス</a:t>
            </a:r>
            <a:r>
              <a:rPr kumimoji="1" lang="ja-JP" altLang="en-US" sz="2200" dirty="0"/>
              <a:t>商品）</a:t>
            </a:r>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1569437"/>
              </p:ext>
            </p:extLst>
          </p:nvPr>
        </p:nvGraphicFramePr>
        <p:xfrm>
          <a:off x="272478" y="1052736"/>
          <a:ext cx="9217026" cy="5171644"/>
        </p:xfrm>
        <a:graphic>
          <a:graphicData uri="http://schemas.openxmlformats.org/drawingml/2006/table">
            <a:tbl>
              <a:tblPr firstCol="1" bandRow="1">
                <a:tableStyleId>{21E4AEA4-8DFA-4A89-87EB-49C32662AFE0}</a:tableStyleId>
              </a:tblPr>
              <a:tblGrid>
                <a:gridCol w="1049528">
                  <a:extLst>
                    <a:ext uri="{9D8B030D-6E8A-4147-A177-3AD203B41FA5}">
                      <a16:colId xmlns:a16="http://schemas.microsoft.com/office/drawing/2014/main" val="792911817"/>
                    </a:ext>
                  </a:extLst>
                </a:gridCol>
                <a:gridCol w="1551944">
                  <a:extLst>
                    <a:ext uri="{9D8B030D-6E8A-4147-A177-3AD203B41FA5}">
                      <a16:colId xmlns:a16="http://schemas.microsoft.com/office/drawing/2014/main" val="598637953"/>
                    </a:ext>
                  </a:extLst>
                </a:gridCol>
                <a:gridCol w="1646044">
                  <a:extLst>
                    <a:ext uri="{9D8B030D-6E8A-4147-A177-3AD203B41FA5}">
                      <a16:colId xmlns:a16="http://schemas.microsoft.com/office/drawing/2014/main" val="56015879"/>
                    </a:ext>
                  </a:extLst>
                </a:gridCol>
                <a:gridCol w="1821330">
                  <a:extLst>
                    <a:ext uri="{9D8B030D-6E8A-4147-A177-3AD203B41FA5}">
                      <a16:colId xmlns:a16="http://schemas.microsoft.com/office/drawing/2014/main" val="1598988926"/>
                    </a:ext>
                  </a:extLst>
                </a:gridCol>
                <a:gridCol w="1574090">
                  <a:extLst>
                    <a:ext uri="{9D8B030D-6E8A-4147-A177-3AD203B41FA5}">
                      <a16:colId xmlns:a16="http://schemas.microsoft.com/office/drawing/2014/main" val="818970803"/>
                    </a:ext>
                  </a:extLst>
                </a:gridCol>
                <a:gridCol w="1574090">
                  <a:extLst>
                    <a:ext uri="{9D8B030D-6E8A-4147-A177-3AD203B41FA5}">
                      <a16:colId xmlns:a16="http://schemas.microsoft.com/office/drawing/2014/main" val="2050705481"/>
                    </a:ext>
                  </a:extLst>
                </a:gridCol>
              </a:tblGrid>
              <a:tr h="596665">
                <a:tc>
                  <a:txBody>
                    <a:bodyPr/>
                    <a:lstStyle/>
                    <a:p>
                      <a:pPr algn="ctr"/>
                      <a:r>
                        <a:rPr kumimoji="1" lang="ja-JP" altLang="en-US" sz="800" dirty="0">
                          <a:solidFill>
                            <a:schemeClr val="bg1"/>
                          </a:solidFill>
                          <a:latin typeface="+mj-lt"/>
                          <a:ea typeface="+mj-ea"/>
                        </a:rPr>
                        <a:t>商品名</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b="1" dirty="0">
                          <a:solidFill>
                            <a:schemeClr val="tx1">
                              <a:lumMod val="65000"/>
                              <a:lumOff val="35000"/>
                            </a:schemeClr>
                          </a:solidFill>
                          <a:latin typeface="+mj-lt"/>
                          <a:ea typeface="+mj-ea"/>
                        </a:rPr>
                        <a:t>ブランドパネル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　（</a:t>
                      </a:r>
                      <a:r>
                        <a:rPr kumimoji="1" lang="en-US" altLang="ja-JP" sz="800" b="1" dirty="0">
                          <a:solidFill>
                            <a:schemeClr val="tx1">
                              <a:lumMod val="65000"/>
                              <a:lumOff val="35000"/>
                            </a:schemeClr>
                          </a:solidFill>
                          <a:latin typeface="+mj-lt"/>
                          <a:ea typeface="+mj-ea"/>
                        </a:rPr>
                        <a:t>500</a:t>
                      </a:r>
                      <a:r>
                        <a:rPr kumimoji="1" lang="ja-JP" altLang="en-US" sz="800" b="1" dirty="0">
                          <a:solidFill>
                            <a:schemeClr val="tx1">
                              <a:lumMod val="65000"/>
                              <a:lumOff val="35000"/>
                            </a:schemeClr>
                          </a:solidFill>
                          <a:latin typeface="+mj-lt"/>
                          <a:ea typeface="+mj-ea"/>
                        </a:rPr>
                        <a:t>万円～）</a:t>
                      </a:r>
                    </a:p>
                  </a:txBody>
                  <a:tcPr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dirty="0">
                          <a:solidFill>
                            <a:schemeClr val="tx1">
                              <a:lumMod val="65000"/>
                              <a:lumOff val="35000"/>
                            </a:schemeClr>
                          </a:solidFill>
                          <a:latin typeface="+mn-lt"/>
                          <a:ea typeface="+mn-ea"/>
                          <a:cs typeface="+mn-cs"/>
                        </a:rPr>
                        <a:t>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MD</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          ブランドパネル　</a:t>
                      </a:r>
                      <a:r>
                        <a:rPr kumimoji="1" lang="en-US" altLang="ja-JP" sz="800" b="1" kern="1200" dirty="0">
                          <a:solidFill>
                            <a:schemeClr val="tx1">
                              <a:lumMod val="65000"/>
                              <a:lumOff val="35000"/>
                            </a:schemeClr>
                          </a:solidFill>
                          <a:latin typeface="+mn-lt"/>
                          <a:ea typeface="+mn-ea"/>
                          <a:cs typeface="+mn-cs"/>
                        </a:rPr>
                        <a:t>MD</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      ブランドパネル　</a:t>
                      </a:r>
                      <a:r>
                        <a:rPr kumimoji="1" lang="en-US" altLang="ja-JP" sz="800" b="1" kern="1200" dirty="0">
                          <a:solidFill>
                            <a:schemeClr val="tx1">
                              <a:lumMod val="65000"/>
                              <a:lumOff val="35000"/>
                            </a:schemeClr>
                          </a:solidFill>
                          <a:latin typeface="+mn-lt"/>
                          <a:ea typeface="+mn-ea"/>
                          <a:cs typeface="+mn-cs"/>
                        </a:rPr>
                        <a:t>MD</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（市区郡）</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67431">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1000000409</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1000000427</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1000000428</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1000000410</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tc>
                  <a:txBody>
                    <a:bodyPr/>
                    <a:lstStyle/>
                    <a:p>
                      <a:pPr algn="ctr"/>
                      <a:r>
                        <a:rPr kumimoji="1" lang="en-US" altLang="ja-JP" sz="800" dirty="0" smtClean="0">
                          <a:solidFill>
                            <a:schemeClr val="tx1">
                              <a:lumMod val="65000"/>
                              <a:lumOff val="35000"/>
                            </a:schemeClr>
                          </a:solidFill>
                          <a:latin typeface="+mj-lt"/>
                          <a:ea typeface="+mj-ea"/>
                        </a:rPr>
                        <a:t>1000000429</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extLst>
                  <a:ext uri="{0D108BD9-81ED-4DB2-BD59-A6C34878D82A}">
                    <a16:rowId xmlns:a16="http://schemas.microsoft.com/office/drawing/2014/main" val="4069392726"/>
                  </a:ext>
                </a:extLst>
              </a:tr>
              <a:tr h="1080120">
                <a:tc>
                  <a:txBody>
                    <a:bodyPr/>
                    <a:lstStyle/>
                    <a:p>
                      <a:pPr algn="ctr"/>
                      <a:endParaRPr kumimoji="1" lang="ja-JP" altLang="en-US" sz="800" b="0" dirty="0">
                        <a:solidFill>
                          <a:schemeClr val="bg1"/>
                        </a:solidFill>
                        <a:latin typeface="+mj-lt"/>
                        <a:ea typeface="+mj-ea"/>
                      </a:endParaRP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mpd="sng">
                      <a:noFill/>
                    </a:lnT>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noFill/>
                      <a:prstDash val="dot"/>
                      <a:round/>
                      <a:headEnd type="none" w="med" len="med"/>
                      <a:tailEnd type="none" w="med" len="med"/>
                    </a:lnR>
                    <a:lnT w="12700" cmpd="sng">
                      <a:noFill/>
                    </a:lnT>
                  </a:tcPr>
                </a:tc>
                <a:extLst>
                  <a:ext uri="{0D108BD9-81ED-4DB2-BD59-A6C34878D82A}">
                    <a16:rowId xmlns:a16="http://schemas.microsoft.com/office/drawing/2014/main" val="2658556097"/>
                  </a:ext>
                </a:extLst>
              </a:tr>
              <a:tr h="3510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広告タイプ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kern="1200" dirty="0">
                          <a:solidFill>
                            <a:schemeClr val="tx1">
                              <a:lumMod val="65000"/>
                              <a:lumOff val="35000"/>
                            </a:schemeClr>
                          </a:solidFill>
                          <a:latin typeface="+mn-lt"/>
                          <a:ea typeface="+mn-ea"/>
                          <a:cs typeface="+mn-cs"/>
                        </a:rPr>
                        <a:t>スマートフォン：画像（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：ブランドパネル　クインティ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ブランドパネル　クインティ動画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605742330"/>
                  </a:ext>
                </a:extLst>
              </a:tr>
              <a:tr h="351028">
                <a:tc>
                  <a:txBody>
                    <a:bodyPr/>
                    <a:lstStyle/>
                    <a:p>
                      <a:pPr algn="ctr"/>
                      <a:r>
                        <a:rPr kumimoji="1" lang="ja-JP" altLang="en-US" sz="800" b="0" dirty="0">
                          <a:solidFill>
                            <a:schemeClr val="bg1"/>
                          </a:solidFill>
                          <a:latin typeface="+mj-lt"/>
                          <a:ea typeface="+mj-ea"/>
                        </a:rPr>
                        <a:t>デバイス</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スマートフォン　</a:t>
                      </a:r>
                      <a:r>
                        <a:rPr kumimoji="1" lang="en-US" altLang="ja-JP"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a:t>
                      </a:r>
                      <a:r>
                        <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　</a:t>
                      </a:r>
                      <a:r>
                        <a:rPr kumimoji="1" lang="en-US" altLang="ja-JP"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スマートフォン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スマートフォン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スマートフォン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3931917948"/>
                  </a:ext>
                </a:extLst>
              </a:tr>
              <a:tr h="402743">
                <a:tc>
                  <a:txBody>
                    <a:bodyPr/>
                    <a:lstStyle/>
                    <a:p>
                      <a:pPr algn="ctr"/>
                      <a:r>
                        <a:rPr kumimoji="1" lang="ja-JP" altLang="en-US" sz="800" b="0" dirty="0">
                          <a:solidFill>
                            <a:schemeClr val="bg1"/>
                          </a:solidFill>
                          <a:latin typeface="+mj-lt"/>
                          <a:ea typeface="+mj-ea"/>
                        </a:rPr>
                        <a:t>掲載場所</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Yahoo! JAPAN </a:t>
                      </a:r>
                    </a:p>
                    <a:p>
                      <a:pPr algn="ctr"/>
                      <a:r>
                        <a:rPr kumimoji="1" lang="ja-JP" altLang="en-US" sz="800" dirty="0">
                          <a:solidFill>
                            <a:schemeClr val="tx1">
                              <a:lumMod val="65000"/>
                              <a:lumOff val="35000"/>
                            </a:schemeClr>
                          </a:solidFill>
                          <a:latin typeface="+mj-lt"/>
                          <a:ea typeface="+mj-ea"/>
                        </a:rPr>
                        <a:t>トップページ</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p>
                    <a:p>
                      <a:pPr algn="ct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p>
                    <a:p>
                      <a:pPr algn="ct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66098080"/>
                  </a:ext>
                </a:extLst>
              </a:tr>
              <a:tr h="402743">
                <a:tc>
                  <a:txBody>
                    <a:bodyPr/>
                    <a:lstStyle/>
                    <a:p>
                      <a:pPr algn="ctr"/>
                      <a:r>
                        <a:rPr kumimoji="1" lang="ja-JP" altLang="en-US" sz="800" b="0" dirty="0">
                          <a:solidFill>
                            <a:schemeClr val="bg1"/>
                          </a:solidFill>
                          <a:latin typeface="+mj-lt"/>
                          <a:ea typeface="+mj-ea"/>
                        </a:rPr>
                        <a:t>掲載期間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日（水）</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463668774"/>
                  </a:ext>
                </a:extLst>
              </a:tr>
              <a:tr h="402743">
                <a:tc>
                  <a:txBody>
                    <a:bodyPr/>
                    <a:lstStyle/>
                    <a:p>
                      <a:pPr algn="ctr"/>
                      <a:r>
                        <a:rPr kumimoji="1" lang="ja-JP" altLang="en-US" sz="800" b="0" dirty="0">
                          <a:solidFill>
                            <a:schemeClr val="bg1"/>
                          </a:solidFill>
                          <a:latin typeface="+mj-lt"/>
                          <a:ea typeface="+mj-ea"/>
                        </a:rPr>
                        <a:t>購入期間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967014782"/>
                  </a:ext>
                </a:extLst>
              </a:tr>
              <a:tr h="402743">
                <a:tc>
                  <a:txBody>
                    <a:bodyPr/>
                    <a:lstStyle/>
                    <a:p>
                      <a:pPr algn="ctr"/>
                      <a:r>
                        <a:rPr kumimoji="1" lang="ja-JP" altLang="en-US" sz="800" b="0" dirty="0">
                          <a:solidFill>
                            <a:schemeClr val="bg1"/>
                          </a:solidFill>
                          <a:latin typeface="+mj-lt"/>
                          <a:ea typeface="+mj-ea"/>
                        </a:rPr>
                        <a:t>料金タイプ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750538939"/>
                  </a:ext>
                </a:extLst>
              </a:tr>
              <a:tr h="450762">
                <a:tc>
                  <a:txBody>
                    <a:bodyPr/>
                    <a:lstStyle/>
                    <a:p>
                      <a:pPr algn="ctr"/>
                      <a:r>
                        <a:rPr kumimoji="1" lang="ja-JP" altLang="en-US" sz="800" b="0" dirty="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dirty="0">
                          <a:solidFill>
                            <a:schemeClr val="bg1"/>
                          </a:solidFill>
                          <a:latin typeface="+mj-lt"/>
                          <a:ea typeface="+mj-ea"/>
                        </a:rPr>
                        <a:t>）</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780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702</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smtClean="0">
                          <a:solidFill>
                            <a:schemeClr val="tx1">
                              <a:lumMod val="65000"/>
                              <a:lumOff val="35000"/>
                            </a:schemeClr>
                          </a:solidFill>
                          <a:latin typeface="+mj-lt"/>
                          <a:ea typeface="+mj-ea"/>
                        </a:rPr>
                        <a:t>1,014</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780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algn="ctr"/>
                      <a:r>
                        <a:rPr kumimoji="1" lang="en-US" altLang="ja-JP" sz="600" dirty="0">
                          <a:solidFill>
                            <a:schemeClr val="tx1">
                              <a:lumMod val="65000"/>
                              <a:lumOff val="35000"/>
                            </a:schemeClr>
                          </a:solidFill>
                          <a:latin typeface="+mj-lt"/>
                          <a:ea typeface="+mj-ea"/>
                        </a:rPr>
                        <a:t>※</a:t>
                      </a:r>
                      <a:r>
                        <a:rPr kumimoji="1" lang="ja-JP" altLang="en-US" sz="600" dirty="0">
                          <a:solidFill>
                            <a:schemeClr val="tx1">
                              <a:lumMod val="65000"/>
                              <a:lumOff val="35000"/>
                            </a:schemeClr>
                          </a:solidFill>
                          <a:latin typeface="+mj-lt"/>
                          <a:ea typeface="+mj-ea"/>
                        </a:rPr>
                        <a:t>エリア（都道府県）指定の掛け率含む</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912</a:t>
                      </a:r>
                      <a:r>
                        <a:rPr kumimoji="1" lang="ja-JP" altLang="en-US" sz="800" kern="1200" dirty="0" smtClean="0">
                          <a:solidFill>
                            <a:schemeClr val="tx1">
                              <a:lumMod val="65000"/>
                              <a:lumOff val="35000"/>
                            </a:schemeClr>
                          </a:solidFill>
                          <a:latin typeface="+mj-lt"/>
                          <a:ea typeface="+mj-ea"/>
                          <a:cs typeface="+mn-cs"/>
                        </a:rPr>
                        <a:t>円</a:t>
                      </a:r>
                      <a:endParaRPr kumimoji="1" lang="en-US" altLang="ja-JP" sz="800" kern="1200" dirty="0" smtClean="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702</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エリア（都道府県）指定の掛け率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912</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smtClean="0">
                          <a:solidFill>
                            <a:schemeClr val="tx1">
                              <a:lumMod val="65000"/>
                              <a:lumOff val="35000"/>
                            </a:schemeClr>
                          </a:solidFill>
                          <a:latin typeface="+mn-lt"/>
                          <a:ea typeface="+mn-ea"/>
                          <a:cs typeface="+mn-cs"/>
                        </a:rPr>
                        <a:t>1,216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780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
                      </a: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エリア</a:t>
                      </a:r>
                      <a:r>
                        <a:rPr kumimoji="1" lang="ja-JP" altLang="en-US" sz="600" kern="1200" dirty="0" smtClean="0">
                          <a:solidFill>
                            <a:schemeClr val="tx1">
                              <a:lumMod val="65000"/>
                              <a:lumOff val="35000"/>
                            </a:schemeClr>
                          </a:solidFill>
                          <a:latin typeface="+mn-lt"/>
                          <a:ea typeface="+mn-ea"/>
                          <a:cs typeface="+mn-cs"/>
                        </a:rPr>
                        <a:t>（市区郡）</a:t>
                      </a:r>
                      <a:r>
                        <a:rPr kumimoji="1" lang="ja-JP" altLang="en-US" sz="600" kern="1200" dirty="0">
                          <a:solidFill>
                            <a:schemeClr val="tx1">
                              <a:lumMod val="65000"/>
                              <a:lumOff val="35000"/>
                            </a:schemeClr>
                          </a:solidFill>
                          <a:latin typeface="+mn-lt"/>
                          <a:ea typeface="+mn-ea"/>
                          <a:cs typeface="+mn-cs"/>
                        </a:rPr>
                        <a:t>指定の掛け率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1,216</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4014462905"/>
                  </a:ext>
                </a:extLst>
              </a:tr>
            </a:tbl>
          </a:graphicData>
        </a:graphic>
      </p:graphicFrame>
      <p:pic>
        <p:nvPicPr>
          <p:cNvPr id="5" name="図 4"/>
          <p:cNvPicPr>
            <a:picLocks noChangeAspect="1"/>
          </p:cNvPicPr>
          <p:nvPr/>
        </p:nvPicPr>
        <p:blipFill>
          <a:blip r:embed="rId2"/>
          <a:stretch>
            <a:fillRect/>
          </a:stretch>
        </p:blipFill>
        <p:spPr>
          <a:xfrm>
            <a:off x="4868631" y="1988840"/>
            <a:ext cx="1152128" cy="914483"/>
          </a:xfrm>
          <a:prstGeom prst="rect">
            <a:avLst/>
          </a:prstGeom>
        </p:spPr>
      </p:pic>
      <p:pic>
        <p:nvPicPr>
          <p:cNvPr id="6" name="図 5"/>
          <p:cNvPicPr>
            <a:picLocks noChangeAspect="1"/>
          </p:cNvPicPr>
          <p:nvPr/>
        </p:nvPicPr>
        <p:blipFill>
          <a:blip r:embed="rId3"/>
          <a:stretch>
            <a:fillRect/>
          </a:stretch>
        </p:blipFill>
        <p:spPr>
          <a:xfrm>
            <a:off x="6380799" y="1988840"/>
            <a:ext cx="1092481" cy="914483"/>
          </a:xfrm>
          <a:prstGeom prst="rect">
            <a:avLst/>
          </a:prstGeom>
        </p:spPr>
      </p:pic>
      <p:pic>
        <p:nvPicPr>
          <p:cNvPr id="11" name="図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12840" y="1988840"/>
            <a:ext cx="1024114" cy="936104"/>
          </a:xfrm>
          <a:prstGeom prst="rect">
            <a:avLst/>
          </a:prstGeom>
        </p:spPr>
      </p:pic>
      <p:grpSp>
        <p:nvGrpSpPr>
          <p:cNvPr id="24" name="グループ化 23"/>
          <p:cNvGrpSpPr/>
          <p:nvPr/>
        </p:nvGrpSpPr>
        <p:grpSpPr>
          <a:xfrm>
            <a:off x="1208584" y="1052736"/>
            <a:ext cx="604667" cy="432047"/>
            <a:chOff x="1179981" y="1052736"/>
            <a:chExt cx="604667" cy="432047"/>
          </a:xfrm>
        </p:grpSpPr>
        <p:sp>
          <p:nvSpPr>
            <p:cNvPr id="7" name="直角三角形 6"/>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9" name="テキスト ボックス 8"/>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grpSp>
        <p:nvGrpSpPr>
          <p:cNvPr id="25" name="グループ化 24"/>
          <p:cNvGrpSpPr/>
          <p:nvPr/>
        </p:nvGrpSpPr>
        <p:grpSpPr>
          <a:xfrm>
            <a:off x="2770943" y="1070979"/>
            <a:ext cx="604667" cy="432047"/>
            <a:chOff x="1179981" y="1052736"/>
            <a:chExt cx="604667" cy="432047"/>
          </a:xfrm>
        </p:grpSpPr>
        <p:sp>
          <p:nvSpPr>
            <p:cNvPr id="26" name="直角三角形 25"/>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7" name="テキスト ボックス 26"/>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grpSp>
        <p:nvGrpSpPr>
          <p:cNvPr id="28" name="グループ化 27"/>
          <p:cNvGrpSpPr/>
          <p:nvPr/>
        </p:nvGrpSpPr>
        <p:grpSpPr>
          <a:xfrm>
            <a:off x="4410959" y="1070978"/>
            <a:ext cx="604667" cy="432047"/>
            <a:chOff x="1179981" y="1052736"/>
            <a:chExt cx="604667" cy="432047"/>
          </a:xfrm>
        </p:grpSpPr>
        <p:sp>
          <p:nvSpPr>
            <p:cNvPr id="29" name="直角三角形 28"/>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30" name="テキスト ボックス 29"/>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grpSp>
        <p:nvGrpSpPr>
          <p:cNvPr id="31" name="グループ化 30"/>
          <p:cNvGrpSpPr/>
          <p:nvPr/>
        </p:nvGrpSpPr>
        <p:grpSpPr>
          <a:xfrm>
            <a:off x="6265688" y="1072059"/>
            <a:ext cx="604667" cy="432047"/>
            <a:chOff x="1179981" y="1052736"/>
            <a:chExt cx="604667" cy="432047"/>
          </a:xfrm>
        </p:grpSpPr>
        <p:sp>
          <p:nvSpPr>
            <p:cNvPr id="32" name="直角三角形 31"/>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33" name="テキスト ボックス 32"/>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grpSp>
        <p:nvGrpSpPr>
          <p:cNvPr id="37" name="グループ化 36"/>
          <p:cNvGrpSpPr/>
          <p:nvPr/>
        </p:nvGrpSpPr>
        <p:grpSpPr>
          <a:xfrm>
            <a:off x="7800298" y="1070977"/>
            <a:ext cx="604667" cy="432047"/>
            <a:chOff x="1179981" y="1052736"/>
            <a:chExt cx="604667" cy="432047"/>
          </a:xfrm>
        </p:grpSpPr>
        <p:sp>
          <p:nvSpPr>
            <p:cNvPr id="38" name="直角三角形 37"/>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39" name="テキスト ボックス 38"/>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sp>
        <p:nvSpPr>
          <p:cNvPr id="34" name="テキスト ボックス 33"/>
          <p:cNvSpPr txBox="1"/>
          <p:nvPr/>
        </p:nvSpPr>
        <p:spPr>
          <a:xfrm>
            <a:off x="5385048" y="5733256"/>
            <a:ext cx="730339" cy="169277"/>
          </a:xfrm>
          <a:prstGeom prst="rect">
            <a:avLst/>
          </a:prstGeom>
          <a:noFill/>
        </p:spPr>
        <p:txBody>
          <a:bodyPr wrap="square" rtlCol="0">
            <a:spAutoFit/>
          </a:bodyPr>
          <a:lstStyle/>
          <a:p>
            <a:r>
              <a:rPr kumimoji="1" lang="ja-JP" altLang="en-US" sz="500" dirty="0" smtClean="0"/>
              <a:t>都道府県掛け率</a:t>
            </a:r>
            <a:endParaRPr kumimoji="1" lang="ja-JP" altLang="en-US" sz="500" dirty="0"/>
          </a:p>
        </p:txBody>
      </p:sp>
      <p:sp>
        <p:nvSpPr>
          <p:cNvPr id="35" name="テキスト ボックス 34"/>
          <p:cNvSpPr txBox="1"/>
          <p:nvPr/>
        </p:nvSpPr>
        <p:spPr>
          <a:xfrm>
            <a:off x="7081426" y="5563979"/>
            <a:ext cx="730339" cy="169277"/>
          </a:xfrm>
          <a:prstGeom prst="rect">
            <a:avLst/>
          </a:prstGeom>
          <a:noFill/>
        </p:spPr>
        <p:txBody>
          <a:bodyPr wrap="square" rtlCol="0">
            <a:spAutoFit/>
          </a:bodyPr>
          <a:lstStyle/>
          <a:p>
            <a:r>
              <a:rPr kumimoji="1" lang="ja-JP" altLang="en-US" sz="500" dirty="0" smtClean="0"/>
              <a:t>都道府県掛け率</a:t>
            </a:r>
            <a:endParaRPr kumimoji="1" lang="ja-JP" altLang="en-US" sz="500" dirty="0"/>
          </a:p>
        </p:txBody>
      </p:sp>
      <p:sp>
        <p:nvSpPr>
          <p:cNvPr id="36" name="テキスト ボックス 35"/>
          <p:cNvSpPr txBox="1"/>
          <p:nvPr/>
        </p:nvSpPr>
        <p:spPr>
          <a:xfrm>
            <a:off x="8625408" y="5563979"/>
            <a:ext cx="730339" cy="169277"/>
          </a:xfrm>
          <a:prstGeom prst="rect">
            <a:avLst/>
          </a:prstGeom>
          <a:noFill/>
        </p:spPr>
        <p:txBody>
          <a:bodyPr wrap="square" rtlCol="0">
            <a:spAutoFit/>
          </a:bodyPr>
          <a:lstStyle/>
          <a:p>
            <a:r>
              <a:rPr kumimoji="1" lang="ja-JP" altLang="en-US" sz="500" dirty="0" smtClean="0"/>
              <a:t>市区郡掛け率</a:t>
            </a:r>
            <a:endParaRPr kumimoji="1" lang="ja-JP" altLang="en-US" sz="500" dirty="0"/>
          </a:p>
        </p:txBody>
      </p:sp>
      <p:sp>
        <p:nvSpPr>
          <p:cNvPr id="4" name="正方形/長方形 3"/>
          <p:cNvSpPr/>
          <p:nvPr/>
        </p:nvSpPr>
        <p:spPr>
          <a:xfrm>
            <a:off x="272478" y="6224380"/>
            <a:ext cx="4953000" cy="461665"/>
          </a:xfrm>
          <a:prstGeom prst="rect">
            <a:avLst/>
          </a:prstGeom>
        </p:spPr>
        <p:txBody>
          <a:bodyPr>
            <a:spAutoFit/>
          </a:bodyPr>
          <a:lstStyle/>
          <a:p>
            <a:r>
              <a:rPr lang="ja-JP" altLang="en-US" sz="800" dirty="0"/>
              <a:t>※MDはマルチデバイスの略称です。</a:t>
            </a:r>
          </a:p>
          <a:p>
            <a:r>
              <a:rPr lang="ja-JP" altLang="en-US" sz="800" dirty="0"/>
              <a:t>※Vimpsはビューアブルインプレッションの略称です。</a:t>
            </a:r>
          </a:p>
          <a:p>
            <a:r>
              <a:rPr lang="ja-JP" altLang="en-US" sz="800" dirty="0"/>
              <a:t>※vCPMはビューアブルインプレッション1,000回あたりにかかる見込み広告費用です。</a:t>
            </a:r>
          </a:p>
        </p:txBody>
      </p:sp>
    </p:spTree>
    <p:extLst>
      <p:ext uri="{BB962C8B-B14F-4D97-AF65-F5344CB8AC3E}">
        <p14:creationId xmlns:p14="http://schemas.microsoft.com/office/powerpoint/2010/main" val="4033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kumimoji="1" lang="ja-JP" altLang="en-US" dirty="0"/>
              <a:t>商品一覧　</a:t>
            </a:r>
            <a:r>
              <a:rPr kumimoji="1" lang="ja-JP" altLang="en-US" sz="2200" dirty="0"/>
              <a:t>ブランドパネル（スマートフォン商品）</a:t>
            </a:r>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513468296"/>
              </p:ext>
            </p:extLst>
          </p:nvPr>
        </p:nvGraphicFramePr>
        <p:xfrm>
          <a:off x="992560" y="908721"/>
          <a:ext cx="8424936" cy="5167390"/>
        </p:xfrm>
        <a:graphic>
          <a:graphicData uri="http://schemas.openxmlformats.org/drawingml/2006/table">
            <a:tbl>
              <a:tblPr firstCol="1" bandRow="1">
                <a:tableStyleId>{21E4AEA4-8DFA-4A89-87EB-49C32662AFE0}</a:tableStyleId>
              </a:tblPr>
              <a:tblGrid>
                <a:gridCol w="1028647">
                  <a:extLst>
                    <a:ext uri="{9D8B030D-6E8A-4147-A177-3AD203B41FA5}">
                      <a16:colId xmlns:a16="http://schemas.microsoft.com/office/drawing/2014/main" val="792911817"/>
                    </a:ext>
                  </a:extLst>
                </a:gridCol>
                <a:gridCol w="1390276">
                  <a:extLst>
                    <a:ext uri="{9D8B030D-6E8A-4147-A177-3AD203B41FA5}">
                      <a16:colId xmlns:a16="http://schemas.microsoft.com/office/drawing/2014/main" val="598637953"/>
                    </a:ext>
                  </a:extLst>
                </a:gridCol>
                <a:gridCol w="1497171">
                  <a:extLst>
                    <a:ext uri="{9D8B030D-6E8A-4147-A177-3AD203B41FA5}">
                      <a16:colId xmlns:a16="http://schemas.microsoft.com/office/drawing/2014/main" val="56015879"/>
                    </a:ext>
                  </a:extLst>
                </a:gridCol>
                <a:gridCol w="1536950">
                  <a:extLst>
                    <a:ext uri="{9D8B030D-6E8A-4147-A177-3AD203B41FA5}">
                      <a16:colId xmlns:a16="http://schemas.microsoft.com/office/drawing/2014/main" val="1598988926"/>
                    </a:ext>
                  </a:extLst>
                </a:gridCol>
                <a:gridCol w="1449942">
                  <a:extLst>
                    <a:ext uri="{9D8B030D-6E8A-4147-A177-3AD203B41FA5}">
                      <a16:colId xmlns:a16="http://schemas.microsoft.com/office/drawing/2014/main" val="2590836129"/>
                    </a:ext>
                  </a:extLst>
                </a:gridCol>
                <a:gridCol w="1521950">
                  <a:extLst>
                    <a:ext uri="{9D8B030D-6E8A-4147-A177-3AD203B41FA5}">
                      <a16:colId xmlns:a16="http://schemas.microsoft.com/office/drawing/2014/main" val="2346658083"/>
                    </a:ext>
                  </a:extLst>
                </a:gridCol>
              </a:tblGrid>
              <a:tr h="551443">
                <a:tc>
                  <a:txBody>
                    <a:bodyPr/>
                    <a:lstStyle/>
                    <a:p>
                      <a:pPr algn="ctr"/>
                      <a:r>
                        <a:rPr kumimoji="1" lang="ja-JP" altLang="en-US" sz="800" dirty="0">
                          <a:solidFill>
                            <a:schemeClr val="bg1"/>
                          </a:solidFill>
                          <a:latin typeface="+mj-lt"/>
                          <a:ea typeface="+mj-ea"/>
                        </a:rPr>
                        <a:t>商品名</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b="1" dirty="0">
                          <a:solidFill>
                            <a:schemeClr val="tx1">
                              <a:lumMod val="65000"/>
                              <a:lumOff val="35000"/>
                            </a:schemeClr>
                          </a:solidFill>
                          <a:latin typeface="+mj-lt"/>
                          <a:ea typeface="+mj-ea"/>
                        </a:rPr>
                        <a:t>ブランドパネル　</a:t>
                      </a:r>
                      <a:r>
                        <a:rPr kumimoji="1" lang="en-US" altLang="ja-JP" sz="800" b="1" dirty="0">
                          <a:solidFill>
                            <a:schemeClr val="tx1">
                              <a:lumMod val="65000"/>
                              <a:lumOff val="35000"/>
                            </a:schemeClr>
                          </a:solidFill>
                          <a:latin typeface="+mj-lt"/>
                          <a:ea typeface="+mj-ea"/>
                        </a:rPr>
                        <a:t>SP</a:t>
                      </a:r>
                    </a:p>
                    <a:p>
                      <a:pPr algn="ct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500</a:t>
                      </a:r>
                      <a:r>
                        <a:rPr kumimoji="1" lang="ja-JP" altLang="en-US" sz="800" b="1" dirty="0">
                          <a:solidFill>
                            <a:schemeClr val="tx1">
                              <a:lumMod val="65000"/>
                              <a:lumOff val="35000"/>
                            </a:schemeClr>
                          </a:solidFill>
                          <a:latin typeface="+mj-lt"/>
                          <a:ea typeface="+mj-ea"/>
                        </a:rPr>
                        <a:t>万円</a:t>
                      </a:r>
                      <a:r>
                        <a:rPr kumimoji="1" lang="en-US" altLang="ja-JP" sz="800" b="1" dirty="0">
                          <a:solidFill>
                            <a:schemeClr val="tx1">
                              <a:lumMod val="65000"/>
                              <a:lumOff val="35000"/>
                            </a:schemeClr>
                          </a:solidFill>
                          <a:latin typeface="+mj-lt"/>
                          <a:ea typeface="+mj-ea"/>
                        </a:rPr>
                        <a:t>〜</a:t>
                      </a:r>
                      <a:r>
                        <a:rPr kumimoji="1" lang="ja-JP" altLang="en-US" sz="800" b="1" dirty="0">
                          <a:solidFill>
                            <a:schemeClr val="tx1">
                              <a:lumMod val="65000"/>
                              <a:lumOff val="35000"/>
                            </a:schemeClr>
                          </a:solidFill>
                          <a:latin typeface="+mj-lt"/>
                          <a:ea typeface="+mj-ea"/>
                        </a:rPr>
                        <a:t>）</a:t>
                      </a:r>
                    </a:p>
                  </a:txBody>
                  <a:tcPr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j-ea"/>
                          <a:ea typeface="+mj-ea"/>
                          <a:cs typeface="+mn-cs"/>
                        </a:rPr>
                        <a:t>ブランドパネル</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a:solidFill>
                            <a:schemeClr val="tx1">
                              <a:lumMod val="65000"/>
                              <a:lumOff val="35000"/>
                            </a:schemeClr>
                          </a:solidFill>
                          <a:latin typeface="+mn-lt"/>
                          <a:ea typeface="+mn-ea"/>
                          <a:cs typeface="+mn-cs"/>
                        </a:rPr>
                        <a:t>SP</a:t>
                      </a:r>
                      <a:endParaRPr kumimoji="1" lang="en-US" altLang="ja-JP" sz="800" b="1" kern="1200" dirty="0">
                        <a:solidFill>
                          <a:schemeClr val="tx1">
                            <a:lumMod val="65000"/>
                            <a:lumOff val="35000"/>
                          </a:schemeClr>
                        </a:solidFill>
                        <a:latin typeface="+mj-ea"/>
                        <a:ea typeface="+mj-ea"/>
                        <a:cs typeface="+mn-cs"/>
                      </a:endParaRPr>
                    </a:p>
                    <a:p>
                      <a:pPr algn="ctr"/>
                      <a:r>
                        <a:rPr kumimoji="1" lang="ja-JP" altLang="en-US" sz="800" b="1" kern="1200" dirty="0">
                          <a:solidFill>
                            <a:schemeClr val="tx1">
                              <a:lumMod val="65000"/>
                              <a:lumOff val="35000"/>
                            </a:schemeClr>
                          </a:solidFill>
                          <a:latin typeface="+mj-ea"/>
                          <a:ea typeface="+mj-ea"/>
                          <a:cs typeface="+mn-cs"/>
                        </a:rPr>
                        <a:t>（</a:t>
                      </a:r>
                      <a:r>
                        <a:rPr kumimoji="1" lang="en-US" altLang="ja-JP" sz="800" b="1" kern="1200" dirty="0">
                          <a:solidFill>
                            <a:schemeClr val="tx1">
                              <a:lumMod val="65000"/>
                              <a:lumOff val="35000"/>
                            </a:schemeClr>
                          </a:solidFill>
                          <a:latin typeface="+mj-ea"/>
                          <a:ea typeface="+mj-ea"/>
                          <a:cs typeface="+mn-cs"/>
                        </a:rPr>
                        <a:t>1000</a:t>
                      </a:r>
                      <a:r>
                        <a:rPr kumimoji="1" lang="ja-JP" altLang="en-US" sz="800" b="1" kern="1200" dirty="0">
                          <a:solidFill>
                            <a:schemeClr val="tx1">
                              <a:lumMod val="65000"/>
                              <a:lumOff val="35000"/>
                            </a:schemeClr>
                          </a:solidFill>
                          <a:latin typeface="+mj-ea"/>
                          <a:ea typeface="+mj-ea"/>
                          <a:cs typeface="+mn-cs"/>
                        </a:rPr>
                        <a:t>万円</a:t>
                      </a:r>
                      <a:r>
                        <a:rPr kumimoji="1" lang="en-US" altLang="ja-JP" sz="800" b="1" kern="1200" dirty="0">
                          <a:solidFill>
                            <a:schemeClr val="tx1">
                              <a:lumMod val="65000"/>
                              <a:lumOff val="35000"/>
                            </a:schemeClr>
                          </a:solidFill>
                          <a:latin typeface="+mj-ea"/>
                          <a:ea typeface="+mj-ea"/>
                          <a:cs typeface="+mn-cs"/>
                        </a:rPr>
                        <a:t>〜</a:t>
                      </a:r>
                      <a:r>
                        <a:rPr kumimoji="1" lang="ja-JP" altLang="en-US" sz="800" b="1" kern="1200" dirty="0">
                          <a:solidFill>
                            <a:schemeClr val="tx1">
                              <a:lumMod val="65000"/>
                              <a:lumOff val="35000"/>
                            </a:schemeClr>
                          </a:solidFill>
                          <a:latin typeface="+mj-ea"/>
                          <a:ea typeface="+mj-ea"/>
                          <a:cs typeface="+mn-cs"/>
                        </a:rPr>
                        <a:t>）</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1" i="0" u="none" strike="noStrike" dirty="0">
                          <a:solidFill>
                            <a:schemeClr val="tx1">
                              <a:lumMod val="65000"/>
                              <a:lumOff val="35000"/>
                            </a:schemeClr>
                          </a:solidFill>
                          <a:effectLst/>
                          <a:latin typeface="+mj-ea"/>
                          <a:ea typeface="+mj-ea"/>
                        </a:rPr>
                        <a:t>ブランドパネル</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a:solidFill>
                            <a:schemeClr val="tx1">
                              <a:lumMod val="65000"/>
                              <a:lumOff val="35000"/>
                            </a:schemeClr>
                          </a:solidFill>
                          <a:latin typeface="+mn-lt"/>
                          <a:ea typeface="+mn-ea"/>
                          <a:cs typeface="+mn-cs"/>
                        </a:rPr>
                        <a:t>SP</a:t>
                      </a:r>
                      <a:endParaRPr lang="en-US" altLang="ja-JP" sz="800" b="1" i="0" u="none" strike="noStrike" dirty="0">
                        <a:solidFill>
                          <a:schemeClr val="tx1">
                            <a:lumMod val="65000"/>
                            <a:lumOff val="35000"/>
                          </a:schemeClr>
                        </a:solidFill>
                        <a:effectLst/>
                        <a:latin typeface="+mj-ea"/>
                        <a:ea typeface="+mj-ea"/>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1" i="0" u="none" strike="noStrike" dirty="0">
                          <a:solidFill>
                            <a:schemeClr val="tx1">
                              <a:lumMod val="65000"/>
                              <a:lumOff val="35000"/>
                            </a:schemeClr>
                          </a:solidFill>
                          <a:effectLst/>
                          <a:latin typeface="+mj-ea"/>
                          <a:ea typeface="+mj-ea"/>
                        </a:rPr>
                        <a:t>（都道府県）（</a:t>
                      </a:r>
                      <a:r>
                        <a:rPr lang="en-US" altLang="ja-JP" sz="800" b="1" i="0" u="none" strike="noStrike" dirty="0">
                          <a:solidFill>
                            <a:schemeClr val="tx1">
                              <a:lumMod val="65000"/>
                              <a:lumOff val="35000"/>
                            </a:schemeClr>
                          </a:solidFill>
                          <a:effectLst/>
                          <a:latin typeface="+mj-ea"/>
                          <a:ea typeface="+mj-ea"/>
                        </a:rPr>
                        <a:t>100</a:t>
                      </a:r>
                      <a:r>
                        <a:rPr lang="ja-JP" altLang="en-US" sz="800" b="1" i="0" u="none" strike="noStrike" dirty="0">
                          <a:solidFill>
                            <a:schemeClr val="tx1">
                              <a:lumMod val="65000"/>
                              <a:lumOff val="35000"/>
                            </a:schemeClr>
                          </a:solidFill>
                          <a:effectLst/>
                          <a:latin typeface="+mj-ea"/>
                          <a:ea typeface="+mj-ea"/>
                        </a:rPr>
                        <a:t>万円～）</a:t>
                      </a:r>
                    </a:p>
                  </a:txBody>
                  <a:tcPr marL="0" marR="0" marT="0" marB="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1" i="0" u="none" strike="noStrike" dirty="0">
                          <a:solidFill>
                            <a:schemeClr val="tx1">
                              <a:lumMod val="65000"/>
                              <a:lumOff val="35000"/>
                            </a:schemeClr>
                          </a:solidFill>
                          <a:effectLst/>
                          <a:latin typeface="+mj-ea"/>
                          <a:ea typeface="+mj-ea"/>
                        </a:rPr>
                        <a:t>ブランドパネル</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a:solidFill>
                            <a:schemeClr val="tx1">
                              <a:lumMod val="65000"/>
                              <a:lumOff val="35000"/>
                            </a:schemeClr>
                          </a:solidFill>
                          <a:latin typeface="+mn-lt"/>
                          <a:ea typeface="+mn-ea"/>
                          <a:cs typeface="+mn-cs"/>
                        </a:rPr>
                        <a:t>SP</a:t>
                      </a:r>
                      <a:endParaRPr lang="en-US" altLang="ja-JP" sz="800" b="1" i="0" u="none" strike="noStrike" dirty="0">
                        <a:solidFill>
                          <a:schemeClr val="tx1">
                            <a:lumMod val="65000"/>
                            <a:lumOff val="35000"/>
                          </a:schemeClr>
                        </a:solidFill>
                        <a:effectLst/>
                        <a:latin typeface="+mj-ea"/>
                        <a:ea typeface="+mj-ea"/>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1" i="0" u="none" strike="noStrike" dirty="0">
                          <a:solidFill>
                            <a:schemeClr val="tx1">
                              <a:lumMod val="65000"/>
                              <a:lumOff val="35000"/>
                            </a:schemeClr>
                          </a:solidFill>
                          <a:effectLst/>
                          <a:latin typeface="+mj-ea"/>
                          <a:ea typeface="+mj-ea"/>
                        </a:rPr>
                        <a:t>（都道府県）（</a:t>
                      </a:r>
                      <a:r>
                        <a:rPr lang="en-US" altLang="ja-JP" sz="800" b="1" i="0" u="none" strike="noStrike" dirty="0">
                          <a:solidFill>
                            <a:schemeClr val="tx1">
                              <a:lumMod val="65000"/>
                              <a:lumOff val="35000"/>
                            </a:schemeClr>
                          </a:solidFill>
                          <a:effectLst/>
                          <a:latin typeface="+mj-ea"/>
                          <a:ea typeface="+mj-ea"/>
                        </a:rPr>
                        <a:t>300</a:t>
                      </a:r>
                      <a:r>
                        <a:rPr lang="ja-JP" altLang="en-US" sz="800" b="1" i="0" u="none" strike="noStrike" dirty="0">
                          <a:solidFill>
                            <a:schemeClr val="tx1">
                              <a:lumMod val="65000"/>
                              <a:lumOff val="35000"/>
                            </a:schemeClr>
                          </a:solidFill>
                          <a:effectLst/>
                          <a:latin typeface="+mj-ea"/>
                          <a:ea typeface="+mj-ea"/>
                        </a:rPr>
                        <a:t>万円～）</a:t>
                      </a:r>
                    </a:p>
                  </a:txBody>
                  <a:tcPr marL="0" marR="0" marT="0" marB="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     ブランドパネル</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a:solidFill>
                            <a:schemeClr val="tx1">
                              <a:lumMod val="65000"/>
                              <a:lumOff val="35000"/>
                            </a:schemeClr>
                          </a:solidFill>
                          <a:latin typeface="+mn-lt"/>
                          <a:ea typeface="+mn-ea"/>
                          <a:cs typeface="+mn-cs"/>
                        </a:rPr>
                        <a:t>SP</a:t>
                      </a:r>
                      <a:endParaRPr kumimoji="1" lang="en-US" altLang="ja-JP" sz="800" b="1" i="0" u="none" strike="noStrike" kern="1200" dirty="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（市区郡）（</a:t>
                      </a:r>
                      <a:r>
                        <a:rPr kumimoji="1" lang="en-US" altLang="ja-JP" sz="800" b="1" i="0" u="none" strike="noStrike" kern="1200" dirty="0">
                          <a:solidFill>
                            <a:schemeClr val="tx1">
                              <a:lumMod val="65000"/>
                              <a:lumOff val="35000"/>
                            </a:schemeClr>
                          </a:solidFill>
                          <a:effectLst/>
                          <a:latin typeface="+mj-ea"/>
                          <a:ea typeface="+mn-ea"/>
                          <a:cs typeface="+mn-cs"/>
                        </a:rPr>
                        <a:t>30</a:t>
                      </a:r>
                      <a:r>
                        <a:rPr kumimoji="1" lang="ja-JP" altLang="en-US" sz="800" b="1" i="0" u="none" strike="noStrike" kern="1200" dirty="0">
                          <a:solidFill>
                            <a:schemeClr val="tx1">
                              <a:lumMod val="65000"/>
                              <a:lumOff val="35000"/>
                            </a:schemeClr>
                          </a:solidFill>
                          <a:effectLst/>
                          <a:latin typeface="+mj-ea"/>
                          <a:ea typeface="+mn-ea"/>
                          <a:cs typeface="+mn-cs"/>
                        </a:rPr>
                        <a:t>万円～）</a:t>
                      </a:r>
                    </a:p>
                  </a:txBody>
                  <a:tcPr marL="0" marR="0" marT="0" marB="0"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96291">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1000000424</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1000000431</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1000000412</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1000000433</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1000000425</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069392726"/>
                  </a:ext>
                </a:extLst>
              </a:tr>
              <a:tr h="949128">
                <a:tc>
                  <a:txBody>
                    <a:bodyPr/>
                    <a:lstStyle/>
                    <a:p>
                      <a:pPr algn="ctr"/>
                      <a:r>
                        <a:rPr kumimoji="1" lang="ja-JP" altLang="en-US" sz="800" b="0" dirty="0">
                          <a:solidFill>
                            <a:schemeClr val="bg1"/>
                          </a:solidFill>
                          <a:latin typeface="+mj-lt"/>
                          <a:ea typeface="+mj-ea"/>
                        </a:rPr>
                        <a:t>掲載イメージ</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4">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12700" cap="flat" cmpd="sng" algn="ctr">
                      <a:noFill/>
                      <a:prstDash val="solid"/>
                      <a:round/>
                      <a:headEnd type="none" w="med" len="med"/>
                      <a:tailEnd type="none" w="med" len="med"/>
                    </a:lnR>
                  </a:tcPr>
                </a:tc>
                <a:tc hMerge="1">
                  <a:txBody>
                    <a:bodyPr/>
                    <a:lstStyle/>
                    <a:p>
                      <a:pPr algn="ctr"/>
                      <a:endParaRPr kumimoji="1" lang="ja-JP" altLang="en-US" sz="60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6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6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0325936"/>
                  </a:ext>
                </a:extLst>
              </a:tr>
              <a:tr h="372219">
                <a:tc>
                  <a:txBody>
                    <a:bodyPr/>
                    <a:lstStyle/>
                    <a:p>
                      <a:pPr algn="ctr"/>
                      <a:r>
                        <a:rPr kumimoji="1" lang="ja-JP" altLang="en-US" sz="800" b="0" dirty="0">
                          <a:solidFill>
                            <a:schemeClr val="bg1"/>
                          </a:solidFill>
                          <a:latin typeface="+mj-lt"/>
                          <a:ea typeface="+mj-ea"/>
                        </a:rPr>
                        <a:t>広告タイプ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dirty="0">
                          <a:solidFill>
                            <a:schemeClr val="tx1">
                              <a:lumMod val="65000"/>
                              <a:lumOff val="35000"/>
                            </a:schemeClr>
                          </a:solidFill>
                          <a:latin typeface="+mj-lt"/>
                          <a:ea typeface="+mj-ea"/>
                        </a:rPr>
                        <a:t>画像（</a:t>
                      </a:r>
                      <a:r>
                        <a:rPr kumimoji="1" lang="en-US" altLang="ja-JP" sz="800" dirty="0">
                          <a:solidFill>
                            <a:schemeClr val="tx1">
                              <a:lumMod val="65000"/>
                              <a:lumOff val="35000"/>
                            </a:schemeClr>
                          </a:solidFill>
                          <a:latin typeface="+mj-lt"/>
                          <a:ea typeface="+mj-ea"/>
                        </a:rPr>
                        <a:t>16</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9</a:t>
                      </a:r>
                      <a:r>
                        <a:rPr kumimoji="1" lang="ja-JP" altLang="en-US" sz="800" dirty="0">
                          <a:solidFill>
                            <a:schemeClr val="tx1">
                              <a:lumMod val="65000"/>
                              <a:lumOff val="35000"/>
                            </a:schemeClr>
                          </a:solidFill>
                          <a:latin typeface="+mj-lt"/>
                          <a:ea typeface="+mj-ea"/>
                        </a:rPr>
                        <a:t>）</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動画</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12700" cmpd="sng">
                      <a:noFill/>
                    </a:lnL>
                    <a:lnR w="12700" cap="flat" cmpd="sng" algn="ctr">
                      <a:solidFill>
                        <a:schemeClr val="bg1"/>
                      </a:solidFill>
                      <a:prstDash val="solid"/>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6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6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6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4434171"/>
                  </a:ext>
                </a:extLst>
              </a:tr>
              <a:tr h="324423">
                <a:tc>
                  <a:txBody>
                    <a:bodyPr/>
                    <a:lstStyle/>
                    <a:p>
                      <a:pPr algn="ctr"/>
                      <a:r>
                        <a:rPr kumimoji="1" lang="ja-JP" altLang="en-US" sz="800" b="0" dirty="0">
                          <a:solidFill>
                            <a:schemeClr val="bg1"/>
                          </a:solidFill>
                          <a:latin typeface="+mj-lt"/>
                          <a:ea typeface="+mj-ea"/>
                        </a:rPr>
                        <a:t>デバイス</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dirty="0">
                          <a:solidFill>
                            <a:schemeClr val="tx1">
                              <a:lumMod val="65000"/>
                              <a:lumOff val="35000"/>
                            </a:schemeClr>
                          </a:solidFill>
                          <a:latin typeface="+mj-lt"/>
                          <a:ea typeface="+mj-ea"/>
                        </a:rPr>
                        <a:t>スマートフォン</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スマートフォン</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スマートフォン</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スマートフォン</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スマートフォン</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72219">
                <a:tc>
                  <a:txBody>
                    <a:bodyPr/>
                    <a:lstStyle/>
                    <a:p>
                      <a:pPr algn="ctr"/>
                      <a:r>
                        <a:rPr kumimoji="1" lang="ja-JP" altLang="en-US" sz="800" b="0" dirty="0">
                          <a:solidFill>
                            <a:schemeClr val="bg1"/>
                          </a:solidFill>
                          <a:latin typeface="+mj-lt"/>
                          <a:ea typeface="+mj-ea"/>
                        </a:rPr>
                        <a:t>掲載場所</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Yahoo! JAPAN </a:t>
                      </a:r>
                      <a:r>
                        <a:rPr kumimoji="1" lang="ja-JP" altLang="en-US" sz="800" dirty="0">
                          <a:solidFill>
                            <a:schemeClr val="tx1">
                              <a:lumMod val="65000"/>
                              <a:lumOff val="35000"/>
                            </a:schemeClr>
                          </a:solidFill>
                          <a:latin typeface="+mj-lt"/>
                          <a:ea typeface="+mj-ea"/>
                        </a:rPr>
                        <a:t>トップページ</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048363901"/>
                  </a:ext>
                </a:extLst>
              </a:tr>
              <a:tr h="372219">
                <a:tc>
                  <a:txBody>
                    <a:bodyPr/>
                    <a:lstStyle/>
                    <a:p>
                      <a:pPr algn="ctr"/>
                      <a:r>
                        <a:rPr kumimoji="1" lang="ja-JP" altLang="en-US" sz="800" b="0" dirty="0">
                          <a:solidFill>
                            <a:schemeClr val="bg1"/>
                          </a:solidFill>
                          <a:latin typeface="+mj-lt"/>
                          <a:ea typeface="+mj-ea"/>
                        </a:rPr>
                        <a:t>掲載期間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73279428"/>
                  </a:ext>
                </a:extLst>
              </a:tr>
              <a:tr h="372219">
                <a:tc>
                  <a:txBody>
                    <a:bodyPr/>
                    <a:lstStyle/>
                    <a:p>
                      <a:pPr algn="ctr"/>
                      <a:r>
                        <a:rPr kumimoji="1" lang="ja-JP" altLang="en-US" sz="800" b="0" dirty="0">
                          <a:solidFill>
                            <a:schemeClr val="bg1"/>
                          </a:solidFill>
                          <a:latin typeface="+mj-lt"/>
                          <a:ea typeface="+mj-ea"/>
                        </a:rPr>
                        <a:t>購入期間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72219">
                <a:tc>
                  <a:txBody>
                    <a:bodyPr/>
                    <a:lstStyle/>
                    <a:p>
                      <a:pPr algn="ctr"/>
                      <a:r>
                        <a:rPr kumimoji="1" lang="ja-JP" altLang="en-US" sz="800" b="0" dirty="0">
                          <a:solidFill>
                            <a:schemeClr val="bg1"/>
                          </a:solidFill>
                          <a:latin typeface="+mj-lt"/>
                          <a:ea typeface="+mj-ea"/>
                        </a:rPr>
                        <a:t>料金タイプ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1185010">
                <a:tc>
                  <a:txBody>
                    <a:bodyPr/>
                    <a:lstStyle/>
                    <a:p>
                      <a:pPr algn="ctr"/>
                      <a:r>
                        <a:rPr kumimoji="1" lang="ja-JP" altLang="en-US" sz="800" b="0" dirty="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dirty="0">
                          <a:solidFill>
                            <a:schemeClr val="bg1"/>
                          </a:solidFill>
                          <a:latin typeface="+mj-lt"/>
                          <a:ea typeface="+mj-ea"/>
                        </a:rPr>
                        <a:t>）</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960</a:t>
                      </a:r>
                      <a:r>
                        <a:rPr kumimoji="1" lang="ja-JP" altLang="en-US" sz="800" dirty="0">
                          <a:solidFill>
                            <a:schemeClr val="tx1">
                              <a:lumMod val="65000"/>
                              <a:lumOff val="35000"/>
                            </a:schemeClr>
                          </a:solidFill>
                          <a:latin typeface="+mj-lt"/>
                          <a:ea typeface="+mj-ea"/>
                        </a:rPr>
                        <a:t>円</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768</a:t>
                      </a:r>
                      <a:r>
                        <a:rPr kumimoji="1" lang="ja-JP" altLang="en-US" sz="800" dirty="0">
                          <a:solidFill>
                            <a:schemeClr val="tx1">
                              <a:lumMod val="65000"/>
                              <a:lumOff val="35000"/>
                            </a:schemeClr>
                          </a:solidFill>
                          <a:latin typeface="+mj-lt"/>
                          <a:ea typeface="+mj-ea"/>
                        </a:rPr>
                        <a:t>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endParaRPr kumimoji="1" lang="en-US" altLang="ja-JP" sz="800" dirty="0">
                        <a:solidFill>
                          <a:schemeClr val="tx1">
                            <a:lumMod val="65000"/>
                            <a:lumOff val="35000"/>
                          </a:schemeClr>
                        </a:solidFill>
                        <a:latin typeface="+mj-lt"/>
                        <a:ea typeface="+mj-ea"/>
                      </a:endParaRPr>
                    </a:p>
                    <a:p>
                      <a:pPr algn="ctr"/>
                      <a:r>
                        <a:rPr kumimoji="1" lang="en-US" altLang="ja-JP" sz="800" dirty="0" smtClean="0">
                          <a:solidFill>
                            <a:schemeClr val="tx1">
                              <a:lumMod val="65000"/>
                              <a:lumOff val="35000"/>
                            </a:schemeClr>
                          </a:solidFill>
                          <a:latin typeface="+mj-lt"/>
                          <a:ea typeface="+mj-ea"/>
                        </a:rPr>
                        <a:t>1,248</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960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endParaRPr kumimoji="1" lang="ja-JP" altLang="en-US" sz="800" dirty="0" smtClean="0">
                        <a:solidFill>
                          <a:schemeClr val="tx1">
                            <a:lumMod val="65000"/>
                            <a:lumOff val="35000"/>
                          </a:schemeClr>
                        </a:solidFill>
                        <a:latin typeface="+mj-lt"/>
                        <a:ea typeface="+mj-ea"/>
                      </a:endParaRPr>
                    </a:p>
                    <a:p>
                      <a:pPr algn="ctr"/>
                      <a:r>
                        <a:rPr kumimoji="1" lang="en-US" altLang="ja-JP" sz="600" dirty="0" smtClean="0">
                          <a:solidFill>
                            <a:schemeClr val="tx1">
                              <a:lumMod val="65000"/>
                              <a:lumOff val="35000"/>
                            </a:schemeClr>
                          </a:solidFill>
                          <a:latin typeface="+mj-lt"/>
                          <a:ea typeface="+mj-ea"/>
                        </a:rPr>
                        <a:t>※</a:t>
                      </a:r>
                      <a:r>
                        <a:rPr kumimoji="1" lang="ja-JP" altLang="en-US" sz="600" dirty="0">
                          <a:solidFill>
                            <a:schemeClr val="tx1">
                              <a:lumMod val="65000"/>
                              <a:lumOff val="35000"/>
                            </a:schemeClr>
                          </a:solidFill>
                          <a:latin typeface="+mj-lt"/>
                          <a:ea typeface="+mj-ea"/>
                        </a:rPr>
                        <a:t>エリア（都道府県）指定の掛け率含む</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endParaRPr kumimoji="1" lang="en-US" altLang="ja-JP" sz="800" dirty="0">
                        <a:solidFill>
                          <a:schemeClr val="tx1">
                            <a:lumMod val="65000"/>
                            <a:lumOff val="35000"/>
                          </a:schemeClr>
                        </a:solidFill>
                        <a:latin typeface="+mj-lt"/>
                        <a:ea typeface="+mj-ea"/>
                      </a:endParaRPr>
                    </a:p>
                    <a:p>
                      <a:pPr algn="ctr"/>
                      <a:r>
                        <a:rPr kumimoji="1" lang="en-US" altLang="ja-JP" sz="800" dirty="0" smtClean="0">
                          <a:solidFill>
                            <a:schemeClr val="tx1">
                              <a:lumMod val="65000"/>
                              <a:lumOff val="35000"/>
                            </a:schemeClr>
                          </a:solidFill>
                          <a:latin typeface="+mj-lt"/>
                          <a:ea typeface="+mj-ea"/>
                        </a:rPr>
                        <a:t>998</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768</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dirty="0">
                          <a:solidFill>
                            <a:schemeClr val="tx1">
                              <a:lumMod val="65000"/>
                              <a:lumOff val="35000"/>
                            </a:schemeClr>
                          </a:solidFill>
                          <a:latin typeface="+mj-lt"/>
                          <a:ea typeface="+mj-ea"/>
                        </a:rPr>
                        <a:t/>
                      </a:r>
                      <a:br>
                        <a:rPr kumimoji="1" lang="ja-JP" altLang="en-US" sz="800" dirty="0">
                          <a:solidFill>
                            <a:schemeClr val="tx1">
                              <a:lumMod val="65000"/>
                              <a:lumOff val="35000"/>
                            </a:schemeClr>
                          </a:solidFill>
                          <a:latin typeface="+mj-lt"/>
                          <a:ea typeface="+mj-ea"/>
                        </a:rPr>
                      </a:br>
                      <a:r>
                        <a:rPr kumimoji="1" lang="en-US" altLang="ja-JP" sz="600" dirty="0">
                          <a:solidFill>
                            <a:schemeClr val="tx1">
                              <a:lumMod val="65000"/>
                              <a:lumOff val="35000"/>
                            </a:schemeClr>
                          </a:solidFill>
                          <a:latin typeface="+mj-lt"/>
                          <a:ea typeface="+mj-ea"/>
                        </a:rPr>
                        <a:t>※</a:t>
                      </a:r>
                      <a:r>
                        <a:rPr kumimoji="1" lang="ja-JP" altLang="en-US" sz="600" dirty="0">
                          <a:solidFill>
                            <a:schemeClr val="tx1">
                              <a:lumMod val="65000"/>
                              <a:lumOff val="35000"/>
                            </a:schemeClr>
                          </a:solidFill>
                          <a:latin typeface="+mj-lt"/>
                          <a:ea typeface="+mj-ea"/>
                        </a:rPr>
                        <a:t>エリア（都道府県）指定の掛け率</a:t>
                      </a:r>
                      <a:r>
                        <a:rPr kumimoji="1" lang="ja-JP" altLang="en-US" sz="600" dirty="0" smtClean="0">
                          <a:solidFill>
                            <a:schemeClr val="tx1">
                              <a:lumMod val="65000"/>
                              <a:lumOff val="35000"/>
                            </a:schemeClr>
                          </a:solidFill>
                          <a:latin typeface="+mj-lt"/>
                          <a:ea typeface="+mj-ea"/>
                        </a:rPr>
                        <a:t>含む</a:t>
                      </a:r>
                      <a:endParaRPr kumimoji="1" lang="en-US" altLang="ja-JP" sz="6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998</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endParaRPr kumimoji="1" lang="en-US" altLang="ja-JP" sz="800" dirty="0">
                        <a:solidFill>
                          <a:schemeClr val="tx1">
                            <a:lumMod val="65000"/>
                            <a:lumOff val="35000"/>
                          </a:schemeClr>
                        </a:solidFill>
                        <a:latin typeface="+mj-lt"/>
                        <a:ea typeface="+mj-ea"/>
                      </a:endParaRPr>
                    </a:p>
                    <a:p>
                      <a:pPr algn="ctr"/>
                      <a:r>
                        <a:rPr kumimoji="1" lang="en-US" altLang="ja-JP" sz="800" dirty="0" smtClean="0">
                          <a:solidFill>
                            <a:schemeClr val="tx1">
                              <a:lumMod val="65000"/>
                              <a:lumOff val="35000"/>
                            </a:schemeClr>
                          </a:solidFill>
                          <a:latin typeface="+mj-lt"/>
                          <a:ea typeface="+mj-ea"/>
                        </a:rPr>
                        <a:t>1,497</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960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dirty="0">
                          <a:solidFill>
                            <a:schemeClr val="tx1">
                              <a:lumMod val="65000"/>
                              <a:lumOff val="35000"/>
                            </a:schemeClr>
                          </a:solidFill>
                          <a:latin typeface="+mj-lt"/>
                          <a:ea typeface="+mj-ea"/>
                        </a:rPr>
                        <a:t/>
                      </a:r>
                      <a:br>
                        <a:rPr kumimoji="1" lang="ja-JP" altLang="en-US" sz="800" dirty="0">
                          <a:solidFill>
                            <a:schemeClr val="tx1">
                              <a:lumMod val="65000"/>
                              <a:lumOff val="35000"/>
                            </a:schemeClr>
                          </a:solidFill>
                          <a:latin typeface="+mj-lt"/>
                          <a:ea typeface="+mj-ea"/>
                        </a:rPr>
                      </a:br>
                      <a:r>
                        <a:rPr kumimoji="1" lang="en-US" altLang="ja-JP" sz="600" dirty="0">
                          <a:solidFill>
                            <a:schemeClr val="tx1">
                              <a:lumMod val="65000"/>
                              <a:lumOff val="35000"/>
                            </a:schemeClr>
                          </a:solidFill>
                          <a:latin typeface="+mj-lt"/>
                          <a:ea typeface="+mj-ea"/>
                        </a:rPr>
                        <a:t>※</a:t>
                      </a:r>
                      <a:r>
                        <a:rPr kumimoji="1" lang="ja-JP" altLang="en-US" sz="600" dirty="0">
                          <a:solidFill>
                            <a:schemeClr val="tx1">
                              <a:lumMod val="65000"/>
                              <a:lumOff val="35000"/>
                            </a:schemeClr>
                          </a:solidFill>
                          <a:latin typeface="+mj-lt"/>
                          <a:ea typeface="+mj-ea"/>
                        </a:rPr>
                        <a:t>エリア（市区郡）指定の掛け率</a:t>
                      </a:r>
                      <a:r>
                        <a:rPr kumimoji="1" lang="ja-JP" altLang="en-US" sz="600" dirty="0" smtClean="0">
                          <a:solidFill>
                            <a:schemeClr val="tx1">
                              <a:lumMod val="65000"/>
                              <a:lumOff val="35000"/>
                            </a:schemeClr>
                          </a:solidFill>
                          <a:latin typeface="+mj-lt"/>
                          <a:ea typeface="+mj-ea"/>
                        </a:rPr>
                        <a:t>含む</a:t>
                      </a:r>
                      <a:endParaRPr kumimoji="1" lang="en-US" altLang="ja-JP" sz="6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1,497</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endParaRPr kumimoji="1" lang="ja-JP" altLang="en-US" sz="6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014462905"/>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6614" y="1772816"/>
            <a:ext cx="1024114" cy="936104"/>
          </a:xfrm>
          <a:prstGeom prst="rect">
            <a:avLst/>
          </a:prstGeom>
        </p:spPr>
      </p:pic>
      <p:grpSp>
        <p:nvGrpSpPr>
          <p:cNvPr id="10" name="グループ化 9"/>
          <p:cNvGrpSpPr/>
          <p:nvPr/>
        </p:nvGrpSpPr>
        <p:grpSpPr>
          <a:xfrm>
            <a:off x="7804717" y="908720"/>
            <a:ext cx="604667" cy="432047"/>
            <a:chOff x="1179981" y="1052736"/>
            <a:chExt cx="604667" cy="432047"/>
          </a:xfrm>
        </p:grpSpPr>
        <p:sp>
          <p:nvSpPr>
            <p:cNvPr id="11" name="直角三角形 10"/>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 name="テキスト ボックス 11"/>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sp>
        <p:nvSpPr>
          <p:cNvPr id="14" name="正方形/長方形 13"/>
          <p:cNvSpPr/>
          <p:nvPr/>
        </p:nvSpPr>
        <p:spPr>
          <a:xfrm>
            <a:off x="848544" y="6076111"/>
            <a:ext cx="4953000" cy="530915"/>
          </a:xfrm>
          <a:prstGeom prst="rect">
            <a:avLst/>
          </a:prstGeom>
        </p:spPr>
        <p:txBody>
          <a:bodyPr>
            <a:spAutoFit/>
          </a:bodyPr>
          <a:lstStyle/>
          <a:p>
            <a:pPr>
              <a:lnSpc>
                <a:spcPts val="1460"/>
              </a:lnSpc>
            </a:pPr>
            <a:r>
              <a:rPr lang="en-US" altLang="ja-JP" sz="800" dirty="0">
                <a:latin typeface="+mn-ea"/>
              </a:rPr>
              <a:t>※SP</a:t>
            </a:r>
            <a:r>
              <a:rPr lang="ja-JP" altLang="en-US" sz="800" dirty="0">
                <a:latin typeface="+mn-ea"/>
              </a:rPr>
              <a:t>はスマートフォンの略称です。</a:t>
            </a:r>
            <a:endParaRPr lang="en-US" altLang="ja-JP" sz="800" dirty="0">
              <a:latin typeface="+mn-ea"/>
            </a:endParaRPr>
          </a:p>
          <a:p>
            <a:r>
              <a:rPr lang="ja-JP" altLang="en-US" sz="800" dirty="0" smtClean="0"/>
              <a:t>※</a:t>
            </a:r>
            <a:r>
              <a:rPr lang="ja-JP" altLang="en-US" sz="800" dirty="0"/>
              <a:t>Vimpsはビューアブルインプレッションの略称です。</a:t>
            </a:r>
          </a:p>
          <a:p>
            <a:r>
              <a:rPr lang="ja-JP" altLang="en-US" sz="800" dirty="0"/>
              <a:t>※vCPMはビューアブルインプレッション1,000回あたりにかかる見込み広告費用です。</a:t>
            </a:r>
          </a:p>
        </p:txBody>
      </p:sp>
      <p:sp>
        <p:nvSpPr>
          <p:cNvPr id="15" name="テキスト ボックス 14"/>
          <p:cNvSpPr txBox="1"/>
          <p:nvPr/>
        </p:nvSpPr>
        <p:spPr>
          <a:xfrm>
            <a:off x="5625558" y="5470485"/>
            <a:ext cx="730339" cy="169277"/>
          </a:xfrm>
          <a:prstGeom prst="rect">
            <a:avLst/>
          </a:prstGeom>
          <a:noFill/>
        </p:spPr>
        <p:txBody>
          <a:bodyPr wrap="square" rtlCol="0">
            <a:spAutoFit/>
          </a:bodyPr>
          <a:lstStyle/>
          <a:p>
            <a:r>
              <a:rPr kumimoji="1" lang="ja-JP" altLang="en-US" sz="500" dirty="0" smtClean="0"/>
              <a:t>都道府県掛け率</a:t>
            </a:r>
            <a:endParaRPr kumimoji="1" lang="ja-JP" altLang="en-US" sz="500" dirty="0"/>
          </a:p>
        </p:txBody>
      </p:sp>
      <p:sp>
        <p:nvSpPr>
          <p:cNvPr id="16" name="テキスト ボックス 15"/>
          <p:cNvSpPr txBox="1"/>
          <p:nvPr/>
        </p:nvSpPr>
        <p:spPr>
          <a:xfrm>
            <a:off x="7113240" y="5275947"/>
            <a:ext cx="730339" cy="169277"/>
          </a:xfrm>
          <a:prstGeom prst="rect">
            <a:avLst/>
          </a:prstGeom>
          <a:noFill/>
        </p:spPr>
        <p:txBody>
          <a:bodyPr wrap="square" rtlCol="0">
            <a:spAutoFit/>
          </a:bodyPr>
          <a:lstStyle/>
          <a:p>
            <a:r>
              <a:rPr kumimoji="1" lang="ja-JP" altLang="en-US" sz="500" dirty="0" smtClean="0"/>
              <a:t>都道府県掛け率</a:t>
            </a:r>
            <a:endParaRPr kumimoji="1" lang="ja-JP" altLang="en-US" sz="500" dirty="0"/>
          </a:p>
        </p:txBody>
      </p:sp>
      <p:sp>
        <p:nvSpPr>
          <p:cNvPr id="17" name="テキスト ボックス 16"/>
          <p:cNvSpPr txBox="1"/>
          <p:nvPr/>
        </p:nvSpPr>
        <p:spPr>
          <a:xfrm>
            <a:off x="8615149" y="5301208"/>
            <a:ext cx="730339" cy="169277"/>
          </a:xfrm>
          <a:prstGeom prst="rect">
            <a:avLst/>
          </a:prstGeom>
          <a:noFill/>
        </p:spPr>
        <p:txBody>
          <a:bodyPr wrap="square" rtlCol="0">
            <a:spAutoFit/>
          </a:bodyPr>
          <a:lstStyle/>
          <a:p>
            <a:r>
              <a:rPr kumimoji="1" lang="ja-JP" altLang="en-US" sz="500" dirty="0" smtClean="0"/>
              <a:t>市区郡掛け率</a:t>
            </a:r>
            <a:endParaRPr kumimoji="1" lang="ja-JP" altLang="en-US" sz="500" dirty="0"/>
          </a:p>
        </p:txBody>
      </p:sp>
    </p:spTree>
    <p:extLst>
      <p:ext uri="{BB962C8B-B14F-4D97-AF65-F5344CB8AC3E}">
        <p14:creationId xmlns:p14="http://schemas.microsoft.com/office/powerpoint/2010/main" val="3912130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kumimoji="1" lang="ja-JP" altLang="en-US" dirty="0"/>
              <a:t>商品一覧　</a:t>
            </a:r>
            <a:r>
              <a:rPr kumimoji="1" lang="ja-JP" altLang="en-US" sz="2200" dirty="0"/>
              <a:t>ブランドパネル（</a:t>
            </a:r>
            <a:r>
              <a:rPr kumimoji="1" lang="en-US" altLang="ja-JP" sz="2200" dirty="0"/>
              <a:t>PC</a:t>
            </a:r>
            <a:r>
              <a:rPr kumimoji="1" lang="ja-JP" altLang="en-US" sz="2200" dirty="0"/>
              <a:t>商品）</a:t>
            </a:r>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786737765"/>
              </p:ext>
            </p:extLst>
          </p:nvPr>
        </p:nvGraphicFramePr>
        <p:xfrm>
          <a:off x="488504" y="1062486"/>
          <a:ext cx="9000999" cy="5038091"/>
        </p:xfrm>
        <a:graphic>
          <a:graphicData uri="http://schemas.openxmlformats.org/drawingml/2006/table">
            <a:tbl>
              <a:tblPr firstCol="1" bandRow="1">
                <a:tableStyleId>{21E4AEA4-8DFA-4A89-87EB-49C32662AFE0}</a:tableStyleId>
              </a:tblPr>
              <a:tblGrid>
                <a:gridCol w="989132">
                  <a:extLst>
                    <a:ext uri="{9D8B030D-6E8A-4147-A177-3AD203B41FA5}">
                      <a16:colId xmlns:a16="http://schemas.microsoft.com/office/drawing/2014/main" val="792911817"/>
                    </a:ext>
                  </a:extLst>
                </a:gridCol>
                <a:gridCol w="1462635">
                  <a:extLst>
                    <a:ext uri="{9D8B030D-6E8A-4147-A177-3AD203B41FA5}">
                      <a16:colId xmlns:a16="http://schemas.microsoft.com/office/drawing/2014/main" val="598637953"/>
                    </a:ext>
                  </a:extLst>
                </a:gridCol>
                <a:gridCol w="1551321">
                  <a:extLst>
                    <a:ext uri="{9D8B030D-6E8A-4147-A177-3AD203B41FA5}">
                      <a16:colId xmlns:a16="http://schemas.microsoft.com/office/drawing/2014/main" val="56015879"/>
                    </a:ext>
                  </a:extLst>
                </a:gridCol>
                <a:gridCol w="1716520">
                  <a:extLst>
                    <a:ext uri="{9D8B030D-6E8A-4147-A177-3AD203B41FA5}">
                      <a16:colId xmlns:a16="http://schemas.microsoft.com/office/drawing/2014/main" val="1598988926"/>
                    </a:ext>
                  </a:extLst>
                </a:gridCol>
                <a:gridCol w="1556199">
                  <a:extLst>
                    <a:ext uri="{9D8B030D-6E8A-4147-A177-3AD203B41FA5}">
                      <a16:colId xmlns:a16="http://schemas.microsoft.com/office/drawing/2014/main" val="3199540024"/>
                    </a:ext>
                  </a:extLst>
                </a:gridCol>
                <a:gridCol w="1725192">
                  <a:extLst>
                    <a:ext uri="{9D8B030D-6E8A-4147-A177-3AD203B41FA5}">
                      <a16:colId xmlns:a16="http://schemas.microsoft.com/office/drawing/2014/main" val="2050705481"/>
                    </a:ext>
                  </a:extLst>
                </a:gridCol>
              </a:tblGrid>
              <a:tr h="596665">
                <a:tc>
                  <a:txBody>
                    <a:bodyPr/>
                    <a:lstStyle/>
                    <a:p>
                      <a:pPr algn="ctr"/>
                      <a:r>
                        <a:rPr kumimoji="1" lang="ja-JP" altLang="en-US" sz="800" dirty="0">
                          <a:solidFill>
                            <a:schemeClr val="bg1"/>
                          </a:solidFill>
                          <a:latin typeface="+mj-lt"/>
                          <a:ea typeface="+mj-ea"/>
                        </a:rPr>
                        <a:t>商品名</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b="1" dirty="0">
                          <a:solidFill>
                            <a:schemeClr val="tx1">
                              <a:lumMod val="65000"/>
                              <a:lumOff val="35000"/>
                            </a:schemeClr>
                          </a:solidFill>
                          <a:latin typeface="+mj-lt"/>
                          <a:ea typeface="+mj-ea"/>
                        </a:rPr>
                        <a:t>ブランドパネル　</a:t>
                      </a:r>
                      <a:r>
                        <a:rPr kumimoji="1" lang="en-US" altLang="ja-JP" sz="800" b="1" dirty="0">
                          <a:solidFill>
                            <a:schemeClr val="tx1">
                              <a:lumMod val="65000"/>
                              <a:lumOff val="35000"/>
                            </a:schemeClr>
                          </a:solidFill>
                          <a:latin typeface="+mj-lt"/>
                          <a:ea typeface="+mj-ea"/>
                        </a:rPr>
                        <a:t>PC</a:t>
                      </a:r>
                      <a:r>
                        <a:rPr kumimoji="1" lang="ja-JP" altLang="en-US" sz="800" b="1" dirty="0">
                          <a:solidFill>
                            <a:schemeClr val="tx1">
                              <a:lumMod val="65000"/>
                              <a:lumOff val="35000"/>
                            </a:schemeClr>
                          </a:solidFill>
                          <a:latin typeface="+mj-lt"/>
                          <a:ea typeface="+mj-ea"/>
                        </a:rPr>
                        <a:t/>
                      </a:r>
                      <a:br>
                        <a:rPr kumimoji="1" lang="ja-JP" altLang="en-US" sz="800" b="1" dirty="0">
                          <a:solidFill>
                            <a:schemeClr val="tx1">
                              <a:lumMod val="65000"/>
                              <a:lumOff val="35000"/>
                            </a:schemeClr>
                          </a:solidFill>
                          <a:latin typeface="+mj-lt"/>
                          <a:ea typeface="+mj-ea"/>
                        </a:rPr>
                      </a:b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500</a:t>
                      </a:r>
                      <a:r>
                        <a:rPr kumimoji="1" lang="ja-JP" altLang="en-US" sz="800" b="1" dirty="0">
                          <a:solidFill>
                            <a:schemeClr val="tx1">
                              <a:lumMod val="65000"/>
                              <a:lumOff val="35000"/>
                            </a:schemeClr>
                          </a:solidFill>
                          <a:latin typeface="+mj-lt"/>
                          <a:ea typeface="+mj-ea"/>
                        </a:rPr>
                        <a:t>万円～）</a:t>
                      </a:r>
                    </a:p>
                  </a:txBody>
                  <a:tcPr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
                      </a:r>
                      <a:br>
                        <a:rPr kumimoji="1" lang="ja-JP" altLang="en-US" sz="800" b="1" kern="1200" dirty="0">
                          <a:solidFill>
                            <a:schemeClr val="tx1">
                              <a:lumMod val="65000"/>
                              <a:lumOff val="35000"/>
                            </a:schemeClr>
                          </a:solidFill>
                          <a:latin typeface="+mn-lt"/>
                          <a:ea typeface="+mn-ea"/>
                          <a:cs typeface="+mn-cs"/>
                        </a:rPr>
                      </a:b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dirty="0">
                          <a:solidFill>
                            <a:schemeClr val="tx1">
                              <a:lumMod val="65000"/>
                              <a:lumOff val="35000"/>
                            </a:schemeClr>
                          </a:solidFill>
                          <a:latin typeface="+mj-lt"/>
                          <a:ea typeface="+mj-ea"/>
                        </a:rPr>
                        <a:t>ブランドパネル　</a:t>
                      </a:r>
                      <a:r>
                        <a:rPr kumimoji="1" lang="en-US" altLang="ja-JP" sz="800" b="1" dirty="0">
                          <a:solidFill>
                            <a:schemeClr val="tx1">
                              <a:lumMod val="65000"/>
                              <a:lumOff val="35000"/>
                            </a:schemeClr>
                          </a:solidFill>
                          <a:latin typeface="+mj-lt"/>
                          <a:ea typeface="+mj-ea"/>
                        </a:rPr>
                        <a:t>PC</a:t>
                      </a:r>
                      <a:endParaRPr kumimoji="1" lang="ja-JP" altLang="en-US" sz="800" b="1"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dirty="0">
                          <a:solidFill>
                            <a:schemeClr val="tx1">
                              <a:lumMod val="65000"/>
                              <a:lumOff val="35000"/>
                            </a:schemeClr>
                          </a:solidFill>
                          <a:latin typeface="+mj-lt"/>
                          <a:ea typeface="+mj-ea"/>
                        </a:rPr>
                        <a:t>（都道府県）（</a:t>
                      </a:r>
                      <a:r>
                        <a:rPr kumimoji="1" lang="en-US" altLang="ja-JP" sz="800" b="1" dirty="0">
                          <a:solidFill>
                            <a:schemeClr val="tx1">
                              <a:lumMod val="65000"/>
                              <a:lumOff val="35000"/>
                            </a:schemeClr>
                          </a:solidFill>
                          <a:latin typeface="+mj-lt"/>
                          <a:ea typeface="+mj-ea"/>
                        </a:rPr>
                        <a:t>100</a:t>
                      </a:r>
                      <a:r>
                        <a:rPr kumimoji="1" lang="ja-JP" altLang="en-US" sz="800" b="1" dirty="0">
                          <a:solidFill>
                            <a:schemeClr val="tx1">
                              <a:lumMod val="65000"/>
                              <a:lumOff val="35000"/>
                            </a:schemeClr>
                          </a:solidFill>
                          <a:latin typeface="+mj-lt"/>
                          <a:ea typeface="+mj-ea"/>
                        </a:rPr>
                        <a:t>万円～</a:t>
                      </a:r>
                      <a:r>
                        <a:rPr kumimoji="1" lang="ja-JP" altLang="en-US" sz="800" b="1" kern="1200" dirty="0">
                          <a:solidFill>
                            <a:schemeClr val="tx1">
                              <a:lumMod val="65000"/>
                              <a:lumOff val="35000"/>
                            </a:schemeClr>
                          </a:solidFill>
                          <a:latin typeface="+mn-lt"/>
                          <a:ea typeface="+mn-ea"/>
                          <a:cs typeface="+mn-cs"/>
                        </a:rPr>
                        <a:t>）</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300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（市区郡）</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69307">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1000000421</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1000000422</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algn="ctr" defTabSz="914400" rtl="0" eaLnBrk="1" latinLnBrk="0" hangingPunct="1"/>
                      <a:r>
                        <a:rPr kumimoji="1" lang="en-US" altLang="ja-JP" sz="800" kern="1200" dirty="0" smtClean="0">
                          <a:solidFill>
                            <a:schemeClr val="tx1">
                              <a:lumMod val="65000"/>
                              <a:lumOff val="35000"/>
                            </a:schemeClr>
                          </a:solidFill>
                          <a:latin typeface="+mj-lt"/>
                          <a:ea typeface="+mj-ea"/>
                          <a:cs typeface="+mn-cs"/>
                        </a:rPr>
                        <a:t>1000000407</a:t>
                      </a:r>
                      <a:endParaRPr kumimoji="1" lang="ja-JP" altLang="en-US" sz="800" kern="1200" dirty="0">
                        <a:solidFill>
                          <a:schemeClr val="tx1">
                            <a:lumMod val="65000"/>
                            <a:lumOff val="35000"/>
                          </a:schemeClr>
                        </a:solidFill>
                        <a:latin typeface="+mj-lt"/>
                        <a:ea typeface="+mj-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algn="ctr" defTabSz="914400" rtl="0" eaLnBrk="1" latinLnBrk="0" hangingPunct="1"/>
                      <a:r>
                        <a:rPr kumimoji="1" lang="en-US" altLang="ja-JP" sz="800" kern="1200" dirty="0" smtClean="0">
                          <a:solidFill>
                            <a:schemeClr val="tx1">
                              <a:lumMod val="65000"/>
                              <a:lumOff val="35000"/>
                            </a:schemeClr>
                          </a:solidFill>
                          <a:latin typeface="+mj-lt"/>
                          <a:ea typeface="+mj-ea"/>
                          <a:cs typeface="+mn-cs"/>
                        </a:rPr>
                        <a:t>1000000408</a:t>
                      </a:r>
                      <a:endParaRPr kumimoji="1" lang="ja-JP" altLang="en-US" sz="800" kern="1200" dirty="0">
                        <a:solidFill>
                          <a:schemeClr val="tx1">
                            <a:lumMod val="65000"/>
                            <a:lumOff val="35000"/>
                          </a:schemeClr>
                        </a:solidFill>
                        <a:latin typeface="+mj-lt"/>
                        <a:ea typeface="+mj-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algn="ctr" defTabSz="914400" rtl="0" eaLnBrk="1" latinLnBrk="0" hangingPunct="1"/>
                      <a:r>
                        <a:rPr kumimoji="1" lang="en-US" altLang="ja-JP" sz="800" kern="1200" dirty="0" smtClean="0">
                          <a:solidFill>
                            <a:schemeClr val="tx1">
                              <a:lumMod val="65000"/>
                              <a:lumOff val="35000"/>
                            </a:schemeClr>
                          </a:solidFill>
                          <a:latin typeface="+mj-lt"/>
                          <a:ea typeface="+mj-ea"/>
                          <a:cs typeface="+mn-cs"/>
                        </a:rPr>
                        <a:t>1000000426</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extLst>
                  <a:ext uri="{0D108BD9-81ED-4DB2-BD59-A6C34878D82A}">
                    <a16:rowId xmlns:a16="http://schemas.microsoft.com/office/drawing/2014/main" val="4069392726"/>
                  </a:ext>
                </a:extLst>
              </a:tr>
              <a:tr h="982359">
                <a:tc>
                  <a:txBody>
                    <a:bodyPr/>
                    <a:lstStyle/>
                    <a:p>
                      <a:pPr algn="ctr"/>
                      <a:endParaRPr kumimoji="1" lang="ja-JP" altLang="en-US" sz="800" b="0" dirty="0">
                        <a:solidFill>
                          <a:schemeClr val="bg1"/>
                        </a:solidFill>
                        <a:latin typeface="+mj-lt"/>
                        <a:ea typeface="+mj-ea"/>
                      </a:endParaRP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noFill/>
                      <a:prstDash val="dot"/>
                      <a:round/>
                      <a:headEnd type="none" w="med" len="med"/>
                      <a:tailEnd type="none" w="med" len="med"/>
                    </a:lnR>
                    <a:lnT w="12700" cmpd="sng">
                      <a:noFill/>
                    </a:lnT>
                  </a:tcPr>
                </a:tc>
                <a:extLst>
                  <a:ext uri="{0D108BD9-81ED-4DB2-BD59-A6C34878D82A}">
                    <a16:rowId xmlns:a16="http://schemas.microsoft.com/office/drawing/2014/main" val="2658556097"/>
                  </a:ext>
                </a:extLst>
              </a:tr>
              <a:tr h="3510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広告タイプ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kern="1200" dirty="0">
                          <a:solidFill>
                            <a:schemeClr val="tx1">
                              <a:lumMod val="65000"/>
                              <a:lumOff val="35000"/>
                            </a:schemeClr>
                          </a:solidFill>
                          <a:latin typeface="+mn-lt"/>
                          <a:ea typeface="+mn-ea"/>
                          <a:cs typeface="+mn-cs"/>
                        </a:rPr>
                        <a:t>ブランドパネル　クインティ</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ブランドパネル　クインティ動画</a:t>
                      </a: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605742330"/>
                  </a:ext>
                </a:extLst>
              </a:tr>
              <a:tr h="351028">
                <a:tc>
                  <a:txBody>
                    <a:bodyPr/>
                    <a:lstStyle/>
                    <a:p>
                      <a:pPr algn="ctr"/>
                      <a:r>
                        <a:rPr kumimoji="1" lang="ja-JP" altLang="en-US" sz="800" b="0" dirty="0">
                          <a:solidFill>
                            <a:schemeClr val="bg1"/>
                          </a:solidFill>
                          <a:latin typeface="+mj-lt"/>
                          <a:ea typeface="+mj-ea"/>
                        </a:rPr>
                        <a:t>デバイス</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3931917948"/>
                  </a:ext>
                </a:extLst>
              </a:tr>
              <a:tr h="402743">
                <a:tc>
                  <a:txBody>
                    <a:bodyPr/>
                    <a:lstStyle/>
                    <a:p>
                      <a:pPr algn="ctr"/>
                      <a:r>
                        <a:rPr kumimoji="1" lang="ja-JP" altLang="en-US" sz="800" b="0" dirty="0">
                          <a:solidFill>
                            <a:schemeClr val="bg1"/>
                          </a:solidFill>
                          <a:latin typeface="+mj-lt"/>
                          <a:ea typeface="+mj-ea"/>
                        </a:rPr>
                        <a:t>掲載場所</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Yahoo! JAPAN </a:t>
                      </a:r>
                    </a:p>
                    <a:p>
                      <a:pPr algn="ctr"/>
                      <a:r>
                        <a:rPr kumimoji="1" lang="ja-JP" altLang="en-US" sz="800" dirty="0">
                          <a:solidFill>
                            <a:schemeClr val="tx1">
                              <a:lumMod val="65000"/>
                              <a:lumOff val="35000"/>
                            </a:schemeClr>
                          </a:solidFill>
                          <a:latin typeface="+mj-lt"/>
                          <a:ea typeface="+mj-ea"/>
                        </a:rPr>
                        <a:t>トップページ</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p>
                    <a:p>
                      <a:pPr algn="ct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p>
                    <a:p>
                      <a:pPr algn="ct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p>
                    <a:p>
                      <a:pPr algn="ct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p>
                    <a:p>
                      <a:pPr algn="ct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66098080"/>
                  </a:ext>
                </a:extLst>
              </a:tr>
              <a:tr h="402743">
                <a:tc>
                  <a:txBody>
                    <a:bodyPr/>
                    <a:lstStyle/>
                    <a:p>
                      <a:pPr algn="ctr"/>
                      <a:r>
                        <a:rPr kumimoji="1" lang="ja-JP" altLang="en-US" sz="800" b="0" dirty="0">
                          <a:solidFill>
                            <a:schemeClr val="bg1"/>
                          </a:solidFill>
                          <a:latin typeface="+mj-lt"/>
                          <a:ea typeface="+mj-ea"/>
                        </a:rPr>
                        <a:t>掲載期間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463668774"/>
                  </a:ext>
                </a:extLst>
              </a:tr>
              <a:tr h="402743">
                <a:tc>
                  <a:txBody>
                    <a:bodyPr/>
                    <a:lstStyle/>
                    <a:p>
                      <a:pPr algn="ctr"/>
                      <a:r>
                        <a:rPr kumimoji="1" lang="ja-JP" altLang="en-US" sz="800" b="0" dirty="0">
                          <a:solidFill>
                            <a:schemeClr val="bg1"/>
                          </a:solidFill>
                          <a:latin typeface="+mj-lt"/>
                          <a:ea typeface="+mj-ea"/>
                        </a:rPr>
                        <a:t>購入期間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967014782"/>
                  </a:ext>
                </a:extLst>
              </a:tr>
              <a:tr h="402743">
                <a:tc>
                  <a:txBody>
                    <a:bodyPr/>
                    <a:lstStyle/>
                    <a:p>
                      <a:pPr algn="ctr"/>
                      <a:r>
                        <a:rPr kumimoji="1" lang="ja-JP" altLang="en-US" sz="800" b="0" dirty="0">
                          <a:solidFill>
                            <a:schemeClr val="bg1"/>
                          </a:solidFill>
                          <a:latin typeface="+mj-lt"/>
                          <a:ea typeface="+mj-ea"/>
                        </a:rPr>
                        <a:t>料金タイプ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750538939"/>
                  </a:ext>
                </a:extLst>
              </a:tr>
              <a:tr h="450762">
                <a:tc>
                  <a:txBody>
                    <a:bodyPr/>
                    <a:lstStyle/>
                    <a:p>
                      <a:pPr algn="ctr"/>
                      <a:r>
                        <a:rPr kumimoji="1" lang="ja-JP" altLang="en-US" sz="800" b="0" dirty="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dirty="0">
                          <a:solidFill>
                            <a:schemeClr val="bg1"/>
                          </a:solidFill>
                          <a:latin typeface="+mj-lt"/>
                          <a:ea typeface="+mj-ea"/>
                        </a:rPr>
                        <a:t>）</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600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540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smtClean="0">
                          <a:solidFill>
                            <a:schemeClr val="tx1">
                              <a:lumMod val="65000"/>
                              <a:lumOff val="35000"/>
                            </a:schemeClr>
                          </a:solidFill>
                          <a:latin typeface="+mj-lt"/>
                          <a:ea typeface="+mj-ea"/>
                        </a:rPr>
                        <a:t>780</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600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algn="ctr"/>
                      <a:r>
                        <a:rPr kumimoji="1" lang="en-US" altLang="ja-JP" sz="600" dirty="0">
                          <a:solidFill>
                            <a:schemeClr val="tx1">
                              <a:lumMod val="65000"/>
                              <a:lumOff val="35000"/>
                            </a:schemeClr>
                          </a:solidFill>
                          <a:latin typeface="+mj-lt"/>
                          <a:ea typeface="+mj-ea"/>
                        </a:rPr>
                        <a:t>※</a:t>
                      </a:r>
                      <a:r>
                        <a:rPr kumimoji="1" lang="ja-JP" altLang="en-US" sz="600" dirty="0">
                          <a:solidFill>
                            <a:schemeClr val="tx1">
                              <a:lumMod val="65000"/>
                              <a:lumOff val="35000"/>
                            </a:schemeClr>
                          </a:solidFill>
                          <a:latin typeface="+mj-lt"/>
                          <a:ea typeface="+mj-ea"/>
                        </a:rPr>
                        <a:t>エリア（都道府県）指定の掛け率含む</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smtClean="0">
                          <a:solidFill>
                            <a:schemeClr val="tx1">
                              <a:lumMod val="65000"/>
                              <a:lumOff val="35000"/>
                            </a:schemeClr>
                          </a:solidFill>
                          <a:latin typeface="+mn-lt"/>
                          <a:ea typeface="+mn-ea"/>
                          <a:cs typeface="+mn-cs"/>
                        </a:rPr>
                        <a:t>702</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540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
                      </a: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エリア（都道府県）指定の掛け率含む</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smtClean="0">
                          <a:solidFill>
                            <a:schemeClr val="tx1">
                              <a:lumMod val="65000"/>
                              <a:lumOff val="35000"/>
                            </a:schemeClr>
                          </a:solidFill>
                          <a:latin typeface="+mn-lt"/>
                          <a:ea typeface="+mn-ea"/>
                          <a:cs typeface="+mn-cs"/>
                        </a:rPr>
                        <a:t>936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600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
                      </a: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エリア（市区郡）指定の掛け率含む</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4014462905"/>
                  </a:ext>
                </a:extLst>
              </a:tr>
            </a:tbl>
          </a:graphicData>
        </a:graphic>
      </p:graphicFrame>
      <p:pic>
        <p:nvPicPr>
          <p:cNvPr id="5" name="図 4"/>
          <p:cNvPicPr>
            <a:picLocks noChangeAspect="1"/>
          </p:cNvPicPr>
          <p:nvPr/>
        </p:nvPicPr>
        <p:blipFill>
          <a:blip r:embed="rId2"/>
          <a:stretch>
            <a:fillRect/>
          </a:stretch>
        </p:blipFill>
        <p:spPr>
          <a:xfrm>
            <a:off x="3728864" y="2060848"/>
            <a:ext cx="1152128" cy="914483"/>
          </a:xfrm>
          <a:prstGeom prst="rect">
            <a:avLst/>
          </a:prstGeom>
        </p:spPr>
      </p:pic>
      <p:pic>
        <p:nvPicPr>
          <p:cNvPr id="6" name="図 5"/>
          <p:cNvPicPr>
            <a:picLocks noChangeAspect="1"/>
          </p:cNvPicPr>
          <p:nvPr/>
        </p:nvPicPr>
        <p:blipFill>
          <a:blip r:embed="rId3"/>
          <a:stretch>
            <a:fillRect/>
          </a:stretch>
        </p:blipFill>
        <p:spPr>
          <a:xfrm>
            <a:off x="5800668" y="2060848"/>
            <a:ext cx="1092481" cy="914483"/>
          </a:xfrm>
          <a:prstGeom prst="rect">
            <a:avLst/>
          </a:prstGeom>
        </p:spPr>
      </p:pic>
      <p:grpSp>
        <p:nvGrpSpPr>
          <p:cNvPr id="17" name="グループ化 16"/>
          <p:cNvGrpSpPr/>
          <p:nvPr/>
        </p:nvGrpSpPr>
        <p:grpSpPr>
          <a:xfrm>
            <a:off x="6080580" y="1058873"/>
            <a:ext cx="604667" cy="432047"/>
            <a:chOff x="1179981" y="1052736"/>
            <a:chExt cx="604667" cy="432047"/>
          </a:xfrm>
        </p:grpSpPr>
        <p:sp>
          <p:nvSpPr>
            <p:cNvPr id="18" name="直角三角形 17"/>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9" name="テキスト ボックス 18"/>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grpSp>
        <p:nvGrpSpPr>
          <p:cNvPr id="20" name="グループ化 19"/>
          <p:cNvGrpSpPr/>
          <p:nvPr/>
        </p:nvGrpSpPr>
        <p:grpSpPr>
          <a:xfrm>
            <a:off x="7629570" y="1065010"/>
            <a:ext cx="604667" cy="432047"/>
            <a:chOff x="1179981" y="1052736"/>
            <a:chExt cx="604667" cy="432047"/>
          </a:xfrm>
        </p:grpSpPr>
        <p:sp>
          <p:nvSpPr>
            <p:cNvPr id="21" name="直角三角形 20"/>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2" name="テキスト ボックス 21"/>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sp>
        <p:nvSpPr>
          <p:cNvPr id="14" name="正方形/長方形 13"/>
          <p:cNvSpPr/>
          <p:nvPr/>
        </p:nvSpPr>
        <p:spPr>
          <a:xfrm>
            <a:off x="560512" y="6176991"/>
            <a:ext cx="4953000" cy="338554"/>
          </a:xfrm>
          <a:prstGeom prst="rect">
            <a:avLst/>
          </a:prstGeom>
        </p:spPr>
        <p:txBody>
          <a:bodyPr>
            <a:spAutoFit/>
          </a:bodyPr>
          <a:lstStyle/>
          <a:p>
            <a:r>
              <a:rPr lang="ja-JP" altLang="en-US" sz="800" dirty="0" smtClean="0"/>
              <a:t>※</a:t>
            </a:r>
            <a:r>
              <a:rPr lang="ja-JP" altLang="en-US" sz="800" dirty="0"/>
              <a:t>Vimpsはビューアブルインプレッションの略称です。</a:t>
            </a:r>
          </a:p>
          <a:p>
            <a:r>
              <a:rPr lang="ja-JP" altLang="en-US" sz="800" dirty="0"/>
              <a:t>※vCPMはビューアブルインプレッション1,000回あたりにかかる見込み広告費用です。</a:t>
            </a:r>
          </a:p>
        </p:txBody>
      </p:sp>
      <p:sp>
        <p:nvSpPr>
          <p:cNvPr id="15" name="テキスト ボックス 14"/>
          <p:cNvSpPr txBox="1"/>
          <p:nvPr/>
        </p:nvSpPr>
        <p:spPr>
          <a:xfrm>
            <a:off x="5316204" y="5789620"/>
            <a:ext cx="730339" cy="169277"/>
          </a:xfrm>
          <a:prstGeom prst="rect">
            <a:avLst/>
          </a:prstGeom>
          <a:noFill/>
        </p:spPr>
        <p:txBody>
          <a:bodyPr wrap="square" rtlCol="0">
            <a:spAutoFit/>
          </a:bodyPr>
          <a:lstStyle/>
          <a:p>
            <a:r>
              <a:rPr kumimoji="1" lang="ja-JP" altLang="en-US" sz="500" dirty="0" smtClean="0"/>
              <a:t>都道府県掛け率</a:t>
            </a:r>
            <a:endParaRPr kumimoji="1" lang="ja-JP" altLang="en-US" sz="500" dirty="0"/>
          </a:p>
        </p:txBody>
      </p:sp>
      <p:sp>
        <p:nvSpPr>
          <p:cNvPr id="16" name="テキスト ボックス 15"/>
          <p:cNvSpPr txBox="1"/>
          <p:nvPr/>
        </p:nvSpPr>
        <p:spPr>
          <a:xfrm>
            <a:off x="7001950" y="5800939"/>
            <a:ext cx="730339" cy="169277"/>
          </a:xfrm>
          <a:prstGeom prst="rect">
            <a:avLst/>
          </a:prstGeom>
          <a:noFill/>
        </p:spPr>
        <p:txBody>
          <a:bodyPr wrap="square" rtlCol="0">
            <a:spAutoFit/>
          </a:bodyPr>
          <a:lstStyle/>
          <a:p>
            <a:r>
              <a:rPr kumimoji="1" lang="ja-JP" altLang="en-US" sz="500" dirty="0" smtClean="0"/>
              <a:t>都道府県掛け率</a:t>
            </a:r>
            <a:endParaRPr kumimoji="1" lang="ja-JP" altLang="en-US" sz="500" dirty="0"/>
          </a:p>
        </p:txBody>
      </p:sp>
      <p:sp>
        <p:nvSpPr>
          <p:cNvPr id="23" name="テキスト ボックス 22"/>
          <p:cNvSpPr txBox="1"/>
          <p:nvPr/>
        </p:nvSpPr>
        <p:spPr>
          <a:xfrm>
            <a:off x="8553400" y="5800938"/>
            <a:ext cx="730339" cy="169277"/>
          </a:xfrm>
          <a:prstGeom prst="rect">
            <a:avLst/>
          </a:prstGeom>
          <a:noFill/>
        </p:spPr>
        <p:txBody>
          <a:bodyPr wrap="square" rtlCol="0">
            <a:spAutoFit/>
          </a:bodyPr>
          <a:lstStyle/>
          <a:p>
            <a:r>
              <a:rPr kumimoji="1" lang="ja-JP" altLang="en-US" sz="500" dirty="0" smtClean="0"/>
              <a:t>市区郡掛け率</a:t>
            </a:r>
            <a:endParaRPr kumimoji="1" lang="ja-JP" altLang="en-US" sz="500" dirty="0"/>
          </a:p>
        </p:txBody>
      </p:sp>
    </p:spTree>
    <p:extLst>
      <p:ext uri="{BB962C8B-B14F-4D97-AF65-F5344CB8AC3E}">
        <p14:creationId xmlns:p14="http://schemas.microsoft.com/office/powerpoint/2010/main" val="2584138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kumimoji="1" lang="ja-JP" altLang="en-US" dirty="0"/>
              <a:t>商品一覧　</a:t>
            </a:r>
            <a:r>
              <a:rPr kumimoji="1" lang="ja-JP" altLang="en-US" sz="2200" dirty="0"/>
              <a:t>ブランドパネル　トップインパクト（</a:t>
            </a:r>
            <a:r>
              <a:rPr kumimoji="1" lang="en-US" altLang="ja-JP" sz="2200" dirty="0"/>
              <a:t>PC</a:t>
            </a:r>
            <a:r>
              <a:rPr kumimoji="1" lang="ja-JP" altLang="en-US" sz="2200" dirty="0"/>
              <a:t>商品）</a:t>
            </a:r>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742860486"/>
              </p:ext>
            </p:extLst>
          </p:nvPr>
        </p:nvGraphicFramePr>
        <p:xfrm>
          <a:off x="920552" y="1052737"/>
          <a:ext cx="8208911" cy="5056216"/>
        </p:xfrm>
        <a:graphic>
          <a:graphicData uri="http://schemas.openxmlformats.org/drawingml/2006/table">
            <a:tbl>
              <a:tblPr firstCol="1" bandRow="1">
                <a:tableStyleId>{21E4AEA4-8DFA-4A89-87EB-49C32662AFE0}</a:tableStyleId>
              </a:tblPr>
              <a:tblGrid>
                <a:gridCol w="1123063">
                  <a:extLst>
                    <a:ext uri="{9D8B030D-6E8A-4147-A177-3AD203B41FA5}">
                      <a16:colId xmlns:a16="http://schemas.microsoft.com/office/drawing/2014/main" val="792911817"/>
                    </a:ext>
                  </a:extLst>
                </a:gridCol>
                <a:gridCol w="1858550">
                  <a:extLst>
                    <a:ext uri="{9D8B030D-6E8A-4147-A177-3AD203B41FA5}">
                      <a16:colId xmlns:a16="http://schemas.microsoft.com/office/drawing/2014/main" val="3278940019"/>
                    </a:ext>
                  </a:extLst>
                </a:gridCol>
                <a:gridCol w="1858550">
                  <a:extLst>
                    <a:ext uri="{9D8B030D-6E8A-4147-A177-3AD203B41FA5}">
                      <a16:colId xmlns:a16="http://schemas.microsoft.com/office/drawing/2014/main" val="1306824233"/>
                    </a:ext>
                  </a:extLst>
                </a:gridCol>
                <a:gridCol w="1684374">
                  <a:extLst>
                    <a:ext uri="{9D8B030D-6E8A-4147-A177-3AD203B41FA5}">
                      <a16:colId xmlns:a16="http://schemas.microsoft.com/office/drawing/2014/main" val="2050705481"/>
                    </a:ext>
                  </a:extLst>
                </a:gridCol>
                <a:gridCol w="1684374">
                  <a:extLst>
                    <a:ext uri="{9D8B030D-6E8A-4147-A177-3AD203B41FA5}">
                      <a16:colId xmlns:a16="http://schemas.microsoft.com/office/drawing/2014/main" val="1570579656"/>
                    </a:ext>
                  </a:extLst>
                </a:gridCol>
              </a:tblGrid>
              <a:tr h="581439">
                <a:tc>
                  <a:txBody>
                    <a:bodyPr/>
                    <a:lstStyle/>
                    <a:p>
                      <a:pPr algn="ctr"/>
                      <a:r>
                        <a:rPr kumimoji="1" lang="ja-JP" altLang="en-US" sz="800" dirty="0">
                          <a:solidFill>
                            <a:schemeClr val="bg1"/>
                          </a:solidFill>
                          <a:latin typeface="+mj-lt"/>
                          <a:ea typeface="+mj-ea"/>
                        </a:rPr>
                        <a:t>商品名</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トップインパクト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トップインパクト　</a:t>
                      </a:r>
                      <a:r>
                        <a:rPr kumimoji="1" lang="en-US" altLang="ja-JP" sz="800" b="1" kern="1200" dirty="0" smtClean="0">
                          <a:solidFill>
                            <a:schemeClr val="tx1">
                              <a:lumMod val="65000"/>
                              <a:lumOff val="35000"/>
                            </a:schemeClr>
                          </a:solidFill>
                          <a:latin typeface="+mn-lt"/>
                          <a:ea typeface="+mn-ea"/>
                          <a:cs typeface="+mn-cs"/>
                        </a:rPr>
                        <a:t>PC</a:t>
                      </a:r>
                      <a:endParaRPr kumimoji="1" lang="ja-JP" altLang="en-US"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1000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トップインパクト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トップインパクト　</a:t>
                      </a:r>
                      <a:r>
                        <a:rPr kumimoji="1" lang="en-US" altLang="ja-JP" sz="800" b="1" kern="1200" dirty="0" smtClean="0">
                          <a:solidFill>
                            <a:schemeClr val="tx1">
                              <a:lumMod val="65000"/>
                              <a:lumOff val="35000"/>
                            </a:schemeClr>
                          </a:solidFill>
                          <a:latin typeface="+mn-lt"/>
                          <a:ea typeface="+mn-ea"/>
                          <a:cs typeface="+mn-cs"/>
                        </a:rPr>
                        <a:t>PC</a:t>
                      </a:r>
                      <a:endParaRPr kumimoji="1" lang="ja-JP" altLang="en-US"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（都道府県）</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300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59883">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1000000403</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tc>
                  <a:txBody>
                    <a:bodyPr/>
                    <a:lstStyle/>
                    <a:p>
                      <a:pPr algn="ctr"/>
                      <a:r>
                        <a:rPr kumimoji="1" lang="en-US" altLang="ja-JP" sz="800" dirty="0" smtClean="0">
                          <a:solidFill>
                            <a:schemeClr val="tx1">
                              <a:lumMod val="65000"/>
                              <a:lumOff val="35000"/>
                            </a:schemeClr>
                          </a:solidFill>
                          <a:latin typeface="+mj-lt"/>
                          <a:ea typeface="+mj-ea"/>
                        </a:rPr>
                        <a:t>1000000761</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tc>
                  <a:txBody>
                    <a:bodyPr/>
                    <a:lstStyle/>
                    <a:p>
                      <a:pPr algn="ctr"/>
                      <a:r>
                        <a:rPr kumimoji="1" lang="en-US" altLang="ja-JP" sz="800" dirty="0" smtClean="0">
                          <a:solidFill>
                            <a:schemeClr val="tx1">
                              <a:lumMod val="65000"/>
                              <a:lumOff val="35000"/>
                            </a:schemeClr>
                          </a:solidFill>
                          <a:latin typeface="+mj-lt"/>
                          <a:ea typeface="+mj-ea"/>
                        </a:rPr>
                        <a:t>1000000404</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tc>
                  <a:txBody>
                    <a:bodyPr/>
                    <a:lstStyle/>
                    <a:p>
                      <a:pPr algn="ctr"/>
                      <a:r>
                        <a:rPr kumimoji="1" lang="en-US" altLang="ja-JP" sz="800" dirty="0" smtClean="0">
                          <a:solidFill>
                            <a:schemeClr val="tx1">
                              <a:lumMod val="65000"/>
                              <a:lumOff val="35000"/>
                            </a:schemeClr>
                          </a:solidFill>
                          <a:latin typeface="+mj-lt"/>
                          <a:ea typeface="+mj-ea"/>
                        </a:rPr>
                        <a:t>1000000763</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extLst>
                  <a:ext uri="{0D108BD9-81ED-4DB2-BD59-A6C34878D82A}">
                    <a16:rowId xmlns:a16="http://schemas.microsoft.com/office/drawing/2014/main" val="4069392726"/>
                  </a:ext>
                </a:extLst>
              </a:tr>
              <a:tr h="953280">
                <a:tc>
                  <a:txBody>
                    <a:bodyPr/>
                    <a:lstStyle/>
                    <a:p>
                      <a:pPr algn="ctr"/>
                      <a:endParaRPr kumimoji="1" lang="ja-JP" altLang="en-US" sz="800" b="0" dirty="0">
                        <a:solidFill>
                          <a:schemeClr val="bg1"/>
                        </a:solidFill>
                        <a:latin typeface="+mj-lt"/>
                        <a:ea typeface="+mj-ea"/>
                      </a:endParaRP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noFill/>
                    </a:lnT>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noFill/>
                    </a:lnT>
                  </a:tcPr>
                </a:tc>
                <a:extLst>
                  <a:ext uri="{0D108BD9-81ED-4DB2-BD59-A6C34878D82A}">
                    <a16:rowId xmlns:a16="http://schemas.microsoft.com/office/drawing/2014/main" val="2658556097"/>
                  </a:ext>
                </a:extLst>
              </a:tr>
              <a:tr h="5761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広告タイプ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4">
                  <a:txBody>
                    <a:bodyPr/>
                    <a:lstStyle/>
                    <a:p>
                      <a:pPr algn="ctr"/>
                      <a:r>
                        <a:rPr kumimoji="1" lang="ja-JP" altLang="en-US" sz="800" dirty="0">
                          <a:solidFill>
                            <a:schemeClr val="tx1">
                              <a:lumMod val="65000"/>
                              <a:lumOff val="35000"/>
                            </a:schemeClr>
                          </a:solidFill>
                          <a:latin typeface="+mj-lt"/>
                          <a:ea typeface="+mj-ea"/>
                        </a:rPr>
                        <a:t>トップインパクト　クインティ</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トップインパクト　クインティ動画</a:t>
                      </a:r>
                    </a:p>
                    <a:p>
                      <a:pPr algn="ctr"/>
                      <a:r>
                        <a:rPr kumimoji="1" lang="ja-JP" altLang="en-US" sz="800" dirty="0">
                          <a:solidFill>
                            <a:schemeClr val="tx1">
                              <a:lumMod val="65000"/>
                              <a:lumOff val="35000"/>
                            </a:schemeClr>
                          </a:solidFill>
                          <a:latin typeface="+mj-lt"/>
                          <a:ea typeface="+mj-ea"/>
                        </a:rPr>
                        <a:t>トップインパクト　スクエア </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トップインパクト　スクエア動画</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605742330"/>
                  </a:ext>
                </a:extLst>
              </a:tr>
              <a:tr h="342070">
                <a:tc>
                  <a:txBody>
                    <a:bodyPr/>
                    <a:lstStyle/>
                    <a:p>
                      <a:pPr algn="ctr"/>
                      <a:r>
                        <a:rPr kumimoji="1" lang="ja-JP" altLang="en-US" sz="800" b="0" dirty="0">
                          <a:solidFill>
                            <a:schemeClr val="bg1"/>
                          </a:solidFill>
                          <a:latin typeface="+mj-lt"/>
                          <a:ea typeface="+mj-ea"/>
                        </a:rPr>
                        <a:t>デバイス</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3931917948"/>
                  </a:ext>
                </a:extLst>
              </a:tr>
              <a:tr h="392466">
                <a:tc>
                  <a:txBody>
                    <a:bodyPr/>
                    <a:lstStyle/>
                    <a:p>
                      <a:pPr algn="ctr"/>
                      <a:r>
                        <a:rPr kumimoji="1" lang="ja-JP" altLang="en-US" sz="800" b="0" dirty="0">
                          <a:solidFill>
                            <a:schemeClr val="bg1"/>
                          </a:solidFill>
                          <a:latin typeface="+mj-lt"/>
                          <a:ea typeface="+mj-ea"/>
                        </a:rPr>
                        <a:t>掲載場所</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Yahoo! JAPAN </a:t>
                      </a:r>
                      <a:r>
                        <a:rPr kumimoji="1" lang="ja-JP" altLang="en-US" sz="800" dirty="0">
                          <a:solidFill>
                            <a:schemeClr val="tx1">
                              <a:lumMod val="65000"/>
                              <a:lumOff val="35000"/>
                            </a:schemeClr>
                          </a:solidFill>
                          <a:latin typeface="+mj-lt"/>
                          <a:ea typeface="+mj-ea"/>
                        </a:rPr>
                        <a:t>トップページ</a:t>
                      </a: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r>
                        <a:rPr kumimoji="1" lang="ja-JP" altLang="en-US" sz="800" dirty="0">
                          <a:solidFill>
                            <a:schemeClr val="tx1">
                              <a:lumMod val="65000"/>
                              <a:lumOff val="35000"/>
                            </a:schemeClr>
                          </a:solidFill>
                          <a:latin typeface="+mj-lt"/>
                          <a:ea typeface="+mj-ea"/>
                        </a:rPr>
                        <a:t>トップページ</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 </a:t>
                      </a:r>
                      <a:r>
                        <a:rPr kumimoji="1" lang="ja-JP" altLang="en-US" sz="800" kern="1200" dirty="0" smtClean="0">
                          <a:solidFill>
                            <a:schemeClr val="tx1">
                              <a:lumMod val="65000"/>
                              <a:lumOff val="35000"/>
                            </a:schemeClr>
                          </a:solidFill>
                          <a:latin typeface="+mn-lt"/>
                          <a:ea typeface="+mn-ea"/>
                          <a:cs typeface="+mn-cs"/>
                        </a:rPr>
                        <a:t>トップページ</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66098080"/>
                  </a:ext>
                </a:extLst>
              </a:tr>
              <a:tr h="392466">
                <a:tc>
                  <a:txBody>
                    <a:bodyPr/>
                    <a:lstStyle/>
                    <a:p>
                      <a:pPr algn="ctr"/>
                      <a:r>
                        <a:rPr kumimoji="1" lang="ja-JP" altLang="en-US" sz="800" b="0" dirty="0">
                          <a:solidFill>
                            <a:schemeClr val="bg1"/>
                          </a:solidFill>
                          <a:latin typeface="+mj-lt"/>
                          <a:ea typeface="+mj-ea"/>
                        </a:rPr>
                        <a:t>掲載期間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（水）</a:t>
                      </a: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463668774"/>
                  </a:ext>
                </a:extLst>
              </a:tr>
              <a:tr h="392466">
                <a:tc>
                  <a:txBody>
                    <a:bodyPr/>
                    <a:lstStyle/>
                    <a:p>
                      <a:pPr algn="ctr"/>
                      <a:r>
                        <a:rPr kumimoji="1" lang="ja-JP" altLang="en-US" sz="800" b="0" dirty="0">
                          <a:solidFill>
                            <a:schemeClr val="bg1"/>
                          </a:solidFill>
                          <a:latin typeface="+mj-lt"/>
                          <a:ea typeface="+mj-ea"/>
                        </a:rPr>
                        <a:t>購入期間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smtClean="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日間</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smtClean="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日間</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967014782"/>
                  </a:ext>
                </a:extLst>
              </a:tr>
              <a:tr h="392466">
                <a:tc>
                  <a:txBody>
                    <a:bodyPr/>
                    <a:lstStyle/>
                    <a:p>
                      <a:pPr algn="ctr"/>
                      <a:r>
                        <a:rPr kumimoji="1" lang="ja-JP" altLang="en-US" sz="800" b="0" dirty="0">
                          <a:solidFill>
                            <a:schemeClr val="bg1"/>
                          </a:solidFill>
                          <a:latin typeface="+mj-lt"/>
                          <a:ea typeface="+mj-ea"/>
                        </a:rPr>
                        <a:t>料金タイプ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750538939"/>
                  </a:ext>
                </a:extLst>
              </a:tr>
              <a:tr h="667165">
                <a:tc>
                  <a:txBody>
                    <a:bodyPr/>
                    <a:lstStyle/>
                    <a:p>
                      <a:pPr algn="ctr"/>
                      <a:r>
                        <a:rPr kumimoji="1" lang="ja-JP" altLang="en-US" sz="800" b="0" dirty="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dirty="0">
                          <a:solidFill>
                            <a:schemeClr val="bg1"/>
                          </a:solidFill>
                          <a:latin typeface="+mj-lt"/>
                          <a:ea typeface="+mj-ea"/>
                        </a:rPr>
                        <a:t>）</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1,200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1,200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smtClean="0">
                          <a:solidFill>
                            <a:schemeClr val="tx1">
                              <a:lumMod val="65000"/>
                              <a:lumOff val="35000"/>
                            </a:schemeClr>
                          </a:solidFill>
                          <a:latin typeface="+mn-lt"/>
                          <a:ea typeface="+mn-ea"/>
                          <a:cs typeface="+mn-cs"/>
                        </a:rPr>
                        <a:t>1,560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1,200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
                      </a: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エリア（都道府県）指定の掛け率含む</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smtClean="0">
                          <a:solidFill>
                            <a:schemeClr val="tx1">
                              <a:lumMod val="65000"/>
                              <a:lumOff val="35000"/>
                            </a:schemeClr>
                          </a:solidFill>
                          <a:latin typeface="+mn-lt"/>
                          <a:ea typeface="+mn-ea"/>
                          <a:cs typeface="+mn-cs"/>
                        </a:rPr>
                        <a:t>1,560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1,200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
                      </a: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エリア（都道府県）指定の掛け率含む</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4014462905"/>
                  </a:ext>
                </a:extLst>
              </a:tr>
            </a:tbl>
          </a:graphicData>
        </a:graphic>
      </p:graphicFrame>
      <p:pic>
        <p:nvPicPr>
          <p:cNvPr id="9" name="図 8"/>
          <p:cNvPicPr>
            <a:picLocks noChangeAspect="1"/>
          </p:cNvPicPr>
          <p:nvPr/>
        </p:nvPicPr>
        <p:blipFill>
          <a:blip r:embed="rId2"/>
          <a:stretch>
            <a:fillRect/>
          </a:stretch>
        </p:blipFill>
        <p:spPr>
          <a:xfrm>
            <a:off x="5635613" y="2023881"/>
            <a:ext cx="1126751" cy="901063"/>
          </a:xfrm>
          <a:prstGeom prst="rect">
            <a:avLst/>
          </a:prstGeom>
        </p:spPr>
      </p:pic>
      <p:pic>
        <p:nvPicPr>
          <p:cNvPr id="10" name="図 9"/>
          <p:cNvPicPr>
            <a:picLocks noChangeAspect="1"/>
          </p:cNvPicPr>
          <p:nvPr/>
        </p:nvPicPr>
        <p:blipFill>
          <a:blip r:embed="rId3"/>
          <a:stretch>
            <a:fillRect/>
          </a:stretch>
        </p:blipFill>
        <p:spPr>
          <a:xfrm>
            <a:off x="4304928" y="2023881"/>
            <a:ext cx="1124232" cy="901063"/>
          </a:xfrm>
          <a:prstGeom prst="rect">
            <a:avLst/>
          </a:prstGeom>
        </p:spPr>
      </p:pic>
      <p:sp>
        <p:nvSpPr>
          <p:cNvPr id="7" name="正方形/長方形 6"/>
          <p:cNvSpPr/>
          <p:nvPr/>
        </p:nvSpPr>
        <p:spPr>
          <a:xfrm>
            <a:off x="560512" y="6186790"/>
            <a:ext cx="4953000" cy="338554"/>
          </a:xfrm>
          <a:prstGeom prst="rect">
            <a:avLst/>
          </a:prstGeom>
        </p:spPr>
        <p:txBody>
          <a:bodyPr>
            <a:spAutoFit/>
          </a:bodyPr>
          <a:lstStyle/>
          <a:p>
            <a:r>
              <a:rPr lang="ja-JP" altLang="en-US" sz="800" dirty="0" smtClean="0"/>
              <a:t>※</a:t>
            </a:r>
            <a:r>
              <a:rPr lang="ja-JP" altLang="en-US" sz="800" dirty="0"/>
              <a:t>Vimpsはビューアブルインプレッションの略称です。</a:t>
            </a:r>
          </a:p>
          <a:p>
            <a:r>
              <a:rPr lang="ja-JP" altLang="en-US" sz="800" dirty="0"/>
              <a:t>※vCPMはビューアブルインプレッション1,000回あたりにかかる見込み広告費用です。</a:t>
            </a:r>
          </a:p>
        </p:txBody>
      </p:sp>
    </p:spTree>
    <p:extLst>
      <p:ext uri="{BB962C8B-B14F-4D97-AF65-F5344CB8AC3E}">
        <p14:creationId xmlns:p14="http://schemas.microsoft.com/office/powerpoint/2010/main" val="2938829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2020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kumimoji="1" lang="ja-JP" altLang="en-US" dirty="0"/>
              <a:t>商品一覧　</a:t>
            </a:r>
            <a:r>
              <a:rPr lang="ja-JP" altLang="en-US" sz="2200" dirty="0"/>
              <a:t>プライムカバー </a:t>
            </a:r>
            <a:r>
              <a:rPr lang="en-US" altLang="ja-JP" sz="2200" dirty="0"/>
              <a:t>/ </a:t>
            </a:r>
            <a:r>
              <a:rPr lang="ja-JP" altLang="en-US" sz="2200" dirty="0"/>
              <a:t>プライムディスプレイ</a:t>
            </a:r>
            <a:endParaRPr kumimoji="1" lang="ja-JP" altLang="en-US" sz="2200" dirty="0"/>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873233360"/>
              </p:ext>
            </p:extLst>
          </p:nvPr>
        </p:nvGraphicFramePr>
        <p:xfrm>
          <a:off x="920553" y="1071586"/>
          <a:ext cx="8424936" cy="4958194"/>
        </p:xfrm>
        <a:graphic>
          <a:graphicData uri="http://schemas.openxmlformats.org/drawingml/2006/table">
            <a:tbl>
              <a:tblPr firstCol="1" bandRow="1">
                <a:tableStyleId>{21E4AEA4-8DFA-4A89-87EB-49C32662AFE0}</a:tableStyleId>
              </a:tblPr>
              <a:tblGrid>
                <a:gridCol w="1273790">
                  <a:extLst>
                    <a:ext uri="{9D8B030D-6E8A-4147-A177-3AD203B41FA5}">
                      <a16:colId xmlns:a16="http://schemas.microsoft.com/office/drawing/2014/main" val="792911817"/>
                    </a:ext>
                  </a:extLst>
                </a:gridCol>
                <a:gridCol w="1721603">
                  <a:extLst>
                    <a:ext uri="{9D8B030D-6E8A-4147-A177-3AD203B41FA5}">
                      <a16:colId xmlns:a16="http://schemas.microsoft.com/office/drawing/2014/main" val="598637953"/>
                    </a:ext>
                  </a:extLst>
                </a:gridCol>
                <a:gridCol w="1721603">
                  <a:extLst>
                    <a:ext uri="{9D8B030D-6E8A-4147-A177-3AD203B41FA5}">
                      <a16:colId xmlns:a16="http://schemas.microsoft.com/office/drawing/2014/main" val="2655217227"/>
                    </a:ext>
                  </a:extLst>
                </a:gridCol>
                <a:gridCol w="1853970">
                  <a:extLst>
                    <a:ext uri="{9D8B030D-6E8A-4147-A177-3AD203B41FA5}">
                      <a16:colId xmlns:a16="http://schemas.microsoft.com/office/drawing/2014/main" val="56015879"/>
                    </a:ext>
                  </a:extLst>
                </a:gridCol>
                <a:gridCol w="1853970">
                  <a:extLst>
                    <a:ext uri="{9D8B030D-6E8A-4147-A177-3AD203B41FA5}">
                      <a16:colId xmlns:a16="http://schemas.microsoft.com/office/drawing/2014/main" val="1030589919"/>
                    </a:ext>
                  </a:extLst>
                </a:gridCol>
              </a:tblGrid>
              <a:tr h="596665">
                <a:tc>
                  <a:txBody>
                    <a:bodyPr/>
                    <a:lstStyle/>
                    <a:p>
                      <a:pPr algn="ctr"/>
                      <a:r>
                        <a:rPr kumimoji="1" lang="ja-JP" altLang="en-US" sz="800" dirty="0">
                          <a:solidFill>
                            <a:schemeClr val="bg1"/>
                          </a:solidFill>
                          <a:latin typeface="+mj-lt"/>
                          <a:ea typeface="+mj-ea"/>
                        </a:rPr>
                        <a:t>商品名</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b="1" dirty="0">
                          <a:solidFill>
                            <a:schemeClr val="tx1">
                              <a:lumMod val="65000"/>
                              <a:lumOff val="35000"/>
                            </a:schemeClr>
                          </a:solidFill>
                          <a:latin typeface="+mj-lt"/>
                          <a:ea typeface="+mj-ea"/>
                        </a:rPr>
                        <a:t>プライムカバー　</a:t>
                      </a:r>
                      <a:r>
                        <a:rPr kumimoji="1" lang="en-US" altLang="ja-JP" sz="800" b="1" dirty="0">
                          <a:solidFill>
                            <a:schemeClr val="tx1">
                              <a:lumMod val="65000"/>
                              <a:lumOff val="35000"/>
                            </a:schemeClr>
                          </a:solidFill>
                          <a:latin typeface="+mj-lt"/>
                          <a:ea typeface="+mj-ea"/>
                        </a:rPr>
                        <a:t>SP</a:t>
                      </a:r>
                      <a:r>
                        <a:rPr kumimoji="1" lang="ja-JP" altLang="en-US" sz="800" b="1" dirty="0">
                          <a:solidFill>
                            <a:schemeClr val="tx1">
                              <a:lumMod val="65000"/>
                              <a:lumOff val="35000"/>
                            </a:schemeClr>
                          </a:solidFill>
                          <a:latin typeface="+mj-lt"/>
                          <a:ea typeface="+mj-ea"/>
                        </a:rPr>
                        <a:t/>
                      </a:r>
                      <a:br>
                        <a:rPr kumimoji="1" lang="ja-JP" altLang="en-US" sz="800" b="1" dirty="0">
                          <a:solidFill>
                            <a:schemeClr val="tx1">
                              <a:lumMod val="65000"/>
                              <a:lumOff val="35000"/>
                            </a:schemeClr>
                          </a:solidFill>
                          <a:latin typeface="+mj-lt"/>
                          <a:ea typeface="+mj-ea"/>
                        </a:rPr>
                      </a:b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50</a:t>
                      </a:r>
                      <a:r>
                        <a:rPr kumimoji="1" lang="ja-JP" altLang="en-US" sz="800" b="1" dirty="0">
                          <a:solidFill>
                            <a:schemeClr val="tx1">
                              <a:lumMod val="65000"/>
                              <a:lumOff val="35000"/>
                            </a:schemeClr>
                          </a:solidFill>
                          <a:latin typeface="+mj-lt"/>
                          <a:ea typeface="+mj-ea"/>
                        </a:rPr>
                        <a:t>万円～）</a:t>
                      </a: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プライムカバー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a:r>
                      <a:br>
                        <a:rPr kumimoji="1" lang="ja-JP" altLang="en-US" sz="800" b="1" kern="1200" dirty="0">
                          <a:solidFill>
                            <a:schemeClr val="tx1">
                              <a:lumMod val="65000"/>
                              <a:lumOff val="35000"/>
                            </a:schemeClr>
                          </a:solidFill>
                          <a:latin typeface="+mn-lt"/>
                          <a:ea typeface="+mn-ea"/>
                          <a:cs typeface="+mn-cs"/>
                        </a:rPr>
                      </a:br>
                      <a:r>
                        <a:rPr kumimoji="1" lang="ja-JP" altLang="en-US" sz="800" b="1" kern="1200" dirty="0">
                          <a:solidFill>
                            <a:schemeClr val="tx1">
                              <a:lumMod val="65000"/>
                              <a:lumOff val="35000"/>
                            </a:schemeClr>
                          </a:solidFill>
                          <a:latin typeface="+mn-lt"/>
                          <a:ea typeface="+mn-ea"/>
                          <a:cs typeface="+mn-cs"/>
                        </a:rPr>
                        <a:t>（市区郡）</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a:t>
                      </a:r>
                      <a:r>
                        <a:rPr kumimoji="1" lang="en-US" altLang="ja-JP" sz="800" b="1" kern="1200" dirty="0" smtClean="0">
                          <a:solidFill>
                            <a:schemeClr val="tx1">
                              <a:lumMod val="65000"/>
                              <a:lumOff val="35000"/>
                            </a:schemeClr>
                          </a:solidFill>
                          <a:latin typeface="+mn-lt"/>
                          <a:ea typeface="+mn-ea"/>
                          <a:cs typeface="+mn-cs"/>
                        </a:rPr>
                        <a:t>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dirty="0">
                          <a:solidFill>
                            <a:schemeClr val="tx1">
                              <a:lumMod val="65000"/>
                              <a:lumOff val="35000"/>
                            </a:schemeClr>
                          </a:solidFill>
                          <a:latin typeface="+mj-lt"/>
                          <a:ea typeface="+mj-ea"/>
                        </a:rPr>
                        <a:t>プライムディスプレイ　</a:t>
                      </a:r>
                      <a:r>
                        <a:rPr kumimoji="1" lang="en-US" altLang="ja-JP" sz="800" b="1" dirty="0">
                          <a:solidFill>
                            <a:schemeClr val="tx1">
                              <a:lumMod val="65000"/>
                              <a:lumOff val="35000"/>
                            </a:schemeClr>
                          </a:solidFill>
                          <a:latin typeface="+mj-lt"/>
                          <a:ea typeface="+mj-ea"/>
                        </a:rPr>
                        <a:t>PC</a:t>
                      </a:r>
                      <a:r>
                        <a:rPr kumimoji="1" lang="ja-JP" altLang="en-US" sz="800" b="1" dirty="0">
                          <a:solidFill>
                            <a:schemeClr val="tx1">
                              <a:lumMod val="65000"/>
                              <a:lumOff val="35000"/>
                            </a:schemeClr>
                          </a:solidFill>
                          <a:latin typeface="+mj-lt"/>
                          <a:ea typeface="+mj-ea"/>
                        </a:rPr>
                        <a:t/>
                      </a:r>
                      <a:br>
                        <a:rPr kumimoji="1" lang="ja-JP" altLang="en-US" sz="800" b="1" dirty="0">
                          <a:solidFill>
                            <a:schemeClr val="tx1">
                              <a:lumMod val="65000"/>
                              <a:lumOff val="35000"/>
                            </a:schemeClr>
                          </a:solidFill>
                          <a:latin typeface="+mj-lt"/>
                          <a:ea typeface="+mj-ea"/>
                        </a:rPr>
                      </a:b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50</a:t>
                      </a:r>
                      <a:r>
                        <a:rPr kumimoji="1" lang="ja-JP" altLang="en-US" sz="800" b="1" dirty="0">
                          <a:solidFill>
                            <a:schemeClr val="tx1">
                              <a:lumMod val="65000"/>
                              <a:lumOff val="35000"/>
                            </a:schemeClr>
                          </a:solidFill>
                          <a:latin typeface="+mj-lt"/>
                          <a:ea typeface="+mj-ea"/>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プライムディスプレイ　</a:t>
                      </a:r>
                      <a:r>
                        <a:rPr kumimoji="1" lang="en-US" altLang="ja-JP" sz="800" b="1" kern="1200" dirty="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（市区郡）</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a:t>
                      </a:r>
                      <a:r>
                        <a:rPr kumimoji="1" lang="en-US" altLang="ja-JP" sz="800" b="1" kern="1200" dirty="0" smtClean="0">
                          <a:solidFill>
                            <a:schemeClr val="tx1">
                              <a:lumMod val="65000"/>
                              <a:lumOff val="35000"/>
                            </a:schemeClr>
                          </a:solidFill>
                          <a:latin typeface="+mn-lt"/>
                          <a:ea typeface="+mn-ea"/>
                          <a:cs typeface="+mn-cs"/>
                        </a:rPr>
                        <a:t>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69307">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1000000411</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1000000432</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1000000434</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1000000416</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069392726"/>
                  </a:ext>
                </a:extLst>
              </a:tr>
              <a:tr h="1122260">
                <a:tc>
                  <a:txBody>
                    <a:bodyPr/>
                    <a:lstStyle/>
                    <a:p>
                      <a:pPr algn="ctr"/>
                      <a:r>
                        <a:rPr kumimoji="1" lang="ja-JP" altLang="en-US" sz="800" b="0" dirty="0">
                          <a:solidFill>
                            <a:schemeClr val="bg1"/>
                          </a:solidFill>
                          <a:latin typeface="+mj-lt"/>
                          <a:ea typeface="+mj-ea"/>
                        </a:rPr>
                        <a:t>掲載イメージ</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0325936"/>
                  </a:ext>
                </a:extLst>
              </a:tr>
              <a:tr h="402743">
                <a:tc>
                  <a:txBody>
                    <a:bodyPr/>
                    <a:lstStyle/>
                    <a:p>
                      <a:pPr algn="ctr"/>
                      <a:r>
                        <a:rPr kumimoji="1" lang="ja-JP" altLang="en-US" sz="800" b="0" dirty="0">
                          <a:solidFill>
                            <a:schemeClr val="bg1"/>
                          </a:solidFill>
                          <a:latin typeface="+mj-lt"/>
                          <a:ea typeface="+mj-ea"/>
                        </a:rPr>
                        <a:t>広告タイプ</a:t>
                      </a: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ja-JP" altLang="en-US" sz="800" dirty="0">
                          <a:solidFill>
                            <a:schemeClr val="tx1">
                              <a:lumMod val="65000"/>
                              <a:lumOff val="35000"/>
                            </a:schemeClr>
                          </a:solidFill>
                          <a:latin typeface="+mj-lt"/>
                          <a:ea typeface="+mj-ea"/>
                        </a:rPr>
                        <a:t>画像（</a:t>
                      </a:r>
                      <a:r>
                        <a:rPr kumimoji="1" lang="en-US" altLang="ja-JP" sz="800" dirty="0">
                          <a:solidFill>
                            <a:schemeClr val="tx1">
                              <a:lumMod val="65000"/>
                              <a:lumOff val="35000"/>
                            </a:schemeClr>
                          </a:solidFill>
                          <a:latin typeface="+mj-lt"/>
                          <a:ea typeface="+mj-ea"/>
                        </a:rPr>
                        <a:t>6</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画像（</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 </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動画（</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ja-JP" altLang="en-US" sz="800" dirty="0">
                          <a:solidFill>
                            <a:schemeClr val="tx1">
                              <a:lumMod val="65000"/>
                              <a:lumOff val="35000"/>
                            </a:schemeClr>
                          </a:solidFill>
                          <a:latin typeface="+mj-lt"/>
                          <a:ea typeface="+mj-ea"/>
                        </a:rPr>
                        <a:t>画像（</a:t>
                      </a:r>
                      <a:r>
                        <a:rPr kumimoji="1" lang="en-US" altLang="ja-JP" sz="800" dirty="0">
                          <a:solidFill>
                            <a:schemeClr val="tx1">
                              <a:lumMod val="65000"/>
                              <a:lumOff val="35000"/>
                            </a:schemeClr>
                          </a:solidFill>
                          <a:latin typeface="+mj-lt"/>
                          <a:ea typeface="+mj-ea"/>
                        </a:rPr>
                        <a:t>6</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画像（</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 </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動画（</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4434171"/>
                  </a:ext>
                </a:extLst>
              </a:tr>
              <a:tr h="351028">
                <a:tc>
                  <a:txBody>
                    <a:bodyPr/>
                    <a:lstStyle/>
                    <a:p>
                      <a:pPr algn="ctr"/>
                      <a:r>
                        <a:rPr kumimoji="1" lang="ja-JP" altLang="en-US" sz="800" b="0" dirty="0">
                          <a:solidFill>
                            <a:schemeClr val="bg1"/>
                          </a:solidFill>
                          <a:latin typeface="+mj-lt"/>
                          <a:ea typeface="+mj-ea"/>
                        </a:rPr>
                        <a:t>デバイス</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dirty="0">
                          <a:solidFill>
                            <a:schemeClr val="tx1">
                              <a:lumMod val="65000"/>
                              <a:lumOff val="35000"/>
                            </a:schemeClr>
                          </a:solidFill>
                          <a:latin typeface="+mj-lt"/>
                          <a:ea typeface="+mj-ea"/>
                        </a:rPr>
                        <a:t>スマートフォン</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ja-JP" altLang="en-US" sz="800" dirty="0">
                          <a:solidFill>
                            <a:schemeClr val="tx1">
                              <a:lumMod val="65000"/>
                              <a:lumOff val="35000"/>
                            </a:schemeClr>
                          </a:solidFill>
                          <a:latin typeface="+mj-lt"/>
                          <a:ea typeface="+mj-ea"/>
                        </a:rPr>
                        <a:t>スマートフォン</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402743">
                <a:tc>
                  <a:txBody>
                    <a:bodyPr/>
                    <a:lstStyle/>
                    <a:p>
                      <a:pPr algn="ctr"/>
                      <a:r>
                        <a:rPr kumimoji="1" lang="ja-JP" altLang="en-US" sz="800" b="0" dirty="0">
                          <a:solidFill>
                            <a:schemeClr val="bg1"/>
                          </a:solidFill>
                          <a:latin typeface="+mj-lt"/>
                          <a:ea typeface="+mj-ea"/>
                        </a:rPr>
                        <a:t>掲載場所</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r>
                        <a:rPr kumimoji="1" lang="ja-JP" altLang="en-US" sz="800" dirty="0">
                          <a:solidFill>
                            <a:schemeClr val="tx1">
                              <a:lumMod val="65000"/>
                              <a:lumOff val="35000"/>
                            </a:schemeClr>
                          </a:solidFill>
                          <a:latin typeface="+mj-lt"/>
                          <a:ea typeface="+mj-ea"/>
                        </a:rPr>
                        <a:t>トップページ以外</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Yahoo! JAPAN </a:t>
                      </a:r>
                      <a:r>
                        <a:rPr kumimoji="1" lang="ja-JP" altLang="en-US" sz="800" dirty="0">
                          <a:solidFill>
                            <a:schemeClr val="tx1">
                              <a:lumMod val="65000"/>
                              <a:lumOff val="35000"/>
                            </a:schemeClr>
                          </a:solidFill>
                          <a:latin typeface="+mj-lt"/>
                          <a:ea typeface="+mj-ea"/>
                        </a:rPr>
                        <a:t>トップページ以外</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402743">
                <a:tc>
                  <a:txBody>
                    <a:bodyPr/>
                    <a:lstStyle/>
                    <a:p>
                      <a:pPr algn="ctr"/>
                      <a:r>
                        <a:rPr kumimoji="1" lang="ja-JP" altLang="en-US" sz="800" b="0" dirty="0">
                          <a:solidFill>
                            <a:schemeClr val="bg1"/>
                          </a:solidFill>
                          <a:latin typeface="+mj-lt"/>
                          <a:ea typeface="+mj-ea"/>
                        </a:rPr>
                        <a:t>掲載期間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日（水）</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402743">
                <a:tc>
                  <a:txBody>
                    <a:bodyPr/>
                    <a:lstStyle/>
                    <a:p>
                      <a:pPr algn="ctr"/>
                      <a:r>
                        <a:rPr kumimoji="1" lang="ja-JP" altLang="en-US" sz="800" b="0" dirty="0">
                          <a:solidFill>
                            <a:schemeClr val="bg1"/>
                          </a:solidFill>
                          <a:latin typeface="+mj-lt"/>
                          <a:ea typeface="+mj-ea"/>
                        </a:rPr>
                        <a:t>購入期間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402743">
                <a:tc>
                  <a:txBody>
                    <a:bodyPr/>
                    <a:lstStyle/>
                    <a:p>
                      <a:pPr algn="ctr"/>
                      <a:r>
                        <a:rPr kumimoji="1" lang="ja-JP" altLang="en-US" sz="800" b="0" dirty="0">
                          <a:solidFill>
                            <a:schemeClr val="bg1"/>
                          </a:solidFill>
                          <a:latin typeface="+mj-lt"/>
                          <a:ea typeface="+mj-ea"/>
                        </a:rPr>
                        <a:t>料金タイプ</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450762">
                <a:tc>
                  <a:txBody>
                    <a:bodyPr/>
                    <a:lstStyle/>
                    <a:p>
                      <a:pPr algn="ctr"/>
                      <a:r>
                        <a:rPr kumimoji="1" lang="ja-JP" altLang="en-US" sz="800" b="0" dirty="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dirty="0">
                          <a:solidFill>
                            <a:schemeClr val="bg1"/>
                          </a:solidFill>
                          <a:latin typeface="+mj-lt"/>
                          <a:ea typeface="+mj-ea"/>
                        </a:rPr>
                        <a:t>）</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330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dirty="0" smtClean="0">
                          <a:solidFill>
                            <a:schemeClr val="tx1">
                              <a:lumMod val="65000"/>
                              <a:lumOff val="35000"/>
                            </a:schemeClr>
                          </a:solidFill>
                          <a:latin typeface="+mj-lt"/>
                          <a:ea typeface="+mj-ea"/>
                        </a:rPr>
                        <a:t>514</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5</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j-lt"/>
                          <a:ea typeface="+mj-ea"/>
                          <a:cs typeface="+mn-cs"/>
                        </a:rPr>
                        <a:t>260</a:t>
                      </a:r>
                      <a:r>
                        <a:rPr kumimoji="1" lang="ja-JP" altLang="en-US" sz="700" dirty="0">
                          <a:solidFill>
                            <a:schemeClr val="tx1">
                              <a:lumMod val="65000"/>
                              <a:lumOff val="35000"/>
                            </a:schemeClr>
                          </a:solidFill>
                          <a:latin typeface="+mj-lt"/>
                          <a:ea typeface="+mj-ea"/>
                        </a:rPr>
                        <a:t>円</a:t>
                      </a:r>
                      <a:endParaRPr kumimoji="1" lang="en-US" altLang="ja-JP" sz="700" dirty="0">
                        <a:solidFill>
                          <a:schemeClr val="tx1">
                            <a:lumMod val="65000"/>
                            <a:lumOff val="35000"/>
                          </a:schemeClr>
                        </a:solidFill>
                        <a:latin typeface="+mj-lt"/>
                        <a:ea typeface="+mj-ea"/>
                      </a:endParaRPr>
                    </a:p>
                    <a:p>
                      <a:pPr algn="ct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2</a:t>
                      </a:r>
                      <a:r>
                        <a:rPr kumimoji="1" lang="ja-JP" altLang="en-US" sz="700" kern="1200" dirty="0">
                          <a:solidFill>
                            <a:schemeClr val="tx1">
                              <a:lumMod val="65000"/>
                              <a:lumOff val="35000"/>
                            </a:schemeClr>
                          </a:solidFill>
                          <a:latin typeface="+mn-lt"/>
                          <a:ea typeface="+mn-ea"/>
                          <a:cs typeface="+mn-cs"/>
                        </a:rPr>
                        <a:t>） </a:t>
                      </a:r>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 動画（</a:t>
                      </a: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2</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312</a:t>
                      </a:r>
                      <a:r>
                        <a:rPr kumimoji="1" lang="ja-JP" altLang="en-US" sz="700" kern="1200" dirty="0">
                          <a:solidFill>
                            <a:schemeClr val="tx1">
                              <a:lumMod val="65000"/>
                              <a:lumOff val="35000"/>
                            </a:schemeClr>
                          </a:solidFill>
                          <a:latin typeface="+mn-lt"/>
                          <a:ea typeface="+mn-ea"/>
                          <a:cs typeface="+mn-cs"/>
                        </a:rPr>
                        <a:t>円</a:t>
                      </a: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5</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j-lt"/>
                          <a:ea typeface="+mj-ea"/>
                          <a:cs typeface="+mn-cs"/>
                        </a:rPr>
                        <a:t>405</a:t>
                      </a:r>
                      <a:r>
                        <a:rPr kumimoji="1" lang="ja-JP" altLang="en-US" sz="700" dirty="0" smtClean="0">
                          <a:solidFill>
                            <a:schemeClr val="tx1">
                              <a:lumMod val="65000"/>
                              <a:lumOff val="35000"/>
                            </a:schemeClr>
                          </a:solidFill>
                          <a:latin typeface="+mj-lt"/>
                          <a:ea typeface="+mj-ea"/>
                        </a:rPr>
                        <a:t>円</a:t>
                      </a:r>
                      <a:endParaRPr kumimoji="1" lang="en-US" altLang="ja-JP" sz="700" dirty="0">
                        <a:solidFill>
                          <a:schemeClr val="tx1">
                            <a:lumMod val="65000"/>
                            <a:lumOff val="35000"/>
                          </a:schemeClr>
                        </a:solidFill>
                        <a:latin typeface="+mj-lt"/>
                        <a:ea typeface="+mj-ea"/>
                      </a:endParaRPr>
                    </a:p>
                    <a:p>
                      <a:pPr algn="ct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2</a:t>
                      </a:r>
                      <a:r>
                        <a:rPr kumimoji="1" lang="ja-JP" altLang="en-US" sz="700" kern="1200" dirty="0">
                          <a:solidFill>
                            <a:schemeClr val="tx1">
                              <a:lumMod val="65000"/>
                              <a:lumOff val="35000"/>
                            </a:schemeClr>
                          </a:solidFill>
                          <a:latin typeface="+mn-lt"/>
                          <a:ea typeface="+mn-ea"/>
                          <a:cs typeface="+mn-cs"/>
                        </a:rPr>
                        <a:t>） </a:t>
                      </a:r>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 動画（</a:t>
                      </a: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2</a:t>
                      </a:r>
                      <a:r>
                        <a:rPr kumimoji="1" lang="ja-JP" altLang="en-US" sz="700" kern="1200" dirty="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486</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014462905"/>
                  </a:ext>
                </a:extLst>
              </a:tr>
            </a:tbl>
          </a:graphicData>
        </a:graphic>
      </p:graphicFrame>
      <p:pic>
        <p:nvPicPr>
          <p:cNvPr id="5" name="図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6856" y="2173676"/>
            <a:ext cx="466445" cy="860402"/>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7136" y="2171650"/>
            <a:ext cx="859111" cy="862428"/>
          </a:xfrm>
          <a:prstGeom prst="rect">
            <a:avLst/>
          </a:prstGeom>
        </p:spPr>
      </p:pic>
      <p:pic>
        <p:nvPicPr>
          <p:cNvPr id="7" name="図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63453" y="2175826"/>
            <a:ext cx="859111" cy="862428"/>
          </a:xfrm>
          <a:prstGeom prst="rect">
            <a:avLst/>
          </a:prstGeom>
        </p:spPr>
      </p:pic>
      <p:grpSp>
        <p:nvGrpSpPr>
          <p:cNvPr id="10" name="グループ化 9"/>
          <p:cNvGrpSpPr/>
          <p:nvPr/>
        </p:nvGrpSpPr>
        <p:grpSpPr>
          <a:xfrm>
            <a:off x="3805236" y="1087923"/>
            <a:ext cx="604667" cy="432047"/>
            <a:chOff x="1179981" y="1052736"/>
            <a:chExt cx="604667" cy="432047"/>
          </a:xfrm>
        </p:grpSpPr>
        <p:sp>
          <p:nvSpPr>
            <p:cNvPr id="11" name="直角三角形 10"/>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 name="テキスト ボックス 11"/>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grpSp>
        <p:nvGrpSpPr>
          <p:cNvPr id="14" name="グループ化 13"/>
          <p:cNvGrpSpPr/>
          <p:nvPr/>
        </p:nvGrpSpPr>
        <p:grpSpPr>
          <a:xfrm>
            <a:off x="7401272" y="1087923"/>
            <a:ext cx="604667" cy="432047"/>
            <a:chOff x="1179981" y="1052736"/>
            <a:chExt cx="604667" cy="432047"/>
          </a:xfrm>
        </p:grpSpPr>
        <p:sp>
          <p:nvSpPr>
            <p:cNvPr id="15" name="直角三角形 14"/>
            <p:cNvSpPr/>
            <p:nvPr/>
          </p:nvSpPr>
          <p:spPr bwMode="auto">
            <a:xfrm flipV="1">
              <a:off x="1286667" y="1052736"/>
              <a:ext cx="497981" cy="432047"/>
            </a:xfrm>
            <a:prstGeom prst="rtTriangle">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6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6" name="テキスト ボックス 15"/>
            <p:cNvSpPr txBox="1"/>
            <p:nvPr/>
          </p:nvSpPr>
          <p:spPr>
            <a:xfrm>
              <a:off x="1179981" y="1052736"/>
              <a:ext cx="532659" cy="204394"/>
            </a:xfrm>
            <a:prstGeom prst="rect">
              <a:avLst/>
            </a:prstGeom>
            <a:noFill/>
          </p:spPr>
          <p:txBody>
            <a:bodyPr wrap="square" rtlCol="0">
              <a:spAutoFit/>
            </a:bodyPr>
            <a:lstStyle/>
            <a:p>
              <a:pPr algn="ctr"/>
              <a:r>
                <a:rPr kumimoji="1" lang="en-US" altLang="ja-JP" sz="800" b="1" dirty="0">
                  <a:solidFill>
                    <a:schemeClr val="bg1"/>
                  </a:solidFill>
                </a:rPr>
                <a:t>NEW</a:t>
              </a:r>
              <a:endParaRPr kumimoji="1" lang="ja-JP" altLang="en-US" sz="800" b="1" dirty="0">
                <a:solidFill>
                  <a:schemeClr val="bg1"/>
                </a:solidFill>
              </a:endParaRPr>
            </a:p>
          </p:txBody>
        </p:sp>
      </p:grpSp>
      <p:sp>
        <p:nvSpPr>
          <p:cNvPr id="17" name="正方形/長方形 16"/>
          <p:cNvSpPr/>
          <p:nvPr/>
        </p:nvSpPr>
        <p:spPr>
          <a:xfrm>
            <a:off x="848544" y="6076111"/>
            <a:ext cx="4953000" cy="530915"/>
          </a:xfrm>
          <a:prstGeom prst="rect">
            <a:avLst/>
          </a:prstGeom>
        </p:spPr>
        <p:txBody>
          <a:bodyPr>
            <a:spAutoFit/>
          </a:bodyPr>
          <a:lstStyle/>
          <a:p>
            <a:pPr>
              <a:lnSpc>
                <a:spcPts val="1460"/>
              </a:lnSpc>
            </a:pPr>
            <a:r>
              <a:rPr lang="en-US" altLang="ja-JP" sz="800" dirty="0">
                <a:latin typeface="+mn-ea"/>
              </a:rPr>
              <a:t>※SP</a:t>
            </a:r>
            <a:r>
              <a:rPr lang="ja-JP" altLang="en-US" sz="800" dirty="0">
                <a:latin typeface="+mn-ea"/>
              </a:rPr>
              <a:t>はスマートフォンの略称です。</a:t>
            </a:r>
            <a:endParaRPr lang="en-US" altLang="ja-JP" sz="800" dirty="0">
              <a:latin typeface="+mn-ea"/>
            </a:endParaRPr>
          </a:p>
          <a:p>
            <a:r>
              <a:rPr lang="ja-JP" altLang="en-US" sz="800" dirty="0" smtClean="0"/>
              <a:t>※</a:t>
            </a:r>
            <a:r>
              <a:rPr lang="ja-JP" altLang="en-US" sz="800" dirty="0"/>
              <a:t>Vimpsはビューアブルインプレッションの略称です。</a:t>
            </a:r>
          </a:p>
          <a:p>
            <a:r>
              <a:rPr lang="ja-JP" altLang="en-US" sz="800" dirty="0"/>
              <a:t>※vCPMはビューアブルインプレッション1,000回あたりにかかる見込み広告費用です。</a:t>
            </a:r>
          </a:p>
        </p:txBody>
      </p:sp>
    </p:spTree>
    <p:extLst>
      <p:ext uri="{BB962C8B-B14F-4D97-AF65-F5344CB8AC3E}">
        <p14:creationId xmlns:p14="http://schemas.microsoft.com/office/powerpoint/2010/main" val="6411270"/>
      </p:ext>
    </p:extLst>
  </p:cSld>
  <p:clrMapOvr>
    <a:masterClrMapping/>
  </p:clrMapOvr>
</p:sld>
</file>

<file path=ppt/theme/theme1.xml><?xml version="1.0" encoding="utf-8"?>
<a:theme xmlns:a="http://schemas.openxmlformats.org/drawingml/2006/main" name="2_【社外秘】MSCテンプレート_2013">
  <a:themeElements>
    <a:clrScheme name="MSC2013">
      <a:dk1>
        <a:sysClr val="windowText" lastClr="000000"/>
      </a:dk1>
      <a:lt1>
        <a:srgbClr val="FFFFFF"/>
      </a:lt1>
      <a:dk2>
        <a:srgbClr val="FAFAFC"/>
      </a:dk2>
      <a:lt2>
        <a:srgbClr val="E4E4EC"/>
      </a:lt2>
      <a:accent1>
        <a:srgbClr val="FAFAFC"/>
      </a:accent1>
      <a:accent2>
        <a:srgbClr val="E4E4EC"/>
      </a:accent2>
      <a:accent3>
        <a:srgbClr val="687080"/>
      </a:accent3>
      <a:accent4>
        <a:srgbClr val="454958"/>
      </a:accent4>
      <a:accent5>
        <a:srgbClr val="D00216"/>
      </a:accent5>
      <a:accent6>
        <a:srgbClr val="000000"/>
      </a:accent6>
      <a:hlink>
        <a:srgbClr val="0E5C58"/>
      </a:hlink>
      <a:folHlink>
        <a:srgbClr val="424868"/>
      </a:folHlink>
    </a:clrScheme>
    <a:fontScheme name="MSC2013">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5"/>
        </a:solidFill>
        <a:ln w="3175" algn="ctr">
          <a:solidFill>
            <a:srgbClr val="292929"/>
          </a:solidFill>
          <a:prstDash val="solid"/>
          <a:miter lim="800000"/>
          <a:headEnd/>
          <a:tailEnd/>
        </a:ln>
      </a:spPr>
      <a:bodyPr lIns="0" tIns="0" rIns="0" bIns="0" anchor="ctr"/>
      <a:lstStyle>
        <a:defPPr marL="0" marR="0" indent="0" algn="ctr" defTabSz="914400" eaLnBrk="1" fontAlgn="auto" latinLnBrk="0" hangingPunct="1">
          <a:lnSpc>
            <a:spcPct val="100000"/>
          </a:lnSpc>
          <a:spcBef>
            <a:spcPts val="0"/>
          </a:spcBef>
          <a:spcAft>
            <a:spcPts val="0"/>
          </a:spcAft>
          <a:buClrTx/>
          <a:buSzTx/>
          <a:buFontTx/>
          <a:buNone/>
          <a:tabLst/>
          <a:defRPr kumimoji="0" sz="1200" b="1" i="0" u="none" strike="noStrike" kern="0" cap="none" spc="0" normalizeH="0" baseline="0" noProof="0" dirty="0" smtClean="0">
            <a:ln>
              <a:noFill/>
            </a:ln>
            <a:solidFill>
              <a:schemeClr val="bg1"/>
            </a:solidFill>
            <a:effectLst/>
            <a:uLnTx/>
            <a:uFillTx/>
            <a:latin typeface="+mn-ea"/>
            <a:cs typeface="Verdana" pitchFamily="34" charset="0"/>
          </a:defRPr>
        </a:defPPr>
      </a:lstStyle>
    </a:sp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【社外秘】MSCテンプレート_2013</Template>
  <TotalTime>38722</TotalTime>
  <Words>10927</Words>
  <Application>Microsoft Office PowerPoint</Application>
  <PresentationFormat>A4 210 x 297 mm</PresentationFormat>
  <Paragraphs>2342</Paragraphs>
  <Slides>33</Slides>
  <Notes>3</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33</vt:i4>
      </vt:variant>
    </vt:vector>
  </HeadingPairs>
  <TitlesOfParts>
    <vt:vector size="39" baseType="lpstr">
      <vt:lpstr>ＭＳ Ｐゴシック</vt:lpstr>
      <vt:lpstr>メイリオ</vt:lpstr>
      <vt:lpstr>Arial</vt:lpstr>
      <vt:lpstr>Calibri</vt:lpstr>
      <vt:lpstr>Verdana</vt:lpstr>
      <vt:lpstr>2_【社外秘】MSCテンプレート_2013</vt:lpstr>
      <vt:lpstr>PowerPoint プレゼンテーション</vt:lpstr>
      <vt:lpstr>ディスプレイ広告（予約型）先行販売後半　主なUpdate</vt:lpstr>
      <vt:lpstr>スペシャル商品について</vt:lpstr>
      <vt:lpstr>スペシャル商品（事前提案可否判断必須商品）について</vt:lpstr>
      <vt:lpstr>商品一覧　ブランドパネル（マルチデバイス商品）</vt:lpstr>
      <vt:lpstr>商品一覧　ブランドパネル（スマートフォン商品）</vt:lpstr>
      <vt:lpstr>商品一覧　ブランドパネル（PC商品）</vt:lpstr>
      <vt:lpstr>商品一覧　ブランドパネル　トップインパクト（PC商品）</vt:lpstr>
      <vt:lpstr>商品一覧　プライムカバー / プライムディスプレイ</vt:lpstr>
      <vt:lpstr>ターゲティング設定</vt:lpstr>
      <vt:lpstr>ターゲティング設定</vt:lpstr>
      <vt:lpstr>商品一覧　スペシャル商品（事前提案可否判断必須商品）</vt:lpstr>
      <vt:lpstr>ターゲティング設定</vt:lpstr>
      <vt:lpstr>掲載制限カテゴリー</vt:lpstr>
      <vt:lpstr>掲載制限カテゴリー</vt:lpstr>
      <vt:lpstr>掲載制限カテゴリー</vt:lpstr>
      <vt:lpstr>広告タイプ一覧</vt:lpstr>
      <vt:lpstr>広告タイプ一覧</vt:lpstr>
      <vt:lpstr>広告タイプ対応表</vt:lpstr>
      <vt:lpstr>広告タイプ対応表</vt:lpstr>
      <vt:lpstr>広告タイプ対応表</vt:lpstr>
      <vt:lpstr>オーディエンスカテゴリー一覧（興味関心）</vt:lpstr>
      <vt:lpstr>オーディエンスカテゴリー一覧（興味関心）</vt:lpstr>
      <vt:lpstr>オーディエンスカテゴリー一覧（購買意向）</vt:lpstr>
      <vt:lpstr>オーディエンスカテゴリー一覧（購買意向）</vt:lpstr>
      <vt:lpstr>オーディエンスカテゴリー一覧（購買意向）</vt:lpstr>
      <vt:lpstr>オーディエンスカテゴリー一覧（購買意向）</vt:lpstr>
      <vt:lpstr>オーディエンスカテゴリー一覧（購買意向）</vt:lpstr>
      <vt:lpstr>オーディエンスカテゴリー一覧（購買意向）</vt:lpstr>
      <vt:lpstr>オーディエンスカテゴリー一覧（属性・ライフイベント）</vt:lpstr>
      <vt:lpstr>ブランドパネル SP※ 動画広告のフォーマット選択について</vt:lpstr>
      <vt:lpstr>免責事項・注意事項</vt:lpstr>
      <vt:lpstr>免責事項・注意事項</vt:lpstr>
    </vt:vector>
  </TitlesOfParts>
  <Company>Yahoo! JAPAN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Yahoo! JAPAN セールスシート</dc:title>
  <dc:creator>akumazaw</dc:creator>
  <cp:lastModifiedBy>宮崎 佐津紀</cp:lastModifiedBy>
  <cp:revision>899</cp:revision>
  <dcterms:created xsi:type="dcterms:W3CDTF">2013-09-17T05:48:50Z</dcterms:created>
  <dcterms:modified xsi:type="dcterms:W3CDTF">2021-02-05T06:31:34Z</dcterms:modified>
</cp:coreProperties>
</file>