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531" r:id="rId2"/>
    <p:sldId id="534" r:id="rId3"/>
    <p:sldId id="535" r:id="rId4"/>
    <p:sldId id="618" r:id="rId5"/>
    <p:sldId id="586" r:id="rId6"/>
    <p:sldId id="584" r:id="rId7"/>
    <p:sldId id="606" r:id="rId8"/>
    <p:sldId id="587" r:id="rId9"/>
    <p:sldId id="588" r:id="rId10"/>
    <p:sldId id="607" r:id="rId11"/>
    <p:sldId id="590" r:id="rId12"/>
    <p:sldId id="591" r:id="rId13"/>
    <p:sldId id="593" r:id="rId14"/>
    <p:sldId id="582" r:id="rId15"/>
    <p:sldId id="594" r:id="rId16"/>
    <p:sldId id="596" r:id="rId17"/>
    <p:sldId id="601" r:id="rId18"/>
    <p:sldId id="1619" r:id="rId19"/>
    <p:sldId id="1620" r:id="rId20"/>
    <p:sldId id="1618" r:id="rId21"/>
    <p:sldId id="619" r:id="rId22"/>
    <p:sldId id="609" r:id="rId23"/>
    <p:sldId id="608" r:id="rId24"/>
    <p:sldId id="536" r:id="rId2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8EEA15E-1490-54A6-8638-D1C55BC04073}" name="ヤフー" initials="櫻井" userId="ヤフー"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999999"/>
    <a:srgbClr val="F5F5F5"/>
    <a:srgbClr val="E9E9E9"/>
    <a:srgbClr val="ECECEC"/>
    <a:srgbClr val="DC5976"/>
    <a:srgbClr val="FBFBFB"/>
    <a:srgbClr val="FFFFFF"/>
    <a:srgbClr val="FCEDED"/>
    <a:srgbClr val="FFD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E52587-632D-4758-838F-78072F59CFFD}" v="3" dt="2024-01-09T02:06:23.53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9" autoAdjust="0"/>
    <p:restoredTop sz="96327" autoAdjust="0"/>
  </p:normalViewPr>
  <p:slideViewPr>
    <p:cSldViewPr snapToGrid="0">
      <p:cViewPr varScale="1">
        <p:scale>
          <a:sx n="77" d="100"/>
          <a:sy n="77" d="100"/>
        </p:scale>
        <p:origin x="678" y="96"/>
      </p:cViewPr>
      <p:guideLst/>
    </p:cSldViewPr>
  </p:slideViewPr>
  <p:outlineViewPr>
    <p:cViewPr>
      <p:scale>
        <a:sx n="33" d="100"/>
        <a:sy n="33" d="100"/>
      </p:scale>
      <p:origin x="0" y="0"/>
    </p:cViewPr>
  </p:outlineViewPr>
  <p:notesTextViewPr>
    <p:cViewPr>
      <p:scale>
        <a:sx n="240" d="100"/>
        <a:sy n="240" d="100"/>
      </p:scale>
      <p:origin x="0" y="0"/>
    </p:cViewPr>
  </p:notesTextViewPr>
  <p:notesViewPr>
    <p:cSldViewPr snapToGrid="0" showGuides="1">
      <p:cViewPr varScale="1">
        <p:scale>
          <a:sx n="84" d="100"/>
          <a:sy n="84" d="100"/>
        </p:scale>
        <p:origin x="138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平野 武" userId="3cfe3d63-3e2d-444e-9c54-10e92370b90a" providerId="ADAL" clId="{D3E52587-632D-4758-838F-78072F59CFFD}"/>
    <pc:docChg chg="undo custSel modSld">
      <pc:chgData name="平野 武" userId="3cfe3d63-3e2d-444e-9c54-10e92370b90a" providerId="ADAL" clId="{D3E52587-632D-4758-838F-78072F59CFFD}" dt="2024-01-09T02:06:33.304" v="11" actId="20577"/>
      <pc:docMkLst>
        <pc:docMk/>
      </pc:docMkLst>
      <pc:sldChg chg="modSp mod">
        <pc:chgData name="平野 武" userId="3cfe3d63-3e2d-444e-9c54-10e92370b90a" providerId="ADAL" clId="{D3E52587-632D-4758-838F-78072F59CFFD}" dt="2024-01-09T02:06:23.533" v="10" actId="20577"/>
        <pc:sldMkLst>
          <pc:docMk/>
          <pc:sldMk cId="3217542853" sldId="587"/>
        </pc:sldMkLst>
        <pc:graphicFrameChg chg="mod modGraphic">
          <ac:chgData name="平野 武" userId="3cfe3d63-3e2d-444e-9c54-10e92370b90a" providerId="ADAL" clId="{D3E52587-632D-4758-838F-78072F59CFFD}" dt="2024-01-09T02:06:23.533" v="10" actId="20577"/>
          <ac:graphicFrameMkLst>
            <pc:docMk/>
            <pc:sldMk cId="3217542853" sldId="587"/>
            <ac:graphicFrameMk id="8" creationId="{00000000-0000-0000-0000-000000000000}"/>
          </ac:graphicFrameMkLst>
        </pc:graphicFrameChg>
      </pc:sldChg>
      <pc:sldChg chg="modSp mod">
        <pc:chgData name="平野 武" userId="3cfe3d63-3e2d-444e-9c54-10e92370b90a" providerId="ADAL" clId="{D3E52587-632D-4758-838F-78072F59CFFD}" dt="2024-01-09T02:06:33.304" v="11" actId="20577"/>
        <pc:sldMkLst>
          <pc:docMk/>
          <pc:sldMk cId="2209836178" sldId="588"/>
        </pc:sldMkLst>
        <pc:graphicFrameChg chg="modGraphic">
          <ac:chgData name="平野 武" userId="3cfe3d63-3e2d-444e-9c54-10e92370b90a" providerId="ADAL" clId="{D3E52587-632D-4758-838F-78072F59CFFD}" dt="2024-01-09T02:06:33.304" v="11" actId="20577"/>
          <ac:graphicFrameMkLst>
            <pc:docMk/>
            <pc:sldMk cId="2209836178" sldId="588"/>
            <ac:graphicFrameMk id="7" creationId="{00000000-0000-0000-0000-000000000000}"/>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AE5B8A4D-DC58-1F84-196F-D69E6D8A49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9ECCE2DA-774D-94AF-87D4-5CF6604EA09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823D99D-8FC4-42BF-AF9D-80C63E8DA943}" type="datetimeFigureOut">
              <a:rPr kumimoji="1" lang="ja-JP" altLang="en-US" smtClean="0"/>
              <a:t>2024/1/9</a:t>
            </a:fld>
            <a:endParaRPr kumimoji="1" lang="ja-JP" altLang="en-US"/>
          </a:p>
        </p:txBody>
      </p:sp>
      <p:sp>
        <p:nvSpPr>
          <p:cNvPr id="4" name="フッター プレースホルダー 3">
            <a:extLst>
              <a:ext uri="{FF2B5EF4-FFF2-40B4-BE49-F238E27FC236}">
                <a16:creationId xmlns:a16="http://schemas.microsoft.com/office/drawing/2014/main" id="{4D8F4E84-CB05-D91E-1871-DA28921220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2079B00-68BF-7354-ED7F-A97D597DEDF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F34C5E-BE2E-42EC-AD5F-47926BA72641}" type="slidenum">
              <a:rPr kumimoji="1" lang="ja-JP" altLang="en-US" smtClean="0"/>
              <a:t>‹#›</a:t>
            </a:fld>
            <a:endParaRPr kumimoji="1" lang="ja-JP" altLang="en-US"/>
          </a:p>
        </p:txBody>
      </p:sp>
    </p:spTree>
    <p:extLst>
      <p:ext uri="{BB962C8B-B14F-4D97-AF65-F5344CB8AC3E}">
        <p14:creationId xmlns:p14="http://schemas.microsoft.com/office/powerpoint/2010/main" val="4090335044"/>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2024/1/9</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17120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5</a:t>
            </a:fld>
            <a:endParaRPr kumimoji="1" lang="ja-JP" altLang="en-US"/>
          </a:p>
        </p:txBody>
      </p:sp>
    </p:spTree>
    <p:extLst>
      <p:ext uri="{BB962C8B-B14F-4D97-AF65-F5344CB8AC3E}">
        <p14:creationId xmlns:p14="http://schemas.microsoft.com/office/powerpoint/2010/main" val="1668176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7</a:t>
            </a:fld>
            <a:endParaRPr kumimoji="1" lang="ja-JP" altLang="en-US"/>
          </a:p>
        </p:txBody>
      </p:sp>
    </p:spTree>
    <p:extLst>
      <p:ext uri="{BB962C8B-B14F-4D97-AF65-F5344CB8AC3E}">
        <p14:creationId xmlns:p14="http://schemas.microsoft.com/office/powerpoint/2010/main" val="2837755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18</a:t>
            </a:fld>
            <a:endParaRPr kumimoji="1" lang="ja-JP" altLang="en-US"/>
          </a:p>
        </p:txBody>
      </p:sp>
    </p:spTree>
    <p:extLst>
      <p:ext uri="{BB962C8B-B14F-4D97-AF65-F5344CB8AC3E}">
        <p14:creationId xmlns:p14="http://schemas.microsoft.com/office/powerpoint/2010/main" val="3099552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20</a:t>
            </a:fld>
            <a:endParaRPr kumimoji="1" lang="ja-JP" altLang="en-US"/>
          </a:p>
        </p:txBody>
      </p:sp>
    </p:spTree>
    <p:extLst>
      <p:ext uri="{BB962C8B-B14F-4D97-AF65-F5344CB8AC3E}">
        <p14:creationId xmlns:p14="http://schemas.microsoft.com/office/powerpoint/2010/main" val="2872395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800" kern="1200" dirty="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21</a:t>
            </a:fld>
            <a:endParaRPr kumimoji="1" lang="ja-JP" altLang="en-US"/>
          </a:p>
        </p:txBody>
      </p:sp>
    </p:spTree>
    <p:extLst>
      <p:ext uri="{BB962C8B-B14F-4D97-AF65-F5344CB8AC3E}">
        <p14:creationId xmlns:p14="http://schemas.microsoft.com/office/powerpoint/2010/main" val="3163415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23</a:t>
            </a:fld>
            <a:endParaRPr kumimoji="1" lang="ja-JP" altLang="en-US"/>
          </a:p>
        </p:txBody>
      </p:sp>
    </p:spTree>
    <p:extLst>
      <p:ext uri="{BB962C8B-B14F-4D97-AF65-F5344CB8AC3E}">
        <p14:creationId xmlns:p14="http://schemas.microsoft.com/office/powerpoint/2010/main" val="1005155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表紙_1行+1行">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673850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6" name="図 5" descr="携帯電話を持っている手">
            <a:extLst>
              <a:ext uri="{FF2B5EF4-FFF2-40B4-BE49-F238E27FC236}">
                <a16:creationId xmlns:a16="http://schemas.microsoft.com/office/drawing/2014/main" id="{F9DA9BBE-E2AB-8051-1FF8-417441053616}"/>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
        <p:nvSpPr>
          <p:cNvPr id="9" name="テキスト ボックス 8">
            <a:extLst>
              <a:ext uri="{FF2B5EF4-FFF2-40B4-BE49-F238E27FC236}">
                <a16:creationId xmlns:a16="http://schemas.microsoft.com/office/drawing/2014/main" id="{F7B132CB-B729-C8AF-2A7E-7A6C37E7C4D1}"/>
              </a:ext>
            </a:extLst>
          </p:cNvPr>
          <p:cNvSpPr txBox="1"/>
          <p:nvPr userDrawn="1"/>
        </p:nvSpPr>
        <p:spPr>
          <a:xfrm>
            <a:off x="2525076" y="6356344"/>
            <a:ext cx="880049" cy="123111"/>
          </a:xfrm>
          <a:prstGeom prst="rect">
            <a:avLst/>
          </a:prstGeom>
          <a:noFill/>
        </p:spPr>
        <p:txBody>
          <a:bodyPr wrap="none" lIns="0" tIns="0" rIns="0" bIns="0" rtlCol="0">
            <a:spAutoFit/>
          </a:bodyPr>
          <a:lstStyle/>
          <a:p>
            <a:pPr algn="ctr">
              <a:defRPr/>
            </a:pPr>
            <a:r>
              <a:rPr lang="en-US" altLang="ja-JP" sz="800" dirty="0">
                <a:solidFill>
                  <a:srgbClr val="FFFFFF"/>
                </a:solidFill>
                <a:latin typeface="Meiryo" panose="020B0604030504040204" pitchFamily="34" charset="-128"/>
              </a:rPr>
              <a:t>© LY Corporation</a:t>
            </a:r>
          </a:p>
        </p:txBody>
      </p:sp>
      <p:sp>
        <p:nvSpPr>
          <p:cNvPr id="10" name="角丸四角形 3">
            <a:extLst>
              <a:ext uri="{FF2B5EF4-FFF2-40B4-BE49-F238E27FC236}">
                <a16:creationId xmlns:a16="http://schemas.microsoft.com/office/drawing/2014/main" id="{029CAAFB-A6C8-C507-D3CD-68CA2A0F4218}"/>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Tree>
    <p:extLst>
      <p:ext uri="{BB962C8B-B14F-4D97-AF65-F5344CB8AC3E}">
        <p14:creationId xmlns:p14="http://schemas.microsoft.com/office/powerpoint/2010/main" val="240597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5" name="図 4" descr="携帯電話を持っている手">
            <a:extLst>
              <a:ext uri="{FF2B5EF4-FFF2-40B4-BE49-F238E27FC236}">
                <a16:creationId xmlns:a16="http://schemas.microsoft.com/office/drawing/2014/main" id="{E96399DC-D78C-977B-E76F-C7921142D85F}"/>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936" t="10115" r="30" b="-12631"/>
          <a:stretch/>
        </p:blipFill>
        <p:spPr>
          <a:xfrm>
            <a:off x="0" y="0"/>
            <a:ext cx="12192000" cy="6858000"/>
          </a:xfrm>
          <a:prstGeom prst="rect">
            <a:avLst/>
          </a:prstGeom>
        </p:spPr>
      </p:pic>
      <p:sp>
        <p:nvSpPr>
          <p:cNvPr id="7" name="正方形/長方形 6">
            <a:extLst>
              <a:ext uri="{FF2B5EF4-FFF2-40B4-BE49-F238E27FC236}">
                <a16:creationId xmlns:a16="http://schemas.microsoft.com/office/drawing/2014/main" id="{1D81F8C9-7E93-4AA4-3D5F-4E6E105A287D}"/>
              </a:ext>
            </a:extLst>
          </p:cNvPr>
          <p:cNvSpPr/>
          <p:nvPr userDrawn="1"/>
        </p:nvSpPr>
        <p:spPr>
          <a:xfrm rot="10800000">
            <a:off x="-20531" y="3404568"/>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314840" y="52206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altLang="ja-JP" sz="1200" b="0" i="0" dirty="0">
                <a:solidFill>
                  <a:schemeClr val="bg1"/>
                </a:solidFill>
                <a:latin typeface="Meiryo" panose="020B0604030504040204" pitchFamily="34" charset="-128"/>
                <a:ea typeface="Meiryo" panose="020B0604030504040204" pitchFamily="34" charset="-128"/>
              </a:rPr>
              <a:t>Yahoo!</a:t>
            </a:r>
            <a:r>
              <a:rPr lang="ja-JP" altLang="en-US" sz="1200" b="0" i="0" dirty="0">
                <a:solidFill>
                  <a:schemeClr val="bg1"/>
                </a:solidFill>
                <a:latin typeface="Meiryo" panose="020B0604030504040204" pitchFamily="34" charset="-128"/>
                <a:ea typeface="Meiryo" panose="020B0604030504040204" pitchFamily="34" charset="-128"/>
              </a:rPr>
              <a:t>広告 ウェブサイト</a:t>
            </a:r>
            <a:br>
              <a:rPr lang="ja-JP" altLang="en-US" sz="1200" b="0" i="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rPr>
              <a:t>https://www.lycbiz.com/jp/service/yahoo-ads/</a:t>
            </a:r>
          </a:p>
        </p:txBody>
      </p:sp>
      <p:sp>
        <p:nvSpPr>
          <p:cNvPr id="6" name="角丸四角形 5">
            <a:extLst>
              <a:ext uri="{FF2B5EF4-FFF2-40B4-BE49-F238E27FC236}">
                <a16:creationId xmlns:a16="http://schemas.microsoft.com/office/drawing/2014/main" id="{0F780A90-A50B-0931-B519-32414A2130CB}"/>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10" name="テキスト ボックス 9">
            <a:extLst>
              <a:ext uri="{FF2B5EF4-FFF2-40B4-BE49-F238E27FC236}">
                <a16:creationId xmlns:a16="http://schemas.microsoft.com/office/drawing/2014/main" id="{215658AF-E1BA-2BBC-474A-6D081CDFE14F}"/>
              </a:ext>
            </a:extLst>
          </p:cNvPr>
          <p:cNvSpPr txBox="1"/>
          <p:nvPr userDrawn="1"/>
        </p:nvSpPr>
        <p:spPr>
          <a:xfrm>
            <a:off x="10896898" y="6444396"/>
            <a:ext cx="1064714"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Tree>
    <p:extLst>
      <p:ext uri="{BB962C8B-B14F-4D97-AF65-F5344CB8AC3E}">
        <p14:creationId xmlns:p14="http://schemas.microsoft.com/office/powerpoint/2010/main" val="1609868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2187498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03119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8241084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71056608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91566400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1709907972"/>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56231380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表紙_1行+1行">
    <p:bg>
      <p:bgPr>
        <a:solidFill>
          <a:srgbClr val="FFFFFF"/>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2" y="0"/>
            <a:ext cx="12476997"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2013165"/>
            <a:ext cx="1734449"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336F3E53-1BBA-BAF1-C326-6A4BF18EE293}"/>
              </a:ext>
            </a:extLst>
          </p:cNvPr>
          <p:cNvSpPr/>
          <p:nvPr userDrawn="1"/>
        </p:nvSpPr>
        <p:spPr>
          <a:xfrm>
            <a:off x="10356897" y="6286301"/>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830728" y="5918536"/>
            <a:ext cx="1671933" cy="307777"/>
          </a:xfrm>
          <a:prstGeom prst="rect">
            <a:avLst/>
          </a:prstGeom>
          <a:noFill/>
        </p:spPr>
        <p:txBody>
          <a:bodyPr wrap="none" lIns="0" rIns="0" rtlCol="0">
            <a:spAutoFit/>
          </a:bodyPr>
          <a:lstStyle/>
          <a:p>
            <a:pPr algn="r"/>
            <a:r>
              <a:rPr kumimoji="1" lang="en-US" altLang="ja-JP" sz="1400" b="0" i="0" spc="0" dirty="0">
                <a:solidFill>
                  <a:schemeClr val="accent3"/>
                </a:solidFill>
                <a:latin typeface="Meiryo" panose="020B0604030504040204" pitchFamily="34" charset="-128"/>
                <a:ea typeface="Meiryo" panose="020B0604030504040204" pitchFamily="34" charset="-128"/>
              </a:rPr>
              <a:t>LINE</a:t>
            </a:r>
            <a:r>
              <a:rPr kumimoji="1" lang="ja-JP" altLang="en-US" sz="1400" b="0" i="0" spc="0" dirty="0">
                <a:solidFill>
                  <a:schemeClr val="accent3"/>
                </a:solidFill>
                <a:latin typeface="Meiryo" panose="020B0604030504040204" pitchFamily="34" charset="-128"/>
                <a:ea typeface="Meiryo" panose="020B0604030504040204" pitchFamily="34" charset="-128"/>
              </a:rPr>
              <a:t>ヤフー株式会社</a:t>
            </a:r>
          </a:p>
        </p:txBody>
      </p:sp>
      <p:sp>
        <p:nvSpPr>
          <p:cNvPr id="20" name="テキスト ボックス 19">
            <a:extLst>
              <a:ext uri="{FF2B5EF4-FFF2-40B4-BE49-F238E27FC236}">
                <a16:creationId xmlns:a16="http://schemas.microsoft.com/office/drawing/2014/main" id="{5003D1DA-EF51-0979-E681-CA64B2FCCDDF}"/>
              </a:ext>
            </a:extLst>
          </p:cNvPr>
          <p:cNvSpPr txBox="1"/>
          <p:nvPr userDrawn="1"/>
        </p:nvSpPr>
        <p:spPr>
          <a:xfrm>
            <a:off x="9248077" y="6380193"/>
            <a:ext cx="957314"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accent6"/>
                </a:solidFill>
                <a:latin typeface="Meiryo" panose="020B0604030504040204" pitchFamily="34" charset="-128"/>
                <a:ea typeface="Meiryo" panose="020B0604030504040204" pitchFamily="34" charset="-128"/>
              </a:rPr>
              <a:t>© Yahoo Japan</a:t>
            </a:r>
            <a:endParaRPr kumimoji="1" lang="ja-JP" altLang="en-US" sz="800" b="0" i="0" dirty="0">
              <a:solidFill>
                <a:schemeClr val="accent6"/>
              </a:solidFill>
              <a:latin typeface="Meiryo" panose="020B0604030504040204" pitchFamily="34" charset="-128"/>
              <a:ea typeface="Meiryo" panose="020B0604030504040204" pitchFamily="34" charset="-128"/>
            </a:endParaRP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848648" y="6180138"/>
            <a:ext cx="1292020"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2023/1/25</a:t>
            </a: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lIns="0" tIns="0" rIns="0" bIns="0" anchor="ctr"/>
          <a:lstStyle>
            <a:lvl1pPr>
              <a:lnSpc>
                <a:spcPct val="120000"/>
              </a:lnSpc>
              <a:defRPr sz="3200" b="1" i="0">
                <a:solidFill>
                  <a:schemeClr val="accent3"/>
                </a:solidFill>
                <a:latin typeface="Meiryo" panose="020B0604030504040204" pitchFamily="34" charset="-128"/>
                <a:ea typeface="Meiryo" panose="020B0604030504040204" pitchFamily="34" charset="-128"/>
              </a:defRPr>
            </a:lvl1pPr>
          </a:lstStyle>
          <a:p>
            <a:r>
              <a:rPr kumimoji="1" lang="ja-JP" altLang="en-US" dirty="0"/>
              <a:t>資料タイトルタイトル</a:t>
            </a:r>
            <a:br>
              <a:rPr kumimoji="1" lang="en-US" altLang="ja-JP" dirty="0"/>
            </a:br>
            <a:r>
              <a:rPr kumimoji="1" lang="ja-JP" altLang="en-US" dirty="0"/>
              <a:t>２行目タイトルタイトル</a:t>
            </a:r>
          </a:p>
        </p:txBody>
      </p:sp>
      <p:pic>
        <p:nvPicPr>
          <p:cNvPr id="26" name="図 25">
            <a:extLst>
              <a:ext uri="{FF2B5EF4-FFF2-40B4-BE49-F238E27FC236}">
                <a16:creationId xmlns:a16="http://schemas.microsoft.com/office/drawing/2014/main" id="{5BA43B77-2AEB-430B-CA19-5C81B27BAFD2}"/>
              </a:ext>
            </a:extLst>
          </p:cNvPr>
          <p:cNvPicPr>
            <a:picLocks noChangeAspect="1"/>
          </p:cNvPicPr>
          <p:nvPr userDrawn="1"/>
        </p:nvPicPr>
        <p:blipFill>
          <a:blip r:embed="rId2"/>
          <a:stretch>
            <a:fillRect/>
          </a:stretch>
        </p:blipFill>
        <p:spPr>
          <a:xfrm>
            <a:off x="564666" y="398265"/>
            <a:ext cx="881360" cy="461665"/>
          </a:xfrm>
          <a:prstGeom prst="rect">
            <a:avLst/>
          </a:prstGeom>
        </p:spPr>
      </p:pic>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3"/>
          <a:srcRect t="16508" r="33629"/>
          <a:stretch/>
        </p:blipFill>
        <p:spPr>
          <a:xfrm>
            <a:off x="6877796" y="12524"/>
            <a:ext cx="5599199" cy="6129459"/>
          </a:xfrm>
          <a:prstGeom prst="rect">
            <a:avLst/>
          </a:prstGeom>
        </p:spPr>
      </p:pic>
    </p:spTree>
    <p:extLst>
      <p:ext uri="{BB962C8B-B14F-4D97-AF65-F5344CB8AC3E}">
        <p14:creationId xmlns:p14="http://schemas.microsoft.com/office/powerpoint/2010/main" val="350887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0" name="図 9">
            <a:extLst>
              <a:ext uri="{FF2B5EF4-FFF2-40B4-BE49-F238E27FC236}">
                <a16:creationId xmlns:a16="http://schemas.microsoft.com/office/drawing/2014/main" id="{281B0A86-00CC-18D2-77EB-E37EC09EC041}"/>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sp>
        <p:nvSpPr>
          <p:cNvPr id="4" name="円/楕円 3">
            <a:extLst>
              <a:ext uri="{FF2B5EF4-FFF2-40B4-BE49-F238E27FC236}">
                <a16:creationId xmlns:a16="http://schemas.microsoft.com/office/drawing/2014/main" id="{42EF9771-0B3F-D122-BCC4-A95D616315E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5929FC25-0721-0A22-5D08-B5549D73ABED}"/>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円/楕円 15">
            <a:extLst>
              <a:ext uri="{FF2B5EF4-FFF2-40B4-BE49-F238E27FC236}">
                <a16:creationId xmlns:a16="http://schemas.microsoft.com/office/drawing/2014/main" id="{386E1920-80E7-A188-2636-503791AEDEB3}"/>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7" name="円/楕円 16">
            <a:extLst>
              <a:ext uri="{FF2B5EF4-FFF2-40B4-BE49-F238E27FC236}">
                <a16:creationId xmlns:a16="http://schemas.microsoft.com/office/drawing/2014/main" id="{3896694B-52BB-DC49-C693-5F0A478F1E99}"/>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8" name="直線コネクタ 17">
            <a:extLst>
              <a:ext uri="{FF2B5EF4-FFF2-40B4-BE49-F238E27FC236}">
                <a16:creationId xmlns:a16="http://schemas.microsoft.com/office/drawing/2014/main" id="{7E2CB0FB-A46E-7557-F35B-0EE7BFE1E46F}"/>
              </a:ext>
            </a:extLst>
          </p:cNvPr>
          <p:cNvCxnSpPr>
            <a:cxnSpLocks/>
            <a:stCxn id="4"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9" name="円/楕円 18">
            <a:extLst>
              <a:ext uri="{FF2B5EF4-FFF2-40B4-BE49-F238E27FC236}">
                <a16:creationId xmlns:a16="http://schemas.microsoft.com/office/drawing/2014/main" id="{6EF0EDD9-B743-91E2-8469-34A5DCD14778}"/>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DE7D31FE-9DF2-F660-0387-5838592F496C}"/>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1" name="テキスト プレースホルダー 4">
            <a:extLst>
              <a:ext uri="{FF2B5EF4-FFF2-40B4-BE49-F238E27FC236}">
                <a16:creationId xmlns:a16="http://schemas.microsoft.com/office/drawing/2014/main" id="{3D78D44F-50AA-1D4F-AC72-276CC6FD41CA}"/>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2" name="テキスト プレースホルダー 4">
            <a:extLst>
              <a:ext uri="{FF2B5EF4-FFF2-40B4-BE49-F238E27FC236}">
                <a16:creationId xmlns:a16="http://schemas.microsoft.com/office/drawing/2014/main" id="{2B21BF40-CAA2-C790-5648-93211449BB47}"/>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5" name="テキスト プレースホルダー 4">
            <a:extLst>
              <a:ext uri="{FF2B5EF4-FFF2-40B4-BE49-F238E27FC236}">
                <a16:creationId xmlns:a16="http://schemas.microsoft.com/office/drawing/2014/main" id="{708D79AB-A152-1CCA-188C-358AFD105381}"/>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6" name="テキスト プレースホルダー 4">
            <a:extLst>
              <a:ext uri="{FF2B5EF4-FFF2-40B4-BE49-F238E27FC236}">
                <a16:creationId xmlns:a16="http://schemas.microsoft.com/office/drawing/2014/main" id="{9F435B95-B6B1-C3B8-A412-BC5661AE9936}"/>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7" name="円/楕円 26">
            <a:extLst>
              <a:ext uri="{FF2B5EF4-FFF2-40B4-BE49-F238E27FC236}">
                <a16:creationId xmlns:a16="http://schemas.microsoft.com/office/drawing/2014/main" id="{03DF94BB-B1D7-D112-E2B7-5F4C263BE1A3}"/>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8" name="テキスト プレースホルダー 4">
            <a:extLst>
              <a:ext uri="{FF2B5EF4-FFF2-40B4-BE49-F238E27FC236}">
                <a16:creationId xmlns:a16="http://schemas.microsoft.com/office/drawing/2014/main" id="{9DFAC5D3-0343-CECD-0F31-07C3CEE9288C}"/>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29" name="直線コネクタ 28">
            <a:extLst>
              <a:ext uri="{FF2B5EF4-FFF2-40B4-BE49-F238E27FC236}">
                <a16:creationId xmlns:a16="http://schemas.microsoft.com/office/drawing/2014/main" id="{DA0670E7-06BD-A8BC-12F1-C0D2DF5C690B}"/>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1A1CF0B1-02F9-369C-AB61-2265241B3432}"/>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0C41E593-87F0-E271-A127-C3DB78325FF7}"/>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A5B2AD03-2A51-C323-F776-717D4C15256D}"/>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81426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正方形/長方形 7">
            <a:extLst>
              <a:ext uri="{FF2B5EF4-FFF2-40B4-BE49-F238E27FC236}">
                <a16:creationId xmlns:a16="http://schemas.microsoft.com/office/drawing/2014/main" id="{D5BC5826-35DE-FF24-949E-775D30789A3D}"/>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22" name="図 21">
            <a:extLst>
              <a:ext uri="{FF2B5EF4-FFF2-40B4-BE49-F238E27FC236}">
                <a16:creationId xmlns:a16="http://schemas.microsoft.com/office/drawing/2014/main" id="{D767C440-5F18-31AD-B0EB-B4DDEEBF9D83}"/>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46034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BB9671F4-5EE2-FD37-12D3-7BD0E409243E}"/>
              </a:ext>
            </a:extLst>
          </p:cNvPr>
          <p:cNvSpPr txBox="1"/>
          <p:nvPr userDrawn="1"/>
        </p:nvSpPr>
        <p:spPr>
          <a:xfrm>
            <a:off x="2791993" y="6279599"/>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p:nvPr>
        </p:nvSpPr>
        <p:spPr>
          <a:xfrm>
            <a:off x="2347737" y="2696758"/>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97097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33255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3744673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_表紙_1行+1行（商品名入り）">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F5BA8DCE-41A3-2BAA-D724-62FD7C39BABD}"/>
              </a:ext>
            </a:extLst>
          </p:cNvPr>
          <p:cNvSpPr/>
          <p:nvPr userDrawn="1"/>
        </p:nvSpPr>
        <p:spPr>
          <a:xfrm>
            <a:off x="0" y="0"/>
            <a:ext cx="12198897" cy="6858000"/>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pic>
        <p:nvPicPr>
          <p:cNvPr id="7" name="図 6">
            <a:extLst>
              <a:ext uri="{FF2B5EF4-FFF2-40B4-BE49-F238E27FC236}">
                <a16:creationId xmlns:a16="http://schemas.microsoft.com/office/drawing/2014/main" id="{43D03E48-901F-5E56-36B9-98F78FF03671}"/>
              </a:ext>
            </a:extLst>
          </p:cNvPr>
          <p:cNvPicPr>
            <a:picLocks noChangeAspect="1"/>
          </p:cNvPicPr>
          <p:nvPr userDrawn="1"/>
        </p:nvPicPr>
        <p:blipFill>
          <a:blip r:embed="rId3"/>
          <a:stretch>
            <a:fillRect/>
          </a:stretch>
        </p:blipFill>
        <p:spPr>
          <a:xfrm>
            <a:off x="903743" y="4249656"/>
            <a:ext cx="3528392" cy="675650"/>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06657" y="5638181"/>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269037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0_基本マージン">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06702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9" name="図 8" descr="携帯電話を持っている手">
            <a:extLst>
              <a:ext uri="{FF2B5EF4-FFF2-40B4-BE49-F238E27FC236}">
                <a16:creationId xmlns:a16="http://schemas.microsoft.com/office/drawing/2014/main" id="{A1EFB4FF-F34B-D695-B415-97CA157625CE}"/>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148894" y="5470989"/>
            <a:ext cx="1662315" cy="215444"/>
          </a:xfrm>
          <a:prstGeom prst="rect">
            <a:avLst/>
          </a:prstGeom>
          <a:noFill/>
        </p:spPr>
        <p:txBody>
          <a:bodyPr wrap="none" lIns="0" tIns="0" rIns="0" bIns="0" rtlCol="0">
            <a:spAutoFit/>
          </a:bodyPr>
          <a:lstStyle/>
          <a:p>
            <a:pPr algn="r"/>
            <a:r>
              <a:rPr kumimoji="1" lang="en-US" altLang="ja-JP" sz="1400" b="0" i="0" spc="0" dirty="0">
                <a:solidFill>
                  <a:schemeClr val="bg1"/>
                </a:solidFill>
                <a:latin typeface="Yu Gothic Medium" panose="020B0400000000000000" pitchFamily="34" charset="-128"/>
                <a:ea typeface="Yu Gothic Medium" panose="020B0400000000000000" pitchFamily="34" charset="-128"/>
              </a:rPr>
              <a:t>LINE</a:t>
            </a:r>
            <a:r>
              <a:rPr kumimoji="1" lang="ja-JP" altLang="en-US" sz="1400" b="0" i="0" spc="0" dirty="0">
                <a:solidFill>
                  <a:schemeClr val="bg1"/>
                </a:solidFill>
                <a:latin typeface="Yu Gothic Medium" panose="020B0400000000000000" pitchFamily="34" charset="-128"/>
                <a:ea typeface="Yu Gothic Medium" panose="020B0400000000000000" pitchFamily="34" charset="-128"/>
              </a:rPr>
              <a:t>ヤフー株式会社</a:t>
            </a: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658952" y="5710013"/>
            <a:ext cx="1649554" cy="807913"/>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2023/7/19</a:t>
            </a:r>
          </a:p>
          <a:p>
            <a:pPr algn="r"/>
            <a:endPar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05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更新日：</a:t>
            </a:r>
            <a:r>
              <a:rPr kumimoji="1" lang="en-US" altLang="ja-JP" sz="105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2023/10/2</a:t>
            </a:r>
          </a:p>
          <a:p>
            <a:pPr algn="r"/>
            <a:endPar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endParaRP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386923"/>
            <a:ext cx="3804812" cy="627773"/>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LINE</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ヤフー特別企画　タイアップ</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10</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
        <p:nvSpPr>
          <p:cNvPr id="11" name="角丸四角形 10">
            <a:extLst>
              <a:ext uri="{FF2B5EF4-FFF2-40B4-BE49-F238E27FC236}">
                <a16:creationId xmlns:a16="http://schemas.microsoft.com/office/drawing/2014/main" id="{6EA92CB9-17BF-D06B-33E9-0812C41AE8B6}"/>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12" name="テキスト ボックス 11">
            <a:extLst>
              <a:ext uri="{FF2B5EF4-FFF2-40B4-BE49-F238E27FC236}">
                <a16:creationId xmlns:a16="http://schemas.microsoft.com/office/drawing/2014/main" id="{D2854802-7742-CFB0-CC00-356E37037C49}"/>
              </a:ext>
            </a:extLst>
          </p:cNvPr>
          <p:cNvSpPr txBox="1"/>
          <p:nvPr userDrawn="1"/>
        </p:nvSpPr>
        <p:spPr>
          <a:xfrm>
            <a:off x="10896898" y="6444396"/>
            <a:ext cx="1064714"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Tree>
    <p:extLst>
      <p:ext uri="{BB962C8B-B14F-4D97-AF65-F5344CB8AC3E}">
        <p14:creationId xmlns:p14="http://schemas.microsoft.com/office/powerpoint/2010/main" val="1190462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15"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471431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7" hasCustomPrompt="1"/>
          </p:nvPr>
        </p:nvSpPr>
        <p:spPr>
          <a:xfrm>
            <a:off x="1905536" y="48471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17" name="直線コネクタ 16">
            <a:extLst>
              <a:ext uri="{FF2B5EF4-FFF2-40B4-BE49-F238E27FC236}">
                <a16:creationId xmlns:a16="http://schemas.microsoft.com/office/drawing/2014/main" id="{487775CD-1830-B703-E4AF-05FD7E809186}"/>
              </a:ext>
            </a:extLst>
          </p:cNvPr>
          <p:cNvCxnSpPr/>
          <p:nvPr userDrawn="1"/>
        </p:nvCxnSpPr>
        <p:spPr>
          <a:xfrm>
            <a:off x="1289496" y="43444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pic>
        <p:nvPicPr>
          <p:cNvPr id="2" name="図 1" descr="携帯電話を持っている手&#10;&#10;自動的に生成された説明">
            <a:extLst>
              <a:ext uri="{FF2B5EF4-FFF2-40B4-BE49-F238E27FC236}">
                <a16:creationId xmlns:a16="http://schemas.microsoft.com/office/drawing/2014/main" id="{52871024-91C1-0E00-EFBA-91A19E64290F}"/>
              </a:ext>
            </a:extLst>
          </p:cNvPr>
          <p:cNvPicPr>
            <a:picLocks noChangeAspect="1"/>
          </p:cNvPicPr>
          <p:nvPr userDrawn="1"/>
        </p:nvPicPr>
        <p:blipFill rotWithShape="1">
          <a:blip r:embed="rId3">
            <a:alphaModFix/>
            <a:extLst>
              <a:ext uri="{28A0092B-C50C-407E-A947-70E740481C1C}">
                <a14:useLocalDpi xmlns:a14="http://schemas.microsoft.com/office/drawing/2010/main" val="0"/>
              </a:ext>
            </a:extLst>
          </a:blip>
          <a:srcRect l="71429" t="-1" r="7199" b="-25"/>
          <a:stretch/>
        </p:blipFill>
        <p:spPr>
          <a:xfrm>
            <a:off x="9290303" y="0"/>
            <a:ext cx="2901697" cy="6858000"/>
          </a:xfrm>
          <a:prstGeom prst="rect">
            <a:avLst/>
          </a:prstGeom>
        </p:spPr>
      </p:pic>
      <p:sp>
        <p:nvSpPr>
          <p:cNvPr id="3" name="正方形/長方形 2">
            <a:extLst>
              <a:ext uri="{FF2B5EF4-FFF2-40B4-BE49-F238E27FC236}">
                <a16:creationId xmlns:a16="http://schemas.microsoft.com/office/drawing/2014/main" id="{D32C0396-F269-A9F3-E6BA-505838F57539}"/>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1">
            <a:extLst>
              <a:ext uri="{FF2B5EF4-FFF2-40B4-BE49-F238E27FC236}">
                <a16:creationId xmlns:a16="http://schemas.microsoft.com/office/drawing/2014/main" id="{1D51EEEC-D341-67B3-D022-3B8A381DA4BF}"/>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Tree>
    <p:extLst>
      <p:ext uri="{BB962C8B-B14F-4D97-AF65-F5344CB8AC3E}">
        <p14:creationId xmlns:p14="http://schemas.microsoft.com/office/powerpoint/2010/main" val="578150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E21564D5-FB2F-A8E9-07B6-C094EC7A84AB}"/>
              </a:ext>
            </a:extLst>
          </p:cNvPr>
          <p:cNvSpPr txBox="1"/>
          <p:nvPr userDrawn="1"/>
        </p:nvSpPr>
        <p:spPr>
          <a:xfrm>
            <a:off x="4854502" y="6615833"/>
            <a:ext cx="2478625" cy="12311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b="0" i="0" dirty="0">
                <a:solidFill>
                  <a:schemeClr val="bg2"/>
                </a:solidFill>
                <a:latin typeface="Meiryo" panose="020B0604030504040204" pitchFamily="34" charset="-128"/>
                <a:ea typeface="Meiryo" panose="020B0604030504040204" pitchFamily="34" charset="-128"/>
              </a:rPr>
              <a:t>© LY Corporation</a:t>
            </a:r>
          </a:p>
        </p:txBody>
      </p:sp>
    </p:spTree>
  </p:cSld>
  <p:clrMap bg1="lt1" tx1="dk1" bg2="lt2" tx2="dk2" accent1="accent1" accent2="accent2" accent3="accent3" accent4="accent4" accent5="accent5" accent6="accent6" hlink="hlink" folHlink="folHlink"/>
  <p:sldLayoutIdLst>
    <p:sldLayoutId id="2147483792" r:id="rId1"/>
    <p:sldLayoutId id="2147483760" r:id="rId2"/>
    <p:sldLayoutId id="2147483846" r:id="rId3"/>
    <p:sldLayoutId id="2147483847" r:id="rId4"/>
    <p:sldLayoutId id="2147483845" r:id="rId5"/>
    <p:sldLayoutId id="2147483799"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59" r:id="rId18"/>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jpeg"/><Relationship Id="rId12" Type="http://schemas.openxmlformats.org/officeDocument/2006/relationships/image" Target="../media/image27.svg"/><Relationship Id="rId2" Type="http://schemas.openxmlformats.org/officeDocument/2006/relationships/image" Target="../media/image16.png"/><Relationship Id="rId1" Type="http://schemas.openxmlformats.org/officeDocument/2006/relationships/slideLayout" Target="../slideLayouts/slideLayout14.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s.yimg.jp/dl/displayads-guarantee/application_advertisingServices.pdf" TargetMode="External"/><Relationship Id="rId1" Type="http://schemas.openxmlformats.org/officeDocument/2006/relationships/slideLayout" Target="../slideLayouts/slideLayout14.xml"/><Relationship Id="rId5" Type="http://schemas.openxmlformats.org/officeDocument/2006/relationships/image" Target="../media/image16.png"/><Relationship Id="rId4" Type="http://schemas.openxmlformats.org/officeDocument/2006/relationships/image" Target="../media/image29.svg"/></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hyperlink" Target="https://s.yimg.jp/dl/displayads-guarantee/01/displayads-guarantee_ADguideline_Specialfeature.zip" TargetMode="External"/><Relationship Id="rId2" Type="http://schemas.openxmlformats.org/officeDocument/2006/relationships/image" Target="../media/image31.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10.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0E5B9B-FE46-299B-2B37-ACF2A327E13E}"/>
              </a:ext>
            </a:extLst>
          </p:cNvPr>
          <p:cNvSpPr>
            <a:spLocks noGrp="1"/>
          </p:cNvSpPr>
          <p:nvPr>
            <p:ph type="title"/>
          </p:nvPr>
        </p:nvSpPr>
        <p:spPr>
          <a:prstGeom prst="rect">
            <a:avLst/>
          </a:prstGeom>
        </p:spPr>
        <p:txBody>
          <a:bodyPr/>
          <a:lstStyle/>
          <a:p>
            <a:r>
              <a:rPr kumimoji="1" lang="ja-JP" altLang="en-US" sz="2800" dirty="0"/>
              <a:t>ディスプレイ広告（予約型）</a:t>
            </a:r>
            <a:br>
              <a:rPr kumimoji="1" lang="en-US" altLang="ja-JP" sz="2800" dirty="0"/>
            </a:br>
            <a:r>
              <a:rPr lang="ja-JP" altLang="en-US" sz="2800" dirty="0"/>
              <a:t>セールスシート</a:t>
            </a:r>
            <a:endParaRPr kumimoji="1" lang="ja-JP" altLang="en-US" sz="2800" dirty="0"/>
          </a:p>
        </p:txBody>
      </p:sp>
    </p:spTree>
    <p:extLst>
      <p:ext uri="{BB962C8B-B14F-4D97-AF65-F5344CB8AC3E}">
        <p14:creationId xmlns:p14="http://schemas.microsoft.com/office/powerpoint/2010/main" val="635715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スペック詳細（プラン共通）</a:t>
            </a:r>
          </a:p>
        </p:txBody>
      </p:sp>
      <p:pic>
        <p:nvPicPr>
          <p:cNvPr id="10" name="図プレースホルダー 9" descr="アイコン&#10;&#10;自動的に生成された説明">
            <a:extLst>
              <a:ext uri="{FF2B5EF4-FFF2-40B4-BE49-F238E27FC236}">
                <a16:creationId xmlns:a16="http://schemas.microsoft.com/office/drawing/2014/main" id="{4F41EB74-6EF5-B39A-8855-A7139F535B3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graphicFrame>
        <p:nvGraphicFramePr>
          <p:cNvPr id="7" name="表 6"/>
          <p:cNvGraphicFramePr>
            <a:graphicFrameLocks noGrp="1"/>
          </p:cNvGraphicFramePr>
          <p:nvPr>
            <p:extLst>
              <p:ext uri="{D42A27DB-BD31-4B8C-83A1-F6EECF244321}">
                <p14:modId xmlns:p14="http://schemas.microsoft.com/office/powerpoint/2010/main" val="2669765801"/>
              </p:ext>
            </p:extLst>
          </p:nvPr>
        </p:nvGraphicFramePr>
        <p:xfrm>
          <a:off x="479425" y="1089025"/>
          <a:ext cx="11011849" cy="2687020"/>
        </p:xfrm>
        <a:graphic>
          <a:graphicData uri="http://schemas.openxmlformats.org/drawingml/2006/table">
            <a:tbl>
              <a:tblPr firstRow="1" bandRow="1"/>
              <a:tblGrid>
                <a:gridCol w="1544412">
                  <a:extLst>
                    <a:ext uri="{9D8B030D-6E8A-4147-A177-3AD203B41FA5}">
                      <a16:colId xmlns:a16="http://schemas.microsoft.com/office/drawing/2014/main" val="20000"/>
                    </a:ext>
                  </a:extLst>
                </a:gridCol>
                <a:gridCol w="9467437">
                  <a:extLst>
                    <a:ext uri="{9D8B030D-6E8A-4147-A177-3AD203B41FA5}">
                      <a16:colId xmlns:a16="http://schemas.microsoft.com/office/drawing/2014/main" val="20001"/>
                    </a:ext>
                  </a:extLst>
                </a:gridCol>
              </a:tblGrid>
              <a:tr h="85191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お申し込み期限</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メイリオ"/>
                          <a:ea typeface="メイリオ"/>
                        </a:rPr>
                        <a:t>原則として、掲載開始の</a:t>
                      </a:r>
                      <a:r>
                        <a:rPr kumimoji="1" lang="en-US" altLang="ja-JP" sz="1050" b="0" u="none" strike="noStrike" kern="1200" cap="none" spc="0" normalizeH="0" baseline="0" noProof="0" dirty="0">
                          <a:ln>
                            <a:noFill/>
                          </a:ln>
                          <a:solidFill>
                            <a:schemeClr val="accent3"/>
                          </a:solidFill>
                          <a:effectLst/>
                          <a:uLnTx/>
                          <a:uFillTx/>
                          <a:latin typeface="メイリオ"/>
                          <a:ea typeface="メイリオ"/>
                        </a:rPr>
                        <a:t>2</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か月半前までにお申し込みください</a:t>
                      </a:r>
                      <a:endParaRPr kumimoji="1" lang="en-US" altLang="ja-JP" sz="1050" b="0" u="none" strike="noStrike" kern="1200" cap="none" spc="0" normalizeH="0" baseline="0" noProof="0" dirty="0">
                        <a:ln>
                          <a:noFill/>
                        </a:ln>
                        <a:solidFill>
                          <a:schemeClr val="accent3"/>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i="0" kern="1200" dirty="0">
                          <a:solidFill>
                            <a:schemeClr val="accent3"/>
                          </a:solidFill>
                          <a:effectLst/>
                          <a:latin typeface="+mn-lt"/>
                          <a:ea typeface="+mn-ea"/>
                          <a:cs typeface="+mn-cs"/>
                        </a:rPr>
                        <a:t>※</a:t>
                      </a:r>
                      <a:r>
                        <a:rPr kumimoji="1" lang="ja-JP" altLang="en-US" sz="1050" b="0" i="0" kern="1200" dirty="0">
                          <a:solidFill>
                            <a:schemeClr val="accent3"/>
                          </a:solidFill>
                          <a:effectLst/>
                          <a:latin typeface="+mn-lt"/>
                          <a:ea typeface="+mn-ea"/>
                          <a:cs typeface="+mn-cs"/>
                        </a:rPr>
                        <a:t>主にカスタマイズ型において、内容によって上記期限以前にお申し込みが必要となる場合があります</a:t>
                      </a:r>
                      <a:endParaRPr kumimoji="1" lang="en-US" altLang="ja-JP" sz="1050" b="0" u="none" strike="noStrike" kern="1200" cap="none" spc="0" normalizeH="0" baseline="0" noProof="0" dirty="0">
                        <a:ln>
                          <a:noFill/>
                        </a:ln>
                        <a:solidFill>
                          <a:schemeClr val="accent3"/>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メイリオ"/>
                          <a:ea typeface="メイリオ"/>
                        </a:rPr>
                        <a:t>※</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所定の方法によるお申し込み契約の成立後はキャンセルは不可となります</a:t>
                      </a:r>
                      <a:endParaRPr kumimoji="1" lang="en-US" altLang="ja-JP" sz="1050" b="0" u="none" strike="noStrike" kern="1200" cap="none" spc="0" normalizeH="0" baseline="0" noProof="0" dirty="0">
                        <a:ln>
                          <a:noFill/>
                        </a:ln>
                        <a:solidFill>
                          <a:schemeClr val="accent3"/>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メイリオ"/>
                          <a:ea typeface="メイリオ"/>
                        </a:rPr>
                        <a:t>※</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お申し込み時に掲載期間が未決定の場合は、別途、掲載開始日の</a:t>
                      </a:r>
                      <a:r>
                        <a:rPr kumimoji="1" lang="en-US" altLang="ja-JP" sz="1050" b="0" u="none" strike="noStrike" kern="1200" cap="none" spc="0" normalizeH="0" baseline="0" noProof="0" dirty="0">
                          <a:ln>
                            <a:noFill/>
                          </a:ln>
                          <a:solidFill>
                            <a:schemeClr val="accent3"/>
                          </a:solidFill>
                          <a:effectLst/>
                          <a:uLnTx/>
                          <a:uFillTx/>
                          <a:latin typeface="メイリオ"/>
                          <a:ea typeface="メイリオ"/>
                        </a:rPr>
                        <a:t>5</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営業日前までに掲載期間のご連絡をメールでいただきます</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2"/>
                  </a:ext>
                </a:extLst>
              </a:tr>
              <a:tr h="486949">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dirty="0">
                          <a:solidFill>
                            <a:schemeClr val="bg1"/>
                          </a:solidFill>
                          <a:latin typeface="+mn-lt"/>
                          <a:ea typeface="+mn-ea"/>
                        </a:rPr>
                        <a:t>有効期限</a:t>
                      </a:r>
                      <a:endParaRPr kumimoji="1" lang="ja-JP" altLang="en-US" sz="1200" b="0" i="0" dirty="0">
                        <a:solidFill>
                          <a:schemeClr val="bg1"/>
                        </a:solidFill>
                        <a:latin typeface="メイリオ"/>
                        <a:ea typeface="メイリオ"/>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accent3"/>
                          </a:solidFill>
                          <a:latin typeface="メイリオ"/>
                          <a:ea typeface="メイリオ"/>
                          <a:cs typeface="Meiryo UI" panose="020B0604030504040204" pitchFamily="50" charset="-128"/>
                        </a:rPr>
                        <a:t>2024</a:t>
                      </a:r>
                      <a:r>
                        <a:rPr lang="ja-JP" altLang="en-US" sz="1050" dirty="0">
                          <a:solidFill>
                            <a:schemeClr val="accent3"/>
                          </a:solidFill>
                          <a:latin typeface="メイリオ"/>
                          <a:ea typeface="メイリオ"/>
                          <a:cs typeface="Meiryo UI" panose="020B0604030504040204" pitchFamily="50" charset="-128"/>
                        </a:rPr>
                        <a:t>年</a:t>
                      </a:r>
                      <a:r>
                        <a:rPr lang="en-US" altLang="ja-JP" sz="1050" dirty="0">
                          <a:solidFill>
                            <a:schemeClr val="accent3"/>
                          </a:solidFill>
                          <a:latin typeface="メイリオ"/>
                          <a:ea typeface="メイリオ"/>
                          <a:cs typeface="Meiryo UI" panose="020B0604030504040204" pitchFamily="50" charset="-128"/>
                        </a:rPr>
                        <a:t>3</a:t>
                      </a:r>
                      <a:r>
                        <a:rPr lang="ja-JP" altLang="en-US" sz="1050" dirty="0">
                          <a:solidFill>
                            <a:schemeClr val="accent3"/>
                          </a:solidFill>
                          <a:latin typeface="メイリオ"/>
                          <a:ea typeface="メイリオ"/>
                          <a:cs typeface="Meiryo UI" panose="020B0604030504040204" pitchFamily="50" charset="-128"/>
                        </a:rPr>
                        <a:t>月</a:t>
                      </a:r>
                      <a:r>
                        <a:rPr lang="en-US" altLang="ja-JP" sz="1050" dirty="0">
                          <a:solidFill>
                            <a:schemeClr val="accent3"/>
                          </a:solidFill>
                          <a:latin typeface="メイリオ"/>
                          <a:ea typeface="メイリオ"/>
                          <a:cs typeface="Meiryo UI" panose="020B0604030504040204" pitchFamily="50" charset="-128"/>
                        </a:rPr>
                        <a:t>31</a:t>
                      </a:r>
                      <a:r>
                        <a:rPr lang="ja-JP" altLang="en-US" sz="1050" dirty="0">
                          <a:solidFill>
                            <a:schemeClr val="accent3"/>
                          </a:solidFill>
                          <a:latin typeface="メイリオ"/>
                          <a:ea typeface="メイリオ"/>
                          <a:cs typeface="Meiryo UI" panose="020B0604030504040204" pitchFamily="50" charset="-128"/>
                        </a:rPr>
                        <a:t>日掲載終了分</a:t>
                      </a:r>
                      <a:endParaRPr lang="ja-JP" altLang="en-US" sz="1050" dirty="0">
                        <a:solidFill>
                          <a:schemeClr val="accent3"/>
                        </a:solidFill>
                        <a:latin typeface="メイリオ"/>
                        <a:ea typeface="メイリオ"/>
                        <a:cs typeface="Verdana" pitchFamily="34" charset="0"/>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3"/>
                  </a:ext>
                </a:extLst>
              </a:tr>
              <a:tr h="53926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レポート項目</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accent3"/>
                          </a:solidFill>
                          <a:latin typeface="メイリオ"/>
                          <a:ea typeface="メイリオ"/>
                          <a:cs typeface="Verdana" pitchFamily="34" charset="0"/>
                        </a:rPr>
                        <a:t>PV</a:t>
                      </a:r>
                      <a:r>
                        <a:rPr lang="ja-JP" altLang="en-US" sz="1050" dirty="0" err="1">
                          <a:solidFill>
                            <a:schemeClr val="accent3"/>
                          </a:solidFill>
                          <a:latin typeface="メイリオ"/>
                          <a:ea typeface="メイリオ"/>
                          <a:cs typeface="Verdana" pitchFamily="34" charset="0"/>
                        </a:rPr>
                        <a:t>、</a:t>
                      </a:r>
                      <a:r>
                        <a:rPr lang="en-US" altLang="ja-JP" sz="1050" dirty="0">
                          <a:solidFill>
                            <a:schemeClr val="accent3"/>
                          </a:solidFill>
                          <a:latin typeface="メイリオ"/>
                          <a:ea typeface="メイリオ"/>
                          <a:cs typeface="Verdana" pitchFamily="34" charset="0"/>
                        </a:rPr>
                        <a:t>UB</a:t>
                      </a:r>
                      <a:r>
                        <a:rPr lang="ja-JP" altLang="en-US" sz="1050" dirty="0" err="1">
                          <a:solidFill>
                            <a:schemeClr val="accent3"/>
                          </a:solidFill>
                          <a:latin typeface="メイリオ"/>
                          <a:ea typeface="メイリオ"/>
                          <a:cs typeface="Verdana" pitchFamily="34" charset="0"/>
                        </a:rPr>
                        <a:t>、</a:t>
                      </a:r>
                      <a:r>
                        <a:rPr lang="ja-JP" altLang="en-US" sz="1050" dirty="0">
                          <a:solidFill>
                            <a:schemeClr val="accent3"/>
                          </a:solidFill>
                          <a:latin typeface="メイリオ"/>
                          <a:ea typeface="メイリオ"/>
                          <a:cs typeface="Verdana" pitchFamily="34" charset="0"/>
                        </a:rPr>
                        <a:t>ページ内リンクのクリック数、訪問者の性別・性別</a:t>
                      </a:r>
                      <a:r>
                        <a:rPr lang="en-US" altLang="ja-JP" sz="1050" dirty="0">
                          <a:solidFill>
                            <a:schemeClr val="accent3"/>
                          </a:solidFill>
                          <a:latin typeface="メイリオ"/>
                          <a:ea typeface="メイリオ"/>
                          <a:cs typeface="Verdana" pitchFamily="34" charset="0"/>
                        </a:rPr>
                        <a:t>×</a:t>
                      </a:r>
                      <a:r>
                        <a:rPr lang="ja-JP" altLang="en-US" sz="1050" dirty="0">
                          <a:solidFill>
                            <a:schemeClr val="accent3"/>
                          </a:solidFill>
                          <a:latin typeface="メイリオ"/>
                          <a:ea typeface="メイリオ"/>
                          <a:cs typeface="Verdana" pitchFamily="34" charset="0"/>
                        </a:rPr>
                        <a:t>年代の比率、読了率、アンケート結果</a:t>
                      </a:r>
                      <a:endParaRPr lang="en-US" altLang="ja-JP" sz="1050" dirty="0">
                        <a:solidFill>
                          <a:schemeClr val="accent3"/>
                        </a:solidFill>
                        <a:latin typeface="メイリオ"/>
                        <a:ea typeface="メイリオ"/>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50" dirty="0">
                          <a:solidFill>
                            <a:schemeClr val="accent3"/>
                          </a:solidFill>
                          <a:latin typeface="メイリオ"/>
                          <a:ea typeface="メイリオ"/>
                          <a:cs typeface="Verdana" pitchFamily="34" charset="0"/>
                        </a:rPr>
                        <a:t>※</a:t>
                      </a:r>
                      <a:r>
                        <a:rPr lang="ja-JP" altLang="en-US" sz="1050" dirty="0">
                          <a:solidFill>
                            <a:schemeClr val="accent3"/>
                          </a:solidFill>
                          <a:latin typeface="メイリオ"/>
                          <a:ea typeface="メイリオ"/>
                          <a:cs typeface="Verdana" pitchFamily="34" charset="0"/>
                        </a:rPr>
                        <a:t>掲載終了から</a:t>
                      </a:r>
                      <a:r>
                        <a:rPr lang="en-US" altLang="ja-JP" sz="1050" dirty="0">
                          <a:solidFill>
                            <a:schemeClr val="accent3"/>
                          </a:solidFill>
                          <a:latin typeface="メイリオ"/>
                          <a:ea typeface="メイリオ"/>
                          <a:cs typeface="Verdana" pitchFamily="34" charset="0"/>
                        </a:rPr>
                        <a:t>2</a:t>
                      </a:r>
                      <a:r>
                        <a:rPr lang="ja-JP" altLang="en-US" sz="1050" dirty="0">
                          <a:solidFill>
                            <a:schemeClr val="accent3"/>
                          </a:solidFill>
                          <a:latin typeface="メイリオ"/>
                          <a:ea typeface="メイリオ"/>
                          <a:cs typeface="Verdana" pitchFamily="34" charset="0"/>
                        </a:rPr>
                        <a:t>週間程度でご提出いたします</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247624747"/>
                  </a:ext>
                </a:extLst>
              </a:tr>
              <a:tr h="80889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備考</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Meiryo UI" panose="020B0604030504040204" pitchFamily="50" charset="-128"/>
                        </a:rPr>
                        <a:t>・タイアップ読者に対する</a:t>
                      </a:r>
                      <a:r>
                        <a:rPr lang="ja-JP" altLang="en-US" sz="1050" dirty="0">
                          <a:solidFill>
                            <a:schemeClr val="accent3"/>
                          </a:solidFill>
                          <a:latin typeface="+mn-lt"/>
                          <a:ea typeface="+mn-ea"/>
                          <a:cs typeface="Meiryo UI" panose="020B0604030504040204" pitchFamily="50" charset="-128"/>
                        </a:rPr>
                        <a:t>アンケートを無償で実施することが可能です。</a:t>
                      </a:r>
                      <a:endParaRPr lang="en-US" altLang="ja-JP" sz="1050" dirty="0">
                        <a:solidFill>
                          <a:schemeClr val="accent3"/>
                        </a:solidFill>
                        <a:latin typeface="+mn-lt"/>
                        <a:ea typeface="+mn-ea"/>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u="none" strike="noStrike" kern="1200" cap="none" spc="0" normalizeH="0" baseline="0" noProof="0" dirty="0">
                          <a:ln>
                            <a:noFill/>
                          </a:ln>
                          <a:solidFill>
                            <a:schemeClr val="accent3"/>
                          </a:solidFill>
                          <a:effectLst/>
                          <a:uLnTx/>
                          <a:uFillTx/>
                          <a:latin typeface="+mn-lt"/>
                          <a:ea typeface="+mn-ea"/>
                        </a:rPr>
                        <a:t>※</a:t>
                      </a:r>
                      <a:r>
                        <a:rPr kumimoji="1" lang="ja-JP" altLang="en-US" sz="1050" b="0" u="none" strike="noStrike" kern="1200" cap="none" spc="0" normalizeH="0" baseline="0" noProof="0" dirty="0">
                          <a:ln>
                            <a:noFill/>
                          </a:ln>
                          <a:solidFill>
                            <a:schemeClr val="accent3"/>
                          </a:solidFill>
                          <a:effectLst/>
                          <a:uLnTx/>
                          <a:uFillTx/>
                          <a:latin typeface="+mn-lt"/>
                          <a:ea typeface="+mn-ea"/>
                        </a:rPr>
                        <a:t>定型のアンケートのため、設問をカスタマイズすることは不可</a:t>
                      </a:r>
                      <a:endParaRPr kumimoji="1" lang="en-US" altLang="ja-JP" sz="1050" b="0" u="none" strike="noStrike" kern="1200" cap="none" spc="0" normalizeH="0" baseline="0" noProof="0" dirty="0">
                        <a:ln>
                          <a:noFill/>
                        </a:ln>
                        <a:solidFill>
                          <a:schemeClr val="accent3"/>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chemeClr val="accent3"/>
                          </a:solidFill>
                          <a:effectLst/>
                          <a:latin typeface="+mn-lt"/>
                          <a:ea typeface="+mn-ea"/>
                          <a:cs typeface="+mn-cs"/>
                        </a:rPr>
                        <a:t>・原則として、</a:t>
                      </a:r>
                      <a:r>
                        <a:rPr kumimoji="1" lang="en-US" altLang="ja-JP" sz="1050" b="0" i="0" kern="1200" dirty="0">
                          <a:solidFill>
                            <a:schemeClr val="accent3"/>
                          </a:solidFill>
                          <a:effectLst/>
                          <a:latin typeface="+mn-lt"/>
                          <a:ea typeface="+mn-ea"/>
                          <a:cs typeface="+mn-cs"/>
                        </a:rPr>
                        <a:t>1</a:t>
                      </a:r>
                      <a:r>
                        <a:rPr kumimoji="1" lang="ja-JP" altLang="en-US" sz="1050" b="0" i="0" kern="1200" dirty="0">
                          <a:solidFill>
                            <a:schemeClr val="accent3"/>
                          </a:solidFill>
                          <a:effectLst/>
                          <a:latin typeface="+mn-lt"/>
                          <a:ea typeface="+mn-ea"/>
                          <a:cs typeface="+mn-cs"/>
                        </a:rPr>
                        <a:t>社単独でのご協賛に限り、複数社による連合協賛形式は不可となります。</a:t>
                      </a:r>
                      <a:endParaRPr kumimoji="1" lang="en-US" altLang="ja-JP" sz="1050" b="0" u="none" strike="noStrike" kern="1200" cap="none" spc="0" normalizeH="0" baseline="0" noProof="0" dirty="0">
                        <a:ln>
                          <a:noFill/>
                        </a:ln>
                        <a:solidFill>
                          <a:schemeClr val="accent3"/>
                        </a:solidFill>
                        <a:effectLst/>
                        <a:uLnTx/>
                        <a:uFillTx/>
                        <a:latin typeface="+mn-lt"/>
                        <a:ea typeface="+mn-ea"/>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513729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ホームベース 22">
            <a:extLst>
              <a:ext uri="{FF2B5EF4-FFF2-40B4-BE49-F238E27FC236}">
                <a16:creationId xmlns:a16="http://schemas.microsoft.com/office/drawing/2014/main" id="{281A1451-9B05-E524-43BA-CB566D0E6F41}"/>
              </a:ext>
            </a:extLst>
          </p:cNvPr>
          <p:cNvSpPr/>
          <p:nvPr/>
        </p:nvSpPr>
        <p:spPr>
          <a:xfrm>
            <a:off x="9589638" y="1380463"/>
            <a:ext cx="2134660"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掲載開始</a:t>
            </a:r>
          </a:p>
        </p:txBody>
      </p:sp>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実施フロー</a:t>
            </a:r>
          </a:p>
        </p:txBody>
      </p:sp>
      <p:sp>
        <p:nvSpPr>
          <p:cNvPr id="3" name="テキスト ボックス 2">
            <a:extLst>
              <a:ext uri="{FF2B5EF4-FFF2-40B4-BE49-F238E27FC236}">
                <a16:creationId xmlns:a16="http://schemas.microsoft.com/office/drawing/2014/main" id="{21A94964-7225-0CFF-58C2-600679348FDB}"/>
              </a:ext>
            </a:extLst>
          </p:cNvPr>
          <p:cNvSpPr txBox="1"/>
          <p:nvPr/>
        </p:nvSpPr>
        <p:spPr>
          <a:xfrm>
            <a:off x="1260675" y="5785541"/>
            <a:ext cx="9358279" cy="775597"/>
          </a:xfrm>
          <a:prstGeom prst="rect">
            <a:avLst/>
          </a:prstGeom>
          <a:noFill/>
        </p:spPr>
        <p:txBody>
          <a:bodyPr wrap="square" lIns="0" tIns="0" rIns="0" bIns="0">
            <a:spAutoFit/>
          </a:bodyPr>
          <a:lstStyle/>
          <a:p>
            <a:pPr marL="108000" indent="-108000">
              <a:lnSpc>
                <a:spcPct val="120000"/>
              </a:lnSpc>
              <a:defRPr/>
            </a:pPr>
            <a:r>
              <a:rPr kumimoji="0" lang="en-US" altLang="ja-JP" sz="1050" kern="0" dirty="0">
                <a:solidFill>
                  <a:srgbClr val="545454"/>
                </a:solidFill>
                <a:latin typeface="Meiryo" panose="020B0604030504040204" pitchFamily="34" charset="-128"/>
                <a:ea typeface="Meiryo" panose="020B0604030504040204" pitchFamily="34" charset="-128"/>
              </a:rPr>
              <a:t>※</a:t>
            </a:r>
            <a:r>
              <a:rPr kumimoji="0" lang="ja-JP" altLang="en-US" sz="1050" kern="0" dirty="0">
                <a:solidFill>
                  <a:srgbClr val="545454"/>
                </a:solidFill>
                <a:latin typeface="Meiryo" panose="020B0604030504040204" pitchFamily="34" charset="-128"/>
                <a:ea typeface="Meiryo" panose="020B0604030504040204" pitchFamily="34" charset="-128"/>
              </a:rPr>
              <a:t>工程で弊社内確認を行います。社内指摘事項は、広告主様側で特別な理由がない限り修正いたします。 </a:t>
            </a:r>
            <a:endParaRPr kumimoji="0" lang="en-US" altLang="ja-JP" sz="105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1050" kern="0" dirty="0">
                <a:solidFill>
                  <a:srgbClr val="545454"/>
                </a:solidFill>
                <a:latin typeface="Meiryo" panose="020B0604030504040204" pitchFamily="34" charset="-128"/>
                <a:ea typeface="Meiryo" panose="020B0604030504040204" pitchFamily="34" charset="-128"/>
              </a:rPr>
              <a:t>※</a:t>
            </a:r>
            <a:r>
              <a:rPr kumimoji="0" lang="ja-JP" altLang="en-US" sz="1050" kern="0" dirty="0">
                <a:solidFill>
                  <a:srgbClr val="545454"/>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endParaRPr kumimoji="0" lang="en-US" altLang="ja-JP" sz="105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1050" kern="0" dirty="0">
                <a:solidFill>
                  <a:srgbClr val="545454"/>
                </a:solidFill>
                <a:latin typeface="Meiryo" panose="020B0604030504040204" pitchFamily="34" charset="-128"/>
                <a:ea typeface="Meiryo" panose="020B0604030504040204" pitchFamily="34" charset="-128"/>
              </a:rPr>
              <a:t>※</a:t>
            </a:r>
            <a:r>
              <a:rPr kumimoji="0" lang="ja-JP" altLang="en-US" sz="1050" kern="0" dirty="0">
                <a:solidFill>
                  <a:srgbClr val="545454"/>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ただし、制作の進捗状況により進行途中でスケジュールを変更させていただく場合があります。</a:t>
            </a:r>
            <a:endParaRPr kumimoji="0" lang="en-US" altLang="ja-JP" sz="1050" kern="0" dirty="0">
              <a:solidFill>
                <a:srgbClr val="545454"/>
              </a:solidFill>
              <a:latin typeface="Meiryo" panose="020B0604030504040204" pitchFamily="34" charset="-128"/>
              <a:ea typeface="Meiryo" panose="020B0604030504040204" pitchFamily="34" charset="-128"/>
            </a:endParaRPr>
          </a:p>
        </p:txBody>
      </p:sp>
      <p:sp>
        <p:nvSpPr>
          <p:cNvPr id="7" name="テキスト ボックス 6">
            <a:extLst>
              <a:ext uri="{FF2B5EF4-FFF2-40B4-BE49-F238E27FC236}">
                <a16:creationId xmlns:a16="http://schemas.microsoft.com/office/drawing/2014/main" id="{E2368E9B-574C-5860-B843-889AA716EBE8}"/>
              </a:ext>
            </a:extLst>
          </p:cNvPr>
          <p:cNvSpPr txBox="1"/>
          <p:nvPr/>
        </p:nvSpPr>
        <p:spPr>
          <a:xfrm>
            <a:off x="1192741" y="2263676"/>
            <a:ext cx="8733560" cy="3462486"/>
          </a:xfrm>
          <a:prstGeom prst="rect">
            <a:avLst/>
          </a:prstGeom>
          <a:noFill/>
        </p:spPr>
        <p:txBody>
          <a:bodyPr wrap="square" anchor="t">
            <a:spAutoFit/>
          </a:bodyPr>
          <a:lstStyle/>
          <a:p>
            <a:pPr lvl="0">
              <a:defRPr/>
            </a:pPr>
            <a:r>
              <a:rPr kumimoji="0" lang="ja-JP" altLang="en-US" sz="1400" b="1" kern="0" dirty="0">
                <a:solidFill>
                  <a:schemeClr val="accent3"/>
                </a:solidFill>
                <a:latin typeface="メイリオ"/>
                <a:ea typeface="メイリオ"/>
              </a:rPr>
              <a:t>①</a:t>
            </a:r>
            <a:r>
              <a:rPr kumimoji="0" lang="ja-JP" altLang="en-US" sz="600" b="1" kern="0" dirty="0">
                <a:solidFill>
                  <a:schemeClr val="accent3"/>
                </a:solidFill>
                <a:latin typeface="メイリオ"/>
                <a:ea typeface="メイリオ"/>
              </a:rPr>
              <a:t>　</a:t>
            </a:r>
            <a:r>
              <a:rPr kumimoji="0" lang="ja-JP" altLang="en-US" sz="1400" b="1" kern="0" dirty="0">
                <a:solidFill>
                  <a:schemeClr val="accent3"/>
                </a:solidFill>
                <a:latin typeface="メイリオ"/>
                <a:ea typeface="メイリオ"/>
              </a:rPr>
              <a:t>オリエンテーション実施</a:t>
            </a:r>
            <a:endParaRPr kumimoji="0" lang="en-US" altLang="ja-JP" sz="1400" b="1"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事前にヒアリングシートを記入いただいた上でオリエンテーションを実施。</a:t>
            </a:r>
            <a:r>
              <a:rPr kumimoji="0" lang="ja-JP" altLang="en-US" sz="1050" b="1" kern="0" dirty="0">
                <a:solidFill>
                  <a:schemeClr val="accent3"/>
                </a:solidFill>
                <a:latin typeface="メイリオ"/>
                <a:ea typeface="メイリオ"/>
              </a:rPr>
              <a:t>ターゲットや訴求ポイントなど企画目的を明確に</a:t>
            </a:r>
            <a:r>
              <a:rPr kumimoji="0" lang="ja-JP" altLang="en-US" sz="1050" kern="0" dirty="0">
                <a:solidFill>
                  <a:schemeClr val="accent3"/>
                </a:solidFill>
                <a:latin typeface="メイリオ"/>
                <a:ea typeface="メイリオ"/>
              </a:rPr>
              <a:t>します。</a:t>
            </a:r>
            <a:endParaRPr kumimoji="0" lang="en-US" altLang="ja-JP" sz="1050"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a:t>
            </a:r>
            <a:r>
              <a:rPr kumimoji="0" lang="en-US" altLang="ja-JP" sz="1050" kern="0" dirty="0">
                <a:solidFill>
                  <a:schemeClr val="accent3"/>
                </a:solidFill>
                <a:latin typeface="メイリオ"/>
                <a:ea typeface="メイリオ"/>
              </a:rPr>
              <a:t>※</a:t>
            </a:r>
            <a:r>
              <a:rPr kumimoji="0" lang="ja-JP" altLang="en-US" sz="1050" kern="0" dirty="0">
                <a:solidFill>
                  <a:schemeClr val="accent3"/>
                </a:solidFill>
                <a:latin typeface="メイリオ"/>
                <a:ea typeface="メイリオ"/>
              </a:rPr>
              <a:t>制作・掲載内容が固まり次第、代理店様より、所定の手続きにて正式にお申し込みいただきます。</a:t>
            </a:r>
          </a:p>
          <a:p>
            <a:pPr lvl="0">
              <a:defRPr/>
            </a:pPr>
            <a:endParaRPr kumimoji="0" lang="ja-JP" altLang="en-US" sz="600" kern="0" dirty="0">
              <a:solidFill>
                <a:schemeClr val="accent3"/>
              </a:solidFill>
              <a:latin typeface="メイリオ"/>
              <a:ea typeface="メイリオ"/>
            </a:endParaRPr>
          </a:p>
          <a:p>
            <a:pPr lvl="0">
              <a:defRPr/>
            </a:pPr>
            <a:r>
              <a:rPr kumimoji="0" lang="ja-JP" altLang="en-US" sz="1400" b="1" kern="0" dirty="0">
                <a:solidFill>
                  <a:schemeClr val="accent3"/>
                </a:solidFill>
                <a:latin typeface="メイリオ"/>
                <a:ea typeface="メイリオ"/>
              </a:rPr>
              <a:t>②</a:t>
            </a:r>
            <a:r>
              <a:rPr kumimoji="0" lang="ja-JP" altLang="en-US" sz="600" b="1" kern="0" dirty="0">
                <a:solidFill>
                  <a:schemeClr val="accent3"/>
                </a:solidFill>
                <a:latin typeface="メイリオ"/>
                <a:ea typeface="メイリオ"/>
              </a:rPr>
              <a:t>　</a:t>
            </a:r>
            <a:r>
              <a:rPr kumimoji="0" lang="ja-JP" altLang="en-US" sz="1400" b="1" kern="0" dirty="0">
                <a:solidFill>
                  <a:schemeClr val="accent3"/>
                </a:solidFill>
                <a:latin typeface="メイリオ"/>
                <a:ea typeface="メイリオ"/>
              </a:rPr>
              <a:t>企画案のご提出</a:t>
            </a:r>
            <a:r>
              <a:rPr kumimoji="0" lang="en-US" altLang="ja-JP" sz="1400" b="1" kern="0" dirty="0">
                <a:solidFill>
                  <a:schemeClr val="accent3"/>
                </a:solidFill>
                <a:latin typeface="メイリオ"/>
                <a:ea typeface="メイリオ"/>
              </a:rPr>
              <a:t>/</a:t>
            </a:r>
            <a:r>
              <a:rPr kumimoji="0" lang="ja-JP" altLang="en-US" sz="1400" b="1" kern="0" dirty="0">
                <a:solidFill>
                  <a:schemeClr val="accent3"/>
                </a:solidFill>
                <a:latin typeface="メイリオ"/>
                <a:ea typeface="メイリオ"/>
              </a:rPr>
              <a:t>ご確認</a:t>
            </a:r>
            <a:endParaRPr kumimoji="0" lang="en-US" altLang="ja-JP" sz="1400" b="1"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①をもとに企画案をご提出し、広告主様と協議の上、企画の方向性を確定させます。</a:t>
            </a:r>
          </a:p>
          <a:p>
            <a:pPr lvl="0">
              <a:defRPr/>
            </a:pPr>
            <a:endParaRPr kumimoji="0" lang="ja-JP" altLang="en-US" sz="600" kern="0" dirty="0">
              <a:solidFill>
                <a:schemeClr val="accent3"/>
              </a:solidFill>
              <a:latin typeface="メイリオ"/>
              <a:ea typeface="メイリオ"/>
            </a:endParaRPr>
          </a:p>
          <a:p>
            <a:pPr lvl="0">
              <a:defRPr/>
            </a:pPr>
            <a:r>
              <a:rPr kumimoji="0" lang="ja-JP" altLang="en-US" sz="1400" b="1" kern="0" dirty="0">
                <a:solidFill>
                  <a:schemeClr val="accent3"/>
                </a:solidFill>
                <a:latin typeface="メイリオ"/>
                <a:ea typeface="メイリオ"/>
              </a:rPr>
              <a:t>③ 構成案のご提出</a:t>
            </a:r>
            <a:r>
              <a:rPr kumimoji="0" lang="en-US" altLang="ja-JP" sz="1400" b="1" kern="0" dirty="0">
                <a:solidFill>
                  <a:schemeClr val="accent3"/>
                </a:solidFill>
                <a:latin typeface="メイリオ"/>
                <a:ea typeface="メイリオ"/>
              </a:rPr>
              <a:t>/</a:t>
            </a:r>
            <a:r>
              <a:rPr kumimoji="0" lang="ja-JP" altLang="en-US" sz="1400" b="1" kern="0" dirty="0">
                <a:solidFill>
                  <a:schemeClr val="accent3"/>
                </a:solidFill>
                <a:latin typeface="メイリオ"/>
                <a:ea typeface="メイリオ"/>
              </a:rPr>
              <a:t>ご確認</a:t>
            </a:r>
            <a:endParaRPr kumimoji="0" lang="en-US" altLang="ja-JP" sz="1400" b="1"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②で確定した方向性にしたがって、コンテンツ概要とページ体裁をご提出し、全体構成を確定させます。</a:t>
            </a:r>
          </a:p>
          <a:p>
            <a:pPr lvl="0">
              <a:defRPr/>
            </a:pPr>
            <a:endParaRPr kumimoji="0" lang="en-US" altLang="ja-JP" sz="600" b="1" kern="0" dirty="0">
              <a:solidFill>
                <a:schemeClr val="accent3"/>
              </a:solidFill>
              <a:latin typeface="メイリオ"/>
              <a:ea typeface="メイリオ"/>
            </a:endParaRPr>
          </a:p>
          <a:p>
            <a:pPr lvl="0">
              <a:defRPr/>
            </a:pPr>
            <a:r>
              <a:rPr kumimoji="0" lang="ja-JP" altLang="en-US" sz="1400" b="1" kern="0" dirty="0">
                <a:solidFill>
                  <a:schemeClr val="accent3"/>
                </a:solidFill>
                <a:latin typeface="メイリオ"/>
                <a:ea typeface="メイリオ"/>
              </a:rPr>
              <a:t>④</a:t>
            </a:r>
            <a:r>
              <a:rPr kumimoji="0" lang="ja-JP" altLang="en-US" sz="600" b="1" kern="0" dirty="0">
                <a:solidFill>
                  <a:schemeClr val="accent3"/>
                </a:solidFill>
                <a:latin typeface="メイリオ"/>
                <a:ea typeface="メイリオ"/>
              </a:rPr>
              <a:t>　</a:t>
            </a:r>
            <a:r>
              <a:rPr kumimoji="0" lang="ja-JP" altLang="en-US" sz="1400" b="1" kern="0" dirty="0">
                <a:solidFill>
                  <a:schemeClr val="accent3"/>
                </a:solidFill>
                <a:latin typeface="メイリオ"/>
                <a:ea typeface="メイリオ"/>
              </a:rPr>
              <a:t>テキスト原稿・デザインのご提出</a:t>
            </a:r>
            <a:r>
              <a:rPr kumimoji="0" lang="en-US" altLang="ja-JP" sz="1400" b="1" kern="0" dirty="0">
                <a:solidFill>
                  <a:schemeClr val="accent3"/>
                </a:solidFill>
                <a:latin typeface="メイリオ"/>
                <a:ea typeface="メイリオ"/>
              </a:rPr>
              <a:t>/</a:t>
            </a:r>
            <a:r>
              <a:rPr kumimoji="0" lang="ja-JP" altLang="en-US" sz="1400" b="1" kern="0" dirty="0">
                <a:solidFill>
                  <a:schemeClr val="accent3"/>
                </a:solidFill>
                <a:latin typeface="メイリオ"/>
                <a:ea typeface="メイリオ"/>
              </a:rPr>
              <a:t>ご確認　</a:t>
            </a:r>
            <a:r>
              <a:rPr kumimoji="0" lang="en-US" altLang="ja-JP" sz="1400" b="1" kern="0" dirty="0">
                <a:solidFill>
                  <a:schemeClr val="accent3"/>
                </a:solidFill>
                <a:latin typeface="メイリオ"/>
                <a:ea typeface="メイリオ"/>
              </a:rPr>
              <a:t>※</a:t>
            </a:r>
            <a:r>
              <a:rPr kumimoji="0" lang="ja-JP" altLang="en-US" sz="1400" b="1" kern="0" dirty="0">
                <a:solidFill>
                  <a:schemeClr val="accent3"/>
                </a:solidFill>
                <a:latin typeface="メイリオ"/>
                <a:ea typeface="メイリオ"/>
              </a:rPr>
              <a:t>テンプレート型ではデザインのご提出はございません</a:t>
            </a:r>
            <a:endParaRPr kumimoji="0" lang="en-US" altLang="ja-JP" sz="1400" b="1"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テキスト原稿およびデザインの制作を行います。広告主様に確認いただき、適宜修正を加えながら確定させます。</a:t>
            </a:r>
            <a:endParaRPr kumimoji="0" lang="en-US" altLang="ja-JP" sz="1050"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a:t>
            </a:r>
            <a:r>
              <a:rPr kumimoji="0" lang="en-US" altLang="ja-JP" sz="1050" kern="0" dirty="0">
                <a:solidFill>
                  <a:schemeClr val="accent3"/>
                </a:solidFill>
                <a:latin typeface="メイリオ"/>
                <a:ea typeface="メイリオ"/>
              </a:rPr>
              <a:t>※</a:t>
            </a:r>
            <a:r>
              <a:rPr kumimoji="0" lang="ja-JP" altLang="en-US" sz="1050" kern="0" dirty="0">
                <a:solidFill>
                  <a:schemeClr val="accent3"/>
                </a:solidFill>
                <a:latin typeface="メイリオ"/>
                <a:ea typeface="メイリオ"/>
              </a:rPr>
              <a:t>ご確認は初校、再校の</a:t>
            </a:r>
            <a:r>
              <a:rPr kumimoji="0" lang="en-US" altLang="ja-JP" sz="1050" kern="0" dirty="0">
                <a:solidFill>
                  <a:schemeClr val="accent3"/>
                </a:solidFill>
                <a:latin typeface="メイリオ"/>
                <a:ea typeface="メイリオ"/>
              </a:rPr>
              <a:t>2</a:t>
            </a:r>
            <a:r>
              <a:rPr kumimoji="0" lang="ja-JP" altLang="en-US" sz="1050" kern="0" dirty="0">
                <a:solidFill>
                  <a:schemeClr val="accent3"/>
                </a:solidFill>
                <a:latin typeface="メイリオ"/>
                <a:ea typeface="メイリオ"/>
              </a:rPr>
              <a:t>回となります</a:t>
            </a:r>
            <a:endParaRPr kumimoji="0" lang="en-US" altLang="ja-JP" sz="1050"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a:t>
            </a:r>
            <a:r>
              <a:rPr kumimoji="0" lang="en-US" altLang="ja-JP" sz="1050" kern="0" dirty="0">
                <a:solidFill>
                  <a:schemeClr val="accent3"/>
                </a:solidFill>
                <a:latin typeface="メイリオ"/>
                <a:ea typeface="メイリオ"/>
              </a:rPr>
              <a:t>※</a:t>
            </a:r>
            <a:r>
              <a:rPr kumimoji="0" lang="ja-JP" altLang="en-US" sz="1050" kern="0" dirty="0">
                <a:solidFill>
                  <a:schemeClr val="accent3"/>
                </a:solidFill>
                <a:latin typeface="メイリオ"/>
                <a:ea typeface="メイリオ"/>
              </a:rPr>
              <a:t>再校の段階では初校でのご指摘事項の反映確認のみとなります。</a:t>
            </a:r>
            <a:endParaRPr kumimoji="0" lang="en-US" altLang="ja-JP" sz="1050" kern="0" dirty="0">
              <a:solidFill>
                <a:schemeClr val="accent3"/>
              </a:solidFill>
              <a:latin typeface="メイリオ"/>
              <a:ea typeface="メイリオ"/>
            </a:endParaRPr>
          </a:p>
          <a:p>
            <a:pPr lvl="0">
              <a:defRPr/>
            </a:pPr>
            <a:endParaRPr kumimoji="0" lang="ja-JP" altLang="en-US" sz="600" kern="0" dirty="0">
              <a:solidFill>
                <a:schemeClr val="accent3"/>
              </a:solidFill>
              <a:latin typeface="メイリオ"/>
              <a:ea typeface="メイリオ"/>
            </a:endParaRPr>
          </a:p>
          <a:p>
            <a:pPr lvl="0">
              <a:defRPr/>
            </a:pPr>
            <a:r>
              <a:rPr kumimoji="0" lang="ja-JP" altLang="en-US" sz="1400" b="1" kern="0" dirty="0">
                <a:solidFill>
                  <a:schemeClr val="accent3"/>
                </a:solidFill>
                <a:latin typeface="メイリオ"/>
                <a:ea typeface="メイリオ"/>
              </a:rPr>
              <a:t>⑤</a:t>
            </a:r>
            <a:r>
              <a:rPr kumimoji="0" lang="ja-JP" altLang="en-US" sz="600" b="1" kern="0" dirty="0">
                <a:solidFill>
                  <a:schemeClr val="accent3"/>
                </a:solidFill>
                <a:latin typeface="メイリオ"/>
                <a:ea typeface="メイリオ"/>
              </a:rPr>
              <a:t>　</a:t>
            </a:r>
            <a:r>
              <a:rPr kumimoji="0" lang="en-US" altLang="ja-JP" sz="1400" b="1" kern="0" dirty="0">
                <a:solidFill>
                  <a:schemeClr val="accent3"/>
                </a:solidFill>
                <a:latin typeface="メイリオ"/>
                <a:ea typeface="メイリオ"/>
              </a:rPr>
              <a:t>HTML</a:t>
            </a:r>
            <a:r>
              <a:rPr kumimoji="0" lang="ja-JP" altLang="en-US" sz="1400" b="1" kern="0" dirty="0" err="1">
                <a:solidFill>
                  <a:schemeClr val="accent3"/>
                </a:solidFill>
                <a:latin typeface="メイリオ"/>
                <a:ea typeface="メイリオ"/>
              </a:rPr>
              <a:t>での</a:t>
            </a:r>
            <a:r>
              <a:rPr kumimoji="0" lang="ja-JP" altLang="en-US" sz="1400" b="1" kern="0" dirty="0">
                <a:solidFill>
                  <a:schemeClr val="accent3"/>
                </a:solidFill>
                <a:latin typeface="メイリオ"/>
                <a:ea typeface="メイリオ"/>
              </a:rPr>
              <a:t>動作確認</a:t>
            </a:r>
            <a:r>
              <a:rPr kumimoji="0" lang="en-US" altLang="ja-JP" sz="1400" b="1" kern="0" dirty="0">
                <a:solidFill>
                  <a:schemeClr val="accent3"/>
                </a:solidFill>
                <a:latin typeface="メイリオ"/>
                <a:ea typeface="メイリオ"/>
              </a:rPr>
              <a:t>/</a:t>
            </a:r>
            <a:r>
              <a:rPr kumimoji="0" lang="ja-JP" altLang="en-US" sz="1400" b="1" kern="0" dirty="0">
                <a:solidFill>
                  <a:schemeClr val="accent3"/>
                </a:solidFill>
                <a:latin typeface="メイリオ"/>
                <a:ea typeface="メイリオ"/>
              </a:rPr>
              <a:t>校了</a:t>
            </a:r>
            <a:endParaRPr kumimoji="0" lang="en-US" altLang="ja-JP" sz="1400" b="1"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テストサーバー上もしくは</a:t>
            </a:r>
            <a:r>
              <a:rPr kumimoji="0" lang="en-US" altLang="ja-JP" sz="1050" kern="0" dirty="0">
                <a:solidFill>
                  <a:schemeClr val="accent3"/>
                </a:solidFill>
                <a:latin typeface="メイリオ"/>
                <a:ea typeface="メイリオ"/>
              </a:rPr>
              <a:t>HTML</a:t>
            </a:r>
            <a:r>
              <a:rPr kumimoji="0" lang="ja-JP" altLang="en-US" sz="1050" kern="0" dirty="0">
                <a:solidFill>
                  <a:schemeClr val="accent3"/>
                </a:solidFill>
                <a:latin typeface="メイリオ"/>
                <a:ea typeface="メイリオ"/>
              </a:rPr>
              <a:t>ファイルにて、ページの動作確認を行っていただき校了となります。</a:t>
            </a:r>
            <a:endParaRPr kumimoji="0" lang="en-US" altLang="ja-JP" sz="1050"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a:t>
            </a:r>
            <a:r>
              <a:rPr kumimoji="0" lang="en-US" altLang="ja-JP" sz="1050" kern="0" dirty="0">
                <a:solidFill>
                  <a:schemeClr val="accent3"/>
                </a:solidFill>
                <a:latin typeface="メイリオ"/>
                <a:ea typeface="メイリオ"/>
              </a:rPr>
              <a:t>※</a:t>
            </a:r>
            <a:r>
              <a:rPr kumimoji="0" lang="ja-JP" altLang="en-US" sz="1050" kern="0" dirty="0">
                <a:solidFill>
                  <a:schemeClr val="accent3"/>
                </a:solidFill>
                <a:latin typeface="メイリオ"/>
                <a:ea typeface="メイリオ"/>
              </a:rPr>
              <a:t>原則として、この段階での修正はお受けできません。</a:t>
            </a:r>
          </a:p>
          <a:p>
            <a:pPr lvl="0">
              <a:defRPr/>
            </a:pPr>
            <a:endParaRPr kumimoji="0" lang="ja-JP" altLang="en-US" sz="600" kern="0" dirty="0">
              <a:solidFill>
                <a:schemeClr val="accent3"/>
              </a:solidFill>
              <a:latin typeface="メイリオ"/>
              <a:ea typeface="メイリオ"/>
            </a:endParaRPr>
          </a:p>
          <a:p>
            <a:pPr lvl="0">
              <a:defRPr/>
            </a:pPr>
            <a:r>
              <a:rPr kumimoji="0" lang="ja-JP" altLang="en-US" sz="1400" b="1" kern="0" dirty="0">
                <a:solidFill>
                  <a:schemeClr val="accent3"/>
                </a:solidFill>
                <a:latin typeface="メイリオ"/>
                <a:ea typeface="メイリオ"/>
              </a:rPr>
              <a:t>⑥</a:t>
            </a:r>
            <a:r>
              <a:rPr kumimoji="0" lang="ja-JP" altLang="en-US" sz="600" b="1" kern="0" dirty="0">
                <a:solidFill>
                  <a:schemeClr val="accent3"/>
                </a:solidFill>
                <a:latin typeface="メイリオ"/>
                <a:ea typeface="メイリオ"/>
              </a:rPr>
              <a:t>　</a:t>
            </a:r>
            <a:r>
              <a:rPr kumimoji="0" lang="ja-JP" altLang="en-US" sz="1400" b="1" kern="0" dirty="0">
                <a:solidFill>
                  <a:schemeClr val="accent3"/>
                </a:solidFill>
                <a:latin typeface="メイリオ"/>
                <a:ea typeface="メイリオ"/>
              </a:rPr>
              <a:t>弊社内チェック</a:t>
            </a:r>
            <a:r>
              <a:rPr kumimoji="0" lang="en-US" altLang="ja-JP" sz="1400" b="1" kern="0" dirty="0">
                <a:solidFill>
                  <a:schemeClr val="accent3"/>
                </a:solidFill>
                <a:latin typeface="メイリオ"/>
                <a:ea typeface="メイリオ"/>
              </a:rPr>
              <a:t>/</a:t>
            </a:r>
            <a:r>
              <a:rPr kumimoji="0" lang="ja-JP" altLang="en-US" sz="1400" b="1" kern="0" dirty="0">
                <a:solidFill>
                  <a:schemeClr val="accent3"/>
                </a:solidFill>
                <a:latin typeface="メイリオ"/>
                <a:ea typeface="メイリオ"/>
              </a:rPr>
              <a:t>本番環境へのファイルアップ</a:t>
            </a:r>
            <a:endParaRPr kumimoji="0" lang="en-US" altLang="ja-JP" sz="1400" b="1" kern="0" dirty="0">
              <a:solidFill>
                <a:schemeClr val="accent3"/>
              </a:solidFill>
              <a:latin typeface="メイリオ"/>
              <a:ea typeface="メイリオ"/>
            </a:endParaRPr>
          </a:p>
          <a:p>
            <a:pPr lvl="0">
              <a:defRPr/>
            </a:pPr>
            <a:r>
              <a:rPr kumimoji="0" lang="ja-JP" altLang="en-US" sz="1050" kern="0" dirty="0">
                <a:solidFill>
                  <a:schemeClr val="accent3"/>
                </a:solidFill>
                <a:latin typeface="メイリオ"/>
                <a:ea typeface="メイリオ"/>
              </a:rPr>
              <a:t>　　弊社において最終確認を行った上で、本番公開を行います。</a:t>
            </a:r>
            <a:endParaRPr kumimoji="0" lang="en-US" altLang="ja-JP" sz="1050" kern="0" dirty="0">
              <a:solidFill>
                <a:schemeClr val="accent3"/>
              </a:solidFill>
              <a:latin typeface="メイリオ"/>
              <a:ea typeface="メイリオ"/>
            </a:endParaRPr>
          </a:p>
        </p:txBody>
      </p:sp>
      <p:sp>
        <p:nvSpPr>
          <p:cNvPr id="8" name="ホームベース 22">
            <a:extLst>
              <a:ext uri="{FF2B5EF4-FFF2-40B4-BE49-F238E27FC236}">
                <a16:creationId xmlns:a16="http://schemas.microsoft.com/office/drawing/2014/main" id="{281A1451-9B05-E524-43BA-CB566D0E6F41}"/>
              </a:ext>
            </a:extLst>
          </p:cNvPr>
          <p:cNvSpPr/>
          <p:nvPr/>
        </p:nvSpPr>
        <p:spPr>
          <a:xfrm>
            <a:off x="8078283" y="1380463"/>
            <a:ext cx="2134660"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公開準備</a:t>
            </a:r>
          </a:p>
        </p:txBody>
      </p:sp>
      <p:sp>
        <p:nvSpPr>
          <p:cNvPr id="9" name="ホームベース 23">
            <a:extLst>
              <a:ext uri="{FF2B5EF4-FFF2-40B4-BE49-F238E27FC236}">
                <a16:creationId xmlns:a16="http://schemas.microsoft.com/office/drawing/2014/main" id="{98E23F60-2E8D-BDC7-BDE6-617EB011650F}"/>
              </a:ext>
            </a:extLst>
          </p:cNvPr>
          <p:cNvSpPr/>
          <p:nvPr/>
        </p:nvSpPr>
        <p:spPr>
          <a:xfrm>
            <a:off x="6565429" y="1380463"/>
            <a:ext cx="2134660" cy="756000"/>
          </a:xfrm>
          <a:prstGeom prst="homePlate">
            <a:avLst/>
          </a:prstGeom>
          <a:solidFill>
            <a:srgbClr val="DC5976"/>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テストアップ</a:t>
            </a:r>
          </a:p>
        </p:txBody>
      </p:sp>
      <p:sp>
        <p:nvSpPr>
          <p:cNvPr id="10" name="ホームベース 25">
            <a:extLst>
              <a:ext uri="{FF2B5EF4-FFF2-40B4-BE49-F238E27FC236}">
                <a16:creationId xmlns:a16="http://schemas.microsoft.com/office/drawing/2014/main" id="{6B4DB4FA-DDC8-AE86-8263-9FB8C54CC2B7}"/>
              </a:ext>
            </a:extLst>
          </p:cNvPr>
          <p:cNvSpPr/>
          <p:nvPr/>
        </p:nvSpPr>
        <p:spPr>
          <a:xfrm>
            <a:off x="5076022" y="1380463"/>
            <a:ext cx="2134660"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デザイン・原稿　</a:t>
            </a:r>
          </a:p>
        </p:txBody>
      </p:sp>
      <p:sp>
        <p:nvSpPr>
          <p:cNvPr id="11" name="円/楕円 26">
            <a:extLst>
              <a:ext uri="{FF2B5EF4-FFF2-40B4-BE49-F238E27FC236}">
                <a16:creationId xmlns:a16="http://schemas.microsoft.com/office/drawing/2014/main" id="{65D821BA-CF26-0815-5392-63E89E96180A}"/>
              </a:ext>
            </a:extLst>
          </p:cNvPr>
          <p:cNvSpPr>
            <a:spLocks noChangeAspect="1"/>
          </p:cNvSpPr>
          <p:nvPr/>
        </p:nvSpPr>
        <p:spPr>
          <a:xfrm>
            <a:off x="5521148" y="1074373"/>
            <a:ext cx="432000" cy="432000"/>
          </a:xfrm>
          <a:prstGeom prst="ellipse">
            <a:avLst/>
          </a:prstGeom>
          <a:solidFill>
            <a:srgbClr val="E791A4"/>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4</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2" name="ホームベース 27">
            <a:extLst>
              <a:ext uri="{FF2B5EF4-FFF2-40B4-BE49-F238E27FC236}">
                <a16:creationId xmlns:a16="http://schemas.microsoft.com/office/drawing/2014/main" id="{6AE5AC72-E03D-8BB0-60DA-41EF27333136}"/>
              </a:ext>
            </a:extLst>
          </p:cNvPr>
          <p:cNvSpPr/>
          <p:nvPr/>
        </p:nvSpPr>
        <p:spPr>
          <a:xfrm>
            <a:off x="3586616" y="1380463"/>
            <a:ext cx="2134660"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構成案</a:t>
            </a:r>
          </a:p>
        </p:txBody>
      </p:sp>
      <p:sp>
        <p:nvSpPr>
          <p:cNvPr id="13" name="円/楕円 28">
            <a:extLst>
              <a:ext uri="{FF2B5EF4-FFF2-40B4-BE49-F238E27FC236}">
                <a16:creationId xmlns:a16="http://schemas.microsoft.com/office/drawing/2014/main" id="{6418F3B2-D0C9-22F1-41D8-60A59A5A8F96}"/>
              </a:ext>
            </a:extLst>
          </p:cNvPr>
          <p:cNvSpPr>
            <a:spLocks noChangeAspect="1"/>
          </p:cNvSpPr>
          <p:nvPr/>
        </p:nvSpPr>
        <p:spPr>
          <a:xfrm>
            <a:off x="3994462" y="1074373"/>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4" name="ホームベース 29">
            <a:extLst>
              <a:ext uri="{FF2B5EF4-FFF2-40B4-BE49-F238E27FC236}">
                <a16:creationId xmlns:a16="http://schemas.microsoft.com/office/drawing/2014/main" id="{D0A66BE6-8B4B-F0F9-02B8-B723ED62B0B2}"/>
              </a:ext>
            </a:extLst>
          </p:cNvPr>
          <p:cNvSpPr/>
          <p:nvPr/>
        </p:nvSpPr>
        <p:spPr>
          <a:xfrm>
            <a:off x="2085487" y="1380463"/>
            <a:ext cx="213466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企画案</a:t>
            </a:r>
          </a:p>
        </p:txBody>
      </p:sp>
      <p:sp>
        <p:nvSpPr>
          <p:cNvPr id="15" name="円/楕円 30">
            <a:extLst>
              <a:ext uri="{FF2B5EF4-FFF2-40B4-BE49-F238E27FC236}">
                <a16:creationId xmlns:a16="http://schemas.microsoft.com/office/drawing/2014/main" id="{FA4B4420-879D-BDC0-46DB-7DD688B48774}"/>
              </a:ext>
            </a:extLst>
          </p:cNvPr>
          <p:cNvSpPr>
            <a:spLocks noChangeAspect="1"/>
          </p:cNvSpPr>
          <p:nvPr/>
        </p:nvSpPr>
        <p:spPr>
          <a:xfrm>
            <a:off x="2384087" y="107437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8" name="円/楕円 40">
            <a:extLst>
              <a:ext uri="{FF2B5EF4-FFF2-40B4-BE49-F238E27FC236}">
                <a16:creationId xmlns:a16="http://schemas.microsoft.com/office/drawing/2014/main" id="{3DC8B879-84E1-138E-4862-7739BB054796}"/>
              </a:ext>
            </a:extLst>
          </p:cNvPr>
          <p:cNvSpPr>
            <a:spLocks noChangeAspect="1"/>
          </p:cNvSpPr>
          <p:nvPr/>
        </p:nvSpPr>
        <p:spPr>
          <a:xfrm>
            <a:off x="7008302" y="1074373"/>
            <a:ext cx="432000" cy="432000"/>
          </a:xfrm>
          <a:prstGeom prst="ellipse">
            <a:avLst/>
          </a:prstGeom>
          <a:solidFill>
            <a:srgbClr val="DC5976"/>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31" name="ホームベース 29">
            <a:extLst>
              <a:ext uri="{FF2B5EF4-FFF2-40B4-BE49-F238E27FC236}">
                <a16:creationId xmlns:a16="http://schemas.microsoft.com/office/drawing/2014/main" id="{D0A66BE6-8B4B-F0F9-02B8-B723ED62B0B2}"/>
              </a:ext>
            </a:extLst>
          </p:cNvPr>
          <p:cNvSpPr/>
          <p:nvPr/>
        </p:nvSpPr>
        <p:spPr>
          <a:xfrm>
            <a:off x="491148" y="1380463"/>
            <a:ext cx="2134660" cy="756000"/>
          </a:xfrm>
          <a:prstGeom prst="homePlate">
            <a:avLst/>
          </a:prstGeom>
          <a:solidFill>
            <a:schemeClr val="bg1">
              <a:lumMod val="95000"/>
            </a:scheme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お申し込み</a:t>
            </a: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オリエン</a:t>
            </a: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テーション</a:t>
            </a:r>
          </a:p>
        </p:txBody>
      </p:sp>
      <p:sp>
        <p:nvSpPr>
          <p:cNvPr id="32" name="円/楕円 30">
            <a:extLst>
              <a:ext uri="{FF2B5EF4-FFF2-40B4-BE49-F238E27FC236}">
                <a16:creationId xmlns:a16="http://schemas.microsoft.com/office/drawing/2014/main" id="{FA4B4420-879D-BDC0-46DB-7DD688B48774}"/>
              </a:ext>
            </a:extLst>
          </p:cNvPr>
          <p:cNvSpPr>
            <a:spLocks noChangeAspect="1"/>
          </p:cNvSpPr>
          <p:nvPr/>
        </p:nvSpPr>
        <p:spPr>
          <a:xfrm>
            <a:off x="789748" y="107437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1</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35" name="円/楕円 40">
            <a:extLst>
              <a:ext uri="{FF2B5EF4-FFF2-40B4-BE49-F238E27FC236}">
                <a16:creationId xmlns:a16="http://schemas.microsoft.com/office/drawing/2014/main" id="{3DC8B879-84E1-138E-4862-7739BB054796}"/>
              </a:ext>
            </a:extLst>
          </p:cNvPr>
          <p:cNvSpPr>
            <a:spLocks noChangeAspect="1"/>
          </p:cNvSpPr>
          <p:nvPr/>
        </p:nvSpPr>
        <p:spPr>
          <a:xfrm>
            <a:off x="8473687" y="1074373"/>
            <a:ext cx="432000" cy="432000"/>
          </a:xfrm>
          <a:prstGeom prst="ellipse">
            <a:avLst/>
          </a:prstGeom>
          <a:solidFill>
            <a:srgbClr val="DC5976"/>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6</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708975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効果検証レポート</a:t>
            </a:r>
          </a:p>
        </p:txBody>
      </p:sp>
      <p:sp>
        <p:nvSpPr>
          <p:cNvPr id="3" name="正方形/長方形 2">
            <a:extLst>
              <a:ext uri="{FF2B5EF4-FFF2-40B4-BE49-F238E27FC236}">
                <a16:creationId xmlns:a16="http://schemas.microsoft.com/office/drawing/2014/main" id="{3C92C6CD-3024-0B9D-1E30-3626A434770F}"/>
              </a:ext>
            </a:extLst>
          </p:cNvPr>
          <p:cNvSpPr/>
          <p:nvPr/>
        </p:nvSpPr>
        <p:spPr>
          <a:xfrm>
            <a:off x="518837" y="1268413"/>
            <a:ext cx="11193737" cy="283154"/>
          </a:xfrm>
          <a:prstGeom prst="rect">
            <a:avLst/>
          </a:prstGeom>
        </p:spPr>
        <p:txBody>
          <a:bodyPr wrap="square" lIns="0" tIns="0" rIns="0" bIns="0">
            <a:spAutoFit/>
          </a:bodyPr>
          <a:lstStyle/>
          <a:p>
            <a:pPr>
              <a:lnSpc>
                <a:spcPct val="120000"/>
              </a:lnSpc>
            </a:pPr>
            <a:r>
              <a:rPr lang="ja-JP" altLang="en-US" sz="1600" dirty="0">
                <a:solidFill>
                  <a:srgbClr val="545454"/>
                </a:solidFill>
                <a:latin typeface="Meiryo" panose="020B0604030504040204" pitchFamily="34" charset="-128"/>
                <a:ea typeface="Meiryo" panose="020B0604030504040204" pitchFamily="34" charset="-128"/>
              </a:rPr>
              <a:t>定量・定性両面から、施策の実績を集計、分析し、タイアップ実施効果のレポーティングを行います。</a:t>
            </a:r>
            <a:endParaRPr lang="en-US" altLang="ja-JP" sz="1600" dirty="0">
              <a:solidFill>
                <a:srgbClr val="545454"/>
              </a:solidFill>
              <a:latin typeface="Meiryo" panose="020B0604030504040204" pitchFamily="34" charset="-128"/>
              <a:ea typeface="Meiryo" panose="020B0604030504040204" pitchFamily="34" charset="-128"/>
            </a:endParaRPr>
          </a:p>
        </p:txBody>
      </p:sp>
      <p:grpSp>
        <p:nvGrpSpPr>
          <p:cNvPr id="7" name="グループ化 6">
            <a:extLst>
              <a:ext uri="{FF2B5EF4-FFF2-40B4-BE49-F238E27FC236}">
                <a16:creationId xmlns:a16="http://schemas.microsoft.com/office/drawing/2014/main" id="{0D25A092-68EE-B7DC-84CC-65BA38500B42}"/>
              </a:ext>
            </a:extLst>
          </p:cNvPr>
          <p:cNvGrpSpPr/>
          <p:nvPr/>
        </p:nvGrpSpPr>
        <p:grpSpPr>
          <a:xfrm>
            <a:off x="479425" y="1689474"/>
            <a:ext cx="5870524" cy="2156266"/>
            <a:chOff x="479425" y="1607413"/>
            <a:chExt cx="5870524" cy="2156266"/>
          </a:xfrm>
        </p:grpSpPr>
        <p:sp>
          <p:nvSpPr>
            <p:cNvPr id="8" name="角丸四角形 59">
              <a:extLst>
                <a:ext uri="{FF2B5EF4-FFF2-40B4-BE49-F238E27FC236}">
                  <a16:creationId xmlns:a16="http://schemas.microsoft.com/office/drawing/2014/main" id="{333D0C9D-2913-B826-A645-4B0AB673F51E}"/>
                </a:ext>
              </a:extLst>
            </p:cNvPr>
            <p:cNvSpPr/>
            <p:nvPr/>
          </p:nvSpPr>
          <p:spPr>
            <a:xfrm>
              <a:off x="1258812" y="2221718"/>
              <a:ext cx="5091137" cy="1541961"/>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kumimoji="0" lang="ja-JP" altLang="en-US" sz="1200" kern="0" dirty="0">
                  <a:solidFill>
                    <a:schemeClr val="accent3"/>
                  </a:solidFill>
                  <a:latin typeface="Meiryo" panose="020B0604030504040204" pitchFamily="34" charset="-128"/>
                  <a:ea typeface="Meiryo" panose="020B0604030504040204" pitchFamily="34" charset="-128"/>
                </a:rPr>
                <a:t>タイアップページ</a:t>
              </a:r>
            </a:p>
            <a:p>
              <a:pPr marL="418950" lvl="1" indent="-141750">
                <a:lnSpc>
                  <a:spcPct val="120000"/>
                </a:lnSpc>
                <a:buFont typeface="Arial" panose="020B0604020202020204" pitchFamily="34" charset="0"/>
                <a:buChar char="•"/>
                <a:defRPr/>
              </a:pPr>
              <a:r>
                <a:rPr kumimoji="0" lang="en" altLang="ja-JP" sz="1200" kern="0" dirty="0">
                  <a:solidFill>
                    <a:schemeClr val="accent3"/>
                  </a:solidFill>
                  <a:latin typeface="Meiryo" panose="020B0604030504040204" pitchFamily="34" charset="-128"/>
                  <a:ea typeface="Meiryo" panose="020B0604030504040204" pitchFamily="34" charset="-128"/>
                </a:rPr>
                <a:t>PV</a:t>
              </a:r>
              <a:r>
                <a:rPr kumimoji="0" lang="ja-JP" altLang="en" sz="1200" kern="0" dirty="0">
                  <a:solidFill>
                    <a:schemeClr val="accent3"/>
                  </a:solidFill>
                  <a:latin typeface="Meiryo" panose="020B0604030504040204" pitchFamily="34" charset="-128"/>
                  <a:ea typeface="Meiryo" panose="020B0604030504040204" pitchFamily="34" charset="-128"/>
                </a:rPr>
                <a:t>・</a:t>
              </a:r>
              <a:r>
                <a:rPr kumimoji="0" lang="en" altLang="ja-JP" sz="1200" kern="0" dirty="0">
                  <a:solidFill>
                    <a:schemeClr val="accent3"/>
                  </a:solidFill>
                  <a:latin typeface="Meiryo" panose="020B0604030504040204" pitchFamily="34" charset="-128"/>
                  <a:ea typeface="Meiryo" panose="020B0604030504040204" pitchFamily="34" charset="-128"/>
                </a:rPr>
                <a:t>UB</a:t>
              </a:r>
            </a:p>
            <a:p>
              <a:pPr marL="418950" lvl="1" indent="-141750">
                <a:lnSpc>
                  <a:spcPct val="120000"/>
                </a:lnSpc>
                <a:buFont typeface="Arial" panose="020B0604020202020204" pitchFamily="34" charset="0"/>
                <a:buChar char="•"/>
                <a:defRPr/>
              </a:pPr>
              <a:r>
                <a:rPr kumimoji="0" lang="ja-JP" altLang="en-US" sz="1200" kern="0" dirty="0">
                  <a:solidFill>
                    <a:schemeClr val="accent3"/>
                  </a:solidFill>
                  <a:latin typeface="Meiryo" panose="020B0604030504040204" pitchFamily="34" charset="-128"/>
                  <a:ea typeface="Meiryo" panose="020B0604030504040204" pitchFamily="34" charset="-128"/>
                </a:rPr>
                <a:t>タイアップ内の広告主様ページへの誘導枠クリック数・率</a:t>
              </a:r>
            </a:p>
            <a:p>
              <a:pPr marL="418950" lvl="1" indent="-141750">
                <a:lnSpc>
                  <a:spcPct val="120000"/>
                </a:lnSpc>
                <a:buFont typeface="Arial" panose="020B0604020202020204" pitchFamily="34" charset="0"/>
                <a:buChar char="•"/>
                <a:defRPr/>
              </a:pPr>
              <a:r>
                <a:rPr kumimoji="0" lang="ja-JP" altLang="en-US" sz="1200" kern="0" dirty="0">
                  <a:solidFill>
                    <a:schemeClr val="accent3"/>
                  </a:solidFill>
                  <a:latin typeface="Meiryo" panose="020B0604030504040204" pitchFamily="34" charset="-128"/>
                  <a:ea typeface="Meiryo" panose="020B0604030504040204" pitchFamily="34" charset="-128"/>
                </a:rPr>
                <a:t>タイアップ訪問者の性別・性別</a:t>
              </a:r>
              <a:r>
                <a:rPr kumimoji="0" lang="en-US" altLang="ja-JP" sz="1200" kern="0" dirty="0">
                  <a:solidFill>
                    <a:schemeClr val="accent3"/>
                  </a:solidFill>
                  <a:latin typeface="Meiryo" panose="020B0604030504040204" pitchFamily="34" charset="-128"/>
                  <a:ea typeface="Meiryo" panose="020B0604030504040204" pitchFamily="34" charset="-128"/>
                </a:rPr>
                <a:t>×</a:t>
              </a:r>
              <a:r>
                <a:rPr kumimoji="0" lang="ja-JP" altLang="en-US" sz="1200" kern="0" dirty="0">
                  <a:solidFill>
                    <a:schemeClr val="accent3"/>
                  </a:solidFill>
                  <a:latin typeface="Meiryo" panose="020B0604030504040204" pitchFamily="34" charset="-128"/>
                  <a:ea typeface="Meiryo" panose="020B0604030504040204" pitchFamily="34" charset="-128"/>
                </a:rPr>
                <a:t>年齢層比率</a:t>
              </a:r>
              <a:endParaRPr kumimoji="0" lang="en-US" altLang="ja-JP" sz="1200" kern="0" dirty="0">
                <a:solidFill>
                  <a:schemeClr val="accent3"/>
                </a:solidFill>
                <a:latin typeface="Meiryo" panose="020B0604030504040204" pitchFamily="34" charset="-128"/>
                <a:ea typeface="Meiryo" panose="020B0604030504040204" pitchFamily="34" charset="-128"/>
              </a:endParaRPr>
            </a:p>
            <a:p>
              <a:pPr marL="177750" indent="-177750">
                <a:lnSpc>
                  <a:spcPct val="120000"/>
                </a:lnSpc>
                <a:buFont typeface="Wingdings" pitchFamily="2" charset="2"/>
                <a:buChar char="n"/>
                <a:defRPr/>
              </a:pPr>
              <a:r>
                <a:rPr kumimoji="0" lang="ja-JP" altLang="en-US" sz="1200" kern="0" dirty="0">
                  <a:solidFill>
                    <a:schemeClr val="accent3"/>
                  </a:solidFill>
                  <a:latin typeface="Meiryo" panose="020B0604030504040204" pitchFamily="34" charset="-128"/>
                  <a:ea typeface="Meiryo" panose="020B0604030504040204" pitchFamily="34" charset="-128"/>
                </a:rPr>
                <a:t>編集誘導枠</a:t>
              </a:r>
            </a:p>
            <a:p>
              <a:pPr marL="418950" lvl="1" indent="-141750">
                <a:lnSpc>
                  <a:spcPct val="120000"/>
                </a:lnSpc>
                <a:buFont typeface="Arial" panose="020B0604020202020204" pitchFamily="34" charset="0"/>
                <a:buChar char="•"/>
                <a:defRPr/>
              </a:pPr>
              <a:r>
                <a:rPr kumimoji="0" lang="en" altLang="ja-JP" sz="1200" kern="0" dirty="0">
                  <a:solidFill>
                    <a:schemeClr val="accent3"/>
                  </a:solidFill>
                  <a:latin typeface="Meiryo" panose="020B0604030504040204" pitchFamily="34" charset="-128"/>
                  <a:ea typeface="Meiryo" panose="020B0604030504040204" pitchFamily="34" charset="-128"/>
                </a:rPr>
                <a:t>PV</a:t>
              </a:r>
            </a:p>
            <a:p>
              <a:pPr marL="418950" lvl="1" indent="-141750">
                <a:lnSpc>
                  <a:spcPct val="120000"/>
                </a:lnSpc>
                <a:buFont typeface="Arial" panose="020B0604020202020204" pitchFamily="34" charset="0"/>
                <a:buChar char="•"/>
                <a:defRPr/>
              </a:pPr>
              <a:r>
                <a:rPr kumimoji="0" lang="ja-JP" altLang="en-US" sz="1200" kern="0" dirty="0">
                  <a:solidFill>
                    <a:schemeClr val="accent3"/>
                  </a:solidFill>
                  <a:latin typeface="Meiryo" panose="020B0604030504040204" pitchFamily="34" charset="-128"/>
                  <a:ea typeface="Meiryo" panose="020B0604030504040204" pitchFamily="34" charset="-128"/>
                </a:rPr>
                <a:t>クリック数・率</a:t>
              </a:r>
              <a:endParaRPr kumimoji="0" lang="en-US" altLang="ja-JP" sz="1200" kern="0" dirty="0">
                <a:solidFill>
                  <a:schemeClr val="accent3"/>
                </a:solidFill>
                <a:latin typeface="Meiryo" panose="020B0604030504040204" pitchFamily="34" charset="-128"/>
                <a:ea typeface="Meiryo" panose="020B0604030504040204" pitchFamily="34" charset="-128"/>
              </a:endParaRPr>
            </a:p>
          </p:txBody>
        </p:sp>
        <p:sp>
          <p:nvSpPr>
            <p:cNvPr id="9" name="角丸四角形 60">
              <a:extLst>
                <a:ext uri="{FF2B5EF4-FFF2-40B4-BE49-F238E27FC236}">
                  <a16:creationId xmlns:a16="http://schemas.microsoft.com/office/drawing/2014/main" id="{E3C7E1B2-8F14-5B84-E005-B3C2C109FC7F}"/>
                </a:ext>
              </a:extLst>
            </p:cNvPr>
            <p:cNvSpPr/>
            <p:nvPr/>
          </p:nvSpPr>
          <p:spPr>
            <a:xfrm>
              <a:off x="803425" y="1661413"/>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集客数・属性広告主様ページへの送客数</a:t>
              </a:r>
              <a:endParaRPr kumimoji="0" lang="en-US" altLang="ja-JP" sz="1600" b="1" kern="0" dirty="0">
                <a:solidFill>
                  <a:srgbClr val="C9002C"/>
                </a:solidFill>
                <a:latin typeface="Meiryo" panose="020B0604030504040204" pitchFamily="34" charset="-128"/>
                <a:ea typeface="Meiryo" panose="020B0604030504040204" pitchFamily="34" charset="-128"/>
              </a:endParaRPr>
            </a:p>
          </p:txBody>
        </p:sp>
        <p:grpSp>
          <p:nvGrpSpPr>
            <p:cNvPr id="10" name="グループ化 9">
              <a:extLst>
                <a:ext uri="{FF2B5EF4-FFF2-40B4-BE49-F238E27FC236}">
                  <a16:creationId xmlns:a16="http://schemas.microsoft.com/office/drawing/2014/main" id="{07AEEF9A-F19C-D9B2-F5F5-CE9AE47716AF}"/>
                </a:ext>
              </a:extLst>
            </p:cNvPr>
            <p:cNvGrpSpPr>
              <a:grpSpLocks noChangeAspect="1"/>
            </p:cNvGrpSpPr>
            <p:nvPr/>
          </p:nvGrpSpPr>
          <p:grpSpPr>
            <a:xfrm>
              <a:off x="479425" y="1607413"/>
              <a:ext cx="576000" cy="576000"/>
              <a:chOff x="2435103" y="2081892"/>
              <a:chExt cx="792088" cy="792088"/>
            </a:xfrm>
          </p:grpSpPr>
          <p:sp>
            <p:nvSpPr>
              <p:cNvPr id="11" name="円/楕円 63">
                <a:extLst>
                  <a:ext uri="{FF2B5EF4-FFF2-40B4-BE49-F238E27FC236}">
                    <a16:creationId xmlns:a16="http://schemas.microsoft.com/office/drawing/2014/main" id="{228F4C21-ED67-5B7A-F60D-629A8DCEC4EC}"/>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12" name="グラフィックス 11" descr="棒グラフ (上昇) 単色塗りつぶし">
                <a:extLst>
                  <a:ext uri="{FF2B5EF4-FFF2-40B4-BE49-F238E27FC236}">
                    <a16:creationId xmlns:a16="http://schemas.microsoft.com/office/drawing/2014/main" id="{32A3FA69-E59D-6D25-C32C-15AD12B5C95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00963" y="2247752"/>
                <a:ext cx="460368" cy="460368"/>
              </a:xfrm>
              <a:prstGeom prst="rect">
                <a:avLst/>
              </a:prstGeom>
            </p:spPr>
          </p:pic>
        </p:grpSp>
      </p:grpSp>
      <p:pic>
        <p:nvPicPr>
          <p:cNvPr id="13" name="図 12">
            <a:extLst>
              <a:ext uri="{FF2B5EF4-FFF2-40B4-BE49-F238E27FC236}">
                <a16:creationId xmlns:a16="http://schemas.microsoft.com/office/drawing/2014/main" id="{A83FA8B4-B03E-C564-9640-420C8C68ECA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449716" y="1971399"/>
            <a:ext cx="2802407" cy="1478333"/>
          </a:xfrm>
          <a:prstGeom prst="rect">
            <a:avLst/>
          </a:prstGeom>
          <a:ln w="6350">
            <a:solidFill>
              <a:schemeClr val="accent3"/>
            </a:solidFill>
          </a:ln>
          <a:effectLst>
            <a:outerShdw dist="38100" dir="2700000" algn="tl" rotWithShape="0">
              <a:schemeClr val="accent3">
                <a:alpha val="40000"/>
              </a:schemeClr>
            </a:outerShdw>
          </a:effectLst>
        </p:spPr>
      </p:pic>
      <p:pic>
        <p:nvPicPr>
          <p:cNvPr id="14" name="図 13">
            <a:extLst>
              <a:ext uri="{FF2B5EF4-FFF2-40B4-BE49-F238E27FC236}">
                <a16:creationId xmlns:a16="http://schemas.microsoft.com/office/drawing/2014/main" id="{7AB6F626-5C70-FF69-C6C2-092D88C1C403}"/>
              </a:ext>
            </a:extLst>
          </p:cNvPr>
          <p:cNvPicPr>
            <a:picLocks noChangeAspect="1"/>
          </p:cNvPicPr>
          <p:nvPr/>
        </p:nvPicPr>
        <p:blipFill>
          <a:blip r:embed="rId6"/>
          <a:stretch>
            <a:fillRect/>
          </a:stretch>
        </p:blipFill>
        <p:spPr>
          <a:xfrm>
            <a:off x="8907023" y="2180418"/>
            <a:ext cx="2770146" cy="1564979"/>
          </a:xfrm>
          <a:prstGeom prst="rect">
            <a:avLst/>
          </a:prstGeom>
          <a:ln w="6350">
            <a:solidFill>
              <a:schemeClr val="accent3"/>
            </a:solidFill>
          </a:ln>
          <a:effectLst>
            <a:outerShdw dist="38100" dir="2700000" algn="tl" rotWithShape="0">
              <a:schemeClr val="accent3">
                <a:alpha val="40000"/>
              </a:schemeClr>
            </a:outerShdw>
          </a:effectLst>
        </p:spPr>
      </p:pic>
      <p:sp>
        <p:nvSpPr>
          <p:cNvPr id="15" name="角丸四角形 68">
            <a:extLst>
              <a:ext uri="{FF2B5EF4-FFF2-40B4-BE49-F238E27FC236}">
                <a16:creationId xmlns:a16="http://schemas.microsoft.com/office/drawing/2014/main" id="{DCDE5755-4F35-A62C-8624-E5FDFB69CB7D}"/>
              </a:ext>
            </a:extLst>
          </p:cNvPr>
          <p:cNvSpPr/>
          <p:nvPr/>
        </p:nvSpPr>
        <p:spPr>
          <a:xfrm>
            <a:off x="9148115" y="4969631"/>
            <a:ext cx="2564459" cy="1323439"/>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定型項目での実施となります。</a:t>
            </a: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アンケート回答数の保証はいたしかねます。</a:t>
            </a:r>
            <a:br>
              <a:rPr kumimoji="0" lang="en-US" altLang="ja-JP" sz="800" kern="0" dirty="0">
                <a:solidFill>
                  <a:srgbClr val="545454"/>
                </a:solidFill>
                <a:latin typeface="Meiryo" panose="020B0604030504040204" pitchFamily="34" charset="-128"/>
                <a:ea typeface="Meiryo" panose="020B0604030504040204" pitchFamily="34" charset="-128"/>
              </a:rPr>
            </a:br>
            <a:r>
              <a:rPr kumimoji="0" lang="ja-JP" altLang="en-US" sz="800" kern="0" dirty="0">
                <a:solidFill>
                  <a:srgbClr val="545454"/>
                </a:solidFill>
                <a:latin typeface="Meiryo" panose="020B0604030504040204" pitchFamily="34" charset="-128"/>
                <a:ea typeface="Meiryo" panose="020B0604030504040204" pitchFamily="34" charset="-128"/>
              </a:rPr>
              <a:t>また、回答数は</a:t>
            </a:r>
            <a:r>
              <a:rPr kumimoji="0" lang="en-US" altLang="ja-JP" sz="800" kern="0" dirty="0">
                <a:solidFill>
                  <a:srgbClr val="545454"/>
                </a:solidFill>
                <a:latin typeface="Meiryo" panose="020B0604030504040204" pitchFamily="34" charset="-128"/>
                <a:ea typeface="Meiryo" panose="020B0604030504040204" pitchFamily="34" charset="-128"/>
              </a:rPr>
              <a:t>500</a:t>
            </a:r>
            <a:r>
              <a:rPr kumimoji="0" lang="ja-JP" altLang="en-US" sz="800" kern="0" dirty="0">
                <a:solidFill>
                  <a:srgbClr val="545454"/>
                </a:solidFill>
                <a:latin typeface="Meiryo" panose="020B0604030504040204" pitchFamily="34" charset="-128"/>
                <a:ea typeface="Meiryo" panose="020B0604030504040204" pitchFamily="34" charset="-128"/>
              </a:rPr>
              <a:t>件を上限とし、これを超えた場合、掲載途中でもアンケートを終了させていただきます。</a:t>
            </a:r>
            <a:endParaRPr kumimoji="0" lang="en-US" altLang="ja-JP" sz="8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予告なくアンケートサーバーのサイトメンテナンスを行い、一時的にアンケートの受付ができなくなる場合があります</a:t>
            </a:r>
            <a:endParaRPr kumimoji="0" lang="en-US" altLang="ja-JP" sz="8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一部データは、非正規の参考値としてのご提出となります。</a:t>
            </a:r>
          </a:p>
        </p:txBody>
      </p:sp>
      <p:pic>
        <p:nvPicPr>
          <p:cNvPr id="16" name="図 15">
            <a:extLst>
              <a:ext uri="{FF2B5EF4-FFF2-40B4-BE49-F238E27FC236}">
                <a16:creationId xmlns:a16="http://schemas.microsoft.com/office/drawing/2014/main" id="{4EC7AADE-0FD3-2E43-85EB-14C712BF03A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71505" y="3988732"/>
            <a:ext cx="2258417" cy="1835599"/>
          </a:xfrm>
          <a:prstGeom prst="rect">
            <a:avLst/>
          </a:prstGeom>
          <a:ln w="6350">
            <a:solidFill>
              <a:schemeClr val="accent3"/>
            </a:solidFill>
          </a:ln>
          <a:effectLst>
            <a:outerShdw dist="38100" dir="2700000" algn="tl" rotWithShape="0">
              <a:schemeClr val="accent3">
                <a:alpha val="40000"/>
              </a:schemeClr>
            </a:outerShdw>
          </a:effectLst>
        </p:spPr>
      </p:pic>
      <p:pic>
        <p:nvPicPr>
          <p:cNvPr id="17" name="Picture 2" descr="B1D2497D-1EBE-4057-8CE8-D155B6774F92-L0-001">
            <a:extLst>
              <a:ext uri="{FF2B5EF4-FFF2-40B4-BE49-F238E27FC236}">
                <a16:creationId xmlns:a16="http://schemas.microsoft.com/office/drawing/2014/main" id="{FB3D9FF6-E62F-FBCA-0046-5AE669F370E9}"/>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6420"/>
          <a:stretch/>
        </p:blipFill>
        <p:spPr bwMode="auto">
          <a:xfrm>
            <a:off x="7835412" y="4366385"/>
            <a:ext cx="1160427" cy="1931500"/>
          </a:xfrm>
          <a:prstGeom prst="rect">
            <a:avLst/>
          </a:prstGeom>
          <a:noFill/>
          <a:ln w="6350">
            <a:solidFill>
              <a:schemeClr val="accent3"/>
            </a:solidFill>
            <a:miter lim="800000"/>
            <a:headEnd/>
            <a:tailEnd/>
          </a:ln>
          <a:effectLst>
            <a:outerShdw dist="38100" dir="2700000" algn="tl" rotWithShape="0">
              <a:schemeClr val="accent3">
                <a:alpha val="40000"/>
              </a:schemeClr>
            </a:outerShdw>
          </a:effectLst>
          <a:extLst>
            <a:ext uri="{909E8E84-426E-40DD-AFC4-6F175D3DCCD1}">
              <a14:hiddenFill xmlns:a14="http://schemas.microsoft.com/office/drawing/2010/main">
                <a:solidFill>
                  <a:srgbClr val="FFFFFF"/>
                </a:solidFill>
              </a14:hiddenFill>
            </a:ext>
          </a:extLst>
        </p:spPr>
      </p:pic>
      <p:sp>
        <p:nvSpPr>
          <p:cNvPr id="18" name="角丸四角形 77">
            <a:extLst>
              <a:ext uri="{FF2B5EF4-FFF2-40B4-BE49-F238E27FC236}">
                <a16:creationId xmlns:a16="http://schemas.microsoft.com/office/drawing/2014/main" id="{917F67F5-4BF2-F3D3-81E0-F6945FB5D14C}"/>
              </a:ext>
            </a:extLst>
          </p:cNvPr>
          <p:cNvSpPr/>
          <p:nvPr/>
        </p:nvSpPr>
        <p:spPr>
          <a:xfrm>
            <a:off x="8153370" y="1751947"/>
            <a:ext cx="1887360" cy="288000"/>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000" b="1" kern="0">
                <a:solidFill>
                  <a:schemeClr val="bg1"/>
                </a:solidFill>
                <a:latin typeface="Meiryo" panose="020B0604030504040204" pitchFamily="34" charset="-128"/>
                <a:ea typeface="Meiryo" panose="020B0604030504040204" pitchFamily="34" charset="-128"/>
              </a:rPr>
              <a:t>レポートサンプル</a:t>
            </a:r>
            <a:endParaRPr kumimoji="0" lang="en-US" altLang="ja-JP" sz="1000" b="1" kern="0" dirty="0">
              <a:solidFill>
                <a:schemeClr val="bg1"/>
              </a:solidFill>
              <a:latin typeface="Meiryo" panose="020B0604030504040204" pitchFamily="34" charset="-128"/>
              <a:ea typeface="Meiryo" panose="020B0604030504040204" pitchFamily="34" charset="-128"/>
            </a:endParaRPr>
          </a:p>
        </p:txBody>
      </p:sp>
      <p:sp>
        <p:nvSpPr>
          <p:cNvPr id="19" name="角丸四角形 78">
            <a:extLst>
              <a:ext uri="{FF2B5EF4-FFF2-40B4-BE49-F238E27FC236}">
                <a16:creationId xmlns:a16="http://schemas.microsoft.com/office/drawing/2014/main" id="{D68DA698-EAC4-09E7-BF57-0387C43F4D20}"/>
              </a:ext>
            </a:extLst>
          </p:cNvPr>
          <p:cNvSpPr/>
          <p:nvPr/>
        </p:nvSpPr>
        <p:spPr>
          <a:xfrm>
            <a:off x="7108480" y="3780947"/>
            <a:ext cx="1887360" cy="288000"/>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000" b="1" kern="0">
                <a:solidFill>
                  <a:schemeClr val="bg1"/>
                </a:solidFill>
                <a:latin typeface="Meiryo" panose="020B0604030504040204" pitchFamily="34" charset="-128"/>
                <a:ea typeface="Meiryo" panose="020B0604030504040204" pitchFamily="34" charset="-128"/>
              </a:rPr>
              <a:t>アンケート画面サンプル</a:t>
            </a:r>
            <a:endParaRPr kumimoji="0" lang="en-US" altLang="ja-JP" sz="1000" b="1" kern="0" dirty="0">
              <a:solidFill>
                <a:schemeClr val="bg1"/>
              </a:solidFill>
              <a:latin typeface="Meiryo" panose="020B0604030504040204" pitchFamily="34" charset="-128"/>
              <a:ea typeface="Meiryo" panose="020B0604030504040204" pitchFamily="34" charset="-128"/>
            </a:endParaRPr>
          </a:p>
        </p:txBody>
      </p:sp>
      <p:grpSp>
        <p:nvGrpSpPr>
          <p:cNvPr id="20" name="グループ化 19">
            <a:extLst>
              <a:ext uri="{FF2B5EF4-FFF2-40B4-BE49-F238E27FC236}">
                <a16:creationId xmlns:a16="http://schemas.microsoft.com/office/drawing/2014/main" id="{CA97E301-D82C-30A0-6B14-ADA5CDA3AB7C}"/>
              </a:ext>
            </a:extLst>
          </p:cNvPr>
          <p:cNvGrpSpPr/>
          <p:nvPr/>
        </p:nvGrpSpPr>
        <p:grpSpPr>
          <a:xfrm>
            <a:off x="479425" y="3933191"/>
            <a:ext cx="5870523" cy="905304"/>
            <a:chOff x="479425" y="3844167"/>
            <a:chExt cx="5870523" cy="905304"/>
          </a:xfrm>
        </p:grpSpPr>
        <p:sp>
          <p:nvSpPr>
            <p:cNvPr id="21" name="角丸四角形 21">
              <a:extLst>
                <a:ext uri="{FF2B5EF4-FFF2-40B4-BE49-F238E27FC236}">
                  <a16:creationId xmlns:a16="http://schemas.microsoft.com/office/drawing/2014/main" id="{382DBA1C-396D-DA92-2CB6-3F2A35C4EBBD}"/>
                </a:ext>
              </a:extLst>
            </p:cNvPr>
            <p:cNvSpPr/>
            <p:nvPr/>
          </p:nvSpPr>
          <p:spPr>
            <a:xfrm>
              <a:off x="1258812" y="4537105"/>
              <a:ext cx="5091136" cy="212366"/>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lang="ja-JP" altLang="en-US" sz="1200" dirty="0">
                  <a:solidFill>
                    <a:schemeClr val="accent3"/>
                  </a:solidFill>
                  <a:latin typeface="Meiryo" panose="020B0604030504040204" pitchFamily="34" charset="-128"/>
                  <a:ea typeface="Meiryo" panose="020B0604030504040204" pitchFamily="34" charset="-128"/>
                </a:rPr>
                <a:t>読了率</a:t>
              </a:r>
              <a:endParaRPr kumimoji="0" lang="en-US" altLang="ja-JP" sz="1200" kern="0" dirty="0">
                <a:solidFill>
                  <a:schemeClr val="accent3"/>
                </a:solidFill>
                <a:latin typeface="Meiryo" panose="020B0604030504040204" pitchFamily="34" charset="-128"/>
                <a:ea typeface="Meiryo" panose="020B0604030504040204" pitchFamily="34" charset="-128"/>
              </a:endParaRPr>
            </a:p>
          </p:txBody>
        </p:sp>
        <p:sp>
          <p:nvSpPr>
            <p:cNvPr id="22" name="角丸四角形 22">
              <a:extLst>
                <a:ext uri="{FF2B5EF4-FFF2-40B4-BE49-F238E27FC236}">
                  <a16:creationId xmlns:a16="http://schemas.microsoft.com/office/drawing/2014/main" id="{385F1742-52F6-FFCC-0B0E-6E547666A731}"/>
                </a:ext>
              </a:extLst>
            </p:cNvPr>
            <p:cNvSpPr/>
            <p:nvPr/>
          </p:nvSpPr>
          <p:spPr>
            <a:xfrm>
              <a:off x="803425" y="3898167"/>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記事閲覧態度</a:t>
              </a:r>
            </a:p>
          </p:txBody>
        </p:sp>
        <p:grpSp>
          <p:nvGrpSpPr>
            <p:cNvPr id="23" name="グループ化 22">
              <a:extLst>
                <a:ext uri="{FF2B5EF4-FFF2-40B4-BE49-F238E27FC236}">
                  <a16:creationId xmlns:a16="http://schemas.microsoft.com/office/drawing/2014/main" id="{5CFFC9D8-1972-A554-99A6-03B3FE800CD8}"/>
                </a:ext>
              </a:extLst>
            </p:cNvPr>
            <p:cNvGrpSpPr>
              <a:grpSpLocks noChangeAspect="1"/>
            </p:cNvGrpSpPr>
            <p:nvPr/>
          </p:nvGrpSpPr>
          <p:grpSpPr>
            <a:xfrm>
              <a:off x="479425" y="3844167"/>
              <a:ext cx="576000" cy="576000"/>
              <a:chOff x="2435103" y="2081892"/>
              <a:chExt cx="792088" cy="792088"/>
            </a:xfrm>
          </p:grpSpPr>
          <p:sp>
            <p:nvSpPr>
              <p:cNvPr id="24" name="円/楕円 24">
                <a:extLst>
                  <a:ext uri="{FF2B5EF4-FFF2-40B4-BE49-F238E27FC236}">
                    <a16:creationId xmlns:a16="http://schemas.microsoft.com/office/drawing/2014/main" id="{7A62E9C9-4641-F180-CD83-95B0278AF5C0}"/>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25" name="グラフィックス 24">
                <a:extLst>
                  <a:ext uri="{FF2B5EF4-FFF2-40B4-BE49-F238E27FC236}">
                    <a16:creationId xmlns:a16="http://schemas.microsoft.com/office/drawing/2014/main" id="{05C2EC55-8DF7-0CB0-DA7B-E0010E96189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600964" y="2247753"/>
                <a:ext cx="460368" cy="460368"/>
              </a:xfrm>
              <a:prstGeom prst="rect">
                <a:avLst/>
              </a:prstGeom>
            </p:spPr>
          </p:pic>
        </p:grpSp>
      </p:grpSp>
      <p:grpSp>
        <p:nvGrpSpPr>
          <p:cNvPr id="26" name="グループ化 25">
            <a:extLst>
              <a:ext uri="{FF2B5EF4-FFF2-40B4-BE49-F238E27FC236}">
                <a16:creationId xmlns:a16="http://schemas.microsoft.com/office/drawing/2014/main" id="{00FACD8E-4834-746A-D6A6-0B3E1170A7FE}"/>
              </a:ext>
            </a:extLst>
          </p:cNvPr>
          <p:cNvGrpSpPr/>
          <p:nvPr/>
        </p:nvGrpSpPr>
        <p:grpSpPr>
          <a:xfrm>
            <a:off x="479425" y="5012039"/>
            <a:ext cx="5847077" cy="1136879"/>
            <a:chOff x="479425" y="4775746"/>
            <a:chExt cx="5847077" cy="1136879"/>
          </a:xfrm>
        </p:grpSpPr>
        <p:sp>
          <p:nvSpPr>
            <p:cNvPr id="27" name="角丸四角形 26">
              <a:extLst>
                <a:ext uri="{FF2B5EF4-FFF2-40B4-BE49-F238E27FC236}">
                  <a16:creationId xmlns:a16="http://schemas.microsoft.com/office/drawing/2014/main" id="{BC273039-515B-6227-600C-964D87DFACFF}"/>
                </a:ext>
              </a:extLst>
            </p:cNvPr>
            <p:cNvSpPr/>
            <p:nvPr/>
          </p:nvSpPr>
          <p:spPr>
            <a:xfrm>
              <a:off x="1235366" y="5441727"/>
              <a:ext cx="5091136" cy="470898"/>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lang="ja-JP" altLang="en-US" sz="1400" b="1" dirty="0">
                  <a:solidFill>
                    <a:schemeClr val="accent3"/>
                  </a:solidFill>
                  <a:latin typeface="Meiryo" panose="020B0604030504040204" pitchFamily="34" charset="-128"/>
                  <a:ea typeface="Meiryo" panose="020B0604030504040204" pitchFamily="34" charset="-128"/>
                </a:rPr>
                <a:t>タイアップ読者に対するアンケートを無償でご提供します。</a:t>
              </a:r>
              <a:br>
                <a:rPr lang="en-US" altLang="ja-JP" sz="1400" b="1" dirty="0">
                  <a:solidFill>
                    <a:schemeClr val="accent3"/>
                  </a:solidFill>
                  <a:latin typeface="Meiryo" panose="020B0604030504040204" pitchFamily="34" charset="-128"/>
                  <a:ea typeface="Meiryo" panose="020B0604030504040204" pitchFamily="34" charset="-128"/>
                </a:rPr>
              </a:br>
              <a:r>
                <a:rPr lang="ja-JP" altLang="en-US" sz="1200" dirty="0">
                  <a:solidFill>
                    <a:schemeClr val="accent3"/>
                  </a:solidFill>
                  <a:latin typeface="Meiryo" panose="020B0604030504040204" pitchFamily="34" charset="-128"/>
                  <a:ea typeface="Meiryo" panose="020B0604030504040204" pitchFamily="34" charset="-128"/>
                </a:rPr>
                <a:t>タイアップ記事への評価、読了後の態度変容を問うアンケートです。</a:t>
              </a:r>
            </a:p>
          </p:txBody>
        </p:sp>
        <p:sp>
          <p:nvSpPr>
            <p:cNvPr id="28" name="角丸四角形 27">
              <a:extLst>
                <a:ext uri="{FF2B5EF4-FFF2-40B4-BE49-F238E27FC236}">
                  <a16:creationId xmlns:a16="http://schemas.microsoft.com/office/drawing/2014/main" id="{EC9DD535-D805-D307-F93A-A8E2EEA86436}"/>
                </a:ext>
              </a:extLst>
            </p:cNvPr>
            <p:cNvSpPr/>
            <p:nvPr/>
          </p:nvSpPr>
          <p:spPr>
            <a:xfrm>
              <a:off x="803425" y="4829746"/>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態度変容効果</a:t>
              </a:r>
              <a:endParaRPr kumimoji="0" lang="en-US" altLang="ja-JP" sz="1600" b="1" kern="0" dirty="0">
                <a:solidFill>
                  <a:srgbClr val="C9002C"/>
                </a:solidFill>
                <a:latin typeface="Meiryo" panose="020B0604030504040204" pitchFamily="34" charset="-128"/>
                <a:ea typeface="Meiryo" panose="020B0604030504040204" pitchFamily="34" charset="-128"/>
              </a:endParaRPr>
            </a:p>
          </p:txBody>
        </p:sp>
        <p:grpSp>
          <p:nvGrpSpPr>
            <p:cNvPr id="29" name="グループ化 28">
              <a:extLst>
                <a:ext uri="{FF2B5EF4-FFF2-40B4-BE49-F238E27FC236}">
                  <a16:creationId xmlns:a16="http://schemas.microsoft.com/office/drawing/2014/main" id="{9B7DFAFF-17BC-EF1E-224A-7A81864C687C}"/>
                </a:ext>
              </a:extLst>
            </p:cNvPr>
            <p:cNvGrpSpPr>
              <a:grpSpLocks noChangeAspect="1"/>
            </p:cNvGrpSpPr>
            <p:nvPr/>
          </p:nvGrpSpPr>
          <p:grpSpPr>
            <a:xfrm>
              <a:off x="479425" y="4775746"/>
              <a:ext cx="576000" cy="576000"/>
              <a:chOff x="2435103" y="2081892"/>
              <a:chExt cx="792088" cy="792088"/>
            </a:xfrm>
          </p:grpSpPr>
          <p:sp>
            <p:nvSpPr>
              <p:cNvPr id="30" name="円/楕円 29">
                <a:extLst>
                  <a:ext uri="{FF2B5EF4-FFF2-40B4-BE49-F238E27FC236}">
                    <a16:creationId xmlns:a16="http://schemas.microsoft.com/office/drawing/2014/main" id="{9A9E9D1A-6F06-5713-C1B4-24EF53CDF723}"/>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31" name="グラフィックス 30">
                <a:extLst>
                  <a:ext uri="{FF2B5EF4-FFF2-40B4-BE49-F238E27FC236}">
                    <a16:creationId xmlns:a16="http://schemas.microsoft.com/office/drawing/2014/main" id="{067CC31B-1924-4A1C-AF27-6AF69EAB5CA2}"/>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600964" y="2247753"/>
                <a:ext cx="460368" cy="460368"/>
              </a:xfrm>
              <a:prstGeom prst="rect">
                <a:avLst/>
              </a:prstGeom>
            </p:spPr>
          </p:pic>
        </p:grpSp>
      </p:grpSp>
    </p:spTree>
    <p:extLst>
      <p:ext uri="{BB962C8B-B14F-4D97-AF65-F5344CB8AC3E}">
        <p14:creationId xmlns:p14="http://schemas.microsoft.com/office/powerpoint/2010/main" val="2466386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お申し込み方法</a:t>
            </a:r>
          </a:p>
        </p:txBody>
      </p:sp>
      <p:sp>
        <p:nvSpPr>
          <p:cNvPr id="5" name="正方形/長方形 4">
            <a:extLst>
              <a:ext uri="{FF2B5EF4-FFF2-40B4-BE49-F238E27FC236}">
                <a16:creationId xmlns:a16="http://schemas.microsoft.com/office/drawing/2014/main" id="{3DAE1C74-56E4-FAA3-2E2F-1CC35A74A151}"/>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 name="正方形/長方形 6">
            <a:extLst>
              <a:ext uri="{FF2B5EF4-FFF2-40B4-BE49-F238E27FC236}">
                <a16:creationId xmlns:a16="http://schemas.microsoft.com/office/drawing/2014/main" id="{0B8B4267-C54E-CCA8-5C2A-12F66860547A}"/>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 name="タイトル 2">
            <a:extLst>
              <a:ext uri="{FF2B5EF4-FFF2-40B4-BE49-F238E27FC236}">
                <a16:creationId xmlns:a16="http://schemas.microsoft.com/office/drawing/2014/main" id="{17E66B90-7EA3-C1B6-53FF-3EB44D58D846}"/>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9" name="タイトル 2">
            <a:extLst>
              <a:ext uri="{FF2B5EF4-FFF2-40B4-BE49-F238E27FC236}">
                <a16:creationId xmlns:a16="http://schemas.microsoft.com/office/drawing/2014/main" id="{F098D606-E5EA-9FC3-990D-316D3AE1A8DC}"/>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2"/>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2"/>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をご参照ください。なお、お申し込み可能な代理店様に一部制限がございますので、事前に弊社担当営業までお問い合わせください。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10" name="ホームベース 58">
            <a:extLst>
              <a:ext uri="{FF2B5EF4-FFF2-40B4-BE49-F238E27FC236}">
                <a16:creationId xmlns:a16="http://schemas.microsoft.com/office/drawing/2014/main" id="{9ADB7FF5-35B7-4DA6-7B40-74DC86AD2611}"/>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11" name="ホームベース 59">
            <a:extLst>
              <a:ext uri="{FF2B5EF4-FFF2-40B4-BE49-F238E27FC236}">
                <a16:creationId xmlns:a16="http://schemas.microsoft.com/office/drawing/2014/main" id="{78E05B8C-6049-6E22-BF51-59F3C91745EE}"/>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12" name="ホームベース 60">
            <a:extLst>
              <a:ext uri="{FF2B5EF4-FFF2-40B4-BE49-F238E27FC236}">
                <a16:creationId xmlns:a16="http://schemas.microsoft.com/office/drawing/2014/main" id="{EB41EF08-153A-87BF-DE08-9FB4D4CDB50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13" name="ホームベース 61">
            <a:extLst>
              <a:ext uri="{FF2B5EF4-FFF2-40B4-BE49-F238E27FC236}">
                <a16:creationId xmlns:a16="http://schemas.microsoft.com/office/drawing/2014/main" id="{A6EA03E6-B8E3-8523-14AC-69EE7B5FF5E9}"/>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4" name="ホームベース 62">
            <a:extLst>
              <a:ext uri="{FF2B5EF4-FFF2-40B4-BE49-F238E27FC236}">
                <a16:creationId xmlns:a16="http://schemas.microsoft.com/office/drawing/2014/main" id="{005213AF-E609-B2D4-3545-00A9983FEB49}"/>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15" name="ホームベース 63">
            <a:extLst>
              <a:ext uri="{FF2B5EF4-FFF2-40B4-BE49-F238E27FC236}">
                <a16:creationId xmlns:a16="http://schemas.microsoft.com/office/drawing/2014/main" id="{161689C7-E820-BFFD-15FF-D269CC0424E8}"/>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6" name="ホームベース 64">
            <a:extLst>
              <a:ext uri="{FF2B5EF4-FFF2-40B4-BE49-F238E27FC236}">
                <a16:creationId xmlns:a16="http://schemas.microsoft.com/office/drawing/2014/main" id="{B866BD98-191F-4692-C6F1-E06FE6A66C6A}"/>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17" name="ホームベース 65">
            <a:extLst>
              <a:ext uri="{FF2B5EF4-FFF2-40B4-BE49-F238E27FC236}">
                <a16:creationId xmlns:a16="http://schemas.microsoft.com/office/drawing/2014/main" id="{95DDE777-AE20-2000-9C70-ED1DF8CB9AC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8" name="ホームベース 66">
            <a:extLst>
              <a:ext uri="{FF2B5EF4-FFF2-40B4-BE49-F238E27FC236}">
                <a16:creationId xmlns:a16="http://schemas.microsoft.com/office/drawing/2014/main" id="{4C44F6D0-9E3B-B7D5-4273-A12C6E69D840}"/>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9" name="ホームベース 67">
            <a:extLst>
              <a:ext uri="{FF2B5EF4-FFF2-40B4-BE49-F238E27FC236}">
                <a16:creationId xmlns:a16="http://schemas.microsoft.com/office/drawing/2014/main" id="{D370CB4A-AE71-210D-9E0F-5EA3F596608D}"/>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20" name="ホームベース 68">
            <a:extLst>
              <a:ext uri="{FF2B5EF4-FFF2-40B4-BE49-F238E27FC236}">
                <a16:creationId xmlns:a16="http://schemas.microsoft.com/office/drawing/2014/main" id="{DCA98CB3-FDD4-72D1-34DD-D5034A7C29F0}"/>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21" name="ホームベース 69">
            <a:extLst>
              <a:ext uri="{FF2B5EF4-FFF2-40B4-BE49-F238E27FC236}">
                <a16:creationId xmlns:a16="http://schemas.microsoft.com/office/drawing/2014/main" id="{BADE96F7-1489-646B-AA3A-8FAB3EAB2FA2}"/>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22" name="直線コネクタ 21">
            <a:extLst>
              <a:ext uri="{FF2B5EF4-FFF2-40B4-BE49-F238E27FC236}">
                <a16:creationId xmlns:a16="http://schemas.microsoft.com/office/drawing/2014/main" id="{011B83A6-858A-1985-6440-EFD71046A794}"/>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23" name="グループ化 22">
            <a:extLst>
              <a:ext uri="{FF2B5EF4-FFF2-40B4-BE49-F238E27FC236}">
                <a16:creationId xmlns:a16="http://schemas.microsoft.com/office/drawing/2014/main" id="{1E244ABA-AC2B-FF4D-ADDB-0BD2C29EE0EB}"/>
              </a:ext>
            </a:extLst>
          </p:cNvPr>
          <p:cNvGrpSpPr/>
          <p:nvPr/>
        </p:nvGrpSpPr>
        <p:grpSpPr>
          <a:xfrm>
            <a:off x="6838767" y="2316263"/>
            <a:ext cx="1876415" cy="469804"/>
            <a:chOff x="6757793" y="2283586"/>
            <a:chExt cx="1876415" cy="469804"/>
          </a:xfrm>
        </p:grpSpPr>
        <p:sp>
          <p:nvSpPr>
            <p:cNvPr id="24" name="テキスト ボックス 23">
              <a:extLst>
                <a:ext uri="{FF2B5EF4-FFF2-40B4-BE49-F238E27FC236}">
                  <a16:creationId xmlns:a16="http://schemas.microsoft.com/office/drawing/2014/main" id="{E69BD98F-8538-EBC2-3E5F-9F2803020EB3}"/>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25" name="グラフィックス 24" descr="バッジ: チェックマーク 1 単色塗りつぶし">
              <a:extLst>
                <a:ext uri="{FF2B5EF4-FFF2-40B4-BE49-F238E27FC236}">
                  <a16:creationId xmlns:a16="http://schemas.microsoft.com/office/drawing/2014/main" id="{DDF1C628-9B8B-29CD-E1F0-9FB19433168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57793" y="2283586"/>
              <a:ext cx="469037" cy="469037"/>
            </a:xfrm>
            <a:prstGeom prst="rect">
              <a:avLst/>
            </a:prstGeom>
          </p:spPr>
        </p:pic>
      </p:grpSp>
      <p:grpSp>
        <p:nvGrpSpPr>
          <p:cNvPr id="26" name="グループ化 25">
            <a:extLst>
              <a:ext uri="{FF2B5EF4-FFF2-40B4-BE49-F238E27FC236}">
                <a16:creationId xmlns:a16="http://schemas.microsoft.com/office/drawing/2014/main" id="{4AC7749E-F51C-58E7-B8C8-35C50FDF2738}"/>
              </a:ext>
            </a:extLst>
          </p:cNvPr>
          <p:cNvGrpSpPr/>
          <p:nvPr/>
        </p:nvGrpSpPr>
        <p:grpSpPr>
          <a:xfrm>
            <a:off x="497907" y="2725521"/>
            <a:ext cx="885476" cy="1130553"/>
            <a:chOff x="455043" y="2752415"/>
            <a:chExt cx="885476" cy="1130553"/>
          </a:xfrm>
        </p:grpSpPr>
        <p:sp>
          <p:nvSpPr>
            <p:cNvPr id="27" name="角丸四角形 75">
              <a:extLst>
                <a:ext uri="{FF2B5EF4-FFF2-40B4-BE49-F238E27FC236}">
                  <a16:creationId xmlns:a16="http://schemas.microsoft.com/office/drawing/2014/main" id="{2826C815-7B40-8CB4-D727-649B0297EBE4}"/>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LINE</a:t>
              </a:r>
            </a:p>
            <a:p>
              <a:pPr algn="ctr">
                <a:defRPr/>
              </a:pPr>
              <a:r>
                <a:rPr kumimoji="0" lang="ja-JP" altLang="en-US" sz="1200" b="1" kern="0" dirty="0">
                  <a:solidFill>
                    <a:srgbClr val="FFFFFF"/>
                  </a:solidFill>
                  <a:latin typeface="Meiryo" panose="020B0604030504040204" pitchFamily="34" charset="-128"/>
                  <a:ea typeface="Meiryo" panose="020B0604030504040204" pitchFamily="34" charset="-128"/>
                </a:rPr>
                <a:t>ヤフー</a:t>
              </a:r>
            </a:p>
          </p:txBody>
        </p:sp>
        <p:sp>
          <p:nvSpPr>
            <p:cNvPr id="28" name="直角三角形 27">
              <a:extLst>
                <a:ext uri="{FF2B5EF4-FFF2-40B4-BE49-F238E27FC236}">
                  <a16:creationId xmlns:a16="http://schemas.microsoft.com/office/drawing/2014/main" id="{2DC92589-1F3C-FB1A-1CA2-AD789B491A52}"/>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9" name="直線コネクタ 28">
            <a:extLst>
              <a:ext uri="{FF2B5EF4-FFF2-40B4-BE49-F238E27FC236}">
                <a16:creationId xmlns:a16="http://schemas.microsoft.com/office/drawing/2014/main" id="{80B3A4FC-EA6B-98AA-76BA-F1B99447EDF8}"/>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30" name="円/楕円 78">
            <a:extLst>
              <a:ext uri="{FF2B5EF4-FFF2-40B4-BE49-F238E27FC236}">
                <a16:creationId xmlns:a16="http://schemas.microsoft.com/office/drawing/2014/main" id="{14BC67E6-1950-BD6C-F6F1-8FAB5B0B103F}"/>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1" name="タイトル 2">
            <a:extLst>
              <a:ext uri="{FF2B5EF4-FFF2-40B4-BE49-F238E27FC236}">
                <a16:creationId xmlns:a16="http://schemas.microsoft.com/office/drawing/2014/main" id="{E129A285-4292-46B8-8366-5F7A5EACB044}"/>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32" name="グループ化 31">
            <a:extLst>
              <a:ext uri="{FF2B5EF4-FFF2-40B4-BE49-F238E27FC236}">
                <a16:creationId xmlns:a16="http://schemas.microsoft.com/office/drawing/2014/main" id="{8C69AAB9-36F7-B68F-D874-A35E635C0056}"/>
              </a:ext>
            </a:extLst>
          </p:cNvPr>
          <p:cNvGrpSpPr/>
          <p:nvPr/>
        </p:nvGrpSpPr>
        <p:grpSpPr>
          <a:xfrm>
            <a:off x="497907" y="3985671"/>
            <a:ext cx="885476" cy="1134053"/>
            <a:chOff x="455043" y="4012565"/>
            <a:chExt cx="885476" cy="1134053"/>
          </a:xfrm>
        </p:grpSpPr>
        <p:sp>
          <p:nvSpPr>
            <p:cNvPr id="33" name="直角三角形 32">
              <a:extLst>
                <a:ext uri="{FF2B5EF4-FFF2-40B4-BE49-F238E27FC236}">
                  <a16:creationId xmlns:a16="http://schemas.microsoft.com/office/drawing/2014/main" id="{D90E6787-9A7B-219F-EB85-C378CAF4E613}"/>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4" name="角丸四角形 82">
              <a:extLst>
                <a:ext uri="{FF2B5EF4-FFF2-40B4-BE49-F238E27FC236}">
                  <a16:creationId xmlns:a16="http://schemas.microsoft.com/office/drawing/2014/main" id="{7C542DCA-1B44-94F2-1044-8FCE5929E57C}"/>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35" name="直角三角形 34">
            <a:extLst>
              <a:ext uri="{FF2B5EF4-FFF2-40B4-BE49-F238E27FC236}">
                <a16:creationId xmlns:a16="http://schemas.microsoft.com/office/drawing/2014/main" id="{477E4719-A8A5-DA76-03F2-9050F9A2E9F9}"/>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6" name="直角三角形 35">
            <a:extLst>
              <a:ext uri="{FF2B5EF4-FFF2-40B4-BE49-F238E27FC236}">
                <a16:creationId xmlns:a16="http://schemas.microsoft.com/office/drawing/2014/main" id="{D236669C-E4E8-C2FC-9D04-171D7772E642}"/>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49631423-87FB-8054-5C2B-67A28193F5C3}"/>
              </a:ext>
            </a:extLst>
          </p:cNvPr>
          <p:cNvCxnSpPr/>
          <p:nvPr/>
        </p:nvCxnSpPr>
        <p:spPr>
          <a:xfrm>
            <a:off x="620432" y="3483636"/>
            <a:ext cx="576000" cy="0"/>
          </a:xfrm>
          <a:prstGeom prst="line">
            <a:avLst/>
          </a:prstGeom>
          <a:noFill/>
          <a:ln w="12700" cap="flat" cmpd="sng" algn="ctr">
            <a:solidFill>
              <a:srgbClr val="FFFFFF"/>
            </a:solidFill>
            <a:prstDash val="solid"/>
          </a:ln>
          <a:effectLst/>
        </p:spPr>
      </p:cxnSp>
      <p:cxnSp>
        <p:nvCxnSpPr>
          <p:cNvPr id="38" name="直線コネクタ 37">
            <a:extLst>
              <a:ext uri="{FF2B5EF4-FFF2-40B4-BE49-F238E27FC236}">
                <a16:creationId xmlns:a16="http://schemas.microsoft.com/office/drawing/2014/main" id="{CBBAA1C5-F1DB-ED61-BCE4-53EDF36A252C}"/>
              </a:ext>
            </a:extLst>
          </p:cNvPr>
          <p:cNvCxnSpPr/>
          <p:nvPr/>
        </p:nvCxnSpPr>
        <p:spPr>
          <a:xfrm>
            <a:off x="597070" y="4668199"/>
            <a:ext cx="576000" cy="0"/>
          </a:xfrm>
          <a:prstGeom prst="line">
            <a:avLst/>
          </a:prstGeom>
          <a:noFill/>
          <a:ln w="12700" cap="flat" cmpd="sng" algn="ctr">
            <a:solidFill>
              <a:srgbClr val="FFFFFF"/>
            </a:solidFill>
            <a:prstDash val="solid"/>
          </a:ln>
          <a:effectLst/>
        </p:spPr>
      </p:cxnSp>
      <p:sp>
        <p:nvSpPr>
          <p:cNvPr id="6" name="テキスト プレースホルダー 1">
            <a:extLst>
              <a:ext uri="{FF2B5EF4-FFF2-40B4-BE49-F238E27FC236}">
                <a16:creationId xmlns:a16="http://schemas.microsoft.com/office/drawing/2014/main" id="{F138EF44-685A-A1FA-F9DC-DD2150387CBA}"/>
              </a:ext>
            </a:extLst>
          </p:cNvPr>
          <p:cNvSpPr>
            <a:spLocks noGrp="1"/>
          </p:cNvSpPr>
          <p:nvPr>
            <p:ph type="body" sz="quarter" idx="12"/>
          </p:nvPr>
        </p:nvSpPr>
        <p:spPr>
          <a:xfrm>
            <a:off x="595671" y="81412"/>
            <a:ext cx="866756" cy="410840"/>
          </a:xfrm>
        </p:spPr>
        <p:txBody>
          <a:bodyPr/>
          <a:lstStyle/>
          <a:p>
            <a:r>
              <a:rPr kumimoji="1" lang="ja-JP" altLang="en-US" dirty="0"/>
              <a:t>商品スペック</a:t>
            </a:r>
          </a:p>
        </p:txBody>
      </p:sp>
      <p:pic>
        <p:nvPicPr>
          <p:cNvPr id="40" name="図プレースホルダー 5" descr="アイコン&#10;&#10;自動的に生成された説明">
            <a:extLst>
              <a:ext uri="{FF2B5EF4-FFF2-40B4-BE49-F238E27FC236}">
                <a16:creationId xmlns:a16="http://schemas.microsoft.com/office/drawing/2014/main" id="{65D564CE-DFBE-FA0B-38C3-0F6C79A31D73}"/>
              </a:ext>
            </a:extLst>
          </p:cNvPr>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a:stretch>
            <a:fillRect/>
          </a:stretch>
        </p:blipFill>
        <p:spPr>
          <a:xfrm>
            <a:off x="102714" y="77808"/>
            <a:ext cx="406572" cy="405674"/>
          </a:xfrm>
        </p:spPr>
      </p:pic>
    </p:spTree>
    <p:extLst>
      <p:ext uri="{BB962C8B-B14F-4D97-AF65-F5344CB8AC3E}">
        <p14:creationId xmlns:p14="http://schemas.microsoft.com/office/powerpoint/2010/main" val="1331585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その他・注意事項</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1506DEF2-3508-6531-283E-31A2C060C8D8}"/>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127803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Rectangle 46">
            <a:extLst>
              <a:ext uri="{FF2B5EF4-FFF2-40B4-BE49-F238E27FC236}">
                <a16:creationId xmlns:a16="http://schemas.microsoft.com/office/drawing/2014/main" id="{B7926B7F-8928-0950-E18C-D4C016989721}"/>
              </a:ext>
            </a:extLst>
          </p:cNvPr>
          <p:cNvSpPr>
            <a:spLocks noChangeArrowheads="1"/>
          </p:cNvSpPr>
          <p:nvPr/>
        </p:nvSpPr>
        <p:spPr bwMode="auto">
          <a:xfrm>
            <a:off x="381724" y="1209798"/>
            <a:ext cx="11342574" cy="506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dirty="0">
                <a:solidFill>
                  <a:schemeClr val="accent3"/>
                </a:solidFill>
                <a:latin typeface="メイリオ"/>
                <a:ea typeface="メイリオ"/>
              </a:rPr>
              <a:t>■編集・制作</a:t>
            </a:r>
            <a:endParaRPr lang="en-US" altLang="ja-JP" sz="1400" dirty="0">
              <a:solidFill>
                <a:schemeClr val="accent3"/>
              </a:solidFill>
              <a:latin typeface="メイリオ"/>
              <a:ea typeface="メイリオ"/>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・企画内容は申込者・広告主様と</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dirty="0">
                <a:solidFill>
                  <a:schemeClr val="accent3"/>
                </a:solidFill>
                <a:latin typeface="メイリオ" panose="020B0604030504040204" pitchFamily="50" charset="-128"/>
                <a:ea typeface="メイリオ" panose="020B0604030504040204" pitchFamily="50" charset="-128"/>
              </a:rPr>
              <a:t>ヤフーとの間で協議の上決定し、最終的な編集権は</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dirty="0">
                <a:solidFill>
                  <a:schemeClr val="accent3"/>
                </a:solidFill>
                <a:latin typeface="メイリオ" panose="020B0604030504040204" pitchFamily="50" charset="-128"/>
                <a:ea typeface="メイリオ" panose="020B0604030504040204" pitchFamily="50" charset="-128"/>
              </a:rPr>
              <a:t>ヤフーに帰属します。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・申込者・広告主様より提供いただく製品画像等の素材については第三者の権利を侵害するものではないこと、および記載内容に係わる財産権全ての権利処理が完了していること、</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情報の正確性について</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dirty="0">
                <a:solidFill>
                  <a:schemeClr val="accent3"/>
                </a:solidFill>
                <a:latin typeface="メイリオ" panose="020B0604030504040204" pitchFamily="50" charset="-128"/>
                <a:ea typeface="メイリオ" panose="020B0604030504040204" pitchFamily="50" charset="-128"/>
              </a:rPr>
              <a:t>ヤフーに対して保証いただくものとします。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a:solidFill>
                  <a:schemeClr val="accent3"/>
                </a:solidFill>
                <a:latin typeface="メイリオ" panose="020B0604030504040204" pitchFamily="50" charset="-128"/>
                <a:ea typeface="メイリオ" panose="020B0604030504040204" pitchFamily="50" charset="-128"/>
              </a:rPr>
              <a:t>　・企画ページ上には「提供：○○」のスポンサークレジットの掲載が必須となります。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a:solidFill>
                  <a:schemeClr val="accent3"/>
                </a:solidFill>
                <a:latin typeface="メイリオ"/>
                <a:ea typeface="メイリオ"/>
              </a:rPr>
              <a:t>　・原則として掲載終了後はアーカイブ保存せず、企画ページは削除いたします。</a:t>
            </a:r>
            <a:endParaRPr lang="en-US" altLang="ja-JP" sz="1050" dirty="0">
              <a:solidFill>
                <a:schemeClr val="accent3"/>
              </a:solidFill>
              <a:latin typeface="メイリオ"/>
              <a:ea typeface="メイリオ"/>
            </a:endParaRPr>
          </a:p>
          <a:p>
            <a:pPr eaLnBrk="1" hangingPunct="1">
              <a:spcBef>
                <a:spcPct val="0"/>
              </a:spcBef>
              <a:buFontTx/>
              <a:buNone/>
            </a:pPr>
            <a:endParaRPr lang="en-US" altLang="ja-JP" sz="160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a:solidFill>
                  <a:schemeClr val="accent3"/>
                </a:solidFill>
                <a:latin typeface="メイリオ"/>
                <a:ea typeface="メイリオ"/>
              </a:rPr>
              <a:t>■災害情報告知モジュールの掲載</a:t>
            </a:r>
            <a:endParaRPr lang="en-US" altLang="ja-JP" sz="1400" dirty="0">
              <a:solidFill>
                <a:schemeClr val="accent3"/>
              </a:solidFill>
              <a:latin typeface="メイリオ"/>
              <a:ea typeface="メイリオ"/>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・地震、津波、その他有事が発生した際、</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dirty="0">
                <a:solidFill>
                  <a:schemeClr val="accent3"/>
                </a:solidFill>
                <a:latin typeface="メイリオ" panose="020B0604030504040204" pitchFamily="50" charset="-128"/>
                <a:ea typeface="メイリオ" panose="020B0604030504040204" pitchFamily="50" charset="-128"/>
              </a:rPr>
              <a:t>ヤフーを利用するお客様に対して速やかに災害情報をお伝えするために、企画ページについても、ページ上部に災害情報告知モジュール</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の掲載を行います。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a:ea typeface="メイリオ"/>
              </a:rPr>
              <a:t>　　</a:t>
            </a:r>
            <a:r>
              <a:rPr lang="en-US" altLang="ja-JP" sz="1050" dirty="0">
                <a:solidFill>
                  <a:schemeClr val="accent3"/>
                </a:solidFill>
                <a:latin typeface="メイリオ"/>
                <a:ea typeface="メイリオ"/>
              </a:rPr>
              <a:t>※</a:t>
            </a:r>
            <a:r>
              <a:rPr lang="ja-JP" altLang="en-US" sz="1050" dirty="0">
                <a:solidFill>
                  <a:schemeClr val="accent3"/>
                </a:solidFill>
                <a:latin typeface="メイリオ"/>
                <a:ea typeface="メイリオ"/>
              </a:rPr>
              <a:t>掲載方法（場所、内容、タイミングと期間など）は、</a:t>
            </a:r>
            <a:r>
              <a:rPr lang="en-US" altLang="ja-JP" sz="1050" dirty="0">
                <a:solidFill>
                  <a:schemeClr val="accent3"/>
                </a:solidFill>
                <a:latin typeface="メイリオ"/>
                <a:ea typeface="メイリオ"/>
              </a:rPr>
              <a:t>LINE</a:t>
            </a:r>
            <a:r>
              <a:rPr lang="ja-JP" altLang="en-US" sz="1050" dirty="0">
                <a:solidFill>
                  <a:schemeClr val="accent3"/>
                </a:solidFill>
                <a:latin typeface="メイリオ"/>
                <a:ea typeface="メイリオ"/>
              </a:rPr>
              <a:t>ヤフーの統一運用ルールにしたがいます。</a:t>
            </a:r>
            <a:endParaRPr lang="en-US" altLang="ja-JP" sz="1050" dirty="0">
              <a:solidFill>
                <a:schemeClr val="accent3"/>
              </a:solidFill>
              <a:latin typeface="メイリオ"/>
              <a:ea typeface="メイリオ"/>
            </a:endParaRPr>
          </a:p>
          <a:p>
            <a:pPr eaLnBrk="1" hangingPunct="1">
              <a:spcBef>
                <a:spcPct val="0"/>
              </a:spcBef>
              <a:buFontTx/>
              <a:buNone/>
            </a:pPr>
            <a:endParaRPr lang="en-US" altLang="ja-JP" sz="160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a:solidFill>
                  <a:schemeClr val="accent3"/>
                </a:solidFill>
                <a:latin typeface="メイリオ"/>
                <a:ea typeface="メイリオ"/>
              </a:rPr>
              <a:t>■誘導広告</a:t>
            </a: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・誘導広告を申込者・広告主様で制作いただく場合、別紙「</a:t>
            </a:r>
            <a:r>
              <a:rPr lang="ja-JP" altLang="en-US" sz="1050" dirty="0">
                <a:solidFill>
                  <a:schemeClr val="accent3"/>
                </a:solidFill>
                <a:latin typeface="メイリオ" panose="020B0604030504040204" pitchFamily="50" charset="-128"/>
                <a:ea typeface="メイリオ" panose="020B0604030504040204" pitchFamily="50" charset="-128"/>
                <a:hlinkClick r:id="rId3"/>
              </a:rPr>
              <a:t>タイアップ広告・クリエイティブ企画商品の誘導広告クリエイティブにおける表記ガイドライン</a:t>
            </a:r>
            <a:r>
              <a:rPr lang="ja-JP" altLang="en-US" sz="1050" dirty="0">
                <a:solidFill>
                  <a:schemeClr val="accent3"/>
                </a:solidFill>
                <a:latin typeface="メイリオ" panose="020B0604030504040204" pitchFamily="50" charset="-128"/>
                <a:ea typeface="メイリオ" panose="020B0604030504040204" pitchFamily="50" charset="-128"/>
              </a:rPr>
              <a:t>」を遵守してください。</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また原則として、タイアップを実施する</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dirty="0">
                <a:solidFill>
                  <a:schemeClr val="accent3"/>
                </a:solidFill>
                <a:latin typeface="メイリオ" panose="020B0604030504040204" pitchFamily="50" charset="-128"/>
                <a:ea typeface="メイリオ" panose="020B0604030504040204" pitchFamily="50" charset="-128"/>
              </a:rPr>
              <a:t>ヤフーサービスのロゴやテキストの掲載が必須となります。そのため、通常の審査とは別にサービス部門でのブランドチェックが必要と</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accent3"/>
                </a:solidFill>
                <a:latin typeface="メイリオ" panose="020B0604030504040204" pitchFamily="50" charset="-128"/>
                <a:ea typeface="メイリオ" panose="020B0604030504040204" pitchFamily="50" charset="-128"/>
              </a:rPr>
              <a:t>　　なりますので、必ず入稿前に弊社担当営業を通じてクリエイティブの確認をご依頼願います。</a:t>
            </a:r>
            <a:endParaRPr lang="en-US" altLang="ja-JP" sz="1050" dirty="0">
              <a:solidFill>
                <a:schemeClr val="accent3"/>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accent3"/>
              </a:solidFill>
              <a:latin typeface="メイリオ"/>
              <a:ea typeface="メイリオ"/>
            </a:endParaRPr>
          </a:p>
          <a:p>
            <a:pPr marL="0" lvl="0" indent="0" eaLnBrk="1" hangingPunct="1">
              <a:spcBef>
                <a:spcPct val="0"/>
              </a:spcBef>
              <a:buNone/>
            </a:pPr>
            <a:r>
              <a:rPr lang="ja-JP" altLang="en-US" sz="1400" dirty="0">
                <a:solidFill>
                  <a:schemeClr val="accent3"/>
                </a:solidFill>
                <a:latin typeface="メイリオ"/>
                <a:ea typeface="メイリオ"/>
              </a:rPr>
              <a:t>■効果計測用</a:t>
            </a:r>
            <a:r>
              <a:rPr lang="en-US" altLang="ja-JP" sz="1400" dirty="0">
                <a:solidFill>
                  <a:schemeClr val="accent3"/>
                </a:solidFill>
                <a:latin typeface="メイリオ"/>
                <a:ea typeface="メイリオ"/>
              </a:rPr>
              <a:t>URL</a:t>
            </a: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・セキュリティ等の観点から、下記いずれの場合もリンク先への効果計測用のパラメータ付き</a:t>
            </a:r>
            <a:r>
              <a:rPr lang="en-US" altLang="ja-JP" sz="1050" dirty="0">
                <a:solidFill>
                  <a:schemeClr val="accent3"/>
                </a:solidFill>
                <a:latin typeface="メイリオ" panose="020B0604030504040204" pitchFamily="50" charset="-128"/>
                <a:ea typeface="メイリオ" panose="020B0604030504040204" pitchFamily="50" charset="-128"/>
              </a:rPr>
              <a:t>URL</a:t>
            </a:r>
            <a:r>
              <a:rPr lang="ja-JP" altLang="en-US" sz="1050" dirty="0">
                <a:solidFill>
                  <a:schemeClr val="accent3"/>
                </a:solidFill>
                <a:latin typeface="メイリオ" panose="020B0604030504040204" pitchFamily="50" charset="-128"/>
                <a:ea typeface="メイリオ" panose="020B0604030504040204" pitchFamily="50" charset="-128"/>
              </a:rPr>
              <a:t>の設定は不可となります。ただし、一部効果計測ベンダーにおいては効果測定データ</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取扱約款の確認・同意をいただいた上で設定することが可能です。弊社担当営業までご相談ください。</a:t>
            </a:r>
            <a:endParaRPr lang="en-US" altLang="ja-JP" sz="1050" dirty="0">
              <a:solidFill>
                <a:schemeClr val="accent3"/>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accent3"/>
                </a:solidFill>
                <a:latin typeface="メイリオ" panose="020B0604030504040204" pitchFamily="50" charset="-128"/>
                <a:ea typeface="メイリオ" panose="020B0604030504040204" pitchFamily="50" charset="-128"/>
              </a:rPr>
              <a:t>　　　　誘導広告→企画ページ ｜ 企画ページ→広告主様サイト</a:t>
            </a:r>
            <a:endParaRPr lang="en-US" altLang="ja-JP" sz="1050" dirty="0">
              <a:solidFill>
                <a:schemeClr val="accent3"/>
              </a:solidFill>
              <a:latin typeface="メイリオ"/>
              <a:ea typeface="メイリオ"/>
            </a:endParaRPr>
          </a:p>
          <a:p>
            <a:pPr marL="0" lvl="0" indent="0" eaLnBrk="1" hangingPunct="1">
              <a:spcBef>
                <a:spcPct val="0"/>
              </a:spcBef>
              <a:buNone/>
            </a:pPr>
            <a:endParaRPr lang="en-US" altLang="ja-JP" sz="1600" dirty="0">
              <a:solidFill>
                <a:schemeClr val="accent3"/>
              </a:solidFill>
              <a:latin typeface="メイリオ"/>
              <a:ea typeface="メイリオ"/>
            </a:endParaRPr>
          </a:p>
          <a:p>
            <a:pPr marL="0" lvl="0" indent="0" eaLnBrk="1" hangingPunct="1">
              <a:spcBef>
                <a:spcPct val="0"/>
              </a:spcBef>
              <a:buNone/>
            </a:pPr>
            <a:r>
              <a:rPr lang="ja-JP" altLang="en-US" sz="1400" dirty="0">
                <a:solidFill>
                  <a:schemeClr val="accent3"/>
                </a:solidFill>
                <a:latin typeface="メイリオ"/>
                <a:ea typeface="メイリオ"/>
              </a:rPr>
              <a:t>■効果検証レポート</a:t>
            </a:r>
            <a:endParaRPr lang="en-US" altLang="ja-JP" sz="1400" dirty="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・レポートには、</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dirty="0">
                <a:solidFill>
                  <a:schemeClr val="accent3"/>
                </a:solidFill>
                <a:latin typeface="メイリオ"/>
                <a:ea typeface="メイリオ"/>
              </a:rPr>
              <a:t>ヤフーの管理するお客様の個人情報</a:t>
            </a:r>
            <a:r>
              <a:rPr lang="en-US" altLang="ja-JP" sz="1050" dirty="0">
                <a:solidFill>
                  <a:schemeClr val="accent3"/>
                </a:solidFill>
                <a:latin typeface="メイリオ"/>
                <a:ea typeface="メイリオ"/>
              </a:rPr>
              <a:t>*1</a:t>
            </a:r>
            <a:r>
              <a:rPr lang="ja-JP" altLang="en-US" sz="1050" dirty="0">
                <a:solidFill>
                  <a:schemeClr val="accent3"/>
                </a:solidFill>
                <a:latin typeface="メイリオ"/>
                <a:ea typeface="メイリオ"/>
              </a:rPr>
              <a:t>（個人情報の保護に関する法律に定める個人情報。以下同じ。）が含まれる場合があります。個人情報の保護に関する法律</a:t>
            </a:r>
            <a:endParaRPr lang="en-US" altLang="ja-JP" sz="1050" dirty="0">
              <a:solidFill>
                <a:schemeClr val="accent3"/>
              </a:solidFill>
              <a:latin typeface="メイリオ"/>
              <a:ea typeface="メイリオ"/>
            </a:endParaRPr>
          </a:p>
          <a:p>
            <a:pPr marL="0" lvl="0" indent="0" eaLnBrk="1" hangingPunct="1">
              <a:spcBef>
                <a:spcPct val="0"/>
              </a:spcBef>
              <a:buNone/>
            </a:pPr>
            <a:r>
              <a:rPr lang="ja-JP" altLang="en-US" sz="1050" dirty="0">
                <a:solidFill>
                  <a:schemeClr val="accent3"/>
                </a:solidFill>
                <a:latin typeface="メイリオ"/>
                <a:ea typeface="メイリオ"/>
              </a:rPr>
              <a:t>　　その他の関係法令・ガイドラインを遵守するとともに、善良な管理者の注意をもって適切に取り扱い、不正アクセスおよび不正利用の防止に努めていただくようにお願いいたします。</a:t>
            </a:r>
            <a:br>
              <a:rPr lang="ja-JP" altLang="en-US" sz="1050" dirty="0">
                <a:solidFill>
                  <a:schemeClr val="accent3"/>
                </a:solidFill>
                <a:latin typeface="メイリオ"/>
                <a:ea typeface="メイリオ"/>
              </a:rPr>
            </a:br>
            <a:r>
              <a:rPr lang="ja-JP" altLang="en-US" sz="1050" dirty="0">
                <a:solidFill>
                  <a:schemeClr val="accent3"/>
                </a:solidFill>
                <a:latin typeface="メイリオ"/>
                <a:ea typeface="メイリオ"/>
              </a:rPr>
              <a:t>　　</a:t>
            </a:r>
            <a:r>
              <a:rPr lang="en-US" altLang="ja-JP" sz="1050" dirty="0">
                <a:solidFill>
                  <a:schemeClr val="accent3"/>
                </a:solidFill>
                <a:latin typeface="メイリオ"/>
                <a:ea typeface="メイリオ"/>
              </a:rPr>
              <a:t>*1.</a:t>
            </a:r>
            <a:r>
              <a:rPr lang="ja-JP" altLang="en-US" sz="1050" dirty="0">
                <a:solidFill>
                  <a:schemeClr val="accent3"/>
                </a:solidFill>
                <a:latin typeface="メイリオ"/>
                <a:ea typeface="メイリオ"/>
              </a:rPr>
              <a:t>例：ユーザーアンケートを実施し自由回答を含む場合、</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dirty="0">
                <a:solidFill>
                  <a:schemeClr val="accent3"/>
                </a:solidFill>
                <a:latin typeface="メイリオ"/>
                <a:ea typeface="メイリオ"/>
              </a:rPr>
              <a:t>ヤフーにおいて特定の個人を識別することができる情報に該当</a:t>
            </a:r>
            <a:endParaRPr lang="en-US" altLang="ja-JP" sz="1050" dirty="0">
              <a:solidFill>
                <a:schemeClr val="accent3"/>
              </a:solidFill>
              <a:latin typeface="メイリオ"/>
              <a:ea typeface="メイリオ"/>
            </a:endParaRPr>
          </a:p>
        </p:txBody>
      </p:sp>
    </p:spTree>
    <p:extLst>
      <p:ext uri="{BB962C8B-B14F-4D97-AF65-F5344CB8AC3E}">
        <p14:creationId xmlns:p14="http://schemas.microsoft.com/office/powerpoint/2010/main" val="5106460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 name="Rectangle 46">
            <a:extLst>
              <a:ext uri="{FF2B5EF4-FFF2-40B4-BE49-F238E27FC236}">
                <a16:creationId xmlns:a16="http://schemas.microsoft.com/office/drawing/2014/main" id="{6C14EF9C-1DB2-CA63-B18E-7FF6818EFE2B}"/>
              </a:ext>
            </a:extLst>
          </p:cNvPr>
          <p:cNvSpPr>
            <a:spLocks noChangeArrowheads="1"/>
          </p:cNvSpPr>
          <p:nvPr/>
        </p:nvSpPr>
        <p:spPr bwMode="auto">
          <a:xfrm>
            <a:off x="455980" y="1227317"/>
            <a:ext cx="10628964" cy="4343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400" kern="0" dirty="0">
                <a:solidFill>
                  <a:srgbClr val="545454"/>
                </a:solidFill>
                <a:latin typeface="メイリオ"/>
                <a:ea typeface="メイリオ"/>
              </a:rPr>
              <a:t>■ 免責事項</a:t>
            </a:r>
            <a:endParaRPr lang="en-US" altLang="ja-JP" sz="14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545454"/>
                </a:solidFill>
                <a:latin typeface="メイリオ"/>
                <a:ea typeface="メイリオ"/>
              </a:rPr>
              <a:t>申込者・広告主様の故意または過失によって、</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ヤフーと申込者間の広告掲載契約に定める掲載開始日までに企画ページの掲載を開始できなかった場合、</a:t>
            </a:r>
            <a:br>
              <a:rPr lang="en-US" altLang="ja-JP" sz="1050" kern="0" dirty="0">
                <a:solidFill>
                  <a:srgbClr val="545454"/>
                </a:solidFill>
                <a:latin typeface="メイリオ"/>
                <a:ea typeface="メイリオ"/>
              </a:rPr>
            </a:b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は広告掲載契約に基づく企画ページの掲載を履行する義務を免れるものとします。また、その場合、当該企画ページの掲載を行うことができなかった期間の広告料金（広告掲載費、制作費その他広告掲載契約に基づき申込者および</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ヤフー間で事前に合意した金額をいいます）は何ら減免されません。</a:t>
            </a:r>
            <a:endParaRPr lang="en-US" altLang="ja-JP" sz="105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ヤフーが定めるサポート環境（</a:t>
            </a:r>
            <a:r>
              <a:rPr lang="en-US" altLang="ja-JP" sz="1050" kern="0" dirty="0">
                <a:solidFill>
                  <a:srgbClr val="545454"/>
                </a:solidFill>
                <a:latin typeface="メイリオ"/>
                <a:ea typeface="メイリオ"/>
              </a:rPr>
              <a:t>OS/</a:t>
            </a:r>
            <a:r>
              <a:rPr lang="ja-JP" altLang="en-US" sz="1050" kern="0" dirty="0">
                <a:solidFill>
                  <a:srgbClr val="545454"/>
                </a:solidFill>
                <a:latin typeface="メイリオ"/>
                <a:ea typeface="メイリオ"/>
              </a:rPr>
              <a:t>ブラウザー）以外では、企画ページの非表示や表示崩れを起こす場合があり、</a:t>
            </a:r>
            <a:r>
              <a:rPr lang="en-US" altLang="ja-JP" sz="1050" dirty="0">
                <a:solidFill>
                  <a:schemeClr val="accent3"/>
                </a:solidFill>
                <a:latin typeface="メイリオ" panose="020B0604030504040204" pitchFamily="50" charset="-128"/>
                <a:ea typeface="メイリオ" panose="020B0604030504040204" pitchFamily="50" charset="-128"/>
              </a:rPr>
              <a:t> LINE</a:t>
            </a:r>
            <a:r>
              <a:rPr lang="ja-JP" altLang="en-US" sz="1050" kern="0" dirty="0">
                <a:solidFill>
                  <a:srgbClr val="545454"/>
                </a:solidFill>
                <a:latin typeface="メイリオ"/>
                <a:ea typeface="メイリオ"/>
              </a:rPr>
              <a:t>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停電・通信回線の事故・天災等の不可抗力、通信事業者の不履行、インターネットインフラその他サーバー等のシステム上の不具合、緊急メンテナンスの発生など</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ヤフーの責に帰すべき事由以外の原因により、企画ページの全部または一部を掲載できなかった場合、</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ヤフーはその責を問われないものとし、当該履行については、当該原因の影響とみなされる範囲まで義務を免除されるものとします。</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ただし、</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ヤフーの故意または重過失による場合はこの限りではありません。</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なお、この場合、</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rgbClr val="545454"/>
                </a:solidFill>
                <a:latin typeface="メイリオ"/>
                <a:ea typeface="メイリオ"/>
              </a:rPr>
              <a:t>企画ページ掲載中に、当該サイトからのリンクがデッドリンクとなった場合や、リンク先のサイトに不具合が発生した場合、</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ヤフーは当該企画ページの掲載を停止することができるものとし、この場合、</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ヤフーは企画ページ不掲載の責を負わないものとします。</a:t>
            </a:r>
            <a:endParaRPr lang="en-US" altLang="ja-JP" sz="105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400" kern="0" dirty="0">
                <a:solidFill>
                  <a:srgbClr val="545454"/>
                </a:solidFill>
                <a:latin typeface="メイリオ"/>
                <a:ea typeface="メイリオ"/>
              </a:rPr>
              <a:t>■ 免責期間</a:t>
            </a:r>
            <a:endParaRPr lang="en-US" altLang="ja-JP" sz="14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050" kern="0" dirty="0">
                <a:solidFill>
                  <a:srgbClr val="545454"/>
                </a:solidFill>
                <a:latin typeface="メイリオ"/>
                <a:ea typeface="メイリオ"/>
              </a:rPr>
              <a:t>本商品につきましては、以下①～③を企画ページの掲載調整時間とし、</a:t>
            </a:r>
            <a:r>
              <a:rPr lang="en-US" altLang="ja-JP" sz="1050" dirty="0">
                <a:solidFill>
                  <a:schemeClr val="accent3"/>
                </a:solidFill>
                <a:latin typeface="メイリオ" panose="020B0604030504040204" pitchFamily="50" charset="-128"/>
                <a:ea typeface="メイリオ" panose="020B0604030504040204" pitchFamily="50" charset="-128"/>
              </a:rPr>
              <a:t>LINE</a:t>
            </a:r>
            <a:r>
              <a:rPr lang="ja-JP" altLang="en-US" sz="1050" kern="0" dirty="0">
                <a:solidFill>
                  <a:srgbClr val="545454"/>
                </a:solidFill>
                <a:latin typeface="メイリオ"/>
                <a:ea typeface="メイリオ"/>
              </a:rPr>
              <a:t>ヤフーは当該掲載調整時間内の不具合、不完全掲載または未掲載について免責されるものとします。</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①企画ページ掲載の初日の午前</a:t>
            </a:r>
            <a:r>
              <a:rPr lang="en-US" altLang="ja-JP" sz="1050" kern="0" dirty="0">
                <a:solidFill>
                  <a:srgbClr val="545454"/>
                </a:solidFill>
                <a:latin typeface="メイリオ"/>
                <a:ea typeface="メイリオ"/>
              </a:rPr>
              <a:t>0</a:t>
            </a:r>
            <a:r>
              <a:rPr lang="ja-JP" altLang="en-US" sz="1050" kern="0" dirty="0">
                <a:solidFill>
                  <a:srgbClr val="545454"/>
                </a:solidFill>
                <a:latin typeface="メイリオ"/>
                <a:ea typeface="メイリオ"/>
              </a:rPr>
              <a:t>時から</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時間、および企画ページの内容が変更もしくは追加された場合における、当該企画ページの掲載予定時刻から</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②企画ページの掲載開始日が営業日以外の場合における、当該掲載開始時間から翌営業日正午まで</a:t>
            </a:r>
            <a:br>
              <a:rPr lang="en-US" altLang="ja-JP" sz="1050" kern="0" dirty="0">
                <a:solidFill>
                  <a:srgbClr val="545454"/>
                </a:solidFill>
                <a:latin typeface="メイリオ"/>
                <a:ea typeface="メイリオ"/>
              </a:rPr>
            </a:br>
            <a:r>
              <a:rPr lang="ja-JP" altLang="en-US" sz="1050" kern="0" dirty="0">
                <a:solidFill>
                  <a:srgbClr val="545454"/>
                </a:solidFill>
                <a:latin typeface="メイリオ"/>
                <a:ea typeface="メイリオ"/>
              </a:rPr>
              <a:t>③企画ページの総掲載予定時間が</a:t>
            </a:r>
            <a:r>
              <a:rPr lang="en-US" altLang="ja-JP" sz="1050" kern="0" dirty="0">
                <a:solidFill>
                  <a:srgbClr val="545454"/>
                </a:solidFill>
                <a:latin typeface="メイリオ"/>
                <a:ea typeface="メイリオ"/>
              </a:rPr>
              <a:t>12</a:t>
            </a:r>
            <a:r>
              <a:rPr lang="ja-JP" altLang="en-US" sz="1050" kern="0" dirty="0">
                <a:solidFill>
                  <a:srgbClr val="545454"/>
                </a:solidFill>
                <a:latin typeface="メイリオ"/>
                <a:ea typeface="メイリオ"/>
              </a:rPr>
              <a:t>時間未満の場合における、総掲載予定時間の</a:t>
            </a:r>
            <a:r>
              <a:rPr lang="en-US" altLang="ja-JP" sz="1050" kern="0" dirty="0">
                <a:solidFill>
                  <a:srgbClr val="545454"/>
                </a:solidFill>
                <a:latin typeface="メイリオ"/>
                <a:ea typeface="メイリオ"/>
              </a:rPr>
              <a:t>10%</a:t>
            </a:r>
            <a:r>
              <a:rPr lang="ja-JP" altLang="en-US" sz="1050" kern="0" dirty="0">
                <a:solidFill>
                  <a:srgbClr val="545454"/>
                </a:solidFill>
                <a:latin typeface="メイリオ"/>
                <a:ea typeface="メイリオ"/>
              </a:rPr>
              <a:t>にあたる時間まで</a:t>
            </a:r>
          </a:p>
        </p:txBody>
      </p:sp>
    </p:spTree>
    <p:extLst>
      <p:ext uri="{BB962C8B-B14F-4D97-AF65-F5344CB8AC3E}">
        <p14:creationId xmlns:p14="http://schemas.microsoft.com/office/powerpoint/2010/main" val="12932486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a:latin typeface="+mn-ea"/>
                <a:cs typeface="メイリオ" panose="020B0604030504040204" pitchFamily="50" charset="-128"/>
              </a:rPr>
              <a:t>事前提案可否申請について</a:t>
            </a:r>
          </a:p>
        </p:txBody>
      </p:sp>
      <p:sp>
        <p:nvSpPr>
          <p:cNvPr id="3" name="正方形/長方形 2">
            <a:extLst>
              <a:ext uri="{FF2B5EF4-FFF2-40B4-BE49-F238E27FC236}">
                <a16:creationId xmlns:a16="http://schemas.microsoft.com/office/drawing/2014/main" id="{C67E5814-EA62-14DA-020D-F7FA7094D141}"/>
              </a:ext>
            </a:extLst>
          </p:cNvPr>
          <p:cNvSpPr/>
          <p:nvPr/>
        </p:nvSpPr>
        <p:spPr>
          <a:xfrm>
            <a:off x="479425" y="1275101"/>
            <a:ext cx="11269662" cy="1581972"/>
          </a:xfrm>
          <a:prstGeom prst="rect">
            <a:avLst/>
          </a:prstGeom>
        </p:spPr>
        <p:txBody>
          <a:bodyPr wrap="square" lIns="0" tIns="0" rIns="0" bIns="0" anchor="t">
            <a:spAutoFit/>
          </a:bodyPr>
          <a:lstStyle/>
          <a:p>
            <a:pPr>
              <a:lnSpc>
                <a:spcPct val="130000"/>
              </a:lnSpc>
              <a:defRPr/>
            </a:pPr>
            <a:r>
              <a:rPr kumimoji="0" lang="ja-JP" altLang="en-US" sz="1600" kern="0" dirty="0">
                <a:latin typeface="Meiryo"/>
                <a:ea typeface="Meiryo"/>
              </a:rPr>
              <a:t>本商品は</a:t>
            </a:r>
            <a:r>
              <a:rPr kumimoji="0" lang="ja-JP" altLang="en-US" sz="1600" b="1" kern="0" dirty="0">
                <a:solidFill>
                  <a:srgbClr val="C00000"/>
                </a:solidFill>
                <a:latin typeface="Meiryo"/>
                <a:ea typeface="Meiryo"/>
              </a:rPr>
              <a:t>事前に弊社による出稿可否判断が必要</a:t>
            </a:r>
            <a:r>
              <a:rPr kumimoji="0" lang="ja-JP" altLang="en-US" sz="1600" kern="0" dirty="0">
                <a:latin typeface="Meiryo"/>
                <a:ea typeface="Meiryo"/>
              </a:rPr>
              <a:t>となります。</a:t>
            </a:r>
            <a:endParaRPr lang="en-US" altLang="ja-JP" sz="1600" kern="0" dirty="0">
              <a:latin typeface="Meiryo"/>
              <a:ea typeface="Meiryo"/>
            </a:endParaRPr>
          </a:p>
          <a:p>
            <a:pPr>
              <a:lnSpc>
                <a:spcPct val="130000"/>
              </a:lnSpc>
            </a:pPr>
            <a:r>
              <a:rPr lang="ja-JP" sz="1600" dirty="0">
                <a:latin typeface="Meiryo"/>
                <a:ea typeface="Meiryo"/>
                <a:cs typeface="+mn-lt"/>
              </a:rPr>
              <a:t>本セールスシートに記載の「</a:t>
            </a:r>
            <a:r>
              <a:rPr lang="ja-JP" altLang="en-US" sz="1600" dirty="0">
                <a:latin typeface="Meiryo"/>
                <a:ea typeface="Meiryo"/>
                <a:cs typeface="+mn-lt"/>
              </a:rPr>
              <a:t>販売制限カテゴリー</a:t>
            </a:r>
            <a:r>
              <a:rPr lang="ja-JP" sz="1600" dirty="0">
                <a:solidFill>
                  <a:srgbClr val="000000"/>
                </a:solidFill>
                <a:latin typeface="Meiryo"/>
                <a:ea typeface="Meiryo"/>
                <a:cs typeface="Calibri"/>
              </a:rPr>
              <a:t>」</a:t>
            </a:r>
            <a:r>
              <a:rPr lang="ja-JP" altLang="ja-JP" sz="1600" dirty="0">
                <a:latin typeface="Meiryo"/>
                <a:ea typeface="Meiryo"/>
                <a:cs typeface="+mn-lt"/>
              </a:rPr>
              <a:t> </a:t>
            </a:r>
            <a:r>
              <a:rPr lang="ja-JP" sz="1600" dirty="0">
                <a:solidFill>
                  <a:srgbClr val="000000"/>
                </a:solidFill>
                <a:latin typeface="Meiryo"/>
                <a:ea typeface="Meiryo"/>
                <a:cs typeface="Calibri"/>
              </a:rPr>
              <a:t>に基づき</a:t>
            </a:r>
            <a:r>
              <a:rPr lang="ja-JP" altLang="en-US" sz="1600" kern="0" dirty="0">
                <a:solidFill>
                  <a:schemeClr val="tx1">
                    <a:lumMod val="65000"/>
                    <a:lumOff val="35000"/>
                  </a:schemeClr>
                </a:solidFill>
                <a:latin typeface="Meiryo"/>
                <a:ea typeface="Meiryo"/>
                <a:cs typeface="Calibri"/>
              </a:rPr>
              <a:t>確認させていただき、</a:t>
            </a:r>
            <a:r>
              <a:rPr lang="ja-JP" altLang="en-US" sz="1600" b="1" kern="0" dirty="0">
                <a:solidFill>
                  <a:schemeClr val="tx1">
                    <a:lumMod val="65000"/>
                    <a:lumOff val="35000"/>
                  </a:schemeClr>
                </a:solidFill>
                <a:latin typeface="Meiryo"/>
                <a:ea typeface="Meiryo"/>
                <a:cs typeface="Calibri"/>
              </a:rPr>
              <a:t>場合によっては</a:t>
            </a:r>
            <a:r>
              <a:rPr lang="ja-JP" altLang="en-US" sz="1600" b="1" dirty="0">
                <a:solidFill>
                  <a:schemeClr val="tx1">
                    <a:lumMod val="65000"/>
                    <a:lumOff val="35000"/>
                  </a:schemeClr>
                </a:solidFill>
                <a:latin typeface="Meiryo"/>
                <a:ea typeface="Meiryo"/>
                <a:cs typeface="Calibri"/>
              </a:rPr>
              <a:t>掲載をお断りさせていただくことがございます。</a:t>
            </a:r>
            <a:endParaRPr lang="en-US" altLang="ja-JP" sz="1600" b="1" dirty="0">
              <a:solidFill>
                <a:schemeClr val="tx1">
                  <a:lumMod val="65000"/>
                  <a:lumOff val="35000"/>
                </a:schemeClr>
              </a:solidFill>
              <a:latin typeface="Meiryo"/>
              <a:ea typeface="Meiryo"/>
              <a:cs typeface="Calibri"/>
            </a:endParaRPr>
          </a:p>
          <a:p>
            <a:pPr>
              <a:lnSpc>
                <a:spcPct val="130000"/>
              </a:lnSpc>
            </a:pPr>
            <a:endParaRPr lang="en-US" altLang="ja-JP" sz="1600" b="1" dirty="0">
              <a:solidFill>
                <a:schemeClr val="tx1">
                  <a:lumMod val="65000"/>
                  <a:lumOff val="35000"/>
                </a:schemeClr>
              </a:solidFill>
              <a:latin typeface="Meiryo"/>
              <a:ea typeface="Meiryo"/>
              <a:cs typeface="Calibri"/>
            </a:endParaRPr>
          </a:p>
          <a:p>
            <a:pPr>
              <a:lnSpc>
                <a:spcPct val="130000"/>
              </a:lnSpc>
            </a:pPr>
            <a:r>
              <a:rPr lang="ja-JP" altLang="en-US" sz="1600" dirty="0">
                <a:solidFill>
                  <a:schemeClr val="tx1">
                    <a:lumMod val="65000"/>
                    <a:lumOff val="35000"/>
                  </a:schemeClr>
                </a:solidFill>
                <a:latin typeface="Meiryo"/>
                <a:ea typeface="Meiryo"/>
                <a:cs typeface="Calibri"/>
              </a:rPr>
              <a:t>また、制作スケジュールが確保できない場合も掲載をお断りさせていただくことがございます。</a:t>
            </a:r>
            <a:endParaRPr lang="en-US" altLang="ja-JP" sz="1600" dirty="0">
              <a:solidFill>
                <a:schemeClr val="tx1">
                  <a:lumMod val="65000"/>
                  <a:lumOff val="35000"/>
                </a:schemeClr>
              </a:solidFill>
              <a:latin typeface="Meiryo"/>
              <a:ea typeface="Meiryo"/>
              <a:cs typeface="Calibri"/>
            </a:endParaRPr>
          </a:p>
        </p:txBody>
      </p:sp>
      <p:sp>
        <p:nvSpPr>
          <p:cNvPr id="6" name="片側の 2 つの角を丸めた四角形 17">
            <a:extLst>
              <a:ext uri="{FF2B5EF4-FFF2-40B4-BE49-F238E27FC236}">
                <a16:creationId xmlns:a16="http://schemas.microsoft.com/office/drawing/2014/main" id="{85EFF67D-65A8-D2B2-974E-89475B63DD5A}"/>
              </a:ext>
            </a:extLst>
          </p:cNvPr>
          <p:cNvSpPr/>
          <p:nvPr/>
        </p:nvSpPr>
        <p:spPr>
          <a:xfrm>
            <a:off x="406005" y="3379503"/>
            <a:ext cx="5472113" cy="3002734"/>
          </a:xfrm>
          <a:prstGeom prst="round2SameRect">
            <a:avLst>
              <a:gd name="adj1" fmla="val 4527"/>
              <a:gd name="adj2" fmla="val 0"/>
            </a:avLst>
          </a:prstGeom>
          <a:solidFill>
            <a:srgbClr val="F5F5F5"/>
          </a:solidFill>
          <a:ln w="25400" cap="flat" cmpd="sng" algn="ctr">
            <a:noFill/>
            <a:prstDash val="solid"/>
          </a:ln>
          <a:effectLst>
            <a:outerShdw blurRad="38100" dist="25400" dir="2700000" algn="tl" rotWithShape="0">
              <a:prstClr val="black">
                <a:alpha val="40000"/>
              </a:prstClr>
            </a:outerShdw>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ndParaRPr>
          </a:p>
        </p:txBody>
      </p:sp>
      <p:sp>
        <p:nvSpPr>
          <p:cNvPr id="7" name="片側の 2 つの角を丸めた四角形 19">
            <a:extLst>
              <a:ext uri="{FF2B5EF4-FFF2-40B4-BE49-F238E27FC236}">
                <a16:creationId xmlns:a16="http://schemas.microsoft.com/office/drawing/2014/main" id="{3E60077E-2B53-942C-6893-6587AE288AEB}"/>
              </a:ext>
            </a:extLst>
          </p:cNvPr>
          <p:cNvSpPr/>
          <p:nvPr/>
        </p:nvSpPr>
        <p:spPr>
          <a:xfrm>
            <a:off x="406005" y="3379502"/>
            <a:ext cx="5472113" cy="504000"/>
          </a:xfrm>
          <a:prstGeom prst="round2SameRect">
            <a:avLst>
              <a:gd name="adj1" fmla="val 20214"/>
              <a:gd name="adj2" fmla="val 0"/>
            </a:avLst>
          </a:prstGeom>
          <a:solidFill>
            <a:srgbClr val="999999"/>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レギュラー商品</a:t>
            </a:r>
            <a:endPar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7B7555AB-154D-479B-405A-FA30A210D493}"/>
              </a:ext>
            </a:extLst>
          </p:cNvPr>
          <p:cNvSpPr/>
          <p:nvPr/>
        </p:nvSpPr>
        <p:spPr>
          <a:xfrm>
            <a:off x="1305494" y="4290805"/>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通常商品</a:t>
            </a:r>
          </a:p>
        </p:txBody>
      </p:sp>
      <p:sp>
        <p:nvSpPr>
          <p:cNvPr id="9" name="正方形/長方形 8">
            <a:extLst>
              <a:ext uri="{FF2B5EF4-FFF2-40B4-BE49-F238E27FC236}">
                <a16:creationId xmlns:a16="http://schemas.microsoft.com/office/drawing/2014/main" id="{664131D6-DE97-EAC3-9398-962CD32C9357}"/>
              </a:ext>
            </a:extLst>
          </p:cNvPr>
          <p:cNvSpPr/>
          <p:nvPr/>
        </p:nvSpPr>
        <p:spPr>
          <a:xfrm>
            <a:off x="1305494" y="5589777"/>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7F7F7F"/>
                </a:solidFill>
                <a:effectLst/>
                <a:uLnTx/>
                <a:uFillTx/>
                <a:latin typeface="Meiryo" panose="020B0604030504040204" pitchFamily="34" charset="-128"/>
                <a:ea typeface="Meiryo" panose="020B0604030504040204" pitchFamily="34" charset="-128"/>
              </a:rPr>
              <a:t>事前提案可否判断必須商品</a:t>
            </a:r>
          </a:p>
        </p:txBody>
      </p:sp>
      <p:sp>
        <p:nvSpPr>
          <p:cNvPr id="11" name="片側の 2 つの角を丸めた四角形 22">
            <a:extLst>
              <a:ext uri="{FF2B5EF4-FFF2-40B4-BE49-F238E27FC236}">
                <a16:creationId xmlns:a16="http://schemas.microsoft.com/office/drawing/2014/main" id="{F4021A5C-0CB7-CC82-98C0-C4ABE2530BA0}"/>
              </a:ext>
            </a:extLst>
          </p:cNvPr>
          <p:cNvSpPr/>
          <p:nvPr/>
        </p:nvSpPr>
        <p:spPr>
          <a:xfrm>
            <a:off x="6167044" y="3379503"/>
            <a:ext cx="5472112" cy="3002734"/>
          </a:xfrm>
          <a:prstGeom prst="round2SameRect">
            <a:avLst>
              <a:gd name="adj1" fmla="val 4115"/>
              <a:gd name="adj2" fmla="val 0"/>
            </a:avLst>
          </a:prstGeom>
          <a:solidFill>
            <a:srgbClr val="FCEDED"/>
          </a:solidFill>
          <a:ln w="25400" cap="flat" cmpd="sng" algn="ctr">
            <a:noFill/>
            <a:prstDash val="solid"/>
          </a:ln>
          <a:effectLst>
            <a:outerShdw blurRad="25400" dist="25400" dir="2700000" algn="tl" rotWithShape="0">
              <a:srgbClr val="C00000">
                <a:alpha val="40000"/>
              </a:srgbClr>
            </a:outerShdw>
          </a:effectLst>
        </p:spPr>
        <p:txBody>
          <a:bodyPr bIns="0" rtlCol="0" anchor="ctr"/>
          <a:lstStyle/>
          <a:p>
            <a:pPr algn="ctr">
              <a:defRPr/>
            </a:pPr>
            <a:endParaRPr kumimoji="0" lang="en-US" altLang="ja-JP" sz="2000" b="1" kern="0">
              <a:solidFill>
                <a:srgbClr val="FFFFFF"/>
              </a:solidFill>
              <a:latin typeface="メイリオ"/>
            </a:endParaRPr>
          </a:p>
        </p:txBody>
      </p:sp>
      <p:sp>
        <p:nvSpPr>
          <p:cNvPr id="12" name="片側の 2 つの角を丸めた四角形 23">
            <a:extLst>
              <a:ext uri="{FF2B5EF4-FFF2-40B4-BE49-F238E27FC236}">
                <a16:creationId xmlns:a16="http://schemas.microsoft.com/office/drawing/2014/main" id="{179F6F41-7FC4-B6A6-D1EF-F6905F356800}"/>
              </a:ext>
            </a:extLst>
          </p:cNvPr>
          <p:cNvSpPr/>
          <p:nvPr/>
        </p:nvSpPr>
        <p:spPr>
          <a:xfrm>
            <a:off x="6167044" y="3379502"/>
            <a:ext cx="5472112" cy="504000"/>
          </a:xfrm>
          <a:prstGeom prst="round2SameRect">
            <a:avLst>
              <a:gd name="adj1" fmla="val 20214"/>
              <a:gd name="adj2" fmla="val 0"/>
            </a:avLst>
          </a:prstGeom>
          <a:solidFill>
            <a:srgbClr val="C9002C"/>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スペシャル商品</a:t>
            </a:r>
          </a:p>
        </p:txBody>
      </p:sp>
      <p:sp>
        <p:nvSpPr>
          <p:cNvPr id="13" name="正方形/長方形 12">
            <a:extLst>
              <a:ext uri="{FF2B5EF4-FFF2-40B4-BE49-F238E27FC236}">
                <a16:creationId xmlns:a16="http://schemas.microsoft.com/office/drawing/2014/main" id="{A1DA6854-CC21-3C60-BDE1-B7D89D13C82C}"/>
              </a:ext>
            </a:extLst>
          </p:cNvPr>
          <p:cNvSpPr/>
          <p:nvPr/>
        </p:nvSpPr>
        <p:spPr>
          <a:xfrm>
            <a:off x="7103044" y="4005972"/>
            <a:ext cx="3600000" cy="504000"/>
          </a:xfrm>
          <a:prstGeom prst="rect">
            <a:avLst/>
          </a:prstGeom>
          <a:solidFill>
            <a:srgbClr val="FFFFFF"/>
          </a:solidFill>
          <a:ln w="31750" cap="rnd" cmpd="sng" algn="ctr">
            <a:solidFill>
              <a:srgbClr val="C9002C"/>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C9002C"/>
                </a:solidFill>
                <a:effectLst/>
                <a:uLnTx/>
                <a:uFillTx/>
                <a:latin typeface="Meiryo" panose="020B0604030504040204" pitchFamily="34" charset="-128"/>
                <a:ea typeface="Meiryo" panose="020B0604030504040204" pitchFamily="34" charset="-128"/>
              </a:rPr>
              <a:t>事前提案可否判断必須商品</a:t>
            </a:r>
          </a:p>
        </p:txBody>
      </p:sp>
      <p:sp>
        <p:nvSpPr>
          <p:cNvPr id="14" name="正方形/長方形 13">
            <a:extLst>
              <a:ext uri="{FF2B5EF4-FFF2-40B4-BE49-F238E27FC236}">
                <a16:creationId xmlns:a16="http://schemas.microsoft.com/office/drawing/2014/main" id="{88B9294F-D5C3-5EB0-1D71-93A151E52C54}"/>
              </a:ext>
            </a:extLst>
          </p:cNvPr>
          <p:cNvSpPr/>
          <p:nvPr/>
        </p:nvSpPr>
        <p:spPr>
          <a:xfrm>
            <a:off x="7103044" y="4582055"/>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期間限定特別商品</a:t>
            </a:r>
          </a:p>
        </p:txBody>
      </p:sp>
      <p:sp>
        <p:nvSpPr>
          <p:cNvPr id="15" name="正方形/長方形 14">
            <a:extLst>
              <a:ext uri="{FF2B5EF4-FFF2-40B4-BE49-F238E27FC236}">
                <a16:creationId xmlns:a16="http://schemas.microsoft.com/office/drawing/2014/main" id="{3EB07EDB-5D5A-B048-8854-E07671996D13}"/>
              </a:ext>
            </a:extLst>
          </p:cNvPr>
          <p:cNvSpPr/>
          <p:nvPr/>
        </p:nvSpPr>
        <p:spPr>
          <a:xfrm>
            <a:off x="7103044" y="515813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広告主様限定商品</a:t>
            </a:r>
          </a:p>
        </p:txBody>
      </p:sp>
      <p:sp>
        <p:nvSpPr>
          <p:cNvPr id="16" name="正方形/長方形 15">
            <a:extLst>
              <a:ext uri="{FF2B5EF4-FFF2-40B4-BE49-F238E27FC236}">
                <a16:creationId xmlns:a16="http://schemas.microsoft.com/office/drawing/2014/main" id="{A5404C86-6186-BA83-93EC-A8ACEC1499E5}"/>
              </a:ext>
            </a:extLst>
          </p:cNvPr>
          <p:cNvSpPr/>
          <p:nvPr/>
        </p:nvSpPr>
        <p:spPr>
          <a:xfrm>
            <a:off x="7103044" y="5734220"/>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その他特別対応商品</a:t>
            </a:r>
          </a:p>
        </p:txBody>
      </p:sp>
      <p:sp>
        <p:nvSpPr>
          <p:cNvPr id="17" name="正方形/長方形 16">
            <a:extLst>
              <a:ext uri="{FF2B5EF4-FFF2-40B4-BE49-F238E27FC236}">
                <a16:creationId xmlns:a16="http://schemas.microsoft.com/office/drawing/2014/main" id="{F5B3F935-C200-8955-0BE2-0ED065969BE1}"/>
              </a:ext>
            </a:extLst>
          </p:cNvPr>
          <p:cNvSpPr/>
          <p:nvPr/>
        </p:nvSpPr>
        <p:spPr>
          <a:xfrm>
            <a:off x="1305494" y="4940291"/>
            <a:ext cx="3600000" cy="504000"/>
          </a:xfrm>
          <a:prstGeom prst="rect">
            <a:avLst/>
          </a:prstGeom>
          <a:solidFill>
            <a:srgbClr val="FFFFFF"/>
          </a:solidFill>
          <a:ln w="31750" cap="rnd" cmpd="sng" algn="ctr">
            <a:solidFill>
              <a:srgbClr val="C9002C"/>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特集・企画</a:t>
            </a:r>
          </a:p>
        </p:txBody>
      </p:sp>
      <p:sp>
        <p:nvSpPr>
          <p:cNvPr id="19" name="正方形/長方形 18">
            <a:extLst>
              <a:ext uri="{FF2B5EF4-FFF2-40B4-BE49-F238E27FC236}">
                <a16:creationId xmlns:a16="http://schemas.microsoft.com/office/drawing/2014/main" id="{30A2195F-E2D7-13C6-88E9-AC090274E196}"/>
              </a:ext>
            </a:extLst>
          </p:cNvPr>
          <p:cNvSpPr/>
          <p:nvPr/>
        </p:nvSpPr>
        <p:spPr>
          <a:xfrm>
            <a:off x="7075995" y="3991665"/>
            <a:ext cx="3663673" cy="540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srgbClr val="000000">
                    <a:lumMod val="50000"/>
                    <a:lumOff val="50000"/>
                  </a:srgbClr>
                </a:solidFill>
                <a:latin typeface="Meiryo" panose="020B0604030504040204" pitchFamily="34" charset="-128"/>
                <a:ea typeface="Meiryo" panose="020B0604030504040204" pitchFamily="34" charset="-128"/>
              </a:rPr>
              <a:t>事前提案可否判断必須商品</a:t>
            </a:r>
            <a:endPar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endParaRPr>
          </a:p>
        </p:txBody>
      </p:sp>
      <p:sp>
        <p:nvSpPr>
          <p:cNvPr id="25" name="テキスト プレースホルダー 1">
            <a:extLst>
              <a:ext uri="{FF2B5EF4-FFF2-40B4-BE49-F238E27FC236}">
                <a16:creationId xmlns:a16="http://schemas.microsoft.com/office/drawing/2014/main" id="{EEBCFF60-156C-4A7F-1DF8-480164506501}"/>
              </a:ext>
            </a:extLst>
          </p:cNvPr>
          <p:cNvSpPr>
            <a:spLocks noGrp="1"/>
          </p:cNvSpPr>
          <p:nvPr>
            <p:ph type="body" sz="quarter" idx="12"/>
          </p:nvPr>
        </p:nvSpPr>
        <p:spPr>
          <a:xfrm>
            <a:off x="595671" y="81412"/>
            <a:ext cx="866756" cy="410840"/>
          </a:xfrm>
        </p:spPr>
        <p:txBody>
          <a:bodyPr/>
          <a:lstStyle/>
          <a:p>
            <a:r>
              <a:rPr kumimoji="1" lang="ja-JP" altLang="en-US" dirty="0"/>
              <a:t>その他・注意事項</a:t>
            </a:r>
          </a:p>
        </p:txBody>
      </p:sp>
      <p:pic>
        <p:nvPicPr>
          <p:cNvPr id="26" name="図プレースホルダー 8" descr="アイコン&#10;&#10;自動的に生成された説明">
            <a:extLst>
              <a:ext uri="{FF2B5EF4-FFF2-40B4-BE49-F238E27FC236}">
                <a16:creationId xmlns:a16="http://schemas.microsoft.com/office/drawing/2014/main" id="{E6C2FC2F-A7DE-8B9D-3E80-83A07ECFD9A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102714" y="77808"/>
            <a:ext cx="406572" cy="405674"/>
          </a:xfrm>
        </p:spPr>
      </p:pic>
    </p:spTree>
    <p:extLst>
      <p:ext uri="{BB962C8B-B14F-4D97-AF65-F5344CB8AC3E}">
        <p14:creationId xmlns:p14="http://schemas.microsoft.com/office/powerpoint/2010/main" val="2063888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a:latin typeface="+mn-ea"/>
                <a:cs typeface="メイリオ" panose="020B0604030504040204" pitchFamily="50" charset="-128"/>
              </a:rPr>
              <a:t>事前提案可否申請について</a:t>
            </a:r>
          </a:p>
        </p:txBody>
      </p:sp>
      <p:sp>
        <p:nvSpPr>
          <p:cNvPr id="3" name="正方形/長方形 2">
            <a:extLst>
              <a:ext uri="{FF2B5EF4-FFF2-40B4-BE49-F238E27FC236}">
                <a16:creationId xmlns:a16="http://schemas.microsoft.com/office/drawing/2014/main" id="{C67E5814-EA62-14DA-020D-F7FA7094D141}"/>
              </a:ext>
            </a:extLst>
          </p:cNvPr>
          <p:cNvSpPr/>
          <p:nvPr/>
        </p:nvSpPr>
        <p:spPr>
          <a:xfrm>
            <a:off x="479425" y="1280445"/>
            <a:ext cx="11269662" cy="621709"/>
          </a:xfrm>
          <a:prstGeom prst="rect">
            <a:avLst/>
          </a:prstGeom>
        </p:spPr>
        <p:txBody>
          <a:bodyPr wrap="square" lIns="0" tIns="0" rIns="0" bIns="0">
            <a:spAutoFit/>
          </a:bodyPr>
          <a:lstStyle/>
          <a:p>
            <a:pPr>
              <a:lnSpc>
                <a:spcPct val="130000"/>
              </a:lnSpc>
            </a:pPr>
            <a:r>
              <a:rPr lang="ja-JP" altLang="en-US" sz="1600" b="1" u="sng" dirty="0">
                <a:solidFill>
                  <a:srgbClr val="C9002C"/>
                </a:solidFill>
                <a:latin typeface="Meiryo" panose="020B0604030504040204" pitchFamily="34" charset="-128"/>
                <a:ea typeface="Meiryo" panose="020B0604030504040204" pitchFamily="34" charset="-128"/>
              </a:rPr>
              <a:t>本商品（事前提案可否必須商品</a:t>
            </a:r>
            <a:r>
              <a:rPr lang="en-US" altLang="ja-JP" sz="1600" b="1" u="sng" dirty="0">
                <a:solidFill>
                  <a:srgbClr val="C9002C"/>
                </a:solidFill>
                <a:latin typeface="Meiryo" panose="020B0604030504040204" pitchFamily="34" charset="-128"/>
                <a:ea typeface="Meiryo" panose="020B0604030504040204" pitchFamily="34" charset="-128"/>
              </a:rPr>
              <a:t>※</a:t>
            </a:r>
            <a:r>
              <a:rPr lang="ja-JP" altLang="en-US" sz="1600" b="1" u="sng" dirty="0">
                <a:solidFill>
                  <a:srgbClr val="C9002C"/>
                </a:solidFill>
                <a:latin typeface="Meiryo" panose="020B0604030504040204" pitchFamily="34" charset="-128"/>
                <a:ea typeface="Meiryo" panose="020B0604030504040204" pitchFamily="34" charset="-128"/>
              </a:rPr>
              <a:t>）</a:t>
            </a:r>
            <a:r>
              <a:rPr lang="ja-JP" altLang="en-US" sz="1600" dirty="0">
                <a:solidFill>
                  <a:srgbClr val="545454"/>
                </a:solidFill>
                <a:latin typeface="Meiryo" panose="020B0604030504040204" pitchFamily="34" charset="-128"/>
                <a:ea typeface="Meiryo" panose="020B0604030504040204" pitchFamily="34" charset="-128"/>
              </a:rPr>
              <a:t>への掲載をご希望の場合は、弊社担当営業または</a:t>
            </a:r>
            <a:endParaRPr lang="en-US" altLang="ja-JP" sz="1600" dirty="0">
              <a:solidFill>
                <a:srgbClr val="545454"/>
              </a:solidFill>
              <a:latin typeface="Meiryo" panose="020B0604030504040204" pitchFamily="34" charset="-128"/>
              <a:ea typeface="Meiryo" panose="020B0604030504040204" pitchFamily="34" charset="-128"/>
            </a:endParaRPr>
          </a:p>
          <a:p>
            <a:pPr>
              <a:lnSpc>
                <a:spcPct val="130000"/>
              </a:lnSpc>
            </a:pPr>
            <a:r>
              <a:rPr lang="en-US" altLang="ja-JP" sz="1600" dirty="0">
                <a:solidFill>
                  <a:srgbClr val="545454"/>
                </a:solidFill>
                <a:latin typeface="Meiryo" panose="020B0604030504040204" pitchFamily="34" charset="-128"/>
                <a:ea typeface="Meiryo" panose="020B0604030504040204" pitchFamily="34" charset="-128"/>
              </a:rPr>
              <a:t>Yahoo!</a:t>
            </a:r>
            <a:r>
              <a:rPr lang="ja-JP" altLang="en-US" sz="1600" dirty="0">
                <a:solidFill>
                  <a:srgbClr val="545454"/>
                </a:solidFill>
                <a:latin typeface="Meiryo" panose="020B0604030504040204" pitchFamily="34" charset="-128"/>
                <a:ea typeface="Meiryo" panose="020B0604030504040204" pitchFamily="34" charset="-128"/>
              </a:rPr>
              <a:t>広告パートナーサポート宛に以下の項目をご連絡ください。回答まで最大5営業日いただきます。</a:t>
            </a:r>
            <a:endParaRPr lang="en-US" altLang="ja-JP" sz="1600" dirty="0">
              <a:solidFill>
                <a:srgbClr val="545454"/>
              </a:solidFill>
              <a:latin typeface="Meiryo" panose="020B0604030504040204" pitchFamily="34" charset="-128"/>
              <a:ea typeface="Meiryo" panose="020B0604030504040204" pitchFamily="34" charset="-128"/>
            </a:endParaRPr>
          </a:p>
        </p:txBody>
      </p:sp>
      <p:sp>
        <p:nvSpPr>
          <p:cNvPr id="5" name="角丸四角形 7">
            <a:extLst>
              <a:ext uri="{FF2B5EF4-FFF2-40B4-BE49-F238E27FC236}">
                <a16:creationId xmlns:a16="http://schemas.microsoft.com/office/drawing/2014/main" id="{D805C087-BE09-D836-CD71-80593B39BE06}"/>
              </a:ext>
            </a:extLst>
          </p:cNvPr>
          <p:cNvSpPr/>
          <p:nvPr/>
        </p:nvSpPr>
        <p:spPr>
          <a:xfrm>
            <a:off x="479425" y="2356434"/>
            <a:ext cx="11233150" cy="432000"/>
          </a:xfrm>
          <a:prstGeom prst="roundRect">
            <a:avLst>
              <a:gd name="adj" fmla="val 50000"/>
            </a:avLst>
          </a:prstGeom>
          <a:solidFill>
            <a:schemeClr val="accent1"/>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chemeClr val="accent3"/>
                </a:solidFill>
                <a:effectLst/>
                <a:uLnTx/>
                <a:uFillTx/>
                <a:latin typeface="Meiryo" panose="020B0604030504040204" pitchFamily="34" charset="-128"/>
                <a:ea typeface="Meiryo" panose="020B0604030504040204" pitchFamily="34" charset="-128"/>
              </a:rPr>
              <a:t>ご連絡いただきたい項目</a:t>
            </a:r>
          </a:p>
        </p:txBody>
      </p:sp>
      <p:graphicFrame>
        <p:nvGraphicFramePr>
          <p:cNvPr id="6" name="表 5">
            <a:extLst>
              <a:ext uri="{FF2B5EF4-FFF2-40B4-BE49-F238E27FC236}">
                <a16:creationId xmlns:a16="http://schemas.microsoft.com/office/drawing/2014/main" id="{8CD2998F-0650-E1A5-1AA9-0EAF4DC6EE0A}"/>
              </a:ext>
            </a:extLst>
          </p:cNvPr>
          <p:cNvGraphicFramePr>
            <a:graphicFrameLocks noGrp="1"/>
          </p:cNvGraphicFramePr>
          <p:nvPr/>
        </p:nvGraphicFramePr>
        <p:xfrm>
          <a:off x="479425" y="2784042"/>
          <a:ext cx="11233150" cy="314799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en-US" altLang="ja-JP" sz="1400" b="0" i="0" dirty="0">
                          <a:solidFill>
                            <a:schemeClr val="accent3"/>
                          </a:solidFill>
                          <a:latin typeface="Meiryo" panose="020B0604030504040204" pitchFamily="34" charset="-128"/>
                          <a:ea typeface="Meiryo" panose="020B0604030504040204" pitchFamily="34" charset="-128"/>
                        </a:rPr>
                        <a:t>LINE</a:t>
                      </a:r>
                      <a:r>
                        <a:rPr kumimoji="1" lang="ja-JP" altLang="en-US" sz="1400" b="0" i="0" dirty="0">
                          <a:solidFill>
                            <a:schemeClr val="accent3"/>
                          </a:solidFill>
                          <a:latin typeface="Meiryo" panose="020B0604030504040204" pitchFamily="34" charset="-128"/>
                          <a:ea typeface="Meiryo" panose="020B0604030504040204" pitchFamily="34" charset="-128"/>
                        </a:rPr>
                        <a:t>ヤフー特別企画</a:t>
                      </a:r>
                      <a:r>
                        <a:rPr kumimoji="1" lang="en-US" altLang="ja-JP" sz="1400" b="0" i="0" dirty="0">
                          <a:solidFill>
                            <a:schemeClr val="accent3"/>
                          </a:solidFill>
                          <a:latin typeface="Meiryo" panose="020B0604030504040204" pitchFamily="34" charset="-128"/>
                          <a:ea typeface="Meiryo" panose="020B0604030504040204" pitchFamily="34" charset="-128"/>
                        </a:rPr>
                        <a:t>  </a:t>
                      </a:r>
                      <a:r>
                        <a:rPr kumimoji="1" lang="ja-JP" altLang="en-US" sz="1400" b="0" i="0" dirty="0">
                          <a:solidFill>
                            <a:schemeClr val="accent3"/>
                          </a:solidFill>
                          <a:latin typeface="Meiryo" panose="020B0604030504040204" pitchFamily="34" charset="-128"/>
                          <a:ea typeface="Meiryo" panose="020B0604030504040204" pitchFamily="34" charset="-128"/>
                        </a:rPr>
                        <a:t>タイアップ</a:t>
                      </a: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a:solidFill>
                            <a:schemeClr val="bg1"/>
                          </a:solidFill>
                          <a:latin typeface="Meiryo" panose="020B0604030504040204" pitchFamily="34" charset="-128"/>
                          <a:ea typeface="Meiryo" panose="020B0604030504040204" pitchFamily="34" charset="-128"/>
                        </a:rPr>
                        <a:t>（</a:t>
                      </a:r>
                      <a:r>
                        <a:rPr kumimoji="1" lang="ja-JP" altLang="en-US" sz="1200" b="0" i="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bl>
          </a:graphicData>
        </a:graphic>
      </p:graphicFrame>
      <p:sp>
        <p:nvSpPr>
          <p:cNvPr id="12" name="テキスト プレースホルダー 1">
            <a:extLst>
              <a:ext uri="{FF2B5EF4-FFF2-40B4-BE49-F238E27FC236}">
                <a16:creationId xmlns:a16="http://schemas.microsoft.com/office/drawing/2014/main" id="{4BD079A5-CE84-8A5A-FC04-EAB631C01A8A}"/>
              </a:ext>
            </a:extLst>
          </p:cNvPr>
          <p:cNvSpPr>
            <a:spLocks noGrp="1"/>
          </p:cNvSpPr>
          <p:nvPr>
            <p:ph type="body" sz="quarter" idx="12"/>
          </p:nvPr>
        </p:nvSpPr>
        <p:spPr>
          <a:xfrm>
            <a:off x="595671" y="81412"/>
            <a:ext cx="866756" cy="410840"/>
          </a:xfrm>
        </p:spPr>
        <p:txBody>
          <a:bodyPr/>
          <a:lstStyle/>
          <a:p>
            <a:r>
              <a:rPr kumimoji="1" lang="ja-JP" altLang="en-US" dirty="0"/>
              <a:t>その他・注意事項</a:t>
            </a:r>
          </a:p>
        </p:txBody>
      </p:sp>
      <p:pic>
        <p:nvPicPr>
          <p:cNvPr id="13" name="図プレースホルダー 8" descr="アイコン&#10;&#10;自動的に生成された説明">
            <a:extLst>
              <a:ext uri="{FF2B5EF4-FFF2-40B4-BE49-F238E27FC236}">
                <a16:creationId xmlns:a16="http://schemas.microsoft.com/office/drawing/2014/main" id="{462E999C-A9A4-445C-5AA0-D51A6467A77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2714" y="77808"/>
            <a:ext cx="406572" cy="405674"/>
          </a:xfrm>
        </p:spPr>
      </p:pic>
    </p:spTree>
    <p:extLst>
      <p:ext uri="{BB962C8B-B14F-4D97-AF65-F5344CB8AC3E}">
        <p14:creationId xmlns:p14="http://schemas.microsoft.com/office/powerpoint/2010/main" val="4165130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販売制限カテゴリー</a:t>
            </a:r>
          </a:p>
        </p:txBody>
      </p:sp>
      <p:sp>
        <p:nvSpPr>
          <p:cNvPr id="3" name="Text Box 1031">
            <a:extLst>
              <a:ext uri="{FF2B5EF4-FFF2-40B4-BE49-F238E27FC236}">
                <a16:creationId xmlns:a16="http://schemas.microsoft.com/office/drawing/2014/main" id="{5FFC76A2-8D6B-18E8-98CC-CB65E48F9810}"/>
              </a:ext>
            </a:extLst>
          </p:cNvPr>
          <p:cNvSpPr txBox="1">
            <a:spLocks noChangeArrowheads="1"/>
          </p:cNvSpPr>
          <p:nvPr/>
        </p:nvSpPr>
        <p:spPr bwMode="auto">
          <a:xfrm>
            <a:off x="479425" y="1140039"/>
            <a:ext cx="11233150" cy="542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以下に該当する業種、商品・サービスにつきましては、</a:t>
            </a:r>
            <a:r>
              <a:rPr lang="en-US" altLang="ja-JP" sz="1050" dirty="0">
                <a:solidFill>
                  <a:srgbClr val="545454"/>
                </a:solidFill>
                <a:latin typeface="Meiryo" panose="020B0604030504040204" pitchFamily="34" charset="-128"/>
                <a:ea typeface="Meiryo" panose="020B0604030504040204" pitchFamily="34" charset="-128"/>
              </a:rPr>
              <a:t>LINE</a:t>
            </a:r>
            <a:r>
              <a:rPr lang="ja-JP" altLang="en-US" sz="1050" dirty="0">
                <a:solidFill>
                  <a:srgbClr val="545454"/>
                </a:solidFill>
                <a:latin typeface="Meiryo" panose="020B0604030504040204" pitchFamily="34" charset="-128"/>
                <a:ea typeface="Meiryo" panose="020B0604030504040204" pitchFamily="34" charset="-128"/>
              </a:rPr>
              <a:t>ヤフー特別企画の実施は原則不可となります。</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また、広告主様のサイトが弊社の広告掲載基準を満たすことが、</a:t>
            </a:r>
            <a:r>
              <a:rPr lang="en-US" altLang="ja-JP" sz="1050" dirty="0">
                <a:solidFill>
                  <a:srgbClr val="545454"/>
                </a:solidFill>
                <a:latin typeface="Meiryo" panose="020B0604030504040204" pitchFamily="34" charset="-128"/>
                <a:ea typeface="Meiryo" panose="020B0604030504040204" pitchFamily="34" charset="-128"/>
              </a:rPr>
              <a:t>LINE</a:t>
            </a:r>
            <a:r>
              <a:rPr lang="ja-JP" altLang="en-US" sz="1050" dirty="0">
                <a:solidFill>
                  <a:srgbClr val="545454"/>
                </a:solidFill>
                <a:latin typeface="Meiryo" panose="020B0604030504040204" pitchFamily="34" charset="-128"/>
                <a:ea typeface="Meiryo" panose="020B0604030504040204" pitchFamily="34" charset="-128"/>
              </a:rPr>
              <a:t>ヤフー特別企画実施の条件となります。</a:t>
            </a:r>
          </a:p>
          <a:p>
            <a:pPr>
              <a:lnSpc>
                <a:spcPct val="120000"/>
              </a:lnSpc>
              <a:spcBef>
                <a:spcPct val="0"/>
              </a:spcBef>
              <a:defRPr/>
            </a:pPr>
            <a:endParaRPr lang="ja-JP" altLang="en-US" sz="105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・消費者金融業（消費者向無担保貸金業）、商工ローン、手形割引、その他ハイリスク型の金融商品</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・パチンコ・パチスロの営業および機種、カジノ（企業広告含む）、ギャンブル（公営は除く）</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・レーシック、美容整形・美容外科・美容皮膚科、その他医療機関全般</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・医療機関による保険外治療</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・美容エステティックサロン</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・あん摩業、マッサージ業、指圧業、はり業、きゅう業等</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・不妊治療</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・治験</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a:t>
            </a:r>
            <a:r>
              <a:rPr lang="en-US" altLang="ja-JP" sz="1050" dirty="0">
                <a:solidFill>
                  <a:srgbClr val="545454"/>
                </a:solidFill>
                <a:latin typeface="Meiryo" panose="020B0604030504040204" pitchFamily="34" charset="-128"/>
                <a:ea typeface="Meiryo" panose="020B0604030504040204" pitchFamily="34" charset="-128"/>
              </a:rPr>
              <a:t>ED</a:t>
            </a:r>
            <a:r>
              <a:rPr lang="ja-JP" altLang="en-US" sz="1050" dirty="0">
                <a:solidFill>
                  <a:srgbClr val="545454"/>
                </a:solidFill>
                <a:latin typeface="Meiryo" panose="020B0604030504040204" pitchFamily="34" charset="-128"/>
                <a:ea typeface="Meiryo" panose="020B0604030504040204" pitchFamily="34" charset="-128"/>
              </a:rPr>
              <a:t>（治療、医薬品、情報、啓蒙サイト等）</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・性的機能強化、改善を期待させる経口物</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・健康・美容食品、健康器具、健康雑貨その他商品やサービス</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・発毛、育毛・増毛効果を訴求する商品・サービス全般（医薬品の発毛・育毛剤は除く）、かつら</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・能力開発関連商品</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・占い</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・国家資格を有する業種（弁護士、司法書士、行政書士、弁理士、公認会計士、税理士）</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・法務、税務</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・探偵業</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・葬儀社、斎場、墓石販売</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・ナイトワーク求人</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・出会い系サイト、結婚紹介（インターネット異性紹介事業）</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・代理店募集、フランチャイズ、起業支援、経営セミナー</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・団体による意見広告</a:t>
            </a: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・宗教団体、活動</a:t>
            </a:r>
            <a:endParaRPr lang="en-US" altLang="ja-JP" sz="105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・政党</a:t>
            </a:r>
            <a:endParaRPr lang="en-US" altLang="ja-JP" sz="105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050" dirty="0">
                <a:solidFill>
                  <a:srgbClr val="545454"/>
                </a:solidFill>
                <a:latin typeface="Meiryo" panose="020B0604030504040204" pitchFamily="34" charset="-128"/>
                <a:ea typeface="Meiryo" panose="020B0604030504040204" pitchFamily="34" charset="-128"/>
              </a:rPr>
              <a:t>・たばこ、および喫煙に関連する情報全般（喫煙マナー、分煙など）</a:t>
            </a:r>
          </a:p>
        </p:txBody>
      </p:sp>
      <p:sp>
        <p:nvSpPr>
          <p:cNvPr id="11" name="テキスト プレースホルダー 1">
            <a:extLst>
              <a:ext uri="{FF2B5EF4-FFF2-40B4-BE49-F238E27FC236}">
                <a16:creationId xmlns:a16="http://schemas.microsoft.com/office/drawing/2014/main" id="{DA7F3E0D-3157-2DD9-215D-6B8AAFAFFA7E}"/>
              </a:ext>
            </a:extLst>
          </p:cNvPr>
          <p:cNvSpPr>
            <a:spLocks noGrp="1"/>
          </p:cNvSpPr>
          <p:nvPr>
            <p:ph type="body" sz="quarter" idx="12"/>
          </p:nvPr>
        </p:nvSpPr>
        <p:spPr>
          <a:xfrm>
            <a:off x="595671" y="81412"/>
            <a:ext cx="866756" cy="410840"/>
          </a:xfrm>
        </p:spPr>
        <p:txBody>
          <a:bodyPr/>
          <a:lstStyle/>
          <a:p>
            <a:r>
              <a:rPr kumimoji="1" lang="ja-JP" altLang="en-US" dirty="0"/>
              <a:t>その他・注意事項</a:t>
            </a:r>
          </a:p>
        </p:txBody>
      </p:sp>
      <p:pic>
        <p:nvPicPr>
          <p:cNvPr id="12" name="図プレースホルダー 8" descr="アイコン&#10;&#10;自動的に生成された説明">
            <a:extLst>
              <a:ext uri="{FF2B5EF4-FFF2-40B4-BE49-F238E27FC236}">
                <a16:creationId xmlns:a16="http://schemas.microsoft.com/office/drawing/2014/main" id="{99AC9D77-6E07-09F0-16D9-2F8C0B3D3C5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102714" y="77808"/>
            <a:ext cx="406572" cy="405674"/>
          </a:xfrm>
        </p:spPr>
      </p:pic>
    </p:spTree>
    <p:extLst>
      <p:ext uri="{BB962C8B-B14F-4D97-AF65-F5344CB8AC3E}">
        <p14:creationId xmlns:p14="http://schemas.microsoft.com/office/powerpoint/2010/main" val="2798513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6FBB591-D0E3-F2A4-7332-36F795924185}"/>
              </a:ext>
            </a:extLst>
          </p:cNvPr>
          <p:cNvSpPr>
            <a:spLocks noGrp="1"/>
          </p:cNvSpPr>
          <p:nvPr>
            <p:ph type="body" sz="quarter" idx="14"/>
          </p:nvPr>
        </p:nvSpPr>
        <p:spPr>
          <a:prstGeom prst="rect">
            <a:avLst/>
          </a:prstGeom>
        </p:spPr>
        <p:txBody>
          <a:bodyPr anchor="ctr">
            <a:normAutofit lnSpcReduction="10000"/>
          </a:bodyPr>
          <a:lstStyle/>
          <a:p>
            <a:r>
              <a:rPr lang="ja-JP" altLang="en-US" dirty="0"/>
              <a:t>概要</a:t>
            </a:r>
            <a:endParaRPr lang="en-US" altLang="ja-JP" dirty="0"/>
          </a:p>
        </p:txBody>
      </p:sp>
      <p:sp>
        <p:nvSpPr>
          <p:cNvPr id="7" name="テキスト プレースホルダー 6">
            <a:extLst>
              <a:ext uri="{FF2B5EF4-FFF2-40B4-BE49-F238E27FC236}">
                <a16:creationId xmlns:a16="http://schemas.microsoft.com/office/drawing/2014/main" id="{4F6EF673-160F-D46E-4061-3511BD8B520F}"/>
              </a:ext>
            </a:extLst>
          </p:cNvPr>
          <p:cNvSpPr>
            <a:spLocks noGrp="1"/>
          </p:cNvSpPr>
          <p:nvPr>
            <p:ph type="body" sz="quarter" idx="15"/>
          </p:nvPr>
        </p:nvSpPr>
        <p:spPr>
          <a:prstGeom prst="rect">
            <a:avLst/>
          </a:prstGeom>
        </p:spPr>
        <p:txBody>
          <a:bodyPr anchor="ctr">
            <a:normAutofit lnSpcReduction="10000"/>
          </a:bodyPr>
          <a:lstStyle/>
          <a:p>
            <a:r>
              <a:rPr lang="ja-JP" altLang="en-US" dirty="0"/>
              <a:t>商品スペック</a:t>
            </a:r>
          </a:p>
        </p:txBody>
      </p:sp>
      <p:sp>
        <p:nvSpPr>
          <p:cNvPr id="8"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prstGeom prst="rect">
            <a:avLst/>
          </a:prstGeom>
        </p:spPr>
        <p:txBody>
          <a:bodyPr anchor="ctr">
            <a:normAutofit lnSpcReduction="10000"/>
          </a:bodyPr>
          <a:lstStyle/>
          <a:p>
            <a:r>
              <a:rPr lang="ja-JP" altLang="en-US" dirty="0"/>
              <a:t>その他・注意事項</a:t>
            </a:r>
          </a:p>
        </p:txBody>
      </p:sp>
      <p:sp>
        <p:nvSpPr>
          <p:cNvPr id="12" name="テキスト プレースホルダー 11">
            <a:extLst>
              <a:ext uri="{FF2B5EF4-FFF2-40B4-BE49-F238E27FC236}">
                <a16:creationId xmlns:a16="http://schemas.microsoft.com/office/drawing/2014/main" id="{0C742CB2-8040-2A8A-E5A7-44002DF287D9}"/>
              </a:ext>
            </a:extLst>
          </p:cNvPr>
          <p:cNvSpPr>
            <a:spLocks noGrp="1"/>
          </p:cNvSpPr>
          <p:nvPr>
            <p:ph type="body" sz="quarter" idx="4294967295"/>
          </p:nvPr>
        </p:nvSpPr>
        <p:spPr>
          <a:xfrm>
            <a:off x="1905536" y="4835278"/>
            <a:ext cx="5414600" cy="360040"/>
          </a:xfrm>
          <a:prstGeom prst="rect">
            <a:avLst/>
          </a:prstGeom>
        </p:spPr>
        <p:txBody>
          <a:bodyPr>
            <a:normAutofit fontScale="85000" lnSpcReduction="20000"/>
          </a:bodyPr>
          <a:lstStyle/>
          <a:p>
            <a:r>
              <a:rPr lang="ja-JP" altLang="en-US"/>
              <a:t>仮</a:t>
            </a:r>
          </a:p>
        </p:txBody>
      </p:sp>
      <p:sp>
        <p:nvSpPr>
          <p:cNvPr id="9"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xfrm>
            <a:off x="1905536" y="4846747"/>
            <a:ext cx="5414600" cy="360040"/>
          </a:xfrm>
          <a:prstGeom prst="rect">
            <a:avLst/>
          </a:prstGeom>
        </p:spPr>
        <p:txBody>
          <a:bodyPr anchor="ctr">
            <a:normAutofit lnSpcReduction="10000"/>
          </a:bodyPr>
          <a:lstStyle/>
          <a:p>
            <a:r>
              <a:rPr lang="en-US" altLang="ja-JP" dirty="0">
                <a:latin typeface="+mn-ea"/>
              </a:rPr>
              <a:t>Appendix</a:t>
            </a:r>
            <a:endParaRPr lang="ja-JP" altLang="en-US" dirty="0">
              <a:latin typeface="+mn-ea"/>
            </a:endParaRPr>
          </a:p>
        </p:txBody>
      </p:sp>
    </p:spTree>
    <p:extLst>
      <p:ext uri="{BB962C8B-B14F-4D97-AF65-F5344CB8AC3E}">
        <p14:creationId xmlns:p14="http://schemas.microsoft.com/office/powerpoint/2010/main" val="839962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プレースホルダー 9">
            <a:extLst>
              <a:ext uri="{FF2B5EF4-FFF2-40B4-BE49-F238E27FC236}">
                <a16:creationId xmlns:a16="http://schemas.microsoft.com/office/drawing/2014/main" id="{6FB41084-8EF4-682D-F803-90675B200665}"/>
              </a:ext>
            </a:extLst>
          </p:cNvPr>
          <p:cNvSpPr>
            <a:spLocks noGrp="1"/>
          </p:cNvSpPr>
          <p:nvPr>
            <p:ph type="body" sz="quarter" idx="12"/>
          </p:nvPr>
        </p:nvSpPr>
        <p:spPr/>
        <p:txBody>
          <a:bodyPr/>
          <a:lstStyle/>
          <a:p>
            <a:r>
              <a:rPr lang="ja-JP" altLang="en-US"/>
              <a:t>その他・注意事項</a:t>
            </a:r>
          </a:p>
        </p:txBody>
      </p:sp>
      <p:pic>
        <p:nvPicPr>
          <p:cNvPr id="12" name="図プレースホルダー 11" descr="アイコン&#10;&#10;自動的に生成された説明">
            <a:extLst>
              <a:ext uri="{FF2B5EF4-FFF2-40B4-BE49-F238E27FC236}">
                <a16:creationId xmlns:a16="http://schemas.microsoft.com/office/drawing/2014/main" id="{F1D21705-011B-1203-F01C-A0EA55951DB6}"/>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a:stretch/>
        </p:blipFill>
        <p:spPr/>
      </p:pic>
      <p:sp>
        <p:nvSpPr>
          <p:cNvPr id="3" name="テキスト プレースホルダー 2">
            <a:extLst>
              <a:ext uri="{FF2B5EF4-FFF2-40B4-BE49-F238E27FC236}">
                <a16:creationId xmlns:a16="http://schemas.microsoft.com/office/drawing/2014/main" id="{E2437B1A-35CD-D28D-2361-EE29D477FD97}"/>
              </a:ext>
            </a:extLst>
          </p:cNvPr>
          <p:cNvSpPr>
            <a:spLocks noGrp="1"/>
          </p:cNvSpPr>
          <p:nvPr>
            <p:ph type="body" sz="quarter" idx="10"/>
          </p:nvPr>
        </p:nvSpPr>
        <p:spPr/>
        <p:txBody>
          <a:bodyPr/>
          <a:lstStyle/>
          <a:p>
            <a:r>
              <a:rPr lang="ja-JP" altLang="en-US" dirty="0">
                <a:solidFill>
                  <a:schemeClr val="tx1">
                    <a:lumMod val="65000"/>
                    <a:lumOff val="35000"/>
                  </a:schemeClr>
                </a:solidFill>
                <a:latin typeface="+mn-ea"/>
              </a:rPr>
              <a:t>販売</a:t>
            </a:r>
            <a:r>
              <a:rPr lang="ja-JP" altLang="en-US" b="1" dirty="0">
                <a:solidFill>
                  <a:schemeClr val="tx1">
                    <a:lumMod val="65000"/>
                    <a:lumOff val="35000"/>
                  </a:schemeClr>
                </a:solidFill>
                <a:latin typeface="+mn-ea"/>
              </a:rPr>
              <a:t>制限カテゴリー</a:t>
            </a:r>
            <a:endParaRPr kumimoji="1" lang="ja-JP" altLang="en-US" sz="3200" b="0" i="0" dirty="0">
              <a:solidFill>
                <a:schemeClr val="accent3"/>
              </a:solidFill>
              <a:latin typeface="Yu Gothic Medium" panose="020B0400000000000000" pitchFamily="34" charset="-128"/>
              <a:ea typeface="Yu Gothic Medium" panose="020B0400000000000000" pitchFamily="34" charset="-128"/>
            </a:endParaRPr>
          </a:p>
        </p:txBody>
      </p:sp>
      <p:sp>
        <p:nvSpPr>
          <p:cNvPr id="5" name="テキスト ボックス 4">
            <a:extLst>
              <a:ext uri="{FF2B5EF4-FFF2-40B4-BE49-F238E27FC236}">
                <a16:creationId xmlns:a16="http://schemas.microsoft.com/office/drawing/2014/main" id="{B17A04AE-24F9-C37C-E4CB-735B8CA6FE80}"/>
              </a:ext>
            </a:extLst>
          </p:cNvPr>
          <p:cNvSpPr txBox="1"/>
          <p:nvPr/>
        </p:nvSpPr>
        <p:spPr>
          <a:xfrm>
            <a:off x="443620" y="1268413"/>
            <a:ext cx="11593685" cy="3108543"/>
          </a:xfrm>
          <a:prstGeom prst="rect">
            <a:avLst/>
          </a:prstGeom>
          <a:noFill/>
        </p:spPr>
        <p:txBody>
          <a:bodyPr wrap="square">
            <a:spAutoFit/>
          </a:bodyPr>
          <a:lstStyle/>
          <a:p>
            <a:r>
              <a:rPr lang="ja-JP" altLang="en-US" dirty="0">
                <a:solidFill>
                  <a:schemeClr val="tx1">
                    <a:lumMod val="65000"/>
                    <a:lumOff val="35000"/>
                  </a:schemeClr>
                </a:solidFill>
                <a:latin typeface="+mn-ea"/>
              </a:rPr>
              <a:t>以下の内容はメディア観点でお断りすることがございます。</a:t>
            </a:r>
            <a:endParaRPr lang="en-US" altLang="ja-JP" dirty="0">
              <a:solidFill>
                <a:schemeClr val="tx1">
                  <a:lumMod val="65000"/>
                  <a:lumOff val="35000"/>
                </a:schemeClr>
              </a:solidFill>
              <a:latin typeface="+mn-ea"/>
            </a:endParaRPr>
          </a:p>
          <a:p>
            <a:endParaRPr lang="en-US" altLang="ja-JP" dirty="0">
              <a:solidFill>
                <a:schemeClr val="tx1">
                  <a:lumMod val="65000"/>
                  <a:lumOff val="35000"/>
                </a:schemeClr>
              </a:solidFill>
              <a:latin typeface="+mn-ea"/>
            </a:endParaRPr>
          </a:p>
          <a:p>
            <a:pPr marL="285750" indent="-285750">
              <a:buFont typeface="Arial" panose="020B0604020202020204" pitchFamily="34" charset="0"/>
              <a:buChar char="•"/>
            </a:pPr>
            <a:r>
              <a:rPr lang="ja-JP" altLang="en-US" sz="1800" b="0" i="0" u="none" strike="noStrike" baseline="0" dirty="0">
                <a:solidFill>
                  <a:srgbClr val="595959"/>
                </a:solidFill>
                <a:latin typeface="+mn-ea"/>
              </a:rPr>
              <a:t>ユーザーの健康・生命を害したり不快感を与える可能性のあるもの</a:t>
            </a:r>
            <a:endParaRPr lang="en-US" altLang="ja-JP" dirty="0">
              <a:solidFill>
                <a:srgbClr val="595959"/>
              </a:solidFill>
              <a:latin typeface="+mn-ea"/>
            </a:endParaRPr>
          </a:p>
          <a:p>
            <a:pPr marL="285750" indent="-285750">
              <a:buFont typeface="Arial" panose="020B0604020202020204" pitchFamily="34" charset="0"/>
              <a:buChar char="•"/>
            </a:pPr>
            <a:r>
              <a:rPr lang="ja-JP" altLang="en-US" sz="1800" b="0" i="0" u="none" strike="noStrike" baseline="0" dirty="0">
                <a:solidFill>
                  <a:srgbClr val="595959"/>
                </a:solidFill>
                <a:latin typeface="+mn-ea"/>
              </a:rPr>
              <a:t>コンプライアンス違反や訴訟などの法的リスク、不適切なものを助長する可能性があるもの</a:t>
            </a:r>
            <a:endParaRPr lang="en-US" altLang="ja-JP" sz="1800" b="0" i="0" u="none" strike="noStrike" baseline="0" dirty="0">
              <a:solidFill>
                <a:srgbClr val="595959"/>
              </a:solidFill>
              <a:latin typeface="+mn-ea"/>
            </a:endParaRPr>
          </a:p>
          <a:p>
            <a:pPr marL="285750" indent="-285750">
              <a:buFont typeface="Arial" panose="020B0604020202020204" pitchFamily="34" charset="0"/>
              <a:buChar char="•"/>
            </a:pPr>
            <a:r>
              <a:rPr lang="ja-JP" altLang="en-US" sz="1800" b="0" i="0" u="none" strike="noStrike" baseline="0" dirty="0">
                <a:solidFill>
                  <a:srgbClr val="595959"/>
                </a:solidFill>
                <a:latin typeface="+mn-ea"/>
              </a:rPr>
              <a:t>子どもを含めユーザーに悪影響を及ぼす可能性のあるものおよびクライアント</a:t>
            </a:r>
            <a:r>
              <a:rPr lang="en-US" altLang="ja-JP" sz="1800" b="0" i="0" u="none" strike="noStrike" baseline="0" dirty="0">
                <a:solidFill>
                  <a:srgbClr val="595959"/>
                </a:solidFill>
                <a:latin typeface="+mn-ea"/>
              </a:rPr>
              <a:t>/</a:t>
            </a:r>
            <a:r>
              <a:rPr lang="ja-JP" altLang="en-US" sz="1800" b="0" i="0" u="none" strike="noStrike" baseline="0" dirty="0">
                <a:solidFill>
                  <a:srgbClr val="595959"/>
                </a:solidFill>
                <a:latin typeface="+mn-ea"/>
              </a:rPr>
              <a:t>当社の信用低下を招くもの</a:t>
            </a:r>
            <a:endParaRPr lang="en-US" altLang="ja-JP" sz="1800" b="0" i="0" u="none" strike="noStrike" baseline="0" dirty="0">
              <a:solidFill>
                <a:srgbClr val="595959"/>
              </a:solidFill>
              <a:latin typeface="+mn-ea"/>
            </a:endParaRPr>
          </a:p>
          <a:p>
            <a:pPr marL="285750" indent="-285750">
              <a:buFont typeface="Arial" panose="020B0604020202020204" pitchFamily="34" charset="0"/>
              <a:buChar char="•"/>
            </a:pPr>
            <a:r>
              <a:rPr lang="ja-JP" altLang="en-US" sz="1800" b="0" i="0" u="none" strike="noStrike" baseline="0" dirty="0">
                <a:solidFill>
                  <a:srgbClr val="595959"/>
                </a:solidFill>
                <a:latin typeface="+mn-ea"/>
              </a:rPr>
              <a:t>訴求する内容がセンシティブで当社が不適切と判断したもの</a:t>
            </a:r>
            <a:endParaRPr lang="en-US" altLang="ja-JP" sz="1800" b="0" i="0" u="none" strike="noStrike" baseline="0" dirty="0">
              <a:solidFill>
                <a:srgbClr val="595959"/>
              </a:solidFill>
              <a:latin typeface="+mn-ea"/>
            </a:endParaRPr>
          </a:p>
          <a:p>
            <a:endParaRPr lang="en-US" altLang="ja-JP" sz="1400" dirty="0">
              <a:solidFill>
                <a:schemeClr val="tx1">
                  <a:lumMod val="65000"/>
                  <a:lumOff val="35000"/>
                </a:schemeClr>
              </a:solidFill>
              <a:latin typeface="+mj-ea"/>
              <a:ea typeface="+mj-ea"/>
            </a:endParaRPr>
          </a:p>
          <a:p>
            <a:r>
              <a:rPr lang="ja-JP" altLang="en-US" sz="1400" dirty="0">
                <a:solidFill>
                  <a:schemeClr val="tx1">
                    <a:lumMod val="65000"/>
                    <a:lumOff val="35000"/>
                  </a:schemeClr>
                </a:solidFill>
                <a:latin typeface="+mj-ea"/>
                <a:ea typeface="+mj-ea"/>
              </a:rPr>
              <a:t>　</a:t>
            </a:r>
            <a:r>
              <a:rPr lang="ja-JP" altLang="en-US" sz="1400" dirty="0">
                <a:solidFill>
                  <a:schemeClr val="tx1">
                    <a:lumMod val="65000"/>
                    <a:lumOff val="35000"/>
                  </a:schemeClr>
                </a:solidFill>
                <a:latin typeface="ヒラギノ角ゴ Pro W3"/>
              </a:rPr>
              <a:t> </a:t>
            </a:r>
            <a:endParaRPr lang="en-US" altLang="ja-JP" sz="1400" dirty="0">
              <a:solidFill>
                <a:schemeClr val="tx1">
                  <a:lumMod val="65000"/>
                  <a:lumOff val="35000"/>
                </a:schemeClr>
              </a:solidFill>
              <a:latin typeface="+mj-ea"/>
              <a:ea typeface="+mj-ea"/>
            </a:endParaRPr>
          </a:p>
          <a:p>
            <a:endParaRPr lang="en-US" altLang="ja-JP" sz="1400" dirty="0">
              <a:solidFill>
                <a:schemeClr val="tx1">
                  <a:lumMod val="65000"/>
                  <a:lumOff val="35000"/>
                </a:schemeClr>
              </a:solidFill>
              <a:latin typeface="+mj-ea"/>
              <a:ea typeface="+mj-ea"/>
            </a:endParaRPr>
          </a:p>
          <a:p>
            <a:endParaRPr lang="en-US" altLang="ja-JP" sz="1400" b="1" dirty="0">
              <a:solidFill>
                <a:schemeClr val="tx1">
                  <a:lumMod val="65000"/>
                  <a:lumOff val="35000"/>
                </a:schemeClr>
              </a:solidFill>
              <a:latin typeface="+mj-ea"/>
              <a:ea typeface="+mj-ea"/>
            </a:endParaRPr>
          </a:p>
          <a:p>
            <a:pPr marL="449263" indent="-449263"/>
            <a:r>
              <a:rPr lang="ja-JP" altLang="en-US" sz="1400" dirty="0">
                <a:solidFill>
                  <a:schemeClr val="tx1">
                    <a:lumMod val="65000"/>
                    <a:lumOff val="35000"/>
                  </a:schemeClr>
                </a:solidFill>
                <a:latin typeface="ヒラギノ角ゴ Pro W3"/>
              </a:rPr>
              <a:t> </a:t>
            </a:r>
            <a:endParaRPr lang="en-US" altLang="ja-JP" dirty="0">
              <a:solidFill>
                <a:schemeClr val="tx1">
                  <a:lumMod val="65000"/>
                  <a:lumOff val="35000"/>
                </a:schemeClr>
              </a:solidFill>
              <a:latin typeface="ヒラギノ角ゴ Pro W3"/>
            </a:endParaRPr>
          </a:p>
          <a:p>
            <a:r>
              <a:rPr lang="ja-JP" altLang="en-US" dirty="0">
                <a:solidFill>
                  <a:schemeClr val="tx1">
                    <a:lumMod val="65000"/>
                    <a:lumOff val="35000"/>
                  </a:schemeClr>
                </a:solidFill>
                <a:latin typeface="ヒラギノ角ゴ Pro W3"/>
              </a:rPr>
              <a:t>　</a:t>
            </a:r>
            <a:endParaRPr lang="en-US" altLang="ja-JP" sz="1400" dirty="0">
              <a:solidFill>
                <a:srgbClr val="008000"/>
              </a:solidFill>
              <a:latin typeface="ヒラギノ角ゴ Pro W3"/>
            </a:endParaRPr>
          </a:p>
        </p:txBody>
      </p:sp>
    </p:spTree>
    <p:extLst>
      <p:ext uri="{BB962C8B-B14F-4D97-AF65-F5344CB8AC3E}">
        <p14:creationId xmlns:p14="http://schemas.microsoft.com/office/powerpoint/2010/main" val="1213111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85EE8F3-4F21-DCB5-0B90-668D2A9069BE}"/>
              </a:ext>
            </a:extLst>
          </p:cNvPr>
          <p:cNvSpPr>
            <a:spLocks noGrp="1"/>
          </p:cNvSpPr>
          <p:nvPr>
            <p:ph type="body" sz="quarter" idx="12"/>
          </p:nvPr>
        </p:nvSpPr>
        <p:spPr/>
        <p:txBody>
          <a:bodyPr/>
          <a:lstStyle/>
          <a:p>
            <a:pPr algn="l"/>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140B1BE-F746-23EC-EBCD-6A192EB06AB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dirty="0"/>
              <a:t>更新・変更履歴</a:t>
            </a:r>
            <a:endParaRPr kumimoji="1" lang="ja-JP" altLang="en-US" dirty="0"/>
          </a:p>
        </p:txBody>
      </p:sp>
      <p:sp>
        <p:nvSpPr>
          <p:cNvPr id="7" name="テキスト ボックス 6">
            <a:extLst>
              <a:ext uri="{FF2B5EF4-FFF2-40B4-BE49-F238E27FC236}">
                <a16:creationId xmlns:a16="http://schemas.microsoft.com/office/drawing/2014/main" id="{8F83361B-197D-6265-0F0D-6807B25D868D}"/>
              </a:ext>
            </a:extLst>
          </p:cNvPr>
          <p:cNvSpPr txBox="1"/>
          <p:nvPr/>
        </p:nvSpPr>
        <p:spPr>
          <a:xfrm>
            <a:off x="479425" y="1268413"/>
            <a:ext cx="11233150" cy="3861057"/>
          </a:xfrm>
          <a:prstGeom prst="rect">
            <a:avLst/>
          </a:prstGeom>
          <a:noFill/>
        </p:spPr>
        <p:txBody>
          <a:bodyPr wrap="square" lIns="0" tIns="0" rIns="0" bIns="0" rtlCol="0">
            <a:spAutoFit/>
          </a:bodyPr>
          <a:lstStyle/>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en-US" altLang="ja-JP" sz="1400" kern="0" dirty="0">
                <a:solidFill>
                  <a:schemeClr val="accent3"/>
                </a:solidFill>
                <a:latin typeface="+mn-ea"/>
              </a:rPr>
              <a:t>2023/8/3</a:t>
            </a:r>
          </a:p>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chemeClr val="accent3"/>
                </a:solidFill>
                <a:latin typeface="+mn-ea"/>
              </a:rPr>
              <a:t>訴求内容がセンシティブなため、</a:t>
            </a:r>
            <a:r>
              <a:rPr kumimoji="0" lang="en-US" altLang="ja-JP" sz="1400" kern="0" dirty="0">
                <a:solidFill>
                  <a:schemeClr val="accent3"/>
                </a:solidFill>
                <a:latin typeface="+mn-ea"/>
              </a:rPr>
              <a:t>2023/8/18</a:t>
            </a:r>
            <a:r>
              <a:rPr kumimoji="0" lang="ja-JP" altLang="en-US" sz="1400" kern="0" dirty="0">
                <a:solidFill>
                  <a:schemeClr val="accent3"/>
                </a:solidFill>
                <a:latin typeface="+mn-ea"/>
              </a:rPr>
              <a:t>より販売制限カテゴリーに以下を追加します。</a:t>
            </a:r>
          </a:p>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chemeClr val="accent3"/>
                </a:solidFill>
                <a:latin typeface="+mn-ea"/>
              </a:rPr>
              <a:t>　・政党</a:t>
            </a:r>
            <a:br>
              <a:rPr kumimoji="0" lang="en-US" altLang="ja-JP" sz="1400" kern="0" dirty="0">
                <a:solidFill>
                  <a:schemeClr val="accent3"/>
                </a:solidFill>
                <a:latin typeface="+mn-ea"/>
              </a:rPr>
            </a:br>
            <a:r>
              <a:rPr kumimoji="0" lang="ja-JP" altLang="en-US" sz="1400" kern="0" dirty="0">
                <a:solidFill>
                  <a:schemeClr val="accent3"/>
                </a:solidFill>
                <a:latin typeface="+mn-ea"/>
              </a:rPr>
              <a:t>　・たばこ、および喫煙に関連する情報全般（喫煙マナー、分煙など）</a:t>
            </a:r>
          </a:p>
          <a:p>
            <a:pPr marR="0" lvl="0" algn="l" defTabSz="914400" rtl="0" eaLnBrk="1" fontAlgn="auto" latinLnBrk="0" hangingPunct="1">
              <a:lnSpc>
                <a:spcPct val="120000"/>
              </a:lnSpc>
              <a:spcBef>
                <a:spcPts val="0"/>
              </a:spcBef>
              <a:spcAft>
                <a:spcPts val="600"/>
              </a:spcAft>
              <a:buClrTx/>
              <a:buSzTx/>
              <a:tabLst/>
              <a:defRPr/>
            </a:pPr>
            <a:r>
              <a:rPr kumimoji="0" lang="en-US" altLang="ja-JP" sz="1400" kern="0" dirty="0">
                <a:solidFill>
                  <a:schemeClr val="accent3"/>
                </a:solidFill>
                <a:latin typeface="+mn-ea"/>
              </a:rPr>
              <a:t>※</a:t>
            </a:r>
            <a:r>
              <a:rPr kumimoji="0" lang="ja-JP" altLang="en-US" sz="1400" kern="0" dirty="0">
                <a:solidFill>
                  <a:schemeClr val="accent3"/>
                </a:solidFill>
                <a:latin typeface="+mn-ea"/>
              </a:rPr>
              <a:t>現在も掲載不可となりますが具体的なカテゴリーとして追記します。</a:t>
            </a:r>
            <a:endParaRPr kumimoji="0" lang="en-US" altLang="ja-JP" sz="1400" kern="0" dirty="0">
              <a:solidFill>
                <a:schemeClr val="accent3"/>
              </a:solidFill>
              <a:latin typeface="+mn-ea"/>
            </a:endParaRPr>
          </a:p>
          <a:p>
            <a:pPr marR="0" lvl="0" algn="l" defTabSz="914400" rtl="0" eaLnBrk="1" fontAlgn="auto" latinLnBrk="0" hangingPunct="1">
              <a:lnSpc>
                <a:spcPct val="120000"/>
              </a:lnSpc>
              <a:spcBef>
                <a:spcPts val="0"/>
              </a:spcBef>
              <a:spcAft>
                <a:spcPts val="600"/>
              </a:spcAft>
              <a:buClrTx/>
              <a:buSzTx/>
              <a:tabLst/>
              <a:defRPr/>
            </a:pPr>
            <a:endParaRPr kumimoji="0" lang="en-US" altLang="ja-JP" sz="1400" b="0" i="0" u="none" strike="noStrike" kern="0" cap="none" spc="0" normalizeH="0" baseline="0" noProof="0" dirty="0">
              <a:ln>
                <a:noFill/>
              </a:ln>
              <a:solidFill>
                <a:schemeClr val="accent3"/>
              </a:solidFill>
              <a:effectLst/>
              <a:uLnTx/>
              <a:uFillTx/>
              <a:latin typeface="+mn-ea"/>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en-US" altLang="ja-JP" sz="1400" kern="0" dirty="0">
                <a:solidFill>
                  <a:schemeClr val="accent3"/>
                </a:solidFill>
                <a:latin typeface="+mn-ea"/>
              </a:rPr>
              <a:t>2023/9/11</a:t>
            </a:r>
          </a:p>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chemeClr val="accent3"/>
                </a:solidFill>
                <a:latin typeface="+mn-ea"/>
              </a:rPr>
              <a:t>掲載制限カテゴリーに指定のギャンブルについて公営ギャンブルは可となるため下記の通り明記し、</a:t>
            </a:r>
            <a:r>
              <a:rPr kumimoji="0" lang="en-US" altLang="ja-JP" sz="1400" kern="0" dirty="0">
                <a:solidFill>
                  <a:schemeClr val="accent3"/>
                </a:solidFill>
                <a:latin typeface="+mn-ea"/>
              </a:rPr>
              <a:t> 2023/9/26</a:t>
            </a:r>
            <a:r>
              <a:rPr kumimoji="0" lang="ja-JP" altLang="en-US" sz="1400" kern="0" dirty="0">
                <a:solidFill>
                  <a:schemeClr val="accent3"/>
                </a:solidFill>
                <a:latin typeface="+mn-ea"/>
              </a:rPr>
              <a:t>より正式に適用します。</a:t>
            </a:r>
          </a:p>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chemeClr val="accent3"/>
                </a:solidFill>
                <a:latin typeface="+mn-ea"/>
              </a:rPr>
              <a:t>　・</a:t>
            </a:r>
            <a:r>
              <a:rPr lang="ja-JP" altLang="en-US" sz="1400" dirty="0">
                <a:solidFill>
                  <a:srgbClr val="545454"/>
                </a:solidFill>
                <a:latin typeface="Meiryo" panose="020B0604030504040204" pitchFamily="34" charset="-128"/>
                <a:ea typeface="Meiryo" panose="020B0604030504040204" pitchFamily="34" charset="-128"/>
              </a:rPr>
              <a:t>ギャンブル（公営は除く）</a:t>
            </a:r>
            <a:endParaRPr lang="en-US" altLang="ja-JP" sz="1400" dirty="0">
              <a:solidFill>
                <a:srgbClr val="545454"/>
              </a:solidFill>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endParaRPr kumimoji="0" lang="en-US" altLang="ja-JP" sz="1400" b="0" i="0" u="none" strike="noStrike" kern="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rgbClr val="545454"/>
                </a:solidFill>
                <a:latin typeface="Meiryo" panose="020B0604030504040204" pitchFamily="34" charset="-128"/>
                <a:ea typeface="Meiryo" panose="020B0604030504040204" pitchFamily="34" charset="-128"/>
              </a:rPr>
              <a:t>■ </a:t>
            </a:r>
            <a:r>
              <a:rPr kumimoji="0" lang="en-US" altLang="ja-JP" sz="1400" kern="0" dirty="0">
                <a:solidFill>
                  <a:srgbClr val="545454"/>
                </a:solidFill>
                <a:latin typeface="Meiryo" panose="020B0604030504040204" pitchFamily="34" charset="-128"/>
                <a:ea typeface="Meiryo" panose="020B0604030504040204" pitchFamily="34" charset="-128"/>
              </a:rPr>
              <a:t>2023/10/2</a:t>
            </a:r>
          </a:p>
          <a:p>
            <a:pPr marR="0" lvl="0" algn="l" defTabSz="914400" rtl="0" eaLnBrk="1" fontAlgn="auto" latinLnBrk="0" hangingPunct="1">
              <a:lnSpc>
                <a:spcPct val="120000"/>
              </a:lnSpc>
              <a:spcBef>
                <a:spcPts val="0"/>
              </a:spcBef>
              <a:spcAft>
                <a:spcPts val="600"/>
              </a:spcAft>
              <a:buClrTx/>
              <a:buSzTx/>
              <a:tabLst/>
              <a:defRPr/>
            </a:pPr>
            <a:r>
              <a:rPr kumimoji="0" lang="ja-JP" altLang="en-US" sz="1400" b="0" i="0" u="none" strike="noStrike" kern="0" cap="none" spc="0" normalizeH="0" baseline="0" noProof="0" dirty="0">
                <a:ln>
                  <a:noFill/>
                </a:ln>
                <a:solidFill>
                  <a:schemeClr val="accent3"/>
                </a:solidFill>
                <a:effectLst/>
                <a:uLnTx/>
                <a:uFillTx/>
                <a:latin typeface="+mn-ea"/>
              </a:rPr>
              <a:t>「</a:t>
            </a:r>
            <a:r>
              <a:rPr kumimoji="0" lang="en-US" altLang="ja-JP" sz="1400" b="0" i="0" u="none" strike="noStrike" kern="0" cap="none" spc="0" normalizeH="0" baseline="0" noProof="0" dirty="0">
                <a:ln>
                  <a:noFill/>
                </a:ln>
                <a:solidFill>
                  <a:schemeClr val="accent3"/>
                </a:solidFill>
                <a:effectLst/>
                <a:uLnTx/>
                <a:uFillTx/>
                <a:latin typeface="+mn-ea"/>
              </a:rPr>
              <a:t>Yahoo!</a:t>
            </a:r>
            <a:r>
              <a:rPr kumimoji="0" lang="ja-JP" altLang="en-US" sz="1400" b="0" i="0" u="none" strike="noStrike" kern="0" cap="none" spc="0" normalizeH="0" baseline="0" noProof="0" dirty="0">
                <a:ln>
                  <a:noFill/>
                </a:ln>
                <a:solidFill>
                  <a:schemeClr val="accent3"/>
                </a:solidFill>
                <a:effectLst/>
                <a:uLnTx/>
                <a:uFillTx/>
                <a:latin typeface="+mn-ea"/>
              </a:rPr>
              <a:t>特別企画」から「</a:t>
            </a:r>
            <a:r>
              <a:rPr kumimoji="0" lang="en-US" altLang="ja-JP" sz="1400" b="0" i="0" u="none" strike="noStrike" kern="0" cap="none" spc="0" normalizeH="0" baseline="0" noProof="0" dirty="0">
                <a:ln>
                  <a:noFill/>
                </a:ln>
                <a:solidFill>
                  <a:schemeClr val="accent3"/>
                </a:solidFill>
                <a:effectLst/>
                <a:uLnTx/>
                <a:uFillTx/>
                <a:latin typeface="+mn-ea"/>
              </a:rPr>
              <a:t>LINE</a:t>
            </a:r>
            <a:r>
              <a:rPr kumimoji="0" lang="ja-JP" altLang="en-US" sz="1400" b="0" i="0" u="none" strike="noStrike" kern="0" cap="none" spc="0" normalizeH="0" baseline="0" noProof="0" dirty="0">
                <a:ln>
                  <a:noFill/>
                </a:ln>
                <a:solidFill>
                  <a:schemeClr val="accent3"/>
                </a:solidFill>
                <a:effectLst/>
                <a:uLnTx/>
                <a:uFillTx/>
                <a:latin typeface="+mn-ea"/>
              </a:rPr>
              <a:t>ヤフー特別企画」に商品名を変更</a:t>
            </a:r>
            <a:endParaRPr kumimoji="0" lang="en-US" altLang="ja-JP" sz="1400" b="0" i="0" u="none" strike="noStrike" kern="0" cap="none" spc="0" normalizeH="0" baseline="0" noProof="0" dirty="0">
              <a:ln>
                <a:noFill/>
              </a:ln>
              <a:solidFill>
                <a:schemeClr val="accent3"/>
              </a:solidFill>
              <a:effectLst/>
              <a:uLnTx/>
              <a:uFillTx/>
              <a:latin typeface="+mn-ea"/>
            </a:endParaRPr>
          </a:p>
        </p:txBody>
      </p:sp>
    </p:spTree>
    <p:extLst>
      <p:ext uri="{BB962C8B-B14F-4D97-AF65-F5344CB8AC3E}">
        <p14:creationId xmlns:p14="http://schemas.microsoft.com/office/powerpoint/2010/main" val="33960642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04</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en-US" altLang="ja-JP" dirty="0">
                <a:latin typeface="+mn-ea"/>
              </a:rPr>
              <a:t>Appendix</a:t>
            </a:r>
          </a:p>
        </p:txBody>
      </p:sp>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17070936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図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2340" y="4984246"/>
            <a:ext cx="2096767" cy="1397504"/>
          </a:xfrm>
          <a:prstGeom prst="rect">
            <a:avLst/>
          </a:prstGeom>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カスタマイズ型のコンテンツフォーマット例</a:t>
            </a:r>
            <a:endParaRPr kumimoji="1" lang="ja-JP" altLang="en-US" sz="1600" dirty="0"/>
          </a:p>
        </p:txBody>
      </p:sp>
      <p:sp>
        <p:nvSpPr>
          <p:cNvPr id="10" name="正方形/長方形 9"/>
          <p:cNvSpPr/>
          <p:nvPr/>
        </p:nvSpPr>
        <p:spPr>
          <a:xfrm>
            <a:off x="504492" y="1277103"/>
            <a:ext cx="2308110" cy="1145099"/>
          </a:xfrm>
          <a:prstGeom prst="rect">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b="1" dirty="0">
                <a:solidFill>
                  <a:schemeClr val="bg1"/>
                </a:solidFill>
                <a:latin typeface="+mn-ea"/>
              </a:rPr>
              <a:t>イラスト化</a:t>
            </a:r>
          </a:p>
        </p:txBody>
      </p:sp>
      <p:sp>
        <p:nvSpPr>
          <p:cNvPr id="11" name="正方形/長方形 10"/>
          <p:cNvSpPr/>
          <p:nvPr/>
        </p:nvSpPr>
        <p:spPr>
          <a:xfrm>
            <a:off x="500638" y="2569832"/>
            <a:ext cx="2308110" cy="1146155"/>
          </a:xfrm>
          <a:prstGeom prst="rect">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b="1" dirty="0">
                <a:solidFill>
                  <a:schemeClr val="bg1"/>
                </a:solidFill>
                <a:latin typeface="+mn-ea"/>
              </a:rPr>
              <a:t>漫画化</a:t>
            </a:r>
          </a:p>
        </p:txBody>
      </p:sp>
      <p:sp>
        <p:nvSpPr>
          <p:cNvPr id="12" name="正方形/長方形 11"/>
          <p:cNvSpPr/>
          <p:nvPr/>
        </p:nvSpPr>
        <p:spPr>
          <a:xfrm>
            <a:off x="500638" y="3847674"/>
            <a:ext cx="2308110" cy="1145078"/>
          </a:xfrm>
          <a:prstGeom prst="rect">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b="1" dirty="0">
                <a:solidFill>
                  <a:schemeClr val="bg1"/>
                </a:solidFill>
                <a:latin typeface="+mn-ea"/>
              </a:rPr>
              <a:t>専門家への</a:t>
            </a:r>
            <a:endParaRPr lang="en-US" altLang="ja-JP" b="1" dirty="0">
              <a:solidFill>
                <a:schemeClr val="bg1"/>
              </a:solidFill>
              <a:latin typeface="+mn-ea"/>
            </a:endParaRPr>
          </a:p>
          <a:p>
            <a:pPr algn="ctr"/>
            <a:r>
              <a:rPr lang="ja-JP" altLang="en-US" b="1" dirty="0">
                <a:solidFill>
                  <a:schemeClr val="bg1"/>
                </a:solidFill>
                <a:latin typeface="+mn-ea"/>
              </a:rPr>
              <a:t>取材</a:t>
            </a:r>
          </a:p>
        </p:txBody>
      </p:sp>
      <p:sp>
        <p:nvSpPr>
          <p:cNvPr id="13" name="正方形/長方形 12"/>
          <p:cNvSpPr/>
          <p:nvPr/>
        </p:nvSpPr>
        <p:spPr>
          <a:xfrm>
            <a:off x="2956618" y="1277103"/>
            <a:ext cx="4680520" cy="1145099"/>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14" name="テキスト ボックス 13"/>
          <p:cNvSpPr txBox="1"/>
          <p:nvPr/>
        </p:nvSpPr>
        <p:spPr>
          <a:xfrm>
            <a:off x="3069866" y="1252652"/>
            <a:ext cx="4624373" cy="1169551"/>
          </a:xfrm>
          <a:prstGeom prst="rect">
            <a:avLst/>
          </a:prstGeom>
          <a:noFill/>
        </p:spPr>
        <p:txBody>
          <a:bodyPr wrap="square" rtlCol="0">
            <a:spAutoFit/>
          </a:bodyPr>
          <a:lstStyle/>
          <a:p>
            <a:r>
              <a:rPr lang="ja-JP" altLang="en-US" sz="1400" dirty="0"/>
              <a:t>文章では伝わりにくいことをイラスト化し</a:t>
            </a:r>
            <a:endParaRPr lang="en-US" altLang="ja-JP" sz="1400" dirty="0"/>
          </a:p>
          <a:p>
            <a:r>
              <a:rPr lang="ja-JP" altLang="en-US" sz="1400" dirty="0"/>
              <a:t>ビジュアルで訴求するパターン。</a:t>
            </a:r>
            <a:endParaRPr lang="en-US" altLang="ja-JP" sz="1400" dirty="0"/>
          </a:p>
          <a:p>
            <a:endParaRPr lang="en-US" altLang="ja-JP" sz="1400" dirty="0"/>
          </a:p>
          <a:p>
            <a:r>
              <a:rPr lang="ja-JP" altLang="en-US" sz="1400" dirty="0"/>
              <a:t>記事・商品のテイストに合ったイラストレーターを</a:t>
            </a:r>
            <a:endParaRPr lang="en-US" altLang="ja-JP" sz="1400" dirty="0"/>
          </a:p>
          <a:p>
            <a:r>
              <a:rPr lang="ja-JP" altLang="en-US" sz="1400" dirty="0"/>
              <a:t>アサインします。</a:t>
            </a:r>
            <a:endParaRPr lang="en-US" altLang="ja-JP" sz="1400" dirty="0"/>
          </a:p>
        </p:txBody>
      </p:sp>
      <p:sp>
        <p:nvSpPr>
          <p:cNvPr id="15" name="正方形/長方形 14"/>
          <p:cNvSpPr/>
          <p:nvPr/>
        </p:nvSpPr>
        <p:spPr>
          <a:xfrm>
            <a:off x="2961588" y="2594699"/>
            <a:ext cx="4693333" cy="1121288"/>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16" name="テキスト ボックス 15"/>
          <p:cNvSpPr txBox="1"/>
          <p:nvPr/>
        </p:nvSpPr>
        <p:spPr>
          <a:xfrm>
            <a:off x="3084774" y="2779883"/>
            <a:ext cx="4624373" cy="738664"/>
          </a:xfrm>
          <a:prstGeom prst="rect">
            <a:avLst/>
          </a:prstGeom>
          <a:noFill/>
        </p:spPr>
        <p:txBody>
          <a:bodyPr wrap="square" rtlCol="0">
            <a:spAutoFit/>
          </a:bodyPr>
          <a:lstStyle/>
          <a:p>
            <a:r>
              <a:rPr lang="ja-JP" altLang="en-US" sz="1400" dirty="0"/>
              <a:t>漫画風にイラストとセリフで訴求。</a:t>
            </a:r>
            <a:endParaRPr lang="en-US" altLang="ja-JP" sz="1400" dirty="0"/>
          </a:p>
          <a:p>
            <a:endParaRPr lang="en-US" altLang="ja-JP" sz="1400" dirty="0"/>
          </a:p>
          <a:p>
            <a:r>
              <a:rPr lang="ja-JP" altLang="en-US" sz="1400" dirty="0"/>
              <a:t>ストーリー仕立てでサービス・活動の紹介をします。</a:t>
            </a:r>
            <a:endParaRPr lang="en-US" altLang="ja-JP" sz="1400" dirty="0"/>
          </a:p>
        </p:txBody>
      </p:sp>
      <p:sp>
        <p:nvSpPr>
          <p:cNvPr id="17" name="正方形/長方形 16"/>
          <p:cNvSpPr/>
          <p:nvPr/>
        </p:nvSpPr>
        <p:spPr>
          <a:xfrm>
            <a:off x="2959930" y="3847674"/>
            <a:ext cx="4694990" cy="1145078"/>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18" name="テキスト ボックス 17"/>
          <p:cNvSpPr txBox="1"/>
          <p:nvPr/>
        </p:nvSpPr>
        <p:spPr>
          <a:xfrm>
            <a:off x="3100635" y="4050331"/>
            <a:ext cx="4624373" cy="684803"/>
          </a:xfrm>
          <a:prstGeom prst="rect">
            <a:avLst/>
          </a:prstGeom>
          <a:noFill/>
        </p:spPr>
        <p:txBody>
          <a:bodyPr wrap="square" rtlCol="0">
            <a:spAutoFit/>
          </a:bodyPr>
          <a:lstStyle/>
          <a:p>
            <a:r>
              <a:rPr lang="ja-JP" altLang="en-US" sz="1400" dirty="0"/>
              <a:t>専門家へ取材し、インタビュー内容や</a:t>
            </a:r>
            <a:r>
              <a:rPr lang="en-US" altLang="ja-JP" sz="1400" dirty="0"/>
              <a:t>Q&amp;A</a:t>
            </a:r>
            <a:r>
              <a:rPr lang="ja-JP" altLang="en-US" sz="1400" dirty="0"/>
              <a:t>を記事に。</a:t>
            </a:r>
            <a:endParaRPr lang="en-US" altLang="ja-JP" sz="1400" dirty="0"/>
          </a:p>
          <a:p>
            <a:r>
              <a:rPr lang="ja-JP" altLang="en-US" sz="1400" dirty="0"/>
              <a:t>第三者の解説で記事の信ぴょう性を高めます。</a:t>
            </a:r>
            <a:endParaRPr lang="en-US" altLang="ja-JP" sz="1400" dirty="0"/>
          </a:p>
          <a:p>
            <a:r>
              <a:rPr lang="en-US" altLang="ja-JP" sz="1050" dirty="0"/>
              <a:t>※</a:t>
            </a:r>
            <a:r>
              <a:rPr lang="ja-JP" altLang="en-US" sz="1050" dirty="0"/>
              <a:t>専門家のアサインは原則として広告主様・代理店様で対応いただきます</a:t>
            </a:r>
            <a:endParaRPr lang="en-US" altLang="ja-JP" sz="1050" dirty="0"/>
          </a:p>
        </p:txBody>
      </p:sp>
      <p:pic>
        <p:nvPicPr>
          <p:cNvPr id="19" name="図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24392" y="4125105"/>
            <a:ext cx="2043239" cy="1031668"/>
          </a:xfrm>
          <a:prstGeom prst="rect">
            <a:avLst/>
          </a:prstGeom>
          <a:ln>
            <a:solidFill>
              <a:schemeClr val="bg1">
                <a:lumMod val="50000"/>
              </a:schemeClr>
            </a:solidFill>
          </a:ln>
        </p:spPr>
      </p:pic>
      <p:sp>
        <p:nvSpPr>
          <p:cNvPr id="20" name="正方形/長方形 19"/>
          <p:cNvSpPr/>
          <p:nvPr/>
        </p:nvSpPr>
        <p:spPr>
          <a:xfrm>
            <a:off x="9048901" y="4747719"/>
            <a:ext cx="394628" cy="7794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21" name="正方形/長方形 20"/>
          <p:cNvSpPr/>
          <p:nvPr/>
        </p:nvSpPr>
        <p:spPr>
          <a:xfrm>
            <a:off x="504492" y="5122985"/>
            <a:ext cx="2308110" cy="1145078"/>
          </a:xfrm>
          <a:prstGeom prst="rect">
            <a:avLst/>
          </a:prstGeom>
          <a:solidFill>
            <a:schemeClr val="bg1">
              <a:lumMod val="50000"/>
            </a:schemeClr>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b="1" dirty="0">
                <a:solidFill>
                  <a:schemeClr val="bg1"/>
                </a:solidFill>
                <a:latin typeface="+mn-ea"/>
              </a:rPr>
              <a:t>アンケート</a:t>
            </a:r>
            <a:endParaRPr lang="en-US" altLang="ja-JP" b="1" dirty="0">
              <a:solidFill>
                <a:schemeClr val="bg1"/>
              </a:solidFill>
              <a:latin typeface="+mn-ea"/>
            </a:endParaRPr>
          </a:p>
        </p:txBody>
      </p:sp>
      <p:sp>
        <p:nvSpPr>
          <p:cNvPr id="22" name="正方形/長方形 21"/>
          <p:cNvSpPr/>
          <p:nvPr/>
        </p:nvSpPr>
        <p:spPr>
          <a:xfrm>
            <a:off x="2963784" y="5122985"/>
            <a:ext cx="4694990" cy="1145078"/>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23" name="テキスト ボックス 22"/>
          <p:cNvSpPr txBox="1"/>
          <p:nvPr/>
        </p:nvSpPr>
        <p:spPr>
          <a:xfrm>
            <a:off x="3104489" y="5230752"/>
            <a:ext cx="4624373" cy="954107"/>
          </a:xfrm>
          <a:prstGeom prst="rect">
            <a:avLst/>
          </a:prstGeom>
          <a:noFill/>
        </p:spPr>
        <p:txBody>
          <a:bodyPr wrap="square" rtlCol="0">
            <a:spAutoFit/>
          </a:bodyPr>
          <a:lstStyle/>
          <a:p>
            <a:r>
              <a:rPr lang="ja-JP" altLang="en-US" sz="1400" dirty="0"/>
              <a:t>一般ユーザーにアンケートを実施し、結果をビジュアライズ。アンケート（</a:t>
            </a:r>
            <a:r>
              <a:rPr lang="en-US" altLang="ja-JP" sz="1400" dirty="0"/>
              <a:t>※</a:t>
            </a:r>
            <a:r>
              <a:rPr lang="ja-JP" altLang="en-US" sz="1400" dirty="0"/>
              <a:t>）をもとに問題提起し、</a:t>
            </a:r>
            <a:endParaRPr lang="en-US" altLang="ja-JP" sz="1400" dirty="0"/>
          </a:p>
          <a:p>
            <a:r>
              <a:rPr lang="ja-JP" altLang="en-US" sz="1400" dirty="0"/>
              <a:t>解決方法を提示するといった形態。</a:t>
            </a:r>
            <a:endParaRPr lang="en-US" altLang="ja-JP" sz="1400" dirty="0"/>
          </a:p>
          <a:p>
            <a:r>
              <a:rPr lang="en-US" altLang="ja-JP" sz="1400" dirty="0"/>
              <a:t>※Yahoo!</a:t>
            </a:r>
            <a:r>
              <a:rPr lang="ja-JP" altLang="en-US" sz="1400" dirty="0"/>
              <a:t>クラウドソーシングによるアンケート</a:t>
            </a:r>
            <a:endParaRPr lang="en-US" altLang="ja-JP" sz="1400" dirty="0"/>
          </a:p>
        </p:txBody>
      </p:sp>
      <p:pic>
        <p:nvPicPr>
          <p:cNvPr id="24" name="図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81138" y="2441353"/>
            <a:ext cx="2019299" cy="1527397"/>
          </a:xfrm>
          <a:prstGeom prst="rect">
            <a:avLst/>
          </a:prstGeom>
        </p:spPr>
      </p:pic>
      <p:sp>
        <p:nvSpPr>
          <p:cNvPr id="25" name="正方形/長方形 24"/>
          <p:cNvSpPr/>
          <p:nvPr/>
        </p:nvSpPr>
        <p:spPr>
          <a:xfrm>
            <a:off x="9688549" y="4620956"/>
            <a:ext cx="620754" cy="453129"/>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pic>
        <p:nvPicPr>
          <p:cNvPr id="26" name="図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22249" y="4760621"/>
            <a:ext cx="342263" cy="342263"/>
          </a:xfrm>
          <a:prstGeom prst="rect">
            <a:avLst/>
          </a:prstGeom>
        </p:spPr>
      </p:pic>
      <p:pic>
        <p:nvPicPr>
          <p:cNvPr id="27" name="図 2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67201" y="1405548"/>
            <a:ext cx="1728143" cy="1276545"/>
          </a:xfrm>
          <a:prstGeom prst="rect">
            <a:avLst/>
          </a:prstGeom>
        </p:spPr>
      </p:pic>
      <p:sp>
        <p:nvSpPr>
          <p:cNvPr id="28" name="正方形/長方形 27"/>
          <p:cNvSpPr/>
          <p:nvPr/>
        </p:nvSpPr>
        <p:spPr>
          <a:xfrm>
            <a:off x="10410153" y="4695674"/>
            <a:ext cx="389329" cy="96531"/>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dirty="0">
              <a:solidFill>
                <a:schemeClr val="tx1"/>
              </a:solidFill>
            </a:endParaRPr>
          </a:p>
        </p:txBody>
      </p:sp>
      <p:sp>
        <p:nvSpPr>
          <p:cNvPr id="30"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a:xfrm>
            <a:off x="595671" y="81412"/>
            <a:ext cx="866756" cy="410840"/>
          </a:xfrm>
        </p:spPr>
        <p:txBody>
          <a:bodyPr/>
          <a:lstStyle/>
          <a:p>
            <a:r>
              <a:rPr kumimoji="1" lang="en-US" altLang="ja-JP" dirty="0"/>
              <a:t>Appendix</a:t>
            </a:r>
            <a:endParaRPr kumimoji="1" lang="ja-JP" altLang="en-US" dirty="0"/>
          </a:p>
        </p:txBody>
      </p:sp>
      <p:pic>
        <p:nvPicPr>
          <p:cNvPr id="31" name="図プレースホルダー 50" descr="アイコン&#10;&#10;自動的に生成された説明">
            <a:extLst>
              <a:ext uri="{FF2B5EF4-FFF2-40B4-BE49-F238E27FC236}">
                <a16:creationId xmlns:a16="http://schemas.microsoft.com/office/drawing/2014/main" id="{7A78558E-80AA-EB9B-6FC1-5241C09153B7}"/>
              </a:ext>
            </a:extLst>
          </p:cNvPr>
          <p:cNvPicPr>
            <a:picLocks noGrp="1" noChangeAspect="1"/>
          </p:cNvPicPr>
          <p:nvPr>
            <p:ph type="pic" sz="quarter" idx="11"/>
          </p:nvPr>
        </p:nvPicPr>
        <p:blipFill>
          <a:blip r:embed="rId8" cstate="print">
            <a:extLst>
              <a:ext uri="{28A0092B-C50C-407E-A947-70E740481C1C}">
                <a14:useLocalDpi xmlns:a14="http://schemas.microsoft.com/office/drawing/2010/main" val="0"/>
              </a:ext>
            </a:extLst>
          </a:blip>
          <a:srcRect/>
          <a:stretch>
            <a:fillRect/>
          </a:stretch>
        </p:blipFill>
        <p:spPr>
          <a:xfrm>
            <a:off x="102714" y="77808"/>
            <a:ext cx="406572" cy="405674"/>
          </a:xfrm>
        </p:spPr>
      </p:pic>
    </p:spTree>
    <p:extLst>
      <p:ext uri="{BB962C8B-B14F-4D97-AF65-F5344CB8AC3E}">
        <p14:creationId xmlns:p14="http://schemas.microsoft.com/office/powerpoint/2010/main" val="1700520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862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01</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概要</a:t>
            </a:r>
            <a:endParaRPr lang="en-US" altLang="ja-JP" dirty="0"/>
          </a:p>
        </p:txBody>
      </p:sp>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概要</a:t>
            </a:r>
          </a:p>
        </p:txBody>
      </p:sp>
      <p:pic>
        <p:nvPicPr>
          <p:cNvPr id="51" name="図プレースホルダー 50" descr="アイコン&#10;&#10;自動的に生成された説明">
            <a:extLst>
              <a:ext uri="{FF2B5EF4-FFF2-40B4-BE49-F238E27FC236}">
                <a16:creationId xmlns:a16="http://schemas.microsoft.com/office/drawing/2014/main" id="{7A78558E-80AA-EB9B-6FC1-5241C09153B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3" name="テキスト プレースホルダー 52">
            <a:extLst>
              <a:ext uri="{FF2B5EF4-FFF2-40B4-BE49-F238E27FC236}">
                <a16:creationId xmlns:a16="http://schemas.microsoft.com/office/drawing/2014/main" id="{B307C6B9-3CF4-81E4-24C3-2DA48734A611}"/>
              </a:ext>
            </a:extLst>
          </p:cNvPr>
          <p:cNvSpPr>
            <a:spLocks noGrp="1"/>
          </p:cNvSpPr>
          <p:nvPr>
            <p:ph type="body" sz="quarter" idx="10"/>
          </p:nvPr>
        </p:nvSpPr>
        <p:spPr/>
        <p:txBody>
          <a:bodyPr/>
          <a:lstStyle/>
          <a:p>
            <a:r>
              <a:rPr kumimoji="1" lang="en-US" altLang="ja-JP" sz="2000" dirty="0">
                <a:latin typeface="Meiryo" panose="020B0604030504040204" pitchFamily="34" charset="-128"/>
                <a:ea typeface="Meiryo" panose="020B0604030504040204" pitchFamily="34" charset="-128"/>
              </a:rPr>
              <a:t>LINE</a:t>
            </a:r>
            <a:r>
              <a:rPr kumimoji="1" lang="ja-JP" altLang="en-US" sz="2000" dirty="0">
                <a:latin typeface="Meiryo" panose="020B0604030504040204" pitchFamily="34" charset="-128"/>
                <a:ea typeface="Meiryo" panose="020B0604030504040204" pitchFamily="34" charset="-128"/>
              </a:rPr>
              <a:t>ヤフー特別企画 タイアップ</a:t>
            </a:r>
            <a:endParaRPr kumimoji="1" lang="en-US" altLang="ja-JP" sz="2000" dirty="0">
              <a:latin typeface="Meiryo" panose="020B0604030504040204" pitchFamily="34" charset="-128"/>
              <a:ea typeface="Meiryo" panose="020B0604030504040204" pitchFamily="34" charset="-128"/>
            </a:endParaRPr>
          </a:p>
          <a:p>
            <a:r>
              <a:rPr kumimoji="1" lang="en-US" altLang="ja-JP" sz="2000" dirty="0">
                <a:latin typeface="Meiryo" panose="020B0604030504040204" pitchFamily="34" charset="-128"/>
                <a:ea typeface="Meiryo" panose="020B0604030504040204" pitchFamily="34" charset="-128"/>
              </a:rPr>
              <a:t>2023</a:t>
            </a:r>
            <a:r>
              <a:rPr kumimoji="1" lang="ja-JP" altLang="en-US" sz="2000" dirty="0">
                <a:latin typeface="Meiryo" panose="020B0604030504040204" pitchFamily="34" charset="-128"/>
                <a:ea typeface="Meiryo" panose="020B0604030504040204" pitchFamily="34" charset="-128"/>
              </a:rPr>
              <a:t>年</a:t>
            </a:r>
            <a:r>
              <a:rPr kumimoji="1" lang="en-US" altLang="ja-JP" sz="2000" dirty="0">
                <a:latin typeface="Meiryo" panose="020B0604030504040204" pitchFamily="34" charset="-128"/>
                <a:ea typeface="Meiryo" panose="020B0604030504040204" pitchFamily="34" charset="-128"/>
              </a:rPr>
              <a:t>10</a:t>
            </a:r>
            <a:r>
              <a:rPr kumimoji="1" lang="ja-JP" altLang="en-US" sz="2000" dirty="0">
                <a:latin typeface="Meiryo" panose="020B0604030504040204" pitchFamily="34" charset="-128"/>
                <a:ea typeface="Meiryo" panose="020B0604030504040204" pitchFamily="34" charset="-128"/>
              </a:rPr>
              <a:t>月</a:t>
            </a:r>
            <a:r>
              <a:rPr kumimoji="1" lang="en-US" altLang="ja-JP" sz="2000" dirty="0">
                <a:latin typeface="Meiryo" panose="020B0604030504040204" pitchFamily="34" charset="-128"/>
                <a:ea typeface="Meiryo" panose="020B0604030504040204" pitchFamily="34" charset="-128"/>
              </a:rPr>
              <a:t>~2024</a:t>
            </a:r>
            <a:r>
              <a:rPr kumimoji="1" lang="ja-JP" altLang="en-US" sz="2000" dirty="0">
                <a:latin typeface="Meiryo" panose="020B0604030504040204" pitchFamily="34" charset="-128"/>
                <a:ea typeface="Meiryo" panose="020B0604030504040204" pitchFamily="34" charset="-128"/>
              </a:rPr>
              <a:t>年</a:t>
            </a:r>
            <a:r>
              <a:rPr kumimoji="1" lang="en-US" altLang="ja-JP" sz="2000" dirty="0">
                <a:latin typeface="Meiryo" panose="020B0604030504040204" pitchFamily="34" charset="-128"/>
                <a:ea typeface="Meiryo" panose="020B0604030504040204" pitchFamily="34" charset="-128"/>
              </a:rPr>
              <a:t>3</a:t>
            </a:r>
            <a:r>
              <a:rPr kumimoji="1" lang="ja-JP" altLang="en-US" sz="2000" dirty="0">
                <a:latin typeface="Meiryo" panose="020B0604030504040204" pitchFamily="34" charset="-128"/>
                <a:ea typeface="Meiryo" panose="020B0604030504040204" pitchFamily="34" charset="-128"/>
              </a:rPr>
              <a:t>月商品 変更点</a:t>
            </a:r>
          </a:p>
        </p:txBody>
      </p:sp>
      <p:sp>
        <p:nvSpPr>
          <p:cNvPr id="54" name="テキスト ボックス 53">
            <a:extLst>
              <a:ext uri="{FF2B5EF4-FFF2-40B4-BE49-F238E27FC236}">
                <a16:creationId xmlns:a16="http://schemas.microsoft.com/office/drawing/2014/main" id="{24B59F1B-6995-5894-7276-B5BD236704B6}"/>
              </a:ext>
            </a:extLst>
          </p:cNvPr>
          <p:cNvSpPr txBox="1"/>
          <p:nvPr/>
        </p:nvSpPr>
        <p:spPr>
          <a:xfrm>
            <a:off x="7398327" y="452360"/>
            <a:ext cx="2080651" cy="304699"/>
          </a:xfrm>
          <a:prstGeom prst="rect">
            <a:avLst/>
          </a:prstGeom>
          <a:noFill/>
        </p:spPr>
        <p:txBody>
          <a:bodyPr wrap="square" lIns="0" tIns="0" rIns="0" bIns="0" rtlCol="0">
            <a:spAutoFit/>
          </a:bodyPr>
          <a:lstStyle/>
          <a:p>
            <a:pPr>
              <a:lnSpc>
                <a:spcPct val="110000"/>
              </a:lnSpc>
              <a:defRPr/>
            </a:pPr>
            <a:r>
              <a:rPr kumimoji="1" lang="en-US" altLang="ja-JP"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a:t>
            </a:r>
            <a:r>
              <a:rPr kumimoji="1" lang="en-US" altLang="ja-JP" sz="900" dirty="0">
                <a:latin typeface="Meiryo" panose="020B0604030504040204" pitchFamily="34" charset="-128"/>
                <a:ea typeface="Meiryo" panose="020B0604030504040204" pitchFamily="34" charset="-128"/>
              </a:rPr>
              <a:t> LINE</a:t>
            </a:r>
            <a:r>
              <a:rPr kumimoji="1" lang="ja-JP" altLang="en-US" sz="900" dirty="0">
                <a:latin typeface="Meiryo" panose="020B0604030504040204" pitchFamily="34" charset="-128"/>
                <a:ea typeface="Meiryo" panose="020B0604030504040204" pitchFamily="34" charset="-128"/>
              </a:rPr>
              <a:t>ヤフー特別企画 タイアップ</a:t>
            </a:r>
            <a:endParaRPr kumimoji="1" lang="en-US" altLang="ja-JP" sz="900" dirty="0">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a:t>
            </a:r>
            <a:r>
              <a:rPr kumimoji="1" lang="en-US" altLang="ja-JP"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2023</a:t>
            </a:r>
            <a:r>
              <a:rPr kumimoji="1" lang="ja-JP" altLang="en-US"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年</a:t>
            </a:r>
            <a:r>
              <a:rPr kumimoji="1" lang="en-US" altLang="ja-JP"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4</a:t>
            </a:r>
            <a:r>
              <a:rPr kumimoji="1" lang="ja-JP" altLang="en-US"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月～</a:t>
            </a:r>
            <a:r>
              <a:rPr lang="en-US" altLang="ja-JP" sz="900" dirty="0">
                <a:solidFill>
                  <a:srgbClr val="000000"/>
                </a:solidFill>
                <a:latin typeface="Meiryo" panose="020B0604030504040204" pitchFamily="34" charset="-128"/>
                <a:ea typeface="Meiryo" panose="020B0604030504040204" pitchFamily="34" charset="-128"/>
              </a:rPr>
              <a:t>9</a:t>
            </a:r>
            <a:r>
              <a:rPr kumimoji="1" lang="ja-JP" altLang="en-US" sz="900" b="0" i="0" u="none" strike="noStrike" kern="120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rPr>
              <a:t>月）からの変更点</a:t>
            </a:r>
          </a:p>
        </p:txBody>
      </p:sp>
      <p:sp>
        <p:nvSpPr>
          <p:cNvPr id="5" name="角丸四角形 3">
            <a:extLst>
              <a:ext uri="{FF2B5EF4-FFF2-40B4-BE49-F238E27FC236}">
                <a16:creationId xmlns:a16="http://schemas.microsoft.com/office/drawing/2014/main" id="{9CE99940-3E4D-CF53-1258-83E801BDA9D1}"/>
              </a:ext>
            </a:extLst>
          </p:cNvPr>
          <p:cNvSpPr/>
          <p:nvPr/>
        </p:nvSpPr>
        <p:spPr>
          <a:xfrm>
            <a:off x="4178808" y="3267671"/>
            <a:ext cx="3834383" cy="322659"/>
          </a:xfrm>
          <a:prstGeom prst="roundRect">
            <a:avLst>
              <a:gd name="adj" fmla="val 8047"/>
            </a:avLst>
          </a:prstGeom>
          <a:noFill/>
          <a:ln w="15875">
            <a:noFill/>
          </a:ln>
        </p:spPr>
        <p:txBody>
          <a:bodyPr wrap="none" lIns="0" tIns="0" rIns="0" bIns="0" anchor="ctr">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2000" b="1" spc="300" dirty="0">
                <a:solidFill>
                  <a:schemeClr val="accent3"/>
                </a:solidFill>
                <a:latin typeface="Meiryo" panose="020B0604030504040204" pitchFamily="34" charset="-128"/>
                <a:ea typeface="Meiryo" panose="020B0604030504040204" pitchFamily="34" charset="-128"/>
              </a:rPr>
              <a:t>改定・変更点はございません</a:t>
            </a:r>
            <a:endParaRPr kumimoji="1" lang="ja-JP" altLang="en-US" sz="2000" b="1" i="0" u="none" strike="noStrike" kern="1200" cap="none" spc="300" normalizeH="0" baseline="0" noProof="0" dirty="0">
              <a:ln>
                <a:noFill/>
              </a:ln>
              <a:solidFill>
                <a:schemeClr val="accent3"/>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047344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全体構造</a:t>
            </a:r>
            <a:endParaRPr kumimoji="1" lang="ja-JP" altLang="en-US" sz="1600" dirty="0"/>
          </a:p>
        </p:txBody>
      </p:sp>
      <p:sp>
        <p:nvSpPr>
          <p:cNvPr id="3" name="正方形/長方形 2">
            <a:extLst>
              <a:ext uri="{FF2B5EF4-FFF2-40B4-BE49-F238E27FC236}">
                <a16:creationId xmlns:a16="http://schemas.microsoft.com/office/drawing/2014/main" id="{9911411D-3904-3FAF-8502-A5F676212056}"/>
              </a:ext>
            </a:extLst>
          </p:cNvPr>
          <p:cNvSpPr/>
          <p:nvPr/>
        </p:nvSpPr>
        <p:spPr>
          <a:xfrm>
            <a:off x="825413" y="2145326"/>
            <a:ext cx="10634749" cy="423642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56" name="ホームベース 12">
            <a:extLst>
              <a:ext uri="{FF2B5EF4-FFF2-40B4-BE49-F238E27FC236}">
                <a16:creationId xmlns:a16="http://schemas.microsoft.com/office/drawing/2014/main" id="{128F1884-592E-DD1F-109D-304B1F003513}"/>
              </a:ext>
            </a:extLst>
          </p:cNvPr>
          <p:cNvSpPr/>
          <p:nvPr/>
        </p:nvSpPr>
        <p:spPr>
          <a:xfrm>
            <a:off x="8890727" y="1630003"/>
            <a:ext cx="2821847" cy="475343"/>
          </a:xfrm>
          <a:prstGeom prst="homePlate">
            <a:avLst/>
          </a:prstGeom>
          <a:solidFill>
            <a:schemeClr val="accent6"/>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en-US" altLang="ja-JP" sz="1400" b="1" dirty="0">
                <a:solidFill>
                  <a:schemeClr val="bg1"/>
                </a:solidFill>
                <a:latin typeface="Meiryo" panose="020B0604030504040204" pitchFamily="34" charset="-128"/>
                <a:ea typeface="Meiryo" panose="020B0604030504040204" pitchFamily="34" charset="-128"/>
              </a:rPr>
              <a:t>LP</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57" name="ホームベース 13">
            <a:extLst>
              <a:ext uri="{FF2B5EF4-FFF2-40B4-BE49-F238E27FC236}">
                <a16:creationId xmlns:a16="http://schemas.microsoft.com/office/drawing/2014/main" id="{218BA01D-2594-51EB-FE53-AE88C2D5AB87}"/>
              </a:ext>
            </a:extLst>
          </p:cNvPr>
          <p:cNvSpPr/>
          <p:nvPr/>
        </p:nvSpPr>
        <p:spPr>
          <a:xfrm>
            <a:off x="6279811" y="1630003"/>
            <a:ext cx="2821847" cy="475343"/>
          </a:xfrm>
          <a:prstGeom prst="homePlate">
            <a:avLst/>
          </a:prstGeom>
          <a:solidFill>
            <a:schemeClr val="accent2">
              <a:lumMod val="75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lang="ja-JP" altLang="en-US" sz="1400" b="1">
                <a:solidFill>
                  <a:schemeClr val="bg1"/>
                </a:solidFill>
                <a:latin typeface="Meiryo" panose="020B0604030504040204" pitchFamily="34" charset="-128"/>
                <a:ea typeface="Meiryo" panose="020B0604030504040204" pitchFamily="34" charset="-128"/>
              </a:rPr>
              <a:t>タイアップ</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58" name="ホームベース 14">
            <a:extLst>
              <a:ext uri="{FF2B5EF4-FFF2-40B4-BE49-F238E27FC236}">
                <a16:creationId xmlns:a16="http://schemas.microsoft.com/office/drawing/2014/main" id="{24A3CF25-8D79-6BD7-0C6B-7C9FE3C82E6A}"/>
              </a:ext>
            </a:extLst>
          </p:cNvPr>
          <p:cNvSpPr/>
          <p:nvPr/>
        </p:nvSpPr>
        <p:spPr>
          <a:xfrm>
            <a:off x="464235" y="1630003"/>
            <a:ext cx="6026506" cy="475343"/>
          </a:xfrm>
          <a:prstGeom prst="homePlate">
            <a:avLst/>
          </a:prstGeom>
          <a:solidFill>
            <a:schemeClr val="accent2">
              <a:lumMod val="90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各種誘導</a:t>
            </a:r>
          </a:p>
        </p:txBody>
      </p:sp>
      <p:sp>
        <p:nvSpPr>
          <p:cNvPr id="47" name="object 4">
            <a:extLst>
              <a:ext uri="{FF2B5EF4-FFF2-40B4-BE49-F238E27FC236}">
                <a16:creationId xmlns:a16="http://schemas.microsoft.com/office/drawing/2014/main" id="{F1659362-ACAF-CCF2-8A2B-D05F12BF2ABD}"/>
              </a:ext>
            </a:extLst>
          </p:cNvPr>
          <p:cNvSpPr txBox="1"/>
          <p:nvPr/>
        </p:nvSpPr>
        <p:spPr>
          <a:xfrm>
            <a:off x="508061" y="1280136"/>
            <a:ext cx="11204514" cy="301621"/>
          </a:xfrm>
          <a:prstGeom prst="rect">
            <a:avLst/>
          </a:prstGeom>
          <a:noFill/>
        </p:spPr>
        <p:txBody>
          <a:bodyPr vert="horz" wrap="square" lIns="0" tIns="0" rIns="0" bIns="0" rtlCol="0">
            <a:spAutoFit/>
          </a:bodyPr>
          <a:lstStyle/>
          <a:p>
            <a:pPr>
              <a:lnSpc>
                <a:spcPct val="130000"/>
              </a:lnSpc>
            </a:pPr>
            <a:r>
              <a:rPr lang="ja-JP" altLang="en-US" sz="1600" spc="-5" dirty="0">
                <a:solidFill>
                  <a:schemeClr val="accent3"/>
                </a:solidFill>
                <a:latin typeface="メイリオ"/>
                <a:cs typeface="メイリオ"/>
              </a:rPr>
              <a:t>広告主様のプロモーション目的に合わせて、</a:t>
            </a:r>
            <a:r>
              <a:rPr lang="en-US" altLang="ja-JP" sz="1600" spc="-5" dirty="0">
                <a:solidFill>
                  <a:schemeClr val="accent3"/>
                </a:solidFill>
                <a:latin typeface="メイリオ"/>
                <a:cs typeface="メイリオ"/>
              </a:rPr>
              <a:t>LINE</a:t>
            </a:r>
            <a:r>
              <a:rPr lang="ja-JP" altLang="en-US" sz="1600" spc="-5" dirty="0">
                <a:solidFill>
                  <a:schemeClr val="accent3"/>
                </a:solidFill>
                <a:latin typeface="メイリオ"/>
                <a:cs typeface="メイリオ"/>
              </a:rPr>
              <a:t>ヤフーがターゲットの設定～コンテンツ企画・制作を行い、掲載します。</a:t>
            </a:r>
          </a:p>
        </p:txBody>
      </p:sp>
      <p:sp>
        <p:nvSpPr>
          <p:cNvPr id="116" name="正方形/長方形 115"/>
          <p:cNvSpPr/>
          <p:nvPr/>
        </p:nvSpPr>
        <p:spPr bwMode="auto">
          <a:xfrm>
            <a:off x="9376911" y="2345437"/>
            <a:ext cx="1733909" cy="2523317"/>
          </a:xfrm>
          <a:prstGeom prst="rect">
            <a:avLst/>
          </a:prstGeom>
          <a:solidFill>
            <a:schemeClr val="bg1"/>
          </a:solidFill>
          <a:ln w="6350" algn="ctr">
            <a:solidFill>
              <a:srgbClr val="FFFFFF">
                <a:lumMod val="50000"/>
              </a:srgbClr>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1" i="0" u="none" strike="noStrike" kern="0" cap="none" spc="0" normalizeH="0" baseline="0" noProof="0" dirty="0">
              <a:ln>
                <a:noFill/>
              </a:ln>
              <a:solidFill>
                <a:srgbClr val="FFFFFF"/>
              </a:solidFill>
              <a:effectLst/>
              <a:uLnTx/>
              <a:uFillTx/>
              <a:cs typeface="Verdana" pitchFamily="34" charset="0"/>
            </a:endParaRPr>
          </a:p>
        </p:txBody>
      </p:sp>
      <p:sp>
        <p:nvSpPr>
          <p:cNvPr id="117" name="テキスト ボックス 116"/>
          <p:cNvSpPr txBox="1"/>
          <p:nvPr/>
        </p:nvSpPr>
        <p:spPr>
          <a:xfrm>
            <a:off x="9222726" y="3209638"/>
            <a:ext cx="2081672"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chemeClr val="accent3"/>
                </a:solidFill>
                <a:effectLst/>
                <a:uLnTx/>
                <a:uFillTx/>
              </a:rPr>
              <a:t>広告主様</a:t>
            </a:r>
            <a:endParaRPr kumimoji="0" lang="en-US" altLang="ja-JP" sz="1600" b="0" i="0" u="none" strike="noStrike" kern="0" cap="none" spc="0" normalizeH="0" baseline="0" noProof="0" dirty="0">
              <a:ln>
                <a:noFill/>
              </a:ln>
              <a:solidFill>
                <a:schemeClr val="accent3"/>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chemeClr val="accent3"/>
                </a:solidFill>
                <a:effectLst/>
                <a:uLnTx/>
                <a:uFillTx/>
              </a:rPr>
              <a:t>ページ</a:t>
            </a:r>
            <a:endParaRPr kumimoji="0" lang="en-US" altLang="ja-JP" sz="1600" b="0" i="0" u="none" strike="noStrike" kern="0" cap="none" spc="0" normalizeH="0" baseline="0" noProof="0" dirty="0">
              <a:ln>
                <a:noFill/>
              </a:ln>
              <a:solidFill>
                <a:schemeClr val="accent3"/>
              </a:solidFill>
              <a:effectLst/>
              <a:uLnTx/>
              <a:uFillTx/>
            </a:endParaRPr>
          </a:p>
        </p:txBody>
      </p:sp>
      <p:pic>
        <p:nvPicPr>
          <p:cNvPr id="118" name="図 1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5984" y="2793137"/>
            <a:ext cx="3350717" cy="2296759"/>
          </a:xfrm>
          <a:prstGeom prst="rect">
            <a:avLst/>
          </a:prstGeom>
          <a:effectLst>
            <a:outerShdw blurRad="50800" dist="38100" dir="2700000" algn="tl" rotWithShape="0">
              <a:prstClr val="black">
                <a:alpha val="40000"/>
              </a:prstClr>
            </a:outerShdw>
          </a:effectLst>
        </p:spPr>
      </p:pic>
      <p:pic>
        <p:nvPicPr>
          <p:cNvPr id="119" name="図 1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57004" y="2333168"/>
            <a:ext cx="1576953" cy="2804858"/>
          </a:xfrm>
          <a:prstGeom prst="rect">
            <a:avLst/>
          </a:prstGeom>
          <a:ln>
            <a:solidFill>
              <a:srgbClr val="FFFFFF">
                <a:lumMod val="95000"/>
              </a:srgbClr>
            </a:solidFill>
          </a:ln>
          <a:effectLst>
            <a:outerShdw blurRad="50800" dist="38100" dir="2700000" algn="tl" rotWithShape="0">
              <a:prstClr val="black">
                <a:alpha val="40000"/>
              </a:prstClr>
            </a:outerShdw>
          </a:effectLst>
        </p:spPr>
      </p:pic>
      <p:sp>
        <p:nvSpPr>
          <p:cNvPr id="120" name="テキスト ボックス 119">
            <a:extLst>
              <a:ext uri="{FF2B5EF4-FFF2-40B4-BE49-F238E27FC236}">
                <a16:creationId xmlns:a16="http://schemas.microsoft.com/office/drawing/2014/main" id="{89B25188-5DC4-4E84-9D8D-249C0059942D}"/>
              </a:ext>
            </a:extLst>
          </p:cNvPr>
          <p:cNvSpPr txBox="1"/>
          <p:nvPr/>
        </p:nvSpPr>
        <p:spPr>
          <a:xfrm>
            <a:off x="1406994" y="5230469"/>
            <a:ext cx="4730859" cy="369332"/>
          </a:xfrm>
          <a:prstGeom prst="rect">
            <a:avLst/>
          </a:prstGeom>
          <a:noFill/>
        </p:spPr>
        <p:txBody>
          <a:bodyPr wrap="square" rtlCol="0">
            <a:spAutoFit/>
          </a:bodyPr>
          <a:lstStyle/>
          <a:p>
            <a:r>
              <a:rPr lang="en-US" altLang="ja-JP" sz="900" dirty="0">
                <a:solidFill>
                  <a:schemeClr val="accent3"/>
                </a:solidFill>
                <a:latin typeface="+mn-ea"/>
                <a:cs typeface="Meiryo UI" pitchFamily="50" charset="-128"/>
              </a:rPr>
              <a:t>※Yahoo!</a:t>
            </a:r>
            <a:r>
              <a:rPr lang="ja-JP" altLang="en-US" sz="900" dirty="0">
                <a:solidFill>
                  <a:schemeClr val="accent3"/>
                </a:solidFill>
                <a:latin typeface="+mn-ea"/>
                <a:cs typeface="Meiryo UI" pitchFamily="50" charset="-128"/>
              </a:rPr>
              <a:t>ディスプレイ広告（予約型／運用型）から自由選択</a:t>
            </a:r>
            <a:endParaRPr lang="en-US" altLang="ja-JP" sz="900" dirty="0">
              <a:solidFill>
                <a:schemeClr val="accent3"/>
              </a:solidFill>
              <a:latin typeface="+mn-ea"/>
              <a:cs typeface="Meiryo UI" pitchFamily="50" charset="-128"/>
            </a:endParaRPr>
          </a:p>
          <a:p>
            <a:r>
              <a:rPr lang="en-US" altLang="ja-JP" sz="900" dirty="0">
                <a:solidFill>
                  <a:schemeClr val="accent3"/>
                </a:solidFill>
                <a:latin typeface="+mn-ea"/>
                <a:cs typeface="Meiryo UI" pitchFamily="50" charset="-128"/>
              </a:rPr>
              <a:t>※</a:t>
            </a:r>
            <a:r>
              <a:rPr lang="ja-JP" altLang="en-US" sz="900" dirty="0">
                <a:solidFill>
                  <a:schemeClr val="accent3"/>
                </a:solidFill>
                <a:latin typeface="+mn-ea"/>
                <a:cs typeface="Meiryo UI" pitchFamily="50" charset="-128"/>
              </a:rPr>
              <a:t>編集誘導はございません</a:t>
            </a:r>
            <a:endParaRPr lang="en-US" altLang="ja-JP" sz="900" dirty="0">
              <a:solidFill>
                <a:schemeClr val="accent3"/>
              </a:solidFill>
              <a:latin typeface="+mn-ea"/>
              <a:cs typeface="Meiryo UI" pitchFamily="50" charset="-128"/>
            </a:endParaRPr>
          </a:p>
        </p:txBody>
      </p:sp>
      <p:sp>
        <p:nvSpPr>
          <p:cNvPr id="128" name="テキスト ボックス 127">
            <a:extLst>
              <a:ext uri="{FF2B5EF4-FFF2-40B4-BE49-F238E27FC236}">
                <a16:creationId xmlns:a16="http://schemas.microsoft.com/office/drawing/2014/main" id="{89B25188-5DC4-4E84-9D8D-249C0059942D}"/>
              </a:ext>
            </a:extLst>
          </p:cNvPr>
          <p:cNvSpPr txBox="1"/>
          <p:nvPr/>
        </p:nvSpPr>
        <p:spPr>
          <a:xfrm>
            <a:off x="6801600" y="5971531"/>
            <a:ext cx="1462504" cy="230832"/>
          </a:xfrm>
          <a:prstGeom prst="rect">
            <a:avLst/>
          </a:prstGeom>
          <a:noFill/>
        </p:spPr>
        <p:txBody>
          <a:bodyPr wrap="square" rtlCol="0">
            <a:spAutoFit/>
          </a:bodyPr>
          <a:lstStyle/>
          <a:p>
            <a:r>
              <a:rPr lang="en-US" altLang="ja-JP" sz="900" dirty="0">
                <a:latin typeface="+mn-ea"/>
              </a:rPr>
              <a:t>※</a:t>
            </a:r>
            <a:r>
              <a:rPr lang="ja-JP" altLang="en-US" sz="900" dirty="0">
                <a:latin typeface="+mn-ea"/>
              </a:rPr>
              <a:t>上記はイメージです</a:t>
            </a:r>
            <a:endParaRPr lang="en-US" altLang="ja-JP" sz="900" dirty="0">
              <a:latin typeface="+mn-ea"/>
            </a:endParaRPr>
          </a:p>
        </p:txBody>
      </p:sp>
      <p:pic>
        <p:nvPicPr>
          <p:cNvPr id="7" name="図 6"/>
          <p:cNvPicPr>
            <a:picLocks noChangeAspect="1"/>
          </p:cNvPicPr>
          <p:nvPr/>
        </p:nvPicPr>
        <p:blipFill>
          <a:blip r:embed="rId5"/>
          <a:stretch>
            <a:fillRect/>
          </a:stretch>
        </p:blipFill>
        <p:spPr>
          <a:xfrm>
            <a:off x="6824499" y="2324230"/>
            <a:ext cx="1850457" cy="3655643"/>
          </a:xfrm>
          <a:prstGeom prst="rect">
            <a:avLst/>
          </a:prstGeom>
        </p:spPr>
      </p:pic>
      <p:sp>
        <p:nvSpPr>
          <p:cNvPr id="11" name="テキスト プレースホルダー 1">
            <a:extLst>
              <a:ext uri="{FF2B5EF4-FFF2-40B4-BE49-F238E27FC236}">
                <a16:creationId xmlns:a16="http://schemas.microsoft.com/office/drawing/2014/main" id="{666F66BC-6A6C-6850-9DA9-0045CD9C6069}"/>
              </a:ext>
            </a:extLst>
          </p:cNvPr>
          <p:cNvSpPr>
            <a:spLocks noGrp="1"/>
          </p:cNvSpPr>
          <p:nvPr>
            <p:ph type="body" sz="quarter" idx="12"/>
          </p:nvPr>
        </p:nvSpPr>
        <p:spPr>
          <a:xfrm>
            <a:off x="595671" y="81412"/>
            <a:ext cx="866756" cy="410840"/>
          </a:xfrm>
        </p:spPr>
        <p:txBody>
          <a:bodyPr/>
          <a:lstStyle/>
          <a:p>
            <a:r>
              <a:rPr kumimoji="1" lang="ja-JP" altLang="en-US" dirty="0"/>
              <a:t>概要</a:t>
            </a:r>
          </a:p>
        </p:txBody>
      </p:sp>
      <p:pic>
        <p:nvPicPr>
          <p:cNvPr id="12" name="図プレースホルダー 50" descr="アイコン&#10;&#10;自動的に生成された説明">
            <a:extLst>
              <a:ext uri="{FF2B5EF4-FFF2-40B4-BE49-F238E27FC236}">
                <a16:creationId xmlns:a16="http://schemas.microsoft.com/office/drawing/2014/main" id="{18E77545-471C-B496-1DA0-C6B8A767B880}"/>
              </a:ext>
            </a:extLst>
          </p:cNvPr>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a:stretch>
            <a:fillRect/>
          </a:stretch>
        </p:blipFill>
        <p:spPr>
          <a:xfrm>
            <a:off x="102714" y="77808"/>
            <a:ext cx="406572" cy="405674"/>
          </a:xfrm>
        </p:spPr>
      </p:pic>
      <p:grpSp>
        <p:nvGrpSpPr>
          <p:cNvPr id="8" name="グループ化 7">
            <a:extLst>
              <a:ext uri="{FF2B5EF4-FFF2-40B4-BE49-F238E27FC236}">
                <a16:creationId xmlns:a16="http://schemas.microsoft.com/office/drawing/2014/main" id="{75ECC4DD-B3E8-916F-1C54-B7680513BDCB}"/>
              </a:ext>
            </a:extLst>
          </p:cNvPr>
          <p:cNvGrpSpPr/>
          <p:nvPr/>
        </p:nvGrpSpPr>
        <p:grpSpPr>
          <a:xfrm>
            <a:off x="6923313" y="2394858"/>
            <a:ext cx="827316" cy="148045"/>
            <a:chOff x="12461965" y="2690949"/>
            <a:chExt cx="827316" cy="148045"/>
          </a:xfrm>
        </p:grpSpPr>
        <p:sp>
          <p:nvSpPr>
            <p:cNvPr id="6" name="正方形/長方形 5">
              <a:extLst>
                <a:ext uri="{FF2B5EF4-FFF2-40B4-BE49-F238E27FC236}">
                  <a16:creationId xmlns:a16="http://schemas.microsoft.com/office/drawing/2014/main" id="{9A1A23CE-8277-654B-9027-75112327638B}"/>
                </a:ext>
              </a:extLst>
            </p:cNvPr>
            <p:cNvSpPr/>
            <p:nvPr/>
          </p:nvSpPr>
          <p:spPr>
            <a:xfrm>
              <a:off x="12461965" y="2690949"/>
              <a:ext cx="670560" cy="148045"/>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5" name="図 4">
              <a:extLst>
                <a:ext uri="{FF2B5EF4-FFF2-40B4-BE49-F238E27FC236}">
                  <a16:creationId xmlns:a16="http://schemas.microsoft.com/office/drawing/2014/main" id="{79351DF1-0F51-7505-DA52-E649BB850F95}"/>
                </a:ext>
              </a:extLst>
            </p:cNvPr>
            <p:cNvPicPr>
              <a:picLocks noChangeAspect="1"/>
            </p:cNvPicPr>
            <p:nvPr/>
          </p:nvPicPr>
          <p:blipFill>
            <a:blip r:embed="rId7"/>
            <a:stretch>
              <a:fillRect/>
            </a:stretch>
          </p:blipFill>
          <p:spPr>
            <a:xfrm>
              <a:off x="12470935" y="2716102"/>
              <a:ext cx="818346" cy="106422"/>
            </a:xfrm>
            <a:prstGeom prst="rect">
              <a:avLst/>
            </a:prstGeom>
          </p:spPr>
        </p:pic>
      </p:grpSp>
    </p:spTree>
    <p:extLst>
      <p:ext uri="{BB962C8B-B14F-4D97-AF65-F5344CB8AC3E}">
        <p14:creationId xmlns:p14="http://schemas.microsoft.com/office/powerpoint/2010/main" val="3316887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02</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商品スペック</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3081726E-6240-5DBE-5C30-227DD5964267}"/>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507945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プラン概要</a:t>
            </a:r>
            <a:endParaRPr kumimoji="1" lang="ja-JP" altLang="en-US" sz="1600" dirty="0"/>
          </a:p>
        </p:txBody>
      </p:sp>
      <p:graphicFrame>
        <p:nvGraphicFramePr>
          <p:cNvPr id="38" name="コンテンツ プレースホルダー 5"/>
          <p:cNvGraphicFramePr>
            <a:graphicFrameLocks/>
          </p:cNvGraphicFramePr>
          <p:nvPr>
            <p:extLst>
              <p:ext uri="{D42A27DB-BD31-4B8C-83A1-F6EECF244321}">
                <p14:modId xmlns:p14="http://schemas.microsoft.com/office/powerpoint/2010/main" val="2584455566"/>
              </p:ext>
            </p:extLst>
          </p:nvPr>
        </p:nvGraphicFramePr>
        <p:xfrm>
          <a:off x="479425" y="1089025"/>
          <a:ext cx="11233150" cy="2275498"/>
        </p:xfrm>
        <a:graphic>
          <a:graphicData uri="http://schemas.openxmlformats.org/drawingml/2006/table">
            <a:tbl>
              <a:tblPr firstRow="1" bandRow="1">
                <a:tableStyleId>{5940675A-B579-460E-94D1-54222C63F5DA}</a:tableStyleId>
              </a:tblPr>
              <a:tblGrid>
                <a:gridCol w="1691439">
                  <a:extLst>
                    <a:ext uri="{9D8B030D-6E8A-4147-A177-3AD203B41FA5}">
                      <a16:colId xmlns:a16="http://schemas.microsoft.com/office/drawing/2014/main" val="20000"/>
                    </a:ext>
                  </a:extLst>
                </a:gridCol>
                <a:gridCol w="2547098">
                  <a:extLst>
                    <a:ext uri="{9D8B030D-6E8A-4147-A177-3AD203B41FA5}">
                      <a16:colId xmlns:a16="http://schemas.microsoft.com/office/drawing/2014/main" val="20001"/>
                    </a:ext>
                  </a:extLst>
                </a:gridCol>
                <a:gridCol w="2603966">
                  <a:extLst>
                    <a:ext uri="{9D8B030D-6E8A-4147-A177-3AD203B41FA5}">
                      <a16:colId xmlns:a16="http://schemas.microsoft.com/office/drawing/2014/main" val="20002"/>
                    </a:ext>
                  </a:extLst>
                </a:gridCol>
                <a:gridCol w="1410825">
                  <a:extLst>
                    <a:ext uri="{9D8B030D-6E8A-4147-A177-3AD203B41FA5}">
                      <a16:colId xmlns:a16="http://schemas.microsoft.com/office/drawing/2014/main" val="20003"/>
                    </a:ext>
                  </a:extLst>
                </a:gridCol>
                <a:gridCol w="2979822">
                  <a:extLst>
                    <a:ext uri="{9D8B030D-6E8A-4147-A177-3AD203B41FA5}">
                      <a16:colId xmlns:a16="http://schemas.microsoft.com/office/drawing/2014/main" val="20004"/>
                    </a:ext>
                  </a:extLst>
                </a:gridCol>
              </a:tblGrid>
              <a:tr h="420305">
                <a:tc>
                  <a:txBody>
                    <a:bodyP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rPr>
                        <a:t>プラン</a:t>
                      </a: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65000"/>
                      </a:schemeClr>
                    </a:solidFill>
                  </a:tcPr>
                </a:tc>
                <a:tc>
                  <a:txBody>
                    <a:bodyP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rPr>
                        <a:t>料金</a:t>
                      </a:r>
                    </a:p>
                  </a:txBody>
                  <a:tcPr marL="72000" marR="72000"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65000"/>
                      </a:schemeClr>
                    </a:solidFill>
                  </a:tcPr>
                </a:tc>
                <a:tc>
                  <a:txBody>
                    <a:bodyP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rPr>
                        <a:t>誘導広告</a:t>
                      </a:r>
                    </a:p>
                  </a:txBody>
                  <a:tcPr marL="72000" marR="72000"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65000"/>
                      </a:schemeClr>
                    </a:solidFill>
                  </a:tcPr>
                </a:tc>
                <a:tc>
                  <a:txBody>
                    <a:bodyP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rPr>
                        <a:t>掲載期間</a:t>
                      </a:r>
                    </a:p>
                  </a:txBody>
                  <a:tcPr marL="72000" marR="72000"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65000"/>
                      </a:schemeClr>
                    </a:solidFill>
                  </a:tcPr>
                </a:tc>
                <a:tc>
                  <a:txBody>
                    <a:bodyPr/>
                    <a:lstStyle/>
                    <a:p>
                      <a:pPr algn="ctr"/>
                      <a:r>
                        <a:rPr kumimoji="1" lang="ja-JP" altLang="en-US" sz="1400" b="1">
                          <a:solidFill>
                            <a:schemeClr val="bg1"/>
                          </a:solidFill>
                          <a:latin typeface="メイリオ" panose="020B0604030504040204" pitchFamily="50" charset="-128"/>
                          <a:ea typeface="メイリオ" panose="020B0604030504040204" pitchFamily="50" charset="-128"/>
                        </a:rPr>
                        <a:t>記事内容</a:t>
                      </a:r>
                      <a:endParaRPr kumimoji="1" lang="ja-JP" altLang="en-US" sz="1400" b="1" dirty="0">
                        <a:solidFill>
                          <a:schemeClr val="bg1"/>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0000"/>
                  </a:ext>
                </a:extLst>
              </a:tr>
              <a:tr h="952516">
                <a:tc>
                  <a:txBody>
                    <a:bodyPr/>
                    <a:lstStyle/>
                    <a:p>
                      <a:pPr algn="ctr"/>
                      <a:r>
                        <a:rPr kumimoji="1" lang="ja-JP" altLang="en-US" sz="1400" b="1" dirty="0">
                          <a:solidFill>
                            <a:schemeClr val="accent6"/>
                          </a:solidFill>
                          <a:latin typeface="メイリオ" panose="020B0604030504040204" pitchFamily="50" charset="-128"/>
                          <a:ea typeface="メイリオ" panose="020B0604030504040204" pitchFamily="50" charset="-128"/>
                        </a:rPr>
                        <a:t>カスタマイズ型 </a:t>
                      </a: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r>
                        <a:rPr kumimoji="1" lang="en-US" altLang="ja-JP" sz="1400" b="1" dirty="0">
                          <a:solidFill>
                            <a:schemeClr val="accent3"/>
                          </a:solidFill>
                          <a:latin typeface="メイリオ" panose="020B0604030504040204" pitchFamily="50" charset="-128"/>
                          <a:ea typeface="メイリオ" panose="020B0604030504040204" pitchFamily="50" charset="-128"/>
                        </a:rPr>
                        <a:t>1,500</a:t>
                      </a:r>
                      <a:r>
                        <a:rPr kumimoji="1" lang="ja-JP" altLang="en-US" sz="1400" b="1" dirty="0">
                          <a:solidFill>
                            <a:schemeClr val="accent3"/>
                          </a:solidFill>
                          <a:latin typeface="メイリオ" panose="020B0604030504040204" pitchFamily="50" charset="-128"/>
                          <a:ea typeface="メイリオ" panose="020B0604030504040204" pitchFamily="50" charset="-128"/>
                        </a:rPr>
                        <a:t>万円～</a:t>
                      </a:r>
                      <a:endParaRPr kumimoji="1" lang="en-US" altLang="ja-JP" sz="1400" b="1" dirty="0">
                        <a:solidFill>
                          <a:schemeClr val="accent3"/>
                        </a:solidFill>
                        <a:latin typeface="メイリオ" panose="020B0604030504040204" pitchFamily="50" charset="-128"/>
                        <a:ea typeface="メイリオ" panose="020B0604030504040204" pitchFamily="50" charset="-128"/>
                      </a:endParaRPr>
                    </a:p>
                    <a:p>
                      <a:r>
                        <a:rPr kumimoji="1" lang="ja-JP" altLang="en-US" sz="1100" dirty="0">
                          <a:solidFill>
                            <a:schemeClr val="accent3"/>
                          </a:solidFill>
                          <a:latin typeface="メイリオ" panose="020B0604030504040204" pitchFamily="50" charset="-128"/>
                          <a:ea typeface="メイリオ" panose="020B0604030504040204" pitchFamily="50" charset="-128"/>
                        </a:rPr>
                        <a:t>（制作費目安：</a:t>
                      </a:r>
                      <a:r>
                        <a:rPr kumimoji="1" lang="en-US" altLang="ja-JP" sz="1100" dirty="0">
                          <a:solidFill>
                            <a:schemeClr val="accent3"/>
                          </a:solidFill>
                          <a:latin typeface="メイリオ" panose="020B0604030504040204" pitchFamily="50" charset="-128"/>
                          <a:ea typeface="メイリオ" panose="020B0604030504040204" pitchFamily="50" charset="-128"/>
                        </a:rPr>
                        <a:t>200</a:t>
                      </a:r>
                      <a:r>
                        <a:rPr kumimoji="1" lang="ja-JP" altLang="en-US" sz="1100" dirty="0">
                          <a:solidFill>
                            <a:schemeClr val="accent3"/>
                          </a:solidFill>
                          <a:latin typeface="メイリオ" panose="020B0604030504040204" pitchFamily="50" charset="-128"/>
                          <a:ea typeface="メイリオ" panose="020B0604030504040204" pitchFamily="50" charset="-128"/>
                        </a:rPr>
                        <a:t>万～</a:t>
                      </a:r>
                      <a:r>
                        <a:rPr kumimoji="1" lang="en-US" altLang="ja-JP" sz="1100" dirty="0">
                          <a:solidFill>
                            <a:schemeClr val="accent3"/>
                          </a:solidFill>
                          <a:latin typeface="メイリオ" panose="020B0604030504040204" pitchFamily="50" charset="-128"/>
                          <a:ea typeface="メイリオ" panose="020B0604030504040204" pitchFamily="50" charset="-128"/>
                        </a:rPr>
                        <a:t>300</a:t>
                      </a:r>
                      <a:r>
                        <a:rPr kumimoji="1" lang="ja-JP" altLang="en-US" sz="1100" dirty="0">
                          <a:solidFill>
                            <a:schemeClr val="accent3"/>
                          </a:solidFill>
                          <a:latin typeface="メイリオ" panose="020B0604030504040204" pitchFamily="50" charset="-128"/>
                          <a:ea typeface="メイリオ" panose="020B0604030504040204" pitchFamily="50" charset="-128"/>
                        </a:rPr>
                        <a:t>万円）</a:t>
                      </a:r>
                      <a:endParaRPr kumimoji="1" lang="en-US" altLang="ja-JP" sz="1000" dirty="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r>
                        <a:rPr kumimoji="1" lang="ja-JP" altLang="en-US" sz="1200" b="0" dirty="0">
                          <a:solidFill>
                            <a:schemeClr val="accent3"/>
                          </a:solidFill>
                          <a:latin typeface="メイリオ" panose="020B0604030504040204" pitchFamily="50" charset="-128"/>
                          <a:ea typeface="メイリオ" panose="020B0604030504040204" pitchFamily="50" charset="-128"/>
                        </a:rPr>
                        <a:t>・</a:t>
                      </a:r>
                      <a:r>
                        <a:rPr kumimoji="1" lang="en-US" altLang="ja-JP" sz="1200" b="0" dirty="0">
                          <a:solidFill>
                            <a:schemeClr val="accent3"/>
                          </a:solidFill>
                          <a:latin typeface="メイリオ" panose="020B0604030504040204" pitchFamily="50" charset="-128"/>
                          <a:ea typeface="メイリオ" panose="020B0604030504040204" pitchFamily="50" charset="-128"/>
                        </a:rPr>
                        <a:t>Yahoo!</a:t>
                      </a:r>
                      <a:r>
                        <a:rPr kumimoji="1" lang="ja-JP" altLang="en-US" sz="1200" b="0" dirty="0">
                          <a:solidFill>
                            <a:schemeClr val="accent3"/>
                          </a:solidFill>
                          <a:latin typeface="メイリオ" panose="020B0604030504040204" pitchFamily="50" charset="-128"/>
                          <a:ea typeface="メイリオ" panose="020B0604030504040204" pitchFamily="50" charset="-128"/>
                        </a:rPr>
                        <a:t>ディスプレイ広告 予約型</a:t>
                      </a:r>
                      <a:endParaRPr kumimoji="1" lang="en-US" altLang="ja-JP" sz="1200" b="0" dirty="0">
                        <a:solidFill>
                          <a:schemeClr val="accent3"/>
                        </a:solidFill>
                        <a:latin typeface="メイリオ" panose="020B0604030504040204" pitchFamily="50" charset="-128"/>
                        <a:ea typeface="メイリオ" panose="020B0604030504040204" pitchFamily="50" charset="-128"/>
                      </a:endParaRPr>
                    </a:p>
                    <a:p>
                      <a:r>
                        <a:rPr kumimoji="1" lang="ja-JP" altLang="en-US" sz="1200" b="0" dirty="0">
                          <a:solidFill>
                            <a:schemeClr val="accent3"/>
                          </a:solidFill>
                          <a:latin typeface="メイリオ" panose="020B0604030504040204" pitchFamily="50" charset="-128"/>
                          <a:ea typeface="メイリオ" panose="020B0604030504040204" pitchFamily="50" charset="-128"/>
                        </a:rPr>
                        <a:t>・</a:t>
                      </a:r>
                      <a:r>
                        <a:rPr kumimoji="1" lang="en-US" altLang="ja-JP" sz="1200" b="0" dirty="0">
                          <a:solidFill>
                            <a:schemeClr val="accent3"/>
                          </a:solidFill>
                          <a:latin typeface="メイリオ" panose="020B0604030504040204" pitchFamily="50" charset="-128"/>
                          <a:ea typeface="メイリオ" panose="020B0604030504040204" pitchFamily="50" charset="-128"/>
                        </a:rPr>
                        <a:t>Yahoo!</a:t>
                      </a:r>
                      <a:r>
                        <a:rPr kumimoji="1" lang="ja-JP" altLang="en-US" sz="1200" b="0" dirty="0">
                          <a:solidFill>
                            <a:schemeClr val="accent3"/>
                          </a:solidFill>
                          <a:latin typeface="メイリオ" panose="020B0604030504040204" pitchFamily="50" charset="-128"/>
                          <a:ea typeface="メイリオ" panose="020B0604030504040204" pitchFamily="50" charset="-128"/>
                        </a:rPr>
                        <a:t>ディスプレイ広告 運用型</a:t>
                      </a:r>
                      <a:endParaRPr kumimoji="1" lang="en-US" altLang="ja-JP" sz="1200" b="0" dirty="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a:r>
                        <a:rPr kumimoji="1" lang="ja-JP" altLang="en-US" sz="1200" dirty="0">
                          <a:solidFill>
                            <a:schemeClr val="accent3"/>
                          </a:solidFill>
                          <a:latin typeface="メイリオ" panose="020B0604030504040204" pitchFamily="50" charset="-128"/>
                          <a:ea typeface="メイリオ" panose="020B0604030504040204" pitchFamily="50" charset="-128"/>
                        </a:rPr>
                        <a:t>～</a:t>
                      </a:r>
                      <a:r>
                        <a:rPr kumimoji="1" lang="en-US" altLang="ja-JP" sz="1200" dirty="0">
                          <a:solidFill>
                            <a:schemeClr val="accent3"/>
                          </a:solidFill>
                          <a:latin typeface="メイリオ" panose="020B0604030504040204" pitchFamily="50" charset="-128"/>
                          <a:ea typeface="メイリオ" panose="020B0604030504040204" pitchFamily="50" charset="-128"/>
                        </a:rPr>
                        <a:t>3</a:t>
                      </a:r>
                      <a:r>
                        <a:rPr kumimoji="1" lang="ja-JP" altLang="en-US" sz="1200" dirty="0">
                          <a:solidFill>
                            <a:schemeClr val="accent3"/>
                          </a:solidFill>
                          <a:latin typeface="メイリオ" panose="020B0604030504040204" pitchFamily="50" charset="-128"/>
                          <a:ea typeface="メイリオ" panose="020B0604030504040204" pitchFamily="50" charset="-128"/>
                        </a:rPr>
                        <a:t>か月間</a:t>
                      </a: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r>
                        <a:rPr kumimoji="1" lang="ja-JP" altLang="en-US" sz="1200" dirty="0">
                          <a:solidFill>
                            <a:schemeClr val="accent3"/>
                          </a:solidFill>
                          <a:latin typeface="メイリオ" panose="020B0604030504040204" pitchFamily="50" charset="-128"/>
                          <a:ea typeface="メイリオ" panose="020B0604030504040204" pitchFamily="50" charset="-128"/>
                        </a:rPr>
                        <a:t>コンテンツを特集仕立てにしたり、デザインを広告主様サイトのトンマナに合せたりなど柔軟な対応が可能。</a:t>
                      </a:r>
                      <a:endParaRPr kumimoji="1" lang="en-US" altLang="ja-JP" sz="1200" dirty="0">
                        <a:solidFill>
                          <a:schemeClr val="accent3"/>
                        </a:solidFill>
                        <a:latin typeface="メイリオ" panose="020B0604030504040204" pitchFamily="50" charset="-128"/>
                        <a:ea typeface="メイリオ" panose="020B0604030504040204" pitchFamily="50" charset="-128"/>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200" dirty="0">
                          <a:solidFill>
                            <a:schemeClr val="accent3"/>
                          </a:solidFill>
                          <a:latin typeface="メイリオ" panose="020B0604030504040204" pitchFamily="50" charset="-128"/>
                          <a:ea typeface="メイリオ" panose="020B0604030504040204" pitchFamily="50" charset="-128"/>
                        </a:rPr>
                        <a:t>複数コンテンツの制作もできます。</a:t>
                      </a:r>
                      <a:endParaRPr kumimoji="1" lang="en-US" altLang="ja-JP" sz="1200" dirty="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0001"/>
                  </a:ext>
                </a:extLst>
              </a:tr>
              <a:tr h="902677">
                <a:tc>
                  <a:txBody>
                    <a:bodyPr/>
                    <a:lstStyle/>
                    <a:p>
                      <a:pPr algn="ctr"/>
                      <a:r>
                        <a:rPr kumimoji="1" lang="ja-JP" altLang="en-US" sz="1400" b="1" dirty="0">
                          <a:solidFill>
                            <a:srgbClr val="C00000"/>
                          </a:solidFill>
                          <a:latin typeface="メイリオ" panose="020B0604030504040204" pitchFamily="50" charset="-128"/>
                          <a:ea typeface="メイリオ" panose="020B0604030504040204" pitchFamily="50" charset="-128"/>
                        </a:rPr>
                        <a:t>テンプレート型</a:t>
                      </a: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r>
                        <a:rPr kumimoji="1" lang="en-US" altLang="ja-JP" sz="1400" b="1" dirty="0">
                          <a:solidFill>
                            <a:schemeClr val="accent3"/>
                          </a:solidFill>
                          <a:latin typeface="メイリオ" panose="020B0604030504040204" pitchFamily="50" charset="-128"/>
                          <a:ea typeface="メイリオ" panose="020B0604030504040204" pitchFamily="50" charset="-128"/>
                        </a:rPr>
                        <a:t>480</a:t>
                      </a:r>
                      <a:r>
                        <a:rPr kumimoji="1" lang="ja-JP" altLang="en-US" sz="1400" b="1" dirty="0">
                          <a:solidFill>
                            <a:schemeClr val="accent3"/>
                          </a:solidFill>
                          <a:latin typeface="メイリオ" panose="020B0604030504040204" pitchFamily="50" charset="-128"/>
                          <a:ea typeface="メイリオ" panose="020B0604030504040204" pitchFamily="50" charset="-128"/>
                        </a:rPr>
                        <a:t>万円～</a:t>
                      </a:r>
                      <a:endParaRPr kumimoji="1" lang="en-US" altLang="ja-JP" sz="1400" b="1" dirty="0">
                        <a:solidFill>
                          <a:schemeClr val="accent3"/>
                        </a:solidFill>
                        <a:latin typeface="メイリオ" panose="020B0604030504040204" pitchFamily="50" charset="-128"/>
                        <a:ea typeface="メイリオ" panose="020B0604030504040204" pitchFamily="50" charset="-128"/>
                      </a:endParaRPr>
                    </a:p>
                    <a:p>
                      <a:r>
                        <a:rPr kumimoji="1" lang="ja-JP" altLang="en-US" sz="1100" dirty="0">
                          <a:solidFill>
                            <a:schemeClr val="accent3"/>
                          </a:solidFill>
                          <a:latin typeface="メイリオ" panose="020B0604030504040204" pitchFamily="50" charset="-128"/>
                          <a:ea typeface="メイリオ" panose="020B0604030504040204" pitchFamily="50" charset="-128"/>
                        </a:rPr>
                        <a:t>（</a:t>
                      </a:r>
                      <a:r>
                        <a:rPr kumimoji="1" lang="en-US" altLang="ja-JP" sz="1100" dirty="0">
                          <a:solidFill>
                            <a:schemeClr val="accent3"/>
                          </a:solidFill>
                          <a:latin typeface="メイリオ" panose="020B0604030504040204" pitchFamily="50" charset="-128"/>
                          <a:ea typeface="メイリオ" panose="020B0604030504040204" pitchFamily="50" charset="-128"/>
                        </a:rPr>
                        <a:t>80</a:t>
                      </a:r>
                      <a:r>
                        <a:rPr kumimoji="1" lang="ja-JP" altLang="en-US" sz="1100" dirty="0">
                          <a:solidFill>
                            <a:schemeClr val="accent3"/>
                          </a:solidFill>
                          <a:latin typeface="メイリオ" panose="020B0604030504040204" pitchFamily="50" charset="-128"/>
                          <a:ea typeface="メイリオ" panose="020B0604030504040204" pitchFamily="50" charset="-128"/>
                        </a:rPr>
                        <a:t>万円～）</a:t>
                      </a:r>
                      <a:endParaRPr kumimoji="1" lang="en-US" altLang="ja-JP" sz="1000" dirty="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r>
                        <a:rPr kumimoji="1" lang="ja-JP" altLang="en-US" sz="1200" b="0" dirty="0">
                          <a:solidFill>
                            <a:schemeClr val="accent3"/>
                          </a:solidFill>
                          <a:latin typeface="メイリオ" panose="020B0604030504040204" pitchFamily="50" charset="-128"/>
                          <a:ea typeface="メイリオ" panose="020B0604030504040204" pitchFamily="50" charset="-128"/>
                        </a:rPr>
                        <a:t>・</a:t>
                      </a:r>
                      <a:r>
                        <a:rPr kumimoji="1" lang="en-US" altLang="ja-JP" sz="1200" b="0" dirty="0">
                          <a:solidFill>
                            <a:schemeClr val="accent3"/>
                          </a:solidFill>
                          <a:latin typeface="メイリオ" panose="020B0604030504040204" pitchFamily="50" charset="-128"/>
                          <a:ea typeface="メイリオ" panose="020B0604030504040204" pitchFamily="50" charset="-128"/>
                        </a:rPr>
                        <a:t>Yahoo!</a:t>
                      </a:r>
                      <a:r>
                        <a:rPr kumimoji="1" lang="ja-JP" altLang="en-US" sz="1200" b="0" dirty="0">
                          <a:solidFill>
                            <a:schemeClr val="accent3"/>
                          </a:solidFill>
                          <a:latin typeface="メイリオ" panose="020B0604030504040204" pitchFamily="50" charset="-128"/>
                          <a:ea typeface="メイリオ" panose="020B0604030504040204" pitchFamily="50" charset="-128"/>
                        </a:rPr>
                        <a:t>ディスプレイ広告 予約型</a:t>
                      </a:r>
                      <a:endParaRPr kumimoji="1" lang="en-US" altLang="ja-JP" sz="1200" b="0" dirty="0">
                        <a:solidFill>
                          <a:schemeClr val="accent3"/>
                        </a:solidFill>
                        <a:latin typeface="メイリオ" panose="020B0604030504040204" pitchFamily="50" charset="-128"/>
                        <a:ea typeface="メイリオ" panose="020B0604030504040204" pitchFamily="50" charset="-128"/>
                      </a:endParaRPr>
                    </a:p>
                    <a:p>
                      <a:r>
                        <a:rPr kumimoji="1" lang="ja-JP" altLang="en-US" sz="1200" b="0" dirty="0">
                          <a:solidFill>
                            <a:schemeClr val="accent3"/>
                          </a:solidFill>
                          <a:latin typeface="メイリオ" panose="020B0604030504040204" pitchFamily="50" charset="-128"/>
                          <a:ea typeface="メイリオ" panose="020B0604030504040204" pitchFamily="50" charset="-128"/>
                        </a:rPr>
                        <a:t>・</a:t>
                      </a:r>
                      <a:r>
                        <a:rPr kumimoji="1" lang="en-US" altLang="ja-JP" sz="1200" b="0" dirty="0">
                          <a:solidFill>
                            <a:schemeClr val="accent3"/>
                          </a:solidFill>
                          <a:latin typeface="メイリオ" panose="020B0604030504040204" pitchFamily="50" charset="-128"/>
                          <a:ea typeface="メイリオ" panose="020B0604030504040204" pitchFamily="50" charset="-128"/>
                        </a:rPr>
                        <a:t>Yahoo!</a:t>
                      </a:r>
                      <a:r>
                        <a:rPr kumimoji="1" lang="ja-JP" altLang="en-US" sz="1200" b="0" dirty="0">
                          <a:solidFill>
                            <a:schemeClr val="accent3"/>
                          </a:solidFill>
                          <a:latin typeface="メイリオ" panose="020B0604030504040204" pitchFamily="50" charset="-128"/>
                          <a:ea typeface="メイリオ" panose="020B0604030504040204" pitchFamily="50" charset="-128"/>
                        </a:rPr>
                        <a:t>ディスプレイ広告 運用型</a:t>
                      </a:r>
                      <a:endParaRPr kumimoji="1" lang="en-US" altLang="ja-JP" sz="1200" b="0" dirty="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accent3"/>
                          </a:solidFill>
                          <a:latin typeface="メイリオ" panose="020B0604030504040204" pitchFamily="50" charset="-128"/>
                          <a:ea typeface="メイリオ" panose="020B0604030504040204" pitchFamily="50" charset="-128"/>
                        </a:rPr>
                        <a:t>～</a:t>
                      </a:r>
                      <a:r>
                        <a:rPr kumimoji="1" lang="en-US" altLang="ja-JP" sz="1200" dirty="0">
                          <a:solidFill>
                            <a:schemeClr val="accent3"/>
                          </a:solidFill>
                          <a:latin typeface="メイリオ" panose="020B0604030504040204" pitchFamily="50" charset="-128"/>
                          <a:ea typeface="メイリオ" panose="020B0604030504040204" pitchFamily="50" charset="-128"/>
                        </a:rPr>
                        <a:t>1</a:t>
                      </a:r>
                      <a:r>
                        <a:rPr kumimoji="1" lang="ja-JP" altLang="en-US" sz="1200" dirty="0">
                          <a:solidFill>
                            <a:schemeClr val="accent3"/>
                          </a:solidFill>
                          <a:latin typeface="メイリオ" panose="020B0604030504040204" pitchFamily="50" charset="-128"/>
                          <a:ea typeface="メイリオ" panose="020B0604030504040204" pitchFamily="50" charset="-128"/>
                        </a:rPr>
                        <a:t>か月間</a:t>
                      </a: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tc>
                  <a:txBody>
                    <a:bodyPr/>
                    <a:lstStyle/>
                    <a:p>
                      <a:r>
                        <a:rPr kumimoji="1" lang="ja-JP" altLang="en-US" sz="1200" dirty="0">
                          <a:solidFill>
                            <a:schemeClr val="accent3"/>
                          </a:solidFill>
                          <a:latin typeface="メイリオ" panose="020B0604030504040204" pitchFamily="50" charset="-128"/>
                          <a:ea typeface="メイリオ" panose="020B0604030504040204" pitchFamily="50" charset="-128"/>
                        </a:rPr>
                        <a:t>共通の記事テンプレートにて</a:t>
                      </a:r>
                      <a:r>
                        <a:rPr kumimoji="1" lang="en-US" altLang="ja-JP" sz="1200" dirty="0">
                          <a:solidFill>
                            <a:schemeClr val="accent3"/>
                          </a:solidFill>
                          <a:latin typeface="メイリオ" panose="020B0604030504040204" pitchFamily="50" charset="-128"/>
                          <a:ea typeface="メイリオ" panose="020B0604030504040204" pitchFamily="50" charset="-128"/>
                        </a:rPr>
                        <a:t>1</a:t>
                      </a:r>
                      <a:r>
                        <a:rPr kumimoji="1" lang="ja-JP" altLang="en-US" sz="1200" dirty="0">
                          <a:solidFill>
                            <a:schemeClr val="accent3"/>
                          </a:solidFill>
                          <a:latin typeface="メイリオ" panose="020B0604030504040204" pitchFamily="50" charset="-128"/>
                          <a:ea typeface="メイリオ" panose="020B0604030504040204" pitchFamily="50" charset="-128"/>
                        </a:rPr>
                        <a:t>ページで構成。ターゲットの興味を引く切り口で記事を組み立てます。</a:t>
                      </a:r>
                      <a:endParaRPr kumimoji="1" lang="en-US" altLang="ja-JP" sz="1200" dirty="0">
                        <a:solidFill>
                          <a:schemeClr val="accent3"/>
                        </a:solidFill>
                        <a:latin typeface="メイリオ" panose="020B0604030504040204" pitchFamily="50" charset="-128"/>
                        <a:ea typeface="メイリオ" panose="020B0604030504040204" pitchFamily="50" charset="-128"/>
                      </a:endParaRPr>
                    </a:p>
                  </a:txBody>
                  <a:tcPr marL="72000" marR="72000" marT="72000" marB="7200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bl>
          </a:graphicData>
        </a:graphic>
      </p:graphicFrame>
      <p:sp>
        <p:nvSpPr>
          <p:cNvPr id="39" name="テキスト ボックス 38">
            <a:extLst>
              <a:ext uri="{FF2B5EF4-FFF2-40B4-BE49-F238E27FC236}">
                <a16:creationId xmlns:a16="http://schemas.microsoft.com/office/drawing/2014/main" id="{89B25188-5DC4-4E84-9D8D-249C0059942D}"/>
              </a:ext>
            </a:extLst>
          </p:cNvPr>
          <p:cNvSpPr txBox="1"/>
          <p:nvPr/>
        </p:nvSpPr>
        <p:spPr>
          <a:xfrm>
            <a:off x="9187996" y="3450581"/>
            <a:ext cx="2524579" cy="230832"/>
          </a:xfrm>
          <a:prstGeom prst="rect">
            <a:avLst/>
          </a:prstGeom>
          <a:noFill/>
        </p:spPr>
        <p:txBody>
          <a:bodyPr wrap="square" rtlCol="0">
            <a:spAutoFit/>
          </a:bodyPr>
          <a:lstStyle/>
          <a:p>
            <a:r>
              <a:rPr lang="en-US" altLang="ja-JP" sz="900" dirty="0">
                <a:solidFill>
                  <a:schemeClr val="accent3"/>
                </a:solidFill>
                <a:cs typeface="Meiryo UI" pitchFamily="50" charset="-128"/>
              </a:rPr>
              <a:t>※</a:t>
            </a:r>
            <a:r>
              <a:rPr lang="ja-JP" altLang="en-US" sz="900" dirty="0">
                <a:solidFill>
                  <a:schemeClr val="accent3"/>
                </a:solidFill>
                <a:cs typeface="Meiryo UI" pitchFamily="50" charset="-128"/>
              </a:rPr>
              <a:t>スペック詳細は次ページをご確認ください。</a:t>
            </a:r>
            <a:endParaRPr lang="en-US" altLang="ja-JP" sz="900" dirty="0">
              <a:solidFill>
                <a:schemeClr val="accent3"/>
              </a:solidFill>
              <a:cs typeface="Meiryo UI" pitchFamily="50" charset="-128"/>
            </a:endParaRPr>
          </a:p>
        </p:txBody>
      </p:sp>
      <p:pic>
        <p:nvPicPr>
          <p:cNvPr id="9" name="図 8"/>
          <p:cNvPicPr>
            <a:picLocks noChangeAspect="1"/>
          </p:cNvPicPr>
          <p:nvPr/>
        </p:nvPicPr>
        <p:blipFill>
          <a:blip r:embed="rId4"/>
          <a:stretch>
            <a:fillRect/>
          </a:stretch>
        </p:blipFill>
        <p:spPr>
          <a:xfrm>
            <a:off x="2506085" y="3681413"/>
            <a:ext cx="3196522" cy="2699919"/>
          </a:xfrm>
          <a:prstGeom prst="rect">
            <a:avLst/>
          </a:prstGeom>
        </p:spPr>
      </p:pic>
      <p:pic>
        <p:nvPicPr>
          <p:cNvPr id="62" name="図 61"/>
          <p:cNvPicPr>
            <a:picLocks noChangeAspect="1"/>
          </p:cNvPicPr>
          <p:nvPr/>
        </p:nvPicPr>
        <p:blipFill rotWithShape="1">
          <a:blip r:embed="rId5"/>
          <a:srcRect b="24306"/>
          <a:stretch/>
        </p:blipFill>
        <p:spPr>
          <a:xfrm>
            <a:off x="6413970" y="3681413"/>
            <a:ext cx="1850457" cy="2767123"/>
          </a:xfrm>
          <a:prstGeom prst="rect">
            <a:avLst/>
          </a:prstGeom>
        </p:spPr>
      </p:pic>
      <p:grpSp>
        <p:nvGrpSpPr>
          <p:cNvPr id="3" name="グループ化 2">
            <a:extLst>
              <a:ext uri="{FF2B5EF4-FFF2-40B4-BE49-F238E27FC236}">
                <a16:creationId xmlns:a16="http://schemas.microsoft.com/office/drawing/2014/main" id="{F76EDABB-02A2-5117-752D-30B347E81711}"/>
              </a:ext>
            </a:extLst>
          </p:cNvPr>
          <p:cNvGrpSpPr/>
          <p:nvPr/>
        </p:nvGrpSpPr>
        <p:grpSpPr>
          <a:xfrm>
            <a:off x="6514008" y="3724958"/>
            <a:ext cx="827316" cy="148045"/>
            <a:chOff x="12461965" y="2690949"/>
            <a:chExt cx="827316" cy="148045"/>
          </a:xfrm>
        </p:grpSpPr>
        <p:sp>
          <p:nvSpPr>
            <p:cNvPr id="5" name="正方形/長方形 4">
              <a:extLst>
                <a:ext uri="{FF2B5EF4-FFF2-40B4-BE49-F238E27FC236}">
                  <a16:creationId xmlns:a16="http://schemas.microsoft.com/office/drawing/2014/main" id="{352B44FF-192E-C8B1-C261-050D42AB025D}"/>
                </a:ext>
              </a:extLst>
            </p:cNvPr>
            <p:cNvSpPr/>
            <p:nvPr/>
          </p:nvSpPr>
          <p:spPr>
            <a:xfrm>
              <a:off x="12461965" y="2690949"/>
              <a:ext cx="670560" cy="148045"/>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7" name="図 6">
              <a:extLst>
                <a:ext uri="{FF2B5EF4-FFF2-40B4-BE49-F238E27FC236}">
                  <a16:creationId xmlns:a16="http://schemas.microsoft.com/office/drawing/2014/main" id="{9AC40565-FA27-B141-A060-35A416AB3C2E}"/>
                </a:ext>
              </a:extLst>
            </p:cNvPr>
            <p:cNvPicPr>
              <a:picLocks noChangeAspect="1"/>
            </p:cNvPicPr>
            <p:nvPr/>
          </p:nvPicPr>
          <p:blipFill>
            <a:blip r:embed="rId6"/>
            <a:stretch>
              <a:fillRect/>
            </a:stretch>
          </p:blipFill>
          <p:spPr>
            <a:xfrm>
              <a:off x="12470935" y="2716102"/>
              <a:ext cx="818346" cy="106422"/>
            </a:xfrm>
            <a:prstGeom prst="rect">
              <a:avLst/>
            </a:prstGeom>
          </p:spPr>
        </p:pic>
      </p:grpSp>
      <p:grpSp>
        <p:nvGrpSpPr>
          <p:cNvPr id="13" name="グループ化 12">
            <a:extLst>
              <a:ext uri="{FF2B5EF4-FFF2-40B4-BE49-F238E27FC236}">
                <a16:creationId xmlns:a16="http://schemas.microsoft.com/office/drawing/2014/main" id="{05C91CA5-3A97-C644-4316-4E01B0615200}"/>
              </a:ext>
            </a:extLst>
          </p:cNvPr>
          <p:cNvGrpSpPr/>
          <p:nvPr/>
        </p:nvGrpSpPr>
        <p:grpSpPr>
          <a:xfrm>
            <a:off x="5028427" y="3681413"/>
            <a:ext cx="614727" cy="110003"/>
            <a:chOff x="12461965" y="2690949"/>
            <a:chExt cx="827316" cy="148045"/>
          </a:xfrm>
        </p:grpSpPr>
        <p:sp>
          <p:nvSpPr>
            <p:cNvPr id="14" name="正方形/長方形 13">
              <a:extLst>
                <a:ext uri="{FF2B5EF4-FFF2-40B4-BE49-F238E27FC236}">
                  <a16:creationId xmlns:a16="http://schemas.microsoft.com/office/drawing/2014/main" id="{BF696F43-2B15-0F1C-E13B-445095FB3DC6}"/>
                </a:ext>
              </a:extLst>
            </p:cNvPr>
            <p:cNvSpPr/>
            <p:nvPr/>
          </p:nvSpPr>
          <p:spPr>
            <a:xfrm>
              <a:off x="12461965" y="2690949"/>
              <a:ext cx="670560" cy="148045"/>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5" name="図 14">
              <a:extLst>
                <a:ext uri="{FF2B5EF4-FFF2-40B4-BE49-F238E27FC236}">
                  <a16:creationId xmlns:a16="http://schemas.microsoft.com/office/drawing/2014/main" id="{E2531DC9-14C3-57DA-C2A5-83FEBEBEFE7A}"/>
                </a:ext>
              </a:extLst>
            </p:cNvPr>
            <p:cNvPicPr>
              <a:picLocks noChangeAspect="1"/>
            </p:cNvPicPr>
            <p:nvPr/>
          </p:nvPicPr>
          <p:blipFill>
            <a:blip r:embed="rId6"/>
            <a:stretch>
              <a:fillRect/>
            </a:stretch>
          </p:blipFill>
          <p:spPr>
            <a:xfrm>
              <a:off x="12470935" y="2716102"/>
              <a:ext cx="818346" cy="106422"/>
            </a:xfrm>
            <a:prstGeom prst="rect">
              <a:avLst/>
            </a:prstGeom>
          </p:spPr>
        </p:pic>
      </p:grpSp>
    </p:spTree>
    <p:extLst>
      <p:ext uri="{BB962C8B-B14F-4D97-AF65-F5344CB8AC3E}">
        <p14:creationId xmlns:p14="http://schemas.microsoft.com/office/powerpoint/2010/main" val="3379695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スペック詳細（カスタマイズ型）</a:t>
            </a:r>
          </a:p>
        </p:txBody>
      </p:sp>
      <p:graphicFrame>
        <p:nvGraphicFramePr>
          <p:cNvPr id="8" name="表 7"/>
          <p:cNvGraphicFramePr>
            <a:graphicFrameLocks noGrp="1"/>
          </p:cNvGraphicFramePr>
          <p:nvPr>
            <p:extLst>
              <p:ext uri="{D42A27DB-BD31-4B8C-83A1-F6EECF244321}">
                <p14:modId xmlns:p14="http://schemas.microsoft.com/office/powerpoint/2010/main" val="214628009"/>
              </p:ext>
            </p:extLst>
          </p:nvPr>
        </p:nvGraphicFramePr>
        <p:xfrm>
          <a:off x="491148" y="1089025"/>
          <a:ext cx="11011849" cy="5353169"/>
        </p:xfrm>
        <a:graphic>
          <a:graphicData uri="http://schemas.openxmlformats.org/drawingml/2006/table">
            <a:tbl>
              <a:tblPr firstRow="1" bandRow="1"/>
              <a:tblGrid>
                <a:gridCol w="1544412">
                  <a:extLst>
                    <a:ext uri="{9D8B030D-6E8A-4147-A177-3AD203B41FA5}">
                      <a16:colId xmlns:a16="http://schemas.microsoft.com/office/drawing/2014/main" val="20000"/>
                    </a:ext>
                  </a:extLst>
                </a:gridCol>
                <a:gridCol w="9467437">
                  <a:extLst>
                    <a:ext uri="{9D8B030D-6E8A-4147-A177-3AD203B41FA5}">
                      <a16:colId xmlns:a16="http://schemas.microsoft.com/office/drawing/2014/main" val="20001"/>
                    </a:ext>
                  </a:extLst>
                </a:gridCol>
              </a:tblGrid>
              <a:tr h="79208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タイアップへの</a:t>
                      </a:r>
                      <a:endParaRPr kumimoji="1" lang="en-US" altLang="ja-JP" sz="105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誘導枠</a:t>
                      </a:r>
                      <a:endParaRPr kumimoji="1" lang="en-US" altLang="ja-JP" sz="1050" b="0" i="0" dirty="0">
                        <a:solidFill>
                          <a:schemeClr val="bg1"/>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buClr>
                          <a:srgbClr val="687080"/>
                        </a:buClr>
                        <a:buFont typeface="Wingdings" pitchFamily="2" charset="2"/>
                        <a:buNone/>
                      </a:pPr>
                      <a:r>
                        <a:rPr lang="en-US" altLang="ja-JP" sz="1050" b="0" i="0" u="none" strike="noStrike" dirty="0">
                          <a:solidFill>
                            <a:schemeClr val="accent3"/>
                          </a:solidFill>
                          <a:latin typeface="+mn-ea"/>
                          <a:ea typeface="+mn-ea"/>
                          <a:cs typeface="Meiryo UI" pitchFamily="50" charset="-128"/>
                        </a:rPr>
                        <a:t>Yahoo!</a:t>
                      </a:r>
                      <a:r>
                        <a:rPr lang="ja-JP" altLang="en-US" sz="1050" b="0" i="0" u="none" strike="noStrike" dirty="0">
                          <a:solidFill>
                            <a:schemeClr val="accent3"/>
                          </a:solidFill>
                          <a:latin typeface="+mn-ea"/>
                          <a:ea typeface="+mn-ea"/>
                          <a:cs typeface="Meiryo UI" pitchFamily="50" charset="-128"/>
                        </a:rPr>
                        <a:t>ディスプレイ広告（予約型／運用型）から自由選択</a:t>
                      </a:r>
                      <a:endParaRPr lang="en-US" altLang="ja-JP" sz="1050" b="0" i="0" u="none" strike="noStrike" dirty="0">
                        <a:solidFill>
                          <a:schemeClr val="accent3"/>
                        </a:solidFill>
                        <a:latin typeface="+mn-ea"/>
                        <a:ea typeface="+mn-ea"/>
                        <a:cs typeface="Meiryo UI" pitchFamily="50" charset="-128"/>
                      </a:endParaRPr>
                    </a:p>
                    <a:p>
                      <a:pPr marL="179388" indent="-179388" algn="l" fontAlgn="ctr">
                        <a:buClr>
                          <a:srgbClr val="687080"/>
                        </a:buClr>
                        <a:buFont typeface="Wingdings" pitchFamily="2" charset="2"/>
                        <a:buNone/>
                      </a:pPr>
                      <a:r>
                        <a:rPr lang="en-US" altLang="ja-JP" sz="1050" b="0" i="0" u="none" strike="noStrike" dirty="0">
                          <a:solidFill>
                            <a:schemeClr val="accent3"/>
                          </a:solidFill>
                          <a:latin typeface="+mn-ea"/>
                          <a:ea typeface="+mn-ea"/>
                          <a:cs typeface="Meiryo UI" pitchFamily="50" charset="-128"/>
                        </a:rPr>
                        <a:t>※</a:t>
                      </a:r>
                      <a:r>
                        <a:rPr lang="ja-JP" altLang="en-US" sz="1050" b="0" i="0" u="none" strike="noStrike" dirty="0">
                          <a:solidFill>
                            <a:schemeClr val="accent3"/>
                          </a:solidFill>
                          <a:latin typeface="+mn-ea"/>
                          <a:ea typeface="+mn-ea"/>
                          <a:cs typeface="Meiryo UI" pitchFamily="50" charset="-128"/>
                        </a:rPr>
                        <a:t>クリエイティブの制作は、代理店様・広告主様、または</a:t>
                      </a:r>
                      <a:r>
                        <a:rPr lang="en-US" altLang="ja-JP" sz="1050" spc="-5" dirty="0">
                          <a:solidFill>
                            <a:schemeClr val="accent3"/>
                          </a:solidFill>
                          <a:latin typeface="メイリオ"/>
                          <a:cs typeface="メイリオ"/>
                        </a:rPr>
                        <a:t>LINE</a:t>
                      </a:r>
                      <a:r>
                        <a:rPr lang="ja-JP" altLang="en-US" sz="1050" b="0" i="0" u="none" strike="noStrike" dirty="0">
                          <a:solidFill>
                            <a:schemeClr val="accent3"/>
                          </a:solidFill>
                          <a:latin typeface="+mn-ea"/>
                          <a:ea typeface="+mn-ea"/>
                          <a:cs typeface="Meiryo UI" pitchFamily="50" charset="-128"/>
                        </a:rPr>
                        <a:t>ヤフーにて行います</a:t>
                      </a:r>
                      <a:endParaRPr lang="en-US" altLang="ja-JP" sz="1050" b="0" i="0" u="none" strike="noStrike" dirty="0">
                        <a:solidFill>
                          <a:schemeClr val="accent3"/>
                        </a:solidFill>
                        <a:latin typeface="+mn-ea"/>
                        <a:ea typeface="+mn-ea"/>
                        <a:cs typeface="Meiryo UI" pitchFamily="50" charset="-128"/>
                      </a:endParaRPr>
                    </a:p>
                    <a:p>
                      <a:pPr marL="179388" indent="-179388" algn="l" fontAlgn="ctr">
                        <a:buClr>
                          <a:srgbClr val="687080"/>
                        </a:buClr>
                        <a:buFont typeface="Wingdings" pitchFamily="2" charset="2"/>
                        <a:buNone/>
                      </a:pPr>
                      <a:r>
                        <a:rPr lang="ja-JP" altLang="en-US" sz="1050" b="0" i="0" u="none" strike="noStrike" dirty="0">
                          <a:solidFill>
                            <a:schemeClr val="accent3"/>
                          </a:solidFill>
                          <a:latin typeface="+mn-ea"/>
                          <a:ea typeface="+mn-ea"/>
                          <a:cs typeface="Meiryo UI" pitchFamily="50" charset="-128"/>
                        </a:rPr>
                        <a:t>　</a:t>
                      </a:r>
                      <a:r>
                        <a:rPr lang="en-US" altLang="ja-JP" sz="1050" spc="-5" dirty="0">
                          <a:solidFill>
                            <a:schemeClr val="accent3"/>
                          </a:solidFill>
                          <a:latin typeface="メイリオ"/>
                          <a:cs typeface="メイリオ"/>
                        </a:rPr>
                        <a:t>LINE</a:t>
                      </a:r>
                      <a:r>
                        <a:rPr lang="ja-JP" altLang="en-US" sz="1050" b="0" i="0" u="none" strike="noStrike" dirty="0">
                          <a:solidFill>
                            <a:schemeClr val="accent3"/>
                          </a:solidFill>
                          <a:latin typeface="+mn-ea"/>
                          <a:ea typeface="+mn-ea"/>
                          <a:cs typeface="Meiryo UI" pitchFamily="50" charset="-128"/>
                        </a:rPr>
                        <a:t>ヤフーで制作の場合、静止画限定で最大</a:t>
                      </a:r>
                      <a:r>
                        <a:rPr lang="en-US" altLang="ja-JP" sz="1050" b="0" i="0" u="none" strike="noStrike" dirty="0">
                          <a:solidFill>
                            <a:schemeClr val="accent3"/>
                          </a:solidFill>
                          <a:latin typeface="+mn-ea"/>
                          <a:ea typeface="+mn-ea"/>
                          <a:cs typeface="Meiryo UI" pitchFamily="50" charset="-128"/>
                        </a:rPr>
                        <a:t>6</a:t>
                      </a:r>
                      <a:r>
                        <a:rPr lang="ja-JP" altLang="en-US" sz="1050" b="0" i="0" u="none" strike="noStrike" dirty="0">
                          <a:solidFill>
                            <a:schemeClr val="accent3"/>
                          </a:solidFill>
                          <a:latin typeface="+mn-ea"/>
                          <a:ea typeface="+mn-ea"/>
                          <a:cs typeface="Meiryo UI" pitchFamily="50" charset="-128"/>
                        </a:rPr>
                        <a:t>本（</a:t>
                      </a:r>
                      <a:r>
                        <a:rPr lang="en-US" altLang="ja-JP" sz="1050" b="0" i="0" u="none" strike="noStrike" dirty="0">
                          <a:solidFill>
                            <a:schemeClr val="accent3"/>
                          </a:solidFill>
                          <a:latin typeface="+mn-ea"/>
                          <a:ea typeface="+mn-ea"/>
                          <a:cs typeface="Meiryo UI" pitchFamily="50" charset="-128"/>
                        </a:rPr>
                        <a:t>2</a:t>
                      </a:r>
                      <a:r>
                        <a:rPr lang="ja-JP" altLang="en-US" sz="1050" b="0" i="0" u="none" strike="noStrike" dirty="0">
                          <a:solidFill>
                            <a:schemeClr val="accent3"/>
                          </a:solidFill>
                          <a:latin typeface="+mn-ea"/>
                          <a:ea typeface="+mn-ea"/>
                          <a:cs typeface="Meiryo UI" pitchFamily="50" charset="-128"/>
                        </a:rPr>
                        <a:t>バリエーション</a:t>
                      </a:r>
                      <a:r>
                        <a:rPr lang="en-US" altLang="ja-JP" sz="1050" b="0" i="0" u="none" strike="noStrike" dirty="0">
                          <a:solidFill>
                            <a:schemeClr val="accent3"/>
                          </a:solidFill>
                          <a:latin typeface="+mn-ea"/>
                          <a:ea typeface="+mn-ea"/>
                          <a:cs typeface="Meiryo UI" pitchFamily="50" charset="-128"/>
                        </a:rPr>
                        <a:t>×3</a:t>
                      </a:r>
                      <a:r>
                        <a:rPr lang="ja-JP" altLang="en-US" sz="1050" b="0" i="0" u="none" strike="noStrike" dirty="0">
                          <a:solidFill>
                            <a:schemeClr val="accent3"/>
                          </a:solidFill>
                          <a:latin typeface="+mn-ea"/>
                          <a:ea typeface="+mn-ea"/>
                          <a:cs typeface="Meiryo UI" pitchFamily="50" charset="-128"/>
                        </a:rPr>
                        <a:t>サイズの組み合わせ）までとさせていただきます</a:t>
                      </a:r>
                      <a:endParaRPr lang="en-US" altLang="ja-JP" sz="1050" b="0" i="0" u="none" strike="noStrike" dirty="0">
                        <a:solidFill>
                          <a:schemeClr val="accent3"/>
                        </a:solidFill>
                        <a:latin typeface="+mn-ea"/>
                        <a:ea typeface="+mn-ea"/>
                        <a:cs typeface="Meiryo UI" pitchFamily="50" charset="-128"/>
                      </a:endParaRPr>
                    </a:p>
                    <a:p>
                      <a:pPr marL="179388" indent="-179388" algn="l" fontAlgn="ctr">
                        <a:buClr>
                          <a:srgbClr val="687080"/>
                        </a:buClr>
                        <a:buFont typeface="Wingdings" pitchFamily="2" charset="2"/>
                        <a:buNone/>
                      </a:pPr>
                      <a:r>
                        <a:rPr lang="en-US" altLang="ja-JP" sz="1050" b="0" i="0" u="none" strike="noStrike" dirty="0">
                          <a:solidFill>
                            <a:schemeClr val="accent3"/>
                          </a:solidFill>
                          <a:latin typeface="+mn-ea"/>
                          <a:ea typeface="+mn-ea"/>
                          <a:cs typeface="Meiryo UI" pitchFamily="50" charset="-128"/>
                        </a:rPr>
                        <a:t>※</a:t>
                      </a:r>
                      <a:r>
                        <a:rPr lang="ja-JP" altLang="en-US" sz="1050" b="0" i="0" u="none" strike="noStrike" dirty="0">
                          <a:solidFill>
                            <a:schemeClr val="accent3"/>
                          </a:solidFill>
                          <a:latin typeface="+mn-ea"/>
                          <a:ea typeface="+mn-ea"/>
                          <a:cs typeface="Meiryo UI" pitchFamily="50" charset="-128"/>
                        </a:rPr>
                        <a:t>入稿、運用は代理店様・広告主様で行っていただきます</a:t>
                      </a:r>
                      <a:endParaRPr lang="en-US" altLang="ja-JP" sz="1050" b="0" i="0" u="none" strike="noStrike" dirty="0">
                        <a:solidFill>
                          <a:schemeClr val="accent3"/>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2"/>
                  </a:ext>
                </a:extLst>
              </a:tr>
              <a:tr h="87760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タイアップ</a:t>
                      </a:r>
                      <a:endParaRPr kumimoji="1" lang="en-US" altLang="ja-JP" sz="105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ページ</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050" dirty="0">
                          <a:solidFill>
                            <a:schemeClr val="accent3"/>
                          </a:solidFill>
                          <a:latin typeface="+mn-ea"/>
                          <a:ea typeface="+mn-ea"/>
                          <a:cs typeface="メイリオ" panose="020B0604030504040204" pitchFamily="50" charset="-128"/>
                        </a:rPr>
                        <a:t>・掲載場所：</a:t>
                      </a:r>
                      <a:r>
                        <a:rPr lang="en-US" altLang="ja-JP" sz="1050" dirty="0">
                          <a:solidFill>
                            <a:schemeClr val="accent3"/>
                          </a:solidFill>
                          <a:latin typeface="+mn-ea"/>
                          <a:ea typeface="+mn-ea"/>
                          <a:cs typeface="メイリオ" panose="020B0604030504040204" pitchFamily="50" charset="-128"/>
                        </a:rPr>
                        <a:t>LINE</a:t>
                      </a:r>
                      <a:r>
                        <a:rPr lang="ja-JP" altLang="en-US" sz="1050" dirty="0">
                          <a:solidFill>
                            <a:schemeClr val="accent3"/>
                          </a:solidFill>
                          <a:latin typeface="+mn-ea"/>
                          <a:ea typeface="+mn-ea"/>
                          <a:cs typeface="メイリオ" panose="020B0604030504040204" pitchFamily="50" charset="-128"/>
                        </a:rPr>
                        <a:t>ヤフー特別企画 広告主様専用のページ</a:t>
                      </a:r>
                      <a:endParaRPr lang="en-US" altLang="ja-JP" sz="1050" dirty="0">
                        <a:solidFill>
                          <a:schemeClr val="accent3"/>
                        </a:solidFill>
                        <a:latin typeface="+mn-ea"/>
                        <a:ea typeface="+mn-ea"/>
                        <a:cs typeface="メイリオ" panose="020B0604030504040204" pitchFamily="50" charset="-128"/>
                      </a:endParaRPr>
                    </a:p>
                    <a:p>
                      <a:pPr marL="0" indent="0">
                        <a:buNone/>
                      </a:pPr>
                      <a:r>
                        <a:rPr lang="ja-JP" altLang="en-US" sz="1050" dirty="0">
                          <a:solidFill>
                            <a:schemeClr val="accent3"/>
                          </a:solidFill>
                          <a:latin typeface="+mn-ea"/>
                          <a:ea typeface="+mn-ea"/>
                          <a:cs typeface="メイリオ" panose="020B0604030504040204" pitchFamily="50" charset="-128"/>
                        </a:rPr>
                        <a:t>・デバイス：</a:t>
                      </a:r>
                      <a:r>
                        <a:rPr lang="en-US" altLang="ja-JP" sz="1050" dirty="0">
                          <a:solidFill>
                            <a:schemeClr val="accent3"/>
                          </a:solidFill>
                          <a:latin typeface="+mn-ea"/>
                          <a:ea typeface="+mn-ea"/>
                          <a:cs typeface="メイリオ" panose="020B0604030504040204" pitchFamily="50" charset="-128"/>
                        </a:rPr>
                        <a:t>PC</a:t>
                      </a:r>
                      <a:r>
                        <a:rPr lang="ja-JP" altLang="en-US" sz="1050" dirty="0">
                          <a:solidFill>
                            <a:schemeClr val="accent3"/>
                          </a:solidFill>
                          <a:latin typeface="+mn-ea"/>
                          <a:ea typeface="+mn-ea"/>
                          <a:cs typeface="メイリオ" panose="020B0604030504040204" pitchFamily="50" charset="-128"/>
                        </a:rPr>
                        <a:t>・スマートフォン</a:t>
                      </a:r>
                      <a:endParaRPr lang="en-US" altLang="ja-JP" sz="1050" dirty="0">
                        <a:solidFill>
                          <a:schemeClr val="accent3"/>
                        </a:solidFill>
                        <a:latin typeface="+mn-ea"/>
                        <a:ea typeface="+mn-ea"/>
                        <a:cs typeface="メイリオ" panose="020B0604030504040204" pitchFamily="50" charset="-128"/>
                      </a:endParaRPr>
                    </a:p>
                    <a:p>
                      <a:pPr marL="0" indent="0">
                        <a:buNone/>
                      </a:pPr>
                      <a:r>
                        <a:rPr lang="ja-JP" altLang="en-US" sz="1050" dirty="0">
                          <a:solidFill>
                            <a:schemeClr val="accent3"/>
                          </a:solidFill>
                          <a:latin typeface="+mn-ea"/>
                          <a:ea typeface="+mn-ea"/>
                          <a:cs typeface="メイリオ" panose="020B0604030504040204" pitchFamily="50" charset="-128"/>
                        </a:rPr>
                        <a:t>・ページ数：</a:t>
                      </a:r>
                      <a:r>
                        <a:rPr lang="en-US" altLang="ja-JP" sz="1050" dirty="0">
                          <a:solidFill>
                            <a:schemeClr val="accent3"/>
                          </a:solidFill>
                          <a:latin typeface="+mn-ea"/>
                          <a:ea typeface="+mn-ea"/>
                          <a:cs typeface="メイリオ" panose="020B0604030504040204" pitchFamily="50" charset="-128"/>
                        </a:rPr>
                        <a:t>1</a:t>
                      </a:r>
                      <a:r>
                        <a:rPr lang="ja-JP" altLang="en-US" sz="1050" dirty="0">
                          <a:solidFill>
                            <a:schemeClr val="accent3"/>
                          </a:solidFill>
                          <a:latin typeface="+mn-ea"/>
                          <a:ea typeface="+mn-ea"/>
                          <a:cs typeface="メイリオ" panose="020B0604030504040204" pitchFamily="50" charset="-128"/>
                        </a:rPr>
                        <a:t>ページ～</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・更新：内容や回数などにより可否を判断させていただきます。また、別途費用が発生します。</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・二次利用：可　</a:t>
                      </a:r>
                      <a:r>
                        <a:rPr lang="en-US" altLang="ja-JP" sz="1050" dirty="0">
                          <a:solidFill>
                            <a:schemeClr val="accent3"/>
                          </a:solidFill>
                          <a:latin typeface="+mn-ea"/>
                          <a:ea typeface="+mn-ea"/>
                          <a:cs typeface="メイリオ" panose="020B0604030504040204" pitchFamily="50" charset="-128"/>
                        </a:rPr>
                        <a:t>※</a:t>
                      </a:r>
                      <a:r>
                        <a:rPr lang="ja-JP" altLang="en-US" sz="1050" dirty="0">
                          <a:solidFill>
                            <a:schemeClr val="accent3"/>
                          </a:solidFill>
                          <a:latin typeface="+mn-ea"/>
                          <a:ea typeface="+mn-ea"/>
                          <a:cs typeface="メイリオ" panose="020B0604030504040204" pitchFamily="50" charset="-128"/>
                        </a:rPr>
                        <a:t>内容によっては不可とさせていただく場合があります。利用費や条件を定めた契約を締結させていただきます</a:t>
                      </a:r>
                      <a:endParaRPr lang="en-US" altLang="ja-JP" sz="1050" dirty="0">
                        <a:solidFill>
                          <a:schemeClr val="accent3"/>
                        </a:solidFill>
                        <a:latin typeface="+mn-ea"/>
                        <a:ea typeface="+mn-ea"/>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3"/>
                  </a:ext>
                </a:extLst>
              </a:tr>
              <a:tr h="1423358">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契約分類</a:t>
                      </a:r>
                      <a:endParaRPr kumimoji="1" lang="en-US" altLang="ja-JP" sz="105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50" b="0" i="0" dirty="0">
                          <a:solidFill>
                            <a:schemeClr val="bg1"/>
                          </a:solidFill>
                          <a:latin typeface="+mn-ea"/>
                          <a:ea typeface="+mn-ea"/>
                          <a:cs typeface="Meiryo UI" pitchFamily="50" charset="-128"/>
                        </a:rPr>
                        <a:t>※</a:t>
                      </a:r>
                      <a:r>
                        <a:rPr kumimoji="1" lang="ja-JP" altLang="en-US" sz="1050" b="0" i="0" dirty="0">
                          <a:solidFill>
                            <a:schemeClr val="bg1"/>
                          </a:solidFill>
                          <a:latin typeface="+mn-ea"/>
                          <a:ea typeface="+mn-ea"/>
                          <a:cs typeface="Meiryo UI" pitchFamily="50" charset="-128"/>
                        </a:rPr>
                        <a:t>お申し込み時に選択</a:t>
                      </a:r>
                      <a:endParaRPr kumimoji="1" lang="en-US" altLang="ja-JP" sz="1050" b="0" i="0" dirty="0">
                        <a:solidFill>
                          <a:schemeClr val="bg1"/>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■タイアップページの制作・掲載</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①契約分類：制作＋掲載</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②契約サービス：</a:t>
                      </a:r>
                      <a:r>
                        <a:rPr lang="en-US" altLang="ja-JP" sz="1050" dirty="0">
                          <a:solidFill>
                            <a:schemeClr val="accent3"/>
                          </a:solidFill>
                          <a:latin typeface="+mn-ea"/>
                          <a:ea typeface="+mn-ea"/>
                          <a:cs typeface="メイリオ" panose="020B0604030504040204" pitchFamily="50" charset="-128"/>
                        </a:rPr>
                        <a:t>【</a:t>
                      </a:r>
                      <a:r>
                        <a:rPr lang="ja-JP" altLang="en-US" sz="1050" dirty="0">
                          <a:solidFill>
                            <a:schemeClr val="accent3"/>
                          </a:solidFill>
                          <a:latin typeface="+mn-ea"/>
                          <a:ea typeface="+mn-ea"/>
                          <a:cs typeface="メイリオ" panose="020B0604030504040204" pitchFamily="50" charset="-128"/>
                        </a:rPr>
                        <a:t>制作＋掲載</a:t>
                      </a:r>
                      <a:r>
                        <a:rPr lang="en-US" altLang="ja-JP" sz="1050" dirty="0">
                          <a:solidFill>
                            <a:schemeClr val="accent3"/>
                          </a:solidFill>
                          <a:latin typeface="+mn-ea"/>
                          <a:ea typeface="+mn-ea"/>
                          <a:cs typeface="メイリオ" panose="020B0604030504040204" pitchFamily="50" charset="-128"/>
                        </a:rPr>
                        <a:t>】LINE</a:t>
                      </a:r>
                      <a:r>
                        <a:rPr lang="ja-JP" altLang="en-US" sz="1050" dirty="0">
                          <a:solidFill>
                            <a:schemeClr val="accent3"/>
                          </a:solidFill>
                          <a:latin typeface="+mn-ea"/>
                          <a:ea typeface="+mn-ea"/>
                          <a:cs typeface="メイリオ" panose="020B0604030504040204" pitchFamily="50" charset="-128"/>
                        </a:rPr>
                        <a:t>ヤフー特別企画　タイアップ</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③契約サービス詳細：</a:t>
                      </a:r>
                      <a:r>
                        <a:rPr lang="en-US" altLang="ja-JP" sz="1050" dirty="0">
                          <a:solidFill>
                            <a:schemeClr val="accent3"/>
                          </a:solidFill>
                          <a:latin typeface="+mn-ea"/>
                          <a:ea typeface="+mn-ea"/>
                          <a:cs typeface="メイリオ" panose="020B0604030504040204" pitchFamily="50" charset="-128"/>
                        </a:rPr>
                        <a:t>LINE</a:t>
                      </a:r>
                      <a:r>
                        <a:rPr lang="ja-JP" altLang="en-US" sz="1050" dirty="0">
                          <a:solidFill>
                            <a:schemeClr val="accent3"/>
                          </a:solidFill>
                          <a:latin typeface="+mn-ea"/>
                          <a:ea typeface="+mn-ea"/>
                          <a:cs typeface="メイリオ" panose="020B0604030504040204" pitchFamily="50" charset="-128"/>
                        </a:rPr>
                        <a:t>ヤフー特別企画　タイアップ　カスタマイズ型　制作・掲載費</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a:t>
                      </a:r>
                      <a:r>
                        <a:rPr lang="en-US" altLang="ja-JP" sz="1050" dirty="0">
                          <a:solidFill>
                            <a:schemeClr val="accent3"/>
                          </a:solidFill>
                          <a:latin typeface="+mn-ea"/>
                          <a:ea typeface="+mn-ea"/>
                          <a:cs typeface="メイリオ" panose="020B0604030504040204" pitchFamily="50" charset="-128"/>
                        </a:rPr>
                        <a:t>3</a:t>
                      </a:r>
                      <a:r>
                        <a:rPr lang="ja-JP" altLang="en-US" sz="1050" dirty="0" err="1">
                          <a:solidFill>
                            <a:schemeClr val="accent3"/>
                          </a:solidFill>
                          <a:latin typeface="+mn-ea"/>
                          <a:ea typeface="+mn-ea"/>
                          <a:cs typeface="メイリオ" panose="020B0604030504040204" pitchFamily="50" charset="-128"/>
                        </a:rPr>
                        <a:t>か月超の</a:t>
                      </a:r>
                      <a:r>
                        <a:rPr lang="ja-JP" altLang="en-US" sz="1050" dirty="0">
                          <a:solidFill>
                            <a:schemeClr val="accent3"/>
                          </a:solidFill>
                          <a:latin typeface="+mn-ea"/>
                          <a:ea typeface="+mn-ea"/>
                          <a:cs typeface="メイリオ" panose="020B0604030504040204" pitchFamily="50" charset="-128"/>
                        </a:rPr>
                        <a:t>期間での掲載延長</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①契約分類：掲載</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②契約サービス：</a:t>
                      </a:r>
                      <a:r>
                        <a:rPr lang="en-US" altLang="ja-JP" sz="1050" dirty="0">
                          <a:solidFill>
                            <a:schemeClr val="accent3"/>
                          </a:solidFill>
                          <a:latin typeface="+mn-ea"/>
                          <a:ea typeface="+mn-ea"/>
                          <a:cs typeface="メイリオ" panose="020B0604030504040204" pitchFamily="50" charset="-128"/>
                        </a:rPr>
                        <a:t>【</a:t>
                      </a:r>
                      <a:r>
                        <a:rPr lang="ja-JP" altLang="en-US" sz="1050" dirty="0">
                          <a:solidFill>
                            <a:schemeClr val="accent3"/>
                          </a:solidFill>
                          <a:latin typeface="+mn-ea"/>
                          <a:ea typeface="+mn-ea"/>
                          <a:cs typeface="メイリオ" panose="020B0604030504040204" pitchFamily="50" charset="-128"/>
                        </a:rPr>
                        <a:t>掲載</a:t>
                      </a:r>
                      <a:r>
                        <a:rPr lang="en-US" altLang="ja-JP" sz="1050" dirty="0">
                          <a:solidFill>
                            <a:schemeClr val="accent3"/>
                          </a:solidFill>
                          <a:latin typeface="+mn-ea"/>
                          <a:ea typeface="+mn-ea"/>
                          <a:cs typeface="メイリオ" panose="020B0604030504040204" pitchFamily="50" charset="-128"/>
                        </a:rPr>
                        <a:t>】LINE</a:t>
                      </a:r>
                      <a:r>
                        <a:rPr lang="ja-JP" altLang="en-US" sz="1050" dirty="0">
                          <a:solidFill>
                            <a:schemeClr val="accent3"/>
                          </a:solidFill>
                          <a:latin typeface="+mn-ea"/>
                          <a:ea typeface="+mn-ea"/>
                          <a:cs typeface="メイリオ" panose="020B0604030504040204" pitchFamily="50" charset="-128"/>
                        </a:rPr>
                        <a:t>ヤフー特別企画　タイアップ</a:t>
                      </a:r>
                      <a:endParaRPr lang="en-US" altLang="ja-JP" sz="1050" dirty="0">
                        <a:solidFill>
                          <a:schemeClr val="accent3"/>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ea"/>
                          <a:ea typeface="+mn-ea"/>
                          <a:cs typeface="メイリオ" panose="020B0604030504040204" pitchFamily="50" charset="-128"/>
                        </a:rPr>
                        <a:t>③契約サービス詳細：</a:t>
                      </a:r>
                      <a:r>
                        <a:rPr lang="en-US" altLang="ja-JP" sz="1050" dirty="0">
                          <a:solidFill>
                            <a:schemeClr val="accent3"/>
                          </a:solidFill>
                          <a:latin typeface="+mn-ea"/>
                          <a:ea typeface="+mn-ea"/>
                          <a:cs typeface="メイリオ" panose="020B0604030504040204" pitchFamily="50" charset="-128"/>
                        </a:rPr>
                        <a:t>LINE</a:t>
                      </a:r>
                      <a:r>
                        <a:rPr lang="ja-JP" altLang="en-US" sz="1050" dirty="0">
                          <a:solidFill>
                            <a:schemeClr val="accent3"/>
                          </a:solidFill>
                          <a:latin typeface="+mn-ea"/>
                          <a:ea typeface="+mn-ea"/>
                          <a:cs typeface="メイリオ" panose="020B0604030504040204" pitchFamily="50" charset="-128"/>
                        </a:rPr>
                        <a:t>ヤフー特別企画　タイアップ　掲載延長費</a:t>
                      </a:r>
                      <a:endParaRPr lang="en-US" altLang="ja-JP" sz="1050" dirty="0">
                        <a:solidFill>
                          <a:schemeClr val="accent3"/>
                        </a:solidFill>
                        <a:latin typeface="+mn-ea"/>
                        <a:ea typeface="+mn-ea"/>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247624747"/>
                  </a:ext>
                </a:extLst>
              </a:tr>
              <a:tr h="40006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dirty="0">
                          <a:solidFill>
                            <a:schemeClr val="bg1"/>
                          </a:solidFill>
                          <a:latin typeface="+mn-ea"/>
                          <a:ea typeface="+mn-ea"/>
                        </a:rPr>
                        <a:t>掲載期間</a:t>
                      </a:r>
                      <a:endParaRPr kumimoji="1" lang="ja-JP" altLang="en-US" sz="1050" b="0" i="0" dirty="0">
                        <a:solidFill>
                          <a:schemeClr val="bg1"/>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ja-JP" altLang="en-US" sz="1050" dirty="0">
                          <a:solidFill>
                            <a:schemeClr val="accent3"/>
                          </a:solidFill>
                          <a:latin typeface="+mn-ea"/>
                          <a:ea typeface="+mn-ea"/>
                          <a:cs typeface="Meiryo UI" panose="020B0604030504040204" pitchFamily="50" charset="-128"/>
                        </a:rPr>
                        <a:t>～</a:t>
                      </a:r>
                      <a:r>
                        <a:rPr lang="en-US" altLang="ja-JP" sz="1050" dirty="0">
                          <a:solidFill>
                            <a:schemeClr val="accent3"/>
                          </a:solidFill>
                          <a:latin typeface="+mn-ea"/>
                          <a:ea typeface="+mn-ea"/>
                          <a:cs typeface="Meiryo UI" panose="020B0604030504040204" pitchFamily="50" charset="-128"/>
                        </a:rPr>
                        <a:t>3</a:t>
                      </a:r>
                      <a:r>
                        <a:rPr lang="ja-JP" altLang="en-US" sz="1050" dirty="0">
                          <a:solidFill>
                            <a:schemeClr val="accent3"/>
                          </a:solidFill>
                          <a:latin typeface="+mn-ea"/>
                          <a:ea typeface="+mn-ea"/>
                          <a:cs typeface="Meiryo UI" panose="020B0604030504040204" pitchFamily="50" charset="-128"/>
                        </a:rPr>
                        <a:t>か月間（平日掲載開始）</a:t>
                      </a:r>
                      <a:endParaRPr lang="en-US" altLang="ja-JP" sz="1050" dirty="0">
                        <a:solidFill>
                          <a:schemeClr val="accent3"/>
                        </a:solidFill>
                        <a:latin typeface="+mn-ea"/>
                        <a:ea typeface="+mn-ea"/>
                        <a:cs typeface="Meiryo UI" panose="020B0604030504040204" pitchFamily="50" charset="-128"/>
                      </a:endParaRPr>
                    </a:p>
                    <a:p>
                      <a:r>
                        <a:rPr lang="en-US" altLang="ja-JP" sz="1050" dirty="0">
                          <a:solidFill>
                            <a:schemeClr val="accent3"/>
                          </a:solidFill>
                          <a:latin typeface="+mn-ea"/>
                          <a:ea typeface="+mn-ea"/>
                          <a:cs typeface="Meiryo UI" panose="020B0604030504040204" pitchFamily="50" charset="-128"/>
                        </a:rPr>
                        <a:t>※</a:t>
                      </a:r>
                      <a:r>
                        <a:rPr lang="ja-JP" altLang="en-US" sz="1050" dirty="0">
                          <a:solidFill>
                            <a:schemeClr val="accent3"/>
                          </a:solidFill>
                          <a:latin typeface="+mn-ea"/>
                          <a:ea typeface="+mn-ea"/>
                          <a:cs typeface="Meiryo UI" panose="020B0604030504040204" pitchFamily="50" charset="-128"/>
                        </a:rPr>
                        <a:t>タイアップページは、掲載開始日の前営業日までにアップします</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5"/>
                  </a:ext>
                </a:extLst>
              </a:tr>
              <a:tr h="1860057">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料金</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mn-ea"/>
                          <a:ea typeface="+mn-ea"/>
                        </a:rPr>
                        <a:t>■誘導広告・</a:t>
                      </a:r>
                      <a:r>
                        <a:rPr kumimoji="1" lang="ja-JP" altLang="en-US" sz="1050" b="0" u="none" strike="noStrike" kern="1200" cap="none" spc="0" normalizeH="0" baseline="0" noProof="0" dirty="0">
                          <a:ln>
                            <a:noFill/>
                          </a:ln>
                          <a:solidFill>
                            <a:schemeClr val="accent3"/>
                          </a:solidFill>
                          <a:effectLst/>
                          <a:uLnTx/>
                          <a:uFillTx/>
                          <a:latin typeface="+mn-ea"/>
                          <a:ea typeface="+mn-ea"/>
                          <a:cs typeface="+mn-cs"/>
                        </a:rPr>
                        <a:t>タイアップページの制作・掲載</a:t>
                      </a:r>
                      <a:endParaRPr kumimoji="1" lang="en-US" altLang="ja-JP" sz="1050" b="0" u="none" strike="noStrike" kern="1200" cap="none" spc="0" normalizeH="0" baseline="0" noProof="0" dirty="0">
                        <a:ln>
                          <a:noFill/>
                        </a:ln>
                        <a:solidFill>
                          <a:schemeClr val="accent3"/>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mn-ea"/>
                          <a:ea typeface="+mn-ea"/>
                          <a:cs typeface="+mn-cs"/>
                        </a:rPr>
                        <a:t>総額：</a:t>
                      </a:r>
                      <a:r>
                        <a:rPr kumimoji="1" lang="en-US" altLang="ja-JP" sz="1050" b="0" u="none" strike="noStrike" kern="1200" cap="none" spc="0" normalizeH="0" baseline="0" noProof="0" dirty="0">
                          <a:ln>
                            <a:noFill/>
                          </a:ln>
                          <a:solidFill>
                            <a:schemeClr val="accent3"/>
                          </a:solidFill>
                          <a:effectLst/>
                          <a:uLnTx/>
                          <a:uFillTx/>
                          <a:latin typeface="+mn-ea"/>
                          <a:ea typeface="+mn-ea"/>
                          <a:cs typeface="+mn-cs"/>
                        </a:rPr>
                        <a:t>1,500</a:t>
                      </a:r>
                      <a:r>
                        <a:rPr kumimoji="1" lang="ja-JP" altLang="en-US" sz="1050" b="0" u="none" strike="noStrike" kern="1200" cap="none" spc="0" normalizeH="0" baseline="0" noProof="0" dirty="0">
                          <a:ln>
                            <a:noFill/>
                          </a:ln>
                          <a:solidFill>
                            <a:schemeClr val="accent3"/>
                          </a:solidFill>
                          <a:effectLst/>
                          <a:uLnTx/>
                          <a:uFillTx/>
                          <a:latin typeface="+mn-ea"/>
                          <a:ea typeface="+mn-ea"/>
                          <a:cs typeface="+mn-cs"/>
                        </a:rPr>
                        <a:t>万円～（ネット）</a:t>
                      </a:r>
                      <a:endParaRPr kumimoji="1" lang="en-US" altLang="ja-JP" sz="1050" b="0" u="none" strike="noStrike" kern="1200" cap="none" spc="0" normalizeH="0" baseline="0" noProof="0" dirty="0">
                        <a:ln>
                          <a:noFill/>
                        </a:ln>
                        <a:solidFill>
                          <a:schemeClr val="accent3"/>
                        </a:solidFill>
                        <a:effectLst/>
                        <a:uLnTx/>
                        <a:uFillTx/>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mn-ea"/>
                          <a:ea typeface="+mn-ea"/>
                        </a:rPr>
                        <a:t>＜料金内訳目安＞</a:t>
                      </a:r>
                      <a:endParaRPr kumimoji="1" lang="en-US" altLang="ja-JP" sz="1050" b="0" u="none" strike="noStrike" kern="1200" cap="none" spc="0" normalizeH="0" baseline="0" noProof="0" dirty="0">
                        <a:ln>
                          <a:noFill/>
                        </a:ln>
                        <a:solidFill>
                          <a:schemeClr val="accent3"/>
                        </a:solidFill>
                        <a:effectLst/>
                        <a:uLnTx/>
                        <a:uFillTx/>
                        <a:latin typeface="+mn-ea"/>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mn-ea"/>
                          <a:ea typeface="+mn-ea"/>
                          <a:cs typeface="+mn-cs"/>
                        </a:rPr>
                        <a:t>・誘導広告：</a:t>
                      </a:r>
                      <a:r>
                        <a:rPr kumimoji="1" lang="en-US" altLang="ja-JP" sz="1050" b="0" u="none" strike="noStrike" kern="1200" cap="none" spc="0" normalizeH="0" baseline="0" noProof="0" dirty="0">
                          <a:ln>
                            <a:noFill/>
                          </a:ln>
                          <a:solidFill>
                            <a:schemeClr val="accent3"/>
                          </a:solidFill>
                          <a:effectLst/>
                          <a:uLnTx/>
                          <a:uFillTx/>
                          <a:latin typeface="+mn-ea"/>
                          <a:ea typeface="+mn-ea"/>
                        </a:rPr>
                        <a:t>1,200</a:t>
                      </a:r>
                      <a:r>
                        <a:rPr kumimoji="1" lang="ja-JP" altLang="en-US" sz="1050" b="0" u="none" strike="noStrike" kern="1200" cap="none" spc="0" normalizeH="0" baseline="0" noProof="0" dirty="0">
                          <a:ln>
                            <a:noFill/>
                          </a:ln>
                          <a:solidFill>
                            <a:schemeClr val="accent3"/>
                          </a:solidFill>
                          <a:effectLst/>
                          <a:uLnTx/>
                          <a:uFillTx/>
                          <a:latin typeface="+mn-ea"/>
                          <a:ea typeface="+mn-ea"/>
                        </a:rPr>
                        <a:t>万～</a:t>
                      </a:r>
                      <a:r>
                        <a:rPr kumimoji="1" lang="en-US" altLang="ja-JP" sz="1050" b="0" u="none" strike="noStrike" kern="1200" cap="none" spc="0" normalizeH="0" baseline="0" noProof="0" dirty="0">
                          <a:ln>
                            <a:noFill/>
                          </a:ln>
                          <a:solidFill>
                            <a:schemeClr val="accent3"/>
                          </a:solidFill>
                          <a:effectLst/>
                          <a:uLnTx/>
                          <a:uFillTx/>
                          <a:latin typeface="+mn-ea"/>
                          <a:ea typeface="+mn-ea"/>
                        </a:rPr>
                        <a:t>1,300</a:t>
                      </a:r>
                      <a:r>
                        <a:rPr kumimoji="1" lang="ja-JP" altLang="en-US" sz="1050" b="0" u="none" strike="noStrike" kern="1200" cap="none" spc="0" normalizeH="0" baseline="0" noProof="0" dirty="0">
                          <a:ln>
                            <a:noFill/>
                          </a:ln>
                          <a:solidFill>
                            <a:schemeClr val="accent3"/>
                          </a:solidFill>
                          <a:effectLst/>
                          <a:uLnTx/>
                          <a:uFillTx/>
                          <a:latin typeface="+mn-ea"/>
                          <a:ea typeface="+mn-ea"/>
                        </a:rPr>
                        <a:t>万円（ネット） ／</a:t>
                      </a:r>
                      <a:r>
                        <a:rPr kumimoji="1" lang="en-US" altLang="ja-JP" sz="1050" b="0" u="none" strike="noStrike" kern="1200" cap="none" spc="0" normalizeH="0" baseline="0" noProof="0" dirty="0">
                          <a:ln>
                            <a:noFill/>
                          </a:ln>
                          <a:solidFill>
                            <a:schemeClr val="accent3"/>
                          </a:solidFill>
                          <a:effectLst/>
                          <a:uLnTx/>
                          <a:uFillTx/>
                          <a:latin typeface="+mn-ea"/>
                          <a:ea typeface="+mn-ea"/>
                        </a:rPr>
                        <a:t>Yahoo!</a:t>
                      </a:r>
                      <a:r>
                        <a:rPr kumimoji="1" lang="ja-JP" altLang="en-US" sz="1050" b="0" u="none" strike="noStrike" kern="1200" cap="none" spc="0" normalizeH="0" baseline="0" noProof="0" dirty="0">
                          <a:ln>
                            <a:noFill/>
                          </a:ln>
                          <a:solidFill>
                            <a:schemeClr val="accent3"/>
                          </a:solidFill>
                          <a:effectLst/>
                          <a:uLnTx/>
                          <a:uFillTx/>
                          <a:latin typeface="+mn-ea"/>
                          <a:ea typeface="+mn-ea"/>
                        </a:rPr>
                        <a:t>ディプレイ広告の広告管理ツールからお申し込み</a:t>
                      </a:r>
                      <a:endParaRPr kumimoji="1" lang="en-US" altLang="ja-JP" sz="1050" b="0" u="none" strike="noStrike" kern="1200" cap="none" spc="0" normalizeH="0" baseline="0" noProof="0" dirty="0">
                        <a:ln>
                          <a:noFill/>
                        </a:ln>
                        <a:solidFill>
                          <a:schemeClr val="accent3"/>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u="none" strike="noStrike" kern="1200" cap="none" spc="0" normalizeH="0" baseline="0" noProof="0" dirty="0">
                          <a:ln>
                            <a:noFill/>
                          </a:ln>
                          <a:solidFill>
                            <a:schemeClr val="accent3"/>
                          </a:solidFill>
                          <a:effectLst/>
                          <a:uLnTx/>
                          <a:uFillTx/>
                          <a:latin typeface="+mn-ea"/>
                          <a:ea typeface="+mn-ea"/>
                        </a:rPr>
                        <a:t>・タイアップページの制作・掲載：</a:t>
                      </a:r>
                      <a:r>
                        <a:rPr kumimoji="1" lang="en-US" altLang="ja-JP" sz="1050" b="0" u="none" strike="noStrike" kern="1200" cap="none" spc="0" normalizeH="0" baseline="0" noProof="0" dirty="0">
                          <a:ln>
                            <a:noFill/>
                          </a:ln>
                          <a:solidFill>
                            <a:schemeClr val="accent3"/>
                          </a:solidFill>
                          <a:effectLst/>
                          <a:uLnTx/>
                          <a:uFillTx/>
                          <a:latin typeface="+mn-ea"/>
                          <a:ea typeface="+mn-ea"/>
                        </a:rPr>
                        <a:t>200</a:t>
                      </a:r>
                      <a:r>
                        <a:rPr kumimoji="1" lang="ja-JP" altLang="en-US" sz="1050" b="0" u="none" strike="noStrike" kern="1200" cap="none" spc="0" normalizeH="0" baseline="0" noProof="0" dirty="0">
                          <a:ln>
                            <a:noFill/>
                          </a:ln>
                          <a:solidFill>
                            <a:schemeClr val="accent3"/>
                          </a:solidFill>
                          <a:effectLst/>
                          <a:uLnTx/>
                          <a:uFillTx/>
                          <a:latin typeface="+mn-ea"/>
                          <a:ea typeface="+mn-ea"/>
                        </a:rPr>
                        <a:t>万～</a:t>
                      </a:r>
                      <a:r>
                        <a:rPr kumimoji="1" lang="en-US" altLang="ja-JP" sz="1050" b="0" u="none" strike="noStrike" kern="1200" cap="none" spc="0" normalizeH="0" baseline="0" noProof="0" dirty="0">
                          <a:ln>
                            <a:noFill/>
                          </a:ln>
                          <a:solidFill>
                            <a:schemeClr val="accent3"/>
                          </a:solidFill>
                          <a:effectLst/>
                          <a:uLnTx/>
                          <a:uFillTx/>
                          <a:latin typeface="+mn-ea"/>
                          <a:ea typeface="+mn-ea"/>
                        </a:rPr>
                        <a:t>300</a:t>
                      </a:r>
                      <a:r>
                        <a:rPr kumimoji="1" lang="ja-JP" altLang="en-US" sz="1050" b="0" u="none" strike="noStrike" kern="1200" cap="none" spc="0" normalizeH="0" baseline="0" noProof="0" dirty="0">
                          <a:ln>
                            <a:noFill/>
                          </a:ln>
                          <a:solidFill>
                            <a:schemeClr val="accent3"/>
                          </a:solidFill>
                          <a:effectLst/>
                          <a:uLnTx/>
                          <a:uFillTx/>
                          <a:latin typeface="+mn-ea"/>
                          <a:ea typeface="+mn-ea"/>
                        </a:rPr>
                        <a:t>万円（ネット）／事前見積もり：必要／専用フォームからお申し込み</a:t>
                      </a:r>
                      <a:endParaRPr kumimoji="1" lang="en-US" altLang="ja-JP" sz="1050" b="0" u="none" strike="noStrike" kern="1200" cap="none" spc="0" normalizeH="0" baseline="0" noProof="0" dirty="0">
                        <a:ln>
                          <a:noFill/>
                        </a:ln>
                        <a:solidFill>
                          <a:schemeClr val="accent3"/>
                        </a:solidFill>
                        <a:effectLst/>
                        <a:uLnTx/>
                        <a:uFillTx/>
                        <a:latin typeface="+mn-ea"/>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mn-ea"/>
                          <a:ea typeface="+mn-ea"/>
                        </a:rPr>
                        <a:t>※</a:t>
                      </a:r>
                      <a:r>
                        <a:rPr kumimoji="1" lang="ja-JP" altLang="en-US" sz="1050" b="0" u="none" strike="noStrike" kern="1200" cap="none" spc="0" normalizeH="0" baseline="0" noProof="0" dirty="0">
                          <a:ln>
                            <a:noFill/>
                          </a:ln>
                          <a:solidFill>
                            <a:schemeClr val="accent3"/>
                          </a:solidFill>
                          <a:effectLst/>
                          <a:uLnTx/>
                          <a:uFillTx/>
                          <a:latin typeface="+mn-ea"/>
                          <a:ea typeface="+mn-ea"/>
                        </a:rPr>
                        <a:t>料金は目安です。プラン総額</a:t>
                      </a:r>
                      <a:r>
                        <a:rPr kumimoji="1" lang="en-US" altLang="ja-JP" sz="1050" b="0" u="none" strike="noStrike" kern="1200" cap="none" spc="0" normalizeH="0" baseline="0" noProof="0" dirty="0">
                          <a:ln>
                            <a:noFill/>
                          </a:ln>
                          <a:solidFill>
                            <a:schemeClr val="accent3"/>
                          </a:solidFill>
                          <a:effectLst/>
                          <a:uLnTx/>
                          <a:uFillTx/>
                          <a:latin typeface="+mn-ea"/>
                          <a:ea typeface="+mn-ea"/>
                        </a:rPr>
                        <a:t>1,500</a:t>
                      </a:r>
                      <a:r>
                        <a:rPr kumimoji="1" lang="ja-JP" altLang="en-US" sz="1050" b="0" u="none" strike="noStrike" kern="1200" cap="none" spc="0" normalizeH="0" baseline="0" noProof="0" dirty="0">
                          <a:ln>
                            <a:noFill/>
                          </a:ln>
                          <a:solidFill>
                            <a:schemeClr val="accent3"/>
                          </a:solidFill>
                          <a:effectLst/>
                          <a:uLnTx/>
                          <a:uFillTx/>
                          <a:latin typeface="+mn-ea"/>
                          <a:ea typeface="+mn-ea"/>
                        </a:rPr>
                        <a:t>万円からタイアップページの制作・掲載費を引いた料金を、誘導広告としてご出稿ください。</a:t>
                      </a:r>
                      <a:endParaRPr kumimoji="1" lang="en-US" altLang="ja-JP" sz="1050" b="0" u="none" strike="noStrike" kern="1200" cap="none" spc="0" normalizeH="0" baseline="0" noProof="0" dirty="0">
                        <a:ln>
                          <a:noFill/>
                        </a:ln>
                        <a:solidFill>
                          <a:schemeClr val="accent3"/>
                        </a:solidFill>
                        <a:effectLst/>
                        <a:uLnTx/>
                        <a:uFillTx/>
                        <a:latin typeface="+mn-ea"/>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mn-ea"/>
                          <a:ea typeface="+mn-ea"/>
                        </a:rPr>
                        <a:t>※</a:t>
                      </a:r>
                      <a:r>
                        <a:rPr kumimoji="1" lang="ja-JP" altLang="en-US" sz="1050" b="0" u="none" strike="noStrike" kern="1200" cap="none" spc="0" normalizeH="0" baseline="0" noProof="0" dirty="0">
                          <a:ln>
                            <a:noFill/>
                          </a:ln>
                          <a:solidFill>
                            <a:schemeClr val="accent3"/>
                          </a:solidFill>
                          <a:effectLst/>
                          <a:uLnTx/>
                          <a:uFillTx/>
                          <a:latin typeface="+mn-ea"/>
                          <a:ea typeface="+mn-ea"/>
                        </a:rPr>
                        <a:t>企画内容によって、別途費用が発生する場合があります</a:t>
                      </a:r>
                      <a:endParaRPr kumimoji="1" lang="en-US" altLang="ja-JP" sz="1050" b="0" u="none" strike="noStrike" kern="1200" cap="none" spc="0" normalizeH="0" baseline="0" noProof="0" dirty="0">
                        <a:ln>
                          <a:noFill/>
                        </a:ln>
                        <a:solidFill>
                          <a:schemeClr val="accent3"/>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accent3"/>
                          </a:solidFill>
                          <a:effectLst/>
                          <a:uLnTx/>
                          <a:uFillTx/>
                          <a:latin typeface="+mn-ea"/>
                          <a:ea typeface="+mn-ea"/>
                          <a:cs typeface="メイリオ" panose="020B0604030504040204" pitchFamily="50" charset="-128"/>
                        </a:rPr>
                        <a:t>■</a:t>
                      </a:r>
                      <a:r>
                        <a:rPr kumimoji="1" lang="en-US" altLang="ja-JP" sz="1050" b="0" i="0" u="none" strike="noStrike" kern="1200" cap="none" spc="0" normalizeH="0" baseline="0" noProof="0" dirty="0">
                          <a:ln>
                            <a:noFill/>
                          </a:ln>
                          <a:solidFill>
                            <a:schemeClr val="accent3"/>
                          </a:solidFill>
                          <a:effectLst/>
                          <a:uLnTx/>
                          <a:uFillTx/>
                          <a:latin typeface="+mn-ea"/>
                          <a:ea typeface="+mn-ea"/>
                          <a:cs typeface="メイリオ" panose="020B0604030504040204" pitchFamily="50" charset="-128"/>
                        </a:rPr>
                        <a:t>3</a:t>
                      </a:r>
                      <a:r>
                        <a:rPr kumimoji="1" lang="ja-JP" altLang="en-US" sz="1050" b="0" i="0" u="none" strike="noStrike" kern="1200" cap="none" spc="0" normalizeH="0" baseline="0" noProof="0" dirty="0" err="1">
                          <a:ln>
                            <a:noFill/>
                          </a:ln>
                          <a:solidFill>
                            <a:schemeClr val="accent3"/>
                          </a:solidFill>
                          <a:effectLst/>
                          <a:uLnTx/>
                          <a:uFillTx/>
                          <a:latin typeface="+mn-ea"/>
                          <a:ea typeface="+mn-ea"/>
                          <a:cs typeface="メイリオ" panose="020B0604030504040204" pitchFamily="50" charset="-128"/>
                        </a:rPr>
                        <a:t>か月超の</a:t>
                      </a:r>
                      <a:r>
                        <a:rPr kumimoji="1" lang="ja-JP" altLang="en-US" sz="1050" b="0" i="0" u="none" strike="noStrike" kern="1200" cap="none" spc="0" normalizeH="0" baseline="0" noProof="0" dirty="0">
                          <a:ln>
                            <a:noFill/>
                          </a:ln>
                          <a:solidFill>
                            <a:schemeClr val="accent3"/>
                          </a:solidFill>
                          <a:effectLst/>
                          <a:uLnTx/>
                          <a:uFillTx/>
                          <a:latin typeface="+mn-ea"/>
                          <a:ea typeface="+mn-ea"/>
                          <a:cs typeface="メイリオ" panose="020B0604030504040204" pitchFamily="50" charset="-128"/>
                        </a:rPr>
                        <a:t>期間での掲載延長</a:t>
                      </a:r>
                      <a:endParaRPr kumimoji="1" lang="en-US" altLang="ja-JP" sz="1050" b="0" i="0" u="none" strike="noStrike" kern="1200" cap="none" spc="0" normalizeH="0" baseline="0" noProof="0" dirty="0">
                        <a:ln>
                          <a:noFill/>
                        </a:ln>
                        <a:solidFill>
                          <a:schemeClr val="accent3"/>
                        </a:solidFill>
                        <a:effectLst/>
                        <a:uLnTx/>
                        <a:uFillTx/>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mn-ea"/>
                          <a:ea typeface="+mn-ea"/>
                        </a:rPr>
                        <a:t>3,000</a:t>
                      </a:r>
                      <a:r>
                        <a:rPr kumimoji="1" lang="ja-JP" altLang="en-US" sz="1050" b="0" u="none" strike="noStrike" kern="1200" cap="none" spc="0" normalizeH="0" baseline="0" noProof="0" dirty="0">
                          <a:ln>
                            <a:noFill/>
                          </a:ln>
                          <a:solidFill>
                            <a:schemeClr val="accent3"/>
                          </a:solidFill>
                          <a:effectLst/>
                          <a:uLnTx/>
                          <a:uFillTx/>
                          <a:latin typeface="+mn-ea"/>
                          <a:ea typeface="+mn-ea"/>
                        </a:rPr>
                        <a:t>円</a:t>
                      </a:r>
                      <a:r>
                        <a:rPr kumimoji="1" lang="en-US" altLang="ja-JP" sz="1050" b="0" u="none" strike="noStrike" kern="1200" cap="none" spc="0" normalizeH="0" baseline="0" noProof="0" dirty="0">
                          <a:ln>
                            <a:noFill/>
                          </a:ln>
                          <a:solidFill>
                            <a:schemeClr val="accent3"/>
                          </a:solidFill>
                          <a:effectLst/>
                          <a:uLnTx/>
                          <a:uFillTx/>
                          <a:latin typeface="+mn-ea"/>
                          <a:ea typeface="+mn-ea"/>
                        </a:rPr>
                        <a:t>/</a:t>
                      </a:r>
                      <a:r>
                        <a:rPr kumimoji="1" lang="ja-JP" altLang="en-US" sz="1050" b="0" u="none" strike="noStrike" kern="1200" cap="none" spc="0" normalizeH="0" baseline="0" noProof="0" dirty="0">
                          <a:ln>
                            <a:noFill/>
                          </a:ln>
                          <a:solidFill>
                            <a:schemeClr val="accent3"/>
                          </a:solidFill>
                          <a:effectLst/>
                          <a:uLnTx/>
                          <a:uFillTx/>
                          <a:latin typeface="+mn-ea"/>
                          <a:ea typeface="+mn-ea"/>
                        </a:rPr>
                        <a:t>日（ネット）／事前見積もり：不要／専用フォームからお申し込み</a:t>
                      </a:r>
                      <a:endParaRPr kumimoji="1" lang="en-US" altLang="ja-JP" sz="1050" b="0" u="none" strike="noStrike" kern="1200" cap="none" spc="0" normalizeH="0" baseline="0" noProof="0" dirty="0">
                        <a:ln>
                          <a:noFill/>
                        </a:ln>
                        <a:solidFill>
                          <a:schemeClr val="accent3"/>
                        </a:solidFill>
                        <a:effectLst/>
                        <a:uLnTx/>
                        <a:uFillTx/>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accent3"/>
                          </a:solidFill>
                          <a:effectLst/>
                          <a:uLnTx/>
                          <a:uFillTx/>
                          <a:latin typeface="+mn-ea"/>
                          <a:ea typeface="+mn-ea"/>
                          <a:cs typeface="メイリオ" panose="020B0604030504040204" pitchFamily="50" charset="-128"/>
                        </a:rPr>
                        <a:t>※</a:t>
                      </a:r>
                      <a:r>
                        <a:rPr kumimoji="1" lang="ja-JP" altLang="en-US" sz="1050" b="0" i="0" u="none" strike="noStrike" kern="1200" cap="none" spc="0" normalizeH="0" baseline="0" noProof="0" dirty="0">
                          <a:ln>
                            <a:noFill/>
                          </a:ln>
                          <a:solidFill>
                            <a:schemeClr val="accent3"/>
                          </a:solidFill>
                          <a:effectLst/>
                          <a:uLnTx/>
                          <a:uFillTx/>
                          <a:latin typeface="+mn-ea"/>
                          <a:ea typeface="+mn-ea"/>
                          <a:cs typeface="メイリオ" panose="020B0604030504040204" pitchFamily="50" charset="-128"/>
                        </a:rPr>
                        <a:t>ただし、広告誘導を追加購入いただく場合無償となります</a:t>
                      </a:r>
                      <a:endParaRPr kumimoji="1" lang="en-US" altLang="ja-JP" sz="1050" b="0" i="0" u="none" strike="noStrike" kern="1200" cap="none" spc="0" normalizeH="0" baseline="0" noProof="0" dirty="0">
                        <a:ln>
                          <a:noFill/>
                        </a:ln>
                        <a:solidFill>
                          <a:schemeClr val="accent3"/>
                        </a:solidFill>
                        <a:effectLst/>
                        <a:uLnTx/>
                        <a:uFillTx/>
                        <a:latin typeface="+mn-ea"/>
                        <a:ea typeface="+mn-ea"/>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217542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スペック詳細（テンプレ型）</a:t>
            </a:r>
          </a:p>
        </p:txBody>
      </p:sp>
      <p:pic>
        <p:nvPicPr>
          <p:cNvPr id="10" name="図プレースホルダー 9" descr="アイコン&#10;&#10;自動的に生成された説明">
            <a:extLst>
              <a:ext uri="{FF2B5EF4-FFF2-40B4-BE49-F238E27FC236}">
                <a16:creationId xmlns:a16="http://schemas.microsoft.com/office/drawing/2014/main" id="{4F41EB74-6EF5-B39A-8855-A7139F535B3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graphicFrame>
        <p:nvGraphicFramePr>
          <p:cNvPr id="7" name="表 6"/>
          <p:cNvGraphicFramePr>
            <a:graphicFrameLocks noGrp="1"/>
          </p:cNvGraphicFramePr>
          <p:nvPr>
            <p:extLst>
              <p:ext uri="{D42A27DB-BD31-4B8C-83A1-F6EECF244321}">
                <p14:modId xmlns:p14="http://schemas.microsoft.com/office/powerpoint/2010/main" val="1624103144"/>
              </p:ext>
            </p:extLst>
          </p:nvPr>
        </p:nvGraphicFramePr>
        <p:xfrm>
          <a:off x="479425" y="1089025"/>
          <a:ext cx="11011849" cy="5432545"/>
        </p:xfrm>
        <a:graphic>
          <a:graphicData uri="http://schemas.openxmlformats.org/drawingml/2006/table">
            <a:tbl>
              <a:tblPr firstRow="1" bandRow="1"/>
              <a:tblGrid>
                <a:gridCol w="1544412">
                  <a:extLst>
                    <a:ext uri="{9D8B030D-6E8A-4147-A177-3AD203B41FA5}">
                      <a16:colId xmlns:a16="http://schemas.microsoft.com/office/drawing/2014/main" val="20000"/>
                    </a:ext>
                  </a:extLst>
                </a:gridCol>
                <a:gridCol w="9467437">
                  <a:extLst>
                    <a:ext uri="{9D8B030D-6E8A-4147-A177-3AD203B41FA5}">
                      <a16:colId xmlns:a16="http://schemas.microsoft.com/office/drawing/2014/main" val="20001"/>
                    </a:ext>
                  </a:extLst>
                </a:gridCol>
              </a:tblGrid>
              <a:tr h="79208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タイアップへの</a:t>
                      </a:r>
                      <a:endParaRPr kumimoji="1" lang="en-US" altLang="ja-JP" sz="105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誘導枠</a:t>
                      </a:r>
                      <a:endParaRPr kumimoji="1" lang="en-US" altLang="ja-JP" sz="1050" b="0" i="0" dirty="0">
                        <a:solidFill>
                          <a:schemeClr val="bg1"/>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buClr>
                          <a:srgbClr val="687080"/>
                        </a:buClr>
                        <a:buFont typeface="Wingdings" pitchFamily="2" charset="2"/>
                        <a:buNone/>
                      </a:pPr>
                      <a:r>
                        <a:rPr lang="en-US" altLang="ja-JP" sz="1050" b="0" i="0" u="none" strike="noStrike" dirty="0">
                          <a:solidFill>
                            <a:schemeClr val="accent3"/>
                          </a:solidFill>
                          <a:latin typeface="+mn-ea"/>
                          <a:ea typeface="+mn-ea"/>
                          <a:cs typeface="Meiryo UI" pitchFamily="50" charset="-128"/>
                        </a:rPr>
                        <a:t>Yahoo!</a:t>
                      </a:r>
                      <a:r>
                        <a:rPr lang="ja-JP" altLang="en-US" sz="1050" b="0" i="0" u="none" strike="noStrike" dirty="0">
                          <a:solidFill>
                            <a:schemeClr val="accent3"/>
                          </a:solidFill>
                          <a:latin typeface="+mn-ea"/>
                          <a:ea typeface="+mn-ea"/>
                          <a:cs typeface="Meiryo UI" pitchFamily="50" charset="-128"/>
                        </a:rPr>
                        <a:t>ディスプレイ広告（予約型／運用型）から自由選択</a:t>
                      </a:r>
                      <a:endParaRPr lang="en-US" altLang="ja-JP" sz="1050" b="0" i="0" u="none" strike="noStrike" dirty="0">
                        <a:solidFill>
                          <a:schemeClr val="accent3"/>
                        </a:solidFill>
                        <a:latin typeface="+mn-ea"/>
                        <a:ea typeface="+mn-ea"/>
                        <a:cs typeface="Meiryo UI" pitchFamily="50" charset="-128"/>
                      </a:endParaRPr>
                    </a:p>
                    <a:p>
                      <a:pPr marL="179388" indent="-179388" algn="l" fontAlgn="ctr">
                        <a:buClr>
                          <a:srgbClr val="687080"/>
                        </a:buClr>
                        <a:buFont typeface="Wingdings" pitchFamily="2" charset="2"/>
                        <a:buNone/>
                      </a:pPr>
                      <a:r>
                        <a:rPr lang="en-US" altLang="ja-JP" sz="1050" b="0" i="0" u="none" strike="noStrike" dirty="0">
                          <a:solidFill>
                            <a:schemeClr val="accent3"/>
                          </a:solidFill>
                          <a:latin typeface="+mn-ea"/>
                          <a:ea typeface="+mn-ea"/>
                          <a:cs typeface="Meiryo UI" pitchFamily="50" charset="-128"/>
                        </a:rPr>
                        <a:t>※</a:t>
                      </a:r>
                      <a:r>
                        <a:rPr lang="ja-JP" altLang="en-US" sz="1050" b="0" i="0" u="none" strike="noStrike" dirty="0">
                          <a:solidFill>
                            <a:schemeClr val="accent3"/>
                          </a:solidFill>
                          <a:latin typeface="+mn-ea"/>
                          <a:ea typeface="+mn-ea"/>
                          <a:cs typeface="Meiryo UI" pitchFamily="50" charset="-128"/>
                        </a:rPr>
                        <a:t>クリエイティブの制作は、代理店様・広告主様、または</a:t>
                      </a:r>
                      <a:r>
                        <a:rPr lang="en-US" altLang="ja-JP" sz="1050" spc="-5" dirty="0">
                          <a:solidFill>
                            <a:schemeClr val="accent3"/>
                          </a:solidFill>
                          <a:latin typeface="メイリオ"/>
                          <a:cs typeface="メイリオ"/>
                        </a:rPr>
                        <a:t>LINE</a:t>
                      </a:r>
                      <a:r>
                        <a:rPr lang="ja-JP" altLang="en-US" sz="1050" b="0" i="0" u="none" strike="noStrike" dirty="0">
                          <a:solidFill>
                            <a:schemeClr val="accent3"/>
                          </a:solidFill>
                          <a:latin typeface="+mn-ea"/>
                          <a:ea typeface="+mn-ea"/>
                          <a:cs typeface="Meiryo UI" pitchFamily="50" charset="-128"/>
                        </a:rPr>
                        <a:t>ヤフーにて行います</a:t>
                      </a:r>
                      <a:endParaRPr lang="en-US" altLang="ja-JP" sz="1050" b="0" i="0" u="none" strike="noStrike" dirty="0">
                        <a:solidFill>
                          <a:schemeClr val="accent3"/>
                        </a:solidFill>
                        <a:latin typeface="+mn-ea"/>
                        <a:ea typeface="+mn-ea"/>
                        <a:cs typeface="Meiryo UI" pitchFamily="50" charset="-128"/>
                      </a:endParaRPr>
                    </a:p>
                    <a:p>
                      <a:pPr marL="179388" indent="-179388" algn="l" fontAlgn="ctr">
                        <a:buClr>
                          <a:srgbClr val="687080"/>
                        </a:buClr>
                        <a:buFont typeface="Wingdings" pitchFamily="2" charset="2"/>
                        <a:buNone/>
                      </a:pPr>
                      <a:r>
                        <a:rPr lang="ja-JP" altLang="en-US" sz="1050" b="0" i="0" u="none" strike="noStrike" dirty="0">
                          <a:solidFill>
                            <a:schemeClr val="accent3"/>
                          </a:solidFill>
                          <a:latin typeface="+mn-ea"/>
                          <a:ea typeface="+mn-ea"/>
                          <a:cs typeface="Meiryo UI" pitchFamily="50" charset="-128"/>
                        </a:rPr>
                        <a:t>　</a:t>
                      </a:r>
                      <a:r>
                        <a:rPr lang="en-US" altLang="ja-JP" sz="1050" spc="-5" dirty="0">
                          <a:solidFill>
                            <a:schemeClr val="accent3"/>
                          </a:solidFill>
                          <a:latin typeface="メイリオ"/>
                          <a:cs typeface="メイリオ"/>
                        </a:rPr>
                        <a:t>LINE</a:t>
                      </a:r>
                      <a:r>
                        <a:rPr lang="ja-JP" altLang="en-US" sz="1050" b="0" i="0" u="none" strike="noStrike" dirty="0">
                          <a:solidFill>
                            <a:schemeClr val="accent3"/>
                          </a:solidFill>
                          <a:latin typeface="+mn-ea"/>
                          <a:ea typeface="+mn-ea"/>
                          <a:cs typeface="Meiryo UI" pitchFamily="50" charset="-128"/>
                        </a:rPr>
                        <a:t>ヤフーで制作の場合、静止画限定で最大</a:t>
                      </a:r>
                      <a:r>
                        <a:rPr lang="en-US" altLang="ja-JP" sz="1050" b="0" i="0" u="none" strike="noStrike" dirty="0">
                          <a:solidFill>
                            <a:schemeClr val="accent3"/>
                          </a:solidFill>
                          <a:latin typeface="+mn-ea"/>
                          <a:ea typeface="+mn-ea"/>
                          <a:cs typeface="Meiryo UI" pitchFamily="50" charset="-128"/>
                        </a:rPr>
                        <a:t>6</a:t>
                      </a:r>
                      <a:r>
                        <a:rPr lang="ja-JP" altLang="en-US" sz="1050" b="0" i="0" u="none" strike="noStrike" dirty="0">
                          <a:solidFill>
                            <a:schemeClr val="accent3"/>
                          </a:solidFill>
                          <a:latin typeface="+mn-ea"/>
                          <a:ea typeface="+mn-ea"/>
                          <a:cs typeface="Meiryo UI" pitchFamily="50" charset="-128"/>
                        </a:rPr>
                        <a:t>本（</a:t>
                      </a:r>
                      <a:r>
                        <a:rPr lang="en-US" altLang="ja-JP" sz="1050" b="0" i="0" u="none" strike="noStrike" dirty="0">
                          <a:solidFill>
                            <a:schemeClr val="accent3"/>
                          </a:solidFill>
                          <a:latin typeface="+mn-ea"/>
                          <a:ea typeface="+mn-ea"/>
                          <a:cs typeface="Meiryo UI" pitchFamily="50" charset="-128"/>
                        </a:rPr>
                        <a:t>2</a:t>
                      </a:r>
                      <a:r>
                        <a:rPr lang="ja-JP" altLang="en-US" sz="1050" b="0" i="0" u="none" strike="noStrike" dirty="0">
                          <a:solidFill>
                            <a:schemeClr val="accent3"/>
                          </a:solidFill>
                          <a:latin typeface="+mn-ea"/>
                          <a:ea typeface="+mn-ea"/>
                          <a:cs typeface="Meiryo UI" pitchFamily="50" charset="-128"/>
                        </a:rPr>
                        <a:t>バリエーション</a:t>
                      </a:r>
                      <a:r>
                        <a:rPr lang="en-US" altLang="ja-JP" sz="1050" b="0" i="0" u="none" strike="noStrike" dirty="0">
                          <a:solidFill>
                            <a:schemeClr val="accent3"/>
                          </a:solidFill>
                          <a:latin typeface="+mn-ea"/>
                          <a:ea typeface="+mn-ea"/>
                          <a:cs typeface="Meiryo UI" pitchFamily="50" charset="-128"/>
                        </a:rPr>
                        <a:t>×3</a:t>
                      </a:r>
                      <a:r>
                        <a:rPr lang="ja-JP" altLang="en-US" sz="1050" b="0" i="0" u="none" strike="noStrike" dirty="0">
                          <a:solidFill>
                            <a:schemeClr val="accent3"/>
                          </a:solidFill>
                          <a:latin typeface="+mn-ea"/>
                          <a:ea typeface="+mn-ea"/>
                          <a:cs typeface="Meiryo UI" pitchFamily="50" charset="-128"/>
                        </a:rPr>
                        <a:t>サイズの組み合わせ）までとさせていただきます</a:t>
                      </a:r>
                      <a:endParaRPr lang="en-US" altLang="ja-JP" sz="1050" b="0" i="0" u="none" strike="noStrike" dirty="0">
                        <a:solidFill>
                          <a:schemeClr val="accent3"/>
                        </a:solidFill>
                        <a:latin typeface="+mn-ea"/>
                        <a:ea typeface="+mn-ea"/>
                        <a:cs typeface="Meiryo UI" pitchFamily="50" charset="-128"/>
                      </a:endParaRPr>
                    </a:p>
                    <a:p>
                      <a:pPr marL="179388" indent="-179388" algn="l" fontAlgn="ctr">
                        <a:buClr>
                          <a:srgbClr val="687080"/>
                        </a:buClr>
                        <a:buFont typeface="Wingdings" pitchFamily="2" charset="2"/>
                        <a:buNone/>
                      </a:pPr>
                      <a:r>
                        <a:rPr lang="en-US" altLang="ja-JP" sz="1050" b="0" i="0" u="none" strike="noStrike" dirty="0">
                          <a:solidFill>
                            <a:schemeClr val="accent3"/>
                          </a:solidFill>
                          <a:latin typeface="+mn-ea"/>
                          <a:ea typeface="+mn-ea"/>
                          <a:cs typeface="Meiryo UI" pitchFamily="50" charset="-128"/>
                        </a:rPr>
                        <a:t>※</a:t>
                      </a:r>
                      <a:r>
                        <a:rPr lang="ja-JP" altLang="en-US" sz="1050" b="0" i="0" u="none" strike="noStrike" dirty="0">
                          <a:solidFill>
                            <a:schemeClr val="accent3"/>
                          </a:solidFill>
                          <a:latin typeface="+mn-ea"/>
                          <a:ea typeface="+mn-ea"/>
                          <a:cs typeface="Meiryo UI" pitchFamily="50" charset="-128"/>
                        </a:rPr>
                        <a:t>入稿、運用は代理店様・広告主様で行っていただきます</a:t>
                      </a:r>
                      <a:endParaRPr lang="en-US" altLang="ja-JP" sz="1050" b="0" i="0" u="none" strike="noStrike" dirty="0">
                        <a:solidFill>
                          <a:schemeClr val="accent3"/>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2"/>
                  </a:ext>
                </a:extLst>
              </a:tr>
              <a:tr h="87760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タイアップ</a:t>
                      </a:r>
                      <a:endParaRPr kumimoji="1" lang="en-US" altLang="ja-JP" sz="105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ページ</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050" dirty="0">
                          <a:solidFill>
                            <a:schemeClr val="accent3"/>
                          </a:solidFill>
                          <a:latin typeface="メイリオ"/>
                          <a:ea typeface="メイリオ"/>
                          <a:cs typeface="メイリオ" panose="020B0604030504040204" pitchFamily="50" charset="-128"/>
                        </a:rPr>
                        <a:t>・掲載場所：</a:t>
                      </a:r>
                      <a:r>
                        <a:rPr lang="en-US" altLang="ja-JP" sz="1050" dirty="0">
                          <a:solidFill>
                            <a:schemeClr val="accent3"/>
                          </a:solidFill>
                          <a:latin typeface="メイリオ"/>
                          <a:ea typeface="メイリオ"/>
                          <a:cs typeface="メイリオ" panose="020B0604030504040204" pitchFamily="50" charset="-128"/>
                        </a:rPr>
                        <a:t>LINE</a:t>
                      </a:r>
                      <a:r>
                        <a:rPr lang="ja-JP" altLang="en-US" sz="1050" dirty="0">
                          <a:solidFill>
                            <a:schemeClr val="accent3"/>
                          </a:solidFill>
                          <a:latin typeface="メイリオ"/>
                          <a:ea typeface="メイリオ"/>
                          <a:cs typeface="メイリオ" panose="020B0604030504040204" pitchFamily="50" charset="-128"/>
                        </a:rPr>
                        <a:t>ヤフー特別企画 広告主様専用のページ</a:t>
                      </a:r>
                      <a:endParaRPr lang="en-US" altLang="ja-JP" sz="1050" dirty="0">
                        <a:solidFill>
                          <a:schemeClr val="accent3"/>
                        </a:solidFill>
                        <a:latin typeface="メイリオ"/>
                        <a:ea typeface="メイリオ"/>
                        <a:cs typeface="メイリオ" panose="020B0604030504040204" pitchFamily="50" charset="-128"/>
                      </a:endParaRPr>
                    </a:p>
                    <a:p>
                      <a:pPr marL="0" indent="0">
                        <a:buNone/>
                      </a:pPr>
                      <a:r>
                        <a:rPr lang="ja-JP" altLang="en-US" sz="1050" dirty="0">
                          <a:solidFill>
                            <a:schemeClr val="accent3"/>
                          </a:solidFill>
                          <a:latin typeface="メイリオ"/>
                          <a:ea typeface="メイリオ"/>
                          <a:cs typeface="メイリオ" panose="020B0604030504040204" pitchFamily="50" charset="-128"/>
                        </a:rPr>
                        <a:t>・デバイス：</a:t>
                      </a:r>
                      <a:r>
                        <a:rPr lang="en-US" altLang="ja-JP" sz="1050" dirty="0">
                          <a:solidFill>
                            <a:schemeClr val="accent3"/>
                          </a:solidFill>
                          <a:latin typeface="メイリオ"/>
                          <a:ea typeface="メイリオ"/>
                          <a:cs typeface="メイリオ" panose="020B0604030504040204" pitchFamily="50" charset="-128"/>
                        </a:rPr>
                        <a:t>PC</a:t>
                      </a:r>
                      <a:r>
                        <a:rPr lang="ja-JP" altLang="en-US" sz="1050" dirty="0">
                          <a:solidFill>
                            <a:schemeClr val="accent3"/>
                          </a:solidFill>
                          <a:latin typeface="メイリオ"/>
                          <a:ea typeface="メイリオ"/>
                          <a:cs typeface="メイリオ" panose="020B0604030504040204" pitchFamily="50" charset="-128"/>
                        </a:rPr>
                        <a:t>・スマートフォン</a:t>
                      </a:r>
                      <a:endParaRPr lang="en-US" altLang="ja-JP" sz="1050" dirty="0">
                        <a:solidFill>
                          <a:schemeClr val="accent3"/>
                        </a:solidFill>
                        <a:latin typeface="メイリオ"/>
                        <a:ea typeface="メイリオ"/>
                        <a:cs typeface="メイリオ" panose="020B0604030504040204" pitchFamily="50" charset="-128"/>
                      </a:endParaRPr>
                    </a:p>
                    <a:p>
                      <a:pPr marL="0" indent="0">
                        <a:buNone/>
                      </a:pPr>
                      <a:r>
                        <a:rPr lang="ja-JP" altLang="en-US" sz="1050" dirty="0">
                          <a:solidFill>
                            <a:schemeClr val="accent3"/>
                          </a:solidFill>
                          <a:latin typeface="メイリオ"/>
                          <a:ea typeface="メイリオ"/>
                          <a:cs typeface="メイリオ" panose="020B0604030504040204" pitchFamily="50" charset="-128"/>
                        </a:rPr>
                        <a:t>・ページ数：</a:t>
                      </a:r>
                      <a:r>
                        <a:rPr lang="en-US" altLang="ja-JP" sz="1050" dirty="0">
                          <a:solidFill>
                            <a:schemeClr val="accent3"/>
                          </a:solidFill>
                          <a:latin typeface="メイリオ"/>
                          <a:ea typeface="メイリオ"/>
                          <a:cs typeface="メイリオ" panose="020B0604030504040204" pitchFamily="50" charset="-128"/>
                        </a:rPr>
                        <a:t>1</a:t>
                      </a:r>
                      <a:r>
                        <a:rPr lang="ja-JP" altLang="en-US" sz="1050" dirty="0">
                          <a:solidFill>
                            <a:schemeClr val="accent3"/>
                          </a:solidFill>
                          <a:latin typeface="メイリオ"/>
                          <a:ea typeface="メイリオ"/>
                          <a:cs typeface="メイリオ" panose="020B0604030504040204" pitchFamily="50" charset="-128"/>
                        </a:rPr>
                        <a:t>ページ</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・文字数：</a:t>
                      </a:r>
                      <a:r>
                        <a:rPr lang="en-US" altLang="ja-JP" sz="1050" dirty="0">
                          <a:solidFill>
                            <a:schemeClr val="accent3"/>
                          </a:solidFill>
                          <a:latin typeface="メイリオ"/>
                          <a:ea typeface="メイリオ"/>
                          <a:cs typeface="メイリオ" panose="020B0604030504040204" pitchFamily="50" charset="-128"/>
                        </a:rPr>
                        <a:t>3,000</a:t>
                      </a:r>
                      <a:r>
                        <a:rPr lang="ja-JP" altLang="en-US" sz="1050" dirty="0">
                          <a:solidFill>
                            <a:schemeClr val="accent3"/>
                          </a:solidFill>
                          <a:latin typeface="メイリオ"/>
                          <a:ea typeface="メイリオ"/>
                          <a:cs typeface="メイリオ" panose="020B0604030504040204" pitchFamily="50" charset="-128"/>
                        </a:rPr>
                        <a:t>文字程度</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・更新：内容や回数などにより可否を判断させていただきます。また、別途費用が発生します。</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・二次利用：可　</a:t>
                      </a:r>
                      <a:r>
                        <a:rPr lang="en-US" altLang="ja-JP" sz="1050" dirty="0">
                          <a:solidFill>
                            <a:schemeClr val="accent3"/>
                          </a:solidFill>
                          <a:latin typeface="メイリオ"/>
                          <a:ea typeface="メイリオ"/>
                          <a:cs typeface="メイリオ" panose="020B0604030504040204" pitchFamily="50" charset="-128"/>
                        </a:rPr>
                        <a:t>※</a:t>
                      </a:r>
                      <a:r>
                        <a:rPr lang="ja-JP" altLang="en-US" sz="1050" dirty="0">
                          <a:solidFill>
                            <a:schemeClr val="accent3"/>
                          </a:solidFill>
                          <a:latin typeface="メイリオ"/>
                          <a:ea typeface="メイリオ"/>
                          <a:cs typeface="メイリオ" panose="020B0604030504040204" pitchFamily="50" charset="-128"/>
                        </a:rPr>
                        <a:t>内容によっては不可とさせていただく場合があります</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　　　　　　　　</a:t>
                      </a:r>
                      <a:r>
                        <a:rPr lang="en-US" altLang="ja-JP" sz="1050" dirty="0">
                          <a:solidFill>
                            <a:schemeClr val="accent3"/>
                          </a:solidFill>
                          <a:latin typeface="メイリオ"/>
                          <a:ea typeface="メイリオ"/>
                          <a:cs typeface="メイリオ" panose="020B0604030504040204" pitchFamily="50" charset="-128"/>
                        </a:rPr>
                        <a:t>※</a:t>
                      </a:r>
                      <a:r>
                        <a:rPr lang="ja-JP" altLang="en-US" sz="1050" dirty="0">
                          <a:solidFill>
                            <a:schemeClr val="accent3"/>
                          </a:solidFill>
                          <a:latin typeface="メイリオ"/>
                          <a:ea typeface="メイリオ"/>
                          <a:cs typeface="メイリオ" panose="020B0604030504040204" pitchFamily="50" charset="-128"/>
                        </a:rPr>
                        <a:t>利用費や条件を定めた契約を締結させていただきます</a:t>
                      </a:r>
                      <a:endParaRPr lang="en-US" altLang="ja-JP" sz="1050" dirty="0">
                        <a:solidFill>
                          <a:schemeClr val="accent3"/>
                        </a:solidFill>
                        <a:latin typeface="メイリオ"/>
                        <a:ea typeface="メイリオ"/>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3"/>
                  </a:ext>
                </a:extLst>
              </a:tr>
              <a:tr h="1423358">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契約分類</a:t>
                      </a:r>
                      <a:endParaRPr kumimoji="1" lang="en-US" altLang="ja-JP" sz="105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50" b="0" i="0" dirty="0">
                          <a:solidFill>
                            <a:schemeClr val="bg1"/>
                          </a:solidFill>
                          <a:latin typeface="+mn-ea"/>
                          <a:ea typeface="+mn-ea"/>
                          <a:cs typeface="Meiryo UI" pitchFamily="50" charset="-128"/>
                        </a:rPr>
                        <a:t>※</a:t>
                      </a:r>
                      <a:r>
                        <a:rPr kumimoji="1" lang="ja-JP" altLang="en-US" sz="1050" b="0" i="0" dirty="0">
                          <a:solidFill>
                            <a:schemeClr val="bg1"/>
                          </a:solidFill>
                          <a:latin typeface="+mn-ea"/>
                          <a:ea typeface="+mn-ea"/>
                          <a:cs typeface="Meiryo UI" pitchFamily="50" charset="-128"/>
                        </a:rPr>
                        <a:t>お申し込み時に選択</a:t>
                      </a:r>
                      <a:endParaRPr kumimoji="1" lang="en-US" altLang="ja-JP" sz="1050" b="0" i="0" dirty="0">
                        <a:solidFill>
                          <a:schemeClr val="bg1"/>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■タイアップページの制作・掲載</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①契約分類：制作＋掲載</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②契約サービス：</a:t>
                      </a:r>
                      <a:r>
                        <a:rPr lang="en-US" altLang="ja-JP" sz="1050" dirty="0">
                          <a:solidFill>
                            <a:schemeClr val="accent3"/>
                          </a:solidFill>
                          <a:latin typeface="メイリオ"/>
                          <a:ea typeface="メイリオ"/>
                          <a:cs typeface="メイリオ" panose="020B0604030504040204" pitchFamily="50" charset="-128"/>
                        </a:rPr>
                        <a:t>【</a:t>
                      </a:r>
                      <a:r>
                        <a:rPr lang="ja-JP" altLang="en-US" sz="1050" dirty="0">
                          <a:solidFill>
                            <a:schemeClr val="accent3"/>
                          </a:solidFill>
                          <a:latin typeface="メイリオ"/>
                          <a:ea typeface="メイリオ"/>
                          <a:cs typeface="メイリオ" panose="020B0604030504040204" pitchFamily="50" charset="-128"/>
                        </a:rPr>
                        <a:t>制作＋掲載</a:t>
                      </a:r>
                      <a:r>
                        <a:rPr lang="en-US" altLang="ja-JP" sz="1050" dirty="0">
                          <a:solidFill>
                            <a:schemeClr val="accent3"/>
                          </a:solidFill>
                          <a:latin typeface="メイリオ"/>
                          <a:ea typeface="メイリオ"/>
                          <a:cs typeface="メイリオ" panose="020B0604030504040204" pitchFamily="50" charset="-128"/>
                        </a:rPr>
                        <a:t>】LINE</a:t>
                      </a:r>
                      <a:r>
                        <a:rPr lang="ja-JP" altLang="en-US" sz="1050" dirty="0">
                          <a:solidFill>
                            <a:schemeClr val="accent3"/>
                          </a:solidFill>
                          <a:latin typeface="メイリオ"/>
                          <a:ea typeface="メイリオ"/>
                          <a:cs typeface="メイリオ" panose="020B0604030504040204" pitchFamily="50" charset="-128"/>
                        </a:rPr>
                        <a:t>ヤフー特別企画　タイアップ</a:t>
                      </a:r>
                      <a:endParaRPr lang="en-US" altLang="ja-JP" sz="1050" dirty="0">
                        <a:solidFill>
                          <a:schemeClr val="accent3"/>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メイリオ"/>
                          <a:ea typeface="メイリオ"/>
                          <a:cs typeface="メイリオ" panose="020B0604030504040204" pitchFamily="50" charset="-128"/>
                        </a:rPr>
                        <a:t>③契約サービス詳細：</a:t>
                      </a:r>
                      <a:r>
                        <a:rPr lang="en-US" altLang="ja-JP" sz="1050" dirty="0">
                          <a:solidFill>
                            <a:schemeClr val="accent3"/>
                          </a:solidFill>
                          <a:latin typeface="+mn-lt"/>
                          <a:ea typeface="+mn-ea"/>
                          <a:cs typeface="メイリオ" panose="020B0604030504040204" pitchFamily="50" charset="-128"/>
                        </a:rPr>
                        <a:t>LINE</a:t>
                      </a:r>
                      <a:r>
                        <a:rPr lang="ja-JP" altLang="en-US" sz="1050" dirty="0">
                          <a:solidFill>
                            <a:schemeClr val="accent3"/>
                          </a:solidFill>
                          <a:latin typeface="+mn-lt"/>
                          <a:ea typeface="+mn-ea"/>
                          <a:cs typeface="メイリオ" panose="020B0604030504040204" pitchFamily="50" charset="-128"/>
                        </a:rPr>
                        <a:t>ヤフー特別企画　タイアップ　テンプレート型　制作・掲載費</a:t>
                      </a:r>
                      <a:endParaRPr lang="en-US" altLang="ja-JP" sz="1050" dirty="0">
                        <a:solidFill>
                          <a:schemeClr val="accent3"/>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lt"/>
                          <a:ea typeface="+mn-ea"/>
                          <a:cs typeface="メイリオ" panose="020B0604030504040204" pitchFamily="50" charset="-128"/>
                        </a:rPr>
                        <a:t>■１か月超の期間での掲載延長</a:t>
                      </a:r>
                      <a:endParaRPr lang="en-US" altLang="ja-JP" sz="1050" dirty="0">
                        <a:solidFill>
                          <a:schemeClr val="accent3"/>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lt"/>
                          <a:ea typeface="+mn-ea"/>
                          <a:cs typeface="メイリオ" panose="020B0604030504040204" pitchFamily="50" charset="-128"/>
                        </a:rPr>
                        <a:t>①契約分類：掲載</a:t>
                      </a:r>
                      <a:endParaRPr lang="en-US" altLang="ja-JP" sz="1050" dirty="0">
                        <a:solidFill>
                          <a:schemeClr val="accent3"/>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lt"/>
                          <a:ea typeface="+mn-ea"/>
                          <a:cs typeface="メイリオ" panose="020B0604030504040204" pitchFamily="50" charset="-128"/>
                        </a:rPr>
                        <a:t>②契約サービス：</a:t>
                      </a:r>
                      <a:r>
                        <a:rPr lang="en-US" altLang="ja-JP" sz="1050" dirty="0">
                          <a:solidFill>
                            <a:schemeClr val="accent3"/>
                          </a:solidFill>
                          <a:latin typeface="+mn-lt"/>
                          <a:ea typeface="+mn-ea"/>
                          <a:cs typeface="メイリオ" panose="020B0604030504040204" pitchFamily="50" charset="-128"/>
                        </a:rPr>
                        <a:t>【</a:t>
                      </a:r>
                      <a:r>
                        <a:rPr lang="ja-JP" altLang="en-US" sz="1050" dirty="0">
                          <a:solidFill>
                            <a:schemeClr val="accent3"/>
                          </a:solidFill>
                          <a:latin typeface="+mn-lt"/>
                          <a:ea typeface="+mn-ea"/>
                          <a:cs typeface="メイリオ" panose="020B0604030504040204" pitchFamily="50" charset="-128"/>
                        </a:rPr>
                        <a:t>掲載</a:t>
                      </a:r>
                      <a:r>
                        <a:rPr lang="en-US" altLang="ja-JP" sz="1050" dirty="0">
                          <a:solidFill>
                            <a:schemeClr val="accent3"/>
                          </a:solidFill>
                          <a:latin typeface="+mn-lt"/>
                          <a:ea typeface="+mn-ea"/>
                          <a:cs typeface="メイリオ" panose="020B0604030504040204" pitchFamily="50" charset="-128"/>
                        </a:rPr>
                        <a:t>】LINE</a:t>
                      </a:r>
                      <a:r>
                        <a:rPr lang="ja-JP" altLang="en-US" sz="1050" dirty="0">
                          <a:solidFill>
                            <a:schemeClr val="accent3"/>
                          </a:solidFill>
                          <a:latin typeface="+mn-lt"/>
                          <a:ea typeface="+mn-ea"/>
                          <a:cs typeface="メイリオ" panose="020B0604030504040204" pitchFamily="50" charset="-128"/>
                        </a:rPr>
                        <a:t>ヤフー特別企画　タイアップ</a:t>
                      </a:r>
                      <a:endParaRPr lang="en-US" altLang="ja-JP" sz="1050" dirty="0">
                        <a:solidFill>
                          <a:schemeClr val="accent3"/>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a:solidFill>
                            <a:schemeClr val="accent3"/>
                          </a:solidFill>
                          <a:latin typeface="+mn-lt"/>
                          <a:ea typeface="+mn-ea"/>
                          <a:cs typeface="メイリオ" panose="020B0604030504040204" pitchFamily="50" charset="-128"/>
                        </a:rPr>
                        <a:t>③契約サービス詳細：</a:t>
                      </a:r>
                      <a:r>
                        <a:rPr lang="en-US" altLang="ja-JP" sz="1050" dirty="0">
                          <a:solidFill>
                            <a:schemeClr val="accent3"/>
                          </a:solidFill>
                          <a:latin typeface="+mn-lt"/>
                          <a:ea typeface="+mn-ea"/>
                          <a:cs typeface="メイリオ" panose="020B0604030504040204" pitchFamily="50" charset="-128"/>
                        </a:rPr>
                        <a:t>LINE</a:t>
                      </a:r>
                      <a:r>
                        <a:rPr lang="ja-JP" altLang="en-US" sz="1050" dirty="0">
                          <a:solidFill>
                            <a:schemeClr val="accent3"/>
                          </a:solidFill>
                          <a:latin typeface="+mn-lt"/>
                          <a:ea typeface="+mn-ea"/>
                          <a:cs typeface="メイリオ" panose="020B0604030504040204" pitchFamily="50" charset="-128"/>
                        </a:rPr>
                        <a:t>ヤフー特別企画　タイアップ　</a:t>
                      </a:r>
                      <a:r>
                        <a:rPr lang="ja-JP" altLang="en-US" sz="1050">
                          <a:solidFill>
                            <a:schemeClr val="accent3"/>
                          </a:solidFill>
                          <a:latin typeface="+mn-lt"/>
                          <a:ea typeface="+mn-ea"/>
                          <a:cs typeface="メイリオ" panose="020B0604030504040204" pitchFamily="50" charset="-128"/>
                        </a:rPr>
                        <a:t>掲載延長費</a:t>
                      </a:r>
                      <a:endParaRPr lang="en-US" altLang="ja-JP" sz="1050" dirty="0">
                        <a:solidFill>
                          <a:schemeClr val="accent3"/>
                        </a:solidFill>
                        <a:latin typeface="+mn-lt"/>
                        <a:ea typeface="+mn-ea"/>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247624747"/>
                  </a:ext>
                </a:extLst>
              </a:tr>
              <a:tr h="40006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dirty="0">
                          <a:solidFill>
                            <a:schemeClr val="bg1"/>
                          </a:solidFill>
                          <a:latin typeface="+mn-ea"/>
                          <a:ea typeface="+mn-ea"/>
                        </a:rPr>
                        <a:t>掲載期間</a:t>
                      </a:r>
                      <a:endParaRPr kumimoji="1" lang="ja-JP" altLang="en-US" sz="1050" b="0" i="0" dirty="0">
                        <a:solidFill>
                          <a:schemeClr val="bg1"/>
                        </a:solidFill>
                        <a:latin typeface="+mn-ea"/>
                        <a:ea typeface="+mn-ea"/>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ja-JP" altLang="en-US" sz="1050" dirty="0">
                          <a:solidFill>
                            <a:schemeClr val="accent3"/>
                          </a:solidFill>
                          <a:latin typeface="メイリオ"/>
                          <a:ea typeface="メイリオ"/>
                          <a:cs typeface="Meiryo UI" panose="020B0604030504040204" pitchFamily="50" charset="-128"/>
                        </a:rPr>
                        <a:t>～</a:t>
                      </a:r>
                      <a:r>
                        <a:rPr lang="en-US" altLang="ja-JP" sz="1050" dirty="0">
                          <a:solidFill>
                            <a:schemeClr val="accent3"/>
                          </a:solidFill>
                          <a:latin typeface="メイリオ"/>
                          <a:ea typeface="メイリオ"/>
                          <a:cs typeface="Meiryo UI" panose="020B0604030504040204" pitchFamily="50" charset="-128"/>
                        </a:rPr>
                        <a:t>1</a:t>
                      </a:r>
                      <a:r>
                        <a:rPr lang="ja-JP" altLang="en-US" sz="1050" dirty="0">
                          <a:solidFill>
                            <a:schemeClr val="accent3"/>
                          </a:solidFill>
                          <a:latin typeface="メイリオ"/>
                          <a:ea typeface="メイリオ"/>
                          <a:cs typeface="Meiryo UI" panose="020B0604030504040204" pitchFamily="50" charset="-128"/>
                        </a:rPr>
                        <a:t>か月間（平日掲載開始）</a:t>
                      </a:r>
                      <a:endParaRPr lang="en-US" altLang="ja-JP" sz="1050" dirty="0">
                        <a:solidFill>
                          <a:schemeClr val="accent3"/>
                        </a:solidFill>
                        <a:latin typeface="メイリオ"/>
                        <a:ea typeface="メイリオ"/>
                        <a:cs typeface="Meiryo UI" panose="020B0604030504040204" pitchFamily="50" charset="-128"/>
                      </a:endParaRPr>
                    </a:p>
                    <a:p>
                      <a:r>
                        <a:rPr lang="en-US" altLang="ja-JP" sz="1050" dirty="0">
                          <a:solidFill>
                            <a:schemeClr val="accent3"/>
                          </a:solidFill>
                          <a:latin typeface="メイリオ"/>
                          <a:ea typeface="メイリオ"/>
                          <a:cs typeface="Meiryo UI" panose="020B0604030504040204" pitchFamily="50" charset="-128"/>
                        </a:rPr>
                        <a:t>※</a:t>
                      </a:r>
                      <a:r>
                        <a:rPr lang="ja-JP" altLang="en-US" sz="1050" dirty="0">
                          <a:solidFill>
                            <a:schemeClr val="accent3"/>
                          </a:solidFill>
                          <a:latin typeface="メイリオ"/>
                          <a:ea typeface="メイリオ"/>
                          <a:cs typeface="Meiryo UI" panose="020B0604030504040204" pitchFamily="50" charset="-128"/>
                        </a:rPr>
                        <a:t>タイアップページは、掲載開始日の前営業日までにアッします</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5"/>
                  </a:ext>
                </a:extLst>
              </a:tr>
              <a:tr h="1624895">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n-ea"/>
                          <a:ea typeface="+mn-ea"/>
                          <a:cs typeface="Meiryo UI" pitchFamily="50" charset="-128"/>
                        </a:rPr>
                        <a:t>料金</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mn-lt"/>
                          <a:ea typeface="+mn-ea"/>
                        </a:rPr>
                        <a:t>■誘導広告</a:t>
                      </a:r>
                      <a:endParaRPr kumimoji="1" lang="en-US" altLang="ja-JP" sz="1050" b="0" u="none" strike="noStrike" kern="1200" cap="none" spc="0" normalizeH="0" baseline="0" noProof="0" dirty="0">
                        <a:ln>
                          <a:noFill/>
                        </a:ln>
                        <a:solidFill>
                          <a:schemeClr val="accent3"/>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mn-lt"/>
                          <a:ea typeface="+mn-ea"/>
                        </a:rPr>
                        <a:t>400</a:t>
                      </a:r>
                      <a:r>
                        <a:rPr kumimoji="1" lang="ja-JP" altLang="en-US" sz="1050" b="0" u="none" strike="noStrike" kern="1200" cap="none" spc="0" normalizeH="0" baseline="0" noProof="0" dirty="0">
                          <a:ln>
                            <a:noFill/>
                          </a:ln>
                          <a:solidFill>
                            <a:schemeClr val="accent3"/>
                          </a:solidFill>
                          <a:effectLst/>
                          <a:uLnTx/>
                          <a:uFillTx/>
                          <a:latin typeface="+mn-lt"/>
                          <a:ea typeface="+mn-ea"/>
                        </a:rPr>
                        <a:t>万円～（ネット） ／</a:t>
                      </a:r>
                      <a:r>
                        <a:rPr kumimoji="1" lang="en-US" altLang="ja-JP" sz="1050" b="0" u="none" strike="noStrike" kern="1200" cap="none" spc="0" normalizeH="0" baseline="0" noProof="0" dirty="0">
                          <a:ln>
                            <a:noFill/>
                          </a:ln>
                          <a:solidFill>
                            <a:schemeClr val="accent3"/>
                          </a:solidFill>
                          <a:effectLst/>
                          <a:uLnTx/>
                          <a:uFillTx/>
                          <a:latin typeface="+mn-lt"/>
                          <a:ea typeface="+mn-ea"/>
                        </a:rPr>
                        <a:t>Yahoo!</a:t>
                      </a:r>
                      <a:r>
                        <a:rPr kumimoji="1" lang="ja-JP" altLang="en-US" sz="1050" b="0" u="none" strike="noStrike" kern="1200" cap="none" spc="0" normalizeH="0" baseline="0" noProof="0" dirty="0">
                          <a:ln>
                            <a:noFill/>
                          </a:ln>
                          <a:solidFill>
                            <a:schemeClr val="accent3"/>
                          </a:solidFill>
                          <a:effectLst/>
                          <a:uLnTx/>
                          <a:uFillTx/>
                          <a:latin typeface="+mn-lt"/>
                          <a:ea typeface="+mn-ea"/>
                        </a:rPr>
                        <a:t>ディプレイ広告の広告管理ツールからお申し込み</a:t>
                      </a:r>
                      <a:endParaRPr kumimoji="1" lang="en-US" altLang="ja-JP" sz="1050" b="0" u="none" strike="noStrike" kern="1200" cap="none" spc="0" normalizeH="0" baseline="0" noProof="0" dirty="0">
                        <a:ln>
                          <a:noFill/>
                        </a:ln>
                        <a:solidFill>
                          <a:schemeClr val="accent3"/>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accent3"/>
                          </a:solidFill>
                          <a:effectLst/>
                          <a:uLnTx/>
                          <a:uFillTx/>
                          <a:latin typeface="+mn-lt"/>
                          <a:ea typeface="+mn-ea"/>
                          <a:cs typeface="メイリオ" panose="020B0604030504040204" pitchFamily="50" charset="-128"/>
                        </a:rPr>
                        <a:t>※</a:t>
                      </a:r>
                      <a:r>
                        <a:rPr kumimoji="1" lang="ja-JP" altLang="en-US" sz="1050" b="0" i="0" u="none" strike="noStrike" kern="1200" cap="none" spc="0" normalizeH="0" baseline="0" noProof="0" dirty="0">
                          <a:ln>
                            <a:noFill/>
                          </a:ln>
                          <a:solidFill>
                            <a:schemeClr val="accent3"/>
                          </a:solidFill>
                          <a:effectLst/>
                          <a:uLnTx/>
                          <a:uFillTx/>
                          <a:latin typeface="+mn-lt"/>
                          <a:ea typeface="+mn-ea"/>
                          <a:cs typeface="メイリオ" panose="020B0604030504040204" pitchFamily="50" charset="-128"/>
                        </a:rPr>
                        <a:t>予約型の場合、</a:t>
                      </a:r>
                      <a:r>
                        <a:rPr kumimoji="1" lang="en-US" altLang="ja-JP" sz="1050" b="0" i="0" u="none" strike="noStrike" kern="1200" cap="none" spc="0" normalizeH="0" baseline="0" noProof="0" dirty="0">
                          <a:ln>
                            <a:noFill/>
                          </a:ln>
                          <a:solidFill>
                            <a:schemeClr val="accent3"/>
                          </a:solidFill>
                          <a:effectLst/>
                          <a:uLnTx/>
                          <a:uFillTx/>
                          <a:latin typeface="+mn-lt"/>
                          <a:ea typeface="+mn-ea"/>
                          <a:cs typeface="メイリオ" panose="020B0604030504040204" pitchFamily="50" charset="-128"/>
                        </a:rPr>
                        <a:t>500</a:t>
                      </a:r>
                      <a:r>
                        <a:rPr kumimoji="1" lang="ja-JP" altLang="en-US" sz="1050" b="0" i="0" u="none" strike="noStrike" kern="1200" cap="none" spc="0" normalizeH="0" baseline="0" noProof="0" dirty="0">
                          <a:ln>
                            <a:noFill/>
                          </a:ln>
                          <a:solidFill>
                            <a:schemeClr val="accent3"/>
                          </a:solidFill>
                          <a:effectLst/>
                          <a:uLnTx/>
                          <a:uFillTx/>
                          <a:latin typeface="+mn-lt"/>
                          <a:ea typeface="+mn-ea"/>
                          <a:cs typeface="メイリオ" panose="020B0604030504040204" pitchFamily="50" charset="-128"/>
                        </a:rPr>
                        <a:t>万円～（グロス）となります</a:t>
                      </a:r>
                      <a:endParaRPr kumimoji="1" lang="en-US" altLang="ja-JP" sz="1050" b="0" u="none" strike="noStrike" kern="1200" cap="none" spc="0" normalizeH="0" baseline="0" noProof="0" dirty="0">
                        <a:ln>
                          <a:noFill/>
                        </a:ln>
                        <a:solidFill>
                          <a:schemeClr val="accent3"/>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b="0" u="none" strike="noStrike" kern="1200" cap="none" spc="0" normalizeH="0" baseline="0" noProof="0" dirty="0">
                          <a:ln>
                            <a:noFill/>
                          </a:ln>
                          <a:solidFill>
                            <a:schemeClr val="accent3"/>
                          </a:solidFill>
                          <a:effectLst/>
                          <a:uLnTx/>
                          <a:uFillTx/>
                          <a:latin typeface="+mn-lt"/>
                          <a:ea typeface="+mn-ea"/>
                        </a:rPr>
                        <a:t>■タイアップページの制作・掲載</a:t>
                      </a:r>
                      <a:endParaRPr kumimoji="1" lang="en-US" altLang="ja-JP" sz="1050" b="0" u="none" strike="noStrike" kern="1200" cap="none" spc="0" normalizeH="0" baseline="0" noProof="0" dirty="0">
                        <a:ln>
                          <a:noFill/>
                        </a:ln>
                        <a:solidFill>
                          <a:schemeClr val="accent3"/>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mn-lt"/>
                          <a:ea typeface="+mn-ea"/>
                        </a:rPr>
                        <a:t>80</a:t>
                      </a:r>
                      <a:r>
                        <a:rPr kumimoji="1" lang="ja-JP" altLang="en-US" sz="1050" b="0" u="none" strike="noStrike" kern="1200" cap="none" spc="0" normalizeH="0" baseline="0" noProof="0" dirty="0">
                          <a:ln>
                            <a:noFill/>
                          </a:ln>
                          <a:solidFill>
                            <a:schemeClr val="accent3"/>
                          </a:solidFill>
                          <a:effectLst/>
                          <a:uLnTx/>
                          <a:uFillTx/>
                          <a:latin typeface="+mn-lt"/>
                          <a:ea typeface="+mn-ea"/>
                        </a:rPr>
                        <a:t>万円～（ネット）／事前見積もり：必要／専用フォームからお申し込み</a:t>
                      </a:r>
                      <a:endParaRPr kumimoji="1" lang="en-US" altLang="ja-JP" sz="1050" b="0" u="none" strike="noStrike" kern="1200" cap="none" spc="0" normalizeH="0" baseline="0" noProof="0" dirty="0">
                        <a:ln>
                          <a:noFill/>
                        </a:ln>
                        <a:solidFill>
                          <a:schemeClr val="accent3"/>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メイリオ"/>
                          <a:ea typeface="メイリオ"/>
                        </a:rPr>
                        <a:t>※</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企画内容によって、別途費用が発生する場合があります</a:t>
                      </a:r>
                      <a:endParaRPr kumimoji="1" lang="en-US" altLang="ja-JP" sz="1050" b="0" u="none" strike="noStrike" kern="1200" cap="none" spc="0" normalizeH="0" baseline="0" noProof="0" dirty="0">
                        <a:ln>
                          <a:noFill/>
                        </a:ln>
                        <a:solidFill>
                          <a:schemeClr val="accent3"/>
                        </a:solidFill>
                        <a:effectLst/>
                        <a:uLnTx/>
                        <a:uFillTx/>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schemeClr val="accent3"/>
                          </a:solidFill>
                          <a:effectLst/>
                          <a:uLnTx/>
                          <a:uFillTx/>
                          <a:latin typeface="+mn-lt"/>
                          <a:ea typeface="+mn-ea"/>
                          <a:cs typeface="メイリオ" panose="020B0604030504040204" pitchFamily="50" charset="-128"/>
                        </a:rPr>
                        <a:t>■１か月超の期間での掲載延長</a:t>
                      </a:r>
                      <a:endParaRPr kumimoji="1" lang="en-US" altLang="ja-JP" sz="1050" b="0" i="0" u="none" strike="noStrike" kern="1200" cap="none" spc="0" normalizeH="0" baseline="0" noProof="0" dirty="0">
                        <a:ln>
                          <a:noFill/>
                        </a:ln>
                        <a:solidFill>
                          <a:schemeClr val="accent3"/>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b="0" u="none" strike="noStrike" kern="1200" cap="none" spc="0" normalizeH="0" baseline="0" noProof="0" dirty="0">
                          <a:ln>
                            <a:noFill/>
                          </a:ln>
                          <a:solidFill>
                            <a:schemeClr val="accent3"/>
                          </a:solidFill>
                          <a:effectLst/>
                          <a:uLnTx/>
                          <a:uFillTx/>
                          <a:latin typeface="メイリオ"/>
                          <a:ea typeface="メイリオ"/>
                        </a:rPr>
                        <a:t>3,000</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円</a:t>
                      </a:r>
                      <a:r>
                        <a:rPr kumimoji="1" lang="en-US" altLang="ja-JP" sz="1050" b="0" u="none" strike="noStrike" kern="1200" cap="none" spc="0" normalizeH="0" baseline="0" noProof="0" dirty="0">
                          <a:ln>
                            <a:noFill/>
                          </a:ln>
                          <a:solidFill>
                            <a:schemeClr val="accent3"/>
                          </a:solidFill>
                          <a:effectLst/>
                          <a:uLnTx/>
                          <a:uFillTx/>
                          <a:latin typeface="メイリオ"/>
                          <a:ea typeface="メイリオ"/>
                        </a:rPr>
                        <a:t>/</a:t>
                      </a:r>
                      <a:r>
                        <a:rPr kumimoji="1" lang="ja-JP" altLang="en-US" sz="1050" b="0" u="none" strike="noStrike" kern="1200" cap="none" spc="0" normalizeH="0" baseline="0" noProof="0" dirty="0">
                          <a:ln>
                            <a:noFill/>
                          </a:ln>
                          <a:solidFill>
                            <a:schemeClr val="accent3"/>
                          </a:solidFill>
                          <a:effectLst/>
                          <a:uLnTx/>
                          <a:uFillTx/>
                          <a:latin typeface="メイリオ"/>
                          <a:ea typeface="メイリオ"/>
                        </a:rPr>
                        <a:t>日（ネット）</a:t>
                      </a:r>
                      <a:r>
                        <a:rPr kumimoji="1" lang="ja-JP" altLang="en-US" sz="1050" b="0" u="none" strike="noStrike" kern="1200" cap="none" spc="0" normalizeH="0" baseline="0" noProof="0" dirty="0">
                          <a:ln>
                            <a:noFill/>
                          </a:ln>
                          <a:solidFill>
                            <a:schemeClr val="accent3"/>
                          </a:solidFill>
                          <a:effectLst/>
                          <a:uLnTx/>
                          <a:uFillTx/>
                          <a:latin typeface="+mn-lt"/>
                          <a:ea typeface="+mn-ea"/>
                        </a:rPr>
                        <a:t>／事前見積もり：不要／専用フォームからお申し込み</a:t>
                      </a:r>
                      <a:endParaRPr kumimoji="1" lang="en-US" altLang="ja-JP" sz="1050" b="0" u="none" strike="noStrike" kern="1200" cap="none" spc="0" normalizeH="0" baseline="0" noProof="0" dirty="0">
                        <a:ln>
                          <a:noFill/>
                        </a:ln>
                        <a:solidFill>
                          <a:schemeClr val="accent3"/>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chemeClr val="accent3"/>
                          </a:solidFill>
                          <a:effectLst/>
                          <a:uLnTx/>
                          <a:uFillTx/>
                          <a:latin typeface="+mn-lt"/>
                          <a:ea typeface="+mn-ea"/>
                          <a:cs typeface="メイリオ" panose="020B0604030504040204" pitchFamily="50" charset="-128"/>
                        </a:rPr>
                        <a:t>※</a:t>
                      </a:r>
                      <a:r>
                        <a:rPr kumimoji="1" lang="ja-JP" altLang="en-US" sz="1050" b="0" i="0" u="none" strike="noStrike" kern="1200" cap="none" spc="0" normalizeH="0" baseline="0" noProof="0" dirty="0">
                          <a:ln>
                            <a:noFill/>
                          </a:ln>
                          <a:solidFill>
                            <a:schemeClr val="accent3"/>
                          </a:solidFill>
                          <a:effectLst/>
                          <a:uLnTx/>
                          <a:uFillTx/>
                          <a:latin typeface="+mn-lt"/>
                          <a:ea typeface="+mn-ea"/>
                          <a:cs typeface="メイリオ" panose="020B0604030504040204" pitchFamily="50" charset="-128"/>
                        </a:rPr>
                        <a:t>ただし、広告誘導を追加購入いただく場合無償となります</a:t>
                      </a:r>
                      <a:endParaRPr kumimoji="1" lang="en-US" altLang="ja-JP" sz="1050" b="0" i="0" u="none" strike="noStrike" kern="1200" cap="none" spc="0" normalizeH="0" baseline="0" noProof="0" dirty="0">
                        <a:ln>
                          <a:noFill/>
                        </a:ln>
                        <a:solidFill>
                          <a:schemeClr val="accent3"/>
                        </a:solidFill>
                        <a:effectLst/>
                        <a:uLnTx/>
                        <a:uFillTx/>
                        <a:latin typeface="+mn-lt"/>
                        <a:ea typeface="+mn-ea"/>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209836178"/>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【社外秘】mscテンプレート_2016</Template>
  <TotalTime>22829</TotalTime>
  <Words>3944</Words>
  <Application>Microsoft Office PowerPoint</Application>
  <PresentationFormat>ワイド画面</PresentationFormat>
  <Paragraphs>391</Paragraphs>
  <Slides>24</Slides>
  <Notes>7</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24</vt:i4>
      </vt:variant>
    </vt:vector>
  </HeadingPairs>
  <TitlesOfParts>
    <vt:vector size="35" baseType="lpstr">
      <vt:lpstr>ヒラギノ角ゴ Pro W3</vt:lpstr>
      <vt:lpstr>Meiryo</vt:lpstr>
      <vt:lpstr>Meiryo</vt:lpstr>
      <vt:lpstr>Yu Gothic</vt:lpstr>
      <vt:lpstr>Yu Gothic</vt:lpstr>
      <vt:lpstr>Yu Gothic Medium</vt:lpstr>
      <vt:lpstr>Arial</vt:lpstr>
      <vt:lpstr>Calibri</vt:lpstr>
      <vt:lpstr>Segoe UI</vt:lpstr>
      <vt:lpstr>Wingdings</vt:lpstr>
      <vt:lpstr>表紙</vt:lpstr>
      <vt:lpstr>ディスプレイ広告（予約型） セールスシート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ヤフー</cp:lastModifiedBy>
  <cp:revision>572</cp:revision>
  <dcterms:created xsi:type="dcterms:W3CDTF">2020-02-26T07:28:11Z</dcterms:created>
  <dcterms:modified xsi:type="dcterms:W3CDTF">2024-01-09T02:06:34Z</dcterms:modified>
  <cp:category/>
</cp:coreProperties>
</file>