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531" r:id="rId2"/>
    <p:sldId id="534" r:id="rId3"/>
    <p:sldId id="535" r:id="rId4"/>
    <p:sldId id="586" r:id="rId5"/>
    <p:sldId id="584" r:id="rId6"/>
    <p:sldId id="606" r:id="rId7"/>
    <p:sldId id="610" r:id="rId8"/>
    <p:sldId id="587" r:id="rId9"/>
    <p:sldId id="593" r:id="rId10"/>
    <p:sldId id="582" r:id="rId11"/>
    <p:sldId id="594" r:id="rId12"/>
    <p:sldId id="596" r:id="rId13"/>
    <p:sldId id="597" r:id="rId14"/>
    <p:sldId id="609" r:id="rId15"/>
    <p:sldId id="608" r:id="rId16"/>
    <p:sldId id="611" r:id="rId17"/>
    <p:sldId id="612" r:id="rId18"/>
    <p:sldId id="613" r:id="rId19"/>
    <p:sldId id="614" r:id="rId20"/>
    <p:sldId id="615" r:id="rId21"/>
    <p:sldId id="616" r:id="rId22"/>
    <p:sldId id="617" r:id="rId23"/>
    <p:sldId id="536"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9CBDAED-8FAA-01D8-06CB-634B5094DA5F}" name="五十嵐 圭輔" initials="五十嵐" userId="S::kigarash@yahoo-corp.jp::34ffecf3-94b1-4ebb-902e-d55b71b1d55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a:srgbClr val="999999"/>
    <a:srgbClr val="E9E9E9"/>
    <a:srgbClr val="ECECEC"/>
    <a:srgbClr val="DC5976"/>
    <a:srgbClr val="FBFBFB"/>
    <a:srgbClr val="FFFFFF"/>
    <a:srgbClr val="FCEDED"/>
    <a:srgbClr val="FFDBDB"/>
    <a:srgbClr val="C90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D71621-FDD1-4828-BEF5-F7118CD96D05}" v="1" dt="2023-08-28T06:55:54.11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60" autoAdjust="0"/>
    <p:restoredTop sz="96327" autoAdjust="0"/>
  </p:normalViewPr>
  <p:slideViewPr>
    <p:cSldViewPr snapToGrid="0">
      <p:cViewPr varScale="1">
        <p:scale>
          <a:sx n="110" d="100"/>
          <a:sy n="110" d="100"/>
        </p:scale>
        <p:origin x="810" y="96"/>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五十嵐圭輔" userId="3LfdoFKC8JXU3K3AF2drcqKYccr1SthGTtYKGv5KDrw=" providerId="None" clId="Web-{568F9FDB-63FD-43A0-8D75-DF052E7FE537}"/>
    <pc:docChg chg="modSld">
      <pc:chgData name="五十嵐圭輔" userId="3LfdoFKC8JXU3K3AF2drcqKYccr1SthGTtYKGv5KDrw=" providerId="None" clId="Web-{568F9FDB-63FD-43A0-8D75-DF052E7FE537}" dt="2023-06-28T07:52:23.888" v="3" actId="1076"/>
      <pc:docMkLst>
        <pc:docMk/>
      </pc:docMkLst>
      <pc:sldChg chg="addSp delSp modSp delCm">
        <pc:chgData name="五十嵐圭輔" userId="3LfdoFKC8JXU3K3AF2drcqKYccr1SthGTtYKGv5KDrw=" providerId="None" clId="Web-{568F9FDB-63FD-43A0-8D75-DF052E7FE537}" dt="2023-06-28T07:52:23.888" v="3" actId="1076"/>
        <pc:sldMkLst>
          <pc:docMk/>
          <pc:sldMk cId="1788672482" sldId="597"/>
        </pc:sldMkLst>
        <pc:spChg chg="del">
          <ac:chgData name="五十嵐圭輔" userId="3LfdoFKC8JXU3K3AF2drcqKYccr1SthGTtYKGv5KDrw=" providerId="None" clId="Web-{568F9FDB-63FD-43A0-8D75-DF052E7FE537}" dt="2023-06-28T07:51:15.058" v="1"/>
          <ac:spMkLst>
            <pc:docMk/>
            <pc:sldMk cId="1788672482" sldId="597"/>
            <ac:spMk id="5" creationId="{9F54AFB3-AEFB-C93D-0194-F09836BCC828}"/>
          </ac:spMkLst>
        </pc:spChg>
        <pc:spChg chg="add mod">
          <ac:chgData name="五十嵐圭輔" userId="3LfdoFKC8JXU3K3AF2drcqKYccr1SthGTtYKGv5KDrw=" providerId="None" clId="Web-{568F9FDB-63FD-43A0-8D75-DF052E7FE537}" dt="2023-06-28T07:52:23.888" v="3" actId="1076"/>
          <ac:spMkLst>
            <pc:docMk/>
            <pc:sldMk cId="1788672482" sldId="597"/>
            <ac:spMk id="8" creationId="{A7BB8576-4C05-6CFD-7CA5-9A089EDF27F3}"/>
          </ac:spMkLst>
        </pc:spChg>
        <pc:extLst>
          <p:ext xmlns:p="http://schemas.openxmlformats.org/presentationml/2006/main" uri="{D6D511B9-2390-475A-947B-AFAB55BFBCF1}">
            <pc226:cmChg xmlns:pc226="http://schemas.microsoft.com/office/powerpoint/2022/06/main/command" chg="del">
              <pc226:chgData name="五十嵐圭輔" userId="3LfdoFKC8JXU3K3AF2drcqKYccr1SthGTtYKGv5KDrw=" providerId="None" clId="Web-{568F9FDB-63FD-43A0-8D75-DF052E7FE537}" dt="2023-06-28T07:51:11.714" v="0"/>
              <pc2:cmMkLst xmlns:pc2="http://schemas.microsoft.com/office/powerpoint/2019/9/main/command">
                <pc:docMk/>
                <pc:sldMk cId="1788672482" sldId="597"/>
                <pc2:cmMk id="{3EC32A02-1FDB-4FAC-89A2-49F0EFBA7955}"/>
              </pc2:cmMkLst>
            </pc226:cmChg>
          </p:ext>
        </pc:extLst>
      </pc:sldChg>
    </pc:docChg>
  </pc:docChgLst>
  <pc:docChgLst>
    <pc:chgData name="平野 武" userId="3cfe3d63-3e2d-444e-9c54-10e92370b90a" providerId="ADAL" clId="{17BE8CA0-30C9-40F6-989B-FFBFE31CF52A}"/>
    <pc:docChg chg="undo custSel modMainMaster">
      <pc:chgData name="平野 武" userId="3cfe3d63-3e2d-444e-9c54-10e92370b90a" providerId="ADAL" clId="{17BE8CA0-30C9-40F6-989B-FFBFE31CF52A}" dt="2023-08-04T02:29:12.487" v="29"/>
      <pc:docMkLst>
        <pc:docMk/>
      </pc:docMkLst>
      <pc:sldMasterChg chg="addSp delSp modSp mod modSldLayout">
        <pc:chgData name="平野 武" userId="3cfe3d63-3e2d-444e-9c54-10e92370b90a" providerId="ADAL" clId="{17BE8CA0-30C9-40F6-989B-FFBFE31CF52A}" dt="2023-08-04T02:29:12.487" v="29"/>
        <pc:sldMasterMkLst>
          <pc:docMk/>
          <pc:sldMasterMk cId="0" sldId="2147483859"/>
        </pc:sldMasterMkLst>
        <pc:spChg chg="del">
          <ac:chgData name="平野 武" userId="3cfe3d63-3e2d-444e-9c54-10e92370b90a" providerId="ADAL" clId="{17BE8CA0-30C9-40F6-989B-FFBFE31CF52A}" dt="2023-08-04T02:29:12.146" v="28" actId="478"/>
          <ac:spMkLst>
            <pc:docMk/>
            <pc:sldMasterMk cId="0" sldId="2147483859"/>
            <ac:spMk id="3" creationId="{F48C1B28-8B85-767A-DF53-0B978A3417A8}"/>
          </ac:spMkLst>
        </pc:spChg>
        <pc:spChg chg="add mod">
          <ac:chgData name="平野 武" userId="3cfe3d63-3e2d-444e-9c54-10e92370b90a" providerId="ADAL" clId="{17BE8CA0-30C9-40F6-989B-FFBFE31CF52A}" dt="2023-08-04T02:29:12.487" v="29"/>
          <ac:spMkLst>
            <pc:docMk/>
            <pc:sldMasterMk cId="0" sldId="2147483859"/>
            <ac:spMk id="4" creationId="{A9900BFF-9C18-2888-E1B1-7FD196A7450F}"/>
          </ac:spMkLst>
        </pc:spChg>
        <pc:sldLayoutChg chg="addSp delSp modSp mod">
          <pc:chgData name="平野 武" userId="3cfe3d63-3e2d-444e-9c54-10e92370b90a" providerId="ADAL" clId="{17BE8CA0-30C9-40F6-989B-FFBFE31CF52A}" dt="2023-08-04T02:25:58.128" v="3" actId="167"/>
          <pc:sldLayoutMkLst>
            <pc:docMk/>
            <pc:sldMasterMk cId="0" sldId="2147483648"/>
            <pc:sldLayoutMk cId="1190462539" sldId="2147483860"/>
          </pc:sldLayoutMkLst>
          <pc:spChg chg="del">
            <ac:chgData name="平野 武" userId="3cfe3d63-3e2d-444e-9c54-10e92370b90a" providerId="ADAL" clId="{17BE8CA0-30C9-40F6-989B-FFBFE31CF52A}" dt="2023-08-04T02:25:54.391" v="1" actId="478"/>
            <ac:spMkLst>
              <pc:docMk/>
              <pc:sldMasterMk cId="0" sldId="2147483648"/>
              <pc:sldLayoutMk cId="1190462539" sldId="2147483860"/>
              <ac:spMk id="2" creationId="{C2E72F8A-74FF-B3C2-6201-E1F7E33D13B0}"/>
            </ac:spMkLst>
          </pc:spChg>
          <pc:spChg chg="add mod ord">
            <ac:chgData name="平野 武" userId="3cfe3d63-3e2d-444e-9c54-10e92370b90a" providerId="ADAL" clId="{17BE8CA0-30C9-40F6-989B-FFBFE31CF52A}" dt="2023-08-04T02:25:58.128" v="3" actId="167"/>
            <ac:spMkLst>
              <pc:docMk/>
              <pc:sldMasterMk cId="0" sldId="2147483648"/>
              <pc:sldLayoutMk cId="1190462539" sldId="2147483860"/>
              <ac:spMk id="11" creationId="{009EE328-F0DD-45B5-A26B-7D7FB225B362}"/>
            </ac:spMkLst>
          </pc:spChg>
          <pc:spChg chg="add mod ord">
            <ac:chgData name="平野 武" userId="3cfe3d63-3e2d-444e-9c54-10e92370b90a" providerId="ADAL" clId="{17BE8CA0-30C9-40F6-989B-FFBFE31CF52A}" dt="2023-08-04T02:25:58.128" v="3" actId="167"/>
            <ac:spMkLst>
              <pc:docMk/>
              <pc:sldMasterMk cId="0" sldId="2147483648"/>
              <pc:sldLayoutMk cId="1190462539" sldId="2147483860"/>
              <ac:spMk id="12" creationId="{805DCE37-0EAA-0069-A12A-C2E4D0B0CC10}"/>
            </ac:spMkLst>
          </pc:spChg>
          <pc:picChg chg="del">
            <ac:chgData name="平野 武" userId="3cfe3d63-3e2d-444e-9c54-10e92370b90a" providerId="ADAL" clId="{17BE8CA0-30C9-40F6-989B-FFBFE31CF52A}" dt="2023-08-04T02:25:51.813" v="0" actId="478"/>
            <ac:picMkLst>
              <pc:docMk/>
              <pc:sldMasterMk cId="0" sldId="2147483648"/>
              <pc:sldLayoutMk cId="1190462539" sldId="2147483860"/>
              <ac:picMk id="7" creationId="{65364AB7-38D5-F908-15FD-6E1DD0C670D1}"/>
            </ac:picMkLst>
          </pc:picChg>
          <pc:picChg chg="add mod ord">
            <ac:chgData name="平野 武" userId="3cfe3d63-3e2d-444e-9c54-10e92370b90a" providerId="ADAL" clId="{17BE8CA0-30C9-40F6-989B-FFBFE31CF52A}" dt="2023-08-04T02:25:58.128" v="3" actId="167"/>
            <ac:picMkLst>
              <pc:docMk/>
              <pc:sldMasterMk cId="0" sldId="2147483648"/>
              <pc:sldLayoutMk cId="1190462539" sldId="2147483860"/>
              <ac:picMk id="9" creationId="{D6DDEE06-B4EA-076E-606E-0C424F929B4A}"/>
            </ac:picMkLst>
          </pc:picChg>
        </pc:sldLayoutChg>
        <pc:sldLayoutChg chg="addSp delSp modSp mod">
          <pc:chgData name="平野 武" userId="3cfe3d63-3e2d-444e-9c54-10e92370b90a" providerId="ADAL" clId="{17BE8CA0-30C9-40F6-989B-FFBFE31CF52A}" dt="2023-08-04T02:27:49.058" v="17"/>
          <pc:sldLayoutMkLst>
            <pc:docMk/>
            <pc:sldMasterMk cId="0" sldId="2147483648"/>
            <pc:sldLayoutMk cId="578150316" sldId="2147483861"/>
          </pc:sldLayoutMkLst>
          <pc:spChg chg="add mod">
            <ac:chgData name="平野 武" userId="3cfe3d63-3e2d-444e-9c54-10e92370b90a" providerId="ADAL" clId="{17BE8CA0-30C9-40F6-989B-FFBFE31CF52A}" dt="2023-08-04T02:27:49.058" v="17"/>
            <ac:spMkLst>
              <pc:docMk/>
              <pc:sldMasterMk cId="0" sldId="2147483648"/>
              <pc:sldLayoutMk cId="578150316" sldId="2147483861"/>
              <ac:spMk id="3" creationId="{8F76D241-23DF-9FAF-D4AC-E6F8982B0E10}"/>
            </ac:spMkLst>
          </pc:spChg>
          <pc:spChg chg="add mod">
            <ac:chgData name="平野 武" userId="3cfe3d63-3e2d-444e-9c54-10e92370b90a" providerId="ADAL" clId="{17BE8CA0-30C9-40F6-989B-FFBFE31CF52A}" dt="2023-08-04T02:27:49.058" v="17"/>
            <ac:spMkLst>
              <pc:docMk/>
              <pc:sldMasterMk cId="0" sldId="2147483648"/>
              <pc:sldLayoutMk cId="578150316" sldId="2147483861"/>
              <ac:spMk id="4" creationId="{2C95E068-0FD8-C15F-6B73-6CE185FF72E0}"/>
            </ac:spMkLst>
          </pc:spChg>
          <pc:spChg chg="del">
            <ac:chgData name="平野 武" userId="3cfe3d63-3e2d-444e-9c54-10e92370b90a" providerId="ADAL" clId="{17BE8CA0-30C9-40F6-989B-FFBFE31CF52A}" dt="2023-08-04T02:27:46.112" v="15" actId="478"/>
            <ac:spMkLst>
              <pc:docMk/>
              <pc:sldMasterMk cId="0" sldId="2147483648"/>
              <pc:sldLayoutMk cId="578150316" sldId="2147483861"/>
              <ac:spMk id="63" creationId="{8BE9F5E8-392E-BBFA-613F-81E2FE1DAB23}"/>
            </ac:spMkLst>
          </pc:spChg>
          <pc:picChg chg="add mod">
            <ac:chgData name="平野 武" userId="3cfe3d63-3e2d-444e-9c54-10e92370b90a" providerId="ADAL" clId="{17BE8CA0-30C9-40F6-989B-FFBFE31CF52A}" dt="2023-08-04T02:27:49.058" v="17"/>
            <ac:picMkLst>
              <pc:docMk/>
              <pc:sldMasterMk cId="0" sldId="2147483648"/>
              <pc:sldLayoutMk cId="578150316" sldId="2147483861"/>
              <ac:picMk id="2" creationId="{A64329A7-29C5-9B37-E6AC-A52C18490185}"/>
            </ac:picMkLst>
          </pc:picChg>
          <pc:picChg chg="del">
            <ac:chgData name="平野 武" userId="3cfe3d63-3e2d-444e-9c54-10e92370b90a" providerId="ADAL" clId="{17BE8CA0-30C9-40F6-989B-FFBFE31CF52A}" dt="2023-08-04T02:27:48.399" v="16" actId="478"/>
            <ac:picMkLst>
              <pc:docMk/>
              <pc:sldMasterMk cId="0" sldId="2147483648"/>
              <pc:sldLayoutMk cId="578150316" sldId="2147483861"/>
              <ac:picMk id="62" creationId="{046665FC-415C-C428-C7DD-973E4E27FEB7}"/>
            </ac:picMkLst>
          </pc:picChg>
        </pc:sldLayoutChg>
        <pc:sldLayoutChg chg="addSp delSp modSp mod">
          <pc:chgData name="平野 武" userId="3cfe3d63-3e2d-444e-9c54-10e92370b90a" providerId="ADAL" clId="{17BE8CA0-30C9-40F6-989B-FFBFE31CF52A}" dt="2023-08-04T02:26:57.598" v="14" actId="166"/>
          <pc:sldLayoutMkLst>
            <pc:docMk/>
            <pc:sldMasterMk cId="0" sldId="2147483648"/>
            <pc:sldLayoutMk cId="2405972247" sldId="2147483862"/>
          </pc:sldLayoutMkLst>
          <pc:spChg chg="del mod">
            <ac:chgData name="平野 武" userId="3cfe3d63-3e2d-444e-9c54-10e92370b90a" providerId="ADAL" clId="{17BE8CA0-30C9-40F6-989B-FFBFE31CF52A}" dt="2023-08-04T02:26:33.594" v="5" actId="478"/>
            <ac:spMkLst>
              <pc:docMk/>
              <pc:sldMasterMk cId="0" sldId="2147483648"/>
              <pc:sldLayoutMk cId="2405972247" sldId="2147483862"/>
              <ac:spMk id="2" creationId="{FA7D9F68-D74C-CD2C-7578-01F7F3D3BB29}"/>
            </ac:spMkLst>
          </pc:spChg>
          <pc:spChg chg="add del ord">
            <ac:chgData name="平野 武" userId="3cfe3d63-3e2d-444e-9c54-10e92370b90a" providerId="ADAL" clId="{17BE8CA0-30C9-40F6-989B-FFBFE31CF52A}" dt="2023-08-04T02:26:57.598" v="14" actId="166"/>
            <ac:spMkLst>
              <pc:docMk/>
              <pc:sldMasterMk cId="0" sldId="2147483648"/>
              <pc:sldLayoutMk cId="2405972247" sldId="2147483862"/>
              <ac:spMk id="3" creationId="{D5E49ED5-D96F-97D5-1880-00C9688086C5}"/>
            </ac:spMkLst>
          </pc:spChg>
          <pc:spChg chg="del">
            <ac:chgData name="平野 武" userId="3cfe3d63-3e2d-444e-9c54-10e92370b90a" providerId="ADAL" clId="{17BE8CA0-30C9-40F6-989B-FFBFE31CF52A}" dt="2023-08-04T02:26:40.378" v="9" actId="478"/>
            <ac:spMkLst>
              <pc:docMk/>
              <pc:sldMasterMk cId="0" sldId="2147483648"/>
              <pc:sldLayoutMk cId="2405972247" sldId="2147483862"/>
              <ac:spMk id="4" creationId="{08FC968B-3FAE-B631-5EE8-C6DEFA047252}"/>
            </ac:spMkLst>
          </pc:spChg>
          <pc:spChg chg="ord">
            <ac:chgData name="平野 武" userId="3cfe3d63-3e2d-444e-9c54-10e92370b90a" providerId="ADAL" clId="{17BE8CA0-30C9-40F6-989B-FFBFE31CF52A}" dt="2023-08-04T02:26:57.598" v="14" actId="166"/>
            <ac:spMkLst>
              <pc:docMk/>
              <pc:sldMasterMk cId="0" sldId="2147483648"/>
              <pc:sldLayoutMk cId="2405972247" sldId="2147483862"/>
              <ac:spMk id="5" creationId="{9D111741-B365-9CB3-1697-B3DA766C74A9}"/>
            </ac:spMkLst>
          </pc:spChg>
          <pc:spChg chg="ord">
            <ac:chgData name="平野 武" userId="3cfe3d63-3e2d-444e-9c54-10e92370b90a" providerId="ADAL" clId="{17BE8CA0-30C9-40F6-989B-FFBFE31CF52A}" dt="2023-08-04T02:26:57.598" v="14" actId="166"/>
            <ac:spMkLst>
              <pc:docMk/>
              <pc:sldMasterMk cId="0" sldId="2147483648"/>
              <pc:sldLayoutMk cId="2405972247" sldId="2147483862"/>
              <ac:spMk id="8" creationId="{21D54AD1-CF84-F71F-BC9B-1B07B1955C70}"/>
            </ac:spMkLst>
          </pc:spChg>
          <pc:spChg chg="add mod ord">
            <ac:chgData name="平野 武" userId="3cfe3d63-3e2d-444e-9c54-10e92370b90a" providerId="ADAL" clId="{17BE8CA0-30C9-40F6-989B-FFBFE31CF52A}" dt="2023-08-04T02:26:50.715" v="13" actId="1076"/>
            <ac:spMkLst>
              <pc:docMk/>
              <pc:sldMasterMk cId="0" sldId="2147483648"/>
              <pc:sldLayoutMk cId="2405972247" sldId="2147483862"/>
              <ac:spMk id="9" creationId="{0F782A86-F187-8A89-4C6C-41EAD169603A}"/>
            </ac:spMkLst>
          </pc:spChg>
          <pc:spChg chg="add mod ord">
            <ac:chgData name="平野 武" userId="3cfe3d63-3e2d-444e-9c54-10e92370b90a" providerId="ADAL" clId="{17BE8CA0-30C9-40F6-989B-FFBFE31CF52A}" dt="2023-08-04T02:26:57.598" v="14" actId="166"/>
            <ac:spMkLst>
              <pc:docMk/>
              <pc:sldMasterMk cId="0" sldId="2147483648"/>
              <pc:sldLayoutMk cId="2405972247" sldId="2147483862"/>
              <ac:spMk id="10" creationId="{39202FB7-8B3C-8EBE-0A5E-F2A9B96BD4D6}"/>
            </ac:spMkLst>
          </pc:spChg>
          <pc:spChg chg="ord">
            <ac:chgData name="平野 武" userId="3cfe3d63-3e2d-444e-9c54-10e92370b90a" providerId="ADAL" clId="{17BE8CA0-30C9-40F6-989B-FFBFE31CF52A}" dt="2023-08-04T02:26:57.598" v="14" actId="166"/>
            <ac:spMkLst>
              <pc:docMk/>
              <pc:sldMasterMk cId="0" sldId="2147483648"/>
              <pc:sldLayoutMk cId="2405972247" sldId="2147483862"/>
              <ac:spMk id="20" creationId="{4C280B59-092A-77B1-5B58-5D9E06D972C5}"/>
            </ac:spMkLst>
          </pc:spChg>
          <pc:spChg chg="ord">
            <ac:chgData name="平野 武" userId="3cfe3d63-3e2d-444e-9c54-10e92370b90a" providerId="ADAL" clId="{17BE8CA0-30C9-40F6-989B-FFBFE31CF52A}" dt="2023-08-04T02:26:57.598" v="14" actId="166"/>
            <ac:spMkLst>
              <pc:docMk/>
              <pc:sldMasterMk cId="0" sldId="2147483648"/>
              <pc:sldLayoutMk cId="2405972247" sldId="2147483862"/>
              <ac:spMk id="24" creationId="{5CF79B8C-575F-FE24-5B11-B25E22FA25C2}"/>
            </ac:spMkLst>
          </pc:spChg>
          <pc:picChg chg="add mod ord">
            <ac:chgData name="平野 武" userId="3cfe3d63-3e2d-444e-9c54-10e92370b90a" providerId="ADAL" clId="{17BE8CA0-30C9-40F6-989B-FFBFE31CF52A}" dt="2023-08-04T02:26:50.715" v="13" actId="1076"/>
            <ac:picMkLst>
              <pc:docMk/>
              <pc:sldMasterMk cId="0" sldId="2147483648"/>
              <pc:sldLayoutMk cId="2405972247" sldId="2147483862"/>
              <ac:picMk id="6" creationId="{18A751F4-3235-49EA-016F-F3BB4252C843}"/>
            </ac:picMkLst>
          </pc:picChg>
          <pc:picChg chg="del">
            <ac:chgData name="平野 武" userId="3cfe3d63-3e2d-444e-9c54-10e92370b90a" providerId="ADAL" clId="{17BE8CA0-30C9-40F6-989B-FFBFE31CF52A}" dt="2023-08-04T02:26:38.433" v="8" actId="478"/>
            <ac:picMkLst>
              <pc:docMk/>
              <pc:sldMasterMk cId="0" sldId="2147483648"/>
              <pc:sldLayoutMk cId="2405972247" sldId="2147483862"/>
              <ac:picMk id="7" creationId="{708B9A5B-1E3C-9DFD-2322-0AC720490194}"/>
            </ac:picMkLst>
          </pc:picChg>
          <pc:cxnChg chg="ord">
            <ac:chgData name="平野 武" userId="3cfe3d63-3e2d-444e-9c54-10e92370b90a" providerId="ADAL" clId="{17BE8CA0-30C9-40F6-989B-FFBFE31CF52A}" dt="2023-08-04T02:26:57.598" v="14" actId="166"/>
            <ac:cxnSpMkLst>
              <pc:docMk/>
              <pc:sldMasterMk cId="0" sldId="2147483648"/>
              <pc:sldLayoutMk cId="2405972247" sldId="2147483862"/>
              <ac:cxnSpMk id="12" creationId="{F611E313-2AD6-AD42-5CF5-E1B245A3CF05}"/>
            </ac:cxnSpMkLst>
          </pc:cxnChg>
        </pc:sldLayoutChg>
        <pc:sldLayoutChg chg="addSp delSp modSp mod">
          <pc:chgData name="平野 武" userId="3cfe3d63-3e2d-444e-9c54-10e92370b90a" providerId="ADAL" clId="{17BE8CA0-30C9-40F6-989B-FFBFE31CF52A}" dt="2023-08-04T02:28:57.245" v="27"/>
          <pc:sldLayoutMkLst>
            <pc:docMk/>
            <pc:sldMasterMk cId="0" sldId="2147483648"/>
            <pc:sldLayoutMk cId="1609868477" sldId="2147483863"/>
          </pc:sldLayoutMkLst>
          <pc:spChg chg="add del mod">
            <ac:chgData name="平野 武" userId="3cfe3d63-3e2d-444e-9c54-10e92370b90a" providerId="ADAL" clId="{17BE8CA0-30C9-40F6-989B-FFBFE31CF52A}" dt="2023-08-04T02:28:25.718" v="22"/>
            <ac:spMkLst>
              <pc:docMk/>
              <pc:sldMasterMk cId="0" sldId="2147483648"/>
              <pc:sldLayoutMk cId="1609868477" sldId="2147483863"/>
              <ac:spMk id="5" creationId="{42E3D161-9DAB-E824-0178-ABC108603BF9}"/>
            </ac:spMkLst>
          </pc:spChg>
          <pc:spChg chg="add del mod">
            <ac:chgData name="平野 武" userId="3cfe3d63-3e2d-444e-9c54-10e92370b90a" providerId="ADAL" clId="{17BE8CA0-30C9-40F6-989B-FFBFE31CF52A}" dt="2023-08-04T02:28:25.718" v="22"/>
            <ac:spMkLst>
              <pc:docMk/>
              <pc:sldMasterMk cId="0" sldId="2147483648"/>
              <pc:sldLayoutMk cId="1609868477" sldId="2147483863"/>
              <ac:spMk id="6" creationId="{943D8F8D-9E48-0A32-D8D8-F5B48A150E51}"/>
            </ac:spMkLst>
          </pc:spChg>
          <pc:spChg chg="del">
            <ac:chgData name="平野 武" userId="3cfe3d63-3e2d-444e-9c54-10e92370b90a" providerId="ADAL" clId="{17BE8CA0-30C9-40F6-989B-FFBFE31CF52A}" dt="2023-08-04T02:28:20.993" v="19" actId="478"/>
            <ac:spMkLst>
              <pc:docMk/>
              <pc:sldMasterMk cId="0" sldId="2147483648"/>
              <pc:sldLayoutMk cId="1609868477" sldId="2147483863"/>
              <ac:spMk id="9" creationId="{ED902A33-118E-B90B-C162-41CFFF44BCD9}"/>
            </ac:spMkLst>
          </pc:spChg>
          <pc:spChg chg="add del mod">
            <ac:chgData name="平野 武" userId="3cfe3d63-3e2d-444e-9c54-10e92370b90a" providerId="ADAL" clId="{17BE8CA0-30C9-40F6-989B-FFBFE31CF52A}" dt="2023-08-04T02:28:33.249" v="24"/>
            <ac:spMkLst>
              <pc:docMk/>
              <pc:sldMasterMk cId="0" sldId="2147483648"/>
              <pc:sldLayoutMk cId="1609868477" sldId="2147483863"/>
              <ac:spMk id="10" creationId="{E7949BD0-7320-589B-EA93-206D48718F83}"/>
            </ac:spMkLst>
          </pc:spChg>
          <pc:spChg chg="add del mod">
            <ac:chgData name="平野 武" userId="3cfe3d63-3e2d-444e-9c54-10e92370b90a" providerId="ADAL" clId="{17BE8CA0-30C9-40F6-989B-FFBFE31CF52A}" dt="2023-08-04T02:28:33.249" v="24"/>
            <ac:spMkLst>
              <pc:docMk/>
              <pc:sldMasterMk cId="0" sldId="2147483648"/>
              <pc:sldLayoutMk cId="1609868477" sldId="2147483863"/>
              <ac:spMk id="11" creationId="{2EF1145A-28DF-C1C9-E4A5-49BEB18E04CE}"/>
            </ac:spMkLst>
          </pc:spChg>
          <pc:spChg chg="add mod ord">
            <ac:chgData name="平野 武" userId="3cfe3d63-3e2d-444e-9c54-10e92370b90a" providerId="ADAL" clId="{17BE8CA0-30C9-40F6-989B-FFBFE31CF52A}" dt="2023-08-04T02:28:41.174" v="26" actId="167"/>
            <ac:spMkLst>
              <pc:docMk/>
              <pc:sldMasterMk cId="0" sldId="2147483648"/>
              <pc:sldLayoutMk cId="1609868477" sldId="2147483863"/>
              <ac:spMk id="13" creationId="{055F37C8-7215-6759-307A-9A18ACE1CBBE}"/>
            </ac:spMkLst>
          </pc:spChg>
          <pc:spChg chg="del">
            <ac:chgData name="平野 武" userId="3cfe3d63-3e2d-444e-9c54-10e92370b90a" providerId="ADAL" clId="{17BE8CA0-30C9-40F6-989B-FFBFE31CF52A}" dt="2023-08-04T02:28:23.628" v="20" actId="478"/>
            <ac:spMkLst>
              <pc:docMk/>
              <pc:sldMasterMk cId="0" sldId="2147483648"/>
              <pc:sldLayoutMk cId="1609868477" sldId="2147483863"/>
              <ac:spMk id="14" creationId="{C932166E-22E3-431F-00A9-95A56049E7EE}"/>
            </ac:spMkLst>
          </pc:spChg>
          <pc:spChg chg="add mod ord">
            <ac:chgData name="平野 武" userId="3cfe3d63-3e2d-444e-9c54-10e92370b90a" providerId="ADAL" clId="{17BE8CA0-30C9-40F6-989B-FFBFE31CF52A}" dt="2023-08-04T02:28:41.174" v="26" actId="167"/>
            <ac:spMkLst>
              <pc:docMk/>
              <pc:sldMasterMk cId="0" sldId="2147483648"/>
              <pc:sldLayoutMk cId="1609868477" sldId="2147483863"/>
              <ac:spMk id="16" creationId="{5CDA2EA9-3B88-7CC5-E06B-C55FA24DF541}"/>
            </ac:spMkLst>
          </pc:spChg>
          <pc:spChg chg="add mod">
            <ac:chgData name="平野 武" userId="3cfe3d63-3e2d-444e-9c54-10e92370b90a" providerId="ADAL" clId="{17BE8CA0-30C9-40F6-989B-FFBFE31CF52A}" dt="2023-08-04T02:28:57.245" v="27"/>
            <ac:spMkLst>
              <pc:docMk/>
              <pc:sldMasterMk cId="0" sldId="2147483648"/>
              <pc:sldLayoutMk cId="1609868477" sldId="2147483863"/>
              <ac:spMk id="17" creationId="{47CB8F6C-574F-D019-BD11-41A8C7197CC1}"/>
            </ac:spMkLst>
          </pc:spChg>
          <pc:picChg chg="del">
            <ac:chgData name="平野 武" userId="3cfe3d63-3e2d-444e-9c54-10e92370b90a" providerId="ADAL" clId="{17BE8CA0-30C9-40F6-989B-FFBFE31CF52A}" dt="2023-08-04T02:28:18.882" v="18" actId="478"/>
            <ac:picMkLst>
              <pc:docMk/>
              <pc:sldMasterMk cId="0" sldId="2147483648"/>
              <pc:sldLayoutMk cId="1609868477" sldId="2147483863"/>
              <ac:picMk id="3" creationId="{A52EC963-FF80-2A0D-D631-36C3311A3CD5}"/>
            </ac:picMkLst>
          </pc:picChg>
          <pc:picChg chg="add del mod">
            <ac:chgData name="平野 武" userId="3cfe3d63-3e2d-444e-9c54-10e92370b90a" providerId="ADAL" clId="{17BE8CA0-30C9-40F6-989B-FFBFE31CF52A}" dt="2023-08-04T02:28:25.718" v="22"/>
            <ac:picMkLst>
              <pc:docMk/>
              <pc:sldMasterMk cId="0" sldId="2147483648"/>
              <pc:sldLayoutMk cId="1609868477" sldId="2147483863"/>
              <ac:picMk id="4" creationId="{C0C01872-AAEC-1D9F-EB8E-65FA90B6FD1A}"/>
            </ac:picMkLst>
          </pc:picChg>
          <pc:picChg chg="add del mod">
            <ac:chgData name="平野 武" userId="3cfe3d63-3e2d-444e-9c54-10e92370b90a" providerId="ADAL" clId="{17BE8CA0-30C9-40F6-989B-FFBFE31CF52A}" dt="2023-08-04T02:28:33.249" v="24"/>
            <ac:picMkLst>
              <pc:docMk/>
              <pc:sldMasterMk cId="0" sldId="2147483648"/>
              <pc:sldLayoutMk cId="1609868477" sldId="2147483863"/>
              <ac:picMk id="7" creationId="{C99FDC3A-70E7-8E62-7F4F-858E2B831A7C}"/>
            </ac:picMkLst>
          </pc:picChg>
          <pc:picChg chg="add mod ord">
            <ac:chgData name="平野 武" userId="3cfe3d63-3e2d-444e-9c54-10e92370b90a" providerId="ADAL" clId="{17BE8CA0-30C9-40F6-989B-FFBFE31CF52A}" dt="2023-08-04T02:28:41.174" v="26" actId="167"/>
            <ac:picMkLst>
              <pc:docMk/>
              <pc:sldMasterMk cId="0" sldId="2147483648"/>
              <pc:sldLayoutMk cId="1609868477" sldId="2147483863"/>
              <ac:picMk id="12" creationId="{8C4EF339-0B68-8AB5-9C11-5013439C1880}"/>
            </ac:picMkLst>
          </pc:picChg>
        </pc:sldLayoutChg>
      </pc:sldMasterChg>
    </pc:docChg>
  </pc:docChgLst>
  <pc:docChgLst>
    <pc:chgData name="平野 武" userId="3cfe3d63-3e2d-444e-9c54-10e92370b90a" providerId="ADAL" clId="{A5D71621-FDD1-4828-BEF5-F7118CD96D05}"/>
    <pc:docChg chg="modSld">
      <pc:chgData name="平野 武" userId="3cfe3d63-3e2d-444e-9c54-10e92370b90a" providerId="ADAL" clId="{A5D71621-FDD1-4828-BEF5-F7118CD96D05}" dt="2023-08-28T06:56:19.908" v="8" actId="20577"/>
      <pc:docMkLst>
        <pc:docMk/>
      </pc:docMkLst>
      <pc:sldChg chg="modSp mod">
        <pc:chgData name="平野 武" userId="3cfe3d63-3e2d-444e-9c54-10e92370b90a" providerId="ADAL" clId="{A5D71621-FDD1-4828-BEF5-F7118CD96D05}" dt="2023-08-28T06:55:54.113" v="4"/>
        <pc:sldMkLst>
          <pc:docMk/>
          <pc:sldMk cId="1700520373" sldId="608"/>
        </pc:sldMkLst>
        <pc:spChg chg="mod">
          <ac:chgData name="平野 武" userId="3cfe3d63-3e2d-444e-9c54-10e92370b90a" providerId="ADAL" clId="{A5D71621-FDD1-4828-BEF5-F7118CD96D05}" dt="2023-08-28T06:55:54.113" v="4"/>
          <ac:spMkLst>
            <pc:docMk/>
            <pc:sldMk cId="1700520373" sldId="608"/>
            <ac:spMk id="33" creationId="{00000000-0000-0000-0000-000000000000}"/>
          </ac:spMkLst>
        </pc:spChg>
      </pc:sldChg>
      <pc:sldChg chg="modSp mod">
        <pc:chgData name="平野 武" userId="3cfe3d63-3e2d-444e-9c54-10e92370b90a" providerId="ADAL" clId="{A5D71621-FDD1-4828-BEF5-F7118CD96D05}" dt="2023-08-28T06:56:19.908" v="8" actId="20577"/>
        <pc:sldMkLst>
          <pc:docMk/>
          <pc:sldMk cId="1050385939" sldId="611"/>
        </pc:sldMkLst>
        <pc:spChg chg="mod">
          <ac:chgData name="平野 武" userId="3cfe3d63-3e2d-444e-9c54-10e92370b90a" providerId="ADAL" clId="{A5D71621-FDD1-4828-BEF5-F7118CD96D05}" dt="2023-08-28T06:56:19.908" v="8" actId="20577"/>
          <ac:spMkLst>
            <pc:docMk/>
            <pc:sldMk cId="1050385939" sldId="611"/>
            <ac:spMk id="25" creationId="{00000000-0000-0000-0000-000000000000}"/>
          </ac:spMkLst>
        </pc:spChg>
      </pc:sldChg>
      <pc:sldChg chg="modSp mod">
        <pc:chgData name="平野 武" userId="3cfe3d63-3e2d-444e-9c54-10e92370b90a" providerId="ADAL" clId="{A5D71621-FDD1-4828-BEF5-F7118CD96D05}" dt="2023-08-28T06:55:06.508" v="0"/>
        <pc:sldMkLst>
          <pc:docMk/>
          <pc:sldMk cId="801056915" sldId="612"/>
        </pc:sldMkLst>
        <pc:spChg chg="mod">
          <ac:chgData name="平野 武" userId="3cfe3d63-3e2d-444e-9c54-10e92370b90a" providerId="ADAL" clId="{A5D71621-FDD1-4828-BEF5-F7118CD96D05}" dt="2023-08-28T06:55:06.508" v="0"/>
          <ac:spMkLst>
            <pc:docMk/>
            <pc:sldMk cId="801056915" sldId="612"/>
            <ac:spMk id="14" creationId="{00000000-0000-0000-0000-000000000000}"/>
          </ac:spMkLst>
        </pc:spChg>
      </pc:sldChg>
    </pc:docChg>
  </pc:docChgLst>
  <pc:docChgLst>
    <pc:chgData name="平野 武" userId="3cfe3d63-3e2d-444e-9c54-10e92370b90a" providerId="ADAL" clId="{46D3A33A-4A42-4865-A3D7-F35F1CD86007}"/>
    <pc:docChg chg="undo custSel addSld delSld modSld modMainMaster">
      <pc:chgData name="平野 武" userId="3cfe3d63-3e2d-444e-9c54-10e92370b90a" providerId="ADAL" clId="{46D3A33A-4A42-4865-A3D7-F35F1CD86007}" dt="2023-07-04T05:45:19.685" v="90" actId="478"/>
      <pc:docMkLst>
        <pc:docMk/>
      </pc:docMkLst>
      <pc:sldChg chg="addSp delSp modSp mod">
        <pc:chgData name="平野 武" userId="3cfe3d63-3e2d-444e-9c54-10e92370b90a" providerId="ADAL" clId="{46D3A33A-4A42-4865-A3D7-F35F1CD86007}" dt="2023-07-04T05:38:04.255" v="69"/>
        <pc:sldMkLst>
          <pc:docMk/>
          <pc:sldMk cId="3316887855" sldId="586"/>
        </pc:sldMkLst>
        <pc:spChg chg="del">
          <ac:chgData name="平野 武" userId="3cfe3d63-3e2d-444e-9c54-10e92370b90a" providerId="ADAL" clId="{46D3A33A-4A42-4865-A3D7-F35F1CD86007}" dt="2023-07-04T05:38:01.227" v="67" actId="478"/>
          <ac:spMkLst>
            <pc:docMk/>
            <pc:sldMk cId="3316887855" sldId="586"/>
            <ac:spMk id="2" creationId="{8FC22221-C267-3040-606A-F85A393AB887}"/>
          </ac:spMkLst>
        </pc:spChg>
        <pc:spChg chg="add del mod">
          <ac:chgData name="平野 武" userId="3cfe3d63-3e2d-444e-9c54-10e92370b90a" providerId="ADAL" clId="{46D3A33A-4A42-4865-A3D7-F35F1CD86007}" dt="2023-07-04T05:38:03.889" v="68" actId="478"/>
          <ac:spMkLst>
            <pc:docMk/>
            <pc:sldMk cId="3316887855" sldId="586"/>
            <ac:spMk id="5" creationId="{EAE26452-5A00-CA93-215B-63C03117C2BD}"/>
          </ac:spMkLst>
        </pc:spChg>
        <pc:spChg chg="add del mod">
          <ac:chgData name="平野 武" userId="3cfe3d63-3e2d-444e-9c54-10e92370b90a" providerId="ADAL" clId="{46D3A33A-4A42-4865-A3D7-F35F1CD86007}" dt="2023-07-04T05:38:03.889" v="68" actId="478"/>
          <ac:spMkLst>
            <pc:docMk/>
            <pc:sldMk cId="3316887855" sldId="586"/>
            <ac:spMk id="8" creationId="{BD4CBFCA-6A22-A36C-027B-99439A412E7C}"/>
          </ac:spMkLst>
        </pc:spChg>
        <pc:spChg chg="add mod">
          <ac:chgData name="平野 武" userId="3cfe3d63-3e2d-444e-9c54-10e92370b90a" providerId="ADAL" clId="{46D3A33A-4A42-4865-A3D7-F35F1CD86007}" dt="2023-07-04T05:38:04.255" v="69"/>
          <ac:spMkLst>
            <pc:docMk/>
            <pc:sldMk cId="3316887855" sldId="586"/>
            <ac:spMk id="9" creationId="{C47713F5-42CE-E964-2FEA-1E6846617172}"/>
          </ac:spMkLst>
        </pc:spChg>
        <pc:picChg chg="del">
          <ac:chgData name="平野 武" userId="3cfe3d63-3e2d-444e-9c54-10e92370b90a" providerId="ADAL" clId="{46D3A33A-4A42-4865-A3D7-F35F1CD86007}" dt="2023-07-04T05:38:01.227" v="67" actId="478"/>
          <ac:picMkLst>
            <pc:docMk/>
            <pc:sldMk cId="3316887855" sldId="586"/>
            <ac:picMk id="6" creationId="{5C6730C3-3B44-0778-57D2-86F42B05334E}"/>
          </ac:picMkLst>
        </pc:picChg>
        <pc:picChg chg="add mod">
          <ac:chgData name="平野 武" userId="3cfe3d63-3e2d-444e-9c54-10e92370b90a" providerId="ADAL" clId="{46D3A33A-4A42-4865-A3D7-F35F1CD86007}" dt="2023-07-04T05:38:04.255" v="69"/>
          <ac:picMkLst>
            <pc:docMk/>
            <pc:sldMk cId="3316887855" sldId="586"/>
            <ac:picMk id="10" creationId="{83A25820-DE4A-501E-E98F-27F3277CCCC5}"/>
          </ac:picMkLst>
        </pc:picChg>
      </pc:sldChg>
      <pc:sldChg chg="modSp mod">
        <pc:chgData name="平野 武" userId="3cfe3d63-3e2d-444e-9c54-10e92370b90a" providerId="ADAL" clId="{46D3A33A-4A42-4865-A3D7-F35F1CD86007}" dt="2023-07-04T05:44:38.435" v="89" actId="20577"/>
        <pc:sldMkLst>
          <pc:docMk/>
          <pc:sldMk cId="3217542853" sldId="587"/>
        </pc:sldMkLst>
        <pc:graphicFrameChg chg="mod modGraphic">
          <ac:chgData name="平野 武" userId="3cfe3d63-3e2d-444e-9c54-10e92370b90a" providerId="ADAL" clId="{46D3A33A-4A42-4865-A3D7-F35F1CD86007}" dt="2023-07-04T05:44:38.435" v="89" actId="20577"/>
          <ac:graphicFrameMkLst>
            <pc:docMk/>
            <pc:sldMk cId="3217542853" sldId="587"/>
            <ac:graphicFrameMk id="10" creationId="{8D6FD0B5-1C48-2E4A-A909-7ABA89B39DE9}"/>
          </ac:graphicFrameMkLst>
        </pc:graphicFrameChg>
      </pc:sldChg>
      <pc:sldChg chg="delSp mod">
        <pc:chgData name="平野 武" userId="3cfe3d63-3e2d-444e-9c54-10e92370b90a" providerId="ADAL" clId="{46D3A33A-4A42-4865-A3D7-F35F1CD86007}" dt="2023-07-04T05:45:19.685" v="90" actId="478"/>
        <pc:sldMkLst>
          <pc:docMk/>
          <pc:sldMk cId="1788672482" sldId="597"/>
        </pc:sldMkLst>
        <pc:spChg chg="del">
          <ac:chgData name="平野 武" userId="3cfe3d63-3e2d-444e-9c54-10e92370b90a" providerId="ADAL" clId="{46D3A33A-4A42-4865-A3D7-F35F1CD86007}" dt="2023-07-04T05:45:19.685" v="90" actId="478"/>
          <ac:spMkLst>
            <pc:docMk/>
            <pc:sldMk cId="1788672482" sldId="597"/>
            <ac:spMk id="8" creationId="{A7BB8576-4C05-6CFD-7CA5-9A089EDF27F3}"/>
          </ac:spMkLst>
        </pc:spChg>
      </pc:sldChg>
      <pc:sldChg chg="modSp mod">
        <pc:chgData name="平野 武" userId="3cfe3d63-3e2d-444e-9c54-10e92370b90a" providerId="ADAL" clId="{46D3A33A-4A42-4865-A3D7-F35F1CD86007}" dt="2023-07-04T05:42:37.087" v="74" actId="20577"/>
        <pc:sldMkLst>
          <pc:docMk/>
          <pc:sldMk cId="3379695661" sldId="606"/>
        </pc:sldMkLst>
        <pc:graphicFrameChg chg="modGraphic">
          <ac:chgData name="平野 武" userId="3cfe3d63-3e2d-444e-9c54-10e92370b90a" providerId="ADAL" clId="{46D3A33A-4A42-4865-A3D7-F35F1CD86007}" dt="2023-07-04T05:42:37.087" v="74" actId="20577"/>
          <ac:graphicFrameMkLst>
            <pc:docMk/>
            <pc:sldMk cId="3379695661" sldId="606"/>
            <ac:graphicFrameMk id="10" creationId="{8D6FD0B5-1C48-2E4A-A909-7ABA89B39DE9}"/>
          </ac:graphicFrameMkLst>
        </pc:graphicFrameChg>
      </pc:sldChg>
      <pc:sldChg chg="modSp">
        <pc:chgData name="平野 武" userId="3cfe3d63-3e2d-444e-9c54-10e92370b90a" providerId="ADAL" clId="{46D3A33A-4A42-4865-A3D7-F35F1CD86007}" dt="2023-07-04T05:43:24.776" v="75"/>
        <pc:sldMkLst>
          <pc:docMk/>
          <pc:sldMk cId="1141183853" sldId="610"/>
        </pc:sldMkLst>
        <pc:graphicFrameChg chg="mod">
          <ac:chgData name="平野 武" userId="3cfe3d63-3e2d-444e-9c54-10e92370b90a" providerId="ADAL" clId="{46D3A33A-4A42-4865-A3D7-F35F1CD86007}" dt="2023-07-04T05:43:24.776" v="75"/>
          <ac:graphicFrameMkLst>
            <pc:docMk/>
            <pc:sldMk cId="1141183853" sldId="610"/>
            <ac:graphicFrameMk id="8" creationId="{8D6FD0B5-1C48-2E4A-A909-7ABA89B39DE9}"/>
          </ac:graphicFrameMkLst>
        </pc:graphicFrameChg>
      </pc:sldChg>
      <pc:sldChg chg="modSp add del mod">
        <pc:chgData name="平野 武" userId="3cfe3d63-3e2d-444e-9c54-10e92370b90a" providerId="ADAL" clId="{46D3A33A-4A42-4865-A3D7-F35F1CD86007}" dt="2023-07-04T05:39:11.629" v="70" actId="47"/>
        <pc:sldMkLst>
          <pc:docMk/>
          <pc:sldMk cId="2047344195" sldId="618"/>
        </pc:sldMkLst>
        <pc:spChg chg="mod">
          <ac:chgData name="平野 武" userId="3cfe3d63-3e2d-444e-9c54-10e92370b90a" providerId="ADAL" clId="{46D3A33A-4A42-4865-A3D7-F35F1CD86007}" dt="2023-07-04T05:36:54.109" v="63" actId="20577"/>
          <ac:spMkLst>
            <pc:docMk/>
            <pc:sldMk cId="2047344195" sldId="618"/>
            <ac:spMk id="53" creationId="{B307C6B9-3CF4-81E4-24C3-2DA48734A611}"/>
          </ac:spMkLst>
        </pc:spChg>
        <pc:spChg chg="mod">
          <ac:chgData name="平野 武" userId="3cfe3d63-3e2d-444e-9c54-10e92370b90a" providerId="ADAL" clId="{46D3A33A-4A42-4865-A3D7-F35F1CD86007}" dt="2023-07-04T05:37:21.760" v="65" actId="14100"/>
          <ac:spMkLst>
            <pc:docMk/>
            <pc:sldMk cId="2047344195" sldId="618"/>
            <ac:spMk id="54" creationId="{24B59F1B-6995-5894-7276-B5BD236704B6}"/>
          </ac:spMkLst>
        </pc:spChg>
        <pc:spChg chg="mod">
          <ac:chgData name="平野 武" userId="3cfe3d63-3e2d-444e-9c54-10e92370b90a" providerId="ADAL" clId="{46D3A33A-4A42-4865-A3D7-F35F1CD86007}" dt="2023-07-04T05:37:34.347" v="66" actId="122"/>
          <ac:spMkLst>
            <pc:docMk/>
            <pc:sldMk cId="2047344195" sldId="618"/>
            <ac:spMk id="55" creationId="{9CE99940-3E4D-CF53-1258-83E801BDA9D1}"/>
          </ac:spMkLst>
        </pc:spChg>
      </pc:sldChg>
      <pc:sldMasterChg chg="modSldLayout">
        <pc:chgData name="平野 武" userId="3cfe3d63-3e2d-444e-9c54-10e92370b90a" providerId="ADAL" clId="{46D3A33A-4A42-4865-A3D7-F35F1CD86007}" dt="2023-07-04T05:35:51.861" v="32" actId="20577"/>
        <pc:sldMasterMkLst>
          <pc:docMk/>
          <pc:sldMasterMk cId="0" sldId="2147483859"/>
        </pc:sldMasterMkLst>
        <pc:sldLayoutChg chg="modSp mod">
          <pc:chgData name="平野 武" userId="3cfe3d63-3e2d-444e-9c54-10e92370b90a" providerId="ADAL" clId="{46D3A33A-4A42-4865-A3D7-F35F1CD86007}" dt="2023-07-04T05:35:51.861" v="32" actId="20577"/>
          <pc:sldLayoutMkLst>
            <pc:docMk/>
            <pc:sldMasterMk cId="0" sldId="2147483648"/>
            <pc:sldLayoutMk cId="1190462539" sldId="2147483860"/>
          </pc:sldLayoutMkLst>
          <pc:spChg chg="mod">
            <ac:chgData name="平野 武" userId="3cfe3d63-3e2d-444e-9c54-10e92370b90a" providerId="ADAL" clId="{46D3A33A-4A42-4865-A3D7-F35F1CD86007}" dt="2023-07-04T05:35:51.861" v="32" actId="20577"/>
            <ac:spMkLst>
              <pc:docMk/>
              <pc:sldMasterMk cId="0" sldId="2147483648"/>
              <pc:sldLayoutMk cId="1190462539" sldId="2147483860"/>
              <ac:spMk id="3" creationId="{0069EE62-ADEB-61F9-DCD7-56CAED516C07}"/>
            </ac:spMkLst>
          </pc:spChg>
          <pc:spChg chg="mod">
            <ac:chgData name="平野 武" userId="3cfe3d63-3e2d-444e-9c54-10e92370b90a" providerId="ADAL" clId="{46D3A33A-4A42-4865-A3D7-F35F1CD86007}" dt="2023-06-29T01:11:25.606" v="20" actId="20577"/>
            <ac:spMkLst>
              <pc:docMk/>
              <pc:sldMasterMk cId="0" sldId="2147483648"/>
              <pc:sldLayoutMk cId="1190462539" sldId="2147483860"/>
              <ac:spMk id="4" creationId="{8848072C-6C8F-3B1A-4D30-9B525CCF7AD1}"/>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2023/8/28</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20</a:t>
            </a:fld>
            <a:endParaRPr kumimoji="1" lang="ja-JP" altLang="en-US"/>
          </a:p>
        </p:txBody>
      </p:sp>
    </p:spTree>
    <p:extLst>
      <p:ext uri="{BB962C8B-B14F-4D97-AF65-F5344CB8AC3E}">
        <p14:creationId xmlns:p14="http://schemas.microsoft.com/office/powerpoint/2010/main" val="3585448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21</a:t>
            </a:fld>
            <a:endParaRPr kumimoji="1" lang="ja-JP" altLang="en-US"/>
          </a:p>
        </p:txBody>
      </p:sp>
    </p:spTree>
    <p:extLst>
      <p:ext uri="{BB962C8B-B14F-4D97-AF65-F5344CB8AC3E}">
        <p14:creationId xmlns:p14="http://schemas.microsoft.com/office/powerpoint/2010/main" val="1085486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22</a:t>
            </a:fld>
            <a:endParaRPr kumimoji="1" lang="ja-JP" altLang="en-US"/>
          </a:p>
        </p:txBody>
      </p:sp>
    </p:spTree>
    <p:extLst>
      <p:ext uri="{BB962C8B-B14F-4D97-AF65-F5344CB8AC3E}">
        <p14:creationId xmlns:p14="http://schemas.microsoft.com/office/powerpoint/2010/main" val="4006929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4</a:t>
            </a:fld>
            <a:endParaRPr kumimoji="1" lang="ja-JP" altLang="en-US"/>
          </a:p>
        </p:txBody>
      </p:sp>
    </p:spTree>
    <p:extLst>
      <p:ext uri="{BB962C8B-B14F-4D97-AF65-F5344CB8AC3E}">
        <p14:creationId xmlns:p14="http://schemas.microsoft.com/office/powerpoint/2010/main" val="1668176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6</a:t>
            </a:fld>
            <a:endParaRPr kumimoji="1" lang="ja-JP" altLang="en-US"/>
          </a:p>
        </p:txBody>
      </p:sp>
    </p:spTree>
    <p:extLst>
      <p:ext uri="{BB962C8B-B14F-4D97-AF65-F5344CB8AC3E}">
        <p14:creationId xmlns:p14="http://schemas.microsoft.com/office/powerpoint/2010/main" val="2837755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7</a:t>
            </a:fld>
            <a:endParaRPr kumimoji="1" lang="ja-JP" altLang="en-US"/>
          </a:p>
        </p:txBody>
      </p:sp>
    </p:spTree>
    <p:extLst>
      <p:ext uri="{BB962C8B-B14F-4D97-AF65-F5344CB8AC3E}">
        <p14:creationId xmlns:p14="http://schemas.microsoft.com/office/powerpoint/2010/main" val="439437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15</a:t>
            </a:fld>
            <a:endParaRPr kumimoji="1" lang="ja-JP" altLang="en-US"/>
          </a:p>
        </p:txBody>
      </p:sp>
    </p:spTree>
    <p:extLst>
      <p:ext uri="{BB962C8B-B14F-4D97-AF65-F5344CB8AC3E}">
        <p14:creationId xmlns:p14="http://schemas.microsoft.com/office/powerpoint/2010/main" val="1005155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16</a:t>
            </a:fld>
            <a:endParaRPr kumimoji="1" lang="ja-JP" altLang="en-US"/>
          </a:p>
        </p:txBody>
      </p:sp>
    </p:spTree>
    <p:extLst>
      <p:ext uri="{BB962C8B-B14F-4D97-AF65-F5344CB8AC3E}">
        <p14:creationId xmlns:p14="http://schemas.microsoft.com/office/powerpoint/2010/main" val="1662721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17</a:t>
            </a:fld>
            <a:endParaRPr kumimoji="1" lang="ja-JP" altLang="en-US"/>
          </a:p>
        </p:txBody>
      </p:sp>
    </p:spTree>
    <p:extLst>
      <p:ext uri="{BB962C8B-B14F-4D97-AF65-F5344CB8AC3E}">
        <p14:creationId xmlns:p14="http://schemas.microsoft.com/office/powerpoint/2010/main" val="3818039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18</a:t>
            </a:fld>
            <a:endParaRPr kumimoji="1" lang="ja-JP" altLang="en-US"/>
          </a:p>
        </p:txBody>
      </p:sp>
    </p:spTree>
    <p:extLst>
      <p:ext uri="{BB962C8B-B14F-4D97-AF65-F5344CB8AC3E}">
        <p14:creationId xmlns:p14="http://schemas.microsoft.com/office/powerpoint/2010/main" val="249474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19</a:t>
            </a:fld>
            <a:endParaRPr kumimoji="1" lang="ja-JP" altLang="en-US"/>
          </a:p>
        </p:txBody>
      </p:sp>
    </p:spTree>
    <p:extLst>
      <p:ext uri="{BB962C8B-B14F-4D97-AF65-F5344CB8AC3E}">
        <p14:creationId xmlns:p14="http://schemas.microsoft.com/office/powerpoint/2010/main" val="354535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表紙_1行+1行">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6" name="図 5" descr="携帯電話を持っている手&#10;&#10;自動的に生成された説明">
            <a:extLst>
              <a:ext uri="{FF2B5EF4-FFF2-40B4-BE49-F238E27FC236}">
                <a16:creationId xmlns:a16="http://schemas.microsoft.com/office/drawing/2014/main" id="{18A751F4-3235-49EA-016F-F3BB4252C843}"/>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9" name="角丸四角形 3">
            <a:extLst>
              <a:ext uri="{FF2B5EF4-FFF2-40B4-BE49-F238E27FC236}">
                <a16:creationId xmlns:a16="http://schemas.microsoft.com/office/drawing/2014/main" id="{0F782A86-F187-8A89-4C6C-41EAD169603A}"/>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
        <p:nvSpPr>
          <p:cNvPr id="10" name="テキスト ボックス 9">
            <a:extLst>
              <a:ext uri="{FF2B5EF4-FFF2-40B4-BE49-F238E27FC236}">
                <a16:creationId xmlns:a16="http://schemas.microsoft.com/office/drawing/2014/main" id="{39202FB7-8B3C-8EBE-0A5E-F2A9B96BD4D6}"/>
              </a:ext>
            </a:extLst>
          </p:cNvPr>
          <p:cNvSpPr txBox="1"/>
          <p:nvPr userDrawn="1"/>
        </p:nvSpPr>
        <p:spPr>
          <a:xfrm>
            <a:off x="2122722" y="6356344"/>
            <a:ext cx="1684757" cy="123111"/>
          </a:xfrm>
          <a:prstGeom prst="rect">
            <a:avLst/>
          </a:prstGeom>
          <a:noFill/>
        </p:spPr>
        <p:txBody>
          <a:bodyPr wrap="none" lIns="0" tIns="0" rIns="0" bIns="0" rtlCol="0">
            <a:spAutoFit/>
          </a:bodyPr>
          <a:lstStyle/>
          <a:p>
            <a:pPr algn="ctr">
              <a:defRPr/>
            </a:pPr>
            <a:r>
              <a:rPr lang="en" altLang="ja-JP" sz="800" dirty="0">
                <a:solidFill>
                  <a:srgbClr val="FFFFFF"/>
                </a:solidFill>
                <a:latin typeface="Meiryo" panose="020B0604030504040204" pitchFamily="34" charset="-128"/>
              </a:rPr>
              <a:t>© 2023 Yahoo Japan Corporation</a:t>
            </a:r>
            <a:endParaRPr lang="ja-JP" altLang="en-US" sz="800" dirty="0">
              <a:solidFill>
                <a:srgbClr val="FFFFFF"/>
              </a:solidFill>
              <a:latin typeface="Meiryo" panose="020B0604030504040204" pitchFamily="34" charset="-128"/>
            </a:endParaRPr>
          </a:p>
        </p:txBody>
      </p:sp>
    </p:spTree>
    <p:extLst>
      <p:ext uri="{BB962C8B-B14F-4D97-AF65-F5344CB8AC3E}">
        <p14:creationId xmlns:p14="http://schemas.microsoft.com/office/powerpoint/2010/main" val="240597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12" name="図 11" descr="携帯電話を持っている手&#10;&#10;自動的に生成された説明">
            <a:extLst>
              <a:ext uri="{FF2B5EF4-FFF2-40B4-BE49-F238E27FC236}">
                <a16:creationId xmlns:a16="http://schemas.microsoft.com/office/drawing/2014/main" id="{8C4EF339-0B68-8AB5-9C11-5013439C1880}"/>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936" t="10115" r="30" b="-12631"/>
          <a:stretch/>
        </p:blipFill>
        <p:spPr>
          <a:xfrm>
            <a:off x="0" y="0"/>
            <a:ext cx="12192000" cy="6858000"/>
          </a:xfrm>
          <a:prstGeom prst="rect">
            <a:avLst/>
          </a:prstGeom>
        </p:spPr>
      </p:pic>
      <p:sp>
        <p:nvSpPr>
          <p:cNvPr id="13" name="テキスト ボックス 12">
            <a:extLst>
              <a:ext uri="{FF2B5EF4-FFF2-40B4-BE49-F238E27FC236}">
                <a16:creationId xmlns:a16="http://schemas.microsoft.com/office/drawing/2014/main" id="{055F37C8-7215-6759-307A-9A18ACE1CBBE}"/>
              </a:ext>
            </a:extLst>
          </p:cNvPr>
          <p:cNvSpPr txBox="1"/>
          <p:nvPr userDrawn="1"/>
        </p:nvSpPr>
        <p:spPr>
          <a:xfrm>
            <a:off x="10092189" y="6444396"/>
            <a:ext cx="1869423"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2023 Yahoo Japan Corporation</a:t>
            </a:r>
            <a:endParaRPr lang="ja-JP" altLang="en-US" sz="800" dirty="0">
              <a:solidFill>
                <a:srgbClr val="FFFFFF"/>
              </a:solidFill>
              <a:latin typeface="Meiryo" panose="020B0604030504040204" pitchFamily="34" charset="-128"/>
            </a:endParaRPr>
          </a:p>
        </p:txBody>
      </p:sp>
      <p:sp>
        <p:nvSpPr>
          <p:cNvPr id="16" name="角丸四角形 5">
            <a:extLst>
              <a:ext uri="{FF2B5EF4-FFF2-40B4-BE49-F238E27FC236}">
                <a16:creationId xmlns:a16="http://schemas.microsoft.com/office/drawing/2014/main" id="{5CDA2EA9-3B88-7CC5-E06B-C55FA24DF541}"/>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
        <p:nvSpPr>
          <p:cNvPr id="17" name="テキスト ボックス 16">
            <a:extLst>
              <a:ext uri="{FF2B5EF4-FFF2-40B4-BE49-F238E27FC236}">
                <a16:creationId xmlns:a16="http://schemas.microsoft.com/office/drawing/2014/main" id="{47CB8F6C-574F-D019-BD11-41A8C7197CC1}"/>
              </a:ext>
            </a:extLst>
          </p:cNvPr>
          <p:cNvSpPr txBox="1"/>
          <p:nvPr userDrawn="1"/>
        </p:nvSpPr>
        <p:spPr>
          <a:xfrm>
            <a:off x="10244589" y="6596796"/>
            <a:ext cx="1869423"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2023 Yahoo Japan Corporation</a:t>
            </a:r>
            <a:endParaRPr lang="ja-JP" altLang="en-US" sz="800" dirty="0">
              <a:solidFill>
                <a:srgbClr val="FFFFFF"/>
              </a:solidFill>
              <a:latin typeface="Meiryo" panose="020B0604030504040204" pitchFamily="34" charset="-128"/>
            </a:endParaRPr>
          </a:p>
        </p:txBody>
      </p:sp>
    </p:spTree>
    <p:extLst>
      <p:ext uri="{BB962C8B-B14F-4D97-AF65-F5344CB8AC3E}">
        <p14:creationId xmlns:p14="http://schemas.microsoft.com/office/powerpoint/2010/main" val="1609868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2187498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03119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8241084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71056608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91566400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70990797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表紙_1行+1行">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2013165"/>
            <a:ext cx="1734449"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695400" y="5918536"/>
            <a:ext cx="1256754" cy="307777"/>
          </a:xfrm>
          <a:prstGeom prst="rect">
            <a:avLst/>
          </a:prstGeom>
          <a:noFill/>
        </p:spPr>
        <p:txBody>
          <a:bodyPr wrap="none" lIns="0" rIns="0" rtlCol="0">
            <a:spAutoFit/>
          </a:bodyPr>
          <a:lstStyle/>
          <a:p>
            <a:pPr algn="r"/>
            <a:r>
              <a:rPr kumimoji="1" lang="ja-JP" altLang="en-US" sz="1400" b="0" i="0" spc="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248077" y="6380193"/>
            <a:ext cx="957314"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accent6"/>
                </a:solidFill>
                <a:latin typeface="Meiryo" panose="020B0604030504040204" pitchFamily="34" charset="-128"/>
                <a:ea typeface="Meiryo" panose="020B0604030504040204" pitchFamily="34" charset="-128"/>
              </a:rPr>
              <a:t>© Yahoo Japan</a:t>
            </a:r>
            <a:endParaRPr kumimoji="1" lang="ja-JP" altLang="en-US" sz="800" b="0" i="0" dirty="0">
              <a:solidFill>
                <a:schemeClr val="accent6"/>
              </a:solidFill>
              <a:latin typeface="Meiryo" panose="020B0604030504040204" pitchFamily="34" charset="-128"/>
              <a:ea typeface="Meiryo" panose="020B0604030504040204" pitchFamily="34" charset="-128"/>
            </a:endParaRP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848648" y="6180138"/>
            <a:ext cx="1292020"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2023/1/25</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lIns="0" tIns="0" rIns="0" bIns="0" anchor="ctr"/>
          <a:lstStyle>
            <a:lvl1pPr>
              <a:lnSpc>
                <a:spcPct val="120000"/>
              </a:lnSpc>
              <a:defRPr sz="3200" b="1" i="0">
                <a:solidFill>
                  <a:schemeClr val="accent3"/>
                </a:solidFill>
                <a:latin typeface="Meiryo" panose="020B0604030504040204" pitchFamily="34" charset="-128"/>
                <a:ea typeface="Meiryo" panose="020B0604030504040204" pitchFamily="34" charset="-128"/>
              </a:defRPr>
            </a:lvl1pPr>
          </a:lstStyle>
          <a:p>
            <a:r>
              <a:rPr kumimoji="1" lang="ja-JP" altLang="en-US" dirty="0"/>
              <a:t>資料タイトルタイトル</a:t>
            </a:r>
            <a:br>
              <a:rPr kumimoji="1" lang="en-US" altLang="ja-JP" dirty="0"/>
            </a:br>
            <a:r>
              <a:rPr kumimoji="1" lang="ja-JP" altLang="en-US" dirty="0"/>
              <a:t>２行目タイトルタイトル</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350887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0" name="図 9">
            <a:extLst>
              <a:ext uri="{FF2B5EF4-FFF2-40B4-BE49-F238E27FC236}">
                <a16:creationId xmlns:a16="http://schemas.microsoft.com/office/drawing/2014/main" id="{281B0A86-00CC-18D2-77EB-E37EC09EC041}"/>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sp>
        <p:nvSpPr>
          <p:cNvPr id="4" name="円/楕円 3">
            <a:extLst>
              <a:ext uri="{FF2B5EF4-FFF2-40B4-BE49-F238E27FC236}">
                <a16:creationId xmlns:a16="http://schemas.microsoft.com/office/drawing/2014/main" id="{42EF9771-0B3F-D122-BCC4-A95D616315E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5929FC25-0721-0A22-5D08-B5549D73ABED}"/>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386E1920-80E7-A188-2636-503791AEDEB3}"/>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3896694B-52BB-DC49-C693-5F0A478F1E99}"/>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7E2CB0FB-A46E-7557-F35B-0EE7BFE1E46F}"/>
              </a:ext>
            </a:extLst>
          </p:cNvPr>
          <p:cNvCxnSpPr>
            <a:cxnSpLocks/>
            <a:stCxn id="4"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6EF0EDD9-B743-91E2-8469-34A5DCD14778}"/>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DE7D31FE-9DF2-F660-0387-5838592F496C}"/>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3D78D44F-50AA-1D4F-AC72-276CC6FD41CA}"/>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2B21BF40-CAA2-C790-5648-93211449BB47}"/>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708D79AB-A152-1CCA-188C-358AFD105381}"/>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9F435B95-B6B1-C3B8-A412-BC5661AE9936}"/>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03DF94BB-B1D7-D112-E2B7-5F4C263BE1A3}"/>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9DFAC5D3-0343-CECD-0F31-07C3CEE9288C}"/>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DA0670E7-06BD-A8BC-12F1-C0D2DF5C690B}"/>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1A1CF0B1-02F9-369C-AB61-2265241B3432}"/>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0C41E593-87F0-E271-A127-C3DB78325FF7}"/>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A5B2AD03-2A51-C323-F776-717D4C15256D}"/>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8142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7">
            <a:extLst>
              <a:ext uri="{FF2B5EF4-FFF2-40B4-BE49-F238E27FC236}">
                <a16:creationId xmlns:a16="http://schemas.microsoft.com/office/drawing/2014/main" id="{D5BC5826-35DE-FF24-949E-775D30789A3D}"/>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22" name="図 21">
            <a:extLst>
              <a:ext uri="{FF2B5EF4-FFF2-40B4-BE49-F238E27FC236}">
                <a16:creationId xmlns:a16="http://schemas.microsoft.com/office/drawing/2014/main" id="{D767C440-5F18-31AD-B0EB-B4DDEEBF9D83}"/>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46034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BB9671F4-5EE2-FD37-12D3-7BD0E409243E}"/>
              </a:ext>
            </a:extLst>
          </p:cNvPr>
          <p:cNvSpPr txBox="1"/>
          <p:nvPr userDrawn="1"/>
        </p:nvSpPr>
        <p:spPr>
          <a:xfrm>
            <a:off x="2791993" y="6279599"/>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69675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97097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33255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3744673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_表紙_1行+1行（商品名入り）">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0" y="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903743" y="42496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26903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06702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9" name="図 8" descr="携帯電話を持っている手&#10;&#10;自動的に生成された説明">
            <a:extLst>
              <a:ext uri="{FF2B5EF4-FFF2-40B4-BE49-F238E27FC236}">
                <a16:creationId xmlns:a16="http://schemas.microsoft.com/office/drawing/2014/main" id="{D6DDEE06-B4EA-076E-606E-0C424F929B4A}"/>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11" name="テキスト ボックス 10">
            <a:extLst>
              <a:ext uri="{FF2B5EF4-FFF2-40B4-BE49-F238E27FC236}">
                <a16:creationId xmlns:a16="http://schemas.microsoft.com/office/drawing/2014/main" id="{009EE328-F0DD-45B5-A26B-7D7FB225B362}"/>
              </a:ext>
            </a:extLst>
          </p:cNvPr>
          <p:cNvSpPr txBox="1"/>
          <p:nvPr userDrawn="1"/>
        </p:nvSpPr>
        <p:spPr>
          <a:xfrm>
            <a:off x="10092189" y="6444396"/>
            <a:ext cx="1869423"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2023 Yahoo Japan Corporation</a:t>
            </a:r>
            <a:endParaRPr lang="ja-JP" altLang="en-US" sz="800" dirty="0">
              <a:solidFill>
                <a:srgbClr val="FFFFFF"/>
              </a:solidFill>
              <a:latin typeface="Meiryo" panose="020B0604030504040204" pitchFamily="34" charset="-128"/>
            </a:endParaRPr>
          </a:p>
        </p:txBody>
      </p:sp>
      <p:sp>
        <p:nvSpPr>
          <p:cNvPr id="12" name="角丸四角形 10">
            <a:extLst>
              <a:ext uri="{FF2B5EF4-FFF2-40B4-BE49-F238E27FC236}">
                <a16:creationId xmlns:a16="http://schemas.microsoft.com/office/drawing/2014/main" id="{805DCE37-0EAA-0069-A12A-C2E4D0B0CC10}"/>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147932" y="5710013"/>
            <a:ext cx="1160574"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2023/7/19</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386923"/>
            <a:ext cx="3804812" cy="627773"/>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タイアップ広告</a:t>
            </a:r>
            <a:endPar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10</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1190462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5"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471431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7" hasCustomPrompt="1"/>
          </p:nvPr>
        </p:nvSpPr>
        <p:spPr>
          <a:xfrm>
            <a:off x="1905536" y="48471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17" name="直線コネクタ 16">
            <a:extLst>
              <a:ext uri="{FF2B5EF4-FFF2-40B4-BE49-F238E27FC236}">
                <a16:creationId xmlns:a16="http://schemas.microsoft.com/office/drawing/2014/main" id="{487775CD-1830-B703-E4AF-05FD7E809186}"/>
              </a:ext>
            </a:extLst>
          </p:cNvPr>
          <p:cNvCxnSpPr/>
          <p:nvPr userDrawn="1"/>
        </p:nvCxnSpPr>
        <p:spPr>
          <a:xfrm>
            <a:off x="1289496" y="43444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pic>
        <p:nvPicPr>
          <p:cNvPr id="2" name="図 1" descr="携帯電話を持っている手&#10;&#10;自動的に生成された説明">
            <a:extLst>
              <a:ext uri="{FF2B5EF4-FFF2-40B4-BE49-F238E27FC236}">
                <a16:creationId xmlns:a16="http://schemas.microsoft.com/office/drawing/2014/main" id="{A64329A7-29C5-9B37-E6AC-A52C18490185}"/>
              </a:ext>
            </a:extLst>
          </p:cNvPr>
          <p:cNvPicPr>
            <a:picLocks noChangeAspect="1"/>
          </p:cNvPicPr>
          <p:nvPr userDrawn="1"/>
        </p:nvPicPr>
        <p:blipFill rotWithShape="1">
          <a:blip r:embed="rId3">
            <a:alphaModFix/>
            <a:extLst>
              <a:ext uri="{28A0092B-C50C-407E-A947-70E740481C1C}">
                <a14:useLocalDpi xmlns:a14="http://schemas.microsoft.com/office/drawing/2010/main" val="0"/>
              </a:ext>
            </a:extLst>
          </a:blip>
          <a:srcRect l="71429" t="-1" r="7199" b="-25"/>
          <a:stretch/>
        </p:blipFill>
        <p:spPr>
          <a:xfrm>
            <a:off x="9290303" y="0"/>
            <a:ext cx="2901697" cy="6858000"/>
          </a:xfrm>
          <a:prstGeom prst="rect">
            <a:avLst/>
          </a:prstGeom>
        </p:spPr>
      </p:pic>
      <p:sp>
        <p:nvSpPr>
          <p:cNvPr id="3" name="正方形/長方形 2">
            <a:extLst>
              <a:ext uri="{FF2B5EF4-FFF2-40B4-BE49-F238E27FC236}">
                <a16:creationId xmlns:a16="http://schemas.microsoft.com/office/drawing/2014/main" id="{8F76D241-23DF-9FAF-D4AC-E6F8982B0E10}"/>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1">
            <a:extLst>
              <a:ext uri="{FF2B5EF4-FFF2-40B4-BE49-F238E27FC236}">
                <a16:creationId xmlns:a16="http://schemas.microsoft.com/office/drawing/2014/main" id="{2C95E068-0FD8-C15F-6B73-6CE185FF72E0}"/>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Tree>
    <p:extLst>
      <p:ext uri="{BB962C8B-B14F-4D97-AF65-F5344CB8AC3E}">
        <p14:creationId xmlns:p14="http://schemas.microsoft.com/office/powerpoint/2010/main" val="578150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A9900BFF-9C18-2888-E1B1-7FD196A7450F}"/>
              </a:ext>
            </a:extLst>
          </p:cNvPr>
          <p:cNvSpPr txBox="1"/>
          <p:nvPr userDrawn="1"/>
        </p:nvSpPr>
        <p:spPr>
          <a:xfrm>
            <a:off x="4854502" y="6615833"/>
            <a:ext cx="2478625" cy="12311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2023 Yahoo Japan Corporation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60" r:id="rId2"/>
    <p:sldLayoutId id="2147483846" r:id="rId3"/>
    <p:sldLayoutId id="2147483847" r:id="rId4"/>
    <p:sldLayoutId id="2147483845" r:id="rId5"/>
    <p:sldLayoutId id="2147483799"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18.png"/><Relationship Id="rId5" Type="http://schemas.openxmlformats.org/officeDocument/2006/relationships/hyperlink" Target="https://ads-help.yahoo-net.jp/s/article/H000044177?language=ja" TargetMode="External"/><Relationship Id="rId4" Type="http://schemas.openxmlformats.org/officeDocument/2006/relationships/hyperlink" Target="https://ads-help.yahoo.co.jp/yahooads/guideline/articledetail?lan=ja&amp;aid=1617&amp;o=defaul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hyperlink" Target="https://ads-help.yahoo-net.jp/s/article/H000044177?language=ja" TargetMode="External"/><Relationship Id="rId4" Type="http://schemas.openxmlformats.org/officeDocument/2006/relationships/hyperlink" Target="https://ads-help.yahoo.co.jp/yahooads/guideline/articledetail?lan=ja&amp;aid=1617&amp;o=default"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hyperlink" Target="https://ads-help.yahoo-net.jp/s/article/H000044177?language=ja" TargetMode="External"/><Relationship Id="rId4" Type="http://schemas.openxmlformats.org/officeDocument/2006/relationships/hyperlink" Target="https://ads-help.yahoo.co.jp/yahooads/guideline/articledetail?lan=ja&amp;aid=1617&amp;o=default"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12.png"/><Relationship Id="rId1" Type="http://schemas.openxmlformats.org/officeDocument/2006/relationships/slideLayout" Target="../slideLayouts/slideLayout14.xml"/><Relationship Id="rId5" Type="http://schemas.openxmlformats.org/officeDocument/2006/relationships/image" Target="../media/image14.sv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0E5B9B-FE46-299B-2B37-ACF2A327E13E}"/>
              </a:ext>
            </a:extLst>
          </p:cNvPr>
          <p:cNvSpPr>
            <a:spLocks noGrp="1"/>
          </p:cNvSpPr>
          <p:nvPr>
            <p:ph type="title"/>
          </p:nvPr>
        </p:nvSpPr>
        <p:spPr>
          <a:prstGeom prst="rect">
            <a:avLst/>
          </a:prstGeom>
        </p:spPr>
        <p:txBody>
          <a:bodyPr/>
          <a:lstStyle/>
          <a:p>
            <a:r>
              <a:rPr kumimoji="1" lang="ja-JP" altLang="en-US" sz="2800" dirty="0"/>
              <a:t>ディスプレイ広告（予約型）</a:t>
            </a:r>
            <a:br>
              <a:rPr kumimoji="1" lang="en-US" altLang="ja-JP" sz="2800" dirty="0"/>
            </a:br>
            <a:r>
              <a:rPr lang="ja-JP" altLang="en-US" sz="2800" dirty="0"/>
              <a:t>セールスシート</a:t>
            </a:r>
            <a:endParaRPr kumimoji="1" lang="ja-JP" altLang="en-US" sz="2800" dirty="0"/>
          </a:p>
        </p:txBody>
      </p:sp>
    </p:spTree>
    <p:extLst>
      <p:ext uri="{BB962C8B-B14F-4D97-AF65-F5344CB8AC3E}">
        <p14:creationId xmlns:p14="http://schemas.microsoft.com/office/powerpoint/2010/main" val="635715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その他・注意事項</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1506DEF2-3508-6531-283E-31A2C060C8D8}"/>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127803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Rectangle 46"/>
          <p:cNvSpPr>
            <a:spLocks noChangeArrowheads="1"/>
          </p:cNvSpPr>
          <p:nvPr/>
        </p:nvSpPr>
        <p:spPr bwMode="auto">
          <a:xfrm>
            <a:off x="381724" y="1209798"/>
            <a:ext cx="11342574" cy="506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dirty="0">
                <a:solidFill>
                  <a:schemeClr val="accent3"/>
                </a:solidFill>
                <a:latin typeface="メイリオ"/>
                <a:ea typeface="メイリオ"/>
              </a:rPr>
              <a:t>■編集・制作</a:t>
            </a:r>
            <a:endParaRPr lang="en-US" altLang="ja-JP" sz="1400" dirty="0">
              <a:solidFill>
                <a:schemeClr val="accent3"/>
              </a:solidFill>
              <a:latin typeface="メイリオ"/>
              <a:ea typeface="メイリオ"/>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・企画内容は申込者・広告主様とヤフーとの間で協議の上決定し、最終的な編集権はヤフーに帰属します。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・申込者・広告主様より提供いただく製品画像等の素材については第三者の権利を侵害するものではないこと、および記載内容に係わる財産権全ての権利処理が完了</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していること、情報の正確性についてヤフーに対して保証いただくものとします。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accent3"/>
                </a:solidFill>
                <a:latin typeface="メイリオ" panose="020B0604030504040204" pitchFamily="50" charset="-128"/>
                <a:ea typeface="メイリオ" panose="020B0604030504040204" pitchFamily="50" charset="-128"/>
              </a:rPr>
              <a:t>　・企画ページ上には「提供：○○」のスポンサークレジットの掲載が必須となります。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accent3"/>
                </a:solidFill>
                <a:latin typeface="メイリオ"/>
                <a:ea typeface="メイリオ"/>
              </a:rPr>
              <a:t>　・原則として掲載終了後はアーカイブ保存せず、企画ページは削除いたします。</a:t>
            </a:r>
            <a:endParaRPr lang="en-US" altLang="ja-JP" sz="1050" dirty="0">
              <a:solidFill>
                <a:schemeClr val="accent3"/>
              </a:solidFill>
              <a:latin typeface="メイリオ"/>
              <a:ea typeface="メイリオ"/>
            </a:endParaRPr>
          </a:p>
          <a:p>
            <a:pPr eaLnBrk="1" hangingPunct="1">
              <a:spcBef>
                <a:spcPct val="0"/>
              </a:spcBef>
              <a:buFontTx/>
              <a:buNone/>
            </a:pPr>
            <a:endParaRPr lang="en-US" altLang="ja-JP" sz="160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a:solidFill>
                  <a:schemeClr val="accent3"/>
                </a:solidFill>
                <a:latin typeface="メイリオ"/>
                <a:ea typeface="メイリオ"/>
              </a:rPr>
              <a:t>■災害情報告知モジュールの掲載</a:t>
            </a:r>
            <a:endParaRPr lang="en-US" altLang="ja-JP" sz="1400" dirty="0">
              <a:solidFill>
                <a:schemeClr val="accent3"/>
              </a:solidFill>
              <a:latin typeface="メイリオ"/>
              <a:ea typeface="メイリオ"/>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・地震、津波、その他有事が発生した際、ヤフーを利用するお客様に対して速やかに災害情報をお伝えするために、企画ページについても、ページ上部に災害情報</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告知モジュールの掲載を行います。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a:ea typeface="メイリオ"/>
              </a:rPr>
              <a:t>　　</a:t>
            </a:r>
            <a:r>
              <a:rPr lang="en-US" altLang="ja-JP" sz="1050" dirty="0">
                <a:solidFill>
                  <a:schemeClr val="accent3"/>
                </a:solidFill>
                <a:latin typeface="メイリオ"/>
                <a:ea typeface="メイリオ"/>
              </a:rPr>
              <a:t>※</a:t>
            </a:r>
            <a:r>
              <a:rPr lang="ja-JP" altLang="en-US" sz="1050" dirty="0">
                <a:solidFill>
                  <a:schemeClr val="accent3"/>
                </a:solidFill>
                <a:latin typeface="メイリオ"/>
                <a:ea typeface="メイリオ"/>
              </a:rPr>
              <a:t>掲載方法（場所、内容、タイミングと期間など）は、ヤフーの統一運用ルールにしたがいます。</a:t>
            </a:r>
            <a:endParaRPr lang="en-US" altLang="ja-JP" sz="1050" dirty="0">
              <a:solidFill>
                <a:schemeClr val="accent3"/>
              </a:solidFill>
              <a:latin typeface="メイリオ"/>
              <a:ea typeface="メイリオ"/>
            </a:endParaRPr>
          </a:p>
          <a:p>
            <a:pPr eaLnBrk="1" hangingPunct="1">
              <a:spcBef>
                <a:spcPct val="0"/>
              </a:spcBef>
              <a:buFontTx/>
              <a:buNone/>
            </a:pPr>
            <a:endParaRPr lang="en-US" altLang="ja-JP" sz="160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a:solidFill>
                  <a:schemeClr val="accent3"/>
                </a:solidFill>
                <a:latin typeface="メイリオ"/>
                <a:ea typeface="メイリオ"/>
              </a:rPr>
              <a:t>■誘導広告</a:t>
            </a: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・誘導広告を申込者・広告主様で制作いただく場合、</a:t>
            </a:r>
            <a:r>
              <a:rPr lang="en-US" altLang="ja-JP" sz="1050" dirty="0">
                <a:solidFill>
                  <a:schemeClr val="accent3"/>
                </a:solidFill>
                <a:latin typeface="メイリオ" panose="020B0604030504040204" pitchFamily="50" charset="-128"/>
                <a:ea typeface="メイリオ" panose="020B0604030504040204" pitchFamily="50" charset="-128"/>
              </a:rPr>
              <a:t>P15</a:t>
            </a:r>
            <a:r>
              <a:rPr lang="ja-JP" altLang="en-US" sz="1050" dirty="0">
                <a:solidFill>
                  <a:schemeClr val="accent3"/>
                </a:solidFill>
                <a:latin typeface="メイリオ" panose="020B0604030504040204" pitchFamily="50" charset="-128"/>
                <a:ea typeface="メイリオ" panose="020B0604030504040204" pitchFamily="50" charset="-128"/>
              </a:rPr>
              <a:t>～</a:t>
            </a:r>
            <a:r>
              <a:rPr lang="en-US" altLang="ja-JP" sz="1050" dirty="0">
                <a:solidFill>
                  <a:schemeClr val="accent3"/>
                </a:solidFill>
                <a:latin typeface="メイリオ" panose="020B0604030504040204" pitchFamily="50" charset="-128"/>
                <a:ea typeface="メイリオ" panose="020B0604030504040204" pitchFamily="50" charset="-128"/>
              </a:rPr>
              <a:t>22</a:t>
            </a:r>
            <a:r>
              <a:rPr lang="ja-JP" altLang="en-US" sz="1050" dirty="0">
                <a:solidFill>
                  <a:schemeClr val="accent3"/>
                </a:solidFill>
                <a:latin typeface="メイリオ" panose="020B0604030504040204" pitchFamily="50" charset="-128"/>
                <a:ea typeface="メイリオ" panose="020B0604030504040204" pitchFamily="50" charset="-128"/>
              </a:rPr>
              <a:t>のガイドラインを遵守してください。</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また原則として、タイアップを実施するヤフーサービスのロゴやテキストの掲載が必須となります。そのため、通常の審査とは別にサービス部門でのブランド</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チェックが必要となりますので、必ず入稿前に弊社担当営業を通じてクリエイティブの確認をご依頼願います。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accent3"/>
              </a:solidFill>
              <a:latin typeface="メイリオ"/>
              <a:ea typeface="メイリオ"/>
            </a:endParaRPr>
          </a:p>
          <a:p>
            <a:pPr marL="0" lvl="0" indent="0" eaLnBrk="1" hangingPunct="1">
              <a:spcBef>
                <a:spcPct val="0"/>
              </a:spcBef>
              <a:buNone/>
            </a:pPr>
            <a:r>
              <a:rPr lang="ja-JP" altLang="en-US" sz="1400" dirty="0">
                <a:solidFill>
                  <a:schemeClr val="accent3"/>
                </a:solidFill>
                <a:latin typeface="メイリオ"/>
                <a:ea typeface="メイリオ"/>
              </a:rPr>
              <a:t>■効果計測用</a:t>
            </a:r>
            <a:r>
              <a:rPr lang="en-US" altLang="ja-JP" sz="1400" dirty="0">
                <a:solidFill>
                  <a:schemeClr val="accent3"/>
                </a:solidFill>
                <a:latin typeface="メイリオ"/>
                <a:ea typeface="メイリオ"/>
              </a:rPr>
              <a:t>URL</a:t>
            </a: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・セキュリティ等の観点から、下記いずれの場合もリンク先への効果計測用のパラメータ付き</a:t>
            </a:r>
            <a:r>
              <a:rPr lang="en-US" altLang="ja-JP" sz="1050" dirty="0">
                <a:solidFill>
                  <a:schemeClr val="accent3"/>
                </a:solidFill>
                <a:latin typeface="メイリオ" panose="020B0604030504040204" pitchFamily="50" charset="-128"/>
                <a:ea typeface="メイリオ" panose="020B0604030504040204" pitchFamily="50" charset="-128"/>
              </a:rPr>
              <a:t>URL</a:t>
            </a:r>
            <a:r>
              <a:rPr lang="ja-JP" altLang="en-US" sz="1050" dirty="0">
                <a:solidFill>
                  <a:schemeClr val="accent3"/>
                </a:solidFill>
                <a:latin typeface="メイリオ" panose="020B0604030504040204" pitchFamily="50" charset="-128"/>
                <a:ea typeface="メイリオ" panose="020B0604030504040204" pitchFamily="50" charset="-128"/>
              </a:rPr>
              <a:t>の設定は不可となります。ただし、一部効果計測ベンダーに</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おいては効果測定データ取扱約款の確認・同意をいただいた上で設定することが可能です。弊社担当営業までご相談ください。</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誘導広告→企画ページ ｜ 企画ページ→広告主様サイト</a:t>
            </a:r>
            <a:endParaRPr lang="en-US" altLang="ja-JP" sz="1050" dirty="0">
              <a:solidFill>
                <a:schemeClr val="accent3"/>
              </a:solidFill>
              <a:latin typeface="メイリオ"/>
              <a:ea typeface="メイリオ"/>
            </a:endParaRPr>
          </a:p>
          <a:p>
            <a:pPr marL="0" lvl="0" indent="0" eaLnBrk="1" hangingPunct="1">
              <a:spcBef>
                <a:spcPct val="0"/>
              </a:spcBef>
              <a:buNone/>
            </a:pPr>
            <a:endParaRPr lang="en-US" altLang="ja-JP" sz="1600" dirty="0">
              <a:solidFill>
                <a:schemeClr val="accent3"/>
              </a:solidFill>
              <a:latin typeface="メイリオ"/>
              <a:ea typeface="メイリオ"/>
            </a:endParaRPr>
          </a:p>
          <a:p>
            <a:pPr marL="0" lvl="0" indent="0" eaLnBrk="1" hangingPunct="1">
              <a:spcBef>
                <a:spcPct val="0"/>
              </a:spcBef>
              <a:buNone/>
            </a:pPr>
            <a:r>
              <a:rPr lang="ja-JP" altLang="en-US" sz="1400" dirty="0">
                <a:solidFill>
                  <a:schemeClr val="accent3"/>
                </a:solidFill>
                <a:latin typeface="メイリオ"/>
                <a:ea typeface="メイリオ"/>
              </a:rPr>
              <a:t>■効果検証レポート</a:t>
            </a:r>
            <a:endParaRPr lang="en-US" altLang="ja-JP" sz="140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・レポートには、ヤフーの管理するお客様の個人情報</a:t>
            </a:r>
            <a:r>
              <a:rPr lang="en-US" altLang="ja-JP" sz="1050" dirty="0">
                <a:solidFill>
                  <a:schemeClr val="accent3"/>
                </a:solidFill>
                <a:latin typeface="メイリオ"/>
                <a:ea typeface="メイリオ"/>
              </a:rPr>
              <a:t>*1</a:t>
            </a:r>
            <a:r>
              <a:rPr lang="ja-JP" altLang="en-US" sz="1050" dirty="0">
                <a:solidFill>
                  <a:schemeClr val="accent3"/>
                </a:solidFill>
                <a:latin typeface="メイリオ"/>
                <a:ea typeface="メイリオ"/>
              </a:rPr>
              <a:t>（個人情報の保護に関する法律に定める個人情報。以下同じ。）が含まれる場合があります。個人情報の保護</a:t>
            </a:r>
            <a:endParaRPr lang="en-US" altLang="ja-JP" sz="105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に関する法律その他の関係法令・ガイドラインを遵守するとともに、善良な管理者の注意をもって適切に取り扱い、不正アクセスおよび不正利用の防止に努めて</a:t>
            </a:r>
            <a:r>
              <a:rPr lang="ja-JP" altLang="en-US" sz="1050" dirty="0" err="1">
                <a:solidFill>
                  <a:schemeClr val="accent3"/>
                </a:solidFill>
                <a:latin typeface="メイリオ"/>
                <a:ea typeface="メイリオ"/>
              </a:rPr>
              <a:t>い</a:t>
            </a:r>
            <a:r>
              <a:rPr lang="ja-JP" altLang="en-US" sz="1050" dirty="0">
                <a:solidFill>
                  <a:schemeClr val="accent3"/>
                </a:solidFill>
                <a:latin typeface="メイリオ"/>
                <a:ea typeface="メイリオ"/>
              </a:rPr>
              <a:t>　　</a:t>
            </a:r>
            <a:endParaRPr lang="en-US" altLang="ja-JP" sz="105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ただくようにお願いいたします。</a:t>
            </a:r>
            <a:br>
              <a:rPr lang="ja-JP" altLang="en-US" sz="1050" dirty="0">
                <a:solidFill>
                  <a:schemeClr val="accent3"/>
                </a:solidFill>
                <a:latin typeface="メイリオ"/>
                <a:ea typeface="メイリオ"/>
              </a:rPr>
            </a:br>
            <a:r>
              <a:rPr lang="ja-JP" altLang="en-US" sz="1050" dirty="0">
                <a:solidFill>
                  <a:schemeClr val="accent3"/>
                </a:solidFill>
                <a:latin typeface="メイリオ"/>
                <a:ea typeface="メイリオ"/>
              </a:rPr>
              <a:t>　　</a:t>
            </a:r>
            <a:r>
              <a:rPr lang="en-US" altLang="ja-JP" sz="1050" dirty="0">
                <a:solidFill>
                  <a:schemeClr val="accent3"/>
                </a:solidFill>
                <a:latin typeface="メイリオ"/>
                <a:ea typeface="メイリオ"/>
              </a:rPr>
              <a:t>*1.</a:t>
            </a:r>
            <a:r>
              <a:rPr lang="ja-JP" altLang="en-US" sz="1050" dirty="0">
                <a:solidFill>
                  <a:schemeClr val="accent3"/>
                </a:solidFill>
                <a:latin typeface="メイリオ"/>
                <a:ea typeface="メイリオ"/>
              </a:rPr>
              <a:t>例：ユーザーアンケートを実施し自由回答を含む場合、ヤフーにおいて特定の個人を識別することができる情報に該当</a:t>
            </a:r>
            <a:endParaRPr lang="en-US" altLang="ja-JP" sz="1050" dirty="0">
              <a:solidFill>
                <a:schemeClr val="accent3"/>
              </a:solidFill>
              <a:latin typeface="メイリオ"/>
              <a:ea typeface="メイリオ"/>
            </a:endParaRPr>
          </a:p>
        </p:txBody>
      </p:sp>
    </p:spTree>
    <p:extLst>
      <p:ext uri="{BB962C8B-B14F-4D97-AF65-F5344CB8AC3E}">
        <p14:creationId xmlns:p14="http://schemas.microsoft.com/office/powerpoint/2010/main" val="510646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Rectangle 46">
            <a:extLst>
              <a:ext uri="{FF2B5EF4-FFF2-40B4-BE49-F238E27FC236}">
                <a16:creationId xmlns:a16="http://schemas.microsoft.com/office/drawing/2014/main" id="{6C14EF9C-1DB2-CA63-B18E-7FF6818EFE2B}"/>
              </a:ext>
            </a:extLst>
          </p:cNvPr>
          <p:cNvSpPr>
            <a:spLocks noChangeArrowheads="1"/>
          </p:cNvSpPr>
          <p:nvPr/>
        </p:nvSpPr>
        <p:spPr bwMode="auto">
          <a:xfrm>
            <a:off x="455980" y="1227317"/>
            <a:ext cx="10628964" cy="414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400" kern="0" dirty="0">
                <a:solidFill>
                  <a:srgbClr val="545454"/>
                </a:solidFill>
                <a:latin typeface="メイリオ"/>
                <a:ea typeface="メイリオ"/>
              </a:rPr>
              <a:t>■ 免責事項</a:t>
            </a:r>
            <a:endParaRPr lang="en-US" altLang="ja-JP" sz="14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545454"/>
                </a:solidFill>
                <a:latin typeface="メイリオ"/>
                <a:ea typeface="メイリオ"/>
              </a:rPr>
              <a:t>申込者・広告主様の故意または過失によって、ヤフーと申込者間の広告掲載契約に定める掲載開始日までに企画ページの掲載を開始できなかった場合、</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できなかった期間の広告料金（広告掲載費、制作費その他広告掲載契約に基づき申込者およびヤフー間で事前に合意した金額をいいます）は何ら減免されません。</a:t>
            </a:r>
            <a:endParaRPr lang="en-US" altLang="ja-JP" sz="105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ヤフーが定めるサポート環境（</a:t>
            </a:r>
            <a:r>
              <a:rPr lang="en-US" altLang="ja-JP" sz="1050" kern="0" dirty="0">
                <a:solidFill>
                  <a:srgbClr val="545454"/>
                </a:solidFill>
                <a:latin typeface="メイリオ"/>
                <a:ea typeface="メイリオ"/>
              </a:rPr>
              <a:t>OS/</a:t>
            </a:r>
            <a:r>
              <a:rPr lang="ja-JP" altLang="en-US" sz="1050" kern="0" dirty="0">
                <a:solidFill>
                  <a:srgbClr val="545454"/>
                </a:solidFill>
                <a:latin typeface="メイリオ"/>
                <a:ea typeface="メイリオ"/>
              </a:rPr>
              <a:t>ブラウザー）以外では、企画ページの非表示や表示崩れを起こす場合があり、ヤフーは当該非表示または表示崩れに関して一切の責任を負いません。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緊急メンテナンスの発生などヤフーの責に帰すべき事由以外の原因により、企画ページの全部または一部を掲載できなかった場合、ヤフーはその責を問われないものとし、当該履行については、当該原因の影響とみなされる範囲まで義務を免除されるものとします。</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ただし、ヤフーの故意または重過失による場合はこの限りではありません。</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なお、この場合、ヤフーが掲載を行わなかった部分については、協賛料金への申込者の支払債務は生じないものとします。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企画ページ掲載中に、当該サイトからのリンクがデッドリンクとなった場合や、リンク先のサイトに不具合が発生した場合、ヤフーは当該企画ページの掲載を停止することができるものとし、この場合、ヤフーは企画ページ不掲載の責を負わないものとします。</a:t>
            </a:r>
            <a:endParaRPr lang="en-US" altLang="ja-JP" sz="105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400" kern="0" dirty="0">
                <a:solidFill>
                  <a:srgbClr val="545454"/>
                </a:solidFill>
                <a:latin typeface="メイリオ"/>
                <a:ea typeface="メイリオ"/>
              </a:rPr>
              <a:t>■ 免責期間</a:t>
            </a:r>
            <a:endParaRPr lang="en-US" altLang="ja-JP" sz="14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050" kern="0" dirty="0">
                <a:solidFill>
                  <a:srgbClr val="545454"/>
                </a:solidFill>
                <a:latin typeface="メイリオ"/>
                <a:ea typeface="メイリオ"/>
              </a:rPr>
              <a:t>以下①～③を企画ページの掲載調整時間とし、ヤフーは当該掲載調整時間内の不具合、不完全掲載または未掲載について免責されるものとします。</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①企画ページ掲載の初日の午前</a:t>
            </a:r>
            <a:r>
              <a:rPr lang="en-US" altLang="ja-JP" sz="1050" kern="0" dirty="0">
                <a:solidFill>
                  <a:srgbClr val="545454"/>
                </a:solidFill>
                <a:latin typeface="メイリオ"/>
                <a:ea typeface="メイリオ"/>
              </a:rPr>
              <a:t>0</a:t>
            </a:r>
            <a:r>
              <a:rPr lang="ja-JP" altLang="en-US" sz="1050" kern="0" dirty="0">
                <a:solidFill>
                  <a:srgbClr val="545454"/>
                </a:solidFill>
                <a:latin typeface="メイリオ"/>
                <a:ea typeface="メイリオ"/>
              </a:rPr>
              <a:t>時から</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時間、および企画ページの内容が変更もしくは追加された場合における、当該企画ページの掲載予定時刻から</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②企画ページの掲載開始日が営業日以外の場合における、当該掲載開始時間から翌営業日正午まで</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③企画ページの総掲載予定時間が</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時間未満の場合における、総掲載予定時間の</a:t>
            </a:r>
            <a:r>
              <a:rPr lang="en-US" altLang="ja-JP" sz="1050" kern="0" dirty="0">
                <a:solidFill>
                  <a:srgbClr val="545454"/>
                </a:solidFill>
                <a:latin typeface="メイリオ"/>
                <a:ea typeface="メイリオ"/>
              </a:rPr>
              <a:t>10%</a:t>
            </a:r>
            <a:r>
              <a:rPr lang="ja-JP" altLang="en-US" sz="105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12932486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事前提案可否について</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1つの角を切り取り、1つの角を丸めた四角形 8">
            <a:extLst>
              <a:ext uri="{FF2B5EF4-FFF2-40B4-BE49-F238E27FC236}">
                <a16:creationId xmlns:a16="http://schemas.microsoft.com/office/drawing/2014/main" id="{62CFFD24-ABE5-13B9-F588-7B46D1A7DEB4}"/>
              </a:ext>
            </a:extLst>
          </p:cNvPr>
          <p:cNvSpPr/>
          <p:nvPr/>
        </p:nvSpPr>
        <p:spPr>
          <a:xfrm>
            <a:off x="479425" y="1265237"/>
            <a:ext cx="11233151" cy="699422"/>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b="1" kern="0" dirty="0">
                <a:solidFill>
                  <a:srgbClr val="C00000"/>
                </a:solidFill>
                <a:latin typeface="メイリオ"/>
              </a:rPr>
              <a:t>タイアップ広告</a:t>
            </a:r>
            <a:r>
              <a:rPr kumimoji="0" lang="ja-JP" altLang="en-US" kern="0" dirty="0">
                <a:solidFill>
                  <a:srgbClr val="545454"/>
                </a:solidFill>
                <a:latin typeface="メイリオ"/>
              </a:rPr>
              <a:t>への掲載をご希望の場合は、各商品の審査基準にもとづき</a:t>
            </a:r>
            <a:endParaRPr kumimoji="0" lang="en-US" altLang="ja-JP" kern="0" dirty="0">
              <a:solidFill>
                <a:srgbClr val="545454"/>
              </a:solidFill>
              <a:latin typeface="メイリオ"/>
            </a:endParaRPr>
          </a:p>
          <a:p>
            <a:pPr algn="ctr">
              <a:lnSpc>
                <a:spcPct val="130000"/>
              </a:lnSpc>
              <a:defRPr/>
            </a:pPr>
            <a:r>
              <a:rPr kumimoji="0" lang="ja-JP" altLang="en-US" kern="0" dirty="0">
                <a:solidFill>
                  <a:srgbClr val="545454"/>
                </a:solidFill>
                <a:latin typeface="メイリオ"/>
              </a:rPr>
              <a:t>事前に掲載可否を判断させていただきます。詳細は各商品のセールスシートをご確認ください。</a:t>
            </a:r>
          </a:p>
        </p:txBody>
      </p:sp>
      <p:graphicFrame>
        <p:nvGraphicFramePr>
          <p:cNvPr id="6" name="表 5">
            <a:extLst>
              <a:ext uri="{FF2B5EF4-FFF2-40B4-BE49-F238E27FC236}">
                <a16:creationId xmlns:a16="http://schemas.microsoft.com/office/drawing/2014/main" id="{A4BC4EB1-A1D0-AACF-0E40-57E7A6A49302}"/>
              </a:ext>
            </a:extLst>
          </p:cNvPr>
          <p:cNvGraphicFramePr>
            <a:graphicFrameLocks noGrp="1"/>
          </p:cNvGraphicFramePr>
          <p:nvPr>
            <p:extLst>
              <p:ext uri="{D42A27DB-BD31-4B8C-83A1-F6EECF244321}">
                <p14:modId xmlns:p14="http://schemas.microsoft.com/office/powerpoint/2010/main" val="1042660855"/>
              </p:ext>
            </p:extLst>
          </p:nvPr>
        </p:nvGraphicFramePr>
        <p:xfrm>
          <a:off x="479425" y="2784042"/>
          <a:ext cx="11233150" cy="314799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7" name="角丸四角形 10">
            <a:extLst>
              <a:ext uri="{FF2B5EF4-FFF2-40B4-BE49-F238E27FC236}">
                <a16:creationId xmlns:a16="http://schemas.microsoft.com/office/drawing/2014/main" id="{CBB4473C-261D-F344-6F28-F3052DF5A2E2}"/>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Tree>
    <p:extLst>
      <p:ext uri="{BB962C8B-B14F-4D97-AF65-F5344CB8AC3E}">
        <p14:creationId xmlns:p14="http://schemas.microsoft.com/office/powerpoint/2010/main" val="1788672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04</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en-US" altLang="ja-JP" dirty="0">
                <a:latin typeface="+mn-ea"/>
              </a:rPr>
              <a:t>Appendix</a:t>
            </a:r>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1707093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a:t>Appendix</a:t>
            </a:r>
            <a:endParaRPr kumimoji="1" lang="ja-JP" altLang="en-US" dirty="0"/>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sz="1400" dirty="0"/>
              <a:t>タイアップへの誘導広告制作ガイドライン</a:t>
            </a:r>
            <a:r>
              <a:rPr lang="ja-JP" altLang="en-US" dirty="0"/>
              <a:t> </a:t>
            </a:r>
            <a:endParaRPr lang="en-US" altLang="ja-JP" dirty="0"/>
          </a:p>
          <a:p>
            <a:r>
              <a:rPr lang="en-US" altLang="ja-JP" dirty="0"/>
              <a:t>Yahoo!</a:t>
            </a:r>
            <a:r>
              <a:rPr lang="ja-JP" altLang="en-US" dirty="0"/>
              <a:t>特別企画</a:t>
            </a:r>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3" name="正方形/長方形 32"/>
          <p:cNvSpPr/>
          <p:nvPr/>
        </p:nvSpPr>
        <p:spPr>
          <a:xfrm>
            <a:off x="358655" y="1089025"/>
            <a:ext cx="7536457" cy="3193182"/>
          </a:xfrm>
          <a:prstGeom prst="rect">
            <a:avLst/>
          </a:prstGeom>
        </p:spPr>
        <p:txBody>
          <a:bodyPr wrap="square">
            <a:spAutoFit/>
          </a:bodyPr>
          <a:lstStyle/>
          <a:p>
            <a:pPr lvl="0"/>
            <a:r>
              <a:rPr lang="ja-JP" altLang="en-US" sz="1600" kern="0" dirty="0">
                <a:solidFill>
                  <a:prstClr val="black"/>
                </a:solidFill>
                <a:latin typeface="+mn-ea"/>
                <a:cs typeface="メイリオ" panose="020B0604030504040204" pitchFamily="50" charset="-128"/>
              </a:rPr>
              <a:t>（１）画像タイプ</a:t>
            </a:r>
            <a:endParaRPr lang="en-US" altLang="ja-JP" sz="1600" kern="0" dirty="0">
              <a:solidFill>
                <a:prstClr val="black"/>
              </a:solidFill>
              <a:latin typeface="+mn-ea"/>
              <a:cs typeface="メイリオ" panose="020B0604030504040204" pitchFamily="50" charset="-128"/>
            </a:endParaRPr>
          </a:p>
          <a:p>
            <a:pPr lvl="0"/>
            <a:r>
              <a:rPr lang="ja-JP" altLang="en-US" sz="1050" kern="0" dirty="0">
                <a:solidFill>
                  <a:prstClr val="black"/>
                </a:solidFill>
                <a:latin typeface="+mn-ea"/>
                <a:cs typeface="メイリオ" panose="020B0604030504040204" pitchFamily="50" charset="-128"/>
              </a:rPr>
              <a:t>・「</a:t>
            </a:r>
            <a:r>
              <a:rPr lang="en-US" altLang="ja-JP" sz="1050" kern="0" dirty="0">
                <a:solidFill>
                  <a:prstClr val="black"/>
                </a:solidFill>
                <a:latin typeface="+mn-ea"/>
                <a:cs typeface="メイリオ" panose="020B0604030504040204" pitchFamily="50" charset="-128"/>
              </a:rPr>
              <a:t>Yahoo!</a:t>
            </a:r>
            <a:r>
              <a:rPr lang="ja-JP" altLang="en-US" sz="1050" kern="0" dirty="0">
                <a:solidFill>
                  <a:prstClr val="black"/>
                </a:solidFill>
                <a:latin typeface="+mn-ea"/>
                <a:cs typeface="メイリオ" panose="020B0604030504040204" pitchFamily="50" charset="-128"/>
              </a:rPr>
              <a:t>特別企画ロゴ」＋「広告・広告主体者表記」を必ずセットで掲載</a:t>
            </a:r>
            <a:endParaRPr lang="en-US" altLang="ja-JP" sz="1050" kern="0" dirty="0">
              <a:solidFill>
                <a:prstClr val="black"/>
              </a:solidFill>
              <a:latin typeface="+mn-ea"/>
              <a:cs typeface="メイリオ" panose="020B0604030504040204" pitchFamily="50" charset="-128"/>
            </a:endParaRPr>
          </a:p>
          <a:p>
            <a:r>
              <a:rPr lang="ja-JP" altLang="en-US" sz="1050" kern="0" dirty="0">
                <a:solidFill>
                  <a:prstClr val="black"/>
                </a:solidFill>
                <a:latin typeface="+mn-ea"/>
                <a:cs typeface="メイリオ" panose="020B0604030504040204" pitchFamily="50" charset="-128"/>
              </a:rPr>
              <a:t>・</a:t>
            </a:r>
            <a:r>
              <a:rPr lang="ja-JP" altLang="en-US" sz="1050" kern="0" dirty="0">
                <a:solidFill>
                  <a:srgbClr val="FF0000"/>
                </a:solidFill>
                <a:latin typeface="+mn-ea"/>
                <a:cs typeface="メイリオ" panose="020B0604030504040204" pitchFamily="50" charset="-128"/>
              </a:rPr>
              <a:t>上記</a:t>
            </a:r>
            <a:r>
              <a:rPr lang="en-US" altLang="ja-JP" sz="1050" kern="0" dirty="0">
                <a:solidFill>
                  <a:srgbClr val="FF0000"/>
                </a:solidFill>
                <a:latin typeface="+mn-ea"/>
                <a:cs typeface="メイリオ" panose="020B0604030504040204" pitchFamily="50" charset="-128"/>
              </a:rPr>
              <a:t>2</a:t>
            </a:r>
            <a:r>
              <a:rPr lang="ja-JP" altLang="en-US" sz="1050" kern="0" dirty="0">
                <a:solidFill>
                  <a:srgbClr val="FF0000"/>
                </a:solidFill>
                <a:latin typeface="+mn-ea"/>
                <a:cs typeface="メイリオ" panose="020B0604030504040204" pitchFamily="50" charset="-128"/>
              </a:rPr>
              <a:t>要素は最大限離す必要があるため、以下のいずれかの通り対角線上に配置</a:t>
            </a:r>
            <a:endParaRPr lang="en-US" altLang="ja-JP" sz="1050" kern="0" dirty="0">
              <a:solidFill>
                <a:srgbClr val="FF0000"/>
              </a:solidFill>
              <a:latin typeface="+mn-ea"/>
              <a:cs typeface="メイリオ" panose="020B0604030504040204" pitchFamily="50" charset="-128"/>
            </a:endParaRPr>
          </a:p>
          <a:p>
            <a:pPr lvl="0"/>
            <a:r>
              <a:rPr lang="ja-JP" altLang="en-US" sz="1050" kern="0" dirty="0">
                <a:solidFill>
                  <a:prstClr val="black"/>
                </a:solidFill>
                <a:latin typeface="+mn-ea"/>
                <a:cs typeface="メイリオ" panose="020B0604030504040204" pitchFamily="50" charset="-128"/>
              </a:rPr>
              <a:t>　　①</a:t>
            </a:r>
            <a:r>
              <a:rPr lang="en-US" altLang="ja-JP" sz="1050" kern="0" dirty="0">
                <a:solidFill>
                  <a:prstClr val="black"/>
                </a:solidFill>
                <a:latin typeface="+mn-ea"/>
                <a:cs typeface="メイリオ" panose="020B0604030504040204" pitchFamily="50" charset="-128"/>
              </a:rPr>
              <a:t>Yahoo!</a:t>
            </a:r>
            <a:r>
              <a:rPr lang="ja-JP" altLang="en-US" sz="1050" kern="0" dirty="0">
                <a:solidFill>
                  <a:prstClr val="black"/>
                </a:solidFill>
                <a:latin typeface="+mn-ea"/>
                <a:cs typeface="メイリオ" panose="020B0604030504040204" pitchFamily="50" charset="-128"/>
              </a:rPr>
              <a:t>特別企画ロゴ：左上、広告・広告主体者表記：右下</a:t>
            </a:r>
            <a:endParaRPr lang="en-US" altLang="ja-JP" sz="1050" kern="0" dirty="0">
              <a:solidFill>
                <a:prstClr val="black"/>
              </a:solidFill>
              <a:latin typeface="+mn-ea"/>
              <a:cs typeface="メイリオ" panose="020B0604030504040204" pitchFamily="50" charset="-128"/>
            </a:endParaRPr>
          </a:p>
          <a:p>
            <a:r>
              <a:rPr lang="ja-JP" altLang="en-US" sz="1050" kern="0" dirty="0">
                <a:solidFill>
                  <a:prstClr val="black"/>
                </a:solidFill>
                <a:latin typeface="+mn-ea"/>
                <a:cs typeface="メイリオ" panose="020B0604030504040204" pitchFamily="50" charset="-128"/>
              </a:rPr>
              <a:t>　　②</a:t>
            </a:r>
            <a:r>
              <a:rPr lang="en-US" altLang="ja-JP" sz="1050" kern="0" dirty="0">
                <a:solidFill>
                  <a:prstClr val="black"/>
                </a:solidFill>
                <a:latin typeface="+mn-ea"/>
                <a:cs typeface="メイリオ" panose="020B0604030504040204" pitchFamily="50" charset="-128"/>
              </a:rPr>
              <a:t>Yahoo!</a:t>
            </a:r>
            <a:r>
              <a:rPr lang="ja-JP" altLang="en-US" sz="1050" kern="0" dirty="0">
                <a:solidFill>
                  <a:prstClr val="black"/>
                </a:solidFill>
                <a:latin typeface="+mn-ea"/>
                <a:cs typeface="メイリオ" panose="020B0604030504040204" pitchFamily="50" charset="-128"/>
              </a:rPr>
              <a:t>特別企画ロゴ：右上、広告・広告主体者表記：左下</a:t>
            </a:r>
            <a:endParaRPr lang="en-US" altLang="ja-JP" sz="1050" kern="0" dirty="0">
              <a:solidFill>
                <a:prstClr val="black"/>
              </a:solidFill>
              <a:latin typeface="+mn-ea"/>
              <a:cs typeface="メイリオ" panose="020B0604030504040204" pitchFamily="50" charset="-128"/>
            </a:endParaRPr>
          </a:p>
          <a:p>
            <a:pPr lvl="0"/>
            <a:r>
              <a:rPr lang="ja-JP" altLang="en-US" sz="1050" kern="0" dirty="0">
                <a:solidFill>
                  <a:prstClr val="black"/>
                </a:solidFill>
                <a:latin typeface="+mn-ea"/>
                <a:cs typeface="メイリオ" panose="020B0604030504040204" pitchFamily="50" charset="-128"/>
              </a:rPr>
              <a:t>・</a:t>
            </a:r>
            <a:r>
              <a:rPr lang="en-US" altLang="ja-JP" sz="1050" kern="0" dirty="0">
                <a:solidFill>
                  <a:prstClr val="black"/>
                </a:solidFill>
                <a:latin typeface="+mn-ea"/>
                <a:cs typeface="メイリオ" panose="020B0604030504040204" pitchFamily="50" charset="-128"/>
              </a:rPr>
              <a:t>Yahoo!</a:t>
            </a:r>
            <a:r>
              <a:rPr lang="ja-JP" altLang="en-US" sz="1050" kern="0" dirty="0">
                <a:solidFill>
                  <a:prstClr val="black"/>
                </a:solidFill>
                <a:latin typeface="+mn-ea"/>
                <a:cs typeface="メイリオ" panose="020B0604030504040204" pitchFamily="50" charset="-128"/>
              </a:rPr>
              <a:t>特別企画ロゴは、視認性を確保できるサイズで掲載。</a:t>
            </a:r>
            <a:endParaRPr lang="en-US" altLang="ja-JP" sz="1050" kern="0" dirty="0">
              <a:solidFill>
                <a:prstClr val="black"/>
              </a:solidFill>
              <a:latin typeface="+mn-ea"/>
              <a:cs typeface="メイリオ" panose="020B0604030504040204" pitchFamily="50" charset="-128"/>
            </a:endParaRPr>
          </a:p>
          <a:p>
            <a:pPr lvl="0"/>
            <a:r>
              <a:rPr lang="ja-JP" altLang="en-US" sz="1050" kern="0" dirty="0">
                <a:latin typeface="+mn-ea"/>
                <a:cs typeface="メイリオ" panose="020B0604030504040204" pitchFamily="50" charset="-128"/>
              </a:rPr>
              <a:t>　その他、使用にあたっては、</a:t>
            </a:r>
            <a:r>
              <a:rPr lang="en-US" altLang="ja-JP" sz="1050" kern="0" dirty="0">
                <a:latin typeface="+mn-ea"/>
                <a:cs typeface="メイリオ" panose="020B0604030504040204" pitchFamily="50" charset="-128"/>
              </a:rPr>
              <a:t>P14</a:t>
            </a:r>
            <a:r>
              <a:rPr lang="ja-JP" altLang="en-US" sz="1050" kern="0" dirty="0">
                <a:latin typeface="+mn-ea"/>
                <a:cs typeface="メイリオ" panose="020B0604030504040204" pitchFamily="50" charset="-128"/>
              </a:rPr>
              <a:t>～</a:t>
            </a:r>
            <a:r>
              <a:rPr lang="en-US" altLang="ja-JP" sz="1050" kern="0" dirty="0">
                <a:latin typeface="+mn-ea"/>
                <a:cs typeface="メイリオ" panose="020B0604030504040204" pitchFamily="50" charset="-128"/>
              </a:rPr>
              <a:t>19</a:t>
            </a:r>
            <a:r>
              <a:rPr lang="ja-JP" altLang="en-US" sz="1050" kern="0" dirty="0">
                <a:latin typeface="+mn-ea"/>
                <a:cs typeface="メイリオ" panose="020B0604030504040204" pitchFamily="50" charset="-128"/>
              </a:rPr>
              <a:t>の「</a:t>
            </a:r>
            <a:r>
              <a:rPr lang="en-US" altLang="ja-JP" sz="1050" kern="0" dirty="0">
                <a:latin typeface="+mn-ea"/>
                <a:cs typeface="メイリオ" panose="020B0604030504040204" pitchFamily="50" charset="-128"/>
              </a:rPr>
              <a:t>Yahoo! JAPAN</a:t>
            </a:r>
            <a:r>
              <a:rPr lang="ja-JP" altLang="en-US" sz="1050" kern="0" dirty="0">
                <a:latin typeface="+mn-ea"/>
                <a:cs typeface="メイリオ" panose="020B0604030504040204" pitchFamily="50" charset="-128"/>
              </a:rPr>
              <a:t>ブランドガイドライン」を遵守。</a:t>
            </a:r>
            <a:endParaRPr lang="en-US" altLang="ja-JP" sz="1050" kern="0" dirty="0">
              <a:latin typeface="+mn-ea"/>
              <a:cs typeface="メイリオ" panose="020B0604030504040204" pitchFamily="50" charset="-128"/>
            </a:endParaRPr>
          </a:p>
          <a:p>
            <a:pPr lvl="0"/>
            <a:r>
              <a:rPr lang="ja-JP" altLang="en-US" sz="1050" dirty="0">
                <a:latin typeface="+mn-ea"/>
                <a:cs typeface="メイリオ" panose="020B0604030504040204" pitchFamily="50" charset="-128"/>
              </a:rPr>
              <a:t>・</a:t>
            </a:r>
            <a:r>
              <a:rPr lang="ja-JP" altLang="en-US" sz="1050" kern="0" dirty="0">
                <a:solidFill>
                  <a:prstClr val="black"/>
                </a:solidFill>
                <a:latin typeface="+mn-ea"/>
                <a:cs typeface="メイリオ" panose="020B0604030504040204" pitchFamily="50" charset="-128"/>
              </a:rPr>
              <a:t>広告・広告主体者表記は、以下いずれかの表記、形式で掲載。</a:t>
            </a:r>
            <a:endParaRPr lang="en-US" altLang="ja-JP" sz="1050" kern="0" dirty="0">
              <a:solidFill>
                <a:prstClr val="black"/>
              </a:solidFill>
              <a:latin typeface="+mn-ea"/>
              <a:cs typeface="メイリオ" panose="020B0604030504040204" pitchFamily="50" charset="-128"/>
            </a:endParaRPr>
          </a:p>
          <a:p>
            <a:pPr lvl="0"/>
            <a:r>
              <a:rPr lang="ja-JP" altLang="en-US" sz="1050" kern="0" dirty="0">
                <a:solidFill>
                  <a:prstClr val="black"/>
                </a:solidFill>
                <a:latin typeface="+mn-ea"/>
                <a:cs typeface="メイリオ" panose="020B0604030504040204" pitchFamily="50" charset="-128"/>
              </a:rPr>
              <a:t>　　①</a:t>
            </a:r>
            <a:r>
              <a:rPr lang="ja-JP" altLang="en-US" sz="1050" kern="0" dirty="0">
                <a:latin typeface="+mn-ea"/>
                <a:cs typeface="メイリオ" panose="020B0604030504040204" pitchFamily="50" charset="-128"/>
              </a:rPr>
              <a:t>提供：クライアント名（テキスト </a:t>
            </a:r>
            <a:r>
              <a:rPr lang="en-US" altLang="ja-JP" sz="1050" kern="0" dirty="0">
                <a:latin typeface="+mn-ea"/>
                <a:cs typeface="メイリオ" panose="020B0604030504040204" pitchFamily="50" charset="-128"/>
              </a:rPr>
              <a:t>or </a:t>
            </a:r>
            <a:r>
              <a:rPr lang="ja-JP" altLang="en-US" sz="1050" kern="0" dirty="0">
                <a:latin typeface="+mn-ea"/>
                <a:cs typeface="メイリオ" panose="020B0604030504040204" pitchFamily="50" charset="-128"/>
              </a:rPr>
              <a:t>ロゴ）</a:t>
            </a:r>
            <a:endParaRPr lang="en-US" altLang="ja-JP" sz="1050" kern="0" dirty="0">
              <a:latin typeface="+mn-ea"/>
              <a:cs typeface="メイリオ" panose="020B0604030504040204" pitchFamily="50" charset="-128"/>
            </a:endParaRPr>
          </a:p>
          <a:p>
            <a:r>
              <a:rPr lang="ja-JP" altLang="en-US" sz="1050" kern="0" dirty="0">
                <a:solidFill>
                  <a:prstClr val="black"/>
                </a:solidFill>
                <a:latin typeface="+mn-ea"/>
                <a:cs typeface="メイリオ" panose="020B0604030504040204" pitchFamily="50" charset="-128"/>
              </a:rPr>
              <a:t>　　②</a:t>
            </a:r>
            <a:r>
              <a:rPr lang="en-US" altLang="ja-JP" sz="1050" kern="0" dirty="0">
                <a:solidFill>
                  <a:prstClr val="black"/>
                </a:solidFill>
                <a:latin typeface="+mn-ea"/>
                <a:cs typeface="メイリオ" panose="020B0604030504040204" pitchFamily="50" charset="-128"/>
              </a:rPr>
              <a:t>Sponsored by </a:t>
            </a:r>
            <a:r>
              <a:rPr lang="ja-JP" altLang="en-US" sz="1050" kern="0" dirty="0">
                <a:solidFill>
                  <a:prstClr val="black"/>
                </a:solidFill>
                <a:latin typeface="+mn-ea"/>
                <a:cs typeface="メイリオ" panose="020B0604030504040204" pitchFamily="50" charset="-128"/>
              </a:rPr>
              <a:t>クライアント名（テキスト </a:t>
            </a:r>
            <a:r>
              <a:rPr lang="en-US" altLang="ja-JP" sz="1050" kern="0" dirty="0">
                <a:solidFill>
                  <a:prstClr val="black"/>
                </a:solidFill>
                <a:latin typeface="+mn-ea"/>
                <a:cs typeface="メイリオ" panose="020B0604030504040204" pitchFamily="50" charset="-128"/>
              </a:rPr>
              <a:t>or </a:t>
            </a:r>
            <a:r>
              <a:rPr lang="ja-JP" altLang="en-US" sz="1050" kern="0" dirty="0">
                <a:solidFill>
                  <a:prstClr val="black"/>
                </a:solidFill>
                <a:latin typeface="+mn-ea"/>
                <a:cs typeface="メイリオ" panose="020B0604030504040204" pitchFamily="50" charset="-128"/>
              </a:rPr>
              <a:t>ロゴ）</a:t>
            </a:r>
            <a:endParaRPr lang="en-US" altLang="ja-JP" sz="1050" kern="0" dirty="0">
              <a:solidFill>
                <a:prstClr val="black"/>
              </a:solidFill>
              <a:latin typeface="+mn-ea"/>
              <a:cs typeface="メイリオ" panose="020B0604030504040204" pitchFamily="50" charset="-128"/>
            </a:endParaRPr>
          </a:p>
          <a:p>
            <a:r>
              <a:rPr lang="ja-JP" altLang="en-US" sz="900" kern="0" dirty="0">
                <a:latin typeface="+mn-ea"/>
                <a:cs typeface="メイリオ" panose="020B0604030504040204" pitchFamily="50" charset="-128"/>
              </a:rPr>
              <a:t>　　　</a:t>
            </a:r>
            <a:r>
              <a:rPr lang="en-US" altLang="ja-JP" sz="900" kern="0" dirty="0">
                <a:latin typeface="+mn-ea"/>
                <a:cs typeface="メイリオ" panose="020B0604030504040204" pitchFamily="50" charset="-128"/>
              </a:rPr>
              <a:t>※</a:t>
            </a:r>
            <a:r>
              <a:rPr lang="ja-JP" altLang="en-US" sz="900" kern="0" dirty="0">
                <a:solidFill>
                  <a:prstClr val="black"/>
                </a:solidFill>
                <a:latin typeface="+mn-ea"/>
                <a:cs typeface="メイリオ" panose="020B0604030504040204" pitchFamily="50" charset="-128"/>
              </a:rPr>
              <a:t>広告・広告主体者表記</a:t>
            </a:r>
            <a:r>
              <a:rPr lang="ja-JP" altLang="en-US" sz="900" kern="0" dirty="0">
                <a:latin typeface="+mn-ea"/>
                <a:cs typeface="メイリオ" panose="020B0604030504040204" pitchFamily="50" charset="-128"/>
              </a:rPr>
              <a:t>は、</a:t>
            </a:r>
            <a:r>
              <a:rPr lang="en-US" altLang="ja-JP" sz="900" kern="0" dirty="0">
                <a:latin typeface="+mn-ea"/>
                <a:cs typeface="メイリオ" panose="020B0604030504040204" pitchFamily="50" charset="-128"/>
              </a:rPr>
              <a:t>Yahoo!</a:t>
            </a:r>
            <a:r>
              <a:rPr lang="ja-JP" altLang="en-US" sz="900" kern="0" dirty="0">
                <a:latin typeface="+mn-ea"/>
                <a:cs typeface="メイリオ" panose="020B0604030504040204" pitchFamily="50" charset="-128"/>
              </a:rPr>
              <a:t>特別企画ロゴの</a:t>
            </a:r>
            <a:r>
              <a:rPr lang="en-US" altLang="ja-JP" sz="900" kern="0" dirty="0">
                <a:latin typeface="+mn-ea"/>
                <a:cs typeface="メイリオ" panose="020B0604030504040204" pitchFamily="50" charset="-128"/>
              </a:rPr>
              <a:t>60%</a:t>
            </a:r>
            <a:r>
              <a:rPr lang="ja-JP" altLang="en-US" sz="900" kern="0" dirty="0">
                <a:latin typeface="+mn-ea"/>
                <a:cs typeface="メイリオ" panose="020B0604030504040204" pitchFamily="50" charset="-128"/>
              </a:rPr>
              <a:t>～</a:t>
            </a:r>
            <a:r>
              <a:rPr lang="en-US" altLang="ja-JP" sz="900" kern="0" dirty="0">
                <a:latin typeface="+mn-ea"/>
                <a:cs typeface="メイリオ" panose="020B0604030504040204" pitchFamily="50" charset="-128"/>
              </a:rPr>
              <a:t>100%</a:t>
            </a:r>
            <a:r>
              <a:rPr lang="ja-JP" altLang="en-US" sz="900" kern="0" dirty="0">
                <a:latin typeface="+mn-ea"/>
                <a:cs typeface="メイリオ" panose="020B0604030504040204" pitchFamily="50" charset="-128"/>
              </a:rPr>
              <a:t>サイズを目安とする。</a:t>
            </a:r>
            <a:endParaRPr lang="en-US" altLang="ja-JP" sz="900" kern="0" dirty="0">
              <a:latin typeface="+mn-ea"/>
              <a:cs typeface="メイリオ" panose="020B0604030504040204" pitchFamily="50" charset="-128"/>
            </a:endParaRPr>
          </a:p>
          <a:p>
            <a:pPr lvl="0"/>
            <a:r>
              <a:rPr lang="ja-JP" altLang="en-US" sz="900" kern="0" dirty="0">
                <a:latin typeface="+mn-ea"/>
                <a:cs typeface="メイリオ" panose="020B0604030504040204" pitchFamily="50" charset="-128"/>
              </a:rPr>
              <a:t>　　　</a:t>
            </a:r>
            <a:r>
              <a:rPr lang="en-US" altLang="ja-JP" sz="900" kern="0" dirty="0">
                <a:latin typeface="+mn-ea"/>
                <a:cs typeface="メイリオ" panose="020B0604030504040204" pitchFamily="50" charset="-128"/>
              </a:rPr>
              <a:t>※</a:t>
            </a:r>
            <a:r>
              <a:rPr lang="ja-JP" altLang="en-US" sz="900" kern="0" dirty="0">
                <a:latin typeface="+mn-ea"/>
                <a:cs typeface="メイリオ" panose="020B0604030504040204" pitchFamily="50" charset="-128"/>
              </a:rPr>
              <a:t>ロゴの場合、「提供」「</a:t>
            </a:r>
            <a:r>
              <a:rPr lang="en-US" altLang="ja-JP" sz="900" kern="0" dirty="0">
                <a:solidFill>
                  <a:prstClr val="black"/>
                </a:solidFill>
                <a:latin typeface="+mn-ea"/>
                <a:cs typeface="メイリオ" panose="020B0604030504040204" pitchFamily="50" charset="-128"/>
              </a:rPr>
              <a:t>Sponsored by</a:t>
            </a:r>
            <a:r>
              <a:rPr lang="ja-JP" altLang="en-US" sz="900" kern="0" dirty="0">
                <a:solidFill>
                  <a:prstClr val="black"/>
                </a:solidFill>
                <a:latin typeface="+mn-ea"/>
                <a:cs typeface="メイリオ" panose="020B0604030504040204" pitchFamily="50" charset="-128"/>
              </a:rPr>
              <a:t>」の広告表記は非表示でも可。</a:t>
            </a:r>
            <a:endParaRPr lang="en-US" altLang="ja-JP" sz="900" kern="0" dirty="0">
              <a:solidFill>
                <a:prstClr val="black"/>
              </a:solidFill>
              <a:latin typeface="+mn-ea"/>
              <a:cs typeface="メイリオ" panose="020B0604030504040204" pitchFamily="50" charset="-128"/>
            </a:endParaRPr>
          </a:p>
          <a:p>
            <a:pPr lvl="0"/>
            <a:r>
              <a:rPr lang="ja-JP" altLang="en-US" sz="900" kern="0" dirty="0">
                <a:solidFill>
                  <a:prstClr val="black"/>
                </a:solidFill>
                <a:latin typeface="+mn-ea"/>
                <a:cs typeface="メイリオ" panose="020B0604030504040204" pitchFamily="50" charset="-128"/>
              </a:rPr>
              <a:t>　　　</a:t>
            </a:r>
            <a:r>
              <a:rPr lang="en-US" altLang="ja-JP" sz="900" kern="0" dirty="0">
                <a:solidFill>
                  <a:prstClr val="black"/>
                </a:solidFill>
                <a:latin typeface="+mn-ea"/>
                <a:cs typeface="メイリオ" panose="020B0604030504040204" pitchFamily="50" charset="-128"/>
              </a:rPr>
              <a:t>※</a:t>
            </a:r>
            <a:r>
              <a:rPr lang="ja-JP" altLang="en-US" sz="900" kern="0" dirty="0">
                <a:solidFill>
                  <a:prstClr val="black"/>
                </a:solidFill>
                <a:latin typeface="+mn-ea"/>
                <a:cs typeface="メイリオ" panose="020B0604030504040204" pitchFamily="50" charset="-128"/>
              </a:rPr>
              <a:t>広告に適用される「広告掲載基準」において「主体者の明示」が規定されています。</a:t>
            </a:r>
          </a:p>
          <a:p>
            <a:pPr lvl="0"/>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（参照）</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4"/>
              </a:rPr>
              <a:t>Yahoo!</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4"/>
              </a:rPr>
              <a:t>広告ヘルプページ</a:t>
            </a:r>
            <a:endPar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会社名、ブランド名、商品名、サービス名のいずれかのロゴマークの表記商品写真などでの代替はできません。</a:t>
            </a:r>
          </a:p>
          <a:p>
            <a:pPr lvl="0"/>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また、商標登録されていないものを使用する場合は、必ず会社名も明記してください。</a:t>
            </a:r>
          </a:p>
          <a:p>
            <a:pPr lvl="0"/>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「提供：○○」などの表記</a:t>
            </a:r>
            <a:endPar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90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i="0" dirty="0">
                <a:solidFill>
                  <a:srgbClr val="FF0000"/>
                </a:solidFill>
                <a:effectLst/>
                <a:latin typeface="ヒラギノ角ゴ Pro"/>
              </a:rPr>
              <a:t>広告の四隅のいずれかに「</a:t>
            </a:r>
            <a:r>
              <a:rPr lang="ja-JP" altLang="en-US" sz="900" i="0" dirty="0">
                <a:solidFill>
                  <a:srgbClr val="FF0000"/>
                </a:solidFill>
                <a:effectLst/>
                <a:latin typeface="ヒラギノ角ゴ Pro"/>
                <a:hlinkClick r:id="rId5">
                  <a:extLst>
                    <a:ext uri="{A12FA001-AC4F-418D-AE19-62706E023703}">
                      <ahyp:hlinkClr xmlns:ahyp="http://schemas.microsoft.com/office/drawing/2018/hyperlinkcolor" val="tx"/>
                    </a:ext>
                  </a:extLst>
                </a:hlinkClick>
              </a:rPr>
              <a:t>インフォメーションアイコン</a:t>
            </a:r>
            <a:r>
              <a:rPr lang="ja-JP" altLang="en-US" sz="900" i="0" dirty="0">
                <a:solidFill>
                  <a:srgbClr val="FF0000"/>
                </a:solidFill>
                <a:effectLst/>
                <a:latin typeface="ヒラギノ角ゴ Pro"/>
              </a:rPr>
              <a:t>」が表示されます。</a:t>
            </a:r>
            <a:r>
              <a:rPr lang="en-US" altLang="ja-JP" sz="900" i="0" dirty="0">
                <a:solidFill>
                  <a:srgbClr val="FF0000"/>
                </a:solidFill>
                <a:effectLst/>
                <a:latin typeface="ヒラギノ角ゴ Pro"/>
              </a:rPr>
              <a:t>Yahoo!</a:t>
            </a:r>
            <a:r>
              <a:rPr lang="ja-JP" altLang="en-US" sz="900" i="0" dirty="0">
                <a:solidFill>
                  <a:srgbClr val="FF0000"/>
                </a:solidFill>
                <a:effectLst/>
                <a:latin typeface="ヒラギノ角ゴ Pro"/>
              </a:rPr>
              <a:t>広告の規制で定める明記必須項目や</a:t>
            </a:r>
            <a:endParaRPr lang="en-US" altLang="ja-JP" sz="900" i="0" dirty="0">
              <a:solidFill>
                <a:srgbClr val="FF0000"/>
              </a:solidFill>
              <a:effectLst/>
              <a:latin typeface="ヒラギノ角ゴ Pro"/>
            </a:endParaRPr>
          </a:p>
          <a:p>
            <a:pPr lvl="0"/>
            <a:r>
              <a:rPr lang="ja-JP" altLang="en-US" sz="900" dirty="0">
                <a:solidFill>
                  <a:srgbClr val="FF0000"/>
                </a:solidFill>
                <a:latin typeface="ヒラギノ角ゴ Pro"/>
              </a:rPr>
              <a:t>　</a:t>
            </a:r>
            <a:r>
              <a:rPr lang="ja-JP" altLang="en-US" sz="900" i="0" dirty="0">
                <a:solidFill>
                  <a:srgbClr val="FF0000"/>
                </a:solidFill>
                <a:effectLst/>
                <a:latin typeface="ヒラギノ角ゴ Pro"/>
              </a:rPr>
              <a:t>常時表示すべき要素は避けて配置ください。</a:t>
            </a:r>
            <a:endParaRPr lang="ja-JP" altLang="en-US" sz="90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endParaRPr lang="en-US" altLang="ja-JP" sz="1000" kern="0" dirty="0">
              <a:solidFill>
                <a:prstClr val="black"/>
              </a:solidFill>
              <a:latin typeface="+mn-ea"/>
              <a:cs typeface="メイリオ" panose="020B0604030504040204" pitchFamily="50" charset="-128"/>
            </a:endParaRPr>
          </a:p>
        </p:txBody>
      </p:sp>
      <p:sp>
        <p:nvSpPr>
          <p:cNvPr id="34" name="正方形/長方形 33"/>
          <p:cNvSpPr/>
          <p:nvPr/>
        </p:nvSpPr>
        <p:spPr>
          <a:xfrm>
            <a:off x="7468884" y="1148396"/>
            <a:ext cx="2227565" cy="1920081"/>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mn-ea"/>
            </a:endParaRPr>
          </a:p>
        </p:txBody>
      </p:sp>
      <p:pic>
        <p:nvPicPr>
          <p:cNvPr id="35" name="Picture 2" descr="http://i.yimg.jp/c/logo/f/2.0/promotion_r_34.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26684" y="1239454"/>
            <a:ext cx="1161653" cy="183702"/>
          </a:xfrm>
          <a:prstGeom prst="rect">
            <a:avLst/>
          </a:prstGeom>
          <a:noFill/>
          <a:extLst>
            <a:ext uri="{909E8E84-426E-40DD-AFC4-6F175D3DCCD1}">
              <a14:hiddenFill xmlns:a14="http://schemas.microsoft.com/office/drawing/2010/main">
                <a:solidFill>
                  <a:srgbClr val="FFFFFF"/>
                </a:solidFill>
              </a14:hiddenFill>
            </a:ext>
          </a:extLst>
        </p:spPr>
      </p:pic>
      <p:sp>
        <p:nvSpPr>
          <p:cNvPr id="36" name="フッター プレースホルダー 3"/>
          <p:cNvSpPr txBox="1">
            <a:spLocks/>
          </p:cNvSpPr>
          <p:nvPr/>
        </p:nvSpPr>
        <p:spPr>
          <a:xfrm>
            <a:off x="8659352" y="2778101"/>
            <a:ext cx="109958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dirty="0">
                <a:latin typeface="+mn-ea"/>
              </a:rPr>
              <a:t>提供：クライアント名</a:t>
            </a:r>
          </a:p>
        </p:txBody>
      </p:sp>
      <p:sp>
        <p:nvSpPr>
          <p:cNvPr id="37" name="正方形/長方形 36"/>
          <p:cNvSpPr/>
          <p:nvPr/>
        </p:nvSpPr>
        <p:spPr>
          <a:xfrm>
            <a:off x="7473316" y="3144145"/>
            <a:ext cx="2227565" cy="688380"/>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mn-ea"/>
            </a:endParaRPr>
          </a:p>
        </p:txBody>
      </p:sp>
      <p:pic>
        <p:nvPicPr>
          <p:cNvPr id="38" name="Picture 2" descr="http://i.yimg.jp/c/logo/f/2.0/promotion_r_34.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91363" y="3208053"/>
            <a:ext cx="1161653" cy="183702"/>
          </a:xfrm>
          <a:prstGeom prst="rect">
            <a:avLst/>
          </a:prstGeom>
          <a:noFill/>
          <a:extLst>
            <a:ext uri="{909E8E84-426E-40DD-AFC4-6F175D3DCCD1}">
              <a14:hiddenFill xmlns:a14="http://schemas.microsoft.com/office/drawing/2010/main">
                <a:solidFill>
                  <a:srgbClr val="FFFFFF"/>
                </a:solidFill>
              </a14:hiddenFill>
            </a:ext>
          </a:extLst>
        </p:spPr>
      </p:pic>
      <p:sp>
        <p:nvSpPr>
          <p:cNvPr id="39" name="角丸四角形 38"/>
          <p:cNvSpPr/>
          <p:nvPr/>
        </p:nvSpPr>
        <p:spPr>
          <a:xfrm>
            <a:off x="7536209" y="3595551"/>
            <a:ext cx="479673" cy="185229"/>
          </a:xfrm>
          <a:prstGeom prst="roundRect">
            <a:avLst/>
          </a:prstGeom>
          <a:solidFill>
            <a:schemeClr val="accent2"/>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mn-ea"/>
            </a:endParaRPr>
          </a:p>
        </p:txBody>
      </p:sp>
      <p:sp>
        <p:nvSpPr>
          <p:cNvPr id="40" name="フッター プレースホルダー 3"/>
          <p:cNvSpPr txBox="1">
            <a:spLocks/>
          </p:cNvSpPr>
          <p:nvPr/>
        </p:nvSpPr>
        <p:spPr>
          <a:xfrm>
            <a:off x="7257702" y="3524660"/>
            <a:ext cx="10462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600" dirty="0">
                <a:solidFill>
                  <a:schemeClr val="accent3"/>
                </a:solidFill>
                <a:latin typeface="+mn-ea"/>
              </a:rPr>
              <a:t>クライアント</a:t>
            </a:r>
            <a:endParaRPr lang="en-US" altLang="ja-JP" sz="600" dirty="0">
              <a:solidFill>
                <a:schemeClr val="accent3"/>
              </a:solidFill>
              <a:latin typeface="+mn-ea"/>
            </a:endParaRPr>
          </a:p>
          <a:p>
            <a:r>
              <a:rPr lang="ja-JP" altLang="en-US" sz="600" dirty="0">
                <a:solidFill>
                  <a:schemeClr val="accent3"/>
                </a:solidFill>
                <a:latin typeface="+mn-ea"/>
              </a:rPr>
              <a:t>ロゴ</a:t>
            </a:r>
          </a:p>
        </p:txBody>
      </p:sp>
      <p:sp>
        <p:nvSpPr>
          <p:cNvPr id="41" name="正方形/長方形 40"/>
          <p:cNvSpPr/>
          <p:nvPr/>
        </p:nvSpPr>
        <p:spPr>
          <a:xfrm>
            <a:off x="358654" y="4133020"/>
            <a:ext cx="6557305" cy="1261884"/>
          </a:xfrm>
          <a:prstGeom prst="rect">
            <a:avLst/>
          </a:prstGeom>
        </p:spPr>
        <p:txBody>
          <a:bodyPr wrap="square">
            <a:spAutoFit/>
          </a:bodyPr>
          <a:lstStyle/>
          <a:p>
            <a:pPr lvl="0"/>
            <a:r>
              <a:rPr lang="ja-JP" altLang="en-US" sz="1600" kern="0" dirty="0">
                <a:solidFill>
                  <a:prstClr val="black"/>
                </a:solidFill>
                <a:latin typeface="+mn-ea"/>
                <a:cs typeface="メイリオ" panose="020B0604030504040204" pitchFamily="50" charset="-128"/>
              </a:rPr>
              <a:t>（２）テキスト・レスポンシブタイプ</a:t>
            </a:r>
            <a:endParaRPr lang="en-US" altLang="ja-JP" sz="1600" kern="0" dirty="0">
              <a:solidFill>
                <a:prstClr val="black"/>
              </a:solidFill>
              <a:latin typeface="+mn-ea"/>
              <a:cs typeface="メイリオ" panose="020B0604030504040204" pitchFamily="50" charset="-128"/>
            </a:endParaRPr>
          </a:p>
          <a:p>
            <a:pPr lvl="0"/>
            <a:r>
              <a:rPr kumimoji="0" lang="ja-JP" altLang="en-US" sz="1050" kern="0" dirty="0">
                <a:solidFill>
                  <a:prstClr val="black"/>
                </a:solidFill>
                <a:latin typeface="+mn-ea"/>
                <a:cs typeface="メイリオ" panose="020B0604030504040204" pitchFamily="50" charset="-128"/>
              </a:rPr>
              <a:t>・タイトル、または説明文に「</a:t>
            </a:r>
            <a:r>
              <a:rPr kumimoji="0" lang="en-US" altLang="ja-JP" sz="1050" kern="0" dirty="0">
                <a:solidFill>
                  <a:prstClr val="black"/>
                </a:solidFill>
                <a:latin typeface="+mn-ea"/>
                <a:cs typeface="メイリオ" panose="020B0604030504040204" pitchFamily="50" charset="-128"/>
              </a:rPr>
              <a:t>Yahoo!</a:t>
            </a:r>
            <a:r>
              <a:rPr kumimoji="0" lang="ja-JP" altLang="en-US" sz="1050" kern="0" dirty="0">
                <a:solidFill>
                  <a:prstClr val="black"/>
                </a:solidFill>
                <a:latin typeface="+mn-ea"/>
                <a:cs typeface="メイリオ" panose="020B0604030504040204" pitchFamily="50" charset="-128"/>
              </a:rPr>
              <a:t>特別企画」をテキストで掲載</a:t>
            </a:r>
            <a:endParaRPr kumimoji="0" lang="en-US" altLang="ja-JP" sz="1050" kern="0" dirty="0">
              <a:solidFill>
                <a:prstClr val="black"/>
              </a:solidFill>
              <a:latin typeface="+mn-ea"/>
              <a:cs typeface="メイリオ" panose="020B0604030504040204" pitchFamily="50" charset="-128"/>
            </a:endParaRPr>
          </a:p>
          <a:p>
            <a:pPr lvl="0"/>
            <a:r>
              <a:rPr kumimoji="0" lang="ja-JP" altLang="en-US" sz="900" kern="0" dirty="0">
                <a:solidFill>
                  <a:prstClr val="black"/>
                </a:solidFill>
                <a:latin typeface="+mn-ea"/>
                <a:cs typeface="メイリオ" panose="020B0604030504040204" pitchFamily="50" charset="-128"/>
              </a:rPr>
              <a:t>　</a:t>
            </a:r>
            <a:r>
              <a:rPr kumimoji="0" lang="en-US" altLang="ja-JP" sz="900" kern="0" dirty="0">
                <a:solidFill>
                  <a:prstClr val="black"/>
                </a:solidFill>
                <a:latin typeface="+mn-ea"/>
                <a:cs typeface="メイリオ" panose="020B0604030504040204" pitchFamily="50" charset="-128"/>
              </a:rPr>
              <a:t>※</a:t>
            </a:r>
            <a:r>
              <a:rPr kumimoji="0" lang="ja-JP" altLang="en-US" sz="900" kern="0" dirty="0">
                <a:solidFill>
                  <a:prstClr val="black"/>
                </a:solidFill>
                <a:latin typeface="+mn-ea"/>
                <a:cs typeface="メイリオ" panose="020B0604030504040204" pitchFamily="50" charset="-128"/>
              </a:rPr>
              <a:t>訴求内容の文量等との兼ね合いでスペース的に挿入が難しい場合は入れなくても可</a:t>
            </a:r>
            <a:endParaRPr kumimoji="0" lang="en-US" altLang="ja-JP" sz="900" kern="0" dirty="0">
              <a:solidFill>
                <a:prstClr val="black"/>
              </a:solidFill>
              <a:latin typeface="+mn-ea"/>
              <a:cs typeface="メイリオ" panose="020B0604030504040204" pitchFamily="50" charset="-128"/>
            </a:endParaRPr>
          </a:p>
          <a:p>
            <a:pPr lvl="0"/>
            <a:r>
              <a:rPr kumimoji="0" lang="ja-JP" altLang="en-US" sz="1050" kern="0" dirty="0">
                <a:solidFill>
                  <a:prstClr val="black"/>
                </a:solidFill>
                <a:latin typeface="+mn-ea"/>
                <a:cs typeface="メイリオ" panose="020B0604030504040204" pitchFamily="50" charset="-128"/>
              </a:rPr>
              <a:t>・縮小やトリミングによって、視認性を確保できなくなる可能性があるため、</a:t>
            </a:r>
            <a:endParaRPr kumimoji="0" lang="en-US" altLang="ja-JP" sz="1050" kern="0" dirty="0">
              <a:solidFill>
                <a:prstClr val="black"/>
              </a:solidFill>
              <a:latin typeface="+mn-ea"/>
              <a:cs typeface="メイリオ" panose="020B0604030504040204" pitchFamily="50" charset="-128"/>
            </a:endParaRPr>
          </a:p>
          <a:p>
            <a:pPr lvl="0"/>
            <a:r>
              <a:rPr kumimoji="0" lang="ja-JP" altLang="en-US" sz="1050" kern="0" dirty="0">
                <a:solidFill>
                  <a:prstClr val="black"/>
                </a:solidFill>
                <a:latin typeface="+mn-ea"/>
                <a:cs typeface="メイリオ" panose="020B0604030504040204" pitchFamily="50" charset="-128"/>
              </a:rPr>
              <a:t>　ロゴ、テキストに関わらず、画像への「</a:t>
            </a:r>
            <a:r>
              <a:rPr kumimoji="0" lang="en-US" altLang="ja-JP" sz="1050" kern="0" dirty="0">
                <a:solidFill>
                  <a:prstClr val="black"/>
                </a:solidFill>
                <a:latin typeface="+mn-ea"/>
                <a:cs typeface="メイリオ" panose="020B0604030504040204" pitchFamily="50" charset="-128"/>
              </a:rPr>
              <a:t>Yahoo!</a:t>
            </a:r>
            <a:r>
              <a:rPr kumimoji="0" lang="ja-JP" altLang="en-US" sz="1050" kern="0" dirty="0">
                <a:solidFill>
                  <a:prstClr val="black"/>
                </a:solidFill>
                <a:latin typeface="+mn-ea"/>
                <a:cs typeface="メイリオ" panose="020B0604030504040204" pitchFamily="50" charset="-128"/>
              </a:rPr>
              <a:t>特別企画」表記の掲載は不可</a:t>
            </a:r>
            <a:endParaRPr kumimoji="0" lang="en-US" altLang="ja-JP" sz="1050" kern="0" dirty="0">
              <a:solidFill>
                <a:prstClr val="black"/>
              </a:solidFill>
              <a:latin typeface="+mn-ea"/>
              <a:cs typeface="メイリオ" panose="020B0604030504040204" pitchFamily="50" charset="-128"/>
            </a:endParaRPr>
          </a:p>
          <a:p>
            <a:pPr lvl="0"/>
            <a:r>
              <a:rPr kumimoji="0" lang="ja-JP" altLang="en-US" sz="1050" kern="0" dirty="0">
                <a:solidFill>
                  <a:prstClr val="black"/>
                </a:solidFill>
                <a:latin typeface="+mn-ea"/>
                <a:cs typeface="メイリオ" panose="020B0604030504040204" pitchFamily="50" charset="-128"/>
              </a:rPr>
              <a:t>・主体者表記はクライアント名</a:t>
            </a:r>
            <a:endParaRPr kumimoji="0" lang="en-US" altLang="ja-JP" sz="1050" kern="0" dirty="0">
              <a:solidFill>
                <a:prstClr val="black"/>
              </a:solidFill>
              <a:latin typeface="+mn-ea"/>
              <a:cs typeface="メイリオ" panose="020B0604030504040204" pitchFamily="50" charset="-128"/>
            </a:endParaRPr>
          </a:p>
          <a:p>
            <a:pPr lvl="0"/>
            <a:r>
              <a:rPr kumimoji="0" lang="ja-JP" altLang="en-US" sz="900" kern="0" dirty="0">
                <a:solidFill>
                  <a:prstClr val="black"/>
                </a:solidFill>
                <a:latin typeface="+mn-ea"/>
                <a:cs typeface="メイリオ" panose="020B0604030504040204" pitchFamily="50" charset="-128"/>
              </a:rPr>
              <a:t>　</a:t>
            </a:r>
            <a:r>
              <a:rPr kumimoji="0" lang="en-US" altLang="ja-JP" sz="900" kern="0" dirty="0">
                <a:solidFill>
                  <a:prstClr val="black"/>
                </a:solidFill>
                <a:latin typeface="+mn-ea"/>
                <a:cs typeface="メイリオ" panose="020B0604030504040204" pitchFamily="50" charset="-128"/>
              </a:rPr>
              <a:t>※</a:t>
            </a:r>
            <a:r>
              <a:rPr kumimoji="0" lang="ja-JP" altLang="en-US" sz="900" kern="0" dirty="0">
                <a:solidFill>
                  <a:prstClr val="black"/>
                </a:solidFill>
                <a:latin typeface="+mn-ea"/>
                <a:cs typeface="メイリオ" panose="020B0604030504040204" pitchFamily="50" charset="-128"/>
              </a:rPr>
              <a:t>ただし、複数クライアントの協賛で特別企画を実施する場合は、「</a:t>
            </a:r>
            <a:r>
              <a:rPr kumimoji="0" lang="en-US" altLang="zh-TW"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kumimoji="0" lang="zh-TW"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特別企画（合同協賛）</a:t>
            </a:r>
            <a:r>
              <a:rPr kumimoji="0" lang="ja-JP" altLang="en-US" sz="900" kern="0" dirty="0">
                <a:solidFill>
                  <a:prstClr val="black"/>
                </a:solidFill>
                <a:latin typeface="+mn-ea"/>
                <a:cs typeface="メイリオ" panose="020B0604030504040204" pitchFamily="50" charset="-128"/>
              </a:rPr>
              <a:t>」とする</a:t>
            </a:r>
            <a:endParaRPr kumimoji="0" lang="zh-TW" altLang="en-US" sz="900" kern="0" dirty="0">
              <a:solidFill>
                <a:prstClr val="black"/>
              </a:solidFill>
              <a:latin typeface="+mn-ea"/>
              <a:cs typeface="メイリオ" panose="020B0604030504040204" pitchFamily="50" charset="-128"/>
            </a:endParaRPr>
          </a:p>
        </p:txBody>
      </p:sp>
      <p:sp>
        <p:nvSpPr>
          <p:cNvPr id="42" name="正方形/長方形 41"/>
          <p:cNvSpPr/>
          <p:nvPr/>
        </p:nvSpPr>
        <p:spPr>
          <a:xfrm>
            <a:off x="3408122" y="5471082"/>
            <a:ext cx="3621360" cy="109478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mn-ea"/>
            </a:endParaRPr>
          </a:p>
        </p:txBody>
      </p:sp>
      <p:sp>
        <p:nvSpPr>
          <p:cNvPr id="43" name="正方形/長方形 42"/>
          <p:cNvSpPr/>
          <p:nvPr/>
        </p:nvSpPr>
        <p:spPr>
          <a:xfrm>
            <a:off x="4437194" y="6059793"/>
            <a:ext cx="2707628" cy="215444"/>
          </a:xfrm>
          <a:prstGeom prst="rect">
            <a:avLst/>
          </a:prstGeom>
        </p:spPr>
        <p:txBody>
          <a:bodyPr wrap="square">
            <a:spAutoFit/>
          </a:bodyPr>
          <a:lstStyle/>
          <a:p>
            <a:r>
              <a:rPr lang="ja-JP" altLang="en-US" sz="800" dirty="0">
                <a:solidFill>
                  <a:schemeClr val="bg1">
                    <a:lumMod val="65000"/>
                  </a:schemeClr>
                </a:solidFill>
                <a:latin typeface="+mn-ea"/>
              </a:rPr>
              <a:t>クライアント名</a:t>
            </a:r>
          </a:p>
        </p:txBody>
      </p:sp>
      <p:sp>
        <p:nvSpPr>
          <p:cNvPr id="44" name="正方形/長方形 43"/>
          <p:cNvSpPr/>
          <p:nvPr/>
        </p:nvSpPr>
        <p:spPr>
          <a:xfrm>
            <a:off x="4437194" y="5612505"/>
            <a:ext cx="2470543" cy="461665"/>
          </a:xfrm>
          <a:prstGeom prst="rect">
            <a:avLst/>
          </a:prstGeom>
        </p:spPr>
        <p:txBody>
          <a:bodyPr wrap="square">
            <a:spAutoFit/>
          </a:bodyPr>
          <a:lstStyle/>
          <a:p>
            <a:r>
              <a:rPr lang="en-US" altLang="ja-JP" sz="1200" dirty="0">
                <a:solidFill>
                  <a:schemeClr val="tx1">
                    <a:lumMod val="75000"/>
                    <a:lumOff val="25000"/>
                  </a:schemeClr>
                </a:solidFill>
                <a:latin typeface="+mn-ea"/>
              </a:rPr>
              <a:t>[Yahoo!</a:t>
            </a:r>
            <a:r>
              <a:rPr lang="ja-JP" altLang="en-US" sz="1200" dirty="0">
                <a:solidFill>
                  <a:schemeClr val="tx1">
                    <a:lumMod val="75000"/>
                    <a:lumOff val="25000"/>
                  </a:schemeClr>
                </a:solidFill>
                <a:latin typeface="+mn-ea"/>
              </a:rPr>
              <a:t>特別企画</a:t>
            </a:r>
            <a:r>
              <a:rPr lang="en-US" altLang="ja-JP" sz="1200" dirty="0">
                <a:solidFill>
                  <a:schemeClr val="tx1">
                    <a:lumMod val="75000"/>
                    <a:lumOff val="25000"/>
                  </a:schemeClr>
                </a:solidFill>
                <a:latin typeface="+mn-ea"/>
              </a:rPr>
              <a:t>]××××××××</a:t>
            </a:r>
          </a:p>
          <a:p>
            <a:r>
              <a:rPr lang="en-US" altLang="ja-JP" sz="1200" dirty="0">
                <a:solidFill>
                  <a:schemeClr val="tx1">
                    <a:lumMod val="75000"/>
                    <a:lumOff val="25000"/>
                  </a:schemeClr>
                </a:solidFill>
                <a:latin typeface="+mn-ea"/>
              </a:rPr>
              <a:t>××××××××××××××××××</a:t>
            </a:r>
            <a:endParaRPr lang="ja-JP" altLang="en-US" sz="1200" dirty="0">
              <a:solidFill>
                <a:schemeClr val="tx1">
                  <a:lumMod val="75000"/>
                  <a:lumOff val="25000"/>
                </a:schemeClr>
              </a:solidFill>
              <a:latin typeface="+mn-ea"/>
            </a:endParaRPr>
          </a:p>
        </p:txBody>
      </p:sp>
      <p:sp>
        <p:nvSpPr>
          <p:cNvPr id="45" name="正方形/長方形 44"/>
          <p:cNvSpPr/>
          <p:nvPr/>
        </p:nvSpPr>
        <p:spPr>
          <a:xfrm>
            <a:off x="3523379" y="5591742"/>
            <a:ext cx="866698" cy="863814"/>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mn-ea"/>
            </a:endParaRPr>
          </a:p>
        </p:txBody>
      </p:sp>
      <p:sp>
        <p:nvSpPr>
          <p:cNvPr id="46" name="正方形/長方形 45"/>
          <p:cNvSpPr/>
          <p:nvPr/>
        </p:nvSpPr>
        <p:spPr>
          <a:xfrm>
            <a:off x="7285102" y="5011200"/>
            <a:ext cx="1718438" cy="1547015"/>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mn-ea"/>
            </a:endParaRPr>
          </a:p>
        </p:txBody>
      </p:sp>
      <p:sp>
        <p:nvSpPr>
          <p:cNvPr id="47" name="正方形/長方形 46"/>
          <p:cNvSpPr/>
          <p:nvPr/>
        </p:nvSpPr>
        <p:spPr>
          <a:xfrm>
            <a:off x="7372733" y="5102542"/>
            <a:ext cx="1542173" cy="693883"/>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mn-ea"/>
            </a:endParaRPr>
          </a:p>
        </p:txBody>
      </p:sp>
      <p:sp>
        <p:nvSpPr>
          <p:cNvPr id="48" name="正方形/長方形 47"/>
          <p:cNvSpPr/>
          <p:nvPr/>
        </p:nvSpPr>
        <p:spPr>
          <a:xfrm>
            <a:off x="7315849" y="6355774"/>
            <a:ext cx="1002493" cy="218028"/>
          </a:xfrm>
          <a:prstGeom prst="rect">
            <a:avLst/>
          </a:prstGeom>
        </p:spPr>
        <p:txBody>
          <a:bodyPr wrap="square">
            <a:spAutoFit/>
          </a:bodyPr>
          <a:lstStyle/>
          <a:p>
            <a:r>
              <a:rPr lang="ja-JP" altLang="en-US" sz="800" dirty="0">
                <a:solidFill>
                  <a:schemeClr val="bg1">
                    <a:lumMod val="65000"/>
                  </a:schemeClr>
                </a:solidFill>
                <a:latin typeface="+mn-ea"/>
              </a:rPr>
              <a:t>クライアント名</a:t>
            </a:r>
          </a:p>
        </p:txBody>
      </p:sp>
      <p:sp>
        <p:nvSpPr>
          <p:cNvPr id="49" name="正方形/長方形 48"/>
          <p:cNvSpPr/>
          <p:nvPr/>
        </p:nvSpPr>
        <p:spPr>
          <a:xfrm>
            <a:off x="7296179" y="5887767"/>
            <a:ext cx="1618728" cy="507831"/>
          </a:xfrm>
          <a:prstGeom prst="rect">
            <a:avLst/>
          </a:prstGeom>
        </p:spPr>
        <p:txBody>
          <a:bodyPr wrap="square">
            <a:spAutoFit/>
          </a:bodyPr>
          <a:lstStyle/>
          <a:p>
            <a:r>
              <a:rPr lang="en-US" altLang="ja-JP" sz="900" dirty="0">
                <a:solidFill>
                  <a:schemeClr val="tx1">
                    <a:lumMod val="75000"/>
                    <a:lumOff val="25000"/>
                  </a:schemeClr>
                </a:solidFill>
                <a:latin typeface="+mn-ea"/>
              </a:rPr>
              <a:t>××××××××××××|××××××××××××××××××××× [Yahoo!</a:t>
            </a:r>
            <a:r>
              <a:rPr lang="ja-JP" altLang="en-US" sz="900" dirty="0">
                <a:solidFill>
                  <a:schemeClr val="tx1">
                    <a:lumMod val="75000"/>
                    <a:lumOff val="25000"/>
                  </a:schemeClr>
                </a:solidFill>
                <a:latin typeface="+mn-ea"/>
              </a:rPr>
              <a:t>特別企画</a:t>
            </a:r>
            <a:r>
              <a:rPr lang="en-US" altLang="ja-JP" sz="900" dirty="0">
                <a:solidFill>
                  <a:schemeClr val="tx1">
                    <a:lumMod val="75000"/>
                    <a:lumOff val="25000"/>
                  </a:schemeClr>
                </a:solidFill>
                <a:latin typeface="+mn-ea"/>
              </a:rPr>
              <a:t>] </a:t>
            </a:r>
            <a:endParaRPr lang="ja-JP" altLang="en-US" sz="900" dirty="0">
              <a:solidFill>
                <a:schemeClr val="tx1">
                  <a:lumMod val="75000"/>
                  <a:lumOff val="25000"/>
                </a:schemeClr>
              </a:solidFill>
              <a:latin typeface="+mn-ea"/>
            </a:endParaRPr>
          </a:p>
        </p:txBody>
      </p:sp>
      <p:sp>
        <p:nvSpPr>
          <p:cNvPr id="50" name="正方形/長方形 49"/>
          <p:cNvSpPr/>
          <p:nvPr/>
        </p:nvSpPr>
        <p:spPr>
          <a:xfrm>
            <a:off x="777905" y="5471082"/>
            <a:ext cx="2362145" cy="109478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mn-ea"/>
            </a:endParaRPr>
          </a:p>
        </p:txBody>
      </p:sp>
      <p:sp>
        <p:nvSpPr>
          <p:cNvPr id="51" name="正方形/長方形 50"/>
          <p:cNvSpPr/>
          <p:nvPr/>
        </p:nvSpPr>
        <p:spPr>
          <a:xfrm>
            <a:off x="930331" y="5678979"/>
            <a:ext cx="2470543" cy="276999"/>
          </a:xfrm>
          <a:prstGeom prst="rect">
            <a:avLst/>
          </a:prstGeom>
        </p:spPr>
        <p:txBody>
          <a:bodyPr wrap="square">
            <a:spAutoFit/>
          </a:bodyPr>
          <a:lstStyle/>
          <a:p>
            <a:r>
              <a:rPr lang="en-US" altLang="ja-JP" sz="1200" dirty="0">
                <a:solidFill>
                  <a:srgbClr val="0000CC"/>
                </a:solidFill>
                <a:latin typeface="+mn-ea"/>
              </a:rPr>
              <a:t>×××××××××××</a:t>
            </a:r>
            <a:endParaRPr lang="ja-JP" altLang="en-US" sz="1200" dirty="0">
              <a:solidFill>
                <a:srgbClr val="0000CC"/>
              </a:solidFill>
              <a:latin typeface="+mn-ea"/>
            </a:endParaRPr>
          </a:p>
        </p:txBody>
      </p:sp>
      <p:sp>
        <p:nvSpPr>
          <p:cNvPr id="52" name="正方形/長方形 51"/>
          <p:cNvSpPr/>
          <p:nvPr/>
        </p:nvSpPr>
        <p:spPr>
          <a:xfrm>
            <a:off x="930331" y="5941601"/>
            <a:ext cx="2470543" cy="400110"/>
          </a:xfrm>
          <a:prstGeom prst="rect">
            <a:avLst/>
          </a:prstGeom>
        </p:spPr>
        <p:txBody>
          <a:bodyPr wrap="square">
            <a:spAutoFit/>
          </a:bodyPr>
          <a:lstStyle/>
          <a:p>
            <a:r>
              <a:rPr lang="en-US" altLang="ja-JP" sz="1000" dirty="0">
                <a:solidFill>
                  <a:schemeClr val="tx1">
                    <a:lumMod val="75000"/>
                    <a:lumOff val="25000"/>
                  </a:schemeClr>
                </a:solidFill>
                <a:latin typeface="+mn-ea"/>
              </a:rPr>
              <a:t>××××××××××××××××××</a:t>
            </a:r>
          </a:p>
          <a:p>
            <a:r>
              <a:rPr lang="en-US" altLang="ja-JP" sz="1000" dirty="0">
                <a:solidFill>
                  <a:schemeClr val="tx1">
                    <a:lumMod val="75000"/>
                    <a:lumOff val="25000"/>
                  </a:schemeClr>
                </a:solidFill>
                <a:latin typeface="+mn-ea"/>
              </a:rPr>
              <a:t>××××××××[Yahoo!</a:t>
            </a:r>
            <a:r>
              <a:rPr lang="ja-JP" altLang="en-US" sz="1000" dirty="0">
                <a:solidFill>
                  <a:schemeClr val="tx1">
                    <a:lumMod val="75000"/>
                    <a:lumOff val="25000"/>
                  </a:schemeClr>
                </a:solidFill>
                <a:latin typeface="+mn-ea"/>
              </a:rPr>
              <a:t>特別企画</a:t>
            </a:r>
            <a:r>
              <a:rPr lang="en-US" altLang="ja-JP" sz="1000" dirty="0">
                <a:solidFill>
                  <a:schemeClr val="tx1">
                    <a:lumMod val="75000"/>
                    <a:lumOff val="25000"/>
                  </a:schemeClr>
                </a:solidFill>
                <a:latin typeface="+mn-ea"/>
              </a:rPr>
              <a:t>]</a:t>
            </a:r>
            <a:endParaRPr lang="ja-JP" altLang="en-US" sz="1000" dirty="0">
              <a:solidFill>
                <a:schemeClr val="tx1">
                  <a:lumMod val="75000"/>
                  <a:lumOff val="25000"/>
                </a:schemeClr>
              </a:solidFill>
              <a:latin typeface="+mn-ea"/>
            </a:endParaRPr>
          </a:p>
        </p:txBody>
      </p:sp>
    </p:spTree>
    <p:extLst>
      <p:ext uri="{BB962C8B-B14F-4D97-AF65-F5344CB8AC3E}">
        <p14:creationId xmlns:p14="http://schemas.microsoft.com/office/powerpoint/2010/main" val="1700520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25" name="正方形/長方形 24"/>
          <p:cNvSpPr/>
          <p:nvPr/>
        </p:nvSpPr>
        <p:spPr>
          <a:xfrm>
            <a:off x="366608" y="1089025"/>
            <a:ext cx="8655471" cy="2762295"/>
          </a:xfrm>
          <a:prstGeom prst="rect">
            <a:avLst/>
          </a:prstGeom>
        </p:spPr>
        <p:txBody>
          <a:bodyPr wrap="square">
            <a:spAutoFit/>
          </a:bodyPr>
          <a:lstStyle/>
          <a:p>
            <a:pPr lvl="0"/>
            <a:r>
              <a:rPr lang="ja-JP" altLang="en-US" sz="16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（１）標準（推奨）表記</a:t>
            </a:r>
            <a:endParaRPr lang="en-US" altLang="ja-JP" sz="16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JAPAN PR</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企画テキスト」＋「広告・広告主体者表記」を必ずセットで掲載</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上記</a:t>
            </a:r>
            <a:r>
              <a:rPr lang="en-US" altLang="ja-JP"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要素は最大限離す必要があるため、以下のいずれかの通り対角線上に配置</a:t>
            </a:r>
            <a:endParaRPr lang="en-US" altLang="ja-JP"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①</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JAPAN PR</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企画：左上、広告・広告主体者表記：右下</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JAPAN PR</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企画：右上、広告・広告主体者表記：左下</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JAPAN PR</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企画テキストは、視認性を確保でき、かつ大き過ぎない適正なサイズで掲載。</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　その他、使用にあたっては、</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P14</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19</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の「</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Yahoo! JAPAN</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ブランドガイドライン」を遵守。</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広告・広告主体者表記は、以下いずれかの表記、形式で掲載。</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①</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提供：クライアント名（テキスト </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Sponsored by </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クライアント名（テキスト </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ロゴの場合、「提供」「</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Sponsored by</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」の広告表記は非表示でも可。</a:t>
            </a:r>
            <a:endPar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Aft>
                <a:spcPts val="0"/>
              </a:spcAft>
            </a:pPr>
            <a:r>
              <a:rPr lang="ja-JP" altLang="en-US" sz="9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900" dirty="0">
                <a:latin typeface="+mn-ea"/>
                <a:cs typeface="ＭＳ Ｐゴシック" panose="020B0600070205080204" pitchFamily="50" charset="-128"/>
              </a:rPr>
              <a:t>広告に適用される「広告掲載基準」に</a:t>
            </a:r>
            <a:r>
              <a:rPr lang="ja-JP" altLang="en-US" sz="900" dirty="0">
                <a:latin typeface="+mn-ea"/>
                <a:cs typeface="ＭＳ Ｐゴシック" panose="020B0600070205080204" pitchFamily="50" charset="-128"/>
              </a:rPr>
              <a:t>おい</a:t>
            </a:r>
            <a:r>
              <a:rPr lang="ja-JP" altLang="ja-JP" sz="900" dirty="0">
                <a:latin typeface="+mn-ea"/>
                <a:cs typeface="ＭＳ Ｐゴシック" panose="020B0600070205080204" pitchFamily="50" charset="-128"/>
              </a:rPr>
              <a:t>て「主体者の明示」が規定されています。</a:t>
            </a:r>
          </a:p>
          <a:p>
            <a:pPr lvl="0"/>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（参照）</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4"/>
              </a:rPr>
              <a:t>Yahoo!</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4"/>
              </a:rPr>
              <a:t>広告ヘルプページ</a:t>
            </a:r>
            <a:endPar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会社名、ブランド名、商品名、サービス名のいずれかのロゴマークの表記商品写真などでの代替はできません。</a:t>
            </a:r>
          </a:p>
          <a:p>
            <a:pPr lvl="0"/>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また、商標登録されていないものを使用する場合は、必ず会社名も明記してください。</a:t>
            </a:r>
          </a:p>
          <a:p>
            <a:pPr lvl="0"/>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「提供：○○」などの表記</a:t>
            </a:r>
            <a:endPar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90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i="0" dirty="0">
                <a:solidFill>
                  <a:srgbClr val="FF0000"/>
                </a:solidFill>
                <a:effectLst/>
                <a:latin typeface="ヒラギノ角ゴ Pro"/>
              </a:rPr>
              <a:t>広告の四隅のいずれかに「</a:t>
            </a:r>
            <a:r>
              <a:rPr lang="ja-JP" altLang="en-US" sz="900" i="0" dirty="0">
                <a:solidFill>
                  <a:srgbClr val="FF0000"/>
                </a:solidFill>
                <a:effectLst/>
                <a:latin typeface="ヒラギノ角ゴ Pro"/>
                <a:hlinkClick r:id="rId5">
                  <a:extLst>
                    <a:ext uri="{A12FA001-AC4F-418D-AE19-62706E023703}">
                      <ahyp:hlinkClr xmlns:ahyp="http://schemas.microsoft.com/office/drawing/2018/hyperlinkcolor" val="tx"/>
                    </a:ext>
                  </a:extLst>
                </a:hlinkClick>
              </a:rPr>
              <a:t>インフォメーションアイコン</a:t>
            </a:r>
            <a:r>
              <a:rPr lang="ja-JP" altLang="en-US" sz="900" i="0" dirty="0">
                <a:solidFill>
                  <a:srgbClr val="FF0000"/>
                </a:solidFill>
                <a:effectLst/>
                <a:latin typeface="ヒラギノ角ゴ Pro"/>
              </a:rPr>
              <a:t>」が表示されます。</a:t>
            </a:r>
            <a:r>
              <a:rPr lang="en-US" altLang="ja-JP" sz="900" i="0" dirty="0">
                <a:solidFill>
                  <a:srgbClr val="FF0000"/>
                </a:solidFill>
                <a:effectLst/>
                <a:latin typeface="ヒラギノ角ゴ Pro"/>
              </a:rPr>
              <a:t>Yahoo!</a:t>
            </a:r>
            <a:r>
              <a:rPr lang="ja-JP" altLang="en-US" sz="900" i="0" dirty="0">
                <a:solidFill>
                  <a:srgbClr val="FF0000"/>
                </a:solidFill>
                <a:effectLst/>
                <a:latin typeface="ヒラギノ角ゴ Pro"/>
              </a:rPr>
              <a:t>広告の規制で定める明記必須項目や常時表示すべき要素は避けて配置</a:t>
            </a:r>
            <a:r>
              <a:rPr lang="ja-JP" altLang="en-US" sz="900" i="0">
                <a:solidFill>
                  <a:srgbClr val="FF0000"/>
                </a:solidFill>
                <a:effectLst/>
                <a:latin typeface="ヒラギノ角ゴ Pro"/>
              </a:rPr>
              <a:t>ください。</a:t>
            </a:r>
            <a:endParaRPr lang="ja-JP" altLang="en-US" sz="90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正方形/長方形 25"/>
          <p:cNvSpPr/>
          <p:nvPr/>
        </p:nvSpPr>
        <p:spPr>
          <a:xfrm>
            <a:off x="7356068" y="1089025"/>
            <a:ext cx="2227565" cy="2227565"/>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フッター プレースホルダー 3"/>
          <p:cNvSpPr txBox="1">
            <a:spLocks/>
          </p:cNvSpPr>
          <p:nvPr/>
        </p:nvSpPr>
        <p:spPr>
          <a:xfrm>
            <a:off x="7351385" y="1089025"/>
            <a:ext cx="144016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800" dirty="0"/>
              <a:t>Yahoo! JAPAN PR</a:t>
            </a:r>
            <a:r>
              <a:rPr lang="ja-JP" altLang="en-US" sz="800" dirty="0"/>
              <a:t>企画</a:t>
            </a:r>
          </a:p>
        </p:txBody>
      </p:sp>
      <p:sp>
        <p:nvSpPr>
          <p:cNvPr id="28" name="角丸四角形 27"/>
          <p:cNvSpPr/>
          <p:nvPr/>
        </p:nvSpPr>
        <p:spPr>
          <a:xfrm>
            <a:off x="8772495" y="2964959"/>
            <a:ext cx="720080" cy="293117"/>
          </a:xfrm>
          <a:prstGeom prst="roundRect">
            <a:avLst/>
          </a:prstGeom>
          <a:solidFill>
            <a:schemeClr val="accent2"/>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9" name="フッター プレースホルダー 3"/>
          <p:cNvSpPr txBox="1">
            <a:spLocks/>
          </p:cNvSpPr>
          <p:nvPr/>
        </p:nvSpPr>
        <p:spPr>
          <a:xfrm>
            <a:off x="8718396" y="2950101"/>
            <a:ext cx="8557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solidFill>
                  <a:schemeClr val="accent3"/>
                </a:solidFill>
              </a:rPr>
              <a:t>クライアント</a:t>
            </a:r>
            <a:endParaRPr lang="en-US" altLang="ja-JP" sz="800" dirty="0">
              <a:solidFill>
                <a:schemeClr val="accent3"/>
              </a:solidFill>
            </a:endParaRPr>
          </a:p>
          <a:p>
            <a:r>
              <a:rPr lang="ja-JP" altLang="en-US" sz="800" dirty="0">
                <a:solidFill>
                  <a:schemeClr val="accent3"/>
                </a:solidFill>
              </a:rPr>
              <a:t>ロゴ</a:t>
            </a:r>
          </a:p>
        </p:txBody>
      </p:sp>
      <p:sp>
        <p:nvSpPr>
          <p:cNvPr id="31"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400" dirty="0"/>
              <a:t>タイアップへの誘導広告制作ガイドライン</a:t>
            </a:r>
            <a:r>
              <a:rPr lang="ja-JP" altLang="en-US" dirty="0"/>
              <a:t> </a:t>
            </a:r>
            <a:endParaRPr lang="en-US" altLang="ja-JP" dirty="0"/>
          </a:p>
          <a:p>
            <a:r>
              <a:rPr lang="en-US" altLang="ja-JP" dirty="0"/>
              <a:t>Yahoo!</a:t>
            </a:r>
            <a:r>
              <a:rPr lang="ja-JP" altLang="en-US" dirty="0"/>
              <a:t> </a:t>
            </a:r>
            <a:r>
              <a:rPr lang="en-US" altLang="ja-JP" dirty="0"/>
              <a:t>JAPAN</a:t>
            </a:r>
            <a:r>
              <a:rPr lang="ja-JP" altLang="en-US" dirty="0"/>
              <a:t> トップページカスタマイズ企画</a:t>
            </a:r>
          </a:p>
        </p:txBody>
      </p:sp>
    </p:spTree>
    <p:extLst>
      <p:ext uri="{BB962C8B-B14F-4D97-AF65-F5344CB8AC3E}">
        <p14:creationId xmlns:p14="http://schemas.microsoft.com/office/powerpoint/2010/main" val="1050385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11" name="正方形/長方形 10"/>
          <p:cNvSpPr/>
          <p:nvPr/>
        </p:nvSpPr>
        <p:spPr>
          <a:xfrm>
            <a:off x="7999037" y="1445552"/>
            <a:ext cx="2227565" cy="2227565"/>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2" name="角丸四角形 11"/>
          <p:cNvSpPr/>
          <p:nvPr/>
        </p:nvSpPr>
        <p:spPr>
          <a:xfrm>
            <a:off x="9415464" y="3321486"/>
            <a:ext cx="720080" cy="293117"/>
          </a:xfrm>
          <a:prstGeom prst="roundRect">
            <a:avLst/>
          </a:prstGeom>
          <a:solidFill>
            <a:schemeClr val="accent2"/>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3" name="フッター プレースホルダー 3"/>
          <p:cNvSpPr txBox="1">
            <a:spLocks/>
          </p:cNvSpPr>
          <p:nvPr/>
        </p:nvSpPr>
        <p:spPr>
          <a:xfrm>
            <a:off x="9361365" y="3306628"/>
            <a:ext cx="8557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solidFill>
                  <a:schemeClr val="accent3"/>
                </a:solidFill>
              </a:rPr>
              <a:t>クライアント</a:t>
            </a:r>
            <a:endParaRPr lang="en-US" altLang="ja-JP" sz="800" dirty="0">
              <a:solidFill>
                <a:schemeClr val="accent3"/>
              </a:solidFill>
            </a:endParaRPr>
          </a:p>
          <a:p>
            <a:r>
              <a:rPr lang="ja-JP" altLang="en-US" sz="800" dirty="0">
                <a:solidFill>
                  <a:schemeClr val="accent3"/>
                </a:solidFill>
              </a:rPr>
              <a:t>ロゴ</a:t>
            </a:r>
          </a:p>
        </p:txBody>
      </p:sp>
      <p:sp>
        <p:nvSpPr>
          <p:cNvPr id="14" name="正方形/長方形 13"/>
          <p:cNvSpPr/>
          <p:nvPr/>
        </p:nvSpPr>
        <p:spPr>
          <a:xfrm>
            <a:off x="354221" y="1045895"/>
            <a:ext cx="9187039" cy="2900794"/>
          </a:xfrm>
          <a:prstGeom prst="rect">
            <a:avLst/>
          </a:prstGeom>
        </p:spPr>
        <p:txBody>
          <a:bodyPr wrap="square">
            <a:spAutoFit/>
          </a:bodyPr>
          <a:lstStyle/>
          <a:p>
            <a:pPr lvl="0"/>
            <a:r>
              <a:rPr lang="ja-JP" altLang="en-US" sz="16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（１）画像タイプ</a:t>
            </a:r>
            <a:endParaRPr lang="en-US" altLang="ja-JP" sz="16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サービスロゴ」＋「広告・広告主体者表記」を必ずセットで掲載</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上記</a:t>
            </a:r>
            <a:r>
              <a:rPr lang="en-US" altLang="ja-JP"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要素は最大限離す必要があるため、以下のいずれかの通り対角線上に配置</a:t>
            </a:r>
            <a:endParaRPr lang="en-US" altLang="ja-JP"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①</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サービスロゴ：左上、広告・広告主体者表記：右下</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サービスロゴ：右上、広告・広告主体者表記：左下</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サービスロゴは、視認性を確保できるサイズで掲載。</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　その他、使用にあたっては、</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P14</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19</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の「</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Yahoo! JAPAN</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ブランドガイドライン」を遵守。</a:t>
            </a:r>
            <a:endPar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広告・広告主体者表記は、以下いずれかの表記、形式で掲載。</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①</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提供：クライアント名（テキスト </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Sponsored by </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クライアント名（テキスト </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広告・広告主体者表記</a:t>
            </a:r>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は、</a:t>
            </a:r>
            <a:r>
              <a:rPr lang="en-US" altLang="ja-JP" sz="900" kern="0"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サービスロゴの</a:t>
            </a:r>
            <a:r>
              <a:rPr lang="en-US" altLang="ja-JP" sz="900" kern="0" dirty="0">
                <a:latin typeface="メイリオ" panose="020B0604030504040204" pitchFamily="50" charset="-128"/>
                <a:ea typeface="メイリオ" panose="020B0604030504040204" pitchFamily="50" charset="-128"/>
                <a:cs typeface="メイリオ" panose="020B0604030504040204" pitchFamily="50" charset="-128"/>
              </a:rPr>
              <a:t>60%</a:t>
            </a:r>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900" kern="0" dirty="0">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サイズを目安とする。</a:t>
            </a:r>
            <a:endParaRPr lang="en-US" altLang="ja-JP" sz="900" kern="0"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ロゴの場合、「提供」「</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Sponsored by</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」の広告表記は非表示でも可。</a:t>
            </a:r>
            <a:endPar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Aft>
                <a:spcPts val="0"/>
              </a:spcAft>
            </a:pPr>
            <a:r>
              <a:rPr lang="ja-JP" altLang="en-US" sz="9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900" dirty="0">
                <a:latin typeface="+mn-ea"/>
                <a:cs typeface="ＭＳ Ｐゴシック" panose="020B0600070205080204" pitchFamily="50" charset="-128"/>
              </a:rPr>
              <a:t>広告に適用される「広告掲載基準」に</a:t>
            </a:r>
            <a:r>
              <a:rPr lang="ja-JP" altLang="en-US" sz="900" dirty="0">
                <a:latin typeface="+mn-ea"/>
                <a:cs typeface="ＭＳ Ｐゴシック" panose="020B0600070205080204" pitchFamily="50" charset="-128"/>
              </a:rPr>
              <a:t>おい</a:t>
            </a:r>
            <a:r>
              <a:rPr lang="ja-JP" altLang="ja-JP" sz="900" dirty="0">
                <a:latin typeface="+mn-ea"/>
                <a:cs typeface="ＭＳ Ｐゴシック" panose="020B0600070205080204" pitchFamily="50" charset="-128"/>
              </a:rPr>
              <a:t>て「主体者の明示」が規定されています。</a:t>
            </a:r>
          </a:p>
          <a:p>
            <a:pPr lvl="0"/>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（参照）</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4"/>
              </a:rPr>
              <a:t>Yahoo!</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4"/>
              </a:rPr>
              <a:t>広告ヘルプページ</a:t>
            </a:r>
            <a:endPar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会社名、ブランド名、商品名、サービス名のいずれかのロゴマークの表記商品写真などでの代替はできません。</a:t>
            </a:r>
          </a:p>
          <a:p>
            <a:pPr lvl="0"/>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また、商標登録されていないものを使用する場合は、必ず会社名も明記してください。</a:t>
            </a:r>
          </a:p>
          <a:p>
            <a:pPr lvl="0"/>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「提供：○○」などの表記</a:t>
            </a:r>
            <a:endPar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90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i="0" dirty="0">
                <a:solidFill>
                  <a:srgbClr val="FF0000"/>
                </a:solidFill>
                <a:effectLst/>
                <a:latin typeface="ヒラギノ角ゴ Pro"/>
              </a:rPr>
              <a:t>広告の四隅のいずれかに「</a:t>
            </a:r>
            <a:r>
              <a:rPr lang="ja-JP" altLang="en-US" sz="900" i="0" dirty="0">
                <a:solidFill>
                  <a:srgbClr val="FF0000"/>
                </a:solidFill>
                <a:effectLst/>
                <a:latin typeface="ヒラギノ角ゴ Pro"/>
                <a:hlinkClick r:id="rId5">
                  <a:extLst>
                    <a:ext uri="{A12FA001-AC4F-418D-AE19-62706E023703}">
                      <ahyp:hlinkClr xmlns:ahyp="http://schemas.microsoft.com/office/drawing/2018/hyperlinkcolor" val="tx"/>
                    </a:ext>
                  </a:extLst>
                </a:hlinkClick>
              </a:rPr>
              <a:t>インフォメーションアイコン</a:t>
            </a:r>
            <a:r>
              <a:rPr lang="ja-JP" altLang="en-US" sz="900" i="0" dirty="0">
                <a:solidFill>
                  <a:srgbClr val="FF0000"/>
                </a:solidFill>
                <a:effectLst/>
                <a:latin typeface="ヒラギノ角ゴ Pro"/>
              </a:rPr>
              <a:t>」が表示されます。</a:t>
            </a:r>
            <a:r>
              <a:rPr lang="en-US" altLang="ja-JP" sz="900" i="0" dirty="0">
                <a:solidFill>
                  <a:srgbClr val="FF0000"/>
                </a:solidFill>
                <a:effectLst/>
                <a:latin typeface="ヒラギノ角ゴ Pro"/>
              </a:rPr>
              <a:t>Yahoo!</a:t>
            </a:r>
            <a:r>
              <a:rPr lang="ja-JP" altLang="en-US" sz="900" i="0" dirty="0">
                <a:solidFill>
                  <a:srgbClr val="FF0000"/>
                </a:solidFill>
                <a:effectLst/>
                <a:latin typeface="ヒラギノ角ゴ Pro"/>
              </a:rPr>
              <a:t>広告の規制で定める明記必須項目や常時表示すべき要素は避けて配置ください。</a:t>
            </a:r>
            <a:endParaRPr lang="ja-JP" altLang="en-US" sz="90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p:cNvSpPr/>
          <p:nvPr/>
        </p:nvSpPr>
        <p:spPr>
          <a:xfrm>
            <a:off x="354224" y="4035632"/>
            <a:ext cx="6557305" cy="1261884"/>
          </a:xfrm>
          <a:prstGeom prst="rect">
            <a:avLst/>
          </a:prstGeom>
        </p:spPr>
        <p:txBody>
          <a:bodyPr wrap="square">
            <a:spAutoFit/>
          </a:bodyPr>
          <a:lstStyle/>
          <a:p>
            <a:pPr lvl="0"/>
            <a:r>
              <a:rPr lang="ja-JP" altLang="en-US" sz="16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（２）テキスト・レスポンシブタイプ</a:t>
            </a:r>
            <a:endParaRPr lang="en-US" altLang="ja-JP" sz="16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・タイトル、または説明文に「</a:t>
            </a:r>
            <a:r>
              <a:rPr kumimoji="0"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kumimoji="0"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サービス」をテキストで掲載</a:t>
            </a:r>
            <a:endParaRPr kumimoji="0"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訴求内容の文量等との兼ね合いでスペース的に挿入が難しい場合は入れなくても可</a:t>
            </a:r>
            <a:endParaRPr kumimoji="0"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・縮小やトリミングによって、視認性を確保できなくなる可能性があるため、</a:t>
            </a:r>
            <a:endParaRPr kumimoji="0"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ロゴ、テキストに関わらず、画像への「</a:t>
            </a:r>
            <a:r>
              <a:rPr kumimoji="0"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kumimoji="0"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サービス」表記の掲載は不可</a:t>
            </a:r>
            <a:endParaRPr kumimoji="0"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・主体者表記はクライアント名</a:t>
            </a:r>
            <a:endParaRPr kumimoji="0"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ただし、複数クライアントの協賛で特別企画を実施する場合は、「</a:t>
            </a:r>
            <a:r>
              <a:rPr kumimoji="0" lang="en-US" altLang="zh-TW"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kumimoji="0"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a:t>
            </a:r>
            <a:r>
              <a:rPr kumimoji="0" lang="zh-TW"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（合同協賛）</a:t>
            </a:r>
            <a:r>
              <a:rPr kumimoji="0"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」とする</a:t>
            </a:r>
            <a:endParaRPr kumimoji="0" lang="zh-TW"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p:cNvSpPr/>
          <p:nvPr/>
        </p:nvSpPr>
        <p:spPr>
          <a:xfrm>
            <a:off x="3231162" y="5343486"/>
            <a:ext cx="3621360" cy="109478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p:cNvSpPr/>
          <p:nvPr/>
        </p:nvSpPr>
        <p:spPr>
          <a:xfrm>
            <a:off x="4260234" y="5932197"/>
            <a:ext cx="2707628" cy="215444"/>
          </a:xfrm>
          <a:prstGeom prst="rect">
            <a:avLst/>
          </a:prstGeom>
        </p:spPr>
        <p:txBody>
          <a:bodyPr wrap="square">
            <a:spAutoFit/>
          </a:bodyPr>
          <a:lstStyle/>
          <a:p>
            <a:r>
              <a:rPr lang="ja-JP" altLang="en-US" sz="800" dirty="0">
                <a:solidFill>
                  <a:schemeClr val="bg1">
                    <a:lumMod val="65000"/>
                  </a:schemeClr>
                </a:solidFill>
              </a:rPr>
              <a:t>クライアント名</a:t>
            </a:r>
          </a:p>
        </p:txBody>
      </p:sp>
      <p:sp>
        <p:nvSpPr>
          <p:cNvPr id="19" name="正方形/長方形 18"/>
          <p:cNvSpPr/>
          <p:nvPr/>
        </p:nvSpPr>
        <p:spPr>
          <a:xfrm>
            <a:off x="4260234" y="5484909"/>
            <a:ext cx="2470543" cy="461665"/>
          </a:xfrm>
          <a:prstGeom prst="rect">
            <a:avLst/>
          </a:prstGeom>
        </p:spPr>
        <p:txBody>
          <a:bodyPr wrap="square">
            <a:spAutoFit/>
          </a:bodyPr>
          <a:lstStyle/>
          <a:p>
            <a:r>
              <a:rPr lang="en-US" altLang="ja-JP" sz="1200" dirty="0">
                <a:solidFill>
                  <a:schemeClr val="tx1">
                    <a:lumMod val="75000"/>
                    <a:lumOff val="25000"/>
                  </a:schemeClr>
                </a:solidFill>
              </a:rPr>
              <a:t>[Yahoo!</a:t>
            </a:r>
            <a:r>
              <a:rPr lang="ja-JP" altLang="en-US" sz="1200" dirty="0">
                <a:solidFill>
                  <a:schemeClr val="tx1">
                    <a:lumMod val="75000"/>
                    <a:lumOff val="25000"/>
                  </a:schemeClr>
                </a:solidFill>
              </a:rPr>
              <a:t>映画</a:t>
            </a:r>
            <a:r>
              <a:rPr lang="en-US" altLang="ja-JP" sz="1200" dirty="0">
                <a:solidFill>
                  <a:schemeClr val="tx1">
                    <a:lumMod val="75000"/>
                    <a:lumOff val="25000"/>
                  </a:schemeClr>
                </a:solidFill>
              </a:rPr>
              <a:t>]××××××××</a:t>
            </a:r>
          </a:p>
          <a:p>
            <a:r>
              <a:rPr lang="en-US" altLang="ja-JP" sz="1200" dirty="0">
                <a:solidFill>
                  <a:schemeClr val="tx1">
                    <a:lumMod val="75000"/>
                    <a:lumOff val="25000"/>
                  </a:schemeClr>
                </a:solidFill>
              </a:rPr>
              <a:t>××××××××××××××××××</a:t>
            </a:r>
            <a:endParaRPr lang="ja-JP" altLang="en-US" sz="1200" dirty="0">
              <a:solidFill>
                <a:schemeClr val="tx1">
                  <a:lumMod val="75000"/>
                  <a:lumOff val="25000"/>
                </a:schemeClr>
              </a:solidFill>
            </a:endParaRPr>
          </a:p>
        </p:txBody>
      </p:sp>
      <p:sp>
        <p:nvSpPr>
          <p:cNvPr id="20" name="正方形/長方形 19"/>
          <p:cNvSpPr/>
          <p:nvPr/>
        </p:nvSpPr>
        <p:spPr>
          <a:xfrm>
            <a:off x="3346419" y="5464146"/>
            <a:ext cx="866698" cy="863814"/>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20"/>
          <p:cNvSpPr/>
          <p:nvPr/>
        </p:nvSpPr>
        <p:spPr>
          <a:xfrm>
            <a:off x="7108142" y="4894796"/>
            <a:ext cx="1718438" cy="1547015"/>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p:cNvSpPr/>
          <p:nvPr/>
        </p:nvSpPr>
        <p:spPr>
          <a:xfrm>
            <a:off x="7195773" y="4986138"/>
            <a:ext cx="1542173" cy="693883"/>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p:cNvSpPr/>
          <p:nvPr/>
        </p:nvSpPr>
        <p:spPr>
          <a:xfrm>
            <a:off x="7138889" y="6239370"/>
            <a:ext cx="1002493" cy="218028"/>
          </a:xfrm>
          <a:prstGeom prst="rect">
            <a:avLst/>
          </a:prstGeom>
        </p:spPr>
        <p:txBody>
          <a:bodyPr wrap="square">
            <a:spAutoFit/>
          </a:bodyPr>
          <a:lstStyle/>
          <a:p>
            <a:r>
              <a:rPr lang="ja-JP" altLang="en-US" sz="800" dirty="0">
                <a:solidFill>
                  <a:schemeClr val="bg1">
                    <a:lumMod val="65000"/>
                  </a:schemeClr>
                </a:solidFill>
              </a:rPr>
              <a:t>クライアント名</a:t>
            </a:r>
          </a:p>
        </p:txBody>
      </p:sp>
      <p:sp>
        <p:nvSpPr>
          <p:cNvPr id="24" name="正方形/長方形 23"/>
          <p:cNvSpPr/>
          <p:nvPr/>
        </p:nvSpPr>
        <p:spPr>
          <a:xfrm>
            <a:off x="7119219" y="5771363"/>
            <a:ext cx="1618728" cy="507831"/>
          </a:xfrm>
          <a:prstGeom prst="rect">
            <a:avLst/>
          </a:prstGeom>
        </p:spPr>
        <p:txBody>
          <a:bodyPr wrap="square">
            <a:spAutoFit/>
          </a:bodyPr>
          <a:lstStyle/>
          <a:p>
            <a:r>
              <a:rPr lang="en-US" altLang="ja-JP" sz="900" dirty="0">
                <a:solidFill>
                  <a:schemeClr val="tx1">
                    <a:lumMod val="75000"/>
                    <a:lumOff val="25000"/>
                  </a:schemeClr>
                </a:solidFill>
              </a:rPr>
              <a:t>××××××××××××|××××××××××××××××××××× [Yahoo!</a:t>
            </a:r>
            <a:r>
              <a:rPr lang="ja-JP" altLang="en-US" sz="900" dirty="0">
                <a:solidFill>
                  <a:schemeClr val="tx1">
                    <a:lumMod val="75000"/>
                    <a:lumOff val="25000"/>
                  </a:schemeClr>
                </a:solidFill>
              </a:rPr>
              <a:t>映画</a:t>
            </a:r>
            <a:r>
              <a:rPr lang="en-US" altLang="ja-JP" sz="900" dirty="0">
                <a:solidFill>
                  <a:schemeClr val="tx1">
                    <a:lumMod val="75000"/>
                    <a:lumOff val="25000"/>
                  </a:schemeClr>
                </a:solidFill>
              </a:rPr>
              <a:t>] </a:t>
            </a:r>
            <a:endParaRPr lang="ja-JP" altLang="en-US" sz="900" dirty="0">
              <a:solidFill>
                <a:schemeClr val="tx1">
                  <a:lumMod val="75000"/>
                  <a:lumOff val="25000"/>
                </a:schemeClr>
              </a:solidFill>
            </a:endParaRPr>
          </a:p>
        </p:txBody>
      </p:sp>
      <p:sp>
        <p:nvSpPr>
          <p:cNvPr id="30" name="正方形/長方形 29"/>
          <p:cNvSpPr/>
          <p:nvPr/>
        </p:nvSpPr>
        <p:spPr>
          <a:xfrm>
            <a:off x="600945" y="5343486"/>
            <a:ext cx="2362145" cy="109478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1" name="正方形/長方形 30"/>
          <p:cNvSpPr/>
          <p:nvPr/>
        </p:nvSpPr>
        <p:spPr>
          <a:xfrm>
            <a:off x="753371" y="5551383"/>
            <a:ext cx="2470543" cy="276999"/>
          </a:xfrm>
          <a:prstGeom prst="rect">
            <a:avLst/>
          </a:prstGeom>
        </p:spPr>
        <p:txBody>
          <a:bodyPr wrap="square">
            <a:spAutoFit/>
          </a:bodyPr>
          <a:lstStyle/>
          <a:p>
            <a:r>
              <a:rPr lang="en-US" altLang="ja-JP" sz="1200" dirty="0">
                <a:solidFill>
                  <a:srgbClr val="0000CC"/>
                </a:solidFill>
              </a:rPr>
              <a:t>×××××××××××</a:t>
            </a:r>
            <a:endParaRPr lang="ja-JP" altLang="en-US" sz="1200" dirty="0">
              <a:solidFill>
                <a:srgbClr val="0000CC"/>
              </a:solidFill>
            </a:endParaRPr>
          </a:p>
        </p:txBody>
      </p:sp>
      <p:sp>
        <p:nvSpPr>
          <p:cNvPr id="33" name="正方形/長方形 32"/>
          <p:cNvSpPr/>
          <p:nvPr/>
        </p:nvSpPr>
        <p:spPr>
          <a:xfrm>
            <a:off x="753371" y="5814005"/>
            <a:ext cx="2470543" cy="400110"/>
          </a:xfrm>
          <a:prstGeom prst="rect">
            <a:avLst/>
          </a:prstGeom>
        </p:spPr>
        <p:txBody>
          <a:bodyPr wrap="square">
            <a:spAutoFit/>
          </a:bodyPr>
          <a:lstStyle/>
          <a:p>
            <a:r>
              <a:rPr lang="en-US" altLang="ja-JP" sz="1000" dirty="0">
                <a:solidFill>
                  <a:schemeClr val="tx1">
                    <a:lumMod val="75000"/>
                    <a:lumOff val="25000"/>
                  </a:schemeClr>
                </a:solidFill>
              </a:rPr>
              <a:t>××××××××××××××××××</a:t>
            </a:r>
          </a:p>
          <a:p>
            <a:r>
              <a:rPr lang="en-US" altLang="ja-JP" sz="1000" dirty="0">
                <a:solidFill>
                  <a:schemeClr val="tx1">
                    <a:lumMod val="75000"/>
                    <a:lumOff val="25000"/>
                  </a:schemeClr>
                </a:solidFill>
              </a:rPr>
              <a:t>××××××××[Yahoo!</a:t>
            </a:r>
            <a:r>
              <a:rPr lang="ja-JP" altLang="en-US" sz="1000" dirty="0">
                <a:solidFill>
                  <a:schemeClr val="tx1">
                    <a:lumMod val="75000"/>
                    <a:lumOff val="25000"/>
                  </a:schemeClr>
                </a:solidFill>
              </a:rPr>
              <a:t>映画</a:t>
            </a:r>
            <a:r>
              <a:rPr lang="en-US" altLang="ja-JP" sz="1000" dirty="0">
                <a:solidFill>
                  <a:schemeClr val="tx1">
                    <a:lumMod val="75000"/>
                    <a:lumOff val="25000"/>
                  </a:schemeClr>
                </a:solidFill>
              </a:rPr>
              <a:t>]</a:t>
            </a:r>
            <a:endParaRPr lang="ja-JP" altLang="en-US" sz="1000" dirty="0">
              <a:solidFill>
                <a:schemeClr val="tx1">
                  <a:lumMod val="75000"/>
                  <a:lumOff val="25000"/>
                </a:schemeClr>
              </a:solidFill>
            </a:endParaRPr>
          </a:p>
        </p:txBody>
      </p:sp>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400" dirty="0"/>
              <a:t>タイアップへの誘導広告制作ガイドライン</a:t>
            </a:r>
            <a:r>
              <a:rPr lang="ja-JP" altLang="en-US" dirty="0"/>
              <a:t> </a:t>
            </a:r>
            <a:endParaRPr lang="en-US" altLang="ja-JP" dirty="0"/>
          </a:p>
          <a:p>
            <a:r>
              <a:rPr lang="en-US" altLang="ja-JP" dirty="0"/>
              <a:t>Yahoo!</a:t>
            </a:r>
            <a:r>
              <a:rPr lang="ja-JP" altLang="en-US" dirty="0"/>
              <a:t>サービスにおけるタイアップ・スポンサードコンテンツ</a:t>
            </a:r>
          </a:p>
        </p:txBody>
      </p:sp>
      <p:pic>
        <p:nvPicPr>
          <p:cNvPr id="3" name="図 2"/>
          <p:cNvPicPr>
            <a:picLocks noChangeAspect="1"/>
          </p:cNvPicPr>
          <p:nvPr/>
        </p:nvPicPr>
        <p:blipFill>
          <a:blip r:embed="rId6"/>
          <a:stretch>
            <a:fillRect/>
          </a:stretch>
        </p:blipFill>
        <p:spPr>
          <a:xfrm>
            <a:off x="8086261" y="1522166"/>
            <a:ext cx="933703" cy="150473"/>
          </a:xfrm>
          <a:prstGeom prst="rect">
            <a:avLst/>
          </a:prstGeom>
        </p:spPr>
      </p:pic>
      <p:sp>
        <p:nvSpPr>
          <p:cNvPr id="39" name="正方形/長方形 38">
            <a:extLst>
              <a:ext uri="{FF2B5EF4-FFF2-40B4-BE49-F238E27FC236}">
                <a16:creationId xmlns:a16="http://schemas.microsoft.com/office/drawing/2014/main" id="{C5D341E2-0906-0B3F-15BB-8526ECCABCC3}"/>
              </a:ext>
            </a:extLst>
          </p:cNvPr>
          <p:cNvSpPr/>
          <p:nvPr/>
        </p:nvSpPr>
        <p:spPr>
          <a:xfrm>
            <a:off x="5782574" y="1182149"/>
            <a:ext cx="5930001" cy="86264"/>
          </a:xfrm>
          <a:prstGeom prst="rect">
            <a:avLst/>
          </a:prstGeom>
          <a:solidFill>
            <a:schemeClr val="accent1"/>
          </a:solidFill>
          <a:ln w="9525">
            <a:noFill/>
          </a:ln>
          <a:effectLst>
            <a:outerShdw blurRad="381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96000" tIns="46800" rIns="90000" bIns="144000" numCol="1" spcCol="0" rtlCol="0" fromWordArt="0" anchor="ctr" anchorCtr="0" forceAA="0" compatLnSpc="1">
            <a:prstTxWarp prst="textNoShape">
              <a:avLst/>
            </a:prstTxWarp>
            <a:noAutofit/>
          </a:bodyPr>
          <a:lstStyle/>
          <a:p>
            <a:r>
              <a:rPr lang="en-US" altLang="ja-JP" sz="1050" dirty="0">
                <a:solidFill>
                  <a:schemeClr val="accent3"/>
                </a:solidFill>
                <a:latin typeface="+mn-ea"/>
              </a:rPr>
              <a:t>【</a:t>
            </a:r>
            <a:r>
              <a:rPr lang="ja-JP" altLang="en-US" sz="1050" dirty="0">
                <a:solidFill>
                  <a:schemeClr val="accent3"/>
                </a:solidFill>
                <a:latin typeface="+mn-ea"/>
              </a:rPr>
              <a:t>適用サービス</a:t>
            </a:r>
            <a:r>
              <a:rPr lang="en-US" altLang="ja-JP" sz="1050" dirty="0">
                <a:solidFill>
                  <a:schemeClr val="accent3"/>
                </a:solidFill>
                <a:latin typeface="+mn-ea"/>
              </a:rPr>
              <a:t>】</a:t>
            </a:r>
            <a:r>
              <a:rPr lang="en-US" altLang="ja-JP" sz="1050" dirty="0" err="1">
                <a:solidFill>
                  <a:schemeClr val="accent3"/>
                </a:solidFill>
                <a:latin typeface="+mn-ea"/>
              </a:rPr>
              <a:t>carview</a:t>
            </a:r>
            <a:r>
              <a:rPr lang="en-US" altLang="ja-JP" sz="1050" dirty="0">
                <a:solidFill>
                  <a:schemeClr val="accent3"/>
                </a:solidFill>
                <a:latin typeface="+mn-ea"/>
              </a:rPr>
              <a:t>!</a:t>
            </a:r>
            <a:r>
              <a:rPr lang="ja-JP" altLang="en-US" sz="1050" dirty="0" err="1">
                <a:solidFill>
                  <a:schemeClr val="accent3"/>
                </a:solidFill>
                <a:latin typeface="+mn-ea"/>
              </a:rPr>
              <a:t>、</a:t>
            </a:r>
            <a:r>
              <a:rPr lang="en-US" altLang="ja-JP" sz="1050" dirty="0">
                <a:solidFill>
                  <a:schemeClr val="accent3"/>
                </a:solidFill>
                <a:latin typeface="+mn-ea"/>
              </a:rPr>
              <a:t>Yahoo! JAPAN SDGs</a:t>
            </a:r>
            <a:r>
              <a:rPr lang="ja-JP" altLang="en-US" sz="1050" dirty="0" err="1">
                <a:solidFill>
                  <a:schemeClr val="accent3"/>
                </a:solidFill>
                <a:latin typeface="+mn-ea"/>
              </a:rPr>
              <a:t>、</a:t>
            </a:r>
            <a:r>
              <a:rPr lang="en-US" altLang="ja-JP" sz="1050" dirty="0">
                <a:solidFill>
                  <a:schemeClr val="accent3"/>
                </a:solidFill>
                <a:latin typeface="+mn-ea"/>
              </a:rPr>
              <a:t>Yahoo!</a:t>
            </a:r>
            <a:r>
              <a:rPr lang="ja-JP" altLang="en-US" sz="1050" dirty="0">
                <a:solidFill>
                  <a:schemeClr val="accent3"/>
                </a:solidFill>
                <a:latin typeface="+mn-ea"/>
              </a:rPr>
              <a:t>ファイナンス、スポーツナビ</a:t>
            </a:r>
          </a:p>
        </p:txBody>
      </p:sp>
    </p:spTree>
    <p:extLst>
      <p:ext uri="{BB962C8B-B14F-4D97-AF65-F5344CB8AC3E}">
        <p14:creationId xmlns:p14="http://schemas.microsoft.com/office/powerpoint/2010/main" val="8010569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400" dirty="0"/>
              <a:t>Yahoo! JAPAN</a:t>
            </a:r>
            <a:r>
              <a:rPr lang="ja-JP" altLang="en-US" sz="1400" dirty="0"/>
              <a:t>ブランドガイドライン</a:t>
            </a:r>
            <a:endParaRPr lang="en-US" altLang="ja-JP" sz="1400" dirty="0"/>
          </a:p>
          <a:p>
            <a:r>
              <a:rPr lang="en-US" altLang="ja-JP" dirty="0"/>
              <a:t>Yahoo! JAPAN</a:t>
            </a:r>
            <a:r>
              <a:rPr lang="ja-JP" altLang="en-US" dirty="0"/>
              <a:t>ロゴレギュレーション</a:t>
            </a:r>
          </a:p>
        </p:txBody>
      </p:sp>
      <p:pic>
        <p:nvPicPr>
          <p:cNvPr id="25" name="図 24"/>
          <p:cNvPicPr>
            <a:picLocks noChangeAspect="1"/>
          </p:cNvPicPr>
          <p:nvPr/>
        </p:nvPicPr>
        <p:blipFill rotWithShape="1">
          <a:blip r:embed="rId4"/>
          <a:srcRect l="19077" t="25416" r="18247" b="11044"/>
          <a:stretch/>
        </p:blipFill>
        <p:spPr>
          <a:xfrm>
            <a:off x="1591179" y="1268413"/>
            <a:ext cx="9009641" cy="4896544"/>
          </a:xfrm>
          <a:prstGeom prst="rect">
            <a:avLst/>
          </a:prstGeom>
        </p:spPr>
      </p:pic>
    </p:spTree>
    <p:extLst>
      <p:ext uri="{BB962C8B-B14F-4D97-AF65-F5344CB8AC3E}">
        <p14:creationId xmlns:p14="http://schemas.microsoft.com/office/powerpoint/2010/main" val="21848182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400" dirty="0"/>
              <a:t>Yahoo! JAPAN</a:t>
            </a:r>
            <a:r>
              <a:rPr lang="ja-JP" altLang="en-US" sz="1400" dirty="0"/>
              <a:t>ブランドガイドライン</a:t>
            </a:r>
            <a:endParaRPr lang="en-US" altLang="ja-JP" sz="1400" dirty="0"/>
          </a:p>
          <a:p>
            <a:r>
              <a:rPr lang="en-US" altLang="ja-JP" dirty="0"/>
              <a:t>Yahoo! JAPAN</a:t>
            </a:r>
            <a:r>
              <a:rPr lang="ja-JP" altLang="en-US" dirty="0"/>
              <a:t>ロゴレギュレーション</a:t>
            </a:r>
          </a:p>
        </p:txBody>
      </p:sp>
      <p:pic>
        <p:nvPicPr>
          <p:cNvPr id="6" name="図 5"/>
          <p:cNvPicPr>
            <a:picLocks noChangeAspect="1"/>
          </p:cNvPicPr>
          <p:nvPr/>
        </p:nvPicPr>
        <p:blipFill rotWithShape="1">
          <a:blip r:embed="rId4"/>
          <a:srcRect l="19749" t="22490" r="18463" b="14188"/>
          <a:stretch/>
        </p:blipFill>
        <p:spPr>
          <a:xfrm>
            <a:off x="1724085" y="1268760"/>
            <a:ext cx="8743830" cy="5040560"/>
          </a:xfrm>
          <a:prstGeom prst="rect">
            <a:avLst/>
          </a:prstGeom>
        </p:spPr>
      </p:pic>
    </p:spTree>
    <p:extLst>
      <p:ext uri="{BB962C8B-B14F-4D97-AF65-F5344CB8AC3E}">
        <p14:creationId xmlns:p14="http://schemas.microsoft.com/office/powerpoint/2010/main" val="255472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6FBB591-D0E3-F2A4-7332-36F795924185}"/>
              </a:ext>
            </a:extLst>
          </p:cNvPr>
          <p:cNvSpPr>
            <a:spLocks noGrp="1"/>
          </p:cNvSpPr>
          <p:nvPr>
            <p:ph type="body" sz="quarter" idx="14"/>
          </p:nvPr>
        </p:nvSpPr>
        <p:spPr>
          <a:prstGeom prst="rect">
            <a:avLst/>
          </a:prstGeom>
        </p:spPr>
        <p:txBody>
          <a:bodyPr anchor="ctr">
            <a:normAutofit lnSpcReduction="10000"/>
          </a:bodyPr>
          <a:lstStyle/>
          <a:p>
            <a:r>
              <a:rPr lang="ja-JP" altLang="en-US" dirty="0"/>
              <a:t>概要</a:t>
            </a:r>
            <a:endParaRPr lang="en-US" altLang="ja-JP" dirty="0"/>
          </a:p>
        </p:txBody>
      </p:sp>
      <p:sp>
        <p:nvSpPr>
          <p:cNvPr id="7" name="テキスト プレースホルダー 6">
            <a:extLst>
              <a:ext uri="{FF2B5EF4-FFF2-40B4-BE49-F238E27FC236}">
                <a16:creationId xmlns:a16="http://schemas.microsoft.com/office/drawing/2014/main" id="{4F6EF673-160F-D46E-4061-3511BD8B520F}"/>
              </a:ext>
            </a:extLst>
          </p:cNvPr>
          <p:cNvSpPr>
            <a:spLocks noGrp="1"/>
          </p:cNvSpPr>
          <p:nvPr>
            <p:ph type="body" sz="quarter" idx="15"/>
          </p:nvPr>
        </p:nvSpPr>
        <p:spPr>
          <a:prstGeom prst="rect">
            <a:avLst/>
          </a:prstGeom>
        </p:spPr>
        <p:txBody>
          <a:bodyPr anchor="ctr">
            <a:normAutofit lnSpcReduction="10000"/>
          </a:bodyPr>
          <a:lstStyle/>
          <a:p>
            <a:r>
              <a:rPr lang="ja-JP" altLang="en-US" dirty="0"/>
              <a:t>商品スペック</a:t>
            </a:r>
          </a:p>
        </p:txBody>
      </p:sp>
      <p:sp>
        <p:nvSpPr>
          <p:cNvPr id="8"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prstGeom prst="rect">
            <a:avLst/>
          </a:prstGeom>
        </p:spPr>
        <p:txBody>
          <a:bodyPr anchor="ctr">
            <a:normAutofit lnSpcReduction="10000"/>
          </a:bodyPr>
          <a:lstStyle/>
          <a:p>
            <a:r>
              <a:rPr lang="ja-JP" altLang="en-US" dirty="0"/>
              <a:t>その他・注意事項</a:t>
            </a:r>
          </a:p>
        </p:txBody>
      </p:sp>
      <p:sp>
        <p:nvSpPr>
          <p:cNvPr id="12" name="テキスト プレースホルダー 11">
            <a:extLst>
              <a:ext uri="{FF2B5EF4-FFF2-40B4-BE49-F238E27FC236}">
                <a16:creationId xmlns:a16="http://schemas.microsoft.com/office/drawing/2014/main" id="{0C742CB2-8040-2A8A-E5A7-44002DF287D9}"/>
              </a:ext>
            </a:extLst>
          </p:cNvPr>
          <p:cNvSpPr>
            <a:spLocks noGrp="1"/>
          </p:cNvSpPr>
          <p:nvPr>
            <p:ph type="body" sz="quarter" idx="4294967295"/>
          </p:nvPr>
        </p:nvSpPr>
        <p:spPr>
          <a:xfrm>
            <a:off x="1905536" y="4835278"/>
            <a:ext cx="5414600" cy="360040"/>
          </a:xfrm>
          <a:prstGeom prst="rect">
            <a:avLst/>
          </a:prstGeom>
        </p:spPr>
        <p:txBody>
          <a:bodyPr>
            <a:normAutofit fontScale="85000" lnSpcReduction="20000"/>
          </a:bodyPr>
          <a:lstStyle/>
          <a:p>
            <a:r>
              <a:rPr lang="ja-JP" altLang="en-US"/>
              <a:t>仮</a:t>
            </a:r>
          </a:p>
        </p:txBody>
      </p:sp>
      <p:sp>
        <p:nvSpPr>
          <p:cNvPr id="9"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xfrm>
            <a:off x="1905536" y="4846747"/>
            <a:ext cx="5414600" cy="360040"/>
          </a:xfrm>
          <a:prstGeom prst="rect">
            <a:avLst/>
          </a:prstGeom>
        </p:spPr>
        <p:txBody>
          <a:bodyPr anchor="ctr">
            <a:normAutofit lnSpcReduction="10000"/>
          </a:bodyPr>
          <a:lstStyle/>
          <a:p>
            <a:r>
              <a:rPr lang="en-US" altLang="ja-JP" dirty="0">
                <a:latin typeface="+mn-ea"/>
              </a:rPr>
              <a:t>Appendix</a:t>
            </a:r>
            <a:endParaRPr lang="ja-JP" altLang="en-US" dirty="0">
              <a:latin typeface="+mn-ea"/>
            </a:endParaRPr>
          </a:p>
        </p:txBody>
      </p:sp>
    </p:spTree>
    <p:extLst>
      <p:ext uri="{BB962C8B-B14F-4D97-AF65-F5344CB8AC3E}">
        <p14:creationId xmlns:p14="http://schemas.microsoft.com/office/powerpoint/2010/main" val="839962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400" dirty="0"/>
              <a:t>Yahoo! JAPAN</a:t>
            </a:r>
            <a:r>
              <a:rPr lang="ja-JP" altLang="en-US" sz="1400" dirty="0"/>
              <a:t>ブランドガイドライン</a:t>
            </a:r>
            <a:endParaRPr lang="en-US" altLang="ja-JP" sz="1400" dirty="0"/>
          </a:p>
          <a:p>
            <a:r>
              <a:rPr lang="en-US" altLang="ja-JP" dirty="0"/>
              <a:t>Yahoo! JAPAN</a:t>
            </a:r>
            <a:r>
              <a:rPr lang="ja-JP" altLang="en-US" dirty="0"/>
              <a:t>ロゴレギュレーション</a:t>
            </a:r>
          </a:p>
        </p:txBody>
      </p:sp>
      <p:pic>
        <p:nvPicPr>
          <p:cNvPr id="7" name="図 6"/>
          <p:cNvPicPr>
            <a:picLocks noChangeAspect="1"/>
          </p:cNvPicPr>
          <p:nvPr/>
        </p:nvPicPr>
        <p:blipFill rotWithShape="1">
          <a:blip r:embed="rId4"/>
          <a:srcRect l="18743" t="29323" r="25285" b="6062"/>
          <a:stretch/>
        </p:blipFill>
        <p:spPr>
          <a:xfrm>
            <a:off x="2048430" y="1196752"/>
            <a:ext cx="8095139" cy="5256584"/>
          </a:xfrm>
          <a:prstGeom prst="rect">
            <a:avLst/>
          </a:prstGeom>
        </p:spPr>
      </p:pic>
    </p:spTree>
    <p:extLst>
      <p:ext uri="{BB962C8B-B14F-4D97-AF65-F5344CB8AC3E}">
        <p14:creationId xmlns:p14="http://schemas.microsoft.com/office/powerpoint/2010/main" val="24427486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400" dirty="0"/>
              <a:t>Yahoo! JAPAN</a:t>
            </a:r>
            <a:r>
              <a:rPr lang="ja-JP" altLang="en-US" sz="1400" dirty="0"/>
              <a:t>ブランドガイドライン</a:t>
            </a:r>
            <a:endParaRPr lang="en-US" altLang="ja-JP" sz="1400" dirty="0"/>
          </a:p>
          <a:p>
            <a:r>
              <a:rPr lang="en-US" altLang="ja-JP" dirty="0"/>
              <a:t>Yahoo! JAPAN</a:t>
            </a:r>
            <a:r>
              <a:rPr lang="ja-JP" altLang="en-US" dirty="0"/>
              <a:t>ロゴレギュレーション</a:t>
            </a:r>
          </a:p>
        </p:txBody>
      </p:sp>
      <p:pic>
        <p:nvPicPr>
          <p:cNvPr id="7" name="図 6"/>
          <p:cNvPicPr>
            <a:picLocks noChangeAspect="1"/>
          </p:cNvPicPr>
          <p:nvPr/>
        </p:nvPicPr>
        <p:blipFill>
          <a:blip r:embed="rId4"/>
          <a:stretch>
            <a:fillRect/>
          </a:stretch>
        </p:blipFill>
        <p:spPr>
          <a:xfrm>
            <a:off x="1077269" y="1916832"/>
            <a:ext cx="10037461" cy="3024336"/>
          </a:xfrm>
          <a:prstGeom prst="rect">
            <a:avLst/>
          </a:prstGeom>
        </p:spPr>
      </p:pic>
    </p:spTree>
    <p:extLst>
      <p:ext uri="{BB962C8B-B14F-4D97-AF65-F5344CB8AC3E}">
        <p14:creationId xmlns:p14="http://schemas.microsoft.com/office/powerpoint/2010/main" val="10045271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400" dirty="0"/>
              <a:t>Yahoo! JAPAN</a:t>
            </a:r>
            <a:r>
              <a:rPr lang="ja-JP" altLang="en-US" sz="1400" dirty="0"/>
              <a:t>ブランドガイドライン</a:t>
            </a:r>
            <a:endParaRPr lang="en-US" altLang="ja-JP" sz="1400" dirty="0"/>
          </a:p>
          <a:p>
            <a:r>
              <a:rPr lang="en-US" altLang="ja-JP" dirty="0"/>
              <a:t>Yahoo! JAPAN</a:t>
            </a:r>
            <a:r>
              <a:rPr lang="ja-JP" altLang="en-US" dirty="0"/>
              <a:t>テキストの使用方法</a:t>
            </a:r>
          </a:p>
        </p:txBody>
      </p:sp>
      <p:pic>
        <p:nvPicPr>
          <p:cNvPr id="6" name="図 5"/>
          <p:cNvPicPr>
            <a:picLocks noChangeAspect="1"/>
          </p:cNvPicPr>
          <p:nvPr/>
        </p:nvPicPr>
        <p:blipFill>
          <a:blip r:embed="rId4"/>
          <a:stretch>
            <a:fillRect/>
          </a:stretch>
        </p:blipFill>
        <p:spPr>
          <a:xfrm>
            <a:off x="2056836" y="1209330"/>
            <a:ext cx="8078327" cy="4944165"/>
          </a:xfrm>
          <a:prstGeom prst="rect">
            <a:avLst/>
          </a:prstGeom>
        </p:spPr>
      </p:pic>
    </p:spTree>
    <p:extLst>
      <p:ext uri="{BB962C8B-B14F-4D97-AF65-F5344CB8AC3E}">
        <p14:creationId xmlns:p14="http://schemas.microsoft.com/office/powerpoint/2010/main" val="38081810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862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01</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概要</a:t>
            </a:r>
            <a:endParaRPr lang="en-US" altLang="ja-JP" dirty="0"/>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タイアップ広告の概要</a:t>
            </a:r>
            <a:endParaRPr kumimoji="1" lang="ja-JP" altLang="en-US" sz="1600" dirty="0"/>
          </a:p>
        </p:txBody>
      </p:sp>
      <p:sp>
        <p:nvSpPr>
          <p:cNvPr id="17" name="テキスト ボックス 16"/>
          <p:cNvSpPr txBox="1"/>
          <p:nvPr/>
        </p:nvSpPr>
        <p:spPr>
          <a:xfrm>
            <a:off x="786297" y="2281029"/>
            <a:ext cx="10666300" cy="2800767"/>
          </a:xfrm>
          <a:prstGeom prst="rect">
            <a:avLst/>
          </a:prstGeom>
          <a:noFill/>
        </p:spPr>
        <p:txBody>
          <a:bodyPr wrap="square" rtlCol="0">
            <a:spAutoFit/>
          </a:bodyPr>
          <a:lstStyle/>
          <a:p>
            <a:r>
              <a:rPr lang="ja-JP" altLang="en-US" sz="1600" b="1"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広告主様やその商品・サービスへの認知や理解、関心などを高め態度変容を促す</a:t>
            </a:r>
            <a:r>
              <a:rPr lang="ja-JP" altLang="en-US"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ことを目的に、</a:t>
            </a:r>
            <a:endParaRPr lang="en-US" altLang="ja-JP"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ヤフーが独自のコンテンツを企画、制作します。</a:t>
            </a:r>
            <a:endParaRPr lang="en-US" altLang="ja-JP"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600" dirty="0">
                <a:solidFill>
                  <a:schemeClr val="accent3"/>
                </a:solidFill>
              </a:rPr>
              <a:t>ヤフーの各種サービスにおけるタイアップ広告では、当該</a:t>
            </a:r>
            <a:r>
              <a:rPr lang="ja-JP" altLang="en-US" sz="1600" b="1" dirty="0">
                <a:solidFill>
                  <a:schemeClr val="accent3"/>
                </a:solidFill>
              </a:rPr>
              <a:t>サービス独自の編集・デザインスタイル</a:t>
            </a:r>
            <a:r>
              <a:rPr lang="ja-JP" altLang="en-US" sz="1600" dirty="0">
                <a:solidFill>
                  <a:schemeClr val="accent3"/>
                </a:solidFill>
              </a:rPr>
              <a:t>で、</a:t>
            </a:r>
            <a:r>
              <a:rPr lang="ja-JP" altLang="en-US" sz="1600" b="1" dirty="0">
                <a:solidFill>
                  <a:schemeClr val="accent3"/>
                </a:solidFill>
              </a:rPr>
              <a:t>ユーザーに対して訴求力のあるコンテンツ</a:t>
            </a:r>
            <a:r>
              <a:rPr lang="ja-JP" altLang="en-US" sz="1600" dirty="0">
                <a:solidFill>
                  <a:schemeClr val="accent3"/>
                </a:solidFill>
              </a:rPr>
              <a:t>を設計します。</a:t>
            </a:r>
            <a:endParaRPr lang="en-US" altLang="ja-JP" sz="1600" dirty="0">
              <a:solidFill>
                <a:schemeClr val="accent3"/>
              </a:solidFill>
            </a:endParaRPr>
          </a:p>
          <a:p>
            <a:pPr lvl="0"/>
            <a:endParaRPr lang="en-US" altLang="ja-JP" sz="1600" dirty="0">
              <a:solidFill>
                <a:schemeClr val="accent3"/>
              </a:solidFill>
            </a:endParaRPr>
          </a:p>
          <a:p>
            <a:pPr lvl="0"/>
            <a:r>
              <a:rPr lang="ja-JP" altLang="en-US" sz="1600" dirty="0">
                <a:solidFill>
                  <a:schemeClr val="accent3"/>
                </a:solidFill>
              </a:rPr>
              <a:t>サイトの仕様として、</a:t>
            </a:r>
            <a:r>
              <a:rPr lang="ja-JP" altLang="en-US" sz="1600" b="1" dirty="0">
                <a:solidFill>
                  <a:schemeClr val="accent3"/>
                </a:solidFill>
              </a:rPr>
              <a:t>記事体裁の固定フォーマットの「テンプレート型」</a:t>
            </a:r>
            <a:r>
              <a:rPr lang="ja-JP" altLang="en-US" sz="1600" dirty="0">
                <a:solidFill>
                  <a:schemeClr val="accent3"/>
                </a:solidFill>
              </a:rPr>
              <a:t>と、</a:t>
            </a:r>
            <a:r>
              <a:rPr lang="ja-JP" altLang="en-US" sz="1600" b="1" dirty="0">
                <a:solidFill>
                  <a:schemeClr val="accent3"/>
                </a:solidFill>
              </a:rPr>
              <a:t>デザインやコンテンツのスタイルを個別アレンジ可能な「カスタマイズ型」</a:t>
            </a:r>
            <a:r>
              <a:rPr lang="ja-JP" altLang="en-US" sz="1600" dirty="0">
                <a:solidFill>
                  <a:schemeClr val="accent3"/>
                </a:solidFill>
              </a:rPr>
              <a:t>の</a:t>
            </a:r>
            <a:r>
              <a:rPr lang="en-US" altLang="ja-JP" sz="1600" dirty="0">
                <a:solidFill>
                  <a:schemeClr val="accent3"/>
                </a:solidFill>
              </a:rPr>
              <a:t>2</a:t>
            </a:r>
            <a:r>
              <a:rPr lang="ja-JP" altLang="en-US" sz="1600" dirty="0">
                <a:solidFill>
                  <a:schemeClr val="accent3"/>
                </a:solidFill>
              </a:rPr>
              <a:t>種類があります。</a:t>
            </a:r>
            <a:endParaRPr lang="en-US" altLang="ja-JP" sz="1600" dirty="0">
              <a:solidFill>
                <a:schemeClr val="accent3"/>
              </a:solidFill>
            </a:endParaRPr>
          </a:p>
          <a:p>
            <a:pPr lvl="0"/>
            <a:endParaRPr lang="en-US" altLang="ja-JP" sz="1600" dirty="0">
              <a:solidFill>
                <a:schemeClr val="accent3"/>
              </a:solidFill>
            </a:endParaRPr>
          </a:p>
          <a:p>
            <a:r>
              <a:rPr lang="ja-JP" altLang="en-US"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サイトへの</a:t>
            </a:r>
            <a:r>
              <a:rPr lang="ja-JP" altLang="en-US" sz="1600" b="1"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誘導は各サービス内の編集誘導やヤフーの広告商品</a:t>
            </a:r>
            <a:r>
              <a:rPr lang="ja-JP" altLang="en-US"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など、タイアップ商品ごとに定めて</a:t>
            </a:r>
            <a:endParaRPr lang="en-US" altLang="ja-JP"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おります。</a:t>
            </a:r>
            <a:endParaRPr lang="en-US" altLang="ja-JP" sz="1600" dirty="0">
              <a:solidFill>
                <a:schemeClr val="accent3"/>
              </a:solidFill>
            </a:endParaRPr>
          </a:p>
        </p:txBody>
      </p:sp>
      <p:sp>
        <p:nvSpPr>
          <p:cNvPr id="9" name="テキスト プレースホルダー 1">
            <a:extLst>
              <a:ext uri="{FF2B5EF4-FFF2-40B4-BE49-F238E27FC236}">
                <a16:creationId xmlns:a16="http://schemas.microsoft.com/office/drawing/2014/main" id="{C47713F5-42CE-E964-2FEA-1E6846617172}"/>
              </a:ext>
            </a:extLst>
          </p:cNvPr>
          <p:cNvSpPr>
            <a:spLocks noGrp="1"/>
          </p:cNvSpPr>
          <p:nvPr>
            <p:ph type="body" sz="quarter" idx="12"/>
          </p:nvPr>
        </p:nvSpPr>
        <p:spPr>
          <a:xfrm>
            <a:off x="595671" y="81412"/>
            <a:ext cx="866756" cy="410840"/>
          </a:xfrm>
        </p:spPr>
        <p:txBody>
          <a:bodyPr/>
          <a:lstStyle/>
          <a:p>
            <a:r>
              <a:rPr kumimoji="1" lang="ja-JP" altLang="en-US" dirty="0"/>
              <a:t>概要</a:t>
            </a:r>
          </a:p>
        </p:txBody>
      </p:sp>
      <p:pic>
        <p:nvPicPr>
          <p:cNvPr id="10" name="図プレースホルダー 50" descr="アイコン&#10;&#10;自動的に生成された説明">
            <a:extLst>
              <a:ext uri="{FF2B5EF4-FFF2-40B4-BE49-F238E27FC236}">
                <a16:creationId xmlns:a16="http://schemas.microsoft.com/office/drawing/2014/main" id="{83A25820-DE4A-501E-E98F-27F3277CCCC5}"/>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2714" y="77808"/>
            <a:ext cx="406572" cy="405674"/>
          </a:xfrm>
        </p:spPr>
      </p:pic>
    </p:spTree>
    <p:extLst>
      <p:ext uri="{BB962C8B-B14F-4D97-AF65-F5344CB8AC3E}">
        <p14:creationId xmlns:p14="http://schemas.microsoft.com/office/powerpoint/2010/main" val="3316887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商品スペック</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3081726E-6240-5DBE-5C30-227DD5964267}"/>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507945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商品一覧</a:t>
            </a:r>
            <a:endParaRPr kumimoji="1" lang="ja-JP" altLang="en-US" sz="1600" dirty="0"/>
          </a:p>
        </p:txBody>
      </p:sp>
      <p:graphicFrame>
        <p:nvGraphicFramePr>
          <p:cNvPr id="10" name="表 9">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1504203217"/>
              </p:ext>
            </p:extLst>
          </p:nvPr>
        </p:nvGraphicFramePr>
        <p:xfrm>
          <a:off x="479424" y="1091122"/>
          <a:ext cx="11233151" cy="5271073"/>
        </p:xfrm>
        <a:graphic>
          <a:graphicData uri="http://schemas.openxmlformats.org/drawingml/2006/table">
            <a:tbl>
              <a:tblPr firstCol="1" bandRow="1"/>
              <a:tblGrid>
                <a:gridCol w="981352">
                  <a:extLst>
                    <a:ext uri="{9D8B030D-6E8A-4147-A177-3AD203B41FA5}">
                      <a16:colId xmlns:a16="http://schemas.microsoft.com/office/drawing/2014/main" val="792911817"/>
                    </a:ext>
                  </a:extLst>
                </a:gridCol>
                <a:gridCol w="889546">
                  <a:extLst>
                    <a:ext uri="{9D8B030D-6E8A-4147-A177-3AD203B41FA5}">
                      <a16:colId xmlns:a16="http://schemas.microsoft.com/office/drawing/2014/main" val="3453418469"/>
                    </a:ext>
                  </a:extLst>
                </a:gridCol>
                <a:gridCol w="4718995">
                  <a:extLst>
                    <a:ext uri="{9D8B030D-6E8A-4147-A177-3AD203B41FA5}">
                      <a16:colId xmlns:a16="http://schemas.microsoft.com/office/drawing/2014/main" val="844676303"/>
                    </a:ext>
                  </a:extLst>
                </a:gridCol>
                <a:gridCol w="4643258">
                  <a:extLst>
                    <a:ext uri="{9D8B030D-6E8A-4147-A177-3AD203B41FA5}">
                      <a16:colId xmlns:a16="http://schemas.microsoft.com/office/drawing/2014/main" val="362094910"/>
                    </a:ext>
                  </a:extLst>
                </a:gridCol>
              </a:tblGrid>
              <a:tr h="21602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商品名</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en-US" altLang="ja-JP" sz="1050" b="1" kern="1200" dirty="0" err="1">
                          <a:solidFill>
                            <a:schemeClr val="tx1">
                              <a:lumMod val="65000"/>
                              <a:lumOff val="35000"/>
                            </a:schemeClr>
                          </a:solidFill>
                          <a:latin typeface="+mj-lt"/>
                          <a:ea typeface="+mn-ea"/>
                          <a:cs typeface="+mn-cs"/>
                        </a:rPr>
                        <a:t>carview</a:t>
                      </a:r>
                      <a:r>
                        <a:rPr kumimoji="1" lang="en-US" altLang="ja-JP" sz="1050" b="1" kern="1200" dirty="0">
                          <a:solidFill>
                            <a:schemeClr val="tx1">
                              <a:lumMod val="65000"/>
                              <a:lumOff val="35000"/>
                            </a:schemeClr>
                          </a:solidFill>
                          <a:latin typeface="+mj-lt"/>
                          <a:ea typeface="+mn-ea"/>
                          <a:cs typeface="+mn-cs"/>
                        </a:rPr>
                        <a:t>!</a:t>
                      </a:r>
                      <a:r>
                        <a:rPr kumimoji="1" lang="ja-JP" altLang="en-US" sz="1050" b="1" kern="1200" dirty="0">
                          <a:solidFill>
                            <a:schemeClr val="tx1">
                              <a:lumMod val="65000"/>
                              <a:lumOff val="35000"/>
                            </a:schemeClr>
                          </a:solidFill>
                          <a:latin typeface="+mj-lt"/>
                          <a:ea typeface="+mn-ea"/>
                          <a:cs typeface="+mn-cs"/>
                        </a:rPr>
                        <a:t>　タイアップ</a:t>
                      </a:r>
                      <a:endParaRPr kumimoji="1" lang="en-US" altLang="ja-JP" sz="1050" b="1" kern="1200" dirty="0">
                        <a:solidFill>
                          <a:schemeClr val="tx1">
                            <a:lumMod val="65000"/>
                            <a:lumOff val="35000"/>
                          </a:schemeClr>
                        </a:solidFill>
                        <a:latin typeface="+mj-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en-US" altLang="ja-JP" sz="1050" b="1" i="0" u="none" strike="noStrike" kern="0" cap="none" spc="0" normalizeH="0" baseline="0" noProof="0" dirty="0">
                          <a:ln>
                            <a:noFill/>
                          </a:ln>
                          <a:solidFill>
                            <a:schemeClr val="tx1">
                              <a:lumMod val="65000"/>
                              <a:lumOff val="35000"/>
                            </a:schemeClr>
                          </a:solidFill>
                          <a:effectLst/>
                          <a:uLnTx/>
                          <a:uFillTx/>
                          <a:latin typeface="+mn-lt"/>
                          <a:ea typeface="+mn-ea"/>
                          <a:cs typeface="Verdana" pitchFamily="34" charset="0"/>
                        </a:rPr>
                        <a:t>Yahoo! JAPAN SDGs</a:t>
                      </a:r>
                      <a:r>
                        <a:rPr kumimoji="0" lang="ja-JP" altLang="en-US" sz="1050" b="1" i="0" u="none" strike="noStrike" kern="0" cap="none" spc="0" normalizeH="0" baseline="0" noProof="0" dirty="0">
                          <a:ln>
                            <a:noFill/>
                          </a:ln>
                          <a:solidFill>
                            <a:schemeClr val="tx1">
                              <a:lumMod val="65000"/>
                              <a:lumOff val="35000"/>
                            </a:schemeClr>
                          </a:solidFill>
                          <a:effectLst/>
                          <a:uLnTx/>
                          <a:uFillTx/>
                          <a:latin typeface="+mn-lt"/>
                          <a:ea typeface="+mn-ea"/>
                          <a:cs typeface="Verdana" pitchFamily="34" charset="0"/>
                        </a:rPr>
                        <a:t>　スポンサードコンテンツ</a:t>
                      </a:r>
                      <a:endParaRPr kumimoji="0" lang="en-US" altLang="ja-JP" sz="1050" b="1" i="0" u="none" strike="noStrike" kern="0" cap="none" spc="0" normalizeH="0" baseline="0" noProof="0" dirty="0">
                        <a:ln>
                          <a:noFill/>
                        </a:ln>
                        <a:solidFill>
                          <a:schemeClr val="tx1">
                            <a:lumMod val="65000"/>
                            <a:lumOff val="35000"/>
                          </a:schemeClr>
                        </a:solidFill>
                        <a:effectLst/>
                        <a:uLnTx/>
                        <a:uFillTx/>
                        <a:latin typeface="+mn-lt"/>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167041">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サイト仕様</a:t>
                      </a:r>
                      <a:endParaRPr kumimoji="1" lang="en-US" altLang="ja-JP" sz="105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1">
                              <a:lumMod val="65000"/>
                              <a:lumOff val="35000"/>
                            </a:schemeClr>
                          </a:solidFill>
                          <a:latin typeface="+mn-lt"/>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solidFill>
                            <a:schemeClr val="tx1">
                              <a:lumMod val="65000"/>
                              <a:lumOff val="35000"/>
                            </a:schemeClr>
                          </a:solidFill>
                          <a:effectLst/>
                          <a:uLnTx/>
                          <a:uFillTx/>
                          <a:latin typeface="+mn-lt"/>
                          <a:ea typeface="+mn-ea"/>
                          <a:cs typeface="Verdana" pitchFamily="34" charset="0"/>
                        </a:rPr>
                        <a:t>テンプレート型</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3507125695"/>
                  </a:ext>
                </a:extLst>
              </a:tr>
              <a:tr h="434712">
                <a:tc gridSpan="2">
                  <a:txBody>
                    <a:bodyPr/>
                    <a:lstStyle/>
                    <a:p>
                      <a:pPr algn="ctr"/>
                      <a:r>
                        <a:rPr kumimoji="1" lang="ja-JP" altLang="en-US" sz="1050" b="1" dirty="0">
                          <a:solidFill>
                            <a:schemeClr val="bg1"/>
                          </a:solidFill>
                          <a:latin typeface="+mj-lt"/>
                          <a:ea typeface="+mj-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r>
                        <a:rPr kumimoji="1" lang="ja-JP" altLang="en-US" sz="1050" dirty="0">
                          <a:solidFill>
                            <a:schemeClr val="tx1">
                              <a:lumMod val="65000"/>
                              <a:lumOff val="35000"/>
                            </a:schemeClr>
                          </a:solidFill>
                        </a:rPr>
                        <a:t>新車購入を検討中の高年収層が多く訪れるカービュー（競合比）において、編集部が独自の視点で広告主様の商品へのユーザー関与を高めるコンテンツを制作します。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a:solidFill>
                            <a:schemeClr val="tx1">
                              <a:lumMod val="65000"/>
                              <a:lumOff val="35000"/>
                            </a:schemeClr>
                          </a:solidFill>
                        </a:rPr>
                        <a:t>広いユーザー層に対して</a:t>
                      </a:r>
                      <a:r>
                        <a:rPr kumimoji="1" lang="en-US" altLang="ja-JP" sz="1050" dirty="0">
                          <a:solidFill>
                            <a:schemeClr val="tx1">
                              <a:lumMod val="65000"/>
                              <a:lumOff val="35000"/>
                            </a:schemeClr>
                          </a:solidFill>
                        </a:rPr>
                        <a:t>SDGs</a:t>
                      </a:r>
                      <a:r>
                        <a:rPr kumimoji="1" lang="ja-JP" altLang="en-US" sz="1050" dirty="0">
                          <a:solidFill>
                            <a:schemeClr val="tx1">
                              <a:lumMod val="65000"/>
                              <a:lumOff val="35000"/>
                            </a:schemeClr>
                          </a:solidFill>
                        </a:rPr>
                        <a:t>を分かりやすく伝える編集方針に沿って、広告主様の取り組みをインタビューを通じて紐解いた記事を制作します。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申し込み開始日</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mn-cs"/>
                        </a:rPr>
                        <a:t>2023</a:t>
                      </a:r>
                      <a:r>
                        <a:rPr kumimoji="1" lang="ja-JP" altLang="en-US" sz="1050" kern="1200" dirty="0">
                          <a:solidFill>
                            <a:schemeClr val="tx1">
                              <a:lumMod val="65000"/>
                              <a:lumOff val="35000"/>
                            </a:schemeClr>
                          </a:solidFill>
                          <a:latin typeface="+mn-lt"/>
                          <a:ea typeface="+mn-ea"/>
                          <a:cs typeface="+mn-cs"/>
                        </a:rPr>
                        <a:t>年</a:t>
                      </a:r>
                      <a:r>
                        <a:rPr kumimoji="1" lang="en-US" altLang="ja-JP" sz="1050" kern="1200" dirty="0">
                          <a:solidFill>
                            <a:schemeClr val="tx1">
                              <a:lumMod val="65000"/>
                              <a:lumOff val="35000"/>
                            </a:schemeClr>
                          </a:solidFill>
                          <a:latin typeface="+mn-lt"/>
                          <a:ea typeface="+mn-ea"/>
                          <a:cs typeface="+mn-cs"/>
                        </a:rPr>
                        <a:t>8</a:t>
                      </a:r>
                      <a:r>
                        <a:rPr kumimoji="1" lang="ja-JP" altLang="en-US" sz="1050" kern="1200" dirty="0">
                          <a:solidFill>
                            <a:schemeClr val="tx1">
                              <a:lumMod val="65000"/>
                              <a:lumOff val="35000"/>
                            </a:schemeClr>
                          </a:solidFill>
                          <a:latin typeface="+mn-lt"/>
                          <a:ea typeface="+mn-ea"/>
                          <a:cs typeface="+mn-cs"/>
                        </a:rPr>
                        <a:t>月</a:t>
                      </a:r>
                      <a:r>
                        <a:rPr kumimoji="1" lang="en-US" altLang="ja-JP" sz="1050" kern="1200" dirty="0">
                          <a:solidFill>
                            <a:schemeClr val="tx1">
                              <a:lumMod val="65000"/>
                              <a:lumOff val="35000"/>
                            </a:schemeClr>
                          </a:solidFill>
                          <a:latin typeface="+mn-lt"/>
                          <a:ea typeface="+mn-ea"/>
                          <a:cs typeface="+mn-cs"/>
                        </a:rPr>
                        <a:t>3</a:t>
                      </a:r>
                      <a:r>
                        <a:rPr kumimoji="1" lang="ja-JP" altLang="en-US" sz="1050" kern="1200" dirty="0">
                          <a:solidFill>
                            <a:schemeClr val="tx1">
                              <a:lumMod val="65000"/>
                              <a:lumOff val="35000"/>
                            </a:schemeClr>
                          </a:solidFill>
                          <a:latin typeface="+mn-lt"/>
                          <a:ea typeface="+mn-ea"/>
                          <a:cs typeface="+mn-cs"/>
                        </a:rPr>
                        <a:t>日（水）</a:t>
                      </a: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への誘導枠</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編集誘導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chemeClr val="tx1">
                              <a:lumMod val="65000"/>
                              <a:lumOff val="35000"/>
                            </a:schemeClr>
                          </a:solidFill>
                          <a:latin typeface="+mj-lt"/>
                          <a:ea typeface="+mj-ea"/>
                        </a:rPr>
                        <a:t>〇</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ー</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広告誘導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chemeClr val="tx1">
                              <a:lumMod val="65000"/>
                              <a:lumOff val="35000"/>
                            </a:schemeClr>
                          </a:solidFill>
                          <a:latin typeface="+mj-lt"/>
                          <a:ea typeface="+mj-ea"/>
                        </a:rPr>
                        <a:t>任意で追加購入</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〇</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タイアップページの</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・掲載場所：</a:t>
                      </a:r>
                      <a:r>
                        <a:rPr lang="en-US" altLang="ja-JP" sz="1050" dirty="0" err="1">
                          <a:solidFill>
                            <a:schemeClr val="tx1">
                              <a:lumMod val="65000"/>
                              <a:lumOff val="35000"/>
                            </a:schemeClr>
                          </a:solidFill>
                          <a:latin typeface="+mn-lt"/>
                          <a:ea typeface="+mn-ea"/>
                          <a:cs typeface="メイリオ" panose="020B0604030504040204" pitchFamily="50" charset="-128"/>
                        </a:rPr>
                        <a:t>carview</a:t>
                      </a:r>
                      <a:r>
                        <a:rPr lang="en-US" altLang="ja-JP" sz="1050" dirty="0">
                          <a:solidFill>
                            <a:schemeClr val="tx1">
                              <a:lumMod val="65000"/>
                              <a:lumOff val="35000"/>
                            </a:schemeClr>
                          </a:solidFill>
                          <a:latin typeface="+mn-lt"/>
                          <a:ea typeface="+mn-ea"/>
                          <a:cs typeface="メイリオ" panose="020B0604030504040204" pitchFamily="50" charset="-128"/>
                        </a:rPr>
                        <a:t>!</a:t>
                      </a:r>
                      <a:r>
                        <a:rPr lang="ja-JP" altLang="en-US" sz="1050" dirty="0">
                          <a:solidFill>
                            <a:schemeClr val="tx1">
                              <a:lumMod val="65000"/>
                              <a:lumOff val="35000"/>
                            </a:schemeClr>
                          </a:solidFill>
                          <a:latin typeface="+mn-lt"/>
                          <a:ea typeface="+mn-ea"/>
                          <a:cs typeface="メイリオ" panose="020B0604030504040204" pitchFamily="50" charset="-128"/>
                        </a:rPr>
                        <a:t>内 特設ページ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・デバイス：</a:t>
                      </a:r>
                      <a:r>
                        <a:rPr lang="en-US" altLang="ja-JP" sz="1050" dirty="0">
                          <a:solidFill>
                            <a:schemeClr val="tx1">
                              <a:lumMod val="65000"/>
                              <a:lumOff val="35000"/>
                            </a:schemeClr>
                          </a:solidFill>
                          <a:latin typeface="+mn-lt"/>
                          <a:ea typeface="+mn-ea"/>
                          <a:cs typeface="メイリオ" panose="020B0604030504040204" pitchFamily="50" charset="-128"/>
                        </a:rPr>
                        <a:t>PC</a:t>
                      </a:r>
                      <a:r>
                        <a:rPr lang="ja-JP" altLang="en-US" sz="1050" dirty="0">
                          <a:solidFill>
                            <a:schemeClr val="tx1">
                              <a:lumMod val="65000"/>
                              <a:lumOff val="35000"/>
                            </a:schemeClr>
                          </a:solidFill>
                          <a:latin typeface="+mn-lt"/>
                          <a:ea typeface="+mn-ea"/>
                          <a:cs typeface="メイリオ" panose="020B0604030504040204" pitchFamily="50" charset="-128"/>
                        </a:rPr>
                        <a:t>・スマートフォン</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メイリオ" panose="020B0604030504040204" pitchFamily="50" charset="-128"/>
                        </a:rPr>
                        <a:t>・ページ数：</a:t>
                      </a:r>
                      <a:r>
                        <a:rPr lang="en-US" altLang="ja-JP" sz="1050" dirty="0">
                          <a:solidFill>
                            <a:schemeClr val="tx1">
                              <a:lumMod val="65000"/>
                              <a:lumOff val="35000"/>
                            </a:schemeClr>
                          </a:solidFill>
                          <a:latin typeface="+mn-lt"/>
                          <a:ea typeface="+mn-ea"/>
                          <a:cs typeface="メイリオ" panose="020B0604030504040204" pitchFamily="50" charset="-128"/>
                        </a:rPr>
                        <a:t>1</a:t>
                      </a:r>
                      <a:r>
                        <a:rPr lang="ja-JP" altLang="en-US" sz="1050" dirty="0">
                          <a:solidFill>
                            <a:schemeClr val="tx1">
                              <a:lumMod val="65000"/>
                              <a:lumOff val="35000"/>
                            </a:schemeClr>
                          </a:solidFill>
                          <a:latin typeface="+mn-lt"/>
                          <a:ea typeface="+mn-ea"/>
                          <a:cs typeface="メイリオ" panose="020B0604030504040204" pitchFamily="50" charset="-128"/>
                        </a:rPr>
                        <a:t>ページ</a:t>
                      </a:r>
                      <a:endParaRPr lang="en-US" altLang="ja-JP" sz="1050" dirty="0">
                        <a:solidFill>
                          <a:schemeClr val="tx1">
                            <a:lumMod val="65000"/>
                            <a:lumOff val="35000"/>
                          </a:schemeClr>
                        </a:solidFill>
                        <a:latin typeface="+mn-lt"/>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・掲載場所：</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Yahoo! JAPAN SDGs</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内 特設ページ</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・デバイス：</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PC</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・スマートフォン</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・ページ数：</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ページ</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メイリオ" panose="020B0604030504040204" pitchFamily="50" charset="-128"/>
                        </a:rPr>
                        <a:t>1</a:t>
                      </a:r>
                      <a:r>
                        <a:rPr kumimoji="1" lang="ja-JP" altLang="en-US" sz="1050" kern="1200" dirty="0">
                          <a:solidFill>
                            <a:schemeClr val="tx1">
                              <a:lumMod val="65000"/>
                              <a:lumOff val="35000"/>
                            </a:schemeClr>
                          </a:solidFill>
                          <a:latin typeface="+mn-lt"/>
                          <a:ea typeface="+mn-ea"/>
                          <a:cs typeface="メイリオ" panose="020B0604030504040204" pitchFamily="50" charset="-128"/>
                        </a:rPr>
                        <a:t>か月間（平日掲載開始）</a:t>
                      </a:r>
                      <a:endParaRPr kumimoji="1" lang="en-US" altLang="ja-JP" sz="1050" kern="1200" dirty="0">
                        <a:solidFill>
                          <a:schemeClr val="tx1">
                            <a:lumMod val="65000"/>
                            <a:lumOff val="35000"/>
                          </a:schemeClr>
                        </a:solidFill>
                        <a:latin typeface="+mn-lt"/>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か月間（平日掲載開始）</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03688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編集誘導の掲載、タイアップページの制作・掲載費の総額：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rPr>
                        <a:t>300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万円</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（グロス）</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●スポンサードコンテンツ：</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1,650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　・スポンサードコンテンツの制作・掲載：</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●スポンサードコンテンツライト：</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500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400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　・スポンサードコンテンツの制作・掲載：</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金額は全てネット</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誘導広告は、</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Yahoo!</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ディスプレイ広告（予約型／運用型）から自由選択</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制作・掲載費には、編集誘導枠、およびメールマガジン（スポンサードコンテンツのみ）分も含まれます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463668774"/>
                  </a:ext>
                </a:extLst>
              </a:tr>
              <a:tr h="286085">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chemeClr val="tx1">
                              <a:lumMod val="65000"/>
                              <a:lumOff val="35000"/>
                            </a:schemeClr>
                          </a:solidFill>
                          <a:latin typeface="+mn-lt"/>
                          <a:ea typeface="+mn-ea"/>
                          <a:cs typeface="メイリオ" panose="020B0604030504040204" pitchFamily="50" charset="-128"/>
                        </a:rPr>
                        <a:t>掲載開始の</a:t>
                      </a:r>
                      <a:r>
                        <a:rPr kumimoji="1" lang="en-US" altLang="ja-JP" sz="1050" kern="1200" noProof="0" dirty="0">
                          <a:solidFill>
                            <a:schemeClr val="tx1">
                              <a:lumMod val="65000"/>
                              <a:lumOff val="35000"/>
                            </a:schemeClr>
                          </a:solidFill>
                          <a:latin typeface="+mn-lt"/>
                          <a:ea typeface="+mn-ea"/>
                          <a:cs typeface="メイリオ" panose="020B0604030504040204" pitchFamily="50" charset="-128"/>
                        </a:rPr>
                        <a:t>2</a:t>
                      </a:r>
                      <a:r>
                        <a:rPr kumimoji="1" lang="ja-JP" altLang="en-US" sz="1050" kern="1200" noProof="0" dirty="0">
                          <a:solidFill>
                            <a:schemeClr val="tx1">
                              <a:lumMod val="65000"/>
                              <a:lumOff val="35000"/>
                            </a:schemeClr>
                          </a:solidFill>
                          <a:latin typeface="+mn-lt"/>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掲載開始の</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2</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か月半前</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lt"/>
                          <a:ea typeface="+mn-ea"/>
                          <a:cs typeface="Verdana" pitchFamily="34" charset="0"/>
                        </a:rPr>
                        <a:t>PV</a:t>
                      </a:r>
                      <a:r>
                        <a:rPr lang="ja-JP" altLang="en-US" sz="1050" dirty="0">
                          <a:solidFill>
                            <a:schemeClr val="tx1">
                              <a:lumMod val="65000"/>
                              <a:lumOff val="35000"/>
                            </a:schemeClr>
                          </a:solidFill>
                          <a:latin typeface="+mn-lt"/>
                          <a:ea typeface="+mn-ea"/>
                          <a:cs typeface="Verdana" pitchFamily="34" charset="0"/>
                        </a:rPr>
                        <a:t>、</a:t>
                      </a:r>
                      <a:r>
                        <a:rPr lang="en-US" altLang="ja-JP" sz="1050" dirty="0">
                          <a:solidFill>
                            <a:schemeClr val="tx1">
                              <a:lumMod val="65000"/>
                              <a:lumOff val="35000"/>
                            </a:schemeClr>
                          </a:solidFill>
                          <a:latin typeface="+mn-lt"/>
                          <a:ea typeface="+mn-ea"/>
                          <a:cs typeface="Verdana" pitchFamily="34" charset="0"/>
                        </a:rPr>
                        <a:t>UB</a:t>
                      </a:r>
                      <a:r>
                        <a:rPr lang="ja-JP" altLang="en-US" sz="1050" dirty="0">
                          <a:solidFill>
                            <a:schemeClr val="tx1">
                              <a:lumMod val="65000"/>
                              <a:lumOff val="35000"/>
                            </a:schemeClr>
                          </a:solidFill>
                          <a:latin typeface="+mn-lt"/>
                          <a:ea typeface="+mn-ea"/>
                          <a:cs typeface="Verdana" pitchFamily="34" charset="0"/>
                        </a:rPr>
                        <a:t>、ページ内リンクのクリック数、</a:t>
                      </a:r>
                      <a:endParaRPr lang="en-US" altLang="ja-JP" sz="1050" dirty="0">
                        <a:solidFill>
                          <a:schemeClr val="tx1">
                            <a:lumMod val="65000"/>
                            <a:lumOff val="35000"/>
                          </a:schemeClr>
                        </a:solidFill>
                        <a:latin typeface="+mn-lt"/>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Verdana" pitchFamily="34" charset="0"/>
                        </a:rPr>
                        <a:t>訪問者の性別・性別</a:t>
                      </a:r>
                      <a:r>
                        <a:rPr lang="en-US" altLang="ja-JP" sz="1050" dirty="0">
                          <a:solidFill>
                            <a:schemeClr val="tx1">
                              <a:lumMod val="65000"/>
                              <a:lumOff val="35000"/>
                            </a:schemeClr>
                          </a:solidFill>
                          <a:latin typeface="+mn-lt"/>
                          <a:ea typeface="+mn-ea"/>
                          <a:cs typeface="Verdana" pitchFamily="34" charset="0"/>
                        </a:rPr>
                        <a:t>×</a:t>
                      </a:r>
                      <a:r>
                        <a:rPr lang="ja-JP" altLang="en-US" sz="1050" dirty="0">
                          <a:solidFill>
                            <a:schemeClr val="tx1">
                              <a:lumMod val="65000"/>
                              <a:lumOff val="35000"/>
                            </a:schemeClr>
                          </a:solidFill>
                          <a:latin typeface="+mn-lt"/>
                          <a:ea typeface="+mn-ea"/>
                          <a:cs typeface="Verdana" pitchFamily="34" charset="0"/>
                        </a:rPr>
                        <a:t>年齢層比率、アンケート結果</a:t>
                      </a:r>
                      <a:endParaRPr lang="en-US" altLang="ja-JP" sz="1050" dirty="0">
                        <a:solidFill>
                          <a:schemeClr val="tx1">
                            <a:lumMod val="65000"/>
                            <a:lumOff val="35000"/>
                          </a:schemeClr>
                        </a:solidFill>
                        <a:latin typeface="+mn-lt"/>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lt"/>
                          <a:ea typeface="+mn-ea"/>
                          <a:cs typeface="Verdana" pitchFamily="34" charset="0"/>
                        </a:rPr>
                        <a:t>PV</a:t>
                      </a:r>
                      <a:r>
                        <a:rPr lang="ja-JP" altLang="en-US" sz="1050" dirty="0">
                          <a:solidFill>
                            <a:schemeClr val="tx1">
                              <a:lumMod val="65000"/>
                              <a:lumOff val="35000"/>
                            </a:schemeClr>
                          </a:solidFill>
                          <a:latin typeface="+mn-lt"/>
                          <a:ea typeface="+mn-ea"/>
                          <a:cs typeface="Verdana" pitchFamily="34" charset="0"/>
                        </a:rPr>
                        <a:t>、</a:t>
                      </a:r>
                      <a:r>
                        <a:rPr lang="en-US" altLang="ja-JP" sz="1050" dirty="0">
                          <a:solidFill>
                            <a:schemeClr val="tx1">
                              <a:lumMod val="65000"/>
                              <a:lumOff val="35000"/>
                            </a:schemeClr>
                          </a:solidFill>
                          <a:latin typeface="+mn-lt"/>
                          <a:ea typeface="+mn-ea"/>
                          <a:cs typeface="Verdana" pitchFamily="34" charset="0"/>
                        </a:rPr>
                        <a:t>UB</a:t>
                      </a:r>
                      <a:r>
                        <a:rPr lang="ja-JP" altLang="en-US" sz="1050" dirty="0">
                          <a:solidFill>
                            <a:schemeClr val="tx1">
                              <a:lumMod val="65000"/>
                              <a:lumOff val="35000"/>
                            </a:schemeClr>
                          </a:solidFill>
                          <a:latin typeface="+mn-lt"/>
                          <a:ea typeface="+mn-ea"/>
                          <a:cs typeface="Verdana" pitchFamily="34" charset="0"/>
                        </a:rPr>
                        <a:t>、ページ内リンクのクリック数、訪問者の性別・性別</a:t>
                      </a:r>
                      <a:r>
                        <a:rPr lang="en-US" altLang="ja-JP" sz="1050" dirty="0">
                          <a:solidFill>
                            <a:schemeClr val="tx1">
                              <a:lumMod val="65000"/>
                              <a:lumOff val="35000"/>
                            </a:schemeClr>
                          </a:solidFill>
                          <a:latin typeface="+mn-lt"/>
                          <a:ea typeface="+mn-ea"/>
                          <a:cs typeface="Verdana" pitchFamily="34" charset="0"/>
                        </a:rPr>
                        <a:t>×</a:t>
                      </a:r>
                      <a:r>
                        <a:rPr lang="ja-JP" altLang="en-US" sz="1050" dirty="0">
                          <a:solidFill>
                            <a:schemeClr val="tx1">
                              <a:lumMod val="65000"/>
                              <a:lumOff val="35000"/>
                            </a:schemeClr>
                          </a:solidFill>
                          <a:latin typeface="+mn-lt"/>
                          <a:ea typeface="+mn-ea"/>
                          <a:cs typeface="Verdana" pitchFamily="34" charset="0"/>
                        </a:rPr>
                        <a:t>年齢層比率、アンケート結果</a:t>
                      </a:r>
                      <a:endParaRPr lang="en-US" altLang="ja-JP" sz="1050" dirty="0">
                        <a:solidFill>
                          <a:schemeClr val="tx1">
                            <a:lumMod val="65000"/>
                            <a:lumOff val="35000"/>
                          </a:schemeClr>
                        </a:solidFill>
                        <a:latin typeface="+mn-lt"/>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750538939"/>
                  </a:ext>
                </a:extLst>
              </a:tr>
              <a:tr h="55014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err="1">
                          <a:solidFill>
                            <a:schemeClr val="tx1">
                              <a:lumMod val="65000"/>
                              <a:lumOff val="35000"/>
                            </a:schemeClr>
                          </a:solidFill>
                          <a:latin typeface="+mn-lt"/>
                          <a:ea typeface="+mn-ea"/>
                          <a:cs typeface="Verdana"/>
                        </a:rPr>
                        <a:t>carview</a:t>
                      </a:r>
                      <a:r>
                        <a:rPr lang="en-US" altLang="ja-JP" sz="1050" dirty="0">
                          <a:solidFill>
                            <a:schemeClr val="tx1">
                              <a:lumMod val="65000"/>
                              <a:lumOff val="35000"/>
                            </a:schemeClr>
                          </a:solidFill>
                          <a:latin typeface="+mn-lt"/>
                          <a:ea typeface="+mn-ea"/>
                          <a:cs typeface="Verdana"/>
                        </a:rPr>
                        <a:t>!</a:t>
                      </a:r>
                      <a:r>
                        <a:rPr lang="ja-JP" altLang="en-US" sz="1050" dirty="0">
                          <a:solidFill>
                            <a:schemeClr val="tx1">
                              <a:lumMod val="65000"/>
                              <a:lumOff val="35000"/>
                            </a:schemeClr>
                          </a:solidFill>
                          <a:latin typeface="+mn-lt"/>
                          <a:ea typeface="+mn-ea"/>
                          <a:cs typeface="Verdana"/>
                        </a:rPr>
                        <a:t>の編成方針と合致しないものについてはお断りさせていただく場合があります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最長で掲載開始日より</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年間の掲載が可能です。ただし、</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Yahoo!</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 </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JAPAN</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 </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SDGs</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内の編集誘導は、最初の</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か月間のみの掲載となります。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3379695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商品一覧</a:t>
            </a:r>
            <a:endParaRPr kumimoji="1" lang="ja-JP" altLang="en-US" sz="1600" dirty="0"/>
          </a:p>
        </p:txBody>
      </p:sp>
      <p:graphicFrame>
        <p:nvGraphicFramePr>
          <p:cNvPr id="8" name="表 7">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2889469482"/>
              </p:ext>
            </p:extLst>
          </p:nvPr>
        </p:nvGraphicFramePr>
        <p:xfrm>
          <a:off x="479425" y="1077981"/>
          <a:ext cx="11246473" cy="5219734"/>
        </p:xfrm>
        <a:graphic>
          <a:graphicData uri="http://schemas.openxmlformats.org/drawingml/2006/table">
            <a:tbl>
              <a:tblPr firstCol="1" bandRow="1"/>
              <a:tblGrid>
                <a:gridCol w="969813">
                  <a:extLst>
                    <a:ext uri="{9D8B030D-6E8A-4147-A177-3AD203B41FA5}">
                      <a16:colId xmlns:a16="http://schemas.microsoft.com/office/drawing/2014/main" val="792911817"/>
                    </a:ext>
                  </a:extLst>
                </a:gridCol>
                <a:gridCol w="888520">
                  <a:extLst>
                    <a:ext uri="{9D8B030D-6E8A-4147-A177-3AD203B41FA5}">
                      <a16:colId xmlns:a16="http://schemas.microsoft.com/office/drawing/2014/main" val="3453418469"/>
                    </a:ext>
                  </a:extLst>
                </a:gridCol>
                <a:gridCol w="4593950">
                  <a:extLst>
                    <a:ext uri="{9D8B030D-6E8A-4147-A177-3AD203B41FA5}">
                      <a16:colId xmlns:a16="http://schemas.microsoft.com/office/drawing/2014/main" val="1601248367"/>
                    </a:ext>
                  </a:extLst>
                </a:gridCol>
                <a:gridCol w="4794190">
                  <a:extLst>
                    <a:ext uri="{9D8B030D-6E8A-4147-A177-3AD203B41FA5}">
                      <a16:colId xmlns:a16="http://schemas.microsoft.com/office/drawing/2014/main" val="1961664069"/>
                    </a:ext>
                  </a:extLst>
                </a:gridCol>
              </a:tblGrid>
              <a:tr h="21602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商品名</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algn="ctr"/>
                      <a:r>
                        <a:rPr kumimoji="1" lang="en-US" altLang="ja-JP" sz="1050" b="1" dirty="0">
                          <a:solidFill>
                            <a:schemeClr val="tx1">
                              <a:lumMod val="65000"/>
                              <a:lumOff val="35000"/>
                            </a:schemeClr>
                          </a:solidFill>
                          <a:latin typeface="+mj-lt"/>
                          <a:ea typeface="+mj-ea"/>
                        </a:rPr>
                        <a:t>Yahoo!</a:t>
                      </a:r>
                      <a:r>
                        <a:rPr kumimoji="1" lang="ja-JP" altLang="en-US" sz="1050" b="1" dirty="0">
                          <a:solidFill>
                            <a:schemeClr val="tx1">
                              <a:lumMod val="65000"/>
                              <a:lumOff val="35000"/>
                            </a:schemeClr>
                          </a:solidFill>
                          <a:latin typeface="+mj-lt"/>
                          <a:ea typeface="+mj-ea"/>
                        </a:rPr>
                        <a:t>特別企画　タイアップ</a:t>
                      </a: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hMerge="1">
                  <a:txBody>
                    <a:bodyPr/>
                    <a:lstStyle/>
                    <a:p>
                      <a:endParaRPr kumimoji="1" lang="ja-JP" altLang="en-US"/>
                    </a:p>
                  </a:txBody>
                  <a:tcPr/>
                </a:tc>
                <a:extLst>
                  <a:ext uri="{0D108BD9-81ED-4DB2-BD59-A6C34878D82A}">
                    <a16:rowId xmlns:a16="http://schemas.microsoft.com/office/drawing/2014/main" val="2117335041"/>
                  </a:ext>
                </a:extLst>
              </a:tr>
              <a:tr h="11886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サイト仕様</a:t>
                      </a:r>
                      <a:endParaRPr kumimoji="1" lang="en-US" altLang="ja-JP" sz="105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kern="1200" dirty="0">
                          <a:solidFill>
                            <a:schemeClr val="tx1">
                              <a:lumMod val="65000"/>
                              <a:lumOff val="35000"/>
                            </a:schemeClr>
                          </a:solidFill>
                          <a:latin typeface="+mn-lt"/>
                          <a:ea typeface="+mn-ea"/>
                          <a:cs typeface="+mn-cs"/>
                        </a:rPr>
                        <a:t>テンプレート型</a:t>
                      </a:r>
                      <a:endParaRPr kumimoji="1" lang="ja-JP" altLang="en-US" sz="1050" b="1" dirty="0">
                        <a:solidFill>
                          <a:schemeClr val="tx1">
                            <a:lumMod val="65000"/>
                            <a:lumOff val="35000"/>
                          </a:schemeClr>
                        </a:solidFill>
                        <a:latin typeface="+mj-lt"/>
                        <a:ea typeface="+mj-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algn="ctr"/>
                      <a:r>
                        <a:rPr kumimoji="1" lang="ja-JP" altLang="en-US" sz="1050" b="1" kern="1200" dirty="0">
                          <a:solidFill>
                            <a:schemeClr val="tx1">
                              <a:lumMod val="65000"/>
                              <a:lumOff val="35000"/>
                            </a:schemeClr>
                          </a:solidFill>
                          <a:latin typeface="+mn-lt"/>
                          <a:ea typeface="+mn-ea"/>
                          <a:cs typeface="+mn-cs"/>
                        </a:rPr>
                        <a:t>カスタマイズ型</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3507125695"/>
                  </a:ext>
                </a:extLst>
              </a:tr>
              <a:tr h="434712">
                <a:tc gridSpan="2">
                  <a:txBody>
                    <a:bodyPr/>
                    <a:lstStyle/>
                    <a:p>
                      <a:pPr algn="ctr"/>
                      <a:r>
                        <a:rPr kumimoji="1" lang="ja-JP" altLang="en-US" sz="1050" b="1" dirty="0">
                          <a:solidFill>
                            <a:schemeClr val="bg1"/>
                          </a:solidFill>
                          <a:latin typeface="+mj-lt"/>
                          <a:ea typeface="+mj-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r>
                        <a:rPr kumimoji="1" lang="ja-JP" altLang="en-US" sz="1050" dirty="0">
                          <a:solidFill>
                            <a:schemeClr val="tx1">
                              <a:lumMod val="65000"/>
                              <a:lumOff val="35000"/>
                            </a:schemeClr>
                          </a:solidFill>
                        </a:rPr>
                        <a:t>ターゲットの興味を引く切り口で記事を組み立て、自然な流れで広告主様の商品訴求につなげます。自由設計の誘導広告で集客属性の絞り込みが可能。</a:t>
                      </a: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r>
                        <a:rPr kumimoji="1" lang="ja-JP" altLang="en-US" sz="1050" dirty="0">
                          <a:solidFill>
                            <a:schemeClr val="tx1">
                              <a:lumMod val="65000"/>
                              <a:lumOff val="35000"/>
                            </a:schemeClr>
                          </a:solidFill>
                        </a:rPr>
                        <a:t>カスタムメイドのタイアップ。コンテンツを特集仕立てにしたり、デザインを広告主様キャンペーンのトンマナに合せたりなど柔軟な対応が可能。</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838735929"/>
                  </a:ext>
                </a:extLst>
              </a:tr>
              <a:tr h="28764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申し込み開始日</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mn-cs"/>
                        </a:rPr>
                        <a:t>2023</a:t>
                      </a:r>
                      <a:r>
                        <a:rPr kumimoji="1" lang="ja-JP" altLang="en-US" sz="1050" kern="1200" dirty="0">
                          <a:solidFill>
                            <a:schemeClr val="tx1">
                              <a:lumMod val="65000"/>
                              <a:lumOff val="35000"/>
                            </a:schemeClr>
                          </a:solidFill>
                          <a:latin typeface="+mn-lt"/>
                          <a:ea typeface="+mn-ea"/>
                          <a:cs typeface="+mn-cs"/>
                        </a:rPr>
                        <a:t>年</a:t>
                      </a:r>
                      <a:r>
                        <a:rPr kumimoji="1" lang="en-US" altLang="ja-JP" sz="1050" kern="1200" dirty="0">
                          <a:solidFill>
                            <a:schemeClr val="tx1">
                              <a:lumMod val="65000"/>
                              <a:lumOff val="35000"/>
                            </a:schemeClr>
                          </a:solidFill>
                          <a:latin typeface="+mn-lt"/>
                          <a:ea typeface="+mn-ea"/>
                          <a:cs typeface="+mn-cs"/>
                        </a:rPr>
                        <a:t>8</a:t>
                      </a:r>
                      <a:r>
                        <a:rPr kumimoji="1" lang="ja-JP" altLang="en-US" sz="1050" kern="1200" dirty="0">
                          <a:solidFill>
                            <a:schemeClr val="tx1">
                              <a:lumMod val="65000"/>
                              <a:lumOff val="35000"/>
                            </a:schemeClr>
                          </a:solidFill>
                          <a:latin typeface="+mn-lt"/>
                          <a:ea typeface="+mn-ea"/>
                          <a:cs typeface="+mn-cs"/>
                        </a:rPr>
                        <a:t>月</a:t>
                      </a:r>
                      <a:r>
                        <a:rPr kumimoji="1" lang="en-US" altLang="ja-JP" sz="1050" kern="1200" dirty="0">
                          <a:solidFill>
                            <a:schemeClr val="tx1">
                              <a:lumMod val="65000"/>
                              <a:lumOff val="35000"/>
                            </a:schemeClr>
                          </a:solidFill>
                          <a:latin typeface="+mn-lt"/>
                          <a:ea typeface="+mn-ea"/>
                          <a:cs typeface="+mn-cs"/>
                        </a:rPr>
                        <a:t>3</a:t>
                      </a:r>
                      <a:r>
                        <a:rPr kumimoji="1" lang="ja-JP" altLang="en-US" sz="1050" kern="1200" dirty="0">
                          <a:solidFill>
                            <a:schemeClr val="tx1">
                              <a:lumMod val="65000"/>
                              <a:lumOff val="35000"/>
                            </a:schemeClr>
                          </a:solidFill>
                          <a:latin typeface="+mn-lt"/>
                          <a:ea typeface="+mn-ea"/>
                          <a:cs typeface="+mn-cs"/>
                        </a:rPr>
                        <a:t>日（水）</a:t>
                      </a: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168106">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への誘導枠</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編集誘導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b="0" i="0" u="none" strike="noStrike" dirty="0">
                          <a:solidFill>
                            <a:schemeClr val="tx1">
                              <a:lumMod val="65000"/>
                              <a:lumOff val="35000"/>
                            </a:schemeClr>
                          </a:solidFill>
                          <a:latin typeface="+mn-lt"/>
                          <a:ea typeface="+mn-ea"/>
                          <a:cs typeface="Meiryo UI" pitchFamily="50" charset="-128"/>
                        </a:rPr>
                        <a:t>ー</a:t>
                      </a:r>
                      <a:endParaRPr lang="en-US" altLang="ja-JP" sz="1050" b="0" i="0" u="none" strike="noStrike" dirty="0">
                        <a:solidFill>
                          <a:schemeClr val="tx1">
                            <a:lumMod val="65000"/>
                            <a:lumOff val="35000"/>
                          </a:schemeClr>
                        </a:solidFill>
                        <a:latin typeface="+mn-lt"/>
                        <a:ea typeface="+mn-ea"/>
                        <a:cs typeface="Meiryo UI"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extLst>
                  <a:ext uri="{0D108BD9-81ED-4DB2-BD59-A6C34878D82A}">
                    <a16:rowId xmlns:a16="http://schemas.microsoft.com/office/drawing/2014/main" val="4069392726"/>
                  </a:ext>
                </a:extLst>
              </a:tr>
              <a:tr h="170770">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広告誘導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b="0" i="0" u="none" strike="noStrike" dirty="0">
                          <a:solidFill>
                            <a:schemeClr val="tx1">
                              <a:lumMod val="65000"/>
                              <a:lumOff val="35000"/>
                            </a:schemeClr>
                          </a:solidFill>
                          <a:latin typeface="+mn-lt"/>
                          <a:ea typeface="+mn-ea"/>
                          <a:cs typeface="Meiryo UI" pitchFamily="50" charset="-128"/>
                        </a:rPr>
                        <a:t>〇</a:t>
                      </a:r>
                      <a:endParaRPr lang="en-US" altLang="ja-JP" sz="1050" b="0" i="0" u="none" strike="noStrike" dirty="0">
                        <a:solidFill>
                          <a:schemeClr val="tx1">
                            <a:lumMod val="65000"/>
                            <a:lumOff val="35000"/>
                          </a:schemeClr>
                        </a:solidFill>
                        <a:latin typeface="+mn-lt"/>
                        <a:ea typeface="+mn-ea"/>
                        <a:cs typeface="Meiryo UI"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タイアップページの</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・掲載場所：</a:t>
                      </a:r>
                      <a:r>
                        <a:rPr lang="en-US" altLang="ja-JP" sz="1050" dirty="0">
                          <a:solidFill>
                            <a:schemeClr val="tx1">
                              <a:lumMod val="65000"/>
                              <a:lumOff val="35000"/>
                            </a:schemeClr>
                          </a:solidFill>
                          <a:latin typeface="+mn-lt"/>
                          <a:ea typeface="+mn-ea"/>
                          <a:cs typeface="メイリオ" panose="020B0604030504040204" pitchFamily="50" charset="-128"/>
                        </a:rPr>
                        <a:t>Yahoo!</a:t>
                      </a:r>
                      <a:r>
                        <a:rPr lang="ja-JP" altLang="en-US" sz="1050" dirty="0">
                          <a:solidFill>
                            <a:schemeClr val="tx1">
                              <a:lumMod val="65000"/>
                              <a:lumOff val="35000"/>
                            </a:schemeClr>
                          </a:solidFill>
                          <a:latin typeface="+mn-lt"/>
                          <a:ea typeface="+mn-ea"/>
                          <a:cs typeface="メイリオ" panose="020B0604030504040204" pitchFamily="50" charset="-128"/>
                        </a:rPr>
                        <a:t>特別企画　広告主様専用ページ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・デバイス：</a:t>
                      </a:r>
                      <a:r>
                        <a:rPr lang="en-US" altLang="ja-JP" sz="1050" dirty="0">
                          <a:solidFill>
                            <a:schemeClr val="tx1">
                              <a:lumMod val="65000"/>
                              <a:lumOff val="35000"/>
                            </a:schemeClr>
                          </a:solidFill>
                          <a:latin typeface="+mn-lt"/>
                          <a:ea typeface="+mn-ea"/>
                          <a:cs typeface="メイリオ" panose="020B0604030504040204" pitchFamily="50" charset="-128"/>
                        </a:rPr>
                        <a:t>PC</a:t>
                      </a:r>
                      <a:r>
                        <a:rPr lang="ja-JP" altLang="en-US" sz="1050" dirty="0">
                          <a:solidFill>
                            <a:schemeClr val="tx1">
                              <a:lumMod val="65000"/>
                              <a:lumOff val="35000"/>
                            </a:schemeClr>
                          </a:solidFill>
                          <a:latin typeface="+mn-lt"/>
                          <a:ea typeface="+mn-ea"/>
                          <a:cs typeface="メイリオ" panose="020B0604030504040204" pitchFamily="50" charset="-128"/>
                        </a:rPr>
                        <a:t>・スマートフォン</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・ページ数：</a:t>
                      </a:r>
                      <a:r>
                        <a:rPr lang="en-US" altLang="ja-JP" sz="1050" dirty="0">
                          <a:solidFill>
                            <a:schemeClr val="tx1">
                              <a:lumMod val="65000"/>
                              <a:lumOff val="35000"/>
                            </a:schemeClr>
                          </a:solidFill>
                          <a:latin typeface="+mn-lt"/>
                          <a:ea typeface="+mn-ea"/>
                          <a:cs typeface="メイリオ" panose="020B0604030504040204" pitchFamily="50" charset="-128"/>
                        </a:rPr>
                        <a:t>1</a:t>
                      </a:r>
                      <a:r>
                        <a:rPr lang="ja-JP" altLang="en-US" sz="1050" dirty="0">
                          <a:solidFill>
                            <a:schemeClr val="tx1">
                              <a:lumMod val="65000"/>
                              <a:lumOff val="35000"/>
                            </a:schemeClr>
                          </a:solidFill>
                          <a:latin typeface="+mn-lt"/>
                          <a:ea typeface="+mn-ea"/>
                          <a:cs typeface="メイリオ" panose="020B0604030504040204" pitchFamily="50" charset="-128"/>
                        </a:rPr>
                        <a:t>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メイリオ" panose="020B0604030504040204" pitchFamily="50" charset="-128"/>
                        </a:rPr>
                        <a:t>・文字数：</a:t>
                      </a:r>
                      <a:r>
                        <a:rPr lang="en-US" altLang="ja-JP" sz="1050" dirty="0">
                          <a:solidFill>
                            <a:schemeClr val="tx1">
                              <a:lumMod val="65000"/>
                              <a:lumOff val="35000"/>
                            </a:schemeClr>
                          </a:solidFill>
                          <a:latin typeface="+mn-lt"/>
                          <a:ea typeface="+mn-ea"/>
                          <a:cs typeface="メイリオ" panose="020B0604030504040204" pitchFamily="50" charset="-128"/>
                        </a:rPr>
                        <a:t>3,000</a:t>
                      </a:r>
                      <a:r>
                        <a:rPr lang="ja-JP" altLang="en-US" sz="1050" dirty="0">
                          <a:solidFill>
                            <a:schemeClr val="tx1">
                              <a:lumMod val="65000"/>
                              <a:lumOff val="35000"/>
                            </a:schemeClr>
                          </a:solidFill>
                          <a:latin typeface="+mn-lt"/>
                          <a:ea typeface="+mn-ea"/>
                          <a:cs typeface="メイリオ" panose="020B0604030504040204" pitchFamily="50" charset="-128"/>
                        </a:rPr>
                        <a:t>文字程度</a:t>
                      </a:r>
                      <a:endParaRPr lang="en-US" altLang="ja-JP" sz="1050" dirty="0">
                        <a:solidFill>
                          <a:schemeClr val="tx1">
                            <a:lumMod val="65000"/>
                            <a:lumOff val="35000"/>
                          </a:schemeClr>
                        </a:solidFill>
                        <a:latin typeface="+mn-lt"/>
                        <a:ea typeface="+mn-ea"/>
                        <a:cs typeface="メイリオ" panose="020B0604030504040204"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indent="0">
                        <a:buNone/>
                      </a:pPr>
                      <a:r>
                        <a:rPr kumimoji="1" lang="ja-JP" altLang="en-US" sz="1050" kern="1200" dirty="0">
                          <a:solidFill>
                            <a:schemeClr val="tx1">
                              <a:lumMod val="65000"/>
                              <a:lumOff val="35000"/>
                            </a:schemeClr>
                          </a:solidFill>
                          <a:latin typeface="+mn-lt"/>
                          <a:ea typeface="+mn-ea"/>
                          <a:cs typeface="メイリオ" panose="020B0604030504040204" pitchFamily="50" charset="-128"/>
                        </a:rPr>
                        <a:t>・掲載場所：</a:t>
                      </a:r>
                      <a:r>
                        <a:rPr lang="en-US" altLang="ja-JP" sz="1050" dirty="0">
                          <a:solidFill>
                            <a:schemeClr val="tx1">
                              <a:lumMod val="65000"/>
                              <a:lumOff val="35000"/>
                            </a:schemeClr>
                          </a:solidFill>
                          <a:latin typeface="+mn-lt"/>
                          <a:ea typeface="+mn-ea"/>
                          <a:cs typeface="メイリオ" panose="020B0604030504040204" pitchFamily="50" charset="-128"/>
                        </a:rPr>
                        <a:t>Yahoo!</a:t>
                      </a:r>
                      <a:r>
                        <a:rPr lang="ja-JP" altLang="en-US" sz="1050" dirty="0">
                          <a:solidFill>
                            <a:schemeClr val="tx1">
                              <a:lumMod val="65000"/>
                              <a:lumOff val="35000"/>
                            </a:schemeClr>
                          </a:solidFill>
                          <a:latin typeface="+mn-lt"/>
                          <a:ea typeface="+mn-ea"/>
                          <a:cs typeface="メイリオ" panose="020B0604030504040204" pitchFamily="50" charset="-128"/>
                        </a:rPr>
                        <a:t>特別企画　広告主様専用ページ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lt"/>
                          <a:ea typeface="+mn-ea"/>
                          <a:cs typeface="メイリオ" panose="020B0604030504040204" pitchFamily="50" charset="-128"/>
                        </a:rPr>
                        <a:t>・デバイス：</a:t>
                      </a:r>
                      <a:r>
                        <a:rPr kumimoji="1" lang="en-US" altLang="ja-JP" sz="1050" kern="1200" dirty="0">
                          <a:solidFill>
                            <a:schemeClr val="tx1">
                              <a:lumMod val="65000"/>
                              <a:lumOff val="35000"/>
                            </a:schemeClr>
                          </a:solidFill>
                          <a:latin typeface="+mn-lt"/>
                          <a:ea typeface="+mn-ea"/>
                          <a:cs typeface="メイリオ" panose="020B0604030504040204" pitchFamily="50" charset="-128"/>
                        </a:rPr>
                        <a:t>PC</a:t>
                      </a:r>
                      <a:r>
                        <a:rPr kumimoji="1" lang="ja-JP" altLang="en-US" sz="1050" kern="1200" dirty="0">
                          <a:solidFill>
                            <a:schemeClr val="tx1">
                              <a:lumMod val="65000"/>
                              <a:lumOff val="35000"/>
                            </a:schemeClr>
                          </a:solidFill>
                          <a:latin typeface="+mn-lt"/>
                          <a:ea typeface="+mn-ea"/>
                          <a:cs typeface="メイリオ" panose="020B0604030504040204" pitchFamily="50" charset="-128"/>
                        </a:rPr>
                        <a:t>・スマートフォン</a:t>
                      </a:r>
                      <a:endParaRPr kumimoji="1" lang="en-US" altLang="ja-JP" sz="1050" kern="1200" dirty="0">
                        <a:solidFill>
                          <a:schemeClr val="tx1">
                            <a:lumMod val="65000"/>
                            <a:lumOff val="35000"/>
                          </a:schemeClr>
                        </a:solidFill>
                        <a:latin typeface="+mn-lt"/>
                        <a:ea typeface="+mn-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lt"/>
                          <a:ea typeface="+mn-ea"/>
                          <a:cs typeface="メイリオ" panose="020B0604030504040204" pitchFamily="50" charset="-128"/>
                        </a:rPr>
                        <a:t>・ページ数：</a:t>
                      </a:r>
                      <a:r>
                        <a:rPr kumimoji="1" lang="en-US" altLang="ja-JP" sz="1050" kern="1200" dirty="0">
                          <a:solidFill>
                            <a:schemeClr val="tx1">
                              <a:lumMod val="65000"/>
                              <a:lumOff val="35000"/>
                            </a:schemeClr>
                          </a:solidFill>
                          <a:latin typeface="+mn-lt"/>
                          <a:ea typeface="+mn-ea"/>
                          <a:cs typeface="メイリオ" panose="020B0604030504040204" pitchFamily="50" charset="-128"/>
                        </a:rPr>
                        <a:t>1</a:t>
                      </a:r>
                      <a:r>
                        <a:rPr kumimoji="1" lang="ja-JP" altLang="en-US" sz="1050" kern="1200" dirty="0">
                          <a:solidFill>
                            <a:schemeClr val="tx1">
                              <a:lumMod val="65000"/>
                              <a:lumOff val="35000"/>
                            </a:schemeClr>
                          </a:solidFill>
                          <a:latin typeface="+mn-lt"/>
                          <a:ea typeface="+mn-ea"/>
                          <a:cs typeface="メイリオ" panose="020B0604030504040204" pitchFamily="50" charset="-128"/>
                        </a:rPr>
                        <a:t>ページ～</a:t>
                      </a:r>
                      <a:endParaRPr kumimoji="1" lang="en-US" altLang="ja-JP" sz="1050" kern="1200" dirty="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58556097"/>
                  </a:ext>
                </a:extLst>
              </a:tr>
              <a:tr h="26753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Meiryo UI" panose="020B0604030504040204" pitchFamily="50" charset="-128"/>
                        </a:rPr>
                        <a:t>～</a:t>
                      </a:r>
                      <a:r>
                        <a:rPr lang="en-US" altLang="ja-JP" sz="1050" dirty="0">
                          <a:solidFill>
                            <a:schemeClr val="tx1">
                              <a:lumMod val="65000"/>
                              <a:lumOff val="35000"/>
                            </a:schemeClr>
                          </a:solidFill>
                          <a:latin typeface="+mn-lt"/>
                          <a:ea typeface="+mn-ea"/>
                          <a:cs typeface="Meiryo UI" panose="020B0604030504040204" pitchFamily="50" charset="-128"/>
                        </a:rPr>
                        <a:t>1</a:t>
                      </a:r>
                      <a:r>
                        <a:rPr lang="ja-JP" altLang="en-US" sz="1050" dirty="0">
                          <a:solidFill>
                            <a:schemeClr val="tx1">
                              <a:lumMod val="65000"/>
                              <a:lumOff val="35000"/>
                            </a:schemeClr>
                          </a:solidFill>
                          <a:latin typeface="+mn-lt"/>
                          <a:ea typeface="+mn-ea"/>
                          <a:cs typeface="Meiryo UI" panose="020B0604030504040204" pitchFamily="50" charset="-128"/>
                        </a:rPr>
                        <a:t>か月間（平日掲載開始）</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tx1">
                              <a:lumMod val="65000"/>
                              <a:lumOff val="35000"/>
                            </a:schemeClr>
                          </a:solidFill>
                          <a:latin typeface="+mn-lt"/>
                          <a:ea typeface="+mn-ea"/>
                          <a:cs typeface="Meiryo UI" panose="020B0604030504040204" pitchFamily="50" charset="-128"/>
                        </a:rPr>
                        <a:t>～</a:t>
                      </a:r>
                      <a:r>
                        <a:rPr kumimoji="1" lang="en-US" altLang="ja-JP" sz="1050" kern="1200" dirty="0">
                          <a:solidFill>
                            <a:schemeClr val="tx1">
                              <a:lumMod val="65000"/>
                              <a:lumOff val="35000"/>
                            </a:schemeClr>
                          </a:solidFill>
                          <a:latin typeface="+mn-lt"/>
                          <a:ea typeface="+mn-ea"/>
                          <a:cs typeface="Meiryo UI" panose="020B0604030504040204" pitchFamily="50" charset="-128"/>
                        </a:rPr>
                        <a:t>3</a:t>
                      </a:r>
                      <a:r>
                        <a:rPr kumimoji="1" lang="ja-JP" altLang="en-US" sz="1050" kern="1200" dirty="0">
                          <a:solidFill>
                            <a:schemeClr val="tx1">
                              <a:lumMod val="65000"/>
                              <a:lumOff val="35000"/>
                            </a:schemeClr>
                          </a:solidFill>
                          <a:latin typeface="+mn-lt"/>
                          <a:ea typeface="+mn-ea"/>
                          <a:cs typeface="Meiryo UI" panose="020B0604030504040204" pitchFamily="50" charset="-128"/>
                        </a:rPr>
                        <a:t>か月間（平日掲載開始）</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03688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誘導広告の掲載、タイアップページの制作・掲載の総額</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480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＜料金内訳＞</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・誘導広告：</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rPr>
                        <a:t>400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万円～（ネット） </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Yahoo!</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ディスプレイ広告（予約型／運用型）から自由選択</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予約型の場合、</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500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万円～（グロス）</a:t>
                      </a:r>
                      <a:endParaRPr kumimoji="1" lang="en-US" altLang="ja-JP" sz="900" b="0" u="none" strike="noStrike" kern="1200" cap="none" spc="0" normalizeH="0" baseline="0" noProof="0" dirty="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lt"/>
                          <a:ea typeface="+mn-ea"/>
                        </a:rPr>
                        <a:t>・タイアップページの制作・掲載</a:t>
                      </a:r>
                      <a:endParaRPr kumimoji="1" lang="en-US" altLang="ja-JP" sz="900" b="0" u="none" strike="noStrike" kern="1200" cap="none" spc="0" normalizeH="0" baseline="0" noProof="0" dirty="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lt"/>
                          <a:ea typeface="+mn-ea"/>
                        </a:rPr>
                        <a:t>　：</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lt"/>
                          <a:ea typeface="+mn-ea"/>
                        </a:rPr>
                        <a:t>80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lt"/>
                          <a:ea typeface="+mn-ea"/>
                        </a:rPr>
                        <a:t>万円～（ネット）</a:t>
                      </a:r>
                      <a:endParaRPr kumimoji="1" lang="en-US" altLang="ja-JP" sz="900" b="0" u="none" strike="noStrike" kern="1200" cap="none" spc="0" normalizeH="0" baseline="0" noProof="0" dirty="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chemeClr val="tx1">
                              <a:lumMod val="65000"/>
                              <a:lumOff val="35000"/>
                            </a:schemeClr>
                          </a:solidFill>
                          <a:effectLst/>
                          <a:uLnTx/>
                          <a:uFillTx/>
                          <a:latin typeface="+mn-lt"/>
                          <a:ea typeface="+mn-ea"/>
                        </a:rPr>
                        <a:t>※</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lt"/>
                          <a:ea typeface="+mn-ea"/>
                        </a:rPr>
                        <a:t>企画内容によって、別途費用が発生する場合があります</a:t>
                      </a:r>
                      <a:endParaRPr kumimoji="1" lang="en-US" altLang="ja-JP" sz="900" b="0" u="none" strike="noStrike" kern="1200" cap="none" spc="0" normalizeH="0" baseline="0" noProof="0" dirty="0">
                        <a:ln>
                          <a:noFill/>
                        </a:ln>
                        <a:solidFill>
                          <a:schemeClr val="tx1">
                            <a:lumMod val="65000"/>
                            <a:lumOff val="35000"/>
                          </a:schemeClr>
                        </a:solidFill>
                        <a:effectLst/>
                        <a:uLnTx/>
                        <a:uFillTx/>
                        <a:latin typeface="+mn-lt"/>
                        <a:ea typeface="+mn-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誘導広告の掲載、タイアップページの制作・掲載の総額</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＜料金内訳目安＞</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1,200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1,300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・タイアップページの制作・掲載：</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200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300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料金内訳は目安です。プラン総額</a:t>
                      </a:r>
                      <a:r>
                        <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1,500</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万円からタイアップページの制作・掲載費を引いた料金を、誘導広告としてご出稿ください</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463668774"/>
                  </a:ext>
                </a:extLst>
              </a:tr>
              <a:tr h="28458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algn="ct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掲載開始の</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rPr>
                        <a:t>2</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か月半前</a:t>
                      </a:r>
                      <a:endParaRPr kumimoji="1" lang="ja-JP" altLang="en-US" sz="1050" dirty="0">
                        <a:solidFill>
                          <a:schemeClr val="tx1">
                            <a:lumMod val="65000"/>
                            <a:lumOff val="35000"/>
                          </a:schemeClr>
                        </a:solidFill>
                        <a:latin typeface="+mj-lt"/>
                        <a:ea typeface="+mj-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1967014782"/>
                  </a:ext>
                </a:extLst>
              </a:tr>
              <a:tr h="288032">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lt"/>
                          <a:ea typeface="+mn-ea"/>
                          <a:cs typeface="Verdana" pitchFamily="34" charset="0"/>
                        </a:rPr>
                        <a:t>PV</a:t>
                      </a:r>
                      <a:r>
                        <a:rPr lang="ja-JP" altLang="en-US" sz="1050" dirty="0">
                          <a:solidFill>
                            <a:schemeClr val="tx1">
                              <a:lumMod val="65000"/>
                              <a:lumOff val="35000"/>
                            </a:schemeClr>
                          </a:solidFill>
                          <a:latin typeface="+mn-lt"/>
                          <a:ea typeface="+mn-ea"/>
                          <a:cs typeface="Verdana" pitchFamily="34" charset="0"/>
                        </a:rPr>
                        <a:t>、</a:t>
                      </a:r>
                      <a:r>
                        <a:rPr lang="en-US" altLang="ja-JP" sz="1050" dirty="0">
                          <a:solidFill>
                            <a:schemeClr val="tx1">
                              <a:lumMod val="65000"/>
                              <a:lumOff val="35000"/>
                            </a:schemeClr>
                          </a:solidFill>
                          <a:latin typeface="+mn-lt"/>
                          <a:ea typeface="+mn-ea"/>
                          <a:cs typeface="Verdana" pitchFamily="34" charset="0"/>
                        </a:rPr>
                        <a:t>UB</a:t>
                      </a:r>
                      <a:r>
                        <a:rPr lang="ja-JP" altLang="en-US" sz="1050" dirty="0">
                          <a:solidFill>
                            <a:schemeClr val="tx1">
                              <a:lumMod val="65000"/>
                              <a:lumOff val="35000"/>
                            </a:schemeClr>
                          </a:solidFill>
                          <a:latin typeface="+mn-lt"/>
                          <a:ea typeface="+mn-ea"/>
                          <a:cs typeface="Verdana" pitchFamily="34" charset="0"/>
                        </a:rPr>
                        <a:t>、ページ内リンクのクリック数、読了率、訪問者の性別・性別</a:t>
                      </a:r>
                      <a:r>
                        <a:rPr lang="en-US" altLang="ja-JP" sz="1050" dirty="0">
                          <a:solidFill>
                            <a:schemeClr val="tx1">
                              <a:lumMod val="65000"/>
                              <a:lumOff val="35000"/>
                            </a:schemeClr>
                          </a:solidFill>
                          <a:latin typeface="+mn-lt"/>
                          <a:ea typeface="+mn-ea"/>
                          <a:cs typeface="Verdana" pitchFamily="34" charset="0"/>
                        </a:rPr>
                        <a:t>×</a:t>
                      </a:r>
                      <a:r>
                        <a:rPr lang="ja-JP" altLang="en-US" sz="1050" dirty="0">
                          <a:solidFill>
                            <a:schemeClr val="tx1">
                              <a:lumMod val="65000"/>
                              <a:lumOff val="35000"/>
                            </a:schemeClr>
                          </a:solidFill>
                          <a:latin typeface="+mn-lt"/>
                          <a:ea typeface="+mn-ea"/>
                          <a:cs typeface="Verdana" pitchFamily="34" charset="0"/>
                        </a:rPr>
                        <a:t>年齢層比率、アンケート結果</a:t>
                      </a:r>
                      <a:endParaRPr lang="en-US" altLang="ja-JP" sz="1050" dirty="0">
                        <a:solidFill>
                          <a:schemeClr val="tx1">
                            <a:lumMod val="65000"/>
                            <a:lumOff val="35000"/>
                          </a:schemeClr>
                        </a:solidFill>
                        <a:latin typeface="+mn-lt"/>
                        <a:ea typeface="+mn-ea"/>
                        <a:cs typeface="Verdana" pitchFamily="34" charset="0"/>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extLst>
                  <a:ext uri="{0D108BD9-81ED-4DB2-BD59-A6C34878D82A}">
                    <a16:rowId xmlns:a16="http://schemas.microsoft.com/office/drawing/2014/main" val="1750538939"/>
                  </a:ext>
                </a:extLst>
              </a:tr>
              <a:tr h="240415">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endParaRPr kumimoji="1" lang="ja-JP" altLang="en-US" sz="1050" dirty="0"/>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endParaRPr kumimoji="1" lang="ja-JP" altLang="en-US" dirty="0"/>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1141183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商品一覧</a:t>
            </a:r>
          </a:p>
        </p:txBody>
      </p:sp>
      <p:graphicFrame>
        <p:nvGraphicFramePr>
          <p:cNvPr id="10" name="表 9">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973770024"/>
              </p:ext>
            </p:extLst>
          </p:nvPr>
        </p:nvGraphicFramePr>
        <p:xfrm>
          <a:off x="479425" y="1084930"/>
          <a:ext cx="11233150" cy="5487536"/>
        </p:xfrm>
        <a:graphic>
          <a:graphicData uri="http://schemas.openxmlformats.org/drawingml/2006/table">
            <a:tbl>
              <a:tblPr firstCol="1" bandRow="1"/>
              <a:tblGrid>
                <a:gridCol w="1009406">
                  <a:extLst>
                    <a:ext uri="{9D8B030D-6E8A-4147-A177-3AD203B41FA5}">
                      <a16:colId xmlns:a16="http://schemas.microsoft.com/office/drawing/2014/main" val="792911817"/>
                    </a:ext>
                  </a:extLst>
                </a:gridCol>
                <a:gridCol w="823048">
                  <a:extLst>
                    <a:ext uri="{9D8B030D-6E8A-4147-A177-3AD203B41FA5}">
                      <a16:colId xmlns:a16="http://schemas.microsoft.com/office/drawing/2014/main" val="2073564178"/>
                    </a:ext>
                  </a:extLst>
                </a:gridCol>
                <a:gridCol w="4944706">
                  <a:extLst>
                    <a:ext uri="{9D8B030D-6E8A-4147-A177-3AD203B41FA5}">
                      <a16:colId xmlns:a16="http://schemas.microsoft.com/office/drawing/2014/main" val="1813950268"/>
                    </a:ext>
                  </a:extLst>
                </a:gridCol>
                <a:gridCol w="4455990">
                  <a:extLst>
                    <a:ext uri="{9D8B030D-6E8A-4147-A177-3AD203B41FA5}">
                      <a16:colId xmlns:a16="http://schemas.microsoft.com/office/drawing/2014/main" val="1579533301"/>
                    </a:ext>
                  </a:extLst>
                </a:gridCol>
              </a:tblGrid>
              <a:tr h="21523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kern="1200" dirty="0">
                          <a:solidFill>
                            <a:schemeClr val="tx1">
                              <a:lumMod val="65000"/>
                              <a:lumOff val="35000"/>
                            </a:schemeClr>
                          </a:solidFill>
                          <a:latin typeface="+mn-ea"/>
                          <a:ea typeface="+mn-ea"/>
                          <a:cs typeface="+mn-cs"/>
                        </a:rPr>
                        <a:t>スポーツナビ　タイアップ</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algn="ctr"/>
                      <a:r>
                        <a:rPr kumimoji="1" lang="en-US" altLang="ja-JP" sz="1050" b="1" kern="1200" dirty="0">
                          <a:solidFill>
                            <a:schemeClr val="tx1">
                              <a:lumMod val="65000"/>
                              <a:lumOff val="35000"/>
                            </a:schemeClr>
                          </a:solidFill>
                          <a:latin typeface="+mn-ea"/>
                          <a:ea typeface="+mn-ea"/>
                          <a:cs typeface="+mn-cs"/>
                        </a:rPr>
                        <a:t>Yahoo!</a:t>
                      </a:r>
                      <a:r>
                        <a:rPr kumimoji="1" lang="ja-JP" altLang="en-US" sz="1050" b="1" kern="1200" dirty="0">
                          <a:solidFill>
                            <a:schemeClr val="tx1">
                              <a:lumMod val="65000"/>
                              <a:lumOff val="35000"/>
                            </a:schemeClr>
                          </a:solidFill>
                          <a:latin typeface="+mn-ea"/>
                          <a:ea typeface="+mn-ea"/>
                          <a:cs typeface="+mn-cs"/>
                        </a:rPr>
                        <a:t>ファイナンス　タイアップ</a:t>
                      </a:r>
                      <a:endParaRPr kumimoji="1" lang="en-US" altLang="ja-JP" sz="1050" b="1" kern="1200" dirty="0">
                        <a:solidFill>
                          <a:schemeClr val="tx1">
                            <a:lumMod val="65000"/>
                            <a:lumOff val="35000"/>
                          </a:schemeClr>
                        </a:solidFill>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21602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1">
                              <a:lumMod val="65000"/>
                              <a:lumOff val="35000"/>
                            </a:schemeClr>
                          </a:solidFill>
                          <a:latin typeface="+mn-ea"/>
                          <a:ea typeface="+mn-ea"/>
                          <a:cs typeface="+mn-cs"/>
                        </a:rPr>
                        <a:t>カスタマイズ型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1">
                              <a:lumMod val="65000"/>
                              <a:lumOff val="35000"/>
                            </a:schemeClr>
                          </a:solidFill>
                          <a:latin typeface="+mn-ea"/>
                          <a:ea typeface="+mn-ea"/>
                          <a:cs typeface="+mn-cs"/>
                        </a:rPr>
                        <a:t>カスタマイズ型</a:t>
                      </a: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654934270"/>
                  </a:ext>
                </a:extLst>
              </a:tr>
              <a:tr h="504056">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tx1">
                              <a:lumMod val="65000"/>
                              <a:lumOff val="35000"/>
                            </a:schemeClr>
                          </a:solidFill>
                          <a:latin typeface="+mn-ea"/>
                          <a:ea typeface="+mn-ea"/>
                          <a:cs typeface="+mn-cs"/>
                        </a:rPr>
                        <a:t>スポーツ系ウェブメディアでは圧倒的</a:t>
                      </a:r>
                      <a:r>
                        <a:rPr kumimoji="1" lang="en-US" altLang="ja-JP" sz="1050" b="0" kern="1200" dirty="0">
                          <a:solidFill>
                            <a:schemeClr val="tx1">
                              <a:lumMod val="65000"/>
                              <a:lumOff val="35000"/>
                            </a:schemeClr>
                          </a:solidFill>
                          <a:latin typeface="+mn-ea"/>
                          <a:ea typeface="+mn-ea"/>
                          <a:cs typeface="+mn-cs"/>
                        </a:rPr>
                        <a:t>No.1*</a:t>
                      </a:r>
                      <a:r>
                        <a:rPr kumimoji="1" lang="ja-JP" altLang="en-US" sz="1050" b="0" kern="1200" dirty="0">
                          <a:solidFill>
                            <a:schemeClr val="tx1">
                              <a:lumMod val="65000"/>
                              <a:lumOff val="35000"/>
                            </a:schemeClr>
                          </a:solidFill>
                          <a:latin typeface="+mn-ea"/>
                          <a:ea typeface="+mn-ea"/>
                          <a:cs typeface="+mn-cs"/>
                        </a:rPr>
                        <a:t>のスポーツナビが、ユーザーに支持される編集力を生かして、広告主様やその商品の魅力を伝えます。</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tx1">
                              <a:lumMod val="65000"/>
                              <a:lumOff val="35000"/>
                            </a:schemeClr>
                          </a:solidFill>
                          <a:latin typeface="+mn-ea"/>
                          <a:ea typeface="+mn-ea"/>
                          <a:cs typeface="+mn-cs"/>
                        </a:rPr>
                        <a:t>金融商品や、株価などのファイナンス情報を探索中のユーザーに対し、広告主様ご要望の内容、スタイルで訴求メッセージを届けます。</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359416541"/>
                  </a:ext>
                </a:extLst>
              </a:tr>
              <a:tr h="21602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申し込み開始日</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mn-cs"/>
                        </a:rPr>
                        <a:t>2023</a:t>
                      </a:r>
                      <a:r>
                        <a:rPr kumimoji="1" lang="ja-JP" altLang="en-US" sz="1050" kern="1200" dirty="0">
                          <a:solidFill>
                            <a:schemeClr val="tx1">
                              <a:lumMod val="65000"/>
                              <a:lumOff val="35000"/>
                            </a:schemeClr>
                          </a:solidFill>
                          <a:latin typeface="+mn-lt"/>
                          <a:ea typeface="+mn-ea"/>
                          <a:cs typeface="+mn-cs"/>
                        </a:rPr>
                        <a:t>年</a:t>
                      </a:r>
                      <a:r>
                        <a:rPr kumimoji="1" lang="en-US" altLang="ja-JP" sz="1050" kern="1200" dirty="0">
                          <a:solidFill>
                            <a:schemeClr val="tx1">
                              <a:lumMod val="65000"/>
                              <a:lumOff val="35000"/>
                            </a:schemeClr>
                          </a:solidFill>
                          <a:latin typeface="+mn-lt"/>
                          <a:ea typeface="+mn-ea"/>
                          <a:cs typeface="+mn-cs"/>
                        </a:rPr>
                        <a:t>8</a:t>
                      </a:r>
                      <a:r>
                        <a:rPr kumimoji="1" lang="ja-JP" altLang="en-US" sz="1050" kern="1200" dirty="0">
                          <a:solidFill>
                            <a:schemeClr val="tx1">
                              <a:lumMod val="65000"/>
                              <a:lumOff val="35000"/>
                            </a:schemeClr>
                          </a:solidFill>
                          <a:latin typeface="+mn-lt"/>
                          <a:ea typeface="+mn-ea"/>
                          <a:cs typeface="+mn-cs"/>
                        </a:rPr>
                        <a:t>月</a:t>
                      </a:r>
                      <a:r>
                        <a:rPr kumimoji="1" lang="en-US" altLang="ja-JP" sz="1050" kern="1200" dirty="0">
                          <a:solidFill>
                            <a:schemeClr val="tx1">
                              <a:lumMod val="65000"/>
                              <a:lumOff val="35000"/>
                            </a:schemeClr>
                          </a:solidFill>
                          <a:latin typeface="+mn-lt"/>
                          <a:ea typeface="+mn-ea"/>
                          <a:cs typeface="+mn-cs"/>
                        </a:rPr>
                        <a:t>3</a:t>
                      </a:r>
                      <a:r>
                        <a:rPr kumimoji="1" lang="ja-JP" altLang="en-US" sz="1050" kern="1200" dirty="0">
                          <a:solidFill>
                            <a:schemeClr val="tx1">
                              <a:lumMod val="65000"/>
                              <a:lumOff val="35000"/>
                            </a:schemeClr>
                          </a:solidFill>
                          <a:latin typeface="+mn-lt"/>
                          <a:ea typeface="+mn-ea"/>
                          <a:cs typeface="+mn-cs"/>
                        </a:rPr>
                        <a:t>日（水）</a:t>
                      </a: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551451937"/>
                  </a:ext>
                </a:extLst>
              </a:tr>
              <a:tr h="216024">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tx1">
                              <a:lumMod val="65000"/>
                              <a:lumOff val="35000"/>
                            </a:schemeClr>
                          </a:solidFill>
                          <a:latin typeface="+mn-ea"/>
                          <a:ea typeface="+mn-ea"/>
                          <a:cs typeface="+mn-cs"/>
                        </a:rPr>
                        <a:t>〇</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rPr>
                        <a:t>〇</a:t>
                      </a:r>
                      <a:endParaRPr kumimoji="1" lang="ja-JP" altLang="en-US" sz="1050" kern="1200" noProof="0" dirty="0">
                        <a:solidFill>
                          <a:schemeClr val="tx1">
                            <a:lumMod val="65000"/>
                            <a:lumOff val="35000"/>
                          </a:schemeClr>
                        </a:solidFill>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069392726"/>
                  </a:ext>
                </a:extLst>
              </a:tr>
              <a:tr h="176949">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kern="1200" dirty="0">
                          <a:solidFill>
                            <a:schemeClr val="tx1">
                              <a:lumMod val="65000"/>
                              <a:lumOff val="35000"/>
                            </a:schemeClr>
                          </a:solidFill>
                          <a:latin typeface="+mn-ea"/>
                          <a:ea typeface="+mn-ea"/>
                          <a:cs typeface="+mn-cs"/>
                        </a:rPr>
                        <a:t>任意で追加購入</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indent="0" algn="ctr">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〇</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658556097"/>
                  </a:ext>
                </a:extLst>
              </a:tr>
              <a:tr h="17066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cs typeface="メイリオ" panose="020B0604030504040204" pitchFamily="50" charset="-128"/>
                        </a:rPr>
                        <a:t>・掲載場所：スポーツナビ内 特設ページ　　・デバイス：</a:t>
                      </a:r>
                      <a:r>
                        <a:rPr lang="en-US" altLang="ja-JP" sz="1050" dirty="0">
                          <a:solidFill>
                            <a:schemeClr val="tx1">
                              <a:lumMod val="65000"/>
                              <a:lumOff val="35000"/>
                            </a:schemeClr>
                          </a:solidFill>
                          <a:latin typeface="+mn-ea"/>
                          <a:ea typeface="+mn-ea"/>
                          <a:cs typeface="メイリオ" panose="020B0604030504040204" pitchFamily="50" charset="-128"/>
                        </a:rPr>
                        <a:t>PC</a:t>
                      </a:r>
                      <a:r>
                        <a:rPr lang="ja-JP" altLang="en-US" sz="1050" dirty="0">
                          <a:solidFill>
                            <a:schemeClr val="tx1">
                              <a:lumMod val="65000"/>
                              <a:lumOff val="35000"/>
                            </a:schemeClr>
                          </a:solidFill>
                          <a:latin typeface="+mn-ea"/>
                          <a:ea typeface="+mn-ea"/>
                          <a:cs typeface="メイリオ" panose="020B0604030504040204" pitchFamily="50" charset="-128"/>
                        </a:rPr>
                        <a:t>・スマートフォン</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cs typeface="メイリオ" panose="020B0604030504040204" pitchFamily="50" charset="-128"/>
                        </a:rPr>
                        <a:t>・ページ数：</a:t>
                      </a:r>
                      <a:r>
                        <a:rPr lang="en-US" altLang="ja-JP" sz="1050" dirty="0">
                          <a:solidFill>
                            <a:schemeClr val="tx1">
                              <a:lumMod val="65000"/>
                              <a:lumOff val="35000"/>
                            </a:schemeClr>
                          </a:solidFill>
                          <a:latin typeface="+mn-ea"/>
                          <a:ea typeface="+mn-ea"/>
                          <a:cs typeface="メイリオ" panose="020B0604030504040204" pitchFamily="50" charset="-128"/>
                        </a:rPr>
                        <a:t>5</a:t>
                      </a:r>
                      <a:r>
                        <a:rPr lang="ja-JP" altLang="en-US" sz="1050" dirty="0">
                          <a:solidFill>
                            <a:schemeClr val="tx1">
                              <a:lumMod val="65000"/>
                              <a:lumOff val="35000"/>
                            </a:schemeClr>
                          </a:solidFill>
                          <a:latin typeface="+mn-ea"/>
                          <a:ea typeface="+mn-ea"/>
                          <a:cs typeface="メイリオ" panose="020B0604030504040204" pitchFamily="50" charset="-128"/>
                        </a:rPr>
                        <a:t>ページ程度</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cs typeface="メイリオ" panose="020B0604030504040204" pitchFamily="50" charset="-128"/>
                        </a:rPr>
                        <a:t>・ページ内の広告枠：</a:t>
                      </a:r>
                      <a:r>
                        <a:rPr lang="en-US" altLang="ja-JP" sz="1050" dirty="0">
                          <a:solidFill>
                            <a:schemeClr val="tx1">
                              <a:lumMod val="65000"/>
                              <a:lumOff val="35000"/>
                            </a:schemeClr>
                          </a:solidFill>
                          <a:latin typeface="+mn-ea"/>
                          <a:ea typeface="+mn-ea"/>
                          <a:cs typeface="メイリオ" panose="020B0604030504040204" pitchFamily="50" charset="-128"/>
                        </a:rPr>
                        <a:t>PC</a:t>
                      </a:r>
                      <a:r>
                        <a:rPr lang="ja-JP" altLang="en-US" sz="1050" dirty="0">
                          <a:solidFill>
                            <a:schemeClr val="tx1">
                              <a:lumMod val="65000"/>
                              <a:lumOff val="35000"/>
                            </a:schemeClr>
                          </a:solidFill>
                          <a:latin typeface="+mn-ea"/>
                          <a:ea typeface="+mn-ea"/>
                          <a:cs typeface="メイリオ" panose="020B0604030504040204" pitchFamily="50" charset="-128"/>
                        </a:rPr>
                        <a:t>：プライムディスプレイ　</a:t>
                      </a:r>
                      <a:r>
                        <a:rPr lang="en-US" altLang="ja-JP" sz="1050" dirty="0">
                          <a:solidFill>
                            <a:schemeClr val="tx1">
                              <a:lumMod val="65000"/>
                              <a:lumOff val="35000"/>
                            </a:schemeClr>
                          </a:solidFill>
                          <a:latin typeface="+mn-ea"/>
                          <a:ea typeface="+mn-ea"/>
                          <a:cs typeface="メイリオ" panose="020B0604030504040204" pitchFamily="50" charset="-128"/>
                        </a:rPr>
                        <a:t>SP</a:t>
                      </a:r>
                      <a:r>
                        <a:rPr lang="ja-JP" altLang="en-US" sz="1050" dirty="0">
                          <a:solidFill>
                            <a:schemeClr val="tx1">
                              <a:lumMod val="65000"/>
                              <a:lumOff val="35000"/>
                            </a:schemeClr>
                          </a:solidFill>
                          <a:latin typeface="+mn-ea"/>
                          <a:ea typeface="+mn-ea"/>
                          <a:cs typeface="メイリオ" panose="020B0604030504040204" pitchFamily="50" charset="-128"/>
                        </a:rPr>
                        <a:t>：スマートディスプレイ</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indent="0">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・掲載場所：</a:t>
                      </a:r>
                      <a:r>
                        <a:rPr lang="en-US" altLang="ja-JP" sz="1050" dirty="0">
                          <a:solidFill>
                            <a:schemeClr val="tx1">
                              <a:lumMod val="65000"/>
                              <a:lumOff val="35000"/>
                            </a:schemeClr>
                          </a:solidFill>
                          <a:latin typeface="+mn-ea"/>
                          <a:ea typeface="+mn-ea"/>
                        </a:rPr>
                        <a:t>Yahoo!</a:t>
                      </a:r>
                      <a:r>
                        <a:rPr lang="ja-JP" altLang="en-US" sz="1050" dirty="0">
                          <a:solidFill>
                            <a:schemeClr val="tx1">
                              <a:lumMod val="65000"/>
                              <a:lumOff val="35000"/>
                            </a:schemeClr>
                          </a:solidFill>
                          <a:latin typeface="+mn-ea"/>
                          <a:ea typeface="+mn-ea"/>
                        </a:rPr>
                        <a:t>ファイナンス</a:t>
                      </a:r>
                      <a:r>
                        <a:rPr kumimoji="1" lang="ja-JP" altLang="en-US" sz="1050" kern="1200" dirty="0">
                          <a:solidFill>
                            <a:schemeClr val="tx1">
                              <a:lumMod val="65000"/>
                              <a:lumOff val="35000"/>
                            </a:schemeClr>
                          </a:solidFill>
                          <a:latin typeface="+mn-ea"/>
                          <a:ea typeface="+mn-ea"/>
                          <a:cs typeface="メイリオ" panose="020B0604030504040204" pitchFamily="50" charset="-128"/>
                        </a:rPr>
                        <a:t>内</a:t>
                      </a:r>
                      <a:r>
                        <a:rPr kumimoji="1" lang="ja-JP" altLang="en-US" sz="1050" kern="1200" baseline="0" dirty="0">
                          <a:solidFill>
                            <a:schemeClr val="tx1">
                              <a:lumMod val="65000"/>
                              <a:lumOff val="35000"/>
                            </a:schemeClr>
                          </a:solidFill>
                          <a:latin typeface="+mn-ea"/>
                          <a:ea typeface="+mn-ea"/>
                          <a:cs typeface="メイリオ" panose="020B0604030504040204" pitchFamily="50" charset="-128"/>
                        </a:rPr>
                        <a:t> </a:t>
                      </a:r>
                      <a:r>
                        <a:rPr kumimoji="1" lang="ja-JP" altLang="en-US" sz="1050" kern="1200" dirty="0">
                          <a:solidFill>
                            <a:schemeClr val="tx1">
                              <a:lumMod val="65000"/>
                              <a:lumOff val="35000"/>
                            </a:schemeClr>
                          </a:solidFill>
                          <a:latin typeface="+mn-ea"/>
                          <a:ea typeface="+mn-ea"/>
                          <a:cs typeface="メイリオ" panose="020B0604030504040204" pitchFamily="50" charset="-128"/>
                        </a:rPr>
                        <a:t>特設ページ</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・デバイス：</a:t>
                      </a:r>
                      <a:r>
                        <a:rPr kumimoji="1" lang="en-US" altLang="ja-JP" sz="1050" kern="1200" dirty="0">
                          <a:solidFill>
                            <a:schemeClr val="tx1">
                              <a:lumMod val="65000"/>
                              <a:lumOff val="35000"/>
                            </a:schemeClr>
                          </a:solidFill>
                          <a:latin typeface="+mn-ea"/>
                          <a:ea typeface="+mn-ea"/>
                          <a:cs typeface="メイリオ" panose="020B0604030504040204" pitchFamily="50" charset="-128"/>
                        </a:rPr>
                        <a:t>PC</a:t>
                      </a:r>
                      <a:r>
                        <a:rPr kumimoji="1" lang="ja-JP" altLang="en-US" sz="1050" kern="1200" dirty="0">
                          <a:solidFill>
                            <a:schemeClr val="tx1">
                              <a:lumMod val="65000"/>
                              <a:lumOff val="35000"/>
                            </a:schemeClr>
                          </a:solidFill>
                          <a:latin typeface="+mn-ea"/>
                          <a:ea typeface="+mn-ea"/>
                          <a:cs typeface="メイリオ" panose="020B0604030504040204" pitchFamily="50" charset="-128"/>
                        </a:rPr>
                        <a:t>・スマートフォン（１デバイスも可能）</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・ページ数：</a:t>
                      </a:r>
                      <a:r>
                        <a:rPr kumimoji="1" lang="en-US" altLang="ja-JP" sz="1050" kern="1200" dirty="0">
                          <a:solidFill>
                            <a:schemeClr val="tx1">
                              <a:lumMod val="65000"/>
                              <a:lumOff val="35000"/>
                            </a:schemeClr>
                          </a:solidFill>
                          <a:latin typeface="+mn-ea"/>
                          <a:ea typeface="+mn-ea"/>
                          <a:cs typeface="メイリオ" panose="020B0604030504040204" pitchFamily="50" charset="-128"/>
                        </a:rPr>
                        <a:t>1</a:t>
                      </a:r>
                      <a:r>
                        <a:rPr kumimoji="1" lang="ja-JP" altLang="en-US" sz="1050" kern="1200" dirty="0">
                          <a:solidFill>
                            <a:schemeClr val="tx1">
                              <a:lumMod val="65000"/>
                              <a:lumOff val="35000"/>
                            </a:schemeClr>
                          </a:solidFill>
                          <a:latin typeface="+mn-ea"/>
                          <a:ea typeface="+mn-ea"/>
                          <a:cs typeface="メイリオ" panose="020B0604030504040204" pitchFamily="50" charset="-128"/>
                        </a:rPr>
                        <a:t>ページ程度</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931917948"/>
                  </a:ext>
                </a:extLst>
              </a:tr>
              <a:tr h="23219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tx1">
                              <a:lumMod val="65000"/>
                              <a:lumOff val="35000"/>
                            </a:schemeClr>
                          </a:solidFill>
                          <a:latin typeface="+mn-ea"/>
                          <a:ea typeface="+mn-ea"/>
                          <a:cs typeface="メイリオ" panose="020B0604030504040204" pitchFamily="50" charset="-128"/>
                        </a:rPr>
                        <a:t>～</a:t>
                      </a:r>
                      <a:r>
                        <a:rPr kumimoji="1" lang="en-US" altLang="ja-JP" sz="1050" kern="1200" dirty="0">
                          <a:solidFill>
                            <a:schemeClr val="tx1">
                              <a:lumMod val="65000"/>
                              <a:lumOff val="35000"/>
                            </a:schemeClr>
                          </a:solidFill>
                          <a:latin typeface="+mn-ea"/>
                          <a:ea typeface="+mn-ea"/>
                          <a:cs typeface="メイリオ" panose="020B0604030504040204" pitchFamily="50" charset="-128"/>
                        </a:rPr>
                        <a:t>1</a:t>
                      </a:r>
                      <a:r>
                        <a:rPr kumimoji="1" lang="ja-JP" altLang="en-US" sz="1050" kern="1200" dirty="0">
                          <a:solidFill>
                            <a:schemeClr val="tx1">
                              <a:lumMod val="65000"/>
                              <a:lumOff val="35000"/>
                            </a:schemeClr>
                          </a:solidFill>
                          <a:latin typeface="+mn-ea"/>
                          <a:ea typeface="+mn-ea"/>
                          <a:cs typeface="メイリオ" panose="020B0604030504040204" pitchFamily="50" charset="-128"/>
                        </a:rPr>
                        <a:t>か月間（平日掲載開始）</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1</a:t>
                      </a:r>
                      <a:r>
                        <a:rPr kumimoji="1" lang="ja-JP" altLang="en-US" sz="1050" kern="1200" dirty="0">
                          <a:solidFill>
                            <a:schemeClr val="tx1">
                              <a:lumMod val="65000"/>
                              <a:lumOff val="35000"/>
                            </a:schemeClr>
                          </a:solidFill>
                          <a:latin typeface="+mn-ea"/>
                          <a:ea typeface="+mn-ea"/>
                          <a:cs typeface="メイリオ" panose="020B0604030504040204" pitchFamily="50" charset="-128"/>
                        </a:rPr>
                        <a:t>か月間（平日掲載開始）</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463668774"/>
                  </a:ext>
                </a:extLst>
              </a:tr>
              <a:tr h="210271">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編集誘導の掲載、タイアップページの制作・掲載費の</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総額：</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ea"/>
                          <a:ea typeface="+mn-ea"/>
                          <a:cs typeface="メイリオ" panose="020B0604030504040204" pitchFamily="50" charset="-128"/>
                        </a:rPr>
                        <a:t>1,000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ea"/>
                          <a:ea typeface="+mn-ea"/>
                          <a:cs typeface="メイリオ" panose="020B0604030504040204" pitchFamily="50" charset="-128"/>
                        </a:rPr>
                        <a:t>万円（グロス）</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PC/</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スマートフォンの総額：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700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万円</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350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a:t>
                      </a:r>
                      <a:endPar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・タイアップページの制作・掲載</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・編集誘導枠の制作</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200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万円（ネット）</a:t>
                      </a:r>
                      <a:endPar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ea"/>
                          <a:ea typeface="+mn-ea"/>
                          <a:cs typeface="+mn-cs"/>
                        </a:rPr>
                        <a:t>PC</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ea"/>
                          <a:ea typeface="+mn-ea"/>
                          <a:cs typeface="+mn-cs"/>
                        </a:rPr>
                        <a:t>のみ</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400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万円</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200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a:t>
                      </a:r>
                      <a:endPar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・タイアップページの制作・掲載</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・編集誘導枠の制作</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万円（ネット</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ea"/>
                          <a:ea typeface="+mn-ea"/>
                          <a:cs typeface="+mn-cs"/>
                        </a:rPr>
                        <a:t>スマートフォンのみ</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400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万円</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a:t>
                      </a:r>
                      <a:endPar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・タイアップページの制作・掲載</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・編集誘導枠の制作</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万円（ネット）</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誘導広告は、</a:t>
                      </a:r>
                      <a:r>
                        <a:rPr kumimoji="1" lang="en-US" altLang="ja-JP" sz="900" kern="1200" noProof="0" dirty="0">
                          <a:solidFill>
                            <a:schemeClr val="tx1">
                              <a:lumMod val="65000"/>
                              <a:lumOff val="35000"/>
                            </a:schemeClr>
                          </a:solidFill>
                          <a:latin typeface="+mn-ea"/>
                          <a:ea typeface="+mn-ea"/>
                          <a:cs typeface="+mn-cs"/>
                        </a:rPr>
                        <a:t>Yahoo!</a:t>
                      </a:r>
                      <a:r>
                        <a:rPr kumimoji="1" lang="ja-JP" altLang="en-US" sz="900" kern="1200" noProof="0" dirty="0">
                          <a:solidFill>
                            <a:schemeClr val="tx1">
                              <a:lumMod val="65000"/>
                              <a:lumOff val="35000"/>
                            </a:schemeClr>
                          </a:solidFill>
                          <a:latin typeface="+mn-ea"/>
                          <a:ea typeface="+mn-ea"/>
                          <a:cs typeface="+mn-cs"/>
                        </a:rPr>
                        <a:t>ファイナンス通常広告（予約型）より選定</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料金の内訳や代理店手数料については商品資料をご確認ください</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967014782"/>
                  </a:ext>
                </a:extLst>
              </a:tr>
              <a:tr h="167139">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chemeClr val="tx1">
                              <a:lumMod val="65000"/>
                              <a:lumOff val="35000"/>
                            </a:schemeClr>
                          </a:solidFill>
                          <a:latin typeface="+mn-ea"/>
                          <a:ea typeface="+mn-ea"/>
                          <a:cs typeface="メイリオ" panose="020B0604030504040204" pitchFamily="50" charset="-128"/>
                        </a:rPr>
                        <a:t>掲載開始の</a:t>
                      </a:r>
                      <a:r>
                        <a:rPr kumimoji="1" lang="en-US" altLang="ja-JP" sz="1050" kern="1200" noProof="0" dirty="0">
                          <a:solidFill>
                            <a:schemeClr val="tx1">
                              <a:lumMod val="65000"/>
                              <a:lumOff val="35000"/>
                            </a:schemeClr>
                          </a:solidFill>
                          <a:latin typeface="+mn-ea"/>
                          <a:ea typeface="+mn-ea"/>
                          <a:cs typeface="メイリオ" panose="020B0604030504040204" pitchFamily="50" charset="-128"/>
                        </a:rPr>
                        <a:t>2</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掲載開始の</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2</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か月半前</a:t>
                      </a:r>
                      <a:endParaRPr kumimoji="1" lang="ja-JP" altLang="en-US" sz="1050" kern="1200" dirty="0">
                        <a:solidFill>
                          <a:schemeClr val="tx1">
                            <a:lumMod val="65000"/>
                            <a:lumOff val="35000"/>
                          </a:schemeClr>
                        </a:solidFill>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750538939"/>
                  </a:ext>
                </a:extLst>
              </a:tr>
              <a:tr h="30440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ea"/>
                          <a:ea typeface="+mn-ea"/>
                          <a:cs typeface="Verdana" pitchFamily="34" charset="0"/>
                        </a:rPr>
                        <a:t>PV</a:t>
                      </a:r>
                      <a:r>
                        <a:rPr lang="ja-JP" altLang="en-US" sz="1050" dirty="0">
                          <a:solidFill>
                            <a:schemeClr val="tx1">
                              <a:lumMod val="65000"/>
                              <a:lumOff val="35000"/>
                            </a:schemeClr>
                          </a:solidFill>
                          <a:latin typeface="+mn-ea"/>
                          <a:ea typeface="+mn-ea"/>
                          <a:cs typeface="Verdana" pitchFamily="34" charset="0"/>
                        </a:rPr>
                        <a:t>、</a:t>
                      </a:r>
                      <a:r>
                        <a:rPr lang="en-US" altLang="ja-JP" sz="1050" dirty="0">
                          <a:solidFill>
                            <a:schemeClr val="tx1">
                              <a:lumMod val="65000"/>
                              <a:lumOff val="35000"/>
                            </a:schemeClr>
                          </a:solidFill>
                          <a:latin typeface="+mn-ea"/>
                          <a:ea typeface="+mn-ea"/>
                          <a:cs typeface="Verdana" pitchFamily="34" charset="0"/>
                        </a:rPr>
                        <a:t>UB</a:t>
                      </a:r>
                      <a:r>
                        <a:rPr lang="ja-JP" altLang="en-US" sz="1050" dirty="0">
                          <a:solidFill>
                            <a:schemeClr val="tx1">
                              <a:lumMod val="65000"/>
                              <a:lumOff val="35000"/>
                            </a:schemeClr>
                          </a:solidFill>
                          <a:latin typeface="+mn-ea"/>
                          <a:ea typeface="+mn-ea"/>
                          <a:cs typeface="Verdana" pitchFamily="34" charset="0"/>
                        </a:rPr>
                        <a:t>、ページ内リンクのクリック、訪問者の性別・性別</a:t>
                      </a:r>
                      <a:r>
                        <a:rPr lang="en-US" altLang="ja-JP" sz="1050" dirty="0">
                          <a:solidFill>
                            <a:schemeClr val="tx1">
                              <a:lumMod val="65000"/>
                              <a:lumOff val="35000"/>
                            </a:schemeClr>
                          </a:solidFill>
                          <a:latin typeface="+mn-ea"/>
                          <a:ea typeface="+mn-ea"/>
                          <a:cs typeface="Verdana" pitchFamily="34" charset="0"/>
                        </a:rPr>
                        <a:t>×</a:t>
                      </a:r>
                      <a:r>
                        <a:rPr lang="ja-JP" altLang="en-US" sz="1050" dirty="0">
                          <a:solidFill>
                            <a:schemeClr val="tx1">
                              <a:lumMod val="65000"/>
                              <a:lumOff val="35000"/>
                            </a:schemeClr>
                          </a:solidFill>
                          <a:latin typeface="+mn-ea"/>
                          <a:ea typeface="+mn-ea"/>
                          <a:cs typeface="Verdana" pitchFamily="34" charset="0"/>
                        </a:rPr>
                        <a:t>年齢層比率、アンケート結果　　</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Verdana" pitchFamily="34" charset="0"/>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Verdana" pitchFamily="34" charset="0"/>
                        </a:rPr>
                        <a:t>ページ内広告の数値は広告管理ツールよりご確認ください</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ea"/>
                          <a:ea typeface="+mn-ea"/>
                          <a:cs typeface="Verdana" pitchFamily="34" charset="0"/>
                        </a:rPr>
                        <a:t>PV</a:t>
                      </a:r>
                      <a:r>
                        <a:rPr lang="ja-JP" altLang="en-US" sz="1050" dirty="0">
                          <a:solidFill>
                            <a:schemeClr val="tx1">
                              <a:lumMod val="65000"/>
                              <a:lumOff val="35000"/>
                            </a:schemeClr>
                          </a:solidFill>
                          <a:latin typeface="+mn-ea"/>
                          <a:ea typeface="+mn-ea"/>
                          <a:cs typeface="Verdana" pitchFamily="34" charset="0"/>
                        </a:rPr>
                        <a:t>、</a:t>
                      </a:r>
                      <a:r>
                        <a:rPr lang="en-US" altLang="ja-JP" sz="1050" dirty="0">
                          <a:solidFill>
                            <a:schemeClr val="tx1">
                              <a:lumMod val="65000"/>
                              <a:lumOff val="35000"/>
                            </a:schemeClr>
                          </a:solidFill>
                          <a:latin typeface="+mn-ea"/>
                          <a:ea typeface="+mn-ea"/>
                          <a:cs typeface="Verdana" pitchFamily="34" charset="0"/>
                        </a:rPr>
                        <a:t>UB</a:t>
                      </a:r>
                      <a:r>
                        <a:rPr lang="ja-JP" altLang="en-US" sz="1050" dirty="0">
                          <a:solidFill>
                            <a:schemeClr val="tx1">
                              <a:lumMod val="65000"/>
                              <a:lumOff val="35000"/>
                            </a:schemeClr>
                          </a:solidFill>
                          <a:latin typeface="+mn-ea"/>
                          <a:ea typeface="+mn-ea"/>
                          <a:cs typeface="Verdana" pitchFamily="34" charset="0"/>
                        </a:rPr>
                        <a:t>、ページ内リンクのクリック数、</a:t>
                      </a:r>
                      <a:endParaRPr lang="en-US" altLang="ja-JP" sz="1050" dirty="0">
                        <a:solidFill>
                          <a:schemeClr val="tx1">
                            <a:lumMod val="65000"/>
                            <a:lumOff val="35000"/>
                          </a:schemeClr>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cs typeface="Verdana" pitchFamily="34" charset="0"/>
                        </a:rPr>
                        <a:t>訪問者の性別・性別</a:t>
                      </a:r>
                      <a:r>
                        <a:rPr lang="en-US" altLang="ja-JP" sz="1050" dirty="0">
                          <a:solidFill>
                            <a:schemeClr val="tx1">
                              <a:lumMod val="65000"/>
                              <a:lumOff val="35000"/>
                            </a:schemeClr>
                          </a:solidFill>
                          <a:latin typeface="+mn-ea"/>
                          <a:ea typeface="+mn-ea"/>
                          <a:cs typeface="Verdana" pitchFamily="34" charset="0"/>
                        </a:rPr>
                        <a:t>×</a:t>
                      </a:r>
                      <a:r>
                        <a:rPr lang="ja-JP" altLang="en-US" sz="1050" dirty="0">
                          <a:solidFill>
                            <a:schemeClr val="tx1">
                              <a:lumMod val="65000"/>
                              <a:lumOff val="35000"/>
                            </a:schemeClr>
                          </a:solidFill>
                          <a:latin typeface="+mn-ea"/>
                          <a:ea typeface="+mn-ea"/>
                          <a:cs typeface="Verdana" pitchFamily="34" charset="0"/>
                        </a:rPr>
                        <a:t>年齢層比率、アンケート結果</a:t>
                      </a:r>
                      <a:endParaRPr lang="en-US" altLang="ja-JP" sz="1050" dirty="0">
                        <a:solidFill>
                          <a:schemeClr val="tx1">
                            <a:lumMod val="65000"/>
                            <a:lumOff val="35000"/>
                          </a:schemeClr>
                        </a:solidFill>
                        <a:latin typeface="+mn-ea"/>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014462905"/>
                  </a:ext>
                </a:extLst>
              </a:tr>
              <a:tr h="407385">
                <a:tc gridSpan="2">
                  <a:txBody>
                    <a:body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endParaRPr kumimoji="1" lang="ja-JP" altLang="en-US"/>
                    </a:p>
                  </a:txBody>
                  <a:tcPr/>
                </a:tc>
                <a:tc>
                  <a:txBody>
                    <a:bodyPr/>
                    <a:lstStyle/>
                    <a:p>
                      <a:r>
                        <a:rPr kumimoji="1" lang="en-US" altLang="ja-JP" sz="600" dirty="0">
                          <a:solidFill>
                            <a:schemeClr val="tx1">
                              <a:lumMod val="65000"/>
                              <a:lumOff val="35000"/>
                            </a:schemeClr>
                          </a:solidFill>
                          <a:latin typeface="+mn-ea"/>
                          <a:ea typeface="+mn-ea"/>
                        </a:rPr>
                        <a:t>*</a:t>
                      </a:r>
                      <a:r>
                        <a:rPr kumimoji="1" lang="ja-JP" altLang="en-US" sz="600" dirty="0">
                          <a:solidFill>
                            <a:schemeClr val="tx1">
                              <a:lumMod val="65000"/>
                              <a:lumOff val="35000"/>
                            </a:schemeClr>
                          </a:solidFill>
                          <a:latin typeface="+mn-ea"/>
                          <a:ea typeface="+mn-ea"/>
                        </a:rPr>
                        <a:t>出典：「</a:t>
                      </a:r>
                      <a:r>
                        <a:rPr kumimoji="1" lang="en-US" altLang="ja-JP" sz="600" dirty="0">
                          <a:solidFill>
                            <a:schemeClr val="tx1">
                              <a:lumMod val="65000"/>
                              <a:lumOff val="35000"/>
                            </a:schemeClr>
                          </a:solidFill>
                          <a:latin typeface="+mn-ea"/>
                          <a:ea typeface="+mn-ea"/>
                        </a:rPr>
                        <a:t>Nielsen </a:t>
                      </a:r>
                      <a:r>
                        <a:rPr kumimoji="1" lang="en-US" altLang="ja-JP" sz="600" dirty="0" err="1">
                          <a:solidFill>
                            <a:schemeClr val="tx1">
                              <a:lumMod val="65000"/>
                              <a:lumOff val="35000"/>
                            </a:schemeClr>
                          </a:solidFill>
                          <a:latin typeface="+mn-ea"/>
                          <a:ea typeface="+mn-ea"/>
                        </a:rPr>
                        <a:t>NetView</a:t>
                      </a:r>
                      <a:r>
                        <a:rPr kumimoji="1" lang="ja-JP" altLang="en-US" sz="600" dirty="0">
                          <a:solidFill>
                            <a:schemeClr val="tx1">
                              <a:lumMod val="65000"/>
                              <a:lumOff val="35000"/>
                            </a:schemeClr>
                          </a:solidFill>
                          <a:latin typeface="+mn-ea"/>
                          <a:ea typeface="+mn-ea"/>
                        </a:rPr>
                        <a:t>」家庭・職場からのパソコンによるアクセス（重複を含まない）（インターネットアプリの利用を含まない）。「</a:t>
                      </a:r>
                      <a:r>
                        <a:rPr kumimoji="1" lang="en-US" altLang="ja-JP" sz="600" dirty="0">
                          <a:solidFill>
                            <a:schemeClr val="tx1">
                              <a:lumMod val="65000"/>
                              <a:lumOff val="35000"/>
                            </a:schemeClr>
                          </a:solidFill>
                          <a:latin typeface="+mn-ea"/>
                          <a:ea typeface="+mn-ea"/>
                        </a:rPr>
                        <a:t>Nielsen Mobile </a:t>
                      </a:r>
                      <a:r>
                        <a:rPr kumimoji="1" lang="en-US" altLang="ja-JP" sz="600" dirty="0" err="1">
                          <a:solidFill>
                            <a:schemeClr val="tx1">
                              <a:lumMod val="65000"/>
                              <a:lumOff val="35000"/>
                            </a:schemeClr>
                          </a:solidFill>
                          <a:latin typeface="+mn-ea"/>
                          <a:ea typeface="+mn-ea"/>
                        </a:rPr>
                        <a:t>NetView</a:t>
                      </a:r>
                      <a:r>
                        <a:rPr kumimoji="1" lang="ja-JP" altLang="en-US" sz="600" dirty="0">
                          <a:solidFill>
                            <a:schemeClr val="tx1">
                              <a:lumMod val="65000"/>
                              <a:lumOff val="35000"/>
                            </a:schemeClr>
                          </a:solidFill>
                          <a:latin typeface="+mn-ea"/>
                          <a:ea typeface="+mn-ea"/>
                        </a:rPr>
                        <a:t>」スマートフォンからのアクセス（アプリの利用を含む）。</a:t>
                      </a:r>
                      <a:r>
                        <a:rPr kumimoji="1" lang="en-US" altLang="ja-JP" sz="600" dirty="0">
                          <a:solidFill>
                            <a:schemeClr val="tx1">
                              <a:lumMod val="65000"/>
                              <a:lumOff val="35000"/>
                            </a:schemeClr>
                          </a:solidFill>
                          <a:latin typeface="+mn-ea"/>
                          <a:ea typeface="+mn-ea"/>
                        </a:rPr>
                        <a:t>2020</a:t>
                      </a:r>
                      <a:r>
                        <a:rPr kumimoji="1" lang="ja-JP" altLang="en-US" sz="600" dirty="0">
                          <a:solidFill>
                            <a:schemeClr val="tx1">
                              <a:lumMod val="65000"/>
                              <a:lumOff val="35000"/>
                            </a:schemeClr>
                          </a:solidFill>
                          <a:latin typeface="+mn-ea"/>
                          <a:ea typeface="+mn-ea"/>
                        </a:rPr>
                        <a:t>年</a:t>
                      </a:r>
                      <a:r>
                        <a:rPr kumimoji="1" lang="en-US" altLang="ja-JP" sz="600" dirty="0">
                          <a:solidFill>
                            <a:schemeClr val="tx1">
                              <a:lumMod val="65000"/>
                              <a:lumOff val="35000"/>
                            </a:schemeClr>
                          </a:solidFill>
                          <a:latin typeface="+mn-ea"/>
                          <a:ea typeface="+mn-ea"/>
                        </a:rPr>
                        <a:t>6</a:t>
                      </a:r>
                      <a:r>
                        <a:rPr kumimoji="1" lang="ja-JP" altLang="en-US" sz="600" dirty="0">
                          <a:solidFill>
                            <a:schemeClr val="tx1">
                              <a:lumMod val="65000"/>
                              <a:lumOff val="35000"/>
                            </a:schemeClr>
                          </a:solidFill>
                          <a:latin typeface="+mn-ea"/>
                          <a:ea typeface="+mn-ea"/>
                        </a:rPr>
                        <a:t>月～</a:t>
                      </a:r>
                      <a:r>
                        <a:rPr kumimoji="1" lang="en-US" altLang="ja-JP" sz="600" dirty="0">
                          <a:solidFill>
                            <a:schemeClr val="tx1">
                              <a:lumMod val="65000"/>
                              <a:lumOff val="35000"/>
                            </a:schemeClr>
                          </a:solidFill>
                          <a:latin typeface="+mn-ea"/>
                          <a:ea typeface="+mn-ea"/>
                        </a:rPr>
                        <a:t>2020</a:t>
                      </a:r>
                      <a:r>
                        <a:rPr kumimoji="1" lang="ja-JP" altLang="en-US" sz="600" dirty="0">
                          <a:solidFill>
                            <a:schemeClr val="tx1">
                              <a:lumMod val="65000"/>
                              <a:lumOff val="35000"/>
                            </a:schemeClr>
                          </a:solidFill>
                          <a:latin typeface="+mn-ea"/>
                          <a:ea typeface="+mn-ea"/>
                        </a:rPr>
                        <a:t>年</a:t>
                      </a:r>
                      <a:r>
                        <a:rPr kumimoji="1" lang="en-US" altLang="ja-JP" sz="600" dirty="0">
                          <a:solidFill>
                            <a:schemeClr val="tx1">
                              <a:lumMod val="65000"/>
                              <a:lumOff val="35000"/>
                            </a:schemeClr>
                          </a:solidFill>
                          <a:latin typeface="+mn-ea"/>
                          <a:ea typeface="+mn-ea"/>
                        </a:rPr>
                        <a:t>11</a:t>
                      </a:r>
                      <a:r>
                        <a:rPr kumimoji="1" lang="ja-JP" altLang="en-US" sz="600" dirty="0">
                          <a:solidFill>
                            <a:schemeClr val="tx1">
                              <a:lumMod val="65000"/>
                              <a:lumOff val="35000"/>
                            </a:schemeClr>
                          </a:solidFill>
                          <a:latin typeface="+mn-ea"/>
                          <a:ea typeface="+mn-ea"/>
                        </a:rPr>
                        <a:t>月平均利用者数、ブランド及びチャネルレベル、「スポーツ」サブカテゴリ</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cs typeface="Verdana"/>
                        </a:rPr>
                        <a:t>サイト構成用の素材を完全パッケージ状態で納品いただき、サイトを制作・掲載。弊社では原稿や画像など掲載コンテンツの制作は行いません</a:t>
                      </a:r>
                      <a:endParaRPr lang="en-US" altLang="ja-JP" sz="1050" dirty="0">
                        <a:solidFill>
                          <a:schemeClr val="tx1">
                            <a:lumMod val="65000"/>
                            <a:lumOff val="35000"/>
                          </a:schemeClr>
                        </a:solidFill>
                        <a:latin typeface="+mn-ea"/>
                        <a:ea typeface="+mn-ea"/>
                        <a:cs typeface="Verdana"/>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068737656"/>
                  </a:ext>
                </a:extLst>
              </a:tr>
            </a:tbl>
          </a:graphicData>
        </a:graphic>
      </p:graphicFrame>
    </p:spTree>
    <p:extLst>
      <p:ext uri="{BB962C8B-B14F-4D97-AF65-F5344CB8AC3E}">
        <p14:creationId xmlns:p14="http://schemas.microsoft.com/office/powerpoint/2010/main" val="3217542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お申し込み方法</a:t>
            </a:r>
          </a:p>
        </p:txBody>
      </p:sp>
      <p:sp>
        <p:nvSpPr>
          <p:cNvPr id="5" name="正方形/長方形 4">
            <a:extLst>
              <a:ext uri="{FF2B5EF4-FFF2-40B4-BE49-F238E27FC236}">
                <a16:creationId xmlns:a16="http://schemas.microsoft.com/office/drawing/2014/main" id="{3DAE1C74-56E4-FAA3-2E2F-1CC35A74A151}"/>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正方形/長方形 6">
            <a:extLst>
              <a:ext uri="{FF2B5EF4-FFF2-40B4-BE49-F238E27FC236}">
                <a16:creationId xmlns:a16="http://schemas.microsoft.com/office/drawing/2014/main" id="{0B8B4267-C54E-CCA8-5C2A-12F66860547A}"/>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 name="タイトル 2">
            <a:extLst>
              <a:ext uri="{FF2B5EF4-FFF2-40B4-BE49-F238E27FC236}">
                <a16:creationId xmlns:a16="http://schemas.microsoft.com/office/drawing/2014/main" id="{17E66B90-7EA3-C1B6-53FF-3EB44D58D846}"/>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9" name="タイトル 2">
            <a:extLst>
              <a:ext uri="{FF2B5EF4-FFF2-40B4-BE49-F238E27FC236}">
                <a16:creationId xmlns:a16="http://schemas.microsoft.com/office/drawing/2014/main" id="{F098D606-E5EA-9FC3-990D-316D3AE1A8DC}"/>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をご参照ください。なお、お申し込み可能な代理店様に一部制限がございますので、事前に弊社担当営業までお問い合わせください。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10" name="ホームベース 58">
            <a:extLst>
              <a:ext uri="{FF2B5EF4-FFF2-40B4-BE49-F238E27FC236}">
                <a16:creationId xmlns:a16="http://schemas.microsoft.com/office/drawing/2014/main" id="{9ADB7FF5-35B7-4DA6-7B40-74DC86AD2611}"/>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1" name="ホームベース 59">
            <a:extLst>
              <a:ext uri="{FF2B5EF4-FFF2-40B4-BE49-F238E27FC236}">
                <a16:creationId xmlns:a16="http://schemas.microsoft.com/office/drawing/2014/main" id="{78E05B8C-6049-6E22-BF51-59F3C91745EE}"/>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2" name="ホームベース 60">
            <a:extLst>
              <a:ext uri="{FF2B5EF4-FFF2-40B4-BE49-F238E27FC236}">
                <a16:creationId xmlns:a16="http://schemas.microsoft.com/office/drawing/2014/main" id="{EB41EF08-153A-87BF-DE08-9FB4D4CDB50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13" name="ホームベース 61">
            <a:extLst>
              <a:ext uri="{FF2B5EF4-FFF2-40B4-BE49-F238E27FC236}">
                <a16:creationId xmlns:a16="http://schemas.microsoft.com/office/drawing/2014/main" id="{A6EA03E6-B8E3-8523-14AC-69EE7B5FF5E9}"/>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4" name="ホームベース 62">
            <a:extLst>
              <a:ext uri="{FF2B5EF4-FFF2-40B4-BE49-F238E27FC236}">
                <a16:creationId xmlns:a16="http://schemas.microsoft.com/office/drawing/2014/main" id="{005213AF-E609-B2D4-3545-00A9983FEB49}"/>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5" name="ホームベース 63">
            <a:extLst>
              <a:ext uri="{FF2B5EF4-FFF2-40B4-BE49-F238E27FC236}">
                <a16:creationId xmlns:a16="http://schemas.microsoft.com/office/drawing/2014/main" id="{161689C7-E820-BFFD-15FF-D269CC0424E8}"/>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6" name="ホームベース 64">
            <a:extLst>
              <a:ext uri="{FF2B5EF4-FFF2-40B4-BE49-F238E27FC236}">
                <a16:creationId xmlns:a16="http://schemas.microsoft.com/office/drawing/2014/main" id="{B866BD98-191F-4692-C6F1-E06FE6A66C6A}"/>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17" name="ホームベース 65">
            <a:extLst>
              <a:ext uri="{FF2B5EF4-FFF2-40B4-BE49-F238E27FC236}">
                <a16:creationId xmlns:a16="http://schemas.microsoft.com/office/drawing/2014/main" id="{95DDE777-AE20-2000-9C70-ED1DF8CB9AC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8" name="ホームベース 66">
            <a:extLst>
              <a:ext uri="{FF2B5EF4-FFF2-40B4-BE49-F238E27FC236}">
                <a16:creationId xmlns:a16="http://schemas.microsoft.com/office/drawing/2014/main" id="{4C44F6D0-9E3B-B7D5-4273-A12C6E69D84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9" name="ホームベース 67">
            <a:extLst>
              <a:ext uri="{FF2B5EF4-FFF2-40B4-BE49-F238E27FC236}">
                <a16:creationId xmlns:a16="http://schemas.microsoft.com/office/drawing/2014/main" id="{D370CB4A-AE71-210D-9E0F-5EA3F596608D}"/>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20" name="ホームベース 68">
            <a:extLst>
              <a:ext uri="{FF2B5EF4-FFF2-40B4-BE49-F238E27FC236}">
                <a16:creationId xmlns:a16="http://schemas.microsoft.com/office/drawing/2014/main" id="{DCA98CB3-FDD4-72D1-34DD-D5034A7C29F0}"/>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1" name="ホームベース 69">
            <a:extLst>
              <a:ext uri="{FF2B5EF4-FFF2-40B4-BE49-F238E27FC236}">
                <a16:creationId xmlns:a16="http://schemas.microsoft.com/office/drawing/2014/main" id="{BADE96F7-1489-646B-AA3A-8FAB3EAB2FA2}"/>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2" name="直線コネクタ 21">
            <a:extLst>
              <a:ext uri="{FF2B5EF4-FFF2-40B4-BE49-F238E27FC236}">
                <a16:creationId xmlns:a16="http://schemas.microsoft.com/office/drawing/2014/main" id="{011B83A6-858A-1985-6440-EFD71046A794}"/>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23" name="グループ化 22">
            <a:extLst>
              <a:ext uri="{FF2B5EF4-FFF2-40B4-BE49-F238E27FC236}">
                <a16:creationId xmlns:a16="http://schemas.microsoft.com/office/drawing/2014/main" id="{1E244ABA-AC2B-FF4D-ADDB-0BD2C29EE0EB}"/>
              </a:ext>
            </a:extLst>
          </p:cNvPr>
          <p:cNvGrpSpPr/>
          <p:nvPr/>
        </p:nvGrpSpPr>
        <p:grpSpPr>
          <a:xfrm>
            <a:off x="6838767" y="2316263"/>
            <a:ext cx="1876415" cy="469804"/>
            <a:chOff x="6757793" y="2283586"/>
            <a:chExt cx="1876415" cy="469804"/>
          </a:xfrm>
        </p:grpSpPr>
        <p:sp>
          <p:nvSpPr>
            <p:cNvPr id="24" name="テキスト ボックス 23">
              <a:extLst>
                <a:ext uri="{FF2B5EF4-FFF2-40B4-BE49-F238E27FC236}">
                  <a16:creationId xmlns:a16="http://schemas.microsoft.com/office/drawing/2014/main" id="{E69BD98F-8538-EBC2-3E5F-9F2803020EB3}"/>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25" name="グラフィックス 24" descr="バッジ: チェックマーク 1 単色塗りつぶし">
              <a:extLst>
                <a:ext uri="{FF2B5EF4-FFF2-40B4-BE49-F238E27FC236}">
                  <a16:creationId xmlns:a16="http://schemas.microsoft.com/office/drawing/2014/main" id="{DDF1C628-9B8B-29CD-E1F0-9FB19433168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26" name="グループ化 25">
            <a:extLst>
              <a:ext uri="{FF2B5EF4-FFF2-40B4-BE49-F238E27FC236}">
                <a16:creationId xmlns:a16="http://schemas.microsoft.com/office/drawing/2014/main" id="{4AC7749E-F51C-58E7-B8C8-35C50FDF2738}"/>
              </a:ext>
            </a:extLst>
          </p:cNvPr>
          <p:cNvGrpSpPr/>
          <p:nvPr/>
        </p:nvGrpSpPr>
        <p:grpSpPr>
          <a:xfrm>
            <a:off x="497907" y="2725521"/>
            <a:ext cx="885476" cy="1130553"/>
            <a:chOff x="455043" y="2752415"/>
            <a:chExt cx="885476" cy="1130553"/>
          </a:xfrm>
        </p:grpSpPr>
        <p:sp>
          <p:nvSpPr>
            <p:cNvPr id="27" name="角丸四角形 75">
              <a:extLst>
                <a:ext uri="{FF2B5EF4-FFF2-40B4-BE49-F238E27FC236}">
                  <a16:creationId xmlns:a16="http://schemas.microsoft.com/office/drawing/2014/main" id="{2826C815-7B40-8CB4-D727-649B0297EBE4}"/>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ヤフー</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8" name="直角三角形 27">
              <a:extLst>
                <a:ext uri="{FF2B5EF4-FFF2-40B4-BE49-F238E27FC236}">
                  <a16:creationId xmlns:a16="http://schemas.microsoft.com/office/drawing/2014/main" id="{2DC92589-1F3C-FB1A-1CA2-AD789B491A52}"/>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9" name="直線コネクタ 28">
            <a:extLst>
              <a:ext uri="{FF2B5EF4-FFF2-40B4-BE49-F238E27FC236}">
                <a16:creationId xmlns:a16="http://schemas.microsoft.com/office/drawing/2014/main" id="{80B3A4FC-EA6B-98AA-76BA-F1B99447EDF8}"/>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30" name="円/楕円 78">
            <a:extLst>
              <a:ext uri="{FF2B5EF4-FFF2-40B4-BE49-F238E27FC236}">
                <a16:creationId xmlns:a16="http://schemas.microsoft.com/office/drawing/2014/main" id="{14BC67E6-1950-BD6C-F6F1-8FAB5B0B103F}"/>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1" name="タイトル 2">
            <a:extLst>
              <a:ext uri="{FF2B5EF4-FFF2-40B4-BE49-F238E27FC236}">
                <a16:creationId xmlns:a16="http://schemas.microsoft.com/office/drawing/2014/main" id="{E129A285-4292-46B8-8366-5F7A5EACB044}"/>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32" name="グループ化 31">
            <a:extLst>
              <a:ext uri="{FF2B5EF4-FFF2-40B4-BE49-F238E27FC236}">
                <a16:creationId xmlns:a16="http://schemas.microsoft.com/office/drawing/2014/main" id="{8C69AAB9-36F7-B68F-D874-A35E635C0056}"/>
              </a:ext>
            </a:extLst>
          </p:cNvPr>
          <p:cNvGrpSpPr/>
          <p:nvPr/>
        </p:nvGrpSpPr>
        <p:grpSpPr>
          <a:xfrm>
            <a:off x="497907" y="3985671"/>
            <a:ext cx="885476" cy="1134053"/>
            <a:chOff x="455043" y="4012565"/>
            <a:chExt cx="885476" cy="1134053"/>
          </a:xfrm>
        </p:grpSpPr>
        <p:sp>
          <p:nvSpPr>
            <p:cNvPr id="33" name="直角三角形 32">
              <a:extLst>
                <a:ext uri="{FF2B5EF4-FFF2-40B4-BE49-F238E27FC236}">
                  <a16:creationId xmlns:a16="http://schemas.microsoft.com/office/drawing/2014/main" id="{D90E6787-9A7B-219F-EB85-C378CAF4E613}"/>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4" name="角丸四角形 82">
              <a:extLst>
                <a:ext uri="{FF2B5EF4-FFF2-40B4-BE49-F238E27FC236}">
                  <a16:creationId xmlns:a16="http://schemas.microsoft.com/office/drawing/2014/main" id="{7C542DCA-1B44-94F2-1044-8FCE5929E57C}"/>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5" name="直角三角形 34">
            <a:extLst>
              <a:ext uri="{FF2B5EF4-FFF2-40B4-BE49-F238E27FC236}">
                <a16:creationId xmlns:a16="http://schemas.microsoft.com/office/drawing/2014/main" id="{477E4719-A8A5-DA76-03F2-9050F9A2E9F9}"/>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6" name="直角三角形 35">
            <a:extLst>
              <a:ext uri="{FF2B5EF4-FFF2-40B4-BE49-F238E27FC236}">
                <a16:creationId xmlns:a16="http://schemas.microsoft.com/office/drawing/2014/main" id="{D236669C-E4E8-C2FC-9D04-171D7772E642}"/>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49631423-87FB-8054-5C2B-67A28193F5C3}"/>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38" name="直線コネクタ 37">
            <a:extLst>
              <a:ext uri="{FF2B5EF4-FFF2-40B4-BE49-F238E27FC236}">
                <a16:creationId xmlns:a16="http://schemas.microsoft.com/office/drawing/2014/main" id="{CBBAA1C5-F1DB-ED61-BCE4-53EDF36A252C}"/>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1331585386"/>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23223</TotalTime>
  <Words>4213</Words>
  <Application>Microsoft Office PowerPoint</Application>
  <PresentationFormat>ワイド画面</PresentationFormat>
  <Paragraphs>396</Paragraphs>
  <Slides>23</Slides>
  <Notes>12</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23</vt:i4>
      </vt:variant>
    </vt:vector>
  </HeadingPairs>
  <TitlesOfParts>
    <vt:vector size="34" baseType="lpstr">
      <vt:lpstr>新細明體</vt:lpstr>
      <vt:lpstr>ヒラギノ角ゴ Pro</vt:lpstr>
      <vt:lpstr>メイリオ</vt:lpstr>
      <vt:lpstr>メイリオ</vt:lpstr>
      <vt:lpstr>Yu Gothic</vt:lpstr>
      <vt:lpstr>Yu Gothic Medium</vt:lpstr>
      <vt:lpstr>Arial</vt:lpstr>
      <vt:lpstr>Calibri</vt:lpstr>
      <vt:lpstr>Segoe UI</vt:lpstr>
      <vt:lpstr>Wingdings</vt:lpstr>
      <vt:lpstr>表紙</vt:lpstr>
      <vt:lpstr>ディスプレイ広告（予約型） セールスシート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ヤフー</cp:lastModifiedBy>
  <cp:revision>580</cp:revision>
  <dcterms:created xsi:type="dcterms:W3CDTF">2020-02-26T07:28:11Z</dcterms:created>
  <dcterms:modified xsi:type="dcterms:W3CDTF">2023-08-28T06:56:20Z</dcterms:modified>
  <cp:category/>
</cp:coreProperties>
</file>