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 id="2147483683" r:id="rId2"/>
    <p:sldMasterId id="2147483690" r:id="rId3"/>
  </p:sldMasterIdLst>
  <p:notesMasterIdLst>
    <p:notesMasterId r:id="rId15"/>
  </p:notesMasterIdLst>
  <p:sldIdLst>
    <p:sldId id="266" r:id="rId4"/>
    <p:sldId id="270" r:id="rId5"/>
    <p:sldId id="269" r:id="rId6"/>
    <p:sldId id="303" r:id="rId7"/>
    <p:sldId id="304" r:id="rId8"/>
    <p:sldId id="305" r:id="rId9"/>
    <p:sldId id="306" r:id="rId10"/>
    <p:sldId id="309" r:id="rId11"/>
    <p:sldId id="310" r:id="rId12"/>
    <p:sldId id="307" r:id="rId13"/>
    <p:sldId id="272"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9797"/>
    <a:srgbClr val="125777"/>
    <a:srgbClr val="777777"/>
    <a:srgbClr val="A3A3A3"/>
    <a:srgbClr val="B0B0B0"/>
    <a:srgbClr val="C7C7C7"/>
    <a:srgbClr val="FFFFFF"/>
    <a:srgbClr val="FFD1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000" autoAdjust="0"/>
  </p:normalViewPr>
  <p:slideViewPr>
    <p:cSldViewPr snapToGrid="0">
      <p:cViewPr varScale="1">
        <p:scale>
          <a:sx n="74" d="100"/>
          <a:sy n="74" d="100"/>
        </p:scale>
        <p:origin x="1013" y="283"/>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3" Type="http://schemas.openxmlformats.org/officeDocument/2006/relationships/oleObject" Target="Book5"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Book5"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C:\Users\khosoda\Downloads\&#12503;&#12525;&#37326;&#29699;&#36895;&#22577;&#38754;&#12522;&#12540;&#12481;.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247594050743656E-2"/>
          <c:y val="0.11042097998619738"/>
          <c:w val="0.96150481189851267"/>
          <c:h val="0.80741689897458468"/>
        </c:manualLayout>
      </c:layout>
      <c:lineChart>
        <c:grouping val="standard"/>
        <c:varyColors val="0"/>
        <c:ser>
          <c:idx val="0"/>
          <c:order val="0"/>
          <c:spPr>
            <a:ln w="28575" cap="rnd">
              <a:solidFill>
                <a:schemeClr val="tx1">
                  <a:lumMod val="65000"/>
                  <a:lumOff val="35000"/>
                </a:schemeClr>
              </a:solidFill>
              <a:round/>
            </a:ln>
            <a:effectLst/>
          </c:spPr>
          <c:marker>
            <c:symbol val="none"/>
          </c:marker>
          <c:cat>
            <c:strRef>
              <c:f>Sheet1!$A$8:$A$31</c:f>
              <c:strCache>
                <c:ptCount val="24"/>
                <c:pt idx="0">
                  <c:v>0時</c:v>
                </c:pt>
                <c:pt idx="1">
                  <c:v>1時</c:v>
                </c:pt>
                <c:pt idx="2">
                  <c:v>2時</c:v>
                </c:pt>
                <c:pt idx="3">
                  <c:v>3時</c:v>
                </c:pt>
                <c:pt idx="4">
                  <c:v>4時</c:v>
                </c:pt>
                <c:pt idx="5">
                  <c:v>5時</c:v>
                </c:pt>
                <c:pt idx="6">
                  <c:v>6時</c:v>
                </c:pt>
                <c:pt idx="7">
                  <c:v>7時</c:v>
                </c:pt>
                <c:pt idx="8">
                  <c:v>8時</c:v>
                </c:pt>
                <c:pt idx="9">
                  <c:v>9時</c:v>
                </c:pt>
                <c:pt idx="10">
                  <c:v>10時</c:v>
                </c:pt>
                <c:pt idx="11">
                  <c:v>11時</c:v>
                </c:pt>
                <c:pt idx="12">
                  <c:v>12時</c:v>
                </c:pt>
                <c:pt idx="13">
                  <c:v>13時</c:v>
                </c:pt>
                <c:pt idx="14">
                  <c:v>14時</c:v>
                </c:pt>
                <c:pt idx="15">
                  <c:v>15時</c:v>
                </c:pt>
                <c:pt idx="16">
                  <c:v>16時</c:v>
                </c:pt>
                <c:pt idx="17">
                  <c:v>17時</c:v>
                </c:pt>
                <c:pt idx="18">
                  <c:v>18時</c:v>
                </c:pt>
                <c:pt idx="19">
                  <c:v>19時</c:v>
                </c:pt>
                <c:pt idx="20">
                  <c:v>20時</c:v>
                </c:pt>
                <c:pt idx="21">
                  <c:v>21時</c:v>
                </c:pt>
                <c:pt idx="22">
                  <c:v>22時</c:v>
                </c:pt>
                <c:pt idx="23">
                  <c:v>23時</c:v>
                </c:pt>
              </c:strCache>
            </c:strRef>
          </c:cat>
          <c:val>
            <c:numRef>
              <c:f>Sheet1!$B$8:$B$31</c:f>
              <c:numCache>
                <c:formatCode>General</c:formatCode>
                <c:ptCount val="24"/>
                <c:pt idx="0">
                  <c:v>215750.5</c:v>
                </c:pt>
                <c:pt idx="1">
                  <c:v>125262</c:v>
                </c:pt>
                <c:pt idx="2">
                  <c:v>89690.5</c:v>
                </c:pt>
                <c:pt idx="3">
                  <c:v>85257.5</c:v>
                </c:pt>
                <c:pt idx="4">
                  <c:v>121463</c:v>
                </c:pt>
                <c:pt idx="5">
                  <c:v>231805.5</c:v>
                </c:pt>
                <c:pt idx="6">
                  <c:v>389417.5</c:v>
                </c:pt>
                <c:pt idx="7">
                  <c:v>493776</c:v>
                </c:pt>
                <c:pt idx="8">
                  <c:v>405763.5</c:v>
                </c:pt>
                <c:pt idx="9">
                  <c:v>362640.5</c:v>
                </c:pt>
                <c:pt idx="10">
                  <c:v>367161</c:v>
                </c:pt>
                <c:pt idx="11">
                  <c:v>356695</c:v>
                </c:pt>
                <c:pt idx="12">
                  <c:v>521184.5</c:v>
                </c:pt>
                <c:pt idx="13">
                  <c:v>363566.5</c:v>
                </c:pt>
                <c:pt idx="14">
                  <c:v>373934.5</c:v>
                </c:pt>
                <c:pt idx="15">
                  <c:v>427911</c:v>
                </c:pt>
                <c:pt idx="16">
                  <c:v>608586.5</c:v>
                </c:pt>
                <c:pt idx="17">
                  <c:v>991447.5</c:v>
                </c:pt>
                <c:pt idx="18">
                  <c:v>1953646.5</c:v>
                </c:pt>
                <c:pt idx="19">
                  <c:v>2201673.5</c:v>
                </c:pt>
                <c:pt idx="20">
                  <c:v>2510253</c:v>
                </c:pt>
                <c:pt idx="21">
                  <c:v>2216217.5</c:v>
                </c:pt>
                <c:pt idx="22">
                  <c:v>828344</c:v>
                </c:pt>
                <c:pt idx="23">
                  <c:v>439432</c:v>
                </c:pt>
              </c:numCache>
            </c:numRef>
          </c:val>
          <c:smooth val="0"/>
          <c:extLst>
            <c:ext xmlns:c16="http://schemas.microsoft.com/office/drawing/2014/chart" uri="{C3380CC4-5D6E-409C-BE32-E72D297353CC}">
              <c16:uniqueId val="{00000000-B6DD-4527-BAB1-278B0FDA4492}"/>
            </c:ext>
          </c:extLst>
        </c:ser>
        <c:dLbls>
          <c:showLegendKey val="0"/>
          <c:showVal val="0"/>
          <c:showCatName val="0"/>
          <c:showSerName val="0"/>
          <c:showPercent val="0"/>
          <c:showBubbleSize val="0"/>
        </c:dLbls>
        <c:smooth val="0"/>
        <c:axId val="316137455"/>
        <c:axId val="316140335"/>
      </c:lineChart>
      <c:catAx>
        <c:axId val="3161374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16140335"/>
        <c:crosses val="autoZero"/>
        <c:auto val="1"/>
        <c:lblAlgn val="ctr"/>
        <c:lblOffset val="100"/>
        <c:noMultiLvlLbl val="0"/>
      </c:catAx>
      <c:valAx>
        <c:axId val="316140335"/>
        <c:scaling>
          <c:orientation val="minMax"/>
        </c:scaling>
        <c:delete val="1"/>
        <c:axPos val="l"/>
        <c:numFmt formatCode="General" sourceLinked="1"/>
        <c:majorTickMark val="none"/>
        <c:minorTickMark val="none"/>
        <c:tickLblPos val="nextTo"/>
        <c:crossAx val="31613745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048867503938423"/>
          <c:y val="9.1692608191417946E-2"/>
          <c:w val="0.61980362350313345"/>
          <c:h val="0.79997924678019905"/>
        </c:manualLayout>
      </c:layout>
      <c:pieChart>
        <c:varyColors val="1"/>
        <c:ser>
          <c:idx val="0"/>
          <c:order val="0"/>
          <c:dPt>
            <c:idx val="0"/>
            <c:bubble3D val="0"/>
            <c:spPr>
              <a:solidFill>
                <a:schemeClr val="accent1">
                  <a:tint val="48000"/>
                </a:schemeClr>
              </a:solidFill>
              <a:ln w="19050">
                <a:solidFill>
                  <a:schemeClr val="lt1"/>
                </a:solidFill>
              </a:ln>
              <a:effectLst/>
            </c:spPr>
            <c:extLst>
              <c:ext xmlns:c16="http://schemas.microsoft.com/office/drawing/2014/chart" uri="{C3380CC4-5D6E-409C-BE32-E72D297353CC}">
                <c16:uniqueId val="{00000001-ECF4-4B60-851C-1BF3E915F3B8}"/>
              </c:ext>
            </c:extLst>
          </c:dPt>
          <c:dPt>
            <c:idx val="1"/>
            <c:bubble3D val="0"/>
            <c:spPr>
              <a:solidFill>
                <a:schemeClr val="accent1">
                  <a:tint val="65000"/>
                </a:schemeClr>
              </a:solidFill>
              <a:ln w="19050">
                <a:solidFill>
                  <a:schemeClr val="lt1"/>
                </a:solidFill>
              </a:ln>
              <a:effectLst/>
            </c:spPr>
            <c:extLst>
              <c:ext xmlns:c16="http://schemas.microsoft.com/office/drawing/2014/chart" uri="{C3380CC4-5D6E-409C-BE32-E72D297353CC}">
                <c16:uniqueId val="{00000003-ECF4-4B60-851C-1BF3E915F3B8}"/>
              </c:ext>
            </c:extLst>
          </c:dPt>
          <c:dPt>
            <c:idx val="2"/>
            <c:bubble3D val="0"/>
            <c:spPr>
              <a:solidFill>
                <a:schemeClr val="accent1">
                  <a:tint val="83000"/>
                </a:schemeClr>
              </a:solidFill>
              <a:ln w="19050">
                <a:solidFill>
                  <a:schemeClr val="lt1"/>
                </a:solidFill>
              </a:ln>
              <a:effectLst/>
            </c:spPr>
            <c:extLst>
              <c:ext xmlns:c16="http://schemas.microsoft.com/office/drawing/2014/chart" uri="{C3380CC4-5D6E-409C-BE32-E72D297353CC}">
                <c16:uniqueId val="{00000005-ECF4-4B60-851C-1BF3E915F3B8}"/>
              </c:ext>
            </c:extLst>
          </c:dPt>
          <c:dPt>
            <c:idx val="3"/>
            <c:bubble3D val="0"/>
            <c:spPr>
              <a:solidFill>
                <a:schemeClr val="accent1"/>
              </a:solidFill>
              <a:ln w="19050">
                <a:solidFill>
                  <a:schemeClr val="lt1"/>
                </a:solidFill>
              </a:ln>
              <a:effectLst/>
            </c:spPr>
            <c:extLst>
              <c:ext xmlns:c16="http://schemas.microsoft.com/office/drawing/2014/chart" uri="{C3380CC4-5D6E-409C-BE32-E72D297353CC}">
                <c16:uniqueId val="{00000007-ECF4-4B60-851C-1BF3E915F3B8}"/>
              </c:ext>
            </c:extLst>
          </c:dPt>
          <c:dPt>
            <c:idx val="4"/>
            <c:bubble3D val="0"/>
            <c:spPr>
              <a:solidFill>
                <a:schemeClr val="accent1">
                  <a:shade val="82000"/>
                </a:schemeClr>
              </a:solidFill>
              <a:ln w="19050">
                <a:solidFill>
                  <a:schemeClr val="lt1"/>
                </a:solidFill>
              </a:ln>
              <a:effectLst/>
            </c:spPr>
            <c:extLst>
              <c:ext xmlns:c16="http://schemas.microsoft.com/office/drawing/2014/chart" uri="{C3380CC4-5D6E-409C-BE32-E72D297353CC}">
                <c16:uniqueId val="{00000009-ECF4-4B60-851C-1BF3E915F3B8}"/>
              </c:ext>
            </c:extLst>
          </c:dPt>
          <c:dPt>
            <c:idx val="5"/>
            <c:bubble3D val="0"/>
            <c:spPr>
              <a:solidFill>
                <a:schemeClr val="accent1">
                  <a:shade val="65000"/>
                </a:schemeClr>
              </a:solidFill>
              <a:ln w="19050">
                <a:solidFill>
                  <a:schemeClr val="lt1"/>
                </a:solidFill>
              </a:ln>
              <a:effectLst/>
            </c:spPr>
            <c:extLst>
              <c:ext xmlns:c16="http://schemas.microsoft.com/office/drawing/2014/chart" uri="{C3380CC4-5D6E-409C-BE32-E72D297353CC}">
                <c16:uniqueId val="{0000000B-ECF4-4B60-851C-1BF3E915F3B8}"/>
              </c:ext>
            </c:extLst>
          </c:dPt>
          <c:dPt>
            <c:idx val="6"/>
            <c:bubble3D val="0"/>
            <c:spPr>
              <a:solidFill>
                <a:schemeClr val="accent1">
                  <a:shade val="47000"/>
                </a:schemeClr>
              </a:solidFill>
              <a:ln w="19050">
                <a:solidFill>
                  <a:schemeClr val="lt1"/>
                </a:solidFill>
              </a:ln>
              <a:effectLst/>
            </c:spPr>
            <c:extLst>
              <c:ext xmlns:c16="http://schemas.microsoft.com/office/drawing/2014/chart" uri="{C3380CC4-5D6E-409C-BE32-E72D297353CC}">
                <c16:uniqueId val="{0000000D-ECF4-4B60-851C-1BF3E915F3B8}"/>
              </c:ext>
            </c:extLst>
          </c:dPt>
          <c:dLbls>
            <c:dLbl>
              <c:idx val="0"/>
              <c:layout>
                <c:manualLayout>
                  <c:x val="-1.7185686375694804E-2"/>
                  <c:y val="9.92248062015503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CF4-4B60-851C-1BF3E915F3B8}"/>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メイリオ" panose="020B0604030504040204" pitchFamily="50" charset="-128"/>
                    <a:ea typeface="メイリオ" panose="020B0604030504040204" pitchFamily="50" charset="-128"/>
                    <a:cs typeface="+mn-cs"/>
                  </a:defRPr>
                </a:pPr>
                <a:endParaRPr lang="ja-JP"/>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Sheet1!$A$1:$G$1</c:f>
              <c:strCache>
                <c:ptCount val="7"/>
                <c:pt idx="0">
                  <c:v>10代以下</c:v>
                </c:pt>
                <c:pt idx="1">
                  <c:v>20代</c:v>
                </c:pt>
                <c:pt idx="2">
                  <c:v>30代</c:v>
                </c:pt>
                <c:pt idx="3">
                  <c:v>40代</c:v>
                </c:pt>
                <c:pt idx="4">
                  <c:v>50代</c:v>
                </c:pt>
                <c:pt idx="5">
                  <c:v>60代</c:v>
                </c:pt>
                <c:pt idx="6">
                  <c:v>70代以上</c:v>
                </c:pt>
              </c:strCache>
            </c:strRef>
          </c:cat>
          <c:val>
            <c:numRef>
              <c:f>Sheet1!$A$2:$G$2</c:f>
              <c:numCache>
                <c:formatCode>0.0%</c:formatCode>
                <c:ptCount val="7"/>
                <c:pt idx="0">
                  <c:v>4.1044328424077216E-2</c:v>
                </c:pt>
                <c:pt idx="1">
                  <c:v>0.18441390437329178</c:v>
                </c:pt>
                <c:pt idx="2">
                  <c:v>0.1549721021606929</c:v>
                </c:pt>
                <c:pt idx="3">
                  <c:v>0.1724366600749799</c:v>
                </c:pt>
                <c:pt idx="4">
                  <c:v>0.22250091412036743</c:v>
                </c:pt>
                <c:pt idx="5">
                  <c:v>0.14439603400035397</c:v>
                </c:pt>
                <c:pt idx="6">
                  <c:v>8.0236056846236789E-2</c:v>
                </c:pt>
              </c:numCache>
            </c:numRef>
          </c:val>
          <c:extLst>
            <c:ext xmlns:c16="http://schemas.microsoft.com/office/drawing/2014/chart" uri="{C3380CC4-5D6E-409C-BE32-E72D297353CC}">
              <c16:uniqueId val="{0000000E-ECF4-4B60-851C-1BF3E915F3B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432338162829356"/>
          <c:y val="3.1196990796776059E-2"/>
          <c:w val="0.71743715809515207"/>
          <c:h val="0.93760601840644786"/>
        </c:manualLayout>
      </c:layout>
      <c:barChart>
        <c:barDir val="bar"/>
        <c:grouping val="clustered"/>
        <c:varyColors val="0"/>
        <c:ser>
          <c:idx val="0"/>
          <c:order val="0"/>
          <c:spPr>
            <a:solidFill>
              <a:schemeClr val="accent3">
                <a:lumMod val="60000"/>
                <a:lumOff val="40000"/>
              </a:schemeClr>
            </a:solidFill>
            <a:ln>
              <a:noFill/>
            </a:ln>
            <a:effectLst/>
          </c:spPr>
          <c:invertIfNegative val="0"/>
          <c:dLbls>
            <c:dLbl>
              <c:idx val="8"/>
              <c:layout>
                <c:manualLayout>
                  <c:x val="-3.7569986259556244E-2"/>
                  <c:y val="1.0398876803546481E-16"/>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499-477B-B1D2-ACE13FF03616}"/>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ea"/>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bt特徴値!$B$571:$B$579</c:f>
              <c:strCache>
                <c:ptCount val="9"/>
                <c:pt idx="0">
                  <c:v>スポーツ、フィットネス/スポーツ好き</c:v>
                </c:pt>
                <c:pt idx="1">
                  <c:v>不動産購入/マンション/新築マンション</c:v>
                </c:pt>
                <c:pt idx="2">
                  <c:v>ゲーム好き/スポーツゲーム</c:v>
                </c:pt>
                <c:pt idx="3">
                  <c:v>不動産/不動産購入</c:v>
                </c:pt>
                <c:pt idx="4">
                  <c:v>テレビ好き/スポーツ</c:v>
                </c:pt>
                <c:pt idx="5">
                  <c:v>スポーツ好き/サッカー</c:v>
                </c:pt>
                <c:pt idx="6">
                  <c:v>スポーツ好き/競馬</c:v>
                </c:pt>
                <c:pt idx="7">
                  <c:v>イベント、興行チケット/スポーツ</c:v>
                </c:pt>
                <c:pt idx="8">
                  <c:v>グルメ、料理/食通</c:v>
                </c:pt>
              </c:strCache>
            </c:strRef>
          </c:cat>
          <c:val>
            <c:numRef>
              <c:f>bt特徴値!$C$571:$C$579</c:f>
              <c:numCache>
                <c:formatCode>General</c:formatCode>
                <c:ptCount val="9"/>
                <c:pt idx="0">
                  <c:v>26.9</c:v>
                </c:pt>
                <c:pt idx="1">
                  <c:v>6.5</c:v>
                </c:pt>
                <c:pt idx="2">
                  <c:v>6.4</c:v>
                </c:pt>
                <c:pt idx="3">
                  <c:v>5.9</c:v>
                </c:pt>
                <c:pt idx="4">
                  <c:v>4.0999999999999996</c:v>
                </c:pt>
                <c:pt idx="5">
                  <c:v>3.7</c:v>
                </c:pt>
                <c:pt idx="6">
                  <c:v>3.5</c:v>
                </c:pt>
                <c:pt idx="7">
                  <c:v>3.1</c:v>
                </c:pt>
                <c:pt idx="8">
                  <c:v>1.4</c:v>
                </c:pt>
              </c:numCache>
            </c:numRef>
          </c:val>
          <c:extLst>
            <c:ext xmlns:c16="http://schemas.microsoft.com/office/drawing/2014/chart" uri="{C3380CC4-5D6E-409C-BE32-E72D297353CC}">
              <c16:uniqueId val="{00000000-F499-477B-B1D2-ACE13FF03616}"/>
            </c:ext>
          </c:extLst>
        </c:ser>
        <c:dLbls>
          <c:showLegendKey val="0"/>
          <c:showVal val="0"/>
          <c:showCatName val="0"/>
          <c:showSerName val="0"/>
          <c:showPercent val="0"/>
          <c:showBubbleSize val="0"/>
        </c:dLbls>
        <c:gapWidth val="39"/>
        <c:axId val="1882865376"/>
        <c:axId val="1882865856"/>
      </c:barChart>
      <c:catAx>
        <c:axId val="18828653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882865856"/>
        <c:crosses val="autoZero"/>
        <c:auto val="1"/>
        <c:lblAlgn val="ctr"/>
        <c:lblOffset val="100"/>
        <c:noMultiLvlLbl val="0"/>
      </c:catAx>
      <c:valAx>
        <c:axId val="1882865856"/>
        <c:scaling>
          <c:orientation val="minMax"/>
        </c:scaling>
        <c:delete val="1"/>
        <c:axPos val="t"/>
        <c:numFmt formatCode="General" sourceLinked="1"/>
        <c:majorTickMark val="none"/>
        <c:minorTickMark val="none"/>
        <c:tickLblPos val="nextTo"/>
        <c:crossAx val="18828653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1">
  <a:schemeClr val="accent1"/>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D65CD8-1354-45F0-8DE5-B8B62C249EF0}"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kumimoji="1" lang="ja-JP" altLang="en-US"/>
        </a:p>
      </dgm:t>
    </dgm:pt>
    <dgm:pt modelId="{82E8A557-37DD-412E-8624-80571E2BD7E6}">
      <dgm:prSet phldrT="[テキスト]"/>
      <dgm:spPr>
        <a:solidFill>
          <a:schemeClr val="accent3">
            <a:lumMod val="75000"/>
            <a:alpha val="50000"/>
          </a:schemeClr>
        </a:solidFill>
      </dgm:spPr>
      <dgm:t>
        <a:bodyPr/>
        <a:lstStyle/>
        <a:p>
          <a:r>
            <a:rPr kumimoji="1" lang="en-US" altLang="ja-JP"/>
            <a:t> </a:t>
          </a:r>
          <a:endParaRPr kumimoji="1" lang="ja-JP" altLang="en-US"/>
        </a:p>
      </dgm:t>
    </dgm:pt>
    <dgm:pt modelId="{1CF05190-53B2-4025-B41A-740E01D98639}" type="parTrans" cxnId="{C6A4A2F6-E9A7-4406-BD61-4B28AA53CBDE}">
      <dgm:prSet/>
      <dgm:spPr/>
      <dgm:t>
        <a:bodyPr/>
        <a:lstStyle/>
        <a:p>
          <a:endParaRPr kumimoji="1" lang="ja-JP" altLang="en-US"/>
        </a:p>
      </dgm:t>
    </dgm:pt>
    <dgm:pt modelId="{73EE8DC0-1C64-44D4-88C8-D7F7A21CD32F}" type="sibTrans" cxnId="{C6A4A2F6-E9A7-4406-BD61-4B28AA53CBDE}">
      <dgm:prSet/>
      <dgm:spPr/>
      <dgm:t>
        <a:bodyPr/>
        <a:lstStyle/>
        <a:p>
          <a:endParaRPr kumimoji="1" lang="ja-JP" altLang="en-US"/>
        </a:p>
      </dgm:t>
    </dgm:pt>
    <dgm:pt modelId="{5CEC8F2A-D3CF-474D-97EB-BB8BA790C108}">
      <dgm:prSet phldrT="[テキスト]"/>
      <dgm:spPr/>
      <dgm:t>
        <a:bodyPr/>
        <a:lstStyle/>
        <a:p>
          <a:r>
            <a:rPr kumimoji="1" lang="en-US" altLang="ja-JP"/>
            <a:t> </a:t>
          </a:r>
          <a:endParaRPr kumimoji="1" lang="ja-JP" altLang="en-US"/>
        </a:p>
      </dgm:t>
    </dgm:pt>
    <dgm:pt modelId="{7D2EF583-365F-4A8A-BDC7-0A822BACCD40}" type="parTrans" cxnId="{0251E588-1548-4F8F-A887-9196A4116B6F}">
      <dgm:prSet/>
      <dgm:spPr/>
      <dgm:t>
        <a:bodyPr/>
        <a:lstStyle/>
        <a:p>
          <a:endParaRPr kumimoji="1" lang="ja-JP" altLang="en-US"/>
        </a:p>
      </dgm:t>
    </dgm:pt>
    <dgm:pt modelId="{AD98C606-69F9-413C-B6C3-8C610BD2EF21}" type="sibTrans" cxnId="{0251E588-1548-4F8F-A887-9196A4116B6F}">
      <dgm:prSet/>
      <dgm:spPr/>
      <dgm:t>
        <a:bodyPr/>
        <a:lstStyle/>
        <a:p>
          <a:endParaRPr kumimoji="1" lang="ja-JP" altLang="en-US"/>
        </a:p>
      </dgm:t>
    </dgm:pt>
    <dgm:pt modelId="{4C75EEAC-2706-4710-8477-812D9A7DFCA7}" type="pres">
      <dgm:prSet presAssocID="{17D65CD8-1354-45F0-8DE5-B8B62C249EF0}" presName="Name0" presStyleCnt="0">
        <dgm:presLayoutVars>
          <dgm:dir/>
          <dgm:resizeHandles val="exact"/>
        </dgm:presLayoutVars>
      </dgm:prSet>
      <dgm:spPr/>
    </dgm:pt>
    <dgm:pt modelId="{100EF0B8-5667-4419-A04B-9E6D89F4E55B}" type="pres">
      <dgm:prSet presAssocID="{82E8A557-37DD-412E-8624-80571E2BD7E6}" presName="Name5" presStyleLbl="vennNode1" presStyleIdx="0" presStyleCnt="2" custScaleX="44794" custScaleY="42130" custLinFactNeighborX="4459" custLinFactNeighborY="2013">
        <dgm:presLayoutVars>
          <dgm:bulletEnabled val="1"/>
        </dgm:presLayoutVars>
      </dgm:prSet>
      <dgm:spPr/>
    </dgm:pt>
    <dgm:pt modelId="{A1CFF47F-FFDC-48C7-BBDC-23B705F1BB23}" type="pres">
      <dgm:prSet presAssocID="{73EE8DC0-1C64-44D4-88C8-D7F7A21CD32F}" presName="space" presStyleCnt="0"/>
      <dgm:spPr/>
    </dgm:pt>
    <dgm:pt modelId="{AEB80C7D-E398-4A17-B3BC-5DCAADC1E63F}" type="pres">
      <dgm:prSet presAssocID="{5CEC8F2A-D3CF-474D-97EB-BB8BA790C108}" presName="Name5" presStyleLbl="vennNode1" presStyleIdx="1" presStyleCnt="2" custScaleX="43591" custScaleY="41625" custLinFactNeighborX="4442" custLinFactNeighborY="2265">
        <dgm:presLayoutVars>
          <dgm:bulletEnabled val="1"/>
        </dgm:presLayoutVars>
      </dgm:prSet>
      <dgm:spPr/>
    </dgm:pt>
  </dgm:ptLst>
  <dgm:cxnLst>
    <dgm:cxn modelId="{EC294406-20B4-4090-8433-A6187684D828}" type="presOf" srcId="{17D65CD8-1354-45F0-8DE5-B8B62C249EF0}" destId="{4C75EEAC-2706-4710-8477-812D9A7DFCA7}" srcOrd="0" destOrd="0" presId="urn:microsoft.com/office/officeart/2005/8/layout/venn3"/>
    <dgm:cxn modelId="{8B36A60E-2619-42C3-BB04-DB5BE38F0F14}" type="presOf" srcId="{82E8A557-37DD-412E-8624-80571E2BD7E6}" destId="{100EF0B8-5667-4419-A04B-9E6D89F4E55B}" srcOrd="0" destOrd="0" presId="urn:microsoft.com/office/officeart/2005/8/layout/venn3"/>
    <dgm:cxn modelId="{0251E588-1548-4F8F-A887-9196A4116B6F}" srcId="{17D65CD8-1354-45F0-8DE5-B8B62C249EF0}" destId="{5CEC8F2A-D3CF-474D-97EB-BB8BA790C108}" srcOrd="1" destOrd="0" parTransId="{7D2EF583-365F-4A8A-BDC7-0A822BACCD40}" sibTransId="{AD98C606-69F9-413C-B6C3-8C610BD2EF21}"/>
    <dgm:cxn modelId="{5C0524E7-01A7-4AE9-889E-F81E41F55FC8}" type="presOf" srcId="{5CEC8F2A-D3CF-474D-97EB-BB8BA790C108}" destId="{AEB80C7D-E398-4A17-B3BC-5DCAADC1E63F}" srcOrd="0" destOrd="0" presId="urn:microsoft.com/office/officeart/2005/8/layout/venn3"/>
    <dgm:cxn modelId="{C6A4A2F6-E9A7-4406-BD61-4B28AA53CBDE}" srcId="{17D65CD8-1354-45F0-8DE5-B8B62C249EF0}" destId="{82E8A557-37DD-412E-8624-80571E2BD7E6}" srcOrd="0" destOrd="0" parTransId="{1CF05190-53B2-4025-B41A-740E01D98639}" sibTransId="{73EE8DC0-1C64-44D4-88C8-D7F7A21CD32F}"/>
    <dgm:cxn modelId="{D76F4F84-B3B3-4FAE-830A-E5C73DE042D3}" type="presParOf" srcId="{4C75EEAC-2706-4710-8477-812D9A7DFCA7}" destId="{100EF0B8-5667-4419-A04B-9E6D89F4E55B}" srcOrd="0" destOrd="0" presId="urn:microsoft.com/office/officeart/2005/8/layout/venn3"/>
    <dgm:cxn modelId="{77F0A242-D6C7-405D-B0B1-157A8FD85708}" type="presParOf" srcId="{4C75EEAC-2706-4710-8477-812D9A7DFCA7}" destId="{A1CFF47F-FFDC-48C7-BBDC-23B705F1BB23}" srcOrd="1" destOrd="0" presId="urn:microsoft.com/office/officeart/2005/8/layout/venn3"/>
    <dgm:cxn modelId="{80ABB82A-A35D-4DE0-909C-2B9E3D00266C}" type="presParOf" srcId="{4C75EEAC-2706-4710-8477-812D9A7DFCA7}" destId="{AEB80C7D-E398-4A17-B3BC-5DCAADC1E63F}" srcOrd="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EF0B8-5667-4419-A04B-9E6D89F4E55B}">
      <dsp:nvSpPr>
        <dsp:cNvPr id="0" name=""/>
        <dsp:cNvSpPr/>
      </dsp:nvSpPr>
      <dsp:spPr>
        <a:xfrm>
          <a:off x="1472362" y="936014"/>
          <a:ext cx="3949447" cy="3714564"/>
        </a:xfrm>
        <a:prstGeom prst="ellipse">
          <a:avLst/>
        </a:prstGeom>
        <a:solidFill>
          <a:schemeClr val="accent3">
            <a:lumMod val="75000"/>
            <a:alpha val="5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85224" tIns="82550" rIns="485224" bIns="82550" numCol="1" spcCol="1270" anchor="ctr" anchorCtr="0">
          <a:noAutofit/>
        </a:bodyPr>
        <a:lstStyle/>
        <a:p>
          <a:pPr marL="0" lvl="0" indent="0" algn="ctr" defTabSz="2889250">
            <a:lnSpc>
              <a:spcPct val="90000"/>
            </a:lnSpc>
            <a:spcBef>
              <a:spcPct val="0"/>
            </a:spcBef>
            <a:spcAft>
              <a:spcPct val="35000"/>
            </a:spcAft>
            <a:buNone/>
          </a:pPr>
          <a:r>
            <a:rPr kumimoji="1" lang="en-US" altLang="ja-JP" sz="6500" kern="1200"/>
            <a:t> </a:t>
          </a:r>
          <a:endParaRPr kumimoji="1" lang="ja-JP" altLang="en-US" sz="6500" kern="1200"/>
        </a:p>
      </dsp:txBody>
      <dsp:txXfrm>
        <a:off x="2050745" y="1479999"/>
        <a:ext cx="2792681" cy="2626594"/>
      </dsp:txXfrm>
    </dsp:sp>
    <dsp:sp modelId="{AEB80C7D-E398-4A17-B3BC-5DCAADC1E63F}">
      <dsp:nvSpPr>
        <dsp:cNvPr id="0" name=""/>
        <dsp:cNvSpPr/>
      </dsp:nvSpPr>
      <dsp:spPr>
        <a:xfrm>
          <a:off x="3658127" y="980495"/>
          <a:ext cx="3843379" cy="367003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85224" tIns="82550" rIns="485224" bIns="82550" numCol="1" spcCol="1270" anchor="ctr" anchorCtr="0">
          <a:noAutofit/>
        </a:bodyPr>
        <a:lstStyle/>
        <a:p>
          <a:pPr marL="0" lvl="0" indent="0" algn="ctr" defTabSz="2889250">
            <a:lnSpc>
              <a:spcPct val="90000"/>
            </a:lnSpc>
            <a:spcBef>
              <a:spcPct val="0"/>
            </a:spcBef>
            <a:spcAft>
              <a:spcPct val="35000"/>
            </a:spcAft>
            <a:buNone/>
          </a:pPr>
          <a:r>
            <a:rPr kumimoji="1" lang="en-US" altLang="ja-JP" sz="6500" kern="1200"/>
            <a:t> </a:t>
          </a:r>
          <a:endParaRPr kumimoji="1" lang="ja-JP" altLang="en-US" sz="6500" kern="1200"/>
        </a:p>
      </dsp:txBody>
      <dsp:txXfrm>
        <a:off x="4220977" y="1517960"/>
        <a:ext cx="2717679" cy="2595109"/>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12BB7C-EFFD-4126-86A4-5B778CA3D7AB}" type="datetimeFigureOut">
              <a:rPr kumimoji="1" lang="ja-JP" altLang="en-US" smtClean="0"/>
              <a:t>2025/5/27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EF8664-223F-4214-8D47-74B1538825AB}" type="slidenum">
              <a:rPr kumimoji="1" lang="ja-JP" altLang="en-US" smtClean="0"/>
              <a:t>‹#›</a:t>
            </a:fld>
            <a:endParaRPr kumimoji="1" lang="ja-JP" altLang="en-US"/>
          </a:p>
        </p:txBody>
      </p:sp>
    </p:spTree>
    <p:extLst>
      <p:ext uri="{BB962C8B-B14F-4D97-AF65-F5344CB8AC3E}">
        <p14:creationId xmlns:p14="http://schemas.microsoft.com/office/powerpoint/2010/main" val="20363349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a:t>※</a:t>
            </a:r>
            <a:r>
              <a:rPr kumimoji="1" lang="ja-JP" altLang="en-US"/>
              <a:t>プロ野球ファン人口は</a:t>
            </a:r>
            <a:r>
              <a:rPr kumimoji="1" lang="en-US" altLang="ja-JP"/>
              <a:t>2210</a:t>
            </a:r>
            <a:r>
              <a:rPr kumimoji="1" lang="ja-JP" altLang="en-US"/>
              <a:t>万人　入れたほうがポジかネガ</a:t>
            </a:r>
          </a:p>
        </p:txBody>
      </p:sp>
      <p:sp>
        <p:nvSpPr>
          <p:cNvPr id="4" name="スライド番号プレースホルダー 3"/>
          <p:cNvSpPr>
            <a:spLocks noGrp="1"/>
          </p:cNvSpPr>
          <p:nvPr>
            <p:ph type="sldNum" sz="quarter" idx="5"/>
          </p:nvPr>
        </p:nvSpPr>
        <p:spPr/>
        <p:txBody>
          <a:bodyPr/>
          <a:lstStyle/>
          <a:p>
            <a:fld id="{EAEF8664-223F-4214-8D47-74B1538825AB}" type="slidenum">
              <a:rPr kumimoji="1" lang="ja-JP" altLang="en-US" smtClean="0"/>
              <a:t>2</a:t>
            </a:fld>
            <a:endParaRPr kumimoji="1" lang="ja-JP" altLang="en-US"/>
          </a:p>
        </p:txBody>
      </p:sp>
    </p:spTree>
    <p:extLst>
      <p:ext uri="{BB962C8B-B14F-4D97-AF65-F5344CB8AC3E}">
        <p14:creationId xmlns:p14="http://schemas.microsoft.com/office/powerpoint/2010/main" val="22254826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2" name="角丸四角形 5">
            <a:extLst>
              <a:ext uri="{FF2B5EF4-FFF2-40B4-BE49-F238E27FC236}">
                <a16:creationId xmlns:a16="http://schemas.microsoft.com/office/drawing/2014/main" id="{FCFCF18F-72E2-F55A-87A2-0A57C0A808A8}"/>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058575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4963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98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7817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S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28817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社外秘）">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19466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126548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24714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844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2486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62396C5A-2887-DAF5-DB7D-BA71B95CEC6B}"/>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grpSp>
        <p:nvGrpSpPr>
          <p:cNvPr id="5" name="グループ化 4">
            <a:extLst>
              <a:ext uri="{FF2B5EF4-FFF2-40B4-BE49-F238E27FC236}">
                <a16:creationId xmlns:a16="http://schemas.microsoft.com/office/drawing/2014/main" id="{A6E567F8-2953-919E-D2EA-023BC9264FA4}"/>
              </a:ext>
            </a:extLst>
          </p:cNvPr>
          <p:cNvGrpSpPr/>
          <p:nvPr userDrawn="1"/>
        </p:nvGrpSpPr>
        <p:grpSpPr>
          <a:xfrm>
            <a:off x="555102" y="1216721"/>
            <a:ext cx="338554" cy="338554"/>
            <a:chOff x="711200" y="1442638"/>
            <a:chExt cx="338554" cy="338554"/>
          </a:xfrm>
        </p:grpSpPr>
        <p:sp>
          <p:nvSpPr>
            <p:cNvPr id="6" name="円/楕円 5">
              <a:extLst>
                <a:ext uri="{FF2B5EF4-FFF2-40B4-BE49-F238E27FC236}">
                  <a16:creationId xmlns:a16="http://schemas.microsoft.com/office/drawing/2014/main" id="{C197E7F1-23EE-36B2-A4B3-CF2A3E1BEE2A}"/>
                </a:ext>
              </a:extLst>
            </p:cNvPr>
            <p:cNvSpPr/>
            <p:nvPr userDrawn="1"/>
          </p:nvSpPr>
          <p:spPr>
            <a:xfrm>
              <a:off x="711200" y="1442638"/>
              <a:ext cx="338554" cy="338554"/>
            </a:xfrm>
            <a:prstGeom prst="ellipse">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a:extLst>
                <a:ext uri="{FF2B5EF4-FFF2-40B4-BE49-F238E27FC236}">
                  <a16:creationId xmlns:a16="http://schemas.microsoft.com/office/drawing/2014/main" id="{B551456C-E5E3-D854-1522-A8DA51D546FF}"/>
                </a:ext>
              </a:extLst>
            </p:cNvPr>
            <p:cNvGrpSpPr/>
            <p:nvPr userDrawn="1"/>
          </p:nvGrpSpPr>
          <p:grpSpPr>
            <a:xfrm rot="18900000">
              <a:off x="817024" y="1534352"/>
              <a:ext cx="131682" cy="110134"/>
              <a:chOff x="4013200" y="2692400"/>
              <a:chExt cx="558800" cy="467360"/>
            </a:xfrm>
            <a:solidFill>
              <a:schemeClr val="bg1"/>
            </a:solidFill>
          </p:grpSpPr>
          <p:sp>
            <p:nvSpPr>
              <p:cNvPr id="8" name="正方形/長方形 7">
                <a:extLst>
                  <a:ext uri="{FF2B5EF4-FFF2-40B4-BE49-F238E27FC236}">
                    <a16:creationId xmlns:a16="http://schemas.microsoft.com/office/drawing/2014/main" id="{D9805B84-27F1-E53D-5F62-076402CEE292}"/>
                  </a:ext>
                </a:extLst>
              </p:cNvPr>
              <p:cNvSpPr/>
              <p:nvPr userDrawn="1"/>
            </p:nvSpPr>
            <p:spPr>
              <a:xfrm>
                <a:off x="4013200" y="269240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87B0E798-B3CD-51B6-8C87-07F60F235A4F}"/>
                  </a:ext>
                </a:extLst>
              </p:cNvPr>
              <p:cNvSpPr/>
              <p:nvPr userDrawn="1"/>
            </p:nvSpPr>
            <p:spPr>
              <a:xfrm rot="5400000">
                <a:off x="4246880" y="283464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0" name="スライド番号プレースホルダー 5">
            <a:extLst>
              <a:ext uri="{FF2B5EF4-FFF2-40B4-BE49-F238E27FC236}">
                <a16:creationId xmlns:a16="http://schemas.microsoft.com/office/drawing/2014/main" id="{0152C89B-FD9C-B243-5481-11F974C1190B}"/>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11" name="グラフィックス 10">
            <a:extLst>
              <a:ext uri="{FF2B5EF4-FFF2-40B4-BE49-F238E27FC236}">
                <a16:creationId xmlns:a16="http://schemas.microsoft.com/office/drawing/2014/main" id="{FCE2877E-7FDC-B33C-B88A-B5C8DFC8026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86310" y="6533996"/>
            <a:ext cx="813256" cy="94565"/>
          </a:xfrm>
          <a:prstGeom prst="rect">
            <a:avLst/>
          </a:prstGeom>
        </p:spPr>
      </p:pic>
      <p:sp>
        <p:nvSpPr>
          <p:cNvPr id="12" name="テキスト プレースホルダー 10">
            <a:extLst>
              <a:ext uri="{FF2B5EF4-FFF2-40B4-BE49-F238E27FC236}">
                <a16:creationId xmlns:a16="http://schemas.microsoft.com/office/drawing/2014/main" id="{8677451D-7231-5C71-535C-3E66EE39A00B}"/>
              </a:ext>
            </a:extLst>
          </p:cNvPr>
          <p:cNvSpPr>
            <a:spLocks noGrp="1"/>
          </p:cNvSpPr>
          <p:nvPr>
            <p:ph type="body" sz="quarter" idx="10" hasCustomPrompt="1"/>
          </p:nvPr>
        </p:nvSpPr>
        <p:spPr>
          <a:xfrm>
            <a:off x="979826" y="1288640"/>
            <a:ext cx="10622157" cy="564262"/>
          </a:xfrm>
          <a:prstGeom prst="rect">
            <a:avLst/>
          </a:prstGeom>
        </p:spPr>
        <p:txBody>
          <a:bodyPr lIns="0" tIns="0" rIns="0" bIns="0" anchor="t"/>
          <a:lstStyle>
            <a:lvl1pPr marL="0" indent="0">
              <a:lnSpc>
                <a:spcPct val="120000"/>
              </a:lnSpc>
              <a:spcBef>
                <a:spcPts val="0"/>
              </a:spcBef>
              <a:buNone/>
              <a:defRPr sz="1600" b="1">
                <a:solidFill>
                  <a:schemeClr val="tx2"/>
                </a:solidFill>
                <a:latin typeface="Meiryo" panose="020B0604030504040204" pitchFamily="34" charset="-128"/>
                <a:ea typeface="Meiryo" panose="020B0604030504040204" pitchFamily="34" charset="-128"/>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spTree>
    <p:extLst>
      <p:ext uri="{BB962C8B-B14F-4D97-AF65-F5344CB8AC3E}">
        <p14:creationId xmlns:p14="http://schemas.microsoft.com/office/powerpoint/2010/main" val="4101226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12264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2178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5333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011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0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813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5399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5001224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角丸四角形 5">
            <a:extLst>
              <a:ext uri="{FF2B5EF4-FFF2-40B4-BE49-F238E27FC236}">
                <a16:creationId xmlns:a16="http://schemas.microsoft.com/office/drawing/2014/main" id="{57AA9687-5B95-7AFB-6A92-1A41016ED6C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2543500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5097632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userDrawn="1">
          <p15:clr>
            <a:srgbClr val="F26B43"/>
          </p15:clr>
        </p15:guide>
        <p15:guide id="2" pos="370" userDrawn="1">
          <p15:clr>
            <a:srgbClr val="F26B43"/>
          </p15:clr>
        </p15:guide>
        <p15:guide id="3" pos="7310" userDrawn="1">
          <p15:clr>
            <a:srgbClr val="F26B43"/>
          </p15:clr>
        </p15:guide>
        <p15:guide id="4" orient="horz" pos="395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角丸四角形 1">
            <a:extLst>
              <a:ext uri="{FF2B5EF4-FFF2-40B4-BE49-F238E27FC236}">
                <a16:creationId xmlns:a16="http://schemas.microsoft.com/office/drawing/2014/main" id="{D971B38B-A59C-FCBD-F26A-C9389F670A6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5030889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chart" Target="../charts/chart2.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Layout" Target="../diagrams/layout1.xml"/><Relationship Id="rId7" Type="http://schemas.openxmlformats.org/officeDocument/2006/relationships/image" Target="../media/image21.pn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539252D5-3A0C-F273-8EA6-665FC13D7E2B}"/>
              </a:ext>
            </a:extLst>
          </p:cNvPr>
          <p:cNvSpPr>
            <a:spLocks noGrp="1"/>
          </p:cNvSpPr>
          <p:nvPr>
            <p:ph type="body" sz="quarter" idx="10"/>
          </p:nvPr>
        </p:nvSpPr>
        <p:spPr/>
        <p:txBody>
          <a:bodyPr/>
          <a:lstStyle/>
          <a:p>
            <a:r>
              <a:rPr lang="ja-JP" altLang="en-US" dirty="0"/>
              <a:t>スポーツナビ 野球速報アプリ</a:t>
            </a:r>
            <a:endParaRPr lang="en-US" altLang="ja-JP" dirty="0"/>
          </a:p>
          <a:p>
            <a:r>
              <a:rPr lang="ja-JP" altLang="en-US" dirty="0"/>
              <a:t>販促資料</a:t>
            </a:r>
            <a:endParaRPr lang="en-US" altLang="ja-JP" dirty="0"/>
          </a:p>
        </p:txBody>
      </p:sp>
      <p:sp>
        <p:nvSpPr>
          <p:cNvPr id="8" name="テキスト プレースホルダー 7">
            <a:extLst>
              <a:ext uri="{FF2B5EF4-FFF2-40B4-BE49-F238E27FC236}">
                <a16:creationId xmlns:a16="http://schemas.microsoft.com/office/drawing/2014/main" id="{1BCFB809-A62A-6416-D2D7-91D8B4EE7078}"/>
              </a:ext>
            </a:extLst>
          </p:cNvPr>
          <p:cNvSpPr>
            <a:spLocks noGrp="1"/>
          </p:cNvSpPr>
          <p:nvPr>
            <p:ph type="body" sz="quarter" idx="11"/>
          </p:nvPr>
        </p:nvSpPr>
        <p:spPr/>
        <p:txBody>
          <a:bodyPr lIns="0" tIns="0" rIns="0" bIns="0" anchor="t"/>
          <a:lstStyle/>
          <a:p>
            <a:r>
              <a:rPr lang="en-US" altLang="ja-JP" dirty="0">
                <a:latin typeface="メイリオ"/>
                <a:ea typeface="メイリオ"/>
              </a:rPr>
              <a:t>2025/5/28</a:t>
            </a:r>
          </a:p>
        </p:txBody>
      </p:sp>
      <p:sp>
        <p:nvSpPr>
          <p:cNvPr id="9" name="テキスト プレースホルダー 8">
            <a:extLst>
              <a:ext uri="{FF2B5EF4-FFF2-40B4-BE49-F238E27FC236}">
                <a16:creationId xmlns:a16="http://schemas.microsoft.com/office/drawing/2014/main" id="{C5C8A055-E30D-7AD3-5C70-71BD63813CA7}"/>
              </a:ext>
            </a:extLst>
          </p:cNvPr>
          <p:cNvSpPr>
            <a:spLocks noGrp="1"/>
          </p:cNvSpPr>
          <p:nvPr>
            <p:ph type="body" sz="quarter" idx="12"/>
          </p:nvPr>
        </p:nvSpPr>
        <p:spPr/>
        <p:txBody>
          <a:bodyPr/>
          <a:lstStyle/>
          <a:p>
            <a:r>
              <a:rPr lang="en" altLang="ja-JP" dirty="0"/>
              <a:t>LINE</a:t>
            </a:r>
            <a:r>
              <a:rPr lang="ja-JP" altLang="en-US"/>
              <a:t>ヤフー株式会社</a:t>
            </a:r>
          </a:p>
        </p:txBody>
      </p:sp>
      <p:sp>
        <p:nvSpPr>
          <p:cNvPr id="5" name="角丸四角形 4">
            <a:extLst>
              <a:ext uri="{FF2B5EF4-FFF2-40B4-BE49-F238E27FC236}">
                <a16:creationId xmlns:a16="http://schemas.microsoft.com/office/drawing/2014/main" id="{F7BB41B0-47B8-CEBC-2A8C-DC3AF235B16D}"/>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8DBF26EE-607B-1A19-D4C1-825855E66DA4}"/>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en-US" altLang="ja-JP" sz="1200" b="1">
                <a:solidFill>
                  <a:schemeClr val="tx2"/>
                </a:solidFill>
                <a:latin typeface="メイリオ" panose="020B0604030504040204" pitchFamily="34" charset="-128"/>
                <a:ea typeface="メイリオ" panose="020B0604030504040204" pitchFamily="34" charset="-128"/>
              </a:rPr>
              <a:t>Yahoo!</a:t>
            </a:r>
            <a:r>
              <a:rPr lang="ja-JP" altLang="en-US" sz="1200" b="1">
                <a:solidFill>
                  <a:schemeClr val="tx2"/>
                </a:solidFill>
                <a:latin typeface="メイリオ" panose="020B0604030504040204" pitchFamily="34" charset="-128"/>
                <a:ea typeface="メイリオ" panose="020B0604030504040204" pitchFamily="34" charset="-128"/>
              </a:rPr>
              <a:t>ディスプレイ広告　予約型</a:t>
            </a:r>
            <a:endParaRPr lang="en-US" altLang="ja-JP" sz="1200" b="1" dirty="0">
              <a:solidFill>
                <a:schemeClr val="tx2"/>
              </a:solidFill>
              <a:latin typeface="メイリオ" panose="020B0604030504040204" pitchFamily="34" charset="-128"/>
              <a:ea typeface="メイリオ" panose="020B0604030504040204" pitchFamily="34" charset="-128"/>
            </a:endParaRPr>
          </a:p>
        </p:txBody>
      </p:sp>
    </p:spTree>
    <p:extLst>
      <p:ext uri="{BB962C8B-B14F-4D97-AF65-F5344CB8AC3E}">
        <p14:creationId xmlns:p14="http://schemas.microsoft.com/office/powerpoint/2010/main" val="2846958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917C3700-7E66-3889-E4E2-75AC1814B13A}"/>
              </a:ext>
            </a:extLst>
          </p:cNvPr>
          <p:cNvSpPr>
            <a:spLocks noGrp="1"/>
          </p:cNvSpPr>
          <p:nvPr>
            <p:ph type="ctrTitle"/>
          </p:nvPr>
        </p:nvSpPr>
        <p:spPr>
          <a:xfrm>
            <a:off x="587376" y="212271"/>
            <a:ext cx="11014607" cy="935175"/>
          </a:xfrm>
        </p:spPr>
        <p:txBody>
          <a:bodyPr/>
          <a:lstStyle/>
          <a:p>
            <a:r>
              <a:rPr lang="ja-JP" altLang="en-US"/>
              <a:t>スポーツナビ 野球速報アプリ</a:t>
            </a:r>
            <a:br>
              <a:rPr lang="en-US" altLang="ja-JP"/>
            </a:br>
            <a:r>
              <a:rPr lang="ja-JP" altLang="en-US"/>
              <a:t>ユースケース・推奨プロモーション</a:t>
            </a:r>
          </a:p>
        </p:txBody>
      </p:sp>
      <p:sp>
        <p:nvSpPr>
          <p:cNvPr id="37" name="テキスト ボックス 36">
            <a:extLst>
              <a:ext uri="{FF2B5EF4-FFF2-40B4-BE49-F238E27FC236}">
                <a16:creationId xmlns:a16="http://schemas.microsoft.com/office/drawing/2014/main" id="{6760F4C6-DD6D-2A44-9C9D-BE93288B4A6C}"/>
              </a:ext>
            </a:extLst>
          </p:cNvPr>
          <p:cNvSpPr txBox="1"/>
          <p:nvPr/>
        </p:nvSpPr>
        <p:spPr>
          <a:xfrm>
            <a:off x="5499518" y="4316878"/>
            <a:ext cx="6387682" cy="1261884"/>
          </a:xfrm>
          <a:prstGeom prst="rect">
            <a:avLst/>
          </a:prstGeom>
          <a:noFill/>
        </p:spPr>
        <p:txBody>
          <a:bodyPr wrap="square" rtlCol="0">
            <a:spAutoFit/>
          </a:bodyPr>
          <a:lstStyle/>
          <a:p>
            <a:r>
              <a:rPr lang="ja-JP" altLang="en-US" b="1">
                <a:solidFill>
                  <a:schemeClr val="tx1">
                    <a:lumMod val="65000"/>
                    <a:lumOff val="35000"/>
                  </a:schemeClr>
                </a:solidFill>
              </a:rPr>
              <a:t>スポーツ観戦と相性の良い飲料・食品</a:t>
            </a:r>
            <a:endParaRPr lang="en-US" altLang="ja-JP" b="1">
              <a:solidFill>
                <a:schemeClr val="tx1">
                  <a:lumMod val="65000"/>
                  <a:lumOff val="35000"/>
                </a:schemeClr>
              </a:solidFill>
            </a:endParaRPr>
          </a:p>
          <a:p>
            <a:r>
              <a:rPr kumimoji="1" lang="ja-JP" altLang="en-US" sz="1000">
                <a:solidFill>
                  <a:schemeClr val="tx1">
                    <a:lumMod val="65000"/>
                    <a:lumOff val="35000"/>
                  </a:schemeClr>
                </a:solidFill>
              </a:rPr>
              <a:t>　</a:t>
            </a:r>
            <a:endParaRPr kumimoji="1" lang="en-US" altLang="ja-JP" sz="1000">
              <a:solidFill>
                <a:schemeClr val="tx1">
                  <a:lumMod val="65000"/>
                  <a:lumOff val="35000"/>
                </a:schemeClr>
              </a:solidFill>
            </a:endParaRPr>
          </a:p>
          <a:p>
            <a:pPr marL="285750" indent="-285750">
              <a:buFont typeface="Arial" panose="020B0604020202020204" pitchFamily="34" charset="0"/>
              <a:buChar char="•"/>
            </a:pPr>
            <a:r>
              <a:rPr kumimoji="1" lang="ja-JP" altLang="en-US" sz="1600">
                <a:solidFill>
                  <a:schemeClr val="tx1">
                    <a:lumMod val="65000"/>
                    <a:lumOff val="35000"/>
                  </a:schemeClr>
                </a:solidFill>
              </a:rPr>
              <a:t>アルコール飲料</a:t>
            </a:r>
            <a:endParaRPr kumimoji="1" lang="en-US" altLang="ja-JP" sz="1600">
              <a:solidFill>
                <a:schemeClr val="tx1">
                  <a:lumMod val="65000"/>
                  <a:lumOff val="35000"/>
                </a:schemeClr>
              </a:solidFill>
            </a:endParaRPr>
          </a:p>
          <a:p>
            <a:pPr marL="285750" indent="-285750">
              <a:buFont typeface="Arial" panose="020B0604020202020204" pitchFamily="34" charset="0"/>
              <a:buChar char="•"/>
            </a:pPr>
            <a:r>
              <a:rPr lang="ja-JP" altLang="en-US" sz="1600">
                <a:solidFill>
                  <a:schemeClr val="tx1">
                    <a:lumMod val="65000"/>
                    <a:lumOff val="35000"/>
                  </a:schemeClr>
                </a:solidFill>
              </a:rPr>
              <a:t>スポーツ飲料</a:t>
            </a:r>
            <a:endParaRPr lang="en-US" altLang="ja-JP" sz="1600">
              <a:solidFill>
                <a:schemeClr val="tx1">
                  <a:lumMod val="65000"/>
                  <a:lumOff val="35000"/>
                </a:schemeClr>
              </a:solidFill>
            </a:endParaRPr>
          </a:p>
          <a:p>
            <a:pPr marL="285750" indent="-285750">
              <a:buFont typeface="Arial" panose="020B0604020202020204" pitchFamily="34" charset="0"/>
              <a:buChar char="•"/>
            </a:pPr>
            <a:r>
              <a:rPr lang="ja-JP" altLang="en-US" sz="1600">
                <a:solidFill>
                  <a:schemeClr val="tx1">
                    <a:lumMod val="65000"/>
                    <a:lumOff val="35000"/>
                  </a:schemeClr>
                </a:solidFill>
              </a:rPr>
              <a:t>フードデリバリーサービス　　　　など</a:t>
            </a:r>
            <a:endParaRPr kumimoji="1" lang="en-US" altLang="ja-JP" sz="1600">
              <a:solidFill>
                <a:schemeClr val="tx1">
                  <a:lumMod val="65000"/>
                  <a:lumOff val="35000"/>
                </a:schemeClr>
              </a:solidFill>
            </a:endParaRPr>
          </a:p>
        </p:txBody>
      </p:sp>
      <p:pic>
        <p:nvPicPr>
          <p:cNvPr id="10" name="図 9">
            <a:extLst>
              <a:ext uri="{FF2B5EF4-FFF2-40B4-BE49-F238E27FC236}">
                <a16:creationId xmlns:a16="http://schemas.microsoft.com/office/drawing/2014/main" id="{FBC373B6-E070-4AC7-C96F-DB4CED1679F1}"/>
              </a:ext>
            </a:extLst>
          </p:cNvPr>
          <p:cNvPicPr>
            <a:picLocks noChangeAspect="1"/>
          </p:cNvPicPr>
          <p:nvPr/>
        </p:nvPicPr>
        <p:blipFill>
          <a:blip r:embed="rId2"/>
          <a:stretch>
            <a:fillRect/>
          </a:stretch>
        </p:blipFill>
        <p:spPr>
          <a:xfrm>
            <a:off x="614390" y="1942072"/>
            <a:ext cx="4779866" cy="1486928"/>
          </a:xfrm>
          <a:prstGeom prst="rect">
            <a:avLst/>
          </a:prstGeom>
        </p:spPr>
      </p:pic>
      <p:pic>
        <p:nvPicPr>
          <p:cNvPr id="12" name="図 11">
            <a:extLst>
              <a:ext uri="{FF2B5EF4-FFF2-40B4-BE49-F238E27FC236}">
                <a16:creationId xmlns:a16="http://schemas.microsoft.com/office/drawing/2014/main" id="{A52AEEDA-448E-FC6B-CE55-816E0BF404F9}"/>
              </a:ext>
            </a:extLst>
          </p:cNvPr>
          <p:cNvPicPr>
            <a:picLocks noChangeAspect="1"/>
          </p:cNvPicPr>
          <p:nvPr/>
        </p:nvPicPr>
        <p:blipFill>
          <a:blip r:embed="rId3"/>
          <a:stretch>
            <a:fillRect/>
          </a:stretch>
        </p:blipFill>
        <p:spPr>
          <a:xfrm>
            <a:off x="614390" y="4204356"/>
            <a:ext cx="4806880" cy="1486928"/>
          </a:xfrm>
          <a:prstGeom prst="rect">
            <a:avLst/>
          </a:prstGeom>
        </p:spPr>
      </p:pic>
      <p:sp>
        <p:nvSpPr>
          <p:cNvPr id="22" name="テキスト ボックス 21">
            <a:extLst>
              <a:ext uri="{FF2B5EF4-FFF2-40B4-BE49-F238E27FC236}">
                <a16:creationId xmlns:a16="http://schemas.microsoft.com/office/drawing/2014/main" id="{3ECB4E5F-B3D9-8111-08ED-7D576203A4FF}"/>
              </a:ext>
            </a:extLst>
          </p:cNvPr>
          <p:cNvSpPr txBox="1"/>
          <p:nvPr/>
        </p:nvSpPr>
        <p:spPr>
          <a:xfrm>
            <a:off x="5499518" y="2021344"/>
            <a:ext cx="6235282" cy="1261884"/>
          </a:xfrm>
          <a:prstGeom prst="rect">
            <a:avLst/>
          </a:prstGeom>
          <a:noFill/>
        </p:spPr>
        <p:txBody>
          <a:bodyPr wrap="square" rtlCol="0">
            <a:spAutoFit/>
          </a:bodyPr>
          <a:lstStyle/>
          <a:p>
            <a:r>
              <a:rPr kumimoji="1" lang="ja-JP" altLang="en-US" b="1">
                <a:solidFill>
                  <a:schemeClr val="tx1">
                    <a:lumMod val="65000"/>
                    <a:lumOff val="35000"/>
                  </a:schemeClr>
                </a:solidFill>
              </a:rPr>
              <a:t>プロ野球やスポーツ関連の配信サービスや関連コンテンツ</a:t>
            </a:r>
            <a:endParaRPr lang="en-US" altLang="ja-JP" b="1">
              <a:solidFill>
                <a:schemeClr val="tx1">
                  <a:lumMod val="65000"/>
                  <a:lumOff val="35000"/>
                </a:schemeClr>
              </a:solidFill>
            </a:endParaRPr>
          </a:p>
          <a:p>
            <a:r>
              <a:rPr kumimoji="1" lang="ja-JP" altLang="en-US" sz="1000">
                <a:solidFill>
                  <a:schemeClr val="tx1">
                    <a:lumMod val="65000"/>
                    <a:lumOff val="35000"/>
                  </a:schemeClr>
                </a:solidFill>
              </a:rPr>
              <a:t>　</a:t>
            </a:r>
            <a:endParaRPr kumimoji="1" lang="en-US" altLang="ja-JP" sz="1000">
              <a:solidFill>
                <a:schemeClr val="tx1">
                  <a:lumMod val="65000"/>
                  <a:lumOff val="35000"/>
                </a:schemeClr>
              </a:solidFill>
            </a:endParaRPr>
          </a:p>
          <a:p>
            <a:pPr marL="285750" indent="-285750">
              <a:buFont typeface="Arial" panose="020B0604020202020204" pitchFamily="34" charset="0"/>
              <a:buChar char="•"/>
            </a:pPr>
            <a:r>
              <a:rPr kumimoji="1" lang="ja-JP" altLang="en-US" sz="1600">
                <a:solidFill>
                  <a:schemeClr val="tx1">
                    <a:lumMod val="65000"/>
                    <a:lumOff val="35000"/>
                  </a:schemeClr>
                </a:solidFill>
              </a:rPr>
              <a:t>スポーツ配信サービス</a:t>
            </a:r>
            <a:endParaRPr kumimoji="1" lang="en-US" altLang="ja-JP" sz="1600">
              <a:solidFill>
                <a:schemeClr val="tx1">
                  <a:lumMod val="65000"/>
                  <a:lumOff val="35000"/>
                </a:schemeClr>
              </a:solidFill>
            </a:endParaRPr>
          </a:p>
          <a:p>
            <a:pPr marL="285750" indent="-285750">
              <a:buFont typeface="Arial" panose="020B0604020202020204" pitchFamily="34" charset="0"/>
              <a:buChar char="•"/>
            </a:pPr>
            <a:r>
              <a:rPr kumimoji="1" lang="ja-JP" altLang="en-US" sz="1600">
                <a:solidFill>
                  <a:schemeClr val="tx1">
                    <a:lumMod val="65000"/>
                    <a:lumOff val="35000"/>
                  </a:schemeClr>
                </a:solidFill>
              </a:rPr>
              <a:t>スポーツ系のゲーム</a:t>
            </a:r>
            <a:endParaRPr kumimoji="1" lang="en-US" altLang="ja-JP" sz="1600">
              <a:solidFill>
                <a:schemeClr val="tx1">
                  <a:lumMod val="65000"/>
                  <a:lumOff val="35000"/>
                </a:schemeClr>
              </a:solidFill>
            </a:endParaRPr>
          </a:p>
          <a:p>
            <a:pPr marL="285750" indent="-285750">
              <a:buFont typeface="Arial" panose="020B0604020202020204" pitchFamily="34" charset="0"/>
              <a:buChar char="•"/>
            </a:pPr>
            <a:r>
              <a:rPr lang="ja-JP" altLang="en-US" sz="1600">
                <a:solidFill>
                  <a:schemeClr val="tx1">
                    <a:lumMod val="65000"/>
                    <a:lumOff val="35000"/>
                  </a:schemeClr>
                </a:solidFill>
              </a:rPr>
              <a:t>スポーツ振興くじ　　　　など</a:t>
            </a:r>
            <a:endParaRPr kumimoji="1" lang="en-US" altLang="ja-JP" sz="1600">
              <a:solidFill>
                <a:schemeClr val="tx1">
                  <a:lumMod val="65000"/>
                  <a:lumOff val="35000"/>
                </a:schemeClr>
              </a:solidFill>
            </a:endParaRPr>
          </a:p>
        </p:txBody>
      </p:sp>
    </p:spTree>
    <p:extLst>
      <p:ext uri="{BB962C8B-B14F-4D97-AF65-F5344CB8AC3E}">
        <p14:creationId xmlns:p14="http://schemas.microsoft.com/office/powerpoint/2010/main" val="2270132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8791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CC0DA956-F7DF-8047-CA0C-C19699DCD8D7}"/>
              </a:ext>
            </a:extLst>
          </p:cNvPr>
          <p:cNvSpPr/>
          <p:nvPr/>
        </p:nvSpPr>
        <p:spPr>
          <a:xfrm>
            <a:off x="3717818" y="2645229"/>
            <a:ext cx="7850599" cy="245745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6225C0A8-E832-5049-9F57-23BE371493A0}"/>
              </a:ext>
            </a:extLst>
          </p:cNvPr>
          <p:cNvSpPr>
            <a:spLocks noGrp="1"/>
          </p:cNvSpPr>
          <p:nvPr>
            <p:ph type="ctrTitle"/>
          </p:nvPr>
        </p:nvSpPr>
        <p:spPr/>
        <p:txBody>
          <a:bodyPr/>
          <a:lstStyle/>
          <a:p>
            <a:r>
              <a:rPr lang="ja-JP" altLang="en-US"/>
              <a:t>スポーツナビ 野球速報アプリ</a:t>
            </a:r>
          </a:p>
        </p:txBody>
      </p:sp>
      <p:sp>
        <p:nvSpPr>
          <p:cNvPr id="6" name="テキスト プレースホルダー 3">
            <a:extLst>
              <a:ext uri="{FF2B5EF4-FFF2-40B4-BE49-F238E27FC236}">
                <a16:creationId xmlns:a16="http://schemas.microsoft.com/office/drawing/2014/main" id="{3A2FA9C6-5147-887F-6EFF-F21DD612022F}"/>
              </a:ext>
            </a:extLst>
          </p:cNvPr>
          <p:cNvSpPr txBox="1">
            <a:spLocks/>
          </p:cNvSpPr>
          <p:nvPr/>
        </p:nvSpPr>
        <p:spPr>
          <a:xfrm>
            <a:off x="3881104" y="2817129"/>
            <a:ext cx="3752502" cy="712838"/>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1">
                    <a:lumMod val="95000"/>
                    <a:lumOff val="5000"/>
                  </a:schemeClr>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2400" b="1">
                <a:solidFill>
                  <a:schemeClr val="tx1">
                    <a:lumMod val="65000"/>
                    <a:lumOff val="35000"/>
                  </a:schemeClr>
                </a:solidFill>
              </a:rPr>
              <a:t>アプリ</a:t>
            </a:r>
            <a:r>
              <a:rPr lang="en-US" altLang="ja-JP" sz="2400" b="1">
                <a:solidFill>
                  <a:schemeClr val="tx1">
                    <a:lumMod val="65000"/>
                    <a:lumOff val="35000"/>
                  </a:schemeClr>
                </a:solidFill>
              </a:rPr>
              <a:t>DL</a:t>
            </a:r>
            <a:r>
              <a:rPr lang="ja-JP" altLang="en-US" sz="2400" b="1">
                <a:solidFill>
                  <a:schemeClr val="tx1">
                    <a:lumMod val="65000"/>
                    <a:lumOff val="35000"/>
                  </a:schemeClr>
                </a:solidFill>
              </a:rPr>
              <a:t>数</a:t>
            </a:r>
          </a:p>
        </p:txBody>
      </p:sp>
      <p:sp>
        <p:nvSpPr>
          <p:cNvPr id="7" name="テキスト プレースホルダー 3">
            <a:extLst>
              <a:ext uri="{FF2B5EF4-FFF2-40B4-BE49-F238E27FC236}">
                <a16:creationId xmlns:a16="http://schemas.microsoft.com/office/drawing/2014/main" id="{8A9DBC44-ED81-98B2-62C0-C233B9F0E615}"/>
              </a:ext>
            </a:extLst>
          </p:cNvPr>
          <p:cNvSpPr txBox="1">
            <a:spLocks/>
          </p:cNvSpPr>
          <p:nvPr/>
        </p:nvSpPr>
        <p:spPr>
          <a:xfrm>
            <a:off x="7639396" y="2817129"/>
            <a:ext cx="3929022" cy="712838"/>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1">
                    <a:lumMod val="95000"/>
                    <a:lumOff val="5000"/>
                  </a:schemeClr>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2400" b="1">
                <a:solidFill>
                  <a:schemeClr val="tx1">
                    <a:lumMod val="65000"/>
                    <a:lumOff val="35000"/>
                  </a:schemeClr>
                </a:solidFill>
              </a:rPr>
              <a:t>アクティブユーザー数</a:t>
            </a:r>
            <a:endParaRPr lang="en-US" altLang="ja-JP" sz="2400" b="1">
              <a:solidFill>
                <a:schemeClr val="tx1">
                  <a:lumMod val="65000"/>
                  <a:lumOff val="35000"/>
                </a:schemeClr>
              </a:solidFill>
            </a:endParaRPr>
          </a:p>
          <a:p>
            <a:pPr algn="ctr"/>
            <a:r>
              <a:rPr lang="ja-JP" altLang="en-US" sz="1600" b="1">
                <a:solidFill>
                  <a:schemeClr val="tx1">
                    <a:lumMod val="65000"/>
                    <a:lumOff val="35000"/>
                  </a:schemeClr>
                </a:solidFill>
              </a:rPr>
              <a:t>（</a:t>
            </a:r>
            <a:r>
              <a:rPr lang="en-US" altLang="ja-JP" sz="1600" b="1">
                <a:solidFill>
                  <a:schemeClr val="tx1">
                    <a:lumMod val="65000"/>
                    <a:lumOff val="35000"/>
                  </a:schemeClr>
                </a:solidFill>
              </a:rPr>
              <a:t>MAU</a:t>
            </a:r>
            <a:r>
              <a:rPr lang="ja-JP" altLang="en-US" sz="1600" b="1">
                <a:solidFill>
                  <a:schemeClr val="tx1">
                    <a:lumMod val="65000"/>
                    <a:lumOff val="35000"/>
                  </a:schemeClr>
                </a:solidFill>
              </a:rPr>
              <a:t>）</a:t>
            </a:r>
          </a:p>
        </p:txBody>
      </p:sp>
      <p:sp>
        <p:nvSpPr>
          <p:cNvPr id="8" name="テキスト プレースホルダー 3">
            <a:extLst>
              <a:ext uri="{FF2B5EF4-FFF2-40B4-BE49-F238E27FC236}">
                <a16:creationId xmlns:a16="http://schemas.microsoft.com/office/drawing/2014/main" id="{D43F74C1-F0C7-6EB4-FADA-0593DE7B44BF}"/>
              </a:ext>
            </a:extLst>
          </p:cNvPr>
          <p:cNvSpPr txBox="1">
            <a:spLocks/>
          </p:cNvSpPr>
          <p:nvPr/>
        </p:nvSpPr>
        <p:spPr>
          <a:xfrm>
            <a:off x="3881105" y="3643688"/>
            <a:ext cx="3752502" cy="712838"/>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1">
                    <a:lumMod val="95000"/>
                    <a:lumOff val="5000"/>
                  </a:schemeClr>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4400" b="1">
                <a:solidFill>
                  <a:schemeClr val="tx1">
                    <a:lumMod val="65000"/>
                    <a:lumOff val="35000"/>
                  </a:schemeClr>
                </a:solidFill>
              </a:rPr>
              <a:t>約</a:t>
            </a:r>
            <a:r>
              <a:rPr lang="en-US" altLang="ja-JP" sz="4400" b="1">
                <a:solidFill>
                  <a:schemeClr val="tx1">
                    <a:lumMod val="65000"/>
                    <a:lumOff val="35000"/>
                  </a:schemeClr>
                </a:solidFill>
              </a:rPr>
              <a:t>1400</a:t>
            </a:r>
            <a:r>
              <a:rPr lang="ja-JP" altLang="en-US" sz="4400" b="1">
                <a:solidFill>
                  <a:schemeClr val="tx1">
                    <a:lumMod val="65000"/>
                    <a:lumOff val="35000"/>
                  </a:schemeClr>
                </a:solidFill>
              </a:rPr>
              <a:t>万</a:t>
            </a:r>
            <a:r>
              <a:rPr lang="en-US" altLang="ja-JP" sz="4400" b="1">
                <a:solidFill>
                  <a:schemeClr val="tx1">
                    <a:lumMod val="65000"/>
                    <a:lumOff val="35000"/>
                  </a:schemeClr>
                </a:solidFill>
              </a:rPr>
              <a:t>DL</a:t>
            </a:r>
          </a:p>
          <a:p>
            <a:pPr algn="ctr"/>
            <a:r>
              <a:rPr lang="en-US" altLang="ja-JP" sz="1200" b="1">
                <a:solidFill>
                  <a:schemeClr val="tx1">
                    <a:lumMod val="65000"/>
                    <a:lumOff val="35000"/>
                  </a:schemeClr>
                </a:solidFill>
              </a:rPr>
              <a:t>※2024</a:t>
            </a:r>
            <a:r>
              <a:rPr lang="ja-JP" altLang="en-US" sz="1200" b="1">
                <a:solidFill>
                  <a:schemeClr val="tx1">
                    <a:lumMod val="65000"/>
                    <a:lumOff val="35000"/>
                  </a:schemeClr>
                </a:solidFill>
              </a:rPr>
              <a:t>年</a:t>
            </a:r>
            <a:r>
              <a:rPr lang="en-US" altLang="ja-JP" sz="1200" b="1">
                <a:solidFill>
                  <a:schemeClr val="tx1">
                    <a:lumMod val="65000"/>
                    <a:lumOff val="35000"/>
                  </a:schemeClr>
                </a:solidFill>
              </a:rPr>
              <a:t>11</a:t>
            </a:r>
            <a:r>
              <a:rPr lang="ja-JP" altLang="en-US" sz="1200" b="1">
                <a:solidFill>
                  <a:schemeClr val="tx1">
                    <a:lumMod val="65000"/>
                    <a:lumOff val="35000"/>
                  </a:schemeClr>
                </a:solidFill>
              </a:rPr>
              <a:t>月時点</a:t>
            </a:r>
          </a:p>
        </p:txBody>
      </p:sp>
      <p:sp>
        <p:nvSpPr>
          <p:cNvPr id="9" name="テキスト プレースホルダー 3">
            <a:extLst>
              <a:ext uri="{FF2B5EF4-FFF2-40B4-BE49-F238E27FC236}">
                <a16:creationId xmlns:a16="http://schemas.microsoft.com/office/drawing/2014/main" id="{A2177C93-E174-E142-4A12-DCA6425FCA65}"/>
              </a:ext>
            </a:extLst>
          </p:cNvPr>
          <p:cNvSpPr txBox="1">
            <a:spLocks/>
          </p:cNvSpPr>
          <p:nvPr/>
        </p:nvSpPr>
        <p:spPr>
          <a:xfrm>
            <a:off x="7470320" y="3665307"/>
            <a:ext cx="4131663" cy="712838"/>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1">
                    <a:lumMod val="95000"/>
                    <a:lumOff val="5000"/>
                  </a:schemeClr>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en-US" altLang="ja-JP" sz="4400" b="1">
                <a:solidFill>
                  <a:schemeClr val="tx1">
                    <a:lumMod val="65000"/>
                    <a:lumOff val="35000"/>
                  </a:schemeClr>
                </a:solidFill>
              </a:rPr>
              <a:t>610</a:t>
            </a:r>
            <a:r>
              <a:rPr lang="ja-JP" altLang="en-US" sz="4400" b="1">
                <a:solidFill>
                  <a:schemeClr val="tx1">
                    <a:lumMod val="65000"/>
                    <a:lumOff val="35000"/>
                  </a:schemeClr>
                </a:solidFill>
              </a:rPr>
              <a:t>万</a:t>
            </a:r>
            <a:r>
              <a:rPr lang="en-US" altLang="ja-JP" sz="4400" b="1">
                <a:solidFill>
                  <a:schemeClr val="tx1">
                    <a:lumMod val="65000"/>
                    <a:lumOff val="35000"/>
                  </a:schemeClr>
                </a:solidFill>
              </a:rPr>
              <a:t>UU</a:t>
            </a:r>
          </a:p>
          <a:p>
            <a:pPr algn="ctr"/>
            <a:r>
              <a:rPr lang="en-US" altLang="ja-JP" sz="1200" b="1">
                <a:solidFill>
                  <a:schemeClr val="tx1">
                    <a:lumMod val="65000"/>
                    <a:lumOff val="35000"/>
                  </a:schemeClr>
                </a:solidFill>
              </a:rPr>
              <a:t>※2024</a:t>
            </a:r>
            <a:r>
              <a:rPr lang="ja-JP" altLang="en-US" sz="1200" b="1">
                <a:solidFill>
                  <a:schemeClr val="tx1">
                    <a:lumMod val="65000"/>
                    <a:lumOff val="35000"/>
                  </a:schemeClr>
                </a:solidFill>
              </a:rPr>
              <a:t>年</a:t>
            </a:r>
            <a:r>
              <a:rPr lang="en-US" altLang="ja-JP" sz="1200" b="1">
                <a:solidFill>
                  <a:schemeClr val="tx1">
                    <a:lumMod val="65000"/>
                    <a:lumOff val="35000"/>
                  </a:schemeClr>
                </a:solidFill>
              </a:rPr>
              <a:t>10</a:t>
            </a:r>
            <a:r>
              <a:rPr lang="ja-JP" altLang="en-US" sz="1200" b="1">
                <a:solidFill>
                  <a:schemeClr val="tx1">
                    <a:lumMod val="65000"/>
                    <a:lumOff val="35000"/>
                  </a:schemeClr>
                </a:solidFill>
              </a:rPr>
              <a:t>月時点</a:t>
            </a:r>
          </a:p>
        </p:txBody>
      </p:sp>
      <p:sp>
        <p:nvSpPr>
          <p:cNvPr id="10" name="テキスト プレースホルダー 3">
            <a:extLst>
              <a:ext uri="{FF2B5EF4-FFF2-40B4-BE49-F238E27FC236}">
                <a16:creationId xmlns:a16="http://schemas.microsoft.com/office/drawing/2014/main" id="{C8F449B5-4F63-66B8-DAAA-ECE958341992}"/>
              </a:ext>
            </a:extLst>
          </p:cNvPr>
          <p:cNvSpPr txBox="1">
            <a:spLocks/>
          </p:cNvSpPr>
          <p:nvPr/>
        </p:nvSpPr>
        <p:spPr>
          <a:xfrm>
            <a:off x="473530" y="1098189"/>
            <a:ext cx="11128454" cy="79208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メイリオ"/>
                <a:ea typeface="メイリオ"/>
              </a:rPr>
              <a:t>スポーツナビ</a:t>
            </a:r>
            <a:r>
              <a:rPr lang="en-US" altLang="ja-JP" sz="1400" dirty="0">
                <a:latin typeface="メイリオ"/>
                <a:ea typeface="メイリオ"/>
              </a:rPr>
              <a:t> </a:t>
            </a:r>
            <a:r>
              <a:rPr lang="ja-JP" altLang="en-US" sz="1400">
                <a:latin typeface="メイリオ"/>
                <a:ea typeface="メイリオ"/>
              </a:rPr>
              <a:t>野球速報アプリは</a:t>
            </a:r>
            <a:r>
              <a:rPr lang="en-US" altLang="ja-JP" sz="1400" dirty="0">
                <a:latin typeface="メイリオ"/>
                <a:ea typeface="メイリオ"/>
              </a:rPr>
              <a:t>1400</a:t>
            </a:r>
            <a:r>
              <a:rPr lang="ja-JP" altLang="en-US" sz="1400">
                <a:latin typeface="メイリオ"/>
                <a:ea typeface="メイリオ"/>
              </a:rPr>
              <a:t>万ダウンロードを誇る、プロ野球ファン必携の無料アプリです。</a:t>
            </a:r>
            <a:endParaRPr lang="en-US" altLang="ja-JP" sz="1400">
              <a:latin typeface="メイリオ"/>
              <a:ea typeface="メイリオ"/>
            </a:endParaRPr>
          </a:p>
          <a:p>
            <a:pPr marL="0" indent="0">
              <a:buNone/>
            </a:pPr>
            <a:r>
              <a:rPr lang="ja-JP" altLang="en-US" sz="1400">
                <a:latin typeface="メイリオ"/>
                <a:ea typeface="メイリオ"/>
              </a:rPr>
              <a:t>プロ野球から</a:t>
            </a:r>
            <a:r>
              <a:rPr lang="en-US" altLang="ja-JP" sz="1400" dirty="0">
                <a:latin typeface="メイリオ"/>
                <a:ea typeface="メイリオ"/>
              </a:rPr>
              <a:t>MLB</a:t>
            </a:r>
            <a:r>
              <a:rPr lang="ja-JP" altLang="en-US" sz="1400">
                <a:latin typeface="メイリオ"/>
                <a:ea typeface="メイリオ"/>
              </a:rPr>
              <a:t>、高校野球、侍ジャパンまで、野球情報を</a:t>
            </a:r>
            <a:r>
              <a:rPr lang="en-US" altLang="ja-JP" sz="1400" dirty="0">
                <a:latin typeface="メイリオ"/>
                <a:ea typeface="メイリオ"/>
              </a:rPr>
              <a:t>『</a:t>
            </a:r>
            <a:r>
              <a:rPr lang="ja-JP" altLang="en-US" sz="1400">
                <a:latin typeface="メイリオ"/>
                <a:ea typeface="メイリオ"/>
              </a:rPr>
              <a:t>より早く</a:t>
            </a:r>
            <a:r>
              <a:rPr lang="en-US" altLang="ja-JP" sz="1400" dirty="0">
                <a:latin typeface="メイリオ"/>
                <a:ea typeface="メイリオ"/>
              </a:rPr>
              <a:t>』『</a:t>
            </a:r>
            <a:r>
              <a:rPr lang="ja-JP" altLang="en-US" sz="1400">
                <a:latin typeface="メイリオ"/>
                <a:ea typeface="メイリオ"/>
              </a:rPr>
              <a:t>より詳しく</a:t>
            </a:r>
            <a:r>
              <a:rPr lang="en-US" altLang="ja-JP" sz="1400" dirty="0">
                <a:latin typeface="メイリオ"/>
                <a:ea typeface="メイリオ"/>
              </a:rPr>
              <a:t>』『</a:t>
            </a:r>
            <a:r>
              <a:rPr lang="ja-JP" altLang="en-US" sz="1400">
                <a:latin typeface="メイリオ"/>
                <a:ea typeface="メイリオ"/>
              </a:rPr>
              <a:t>より見やすく</a:t>
            </a:r>
            <a:r>
              <a:rPr lang="en-US" altLang="ja-JP" sz="1400" dirty="0">
                <a:latin typeface="メイリオ"/>
                <a:ea typeface="メイリオ"/>
              </a:rPr>
              <a:t>』</a:t>
            </a:r>
            <a:r>
              <a:rPr lang="ja-JP" altLang="en-US" sz="1400">
                <a:latin typeface="メイリオ"/>
                <a:ea typeface="メイリオ"/>
              </a:rPr>
              <a:t>お届けします。</a:t>
            </a:r>
          </a:p>
        </p:txBody>
      </p:sp>
      <p:pic>
        <p:nvPicPr>
          <p:cNvPr id="5" name="図 4">
            <a:extLst>
              <a:ext uri="{FF2B5EF4-FFF2-40B4-BE49-F238E27FC236}">
                <a16:creationId xmlns:a16="http://schemas.microsoft.com/office/drawing/2014/main" id="{845FD395-3DAC-A92D-C552-8B7CE4940BF2}"/>
              </a:ext>
            </a:extLst>
          </p:cNvPr>
          <p:cNvPicPr>
            <a:picLocks noChangeAspect="1"/>
          </p:cNvPicPr>
          <p:nvPr/>
        </p:nvPicPr>
        <p:blipFill>
          <a:blip r:embed="rId3"/>
          <a:stretch>
            <a:fillRect/>
          </a:stretch>
        </p:blipFill>
        <p:spPr>
          <a:xfrm>
            <a:off x="672222" y="1875335"/>
            <a:ext cx="2990476" cy="4942857"/>
          </a:xfrm>
          <a:prstGeom prst="rect">
            <a:avLst/>
          </a:prstGeom>
        </p:spPr>
      </p:pic>
    </p:spTree>
    <p:extLst>
      <p:ext uri="{BB962C8B-B14F-4D97-AF65-F5344CB8AC3E}">
        <p14:creationId xmlns:p14="http://schemas.microsoft.com/office/powerpoint/2010/main" val="2738421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3">
            <a:extLst>
              <a:ext uri="{FF2B5EF4-FFF2-40B4-BE49-F238E27FC236}">
                <a16:creationId xmlns:a16="http://schemas.microsoft.com/office/drawing/2014/main" id="{C120A92B-956D-256F-9FC7-81054B497FAC}"/>
              </a:ext>
            </a:extLst>
          </p:cNvPr>
          <p:cNvSpPr txBox="1">
            <a:spLocks/>
          </p:cNvSpPr>
          <p:nvPr/>
        </p:nvSpPr>
        <p:spPr>
          <a:xfrm>
            <a:off x="473530" y="1098189"/>
            <a:ext cx="11244941"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野球の試合の投球結果やプレー状況のリアルタイム配信や選手情報などを確認することができ、より野球の試合を深く楽しむことが</a:t>
            </a:r>
            <a:endParaRPr lang="en-US" altLang="ja-JP" sz="1400">
              <a:latin typeface="+mn-ea"/>
            </a:endParaRPr>
          </a:p>
          <a:p>
            <a:pPr marL="0" indent="0">
              <a:buNone/>
            </a:pPr>
            <a:r>
              <a:rPr lang="ja-JP" altLang="en-US" sz="1400">
                <a:latin typeface="+mn-ea"/>
              </a:rPr>
              <a:t>できるコンテンツを取り揃えております。</a:t>
            </a:r>
          </a:p>
        </p:txBody>
      </p:sp>
      <p:sp>
        <p:nvSpPr>
          <p:cNvPr id="29" name="テキスト プレースホルダー 3">
            <a:extLst>
              <a:ext uri="{FF2B5EF4-FFF2-40B4-BE49-F238E27FC236}">
                <a16:creationId xmlns:a16="http://schemas.microsoft.com/office/drawing/2014/main" id="{A76EEEE2-CB17-DA35-EB2E-2111585C2349}"/>
              </a:ext>
            </a:extLst>
          </p:cNvPr>
          <p:cNvSpPr txBox="1">
            <a:spLocks/>
          </p:cNvSpPr>
          <p:nvPr/>
        </p:nvSpPr>
        <p:spPr>
          <a:xfrm>
            <a:off x="473529" y="1098189"/>
            <a:ext cx="11217727"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endParaRPr lang="ja-JP" altLang="en-US" sz="1400">
              <a:latin typeface="+mn-ea"/>
            </a:endParaRPr>
          </a:p>
        </p:txBody>
      </p:sp>
      <p:sp>
        <p:nvSpPr>
          <p:cNvPr id="6" name="タイトル 2">
            <a:extLst>
              <a:ext uri="{FF2B5EF4-FFF2-40B4-BE49-F238E27FC236}">
                <a16:creationId xmlns:a16="http://schemas.microsoft.com/office/drawing/2014/main" id="{8B0AFA1D-ECE4-72D6-8A55-BD10BDE7011B}"/>
              </a:ext>
            </a:extLst>
          </p:cNvPr>
          <p:cNvSpPr>
            <a:spLocks noGrp="1"/>
          </p:cNvSpPr>
          <p:nvPr>
            <p:ph type="ctrTitle"/>
          </p:nvPr>
        </p:nvSpPr>
        <p:spPr>
          <a:xfrm>
            <a:off x="587376" y="212271"/>
            <a:ext cx="11014607" cy="959667"/>
          </a:xfrm>
        </p:spPr>
        <p:txBody>
          <a:bodyPr/>
          <a:lstStyle/>
          <a:p>
            <a:r>
              <a:rPr lang="ja-JP" altLang="en-US"/>
              <a:t>スポーツナビ 野球速報アプリ</a:t>
            </a:r>
            <a:br>
              <a:rPr lang="en-US" altLang="ja-JP"/>
            </a:br>
            <a:r>
              <a:rPr lang="ja-JP" altLang="en-US"/>
              <a:t>サービスのご紹介</a:t>
            </a:r>
          </a:p>
        </p:txBody>
      </p:sp>
      <p:pic>
        <p:nvPicPr>
          <p:cNvPr id="3" name="図 2">
            <a:extLst>
              <a:ext uri="{FF2B5EF4-FFF2-40B4-BE49-F238E27FC236}">
                <a16:creationId xmlns:a16="http://schemas.microsoft.com/office/drawing/2014/main" id="{E8B3E699-CCEA-12DD-0FF0-D5CF3411D055}"/>
              </a:ext>
            </a:extLst>
          </p:cNvPr>
          <p:cNvPicPr>
            <a:picLocks noChangeAspect="1"/>
          </p:cNvPicPr>
          <p:nvPr/>
        </p:nvPicPr>
        <p:blipFill>
          <a:blip r:embed="rId2"/>
          <a:stretch>
            <a:fillRect/>
          </a:stretch>
        </p:blipFill>
        <p:spPr>
          <a:xfrm>
            <a:off x="649336" y="1890277"/>
            <a:ext cx="2990476" cy="4942857"/>
          </a:xfrm>
          <a:prstGeom prst="rect">
            <a:avLst/>
          </a:prstGeom>
        </p:spPr>
      </p:pic>
      <p:pic>
        <p:nvPicPr>
          <p:cNvPr id="5" name="図 4">
            <a:extLst>
              <a:ext uri="{FF2B5EF4-FFF2-40B4-BE49-F238E27FC236}">
                <a16:creationId xmlns:a16="http://schemas.microsoft.com/office/drawing/2014/main" id="{2B5735F5-12AC-AC6D-0777-B8DA67717557}"/>
              </a:ext>
            </a:extLst>
          </p:cNvPr>
          <p:cNvPicPr>
            <a:picLocks noChangeAspect="1"/>
          </p:cNvPicPr>
          <p:nvPr/>
        </p:nvPicPr>
        <p:blipFill>
          <a:blip r:embed="rId3"/>
          <a:stretch>
            <a:fillRect/>
          </a:stretch>
        </p:blipFill>
        <p:spPr>
          <a:xfrm>
            <a:off x="4599441" y="1890276"/>
            <a:ext cx="2990476" cy="4942857"/>
          </a:xfrm>
          <a:prstGeom prst="rect">
            <a:avLst/>
          </a:prstGeom>
        </p:spPr>
      </p:pic>
      <p:pic>
        <p:nvPicPr>
          <p:cNvPr id="9" name="図 8">
            <a:extLst>
              <a:ext uri="{FF2B5EF4-FFF2-40B4-BE49-F238E27FC236}">
                <a16:creationId xmlns:a16="http://schemas.microsoft.com/office/drawing/2014/main" id="{12B26650-045E-36C3-0983-C0E80E47E385}"/>
              </a:ext>
            </a:extLst>
          </p:cNvPr>
          <p:cNvPicPr>
            <a:picLocks noChangeAspect="1"/>
          </p:cNvPicPr>
          <p:nvPr/>
        </p:nvPicPr>
        <p:blipFill>
          <a:blip r:embed="rId4"/>
          <a:stretch>
            <a:fillRect/>
          </a:stretch>
        </p:blipFill>
        <p:spPr>
          <a:xfrm>
            <a:off x="8552188" y="1890275"/>
            <a:ext cx="2990476" cy="4942857"/>
          </a:xfrm>
          <a:prstGeom prst="rect">
            <a:avLst/>
          </a:prstGeom>
        </p:spPr>
      </p:pic>
    </p:spTree>
    <p:extLst>
      <p:ext uri="{BB962C8B-B14F-4D97-AF65-F5344CB8AC3E}">
        <p14:creationId xmlns:p14="http://schemas.microsoft.com/office/powerpoint/2010/main" val="606406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AC9744B-5B6A-DAAD-4487-04608D082C25}"/>
              </a:ext>
            </a:extLst>
          </p:cNvPr>
          <p:cNvSpPr/>
          <p:nvPr/>
        </p:nvSpPr>
        <p:spPr>
          <a:xfrm>
            <a:off x="3863340" y="2277836"/>
            <a:ext cx="7797735" cy="419154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342CE620-79CD-823C-0DE8-67465CDD5829}"/>
              </a:ext>
            </a:extLst>
          </p:cNvPr>
          <p:cNvSpPr>
            <a:spLocks noGrp="1"/>
          </p:cNvSpPr>
          <p:nvPr>
            <p:ph type="ctrTitle"/>
          </p:nvPr>
        </p:nvSpPr>
        <p:spPr>
          <a:xfrm>
            <a:off x="587376" y="212271"/>
            <a:ext cx="11014607" cy="959667"/>
          </a:xfrm>
        </p:spPr>
        <p:txBody>
          <a:bodyPr/>
          <a:lstStyle/>
          <a:p>
            <a:r>
              <a:rPr lang="ja-JP" altLang="en-US"/>
              <a:t>スポーツナビ 野球速報アプリ</a:t>
            </a:r>
            <a:br>
              <a:rPr lang="en-US" altLang="ja-JP"/>
            </a:br>
            <a:r>
              <a:rPr lang="ja-JP" altLang="en-US"/>
              <a:t>時間帯別の利用傾向</a:t>
            </a:r>
          </a:p>
        </p:txBody>
      </p:sp>
      <p:sp>
        <p:nvSpPr>
          <p:cNvPr id="29" name="テキスト プレースホルダー 3">
            <a:extLst>
              <a:ext uri="{FF2B5EF4-FFF2-40B4-BE49-F238E27FC236}">
                <a16:creationId xmlns:a16="http://schemas.microsoft.com/office/drawing/2014/main" id="{A76EEEE2-CB17-DA35-EB2E-2111585C2349}"/>
              </a:ext>
            </a:extLst>
          </p:cNvPr>
          <p:cNvSpPr txBox="1">
            <a:spLocks/>
          </p:cNvSpPr>
          <p:nvPr/>
        </p:nvSpPr>
        <p:spPr>
          <a:xfrm>
            <a:off x="473530" y="1247729"/>
            <a:ext cx="11374757" cy="6271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野球の試合の投球結果やプレー状況のリアルタイム配信をおこなっているため、試合がある時間帯に集中的に利用される傾向にあります。</a:t>
            </a:r>
          </a:p>
        </p:txBody>
      </p:sp>
      <p:sp>
        <p:nvSpPr>
          <p:cNvPr id="6" name="正方形/長方形 5">
            <a:extLst>
              <a:ext uri="{FF2B5EF4-FFF2-40B4-BE49-F238E27FC236}">
                <a16:creationId xmlns:a16="http://schemas.microsoft.com/office/drawing/2014/main" id="{731A169F-39D0-13FF-3003-27E6744D44D3}"/>
              </a:ext>
            </a:extLst>
          </p:cNvPr>
          <p:cNvSpPr/>
          <p:nvPr/>
        </p:nvSpPr>
        <p:spPr>
          <a:xfrm>
            <a:off x="9502140" y="2675096"/>
            <a:ext cx="1059180" cy="3337083"/>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 name="グラフ 3">
            <a:extLst>
              <a:ext uri="{FF2B5EF4-FFF2-40B4-BE49-F238E27FC236}">
                <a16:creationId xmlns:a16="http://schemas.microsoft.com/office/drawing/2014/main" id="{A4C4224B-97F3-D464-4D7A-F88BBE8F7825}"/>
              </a:ext>
            </a:extLst>
          </p:cNvPr>
          <p:cNvGraphicFramePr>
            <a:graphicFrameLocks/>
          </p:cNvGraphicFramePr>
          <p:nvPr>
            <p:extLst>
              <p:ext uri="{D42A27DB-BD31-4B8C-83A1-F6EECF244321}">
                <p14:modId xmlns:p14="http://schemas.microsoft.com/office/powerpoint/2010/main" val="304384575"/>
              </p:ext>
            </p:extLst>
          </p:nvPr>
        </p:nvGraphicFramePr>
        <p:xfrm>
          <a:off x="4036695" y="2353627"/>
          <a:ext cx="7258050" cy="4023360"/>
        </p:xfrm>
        <a:graphic>
          <a:graphicData uri="http://schemas.openxmlformats.org/drawingml/2006/chart">
            <c:chart xmlns:c="http://schemas.openxmlformats.org/drawingml/2006/chart" xmlns:r="http://schemas.openxmlformats.org/officeDocument/2006/relationships" r:id="rId2"/>
          </a:graphicData>
        </a:graphic>
      </p:graphicFrame>
      <p:sp>
        <p:nvSpPr>
          <p:cNvPr id="7" name="テキスト ボックス 6">
            <a:extLst>
              <a:ext uri="{FF2B5EF4-FFF2-40B4-BE49-F238E27FC236}">
                <a16:creationId xmlns:a16="http://schemas.microsoft.com/office/drawing/2014/main" id="{376DA87C-BC7A-7CE3-A12C-AF04F3A4951E}"/>
              </a:ext>
            </a:extLst>
          </p:cNvPr>
          <p:cNvSpPr txBox="1"/>
          <p:nvPr/>
        </p:nvSpPr>
        <p:spPr>
          <a:xfrm>
            <a:off x="9445672" y="4182903"/>
            <a:ext cx="1172116" cy="600164"/>
          </a:xfrm>
          <a:prstGeom prst="rect">
            <a:avLst/>
          </a:prstGeom>
          <a:noFill/>
        </p:spPr>
        <p:txBody>
          <a:bodyPr wrap="none" rtlCol="0">
            <a:spAutoFit/>
          </a:bodyPr>
          <a:lstStyle/>
          <a:p>
            <a:pPr algn="ctr"/>
            <a:r>
              <a:rPr kumimoji="1" lang="ja-JP" altLang="en-US" sz="1100" b="1">
                <a:solidFill>
                  <a:schemeClr val="tx1">
                    <a:lumMod val="65000"/>
                    <a:lumOff val="35000"/>
                  </a:schemeClr>
                </a:solidFill>
              </a:rPr>
              <a:t>プロ野球</a:t>
            </a:r>
            <a:endParaRPr kumimoji="1" lang="en-US" altLang="ja-JP" sz="1100" b="1">
              <a:solidFill>
                <a:schemeClr val="tx1">
                  <a:lumMod val="65000"/>
                  <a:lumOff val="35000"/>
                </a:schemeClr>
              </a:solidFill>
            </a:endParaRPr>
          </a:p>
          <a:p>
            <a:pPr algn="ctr"/>
            <a:r>
              <a:rPr lang="ja-JP" altLang="en-US" sz="1100" b="1">
                <a:solidFill>
                  <a:schemeClr val="tx1">
                    <a:lumMod val="65000"/>
                    <a:lumOff val="35000"/>
                  </a:schemeClr>
                </a:solidFill>
              </a:rPr>
              <a:t>ナイターゲーム</a:t>
            </a:r>
            <a:endParaRPr lang="en-US" altLang="ja-JP" sz="1100" b="1">
              <a:solidFill>
                <a:schemeClr val="tx1">
                  <a:lumMod val="65000"/>
                  <a:lumOff val="35000"/>
                </a:schemeClr>
              </a:solidFill>
            </a:endParaRPr>
          </a:p>
          <a:p>
            <a:pPr algn="ctr"/>
            <a:r>
              <a:rPr kumimoji="1" lang="ja-JP" altLang="en-US" sz="1100" b="1">
                <a:solidFill>
                  <a:schemeClr val="tx1">
                    <a:lumMod val="65000"/>
                    <a:lumOff val="35000"/>
                  </a:schemeClr>
                </a:solidFill>
              </a:rPr>
              <a:t>試合時間</a:t>
            </a:r>
          </a:p>
        </p:txBody>
      </p:sp>
      <p:sp>
        <p:nvSpPr>
          <p:cNvPr id="10" name="テキスト ボックス 9">
            <a:extLst>
              <a:ext uri="{FF2B5EF4-FFF2-40B4-BE49-F238E27FC236}">
                <a16:creationId xmlns:a16="http://schemas.microsoft.com/office/drawing/2014/main" id="{5FB32AD8-FF8A-BEF7-E523-B2A554B25C88}"/>
              </a:ext>
            </a:extLst>
          </p:cNvPr>
          <p:cNvSpPr txBox="1"/>
          <p:nvPr/>
        </p:nvSpPr>
        <p:spPr>
          <a:xfrm>
            <a:off x="10189197" y="6495931"/>
            <a:ext cx="1471878" cy="261610"/>
          </a:xfrm>
          <a:prstGeom prst="rect">
            <a:avLst/>
          </a:prstGeom>
          <a:noFill/>
        </p:spPr>
        <p:txBody>
          <a:bodyPr wrap="none" rtlCol="0">
            <a:spAutoFit/>
          </a:bodyPr>
          <a:lstStyle/>
          <a:p>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kumimoji="1" lang="en-US" altLang="ja-JP" sz="1100">
                <a:solidFill>
                  <a:schemeClr val="tx1">
                    <a:lumMod val="65000"/>
                    <a:lumOff val="35000"/>
                  </a:schemeClr>
                </a:solidFill>
                <a:latin typeface="+mn-ea"/>
              </a:rPr>
              <a:t>9</a:t>
            </a:r>
            <a:r>
              <a:rPr kumimoji="1" lang="ja-JP" altLang="en-US" sz="1100">
                <a:solidFill>
                  <a:schemeClr val="tx1">
                    <a:lumMod val="65000"/>
                    <a:lumOff val="35000"/>
                  </a:schemeClr>
                </a:solidFill>
                <a:latin typeface="+mn-ea"/>
              </a:rPr>
              <a:t>月の実績</a:t>
            </a:r>
          </a:p>
        </p:txBody>
      </p:sp>
      <p:pic>
        <p:nvPicPr>
          <p:cNvPr id="11" name="図 10">
            <a:extLst>
              <a:ext uri="{FF2B5EF4-FFF2-40B4-BE49-F238E27FC236}">
                <a16:creationId xmlns:a16="http://schemas.microsoft.com/office/drawing/2014/main" id="{7233B0E9-BAAB-1937-B1C1-7580BC6CFC03}"/>
              </a:ext>
            </a:extLst>
          </p:cNvPr>
          <p:cNvPicPr>
            <a:picLocks noChangeAspect="1"/>
          </p:cNvPicPr>
          <p:nvPr/>
        </p:nvPicPr>
        <p:blipFill>
          <a:blip r:embed="rId3"/>
          <a:stretch>
            <a:fillRect/>
          </a:stretch>
        </p:blipFill>
        <p:spPr>
          <a:xfrm>
            <a:off x="645744" y="1873052"/>
            <a:ext cx="2990476" cy="4942857"/>
          </a:xfrm>
          <a:prstGeom prst="rect">
            <a:avLst/>
          </a:prstGeom>
        </p:spPr>
      </p:pic>
      <p:sp>
        <p:nvSpPr>
          <p:cNvPr id="12" name="テキスト ボックス 11">
            <a:extLst>
              <a:ext uri="{FF2B5EF4-FFF2-40B4-BE49-F238E27FC236}">
                <a16:creationId xmlns:a16="http://schemas.microsoft.com/office/drawing/2014/main" id="{88752EF9-656C-77A1-06BB-C06F3562E2E1}"/>
              </a:ext>
            </a:extLst>
          </p:cNvPr>
          <p:cNvSpPr txBox="1"/>
          <p:nvPr/>
        </p:nvSpPr>
        <p:spPr>
          <a:xfrm>
            <a:off x="5403752" y="2181423"/>
            <a:ext cx="4917278"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lang="ja-JP" altLang="en-US" sz="1400" b="1">
                <a:solidFill>
                  <a:schemeClr val="tx1">
                    <a:lumMod val="65000"/>
                    <a:lumOff val="35000"/>
                  </a:schemeClr>
                </a:solidFill>
              </a:rPr>
              <a:t>野球速報アプリ　</a:t>
            </a:r>
            <a:r>
              <a:rPr kumimoji="1" lang="ja-JP" altLang="en-US" sz="1400" b="1">
                <a:solidFill>
                  <a:schemeClr val="tx1">
                    <a:lumMod val="65000"/>
                    <a:lumOff val="35000"/>
                  </a:schemeClr>
                </a:solidFill>
              </a:rPr>
              <a:t>時間帯別</a:t>
            </a:r>
            <a:r>
              <a:rPr kumimoji="1" lang="en-US" altLang="ja-JP" sz="1400" b="1">
                <a:solidFill>
                  <a:schemeClr val="tx1">
                    <a:lumMod val="65000"/>
                    <a:lumOff val="35000"/>
                  </a:schemeClr>
                </a:solidFill>
              </a:rPr>
              <a:t>PV</a:t>
            </a:r>
            <a:r>
              <a:rPr kumimoji="1" lang="ja-JP" altLang="en-US" sz="1400" b="1">
                <a:solidFill>
                  <a:schemeClr val="tx1">
                    <a:lumMod val="65000"/>
                    <a:lumOff val="35000"/>
                  </a:schemeClr>
                </a:solidFill>
              </a:rPr>
              <a:t>推移</a:t>
            </a:r>
          </a:p>
        </p:txBody>
      </p:sp>
    </p:spTree>
    <p:extLst>
      <p:ext uri="{BB962C8B-B14F-4D97-AF65-F5344CB8AC3E}">
        <p14:creationId xmlns:p14="http://schemas.microsoft.com/office/powerpoint/2010/main" val="253926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342CE620-79CD-823C-0DE8-67465CDD5829}"/>
              </a:ext>
            </a:extLst>
          </p:cNvPr>
          <p:cNvSpPr>
            <a:spLocks noGrp="1"/>
          </p:cNvSpPr>
          <p:nvPr>
            <p:ph type="ctrTitle"/>
          </p:nvPr>
        </p:nvSpPr>
        <p:spPr>
          <a:xfrm>
            <a:off x="587376" y="212271"/>
            <a:ext cx="11014607" cy="935175"/>
          </a:xfrm>
        </p:spPr>
        <p:txBody>
          <a:bodyPr/>
          <a:lstStyle/>
          <a:p>
            <a:r>
              <a:rPr lang="ja-JP" altLang="en-US"/>
              <a:t>スポーツナビ 野球速報アプリ</a:t>
            </a:r>
            <a:br>
              <a:rPr lang="en-US" altLang="ja-JP"/>
            </a:br>
            <a:r>
              <a:rPr lang="ja-JP" altLang="en-US"/>
              <a:t>ユーザー属性</a:t>
            </a:r>
          </a:p>
        </p:txBody>
      </p:sp>
      <p:sp>
        <p:nvSpPr>
          <p:cNvPr id="29" name="テキスト プレースホルダー 3">
            <a:extLst>
              <a:ext uri="{FF2B5EF4-FFF2-40B4-BE49-F238E27FC236}">
                <a16:creationId xmlns:a16="http://schemas.microsoft.com/office/drawing/2014/main" id="{A76EEEE2-CB17-DA35-EB2E-2111585C2349}"/>
              </a:ext>
            </a:extLst>
          </p:cNvPr>
          <p:cNvSpPr txBox="1">
            <a:spLocks/>
          </p:cNvSpPr>
          <p:nvPr/>
        </p:nvSpPr>
        <p:spPr>
          <a:xfrm>
            <a:off x="473530" y="1236795"/>
            <a:ext cx="11128454" cy="6534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野球好きの男性が約</a:t>
            </a:r>
            <a:r>
              <a:rPr lang="en-US" altLang="ja-JP" sz="1400">
                <a:latin typeface="+mn-ea"/>
              </a:rPr>
              <a:t>77</a:t>
            </a:r>
            <a:r>
              <a:rPr lang="ja-JP" altLang="en-US" sz="1400">
                <a:latin typeface="+mn-ea"/>
              </a:rPr>
              <a:t>％を占めており、また年代に関しては大きな偏りはなく全年代から幅広くご利用いただいております。</a:t>
            </a:r>
          </a:p>
        </p:txBody>
      </p:sp>
      <p:graphicFrame>
        <p:nvGraphicFramePr>
          <p:cNvPr id="10" name="グラフ 9">
            <a:extLst>
              <a:ext uri="{FF2B5EF4-FFF2-40B4-BE49-F238E27FC236}">
                <a16:creationId xmlns:a16="http://schemas.microsoft.com/office/drawing/2014/main" id="{4DB83964-AF2E-C60E-86BE-EDD3652FA1EA}"/>
              </a:ext>
            </a:extLst>
          </p:cNvPr>
          <p:cNvGraphicFramePr>
            <a:graphicFrameLocks/>
          </p:cNvGraphicFramePr>
          <p:nvPr>
            <p:extLst>
              <p:ext uri="{D42A27DB-BD31-4B8C-83A1-F6EECF244321}">
                <p14:modId xmlns:p14="http://schemas.microsoft.com/office/powerpoint/2010/main" val="2026721280"/>
              </p:ext>
            </p:extLst>
          </p:nvPr>
        </p:nvGraphicFramePr>
        <p:xfrm>
          <a:off x="847634" y="2199992"/>
          <a:ext cx="4917278" cy="3929122"/>
        </p:xfrm>
        <a:graphic>
          <a:graphicData uri="http://schemas.openxmlformats.org/drawingml/2006/chart">
            <c:chart xmlns:c="http://schemas.openxmlformats.org/drawingml/2006/chart" xmlns:r="http://schemas.openxmlformats.org/officeDocument/2006/relationships" r:id="rId2"/>
          </a:graphicData>
        </a:graphic>
      </p:graphicFrame>
      <p:sp>
        <p:nvSpPr>
          <p:cNvPr id="12" name="正方形/長方形 11">
            <a:extLst>
              <a:ext uri="{FF2B5EF4-FFF2-40B4-BE49-F238E27FC236}">
                <a16:creationId xmlns:a16="http://schemas.microsoft.com/office/drawing/2014/main" id="{EE076E89-2F1C-773A-3548-E26C3F857430}"/>
              </a:ext>
            </a:extLst>
          </p:cNvPr>
          <p:cNvSpPr/>
          <p:nvPr/>
        </p:nvSpPr>
        <p:spPr>
          <a:xfrm>
            <a:off x="6298014" y="2984938"/>
            <a:ext cx="3095733" cy="593150"/>
          </a:xfrm>
          <a:prstGeom prst="rect">
            <a:avLst/>
          </a:prstGeom>
          <a:solidFill>
            <a:srgbClr val="1257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a:latin typeface="+mn-ea"/>
              </a:rPr>
              <a:t>77.7</a:t>
            </a:r>
            <a:r>
              <a:rPr kumimoji="1" lang="ja-JP" altLang="en-US" b="1">
                <a:latin typeface="+mn-ea"/>
              </a:rPr>
              <a:t>％</a:t>
            </a:r>
          </a:p>
        </p:txBody>
      </p:sp>
      <p:sp>
        <p:nvSpPr>
          <p:cNvPr id="13" name="正方形/長方形 12">
            <a:extLst>
              <a:ext uri="{FF2B5EF4-FFF2-40B4-BE49-F238E27FC236}">
                <a16:creationId xmlns:a16="http://schemas.microsoft.com/office/drawing/2014/main" id="{3A7B4271-3264-77DF-A2BC-17F60D9885B7}"/>
              </a:ext>
            </a:extLst>
          </p:cNvPr>
          <p:cNvSpPr/>
          <p:nvPr/>
        </p:nvSpPr>
        <p:spPr>
          <a:xfrm>
            <a:off x="9450642" y="2984938"/>
            <a:ext cx="1764651" cy="593150"/>
          </a:xfrm>
          <a:prstGeom prst="rec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a:latin typeface="+mn-ea"/>
              </a:rPr>
              <a:t>22.3%</a:t>
            </a:r>
            <a:endParaRPr kumimoji="1" lang="ja-JP" altLang="en-US" b="1">
              <a:latin typeface="+mn-ea"/>
            </a:endParaRPr>
          </a:p>
        </p:txBody>
      </p:sp>
      <p:pic>
        <p:nvPicPr>
          <p:cNvPr id="2" name="図 1" descr="アイコン&#10;&#10;自動的に生成された説明">
            <a:extLst>
              <a:ext uri="{FF2B5EF4-FFF2-40B4-BE49-F238E27FC236}">
                <a16:creationId xmlns:a16="http://schemas.microsoft.com/office/drawing/2014/main" id="{E0E0FFFA-67DE-B13E-624F-0E0472AE65B8}"/>
              </a:ext>
            </a:extLst>
          </p:cNvPr>
          <p:cNvPicPr>
            <a:picLocks noChangeAspect="1"/>
          </p:cNvPicPr>
          <p:nvPr/>
        </p:nvPicPr>
        <p:blipFill>
          <a:blip r:embed="rId3"/>
          <a:stretch>
            <a:fillRect/>
          </a:stretch>
        </p:blipFill>
        <p:spPr>
          <a:xfrm>
            <a:off x="10061272" y="3739399"/>
            <a:ext cx="809519" cy="809519"/>
          </a:xfrm>
          <a:prstGeom prst="rect">
            <a:avLst/>
          </a:prstGeom>
        </p:spPr>
      </p:pic>
      <p:pic>
        <p:nvPicPr>
          <p:cNvPr id="4" name="図 3" descr="アイコン&#10;&#10;自動的に生成された説明">
            <a:extLst>
              <a:ext uri="{FF2B5EF4-FFF2-40B4-BE49-F238E27FC236}">
                <a16:creationId xmlns:a16="http://schemas.microsoft.com/office/drawing/2014/main" id="{33FCC139-4268-E368-55D5-D3C732671123}"/>
              </a:ext>
            </a:extLst>
          </p:cNvPr>
          <p:cNvPicPr>
            <a:picLocks noChangeAspect="1"/>
          </p:cNvPicPr>
          <p:nvPr/>
        </p:nvPicPr>
        <p:blipFill>
          <a:blip r:embed="rId4"/>
          <a:stretch>
            <a:fillRect/>
          </a:stretch>
        </p:blipFill>
        <p:spPr>
          <a:xfrm>
            <a:off x="7337100" y="3758657"/>
            <a:ext cx="771005" cy="771005"/>
          </a:xfrm>
          <a:prstGeom prst="rect">
            <a:avLst/>
          </a:prstGeom>
        </p:spPr>
      </p:pic>
      <p:sp>
        <p:nvSpPr>
          <p:cNvPr id="8" name="テキスト ボックス 7">
            <a:extLst>
              <a:ext uri="{FF2B5EF4-FFF2-40B4-BE49-F238E27FC236}">
                <a16:creationId xmlns:a16="http://schemas.microsoft.com/office/drawing/2014/main" id="{E24A4CD1-D090-67EC-8101-83D66DC26BCD}"/>
              </a:ext>
            </a:extLst>
          </p:cNvPr>
          <p:cNvSpPr txBox="1"/>
          <p:nvPr/>
        </p:nvSpPr>
        <p:spPr>
          <a:xfrm>
            <a:off x="4447945" y="6069496"/>
            <a:ext cx="1471878" cy="261610"/>
          </a:xfrm>
          <a:prstGeom prst="rect">
            <a:avLst/>
          </a:prstGeom>
          <a:noFill/>
        </p:spPr>
        <p:txBody>
          <a:bodyPr wrap="none" rtlCol="0">
            <a:spAutoFit/>
          </a:bodyPr>
          <a:lstStyle/>
          <a:p>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kumimoji="1" lang="en-US" altLang="ja-JP" sz="1100">
                <a:solidFill>
                  <a:schemeClr val="tx1">
                    <a:lumMod val="65000"/>
                    <a:lumOff val="35000"/>
                  </a:schemeClr>
                </a:solidFill>
                <a:latin typeface="+mn-ea"/>
              </a:rPr>
              <a:t>9</a:t>
            </a:r>
            <a:r>
              <a:rPr kumimoji="1" lang="ja-JP" altLang="en-US" sz="1100">
                <a:solidFill>
                  <a:schemeClr val="tx1">
                    <a:lumMod val="65000"/>
                    <a:lumOff val="35000"/>
                  </a:schemeClr>
                </a:solidFill>
                <a:latin typeface="+mn-ea"/>
              </a:rPr>
              <a:t>月の実績</a:t>
            </a:r>
          </a:p>
        </p:txBody>
      </p:sp>
      <p:sp>
        <p:nvSpPr>
          <p:cNvPr id="9" name="テキスト ボックス 8">
            <a:extLst>
              <a:ext uri="{FF2B5EF4-FFF2-40B4-BE49-F238E27FC236}">
                <a16:creationId xmlns:a16="http://schemas.microsoft.com/office/drawing/2014/main" id="{D8ACEFE9-C067-8BD1-5481-13F4EA4CE243}"/>
              </a:ext>
            </a:extLst>
          </p:cNvPr>
          <p:cNvSpPr txBox="1"/>
          <p:nvPr/>
        </p:nvSpPr>
        <p:spPr>
          <a:xfrm>
            <a:off x="9943284" y="4662690"/>
            <a:ext cx="1471878" cy="261610"/>
          </a:xfrm>
          <a:prstGeom prst="rect">
            <a:avLst/>
          </a:prstGeom>
          <a:noFill/>
        </p:spPr>
        <p:txBody>
          <a:bodyPr wrap="none" rtlCol="0">
            <a:spAutoFit/>
          </a:bodyPr>
          <a:lstStyle/>
          <a:p>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kumimoji="1" lang="en-US" altLang="ja-JP" sz="1100">
                <a:solidFill>
                  <a:schemeClr val="tx1">
                    <a:lumMod val="65000"/>
                    <a:lumOff val="35000"/>
                  </a:schemeClr>
                </a:solidFill>
                <a:latin typeface="+mn-ea"/>
              </a:rPr>
              <a:t>9</a:t>
            </a:r>
            <a:r>
              <a:rPr kumimoji="1" lang="ja-JP" altLang="en-US" sz="1100">
                <a:solidFill>
                  <a:schemeClr val="tx1">
                    <a:lumMod val="65000"/>
                    <a:lumOff val="35000"/>
                  </a:schemeClr>
                </a:solidFill>
                <a:latin typeface="+mn-ea"/>
              </a:rPr>
              <a:t>月の実績</a:t>
            </a:r>
          </a:p>
        </p:txBody>
      </p:sp>
      <p:sp>
        <p:nvSpPr>
          <p:cNvPr id="5" name="テキスト ボックス 4">
            <a:extLst>
              <a:ext uri="{FF2B5EF4-FFF2-40B4-BE49-F238E27FC236}">
                <a16:creationId xmlns:a16="http://schemas.microsoft.com/office/drawing/2014/main" id="{8BC95D09-19F5-7BB1-E919-1FF67265F556}"/>
              </a:ext>
            </a:extLst>
          </p:cNvPr>
          <p:cNvSpPr txBox="1"/>
          <p:nvPr/>
        </p:nvSpPr>
        <p:spPr>
          <a:xfrm>
            <a:off x="847634" y="1927004"/>
            <a:ext cx="4917278"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lang="ja-JP" altLang="en-US" sz="1400" b="1">
                <a:solidFill>
                  <a:schemeClr val="tx1">
                    <a:lumMod val="65000"/>
                    <a:lumOff val="35000"/>
                  </a:schemeClr>
                </a:solidFill>
              </a:rPr>
              <a:t>利用ユーザー属性（年代）</a:t>
            </a:r>
            <a:endParaRPr kumimoji="1" lang="ja-JP" altLang="en-US" sz="1400" b="1">
              <a:solidFill>
                <a:schemeClr val="tx1">
                  <a:lumMod val="65000"/>
                  <a:lumOff val="35000"/>
                </a:schemeClr>
              </a:solidFill>
            </a:endParaRPr>
          </a:p>
        </p:txBody>
      </p:sp>
      <p:sp>
        <p:nvSpPr>
          <p:cNvPr id="6" name="テキスト ボックス 5">
            <a:extLst>
              <a:ext uri="{FF2B5EF4-FFF2-40B4-BE49-F238E27FC236}">
                <a16:creationId xmlns:a16="http://schemas.microsoft.com/office/drawing/2014/main" id="{BE999DD3-18F9-AC05-68EE-2DBBB5328554}"/>
              </a:ext>
            </a:extLst>
          </p:cNvPr>
          <p:cNvSpPr txBox="1"/>
          <p:nvPr/>
        </p:nvSpPr>
        <p:spPr>
          <a:xfrm>
            <a:off x="6298015" y="1927004"/>
            <a:ext cx="4917278"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lang="ja-JP" altLang="en-US" sz="1400" b="1">
                <a:solidFill>
                  <a:schemeClr val="tx1">
                    <a:lumMod val="65000"/>
                    <a:lumOff val="35000"/>
                  </a:schemeClr>
                </a:solidFill>
              </a:rPr>
              <a:t>利用ユーザー属性（性別）</a:t>
            </a:r>
            <a:endParaRPr kumimoji="1" lang="ja-JP" altLang="en-US" sz="1400" b="1">
              <a:solidFill>
                <a:schemeClr val="tx1">
                  <a:lumMod val="65000"/>
                  <a:lumOff val="35000"/>
                </a:schemeClr>
              </a:solidFill>
            </a:endParaRPr>
          </a:p>
        </p:txBody>
      </p:sp>
    </p:spTree>
    <p:extLst>
      <p:ext uri="{BB962C8B-B14F-4D97-AF65-F5344CB8AC3E}">
        <p14:creationId xmlns:p14="http://schemas.microsoft.com/office/powerpoint/2010/main" val="1280261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a:extLst>
              <a:ext uri="{FF2B5EF4-FFF2-40B4-BE49-F238E27FC236}">
                <a16:creationId xmlns:a16="http://schemas.microsoft.com/office/drawing/2014/main" id="{02C9DC19-00FD-1C33-C796-2BB4AB827AAB}"/>
              </a:ext>
            </a:extLst>
          </p:cNvPr>
          <p:cNvGraphicFramePr>
            <a:graphicFrameLocks/>
          </p:cNvGraphicFramePr>
          <p:nvPr>
            <p:extLst>
              <p:ext uri="{D42A27DB-BD31-4B8C-83A1-F6EECF244321}">
                <p14:modId xmlns:p14="http://schemas.microsoft.com/office/powerpoint/2010/main" val="1785739564"/>
              </p:ext>
            </p:extLst>
          </p:nvPr>
        </p:nvGraphicFramePr>
        <p:xfrm>
          <a:off x="371788" y="2253343"/>
          <a:ext cx="11346681" cy="4098472"/>
        </p:xfrm>
        <a:graphic>
          <a:graphicData uri="http://schemas.openxmlformats.org/drawingml/2006/chart">
            <c:chart xmlns:c="http://schemas.openxmlformats.org/drawingml/2006/chart" xmlns:r="http://schemas.openxmlformats.org/officeDocument/2006/relationships" r:id="rId2"/>
          </a:graphicData>
        </a:graphic>
      </p:graphicFrame>
      <p:sp>
        <p:nvSpPr>
          <p:cNvPr id="21" name="吹き出し: 円形 20">
            <a:extLst>
              <a:ext uri="{FF2B5EF4-FFF2-40B4-BE49-F238E27FC236}">
                <a16:creationId xmlns:a16="http://schemas.microsoft.com/office/drawing/2014/main" id="{D8DF88FF-A55E-B4D3-4FB0-44C7499301D0}"/>
              </a:ext>
            </a:extLst>
          </p:cNvPr>
          <p:cNvSpPr/>
          <p:nvPr/>
        </p:nvSpPr>
        <p:spPr>
          <a:xfrm>
            <a:off x="8539746" y="3386315"/>
            <a:ext cx="2392466" cy="1209575"/>
          </a:xfrm>
          <a:prstGeom prst="wedgeEllipseCallout">
            <a:avLst>
              <a:gd name="adj1" fmla="val -37846"/>
              <a:gd name="adj2" fmla="val 56381"/>
            </a:avLst>
          </a:prstGeom>
          <a:solidFill>
            <a:schemeClr val="bg1">
              <a:lumMod val="9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342CE620-79CD-823C-0DE8-67465CDD5829}"/>
              </a:ext>
            </a:extLst>
          </p:cNvPr>
          <p:cNvSpPr>
            <a:spLocks noGrp="1"/>
          </p:cNvSpPr>
          <p:nvPr>
            <p:ph type="ctrTitle"/>
          </p:nvPr>
        </p:nvSpPr>
        <p:spPr>
          <a:xfrm>
            <a:off x="587376" y="212271"/>
            <a:ext cx="11014607" cy="935175"/>
          </a:xfrm>
        </p:spPr>
        <p:txBody>
          <a:bodyPr/>
          <a:lstStyle/>
          <a:p>
            <a:r>
              <a:rPr lang="ja-JP" altLang="en-US">
                <a:latin typeface="メイリオ"/>
                <a:ea typeface="メイリオ"/>
              </a:rPr>
              <a:t>スポーツナビ 野球速報アプリ</a:t>
            </a:r>
            <a:br>
              <a:rPr lang="en-US" altLang="ja-JP" dirty="0"/>
            </a:br>
            <a:r>
              <a:rPr lang="ja-JP" altLang="en-US">
                <a:latin typeface="メイリオ"/>
                <a:ea typeface="メイリオ"/>
              </a:rPr>
              <a:t>ユーザー特徴</a:t>
            </a:r>
          </a:p>
        </p:txBody>
      </p:sp>
      <p:sp>
        <p:nvSpPr>
          <p:cNvPr id="29" name="テキスト プレースホルダー 3">
            <a:extLst>
              <a:ext uri="{FF2B5EF4-FFF2-40B4-BE49-F238E27FC236}">
                <a16:creationId xmlns:a16="http://schemas.microsoft.com/office/drawing/2014/main" id="{A76EEEE2-CB17-DA35-EB2E-2111585C2349}"/>
              </a:ext>
            </a:extLst>
          </p:cNvPr>
          <p:cNvSpPr txBox="1">
            <a:spLocks/>
          </p:cNvSpPr>
          <p:nvPr/>
        </p:nvSpPr>
        <p:spPr>
          <a:xfrm>
            <a:off x="473529" y="1098189"/>
            <a:ext cx="11244939"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野球含むスポーツ観戦全般に興味が高いユーザーが多い傾向にあり、スポーツゲームや関連サービスへの興味関心が高い傾向にあります。</a:t>
            </a:r>
            <a:endParaRPr lang="en-US" altLang="ja-JP" sz="1400">
              <a:latin typeface="+mn-ea"/>
            </a:endParaRPr>
          </a:p>
          <a:p>
            <a:pPr marL="0" indent="0">
              <a:buNone/>
            </a:pPr>
            <a:r>
              <a:rPr lang="ja-JP" altLang="en-US" sz="1400">
                <a:latin typeface="+mn-ea"/>
              </a:rPr>
              <a:t>また自身がスポーツをしている割合も高い傾向にあり、グルメなど飲食に対しての関心も高い傾向にあります。</a:t>
            </a:r>
          </a:p>
        </p:txBody>
      </p:sp>
      <p:pic>
        <p:nvPicPr>
          <p:cNvPr id="18" name="図 17">
            <a:extLst>
              <a:ext uri="{FF2B5EF4-FFF2-40B4-BE49-F238E27FC236}">
                <a16:creationId xmlns:a16="http://schemas.microsoft.com/office/drawing/2014/main" id="{4653F1F0-E94A-5B4B-B3E6-FF83FE9CC056}"/>
              </a:ext>
            </a:extLst>
          </p:cNvPr>
          <p:cNvPicPr>
            <a:picLocks noChangeAspect="1"/>
          </p:cNvPicPr>
          <p:nvPr/>
        </p:nvPicPr>
        <p:blipFill>
          <a:blip r:embed="rId3"/>
          <a:stretch>
            <a:fillRect/>
          </a:stretch>
        </p:blipFill>
        <p:spPr>
          <a:xfrm>
            <a:off x="7577823" y="4551905"/>
            <a:ext cx="1137403" cy="1581268"/>
          </a:xfrm>
          <a:prstGeom prst="rect">
            <a:avLst/>
          </a:prstGeom>
        </p:spPr>
      </p:pic>
      <p:sp>
        <p:nvSpPr>
          <p:cNvPr id="19" name="テキスト ボックス 18">
            <a:extLst>
              <a:ext uri="{FF2B5EF4-FFF2-40B4-BE49-F238E27FC236}">
                <a16:creationId xmlns:a16="http://schemas.microsoft.com/office/drawing/2014/main" id="{590AB076-16A8-CF40-E4F7-EEB8B0C5FC3D}"/>
              </a:ext>
            </a:extLst>
          </p:cNvPr>
          <p:cNvSpPr txBox="1"/>
          <p:nvPr/>
        </p:nvSpPr>
        <p:spPr>
          <a:xfrm>
            <a:off x="8835732" y="3729492"/>
            <a:ext cx="1800493" cy="523220"/>
          </a:xfrm>
          <a:prstGeom prst="rect">
            <a:avLst/>
          </a:prstGeom>
          <a:noFill/>
        </p:spPr>
        <p:txBody>
          <a:bodyPr wrap="none" rtlCol="0">
            <a:spAutoFit/>
          </a:bodyPr>
          <a:lstStyle/>
          <a:p>
            <a:pPr algn="ctr"/>
            <a:r>
              <a:rPr lang="ja-JP" altLang="en-US" sz="1400">
                <a:solidFill>
                  <a:schemeClr val="tx1">
                    <a:lumMod val="65000"/>
                    <a:lumOff val="35000"/>
                  </a:schemeClr>
                </a:solidFill>
              </a:rPr>
              <a:t>野球以外も含めて</a:t>
            </a:r>
            <a:endParaRPr kumimoji="1" lang="en-US" altLang="ja-JP" sz="1400">
              <a:solidFill>
                <a:schemeClr val="tx1">
                  <a:lumMod val="65000"/>
                  <a:lumOff val="35000"/>
                </a:schemeClr>
              </a:solidFill>
            </a:endParaRPr>
          </a:p>
          <a:p>
            <a:pPr algn="ctr"/>
            <a:r>
              <a:rPr lang="ja-JP" altLang="en-US" sz="1400">
                <a:solidFill>
                  <a:schemeClr val="tx1">
                    <a:lumMod val="65000"/>
                    <a:lumOff val="35000"/>
                  </a:schemeClr>
                </a:solidFill>
              </a:rPr>
              <a:t>スポーツ観戦が好き</a:t>
            </a:r>
            <a:endParaRPr kumimoji="1" lang="ja-JP" altLang="en-US" sz="1400">
              <a:solidFill>
                <a:schemeClr val="tx1">
                  <a:lumMod val="65000"/>
                  <a:lumOff val="35000"/>
                </a:schemeClr>
              </a:solidFill>
            </a:endParaRPr>
          </a:p>
        </p:txBody>
      </p:sp>
      <p:sp>
        <p:nvSpPr>
          <p:cNvPr id="22" name="吹き出し: 円形 21">
            <a:extLst>
              <a:ext uri="{FF2B5EF4-FFF2-40B4-BE49-F238E27FC236}">
                <a16:creationId xmlns:a16="http://schemas.microsoft.com/office/drawing/2014/main" id="{AEF9C312-B7BC-C3DC-E949-689F8D37F363}"/>
              </a:ext>
            </a:extLst>
          </p:cNvPr>
          <p:cNvSpPr/>
          <p:nvPr/>
        </p:nvSpPr>
        <p:spPr>
          <a:xfrm>
            <a:off x="5941087" y="3144319"/>
            <a:ext cx="2392466" cy="1209575"/>
          </a:xfrm>
          <a:prstGeom prst="wedgeEllipseCallout">
            <a:avLst>
              <a:gd name="adj1" fmla="val 26341"/>
              <a:gd name="adj2" fmla="val 60205"/>
            </a:avLst>
          </a:prstGeom>
          <a:solidFill>
            <a:schemeClr val="bg1">
              <a:lumMod val="9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52121C58-883B-4C45-903C-1C7FC43BEE30}"/>
              </a:ext>
            </a:extLst>
          </p:cNvPr>
          <p:cNvSpPr txBox="1"/>
          <p:nvPr/>
        </p:nvSpPr>
        <p:spPr>
          <a:xfrm>
            <a:off x="6063344" y="3421037"/>
            <a:ext cx="2134431" cy="738664"/>
          </a:xfrm>
          <a:prstGeom prst="rect">
            <a:avLst/>
          </a:prstGeom>
          <a:noFill/>
        </p:spPr>
        <p:txBody>
          <a:bodyPr wrap="square" rtlCol="0">
            <a:spAutoFit/>
          </a:bodyPr>
          <a:lstStyle/>
          <a:p>
            <a:pPr algn="ctr"/>
            <a:r>
              <a:rPr lang="ja-JP" altLang="en-US" sz="1400">
                <a:solidFill>
                  <a:schemeClr val="tx1">
                    <a:lumMod val="65000"/>
                    <a:lumOff val="35000"/>
                  </a:schemeClr>
                </a:solidFill>
              </a:rPr>
              <a:t>観戦するだけではなく</a:t>
            </a:r>
            <a:endParaRPr lang="en-US" altLang="ja-JP" sz="1400">
              <a:solidFill>
                <a:schemeClr val="tx1">
                  <a:lumMod val="65000"/>
                  <a:lumOff val="35000"/>
                </a:schemeClr>
              </a:solidFill>
            </a:endParaRPr>
          </a:p>
          <a:p>
            <a:pPr algn="ctr"/>
            <a:r>
              <a:rPr lang="ja-JP" altLang="en-US" sz="1400">
                <a:solidFill>
                  <a:schemeClr val="tx1">
                    <a:lumMod val="65000"/>
                    <a:lumOff val="35000"/>
                  </a:schemeClr>
                </a:solidFill>
              </a:rPr>
              <a:t>自分でスポーツをする</a:t>
            </a:r>
            <a:endParaRPr lang="en-US" altLang="ja-JP" sz="1400">
              <a:solidFill>
                <a:schemeClr val="tx1">
                  <a:lumMod val="65000"/>
                  <a:lumOff val="35000"/>
                </a:schemeClr>
              </a:solidFill>
            </a:endParaRPr>
          </a:p>
          <a:p>
            <a:pPr algn="ctr"/>
            <a:r>
              <a:rPr lang="ja-JP" altLang="en-US" sz="1400">
                <a:solidFill>
                  <a:schemeClr val="tx1">
                    <a:lumMod val="65000"/>
                    <a:lumOff val="35000"/>
                  </a:schemeClr>
                </a:solidFill>
              </a:rPr>
              <a:t>ことも好き</a:t>
            </a:r>
            <a:endParaRPr lang="en-US" altLang="ja-JP" sz="1400">
              <a:solidFill>
                <a:schemeClr val="tx1">
                  <a:lumMod val="65000"/>
                  <a:lumOff val="35000"/>
                </a:schemeClr>
              </a:solidFill>
            </a:endParaRPr>
          </a:p>
        </p:txBody>
      </p:sp>
      <p:sp>
        <p:nvSpPr>
          <p:cNvPr id="24" name="吹き出し: 円形 23">
            <a:extLst>
              <a:ext uri="{FF2B5EF4-FFF2-40B4-BE49-F238E27FC236}">
                <a16:creationId xmlns:a16="http://schemas.microsoft.com/office/drawing/2014/main" id="{0E9F071E-2361-68AD-9CAA-B36C6F69B119}"/>
              </a:ext>
            </a:extLst>
          </p:cNvPr>
          <p:cNvSpPr/>
          <p:nvPr/>
        </p:nvSpPr>
        <p:spPr>
          <a:xfrm>
            <a:off x="4924569" y="4491938"/>
            <a:ext cx="2392466" cy="1290896"/>
          </a:xfrm>
          <a:prstGeom prst="wedgeEllipseCallout">
            <a:avLst>
              <a:gd name="adj1" fmla="val 56501"/>
              <a:gd name="adj2" fmla="val 21253"/>
            </a:avLst>
          </a:prstGeom>
          <a:solidFill>
            <a:schemeClr val="bg1">
              <a:lumMod val="9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99F4DEE8-C81E-B060-9C7F-B8236010FF98}"/>
              </a:ext>
            </a:extLst>
          </p:cNvPr>
          <p:cNvSpPr txBox="1"/>
          <p:nvPr/>
        </p:nvSpPr>
        <p:spPr>
          <a:xfrm>
            <a:off x="5157291" y="4881270"/>
            <a:ext cx="1980029" cy="523220"/>
          </a:xfrm>
          <a:prstGeom prst="rect">
            <a:avLst/>
          </a:prstGeom>
          <a:noFill/>
        </p:spPr>
        <p:txBody>
          <a:bodyPr wrap="none" rtlCol="0">
            <a:spAutoFit/>
          </a:bodyPr>
          <a:lstStyle/>
          <a:p>
            <a:pPr algn="ctr"/>
            <a:r>
              <a:rPr lang="ja-JP" altLang="en-US" sz="1400">
                <a:solidFill>
                  <a:schemeClr val="tx1">
                    <a:lumMod val="65000"/>
                    <a:lumOff val="35000"/>
                  </a:schemeClr>
                </a:solidFill>
              </a:rPr>
              <a:t>スポーツ系のゲームを</a:t>
            </a:r>
            <a:endParaRPr lang="en-US" altLang="ja-JP" sz="1400">
              <a:solidFill>
                <a:schemeClr val="tx1">
                  <a:lumMod val="65000"/>
                  <a:lumOff val="35000"/>
                </a:schemeClr>
              </a:solidFill>
            </a:endParaRPr>
          </a:p>
          <a:p>
            <a:pPr algn="ctr"/>
            <a:r>
              <a:rPr lang="ja-JP" altLang="en-US" sz="1400">
                <a:solidFill>
                  <a:schemeClr val="tx1">
                    <a:lumMod val="65000"/>
                    <a:lumOff val="35000"/>
                  </a:schemeClr>
                </a:solidFill>
              </a:rPr>
              <a:t>好んでプレイしている</a:t>
            </a:r>
            <a:endParaRPr lang="en-US" altLang="ja-JP" sz="1400">
              <a:solidFill>
                <a:schemeClr val="tx1">
                  <a:lumMod val="65000"/>
                  <a:lumOff val="35000"/>
                </a:schemeClr>
              </a:solidFill>
            </a:endParaRPr>
          </a:p>
        </p:txBody>
      </p:sp>
      <p:sp>
        <p:nvSpPr>
          <p:cNvPr id="26" name="吹き出し: 円形 25">
            <a:extLst>
              <a:ext uri="{FF2B5EF4-FFF2-40B4-BE49-F238E27FC236}">
                <a16:creationId xmlns:a16="http://schemas.microsoft.com/office/drawing/2014/main" id="{63A43C2F-F00D-46C7-F683-ACAE5D13E53C}"/>
              </a:ext>
            </a:extLst>
          </p:cNvPr>
          <p:cNvSpPr/>
          <p:nvPr/>
        </p:nvSpPr>
        <p:spPr>
          <a:xfrm>
            <a:off x="9098594" y="4881073"/>
            <a:ext cx="2164852" cy="1281523"/>
          </a:xfrm>
          <a:prstGeom prst="wedgeEllipseCallout">
            <a:avLst>
              <a:gd name="adj1" fmla="val -59358"/>
              <a:gd name="adj2" fmla="val -1701"/>
            </a:avLst>
          </a:prstGeom>
          <a:solidFill>
            <a:schemeClr val="bg1">
              <a:lumMod val="9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1EFE9EE2-DDA2-F6A2-B924-3C3688AB8549}"/>
              </a:ext>
            </a:extLst>
          </p:cNvPr>
          <p:cNvSpPr txBox="1"/>
          <p:nvPr/>
        </p:nvSpPr>
        <p:spPr>
          <a:xfrm>
            <a:off x="9043616" y="5258072"/>
            <a:ext cx="2274807" cy="523220"/>
          </a:xfrm>
          <a:prstGeom prst="rect">
            <a:avLst/>
          </a:prstGeom>
          <a:noFill/>
        </p:spPr>
        <p:txBody>
          <a:bodyPr wrap="square" rtlCol="0">
            <a:spAutoFit/>
          </a:bodyPr>
          <a:lstStyle/>
          <a:p>
            <a:pPr algn="ctr"/>
            <a:r>
              <a:rPr kumimoji="1" lang="ja-JP" altLang="en-US" sz="1400">
                <a:solidFill>
                  <a:schemeClr val="tx1">
                    <a:lumMod val="65000"/>
                    <a:lumOff val="35000"/>
                  </a:schemeClr>
                </a:solidFill>
              </a:rPr>
              <a:t>グルメや飲食店など</a:t>
            </a:r>
            <a:endParaRPr kumimoji="1" lang="en-US" altLang="ja-JP" sz="1400">
              <a:solidFill>
                <a:schemeClr val="tx1">
                  <a:lumMod val="65000"/>
                  <a:lumOff val="35000"/>
                </a:schemeClr>
              </a:solidFill>
            </a:endParaRPr>
          </a:p>
          <a:p>
            <a:pPr algn="ctr"/>
            <a:r>
              <a:rPr lang="ja-JP" altLang="en-US" sz="1400">
                <a:solidFill>
                  <a:schemeClr val="tx1">
                    <a:lumMod val="65000"/>
                    <a:lumOff val="35000"/>
                  </a:schemeClr>
                </a:solidFill>
              </a:rPr>
              <a:t>に対しての興味が高い</a:t>
            </a:r>
            <a:endParaRPr kumimoji="1" lang="en-US" altLang="ja-JP" sz="1400">
              <a:solidFill>
                <a:schemeClr val="tx1">
                  <a:lumMod val="65000"/>
                  <a:lumOff val="35000"/>
                </a:schemeClr>
              </a:solidFill>
            </a:endParaRPr>
          </a:p>
        </p:txBody>
      </p:sp>
      <p:sp>
        <p:nvSpPr>
          <p:cNvPr id="32" name="テキスト ボックス 31">
            <a:extLst>
              <a:ext uri="{FF2B5EF4-FFF2-40B4-BE49-F238E27FC236}">
                <a16:creationId xmlns:a16="http://schemas.microsoft.com/office/drawing/2014/main" id="{8264D9E6-A57B-4BB4-F4A4-2DA794E6A208}"/>
              </a:ext>
            </a:extLst>
          </p:cNvPr>
          <p:cNvSpPr txBox="1"/>
          <p:nvPr/>
        </p:nvSpPr>
        <p:spPr>
          <a:xfrm>
            <a:off x="4399472" y="6334382"/>
            <a:ext cx="7420740" cy="430887"/>
          </a:xfrm>
          <a:prstGeom prst="rect">
            <a:avLst/>
          </a:prstGeom>
          <a:noFill/>
        </p:spPr>
        <p:txBody>
          <a:bodyPr wrap="square" rtlCol="0">
            <a:spAutoFit/>
          </a:bodyPr>
          <a:lstStyle/>
          <a:p>
            <a:r>
              <a:rPr kumimoji="1" lang="en-US" altLang="ja-JP" sz="1100">
                <a:solidFill>
                  <a:schemeClr val="tx1">
                    <a:lumMod val="65000"/>
                    <a:lumOff val="35000"/>
                  </a:schemeClr>
                </a:solidFill>
                <a:latin typeface="+mn-ea"/>
              </a:rPr>
              <a:t>※</a:t>
            </a:r>
            <a:r>
              <a:rPr lang="ja-JP" altLang="en-US" sz="1100">
                <a:solidFill>
                  <a:schemeClr val="tx1">
                    <a:lumMod val="65000"/>
                    <a:lumOff val="35000"/>
                  </a:schemeClr>
                </a:solidFill>
                <a:latin typeface="+mn-ea"/>
              </a:rPr>
              <a:t>特徴値分析とは、各オーディエンスリストのユーザー含有率を野球速報アプリと</a:t>
            </a:r>
            <a:r>
              <a:rPr lang="en-US" altLang="ja-JP" sz="1100">
                <a:solidFill>
                  <a:schemeClr val="tx1">
                    <a:lumMod val="65000"/>
                    <a:lumOff val="35000"/>
                  </a:schemeClr>
                </a:solidFill>
                <a:latin typeface="+mn-ea"/>
              </a:rPr>
              <a:t>Yahoo!</a:t>
            </a:r>
            <a:r>
              <a:rPr lang="ja-JP" altLang="en-US" sz="1100">
                <a:solidFill>
                  <a:schemeClr val="tx1">
                    <a:lumMod val="65000"/>
                    <a:lumOff val="35000"/>
                  </a:schemeClr>
                </a:solidFill>
                <a:latin typeface="+mn-ea"/>
              </a:rPr>
              <a:t> </a:t>
            </a:r>
            <a:r>
              <a:rPr lang="en-US" altLang="ja-JP" sz="1100">
                <a:solidFill>
                  <a:schemeClr val="tx1">
                    <a:lumMod val="65000"/>
                    <a:lumOff val="35000"/>
                  </a:schemeClr>
                </a:solidFill>
                <a:latin typeface="+mn-ea"/>
              </a:rPr>
              <a:t>JAPAN</a:t>
            </a:r>
            <a:r>
              <a:rPr lang="ja-JP" altLang="en-US" sz="1100">
                <a:solidFill>
                  <a:schemeClr val="tx1">
                    <a:lumMod val="65000"/>
                    <a:lumOff val="35000"/>
                  </a:schemeClr>
                </a:solidFill>
                <a:latin typeface="+mn-ea"/>
              </a:rPr>
              <a:t>全体で比較し、</a:t>
            </a:r>
            <a:endParaRPr lang="en-US" altLang="ja-JP" sz="1100">
              <a:solidFill>
                <a:schemeClr val="tx1">
                  <a:lumMod val="65000"/>
                  <a:lumOff val="35000"/>
                </a:schemeClr>
              </a:solidFill>
              <a:latin typeface="+mn-ea"/>
            </a:endParaRPr>
          </a:p>
          <a:p>
            <a:r>
              <a:rPr lang="ja-JP" altLang="en-US" sz="1100">
                <a:solidFill>
                  <a:schemeClr val="tx1">
                    <a:lumMod val="65000"/>
                    <a:lumOff val="35000"/>
                  </a:schemeClr>
                </a:solidFill>
                <a:latin typeface="+mn-ea"/>
              </a:rPr>
              <a:t>　よりユーザーの含有率の高いオーディエンスリストを可視化したものになります。</a:t>
            </a:r>
            <a:endParaRPr kumimoji="1" lang="en-US" altLang="ja-JP" sz="1100">
              <a:solidFill>
                <a:schemeClr val="tx1">
                  <a:lumMod val="65000"/>
                  <a:lumOff val="35000"/>
                </a:schemeClr>
              </a:solidFill>
              <a:latin typeface="+mn-ea"/>
            </a:endParaRPr>
          </a:p>
        </p:txBody>
      </p:sp>
      <p:sp>
        <p:nvSpPr>
          <p:cNvPr id="34" name="テキスト ボックス 33">
            <a:extLst>
              <a:ext uri="{FF2B5EF4-FFF2-40B4-BE49-F238E27FC236}">
                <a16:creationId xmlns:a16="http://schemas.microsoft.com/office/drawing/2014/main" id="{549BF5F3-DEE3-F3BF-4796-0CF406E1F27F}"/>
              </a:ext>
            </a:extLst>
          </p:cNvPr>
          <p:cNvSpPr txBox="1"/>
          <p:nvPr/>
        </p:nvSpPr>
        <p:spPr>
          <a:xfrm>
            <a:off x="9337008" y="2053224"/>
            <a:ext cx="2264975" cy="261610"/>
          </a:xfrm>
          <a:prstGeom prst="rect">
            <a:avLst/>
          </a:prstGeom>
          <a:noFill/>
        </p:spPr>
        <p:txBody>
          <a:bodyPr wrap="square">
            <a:spAutoFit/>
          </a:bodyPr>
          <a:lstStyle/>
          <a:p>
            <a:r>
              <a:rPr kumimoji="1" lang="en-US" altLang="ja-JP" sz="1100">
                <a:solidFill>
                  <a:schemeClr val="tx1">
                    <a:lumMod val="65000"/>
                    <a:lumOff val="35000"/>
                  </a:schemeClr>
                </a:solidFill>
                <a:latin typeface="+mn-ea"/>
              </a:rPr>
              <a:t>※</a:t>
            </a:r>
            <a:r>
              <a:rPr kumimoji="1" lang="ja-JP" altLang="en-US" sz="1100">
                <a:solidFill>
                  <a:schemeClr val="tx1">
                    <a:lumMod val="65000"/>
                    <a:lumOff val="35000"/>
                  </a:schemeClr>
                </a:solidFill>
                <a:latin typeface="+mn-ea"/>
              </a:rPr>
              <a:t>自社調査　</a:t>
            </a:r>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lang="en-US" altLang="ja-JP" sz="1100">
                <a:solidFill>
                  <a:schemeClr val="tx1">
                    <a:lumMod val="65000"/>
                    <a:lumOff val="35000"/>
                  </a:schemeClr>
                </a:solidFill>
                <a:latin typeface="+mn-ea"/>
              </a:rPr>
              <a:t>11</a:t>
            </a:r>
            <a:r>
              <a:rPr kumimoji="1" lang="ja-JP" altLang="en-US" sz="1100">
                <a:solidFill>
                  <a:schemeClr val="tx1">
                    <a:lumMod val="65000"/>
                    <a:lumOff val="35000"/>
                  </a:schemeClr>
                </a:solidFill>
                <a:latin typeface="+mn-ea"/>
              </a:rPr>
              <a:t>月の実績</a:t>
            </a:r>
          </a:p>
        </p:txBody>
      </p:sp>
      <p:sp>
        <p:nvSpPr>
          <p:cNvPr id="2" name="テキスト ボックス 1">
            <a:extLst>
              <a:ext uri="{FF2B5EF4-FFF2-40B4-BE49-F238E27FC236}">
                <a16:creationId xmlns:a16="http://schemas.microsoft.com/office/drawing/2014/main" id="{3E610B0A-37F8-1EDC-9DB4-EDF233706C42}"/>
              </a:ext>
            </a:extLst>
          </p:cNvPr>
          <p:cNvSpPr txBox="1"/>
          <p:nvPr/>
        </p:nvSpPr>
        <p:spPr>
          <a:xfrm>
            <a:off x="2215662" y="1918482"/>
            <a:ext cx="6882932"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lang="ja-JP" altLang="en-US" sz="1400" b="1">
                <a:solidFill>
                  <a:schemeClr val="tx1">
                    <a:lumMod val="65000"/>
                    <a:lumOff val="35000"/>
                  </a:schemeClr>
                </a:solidFill>
              </a:rPr>
              <a:t>野球速報アプリ　ユーザ－特徴値分析</a:t>
            </a:r>
          </a:p>
        </p:txBody>
      </p:sp>
    </p:spTree>
    <p:extLst>
      <p:ext uri="{BB962C8B-B14F-4D97-AF65-F5344CB8AC3E}">
        <p14:creationId xmlns:p14="http://schemas.microsoft.com/office/powerpoint/2010/main" val="1730829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2">
            <a:extLst>
              <a:ext uri="{FF2B5EF4-FFF2-40B4-BE49-F238E27FC236}">
                <a16:creationId xmlns:a16="http://schemas.microsoft.com/office/drawing/2014/main" id="{31871560-C781-81AE-0F4B-3D9D71D04718}"/>
              </a:ext>
            </a:extLst>
          </p:cNvPr>
          <p:cNvSpPr>
            <a:spLocks noGrp="1"/>
          </p:cNvSpPr>
          <p:nvPr>
            <p:ph type="ctrTitle"/>
          </p:nvPr>
        </p:nvSpPr>
        <p:spPr>
          <a:xfrm>
            <a:off x="587375" y="582613"/>
            <a:ext cx="11014075" cy="565150"/>
          </a:xfrm>
        </p:spPr>
        <p:txBody>
          <a:bodyPr/>
          <a:lstStyle/>
          <a:p>
            <a:r>
              <a:rPr lang="ja-JP" altLang="en-US"/>
              <a:t>スポーツナビ 野球速報アプリ</a:t>
            </a:r>
          </a:p>
        </p:txBody>
      </p:sp>
      <p:sp>
        <p:nvSpPr>
          <p:cNvPr id="6" name="楕円 5">
            <a:extLst>
              <a:ext uri="{FF2B5EF4-FFF2-40B4-BE49-F238E27FC236}">
                <a16:creationId xmlns:a16="http://schemas.microsoft.com/office/drawing/2014/main" id="{F536DC98-62E3-8BF7-35A7-A8D46328A580}"/>
              </a:ext>
            </a:extLst>
          </p:cNvPr>
          <p:cNvSpPr/>
          <p:nvPr/>
        </p:nvSpPr>
        <p:spPr>
          <a:xfrm>
            <a:off x="5307361" y="4631708"/>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8" name="楕円 7">
            <a:extLst>
              <a:ext uri="{FF2B5EF4-FFF2-40B4-BE49-F238E27FC236}">
                <a16:creationId xmlns:a16="http://schemas.microsoft.com/office/drawing/2014/main" id="{4AF24D78-061B-9FBE-2C5F-DDF30C66AD86}"/>
              </a:ext>
            </a:extLst>
          </p:cNvPr>
          <p:cNvSpPr/>
          <p:nvPr/>
        </p:nvSpPr>
        <p:spPr>
          <a:xfrm>
            <a:off x="5307361" y="3139068"/>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10" name="楕円 9">
            <a:extLst>
              <a:ext uri="{FF2B5EF4-FFF2-40B4-BE49-F238E27FC236}">
                <a16:creationId xmlns:a16="http://schemas.microsoft.com/office/drawing/2014/main" id="{70491181-9794-6207-723B-B5C655F52CD7}"/>
              </a:ext>
            </a:extLst>
          </p:cNvPr>
          <p:cNvSpPr/>
          <p:nvPr/>
        </p:nvSpPr>
        <p:spPr>
          <a:xfrm>
            <a:off x="5307361" y="1832171"/>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14" name="テキスト ボックス 16">
            <a:extLst>
              <a:ext uri="{FF2B5EF4-FFF2-40B4-BE49-F238E27FC236}">
                <a16:creationId xmlns:a16="http://schemas.microsoft.com/office/drawing/2014/main" id="{6A8CBAB1-FAFE-3024-D1D4-C40F38D37D19}"/>
              </a:ext>
            </a:extLst>
          </p:cNvPr>
          <p:cNvSpPr txBox="1"/>
          <p:nvPr/>
        </p:nvSpPr>
        <p:spPr>
          <a:xfrm>
            <a:off x="6368888" y="2333467"/>
            <a:ext cx="4657247"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a:t>野球速報アプリの注目度が最も高まるプロ野球の試合が行われる時間帯にあ</a:t>
            </a:r>
            <a:r>
              <a:rPr lang="ja-JP" altLang="en-US" sz="1200"/>
              <a:t>わせて集中的に広告配信することが可能です。</a:t>
            </a:r>
            <a:endParaRPr lang="en-US" altLang="ja-JP" sz="1200"/>
          </a:p>
        </p:txBody>
      </p:sp>
      <p:sp>
        <p:nvSpPr>
          <p:cNvPr id="17" name="テキスト ボックス 17">
            <a:extLst>
              <a:ext uri="{FF2B5EF4-FFF2-40B4-BE49-F238E27FC236}">
                <a16:creationId xmlns:a16="http://schemas.microsoft.com/office/drawing/2014/main" id="{2BC07865-4452-B710-C4E1-EC4FCDD62E6A}"/>
              </a:ext>
            </a:extLst>
          </p:cNvPr>
          <p:cNvSpPr txBox="1"/>
          <p:nvPr/>
        </p:nvSpPr>
        <p:spPr>
          <a:xfrm>
            <a:off x="6368888" y="1928166"/>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000" b="1" u="sng">
                <a:solidFill>
                  <a:schemeClr val="tx1">
                    <a:lumMod val="75000"/>
                    <a:lumOff val="25000"/>
                  </a:schemeClr>
                </a:solidFill>
              </a:rPr>
              <a:t>野球の試合開催時間帯にあわせて配信</a:t>
            </a:r>
            <a:endParaRPr kumimoji="1" lang="ja-JP" altLang="en-US" sz="2000" b="1" u="sng">
              <a:solidFill>
                <a:schemeClr val="tx1">
                  <a:lumMod val="75000"/>
                  <a:lumOff val="25000"/>
                </a:schemeClr>
              </a:solidFill>
            </a:endParaRPr>
          </a:p>
        </p:txBody>
      </p:sp>
      <p:sp>
        <p:nvSpPr>
          <p:cNvPr id="18" name="テキスト ボックス 19">
            <a:extLst>
              <a:ext uri="{FF2B5EF4-FFF2-40B4-BE49-F238E27FC236}">
                <a16:creationId xmlns:a16="http://schemas.microsoft.com/office/drawing/2014/main" id="{ABC87CB0-A416-C27A-D7B2-0A1FB8E17055}"/>
              </a:ext>
            </a:extLst>
          </p:cNvPr>
          <p:cNvSpPr txBox="1"/>
          <p:nvPr/>
        </p:nvSpPr>
        <p:spPr>
          <a:xfrm>
            <a:off x="6368888" y="3671986"/>
            <a:ext cx="5003958" cy="83099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dirty="0">
                <a:latin typeface="+mn-ea"/>
              </a:rPr>
              <a:t>野球速報アプリ初回訪問時に</a:t>
            </a:r>
            <a:r>
              <a:rPr kumimoji="1" lang="en-US" altLang="ja-JP" sz="1200" dirty="0">
                <a:latin typeface="+mn-ea"/>
              </a:rPr>
              <a:t>100</a:t>
            </a:r>
            <a:r>
              <a:rPr kumimoji="1" lang="ja-JP" altLang="en-US" sz="1200" dirty="0">
                <a:latin typeface="+mn-ea"/>
              </a:rPr>
              <a:t>％広告を配信するため、プロ野球の試合時間に訪れたユーザー全員にリーチさせることが可能です。</a:t>
            </a:r>
            <a:endParaRPr kumimoji="1" lang="en-US" altLang="ja-JP" sz="1200" dirty="0">
              <a:latin typeface="+mn-ea"/>
            </a:endParaRPr>
          </a:p>
          <a:p>
            <a:r>
              <a:rPr lang="ja-JP" altLang="en-US" sz="1200" dirty="0">
                <a:latin typeface="+mn-ea"/>
              </a:rPr>
              <a:t>また、</a:t>
            </a:r>
            <a:r>
              <a:rPr kumimoji="1" lang="en-US" altLang="ja-JP" sz="1200" dirty="0">
                <a:latin typeface="+mn-ea"/>
              </a:rPr>
              <a:t>SOV100</a:t>
            </a:r>
            <a:r>
              <a:rPr kumimoji="1" lang="ja-JP" altLang="en-US" sz="1200" dirty="0">
                <a:latin typeface="+mn-ea"/>
              </a:rPr>
              <a:t>％配信（ジャック配信）も可能で、ユーザーに対してより強くプロモーションを印象付けることが可能です。</a:t>
            </a:r>
          </a:p>
        </p:txBody>
      </p:sp>
      <p:sp>
        <p:nvSpPr>
          <p:cNvPr id="19" name="テキスト ボックス 20">
            <a:extLst>
              <a:ext uri="{FF2B5EF4-FFF2-40B4-BE49-F238E27FC236}">
                <a16:creationId xmlns:a16="http://schemas.microsoft.com/office/drawing/2014/main" id="{C6B27551-4876-7CA5-2A33-D24C00DFCDC3}"/>
              </a:ext>
            </a:extLst>
          </p:cNvPr>
          <p:cNvSpPr txBox="1"/>
          <p:nvPr/>
        </p:nvSpPr>
        <p:spPr>
          <a:xfrm>
            <a:off x="6368888" y="3266685"/>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2000" b="1" u="sng">
                <a:solidFill>
                  <a:schemeClr val="tx1">
                    <a:lumMod val="75000"/>
                    <a:lumOff val="25000"/>
                  </a:schemeClr>
                </a:solidFill>
              </a:rPr>
              <a:t>ジャック配信によるリーチ獲得</a:t>
            </a:r>
          </a:p>
        </p:txBody>
      </p:sp>
      <p:sp>
        <p:nvSpPr>
          <p:cNvPr id="21" name="テキスト ボックス 22">
            <a:extLst>
              <a:ext uri="{FF2B5EF4-FFF2-40B4-BE49-F238E27FC236}">
                <a16:creationId xmlns:a16="http://schemas.microsoft.com/office/drawing/2014/main" id="{C6EF03D9-FC32-A680-205F-8E32C23F6FEA}"/>
              </a:ext>
            </a:extLst>
          </p:cNvPr>
          <p:cNvSpPr txBox="1"/>
          <p:nvPr/>
        </p:nvSpPr>
        <p:spPr>
          <a:xfrm>
            <a:off x="6416513" y="5107229"/>
            <a:ext cx="5327808"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a:t>開幕戦やクライマックスシリーズなど、特定日でよりリーチ拡大させ、</a:t>
            </a:r>
            <a:endParaRPr kumimoji="1" lang="en-US" altLang="ja-JP" sz="1200"/>
          </a:p>
          <a:p>
            <a:r>
              <a:rPr lang="ja-JP" altLang="en-US" sz="1200"/>
              <a:t>プロモーションを盛り上げることが可能です。</a:t>
            </a:r>
            <a:endParaRPr kumimoji="1" lang="ja-JP" altLang="en-US" sz="1200"/>
          </a:p>
        </p:txBody>
      </p:sp>
      <p:sp>
        <p:nvSpPr>
          <p:cNvPr id="22" name="テキスト ボックス 23">
            <a:extLst>
              <a:ext uri="{FF2B5EF4-FFF2-40B4-BE49-F238E27FC236}">
                <a16:creationId xmlns:a16="http://schemas.microsoft.com/office/drawing/2014/main" id="{AAF1FFD9-27EA-1370-FB0F-A6197F21216C}"/>
              </a:ext>
            </a:extLst>
          </p:cNvPr>
          <p:cNvSpPr txBox="1"/>
          <p:nvPr/>
        </p:nvSpPr>
        <p:spPr>
          <a:xfrm>
            <a:off x="6368888" y="4711453"/>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2000" b="1" u="sng">
                <a:solidFill>
                  <a:schemeClr val="tx1">
                    <a:lumMod val="75000"/>
                    <a:lumOff val="25000"/>
                  </a:schemeClr>
                </a:solidFill>
              </a:rPr>
              <a:t>開幕戦など特定日での効果アップ</a:t>
            </a:r>
          </a:p>
        </p:txBody>
      </p:sp>
      <p:sp>
        <p:nvSpPr>
          <p:cNvPr id="23" name="AutoShape 2">
            <a:extLst>
              <a:ext uri="{FF2B5EF4-FFF2-40B4-BE49-F238E27FC236}">
                <a16:creationId xmlns:a16="http://schemas.microsoft.com/office/drawing/2014/main" id="{E5DB9A67-5CF7-FCD5-7E99-5247BA3A1CE0}"/>
              </a:ext>
            </a:extLst>
          </p:cNvPr>
          <p:cNvSpPr>
            <a:spLocks noChangeAspect="1" noChangeArrowheads="1"/>
          </p:cNvSpPr>
          <p:nvPr/>
        </p:nvSpPr>
        <p:spPr bwMode="auto">
          <a:xfrm>
            <a:off x="5714995" y="3069426"/>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pic>
        <p:nvPicPr>
          <p:cNvPr id="24" name="図 23">
            <a:extLst>
              <a:ext uri="{FF2B5EF4-FFF2-40B4-BE49-F238E27FC236}">
                <a16:creationId xmlns:a16="http://schemas.microsoft.com/office/drawing/2014/main" id="{E30553F4-3C69-B1A9-E4C5-CCA0884A7EAB}"/>
              </a:ext>
            </a:extLst>
          </p:cNvPr>
          <p:cNvPicPr>
            <a:picLocks noChangeAspect="1"/>
          </p:cNvPicPr>
          <p:nvPr/>
        </p:nvPicPr>
        <p:blipFill>
          <a:blip r:embed="rId2"/>
          <a:stretch>
            <a:fillRect/>
          </a:stretch>
        </p:blipFill>
        <p:spPr>
          <a:xfrm>
            <a:off x="5430292" y="1950488"/>
            <a:ext cx="757718" cy="757718"/>
          </a:xfrm>
          <a:prstGeom prst="rect">
            <a:avLst/>
          </a:prstGeom>
        </p:spPr>
      </p:pic>
      <p:pic>
        <p:nvPicPr>
          <p:cNvPr id="25" name="図 24" descr="武器 が含まれている画像&#10;&#10;自動的に生成された説明">
            <a:extLst>
              <a:ext uri="{FF2B5EF4-FFF2-40B4-BE49-F238E27FC236}">
                <a16:creationId xmlns:a16="http://schemas.microsoft.com/office/drawing/2014/main" id="{2664AC29-EEE4-9C8E-6A1C-6ABDC01BCA5C}"/>
              </a:ext>
            </a:extLst>
          </p:cNvPr>
          <p:cNvPicPr>
            <a:picLocks noChangeAspect="1"/>
          </p:cNvPicPr>
          <p:nvPr/>
        </p:nvPicPr>
        <p:blipFill>
          <a:blip r:embed="rId3"/>
          <a:stretch>
            <a:fillRect/>
          </a:stretch>
        </p:blipFill>
        <p:spPr>
          <a:xfrm>
            <a:off x="5396380" y="3167842"/>
            <a:ext cx="825541" cy="825541"/>
          </a:xfrm>
          <a:prstGeom prst="rect">
            <a:avLst/>
          </a:prstGeom>
        </p:spPr>
      </p:pic>
      <p:pic>
        <p:nvPicPr>
          <p:cNvPr id="26" name="図 25" descr="アイコン&#10;&#10;自動的に生成された説明">
            <a:extLst>
              <a:ext uri="{FF2B5EF4-FFF2-40B4-BE49-F238E27FC236}">
                <a16:creationId xmlns:a16="http://schemas.microsoft.com/office/drawing/2014/main" id="{749A5BC6-93C9-A0DE-E39B-33591AC97DDE}"/>
              </a:ext>
            </a:extLst>
          </p:cNvPr>
          <p:cNvPicPr>
            <a:picLocks noChangeAspect="1"/>
          </p:cNvPicPr>
          <p:nvPr/>
        </p:nvPicPr>
        <p:blipFill>
          <a:blip r:embed="rId4"/>
          <a:stretch>
            <a:fillRect/>
          </a:stretch>
        </p:blipFill>
        <p:spPr>
          <a:xfrm>
            <a:off x="5460172" y="4755675"/>
            <a:ext cx="723728" cy="723728"/>
          </a:xfrm>
          <a:prstGeom prst="rect">
            <a:avLst/>
          </a:prstGeom>
        </p:spPr>
      </p:pic>
      <p:sp>
        <p:nvSpPr>
          <p:cNvPr id="27" name="テキスト プレースホルダー 3">
            <a:extLst>
              <a:ext uri="{FF2B5EF4-FFF2-40B4-BE49-F238E27FC236}">
                <a16:creationId xmlns:a16="http://schemas.microsoft.com/office/drawing/2014/main" id="{208F319D-0F12-0125-D668-91EC16C677F0}"/>
              </a:ext>
            </a:extLst>
          </p:cNvPr>
          <p:cNvSpPr txBox="1">
            <a:spLocks/>
          </p:cNvSpPr>
          <p:nvPr/>
        </p:nvSpPr>
        <p:spPr>
          <a:xfrm>
            <a:off x="473530" y="1171423"/>
            <a:ext cx="11128454" cy="299955"/>
          </a:xfrm>
          <a:prstGeom prst="rect">
            <a:avLst/>
          </a:prstGeom>
        </p:spPr>
        <p:txBody>
          <a:bodyPr/>
          <a:lstStyle>
            <a:defPPr>
              <a:defRPr lang="ja-JP"/>
            </a:defPPr>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solidFill>
                  <a:schemeClr val="tx1">
                    <a:lumMod val="95000"/>
                    <a:lumOff val="5000"/>
                  </a:schemeClr>
                </a:solidFill>
                <a:latin typeface="+mn-ea"/>
              </a:rPr>
              <a:t>野球速報アプリで最も注目度と利用頻度が高まる、プロ野球の試合の時間帯に集中的に広告を配信することができる広告メニューです。</a:t>
            </a:r>
          </a:p>
        </p:txBody>
      </p:sp>
      <p:sp>
        <p:nvSpPr>
          <p:cNvPr id="11" name="テキスト ボックス 22">
            <a:extLst>
              <a:ext uri="{FF2B5EF4-FFF2-40B4-BE49-F238E27FC236}">
                <a16:creationId xmlns:a16="http://schemas.microsoft.com/office/drawing/2014/main" id="{3784BF2E-B4F8-B763-F6A6-B487889F0632}"/>
              </a:ext>
            </a:extLst>
          </p:cNvPr>
          <p:cNvSpPr txBox="1"/>
          <p:nvPr/>
        </p:nvSpPr>
        <p:spPr>
          <a:xfrm>
            <a:off x="1408547" y="6035660"/>
            <a:ext cx="5003958" cy="83099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200" dirty="0"/>
              <a:t>・</a:t>
            </a:r>
            <a:r>
              <a:rPr kumimoji="1" lang="ja-JP" altLang="en-US" sz="1200" dirty="0"/>
              <a:t>試合一覧ページに掲載されます。</a:t>
            </a:r>
            <a:endParaRPr kumimoji="1" lang="en-US" altLang="ja-JP" sz="1200" dirty="0"/>
          </a:p>
          <a:p>
            <a:r>
              <a:rPr kumimoji="1" lang="en-US" altLang="ja-JP" sz="1200" b="1" dirty="0">
                <a:solidFill>
                  <a:srgbClr val="C00000"/>
                </a:solidFill>
              </a:rPr>
              <a:t>※</a:t>
            </a:r>
            <a:r>
              <a:rPr kumimoji="1" lang="ja-JP" altLang="en-US" sz="1200" b="1" dirty="0">
                <a:solidFill>
                  <a:srgbClr val="C00000"/>
                </a:solidFill>
              </a:rPr>
              <a:t>各試合の速報ページには掲載されません</a:t>
            </a:r>
            <a:endParaRPr kumimoji="1" lang="en-US" altLang="ja-JP" sz="1200" b="1" dirty="0">
              <a:solidFill>
                <a:srgbClr val="C00000"/>
              </a:solidFill>
            </a:endParaRPr>
          </a:p>
          <a:p>
            <a:r>
              <a:rPr lang="ja-JP" altLang="en-US" sz="1200" dirty="0"/>
              <a:t>・「すべて」タブ以外のタブ配下にも掲載されます。</a:t>
            </a:r>
            <a:endParaRPr lang="en-US" altLang="ja-JP" sz="1200" dirty="0"/>
          </a:p>
          <a:p>
            <a:r>
              <a:rPr lang="en-US" altLang="ja-JP" sz="1200" dirty="0"/>
              <a:t>※</a:t>
            </a:r>
            <a:r>
              <a:rPr lang="ja-JP" altLang="en-US" sz="1200" dirty="0"/>
              <a:t>掲載イメージは変更になる可能性がございます。</a:t>
            </a:r>
            <a:endParaRPr lang="en-US" altLang="ja-JP" sz="1200" dirty="0"/>
          </a:p>
        </p:txBody>
      </p:sp>
      <p:pic>
        <p:nvPicPr>
          <p:cNvPr id="2" name="図 1">
            <a:extLst>
              <a:ext uri="{FF2B5EF4-FFF2-40B4-BE49-F238E27FC236}">
                <a16:creationId xmlns:a16="http://schemas.microsoft.com/office/drawing/2014/main" id="{1BCF044F-1078-A200-CD86-6B11F9F73BF6}"/>
              </a:ext>
            </a:extLst>
          </p:cNvPr>
          <p:cNvPicPr>
            <a:picLocks noChangeAspect="1"/>
          </p:cNvPicPr>
          <p:nvPr/>
        </p:nvPicPr>
        <p:blipFill>
          <a:blip r:embed="rId5"/>
          <a:stretch>
            <a:fillRect/>
          </a:stretch>
        </p:blipFill>
        <p:spPr>
          <a:xfrm>
            <a:off x="1493498" y="1709499"/>
            <a:ext cx="2969009" cy="4176122"/>
          </a:xfrm>
          <a:prstGeom prst="rect">
            <a:avLst/>
          </a:prstGeom>
        </p:spPr>
      </p:pic>
      <p:sp>
        <p:nvSpPr>
          <p:cNvPr id="4" name="正方形/長方形 3">
            <a:extLst>
              <a:ext uri="{FF2B5EF4-FFF2-40B4-BE49-F238E27FC236}">
                <a16:creationId xmlns:a16="http://schemas.microsoft.com/office/drawing/2014/main" id="{4F19A303-F781-4578-C390-C8893AFB3137}"/>
              </a:ext>
            </a:extLst>
          </p:cNvPr>
          <p:cNvSpPr/>
          <p:nvPr/>
        </p:nvSpPr>
        <p:spPr>
          <a:xfrm>
            <a:off x="1631373" y="3322271"/>
            <a:ext cx="2701636" cy="84666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1668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2">
            <a:extLst>
              <a:ext uri="{FF2B5EF4-FFF2-40B4-BE49-F238E27FC236}">
                <a16:creationId xmlns:a16="http://schemas.microsoft.com/office/drawing/2014/main" id="{31871560-C781-81AE-0F4B-3D9D71D04718}"/>
              </a:ext>
            </a:extLst>
          </p:cNvPr>
          <p:cNvSpPr>
            <a:spLocks noGrp="1"/>
          </p:cNvSpPr>
          <p:nvPr>
            <p:ph type="ctrTitle"/>
          </p:nvPr>
        </p:nvSpPr>
        <p:spPr>
          <a:xfrm>
            <a:off x="587375" y="582613"/>
            <a:ext cx="11014075" cy="565150"/>
          </a:xfrm>
        </p:spPr>
        <p:txBody>
          <a:bodyPr/>
          <a:lstStyle/>
          <a:p>
            <a:r>
              <a:rPr lang="ja-JP" altLang="en-US"/>
              <a:t>スポーツナビ 野球速報アプリ　商品詳細</a:t>
            </a:r>
          </a:p>
        </p:txBody>
      </p:sp>
      <p:sp>
        <p:nvSpPr>
          <p:cNvPr id="30" name="テキスト プレースホルダー 3">
            <a:extLst>
              <a:ext uri="{FF2B5EF4-FFF2-40B4-BE49-F238E27FC236}">
                <a16:creationId xmlns:a16="http://schemas.microsoft.com/office/drawing/2014/main" id="{C9ED4703-075B-AB51-C06A-49272EA46A69}"/>
              </a:ext>
            </a:extLst>
          </p:cNvPr>
          <p:cNvSpPr txBox="1">
            <a:spLocks/>
          </p:cNvSpPr>
          <p:nvPr/>
        </p:nvSpPr>
        <p:spPr>
          <a:xfrm>
            <a:off x="473530" y="1098189"/>
            <a:ext cx="11128454"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latin typeface="+mn-ea"/>
              </a:rPr>
              <a:t>試合が行われる時間帯に</a:t>
            </a:r>
            <a:r>
              <a:rPr lang="en-US" altLang="ja-JP" sz="1400" dirty="0">
                <a:latin typeface="+mn-ea"/>
              </a:rPr>
              <a:t>SOV100</a:t>
            </a:r>
            <a:r>
              <a:rPr lang="ja-JP" altLang="en-US" sz="1400" dirty="0">
                <a:latin typeface="+mn-ea"/>
              </a:rPr>
              <a:t>％でジャック配信するプランと、初回接触時に</a:t>
            </a:r>
            <a:r>
              <a:rPr lang="en-US" altLang="ja-JP" sz="1400" dirty="0">
                <a:latin typeface="+mn-ea"/>
              </a:rPr>
              <a:t>100</a:t>
            </a:r>
            <a:r>
              <a:rPr lang="ja-JP" altLang="en-US" sz="1400" dirty="0">
                <a:latin typeface="+mn-ea"/>
              </a:rPr>
              <a:t>％配信することで効率的にリーチを獲得することができる</a:t>
            </a:r>
            <a:r>
              <a:rPr lang="en-US" altLang="ja-JP" sz="1400" dirty="0">
                <a:latin typeface="+mn-ea"/>
              </a:rPr>
              <a:t>FQ1</a:t>
            </a:r>
            <a:r>
              <a:rPr lang="ja-JP" altLang="en-US" sz="1400" dirty="0">
                <a:latin typeface="+mn-ea"/>
              </a:rPr>
              <a:t>配信プランの</a:t>
            </a:r>
            <a:r>
              <a:rPr lang="en-US" altLang="ja-JP" sz="1400" dirty="0">
                <a:latin typeface="+mn-ea"/>
              </a:rPr>
              <a:t>2</a:t>
            </a:r>
            <a:r>
              <a:rPr lang="ja-JP" altLang="en-US" sz="1400" dirty="0">
                <a:latin typeface="+mn-ea"/>
              </a:rPr>
              <a:t>商品をご用意しています。</a:t>
            </a:r>
          </a:p>
        </p:txBody>
      </p:sp>
      <p:graphicFrame>
        <p:nvGraphicFramePr>
          <p:cNvPr id="4" name="表 3">
            <a:extLst>
              <a:ext uri="{FF2B5EF4-FFF2-40B4-BE49-F238E27FC236}">
                <a16:creationId xmlns:a16="http://schemas.microsoft.com/office/drawing/2014/main" id="{F453892D-BDB3-A0E6-8D27-4AD70C26DADD}"/>
              </a:ext>
            </a:extLst>
          </p:cNvPr>
          <p:cNvGraphicFramePr>
            <a:graphicFrameLocks noGrp="1"/>
          </p:cNvGraphicFramePr>
          <p:nvPr>
            <p:extLst>
              <p:ext uri="{D42A27DB-BD31-4B8C-83A1-F6EECF244321}">
                <p14:modId xmlns:p14="http://schemas.microsoft.com/office/powerpoint/2010/main" val="2312404693"/>
              </p:ext>
            </p:extLst>
          </p:nvPr>
        </p:nvGraphicFramePr>
        <p:xfrm>
          <a:off x="3473450" y="1643137"/>
          <a:ext cx="8128000" cy="4351980"/>
        </p:xfrm>
        <a:graphic>
          <a:graphicData uri="http://schemas.openxmlformats.org/drawingml/2006/table">
            <a:tbl>
              <a:tblPr firstRow="1" firstCol="1" bandRow="1">
                <a:tableStyleId>{7DF18680-E054-41AD-8BC1-D1AEF772440D}</a:tableStyleId>
              </a:tblPr>
              <a:tblGrid>
                <a:gridCol w="1625600">
                  <a:extLst>
                    <a:ext uri="{9D8B030D-6E8A-4147-A177-3AD203B41FA5}">
                      <a16:colId xmlns:a16="http://schemas.microsoft.com/office/drawing/2014/main" val="1147313153"/>
                    </a:ext>
                  </a:extLst>
                </a:gridCol>
                <a:gridCol w="1625600">
                  <a:extLst>
                    <a:ext uri="{9D8B030D-6E8A-4147-A177-3AD203B41FA5}">
                      <a16:colId xmlns:a16="http://schemas.microsoft.com/office/drawing/2014/main" val="2597530697"/>
                    </a:ext>
                  </a:extLst>
                </a:gridCol>
                <a:gridCol w="1625600">
                  <a:extLst>
                    <a:ext uri="{9D8B030D-6E8A-4147-A177-3AD203B41FA5}">
                      <a16:colId xmlns:a16="http://schemas.microsoft.com/office/drawing/2014/main" val="3422977024"/>
                    </a:ext>
                  </a:extLst>
                </a:gridCol>
                <a:gridCol w="1625600">
                  <a:extLst>
                    <a:ext uri="{9D8B030D-6E8A-4147-A177-3AD203B41FA5}">
                      <a16:colId xmlns:a16="http://schemas.microsoft.com/office/drawing/2014/main" val="1121008677"/>
                    </a:ext>
                  </a:extLst>
                </a:gridCol>
                <a:gridCol w="1625600">
                  <a:extLst>
                    <a:ext uri="{9D8B030D-6E8A-4147-A177-3AD203B41FA5}">
                      <a16:colId xmlns:a16="http://schemas.microsoft.com/office/drawing/2014/main" val="2095057516"/>
                    </a:ext>
                  </a:extLst>
                </a:gridCol>
              </a:tblGrid>
              <a:tr h="365019">
                <a:tc rowSpan="2">
                  <a:txBody>
                    <a:bodyPr/>
                    <a:lstStyle/>
                    <a:p>
                      <a:pPr algn="ctr"/>
                      <a:endParaRPr kumimoji="1" lang="ja-JP" altLang="en-US" sz="1200" dirty="0"/>
                    </a:p>
                  </a:txBody>
                  <a:tcPr anchor="ctr">
                    <a:solidFill>
                      <a:schemeClr val="tx1">
                        <a:lumMod val="65000"/>
                        <a:lumOff val="35000"/>
                      </a:schemeClr>
                    </a:solidFill>
                  </a:tcPr>
                </a:tc>
                <a:tc gridSpan="2">
                  <a:txBody>
                    <a:bodyPr/>
                    <a:lstStyle/>
                    <a:p>
                      <a:pPr algn="ctr"/>
                      <a:r>
                        <a:rPr lang="ja-JP" altLang="en-US" sz="1200" b="1" dirty="0"/>
                        <a:t>スポーツナビ　野球速報アプリ</a:t>
                      </a:r>
                      <a:endParaRPr lang="en-US" altLang="ja-JP" sz="1200" b="1" dirty="0"/>
                    </a:p>
                    <a:p>
                      <a:pPr algn="ctr"/>
                      <a:r>
                        <a:rPr lang="ja-JP" altLang="en-US" sz="1200" b="1" dirty="0"/>
                        <a:t>　トップパネル　</a:t>
                      </a:r>
                      <a:r>
                        <a:rPr lang="en-US" altLang="ja-JP" sz="1200" b="1" dirty="0"/>
                        <a:t>SP</a:t>
                      </a:r>
                    </a:p>
                  </a:txBody>
                  <a:tcPr anchor="ctr">
                    <a:solidFill>
                      <a:schemeClr val="tx1">
                        <a:lumMod val="65000"/>
                        <a:lumOff val="35000"/>
                      </a:schemeClr>
                    </a:solidFill>
                  </a:tcPr>
                </a:tc>
                <a:tc hMerge="1">
                  <a:txBody>
                    <a:bodyPr/>
                    <a:lstStyle/>
                    <a:p>
                      <a:endParaRPr kumimoji="1" lang="ja-JP" altLang="en-US"/>
                    </a:p>
                  </a:txBody>
                  <a:tcPr/>
                </a:tc>
                <a:tc gridSpan="2">
                  <a:txBody>
                    <a:bodyPr/>
                    <a:lstStyle/>
                    <a:p>
                      <a:pPr algn="ctr"/>
                      <a:r>
                        <a:rPr lang="ja-JP" altLang="en-US" sz="1200" b="1" dirty="0"/>
                        <a:t>スポーツナビ　野球速報アプリ　</a:t>
                      </a:r>
                      <a:endParaRPr lang="en-US" altLang="ja-JP" sz="1200" b="1" dirty="0"/>
                    </a:p>
                    <a:p>
                      <a:pPr algn="ctr"/>
                      <a:r>
                        <a:rPr lang="ja-JP" altLang="en-US" sz="1200" b="1" dirty="0"/>
                        <a:t>トップパネル　</a:t>
                      </a:r>
                      <a:r>
                        <a:rPr lang="en-US" altLang="ja-JP" sz="1200" b="1" dirty="0"/>
                        <a:t>SP</a:t>
                      </a:r>
                      <a:r>
                        <a:rPr lang="ja-JP" altLang="en-US" sz="1200" b="1" dirty="0"/>
                        <a:t>（</a:t>
                      </a:r>
                      <a:r>
                        <a:rPr lang="en-US" altLang="ja-JP" sz="1200" b="1" dirty="0"/>
                        <a:t>FQ1</a:t>
                      </a:r>
                      <a:r>
                        <a:rPr lang="ja-JP" altLang="en-US" sz="1200" b="1" dirty="0"/>
                        <a:t>）</a:t>
                      </a:r>
                    </a:p>
                  </a:txBody>
                  <a:tcPr anchor="ctr">
                    <a:solidFill>
                      <a:schemeClr val="tx1">
                        <a:lumMod val="65000"/>
                        <a:lumOff val="35000"/>
                      </a:schemeClr>
                    </a:solidFill>
                  </a:tcPr>
                </a:tc>
                <a:tc hMerge="1">
                  <a:txBody>
                    <a:bodyPr/>
                    <a:lstStyle/>
                    <a:p>
                      <a:endParaRPr kumimoji="1" lang="ja-JP" altLang="en-US"/>
                    </a:p>
                  </a:txBody>
                  <a:tcPr/>
                </a:tc>
                <a:extLst>
                  <a:ext uri="{0D108BD9-81ED-4DB2-BD59-A6C34878D82A}">
                    <a16:rowId xmlns:a16="http://schemas.microsoft.com/office/drawing/2014/main" val="3741407324"/>
                  </a:ext>
                </a:extLst>
              </a:tr>
              <a:tr h="244827">
                <a:tc vMerge="1">
                  <a:txBody>
                    <a:bodyPr/>
                    <a:lstStyle/>
                    <a:p>
                      <a:endParaRPr kumimoji="1" lang="ja-JP" altLang="en-US"/>
                    </a:p>
                  </a:txBody>
                  <a:tcPr>
                    <a:solidFill>
                      <a:schemeClr val="tx1">
                        <a:lumMod val="65000"/>
                        <a:lumOff val="35000"/>
                      </a:schemeClr>
                    </a:solidFill>
                  </a:tcPr>
                </a:tc>
                <a:tc>
                  <a:txBody>
                    <a:bodyPr/>
                    <a:lstStyle/>
                    <a:p>
                      <a:pPr algn="ctr"/>
                      <a:r>
                        <a:rPr kumimoji="1" lang="ja-JP" altLang="en-US" sz="1050" b="1" dirty="0">
                          <a:solidFill>
                            <a:schemeClr val="bg1"/>
                          </a:solidFill>
                        </a:rPr>
                        <a:t>試合あり</a:t>
                      </a:r>
                    </a:p>
                  </a:txBody>
                  <a:tcPr anchor="ctr">
                    <a:solidFill>
                      <a:schemeClr val="tx1">
                        <a:lumMod val="65000"/>
                        <a:lumOff val="3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試合なし</a:t>
                      </a:r>
                    </a:p>
                  </a:txBody>
                  <a:tcPr anchor="ctr">
                    <a:solidFill>
                      <a:schemeClr val="tx1">
                        <a:lumMod val="65000"/>
                        <a:lumOff val="35000"/>
                      </a:schemeClr>
                    </a:solidFill>
                  </a:tcPr>
                </a:tc>
                <a:tc>
                  <a:txBody>
                    <a:bodyPr/>
                    <a:lstStyle/>
                    <a:p>
                      <a:pPr algn="ctr"/>
                      <a:r>
                        <a:rPr kumimoji="1" lang="ja-JP" altLang="en-US" sz="1050" b="1">
                          <a:solidFill>
                            <a:schemeClr val="bg1"/>
                          </a:solidFill>
                        </a:rPr>
                        <a:t>試合あり</a:t>
                      </a:r>
                    </a:p>
                  </a:txBody>
                  <a:tcPr anchor="ctr">
                    <a:solidFill>
                      <a:schemeClr val="tx1">
                        <a:lumMod val="65000"/>
                        <a:lumOff val="3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試合なし</a:t>
                      </a:r>
                    </a:p>
                  </a:txBody>
                  <a:tcPr anchor="ctr">
                    <a:solidFill>
                      <a:schemeClr val="tx1">
                        <a:lumMod val="65000"/>
                        <a:lumOff val="35000"/>
                      </a:schemeClr>
                    </a:solidFill>
                  </a:tcPr>
                </a:tc>
                <a:extLst>
                  <a:ext uri="{0D108BD9-81ED-4DB2-BD59-A6C34878D82A}">
                    <a16:rowId xmlns:a16="http://schemas.microsoft.com/office/drawing/2014/main" val="711714649"/>
                  </a:ext>
                </a:extLst>
              </a:tr>
              <a:tr h="607220">
                <a:tc>
                  <a:txBody>
                    <a:bodyPr/>
                    <a:lstStyle/>
                    <a:p>
                      <a:pPr algn="ctr"/>
                      <a:r>
                        <a:rPr kumimoji="1" lang="ja-JP" altLang="en-US" sz="1200"/>
                        <a:t>金額</a:t>
                      </a:r>
                    </a:p>
                  </a:txBody>
                  <a:tcPr anchor="ctr">
                    <a:solidFill>
                      <a:schemeClr val="tx1">
                        <a:lumMod val="65000"/>
                        <a:lumOff val="35000"/>
                      </a:schemeClr>
                    </a:solidFill>
                  </a:tcPr>
                </a:tc>
                <a:tc gridSpan="2">
                  <a:txBody>
                    <a:bodyPr/>
                    <a:lstStyle/>
                    <a:p>
                      <a:pPr algn="ctr"/>
                      <a:r>
                        <a:rPr kumimoji="1" lang="en-US" altLang="ja-JP" sz="1050" dirty="0">
                          <a:latin typeface="+mn-ea"/>
                          <a:ea typeface="+mn-ea"/>
                        </a:rPr>
                        <a:t>500</a:t>
                      </a:r>
                      <a:r>
                        <a:rPr kumimoji="1" lang="ja-JP" altLang="en-US" sz="1050" dirty="0">
                          <a:latin typeface="+mn-ea"/>
                          <a:ea typeface="+mn-ea"/>
                        </a:rPr>
                        <a:t>万円</a:t>
                      </a:r>
                      <a:endParaRPr kumimoji="1" lang="en-US" altLang="ja-JP" sz="1050" dirty="0">
                        <a:latin typeface="+mn-ea"/>
                        <a:ea typeface="+mn-ea"/>
                      </a:endParaRPr>
                    </a:p>
                    <a:p>
                      <a:pPr algn="ctr"/>
                      <a:r>
                        <a:rPr kumimoji="1" lang="en-US" altLang="ja-JP" sz="1050" dirty="0">
                          <a:latin typeface="+mn-ea"/>
                          <a:ea typeface="+mn-ea"/>
                        </a:rPr>
                        <a:t>※1</a:t>
                      </a:r>
                    </a:p>
                  </a:txBody>
                  <a:tcPr anchor="ctr"/>
                </a:tc>
                <a:tc hMerge="1">
                  <a:txBody>
                    <a:bodyPr/>
                    <a:lstStyle/>
                    <a:p>
                      <a:pPr algn="ctr"/>
                      <a:endParaRPr kumimoji="1" lang="ja-JP" altLang="en-US"/>
                    </a:p>
                  </a:txBody>
                  <a:tcPr anchor="ctr"/>
                </a:tc>
                <a:tc gridSpan="2">
                  <a:txBody>
                    <a:bodyPr/>
                    <a:lstStyle/>
                    <a:p>
                      <a:pPr algn="ctr"/>
                      <a:r>
                        <a:rPr kumimoji="1" lang="en-US" altLang="ja-JP" sz="1050" dirty="0">
                          <a:latin typeface="+mn-ea"/>
                          <a:ea typeface="+mn-ea"/>
                        </a:rPr>
                        <a:t>150</a:t>
                      </a:r>
                      <a:r>
                        <a:rPr kumimoji="1" lang="ja-JP" altLang="en-US" sz="1050" dirty="0">
                          <a:latin typeface="+mn-ea"/>
                          <a:ea typeface="+mn-ea"/>
                        </a:rPr>
                        <a:t>万円</a:t>
                      </a:r>
                      <a:endParaRPr kumimoji="1" lang="en-US" altLang="ja-JP" sz="1050" dirty="0">
                        <a:latin typeface="+mn-ea"/>
                        <a:ea typeface="+mn-ea"/>
                      </a:endParaRPr>
                    </a:p>
                    <a:p>
                      <a:pPr algn="ctr"/>
                      <a:r>
                        <a:rPr kumimoji="1" lang="en-US" altLang="ja-JP" sz="1050" dirty="0">
                          <a:latin typeface="+mn-ea"/>
                          <a:ea typeface="+mn-ea"/>
                        </a:rPr>
                        <a:t>※1</a:t>
                      </a:r>
                      <a:endParaRPr kumimoji="1" lang="ja-JP" altLang="en-US" sz="1050" dirty="0">
                        <a:latin typeface="+mn-ea"/>
                        <a:ea typeface="+mn-ea"/>
                      </a:endParaRPr>
                    </a:p>
                  </a:txBody>
                  <a:tcPr anchor="ctr"/>
                </a:tc>
                <a:tc hMerge="1">
                  <a:txBody>
                    <a:bodyPr/>
                    <a:lstStyle/>
                    <a:p>
                      <a:pPr algn="ctr"/>
                      <a:endParaRPr kumimoji="1" lang="ja-JP" altLang="en-US"/>
                    </a:p>
                  </a:txBody>
                  <a:tcPr anchor="ctr"/>
                </a:tc>
                <a:extLst>
                  <a:ext uri="{0D108BD9-81ED-4DB2-BD59-A6C34878D82A}">
                    <a16:rowId xmlns:a16="http://schemas.microsoft.com/office/drawing/2014/main" val="3598152694"/>
                  </a:ext>
                </a:extLst>
              </a:tr>
              <a:tr h="607220">
                <a:tc>
                  <a:txBody>
                    <a:bodyPr/>
                    <a:lstStyle/>
                    <a:p>
                      <a:pPr algn="ctr"/>
                      <a:r>
                        <a:rPr kumimoji="1" lang="ja-JP" altLang="en-US" sz="1200"/>
                        <a:t>配信手法</a:t>
                      </a:r>
                    </a:p>
                  </a:txBody>
                  <a:tcPr anchor="ctr">
                    <a:solidFill>
                      <a:schemeClr val="tx1">
                        <a:lumMod val="65000"/>
                        <a:lumOff val="35000"/>
                      </a:schemeClr>
                    </a:solidFill>
                  </a:tcPr>
                </a:tc>
                <a:tc gridSpan="2">
                  <a:txBody>
                    <a:bodyPr/>
                    <a:lstStyle/>
                    <a:p>
                      <a:pPr algn="ctr"/>
                      <a:r>
                        <a:rPr kumimoji="1" lang="en-US" altLang="ja-JP" sz="1050" dirty="0">
                          <a:latin typeface="+mn-ea"/>
                          <a:ea typeface="+mn-ea"/>
                        </a:rPr>
                        <a:t>SOV100</a:t>
                      </a:r>
                      <a:r>
                        <a:rPr kumimoji="1" lang="ja-JP" altLang="en-US" sz="1050" dirty="0">
                          <a:latin typeface="+mn-ea"/>
                          <a:ea typeface="+mn-ea"/>
                        </a:rPr>
                        <a:t>％配信（ジャック配信）</a:t>
                      </a:r>
                    </a:p>
                  </a:txBody>
                  <a:tcPr anchor="ctr"/>
                </a:tc>
                <a:tc hMerge="1">
                  <a:txBody>
                    <a:bodyPr/>
                    <a:lstStyle/>
                    <a:p>
                      <a:pPr algn="ctr"/>
                      <a:endParaRPr kumimoji="1" lang="ja-JP" altLang="en-US"/>
                    </a:p>
                  </a:txBody>
                  <a:tcPr anchor="ctr"/>
                </a:tc>
                <a:tc gridSpan="2">
                  <a:txBody>
                    <a:bodyPr/>
                    <a:lstStyle/>
                    <a:p>
                      <a:pPr algn="ctr"/>
                      <a:r>
                        <a:rPr kumimoji="1" lang="en-US" altLang="ja-JP" sz="1050">
                          <a:latin typeface="+mn-ea"/>
                          <a:ea typeface="+mn-ea"/>
                        </a:rPr>
                        <a:t>FQ1</a:t>
                      </a:r>
                      <a:r>
                        <a:rPr kumimoji="1" lang="ja-JP" altLang="en-US" sz="1050">
                          <a:latin typeface="+mn-ea"/>
                          <a:ea typeface="+mn-ea"/>
                        </a:rPr>
                        <a:t>配信（初回接触時</a:t>
                      </a:r>
                      <a:r>
                        <a:rPr kumimoji="1" lang="en-US" altLang="ja-JP" sz="1050">
                          <a:latin typeface="+mn-ea"/>
                          <a:ea typeface="+mn-ea"/>
                        </a:rPr>
                        <a:t>100</a:t>
                      </a:r>
                      <a:r>
                        <a:rPr kumimoji="1" lang="ja-JP" altLang="en-US" sz="1050">
                          <a:latin typeface="+mn-ea"/>
                          <a:ea typeface="+mn-ea"/>
                        </a:rPr>
                        <a:t>％配信）</a:t>
                      </a:r>
                    </a:p>
                  </a:txBody>
                  <a:tcPr anchor="ctr"/>
                </a:tc>
                <a:tc hMerge="1">
                  <a:txBody>
                    <a:bodyPr/>
                    <a:lstStyle/>
                    <a:p>
                      <a:pPr algn="ctr"/>
                      <a:endParaRPr kumimoji="1" lang="ja-JP" altLang="en-US"/>
                    </a:p>
                  </a:txBody>
                  <a:tcPr anchor="ctr"/>
                </a:tc>
                <a:extLst>
                  <a:ext uri="{0D108BD9-81ED-4DB2-BD59-A6C34878D82A}">
                    <a16:rowId xmlns:a16="http://schemas.microsoft.com/office/drawing/2014/main" val="3506772060"/>
                  </a:ext>
                </a:extLst>
              </a:tr>
              <a:tr h="607220">
                <a:tc>
                  <a:txBody>
                    <a:bodyPr/>
                    <a:lstStyle/>
                    <a:p>
                      <a:pPr algn="ctr"/>
                      <a:r>
                        <a:rPr kumimoji="1" lang="ja-JP" altLang="en-US" sz="1200"/>
                        <a:t>配信時間帯</a:t>
                      </a:r>
                    </a:p>
                  </a:txBody>
                  <a:tcPr anchor="ctr">
                    <a:solidFill>
                      <a:schemeClr val="tx1">
                        <a:lumMod val="65000"/>
                        <a:lumOff val="35000"/>
                      </a:schemeClr>
                    </a:solidFill>
                  </a:tcPr>
                </a:tc>
                <a:tc gridSpan="2">
                  <a:txBody>
                    <a:bodyPr/>
                    <a:lstStyle/>
                    <a:p>
                      <a:pPr algn="ct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①</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14</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17</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59</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分</a:t>
                      </a:r>
                      <a:b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b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②</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18</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21</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59</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分</a:t>
                      </a:r>
                      <a:endPar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endParaRPr>
                    </a:p>
                  </a:txBody>
                  <a:tcPr anchor="ctr"/>
                </a:tc>
                <a:tc hMerge="1">
                  <a:txBody>
                    <a:bodyPr/>
                    <a:lstStyle/>
                    <a:p>
                      <a:pPr algn="ctr"/>
                      <a:endParaRPr kumimoji="1" lang="ja-JP" altLang="en-US"/>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①</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14</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17</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59</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分</a:t>
                      </a:r>
                      <a:b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b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②</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18</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21</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59</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分</a:t>
                      </a:r>
                      <a:endPar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endParaRPr>
                    </a:p>
                  </a:txBody>
                  <a:tcPr anchor="ctr"/>
                </a:tc>
                <a:tc hMerge="1">
                  <a:txBody>
                    <a:bodyPr/>
                    <a:lstStyle/>
                    <a:p>
                      <a:pPr algn="ctr"/>
                      <a:endParaRPr kumimoji="1" lang="ja-JP" altLang="en-US"/>
                    </a:p>
                  </a:txBody>
                  <a:tcPr anchor="ctr"/>
                </a:tc>
                <a:extLst>
                  <a:ext uri="{0D108BD9-81ED-4DB2-BD59-A6C34878D82A}">
                    <a16:rowId xmlns:a16="http://schemas.microsoft.com/office/drawing/2014/main" val="3475807590"/>
                  </a:ext>
                </a:extLst>
              </a:tr>
              <a:tr h="607220">
                <a:tc>
                  <a:txBody>
                    <a:bodyPr/>
                    <a:lstStyle/>
                    <a:p>
                      <a:pPr algn="ctr"/>
                      <a:r>
                        <a:rPr kumimoji="1" lang="ja-JP" altLang="en-US" sz="1200"/>
                        <a:t>想定</a:t>
                      </a:r>
                      <a:r>
                        <a:rPr kumimoji="1" lang="en-US" altLang="ja-JP" sz="1200"/>
                        <a:t>Vimps</a:t>
                      </a:r>
                      <a:endParaRPr kumimoji="1" lang="ja-JP" altLang="en-US" sz="1200"/>
                    </a:p>
                  </a:txBody>
                  <a:tcPr anchor="ctr">
                    <a:solidFill>
                      <a:schemeClr val="tx1">
                        <a:lumMod val="65000"/>
                        <a:lumOff val="35000"/>
                      </a:schemeClr>
                    </a:solidFill>
                  </a:tcPr>
                </a:tc>
                <a:tc>
                  <a:txBody>
                    <a:bodyPr/>
                    <a:lstStyle/>
                    <a:p>
                      <a:pPr algn="ctr"/>
                      <a:r>
                        <a:rPr kumimoji="1" lang="en-US" altLang="ja-JP" sz="1050" dirty="0">
                          <a:latin typeface="+mn-ea"/>
                          <a:ea typeface="+mn-ea"/>
                        </a:rPr>
                        <a:t>500</a:t>
                      </a:r>
                      <a:r>
                        <a:rPr kumimoji="1" lang="ja-JP" altLang="en-US" sz="1050" dirty="0">
                          <a:latin typeface="+mn-ea"/>
                          <a:ea typeface="+mn-ea"/>
                        </a:rPr>
                        <a:t>万～</a:t>
                      </a:r>
                      <a:r>
                        <a:rPr kumimoji="1" lang="en-US" altLang="ja-JP" sz="1050" dirty="0">
                          <a:latin typeface="+mn-ea"/>
                          <a:ea typeface="+mn-ea"/>
                        </a:rPr>
                        <a:t>700</a:t>
                      </a:r>
                      <a:r>
                        <a:rPr kumimoji="1" lang="ja-JP" altLang="en-US" sz="1050" dirty="0">
                          <a:latin typeface="+mn-ea"/>
                          <a:ea typeface="+mn-ea"/>
                        </a:rPr>
                        <a:t>万</a:t>
                      </a:r>
                      <a:r>
                        <a:rPr kumimoji="1" lang="en-US" altLang="ja-JP" sz="1050" dirty="0" err="1">
                          <a:latin typeface="+mn-ea"/>
                          <a:ea typeface="+mn-ea"/>
                        </a:rPr>
                        <a:t>vimps</a:t>
                      </a:r>
                      <a:br>
                        <a:rPr kumimoji="1" lang="en-US" altLang="ja-JP" sz="1050" dirty="0">
                          <a:latin typeface="+mn-ea"/>
                          <a:ea typeface="+mn-ea"/>
                        </a:rPr>
                      </a:br>
                      <a:r>
                        <a:rPr kumimoji="1" lang="ja-JP" altLang="en-US" sz="700" dirty="0">
                          <a:latin typeface="+mn-ea"/>
                          <a:ea typeface="+mn-ea"/>
                        </a:rPr>
                        <a:t>　　</a:t>
                      </a:r>
                      <a:endParaRPr kumimoji="1" lang="en-US" altLang="ja-JP" sz="700" dirty="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dirty="0">
                          <a:latin typeface="+mn-ea"/>
                          <a:ea typeface="+mn-ea"/>
                        </a:rPr>
                        <a:t>※</a:t>
                      </a:r>
                      <a:r>
                        <a:rPr kumimoji="1" lang="ja-JP" altLang="en-US" sz="700" dirty="0">
                          <a:latin typeface="+mn-ea"/>
                          <a:ea typeface="+mn-ea"/>
                        </a:rPr>
                        <a:t>試合数や試合時間の変動などによって変動します。</a:t>
                      </a:r>
                      <a:endParaRPr kumimoji="1" lang="en-US" altLang="ja-JP" sz="700" dirty="0">
                        <a:latin typeface="+mn-ea"/>
                        <a:ea typeface="+mn-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n-ea"/>
                          <a:ea typeface="+mn-ea"/>
                        </a:rPr>
                        <a:t>250</a:t>
                      </a:r>
                      <a:r>
                        <a:rPr kumimoji="1" lang="ja-JP" altLang="en-US" sz="1050" dirty="0">
                          <a:latin typeface="+mn-ea"/>
                          <a:ea typeface="+mn-ea"/>
                        </a:rPr>
                        <a:t>万～</a:t>
                      </a:r>
                      <a:r>
                        <a:rPr kumimoji="1" lang="en-US" altLang="ja-JP" sz="1050" dirty="0">
                          <a:latin typeface="+mn-ea"/>
                          <a:ea typeface="+mn-ea"/>
                        </a:rPr>
                        <a:t>350</a:t>
                      </a:r>
                      <a:r>
                        <a:rPr kumimoji="1" lang="ja-JP" altLang="en-US" sz="1050" dirty="0">
                          <a:latin typeface="+mn-ea"/>
                          <a:ea typeface="+mn-ea"/>
                        </a:rPr>
                        <a:t>万</a:t>
                      </a:r>
                      <a:r>
                        <a:rPr kumimoji="1" lang="en-US" altLang="ja-JP" sz="1050" dirty="0" err="1">
                          <a:latin typeface="+mn-ea"/>
                          <a:ea typeface="+mn-ea"/>
                        </a:rPr>
                        <a:t>vimps</a:t>
                      </a:r>
                      <a:endParaRPr kumimoji="1" lang="en-US" altLang="ja-JP" sz="1050" dirty="0">
                        <a:latin typeface="+mn-ea"/>
                        <a:ea typeface="+mn-ea"/>
                      </a:endParaRPr>
                    </a:p>
                  </a:txBody>
                  <a:tcPr anchor="ctr"/>
                </a:tc>
                <a:tc>
                  <a:txBody>
                    <a:bodyPr/>
                    <a:lstStyle/>
                    <a:p>
                      <a:pPr algn="ctr"/>
                      <a:r>
                        <a:rPr kumimoji="1" lang="en-US" altLang="ja-JP" sz="1050">
                          <a:latin typeface="+mn-ea"/>
                          <a:ea typeface="+mn-ea"/>
                        </a:rPr>
                        <a:t>150</a:t>
                      </a:r>
                      <a:r>
                        <a:rPr kumimoji="1" lang="ja-JP" altLang="en-US" sz="1050">
                          <a:latin typeface="+mn-ea"/>
                          <a:ea typeface="+mn-ea"/>
                        </a:rPr>
                        <a:t>万～</a:t>
                      </a:r>
                      <a:r>
                        <a:rPr kumimoji="1" lang="en-US" altLang="ja-JP" sz="1050">
                          <a:latin typeface="+mn-ea"/>
                          <a:ea typeface="+mn-ea"/>
                        </a:rPr>
                        <a:t>180</a:t>
                      </a:r>
                      <a:r>
                        <a:rPr kumimoji="1" lang="ja-JP" altLang="en-US" sz="1050">
                          <a:latin typeface="+mn-ea"/>
                          <a:ea typeface="+mn-ea"/>
                        </a:rPr>
                        <a:t>万</a:t>
                      </a:r>
                      <a:r>
                        <a:rPr kumimoji="1" lang="en-US" altLang="ja-JP" sz="1050">
                          <a:latin typeface="+mn-ea"/>
                          <a:ea typeface="+mn-ea"/>
                        </a:rPr>
                        <a:t>vimps</a:t>
                      </a:r>
                    </a:p>
                    <a:p>
                      <a:pPr algn="ctr"/>
                      <a:r>
                        <a:rPr kumimoji="1" lang="ja-JP" altLang="en-US" sz="700">
                          <a:latin typeface="+mn-ea"/>
                          <a:ea typeface="+mn-ea"/>
                        </a:rPr>
                        <a:t>　</a:t>
                      </a:r>
                      <a:endParaRPr kumimoji="1" lang="en-US" altLang="ja-JP" sz="70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a:latin typeface="+mn-ea"/>
                          <a:ea typeface="+mn-ea"/>
                        </a:rPr>
                        <a:t>※</a:t>
                      </a:r>
                      <a:r>
                        <a:rPr kumimoji="1" lang="ja-JP" altLang="en-US" sz="700">
                          <a:latin typeface="+mn-ea"/>
                          <a:ea typeface="+mn-ea"/>
                        </a:rPr>
                        <a:t>試合数や試合時間の変動などによって変動します。</a:t>
                      </a:r>
                      <a:endParaRPr kumimoji="1" lang="en-US" altLang="ja-JP" sz="700">
                        <a:latin typeface="+mn-ea"/>
                        <a:ea typeface="+mn-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a:latin typeface="+mn-ea"/>
                          <a:ea typeface="+mn-ea"/>
                        </a:rPr>
                        <a:t>100</a:t>
                      </a:r>
                      <a:r>
                        <a:rPr kumimoji="1" lang="ja-JP" altLang="en-US" sz="1050">
                          <a:latin typeface="+mn-ea"/>
                          <a:ea typeface="+mn-ea"/>
                        </a:rPr>
                        <a:t>万～</a:t>
                      </a:r>
                      <a:r>
                        <a:rPr kumimoji="1" lang="en-US" altLang="ja-JP" sz="1050">
                          <a:latin typeface="+mn-ea"/>
                          <a:ea typeface="+mn-ea"/>
                        </a:rPr>
                        <a:t>130</a:t>
                      </a:r>
                      <a:r>
                        <a:rPr kumimoji="1" lang="ja-JP" altLang="en-US" sz="1050">
                          <a:latin typeface="+mn-ea"/>
                          <a:ea typeface="+mn-ea"/>
                        </a:rPr>
                        <a:t>万</a:t>
                      </a:r>
                      <a:r>
                        <a:rPr kumimoji="1" lang="en-US" altLang="ja-JP" sz="1050">
                          <a:latin typeface="+mn-ea"/>
                          <a:ea typeface="+mn-ea"/>
                        </a:rPr>
                        <a:t>vimps</a:t>
                      </a:r>
                      <a:endParaRPr kumimoji="1" lang="ja-JP" altLang="en-US" sz="1050">
                        <a:latin typeface="+mn-ea"/>
                        <a:ea typeface="+mn-ea"/>
                      </a:endParaRPr>
                    </a:p>
                  </a:txBody>
                  <a:tcPr anchor="ctr"/>
                </a:tc>
                <a:extLst>
                  <a:ext uri="{0D108BD9-81ED-4DB2-BD59-A6C34878D82A}">
                    <a16:rowId xmlns:a16="http://schemas.microsoft.com/office/drawing/2014/main" val="3006328221"/>
                  </a:ext>
                </a:extLst>
              </a:tr>
              <a:tr h="607220">
                <a:tc>
                  <a:txBody>
                    <a:bodyPr/>
                    <a:lstStyle/>
                    <a:p>
                      <a:pPr algn="ctr"/>
                      <a:r>
                        <a:rPr kumimoji="1" lang="ja-JP" altLang="en-US" sz="1200"/>
                        <a:t>想定リーチ</a:t>
                      </a:r>
                    </a:p>
                  </a:txBody>
                  <a:tcPr anchor="ctr">
                    <a:solidFill>
                      <a:schemeClr val="tx1">
                        <a:lumMod val="65000"/>
                        <a:lumOff val="35000"/>
                      </a:schemeClr>
                    </a:solidFill>
                  </a:tcPr>
                </a:tc>
                <a:tc>
                  <a:txBody>
                    <a:bodyPr/>
                    <a:lstStyle/>
                    <a:p>
                      <a:pPr algn="ctr"/>
                      <a:r>
                        <a:rPr kumimoji="1" lang="en-US" altLang="ja-JP" sz="1050" dirty="0">
                          <a:latin typeface="+mn-ea"/>
                          <a:ea typeface="+mn-ea"/>
                        </a:rPr>
                        <a:t>150</a:t>
                      </a:r>
                      <a:r>
                        <a:rPr kumimoji="1" lang="ja-JP" altLang="en-US" sz="1050" dirty="0">
                          <a:latin typeface="+mn-ea"/>
                          <a:ea typeface="+mn-ea"/>
                        </a:rPr>
                        <a:t>万～</a:t>
                      </a:r>
                      <a:r>
                        <a:rPr kumimoji="1" lang="en-US" altLang="ja-JP" sz="1050" dirty="0">
                          <a:latin typeface="+mn-ea"/>
                          <a:ea typeface="+mn-ea"/>
                        </a:rPr>
                        <a:t>180</a:t>
                      </a:r>
                      <a:r>
                        <a:rPr kumimoji="1" lang="ja-JP" altLang="en-US" sz="1050" dirty="0">
                          <a:latin typeface="+mn-ea"/>
                          <a:ea typeface="+mn-ea"/>
                        </a:rPr>
                        <a:t>万リーチ</a:t>
                      </a:r>
                      <a:endParaRPr kumimoji="1" lang="en-US" altLang="ja-JP" sz="1050" dirty="0">
                        <a:latin typeface="+mn-ea"/>
                        <a:ea typeface="+mn-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n-ea"/>
                          <a:ea typeface="+mn-ea"/>
                        </a:rPr>
                        <a:t>100</a:t>
                      </a:r>
                      <a:r>
                        <a:rPr kumimoji="1" lang="ja-JP" altLang="en-US" sz="1050" dirty="0">
                          <a:latin typeface="+mn-ea"/>
                          <a:ea typeface="+mn-ea"/>
                        </a:rPr>
                        <a:t>万～</a:t>
                      </a:r>
                      <a:r>
                        <a:rPr kumimoji="1" lang="en-US" altLang="ja-JP" sz="1050" dirty="0">
                          <a:latin typeface="+mn-ea"/>
                          <a:ea typeface="+mn-ea"/>
                        </a:rPr>
                        <a:t>130</a:t>
                      </a:r>
                      <a:r>
                        <a:rPr kumimoji="1" lang="ja-JP" altLang="en-US" sz="1050" dirty="0">
                          <a:latin typeface="+mn-ea"/>
                          <a:ea typeface="+mn-ea"/>
                        </a:rPr>
                        <a:t>万リーチ</a:t>
                      </a:r>
                    </a:p>
                  </a:txBody>
                  <a:tcPr anchor="ctr"/>
                </a:tc>
                <a:tc>
                  <a:txBody>
                    <a:bodyPr/>
                    <a:lstStyle/>
                    <a:p>
                      <a:pPr algn="ctr"/>
                      <a:r>
                        <a:rPr kumimoji="1" lang="en-US" altLang="ja-JP" sz="1050">
                          <a:latin typeface="+mn-ea"/>
                          <a:ea typeface="+mn-ea"/>
                        </a:rPr>
                        <a:t>150</a:t>
                      </a:r>
                      <a:r>
                        <a:rPr kumimoji="1" lang="ja-JP" altLang="en-US" sz="1050">
                          <a:latin typeface="+mn-ea"/>
                          <a:ea typeface="+mn-ea"/>
                        </a:rPr>
                        <a:t>万～</a:t>
                      </a:r>
                      <a:r>
                        <a:rPr kumimoji="1" lang="en-US" altLang="ja-JP" sz="1050">
                          <a:latin typeface="+mn-ea"/>
                          <a:ea typeface="+mn-ea"/>
                        </a:rPr>
                        <a:t>180</a:t>
                      </a:r>
                      <a:r>
                        <a:rPr kumimoji="1" lang="ja-JP" altLang="en-US" sz="1050">
                          <a:latin typeface="+mn-ea"/>
                          <a:ea typeface="+mn-ea"/>
                        </a:rPr>
                        <a:t>万リーチ</a:t>
                      </a:r>
                      <a:endParaRPr kumimoji="1" lang="en-US" altLang="ja-JP" sz="1050">
                        <a:latin typeface="+mn-ea"/>
                        <a:ea typeface="+mn-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a:latin typeface="+mn-ea"/>
                          <a:ea typeface="+mn-ea"/>
                        </a:rPr>
                        <a:t>100</a:t>
                      </a:r>
                      <a:r>
                        <a:rPr kumimoji="1" lang="ja-JP" altLang="en-US" sz="1050">
                          <a:latin typeface="+mn-ea"/>
                          <a:ea typeface="+mn-ea"/>
                        </a:rPr>
                        <a:t>万～</a:t>
                      </a:r>
                      <a:r>
                        <a:rPr kumimoji="1" lang="en-US" altLang="ja-JP" sz="1050">
                          <a:latin typeface="+mn-ea"/>
                          <a:ea typeface="+mn-ea"/>
                        </a:rPr>
                        <a:t>130</a:t>
                      </a:r>
                      <a:r>
                        <a:rPr kumimoji="1" lang="ja-JP" altLang="en-US" sz="1050">
                          <a:latin typeface="+mn-ea"/>
                          <a:ea typeface="+mn-ea"/>
                        </a:rPr>
                        <a:t>万リーチ</a:t>
                      </a:r>
                    </a:p>
                  </a:txBody>
                  <a:tcPr anchor="ctr"/>
                </a:tc>
                <a:extLst>
                  <a:ext uri="{0D108BD9-81ED-4DB2-BD59-A6C34878D82A}">
                    <a16:rowId xmlns:a16="http://schemas.microsoft.com/office/drawing/2014/main" val="3682888584"/>
                  </a:ext>
                </a:extLst>
              </a:tr>
              <a:tr h="607220">
                <a:tc>
                  <a:txBody>
                    <a:bodyPr/>
                    <a:lstStyle/>
                    <a:p>
                      <a:pPr algn="ctr"/>
                      <a:r>
                        <a:rPr kumimoji="1" lang="ja-JP" altLang="en-US" sz="1200"/>
                        <a:t>想定</a:t>
                      </a:r>
                      <a:r>
                        <a:rPr kumimoji="1" lang="en-US" altLang="ja-JP" sz="1200"/>
                        <a:t>CTR</a:t>
                      </a:r>
                      <a:endParaRPr kumimoji="1" lang="ja-JP" altLang="en-US" sz="1200"/>
                    </a:p>
                  </a:txBody>
                  <a:tcPr anchor="ctr">
                    <a:solidFill>
                      <a:schemeClr val="tx1">
                        <a:lumMod val="65000"/>
                        <a:lumOff val="35000"/>
                      </a:schemeClr>
                    </a:solidFill>
                  </a:tcPr>
                </a:tc>
                <a:tc gridSpan="2">
                  <a:txBody>
                    <a:bodyPr/>
                    <a:lstStyle/>
                    <a:p>
                      <a:pPr algn="ctr"/>
                      <a:r>
                        <a:rPr kumimoji="1" lang="en-US" altLang="ja-JP" sz="1050" dirty="0">
                          <a:latin typeface="+mn-ea"/>
                          <a:ea typeface="+mn-ea"/>
                        </a:rPr>
                        <a:t>0.03</a:t>
                      </a:r>
                      <a:r>
                        <a:rPr kumimoji="1" lang="ja-JP" altLang="en-US" sz="1050" dirty="0">
                          <a:latin typeface="+mn-ea"/>
                          <a:ea typeface="+mn-ea"/>
                        </a:rPr>
                        <a:t>％～</a:t>
                      </a:r>
                      <a:r>
                        <a:rPr kumimoji="1" lang="en-US" altLang="ja-JP" sz="1050" dirty="0">
                          <a:latin typeface="+mn-ea"/>
                          <a:ea typeface="+mn-ea"/>
                        </a:rPr>
                        <a:t>0.05</a:t>
                      </a:r>
                      <a:r>
                        <a:rPr kumimoji="1" lang="ja-JP" altLang="en-US" sz="1050" dirty="0">
                          <a:latin typeface="+mn-ea"/>
                          <a:ea typeface="+mn-ea"/>
                        </a:rPr>
                        <a:t>％</a:t>
                      </a:r>
                    </a:p>
                  </a:txBody>
                  <a:tcPr anchor="ctr"/>
                </a:tc>
                <a:tc hMerge="1">
                  <a:txBody>
                    <a:bodyPr/>
                    <a:lstStyle/>
                    <a:p>
                      <a:pPr algn="ctr"/>
                      <a:endParaRPr kumimoji="1" lang="ja-JP" altLang="en-US"/>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n-ea"/>
                          <a:ea typeface="+mn-ea"/>
                        </a:rPr>
                        <a:t>0.03</a:t>
                      </a:r>
                      <a:r>
                        <a:rPr kumimoji="1" lang="ja-JP" altLang="en-US" sz="1050" dirty="0">
                          <a:latin typeface="+mn-ea"/>
                          <a:ea typeface="+mn-ea"/>
                        </a:rPr>
                        <a:t>％～</a:t>
                      </a:r>
                      <a:r>
                        <a:rPr kumimoji="1" lang="en-US" altLang="ja-JP" sz="1050" dirty="0">
                          <a:latin typeface="+mn-ea"/>
                          <a:ea typeface="+mn-ea"/>
                        </a:rPr>
                        <a:t>0.05</a:t>
                      </a:r>
                      <a:r>
                        <a:rPr kumimoji="1" lang="ja-JP" altLang="en-US" sz="1050" dirty="0">
                          <a:latin typeface="+mn-ea"/>
                          <a:ea typeface="+mn-ea"/>
                        </a:rPr>
                        <a:t>％</a:t>
                      </a:r>
                    </a:p>
                  </a:txBody>
                  <a:tcPr anchor="ctr"/>
                </a:tc>
                <a:tc hMerge="1">
                  <a:txBody>
                    <a:bodyPr/>
                    <a:lstStyle/>
                    <a:p>
                      <a:pPr algn="ctr"/>
                      <a:endParaRPr kumimoji="1" lang="ja-JP" altLang="en-US"/>
                    </a:p>
                  </a:txBody>
                  <a:tcPr anchor="ctr"/>
                </a:tc>
                <a:extLst>
                  <a:ext uri="{0D108BD9-81ED-4DB2-BD59-A6C34878D82A}">
                    <a16:rowId xmlns:a16="http://schemas.microsoft.com/office/drawing/2014/main" val="2458005306"/>
                  </a:ext>
                </a:extLst>
              </a:tr>
            </a:tbl>
          </a:graphicData>
        </a:graphic>
      </p:graphicFrame>
      <p:sp>
        <p:nvSpPr>
          <p:cNvPr id="5" name="テキスト ボックス 4">
            <a:extLst>
              <a:ext uri="{FF2B5EF4-FFF2-40B4-BE49-F238E27FC236}">
                <a16:creationId xmlns:a16="http://schemas.microsoft.com/office/drawing/2014/main" id="{8303B67B-D54A-87CA-DED3-DF2A84829E7B}"/>
              </a:ext>
            </a:extLst>
          </p:cNvPr>
          <p:cNvSpPr txBox="1"/>
          <p:nvPr/>
        </p:nvSpPr>
        <p:spPr>
          <a:xfrm>
            <a:off x="3473450" y="6059943"/>
            <a:ext cx="4278580" cy="553998"/>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dirty="0">
                <a:latin typeface="+mn-ea"/>
                <a:ea typeface="+mn-ea"/>
              </a:rPr>
              <a:t>※1</a:t>
            </a:r>
            <a:r>
              <a:rPr kumimoji="1" lang="ja-JP" altLang="en-US" sz="1000" dirty="0">
                <a:latin typeface="+mn-ea"/>
                <a:ea typeface="+mn-ea"/>
              </a:rPr>
              <a:t>　配信時間帯①、②の各時間帯ごとの金額になります。</a:t>
            </a:r>
            <a:endParaRPr kumimoji="1" lang="en-US" altLang="ja-JP" sz="1000" dirty="0">
              <a:latin typeface="+mn-ea"/>
              <a:ea typeface="+mn-ea"/>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dirty="0">
                <a:latin typeface="+mn-ea"/>
                <a:ea typeface="+mn-ea"/>
              </a:rPr>
              <a:t>※</a:t>
            </a:r>
            <a:r>
              <a:rPr lang="ja-JP" altLang="en-US" sz="1000" dirty="0">
                <a:latin typeface="+mn-ea"/>
              </a:rPr>
              <a:t>商品の詳細は別途セールスシートをご確認ください。</a:t>
            </a:r>
            <a:endParaRPr lang="en-US" altLang="ja-JP" sz="1000" dirty="0">
              <a:latin typeface="+mn-ea"/>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dirty="0">
                <a:latin typeface="+mn-ea"/>
                <a:ea typeface="+mn-ea"/>
              </a:rPr>
              <a:t>※</a:t>
            </a:r>
            <a:r>
              <a:rPr kumimoji="1" lang="en-US" altLang="ja-JP" sz="1000" dirty="0" err="1">
                <a:latin typeface="+mn-ea"/>
                <a:ea typeface="+mn-ea"/>
              </a:rPr>
              <a:t>vimps</a:t>
            </a:r>
            <a:r>
              <a:rPr kumimoji="1" lang="ja-JP" altLang="en-US" sz="1000" dirty="0">
                <a:latin typeface="+mn-ea"/>
                <a:ea typeface="+mn-ea"/>
              </a:rPr>
              <a:t>、リーチは想定のため、保証ではございません。</a:t>
            </a:r>
            <a:endParaRPr kumimoji="1" lang="en-US" altLang="ja-JP" sz="1000" dirty="0">
              <a:latin typeface="+mn-ea"/>
              <a:ea typeface="+mn-ea"/>
            </a:endParaRPr>
          </a:p>
        </p:txBody>
      </p:sp>
      <p:pic>
        <p:nvPicPr>
          <p:cNvPr id="8" name="図 7">
            <a:extLst>
              <a:ext uri="{FF2B5EF4-FFF2-40B4-BE49-F238E27FC236}">
                <a16:creationId xmlns:a16="http://schemas.microsoft.com/office/drawing/2014/main" id="{063C60DC-59E9-7EAF-2F3F-A2F87F9C7EB6}"/>
              </a:ext>
            </a:extLst>
          </p:cNvPr>
          <p:cNvPicPr>
            <a:picLocks noChangeAspect="1"/>
          </p:cNvPicPr>
          <p:nvPr/>
        </p:nvPicPr>
        <p:blipFill>
          <a:blip r:embed="rId2"/>
          <a:stretch>
            <a:fillRect/>
          </a:stretch>
        </p:blipFill>
        <p:spPr>
          <a:xfrm>
            <a:off x="690171" y="1652948"/>
            <a:ext cx="2566638" cy="4322439"/>
          </a:xfrm>
          <a:prstGeom prst="rect">
            <a:avLst/>
          </a:prstGeom>
        </p:spPr>
      </p:pic>
    </p:spTree>
    <p:extLst>
      <p:ext uri="{BB962C8B-B14F-4D97-AF65-F5344CB8AC3E}">
        <p14:creationId xmlns:p14="http://schemas.microsoft.com/office/powerpoint/2010/main" val="4139196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2">
            <a:extLst>
              <a:ext uri="{FF2B5EF4-FFF2-40B4-BE49-F238E27FC236}">
                <a16:creationId xmlns:a16="http://schemas.microsoft.com/office/drawing/2014/main" id="{31871560-C781-81AE-0F4B-3D9D71D04718}"/>
              </a:ext>
            </a:extLst>
          </p:cNvPr>
          <p:cNvSpPr>
            <a:spLocks noGrp="1"/>
          </p:cNvSpPr>
          <p:nvPr>
            <p:ph type="ctrTitle"/>
          </p:nvPr>
        </p:nvSpPr>
        <p:spPr>
          <a:xfrm>
            <a:off x="587375" y="582613"/>
            <a:ext cx="11014075" cy="565150"/>
          </a:xfrm>
        </p:spPr>
        <p:txBody>
          <a:bodyPr/>
          <a:lstStyle/>
          <a:p>
            <a:r>
              <a:rPr lang="ja-JP" altLang="en-US"/>
              <a:t>スポーツナビ  プロ野球カテゴリ指定広告とのリーチ傾向</a:t>
            </a:r>
          </a:p>
        </p:txBody>
      </p:sp>
      <p:graphicFrame>
        <p:nvGraphicFramePr>
          <p:cNvPr id="4" name="図表 3">
            <a:extLst>
              <a:ext uri="{FF2B5EF4-FFF2-40B4-BE49-F238E27FC236}">
                <a16:creationId xmlns:a16="http://schemas.microsoft.com/office/drawing/2014/main" id="{1D1DC255-66E3-FB4D-A5E0-069FE27723DC}"/>
              </a:ext>
            </a:extLst>
          </p:cNvPr>
          <p:cNvGraphicFramePr/>
          <p:nvPr>
            <p:extLst>
              <p:ext uri="{D42A27DB-BD31-4B8C-83A1-F6EECF244321}">
                <p14:modId xmlns:p14="http://schemas.microsoft.com/office/powerpoint/2010/main" val="2401227229"/>
              </p:ext>
            </p:extLst>
          </p:nvPr>
        </p:nvGraphicFramePr>
        <p:xfrm>
          <a:off x="1587782" y="1626375"/>
          <a:ext cx="8816911" cy="5231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a:extLst>
              <a:ext uri="{FF2B5EF4-FFF2-40B4-BE49-F238E27FC236}">
                <a16:creationId xmlns:a16="http://schemas.microsoft.com/office/drawing/2014/main" id="{22464281-ED0F-9A4B-2972-EF29D57CFCCF}"/>
              </a:ext>
            </a:extLst>
          </p:cNvPr>
          <p:cNvSpPr txBox="1"/>
          <p:nvPr/>
        </p:nvSpPr>
        <p:spPr>
          <a:xfrm>
            <a:off x="3343891" y="4143825"/>
            <a:ext cx="1816528" cy="523220"/>
          </a:xfrm>
          <a:prstGeom prst="rect">
            <a:avLst/>
          </a:prstGeom>
          <a:noFill/>
        </p:spPr>
        <p:txBody>
          <a:bodyPr wrap="square" rtlCol="0">
            <a:spAutoFit/>
          </a:bodyPr>
          <a:lstStyle/>
          <a:p>
            <a:r>
              <a:rPr kumimoji="1" lang="en-US" altLang="ja-JP" sz="2800" b="1">
                <a:solidFill>
                  <a:schemeClr val="bg1">
                    <a:lumMod val="95000"/>
                  </a:schemeClr>
                </a:solidFill>
                <a:latin typeface="+mn-ea"/>
              </a:rPr>
              <a:t>36.3 %</a:t>
            </a:r>
          </a:p>
        </p:txBody>
      </p:sp>
      <p:sp>
        <p:nvSpPr>
          <p:cNvPr id="10" name="テキスト ボックス 9">
            <a:extLst>
              <a:ext uri="{FF2B5EF4-FFF2-40B4-BE49-F238E27FC236}">
                <a16:creationId xmlns:a16="http://schemas.microsoft.com/office/drawing/2014/main" id="{34D163AF-79B9-730B-BCA4-813E558122CE}"/>
              </a:ext>
            </a:extLst>
          </p:cNvPr>
          <p:cNvSpPr txBox="1"/>
          <p:nvPr/>
        </p:nvSpPr>
        <p:spPr>
          <a:xfrm>
            <a:off x="5411881" y="4143825"/>
            <a:ext cx="1451038" cy="523220"/>
          </a:xfrm>
          <a:prstGeom prst="rect">
            <a:avLst/>
          </a:prstGeom>
          <a:noFill/>
        </p:spPr>
        <p:txBody>
          <a:bodyPr wrap="none" rtlCol="0">
            <a:spAutoFit/>
          </a:bodyPr>
          <a:lstStyle/>
          <a:p>
            <a:r>
              <a:rPr lang="en-US" altLang="ja-JP" sz="2800" b="1">
                <a:solidFill>
                  <a:schemeClr val="bg1">
                    <a:lumMod val="95000"/>
                  </a:schemeClr>
                </a:solidFill>
                <a:latin typeface="+mn-ea"/>
              </a:rPr>
              <a:t>28.8</a:t>
            </a:r>
            <a:r>
              <a:rPr kumimoji="1" lang="en-US" altLang="ja-JP" sz="2800" b="1">
                <a:solidFill>
                  <a:schemeClr val="bg1">
                    <a:lumMod val="95000"/>
                  </a:schemeClr>
                </a:solidFill>
                <a:latin typeface="+mn-ea"/>
              </a:rPr>
              <a:t>%</a:t>
            </a:r>
          </a:p>
        </p:txBody>
      </p:sp>
      <p:sp>
        <p:nvSpPr>
          <p:cNvPr id="11" name="テキスト ボックス 10">
            <a:extLst>
              <a:ext uri="{FF2B5EF4-FFF2-40B4-BE49-F238E27FC236}">
                <a16:creationId xmlns:a16="http://schemas.microsoft.com/office/drawing/2014/main" id="{28725536-E896-8EA2-92E6-19DCE94EE083}"/>
              </a:ext>
            </a:extLst>
          </p:cNvPr>
          <p:cNvSpPr txBox="1"/>
          <p:nvPr/>
        </p:nvSpPr>
        <p:spPr>
          <a:xfrm>
            <a:off x="7325231" y="4143825"/>
            <a:ext cx="1451038" cy="523220"/>
          </a:xfrm>
          <a:prstGeom prst="rect">
            <a:avLst/>
          </a:prstGeom>
          <a:noFill/>
        </p:spPr>
        <p:txBody>
          <a:bodyPr wrap="none" rtlCol="0">
            <a:spAutoFit/>
          </a:bodyPr>
          <a:lstStyle/>
          <a:p>
            <a:r>
              <a:rPr lang="en-US" altLang="ja-JP" sz="2800" b="1">
                <a:solidFill>
                  <a:schemeClr val="bg1">
                    <a:lumMod val="95000"/>
                  </a:schemeClr>
                </a:solidFill>
                <a:latin typeface="+mn-ea"/>
              </a:rPr>
              <a:t>34.9</a:t>
            </a:r>
            <a:r>
              <a:rPr kumimoji="1" lang="en-US" altLang="ja-JP" sz="2800" b="1">
                <a:solidFill>
                  <a:schemeClr val="bg1">
                    <a:lumMod val="95000"/>
                  </a:schemeClr>
                </a:solidFill>
                <a:latin typeface="+mn-ea"/>
              </a:rPr>
              <a:t>%</a:t>
            </a:r>
          </a:p>
        </p:txBody>
      </p:sp>
      <p:sp>
        <p:nvSpPr>
          <p:cNvPr id="12" name="テキスト ボックス 11">
            <a:extLst>
              <a:ext uri="{FF2B5EF4-FFF2-40B4-BE49-F238E27FC236}">
                <a16:creationId xmlns:a16="http://schemas.microsoft.com/office/drawing/2014/main" id="{7E5591CB-E0DD-20AB-F35C-A0A57ABBA976}"/>
              </a:ext>
            </a:extLst>
          </p:cNvPr>
          <p:cNvSpPr txBox="1"/>
          <p:nvPr/>
        </p:nvSpPr>
        <p:spPr>
          <a:xfrm>
            <a:off x="10189197" y="6495931"/>
            <a:ext cx="1519968" cy="261610"/>
          </a:xfrm>
          <a:prstGeom prst="rect">
            <a:avLst/>
          </a:prstGeom>
          <a:noFill/>
        </p:spPr>
        <p:txBody>
          <a:bodyPr wrap="none" rtlCol="0">
            <a:spAutoFit/>
          </a:bodyPr>
          <a:lstStyle/>
          <a:p>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lang="en-US" altLang="ja-JP" sz="1100">
                <a:solidFill>
                  <a:schemeClr val="tx1">
                    <a:lumMod val="65000"/>
                    <a:lumOff val="35000"/>
                  </a:schemeClr>
                </a:solidFill>
                <a:latin typeface="+mn-ea"/>
              </a:rPr>
              <a:t>8</a:t>
            </a:r>
            <a:r>
              <a:rPr kumimoji="1" lang="ja-JP" altLang="en-US" sz="1100">
                <a:solidFill>
                  <a:schemeClr val="tx1">
                    <a:lumMod val="65000"/>
                    <a:lumOff val="35000"/>
                  </a:schemeClr>
                </a:solidFill>
                <a:latin typeface="+mn-ea"/>
              </a:rPr>
              <a:t>月の実績</a:t>
            </a:r>
          </a:p>
        </p:txBody>
      </p:sp>
      <p:sp>
        <p:nvSpPr>
          <p:cNvPr id="15" name="テキスト プレースホルダー 3">
            <a:extLst>
              <a:ext uri="{FF2B5EF4-FFF2-40B4-BE49-F238E27FC236}">
                <a16:creationId xmlns:a16="http://schemas.microsoft.com/office/drawing/2014/main" id="{18618074-68F1-E216-0DDA-8728E581B192}"/>
              </a:ext>
            </a:extLst>
          </p:cNvPr>
          <p:cNvSpPr txBox="1">
            <a:spLocks/>
          </p:cNvSpPr>
          <p:nvPr/>
        </p:nvSpPr>
        <p:spPr>
          <a:xfrm>
            <a:off x="473530" y="1171423"/>
            <a:ext cx="10886545" cy="7188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latin typeface="+mn-ea"/>
              </a:rPr>
              <a:t>野球速報アプリではよりコアな野球ファンを補足することができ、スポーツナビプロ野球カテゴリ指定配信ではライトな野球ファン</a:t>
            </a:r>
            <a:endParaRPr lang="en-US" altLang="ja-JP" sz="1400" dirty="0">
              <a:latin typeface="+mn-ea"/>
            </a:endParaRPr>
          </a:p>
          <a:p>
            <a:pPr marL="0" indent="0">
              <a:buNone/>
            </a:pPr>
            <a:r>
              <a:rPr lang="ja-JP" altLang="en-US" sz="1400" dirty="0">
                <a:latin typeface="+mn-ea"/>
              </a:rPr>
              <a:t>も含めて捉えることができます。両商品を併用いただくことでより幅広い野球関心層へリーチすることができます。</a:t>
            </a:r>
          </a:p>
        </p:txBody>
      </p:sp>
      <p:sp>
        <p:nvSpPr>
          <p:cNvPr id="3" name="テキスト ボックス 2">
            <a:extLst>
              <a:ext uri="{FF2B5EF4-FFF2-40B4-BE49-F238E27FC236}">
                <a16:creationId xmlns:a16="http://schemas.microsoft.com/office/drawing/2014/main" id="{9204EBAA-A7E0-E6EF-44D4-C4BE4828F6E3}"/>
              </a:ext>
            </a:extLst>
          </p:cNvPr>
          <p:cNvSpPr txBox="1"/>
          <p:nvPr/>
        </p:nvSpPr>
        <p:spPr>
          <a:xfrm>
            <a:off x="2979385" y="2000822"/>
            <a:ext cx="6033704"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kumimoji="1" lang="en-US" altLang="ja-JP" sz="1400" b="1">
                <a:solidFill>
                  <a:schemeClr val="tx1">
                    <a:lumMod val="65000"/>
                    <a:lumOff val="35000"/>
                  </a:schemeClr>
                </a:solidFill>
              </a:rPr>
              <a:t>PV</a:t>
            </a:r>
            <a:r>
              <a:rPr lang="ja-JP" altLang="en-US" sz="1400" b="1">
                <a:solidFill>
                  <a:schemeClr val="tx1">
                    <a:lumMod val="65000"/>
                    <a:lumOff val="35000"/>
                  </a:schemeClr>
                </a:solidFill>
              </a:rPr>
              <a:t>重複傾向（野球速報アプリ＆プロ野球カテゴリ指定）</a:t>
            </a:r>
            <a:endParaRPr kumimoji="1" lang="ja-JP" altLang="en-US" sz="1400" b="1">
              <a:solidFill>
                <a:schemeClr val="tx1">
                  <a:lumMod val="65000"/>
                  <a:lumOff val="35000"/>
                </a:schemeClr>
              </a:solidFill>
            </a:endParaRPr>
          </a:p>
        </p:txBody>
      </p:sp>
      <p:pic>
        <p:nvPicPr>
          <p:cNvPr id="34" name="図 33">
            <a:extLst>
              <a:ext uri="{FF2B5EF4-FFF2-40B4-BE49-F238E27FC236}">
                <a16:creationId xmlns:a16="http://schemas.microsoft.com/office/drawing/2014/main" id="{ED4B18F2-2BA5-36DF-707D-F28BE1F67834}"/>
              </a:ext>
            </a:extLst>
          </p:cNvPr>
          <p:cNvPicPr>
            <a:picLocks noChangeAspect="1"/>
          </p:cNvPicPr>
          <p:nvPr/>
        </p:nvPicPr>
        <p:blipFill>
          <a:blip r:embed="rId7"/>
          <a:stretch>
            <a:fillRect/>
          </a:stretch>
        </p:blipFill>
        <p:spPr>
          <a:xfrm>
            <a:off x="9334269" y="2520111"/>
            <a:ext cx="2213040" cy="3804234"/>
          </a:xfrm>
          <a:prstGeom prst="rect">
            <a:avLst/>
          </a:prstGeom>
        </p:spPr>
      </p:pic>
      <p:pic>
        <p:nvPicPr>
          <p:cNvPr id="6" name="図 5">
            <a:extLst>
              <a:ext uri="{FF2B5EF4-FFF2-40B4-BE49-F238E27FC236}">
                <a16:creationId xmlns:a16="http://schemas.microsoft.com/office/drawing/2014/main" id="{4F0DED4D-7326-6A88-6407-470469CB029C}"/>
              </a:ext>
            </a:extLst>
          </p:cNvPr>
          <p:cNvPicPr>
            <a:picLocks noChangeAspect="1"/>
          </p:cNvPicPr>
          <p:nvPr/>
        </p:nvPicPr>
        <p:blipFill>
          <a:blip r:embed="rId8"/>
          <a:stretch>
            <a:fillRect/>
          </a:stretch>
        </p:blipFill>
        <p:spPr>
          <a:xfrm>
            <a:off x="632400" y="2551292"/>
            <a:ext cx="2164790" cy="3645693"/>
          </a:xfrm>
          <a:prstGeom prst="rect">
            <a:avLst/>
          </a:prstGeom>
        </p:spPr>
      </p:pic>
    </p:spTree>
    <p:extLst>
      <p:ext uri="{BB962C8B-B14F-4D97-AF65-F5344CB8AC3E}">
        <p14:creationId xmlns:p14="http://schemas.microsoft.com/office/powerpoint/2010/main" val="3345363837"/>
      </p:ext>
    </p:extLst>
  </p:cSld>
  <p:clrMapOvr>
    <a:masterClrMapping/>
  </p:clrMapOvr>
</p:sld>
</file>

<file path=ppt/theme/theme1.xml><?xml version="1.0" encoding="utf-8"?>
<a:theme xmlns:a="http://schemas.openxmlformats.org/drawingml/2006/main" name="MSCレイアウト">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SCレイアウト（広告主・代理店限定）">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MSCレイアウト（社外秘）">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160</TotalTime>
  <Words>1053</Words>
  <Application>Microsoft Office PowerPoint</Application>
  <PresentationFormat>ワイド画面</PresentationFormat>
  <Paragraphs>126</Paragraphs>
  <Slides>11</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3</vt:i4>
      </vt:variant>
      <vt:variant>
        <vt:lpstr>スライド タイトル</vt:lpstr>
      </vt:variant>
      <vt:variant>
        <vt:i4>11</vt:i4>
      </vt:variant>
    </vt:vector>
  </HeadingPairs>
  <TitlesOfParts>
    <vt:vector size="18" baseType="lpstr">
      <vt:lpstr>メイリオ</vt:lpstr>
      <vt:lpstr>メイリオ</vt:lpstr>
      <vt:lpstr>游ゴシック</vt:lpstr>
      <vt:lpstr>Arial</vt:lpstr>
      <vt:lpstr>MSCレイアウト</vt:lpstr>
      <vt:lpstr>MSCレイアウト（広告主・代理店限定）</vt:lpstr>
      <vt:lpstr>MSCレイアウト（社外秘）</vt:lpstr>
      <vt:lpstr>PowerPoint プレゼンテーション</vt:lpstr>
      <vt:lpstr>スポーツナビ 野球速報アプリ</vt:lpstr>
      <vt:lpstr>スポーツナビ 野球速報アプリ サービスのご紹介</vt:lpstr>
      <vt:lpstr>スポーツナビ 野球速報アプリ 時間帯別の利用傾向</vt:lpstr>
      <vt:lpstr>スポーツナビ 野球速報アプリ ユーザー属性</vt:lpstr>
      <vt:lpstr>スポーツナビ 野球速報アプリ ユーザー特徴</vt:lpstr>
      <vt:lpstr>スポーツナビ 野球速報アプリ</vt:lpstr>
      <vt:lpstr>スポーツナビ 野球速報アプリ　商品詳細</vt:lpstr>
      <vt:lpstr>スポーツナビ  プロ野球カテゴリ指定広告とのリーチ傾向</vt:lpstr>
      <vt:lpstr>スポーツナビ 野球速報アプリ ユースケース・推奨プロモーション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不殿 理那</dc:creator>
  <cp:keywords/>
  <dc:description/>
  <cp:lastModifiedBy>不殿 理那</cp:lastModifiedBy>
  <cp:revision>55</cp:revision>
  <dcterms:created xsi:type="dcterms:W3CDTF">2024-07-26T04:17:15Z</dcterms:created>
  <dcterms:modified xsi:type="dcterms:W3CDTF">2025-05-27T01:57:56Z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2025-03-11T08:56:59Z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649beb4f-a236-4748-a4ad-4991feb930fa</vt:lpwstr>
  </property>
  <property fmtid="{D5CDD505-2E9C-101B-9397-08002B2CF9AE}" pid="8" name="MSIP_Label_defa4170-0d19-0005-0004-bc88714345d2_ContentBits">
    <vt:lpwstr>0</vt:lpwstr>
  </property>
  <property fmtid="{D5CDD505-2E9C-101B-9397-08002B2CF9AE}" pid="9" name="MSIP_Label_defa4170-0d19-0005-0004-bc88714345d2_Tag">
    <vt:lpwstr>10, 3, 0, 1</vt:lpwstr>
  </property>
</Properties>
</file>