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ags/tag1.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85" r:id="rId1"/>
  </p:sldMasterIdLst>
  <p:notesMasterIdLst>
    <p:notesMasterId r:id="rId23"/>
  </p:notesMasterIdLst>
  <p:handoutMasterIdLst>
    <p:handoutMasterId r:id="rId24"/>
  </p:handoutMasterIdLst>
  <p:sldIdLst>
    <p:sldId id="469" r:id="rId2"/>
    <p:sldId id="572" r:id="rId3"/>
    <p:sldId id="544" r:id="rId4"/>
    <p:sldId id="558" r:id="rId5"/>
    <p:sldId id="716" r:id="rId6"/>
    <p:sldId id="695" r:id="rId7"/>
    <p:sldId id="703" r:id="rId8"/>
    <p:sldId id="559" r:id="rId9"/>
    <p:sldId id="701" r:id="rId10"/>
    <p:sldId id="696" r:id="rId11"/>
    <p:sldId id="699" r:id="rId12"/>
    <p:sldId id="706" r:id="rId13"/>
    <p:sldId id="702" r:id="rId14"/>
    <p:sldId id="569" r:id="rId15"/>
    <p:sldId id="570" r:id="rId16"/>
    <p:sldId id="632" r:id="rId17"/>
    <p:sldId id="633" r:id="rId18"/>
    <p:sldId id="634" r:id="rId19"/>
    <p:sldId id="635" r:id="rId20"/>
    <p:sldId id="636" r:id="rId21"/>
    <p:sldId id="512" r:id="rId22"/>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D0D0D"/>
    <a:srgbClr val="FCEDED"/>
    <a:srgbClr val="FF0033"/>
    <a:srgbClr val="0D0C0D"/>
    <a:srgbClr val="E5E5EB"/>
    <a:srgbClr val="00003E"/>
    <a:srgbClr val="FFFFFF"/>
    <a:srgbClr val="252525"/>
    <a:srgbClr val="F2F2F5"/>
    <a:srgbClr val="F5F5F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871472B-0301-43FF-A384-4DC30B83B7F4}" v="1" dt="2025-05-27T01:55:48.914"/>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84E427A-3D55-4303-BF80-6455036E1DE7}" styleName="テーマ スタイル 1 - アクセント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089" autoAdjust="0"/>
    <p:restoredTop sz="96000" autoAdjust="0"/>
  </p:normalViewPr>
  <p:slideViewPr>
    <p:cSldViewPr snapToGrid="0">
      <p:cViewPr varScale="1">
        <p:scale>
          <a:sx n="74" d="100"/>
          <a:sy n="74" d="100"/>
        </p:scale>
        <p:origin x="1176" y="283"/>
      </p:cViewPr>
      <p:guideLst/>
    </p:cSldViewPr>
  </p:slideViewPr>
  <p:notesTextViewPr>
    <p:cViewPr>
      <p:scale>
        <a:sx n="1" d="1"/>
        <a:sy n="1" d="1"/>
      </p:scale>
      <p:origin x="0" y="0"/>
    </p:cViewPr>
  </p:notesTextViewPr>
  <p:notesViewPr>
    <p:cSldViewPr snapToGrid="0">
      <p:cViewPr varScale="1">
        <p:scale>
          <a:sx n="78" d="100"/>
          <a:sy n="78" d="100"/>
        </p:scale>
        <p:origin x="21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83DE1E1D-1E17-0AE3-4F67-A85DC707DC1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a:extLst>
              <a:ext uri="{FF2B5EF4-FFF2-40B4-BE49-F238E27FC236}">
                <a16:creationId xmlns:a16="http://schemas.microsoft.com/office/drawing/2014/main" id="{D5385039-604B-078A-E05A-EDA6CF90616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8D32E07-D81C-4F83-B0A3-6939AB277F83}" type="datetimeFigureOut">
              <a:rPr kumimoji="1" lang="ja-JP" altLang="en-US" smtClean="0"/>
              <a:t>2025/5/27</a:t>
            </a:fld>
            <a:endParaRPr kumimoji="1" lang="ja-JP" altLang="en-US"/>
          </a:p>
        </p:txBody>
      </p:sp>
      <p:sp>
        <p:nvSpPr>
          <p:cNvPr id="4" name="フッター プレースホルダー 3">
            <a:extLst>
              <a:ext uri="{FF2B5EF4-FFF2-40B4-BE49-F238E27FC236}">
                <a16:creationId xmlns:a16="http://schemas.microsoft.com/office/drawing/2014/main" id="{8D6C7085-286A-1AA8-69D3-2780E31B432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a:extLst>
              <a:ext uri="{FF2B5EF4-FFF2-40B4-BE49-F238E27FC236}">
                <a16:creationId xmlns:a16="http://schemas.microsoft.com/office/drawing/2014/main" id="{35E51A84-6F64-55AF-1F70-DCA872FE633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2ADB5FB-EF67-457D-9149-316DDC4B5261}" type="slidenum">
              <a:rPr kumimoji="1" lang="ja-JP" altLang="en-US" smtClean="0"/>
              <a:t>‹#›</a:t>
            </a:fld>
            <a:endParaRPr kumimoji="1" lang="ja-JP" altLang="en-US"/>
          </a:p>
        </p:txBody>
      </p:sp>
    </p:spTree>
    <p:extLst>
      <p:ext uri="{BB962C8B-B14F-4D97-AF65-F5344CB8AC3E}">
        <p14:creationId xmlns:p14="http://schemas.microsoft.com/office/powerpoint/2010/main" val="197367266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68620B2-0E91-4F44-9E7D-8B5EAB0CF3E2}" type="datetimeFigureOut">
              <a:rPr kumimoji="1" lang="ja-JP" altLang="en-US" smtClean="0"/>
              <a:pPr/>
              <a:t>2025/5/27</a:t>
            </a:fld>
            <a:endParaRPr kumimoji="1" lang="ja-JP" altLang="en-US"/>
          </a:p>
        </p:txBody>
      </p:sp>
      <p:sp>
        <p:nvSpPr>
          <p:cNvPr id="4" name="スライド イメージ プレースホルダ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26725D-9DF2-415C-AB8C-875BE3177909}" type="slidenum">
              <a:rPr kumimoji="1" lang="ja-JP" altLang="en-US" smtClean="0"/>
              <a:pPr/>
              <a:t>‹#›</a:t>
            </a:fld>
            <a:endParaRPr kumimoji="1" lang="ja-JP" altLang="en-US"/>
          </a:p>
        </p:txBody>
      </p:sp>
    </p:spTree>
    <p:extLst>
      <p:ext uri="{BB962C8B-B14F-4D97-AF65-F5344CB8AC3E}">
        <p14:creationId xmlns:p14="http://schemas.microsoft.com/office/powerpoint/2010/main" val="141632818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1</a:t>
            </a:fld>
            <a:endParaRPr kumimoji="1" lang="ja-JP" altLang="en-US"/>
          </a:p>
        </p:txBody>
      </p:sp>
    </p:spTree>
    <p:extLst>
      <p:ext uri="{BB962C8B-B14F-4D97-AF65-F5344CB8AC3E}">
        <p14:creationId xmlns:p14="http://schemas.microsoft.com/office/powerpoint/2010/main" val="36731210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sz="600" kern="1200">
              <a:solidFill>
                <a:schemeClr val="tx1"/>
              </a:solidFill>
              <a:latin typeface="メイリオ" panose="020B0604030504040204" pitchFamily="50" charset="-128"/>
              <a:ea typeface="メイリオ" panose="020B0604030504040204" pitchFamily="50" charset="-128"/>
              <a:cs typeface="+mn-cs"/>
            </a:endParaRPr>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18</a:t>
            </a:fld>
            <a:endParaRPr kumimoji="1" lang="ja-JP" altLang="en-US"/>
          </a:p>
        </p:txBody>
      </p:sp>
    </p:spTree>
    <p:extLst>
      <p:ext uri="{BB962C8B-B14F-4D97-AF65-F5344CB8AC3E}">
        <p14:creationId xmlns:p14="http://schemas.microsoft.com/office/powerpoint/2010/main" val="37846973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sz="600" kern="1200">
              <a:solidFill>
                <a:schemeClr val="tx1"/>
              </a:solidFill>
              <a:latin typeface="メイリオ" panose="020B0604030504040204" pitchFamily="50" charset="-128"/>
              <a:ea typeface="メイリオ" panose="020B0604030504040204" pitchFamily="50" charset="-128"/>
              <a:cs typeface="+mn-cs"/>
            </a:endParaRPr>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19</a:t>
            </a:fld>
            <a:endParaRPr kumimoji="1" lang="ja-JP" altLang="en-US"/>
          </a:p>
        </p:txBody>
      </p:sp>
    </p:spTree>
    <p:extLst>
      <p:ext uri="{BB962C8B-B14F-4D97-AF65-F5344CB8AC3E}">
        <p14:creationId xmlns:p14="http://schemas.microsoft.com/office/powerpoint/2010/main" val="23776025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sz="600" kern="1200">
              <a:solidFill>
                <a:schemeClr val="tx1"/>
              </a:solidFill>
              <a:latin typeface="メイリオ" panose="020B0604030504040204" pitchFamily="50" charset="-128"/>
              <a:ea typeface="メイリオ" panose="020B0604030504040204" pitchFamily="50" charset="-128"/>
              <a:cs typeface="+mn-cs"/>
            </a:endParaRPr>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20</a:t>
            </a:fld>
            <a:endParaRPr kumimoji="1" lang="ja-JP" altLang="en-US"/>
          </a:p>
        </p:txBody>
      </p:sp>
    </p:spTree>
    <p:extLst>
      <p:ext uri="{BB962C8B-B14F-4D97-AF65-F5344CB8AC3E}">
        <p14:creationId xmlns:p14="http://schemas.microsoft.com/office/powerpoint/2010/main" val="13450765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2</a:t>
            </a:fld>
            <a:endParaRPr kumimoji="1" lang="ja-JP" altLang="en-US"/>
          </a:p>
        </p:txBody>
      </p:sp>
    </p:spTree>
    <p:extLst>
      <p:ext uri="{BB962C8B-B14F-4D97-AF65-F5344CB8AC3E}">
        <p14:creationId xmlns:p14="http://schemas.microsoft.com/office/powerpoint/2010/main" val="4920907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4</a:t>
            </a:fld>
            <a:endParaRPr kumimoji="1" lang="ja-JP" altLang="en-US"/>
          </a:p>
        </p:txBody>
      </p:sp>
    </p:spTree>
    <p:extLst>
      <p:ext uri="{BB962C8B-B14F-4D97-AF65-F5344CB8AC3E}">
        <p14:creationId xmlns:p14="http://schemas.microsoft.com/office/powerpoint/2010/main" val="7144083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　</a:t>
            </a:r>
            <a:endParaRPr kumimoji="1" lang="en-US" altLang="ja-JP"/>
          </a:p>
          <a:p>
            <a:endParaRPr kumimoji="1" lang="en-US" altLang="ja-JP"/>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226725D-9DF2-415C-AB8C-875BE3177909}" type="slidenum">
              <a:rPr kumimoji="1" lang="ja-JP" altLang="en-US" sz="1200" b="0" i="0" u="none" strike="noStrike" kern="1200" cap="none" spc="0" normalizeH="0" baseline="0" noProof="0" smtClean="0">
                <a:ln>
                  <a:noFill/>
                </a:ln>
                <a:solidFill>
                  <a:prstClr val="black"/>
                </a:solidFill>
                <a:effectLst/>
                <a:uLnTx/>
                <a:uFillTx/>
                <a:latin typeface="Calibri"/>
                <a:ea typeface="ＭＳ Ｐゴシック" panose="020B0600070205080204" pitchFamily="34"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1" lang="ja-JP" altLang="en-US" sz="1200" b="0" i="0" u="none" strike="noStrike" kern="1200" cap="none" spc="0" normalizeH="0" baseline="0" noProof="0">
              <a:ln>
                <a:noFill/>
              </a:ln>
              <a:solidFill>
                <a:prstClr val="black"/>
              </a:solidFill>
              <a:effectLst/>
              <a:uLnTx/>
              <a:uFillTx/>
              <a:latin typeface="Calibri"/>
              <a:ea typeface="ＭＳ Ｐゴシック" panose="020B0600070205080204" pitchFamily="34" charset="-128"/>
              <a:cs typeface="+mn-cs"/>
            </a:endParaRPr>
          </a:p>
        </p:txBody>
      </p:sp>
    </p:spTree>
    <p:extLst>
      <p:ext uri="{BB962C8B-B14F-4D97-AF65-F5344CB8AC3E}">
        <p14:creationId xmlns:p14="http://schemas.microsoft.com/office/powerpoint/2010/main" val="33430310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10</a:t>
            </a:fld>
            <a:endParaRPr kumimoji="1" lang="ja-JP" altLang="en-US"/>
          </a:p>
        </p:txBody>
      </p:sp>
    </p:spTree>
    <p:extLst>
      <p:ext uri="{BB962C8B-B14F-4D97-AF65-F5344CB8AC3E}">
        <p14:creationId xmlns:p14="http://schemas.microsoft.com/office/powerpoint/2010/main" val="6714346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11</a:t>
            </a:fld>
            <a:endParaRPr kumimoji="1" lang="ja-JP" altLang="en-US"/>
          </a:p>
        </p:txBody>
      </p:sp>
    </p:spTree>
    <p:extLst>
      <p:ext uri="{BB962C8B-B14F-4D97-AF65-F5344CB8AC3E}">
        <p14:creationId xmlns:p14="http://schemas.microsoft.com/office/powerpoint/2010/main" val="1290927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29F1CB-AEA4-E96B-5AA4-D63501568E1B}"/>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E2802B39-4A83-D61F-0E7B-AEE431CEA217}"/>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EE93EAC2-6F16-FCCA-5A3D-97AF7962D41C}"/>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61C92015-3C94-DA24-4D08-1E80FA72F276}"/>
              </a:ext>
            </a:extLst>
          </p:cNvPr>
          <p:cNvSpPr>
            <a:spLocks noGrp="1"/>
          </p:cNvSpPr>
          <p:nvPr>
            <p:ph type="sldNum" sz="quarter" idx="5"/>
          </p:nvPr>
        </p:nvSpPr>
        <p:spPr/>
        <p:txBody>
          <a:bodyPr/>
          <a:lstStyle/>
          <a:p>
            <a:fld id="{8226725D-9DF2-415C-AB8C-875BE3177909}" type="slidenum">
              <a:rPr kumimoji="1" lang="ja-JP" altLang="en-US" smtClean="0"/>
              <a:pPr/>
              <a:t>12</a:t>
            </a:fld>
            <a:endParaRPr kumimoji="1" lang="ja-JP" altLang="en-US"/>
          </a:p>
        </p:txBody>
      </p:sp>
    </p:spTree>
    <p:extLst>
      <p:ext uri="{BB962C8B-B14F-4D97-AF65-F5344CB8AC3E}">
        <p14:creationId xmlns:p14="http://schemas.microsoft.com/office/powerpoint/2010/main" val="32835586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sz="600" kern="1200">
              <a:solidFill>
                <a:schemeClr val="tx1"/>
              </a:solidFill>
              <a:latin typeface="メイリオ" panose="020B0604030504040204" pitchFamily="50" charset="-128"/>
              <a:ea typeface="メイリオ" panose="020B0604030504040204" pitchFamily="50" charset="-128"/>
              <a:cs typeface="+mn-cs"/>
            </a:endParaRPr>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16</a:t>
            </a:fld>
            <a:endParaRPr kumimoji="1" lang="ja-JP" altLang="en-US"/>
          </a:p>
        </p:txBody>
      </p:sp>
    </p:spTree>
    <p:extLst>
      <p:ext uri="{BB962C8B-B14F-4D97-AF65-F5344CB8AC3E}">
        <p14:creationId xmlns:p14="http://schemas.microsoft.com/office/powerpoint/2010/main" val="1618885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sz="800" kern="1200">
              <a:solidFill>
                <a:schemeClr val="tx1"/>
              </a:solidFill>
              <a:latin typeface="メイリオ" panose="020B0604030504040204" pitchFamily="50" charset="-128"/>
              <a:ea typeface="メイリオ" panose="020B0604030504040204" pitchFamily="50" charset="-128"/>
              <a:cs typeface="+mn-cs"/>
            </a:endParaRPr>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17</a:t>
            </a:fld>
            <a:endParaRPr kumimoji="1" lang="ja-JP" altLang="en-US"/>
          </a:p>
        </p:txBody>
      </p:sp>
    </p:spTree>
    <p:extLst>
      <p:ext uri="{BB962C8B-B14F-4D97-AF65-F5344CB8AC3E}">
        <p14:creationId xmlns:p14="http://schemas.microsoft.com/office/powerpoint/2010/main" val="102483445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7.sv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MSC_プロダクト資料表紙（広告主・代理店限定）">
    <p:bg>
      <p:bgPr>
        <a:gradFill>
          <a:gsLst>
            <a:gs pos="0">
              <a:srgbClr val="030053"/>
            </a:gs>
            <a:gs pos="23000">
              <a:srgbClr val="030053"/>
            </a:gs>
            <a:gs pos="69000">
              <a:srgbClr val="03003D"/>
            </a:gs>
            <a:gs pos="99000">
              <a:srgbClr val="03003D"/>
            </a:gs>
          </a:gsLst>
          <a:path path="circle">
            <a:fillToRect l="50000" t="50000" r="50000" b="50000"/>
          </a:path>
        </a:gradFill>
        <a:effectLst/>
      </p:bgPr>
    </p:bg>
    <p:spTree>
      <p:nvGrpSpPr>
        <p:cNvPr id="1" name=""/>
        <p:cNvGrpSpPr/>
        <p:nvPr/>
      </p:nvGrpSpPr>
      <p:grpSpPr>
        <a:xfrm>
          <a:off x="0" y="0"/>
          <a:ext cx="0" cy="0"/>
          <a:chOff x="0" y="0"/>
          <a:chExt cx="0" cy="0"/>
        </a:xfrm>
      </p:grpSpPr>
      <p:sp>
        <p:nvSpPr>
          <p:cNvPr id="2" name="直角三角形 1">
            <a:extLst>
              <a:ext uri="{FF2B5EF4-FFF2-40B4-BE49-F238E27FC236}">
                <a16:creationId xmlns:a16="http://schemas.microsoft.com/office/drawing/2014/main" id="{B13D0A09-E438-357C-C528-970CFBA6F259}"/>
              </a:ext>
            </a:extLst>
          </p:cNvPr>
          <p:cNvSpPr/>
          <p:nvPr userDrawn="1"/>
        </p:nvSpPr>
        <p:spPr>
          <a:xfrm flipH="1">
            <a:off x="10017125" y="2768600"/>
            <a:ext cx="2174875" cy="4089400"/>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3" name="直角三角形 2">
            <a:extLst>
              <a:ext uri="{FF2B5EF4-FFF2-40B4-BE49-F238E27FC236}">
                <a16:creationId xmlns:a16="http://schemas.microsoft.com/office/drawing/2014/main" id="{E0EA9DFF-8D6C-8B30-25B6-10D7A4AE220A}"/>
              </a:ext>
            </a:extLst>
          </p:cNvPr>
          <p:cNvSpPr/>
          <p:nvPr userDrawn="1"/>
        </p:nvSpPr>
        <p:spPr>
          <a:xfrm flipH="1">
            <a:off x="10456863" y="3595688"/>
            <a:ext cx="1735137" cy="3262312"/>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5" name="直角三角形 4">
            <a:extLst>
              <a:ext uri="{FF2B5EF4-FFF2-40B4-BE49-F238E27FC236}">
                <a16:creationId xmlns:a16="http://schemas.microsoft.com/office/drawing/2014/main" id="{9FEB9977-1C8A-86AD-D7AA-F9FBA152FB55}"/>
              </a:ext>
            </a:extLst>
          </p:cNvPr>
          <p:cNvSpPr/>
          <p:nvPr userDrawn="1"/>
        </p:nvSpPr>
        <p:spPr>
          <a:xfrm rot="10800000" flipH="1">
            <a:off x="0" y="0"/>
            <a:ext cx="962025" cy="1806575"/>
          </a:xfrm>
          <a:prstGeom prst="rtTriangle">
            <a:avLst/>
          </a:prstGeom>
          <a:solidFill>
            <a:srgbClr val="FFFFFF">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8" name="図 4">
            <a:extLst>
              <a:ext uri="{FF2B5EF4-FFF2-40B4-BE49-F238E27FC236}">
                <a16:creationId xmlns:a16="http://schemas.microsoft.com/office/drawing/2014/main" id="{63C9BE4C-8DFE-CC2F-3F00-AD2131111319}"/>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587375" y="6116638"/>
            <a:ext cx="88900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直角三角形 8">
            <a:extLst>
              <a:ext uri="{FF2B5EF4-FFF2-40B4-BE49-F238E27FC236}">
                <a16:creationId xmlns:a16="http://schemas.microsoft.com/office/drawing/2014/main" id="{5A0132A7-64BD-1980-D8DE-4EE3D57AF1BC}"/>
              </a:ext>
            </a:extLst>
          </p:cNvPr>
          <p:cNvSpPr/>
          <p:nvPr userDrawn="1"/>
        </p:nvSpPr>
        <p:spPr>
          <a:xfrm flipH="1">
            <a:off x="11707813" y="5946775"/>
            <a:ext cx="484187" cy="911225"/>
          </a:xfrm>
          <a:prstGeom prst="rtTriangle">
            <a:avLst/>
          </a:prstGeom>
          <a:solidFill>
            <a:srgbClr val="FF0033"/>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10" name="直角三角形 9">
            <a:extLst>
              <a:ext uri="{FF2B5EF4-FFF2-40B4-BE49-F238E27FC236}">
                <a16:creationId xmlns:a16="http://schemas.microsoft.com/office/drawing/2014/main" id="{8A7ED678-FE93-3D20-D8B9-B4A99C37C8CC}"/>
              </a:ext>
            </a:extLst>
          </p:cNvPr>
          <p:cNvSpPr/>
          <p:nvPr userDrawn="1"/>
        </p:nvSpPr>
        <p:spPr>
          <a:xfrm rot="10800000" flipH="1">
            <a:off x="0" y="0"/>
            <a:ext cx="363538" cy="682625"/>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11" name="グラフィックス 7">
            <a:extLst>
              <a:ext uri="{FF2B5EF4-FFF2-40B4-BE49-F238E27FC236}">
                <a16:creationId xmlns:a16="http://schemas.microsoft.com/office/drawing/2014/main" id="{CC3171FB-EAE6-45D7-234B-A9BFEECD786E}"/>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p:cNvSpPr>
            <a:spLocks noGrp="1"/>
          </p:cNvSpPr>
          <p:nvPr>
            <p:ph type="body" sz="quarter" idx="10" hasCustomPrompt="1"/>
          </p:nvPr>
        </p:nvSpPr>
        <p:spPr>
          <a:xfrm>
            <a:off x="587375" y="1638954"/>
            <a:ext cx="11017250" cy="1693209"/>
          </a:xfrm>
          <a:prstGeom prst="rect">
            <a:avLst/>
          </a:prstGeom>
        </p:spPr>
        <p:txBody>
          <a:bodyPr lIns="0" tIns="36000" rIns="0" bIns="0" anchor="b">
            <a:noAutofit/>
          </a:bodyPr>
          <a:lstStyle>
            <a:lvl1pPr marL="0" indent="0" algn="l">
              <a:lnSpc>
                <a:spcPct val="120000"/>
              </a:lnSpc>
              <a:buNone/>
              <a:defRPr sz="4000" b="1" i="0">
                <a:solidFill>
                  <a:schemeClr val="bg1"/>
                </a:solidFill>
                <a:latin typeface="Meiryo" panose="020B0604030504040204" pitchFamily="34" charset="-128"/>
                <a:ea typeface="Meiryo" panose="020B0604030504040204" pitchFamily="34" charset="-128"/>
              </a:defRPr>
            </a:lvl1pPr>
          </a:lstStyle>
          <a:p>
            <a:pPr marL="0" marR="0" lvl="0" indent="0" algn="l" defTabSz="914400" rtl="0" eaLnBrk="0" fontAlgn="base" latinLnBrk="0" hangingPunct="0">
              <a:lnSpc>
                <a:spcPct val="120000"/>
              </a:lnSpc>
              <a:spcBef>
                <a:spcPts val="1000"/>
              </a:spcBef>
              <a:spcAft>
                <a:spcPct val="0"/>
              </a:spcAft>
              <a:buClrTx/>
              <a:buSzTx/>
              <a:buFont typeface="Arial" panose="020B0604020202020204" pitchFamily="34" charset="0"/>
              <a:buNone/>
              <a:tabLst/>
              <a:defRPr/>
            </a:pPr>
            <a:r>
              <a:rPr kumimoji="1" lang="ja-JP" altLang="en-US" sz="4000" b="1" i="0">
                <a:solidFill>
                  <a:schemeClr val="bg1"/>
                </a:solidFill>
                <a:latin typeface="Meiryo" panose="020B0604030504040204" pitchFamily="34" charset="-128"/>
                <a:ea typeface="Meiryo" panose="020B0604030504040204" pitchFamily="34" charset="-128"/>
                <a:cs typeface="Segoe UI" panose="020B0502040204020203" pitchFamily="34" charset="0"/>
              </a:rPr>
              <a:t>サービス名</a:t>
            </a:r>
            <a:endParaRPr kumimoji="1" lang="en-US" altLang="ja-JP" sz="4000" b="1" i="0">
              <a:solidFill>
                <a:schemeClr val="bg1"/>
              </a:solidFill>
              <a:latin typeface="Meiryo" panose="020B0604030504040204" pitchFamily="34" charset="-128"/>
              <a:ea typeface="Meiryo" panose="020B0604030504040204" pitchFamily="34" charset="-128"/>
              <a:cs typeface="Segoe UI" panose="020B0502040204020203" pitchFamily="34" charset="0"/>
            </a:endParaRPr>
          </a:p>
          <a:p>
            <a:pPr marL="0" marR="0" lvl="0" indent="0" algn="l" defTabSz="914400" rtl="0" eaLnBrk="0" fontAlgn="base" latinLnBrk="0" hangingPunct="0">
              <a:lnSpc>
                <a:spcPct val="120000"/>
              </a:lnSpc>
              <a:spcBef>
                <a:spcPts val="1000"/>
              </a:spcBef>
              <a:spcAft>
                <a:spcPct val="0"/>
              </a:spcAft>
              <a:buClrTx/>
              <a:buSzTx/>
              <a:buFont typeface="Arial" panose="020B0604020202020204" pitchFamily="34" charset="0"/>
              <a:buNone/>
              <a:tabLst/>
              <a:defRPr/>
            </a:pPr>
            <a:r>
              <a:rPr kumimoji="1" lang="en-US" altLang="ja-JP" sz="4000" b="1" i="0">
                <a:solidFill>
                  <a:schemeClr val="bg1"/>
                </a:solidFill>
                <a:latin typeface="Meiryo" panose="020B0604030504040204" pitchFamily="34" charset="-128"/>
                <a:ea typeface="Meiryo" panose="020B0604030504040204" pitchFamily="34" charset="-128"/>
                <a:cs typeface="Segoe UI" panose="020B0502040204020203" pitchFamily="34" charset="0"/>
              </a:rPr>
              <a:t>YYYY</a:t>
            </a:r>
            <a:r>
              <a:rPr kumimoji="1" lang="ja-JP" altLang="en-US" sz="4000" b="1" i="0">
                <a:solidFill>
                  <a:schemeClr val="bg1"/>
                </a:solidFill>
                <a:latin typeface="Meiryo" panose="020B0604030504040204" pitchFamily="34" charset="-128"/>
                <a:ea typeface="Meiryo" panose="020B0604030504040204" pitchFamily="34" charset="-128"/>
                <a:cs typeface="Segoe UI" panose="020B0502040204020203" pitchFamily="34" charset="0"/>
              </a:rPr>
              <a:t>年</a:t>
            </a:r>
            <a:r>
              <a:rPr kumimoji="1" lang="en-US" altLang="ja-JP" sz="4000" b="1" i="0">
                <a:solidFill>
                  <a:schemeClr val="bg1"/>
                </a:solidFill>
                <a:latin typeface="Meiryo" panose="020B0604030504040204" pitchFamily="34" charset="-128"/>
                <a:ea typeface="Meiryo" panose="020B0604030504040204" pitchFamily="34" charset="-128"/>
                <a:cs typeface="Segoe UI" panose="020B0502040204020203" pitchFamily="34" charset="0"/>
              </a:rPr>
              <a:t>M</a:t>
            </a:r>
            <a:r>
              <a:rPr kumimoji="1" lang="ja-JP" altLang="en-US" sz="4000" b="1" i="0">
                <a:solidFill>
                  <a:schemeClr val="bg1"/>
                </a:solidFill>
                <a:latin typeface="Meiryo" panose="020B0604030504040204" pitchFamily="34" charset="-128"/>
                <a:ea typeface="Meiryo" panose="020B0604030504040204" pitchFamily="34" charset="-128"/>
                <a:cs typeface="Segoe UI" panose="020B0502040204020203" pitchFamily="34" charset="0"/>
              </a:rPr>
              <a:t>月～</a:t>
            </a:r>
            <a:r>
              <a:rPr kumimoji="1" lang="en-US" altLang="ja-JP" sz="4000" b="1" i="0">
                <a:solidFill>
                  <a:schemeClr val="bg1"/>
                </a:solidFill>
                <a:latin typeface="Meiryo" panose="020B0604030504040204" pitchFamily="34" charset="-128"/>
                <a:ea typeface="Meiryo" panose="020B0604030504040204" pitchFamily="34" charset="-128"/>
                <a:cs typeface="Segoe UI" panose="020B0502040204020203" pitchFamily="34" charset="0"/>
              </a:rPr>
              <a:t>YYYY</a:t>
            </a:r>
            <a:r>
              <a:rPr kumimoji="1" lang="ja-JP" altLang="en-US" sz="4000" b="1" i="0">
                <a:solidFill>
                  <a:schemeClr val="bg1"/>
                </a:solidFill>
                <a:latin typeface="Meiryo" panose="020B0604030504040204" pitchFamily="34" charset="-128"/>
                <a:ea typeface="Meiryo" panose="020B0604030504040204" pitchFamily="34" charset="-128"/>
                <a:cs typeface="Segoe UI" panose="020B0502040204020203" pitchFamily="34" charset="0"/>
              </a:rPr>
              <a:t>年</a:t>
            </a:r>
            <a:r>
              <a:rPr kumimoji="1" lang="en-US" altLang="ja-JP" sz="4000" b="1" i="0">
                <a:solidFill>
                  <a:schemeClr val="bg1"/>
                </a:solidFill>
                <a:latin typeface="Meiryo" panose="020B0604030504040204" pitchFamily="34" charset="-128"/>
                <a:ea typeface="Meiryo" panose="020B0604030504040204" pitchFamily="34" charset="-128"/>
                <a:cs typeface="Segoe UI" panose="020B0502040204020203" pitchFamily="34" charset="0"/>
              </a:rPr>
              <a:t>M</a:t>
            </a:r>
            <a:r>
              <a:rPr kumimoji="1" lang="ja-JP" altLang="en-US" sz="4000" b="1" i="0">
                <a:solidFill>
                  <a:schemeClr val="bg1"/>
                </a:solidFill>
                <a:latin typeface="Meiryo" panose="020B0604030504040204" pitchFamily="34" charset="-128"/>
                <a:ea typeface="Meiryo" panose="020B0604030504040204" pitchFamily="34" charset="-128"/>
                <a:cs typeface="Segoe UI" panose="020B0502040204020203" pitchFamily="34" charset="0"/>
              </a:rPr>
              <a:t>月　</a:t>
            </a:r>
            <a:r>
              <a:rPr kumimoji="1" lang="ja-JP" altLang="en-US"/>
              <a:t>セールスシート</a:t>
            </a:r>
            <a:endParaRPr lang="ja-JP" altLang="en-US"/>
          </a:p>
        </p:txBody>
      </p:sp>
      <p:sp>
        <p:nvSpPr>
          <p:cNvPr id="6" name="Text Placeholder 3"/>
          <p:cNvSpPr>
            <a:spLocks noGrp="1"/>
          </p:cNvSpPr>
          <p:nvPr>
            <p:ph type="body" sz="quarter" idx="11" hasCustomPrompt="1"/>
          </p:nvPr>
        </p:nvSpPr>
        <p:spPr>
          <a:xfrm>
            <a:off x="587375" y="5278296"/>
            <a:ext cx="1349375" cy="227154"/>
          </a:xfrm>
          <a:prstGeom prst="rect">
            <a:avLst/>
          </a:prstGeom>
        </p:spPr>
        <p:txBody>
          <a:bodyPr lIns="0" tIns="0" rIns="0" bIns="0"/>
          <a:lstStyle>
            <a:lvl1pPr marL="0" indent="0" algn="l">
              <a:buNone/>
              <a:defRPr sz="100" b="1" i="0" baseline="0">
                <a:solidFill>
                  <a:schemeClr val="bg1"/>
                </a:solidFill>
                <a:latin typeface="メイリオ" panose="020B0604030504040204" pitchFamily="50" charset="-128"/>
                <a:ea typeface="メイリオ" panose="020B0604030504040204" pitchFamily="50" charset="-128"/>
              </a:defRPr>
            </a:lvl1pPr>
            <a:lvl2pPr>
              <a:defRPr sz="2400"/>
            </a:lvl2pPr>
          </a:lstStyle>
          <a:p>
            <a:pPr lvl="0" algn="r"/>
            <a:r>
              <a:rPr kumimoji="1" lang="en-US" altLang="ja-JP" sz="1200" b="0" i="0" spc="300">
                <a:solidFill>
                  <a:schemeClr val="bg1"/>
                </a:solidFill>
                <a:latin typeface="Segoe UI" panose="020B0502040204020203" pitchFamily="34" charset="0"/>
                <a:ea typeface="Yu Gothic" panose="020B0400000000000000" pitchFamily="34" charset="-128"/>
                <a:cs typeface="Segoe UI" panose="020B0502040204020203" pitchFamily="34" charset="0"/>
              </a:rPr>
              <a:t>YYYY/MM/DD</a:t>
            </a:r>
          </a:p>
        </p:txBody>
      </p:sp>
      <p:sp>
        <p:nvSpPr>
          <p:cNvPr id="7" name="Text Placeholder 3"/>
          <p:cNvSpPr>
            <a:spLocks noGrp="1"/>
          </p:cNvSpPr>
          <p:nvPr>
            <p:ph type="body" sz="quarter" idx="12" hasCustomPrompt="1"/>
          </p:nvPr>
        </p:nvSpPr>
        <p:spPr>
          <a:xfrm>
            <a:off x="587375" y="4409440"/>
            <a:ext cx="8871585" cy="660399"/>
          </a:xfrm>
          <a:prstGeom prst="rect">
            <a:avLst/>
          </a:prstGeom>
        </p:spPr>
        <p:txBody>
          <a:bodyPr lIns="0" tIns="0" rIns="0" bIns="0" anchor="b"/>
          <a:lstStyle>
            <a:lvl1pPr marL="0" indent="0" algn="l">
              <a:lnSpc>
                <a:spcPct val="120000"/>
              </a:lnSpc>
              <a:spcBef>
                <a:spcPts val="0"/>
              </a:spcBef>
              <a:buNone/>
              <a:defRPr sz="1600" b="1" i="0">
                <a:solidFill>
                  <a:schemeClr val="bg1"/>
                </a:solidFill>
                <a:latin typeface="Meiryo" panose="020B0604030504040204" pitchFamily="34" charset="-128"/>
                <a:ea typeface="Meiryo" panose="020B0604030504040204" pitchFamily="34" charset="-128"/>
              </a:defRPr>
            </a:lvl1pPr>
          </a:lstStyle>
          <a:p>
            <a:pPr algn="l"/>
            <a:r>
              <a:rPr kumimoji="1" lang="en-US" altLang="ja-JP" sz="1600" b="0" i="0" spc="0">
                <a:solidFill>
                  <a:schemeClr val="bg1"/>
                </a:solidFill>
                <a:latin typeface="+mn-ea"/>
                <a:ea typeface="+mn-ea"/>
              </a:rPr>
              <a:t>LINE</a:t>
            </a:r>
            <a:r>
              <a:rPr kumimoji="1" lang="ja-JP" altLang="en-US" sz="1600" b="0" i="0" spc="0">
                <a:solidFill>
                  <a:schemeClr val="bg1"/>
                </a:solidFill>
                <a:latin typeface="+mn-ea"/>
                <a:ea typeface="+mn-ea"/>
              </a:rPr>
              <a:t>ヤフー株式会社</a:t>
            </a:r>
          </a:p>
        </p:txBody>
      </p:sp>
      <p:sp>
        <p:nvSpPr>
          <p:cNvPr id="12" name="角丸四角形 3">
            <a:extLst>
              <a:ext uri="{FF2B5EF4-FFF2-40B4-BE49-F238E27FC236}">
                <a16:creationId xmlns:a16="http://schemas.microsoft.com/office/drawing/2014/main" id="{6E03E592-54DF-9AE1-D95D-BBCAF50DFCCA}"/>
              </a:ext>
            </a:extLst>
          </p:cNvPr>
          <p:cNvSpPr/>
          <p:nvPr userDrawn="1"/>
        </p:nvSpPr>
        <p:spPr>
          <a:xfrm>
            <a:off x="587375" y="897384"/>
            <a:ext cx="5077812" cy="432048"/>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endParaRPr kumimoji="1" lang="ja-JP" altLang="en-US" sz="1400" b="1" i="0">
              <a:solidFill>
                <a:schemeClr val="accent6"/>
              </a:solidFill>
              <a:latin typeface="Meiryo" panose="020B0604030504040204" pitchFamily="34" charset="-128"/>
              <a:ea typeface="Meiryo" panose="020B0604030504040204" pitchFamily="34" charset="-128"/>
            </a:endParaRPr>
          </a:p>
        </p:txBody>
      </p:sp>
      <p:sp>
        <p:nvSpPr>
          <p:cNvPr id="15" name="テキスト ボックス 14">
            <a:extLst>
              <a:ext uri="{FF2B5EF4-FFF2-40B4-BE49-F238E27FC236}">
                <a16:creationId xmlns:a16="http://schemas.microsoft.com/office/drawing/2014/main" id="{998BB00D-AB64-6D28-4900-C37FA357BA8B}"/>
              </a:ext>
            </a:extLst>
          </p:cNvPr>
          <p:cNvSpPr txBox="1"/>
          <p:nvPr userDrawn="1"/>
        </p:nvSpPr>
        <p:spPr>
          <a:xfrm>
            <a:off x="1100138" y="953364"/>
            <a:ext cx="4388907" cy="338554"/>
          </a:xfrm>
          <a:prstGeom prst="rect">
            <a:avLst/>
          </a:prstGeom>
          <a:noFill/>
        </p:spPr>
        <p:txBody>
          <a:bodyPr wrap="square">
            <a:spAutoFit/>
          </a:bodyPr>
          <a:lstStyle/>
          <a:p>
            <a:r>
              <a:rPr lang="en-US" altLang="ja-JP" sz="1600" b="1">
                <a:solidFill>
                  <a:srgbClr val="00003E"/>
                </a:solidFill>
              </a:rPr>
              <a:t>Yahoo!</a:t>
            </a:r>
            <a:r>
              <a:rPr lang="ja-JP" altLang="en-US" sz="1600" b="1">
                <a:solidFill>
                  <a:srgbClr val="00003E"/>
                </a:solidFill>
              </a:rPr>
              <a:t>広告　ディスプレイ広告（予約型）</a:t>
            </a:r>
          </a:p>
        </p:txBody>
      </p:sp>
    </p:spTree>
    <p:extLst>
      <p:ext uri="{BB962C8B-B14F-4D97-AF65-F5344CB8AC3E}">
        <p14:creationId xmlns:p14="http://schemas.microsoft.com/office/powerpoint/2010/main" val="29633980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MSC_プロダクト資料中表紙（広告主・代理店限定）">
    <p:spTree>
      <p:nvGrpSpPr>
        <p:cNvPr id="1" name=""/>
        <p:cNvGrpSpPr/>
        <p:nvPr/>
      </p:nvGrpSpPr>
      <p:grpSpPr>
        <a:xfrm>
          <a:off x="0" y="0"/>
          <a:ext cx="0" cy="0"/>
          <a:chOff x="0" y="0"/>
          <a:chExt cx="0" cy="0"/>
        </a:xfrm>
      </p:grpSpPr>
      <p:pic>
        <p:nvPicPr>
          <p:cNvPr id="2" name="그림 4">
            <a:extLst>
              <a:ext uri="{FF2B5EF4-FFF2-40B4-BE49-F238E27FC236}">
                <a16:creationId xmlns:a16="http://schemas.microsoft.com/office/drawing/2014/main" id="{AEE4CA93-3A95-09C5-4D0E-DA619D4D5A10}"/>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367963" y="3427413"/>
            <a:ext cx="1824037" cy="343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スライド番号プレースホルダー 5">
            <a:extLst>
              <a:ext uri="{FF2B5EF4-FFF2-40B4-BE49-F238E27FC236}">
                <a16:creationId xmlns:a16="http://schemas.microsoft.com/office/drawing/2014/main" id="{85001656-D58C-C5B9-05E0-ACB0FBF825E6}"/>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97EE6910-BC09-1444-B5E2-6D9FAB2770D5}" type="slidenum">
              <a:rPr lang="ja-JP" altLang="en-US" sz="700" smtClean="0">
                <a:solidFill>
                  <a:schemeClr val="bg1"/>
                </a:solidFill>
                <a:latin typeface="Meiryo" panose="020B0604030504040204" pitchFamily="34" charset="-128"/>
              </a:rPr>
              <a:pPr fontAlgn="auto">
                <a:spcBef>
                  <a:spcPts val="0"/>
                </a:spcBef>
                <a:spcAft>
                  <a:spcPts val="0"/>
                </a:spcAft>
                <a:defRPr/>
              </a:pPr>
              <a:t>‹#›</a:t>
            </a:fld>
            <a:endParaRPr lang="ja-JP" altLang="en-US" sz="700">
              <a:solidFill>
                <a:schemeClr val="bg1"/>
              </a:solidFill>
              <a:latin typeface="Meiryo" panose="020B0604030504040204" pitchFamily="34" charset="-128"/>
            </a:endParaRPr>
          </a:p>
        </p:txBody>
      </p:sp>
      <p:pic>
        <p:nvPicPr>
          <p:cNvPr id="4" name="グラフィックス 3">
            <a:extLst>
              <a:ext uri="{FF2B5EF4-FFF2-40B4-BE49-F238E27FC236}">
                <a16:creationId xmlns:a16="http://schemas.microsoft.com/office/drawing/2014/main" id="{491092EA-4E3B-D5A9-44A7-7A7B8230CC7A}"/>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09550" y="6451600"/>
            <a:ext cx="9652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角丸四角形 46">
            <a:extLst>
              <a:ext uri="{FF2B5EF4-FFF2-40B4-BE49-F238E27FC236}">
                <a16:creationId xmlns:a16="http://schemas.microsoft.com/office/drawing/2014/main" id="{0EC75B3D-5093-B928-EE25-E1119F4FD4CE}"/>
              </a:ext>
            </a:extLst>
          </p:cNvPr>
          <p:cNvSpPr/>
          <p:nvPr userDrawn="1"/>
        </p:nvSpPr>
        <p:spPr>
          <a:xfrm>
            <a:off x="230388" y="201358"/>
            <a:ext cx="1949123" cy="461665"/>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spAutoFit/>
          </a:bodyPr>
          <a:lstStyle/>
          <a:p>
            <a:pPr algn="l"/>
            <a:r>
              <a:rPr kumimoji="1" lang="en-US" altLang="ja-JP" sz="2400" b="1" i="0">
                <a:solidFill>
                  <a:srgbClr val="00003E"/>
                </a:solidFill>
                <a:latin typeface="+mn-ea"/>
                <a:ea typeface="+mn-ea"/>
                <a:cs typeface="Segoe UI" panose="020B0502040204020203" pitchFamily="34" charset="0"/>
              </a:rPr>
              <a:t>CONTENTS</a:t>
            </a:r>
            <a:endParaRPr kumimoji="1" lang="ja-JP" altLang="en-US" sz="2400" b="1" i="0">
              <a:solidFill>
                <a:srgbClr val="00003E"/>
              </a:solidFill>
              <a:latin typeface="+mn-ea"/>
              <a:ea typeface="+mn-ea"/>
              <a:cs typeface="Segoe UI" panose="020B0502040204020203" pitchFamily="34" charset="0"/>
            </a:endParaRPr>
          </a:p>
        </p:txBody>
      </p:sp>
      <p:sp>
        <p:nvSpPr>
          <p:cNvPr id="9" name="二等辺三角形 8">
            <a:extLst>
              <a:ext uri="{FF2B5EF4-FFF2-40B4-BE49-F238E27FC236}">
                <a16:creationId xmlns:a16="http://schemas.microsoft.com/office/drawing/2014/main" id="{9EAB3296-28FB-7131-645F-8DCD737E8756}"/>
              </a:ext>
            </a:extLst>
          </p:cNvPr>
          <p:cNvSpPr/>
          <p:nvPr userDrawn="1"/>
        </p:nvSpPr>
        <p:spPr>
          <a:xfrm rot="5400000">
            <a:off x="-26991" y="279927"/>
            <a:ext cx="260350" cy="212730"/>
          </a:xfrm>
          <a:prstGeom prst="triangle">
            <a:avLst>
              <a:gd name="adj" fmla="val 44351"/>
            </a:avLst>
          </a:prstGeom>
          <a:solidFill>
            <a:srgbClr val="0000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円/楕円 48">
            <a:extLst>
              <a:ext uri="{FF2B5EF4-FFF2-40B4-BE49-F238E27FC236}">
                <a16:creationId xmlns:a16="http://schemas.microsoft.com/office/drawing/2014/main" id="{59C52CA7-AA50-D438-CDF6-E0F1DA431204}"/>
              </a:ext>
            </a:extLst>
          </p:cNvPr>
          <p:cNvSpPr>
            <a:spLocks noChangeAspect="1"/>
          </p:cNvSpPr>
          <p:nvPr userDrawn="1"/>
        </p:nvSpPr>
        <p:spPr>
          <a:xfrm>
            <a:off x="962348" y="1971952"/>
            <a:ext cx="540000" cy="540000"/>
          </a:xfrm>
          <a:prstGeom prst="ellipse">
            <a:avLst/>
          </a:prstGeom>
          <a:solidFill>
            <a:srgbClr val="00003E"/>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a:solidFill>
                  <a:schemeClr val="bg1"/>
                </a:solidFill>
                <a:latin typeface="+mj-ea"/>
                <a:ea typeface="+mj-ea"/>
                <a:cs typeface="Segoe UI" panose="020B0502040204020203" pitchFamily="34" charset="0"/>
              </a:rPr>
              <a:t>01</a:t>
            </a:r>
            <a:endParaRPr kumimoji="1" lang="ja-JP" altLang="en-US" sz="1800" b="1" i="0">
              <a:solidFill>
                <a:schemeClr val="bg1"/>
              </a:solidFill>
              <a:latin typeface="+mj-ea"/>
              <a:ea typeface="+mj-ea"/>
              <a:cs typeface="Segoe UI" panose="020B0502040204020203" pitchFamily="34" charset="0"/>
            </a:endParaRPr>
          </a:p>
        </p:txBody>
      </p:sp>
      <p:sp>
        <p:nvSpPr>
          <p:cNvPr id="11" name="円/楕円 49">
            <a:extLst>
              <a:ext uri="{FF2B5EF4-FFF2-40B4-BE49-F238E27FC236}">
                <a16:creationId xmlns:a16="http://schemas.microsoft.com/office/drawing/2014/main" id="{BD2621C4-93E5-E892-8F12-093AA4E5C7B3}"/>
              </a:ext>
            </a:extLst>
          </p:cNvPr>
          <p:cNvSpPr>
            <a:spLocks noChangeAspect="1"/>
          </p:cNvSpPr>
          <p:nvPr userDrawn="1"/>
        </p:nvSpPr>
        <p:spPr>
          <a:xfrm>
            <a:off x="962348" y="2890054"/>
            <a:ext cx="540000" cy="540000"/>
          </a:xfrm>
          <a:prstGeom prst="ellipse">
            <a:avLst/>
          </a:prstGeom>
          <a:solidFill>
            <a:srgbClr val="00003E"/>
          </a:solidFill>
          <a:ln w="9525">
            <a:solidFill>
              <a:srgbClr val="00003E"/>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a:solidFill>
                  <a:schemeClr val="bg1"/>
                </a:solidFill>
                <a:latin typeface="+mj-ea"/>
                <a:ea typeface="+mj-ea"/>
                <a:cs typeface="Segoe UI" panose="020B0502040204020203" pitchFamily="34" charset="0"/>
              </a:rPr>
              <a:t>02</a:t>
            </a:r>
            <a:endParaRPr kumimoji="1" lang="ja-JP" altLang="en-US" sz="1800" b="1" i="0">
              <a:solidFill>
                <a:schemeClr val="bg1"/>
              </a:solidFill>
              <a:latin typeface="+mj-ea"/>
              <a:ea typeface="+mj-ea"/>
              <a:cs typeface="Segoe UI" panose="020B0502040204020203" pitchFamily="34" charset="0"/>
            </a:endParaRPr>
          </a:p>
        </p:txBody>
      </p:sp>
      <p:sp>
        <p:nvSpPr>
          <p:cNvPr id="12" name="円/楕円 50">
            <a:extLst>
              <a:ext uri="{FF2B5EF4-FFF2-40B4-BE49-F238E27FC236}">
                <a16:creationId xmlns:a16="http://schemas.microsoft.com/office/drawing/2014/main" id="{EB408040-EB06-F6CD-97C6-A4D0704AE957}"/>
              </a:ext>
            </a:extLst>
          </p:cNvPr>
          <p:cNvSpPr>
            <a:spLocks noChangeAspect="1"/>
          </p:cNvSpPr>
          <p:nvPr userDrawn="1"/>
        </p:nvSpPr>
        <p:spPr>
          <a:xfrm>
            <a:off x="962348" y="3808156"/>
            <a:ext cx="540000" cy="540000"/>
          </a:xfrm>
          <a:prstGeom prst="ellipse">
            <a:avLst/>
          </a:prstGeom>
          <a:solidFill>
            <a:srgbClr val="00003E"/>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dirty="0">
                <a:solidFill>
                  <a:schemeClr val="bg1"/>
                </a:solidFill>
                <a:latin typeface="+mj-ea"/>
                <a:ea typeface="+mj-ea"/>
                <a:cs typeface="Segoe UI" panose="020B0502040204020203" pitchFamily="34" charset="0"/>
              </a:rPr>
              <a:t>03</a:t>
            </a:r>
            <a:endParaRPr kumimoji="1" lang="ja-JP" altLang="en-US" sz="1800" b="1" i="0" dirty="0">
              <a:solidFill>
                <a:schemeClr val="bg1"/>
              </a:solidFill>
              <a:latin typeface="+mj-ea"/>
              <a:ea typeface="+mj-ea"/>
              <a:cs typeface="Segoe UI" panose="020B0502040204020203" pitchFamily="34" charset="0"/>
            </a:endParaRPr>
          </a:p>
        </p:txBody>
      </p:sp>
      <p:cxnSp>
        <p:nvCxnSpPr>
          <p:cNvPr id="13" name="直線コネクタ 12">
            <a:extLst>
              <a:ext uri="{FF2B5EF4-FFF2-40B4-BE49-F238E27FC236}">
                <a16:creationId xmlns:a16="http://schemas.microsoft.com/office/drawing/2014/main" id="{40E90F5F-46E8-8028-8F16-37C6E7B87813}"/>
              </a:ext>
            </a:extLst>
          </p:cNvPr>
          <p:cNvCxnSpPr>
            <a:cxnSpLocks/>
            <a:stCxn id="10" idx="4"/>
            <a:endCxn id="11" idx="0"/>
          </p:cNvCxnSpPr>
          <p:nvPr userDrawn="1"/>
        </p:nvCxnSpPr>
        <p:spPr>
          <a:xfrm>
            <a:off x="1232348" y="2511952"/>
            <a:ext cx="0" cy="378102"/>
          </a:xfrm>
          <a:prstGeom prst="line">
            <a:avLst/>
          </a:prstGeom>
          <a:ln w="25400">
            <a:solidFill>
              <a:srgbClr val="00003E"/>
            </a:solidFill>
          </a:ln>
        </p:spPr>
        <p:style>
          <a:lnRef idx="1">
            <a:schemeClr val="dk1"/>
          </a:lnRef>
          <a:fillRef idx="0">
            <a:schemeClr val="dk1"/>
          </a:fillRef>
          <a:effectRef idx="0">
            <a:schemeClr val="dk1"/>
          </a:effectRef>
          <a:fontRef idx="minor">
            <a:schemeClr val="tx1"/>
          </a:fontRef>
        </p:style>
      </p:cxnSp>
      <p:cxnSp>
        <p:nvCxnSpPr>
          <p:cNvPr id="14" name="直線コネクタ 13">
            <a:extLst>
              <a:ext uri="{FF2B5EF4-FFF2-40B4-BE49-F238E27FC236}">
                <a16:creationId xmlns:a16="http://schemas.microsoft.com/office/drawing/2014/main" id="{7DDD69DD-EFA7-C1E6-28C4-B922E61809D5}"/>
              </a:ext>
            </a:extLst>
          </p:cNvPr>
          <p:cNvCxnSpPr>
            <a:stCxn id="11" idx="4"/>
            <a:endCxn id="12" idx="0"/>
          </p:cNvCxnSpPr>
          <p:nvPr userDrawn="1"/>
        </p:nvCxnSpPr>
        <p:spPr>
          <a:xfrm>
            <a:off x="1232348" y="3430054"/>
            <a:ext cx="0" cy="378102"/>
          </a:xfrm>
          <a:prstGeom prst="line">
            <a:avLst/>
          </a:prstGeom>
          <a:ln w="25400">
            <a:solidFill>
              <a:srgbClr val="03004A"/>
            </a:solidFill>
          </a:ln>
        </p:spPr>
        <p:style>
          <a:lnRef idx="1">
            <a:schemeClr val="accent1"/>
          </a:lnRef>
          <a:fillRef idx="0">
            <a:schemeClr val="accent1"/>
          </a:fillRef>
          <a:effectRef idx="0">
            <a:schemeClr val="accent1"/>
          </a:effectRef>
          <a:fontRef idx="minor">
            <a:schemeClr val="tx1"/>
          </a:fontRef>
        </p:style>
      </p:cxnSp>
      <p:sp>
        <p:nvSpPr>
          <p:cNvPr id="15" name="テキスト プレースホルダー 4">
            <a:extLst>
              <a:ext uri="{FF2B5EF4-FFF2-40B4-BE49-F238E27FC236}">
                <a16:creationId xmlns:a16="http://schemas.microsoft.com/office/drawing/2014/main" id="{3AD6D90C-3ED1-9A66-F6D1-E44A7AFF0C8D}"/>
              </a:ext>
            </a:extLst>
          </p:cNvPr>
          <p:cNvSpPr>
            <a:spLocks noGrp="1"/>
          </p:cNvSpPr>
          <p:nvPr>
            <p:ph type="body" sz="quarter" idx="14" hasCustomPrompt="1"/>
          </p:nvPr>
        </p:nvSpPr>
        <p:spPr>
          <a:xfrm>
            <a:off x="1848388" y="2061932"/>
            <a:ext cx="5414600" cy="360040"/>
          </a:xfrm>
          <a:prstGeom prst="rect">
            <a:avLst/>
          </a:prstGeom>
        </p:spPr>
        <p:txBody>
          <a:bodyPr>
            <a:normAutofit/>
          </a:bodyPr>
          <a:lstStyle>
            <a:lvl1pPr>
              <a:defRPr sz="1800" b="1">
                <a:solidFill>
                  <a:srgbClr val="00003E"/>
                </a:solidFill>
              </a:defRPr>
            </a:lvl1pPr>
          </a:lstStyle>
          <a:p>
            <a:pPr lvl="0"/>
            <a:r>
              <a:rPr kumimoji="1" lang="ja-JP" altLang="en-US"/>
              <a:t>コンテンツが５つ以下の時の目次</a:t>
            </a:r>
          </a:p>
        </p:txBody>
      </p:sp>
      <p:sp>
        <p:nvSpPr>
          <p:cNvPr id="16" name="テキスト プレースホルダー 4">
            <a:extLst>
              <a:ext uri="{FF2B5EF4-FFF2-40B4-BE49-F238E27FC236}">
                <a16:creationId xmlns:a16="http://schemas.microsoft.com/office/drawing/2014/main" id="{1C58FBBF-C7F9-EA7D-64E9-2D0288CEA83A}"/>
              </a:ext>
            </a:extLst>
          </p:cNvPr>
          <p:cNvSpPr>
            <a:spLocks noGrp="1"/>
          </p:cNvSpPr>
          <p:nvPr>
            <p:ph type="body" sz="quarter" idx="15" hasCustomPrompt="1"/>
          </p:nvPr>
        </p:nvSpPr>
        <p:spPr>
          <a:xfrm>
            <a:off x="1848388" y="3016526"/>
            <a:ext cx="5414600" cy="360040"/>
          </a:xfrm>
          <a:prstGeom prst="rect">
            <a:avLst/>
          </a:prstGeom>
        </p:spPr>
        <p:txBody>
          <a:bodyPr>
            <a:normAutofit/>
          </a:bodyPr>
          <a:lstStyle>
            <a:lvl1pPr>
              <a:defRPr sz="1800" b="1">
                <a:solidFill>
                  <a:srgbClr val="00003E"/>
                </a:solidFill>
              </a:defRPr>
            </a:lvl1pPr>
          </a:lstStyle>
          <a:p>
            <a:pPr lvl="0"/>
            <a:r>
              <a:rPr kumimoji="1" lang="ja-JP" altLang="en-US"/>
              <a:t>コンテンツが５つ以下の時の目次</a:t>
            </a:r>
          </a:p>
        </p:txBody>
      </p:sp>
      <p:sp>
        <p:nvSpPr>
          <p:cNvPr id="17" name="テキスト プレースホルダー 4">
            <a:extLst>
              <a:ext uri="{FF2B5EF4-FFF2-40B4-BE49-F238E27FC236}">
                <a16:creationId xmlns:a16="http://schemas.microsoft.com/office/drawing/2014/main" id="{0E05881E-A4C7-0864-4C1B-D6EFA1CD0D7C}"/>
              </a:ext>
            </a:extLst>
          </p:cNvPr>
          <p:cNvSpPr>
            <a:spLocks noGrp="1"/>
          </p:cNvSpPr>
          <p:nvPr>
            <p:ph type="body" sz="quarter" idx="16" hasCustomPrompt="1"/>
          </p:nvPr>
        </p:nvSpPr>
        <p:spPr>
          <a:xfrm>
            <a:off x="1848388" y="3940975"/>
            <a:ext cx="5414600" cy="360040"/>
          </a:xfrm>
          <a:prstGeom prst="rect">
            <a:avLst/>
          </a:prstGeom>
        </p:spPr>
        <p:txBody>
          <a:bodyPr>
            <a:normAutofit/>
          </a:bodyPr>
          <a:lstStyle>
            <a:lvl1pPr>
              <a:defRPr sz="1800" b="1">
                <a:solidFill>
                  <a:srgbClr val="00003E"/>
                </a:solidFill>
              </a:defRPr>
            </a:lvl1pPr>
          </a:lstStyle>
          <a:p>
            <a:pPr lvl="0"/>
            <a:r>
              <a:rPr kumimoji="1" lang="ja-JP" altLang="en-US" dirty="0"/>
              <a:t>コンテンツが５つ以下の時の目次</a:t>
            </a:r>
          </a:p>
        </p:txBody>
      </p:sp>
    </p:spTree>
    <p:extLst>
      <p:ext uri="{BB962C8B-B14F-4D97-AF65-F5344CB8AC3E}">
        <p14:creationId xmlns:p14="http://schemas.microsoft.com/office/powerpoint/2010/main" val="866285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pic>
        <p:nvPicPr>
          <p:cNvPr id="3" name="그림 4">
            <a:extLst>
              <a:ext uri="{FF2B5EF4-FFF2-40B4-BE49-F238E27FC236}">
                <a16:creationId xmlns:a16="http://schemas.microsoft.com/office/drawing/2014/main" id="{4ACEFEC2-0420-AB97-AAD7-A18026F84071}"/>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367963" y="3427413"/>
            <a:ext cx="1824037" cy="343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直線コネクタ 5">
            <a:extLst>
              <a:ext uri="{FF2B5EF4-FFF2-40B4-BE49-F238E27FC236}">
                <a16:creationId xmlns:a16="http://schemas.microsoft.com/office/drawing/2014/main" id="{549A8A82-CB7D-3834-72FE-F0103BC59479}"/>
              </a:ext>
            </a:extLst>
          </p:cNvPr>
          <p:cNvCxnSpPr>
            <a:cxnSpLocks/>
          </p:cNvCxnSpPr>
          <p:nvPr userDrawn="1"/>
        </p:nvCxnSpPr>
        <p:spPr>
          <a:xfrm>
            <a:off x="1727128" y="2621757"/>
            <a:ext cx="9050940" cy="0"/>
          </a:xfrm>
          <a:prstGeom prst="line">
            <a:avLst/>
          </a:prstGeom>
          <a:ln/>
        </p:spPr>
        <p:style>
          <a:lnRef idx="1">
            <a:schemeClr val="accent1"/>
          </a:lnRef>
          <a:fillRef idx="0">
            <a:schemeClr val="accent1"/>
          </a:fillRef>
          <a:effectRef idx="0">
            <a:schemeClr val="accent1"/>
          </a:effectRef>
          <a:fontRef idx="minor">
            <a:schemeClr val="tx1"/>
          </a:fontRef>
        </p:style>
      </p:cxnSp>
      <p:sp>
        <p:nvSpPr>
          <p:cNvPr id="7" name="図プレースホルダー 4">
            <a:extLst>
              <a:ext uri="{FF2B5EF4-FFF2-40B4-BE49-F238E27FC236}">
                <a16:creationId xmlns:a16="http://schemas.microsoft.com/office/drawing/2014/main" id="{9ECDF7A2-7224-0E1C-A550-0E183AB6CFC4}"/>
              </a:ext>
            </a:extLst>
          </p:cNvPr>
          <p:cNvSpPr>
            <a:spLocks noGrp="1"/>
          </p:cNvSpPr>
          <p:nvPr>
            <p:ph type="pic" sz="quarter" idx="15"/>
          </p:nvPr>
        </p:nvSpPr>
        <p:spPr>
          <a:xfrm>
            <a:off x="5442523" y="3019035"/>
            <a:ext cx="1586282" cy="1464484"/>
          </a:xfrm>
          <a:prstGeom prst="rect">
            <a:avLst/>
          </a:prstGeom>
        </p:spPr>
        <p:txBody>
          <a:bodyPr/>
          <a:lstStyle>
            <a:lvl1pPr marL="0" indent="0" algn="ctr">
              <a:buNone/>
              <a:defRPr sz="1400">
                <a:solidFill>
                  <a:srgbClr val="00003E"/>
                </a:solidFill>
              </a:defRPr>
            </a:lvl1pPr>
          </a:lstStyle>
          <a:p>
            <a:r>
              <a:rPr kumimoji="1" lang="ja-JP" altLang="en-US"/>
              <a:t>アイコン</a:t>
            </a:r>
          </a:p>
        </p:txBody>
      </p:sp>
      <p:sp>
        <p:nvSpPr>
          <p:cNvPr id="8" name="テキスト プレースホルダー 23">
            <a:extLst>
              <a:ext uri="{FF2B5EF4-FFF2-40B4-BE49-F238E27FC236}">
                <a16:creationId xmlns:a16="http://schemas.microsoft.com/office/drawing/2014/main" id="{9BB0D80A-1BCF-A8E5-9698-8458938BE471}"/>
              </a:ext>
            </a:extLst>
          </p:cNvPr>
          <p:cNvSpPr>
            <a:spLocks noGrp="1"/>
          </p:cNvSpPr>
          <p:nvPr>
            <p:ph type="body" sz="quarter" idx="19" hasCustomPrompt="1"/>
          </p:nvPr>
        </p:nvSpPr>
        <p:spPr>
          <a:xfrm>
            <a:off x="3335867" y="4786187"/>
            <a:ext cx="5943600" cy="543702"/>
          </a:xfrm>
          <a:prstGeom prst="rect">
            <a:avLst/>
          </a:prstGeom>
        </p:spPr>
        <p:txBody>
          <a:bodyPr/>
          <a:lstStyle>
            <a:lvl1pPr marL="0" indent="0" algn="ctr">
              <a:buNone/>
              <a:defRPr b="1" spc="300">
                <a:solidFill>
                  <a:srgbClr val="00003E"/>
                </a:solidFill>
                <a:latin typeface="メイリオ 本文"/>
                <a:ea typeface="+mn-ea"/>
              </a:defRPr>
            </a:lvl1pPr>
            <a:lvl2pPr marL="457212" indent="0">
              <a:buNone/>
              <a:defRPr/>
            </a:lvl2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a:t>テキストテキスト</a:t>
            </a:r>
          </a:p>
        </p:txBody>
      </p:sp>
      <p:sp>
        <p:nvSpPr>
          <p:cNvPr id="10" name="テキスト プレースホルダー 19">
            <a:extLst>
              <a:ext uri="{FF2B5EF4-FFF2-40B4-BE49-F238E27FC236}">
                <a16:creationId xmlns:a16="http://schemas.microsoft.com/office/drawing/2014/main" id="{BBE8B47C-E3DF-7454-A3FA-093FD29B3210}"/>
              </a:ext>
            </a:extLst>
          </p:cNvPr>
          <p:cNvSpPr>
            <a:spLocks noGrp="1"/>
          </p:cNvSpPr>
          <p:nvPr>
            <p:ph type="body" sz="quarter" idx="18" hasCustomPrompt="1"/>
          </p:nvPr>
        </p:nvSpPr>
        <p:spPr>
          <a:xfrm>
            <a:off x="5551588" y="1210966"/>
            <a:ext cx="1368152" cy="1057321"/>
          </a:xfrm>
          <a:prstGeom prst="rect">
            <a:avLst/>
          </a:prstGeom>
        </p:spPr>
        <p:txBody>
          <a:bodyPr/>
          <a:lstStyle>
            <a:lvl1pPr marL="0" indent="0">
              <a:buNone/>
              <a:defRPr sz="6600" b="1" i="0">
                <a:solidFill>
                  <a:srgbClr val="00003E"/>
                </a:solidFill>
                <a:latin typeface="+mj-ea"/>
                <a:ea typeface="+mj-ea"/>
                <a:cs typeface="Segoe UI" panose="020B0502040204020203" pitchFamily="34" charset="0"/>
              </a:defRPr>
            </a:lvl1pPr>
          </a:lstStyle>
          <a:p>
            <a:pPr lvl="0"/>
            <a:r>
              <a:rPr kumimoji="1" lang="en-US" altLang="ja-JP"/>
              <a:t>01</a:t>
            </a:r>
            <a:endParaRPr kumimoji="1" lang="ja-JP" altLang="en-US"/>
          </a:p>
        </p:txBody>
      </p:sp>
      <p:pic>
        <p:nvPicPr>
          <p:cNvPr id="2" name="グラフィックス 7">
            <a:extLst>
              <a:ext uri="{FF2B5EF4-FFF2-40B4-BE49-F238E27FC236}">
                <a16:creationId xmlns:a16="http://schemas.microsoft.com/office/drawing/2014/main" id="{3B967D41-98D0-C253-8D0F-4F5B9AEA6ED7}"/>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771670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00003E">
              <a:alpha val="5098"/>
            </a:srgb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7" name="テキスト プレースホルダー 6">
            <a:extLst>
              <a:ext uri="{FF2B5EF4-FFF2-40B4-BE49-F238E27FC236}">
                <a16:creationId xmlns:a16="http://schemas.microsoft.com/office/drawing/2014/main" id="{AEC948CC-9297-A832-A700-37C4AAF9DE74}"/>
              </a:ext>
            </a:extLst>
          </p:cNvPr>
          <p:cNvSpPr>
            <a:spLocks noGrp="1"/>
          </p:cNvSpPr>
          <p:nvPr>
            <p:ph type="body" sz="quarter" idx="12" hasCustomPrompt="1"/>
          </p:nvPr>
        </p:nvSpPr>
        <p:spPr>
          <a:xfrm>
            <a:off x="595671" y="81412"/>
            <a:ext cx="866756" cy="410840"/>
          </a:xfrm>
          <a:prstGeom prst="rect">
            <a:avLst/>
          </a:prstGeom>
        </p:spPr>
        <p:txBody>
          <a:bodyPr lIns="0" tIns="36000" rIns="0" bIns="0" anchor="ctr"/>
          <a:lstStyle>
            <a:lvl1pPr marL="171450" indent="-171450" algn="ctr">
              <a:buFont typeface="Arial" panose="020B0604020202020204" pitchFamily="34" charset="0"/>
              <a:buChar char="•"/>
              <a:defRPr sz="900" spc="-150">
                <a:solidFill>
                  <a:schemeClr val="bg1"/>
                </a:solidFill>
              </a:defRPr>
            </a:lvl1pPr>
          </a:lstStyle>
          <a:p>
            <a:pPr lvl="0"/>
            <a:r>
              <a:rPr kumimoji="1" lang="ja-JP" altLang="en-US"/>
              <a:t>商品スペック</a:t>
            </a:r>
          </a:p>
        </p:txBody>
      </p:sp>
      <p:sp>
        <p:nvSpPr>
          <p:cNvPr id="8" name="図プレースホルダー 11">
            <a:extLst>
              <a:ext uri="{FF2B5EF4-FFF2-40B4-BE49-F238E27FC236}">
                <a16:creationId xmlns:a16="http://schemas.microsoft.com/office/drawing/2014/main" id="{4892F178-E14F-E0FA-108A-ECE30D123E74}"/>
              </a:ext>
            </a:extLst>
          </p:cNvPr>
          <p:cNvSpPr>
            <a:spLocks noGrp="1"/>
          </p:cNvSpPr>
          <p:nvPr>
            <p:ph type="pic" sz="quarter" idx="11"/>
          </p:nvPr>
        </p:nvSpPr>
        <p:spPr>
          <a:xfrm>
            <a:off x="56609" y="31805"/>
            <a:ext cx="498782" cy="497680"/>
          </a:xfrm>
          <a:prstGeom prst="rect">
            <a:avLst/>
          </a:prstGeom>
        </p:spPr>
        <p:txBody>
          <a:bodyPr/>
          <a:lstStyle>
            <a:lvl1pPr>
              <a:defRPr sz="700">
                <a:solidFill>
                  <a:schemeClr val="bg1"/>
                </a:solidFill>
              </a:defRPr>
            </a:lvl1pPr>
          </a:lstStyle>
          <a:p>
            <a:r>
              <a:rPr kumimoji="1" lang="ja-JP" altLang="en-US"/>
              <a:t>アイコン</a:t>
            </a: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rgbClr val="00003E"/>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Tree>
    <p:extLst>
      <p:ext uri="{BB962C8B-B14F-4D97-AF65-F5344CB8AC3E}">
        <p14:creationId xmlns:p14="http://schemas.microsoft.com/office/powerpoint/2010/main" val="21589963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00003E">
              <a:alpha val="5098"/>
            </a:srgb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7" name="テキスト プレースホルダー 6">
            <a:extLst>
              <a:ext uri="{FF2B5EF4-FFF2-40B4-BE49-F238E27FC236}">
                <a16:creationId xmlns:a16="http://schemas.microsoft.com/office/drawing/2014/main" id="{AEC948CC-9297-A832-A700-37C4AAF9DE74}"/>
              </a:ext>
            </a:extLst>
          </p:cNvPr>
          <p:cNvSpPr>
            <a:spLocks noGrp="1"/>
          </p:cNvSpPr>
          <p:nvPr>
            <p:ph type="body" sz="quarter" idx="12" hasCustomPrompt="1"/>
          </p:nvPr>
        </p:nvSpPr>
        <p:spPr>
          <a:xfrm>
            <a:off x="595671" y="81412"/>
            <a:ext cx="866756" cy="410840"/>
          </a:xfrm>
          <a:prstGeom prst="rect">
            <a:avLst/>
          </a:prstGeom>
        </p:spPr>
        <p:txBody>
          <a:bodyPr lIns="0" tIns="36000" rIns="0" bIns="0" anchor="ctr"/>
          <a:lstStyle>
            <a:lvl1pPr marL="171450" indent="-171450" algn="ctr">
              <a:buFont typeface="Arial" panose="020B0604020202020204" pitchFamily="34" charset="0"/>
              <a:buChar char="•"/>
              <a:defRPr sz="900" spc="-150">
                <a:solidFill>
                  <a:schemeClr val="bg1"/>
                </a:solidFill>
              </a:defRPr>
            </a:lvl1pPr>
          </a:lstStyle>
          <a:p>
            <a:pPr lvl="0"/>
            <a:r>
              <a:rPr kumimoji="1" lang="ja-JP" altLang="en-US"/>
              <a:t>商品スペック</a:t>
            </a:r>
          </a:p>
        </p:txBody>
      </p:sp>
      <p:sp>
        <p:nvSpPr>
          <p:cNvPr id="8" name="図プレースホルダー 11">
            <a:extLst>
              <a:ext uri="{FF2B5EF4-FFF2-40B4-BE49-F238E27FC236}">
                <a16:creationId xmlns:a16="http://schemas.microsoft.com/office/drawing/2014/main" id="{4892F178-E14F-E0FA-108A-ECE30D123E74}"/>
              </a:ext>
            </a:extLst>
          </p:cNvPr>
          <p:cNvSpPr>
            <a:spLocks noGrp="1"/>
          </p:cNvSpPr>
          <p:nvPr>
            <p:ph type="pic" sz="quarter" idx="11"/>
          </p:nvPr>
        </p:nvSpPr>
        <p:spPr>
          <a:xfrm>
            <a:off x="56609" y="31805"/>
            <a:ext cx="498782" cy="497680"/>
          </a:xfrm>
          <a:prstGeom prst="rect">
            <a:avLst/>
          </a:prstGeom>
        </p:spPr>
        <p:txBody>
          <a:bodyPr/>
          <a:lstStyle>
            <a:lvl1pPr>
              <a:defRPr sz="700">
                <a:solidFill>
                  <a:schemeClr val="bg1"/>
                </a:solidFill>
              </a:defRPr>
            </a:lvl1pPr>
          </a:lstStyle>
          <a:p>
            <a:r>
              <a:rPr kumimoji="1" lang="ja-JP" altLang="en-US"/>
              <a:t>アイコン</a:t>
            </a: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rgbClr val="00003E"/>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
        <p:nvSpPr>
          <p:cNvPr id="3" name="正方形/長方形 2">
            <a:extLst>
              <a:ext uri="{FF2B5EF4-FFF2-40B4-BE49-F238E27FC236}">
                <a16:creationId xmlns:a16="http://schemas.microsoft.com/office/drawing/2014/main" id="{83E31476-1A82-F0B6-CD36-03F7D983E5D8}"/>
              </a:ext>
            </a:extLst>
          </p:cNvPr>
          <p:cNvSpPr/>
          <p:nvPr userDrawn="1"/>
        </p:nvSpPr>
        <p:spPr>
          <a:xfrm>
            <a:off x="0" y="5877272"/>
            <a:ext cx="12192000" cy="980728"/>
          </a:xfrm>
          <a:prstGeom prst="rect">
            <a:avLst/>
          </a:prstGeom>
          <a:solidFill>
            <a:srgbClr val="00003E">
              <a:alpha val="5098"/>
            </a:srgb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76000" tIns="45720" rIns="91440" bIns="28800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en-US" altLang="ja-JP" sz="900" b="0" i="0" u="none" strike="noStrike" kern="0" cap="none" spc="0" normalizeH="0" baseline="0" noProof="0">
              <a:ln>
                <a:noFill/>
              </a:ln>
              <a:solidFill>
                <a:srgbClr val="000000">
                  <a:lumMod val="65000"/>
                  <a:lumOff val="35000"/>
                </a:srgbClr>
              </a:solidFill>
              <a:effectLst/>
              <a:uLnTx/>
              <a:uFillTx/>
              <a:latin typeface="Meiryo" panose="020B0604030504040204" pitchFamily="34" charset="-128"/>
              <a:ea typeface="Meiryo" panose="020B0604030504040204" pitchFamily="34" charset="-128"/>
            </a:endParaRPr>
          </a:p>
        </p:txBody>
      </p:sp>
    </p:spTree>
    <p:extLst>
      <p:ext uri="{BB962C8B-B14F-4D97-AF65-F5344CB8AC3E}">
        <p14:creationId xmlns:p14="http://schemas.microsoft.com/office/powerpoint/2010/main" val="31989270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00003E">
              <a:alpha val="5098"/>
            </a:srgb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7" name="テキスト プレースホルダー 6">
            <a:extLst>
              <a:ext uri="{FF2B5EF4-FFF2-40B4-BE49-F238E27FC236}">
                <a16:creationId xmlns:a16="http://schemas.microsoft.com/office/drawing/2014/main" id="{AEC948CC-9297-A832-A700-37C4AAF9DE74}"/>
              </a:ext>
            </a:extLst>
          </p:cNvPr>
          <p:cNvSpPr>
            <a:spLocks noGrp="1"/>
          </p:cNvSpPr>
          <p:nvPr>
            <p:ph type="body" sz="quarter" idx="12" hasCustomPrompt="1"/>
          </p:nvPr>
        </p:nvSpPr>
        <p:spPr>
          <a:xfrm>
            <a:off x="595671" y="81412"/>
            <a:ext cx="866756" cy="410840"/>
          </a:xfrm>
          <a:prstGeom prst="rect">
            <a:avLst/>
          </a:prstGeom>
        </p:spPr>
        <p:txBody>
          <a:bodyPr lIns="0" tIns="36000" rIns="0" bIns="0" anchor="ctr"/>
          <a:lstStyle>
            <a:lvl1pPr marL="171450" indent="-171450" algn="ctr">
              <a:buFont typeface="Arial" panose="020B0604020202020204" pitchFamily="34" charset="0"/>
              <a:buChar char="•"/>
              <a:defRPr sz="900" spc="-150">
                <a:solidFill>
                  <a:schemeClr val="bg1"/>
                </a:solidFill>
              </a:defRPr>
            </a:lvl1pPr>
          </a:lstStyle>
          <a:p>
            <a:pPr lvl="0"/>
            <a:r>
              <a:rPr kumimoji="1" lang="ja-JP" altLang="en-US"/>
              <a:t>商品スペック</a:t>
            </a:r>
          </a:p>
        </p:txBody>
      </p:sp>
      <p:sp>
        <p:nvSpPr>
          <p:cNvPr id="8" name="図プレースホルダー 11">
            <a:extLst>
              <a:ext uri="{FF2B5EF4-FFF2-40B4-BE49-F238E27FC236}">
                <a16:creationId xmlns:a16="http://schemas.microsoft.com/office/drawing/2014/main" id="{4892F178-E14F-E0FA-108A-ECE30D123E74}"/>
              </a:ext>
            </a:extLst>
          </p:cNvPr>
          <p:cNvSpPr>
            <a:spLocks noGrp="1"/>
          </p:cNvSpPr>
          <p:nvPr>
            <p:ph type="pic" sz="quarter" idx="11"/>
          </p:nvPr>
        </p:nvSpPr>
        <p:spPr>
          <a:xfrm>
            <a:off x="56609" y="31805"/>
            <a:ext cx="498782" cy="497680"/>
          </a:xfrm>
          <a:prstGeom prst="rect">
            <a:avLst/>
          </a:prstGeom>
        </p:spPr>
        <p:txBody>
          <a:bodyPr/>
          <a:lstStyle>
            <a:lvl1pPr>
              <a:defRPr sz="700">
                <a:solidFill>
                  <a:schemeClr val="bg1"/>
                </a:solidFill>
              </a:defRPr>
            </a:lvl1pPr>
          </a:lstStyle>
          <a:p>
            <a:r>
              <a:rPr kumimoji="1" lang="ja-JP" altLang="en-US"/>
              <a:t>アイコン</a:t>
            </a: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rgbClr val="00003E"/>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
        <p:nvSpPr>
          <p:cNvPr id="3" name="正方形/長方形 2">
            <a:extLst>
              <a:ext uri="{FF2B5EF4-FFF2-40B4-BE49-F238E27FC236}">
                <a16:creationId xmlns:a16="http://schemas.microsoft.com/office/drawing/2014/main" id="{84D9EAAA-15C7-9E4F-FE6B-744A8780BC0F}"/>
              </a:ext>
            </a:extLst>
          </p:cNvPr>
          <p:cNvSpPr/>
          <p:nvPr userDrawn="1"/>
        </p:nvSpPr>
        <p:spPr>
          <a:xfrm>
            <a:off x="-1200" y="5058000"/>
            <a:ext cx="12193200" cy="1800000"/>
          </a:xfrm>
          <a:prstGeom prst="rect">
            <a:avLst/>
          </a:prstGeom>
          <a:solidFill>
            <a:srgbClr val="00003E">
              <a:alpha val="4706"/>
            </a:srgb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844000" tIns="45720" rIns="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20000"/>
              </a:lnSpc>
              <a:spcBef>
                <a:spcPts val="0"/>
              </a:spcBef>
              <a:spcAft>
                <a:spcPts val="600"/>
              </a:spcAft>
              <a:buClrTx/>
              <a:buSzTx/>
              <a:buFontTx/>
              <a:buNone/>
              <a:tabLst/>
              <a:defRPr/>
            </a:pPr>
            <a:endParaRPr kumimoji="1" lang="ja-JP" altLang="en-US" sz="1000" u="none" strike="noStrike" kern="1200" cap="none" spc="0" normalizeH="0" baseline="0" noProof="0">
              <a:ln>
                <a:noFill/>
              </a:ln>
              <a:solidFill>
                <a:schemeClr val="bg1">
                  <a:lumMod val="50000"/>
                </a:schemeClr>
              </a:solidFill>
              <a:effectLst/>
              <a:uLnTx/>
              <a:uFillTx/>
              <a:latin typeface="Meiryo" panose="020B0604030504040204" pitchFamily="34" charset="-128"/>
              <a:ea typeface="Meiryo" panose="020B0604030504040204" pitchFamily="34" charset="-128"/>
            </a:endParaRPr>
          </a:p>
        </p:txBody>
      </p:sp>
      <p:pic>
        <p:nvPicPr>
          <p:cNvPr id="10" name="グラフィックス 9" descr="警告 単色塗りつぶし">
            <a:extLst>
              <a:ext uri="{FF2B5EF4-FFF2-40B4-BE49-F238E27FC236}">
                <a16:creationId xmlns:a16="http://schemas.microsoft.com/office/drawing/2014/main" id="{1C78B13D-B2DF-C425-BD6B-88E545500AF0}"/>
              </a:ext>
            </a:extLst>
          </p:cNvPr>
          <p:cNvPicPr>
            <a:picLocks noChangeAspect="1"/>
          </p:cNvPicPr>
          <p:nvPr userDrawn="1"/>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1100673" y="5527546"/>
            <a:ext cx="860908" cy="860908"/>
          </a:xfrm>
          <a:prstGeom prst="rect">
            <a:avLst/>
          </a:prstGeom>
        </p:spPr>
      </p:pic>
      <p:sp>
        <p:nvSpPr>
          <p:cNvPr id="11" name="テキスト プレースホルダー 10">
            <a:extLst>
              <a:ext uri="{FF2B5EF4-FFF2-40B4-BE49-F238E27FC236}">
                <a16:creationId xmlns:a16="http://schemas.microsoft.com/office/drawing/2014/main" id="{E05048F5-64BC-EDDD-95C7-8655D6921819}"/>
              </a:ext>
            </a:extLst>
          </p:cNvPr>
          <p:cNvSpPr>
            <a:spLocks noGrp="1"/>
          </p:cNvSpPr>
          <p:nvPr>
            <p:ph type="body" sz="quarter" idx="13" hasCustomPrompt="1"/>
          </p:nvPr>
        </p:nvSpPr>
        <p:spPr>
          <a:xfrm>
            <a:off x="2540339" y="5346000"/>
            <a:ext cx="9172235" cy="1224000"/>
          </a:xfrm>
          <a:prstGeom prst="rect">
            <a:avLst/>
          </a:prstGeom>
        </p:spPr>
        <p:txBody>
          <a:bodyPr wrap="square" lIns="0" tIns="0" rIns="0" bIns="0" anchor="ctr">
            <a:noAutofit/>
          </a:bodyPr>
          <a:lstStyle>
            <a:lvl1pPr marL="0" indent="0">
              <a:buNone/>
              <a:defRPr sz="1200" b="0" i="0">
                <a:solidFill>
                  <a:srgbClr val="00003E"/>
                </a:solidFill>
                <a:latin typeface="Meiryo" panose="020B0604030504040204" pitchFamily="34" charset="-128"/>
                <a:ea typeface="Meiryo" panose="020B0604030504040204" pitchFamily="34" charset="-128"/>
              </a:defRPr>
            </a:lvl1pPr>
          </a:lstStyle>
          <a:p>
            <a:pPr>
              <a:lnSpc>
                <a:spcPct val="120000"/>
              </a:lnSpc>
            </a:pPr>
            <a:r>
              <a:rPr lang="ja-JP" altLang="en-US" sz="1200">
                <a:solidFill>
                  <a:schemeClr val="accent3"/>
                </a:solidFill>
                <a:latin typeface="Meiryo" panose="020B0604030504040204" pitchFamily="34" charset="-128"/>
                <a:ea typeface="Meiryo" panose="020B0604030504040204" pitchFamily="34" charset="-128"/>
              </a:rPr>
              <a:t>メイリオ　</a:t>
            </a:r>
            <a:r>
              <a:rPr lang="en-US" altLang="ja-JP" sz="1200">
                <a:solidFill>
                  <a:schemeClr val="accent3"/>
                </a:solidFill>
                <a:latin typeface="Meiryo" panose="020B0604030504040204" pitchFamily="34" charset="-128"/>
                <a:ea typeface="Meiryo" panose="020B0604030504040204" pitchFamily="34" charset="-128"/>
              </a:rPr>
              <a:t>12pt</a:t>
            </a:r>
          </a:p>
        </p:txBody>
      </p:sp>
    </p:spTree>
    <p:extLst>
      <p:ext uri="{BB962C8B-B14F-4D97-AF65-F5344CB8AC3E}">
        <p14:creationId xmlns:p14="http://schemas.microsoft.com/office/powerpoint/2010/main" val="39368696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タイトル+説明文＋コピーライト+ページ番号（広告主・代理店限定）">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090C2CBE-191C-2B04-FF28-259373223C9C}"/>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06C0A904-B03E-C047-85DE-7E260D315E6C}"/>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タイトル 1"/>
          <p:cNvSpPr>
            <a:spLocks noGrp="1"/>
          </p:cNvSpPr>
          <p:nvPr>
            <p:ph type="ctrTitle"/>
          </p:nvPr>
        </p:nvSpPr>
        <p:spPr>
          <a:xfrm>
            <a:off x="587376" y="583184"/>
            <a:ext cx="11014607" cy="564262"/>
          </a:xfrm>
          <a:prstGeom prst="rect">
            <a:avLst/>
          </a:prstGeom>
        </p:spPr>
        <p:txBody>
          <a:bodyPr lIns="0" tIns="0" rIns="0" bIns="0" anchor="t">
            <a:noAutofit/>
          </a:bodyPr>
          <a:lstStyle>
            <a:lvl1pPr algn="l">
              <a:lnSpc>
                <a:spcPct val="100000"/>
              </a:lnSpc>
              <a:defRPr sz="2800" b="1" i="0">
                <a:solidFill>
                  <a:schemeClr val="tx2"/>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p>
        </p:txBody>
      </p:sp>
      <p:sp>
        <p:nvSpPr>
          <p:cNvPr id="5" name="テキスト プレースホルダー 10"/>
          <p:cNvSpPr>
            <a:spLocks noGrp="1"/>
          </p:cNvSpPr>
          <p:nvPr>
            <p:ph type="body" sz="quarter" idx="10"/>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1">
                    <a:lumMod val="95000"/>
                    <a:lumOff val="5000"/>
                  </a:schemeClr>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35689133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1441C66C-52AD-E815-4BDC-35E07381A881}"/>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4A1921C-3EA0-D049-9136-C46F969810C0}"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3" name="グラフィックス 2">
            <a:extLst>
              <a:ext uri="{FF2B5EF4-FFF2-40B4-BE49-F238E27FC236}">
                <a16:creationId xmlns:a16="http://schemas.microsoft.com/office/drawing/2014/main" id="{8335857D-2E96-C524-0C03-F2E636ADEC2B}"/>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スライド番号プレースホルダー 5">
            <a:extLst>
              <a:ext uri="{FF2B5EF4-FFF2-40B4-BE49-F238E27FC236}">
                <a16:creationId xmlns:a16="http://schemas.microsoft.com/office/drawing/2014/main" id="{9956ECE2-E1F1-9FCA-6EAA-755B72DA9A66}"/>
              </a:ext>
            </a:extLst>
          </p:cNvPr>
          <p:cNvSpPr>
            <a:spLocks noGrp="1"/>
          </p:cNvSpPr>
          <p:nvPr>
            <p:ph type="sldNum" sz="quarter" idx="10"/>
          </p:nvPr>
        </p:nvSpPr>
        <p:spPr>
          <a:xfrm>
            <a:off x="9336088" y="6356350"/>
            <a:ext cx="2743200" cy="365125"/>
          </a:xfrm>
        </p:spPr>
        <p:txBody>
          <a:bodyPr/>
          <a:lstStyle>
            <a:lvl1pPr eaLnBrk="1" fontAlgn="auto" hangingPunct="1">
              <a:spcBef>
                <a:spcPts val="0"/>
              </a:spcBef>
              <a:spcAft>
                <a:spcPts val="0"/>
              </a:spcAft>
              <a:defRPr>
                <a:solidFill>
                  <a:schemeClr val="bg1"/>
                </a:solidFill>
                <a:latin typeface="+mn-lt"/>
                <a:ea typeface="+mn-ea"/>
              </a:defRPr>
            </a:lvl1pPr>
          </a:lstStyle>
          <a:p>
            <a:pPr>
              <a:defRPr/>
            </a:pPr>
            <a:fld id="{FEE02821-449B-7445-B8E6-ADA6770F9101}" type="slidenum">
              <a:rPr lang="ja-JP" altLang="en-US"/>
              <a:pPr>
                <a:defRPr/>
              </a:pPr>
              <a:t>‹#›</a:t>
            </a:fld>
            <a:endParaRPr lang="ja-JP" altLang="en-US"/>
          </a:p>
        </p:txBody>
      </p:sp>
    </p:spTree>
    <p:extLst>
      <p:ext uri="{BB962C8B-B14F-4D97-AF65-F5344CB8AC3E}">
        <p14:creationId xmlns:p14="http://schemas.microsoft.com/office/powerpoint/2010/main" val="2733245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最終ページ（広告主・代理店限定）">
    <p:spTree>
      <p:nvGrpSpPr>
        <p:cNvPr id="1" name=""/>
        <p:cNvGrpSpPr/>
        <p:nvPr/>
      </p:nvGrpSpPr>
      <p:grpSpPr>
        <a:xfrm>
          <a:off x="0" y="0"/>
          <a:ext cx="0" cy="0"/>
          <a:chOff x="0" y="0"/>
          <a:chExt cx="0" cy="0"/>
        </a:xfrm>
      </p:grpSpPr>
      <p:pic>
        <p:nvPicPr>
          <p:cNvPr id="2" name="그림 4">
            <a:extLst>
              <a:ext uri="{FF2B5EF4-FFF2-40B4-BE49-F238E27FC236}">
                <a16:creationId xmlns:a16="http://schemas.microsoft.com/office/drawing/2014/main" id="{1B350541-A980-7849-328F-D82ABE93D025}"/>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21983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グラフィックス 2">
            <a:extLst>
              <a:ext uri="{FF2B5EF4-FFF2-40B4-BE49-F238E27FC236}">
                <a16:creationId xmlns:a16="http://schemas.microsoft.com/office/drawing/2014/main" id="{00E82F5C-CE51-18BE-B776-8294EA2F46EE}"/>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812079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ags" Target="../tags/tag1.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CB5F5847-9726-D6C0-67F5-7527AF7AABC1}"/>
              </a:ext>
            </a:extLst>
          </p:cNvPr>
          <p:cNvGraphicFramePr>
            <a:graphicFrameLocks noChangeAspect="1"/>
          </p:cNvGraphicFramePr>
          <p:nvPr userDrawn="1">
            <p:custDataLst>
              <p:tags r:id="rId11"/>
            </p:custDataLst>
            <p:extLst>
              <p:ext uri="{D42A27DB-BD31-4B8C-83A1-F6EECF244321}">
                <p14:modId xmlns:p14="http://schemas.microsoft.com/office/powerpoint/2010/main" val="2664088933"/>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スライド" r:id="rId12" imgW="7772400" imgH="10058400" progId="TCLayout.ActiveDocument.1">
                  <p:embed/>
                </p:oleObj>
              </mc:Choice>
              <mc:Fallback>
                <p:oleObj name="think-cell スライド" r:id="rId12" imgW="7772400" imgH="10058400" progId="TCLayout.ActiveDocument.1">
                  <p:embed/>
                  <p:pic>
                    <p:nvPicPr>
                      <p:cNvPr id="2" name="think-cell data - do not delete" hidden="1">
                        <a:extLst>
                          <a:ext uri="{FF2B5EF4-FFF2-40B4-BE49-F238E27FC236}">
                            <a16:creationId xmlns:a16="http://schemas.microsoft.com/office/drawing/2014/main" id="{CB5F5847-9726-D6C0-67F5-7527AF7AABC1}"/>
                          </a:ext>
                        </a:extLst>
                      </p:cNvPr>
                      <p:cNvPicPr/>
                      <p:nvPr/>
                    </p:nvPicPr>
                    <p:blipFill>
                      <a:blip r:embed="rId13"/>
                      <a:stretch>
                        <a:fillRect/>
                      </a:stretch>
                    </p:blipFill>
                    <p:spPr>
                      <a:xfrm>
                        <a:off x="1588" y="1588"/>
                        <a:ext cx="1227" cy="1588"/>
                      </a:xfrm>
                      <a:prstGeom prst="rect">
                        <a:avLst/>
                      </a:prstGeom>
                    </p:spPr>
                  </p:pic>
                </p:oleObj>
              </mc:Fallback>
            </mc:AlternateContent>
          </a:graphicData>
        </a:graphic>
      </p:graphicFrame>
      <p:sp>
        <p:nvSpPr>
          <p:cNvPr id="6" name="角丸四角形 5">
            <a:extLst>
              <a:ext uri="{FF2B5EF4-FFF2-40B4-BE49-F238E27FC236}">
                <a16:creationId xmlns:a16="http://schemas.microsoft.com/office/drawing/2014/main" id="{51A55CBA-B7FC-A04E-64BD-FB3AE8BF292C}"/>
              </a:ext>
            </a:extLst>
          </p:cNvPr>
          <p:cNvSpPr/>
          <p:nvPr userDrawn="1"/>
        </p:nvSpPr>
        <p:spPr>
          <a:xfrm>
            <a:off x="10143913" y="226800"/>
            <a:ext cx="1833164" cy="324000"/>
          </a:xfrm>
          <a:prstGeom prst="roundRect">
            <a:avLst>
              <a:gd name="adj" fmla="val 9836"/>
            </a:avLst>
          </a:prstGeom>
          <a:noFill/>
          <a:ln w="6350" cap="flat" cmpd="sng" algn="ctr">
            <a:solidFill>
              <a:srgbClr val="CCCCCC">
                <a:lumMod val="90000"/>
              </a:srgbClr>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広告</a:t>
            </a:r>
            <a:r>
              <a:rPr kumimoji="0" lang="ja-JP" altLang="en-US" sz="950" b="1" i="0" u="none" strike="noStrike" kern="0" cap="none" spc="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主・</a:t>
            </a: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代理店限定</a:t>
            </a:r>
          </a:p>
        </p:txBody>
      </p:sp>
    </p:spTree>
    <p:extLst>
      <p:ext uri="{BB962C8B-B14F-4D97-AF65-F5344CB8AC3E}">
        <p14:creationId xmlns:p14="http://schemas.microsoft.com/office/powerpoint/2010/main" val="4049991301"/>
      </p:ext>
    </p:extLst>
  </p:cSld>
  <p:clrMap bg1="lt1" tx1="dk1" bg2="lt2" tx2="dk2" accent1="accent1" accent2="accent2" accent3="accent3" accent4="accent4" accent5="accent5" accent6="accent6" hlink="hlink" folHlink="folHlink"/>
  <p:sldLayoutIdLst>
    <p:sldLayoutId id="2147483886" r:id="rId1"/>
    <p:sldLayoutId id="2147483887" r:id="rId2"/>
    <p:sldLayoutId id="2147483888" r:id="rId3"/>
    <p:sldLayoutId id="2147483889" r:id="rId4"/>
    <p:sldLayoutId id="2147483906" r:id="rId5"/>
    <p:sldLayoutId id="2147483907" r:id="rId6"/>
    <p:sldLayoutId id="2147483890" r:id="rId7"/>
    <p:sldLayoutId id="2147483891" r:id="rId8"/>
    <p:sldLayoutId id="2147483892" r:id="rId9"/>
  </p:sldLayoutIdLst>
  <p:hf hdr="0" ftr="0" dt="0"/>
  <p:txStyles>
    <p:titleStyle>
      <a:lvl1pPr algn="l" rtl="0" eaLnBrk="0" fontAlgn="base" hangingPunct="0">
        <a:lnSpc>
          <a:spcPct val="90000"/>
        </a:lnSpc>
        <a:spcBef>
          <a:spcPct val="0"/>
        </a:spcBef>
        <a:spcAft>
          <a:spcPct val="0"/>
        </a:spcAft>
        <a:defRPr kumimoji="1"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2pPr>
      <a:lvl3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3pPr>
      <a:lvl4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4pPr>
      <a:lvl5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5pPr>
      <a:lvl6pPr marL="4572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6pPr>
      <a:lvl7pPr marL="9144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7pPr>
      <a:lvl8pPr marL="13716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8pPr>
      <a:lvl9pPr marL="18288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5.xml"/><Relationship Id="rId5" Type="http://schemas.openxmlformats.org/officeDocument/2006/relationships/image" Target="../media/image18.png"/><Relationship Id="rId4" Type="http://schemas.openxmlformats.org/officeDocument/2006/relationships/hyperlink" Target="https://ads-help.yahoo-net.jp/s/article/H000044930?language=ja"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hyperlink" Target="https://ads-help.yahoo-net.jp/s/article/H000044833?language=ja" TargetMode="External"/><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hyperlink" Target="https://form-business.yahoo.co.jp/claris/enqueteForm?inquiry_type=placement_restrictions" TargetMode="External"/><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hyperlink" Target="https://form-business.yahoo.co.jp/claris/enqueteForm?inquiry_type=guaranteed_review" TargetMode="External"/><Relationship Id="rId5" Type="http://schemas.openxmlformats.org/officeDocument/2006/relationships/hyperlink" Target="https://ads-help.yahoo-net.jp/s/article/H000044534" TargetMode="External"/><Relationship Id="rId4" Type="http://schemas.openxmlformats.org/officeDocument/2006/relationships/hyperlink" Target="https://form-business.yahoo.co.jp/claris/enqueteForm?inquiry_type=bls_review"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hyperlink" Target="https://ads-help.yahoo-net.jp/" TargetMode="External"/><Relationship Id="rId5" Type="http://schemas.openxmlformats.org/officeDocument/2006/relationships/hyperlink" Target="https://www.lycbiz.com/jp/terms-and-policies/yahoo/" TargetMode="External"/><Relationship Id="rId4" Type="http://schemas.openxmlformats.org/officeDocument/2006/relationships/hyperlink" Target="https://www.lycbiz.com/jp/download/yahoo/"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hyperlink" Target="https://form-business.yahoo.co.jp/claris/enqueteForm?inquiry_type=guaranteed_review" TargetMode="External"/><Relationship Id="rId3" Type="http://schemas.openxmlformats.org/officeDocument/2006/relationships/image" Target="../media/image20.png"/><Relationship Id="rId7" Type="http://schemas.openxmlformats.org/officeDocument/2006/relationships/hyperlink" Target="https://form-business.yahoo.co.jp/claris/enqueteForm?inquiry_type=placement_restrictions" TargetMode="External"/><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hyperlink" Target="https://portal.yadui.business.yahoo.co.jp/agencyportal/30335704/" TargetMode="External"/><Relationship Id="rId5" Type="http://schemas.openxmlformats.org/officeDocument/2006/relationships/hyperlink" Target="https://portal.yadui.business.yahoo.co.jp/agencyportal/873315/" TargetMode="External"/><Relationship Id="rId4" Type="http://schemas.openxmlformats.org/officeDocument/2006/relationships/hyperlink" Target="https://ads-help.yahoo-net.jp/"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hyperlink" Target="https://www.lycbiz.com/jp/download/" TargetMode="External"/><Relationship Id="rId5" Type="http://schemas.openxmlformats.org/officeDocument/2006/relationships/hyperlink" Target="https://portal.yadui.business.yahoo.co.jp/agencyportal/30335704/" TargetMode="External"/><Relationship Id="rId4" Type="http://schemas.openxmlformats.org/officeDocument/2006/relationships/hyperlink" Target="https://portal.yadui.business.yahoo.co.jp/agencyportal/873240/"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4.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17.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FEBB5ED4-C486-2825-FC79-B427C58180A6}"/>
              </a:ext>
            </a:extLst>
          </p:cNvPr>
          <p:cNvSpPr>
            <a:spLocks noGrp="1"/>
          </p:cNvSpPr>
          <p:nvPr>
            <p:ph type="body" sz="quarter" idx="10"/>
          </p:nvPr>
        </p:nvSpPr>
        <p:spPr/>
        <p:txBody>
          <a:bodyPr/>
          <a:lstStyle/>
          <a:p>
            <a:pPr marL="0" marR="0" lvl="0" indent="0" algn="l" defTabSz="914400" rtl="0" eaLnBrk="0" fontAlgn="base" latinLnBrk="0" hangingPunct="0">
              <a:lnSpc>
                <a:spcPct val="120000"/>
              </a:lnSpc>
              <a:spcBef>
                <a:spcPts val="1000"/>
              </a:spcBef>
              <a:spcAft>
                <a:spcPct val="0"/>
              </a:spcAft>
              <a:buClrTx/>
              <a:buSzTx/>
              <a:buFont typeface="Arial" panose="020B0604020202020204" pitchFamily="34" charset="0"/>
              <a:buNone/>
              <a:tabLst/>
              <a:defRPr/>
            </a:pPr>
            <a:r>
              <a:rPr kumimoji="1" lang="ja-JP" altLang="en-US"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スポーツナビ　野球速報アプリ</a:t>
            </a:r>
            <a:endParaRPr kumimoji="1" lang="en-US" altLang="ja-JP" sz="4000" b="1" i="0" dirty="0">
              <a:solidFill>
                <a:schemeClr val="bg1"/>
              </a:solidFill>
              <a:latin typeface="Meiryo" panose="020B0604030504040204" pitchFamily="34" charset="-128"/>
              <a:ea typeface="Meiryo" panose="020B0604030504040204" pitchFamily="34" charset="-128"/>
              <a:cs typeface="Segoe UI" panose="020B0502040204020203" pitchFamily="34" charset="0"/>
            </a:endParaRPr>
          </a:p>
          <a:p>
            <a:pPr marL="0" marR="0" lvl="0" indent="0" algn="l" defTabSz="914400" rtl="0" eaLnBrk="0" fontAlgn="base" latinLnBrk="0" hangingPunct="0">
              <a:lnSpc>
                <a:spcPct val="120000"/>
              </a:lnSpc>
              <a:spcBef>
                <a:spcPts val="1000"/>
              </a:spcBef>
              <a:spcAft>
                <a:spcPct val="0"/>
              </a:spcAft>
              <a:buClrTx/>
              <a:buSzTx/>
              <a:buFont typeface="Arial" panose="020B0604020202020204" pitchFamily="34" charset="0"/>
              <a:buNone/>
              <a:tabLst/>
              <a:defRPr/>
            </a:pPr>
            <a:r>
              <a:rPr kumimoji="1" lang="en-US" altLang="ja-JP"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2025</a:t>
            </a:r>
            <a:r>
              <a:rPr kumimoji="1" lang="ja-JP" altLang="en-US"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年</a:t>
            </a:r>
            <a:r>
              <a:rPr lang="en-US" altLang="ja-JP" dirty="0">
                <a:cs typeface="Segoe UI" panose="020B0502040204020203" pitchFamily="34" charset="0"/>
              </a:rPr>
              <a:t>7</a:t>
            </a:r>
            <a:r>
              <a:rPr kumimoji="1" lang="ja-JP" altLang="en-US"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月～</a:t>
            </a:r>
            <a:r>
              <a:rPr kumimoji="1" lang="en-US" altLang="ja-JP"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2025</a:t>
            </a:r>
            <a:r>
              <a:rPr kumimoji="1" lang="ja-JP" altLang="en-US"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年</a:t>
            </a:r>
            <a:r>
              <a:rPr kumimoji="1" lang="en-US" altLang="ja-JP"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9</a:t>
            </a:r>
            <a:r>
              <a:rPr kumimoji="1" lang="ja-JP" altLang="en-US"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月　</a:t>
            </a:r>
            <a:r>
              <a:rPr kumimoji="1" lang="ja-JP" altLang="en-US" dirty="0"/>
              <a:t>セールスシート</a:t>
            </a:r>
            <a:endParaRPr lang="ja-JP" altLang="en-US" dirty="0"/>
          </a:p>
        </p:txBody>
      </p:sp>
      <p:sp>
        <p:nvSpPr>
          <p:cNvPr id="4" name="テキスト プレースホルダー 3">
            <a:extLst>
              <a:ext uri="{FF2B5EF4-FFF2-40B4-BE49-F238E27FC236}">
                <a16:creationId xmlns:a16="http://schemas.microsoft.com/office/drawing/2014/main" id="{86100150-09F2-0FD5-FF4E-60A49DDF0E97}"/>
              </a:ext>
            </a:extLst>
          </p:cNvPr>
          <p:cNvSpPr>
            <a:spLocks noGrp="1"/>
          </p:cNvSpPr>
          <p:nvPr>
            <p:ph type="body" sz="quarter" idx="11"/>
          </p:nvPr>
        </p:nvSpPr>
        <p:spPr>
          <a:xfrm>
            <a:off x="587375" y="5278295"/>
            <a:ext cx="1196349" cy="220983"/>
          </a:xfrm>
        </p:spPr>
        <p:txBody>
          <a:bodyPr/>
          <a:lstStyle/>
          <a:p>
            <a:r>
              <a:rPr lang="en-US" altLang="ja-JP" sz="1200" dirty="0"/>
              <a:t>2025/5/28</a:t>
            </a:r>
            <a:endParaRPr lang="ja-JP" altLang="en-US" sz="1200" dirty="0"/>
          </a:p>
          <a:p>
            <a:endParaRPr lang="ja-JP" altLang="en-US" sz="600" dirty="0"/>
          </a:p>
        </p:txBody>
      </p:sp>
      <p:sp>
        <p:nvSpPr>
          <p:cNvPr id="5" name="テキスト プレースホルダー 4">
            <a:extLst>
              <a:ext uri="{FF2B5EF4-FFF2-40B4-BE49-F238E27FC236}">
                <a16:creationId xmlns:a16="http://schemas.microsoft.com/office/drawing/2014/main" id="{6D788480-331B-3F7D-2310-31677A1A19DB}"/>
              </a:ext>
            </a:extLst>
          </p:cNvPr>
          <p:cNvSpPr>
            <a:spLocks noGrp="1"/>
          </p:cNvSpPr>
          <p:nvPr>
            <p:ph type="body" sz="quarter" idx="12"/>
          </p:nvPr>
        </p:nvSpPr>
        <p:spPr/>
        <p:txBody>
          <a:bodyPr/>
          <a:lstStyle/>
          <a:p>
            <a:r>
              <a:rPr lang="en-US" altLang="ja-JP" dirty="0"/>
              <a:t>LINE</a:t>
            </a:r>
            <a:r>
              <a:rPr lang="ja-JP" altLang="en-US" dirty="0"/>
              <a:t>ヤフー株式会社</a:t>
            </a:r>
          </a:p>
        </p:txBody>
      </p:sp>
    </p:spTree>
    <p:extLst>
      <p:ext uri="{BB962C8B-B14F-4D97-AF65-F5344CB8AC3E}">
        <p14:creationId xmlns:p14="http://schemas.microsoft.com/office/powerpoint/2010/main" val="32749693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テキスト プレースホルダー 35">
            <a:extLst>
              <a:ext uri="{FF2B5EF4-FFF2-40B4-BE49-F238E27FC236}">
                <a16:creationId xmlns:a16="http://schemas.microsoft.com/office/drawing/2014/main" id="{0AEAC557-B5DD-191F-2BE2-10A68D09D291}"/>
              </a:ext>
            </a:extLst>
          </p:cNvPr>
          <p:cNvSpPr>
            <a:spLocks noGrp="1"/>
          </p:cNvSpPr>
          <p:nvPr>
            <p:ph type="body" sz="quarter" idx="12"/>
          </p:nvPr>
        </p:nvSpPr>
        <p:spPr/>
        <p:txBody>
          <a:bodyPr/>
          <a:lstStyle/>
          <a:p>
            <a:pPr marL="0" indent="0">
              <a:buNone/>
            </a:pPr>
            <a:r>
              <a:rPr kumimoji="1" lang="ja-JP" altLang="en-US" i="0">
                <a:latin typeface="Meiryo" panose="020B0604030504040204" pitchFamily="34" charset="-128"/>
                <a:ea typeface="Meiryo" panose="020B0604030504040204" pitchFamily="34" charset="-128"/>
              </a:rPr>
              <a:t>商品スペック</a:t>
            </a:r>
          </a:p>
        </p:txBody>
      </p:sp>
      <p:pic>
        <p:nvPicPr>
          <p:cNvPr id="8" name="図プレースホルダー 7" descr="アイコン&#10;&#10;自動的に生成された説明">
            <a:extLst>
              <a:ext uri="{FF2B5EF4-FFF2-40B4-BE49-F238E27FC236}">
                <a16:creationId xmlns:a16="http://schemas.microsoft.com/office/drawing/2014/main" id="{9285C42D-E470-8AB9-DBD7-6476BD01126E}"/>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DEDBEF49-4ED3-D7A5-B1C1-AA91C9840AFF}"/>
              </a:ext>
            </a:extLst>
          </p:cNvPr>
          <p:cNvSpPr>
            <a:spLocks noGrp="1"/>
          </p:cNvSpPr>
          <p:nvPr>
            <p:ph type="body" sz="quarter" idx="10"/>
          </p:nvPr>
        </p:nvSpPr>
        <p:spPr>
          <a:xfrm>
            <a:off x="3657600" y="252000"/>
            <a:ext cx="3913223" cy="335028"/>
          </a:xfrm>
        </p:spPr>
        <p:txBody>
          <a:bodyPr/>
          <a:lstStyle/>
          <a:p>
            <a:r>
              <a:rPr lang="ja-JP" altLang="en-US" dirty="0"/>
              <a:t>トップパネル　スマートフォン</a:t>
            </a:r>
          </a:p>
        </p:txBody>
      </p:sp>
      <p:sp>
        <p:nvSpPr>
          <p:cNvPr id="5" name="角丸四角形 4">
            <a:extLst>
              <a:ext uri="{FF2B5EF4-FFF2-40B4-BE49-F238E27FC236}">
                <a16:creationId xmlns:a16="http://schemas.microsoft.com/office/drawing/2014/main" id="{AAC1EB36-41D2-6CC3-B114-F8CE71F29CD2}"/>
              </a:ext>
            </a:extLst>
          </p:cNvPr>
          <p:cNvSpPr/>
          <p:nvPr/>
        </p:nvSpPr>
        <p:spPr>
          <a:xfrm>
            <a:off x="1717542" y="186644"/>
            <a:ext cx="1556095"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00003E"/>
                </a:solidFill>
                <a:effectLst/>
                <a:uLnTx/>
                <a:uFillTx/>
                <a:latin typeface="Meiryo" panose="020B0604030504040204" pitchFamily="34" charset="-128"/>
                <a:ea typeface="Meiryo" panose="020B0604030504040204" pitchFamily="34" charset="-128"/>
              </a:rPr>
              <a:t>商品イメージ</a:t>
            </a:r>
          </a:p>
        </p:txBody>
      </p:sp>
      <p:sp>
        <p:nvSpPr>
          <p:cNvPr id="11" name="正方形/長方形 10">
            <a:extLst>
              <a:ext uri="{FF2B5EF4-FFF2-40B4-BE49-F238E27FC236}">
                <a16:creationId xmlns:a16="http://schemas.microsoft.com/office/drawing/2014/main" id="{203D6A00-127C-4F1B-05A5-DD6FE366ED46}"/>
              </a:ext>
            </a:extLst>
          </p:cNvPr>
          <p:cNvSpPr/>
          <p:nvPr/>
        </p:nvSpPr>
        <p:spPr>
          <a:xfrm>
            <a:off x="8556193" y="6298387"/>
            <a:ext cx="3116301" cy="276999"/>
          </a:xfrm>
          <a:prstGeom prst="rect">
            <a:avLst/>
          </a:prstGeom>
        </p:spPr>
        <p:txBody>
          <a:bodyPr wrap="none" lIns="0" tIns="0" rIns="0" bIns="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コンテンツページは予告なく変更されることがあります。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endParaRPr>
          </a:p>
          <a:p>
            <a:pPr marL="0" marR="0" lvl="0" indent="0"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表示イメージは変更になることがあります。</a:t>
            </a:r>
          </a:p>
        </p:txBody>
      </p:sp>
      <p:sp>
        <p:nvSpPr>
          <p:cNvPr id="12" name="テキスト ボックス 11">
            <a:extLst>
              <a:ext uri="{FF2B5EF4-FFF2-40B4-BE49-F238E27FC236}">
                <a16:creationId xmlns:a16="http://schemas.microsoft.com/office/drawing/2014/main" id="{43DF3AF1-05E3-9E70-42DA-6FD62F015315}"/>
              </a:ext>
            </a:extLst>
          </p:cNvPr>
          <p:cNvSpPr txBox="1"/>
          <p:nvPr/>
        </p:nvSpPr>
        <p:spPr>
          <a:xfrm>
            <a:off x="623154" y="5990974"/>
            <a:ext cx="8989036" cy="251607"/>
          </a:xfrm>
          <a:prstGeom prst="rect">
            <a:avLst/>
          </a:prstGeom>
          <a:noFill/>
        </p:spPr>
        <p:txBody>
          <a:bodyPr wrap="square" lIns="91440" tIns="45720" rIns="91440" bIns="45720" anchor="t">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ja-JP" altLang="en-US" sz="900" b="0" i="0" u="none" strike="noStrike" kern="0" cap="none" spc="0" normalizeH="0" baseline="0" noProof="0" dirty="0">
                <a:ln>
                  <a:noFill/>
                </a:ln>
                <a:solidFill>
                  <a:srgbClr val="0D0D0D"/>
                </a:solidFill>
                <a:effectLst/>
                <a:uLnTx/>
                <a:uFillTx/>
                <a:latin typeface="Meiryo"/>
                <a:ea typeface="Meiryo"/>
              </a:rPr>
              <a:t>・入稿規定（</a:t>
            </a:r>
            <a:r>
              <a:rPr kumimoji="0" lang="en-US" altLang="ja-JP" sz="900" b="0" i="0" u="none" strike="noStrike" kern="0" cap="none" spc="0" normalizeH="0" baseline="0" noProof="0" dirty="0">
                <a:ln>
                  <a:noFill/>
                </a:ln>
                <a:solidFill>
                  <a:srgbClr val="0D0D0D"/>
                </a:solidFill>
                <a:effectLst/>
                <a:uLnTx/>
                <a:uFillTx/>
                <a:latin typeface="Meiryo"/>
                <a:ea typeface="Meiryo"/>
              </a:rPr>
              <a:t>web</a:t>
            </a:r>
            <a:r>
              <a:rPr kumimoji="0" lang="ja-JP" altLang="en-US" sz="900" b="0" i="0" u="none" strike="noStrike" kern="0" cap="none" spc="0" normalizeH="0" baseline="0" noProof="0" dirty="0">
                <a:ln>
                  <a:noFill/>
                </a:ln>
                <a:solidFill>
                  <a:srgbClr val="0D0D0D"/>
                </a:solidFill>
                <a:effectLst/>
                <a:uLnTx/>
                <a:uFillTx/>
                <a:latin typeface="Meiryo"/>
                <a:ea typeface="Meiryo"/>
              </a:rPr>
              <a:t>）：</a:t>
            </a:r>
            <a:r>
              <a:rPr kumimoji="1" lang="en-US" altLang="ja-JP" sz="900" b="0" i="0" u="none" strike="noStrike" kern="1200" cap="none" spc="0" normalizeH="0" baseline="0" noProof="0" dirty="0">
                <a:ln>
                  <a:noFill/>
                </a:ln>
                <a:solidFill>
                  <a:srgbClr val="000000"/>
                </a:solidFill>
                <a:effectLst/>
                <a:uLnTx/>
                <a:uFillTx/>
                <a:latin typeface="Meiryo"/>
                <a:ea typeface="Meiryo"/>
                <a:hlinkClick r:id="rId4"/>
              </a:rPr>
              <a:t>https://ads-help.yahoo-net.jp/s/article/H000044930?language=ja</a:t>
            </a:r>
            <a:endParaRPr kumimoji="0" lang="en-US" altLang="ja-JP" sz="900" b="0" i="0" u="none" strike="noStrike" kern="0" cap="none" spc="0" normalizeH="0" baseline="0" noProof="0" dirty="0">
              <a:ln>
                <a:noFill/>
              </a:ln>
              <a:solidFill>
                <a:srgbClr val="000000"/>
              </a:solidFill>
              <a:effectLst/>
              <a:uLnTx/>
              <a:uFillTx/>
              <a:latin typeface="Meiryo"/>
              <a:ea typeface="Meiryo"/>
              <a:hlinkClick r:id="rId4"/>
            </a:endParaRPr>
          </a:p>
        </p:txBody>
      </p:sp>
      <p:sp>
        <p:nvSpPr>
          <p:cNvPr id="18" name="角丸四角形 37">
            <a:extLst>
              <a:ext uri="{FF2B5EF4-FFF2-40B4-BE49-F238E27FC236}">
                <a16:creationId xmlns:a16="http://schemas.microsoft.com/office/drawing/2014/main" id="{86198E75-B43E-8AF1-F8C7-F6134F2C0305}"/>
              </a:ext>
            </a:extLst>
          </p:cNvPr>
          <p:cNvSpPr/>
          <p:nvPr/>
        </p:nvSpPr>
        <p:spPr>
          <a:xfrm>
            <a:off x="1402927" y="3122679"/>
            <a:ext cx="2471680" cy="692904"/>
          </a:xfrm>
          <a:prstGeom prst="roundRect">
            <a:avLst>
              <a:gd name="adj" fmla="val 8489"/>
            </a:avLst>
          </a:prstGeom>
          <a:solidFill>
            <a:srgbClr val="00003E">
              <a:alpha val="40000"/>
            </a:srgbClr>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6800" rIns="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lang="ja-JP" altLang="en-US" sz="1200" b="1" dirty="0">
                <a:solidFill>
                  <a:schemeClr val="bg1">
                    <a:lumMod val="95000"/>
                  </a:schemeClr>
                </a:solidFill>
                <a:latin typeface="Meiryo" panose="020B0604030504040204" pitchFamily="34" charset="-128"/>
                <a:ea typeface="Meiryo" panose="020B0604030504040204" pitchFamily="34" charset="-128"/>
                <a:cs typeface="Segoe UI" panose="020B0502040204020203" pitchFamily="34" charset="0"/>
              </a:rPr>
              <a:t>バナー</a:t>
            </a:r>
            <a:r>
              <a:rPr lang="en-US" altLang="ja-JP" sz="1200" b="1" dirty="0">
                <a:solidFill>
                  <a:schemeClr val="bg1">
                    <a:lumMod val="95000"/>
                  </a:schemeClr>
                </a:solidFill>
                <a:latin typeface="Meiryo" panose="020B0604030504040204" pitchFamily="34" charset="-128"/>
                <a:ea typeface="Meiryo" panose="020B0604030504040204" pitchFamily="34" charset="-128"/>
                <a:cs typeface="Segoe UI" panose="020B0502040204020203" pitchFamily="34" charset="0"/>
              </a:rPr>
              <a:t>/</a:t>
            </a:r>
            <a:r>
              <a:rPr lang="ja-JP" altLang="en-US" sz="1200" b="1" dirty="0">
                <a:solidFill>
                  <a:schemeClr val="bg1">
                    <a:lumMod val="95000"/>
                  </a:schemeClr>
                </a:solidFill>
                <a:latin typeface="Meiryo" panose="020B0604030504040204" pitchFamily="34" charset="-128"/>
                <a:ea typeface="Meiryo" panose="020B0604030504040204" pitchFamily="34" charset="-128"/>
                <a:cs typeface="Segoe UI" panose="020B0502040204020203" pitchFamily="34" charset="0"/>
              </a:rPr>
              <a:t>画像</a:t>
            </a:r>
            <a:r>
              <a:rPr lang="en-US" altLang="ja-JP" sz="1200" b="1" dirty="0">
                <a:solidFill>
                  <a:schemeClr val="bg1">
                    <a:lumMod val="95000"/>
                  </a:schemeClr>
                </a:solidFill>
                <a:latin typeface="Meiryo" panose="020B0604030504040204" pitchFamily="34" charset="-128"/>
                <a:ea typeface="Meiryo" panose="020B0604030504040204" pitchFamily="34" charset="-128"/>
                <a:cs typeface="Segoe UI" panose="020B0502040204020203" pitchFamily="34" charset="0"/>
              </a:rPr>
              <a:t>/16</a:t>
            </a:r>
            <a:r>
              <a:rPr lang="ja-JP" altLang="en-US" sz="1200" b="1" dirty="0">
                <a:solidFill>
                  <a:schemeClr val="bg1">
                    <a:lumMod val="95000"/>
                  </a:schemeClr>
                </a:solidFill>
                <a:latin typeface="Meiryo" panose="020B0604030504040204" pitchFamily="34" charset="-128"/>
                <a:ea typeface="Meiryo" panose="020B0604030504040204" pitchFamily="34" charset="-128"/>
                <a:cs typeface="Segoe UI" panose="020B0502040204020203" pitchFamily="34" charset="0"/>
              </a:rPr>
              <a:t>：</a:t>
            </a:r>
            <a:r>
              <a:rPr lang="en-US" altLang="ja-JP" sz="1200" b="1" dirty="0">
                <a:solidFill>
                  <a:schemeClr val="bg1">
                    <a:lumMod val="95000"/>
                  </a:schemeClr>
                </a:solidFill>
                <a:latin typeface="Meiryo" panose="020B0604030504040204" pitchFamily="34" charset="-128"/>
                <a:ea typeface="Meiryo" panose="020B0604030504040204" pitchFamily="34" charset="-128"/>
                <a:cs typeface="Segoe UI" panose="020B0502040204020203" pitchFamily="34" charset="0"/>
              </a:rPr>
              <a:t>5</a:t>
            </a:r>
          </a:p>
        </p:txBody>
      </p:sp>
      <p:sp>
        <p:nvSpPr>
          <p:cNvPr id="20" name="円/楕円 38">
            <a:extLst>
              <a:ext uri="{FF2B5EF4-FFF2-40B4-BE49-F238E27FC236}">
                <a16:creationId xmlns:a16="http://schemas.microsoft.com/office/drawing/2014/main" id="{B818268E-AC59-FC22-09DC-110477621D6D}"/>
              </a:ext>
            </a:extLst>
          </p:cNvPr>
          <p:cNvSpPr>
            <a:spLocks noChangeAspect="1"/>
          </p:cNvSpPr>
          <p:nvPr/>
        </p:nvSpPr>
        <p:spPr>
          <a:xfrm>
            <a:off x="1150927" y="3217131"/>
            <a:ext cx="504000" cy="504000"/>
          </a:xfrm>
          <a:prstGeom prst="ellipse">
            <a:avLst/>
          </a:prstGeom>
          <a:solidFill>
            <a:srgbClr val="00003E"/>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800" b="1" i="0" u="none" strike="noStrike" kern="1200" cap="none" spc="0" normalizeH="0" baseline="0" noProof="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rPr>
              <a:t>A</a:t>
            </a:r>
            <a:endParaRPr kumimoji="1" lang="ja-JP" altLang="en-US" sz="1800" b="1" i="0" u="none" strike="noStrike" kern="1200" cap="none" spc="0" normalizeH="0" baseline="0" noProof="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endParaRPr>
          </a:p>
        </p:txBody>
      </p:sp>
      <p:sp>
        <p:nvSpPr>
          <p:cNvPr id="16" name="角丸四角形 47">
            <a:extLst>
              <a:ext uri="{FF2B5EF4-FFF2-40B4-BE49-F238E27FC236}">
                <a16:creationId xmlns:a16="http://schemas.microsoft.com/office/drawing/2014/main" id="{E4A679C8-F832-8C8E-7115-172C9B08F66D}"/>
              </a:ext>
            </a:extLst>
          </p:cNvPr>
          <p:cNvSpPr/>
          <p:nvPr/>
        </p:nvSpPr>
        <p:spPr>
          <a:xfrm>
            <a:off x="6009313" y="1263977"/>
            <a:ext cx="2713283" cy="399529"/>
          </a:xfrm>
          <a:prstGeom prst="roundRect">
            <a:avLst>
              <a:gd name="adj" fmla="val 50000"/>
            </a:avLst>
          </a:prstGeom>
          <a:solidFill>
            <a:srgbClr val="FFFFFF"/>
          </a:solidFill>
          <a:ln w="12700" cap="flat" cmpd="sng" algn="ctr">
            <a:solidFill>
              <a:srgbClr val="0D0D0D"/>
            </a:solidFill>
            <a:prstDash val="solid"/>
          </a:ln>
          <a:effectLst/>
        </p:spPr>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400" b="1" i="0" u="none" strike="noStrike" kern="0" cap="none" spc="600" normalizeH="0" baseline="0" noProof="0" dirty="0">
                <a:ln>
                  <a:noFill/>
                </a:ln>
                <a:solidFill>
                  <a:srgbClr val="0D0D0D"/>
                </a:solidFill>
                <a:effectLst/>
                <a:uLnTx/>
                <a:uFillTx/>
                <a:latin typeface="Meiryo" panose="020B0604030504040204" pitchFamily="34" charset="-128"/>
                <a:ea typeface="メイリオ" panose="020B0604030504040204" pitchFamily="50" charset="-128"/>
                <a:cs typeface="+mn-cs"/>
              </a:rPr>
              <a:t>APP</a:t>
            </a:r>
            <a:endParaRPr kumimoji="0" lang="ja-JP" altLang="en-US" sz="1400" b="1" i="0" u="none" strike="noStrike" kern="0" cap="none" spc="600" normalizeH="0" baseline="0" noProof="0" dirty="0">
              <a:ln>
                <a:noFill/>
              </a:ln>
              <a:solidFill>
                <a:srgbClr val="0D0D0D"/>
              </a:solidFill>
              <a:effectLst/>
              <a:uLnTx/>
              <a:uFillTx/>
              <a:latin typeface="Meiryo" panose="020B0604030504040204" pitchFamily="34" charset="-128"/>
              <a:ea typeface="メイリオ" panose="020B0604030504040204" pitchFamily="50" charset="-128"/>
              <a:cs typeface="+mn-cs"/>
            </a:endParaRPr>
          </a:p>
        </p:txBody>
      </p:sp>
      <p:pic>
        <p:nvPicPr>
          <p:cNvPr id="6" name="図 5">
            <a:extLst>
              <a:ext uri="{FF2B5EF4-FFF2-40B4-BE49-F238E27FC236}">
                <a16:creationId xmlns:a16="http://schemas.microsoft.com/office/drawing/2014/main" id="{9653191E-0771-50A4-A1A2-77B3A851D4A3}"/>
              </a:ext>
            </a:extLst>
          </p:cNvPr>
          <p:cNvPicPr>
            <a:picLocks noChangeAspect="1"/>
          </p:cNvPicPr>
          <p:nvPr/>
        </p:nvPicPr>
        <p:blipFill>
          <a:blip r:embed="rId5"/>
          <a:stretch>
            <a:fillRect/>
          </a:stretch>
        </p:blipFill>
        <p:spPr>
          <a:xfrm>
            <a:off x="5957300" y="1857525"/>
            <a:ext cx="2817307" cy="3962743"/>
          </a:xfrm>
          <a:prstGeom prst="rect">
            <a:avLst/>
          </a:prstGeom>
        </p:spPr>
      </p:pic>
    </p:spTree>
    <p:extLst>
      <p:ext uri="{BB962C8B-B14F-4D97-AF65-F5344CB8AC3E}">
        <p14:creationId xmlns:p14="http://schemas.microsoft.com/office/powerpoint/2010/main" val="11677291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テキスト プレースホルダー 35">
            <a:extLst>
              <a:ext uri="{FF2B5EF4-FFF2-40B4-BE49-F238E27FC236}">
                <a16:creationId xmlns:a16="http://schemas.microsoft.com/office/drawing/2014/main" id="{5E09BA84-4225-9249-BCED-21B4B740DE2A}"/>
              </a:ext>
            </a:extLst>
          </p:cNvPr>
          <p:cNvSpPr>
            <a:spLocks noGrp="1"/>
          </p:cNvSpPr>
          <p:nvPr>
            <p:ph type="body" sz="quarter" idx="12"/>
          </p:nvPr>
        </p:nvSpPr>
        <p:spPr/>
        <p:txBody>
          <a:bodyPr/>
          <a:lstStyle/>
          <a:p>
            <a:pPr marL="0" indent="0">
              <a:buNone/>
            </a:pPr>
            <a:r>
              <a:rPr kumimoji="1" lang="ja-JP" altLang="en-US" i="0">
                <a:latin typeface="Meiryo" panose="020B0604030504040204" pitchFamily="34" charset="-128"/>
                <a:ea typeface="Meiryo" panose="020B0604030504040204" pitchFamily="34" charset="-128"/>
              </a:rPr>
              <a:t>商品スペック</a:t>
            </a:r>
          </a:p>
        </p:txBody>
      </p:sp>
      <p:pic>
        <p:nvPicPr>
          <p:cNvPr id="7" name="図プレースホルダー 6" descr="アイコン&#10;&#10;自動的に生成された説明">
            <a:extLst>
              <a:ext uri="{FF2B5EF4-FFF2-40B4-BE49-F238E27FC236}">
                <a16:creationId xmlns:a16="http://schemas.microsoft.com/office/drawing/2014/main" id="{370B9532-55F8-C627-89A5-9C413973E4A1}"/>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4" name="角丸四角形 3">
            <a:extLst>
              <a:ext uri="{FF2B5EF4-FFF2-40B4-BE49-F238E27FC236}">
                <a16:creationId xmlns:a16="http://schemas.microsoft.com/office/drawing/2014/main" id="{8B094D99-2C9A-87B3-9337-CEB1A4537738}"/>
              </a:ext>
            </a:extLst>
          </p:cNvPr>
          <p:cNvSpPr/>
          <p:nvPr/>
        </p:nvSpPr>
        <p:spPr>
          <a:xfrm>
            <a:off x="1792443" y="186644"/>
            <a:ext cx="1484157"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00003E"/>
                </a:solidFill>
                <a:effectLst/>
                <a:uLnTx/>
                <a:uFillTx/>
                <a:latin typeface="Meiryo" panose="020B0604030504040204" pitchFamily="34" charset="-128"/>
                <a:ea typeface="Meiryo" panose="020B0604030504040204" pitchFamily="34" charset="-128"/>
              </a:rPr>
              <a:t>商品一覧</a:t>
            </a:r>
          </a:p>
        </p:txBody>
      </p:sp>
      <p:sp>
        <p:nvSpPr>
          <p:cNvPr id="6" name="テキスト プレースホルダー 1">
            <a:extLst>
              <a:ext uri="{FF2B5EF4-FFF2-40B4-BE49-F238E27FC236}">
                <a16:creationId xmlns:a16="http://schemas.microsoft.com/office/drawing/2014/main" id="{097243C9-3544-81EB-D9B7-F62B72A8F198}"/>
              </a:ext>
            </a:extLst>
          </p:cNvPr>
          <p:cNvSpPr>
            <a:spLocks noGrp="1"/>
          </p:cNvSpPr>
          <p:nvPr>
            <p:ph type="body" sz="quarter" idx="10"/>
          </p:nvPr>
        </p:nvSpPr>
        <p:spPr>
          <a:xfrm>
            <a:off x="3657600" y="252000"/>
            <a:ext cx="6278292" cy="335028"/>
          </a:xfrm>
        </p:spPr>
        <p:txBody>
          <a:bodyPr/>
          <a:lstStyle/>
          <a:p>
            <a:r>
              <a:rPr lang="ja-JP" altLang="en-US" dirty="0"/>
              <a:t>トップパネル　スマートフォン</a:t>
            </a:r>
          </a:p>
        </p:txBody>
      </p:sp>
      <p:graphicFrame>
        <p:nvGraphicFramePr>
          <p:cNvPr id="2" name="表 1">
            <a:extLst>
              <a:ext uri="{FF2B5EF4-FFF2-40B4-BE49-F238E27FC236}">
                <a16:creationId xmlns:a16="http://schemas.microsoft.com/office/drawing/2014/main" id="{0B1229AB-9703-7D3D-9A76-4638F6001E10}"/>
              </a:ext>
            </a:extLst>
          </p:cNvPr>
          <p:cNvGraphicFramePr>
            <a:graphicFrameLocks noGrp="1"/>
          </p:cNvGraphicFramePr>
          <p:nvPr>
            <p:extLst>
              <p:ext uri="{D42A27DB-BD31-4B8C-83A1-F6EECF244321}">
                <p14:modId xmlns:p14="http://schemas.microsoft.com/office/powerpoint/2010/main" val="4049623908"/>
              </p:ext>
            </p:extLst>
          </p:nvPr>
        </p:nvGraphicFramePr>
        <p:xfrm>
          <a:off x="479426" y="919895"/>
          <a:ext cx="11160119" cy="4896969"/>
        </p:xfrm>
        <a:graphic>
          <a:graphicData uri="http://schemas.openxmlformats.org/drawingml/2006/table">
            <a:tbl>
              <a:tblPr firstCol="1" bandRow="1"/>
              <a:tblGrid>
                <a:gridCol w="3069427">
                  <a:extLst>
                    <a:ext uri="{9D8B030D-6E8A-4147-A177-3AD203B41FA5}">
                      <a16:colId xmlns:a16="http://schemas.microsoft.com/office/drawing/2014/main" val="792911817"/>
                    </a:ext>
                  </a:extLst>
                </a:gridCol>
                <a:gridCol w="2113994">
                  <a:extLst>
                    <a:ext uri="{9D8B030D-6E8A-4147-A177-3AD203B41FA5}">
                      <a16:colId xmlns:a16="http://schemas.microsoft.com/office/drawing/2014/main" val="1525620392"/>
                    </a:ext>
                  </a:extLst>
                </a:gridCol>
                <a:gridCol w="1741251">
                  <a:extLst>
                    <a:ext uri="{9D8B030D-6E8A-4147-A177-3AD203B41FA5}">
                      <a16:colId xmlns:a16="http://schemas.microsoft.com/office/drawing/2014/main" val="3835180974"/>
                    </a:ext>
                  </a:extLst>
                </a:gridCol>
                <a:gridCol w="2222191">
                  <a:extLst>
                    <a:ext uri="{9D8B030D-6E8A-4147-A177-3AD203B41FA5}">
                      <a16:colId xmlns:a16="http://schemas.microsoft.com/office/drawing/2014/main" val="3783441398"/>
                    </a:ext>
                  </a:extLst>
                </a:gridCol>
                <a:gridCol w="2013256">
                  <a:extLst>
                    <a:ext uri="{9D8B030D-6E8A-4147-A177-3AD203B41FA5}">
                      <a16:colId xmlns:a16="http://schemas.microsoft.com/office/drawing/2014/main" val="360912566"/>
                    </a:ext>
                  </a:extLst>
                </a:gridCol>
              </a:tblGrid>
              <a:tr h="500684">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850" b="1" dirty="0">
                          <a:solidFill>
                            <a:schemeClr val="bg1"/>
                          </a:solidFill>
                          <a:latin typeface="Meiryo" panose="020B0604030504040204" pitchFamily="34" charset="-128"/>
                          <a:ea typeface="Meiryo" panose="020B0604030504040204" pitchFamily="34" charset="-128"/>
                        </a:rPr>
                        <a:t>商品名</a:t>
                      </a:r>
                    </a:p>
                  </a:txBody>
                  <a:tcPr marT="72000" anchor="ctr">
                    <a:lnL w="1905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no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kumimoji="1" lang="ja-JP" altLang="en-US" sz="1050" b="1" kern="1200" dirty="0">
                          <a:solidFill>
                            <a:schemeClr val="bg1"/>
                          </a:solidFill>
                          <a:latin typeface="Meiryo"/>
                          <a:ea typeface="Meiryo"/>
                          <a:cs typeface="+mn-cs"/>
                        </a:rPr>
                        <a:t>スポーツナビ　野球速報アプリ　トップパネル　</a:t>
                      </a:r>
                      <a:r>
                        <a:rPr kumimoji="1" lang="en-US" altLang="ja-JP" sz="1050" b="1" kern="1200" dirty="0">
                          <a:solidFill>
                            <a:schemeClr val="bg1"/>
                          </a:solidFill>
                          <a:latin typeface="Meiryo"/>
                          <a:ea typeface="Meiryo"/>
                          <a:cs typeface="+mn-cs"/>
                        </a:rPr>
                        <a:t>SP</a:t>
                      </a:r>
                    </a:p>
                    <a:p>
                      <a:pPr algn="ctr"/>
                      <a:r>
                        <a:rPr kumimoji="1" lang="ja-JP" altLang="en-US" sz="1050" b="1" kern="1200" dirty="0">
                          <a:solidFill>
                            <a:schemeClr val="bg1"/>
                          </a:solidFill>
                          <a:latin typeface="Meiryo"/>
                          <a:ea typeface="Meiryo"/>
                          <a:cs typeface="+mn-cs"/>
                        </a:rPr>
                        <a:t>（時間帯指定　</a:t>
                      </a:r>
                      <a:r>
                        <a:rPr kumimoji="1" lang="en-US" altLang="ja-JP" sz="1050" b="1" kern="1200" dirty="0">
                          <a:solidFill>
                            <a:schemeClr val="bg1"/>
                          </a:solidFill>
                          <a:latin typeface="Meiryo"/>
                          <a:ea typeface="Meiryo"/>
                          <a:cs typeface="+mn-cs"/>
                        </a:rPr>
                        <a:t>14:00</a:t>
                      </a:r>
                      <a:r>
                        <a:rPr kumimoji="1" lang="ja-JP" altLang="en-US" sz="1050" b="1" kern="1200" dirty="0">
                          <a:solidFill>
                            <a:schemeClr val="bg1"/>
                          </a:solidFill>
                          <a:latin typeface="Meiryo"/>
                          <a:ea typeface="Meiryo"/>
                          <a:cs typeface="+mn-cs"/>
                        </a:rPr>
                        <a:t>～</a:t>
                      </a:r>
                      <a:r>
                        <a:rPr kumimoji="1" lang="en-US" altLang="ja-JP" sz="1050" b="1" kern="1200" dirty="0">
                          <a:solidFill>
                            <a:schemeClr val="bg1"/>
                          </a:solidFill>
                          <a:latin typeface="Meiryo"/>
                          <a:ea typeface="Meiryo"/>
                          <a:cs typeface="+mn-cs"/>
                        </a:rPr>
                        <a:t>17:59</a:t>
                      </a:r>
                      <a:r>
                        <a:rPr kumimoji="1" lang="ja-JP" altLang="en-US" sz="1050" b="1" kern="1200" dirty="0">
                          <a:solidFill>
                            <a:schemeClr val="bg1"/>
                          </a:solidFill>
                          <a:latin typeface="Meiryo"/>
                          <a:ea typeface="Meiryo"/>
                          <a:cs typeface="+mn-cs"/>
                        </a:rPr>
                        <a:t>）</a:t>
                      </a:r>
                      <a:endParaRPr kumimoji="1" lang="en-US" altLang="ja-JP" sz="1050" b="1" kern="1200" dirty="0">
                        <a:solidFill>
                          <a:schemeClr val="bg1"/>
                        </a:solidFill>
                        <a:latin typeface="Meiryo"/>
                        <a:ea typeface="Meiryo"/>
                        <a:cs typeface="+mn-cs"/>
                      </a:endParaRP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hMerge="1">
                  <a:txBody>
                    <a:bodyPr/>
                    <a:lstStyle/>
                    <a:p>
                      <a:endParaRPr kumimoji="1" lang="ja-JP" altLang="en-US"/>
                    </a:p>
                  </a:txBody>
                  <a:tcPr/>
                </a:tc>
                <a:tc gridSpan="2">
                  <a:txBody>
                    <a:bodyPr/>
                    <a:lstStyle/>
                    <a:p>
                      <a:pPr algn="ctr"/>
                      <a:r>
                        <a:rPr kumimoji="1" lang="ja-JP" altLang="en-US" sz="1050" b="1" kern="1200" dirty="0">
                          <a:solidFill>
                            <a:schemeClr val="bg1"/>
                          </a:solidFill>
                          <a:latin typeface="Meiryo"/>
                          <a:ea typeface="Meiryo"/>
                          <a:cs typeface="+mn-cs"/>
                        </a:rPr>
                        <a:t>スポーツナビ　野球速報アプリ　トップパネル　</a:t>
                      </a:r>
                      <a:r>
                        <a:rPr kumimoji="1" lang="en-US" altLang="ja-JP" sz="1050" b="1" kern="1200" dirty="0">
                          <a:solidFill>
                            <a:schemeClr val="bg1"/>
                          </a:solidFill>
                          <a:latin typeface="Meiryo"/>
                          <a:ea typeface="Meiryo"/>
                          <a:cs typeface="+mn-cs"/>
                        </a:rPr>
                        <a:t>SP</a:t>
                      </a:r>
                    </a:p>
                    <a:p>
                      <a:pPr algn="ctr"/>
                      <a:r>
                        <a:rPr kumimoji="1" lang="ja-JP" altLang="en-US" sz="1050" b="1" kern="1200" dirty="0">
                          <a:solidFill>
                            <a:schemeClr val="bg1"/>
                          </a:solidFill>
                          <a:latin typeface="Meiryo"/>
                          <a:ea typeface="Meiryo"/>
                          <a:cs typeface="+mn-cs"/>
                        </a:rPr>
                        <a:t>（時間帯指定　</a:t>
                      </a:r>
                      <a:r>
                        <a:rPr kumimoji="1" lang="en-US" altLang="ja-JP" sz="1050" b="1" kern="1200" dirty="0">
                          <a:solidFill>
                            <a:schemeClr val="bg1"/>
                          </a:solidFill>
                          <a:latin typeface="Meiryo"/>
                          <a:ea typeface="Meiryo"/>
                          <a:cs typeface="+mn-cs"/>
                        </a:rPr>
                        <a:t>18:00</a:t>
                      </a:r>
                      <a:r>
                        <a:rPr kumimoji="1" lang="ja-JP" altLang="en-US" sz="1050" b="1" kern="1200" dirty="0">
                          <a:solidFill>
                            <a:schemeClr val="bg1"/>
                          </a:solidFill>
                          <a:latin typeface="Meiryo"/>
                          <a:ea typeface="Meiryo"/>
                          <a:cs typeface="+mn-cs"/>
                        </a:rPr>
                        <a:t>～</a:t>
                      </a:r>
                      <a:r>
                        <a:rPr kumimoji="1" lang="en-US" altLang="ja-JP" sz="1050" b="1" kern="1200" dirty="0">
                          <a:solidFill>
                            <a:schemeClr val="bg1"/>
                          </a:solidFill>
                          <a:latin typeface="Meiryo"/>
                          <a:ea typeface="Meiryo"/>
                          <a:cs typeface="+mn-cs"/>
                        </a:rPr>
                        <a:t>21:59</a:t>
                      </a:r>
                      <a:r>
                        <a:rPr kumimoji="1" lang="ja-JP" altLang="en-US" sz="1050" b="1" kern="1200" dirty="0">
                          <a:solidFill>
                            <a:schemeClr val="bg1"/>
                          </a:solidFill>
                          <a:latin typeface="Meiryo"/>
                          <a:ea typeface="Meiryo"/>
                          <a:cs typeface="+mn-cs"/>
                        </a:rPr>
                        <a:t>）</a:t>
                      </a:r>
                      <a:endParaRPr kumimoji="1" lang="ja-JP" altLang="en-US" dirty="0"/>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2117335041"/>
                  </a:ext>
                </a:extLst>
              </a:tr>
              <a:tr h="29495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a:solidFill>
                            <a:schemeClr val="bg1"/>
                          </a:solidFill>
                          <a:latin typeface="Meiryo"/>
                          <a:ea typeface="Meiryo"/>
                          <a:cs typeface="+mn-cs"/>
                        </a:rPr>
                        <a:t>リリース種別</a:t>
                      </a:r>
                      <a:r>
                        <a:rPr kumimoji="1" lang="en-US" altLang="ja-JP" sz="900" b="0" kern="1200" dirty="0">
                          <a:solidFill>
                            <a:schemeClr val="bg1"/>
                          </a:solidFill>
                          <a:latin typeface="Meiryo"/>
                          <a:ea typeface="Meiryo"/>
                          <a:cs typeface="+mn-cs"/>
                        </a:rPr>
                        <a:t>/</a:t>
                      </a:r>
                      <a:r>
                        <a:rPr kumimoji="1" lang="ja-JP" altLang="en-US" sz="900" b="0" kern="1200">
                          <a:solidFill>
                            <a:schemeClr val="bg1"/>
                          </a:solidFill>
                          <a:latin typeface="Meiryo"/>
                          <a:ea typeface="Meiryo"/>
                          <a:cs typeface="+mn-cs"/>
                        </a:rPr>
                        <a:t>商品</a:t>
                      </a:r>
                      <a:r>
                        <a:rPr kumimoji="1" lang="en-US" altLang="ja-JP" sz="900" b="0" kern="1200" dirty="0">
                          <a:solidFill>
                            <a:schemeClr val="bg1"/>
                          </a:solidFill>
                          <a:latin typeface="Meiryo"/>
                          <a:ea typeface="Meiryo"/>
                          <a:cs typeface="+mn-cs"/>
                        </a:rPr>
                        <a:t>ID</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algn="ctr"/>
                      <a:r>
                        <a:rPr kumimoji="1" lang="ja-JP" altLang="en-US" sz="1050" dirty="0">
                          <a:solidFill>
                            <a:srgbClr val="0D0D0D"/>
                          </a:solidFill>
                          <a:latin typeface="メイリオ" panose="020B0604030504040204" pitchFamily="50" charset="-128"/>
                          <a:ea typeface="メイリオ" panose="020B0604030504040204" pitchFamily="50" charset="-128"/>
                        </a:rPr>
                        <a:t>継続</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dirty="0">
                          <a:solidFill>
                            <a:srgbClr val="0D0D0D"/>
                          </a:solidFill>
                          <a:latin typeface="メイリオ" panose="020B0604030504040204" pitchFamily="50" charset="-128"/>
                          <a:ea typeface="メイリオ" panose="020B0604030504040204" pitchFamily="50" charset="-128"/>
                        </a:rPr>
                        <a:t>1000011141</a:t>
                      </a:r>
                      <a:endParaRPr kumimoji="1" lang="ja-JP" altLang="en-US" sz="1050" dirty="0">
                        <a:solidFill>
                          <a:srgbClr val="0D0D0D"/>
                        </a:solidFill>
                        <a:latin typeface="メイリオ" panose="020B0604030504040204" pitchFamily="50" charset="-128"/>
                        <a:ea typeface="メイリオ" panose="020B0604030504040204" pitchFamily="50" charset="-128"/>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dirty="0">
                          <a:solidFill>
                            <a:srgbClr val="0D0D0D"/>
                          </a:solidFill>
                          <a:latin typeface="メイリオ" panose="020B0604030504040204" pitchFamily="50" charset="-128"/>
                          <a:ea typeface="メイリオ" panose="020B0604030504040204" pitchFamily="50" charset="-128"/>
                        </a:rPr>
                        <a:t>継続</a:t>
                      </a: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dirty="0">
                          <a:solidFill>
                            <a:srgbClr val="0D0D0D"/>
                          </a:solidFill>
                          <a:latin typeface="メイリオ" panose="020B0604030504040204" pitchFamily="50" charset="-128"/>
                          <a:ea typeface="メイリオ" panose="020B0604030504040204" pitchFamily="50" charset="-128"/>
                        </a:rPr>
                        <a:t>1000011164</a:t>
                      </a:r>
                      <a:endParaRPr kumimoji="1" lang="ja-JP" altLang="en-US" sz="1050" dirty="0">
                        <a:solidFill>
                          <a:srgbClr val="0D0D0D"/>
                        </a:solidFill>
                        <a:latin typeface="メイリオ" panose="020B0604030504040204" pitchFamily="50" charset="-128"/>
                        <a:ea typeface="メイリオ" panose="020B0604030504040204" pitchFamily="50" charset="-128"/>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355075111"/>
                  </a:ext>
                </a:extLst>
              </a:tr>
              <a:tr h="246501">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a:solidFill>
                            <a:schemeClr val="bg1"/>
                          </a:solidFill>
                          <a:latin typeface="Meiryo" panose="020B0604030504040204" pitchFamily="34" charset="-128"/>
                          <a:ea typeface="Meiryo" panose="020B0604030504040204" pitchFamily="34" charset="-128"/>
                          <a:cs typeface="+mn-cs"/>
                        </a:rPr>
                        <a:t>予約開始日</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4">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a:lnSpc>
                          <a:spcPct val="100000"/>
                        </a:lnSpc>
                        <a:spcBef>
                          <a:spcPts val="0"/>
                        </a:spcBef>
                        <a:spcAft>
                          <a:spcPts val="0"/>
                        </a:spcAft>
                        <a:buNone/>
                        <a:tabLst/>
                        <a:defRPr/>
                      </a:pPr>
                      <a:r>
                        <a:rPr lang="en-US" altLang="ja-JP" sz="1050" b="0" i="0" u="none" strike="noStrike" kern="1200" noProof="0" dirty="0">
                          <a:solidFill>
                            <a:srgbClr val="0D0D0D"/>
                          </a:solidFill>
                          <a:latin typeface="メイリオ" panose="020B0604030504040204" pitchFamily="50" charset="-128"/>
                          <a:ea typeface="メイリオ" panose="020B0604030504040204" pitchFamily="50" charset="-128"/>
                        </a:rPr>
                        <a:t>2025</a:t>
                      </a:r>
                      <a:r>
                        <a:rPr kumimoji="1" lang="ja-JP" altLang="en-US" sz="1050" b="0" i="0" u="none" strike="noStrike" kern="1200" noProof="0" dirty="0">
                          <a:solidFill>
                            <a:srgbClr val="0D0D0D"/>
                          </a:solidFill>
                          <a:latin typeface="メイリオ" panose="020B0604030504040204" pitchFamily="50" charset="-128"/>
                          <a:ea typeface="メイリオ" panose="020B0604030504040204" pitchFamily="50" charset="-128"/>
                        </a:rPr>
                        <a:t>年</a:t>
                      </a:r>
                      <a:r>
                        <a:rPr kumimoji="1" lang="en-US" altLang="ja-JP" sz="1050" b="0" i="0" u="none" strike="noStrike" kern="1200" noProof="0" dirty="0">
                          <a:solidFill>
                            <a:srgbClr val="0D0D0D"/>
                          </a:solidFill>
                          <a:latin typeface="メイリオ" panose="020B0604030504040204" pitchFamily="50" charset="-128"/>
                          <a:ea typeface="メイリオ" panose="020B0604030504040204" pitchFamily="50" charset="-128"/>
                        </a:rPr>
                        <a:t>6</a:t>
                      </a:r>
                      <a:r>
                        <a:rPr kumimoji="1" lang="ja-JP" altLang="en-US" sz="1050" b="0" i="0" u="none" strike="noStrike" kern="1200" noProof="0" dirty="0">
                          <a:solidFill>
                            <a:srgbClr val="0D0D0D"/>
                          </a:solidFill>
                          <a:latin typeface="メイリオ" panose="020B0604030504040204" pitchFamily="50" charset="-128"/>
                          <a:ea typeface="メイリオ" panose="020B0604030504040204" pitchFamily="50" charset="-128"/>
                        </a:rPr>
                        <a:t>月</a:t>
                      </a:r>
                      <a:r>
                        <a:rPr kumimoji="1" lang="en-US" altLang="ja-JP" sz="1050" b="0" i="0" u="none" strike="noStrike" kern="1200" noProof="0" dirty="0">
                          <a:solidFill>
                            <a:srgbClr val="0D0D0D"/>
                          </a:solidFill>
                          <a:latin typeface="メイリオ" panose="020B0604030504040204" pitchFamily="50" charset="-128"/>
                          <a:ea typeface="メイリオ" panose="020B0604030504040204" pitchFamily="50" charset="-128"/>
                        </a:rPr>
                        <a:t>12</a:t>
                      </a:r>
                      <a:r>
                        <a:rPr kumimoji="1" lang="ja-JP" altLang="en-US" sz="1050" b="0" i="0" u="none" strike="noStrike" kern="1200" noProof="0" dirty="0">
                          <a:solidFill>
                            <a:srgbClr val="0D0D0D"/>
                          </a:solidFill>
                          <a:latin typeface="メイリオ" panose="020B0604030504040204" pitchFamily="50" charset="-128"/>
                          <a:ea typeface="メイリオ" panose="020B0604030504040204" pitchFamily="50" charset="-128"/>
                        </a:rPr>
                        <a:t>日</a:t>
                      </a:r>
                      <a:r>
                        <a:rPr kumimoji="1" lang="en-US" altLang="ja-JP" sz="1050" b="0" i="0" u="none" strike="noStrike" kern="1200" noProof="0" dirty="0">
                          <a:solidFill>
                            <a:srgbClr val="0D0D0D"/>
                          </a:solidFill>
                          <a:latin typeface="メイリオ" panose="020B0604030504040204" pitchFamily="50" charset="-128"/>
                          <a:ea typeface="メイリオ" panose="020B0604030504040204" pitchFamily="50" charset="-128"/>
                        </a:rPr>
                        <a:t>(</a:t>
                      </a:r>
                      <a:r>
                        <a:rPr kumimoji="1" lang="ja-JP" altLang="en-US" sz="1050" b="0" i="0" u="none" strike="noStrike" kern="1200" noProof="0" dirty="0">
                          <a:solidFill>
                            <a:srgbClr val="0D0D0D"/>
                          </a:solidFill>
                          <a:latin typeface="メイリオ" panose="020B0604030504040204" pitchFamily="50" charset="-128"/>
                          <a:ea typeface="メイリオ" panose="020B0604030504040204" pitchFamily="50" charset="-128"/>
                        </a:rPr>
                        <a:t>木</a:t>
                      </a:r>
                      <a:r>
                        <a:rPr kumimoji="1" lang="en-US" altLang="ja-JP" sz="1050" b="0" i="0" u="none" strike="noStrike" kern="1200" noProof="0" dirty="0">
                          <a:solidFill>
                            <a:srgbClr val="0D0D0D"/>
                          </a:solidFill>
                          <a:latin typeface="メイリオ" panose="020B0604030504040204" pitchFamily="50" charset="-128"/>
                          <a:ea typeface="メイリオ" panose="020B0604030504040204" pitchFamily="50" charset="-128"/>
                        </a:rPr>
                        <a:t>)</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lnT w="19050" cap="flat" cmpd="sng" algn="ctr">
                      <a:solidFill>
                        <a:schemeClr val="bg1"/>
                      </a:solidFill>
                      <a:prstDash val="solid"/>
                      <a:round/>
                      <a:headEnd type="none" w="med" len="med"/>
                      <a:tailEnd type="none" w="med" len="med"/>
                    </a:lnT>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lnT w="1905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777446988"/>
                  </a:ext>
                </a:extLst>
              </a:tr>
              <a:tr h="156953">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a:solidFill>
                            <a:schemeClr val="bg1"/>
                          </a:solidFill>
                          <a:latin typeface="Meiryo" panose="020B0604030504040204" pitchFamily="34" charset="-128"/>
                          <a:ea typeface="Meiryo" panose="020B0604030504040204" pitchFamily="34" charset="-128"/>
                          <a:cs typeface="+mn-cs"/>
                        </a:rPr>
                        <a:t>入稿前審査対象</a:t>
                      </a:r>
                      <a:endParaRPr kumimoji="1" lang="en-US" altLang="ja-JP" sz="900" b="0" kern="1200">
                        <a:solidFill>
                          <a:schemeClr val="bg1"/>
                        </a:solidFill>
                        <a:latin typeface="Meiryo" panose="020B0604030504040204" pitchFamily="34" charset="-128"/>
                        <a:ea typeface="Meiryo" panose="020B0604030504040204" pitchFamily="34" charset="-128"/>
                        <a:cs typeface="+mn-cs"/>
                      </a:endParaRP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4">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メイリオ" panose="020B0604030504040204" pitchFamily="50" charset="-128"/>
                          <a:ea typeface="メイリオ" panose="020B0604030504040204" pitchFamily="50" charset="-128"/>
                          <a:cs typeface="+mn-cs"/>
                        </a:rPr>
                        <a:t>-</a:t>
                      </a:r>
                    </a:p>
                  </a:txBody>
                  <a:tcPr marT="0" marB="0" anchor="ctr">
                    <a:lnL w="190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tc>
                <a:extLst>
                  <a:ext uri="{0D108BD9-81ED-4DB2-BD59-A6C34878D82A}">
                    <a16:rowId xmlns:a16="http://schemas.microsoft.com/office/drawing/2014/main" val="3112060797"/>
                  </a:ext>
                </a:extLst>
              </a:tr>
              <a:tr h="413435">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cs typeface="+mn-cs"/>
                        </a:rPr>
                        <a:t>広告タイプ</a:t>
                      </a:r>
                      <a:r>
                        <a:rPr kumimoji="1" lang="en-US" altLang="ja-JP" sz="900" b="0" kern="1200" dirty="0">
                          <a:solidFill>
                            <a:schemeClr val="bg1"/>
                          </a:solidFill>
                          <a:latin typeface="Meiryo" panose="020B0604030504040204" pitchFamily="34" charset="-128"/>
                          <a:ea typeface="Meiryo" panose="020B0604030504040204" pitchFamily="34" charset="-128"/>
                          <a:cs typeface="+mn-cs"/>
                        </a:rPr>
                        <a:t>/</a:t>
                      </a:r>
                      <a:r>
                        <a:rPr kumimoji="1" lang="ja-JP" altLang="en-US" sz="900" b="0" kern="1200" dirty="0">
                          <a:solidFill>
                            <a:schemeClr val="bg1"/>
                          </a:solidFill>
                          <a:latin typeface="Meiryo" panose="020B0604030504040204" pitchFamily="34" charset="-128"/>
                          <a:ea typeface="Meiryo" panose="020B0604030504040204" pitchFamily="34" charset="-128"/>
                          <a:cs typeface="+mn-cs"/>
                        </a:rPr>
                        <a:t>メインメディアの形式</a:t>
                      </a:r>
                      <a:r>
                        <a:rPr kumimoji="1" lang="en-US" altLang="ja-JP" sz="900" b="0" kern="1200" dirty="0">
                          <a:solidFill>
                            <a:schemeClr val="bg1"/>
                          </a:solidFill>
                          <a:latin typeface="Meiryo" panose="020B0604030504040204" pitchFamily="34" charset="-128"/>
                          <a:ea typeface="Meiryo" panose="020B0604030504040204" pitchFamily="34" charset="-128"/>
                          <a:cs typeface="+mn-cs"/>
                        </a:rPr>
                        <a:t>/</a:t>
                      </a:r>
                      <a:r>
                        <a:rPr kumimoji="1" lang="ja-JP" altLang="en-US" sz="900" b="0" kern="1200" dirty="0">
                          <a:solidFill>
                            <a:schemeClr val="bg1"/>
                          </a:solidFill>
                          <a:latin typeface="Meiryo" panose="020B0604030504040204" pitchFamily="34" charset="-128"/>
                          <a:ea typeface="Meiryo" panose="020B0604030504040204" pitchFamily="34" charset="-128"/>
                          <a:cs typeface="+mn-cs"/>
                        </a:rPr>
                        <a:t>アスペクト比</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4">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0" i="0" kern="1200" dirty="0">
                          <a:solidFill>
                            <a:srgbClr val="0D0D0D"/>
                          </a:solidFill>
                          <a:latin typeface="メイリオ" panose="020B0604030504040204" pitchFamily="50" charset="-128"/>
                          <a:ea typeface="メイリオ" panose="020B0604030504040204" pitchFamily="50" charset="-128"/>
                          <a:cs typeface="+mn-cs"/>
                        </a:rPr>
                        <a:t>バナー</a:t>
                      </a:r>
                      <a:r>
                        <a:rPr kumimoji="1" lang="en-US" altLang="ja-JP" sz="1050" b="0" i="0" kern="1200" dirty="0">
                          <a:solidFill>
                            <a:srgbClr val="0D0D0D"/>
                          </a:solidFill>
                          <a:latin typeface="メイリオ" panose="020B0604030504040204" pitchFamily="50" charset="-128"/>
                          <a:ea typeface="メイリオ" panose="020B0604030504040204" pitchFamily="50" charset="-128"/>
                          <a:cs typeface="+mn-cs"/>
                        </a:rPr>
                        <a:t>/</a:t>
                      </a:r>
                      <a:r>
                        <a:rPr kumimoji="1" lang="ja-JP" altLang="en-US" sz="1050" b="0" i="0" kern="1200" dirty="0">
                          <a:solidFill>
                            <a:srgbClr val="0D0D0D"/>
                          </a:solidFill>
                          <a:latin typeface="メイリオ" panose="020B0604030504040204" pitchFamily="50" charset="-128"/>
                          <a:ea typeface="メイリオ" panose="020B0604030504040204" pitchFamily="50" charset="-128"/>
                          <a:cs typeface="+mn-cs"/>
                        </a:rPr>
                        <a:t>画像</a:t>
                      </a:r>
                      <a:r>
                        <a:rPr kumimoji="1" lang="en-US" altLang="ja-JP" sz="1050" b="0" i="0" kern="1200" dirty="0">
                          <a:solidFill>
                            <a:srgbClr val="0D0D0D"/>
                          </a:solidFill>
                          <a:latin typeface="メイリオ" panose="020B0604030504040204" pitchFamily="50" charset="-128"/>
                          <a:ea typeface="メイリオ" panose="020B0604030504040204" pitchFamily="50" charset="-128"/>
                          <a:cs typeface="+mn-cs"/>
                        </a:rPr>
                        <a:t>/16</a:t>
                      </a:r>
                      <a:r>
                        <a:rPr kumimoji="1" lang="ja-JP" altLang="en-US" sz="1050" b="0" i="0" kern="1200" dirty="0">
                          <a:solidFill>
                            <a:srgbClr val="0D0D0D"/>
                          </a:solidFill>
                          <a:latin typeface="メイリオ" panose="020B0604030504040204" pitchFamily="50" charset="-128"/>
                          <a:ea typeface="メイリオ" panose="020B0604030504040204" pitchFamily="50" charset="-128"/>
                          <a:cs typeface="+mn-cs"/>
                        </a:rPr>
                        <a:t>：</a:t>
                      </a:r>
                      <a:r>
                        <a:rPr kumimoji="1" lang="en-US" altLang="ja-JP" sz="1050" b="0" i="0" kern="1200" dirty="0">
                          <a:solidFill>
                            <a:srgbClr val="0D0D0D"/>
                          </a:solidFill>
                          <a:latin typeface="メイリオ" panose="020B0604030504040204" pitchFamily="50" charset="-128"/>
                          <a:ea typeface="メイリオ" panose="020B0604030504040204" pitchFamily="50" charset="-128"/>
                          <a:cs typeface="+mn-cs"/>
                        </a:rPr>
                        <a:t>5</a:t>
                      </a:r>
                    </a:p>
                  </a:txBody>
                  <a:tcPr marT="0" marB="0" anchor="ctr">
                    <a:lnL w="190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2919010560"/>
                  </a:ext>
                </a:extLst>
              </a:tr>
              <a:tr h="325395">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cs typeface="+mn-cs"/>
                        </a:rPr>
                        <a:t>バナー</a:t>
                      </a:r>
                      <a:r>
                        <a:rPr kumimoji="1" lang="en-US" altLang="ja-JP" sz="900" b="0" kern="1200" dirty="0">
                          <a:solidFill>
                            <a:schemeClr val="bg1"/>
                          </a:solidFill>
                          <a:latin typeface="Meiryo" panose="020B0604030504040204" pitchFamily="34" charset="-128"/>
                          <a:ea typeface="Meiryo" panose="020B0604030504040204" pitchFamily="34" charset="-128"/>
                          <a:cs typeface="+mn-cs"/>
                        </a:rPr>
                        <a:t>/</a:t>
                      </a:r>
                      <a:r>
                        <a:rPr kumimoji="1" lang="ja-JP" altLang="en-US" sz="900" b="0" kern="1200" dirty="0">
                          <a:solidFill>
                            <a:schemeClr val="bg1"/>
                          </a:solidFill>
                          <a:latin typeface="Meiryo" panose="020B0604030504040204" pitchFamily="34" charset="-128"/>
                          <a:ea typeface="Meiryo" panose="020B0604030504040204" pitchFamily="34" charset="-128"/>
                          <a:cs typeface="+mn-cs"/>
                        </a:rPr>
                        <a:t>動画</a:t>
                      </a:r>
                      <a:r>
                        <a:rPr kumimoji="1" lang="en-US" altLang="ja-JP" sz="900" b="0" kern="1200" dirty="0">
                          <a:solidFill>
                            <a:schemeClr val="bg1"/>
                          </a:solidFill>
                          <a:latin typeface="Meiryo" panose="020B0604030504040204" pitchFamily="34" charset="-128"/>
                          <a:ea typeface="Meiryo" panose="020B0604030504040204" pitchFamily="34" charset="-128"/>
                          <a:cs typeface="+mn-cs"/>
                        </a:rPr>
                        <a:t>/16</a:t>
                      </a:r>
                      <a:r>
                        <a:rPr kumimoji="1" lang="ja-JP" altLang="en-US" sz="900" b="0" kern="1200" dirty="0">
                          <a:solidFill>
                            <a:schemeClr val="bg1"/>
                          </a:solidFill>
                          <a:latin typeface="Meiryo" panose="020B0604030504040204" pitchFamily="34" charset="-128"/>
                          <a:ea typeface="Meiryo" panose="020B0604030504040204" pitchFamily="34" charset="-128"/>
                          <a:cs typeface="+mn-cs"/>
                        </a:rPr>
                        <a:t>：</a:t>
                      </a:r>
                      <a:r>
                        <a:rPr kumimoji="1" lang="en-US" altLang="ja-JP" sz="900" b="0" kern="1200" dirty="0">
                          <a:solidFill>
                            <a:schemeClr val="bg1"/>
                          </a:solidFill>
                          <a:latin typeface="Meiryo" panose="020B0604030504040204" pitchFamily="34" charset="-128"/>
                          <a:ea typeface="Meiryo" panose="020B0604030504040204" pitchFamily="34" charset="-128"/>
                          <a:cs typeface="+mn-cs"/>
                        </a:rPr>
                        <a:t>9</a:t>
                      </a:r>
                      <a:r>
                        <a:rPr kumimoji="1" lang="ja-JP" altLang="en-US" sz="900" b="0" kern="1200" dirty="0">
                          <a:solidFill>
                            <a:schemeClr val="bg1"/>
                          </a:solidFill>
                          <a:latin typeface="Meiryo" panose="020B0604030504040204" pitchFamily="34" charset="-128"/>
                          <a:ea typeface="Meiryo" panose="020B0604030504040204" pitchFamily="34" charset="-128"/>
                          <a:cs typeface="+mn-cs"/>
                        </a:rPr>
                        <a:t>広告　タップ後の動作</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4">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メイリオ" panose="020B0604030504040204" pitchFamily="50" charset="-128"/>
                          <a:ea typeface="メイリオ" panose="020B0604030504040204" pitchFamily="50" charset="-128"/>
                          <a:cs typeface="+mn-cs"/>
                        </a:rPr>
                        <a:t>-</a:t>
                      </a:r>
                    </a:p>
                  </a:txBody>
                  <a:tcPr marT="0" marB="0" anchor="ctr">
                    <a:lnL w="190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567439170"/>
                  </a:ext>
                </a:extLst>
              </a:tr>
              <a:tr h="35318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cs typeface="+mn-cs"/>
                        </a:rPr>
                        <a:t>デバイス</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4">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0" i="0" kern="1200" dirty="0">
                          <a:solidFill>
                            <a:srgbClr val="0D0D0D"/>
                          </a:solidFill>
                          <a:latin typeface="メイリオ" panose="020B0604030504040204" pitchFamily="50" charset="-128"/>
                          <a:ea typeface="メイリオ" panose="020B0604030504040204" pitchFamily="50" charset="-128"/>
                          <a:cs typeface="+mn-cs"/>
                        </a:rPr>
                        <a:t>スマートフォン（アプリ）</a:t>
                      </a:r>
                      <a:endParaRPr kumimoji="1" lang="en-US" altLang="ja-JP" sz="1050" b="0" i="0" kern="1200" dirty="0">
                        <a:solidFill>
                          <a:srgbClr val="0D0D0D"/>
                        </a:solidFill>
                        <a:latin typeface="メイリオ" panose="020B0604030504040204" pitchFamily="50" charset="-128"/>
                        <a:ea typeface="メイリオ" panose="020B0604030504040204" pitchFamily="50" charset="-128"/>
                        <a:cs typeface="+mn-cs"/>
                      </a:endParaRPr>
                    </a:p>
                  </a:txBody>
                  <a:tcPr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tc hMerge="1">
                  <a:txBody>
                    <a:bodyPr/>
                    <a:lstStyle/>
                    <a:p>
                      <a:endParaRPr kumimoji="1" lang="ja-JP" altLang="en-US"/>
                    </a:p>
                  </a:txBody>
                  <a:tcPr/>
                </a:tc>
                <a:extLst>
                  <a:ext uri="{0D108BD9-81ED-4DB2-BD59-A6C34878D82A}">
                    <a16:rowId xmlns:a16="http://schemas.microsoft.com/office/drawing/2014/main" val="3750615033"/>
                  </a:ext>
                </a:extLst>
              </a:tr>
              <a:tr h="32414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cs typeface="+mn-cs"/>
                        </a:rPr>
                        <a:t>掲載面</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4">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0" i="0" kern="1200" dirty="0">
                          <a:solidFill>
                            <a:srgbClr val="0D0D0D"/>
                          </a:solidFill>
                          <a:latin typeface="メイリオ" panose="020B0604030504040204" pitchFamily="50" charset="-128"/>
                          <a:ea typeface="メイリオ" panose="020B0604030504040204" pitchFamily="50" charset="-128"/>
                          <a:cs typeface="+mn-cs"/>
                        </a:rPr>
                        <a:t>スポーツナビ　野球速報アプリ</a:t>
                      </a:r>
                    </a:p>
                  </a:txBody>
                  <a:tcPr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055809358"/>
                  </a:ext>
                </a:extLst>
              </a:tr>
              <a:tr h="31805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cs typeface="+mn-cs"/>
                        </a:rPr>
                        <a:t>掲載場所</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4">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0" i="0" kern="1200" dirty="0">
                          <a:solidFill>
                            <a:srgbClr val="0D0D0D"/>
                          </a:solidFill>
                          <a:latin typeface="メイリオ" panose="020B0604030504040204" pitchFamily="50" charset="-128"/>
                          <a:ea typeface="メイリオ" panose="020B0604030504040204" pitchFamily="50" charset="-128"/>
                          <a:cs typeface="+mn-cs"/>
                        </a:rPr>
                        <a:t>スポーツナビ　野球速報アプリの試合一覧</a:t>
                      </a:r>
                    </a:p>
                  </a:txBody>
                  <a:tcPr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tc hMerge="1">
                  <a:txBody>
                    <a:bodyPr/>
                    <a:lstStyle/>
                    <a:p>
                      <a:endParaRPr kumimoji="1" lang="ja-JP" altLang="en-US"/>
                    </a:p>
                  </a:txBody>
                  <a:tcPr/>
                </a:tc>
                <a:extLst>
                  <a:ext uri="{0D108BD9-81ED-4DB2-BD59-A6C34878D82A}">
                    <a16:rowId xmlns:a16="http://schemas.microsoft.com/office/drawing/2014/main" val="2489144998"/>
                  </a:ext>
                </a:extLst>
              </a:tr>
              <a:tr h="258418">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cs typeface="+mn-cs"/>
                        </a:rPr>
                        <a:t>掲載期間</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4">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2025</a:t>
                      </a:r>
                      <a:r>
                        <a:rPr kumimoji="1" lang="ja-JP" altLang="en-US" sz="105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年</a:t>
                      </a:r>
                      <a:r>
                        <a:rPr kumimoji="1" lang="en-US"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7</a:t>
                      </a:r>
                      <a:r>
                        <a:rPr kumimoji="1" lang="ja-JP" altLang="en-US" sz="105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月</a:t>
                      </a:r>
                      <a:r>
                        <a:rPr kumimoji="1" lang="en-US"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1</a:t>
                      </a:r>
                      <a:r>
                        <a:rPr kumimoji="1" lang="ja-JP" altLang="en-US" sz="105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日（火）～　</a:t>
                      </a:r>
                      <a:r>
                        <a:rPr kumimoji="1" lang="en-US"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2025</a:t>
                      </a:r>
                      <a:r>
                        <a:rPr kumimoji="1" lang="ja-JP" altLang="en-US" sz="105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年</a:t>
                      </a:r>
                      <a:r>
                        <a:rPr kumimoji="1" lang="en-US"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9</a:t>
                      </a:r>
                      <a:r>
                        <a:rPr kumimoji="1" lang="ja-JP" altLang="en-US" sz="105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月</a:t>
                      </a:r>
                      <a:r>
                        <a:rPr kumimoji="1" lang="en-US"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30</a:t>
                      </a:r>
                      <a:r>
                        <a:rPr kumimoji="1" lang="ja-JP" altLang="en-US" sz="105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日（火）</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2463668774"/>
                  </a:ext>
                </a:extLst>
              </a:tr>
              <a:tr h="22528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a:solidFill>
                            <a:schemeClr val="bg1"/>
                          </a:solidFill>
                          <a:latin typeface="Meiryo" panose="020B0604030504040204" pitchFamily="34" charset="-128"/>
                          <a:ea typeface="Meiryo" panose="020B0604030504040204" pitchFamily="34" charset="-128"/>
                          <a:cs typeface="+mn-cs"/>
                        </a:rPr>
                        <a:t>購入期間</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noProof="0" dirty="0">
                          <a:solidFill>
                            <a:srgbClr val="0D0D0D"/>
                          </a:solidFill>
                          <a:latin typeface="メイリオ" panose="020B0604030504040204" pitchFamily="50" charset="-128"/>
                          <a:ea typeface="メイリオ" panose="020B0604030504040204" pitchFamily="50" charset="-128"/>
                        </a:rPr>
                        <a:t>1</a:t>
                      </a:r>
                      <a:r>
                        <a:rPr kumimoji="1" lang="ja-JP" altLang="en-US" sz="1050" b="0" i="0" u="none" strike="noStrike" kern="1200" noProof="0" dirty="0">
                          <a:solidFill>
                            <a:srgbClr val="0D0D0D"/>
                          </a:solidFill>
                          <a:latin typeface="メイリオ" panose="020B0604030504040204" pitchFamily="50" charset="-128"/>
                          <a:ea typeface="メイリオ" panose="020B0604030504040204" pitchFamily="50" charset="-128"/>
                        </a:rPr>
                        <a:t>日間（</a:t>
                      </a:r>
                      <a:r>
                        <a:rPr kumimoji="1" lang="ja-JP" altLang="en-US" sz="1050" b="0" kern="1200" dirty="0">
                          <a:solidFill>
                            <a:srgbClr val="0D0D0D"/>
                          </a:solidFill>
                          <a:latin typeface="メイリオ" panose="020B0604030504040204" pitchFamily="50" charset="-128"/>
                          <a:ea typeface="メイリオ" panose="020B0604030504040204" pitchFamily="50" charset="-128"/>
                          <a:cs typeface="+mn-cs"/>
                        </a:rPr>
                        <a:t>時間帯指定　</a:t>
                      </a:r>
                      <a:r>
                        <a:rPr kumimoji="1" lang="en-US" altLang="ja-JP" sz="1050" b="0" kern="1200" dirty="0">
                          <a:solidFill>
                            <a:srgbClr val="0D0D0D"/>
                          </a:solidFill>
                          <a:latin typeface="メイリオ" panose="020B0604030504040204" pitchFamily="50" charset="-128"/>
                          <a:ea typeface="メイリオ" panose="020B0604030504040204" pitchFamily="50" charset="-128"/>
                          <a:cs typeface="+mn-cs"/>
                        </a:rPr>
                        <a:t>14:00</a:t>
                      </a:r>
                      <a:r>
                        <a:rPr kumimoji="1" lang="ja-JP" altLang="en-US" sz="1050" b="0" kern="1200" dirty="0">
                          <a:solidFill>
                            <a:srgbClr val="0D0D0D"/>
                          </a:solidFill>
                          <a:latin typeface="メイリオ" panose="020B0604030504040204" pitchFamily="50" charset="-128"/>
                          <a:ea typeface="メイリオ" panose="020B0604030504040204" pitchFamily="50" charset="-128"/>
                          <a:cs typeface="+mn-cs"/>
                        </a:rPr>
                        <a:t>～</a:t>
                      </a:r>
                      <a:r>
                        <a:rPr kumimoji="1" lang="en-US" altLang="ja-JP" sz="1050" b="0" kern="1200" dirty="0">
                          <a:solidFill>
                            <a:srgbClr val="0D0D0D"/>
                          </a:solidFill>
                          <a:latin typeface="メイリオ" panose="020B0604030504040204" pitchFamily="50" charset="-128"/>
                          <a:ea typeface="メイリオ" panose="020B0604030504040204" pitchFamily="50" charset="-128"/>
                          <a:cs typeface="+mn-cs"/>
                        </a:rPr>
                        <a:t>17:59</a:t>
                      </a:r>
                      <a:r>
                        <a:rPr kumimoji="1" lang="ja-JP" altLang="en-US" sz="1050" b="0" i="0" u="none" strike="noStrike" kern="1200" noProof="0" dirty="0">
                          <a:solidFill>
                            <a:srgbClr val="0D0D0D"/>
                          </a:solidFill>
                          <a:latin typeface="メイリオ" panose="020B0604030504040204" pitchFamily="50" charset="-128"/>
                          <a:ea typeface="メイリオ" panose="020B0604030504040204" pitchFamily="50" charset="-128"/>
                        </a:rPr>
                        <a:t>）</a:t>
                      </a:r>
                      <a:endParaRPr kumimoji="1" lang="en-US" altLang="ja-JP" sz="1050" b="0" i="0" u="none" strike="noStrike" kern="1200" noProof="0" dirty="0">
                        <a:solidFill>
                          <a:srgbClr val="0D0D0D"/>
                        </a:solidFill>
                        <a:latin typeface="メイリオ" panose="020B0604030504040204" pitchFamily="50" charset="-128"/>
                        <a:ea typeface="メイリオ" panose="020B0604030504040204" pitchFamily="50" charset="-128"/>
                      </a:endParaRP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p>
                      <a:pPr algn="ctr"/>
                      <a:r>
                        <a:rPr kumimoji="1" lang="en-US" altLang="ja-JP" sz="1050" b="0" i="0" u="none" strike="noStrike" kern="1200" noProof="0" dirty="0">
                          <a:solidFill>
                            <a:srgbClr val="0D0D0D"/>
                          </a:solidFill>
                          <a:latin typeface="メイリオ" panose="020B0604030504040204" pitchFamily="50" charset="-128"/>
                          <a:ea typeface="メイリオ" panose="020B0604030504040204" pitchFamily="50" charset="-128"/>
                        </a:rPr>
                        <a:t>1</a:t>
                      </a:r>
                      <a:r>
                        <a:rPr kumimoji="1" lang="ja-JP" altLang="en-US" sz="1050" b="0" i="0" u="none" strike="noStrike" kern="1200" noProof="0" dirty="0">
                          <a:solidFill>
                            <a:srgbClr val="0D0D0D"/>
                          </a:solidFill>
                          <a:latin typeface="メイリオ" panose="020B0604030504040204" pitchFamily="50" charset="-128"/>
                          <a:ea typeface="メイリオ" panose="020B0604030504040204" pitchFamily="50" charset="-128"/>
                        </a:rPr>
                        <a:t>日間（</a:t>
                      </a:r>
                      <a:r>
                        <a:rPr kumimoji="1" lang="ja-JP" altLang="en-US" sz="1050" b="0" kern="1200" dirty="0">
                          <a:solidFill>
                            <a:srgbClr val="0D0D0D"/>
                          </a:solidFill>
                          <a:latin typeface="メイリオ" panose="020B0604030504040204" pitchFamily="50" charset="-128"/>
                          <a:ea typeface="メイリオ" panose="020B0604030504040204" pitchFamily="50" charset="-128"/>
                          <a:cs typeface="+mn-cs"/>
                        </a:rPr>
                        <a:t>時間帯指定　</a:t>
                      </a:r>
                      <a:r>
                        <a:rPr kumimoji="1" lang="en-US" altLang="ja-JP" sz="1050" b="0" kern="1200" dirty="0">
                          <a:solidFill>
                            <a:srgbClr val="0D0D0D"/>
                          </a:solidFill>
                          <a:latin typeface="メイリオ" panose="020B0604030504040204" pitchFamily="50" charset="-128"/>
                          <a:ea typeface="メイリオ" panose="020B0604030504040204" pitchFamily="50" charset="-128"/>
                          <a:cs typeface="+mn-cs"/>
                        </a:rPr>
                        <a:t>18:00</a:t>
                      </a:r>
                      <a:r>
                        <a:rPr kumimoji="1" lang="ja-JP" altLang="en-US" sz="1050" b="0" kern="1200" dirty="0">
                          <a:solidFill>
                            <a:srgbClr val="0D0D0D"/>
                          </a:solidFill>
                          <a:latin typeface="メイリオ" panose="020B0604030504040204" pitchFamily="50" charset="-128"/>
                          <a:ea typeface="メイリオ" panose="020B0604030504040204" pitchFamily="50" charset="-128"/>
                          <a:cs typeface="+mn-cs"/>
                        </a:rPr>
                        <a:t>～</a:t>
                      </a:r>
                      <a:r>
                        <a:rPr kumimoji="1" lang="en-US" altLang="ja-JP" sz="1050" b="0" kern="1200" dirty="0">
                          <a:solidFill>
                            <a:srgbClr val="0D0D0D"/>
                          </a:solidFill>
                          <a:latin typeface="メイリオ" panose="020B0604030504040204" pitchFamily="50" charset="-128"/>
                          <a:ea typeface="メイリオ" panose="020B0604030504040204" pitchFamily="50" charset="-128"/>
                          <a:cs typeface="+mn-cs"/>
                        </a:rPr>
                        <a:t>21:59</a:t>
                      </a:r>
                      <a:r>
                        <a:rPr kumimoji="1" lang="ja-JP" altLang="en-US" sz="1050" b="0" i="0" u="none" strike="noStrike" kern="1200" noProof="0" dirty="0">
                          <a:solidFill>
                            <a:srgbClr val="0D0D0D"/>
                          </a:solidFill>
                          <a:latin typeface="メイリオ" panose="020B0604030504040204" pitchFamily="50" charset="-128"/>
                          <a:ea typeface="メイリオ" panose="020B0604030504040204" pitchFamily="50" charset="-128"/>
                        </a:rPr>
                        <a:t>）</a:t>
                      </a:r>
                      <a:endParaRPr kumimoji="1" lang="ja-JP" altLang="en-US" dirty="0">
                        <a:solidFill>
                          <a:srgbClr val="0D0D0D"/>
                        </a:solidFill>
                        <a:latin typeface="メイリオ" panose="020B0604030504040204" pitchFamily="50" charset="-128"/>
                        <a:ea typeface="メイリオ" panose="020B0604030504040204" pitchFamily="50" charset="-128"/>
                      </a:endParaRP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967014782"/>
                  </a:ext>
                </a:extLst>
              </a:tr>
              <a:tr h="29495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a:solidFill>
                            <a:schemeClr val="bg1"/>
                          </a:solidFill>
                          <a:latin typeface="Meiryo" panose="020B0604030504040204" pitchFamily="34" charset="-128"/>
                          <a:ea typeface="Meiryo" panose="020B0604030504040204" pitchFamily="34" charset="-128"/>
                          <a:cs typeface="+mn-cs"/>
                        </a:rPr>
                        <a:t>料金タイプ</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4">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kumimoji="1" lang="ja-JP" altLang="en-US" sz="1050" dirty="0">
                          <a:solidFill>
                            <a:srgbClr val="0D0D0D"/>
                          </a:solidFill>
                          <a:latin typeface="メイリオ" panose="020B0604030504040204" pitchFamily="50" charset="-128"/>
                          <a:ea typeface="メイリオ" panose="020B0604030504040204" pitchFamily="50" charset="-128"/>
                        </a:rPr>
                        <a:t>枠購入型</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lnT w="19050" cap="flat" cmpd="sng" algn="ctr">
                      <a:solidFill>
                        <a:schemeClr val="bg1"/>
                      </a:solidFill>
                      <a:prstDash val="solid"/>
                      <a:round/>
                      <a:headEnd type="none" w="med" len="med"/>
                      <a:tailEnd type="none" w="med" len="med"/>
                    </a:lnT>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750538939"/>
                  </a:ext>
                </a:extLst>
              </a:tr>
              <a:tr h="238239">
                <a:tc>
                  <a:txBody>
                    <a:bodyPr/>
                    <a:lstStyle/>
                    <a:p>
                      <a:pPr algn="ctr"/>
                      <a:r>
                        <a:rPr kumimoji="1" lang="zh-TW" altLang="en-US" sz="900" b="0" kern="1200" dirty="0">
                          <a:solidFill>
                            <a:schemeClr val="bg1"/>
                          </a:solidFill>
                          <a:latin typeface="Meiryo" panose="020B0604030504040204" pitchFamily="34" charset="-128"/>
                          <a:ea typeface="Meiryo" panose="020B0604030504040204" pitchFamily="34" charset="-128"/>
                          <a:cs typeface="+mn-cs"/>
                        </a:rPr>
                        <a:t>最低購入価格</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メイリオ" panose="020B0604030504040204" pitchFamily="50" charset="-128"/>
                          <a:ea typeface="メイリオ" panose="020B0604030504040204" pitchFamily="50" charset="-128"/>
                          <a:cs typeface="+mn-cs"/>
                        </a:rPr>
                        <a:t>5,000,000</a:t>
                      </a:r>
                      <a:r>
                        <a:rPr kumimoji="1" lang="ja-JP" altLang="en-US" sz="1050" b="0" i="0" kern="1200" dirty="0">
                          <a:solidFill>
                            <a:srgbClr val="0D0D0D"/>
                          </a:solidFill>
                          <a:latin typeface="メイリオ" panose="020B0604030504040204" pitchFamily="50" charset="-128"/>
                          <a:ea typeface="メイリオ" panose="020B0604030504040204" pitchFamily="50" charset="-128"/>
                          <a:cs typeface="+mn-cs"/>
                        </a:rPr>
                        <a:t>円</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p>
                      <a:pPr algn="ct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5,000,000</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円</a:t>
                      </a:r>
                      <a:endParaRPr kumimoji="1" lang="ja-JP" altLang="en-US" dirty="0">
                        <a:solidFill>
                          <a:srgbClr val="0D0D0D"/>
                        </a:solidFill>
                        <a:latin typeface="メイリオ" panose="020B0604030504040204" pitchFamily="50" charset="-128"/>
                        <a:ea typeface="メイリオ" panose="020B0604030504040204" pitchFamily="50" charset="-128"/>
                      </a:endParaRP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25243039"/>
                  </a:ext>
                </a:extLst>
              </a:tr>
              <a:tr h="233818">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a:solidFill>
                            <a:schemeClr val="bg1"/>
                          </a:solidFill>
                          <a:latin typeface="Meiryo"/>
                          <a:ea typeface="Meiryo"/>
                          <a:cs typeface="+mn-cs"/>
                        </a:rPr>
                        <a:t>基本料金（</a:t>
                      </a:r>
                      <a:r>
                        <a:rPr kumimoji="1" lang="en-US" altLang="ja-JP" sz="900" b="0" kern="1200" dirty="0" err="1">
                          <a:solidFill>
                            <a:schemeClr val="bg1"/>
                          </a:solidFill>
                          <a:latin typeface="Meiryo"/>
                          <a:ea typeface="Meiryo"/>
                          <a:cs typeface="+mn-cs"/>
                        </a:rPr>
                        <a:t>vCPM</a:t>
                      </a:r>
                      <a:r>
                        <a:rPr kumimoji="1" lang="ja-JP" altLang="en-US" sz="900" b="0" kern="1200">
                          <a:solidFill>
                            <a:schemeClr val="bg1"/>
                          </a:solidFill>
                          <a:latin typeface="Meiryo"/>
                          <a:ea typeface="Meiryo"/>
                          <a:cs typeface="+mn-cs"/>
                        </a:rPr>
                        <a:t>）</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2">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メイリオ" panose="020B0604030504040204" pitchFamily="50" charset="-128"/>
                          <a:ea typeface="メイリオ" panose="020B0604030504040204" pitchFamily="50" charset="-128"/>
                          <a:cs typeface="+mn-cs"/>
                        </a:rPr>
                        <a:t>-</a:t>
                      </a:r>
                      <a:endParaRPr kumimoji="1" lang="ja-JP" altLang="en-US" sz="1050" b="0" i="0" kern="1200" dirty="0">
                        <a:solidFill>
                          <a:srgbClr val="0D0D0D"/>
                        </a:solidFill>
                        <a:latin typeface="メイリオ" panose="020B0604030504040204" pitchFamily="50" charset="-128"/>
                        <a:ea typeface="メイリオ" panose="020B0604030504040204" pitchFamily="50" charset="-128"/>
                        <a:cs typeface="+mn-cs"/>
                      </a:endParaRP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p>
                      <a:pPr algn="ctr"/>
                      <a:r>
                        <a:rPr kumimoji="1" lang="en-US" altLang="ja-JP" sz="1050" b="0" i="0" kern="1200" dirty="0">
                          <a:solidFill>
                            <a:srgbClr val="0D0D0D"/>
                          </a:solidFill>
                          <a:latin typeface="メイリオ" panose="020B0604030504040204" pitchFamily="50" charset="-128"/>
                          <a:ea typeface="メイリオ" panose="020B0604030504040204" pitchFamily="50" charset="-128"/>
                          <a:cs typeface="+mn-cs"/>
                        </a:rPr>
                        <a:t>-</a:t>
                      </a:r>
                      <a:endParaRPr kumimoji="1" lang="ja-JP" altLang="en-US" dirty="0">
                        <a:solidFill>
                          <a:srgbClr val="0D0D0D"/>
                        </a:solidFill>
                        <a:latin typeface="メイリオ" panose="020B0604030504040204" pitchFamily="50" charset="-128"/>
                        <a:ea typeface="メイリオ" panose="020B0604030504040204" pitchFamily="50" charset="-128"/>
                      </a:endParaRP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4014462905"/>
                  </a:ext>
                </a:extLst>
              </a:tr>
              <a:tr h="294957">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a:solidFill>
                            <a:schemeClr val="bg1"/>
                          </a:solidFill>
                          <a:latin typeface="Meiryo"/>
                          <a:ea typeface="Meiryo"/>
                          <a:cs typeface="+mn-cs"/>
                        </a:rPr>
                        <a:t>想定</a:t>
                      </a:r>
                      <a:r>
                        <a:rPr kumimoji="1" lang="en-US" altLang="ja-JP" sz="900" b="0" kern="1200" dirty="0" err="1">
                          <a:solidFill>
                            <a:schemeClr val="bg1"/>
                          </a:solidFill>
                          <a:latin typeface="Meiryo"/>
                          <a:ea typeface="Meiryo"/>
                          <a:cs typeface="+mn-cs"/>
                        </a:rPr>
                        <a:t>vimps</a:t>
                      </a:r>
                      <a:r>
                        <a:rPr kumimoji="1" lang="ja-JP" altLang="en-US" sz="900" b="0" kern="1200">
                          <a:solidFill>
                            <a:schemeClr val="bg1"/>
                          </a:solidFill>
                          <a:latin typeface="Meiryo"/>
                          <a:ea typeface="Meiryo"/>
                          <a:cs typeface="+mn-cs"/>
                        </a:rPr>
                        <a:t>（枠配信のみ）</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rtl="0" eaLnBrk="1" fontAlgn="auto" latinLnBrk="0" hangingPunct="1">
                        <a:lnSpc>
                          <a:spcPct val="100000"/>
                        </a:lnSpc>
                        <a:spcBef>
                          <a:spcPts val="0"/>
                        </a:spcBef>
                        <a:spcAft>
                          <a:spcPts val="0"/>
                        </a:spcAft>
                        <a:buClrTx/>
                        <a:buSzTx/>
                        <a:buFontTx/>
                        <a:buNone/>
                      </a:pPr>
                      <a:r>
                        <a:rPr kumimoji="1" lang="ja-JP" altLang="en-US" sz="1050" b="0" i="0" kern="1200" dirty="0">
                          <a:solidFill>
                            <a:srgbClr val="0D0D0D"/>
                          </a:solidFill>
                          <a:latin typeface="メイリオ" panose="020B0604030504040204" pitchFamily="50" charset="-128"/>
                          <a:ea typeface="メイリオ" panose="020B0604030504040204" pitchFamily="50" charset="-128"/>
                          <a:cs typeface="+mn-cs"/>
                        </a:rPr>
                        <a:t>試合がある場合：</a:t>
                      </a:r>
                      <a:r>
                        <a:rPr lang="ja-JP" altLang="en-US" sz="1050" b="0" i="0" kern="1200" dirty="0">
                          <a:solidFill>
                            <a:srgbClr val="0D0D0D"/>
                          </a:solidFill>
                          <a:latin typeface="メイリオ" panose="020B0604030504040204" pitchFamily="50" charset="-128"/>
                          <a:ea typeface="メイリオ" panose="020B0604030504040204" pitchFamily="50" charset="-128"/>
                          <a:cs typeface="+mn-cs"/>
                        </a:rPr>
                        <a:t>　5,00</a:t>
                      </a:r>
                      <a:r>
                        <a:rPr lang="en-US" altLang="ja-JP" sz="1050" b="0" i="0" kern="1200" dirty="0">
                          <a:solidFill>
                            <a:srgbClr val="0D0D0D"/>
                          </a:solidFill>
                          <a:latin typeface="メイリオ" panose="020B0604030504040204" pitchFamily="50" charset="-128"/>
                          <a:ea typeface="メイリオ" panose="020B0604030504040204" pitchFamily="50" charset="-128"/>
                          <a:cs typeface="+mn-cs"/>
                        </a:rPr>
                        <a:t>0,000</a:t>
                      </a:r>
                      <a:r>
                        <a:rPr kumimoji="1" lang="ja-JP" altLang="en-US" sz="1050" b="0" i="0" kern="1200" dirty="0">
                          <a:solidFill>
                            <a:srgbClr val="0D0D0D"/>
                          </a:solidFill>
                          <a:latin typeface="メイリオ" panose="020B0604030504040204" pitchFamily="50" charset="-128"/>
                          <a:ea typeface="メイリオ" panose="020B0604030504040204" pitchFamily="50" charset="-128"/>
                          <a:cs typeface="+mn-cs"/>
                        </a:rPr>
                        <a:t>～</a:t>
                      </a:r>
                      <a:r>
                        <a:rPr lang="ja-JP" altLang="en-US" sz="1050" b="0" i="0" kern="1200" dirty="0">
                          <a:solidFill>
                            <a:srgbClr val="0D0D0D"/>
                          </a:solidFill>
                          <a:latin typeface="メイリオ" panose="020B0604030504040204" pitchFamily="50" charset="-128"/>
                          <a:ea typeface="メイリオ" panose="020B0604030504040204" pitchFamily="50" charset="-128"/>
                          <a:cs typeface="+mn-cs"/>
                        </a:rPr>
                        <a:t>7</a:t>
                      </a:r>
                      <a:r>
                        <a:rPr lang="en-US" altLang="ja-JP" sz="1050" b="0" i="0" kern="1200" dirty="0">
                          <a:solidFill>
                            <a:srgbClr val="0D0D0D"/>
                          </a:solidFill>
                          <a:latin typeface="メイリオ" panose="020B0604030504040204" pitchFamily="50" charset="-128"/>
                          <a:ea typeface="メイリオ" panose="020B0604030504040204" pitchFamily="50" charset="-128"/>
                          <a:cs typeface="+mn-cs"/>
                        </a:rPr>
                        <a:t>,000,000vimps</a:t>
                      </a:r>
                      <a:endParaRPr kumimoji="1" lang="ja-JP" altLang="en-US" sz="1050" dirty="0">
                        <a:solidFill>
                          <a:srgbClr val="0D0D0D"/>
                        </a:solidFill>
                        <a:latin typeface="メイリオ" panose="020B0604030504040204" pitchFamily="50" charset="-128"/>
                        <a:ea typeface="メイリオ" panose="020B0604030504040204" pitchFamily="50" charset="-128"/>
                      </a:endParaRPr>
                    </a:p>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800" kern="1200" dirty="0">
                          <a:solidFill>
                            <a:srgbClr val="0D0D0D"/>
                          </a:solidFill>
                          <a:latin typeface="メイリオ" panose="020B0604030504040204" pitchFamily="50" charset="-128"/>
                          <a:ea typeface="メイリオ" panose="020B0604030504040204" pitchFamily="50" charset="-128"/>
                          <a:cs typeface="+mn-cs"/>
                        </a:rPr>
                        <a:t>※</a:t>
                      </a:r>
                      <a:r>
                        <a:rPr kumimoji="1" lang="ja-JP" altLang="en-US" sz="800" kern="1200" dirty="0">
                          <a:solidFill>
                            <a:srgbClr val="0D0D0D"/>
                          </a:solidFill>
                          <a:latin typeface="メイリオ" panose="020B0604030504040204" pitchFamily="50" charset="-128"/>
                          <a:ea typeface="メイリオ" panose="020B0604030504040204" pitchFamily="50" charset="-128"/>
                          <a:cs typeface="+mn-cs"/>
                        </a:rPr>
                        <a:t>試合数や試合時間の変動などによって変動します。</a:t>
                      </a:r>
                      <a:endParaRPr kumimoji="1" lang="en-US" altLang="ja-JP" sz="800" b="0" i="0" kern="1200" dirty="0">
                        <a:solidFill>
                          <a:srgbClr val="0D0D0D"/>
                        </a:solidFill>
                        <a:latin typeface="メイリオ" panose="020B0604030504040204" pitchFamily="50" charset="-128"/>
                        <a:ea typeface="メイリオ" panose="020B0604030504040204" pitchFamily="50" charset="-128"/>
                        <a:cs typeface="+mn-cs"/>
                      </a:endParaRPr>
                    </a:p>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en-US" altLang="ja-JP" sz="1050" b="0" i="0" kern="1200" dirty="0">
                        <a:solidFill>
                          <a:srgbClr val="0D0D0D"/>
                        </a:solidFill>
                        <a:latin typeface="メイリオ" panose="020B0604030504040204" pitchFamily="50" charset="-128"/>
                        <a:ea typeface="メイリオ" panose="020B0604030504040204" pitchFamily="50" charset="-128"/>
                        <a:cs typeface="+mn-cs"/>
                      </a:endParaRPr>
                    </a:p>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0" i="0" kern="1200" dirty="0">
                          <a:solidFill>
                            <a:srgbClr val="0D0D0D"/>
                          </a:solidFill>
                          <a:latin typeface="メイリオ" panose="020B0604030504040204" pitchFamily="50" charset="-128"/>
                          <a:ea typeface="メイリオ" panose="020B0604030504040204" pitchFamily="50" charset="-128"/>
                          <a:cs typeface="+mn-cs"/>
                        </a:rPr>
                        <a:t>試合がない場合：</a:t>
                      </a:r>
                      <a:r>
                        <a:rPr kumimoji="1" lang="en-US" altLang="ja-JP" sz="1050" b="0" i="0" kern="1200" dirty="0">
                          <a:solidFill>
                            <a:srgbClr val="0D0D0D"/>
                          </a:solidFill>
                          <a:latin typeface="メイリオ" panose="020B0604030504040204" pitchFamily="50" charset="-128"/>
                          <a:ea typeface="メイリオ" panose="020B0604030504040204" pitchFamily="50" charset="-128"/>
                          <a:cs typeface="+mn-cs"/>
                        </a:rPr>
                        <a:t>2,500,000</a:t>
                      </a:r>
                      <a:r>
                        <a:rPr kumimoji="1" lang="ja-JP" altLang="en-US" sz="1050" b="0" i="0" kern="1200" dirty="0">
                          <a:solidFill>
                            <a:srgbClr val="0D0D0D"/>
                          </a:solidFill>
                          <a:latin typeface="メイリオ" panose="020B0604030504040204" pitchFamily="50" charset="-128"/>
                          <a:ea typeface="メイリオ" panose="020B0604030504040204" pitchFamily="50" charset="-128"/>
                          <a:cs typeface="+mn-cs"/>
                        </a:rPr>
                        <a:t>～</a:t>
                      </a:r>
                      <a:r>
                        <a:rPr kumimoji="1" lang="en-US" altLang="ja-JP" sz="1050" b="0" i="0" kern="1200" dirty="0">
                          <a:solidFill>
                            <a:srgbClr val="0D0D0D"/>
                          </a:solidFill>
                          <a:latin typeface="メイリオ" panose="020B0604030504040204" pitchFamily="50" charset="-128"/>
                          <a:ea typeface="メイリオ" panose="020B0604030504040204" pitchFamily="50" charset="-128"/>
                          <a:cs typeface="+mn-cs"/>
                        </a:rPr>
                        <a:t>3,500,000vimps</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0" i="0" kern="1200" dirty="0">
                          <a:solidFill>
                            <a:srgbClr val="0D0D0D"/>
                          </a:solidFill>
                          <a:latin typeface="メイリオ" panose="020B0604030504040204" pitchFamily="50" charset="-128"/>
                          <a:ea typeface="メイリオ" panose="020B0604030504040204" pitchFamily="50" charset="-128"/>
                          <a:cs typeface="+mn-cs"/>
                        </a:rPr>
                        <a:t>試合がある場合：</a:t>
                      </a:r>
                      <a:r>
                        <a:rPr lang="en-US" altLang="ja-JP" sz="1050" b="0" i="0" u="none" strike="noStrike" kern="1200" noProof="0" dirty="0">
                          <a:solidFill>
                            <a:srgbClr val="0D0D0D"/>
                          </a:solidFill>
                          <a:latin typeface="メイリオ" panose="020B0604030504040204" pitchFamily="50" charset="-128"/>
                          <a:ea typeface="メイリオ" panose="020B0604030504040204" pitchFamily="50" charset="-128"/>
                        </a:rPr>
                        <a:t>5,00</a:t>
                      </a:r>
                      <a:r>
                        <a:rPr lang="en-US" sz="1050" b="0" i="0" u="none" strike="noStrike" kern="1200" noProof="0" dirty="0">
                          <a:solidFill>
                            <a:srgbClr val="0D0D0D"/>
                          </a:solidFill>
                          <a:latin typeface="メイリオ" panose="020B0604030504040204" pitchFamily="50" charset="-128"/>
                          <a:ea typeface="メイリオ" panose="020B0604030504040204" pitchFamily="50" charset="-128"/>
                        </a:rPr>
                        <a:t>0,000</a:t>
                      </a:r>
                      <a:r>
                        <a:rPr kumimoji="1" lang="ja-JP" sz="1050" b="0" i="0" u="none" strike="noStrike" kern="1200" noProof="0" dirty="0">
                          <a:solidFill>
                            <a:srgbClr val="0D0D0D"/>
                          </a:solidFill>
                          <a:latin typeface="メイリオ" panose="020B0604030504040204" pitchFamily="50" charset="-128"/>
                          <a:ea typeface="メイリオ" panose="020B0604030504040204" pitchFamily="50" charset="-128"/>
                        </a:rPr>
                        <a:t>～</a:t>
                      </a:r>
                      <a:r>
                        <a:rPr lang="en-US" altLang="ja-JP" sz="1050" b="0" i="0" u="none" strike="noStrike" kern="1200" noProof="0" dirty="0">
                          <a:solidFill>
                            <a:srgbClr val="0D0D0D"/>
                          </a:solidFill>
                          <a:latin typeface="メイリオ" panose="020B0604030504040204" pitchFamily="50" charset="-128"/>
                          <a:ea typeface="メイリオ" panose="020B0604030504040204" pitchFamily="50" charset="-128"/>
                        </a:rPr>
                        <a:t>7</a:t>
                      </a:r>
                      <a:r>
                        <a:rPr lang="en-US" sz="1050" b="0" i="0" u="none" strike="noStrike" kern="1200" noProof="0" dirty="0">
                          <a:solidFill>
                            <a:srgbClr val="0D0D0D"/>
                          </a:solidFill>
                          <a:latin typeface="メイリオ" panose="020B0604030504040204" pitchFamily="50" charset="-128"/>
                          <a:ea typeface="メイリオ" panose="020B0604030504040204" pitchFamily="50" charset="-128"/>
                        </a:rPr>
                        <a:t>,000,000vimps</a:t>
                      </a:r>
                      <a:endParaRPr kumimoji="1" lang="en-US" altLang="ja-JP" sz="1050" b="0" i="0" kern="1200" dirty="0">
                        <a:solidFill>
                          <a:srgbClr val="0D0D0D"/>
                        </a:solidFill>
                        <a:latin typeface="メイリオ" panose="020B0604030504040204" pitchFamily="50" charset="-128"/>
                        <a:ea typeface="メイリオ" panose="020B0604030504040204" pitchFamily="50" charset="-128"/>
                        <a:cs typeface="+mn-cs"/>
                      </a:endParaRPr>
                    </a:p>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800" kern="1200" dirty="0">
                          <a:solidFill>
                            <a:srgbClr val="0D0D0D"/>
                          </a:solidFill>
                          <a:latin typeface="メイリオ" panose="020B0604030504040204" pitchFamily="50" charset="-128"/>
                          <a:ea typeface="メイリオ" panose="020B0604030504040204" pitchFamily="50" charset="-128"/>
                          <a:cs typeface="+mn-cs"/>
                        </a:rPr>
                        <a:t>※</a:t>
                      </a:r>
                      <a:r>
                        <a:rPr kumimoji="1" lang="ja-JP" altLang="en-US" sz="800" kern="1200" dirty="0">
                          <a:solidFill>
                            <a:srgbClr val="0D0D0D"/>
                          </a:solidFill>
                          <a:latin typeface="メイリオ" panose="020B0604030504040204" pitchFamily="50" charset="-128"/>
                          <a:ea typeface="メイリオ" panose="020B0604030504040204" pitchFamily="50" charset="-128"/>
                          <a:cs typeface="+mn-cs"/>
                        </a:rPr>
                        <a:t>試合数や試合時間の変動などによって変動します。</a:t>
                      </a:r>
                      <a:endParaRPr kumimoji="1" lang="en-US" altLang="ja-JP" sz="800" b="0" i="0" kern="1200" dirty="0">
                        <a:solidFill>
                          <a:srgbClr val="0D0D0D"/>
                        </a:solidFill>
                        <a:latin typeface="メイリオ" panose="020B0604030504040204" pitchFamily="50" charset="-128"/>
                        <a:ea typeface="メイリオ" panose="020B0604030504040204" pitchFamily="50" charset="-128"/>
                        <a:cs typeface="+mn-cs"/>
                      </a:endParaRPr>
                    </a:p>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en-US" altLang="ja-JP" sz="1050" b="0" i="0" kern="1200" dirty="0">
                        <a:solidFill>
                          <a:srgbClr val="0D0D0D"/>
                        </a:solidFill>
                        <a:latin typeface="メイリオ" panose="020B0604030504040204" pitchFamily="50" charset="-128"/>
                        <a:ea typeface="メイリオ" panose="020B0604030504040204" pitchFamily="50" charset="-128"/>
                        <a:cs typeface="+mn-cs"/>
                      </a:endParaRPr>
                    </a:p>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0" i="0" kern="1200" dirty="0">
                          <a:solidFill>
                            <a:srgbClr val="0D0D0D"/>
                          </a:solidFill>
                          <a:latin typeface="メイリオ" panose="020B0604030504040204" pitchFamily="50" charset="-128"/>
                          <a:ea typeface="メイリオ" panose="020B0604030504040204" pitchFamily="50" charset="-128"/>
                          <a:cs typeface="+mn-cs"/>
                        </a:rPr>
                        <a:t>試合がない場合：</a:t>
                      </a:r>
                      <a:r>
                        <a:rPr kumimoji="1" lang="en-US" altLang="ja-JP" sz="1050" b="0" i="0" kern="1200" dirty="0">
                          <a:solidFill>
                            <a:srgbClr val="0D0D0D"/>
                          </a:solidFill>
                          <a:latin typeface="メイリオ" panose="020B0604030504040204" pitchFamily="50" charset="-128"/>
                          <a:ea typeface="メイリオ" panose="020B0604030504040204" pitchFamily="50" charset="-128"/>
                          <a:cs typeface="+mn-cs"/>
                        </a:rPr>
                        <a:t>2,500,000</a:t>
                      </a:r>
                      <a:r>
                        <a:rPr kumimoji="1" lang="ja-JP" altLang="en-US" sz="1050" b="0" i="0" kern="1200" dirty="0">
                          <a:solidFill>
                            <a:srgbClr val="0D0D0D"/>
                          </a:solidFill>
                          <a:latin typeface="メイリオ" panose="020B0604030504040204" pitchFamily="50" charset="-128"/>
                          <a:ea typeface="メイリオ" panose="020B0604030504040204" pitchFamily="50" charset="-128"/>
                          <a:cs typeface="+mn-cs"/>
                        </a:rPr>
                        <a:t>～</a:t>
                      </a:r>
                      <a:r>
                        <a:rPr kumimoji="1" lang="en-US" altLang="ja-JP" sz="1050" b="0" i="0" kern="1200" dirty="0">
                          <a:solidFill>
                            <a:srgbClr val="0D0D0D"/>
                          </a:solidFill>
                          <a:latin typeface="メイリオ" panose="020B0604030504040204" pitchFamily="50" charset="-128"/>
                          <a:ea typeface="メイリオ" panose="020B0604030504040204" pitchFamily="50" charset="-128"/>
                          <a:cs typeface="+mn-cs"/>
                        </a:rPr>
                        <a:t>3,500,000vimps</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788352744"/>
                  </a:ext>
                </a:extLst>
              </a:tr>
            </a:tbl>
          </a:graphicData>
        </a:graphic>
      </p:graphicFrame>
      <p:sp>
        <p:nvSpPr>
          <p:cNvPr id="3" name="円/楕円 23">
            <a:extLst>
              <a:ext uri="{FF2B5EF4-FFF2-40B4-BE49-F238E27FC236}">
                <a16:creationId xmlns:a16="http://schemas.microsoft.com/office/drawing/2014/main" id="{B66B6AF6-32CF-7A0A-C74E-86F7C3970BB0}"/>
              </a:ext>
            </a:extLst>
          </p:cNvPr>
          <p:cNvSpPr>
            <a:spLocks noChangeAspect="1"/>
          </p:cNvSpPr>
          <p:nvPr/>
        </p:nvSpPr>
        <p:spPr>
          <a:xfrm>
            <a:off x="8249291" y="2301577"/>
            <a:ext cx="180000" cy="180000"/>
          </a:xfrm>
          <a:prstGeom prst="ellipse">
            <a:avLst/>
          </a:prstGeom>
          <a:solidFill>
            <a:srgbClr val="00003E"/>
          </a:solidFill>
          <a:ln w="9525"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900" b="1" kern="0" dirty="0">
                <a:solidFill>
                  <a:srgbClr val="FFFFFF"/>
                </a:solidFill>
                <a:latin typeface="Segoe UI" panose="020B0502040204020203" pitchFamily="34" charset="0"/>
                <a:ea typeface="メイリオ" panose="020B0604030504040204" pitchFamily="34" charset="-128"/>
                <a:cs typeface="Segoe UI" panose="020B0502040204020203" pitchFamily="34" charset="0"/>
              </a:rPr>
              <a:t>A</a:t>
            </a:r>
            <a:endParaRPr kumimoji="0" lang="ja-JP" altLang="en-US" sz="900" b="1" i="0" u="none" strike="noStrike" kern="0" cap="none" spc="0" normalizeH="0" baseline="0" noProof="0" dirty="0">
              <a:ln>
                <a:noFill/>
              </a:ln>
              <a:solidFill>
                <a:srgbClr val="FFFFFF"/>
              </a:solidFill>
              <a:effectLst/>
              <a:uLnTx/>
              <a:uFillTx/>
              <a:latin typeface="Segoe UI" panose="020B0502040204020203" pitchFamily="34" charset="0"/>
              <a:ea typeface="メイリオ" panose="020B0604030504040204" pitchFamily="34" charset="-128"/>
              <a:cs typeface="Segoe UI" panose="020B0502040204020203" pitchFamily="34" charset="0"/>
            </a:endParaRPr>
          </a:p>
        </p:txBody>
      </p:sp>
      <p:sp>
        <p:nvSpPr>
          <p:cNvPr id="8" name="正方形/長方形 7">
            <a:extLst>
              <a:ext uri="{FF2B5EF4-FFF2-40B4-BE49-F238E27FC236}">
                <a16:creationId xmlns:a16="http://schemas.microsoft.com/office/drawing/2014/main" id="{8C21D2D2-1711-72E1-7647-77A3C339AFE9}"/>
              </a:ext>
            </a:extLst>
          </p:cNvPr>
          <p:cNvSpPr/>
          <p:nvPr/>
        </p:nvSpPr>
        <p:spPr>
          <a:xfrm>
            <a:off x="479426" y="5887399"/>
            <a:ext cx="4087657" cy="406265"/>
          </a:xfrm>
          <a:prstGeom prst="rect">
            <a:avLst/>
          </a:prstGeom>
        </p:spPr>
        <p:txBody>
          <a:bodyPr wrap="none" lIns="0" tIns="0" rIns="0" bIns="0" anchor="t">
            <a:spAutoFit/>
          </a:bodyPr>
          <a:lstStyle/>
          <a:p>
            <a:pPr>
              <a:lnSpc>
                <a:spcPct val="110000"/>
              </a:lnSpc>
              <a:defRPr/>
            </a:pPr>
            <a:r>
              <a:rPr kumimoji="0" lang="en-US" altLang="ja-JP" sz="800" kern="0" dirty="0">
                <a:solidFill>
                  <a:srgbClr val="0D0D0D"/>
                </a:solidFill>
                <a:latin typeface="Meiryo"/>
                <a:ea typeface="Meiryo"/>
              </a:rPr>
              <a:t>※</a:t>
            </a:r>
            <a:r>
              <a:rPr kumimoji="0" lang="ja-JP" altLang="en-US" sz="800" kern="0" dirty="0">
                <a:solidFill>
                  <a:srgbClr val="0D0D0D"/>
                </a:solidFill>
                <a:latin typeface="Meiryo"/>
                <a:ea typeface="Meiryo"/>
              </a:rPr>
              <a:t>スマートフォン、</a:t>
            </a:r>
            <a:r>
              <a:rPr kumimoji="0" lang="en-US" sz="800" kern="0" dirty="0">
                <a:solidFill>
                  <a:srgbClr val="0D0D0D"/>
                </a:solidFill>
                <a:latin typeface="Meiryo"/>
                <a:ea typeface="+mn-lt"/>
              </a:rPr>
              <a:t>PC</a:t>
            </a:r>
            <a:r>
              <a:rPr kumimoji="0" lang="ja-JP" sz="800" kern="0" dirty="0">
                <a:solidFill>
                  <a:srgbClr val="0D0D0D"/>
                </a:solidFill>
                <a:latin typeface="Meiryo"/>
                <a:ea typeface="Meiryo"/>
              </a:rPr>
              <a:t>はパソコン、</a:t>
            </a:r>
            <a:r>
              <a:rPr kumimoji="0" lang="en-US" altLang="ja-JP" sz="800" kern="0" dirty="0">
                <a:solidFill>
                  <a:srgbClr val="0D0D0D"/>
                </a:solidFill>
                <a:latin typeface="Meiryo"/>
                <a:ea typeface="+mn-lt"/>
              </a:rPr>
              <a:t>MD</a:t>
            </a:r>
            <a:r>
              <a:rPr kumimoji="0" lang="ja-JP" sz="800" kern="0" dirty="0">
                <a:solidFill>
                  <a:srgbClr val="0D0D0D"/>
                </a:solidFill>
                <a:latin typeface="Meiryo"/>
                <a:ea typeface="Meiryo"/>
              </a:rPr>
              <a:t>はマルチデバイスの略称です。</a:t>
            </a:r>
            <a:r>
              <a:rPr kumimoji="0" lang="ja-JP" altLang="en-US" sz="800" kern="0" dirty="0">
                <a:solidFill>
                  <a:srgbClr val="0D0D0D"/>
                </a:solidFill>
                <a:latin typeface="Meiryo"/>
                <a:ea typeface="Meiryo"/>
              </a:rPr>
              <a:t>　</a:t>
            </a:r>
            <a:endParaRPr lang="en-US" altLang="ja-JP" sz="800" kern="0" dirty="0">
              <a:solidFill>
                <a:srgbClr val="0D0D0D"/>
              </a:solidFill>
              <a:latin typeface="Meiryo"/>
              <a:ea typeface="Meiryo"/>
            </a:endParaRPr>
          </a:p>
          <a:p>
            <a:pPr>
              <a:lnSpc>
                <a:spcPct val="110000"/>
              </a:lnSpc>
              <a:defRPr/>
            </a:pPr>
            <a:r>
              <a:rPr kumimoji="0" lang="en-US" altLang="ja-JP" sz="800" kern="0" dirty="0">
                <a:solidFill>
                  <a:srgbClr val="0D0D0D"/>
                </a:solidFill>
                <a:latin typeface="Meiryo"/>
                <a:ea typeface="Meiryo"/>
              </a:rPr>
              <a:t>※</a:t>
            </a:r>
            <a:r>
              <a:rPr kumimoji="0" lang="en-US" altLang="ja-JP" sz="800" kern="0" dirty="0" err="1">
                <a:solidFill>
                  <a:srgbClr val="0D0D0D"/>
                </a:solidFill>
                <a:latin typeface="Meiryo"/>
                <a:ea typeface="Meiryo"/>
              </a:rPr>
              <a:t>vCPM</a:t>
            </a:r>
            <a:r>
              <a:rPr kumimoji="0" lang="ja-JP" altLang="en-US" sz="800" kern="0" dirty="0">
                <a:solidFill>
                  <a:srgbClr val="0D0D0D"/>
                </a:solidFill>
                <a:latin typeface="Meiryo"/>
                <a:ea typeface="Meiryo"/>
              </a:rPr>
              <a:t>はビューアブルインプレッション</a:t>
            </a:r>
            <a:r>
              <a:rPr kumimoji="0" lang="en-US" altLang="ja-JP" sz="800" kern="0" dirty="0">
                <a:solidFill>
                  <a:srgbClr val="0D0D0D"/>
                </a:solidFill>
                <a:latin typeface="Meiryo"/>
                <a:ea typeface="Meiryo"/>
              </a:rPr>
              <a:t>1,000</a:t>
            </a:r>
            <a:r>
              <a:rPr kumimoji="0" lang="ja-JP" altLang="en-US" sz="800" kern="0" dirty="0">
                <a:solidFill>
                  <a:srgbClr val="0D0D0D"/>
                </a:solidFill>
                <a:latin typeface="Meiryo"/>
                <a:ea typeface="Meiryo"/>
              </a:rPr>
              <a:t>回あたりにかかる見込み広告費用です。 </a:t>
            </a:r>
            <a:endParaRPr lang="en-US" altLang="ja-JP" sz="800" kern="0" dirty="0">
              <a:solidFill>
                <a:srgbClr val="0D0D0D"/>
              </a:solidFill>
              <a:latin typeface="Meiryo" panose="020B0604030504040204" pitchFamily="34" charset="-128"/>
              <a:ea typeface="Meiryo" panose="020B0604030504040204" pitchFamily="34" charset="-128"/>
            </a:endParaRPr>
          </a:p>
          <a:p>
            <a:pPr>
              <a:lnSpc>
                <a:spcPct val="110000"/>
              </a:lnSpc>
              <a:defRPr/>
            </a:pPr>
            <a:r>
              <a:rPr kumimoji="0" lang="en-US" altLang="ja-JP" sz="800" kern="0" dirty="0">
                <a:solidFill>
                  <a:srgbClr val="0D0D0D"/>
                </a:solidFill>
                <a:latin typeface="Meiryo"/>
                <a:ea typeface="Meiryo"/>
              </a:rPr>
              <a:t>※</a:t>
            </a:r>
            <a:r>
              <a:rPr kumimoji="0" lang="en-US" altLang="ja-JP" sz="800" kern="0" dirty="0" err="1">
                <a:solidFill>
                  <a:srgbClr val="0D0D0D"/>
                </a:solidFill>
                <a:latin typeface="Meiryo"/>
                <a:ea typeface="Meiryo"/>
              </a:rPr>
              <a:t>vimps</a:t>
            </a:r>
            <a:r>
              <a:rPr kumimoji="0" lang="ja-JP" altLang="en-US" sz="800" kern="0" dirty="0">
                <a:solidFill>
                  <a:srgbClr val="0D0D0D"/>
                </a:solidFill>
                <a:latin typeface="Meiryo"/>
                <a:ea typeface="Meiryo"/>
              </a:rPr>
              <a:t>はビューアブルインプレッションの略称です。</a:t>
            </a:r>
            <a:endParaRPr lang="en-US" altLang="ja-JP" sz="800" kern="0" dirty="0">
              <a:solidFill>
                <a:srgbClr val="0D0D0D"/>
              </a:solidFill>
              <a:latin typeface="Meiryo"/>
              <a:ea typeface="Meiryo"/>
            </a:endParaRPr>
          </a:p>
        </p:txBody>
      </p:sp>
      <p:sp>
        <p:nvSpPr>
          <p:cNvPr id="14" name="テキスト ボックス 13">
            <a:extLst>
              <a:ext uri="{FF2B5EF4-FFF2-40B4-BE49-F238E27FC236}">
                <a16:creationId xmlns:a16="http://schemas.microsoft.com/office/drawing/2014/main" id="{C28D7813-33DE-3140-073B-67181AFA2A9A}"/>
              </a:ext>
            </a:extLst>
          </p:cNvPr>
          <p:cNvSpPr txBox="1"/>
          <p:nvPr/>
        </p:nvSpPr>
        <p:spPr>
          <a:xfrm>
            <a:off x="6565900" y="4200009"/>
            <a:ext cx="381000" cy="215444"/>
          </a:xfrm>
          <a:prstGeom prst="rect">
            <a:avLst/>
          </a:prstGeom>
          <a:noFill/>
        </p:spPr>
        <p:txBody>
          <a:bodyPr wrap="square">
            <a:spAutoFit/>
          </a:bodyPr>
          <a:lstStyle/>
          <a:p>
            <a:r>
              <a:rPr kumimoji="0" lang="en-US" altLang="ja-JP" sz="800" kern="0" dirty="0">
                <a:solidFill>
                  <a:srgbClr val="FF0033"/>
                </a:solidFill>
                <a:latin typeface="メイリオ" panose="020B0604030504040204" pitchFamily="50" charset="-128"/>
                <a:ea typeface="メイリオ" panose="020B0604030504040204" pitchFamily="50" charset="-128"/>
              </a:rPr>
              <a:t>※1</a:t>
            </a:r>
            <a:r>
              <a:rPr kumimoji="0" lang="ja-JP" altLang="en-US" sz="800" kern="0" dirty="0">
                <a:solidFill>
                  <a:srgbClr val="FF0033"/>
                </a:solidFill>
                <a:latin typeface="メイリオ" panose="020B0604030504040204" pitchFamily="50" charset="-128"/>
                <a:ea typeface="メイリオ" panose="020B0604030504040204" pitchFamily="50" charset="-128"/>
              </a:rPr>
              <a:t>　</a:t>
            </a:r>
            <a:endParaRPr lang="ja-JP" altLang="en-US" sz="800" dirty="0"/>
          </a:p>
        </p:txBody>
      </p:sp>
      <p:sp>
        <p:nvSpPr>
          <p:cNvPr id="15" name="テキスト ボックス 14">
            <a:extLst>
              <a:ext uri="{FF2B5EF4-FFF2-40B4-BE49-F238E27FC236}">
                <a16:creationId xmlns:a16="http://schemas.microsoft.com/office/drawing/2014/main" id="{78C99715-2BE1-F37A-F7C3-297BFBED4EB0}"/>
              </a:ext>
            </a:extLst>
          </p:cNvPr>
          <p:cNvSpPr txBox="1"/>
          <p:nvPr/>
        </p:nvSpPr>
        <p:spPr>
          <a:xfrm>
            <a:off x="10579100" y="4200009"/>
            <a:ext cx="615950" cy="215444"/>
          </a:xfrm>
          <a:prstGeom prst="rect">
            <a:avLst/>
          </a:prstGeom>
          <a:noFill/>
        </p:spPr>
        <p:txBody>
          <a:bodyPr wrap="square">
            <a:spAutoFit/>
          </a:bodyPr>
          <a:lstStyle/>
          <a:p>
            <a:r>
              <a:rPr kumimoji="0" lang="en-US" altLang="ja-JP" sz="800" kern="0" dirty="0">
                <a:solidFill>
                  <a:srgbClr val="FF0033"/>
                </a:solidFill>
                <a:latin typeface="メイリオ" panose="020B0604030504040204" pitchFamily="50" charset="-128"/>
                <a:ea typeface="メイリオ" panose="020B0604030504040204" pitchFamily="50" charset="-128"/>
              </a:rPr>
              <a:t>※1</a:t>
            </a:r>
            <a:r>
              <a:rPr kumimoji="0" lang="ja-JP" altLang="en-US" sz="800" kern="0" dirty="0">
                <a:solidFill>
                  <a:srgbClr val="FF0033"/>
                </a:solidFill>
                <a:latin typeface="メイリオ" panose="020B0604030504040204" pitchFamily="50" charset="-128"/>
                <a:ea typeface="メイリオ" panose="020B0604030504040204" pitchFamily="50" charset="-128"/>
              </a:rPr>
              <a:t>　</a:t>
            </a:r>
            <a:endParaRPr lang="ja-JP" altLang="en-US" sz="800" dirty="0"/>
          </a:p>
        </p:txBody>
      </p:sp>
      <p:sp>
        <p:nvSpPr>
          <p:cNvPr id="18" name="テキスト ボックス 17">
            <a:extLst>
              <a:ext uri="{FF2B5EF4-FFF2-40B4-BE49-F238E27FC236}">
                <a16:creationId xmlns:a16="http://schemas.microsoft.com/office/drawing/2014/main" id="{7FE07B2E-A6DB-4D8D-CA12-1386F809AFB2}"/>
              </a:ext>
            </a:extLst>
          </p:cNvPr>
          <p:cNvSpPr txBox="1"/>
          <p:nvPr/>
        </p:nvSpPr>
        <p:spPr>
          <a:xfrm>
            <a:off x="7449295" y="5875087"/>
            <a:ext cx="4190250" cy="215444"/>
          </a:xfrm>
          <a:prstGeom prst="rect">
            <a:avLst/>
          </a:prstGeom>
          <a:noFill/>
        </p:spPr>
        <p:txBody>
          <a:bodyPr wrap="square" rtlCol="0">
            <a:spAutoFit/>
          </a:bodyPr>
          <a:lstStyle/>
          <a:p>
            <a:r>
              <a:rPr kumimoji="0" lang="en-US" altLang="ja-JP" sz="800" kern="0" dirty="0">
                <a:solidFill>
                  <a:srgbClr val="FF0033"/>
                </a:solidFill>
                <a:latin typeface="メイリオ" panose="020B0604030504040204" pitchFamily="50" charset="-128"/>
                <a:ea typeface="メイリオ" panose="020B0604030504040204" pitchFamily="50" charset="-128"/>
              </a:rPr>
              <a:t>※1</a:t>
            </a:r>
            <a:r>
              <a:rPr kumimoji="0" lang="ja-JP" altLang="en-US" sz="800" kern="0" dirty="0">
                <a:solidFill>
                  <a:srgbClr val="FF0033"/>
                </a:solidFill>
                <a:latin typeface="メイリオ" panose="020B0604030504040204" pitchFamily="50" charset="-128"/>
                <a:ea typeface="メイリオ" panose="020B0604030504040204" pitchFamily="50" charset="-128"/>
              </a:rPr>
              <a:t>　指定された時間帯のみ配信されます。また、時間帯指定の変更は不可となります。</a:t>
            </a:r>
          </a:p>
        </p:txBody>
      </p:sp>
    </p:spTree>
    <p:extLst>
      <p:ext uri="{BB962C8B-B14F-4D97-AF65-F5344CB8AC3E}">
        <p14:creationId xmlns:p14="http://schemas.microsoft.com/office/powerpoint/2010/main" val="8583020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7DA750-DD7B-F40D-427E-14B3F3E49D9E}"/>
            </a:ext>
          </a:extLst>
        </p:cNvPr>
        <p:cNvGrpSpPr/>
        <p:nvPr/>
      </p:nvGrpSpPr>
      <p:grpSpPr>
        <a:xfrm>
          <a:off x="0" y="0"/>
          <a:ext cx="0" cy="0"/>
          <a:chOff x="0" y="0"/>
          <a:chExt cx="0" cy="0"/>
        </a:xfrm>
      </p:grpSpPr>
      <p:sp>
        <p:nvSpPr>
          <p:cNvPr id="11" name="テキスト プレースホルダー 35">
            <a:extLst>
              <a:ext uri="{FF2B5EF4-FFF2-40B4-BE49-F238E27FC236}">
                <a16:creationId xmlns:a16="http://schemas.microsoft.com/office/drawing/2014/main" id="{0B6155EB-0948-BFAE-D3C2-DD14EB80D6F1}"/>
              </a:ext>
            </a:extLst>
          </p:cNvPr>
          <p:cNvSpPr>
            <a:spLocks noGrp="1"/>
          </p:cNvSpPr>
          <p:nvPr>
            <p:ph type="body" sz="quarter" idx="12"/>
          </p:nvPr>
        </p:nvSpPr>
        <p:spPr/>
        <p:txBody>
          <a:bodyPr/>
          <a:lstStyle/>
          <a:p>
            <a:pPr marL="0" indent="0">
              <a:buNone/>
            </a:pPr>
            <a:r>
              <a:rPr kumimoji="1" lang="ja-JP" altLang="en-US" i="0">
                <a:latin typeface="Meiryo" panose="020B0604030504040204" pitchFamily="34" charset="-128"/>
                <a:ea typeface="Meiryo" panose="020B0604030504040204" pitchFamily="34" charset="-128"/>
              </a:rPr>
              <a:t>商品スペック</a:t>
            </a:r>
          </a:p>
        </p:txBody>
      </p:sp>
      <p:pic>
        <p:nvPicPr>
          <p:cNvPr id="7" name="図プレースホルダー 6" descr="アイコン&#10;&#10;自動的に生成された説明">
            <a:extLst>
              <a:ext uri="{FF2B5EF4-FFF2-40B4-BE49-F238E27FC236}">
                <a16:creationId xmlns:a16="http://schemas.microsoft.com/office/drawing/2014/main" id="{8A8B7474-2113-3B4D-DF25-D0CC37A1CDF9}"/>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4" name="角丸四角形 3">
            <a:extLst>
              <a:ext uri="{FF2B5EF4-FFF2-40B4-BE49-F238E27FC236}">
                <a16:creationId xmlns:a16="http://schemas.microsoft.com/office/drawing/2014/main" id="{822A9BF5-6871-EEC1-EF80-2E62B7A85655}"/>
              </a:ext>
            </a:extLst>
          </p:cNvPr>
          <p:cNvSpPr/>
          <p:nvPr/>
        </p:nvSpPr>
        <p:spPr>
          <a:xfrm>
            <a:off x="1792443" y="186644"/>
            <a:ext cx="1484157"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00003E"/>
                </a:solidFill>
                <a:effectLst/>
                <a:uLnTx/>
                <a:uFillTx/>
                <a:latin typeface="Meiryo" panose="020B0604030504040204" pitchFamily="34" charset="-128"/>
                <a:ea typeface="Meiryo" panose="020B0604030504040204" pitchFamily="34" charset="-128"/>
              </a:rPr>
              <a:t>商品一覧</a:t>
            </a:r>
          </a:p>
        </p:txBody>
      </p:sp>
      <p:sp>
        <p:nvSpPr>
          <p:cNvPr id="6" name="テキスト プレースホルダー 1">
            <a:extLst>
              <a:ext uri="{FF2B5EF4-FFF2-40B4-BE49-F238E27FC236}">
                <a16:creationId xmlns:a16="http://schemas.microsoft.com/office/drawing/2014/main" id="{9B71ADC2-23C4-8D14-8781-903D6EE2D5F9}"/>
              </a:ext>
            </a:extLst>
          </p:cNvPr>
          <p:cNvSpPr>
            <a:spLocks noGrp="1"/>
          </p:cNvSpPr>
          <p:nvPr>
            <p:ph type="body" sz="quarter" idx="10"/>
          </p:nvPr>
        </p:nvSpPr>
        <p:spPr>
          <a:xfrm>
            <a:off x="3657600" y="252000"/>
            <a:ext cx="6278292" cy="335028"/>
          </a:xfrm>
        </p:spPr>
        <p:txBody>
          <a:bodyPr/>
          <a:lstStyle/>
          <a:p>
            <a:r>
              <a:rPr lang="ja-JP" altLang="en-US" dirty="0"/>
              <a:t>トップパネル　スマートフォン</a:t>
            </a:r>
          </a:p>
        </p:txBody>
      </p:sp>
      <p:graphicFrame>
        <p:nvGraphicFramePr>
          <p:cNvPr id="2" name="表 1">
            <a:extLst>
              <a:ext uri="{FF2B5EF4-FFF2-40B4-BE49-F238E27FC236}">
                <a16:creationId xmlns:a16="http://schemas.microsoft.com/office/drawing/2014/main" id="{620DDD0D-48F1-C0E1-227B-89ECD49872DC}"/>
              </a:ext>
            </a:extLst>
          </p:cNvPr>
          <p:cNvGraphicFramePr>
            <a:graphicFrameLocks noGrp="1"/>
          </p:cNvGraphicFramePr>
          <p:nvPr>
            <p:extLst>
              <p:ext uri="{D42A27DB-BD31-4B8C-83A1-F6EECF244321}">
                <p14:modId xmlns:p14="http://schemas.microsoft.com/office/powerpoint/2010/main" val="1722545971"/>
              </p:ext>
            </p:extLst>
          </p:nvPr>
        </p:nvGraphicFramePr>
        <p:xfrm>
          <a:off x="479426" y="919895"/>
          <a:ext cx="11160117" cy="4896969"/>
        </p:xfrm>
        <a:graphic>
          <a:graphicData uri="http://schemas.openxmlformats.org/drawingml/2006/table">
            <a:tbl>
              <a:tblPr firstCol="1" bandRow="1"/>
              <a:tblGrid>
                <a:gridCol w="3069427">
                  <a:extLst>
                    <a:ext uri="{9D8B030D-6E8A-4147-A177-3AD203B41FA5}">
                      <a16:colId xmlns:a16="http://schemas.microsoft.com/office/drawing/2014/main" val="792911817"/>
                    </a:ext>
                  </a:extLst>
                </a:gridCol>
                <a:gridCol w="1980829">
                  <a:extLst>
                    <a:ext uri="{9D8B030D-6E8A-4147-A177-3AD203B41FA5}">
                      <a16:colId xmlns:a16="http://schemas.microsoft.com/office/drawing/2014/main" val="1525620392"/>
                    </a:ext>
                  </a:extLst>
                </a:gridCol>
                <a:gridCol w="1874415">
                  <a:extLst>
                    <a:ext uri="{9D8B030D-6E8A-4147-A177-3AD203B41FA5}">
                      <a16:colId xmlns:a16="http://schemas.microsoft.com/office/drawing/2014/main" val="3835180974"/>
                    </a:ext>
                  </a:extLst>
                </a:gridCol>
                <a:gridCol w="2172254">
                  <a:extLst>
                    <a:ext uri="{9D8B030D-6E8A-4147-A177-3AD203B41FA5}">
                      <a16:colId xmlns:a16="http://schemas.microsoft.com/office/drawing/2014/main" val="3783441398"/>
                    </a:ext>
                  </a:extLst>
                </a:gridCol>
                <a:gridCol w="2063192">
                  <a:extLst>
                    <a:ext uri="{9D8B030D-6E8A-4147-A177-3AD203B41FA5}">
                      <a16:colId xmlns:a16="http://schemas.microsoft.com/office/drawing/2014/main" val="360912566"/>
                    </a:ext>
                  </a:extLst>
                </a:gridCol>
              </a:tblGrid>
              <a:tr h="500684">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850" b="1" dirty="0">
                          <a:solidFill>
                            <a:schemeClr val="bg1"/>
                          </a:solidFill>
                          <a:latin typeface="Meiryo" panose="020B0604030504040204" pitchFamily="34" charset="-128"/>
                          <a:ea typeface="Meiryo" panose="020B0604030504040204" pitchFamily="34" charset="-128"/>
                        </a:rPr>
                        <a:t>商品名</a:t>
                      </a:r>
                    </a:p>
                  </a:txBody>
                  <a:tcPr marT="72000" anchor="ctr">
                    <a:lnL w="1905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no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kumimoji="1" lang="ja-JP" altLang="en-US" sz="1050" b="1" kern="1200" dirty="0">
                          <a:solidFill>
                            <a:schemeClr val="bg1"/>
                          </a:solidFill>
                          <a:latin typeface="Meiryo"/>
                          <a:ea typeface="Meiryo"/>
                          <a:cs typeface="+mn-cs"/>
                        </a:rPr>
                        <a:t>スポーツナビ　野球速報アプリ　トップパネル　</a:t>
                      </a:r>
                      <a:r>
                        <a:rPr kumimoji="1" lang="en-US" altLang="ja-JP" sz="1050" b="1" kern="1200" dirty="0">
                          <a:solidFill>
                            <a:schemeClr val="bg1"/>
                          </a:solidFill>
                          <a:latin typeface="Meiryo"/>
                          <a:ea typeface="Meiryo"/>
                          <a:cs typeface="+mn-cs"/>
                        </a:rPr>
                        <a:t>SP</a:t>
                      </a:r>
                      <a:r>
                        <a:rPr kumimoji="1" lang="ja-JP" altLang="en-US" sz="1050" b="1" kern="1200" dirty="0">
                          <a:solidFill>
                            <a:schemeClr val="bg1"/>
                          </a:solidFill>
                          <a:latin typeface="Meiryo"/>
                          <a:ea typeface="Meiryo"/>
                          <a:cs typeface="+mn-cs"/>
                        </a:rPr>
                        <a:t>（</a:t>
                      </a:r>
                      <a:r>
                        <a:rPr kumimoji="1" lang="en-US" altLang="ja-JP" sz="1050" b="1" kern="1200" dirty="0">
                          <a:solidFill>
                            <a:schemeClr val="bg1"/>
                          </a:solidFill>
                          <a:latin typeface="Meiryo"/>
                          <a:ea typeface="Meiryo"/>
                          <a:cs typeface="+mn-cs"/>
                        </a:rPr>
                        <a:t>FQ1</a:t>
                      </a:r>
                      <a:r>
                        <a:rPr kumimoji="1" lang="ja-JP" altLang="en-US" sz="1050" b="1" kern="1200" dirty="0">
                          <a:solidFill>
                            <a:schemeClr val="bg1"/>
                          </a:solidFill>
                          <a:latin typeface="Meiryo"/>
                          <a:ea typeface="Meiryo"/>
                          <a:cs typeface="+mn-cs"/>
                        </a:rPr>
                        <a:t>）（時間帯指定　</a:t>
                      </a:r>
                      <a:r>
                        <a:rPr kumimoji="1" lang="en-US" altLang="ja-JP" sz="1050" b="1" kern="1200" dirty="0">
                          <a:solidFill>
                            <a:schemeClr val="bg1"/>
                          </a:solidFill>
                          <a:latin typeface="Meiryo"/>
                          <a:ea typeface="Meiryo"/>
                          <a:cs typeface="+mn-cs"/>
                        </a:rPr>
                        <a:t>14:00</a:t>
                      </a:r>
                      <a:r>
                        <a:rPr kumimoji="1" lang="ja-JP" altLang="en-US" sz="1050" b="1" kern="1200" dirty="0">
                          <a:solidFill>
                            <a:schemeClr val="bg1"/>
                          </a:solidFill>
                          <a:latin typeface="Meiryo"/>
                          <a:ea typeface="Meiryo"/>
                          <a:cs typeface="+mn-cs"/>
                        </a:rPr>
                        <a:t>～</a:t>
                      </a:r>
                      <a:r>
                        <a:rPr kumimoji="1" lang="en-US" altLang="ja-JP" sz="1050" b="1" kern="1200" dirty="0">
                          <a:solidFill>
                            <a:schemeClr val="bg1"/>
                          </a:solidFill>
                          <a:latin typeface="Meiryo"/>
                          <a:ea typeface="Meiryo"/>
                          <a:cs typeface="+mn-cs"/>
                        </a:rPr>
                        <a:t>17:59</a:t>
                      </a:r>
                      <a:r>
                        <a:rPr kumimoji="1" lang="ja-JP" altLang="en-US" sz="1050" b="1" kern="1200" dirty="0">
                          <a:solidFill>
                            <a:schemeClr val="bg1"/>
                          </a:solidFill>
                          <a:latin typeface="Meiryo"/>
                          <a:ea typeface="Meiryo"/>
                          <a:cs typeface="+mn-cs"/>
                        </a:rPr>
                        <a:t>）</a:t>
                      </a:r>
                      <a:endParaRPr kumimoji="1" lang="en-US" altLang="ja-JP" sz="1050" b="1" kern="1200" dirty="0">
                        <a:solidFill>
                          <a:schemeClr val="bg1"/>
                        </a:solidFill>
                        <a:latin typeface="Meiryo"/>
                        <a:ea typeface="Meiryo"/>
                        <a:cs typeface="+mn-cs"/>
                      </a:endParaRP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hMerge="1">
                  <a:txBody>
                    <a:bodyPr/>
                    <a:lstStyle/>
                    <a:p>
                      <a:endParaRPr kumimoji="1" lang="ja-JP" altLang="en-US"/>
                    </a:p>
                  </a:txBody>
                  <a:tcPr/>
                </a:tc>
                <a:tc gridSpan="2">
                  <a:txBody>
                    <a:bodyPr/>
                    <a:lstStyle/>
                    <a:p>
                      <a:pPr algn="ctr"/>
                      <a:r>
                        <a:rPr kumimoji="1" lang="ja-JP" altLang="en-US" sz="1050" b="1" kern="1200" dirty="0">
                          <a:solidFill>
                            <a:schemeClr val="bg1"/>
                          </a:solidFill>
                          <a:latin typeface="Meiryo"/>
                          <a:ea typeface="Meiryo"/>
                          <a:cs typeface="+mn-cs"/>
                        </a:rPr>
                        <a:t>スポーツナビ　野球速報アプリ　トップパネル　</a:t>
                      </a:r>
                      <a:r>
                        <a:rPr kumimoji="1" lang="en-US" altLang="ja-JP" sz="1050" b="1" kern="1200" dirty="0">
                          <a:solidFill>
                            <a:schemeClr val="bg1"/>
                          </a:solidFill>
                          <a:latin typeface="Meiryo"/>
                          <a:ea typeface="Meiryo"/>
                          <a:cs typeface="+mn-cs"/>
                        </a:rPr>
                        <a:t>SP</a:t>
                      </a:r>
                      <a:r>
                        <a:rPr kumimoji="1" lang="ja-JP" altLang="en-US" sz="1050" b="1" kern="1200" dirty="0">
                          <a:solidFill>
                            <a:schemeClr val="bg1"/>
                          </a:solidFill>
                          <a:latin typeface="Meiryo"/>
                          <a:ea typeface="Meiryo"/>
                          <a:cs typeface="+mn-cs"/>
                        </a:rPr>
                        <a:t>（</a:t>
                      </a:r>
                      <a:r>
                        <a:rPr kumimoji="1" lang="en-US" altLang="ja-JP" sz="1050" b="1" kern="1200" dirty="0">
                          <a:solidFill>
                            <a:schemeClr val="bg1"/>
                          </a:solidFill>
                          <a:latin typeface="Meiryo"/>
                          <a:ea typeface="Meiryo"/>
                          <a:cs typeface="+mn-cs"/>
                        </a:rPr>
                        <a:t>FQ1</a:t>
                      </a:r>
                      <a:r>
                        <a:rPr kumimoji="1" lang="ja-JP" altLang="en-US" sz="1050" b="1" kern="1200" dirty="0">
                          <a:solidFill>
                            <a:schemeClr val="bg1"/>
                          </a:solidFill>
                          <a:latin typeface="Meiryo"/>
                          <a:ea typeface="Meiryo"/>
                          <a:cs typeface="+mn-cs"/>
                        </a:rPr>
                        <a:t>）</a:t>
                      </a:r>
                      <a:endParaRPr kumimoji="1" lang="en-US" altLang="ja-JP" sz="1050" b="1" kern="1200" dirty="0">
                        <a:solidFill>
                          <a:schemeClr val="bg1"/>
                        </a:solidFill>
                        <a:latin typeface="Meiryo"/>
                        <a:ea typeface="Meiryo"/>
                        <a:cs typeface="+mn-cs"/>
                      </a:endParaRPr>
                    </a:p>
                    <a:p>
                      <a:pPr algn="ctr"/>
                      <a:r>
                        <a:rPr kumimoji="1" lang="ja-JP" altLang="en-US" sz="1050" b="1" kern="1200" dirty="0">
                          <a:solidFill>
                            <a:schemeClr val="bg1"/>
                          </a:solidFill>
                          <a:latin typeface="Meiryo"/>
                          <a:ea typeface="Meiryo"/>
                          <a:cs typeface="+mn-cs"/>
                        </a:rPr>
                        <a:t>（時間帯指定　</a:t>
                      </a:r>
                      <a:r>
                        <a:rPr kumimoji="1" lang="en-US" altLang="ja-JP" sz="1050" b="1" kern="1200" dirty="0">
                          <a:solidFill>
                            <a:schemeClr val="bg1"/>
                          </a:solidFill>
                          <a:latin typeface="Meiryo"/>
                          <a:ea typeface="Meiryo"/>
                          <a:cs typeface="+mn-cs"/>
                        </a:rPr>
                        <a:t>18:00</a:t>
                      </a:r>
                      <a:r>
                        <a:rPr kumimoji="1" lang="ja-JP" altLang="en-US" sz="1050" b="1" kern="1200" dirty="0">
                          <a:solidFill>
                            <a:schemeClr val="bg1"/>
                          </a:solidFill>
                          <a:latin typeface="Meiryo"/>
                          <a:ea typeface="Meiryo"/>
                          <a:cs typeface="+mn-cs"/>
                        </a:rPr>
                        <a:t>～</a:t>
                      </a:r>
                      <a:r>
                        <a:rPr kumimoji="1" lang="en-US" altLang="ja-JP" sz="1050" b="1" kern="1200" dirty="0">
                          <a:solidFill>
                            <a:schemeClr val="bg1"/>
                          </a:solidFill>
                          <a:latin typeface="Meiryo"/>
                          <a:ea typeface="Meiryo"/>
                          <a:cs typeface="+mn-cs"/>
                        </a:rPr>
                        <a:t>21:59</a:t>
                      </a:r>
                      <a:r>
                        <a:rPr kumimoji="1" lang="ja-JP" altLang="en-US" sz="1050" b="1" kern="1200" dirty="0">
                          <a:solidFill>
                            <a:schemeClr val="bg1"/>
                          </a:solidFill>
                          <a:latin typeface="Meiryo"/>
                          <a:ea typeface="Meiryo"/>
                          <a:cs typeface="+mn-cs"/>
                        </a:rPr>
                        <a:t>）</a:t>
                      </a:r>
                      <a:endParaRPr kumimoji="1" lang="ja-JP" altLang="en-US" dirty="0"/>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2117335041"/>
                  </a:ext>
                </a:extLst>
              </a:tr>
              <a:tr h="29495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a:solidFill>
                            <a:schemeClr val="bg1"/>
                          </a:solidFill>
                          <a:latin typeface="Meiryo" panose="020B0604030504040204" pitchFamily="34" charset="-128"/>
                          <a:ea typeface="Meiryo" panose="020B0604030504040204" pitchFamily="34" charset="-128"/>
                          <a:cs typeface="+mn-cs"/>
                        </a:rPr>
                        <a:t>リリース種別</a:t>
                      </a:r>
                      <a:r>
                        <a:rPr kumimoji="1" lang="en-US" altLang="ja-JP" sz="900" b="0" kern="1200">
                          <a:solidFill>
                            <a:schemeClr val="bg1"/>
                          </a:solidFill>
                          <a:latin typeface="Meiryo" panose="020B0604030504040204" pitchFamily="34" charset="-128"/>
                          <a:ea typeface="Meiryo" panose="020B0604030504040204" pitchFamily="34" charset="-128"/>
                          <a:cs typeface="+mn-cs"/>
                        </a:rPr>
                        <a:t>/</a:t>
                      </a:r>
                      <a:r>
                        <a:rPr kumimoji="1" lang="ja-JP" altLang="en-US" sz="900" b="0" kern="1200">
                          <a:solidFill>
                            <a:schemeClr val="bg1"/>
                          </a:solidFill>
                          <a:latin typeface="Meiryo" panose="020B0604030504040204" pitchFamily="34" charset="-128"/>
                          <a:ea typeface="Meiryo" panose="020B0604030504040204" pitchFamily="34" charset="-128"/>
                          <a:cs typeface="+mn-cs"/>
                        </a:rPr>
                        <a:t>商品</a:t>
                      </a:r>
                      <a:r>
                        <a:rPr kumimoji="1" lang="en-US" altLang="ja-JP" sz="900" b="0" kern="1200">
                          <a:solidFill>
                            <a:schemeClr val="bg1"/>
                          </a:solidFill>
                          <a:latin typeface="Meiryo" panose="020B0604030504040204" pitchFamily="34" charset="-128"/>
                          <a:ea typeface="Meiryo" panose="020B0604030504040204" pitchFamily="34" charset="-128"/>
                          <a:cs typeface="+mn-cs"/>
                        </a:rPr>
                        <a:t>ID</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dirty="0">
                          <a:solidFill>
                            <a:srgbClr val="0D0D0D"/>
                          </a:solidFill>
                          <a:latin typeface="メイリオ" panose="020B0604030504040204" pitchFamily="50" charset="-128"/>
                          <a:ea typeface="メイリオ" panose="020B0604030504040204" pitchFamily="50" charset="-128"/>
                        </a:rPr>
                        <a:t>継続</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dirty="0">
                          <a:solidFill>
                            <a:srgbClr val="0D0D0D"/>
                          </a:solidFill>
                          <a:latin typeface="メイリオ" panose="020B0604030504040204" pitchFamily="50" charset="-128"/>
                          <a:ea typeface="メイリオ" panose="020B0604030504040204" pitchFamily="50" charset="-128"/>
                        </a:rPr>
                        <a:t>1000011143</a:t>
                      </a:r>
                      <a:endParaRPr kumimoji="1" lang="ja-JP" altLang="en-US" sz="1050" dirty="0">
                        <a:solidFill>
                          <a:srgbClr val="0D0D0D"/>
                        </a:solidFill>
                        <a:latin typeface="メイリオ" panose="020B0604030504040204" pitchFamily="50" charset="-128"/>
                        <a:ea typeface="メイリオ" panose="020B0604030504040204" pitchFamily="50" charset="-128"/>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dirty="0">
                          <a:solidFill>
                            <a:srgbClr val="0D0D0D"/>
                          </a:solidFill>
                          <a:latin typeface="メイリオ" panose="020B0604030504040204" pitchFamily="50" charset="-128"/>
                          <a:ea typeface="メイリオ" panose="020B0604030504040204" pitchFamily="50" charset="-128"/>
                        </a:rPr>
                        <a:t>継続</a:t>
                      </a: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dirty="0">
                          <a:solidFill>
                            <a:srgbClr val="0D0D0D"/>
                          </a:solidFill>
                          <a:latin typeface="Meiryo"/>
                          <a:ea typeface="Meiryo"/>
                        </a:rPr>
                        <a:t>1000011163</a:t>
                      </a:r>
                      <a:endParaRPr kumimoji="1" lang="ja-JP" altLang="en-US" sz="1050" dirty="0">
                        <a:solidFill>
                          <a:srgbClr val="0D0D0D"/>
                        </a:solidFill>
                        <a:latin typeface="Meiryo"/>
                        <a:ea typeface="Meiryo"/>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355075111"/>
                  </a:ext>
                </a:extLst>
              </a:tr>
              <a:tr h="246501">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a:solidFill>
                            <a:schemeClr val="bg1"/>
                          </a:solidFill>
                          <a:latin typeface="Meiryo" panose="020B0604030504040204" pitchFamily="34" charset="-128"/>
                          <a:ea typeface="Meiryo" panose="020B0604030504040204" pitchFamily="34" charset="-128"/>
                          <a:cs typeface="+mn-cs"/>
                        </a:rPr>
                        <a:t>予約開始日</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4">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a:lnSpc>
                          <a:spcPct val="100000"/>
                        </a:lnSpc>
                        <a:spcBef>
                          <a:spcPts val="0"/>
                        </a:spcBef>
                        <a:spcAft>
                          <a:spcPts val="0"/>
                        </a:spcAft>
                        <a:buNone/>
                        <a:tabLst/>
                        <a:defRPr/>
                      </a:pPr>
                      <a:r>
                        <a:rPr kumimoji="1" lang="en-US" altLang="ja-JP" sz="1050" b="0" i="0" u="none" strike="noStrike" kern="1200" noProof="0" dirty="0">
                          <a:solidFill>
                            <a:srgbClr val="0D0D0D"/>
                          </a:solidFill>
                          <a:latin typeface="メイリオ" panose="020B0604030504040204" pitchFamily="50" charset="-128"/>
                          <a:ea typeface="メイリオ" panose="020B0604030504040204" pitchFamily="50" charset="-128"/>
                        </a:rPr>
                        <a:t>2025</a:t>
                      </a:r>
                      <a:r>
                        <a:rPr kumimoji="1" lang="ja-JP" altLang="en-US" sz="1050" b="0" i="0" u="none" strike="noStrike" kern="1200" noProof="0" dirty="0">
                          <a:solidFill>
                            <a:srgbClr val="0D0D0D"/>
                          </a:solidFill>
                          <a:latin typeface="メイリオ" panose="020B0604030504040204" pitchFamily="50" charset="-128"/>
                          <a:ea typeface="メイリオ" panose="020B0604030504040204" pitchFamily="50" charset="-128"/>
                        </a:rPr>
                        <a:t>年</a:t>
                      </a:r>
                      <a:r>
                        <a:rPr kumimoji="1" lang="en-US" altLang="ja-JP" sz="1050" b="0" i="0" u="none" strike="noStrike" kern="1200" noProof="0" dirty="0">
                          <a:solidFill>
                            <a:srgbClr val="0D0D0D"/>
                          </a:solidFill>
                          <a:latin typeface="メイリオ" panose="020B0604030504040204" pitchFamily="50" charset="-128"/>
                          <a:ea typeface="メイリオ" panose="020B0604030504040204" pitchFamily="50" charset="-128"/>
                        </a:rPr>
                        <a:t>6</a:t>
                      </a:r>
                      <a:r>
                        <a:rPr kumimoji="1" lang="ja-JP" altLang="en-US" sz="1050" b="0" i="0" u="none" strike="noStrike" kern="1200" noProof="0" dirty="0">
                          <a:solidFill>
                            <a:srgbClr val="0D0D0D"/>
                          </a:solidFill>
                          <a:latin typeface="メイリオ" panose="020B0604030504040204" pitchFamily="50" charset="-128"/>
                          <a:ea typeface="メイリオ" panose="020B0604030504040204" pitchFamily="50" charset="-128"/>
                        </a:rPr>
                        <a:t>月</a:t>
                      </a:r>
                      <a:r>
                        <a:rPr kumimoji="1" lang="en-US" altLang="ja-JP" sz="1050" b="0" i="0" u="none" strike="noStrike" kern="1200" noProof="0" dirty="0">
                          <a:solidFill>
                            <a:srgbClr val="0D0D0D"/>
                          </a:solidFill>
                          <a:latin typeface="メイリオ" panose="020B0604030504040204" pitchFamily="50" charset="-128"/>
                          <a:ea typeface="メイリオ" panose="020B0604030504040204" pitchFamily="50" charset="-128"/>
                        </a:rPr>
                        <a:t>12</a:t>
                      </a:r>
                      <a:r>
                        <a:rPr kumimoji="1" lang="ja-JP" altLang="en-US" sz="1050" b="0" i="0" u="none" strike="noStrike" kern="1200" noProof="0" dirty="0">
                          <a:solidFill>
                            <a:srgbClr val="0D0D0D"/>
                          </a:solidFill>
                          <a:latin typeface="メイリオ" panose="020B0604030504040204" pitchFamily="50" charset="-128"/>
                          <a:ea typeface="メイリオ" panose="020B0604030504040204" pitchFamily="50" charset="-128"/>
                        </a:rPr>
                        <a:t>日</a:t>
                      </a:r>
                      <a:r>
                        <a:rPr kumimoji="1" lang="en-US" altLang="ja-JP" sz="1050" b="0" i="0" u="none" strike="noStrike" kern="1200" noProof="0" dirty="0">
                          <a:solidFill>
                            <a:srgbClr val="0D0D0D"/>
                          </a:solidFill>
                          <a:latin typeface="メイリオ" panose="020B0604030504040204" pitchFamily="50" charset="-128"/>
                          <a:ea typeface="メイリオ" panose="020B0604030504040204" pitchFamily="50" charset="-128"/>
                        </a:rPr>
                        <a:t>(</a:t>
                      </a:r>
                      <a:r>
                        <a:rPr kumimoji="1" lang="ja-JP" altLang="en-US" sz="1050" b="0" i="0" u="none" strike="noStrike" kern="1200" noProof="0" dirty="0">
                          <a:solidFill>
                            <a:srgbClr val="0D0D0D"/>
                          </a:solidFill>
                          <a:latin typeface="メイリオ" panose="020B0604030504040204" pitchFamily="50" charset="-128"/>
                          <a:ea typeface="メイリオ" panose="020B0604030504040204" pitchFamily="50" charset="-128"/>
                        </a:rPr>
                        <a:t>木</a:t>
                      </a:r>
                      <a:r>
                        <a:rPr kumimoji="1" lang="en-US" altLang="ja-JP" sz="1050" b="0" i="0" u="none" strike="noStrike" kern="1200" noProof="0" dirty="0">
                          <a:solidFill>
                            <a:srgbClr val="0D0D0D"/>
                          </a:solidFill>
                          <a:latin typeface="メイリオ" panose="020B0604030504040204" pitchFamily="50" charset="-128"/>
                          <a:ea typeface="メイリオ" panose="020B0604030504040204" pitchFamily="50" charset="-128"/>
                        </a:rPr>
                        <a:t>)</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lnT w="19050" cap="flat" cmpd="sng" algn="ctr">
                      <a:solidFill>
                        <a:schemeClr val="bg1"/>
                      </a:solidFill>
                      <a:prstDash val="solid"/>
                      <a:round/>
                      <a:headEnd type="none" w="med" len="med"/>
                      <a:tailEnd type="none" w="med" len="med"/>
                    </a:lnT>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lnT w="1905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777446988"/>
                  </a:ext>
                </a:extLst>
              </a:tr>
              <a:tr h="156953">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a:solidFill>
                            <a:schemeClr val="bg1"/>
                          </a:solidFill>
                          <a:latin typeface="Meiryo" panose="020B0604030504040204" pitchFamily="34" charset="-128"/>
                          <a:ea typeface="Meiryo" panose="020B0604030504040204" pitchFamily="34" charset="-128"/>
                          <a:cs typeface="+mn-cs"/>
                        </a:rPr>
                        <a:t>入稿前審査対象</a:t>
                      </a:r>
                      <a:endParaRPr kumimoji="1" lang="en-US" altLang="ja-JP" sz="900" b="0" kern="1200">
                        <a:solidFill>
                          <a:schemeClr val="bg1"/>
                        </a:solidFill>
                        <a:latin typeface="Meiryo" panose="020B0604030504040204" pitchFamily="34" charset="-128"/>
                        <a:ea typeface="Meiryo" panose="020B0604030504040204" pitchFamily="34" charset="-128"/>
                        <a:cs typeface="+mn-cs"/>
                      </a:endParaRP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4">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メイリオ" panose="020B0604030504040204" pitchFamily="50" charset="-128"/>
                          <a:ea typeface="メイリオ" panose="020B0604030504040204" pitchFamily="50" charset="-128"/>
                          <a:cs typeface="+mn-cs"/>
                        </a:rPr>
                        <a:t>-</a:t>
                      </a:r>
                    </a:p>
                  </a:txBody>
                  <a:tcPr marT="0" marB="0" anchor="ctr">
                    <a:lnL w="190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tc>
                <a:extLst>
                  <a:ext uri="{0D108BD9-81ED-4DB2-BD59-A6C34878D82A}">
                    <a16:rowId xmlns:a16="http://schemas.microsoft.com/office/drawing/2014/main" val="3112060797"/>
                  </a:ext>
                </a:extLst>
              </a:tr>
              <a:tr h="413435">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cs typeface="+mn-cs"/>
                        </a:rPr>
                        <a:t>広告タイプ</a:t>
                      </a:r>
                      <a:r>
                        <a:rPr kumimoji="1" lang="en-US" altLang="ja-JP" sz="900" b="0" kern="1200" dirty="0">
                          <a:solidFill>
                            <a:schemeClr val="bg1"/>
                          </a:solidFill>
                          <a:latin typeface="Meiryo" panose="020B0604030504040204" pitchFamily="34" charset="-128"/>
                          <a:ea typeface="Meiryo" panose="020B0604030504040204" pitchFamily="34" charset="-128"/>
                          <a:cs typeface="+mn-cs"/>
                        </a:rPr>
                        <a:t>/</a:t>
                      </a:r>
                      <a:r>
                        <a:rPr kumimoji="1" lang="ja-JP" altLang="en-US" sz="900" b="0" kern="1200" dirty="0">
                          <a:solidFill>
                            <a:schemeClr val="bg1"/>
                          </a:solidFill>
                          <a:latin typeface="Meiryo" panose="020B0604030504040204" pitchFamily="34" charset="-128"/>
                          <a:ea typeface="Meiryo" panose="020B0604030504040204" pitchFamily="34" charset="-128"/>
                          <a:cs typeface="+mn-cs"/>
                        </a:rPr>
                        <a:t>メインメディアの形式</a:t>
                      </a:r>
                      <a:r>
                        <a:rPr kumimoji="1" lang="en-US" altLang="ja-JP" sz="900" b="0" kern="1200" dirty="0">
                          <a:solidFill>
                            <a:schemeClr val="bg1"/>
                          </a:solidFill>
                          <a:latin typeface="Meiryo" panose="020B0604030504040204" pitchFamily="34" charset="-128"/>
                          <a:ea typeface="Meiryo" panose="020B0604030504040204" pitchFamily="34" charset="-128"/>
                          <a:cs typeface="+mn-cs"/>
                        </a:rPr>
                        <a:t>/</a:t>
                      </a:r>
                      <a:r>
                        <a:rPr kumimoji="1" lang="ja-JP" altLang="en-US" sz="900" b="0" kern="1200" dirty="0">
                          <a:solidFill>
                            <a:schemeClr val="bg1"/>
                          </a:solidFill>
                          <a:latin typeface="Meiryo" panose="020B0604030504040204" pitchFamily="34" charset="-128"/>
                          <a:ea typeface="Meiryo" panose="020B0604030504040204" pitchFamily="34" charset="-128"/>
                          <a:cs typeface="+mn-cs"/>
                        </a:rPr>
                        <a:t>アスペクト比</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4">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0" i="0" kern="1200" dirty="0">
                          <a:solidFill>
                            <a:srgbClr val="0D0D0D"/>
                          </a:solidFill>
                          <a:latin typeface="メイリオ" panose="020B0604030504040204" pitchFamily="50" charset="-128"/>
                          <a:ea typeface="メイリオ" panose="020B0604030504040204" pitchFamily="50" charset="-128"/>
                          <a:cs typeface="+mn-cs"/>
                        </a:rPr>
                        <a:t>バナー</a:t>
                      </a:r>
                      <a:r>
                        <a:rPr kumimoji="1" lang="en-US" altLang="ja-JP" sz="1050" b="0" i="0" kern="1200" dirty="0">
                          <a:solidFill>
                            <a:srgbClr val="0D0D0D"/>
                          </a:solidFill>
                          <a:latin typeface="メイリオ" panose="020B0604030504040204" pitchFamily="50" charset="-128"/>
                          <a:ea typeface="メイリオ" panose="020B0604030504040204" pitchFamily="50" charset="-128"/>
                          <a:cs typeface="+mn-cs"/>
                        </a:rPr>
                        <a:t>/</a:t>
                      </a:r>
                      <a:r>
                        <a:rPr kumimoji="1" lang="ja-JP" altLang="en-US" sz="1050" b="0" i="0" kern="1200" dirty="0">
                          <a:solidFill>
                            <a:srgbClr val="0D0D0D"/>
                          </a:solidFill>
                          <a:latin typeface="メイリオ" panose="020B0604030504040204" pitchFamily="50" charset="-128"/>
                          <a:ea typeface="メイリオ" panose="020B0604030504040204" pitchFamily="50" charset="-128"/>
                          <a:cs typeface="+mn-cs"/>
                        </a:rPr>
                        <a:t>画像</a:t>
                      </a:r>
                      <a:r>
                        <a:rPr kumimoji="1" lang="en-US" altLang="ja-JP" sz="1050" b="0" i="0" kern="1200" dirty="0">
                          <a:solidFill>
                            <a:srgbClr val="0D0D0D"/>
                          </a:solidFill>
                          <a:latin typeface="メイリオ" panose="020B0604030504040204" pitchFamily="50" charset="-128"/>
                          <a:ea typeface="メイリオ" panose="020B0604030504040204" pitchFamily="50" charset="-128"/>
                          <a:cs typeface="+mn-cs"/>
                        </a:rPr>
                        <a:t>/16</a:t>
                      </a:r>
                      <a:r>
                        <a:rPr kumimoji="1" lang="ja-JP" altLang="en-US" sz="1050" b="0" i="0" kern="1200" dirty="0">
                          <a:solidFill>
                            <a:srgbClr val="0D0D0D"/>
                          </a:solidFill>
                          <a:latin typeface="メイリオ" panose="020B0604030504040204" pitchFamily="50" charset="-128"/>
                          <a:ea typeface="メイリオ" panose="020B0604030504040204" pitchFamily="50" charset="-128"/>
                          <a:cs typeface="+mn-cs"/>
                        </a:rPr>
                        <a:t>：</a:t>
                      </a:r>
                      <a:r>
                        <a:rPr kumimoji="1" lang="en-US" altLang="ja-JP" sz="1050" b="0" i="0" kern="1200" dirty="0">
                          <a:solidFill>
                            <a:srgbClr val="0D0D0D"/>
                          </a:solidFill>
                          <a:latin typeface="メイリオ" panose="020B0604030504040204" pitchFamily="50" charset="-128"/>
                          <a:ea typeface="メイリオ" panose="020B0604030504040204" pitchFamily="50" charset="-128"/>
                          <a:cs typeface="+mn-cs"/>
                        </a:rPr>
                        <a:t>5</a:t>
                      </a:r>
                    </a:p>
                  </a:txBody>
                  <a:tcPr marT="0" marB="0" anchor="ctr">
                    <a:lnL w="190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2919010560"/>
                  </a:ext>
                </a:extLst>
              </a:tr>
              <a:tr h="325395">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cs typeface="+mn-cs"/>
                        </a:rPr>
                        <a:t>バナー</a:t>
                      </a:r>
                      <a:r>
                        <a:rPr kumimoji="1" lang="en-US" altLang="ja-JP" sz="900" b="0" kern="1200" dirty="0">
                          <a:solidFill>
                            <a:schemeClr val="bg1"/>
                          </a:solidFill>
                          <a:latin typeface="Meiryo" panose="020B0604030504040204" pitchFamily="34" charset="-128"/>
                          <a:ea typeface="Meiryo" panose="020B0604030504040204" pitchFamily="34" charset="-128"/>
                          <a:cs typeface="+mn-cs"/>
                        </a:rPr>
                        <a:t>/</a:t>
                      </a:r>
                      <a:r>
                        <a:rPr kumimoji="1" lang="ja-JP" altLang="en-US" sz="900" b="0" kern="1200" dirty="0">
                          <a:solidFill>
                            <a:schemeClr val="bg1"/>
                          </a:solidFill>
                          <a:latin typeface="Meiryo" panose="020B0604030504040204" pitchFamily="34" charset="-128"/>
                          <a:ea typeface="Meiryo" panose="020B0604030504040204" pitchFamily="34" charset="-128"/>
                          <a:cs typeface="+mn-cs"/>
                        </a:rPr>
                        <a:t>動画</a:t>
                      </a:r>
                      <a:r>
                        <a:rPr kumimoji="1" lang="en-US" altLang="ja-JP" sz="900" b="0" kern="1200" dirty="0">
                          <a:solidFill>
                            <a:schemeClr val="bg1"/>
                          </a:solidFill>
                          <a:latin typeface="Meiryo" panose="020B0604030504040204" pitchFamily="34" charset="-128"/>
                          <a:ea typeface="Meiryo" panose="020B0604030504040204" pitchFamily="34" charset="-128"/>
                          <a:cs typeface="+mn-cs"/>
                        </a:rPr>
                        <a:t>/16</a:t>
                      </a:r>
                      <a:r>
                        <a:rPr kumimoji="1" lang="ja-JP" altLang="en-US" sz="900" b="0" kern="1200" dirty="0">
                          <a:solidFill>
                            <a:schemeClr val="bg1"/>
                          </a:solidFill>
                          <a:latin typeface="Meiryo" panose="020B0604030504040204" pitchFamily="34" charset="-128"/>
                          <a:ea typeface="Meiryo" panose="020B0604030504040204" pitchFamily="34" charset="-128"/>
                          <a:cs typeface="+mn-cs"/>
                        </a:rPr>
                        <a:t>：</a:t>
                      </a:r>
                      <a:r>
                        <a:rPr kumimoji="1" lang="en-US" altLang="ja-JP" sz="900" b="0" kern="1200" dirty="0">
                          <a:solidFill>
                            <a:schemeClr val="bg1"/>
                          </a:solidFill>
                          <a:latin typeface="Meiryo" panose="020B0604030504040204" pitchFamily="34" charset="-128"/>
                          <a:ea typeface="Meiryo" panose="020B0604030504040204" pitchFamily="34" charset="-128"/>
                          <a:cs typeface="+mn-cs"/>
                        </a:rPr>
                        <a:t>9</a:t>
                      </a:r>
                      <a:r>
                        <a:rPr kumimoji="1" lang="ja-JP" altLang="en-US" sz="900" b="0" kern="1200" dirty="0">
                          <a:solidFill>
                            <a:schemeClr val="bg1"/>
                          </a:solidFill>
                          <a:latin typeface="Meiryo" panose="020B0604030504040204" pitchFamily="34" charset="-128"/>
                          <a:ea typeface="Meiryo" panose="020B0604030504040204" pitchFamily="34" charset="-128"/>
                          <a:cs typeface="+mn-cs"/>
                        </a:rPr>
                        <a:t>広告　タップ後の動作</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4">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メイリオ" panose="020B0604030504040204" pitchFamily="50" charset="-128"/>
                          <a:ea typeface="メイリオ" panose="020B0604030504040204" pitchFamily="50" charset="-128"/>
                          <a:cs typeface="+mn-cs"/>
                        </a:rPr>
                        <a:t>-</a:t>
                      </a:r>
                    </a:p>
                  </a:txBody>
                  <a:tcPr marT="0" marB="0" anchor="ctr">
                    <a:lnL w="190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567439170"/>
                  </a:ext>
                </a:extLst>
              </a:tr>
              <a:tr h="35318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cs typeface="+mn-cs"/>
                        </a:rPr>
                        <a:t>デバイス</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4">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0" i="0" kern="1200" dirty="0">
                          <a:solidFill>
                            <a:srgbClr val="0D0D0D"/>
                          </a:solidFill>
                          <a:latin typeface="メイリオ" panose="020B0604030504040204" pitchFamily="50" charset="-128"/>
                          <a:ea typeface="メイリオ" panose="020B0604030504040204" pitchFamily="50" charset="-128"/>
                          <a:cs typeface="+mn-cs"/>
                        </a:rPr>
                        <a:t>スマートフォン（アプリ）</a:t>
                      </a:r>
                      <a:endParaRPr kumimoji="1" lang="en-US" altLang="ja-JP" sz="1050" b="0" i="0" kern="1200" dirty="0">
                        <a:solidFill>
                          <a:srgbClr val="0D0D0D"/>
                        </a:solidFill>
                        <a:latin typeface="メイリオ" panose="020B0604030504040204" pitchFamily="50" charset="-128"/>
                        <a:ea typeface="メイリオ" panose="020B0604030504040204" pitchFamily="50" charset="-128"/>
                        <a:cs typeface="+mn-cs"/>
                      </a:endParaRPr>
                    </a:p>
                  </a:txBody>
                  <a:tcPr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tc hMerge="1">
                  <a:txBody>
                    <a:bodyPr/>
                    <a:lstStyle/>
                    <a:p>
                      <a:endParaRPr kumimoji="1" lang="ja-JP" altLang="en-US"/>
                    </a:p>
                  </a:txBody>
                  <a:tcPr/>
                </a:tc>
                <a:extLst>
                  <a:ext uri="{0D108BD9-81ED-4DB2-BD59-A6C34878D82A}">
                    <a16:rowId xmlns:a16="http://schemas.microsoft.com/office/drawing/2014/main" val="3750615033"/>
                  </a:ext>
                </a:extLst>
              </a:tr>
              <a:tr h="32414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cs typeface="+mn-cs"/>
                        </a:rPr>
                        <a:t>掲載面</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4">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0" i="0" kern="1200" dirty="0">
                          <a:solidFill>
                            <a:srgbClr val="0D0D0D"/>
                          </a:solidFill>
                          <a:latin typeface="メイリオ" panose="020B0604030504040204" pitchFamily="50" charset="-128"/>
                          <a:ea typeface="メイリオ" panose="020B0604030504040204" pitchFamily="50" charset="-128"/>
                          <a:cs typeface="+mn-cs"/>
                        </a:rPr>
                        <a:t>スポーツナビ　野球速報アプリ</a:t>
                      </a:r>
                    </a:p>
                  </a:txBody>
                  <a:tcPr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tc hMerge="1">
                  <a:txBody>
                    <a:bodyPr/>
                    <a:lstStyle/>
                    <a:p>
                      <a:endParaRPr kumimoji="1" lang="ja-JP" altLang="en-US"/>
                    </a:p>
                  </a:txBody>
                  <a:tcPr>
                    <a:lnL w="127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055809358"/>
                  </a:ext>
                </a:extLst>
              </a:tr>
              <a:tr h="31805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cs typeface="+mn-cs"/>
                        </a:rPr>
                        <a:t>掲載場所</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4">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0" i="0" kern="1200" dirty="0">
                          <a:solidFill>
                            <a:srgbClr val="0D0D0D"/>
                          </a:solidFill>
                          <a:latin typeface="メイリオ" panose="020B0604030504040204" pitchFamily="50" charset="-128"/>
                          <a:ea typeface="メイリオ" panose="020B0604030504040204" pitchFamily="50" charset="-128"/>
                          <a:cs typeface="+mn-cs"/>
                        </a:rPr>
                        <a:t>スポーツナビ　野球速報アプリの試合一覧</a:t>
                      </a:r>
                    </a:p>
                  </a:txBody>
                  <a:tcPr marT="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tc hMerge="1">
                  <a:txBody>
                    <a:bodyPr/>
                    <a:lstStyle/>
                    <a:p>
                      <a:endParaRPr kumimoji="1" lang="ja-JP" altLang="en-US"/>
                    </a:p>
                  </a:txBody>
                  <a:tcPr/>
                </a:tc>
                <a:extLst>
                  <a:ext uri="{0D108BD9-81ED-4DB2-BD59-A6C34878D82A}">
                    <a16:rowId xmlns:a16="http://schemas.microsoft.com/office/drawing/2014/main" val="2489144998"/>
                  </a:ext>
                </a:extLst>
              </a:tr>
              <a:tr h="258418">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cs typeface="+mn-cs"/>
                        </a:rPr>
                        <a:t>掲載期間</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4">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2025</a:t>
                      </a:r>
                      <a:r>
                        <a:rPr kumimoji="1" lang="ja-JP"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年</a:t>
                      </a:r>
                      <a:r>
                        <a:rPr kumimoji="1" lang="en-US"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7</a:t>
                      </a:r>
                      <a:r>
                        <a:rPr kumimoji="1" lang="ja-JP"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月</a:t>
                      </a:r>
                      <a:r>
                        <a:rPr lang="en-US"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1</a:t>
                      </a:r>
                      <a:r>
                        <a:rPr kumimoji="1" lang="ja-JP"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日（</a:t>
                      </a:r>
                      <a:r>
                        <a:rPr kumimoji="1" lang="ja-JP" altLang="en-US" sz="105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火</a:t>
                      </a:r>
                      <a:r>
                        <a:rPr kumimoji="1" lang="ja-JP"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　</a:t>
                      </a:r>
                      <a:r>
                        <a:rPr lang="en-US"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2025</a:t>
                      </a:r>
                      <a:r>
                        <a:rPr kumimoji="1" lang="ja-JP"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年</a:t>
                      </a:r>
                      <a:r>
                        <a:rPr kumimoji="1" lang="en-US"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9</a:t>
                      </a:r>
                      <a:r>
                        <a:rPr kumimoji="1" lang="ja-JP"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月</a:t>
                      </a:r>
                      <a:r>
                        <a:rPr lang="en-US"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30</a:t>
                      </a:r>
                      <a:r>
                        <a:rPr kumimoji="1" lang="ja-JP"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日（</a:t>
                      </a:r>
                      <a:r>
                        <a:rPr kumimoji="1" lang="ja-JP" altLang="en-US" sz="105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火</a:t>
                      </a:r>
                      <a:r>
                        <a:rPr kumimoji="1" lang="ja-JP"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2463668774"/>
                  </a:ext>
                </a:extLst>
              </a:tr>
              <a:tr h="22528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a:solidFill>
                            <a:schemeClr val="bg1"/>
                          </a:solidFill>
                          <a:latin typeface="Meiryo" panose="020B0604030504040204" pitchFamily="34" charset="-128"/>
                          <a:ea typeface="Meiryo" panose="020B0604030504040204" pitchFamily="34" charset="-128"/>
                          <a:cs typeface="+mn-cs"/>
                        </a:rPr>
                        <a:t>購入期間</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noProof="0" dirty="0">
                          <a:solidFill>
                            <a:srgbClr val="0D0D0D"/>
                          </a:solidFill>
                          <a:latin typeface="メイリオ" panose="020B0604030504040204" pitchFamily="50" charset="-128"/>
                          <a:ea typeface="メイリオ" panose="020B0604030504040204" pitchFamily="50" charset="-128"/>
                        </a:rPr>
                        <a:t>1</a:t>
                      </a:r>
                      <a:r>
                        <a:rPr kumimoji="1" lang="ja-JP" altLang="en-US" sz="1050" b="0" i="0" u="none" strike="noStrike" kern="1200" noProof="0" dirty="0">
                          <a:solidFill>
                            <a:srgbClr val="0D0D0D"/>
                          </a:solidFill>
                          <a:latin typeface="メイリオ" panose="020B0604030504040204" pitchFamily="50" charset="-128"/>
                          <a:ea typeface="メイリオ" panose="020B0604030504040204" pitchFamily="50" charset="-128"/>
                        </a:rPr>
                        <a:t>日間（</a:t>
                      </a:r>
                      <a:r>
                        <a:rPr kumimoji="1" lang="ja-JP" altLang="en-US" sz="1050" b="0" kern="1200" dirty="0">
                          <a:solidFill>
                            <a:srgbClr val="0D0D0D"/>
                          </a:solidFill>
                          <a:latin typeface="メイリオ" panose="020B0604030504040204" pitchFamily="50" charset="-128"/>
                          <a:ea typeface="メイリオ" panose="020B0604030504040204" pitchFamily="50" charset="-128"/>
                          <a:cs typeface="+mn-cs"/>
                        </a:rPr>
                        <a:t>時間帯指定　</a:t>
                      </a:r>
                      <a:r>
                        <a:rPr kumimoji="1" lang="en-US" altLang="ja-JP" sz="1050" b="0" kern="1200" dirty="0">
                          <a:solidFill>
                            <a:srgbClr val="0D0D0D"/>
                          </a:solidFill>
                          <a:latin typeface="メイリオ" panose="020B0604030504040204" pitchFamily="50" charset="-128"/>
                          <a:ea typeface="メイリオ" panose="020B0604030504040204" pitchFamily="50" charset="-128"/>
                          <a:cs typeface="+mn-cs"/>
                        </a:rPr>
                        <a:t>14:00</a:t>
                      </a:r>
                      <a:r>
                        <a:rPr kumimoji="1" lang="ja-JP" altLang="en-US" sz="1050" b="0" kern="1200" dirty="0">
                          <a:solidFill>
                            <a:srgbClr val="0D0D0D"/>
                          </a:solidFill>
                          <a:latin typeface="メイリオ" panose="020B0604030504040204" pitchFamily="50" charset="-128"/>
                          <a:ea typeface="メイリオ" panose="020B0604030504040204" pitchFamily="50" charset="-128"/>
                          <a:cs typeface="+mn-cs"/>
                        </a:rPr>
                        <a:t>～</a:t>
                      </a:r>
                      <a:r>
                        <a:rPr kumimoji="1" lang="en-US" altLang="ja-JP" sz="1050" b="0" kern="1200" dirty="0">
                          <a:solidFill>
                            <a:srgbClr val="0D0D0D"/>
                          </a:solidFill>
                          <a:latin typeface="メイリオ" panose="020B0604030504040204" pitchFamily="50" charset="-128"/>
                          <a:ea typeface="メイリオ" panose="020B0604030504040204" pitchFamily="50" charset="-128"/>
                          <a:cs typeface="+mn-cs"/>
                        </a:rPr>
                        <a:t>17:59</a:t>
                      </a:r>
                      <a:r>
                        <a:rPr kumimoji="1" lang="ja-JP" altLang="en-US" sz="1050" b="0" i="0" u="none" strike="noStrike" kern="1200" noProof="0" dirty="0">
                          <a:solidFill>
                            <a:srgbClr val="0D0D0D"/>
                          </a:solidFill>
                          <a:latin typeface="メイリオ" panose="020B0604030504040204" pitchFamily="50" charset="-128"/>
                          <a:ea typeface="メイリオ" panose="020B0604030504040204" pitchFamily="50" charset="-128"/>
                        </a:rPr>
                        <a:t>）</a:t>
                      </a:r>
                      <a:endParaRPr kumimoji="1" lang="en-US" altLang="ja-JP" sz="1050" b="0" i="0" u="none" strike="noStrike" kern="1200" noProof="0" dirty="0">
                        <a:solidFill>
                          <a:srgbClr val="0D0D0D"/>
                        </a:solidFill>
                        <a:latin typeface="メイリオ" panose="020B0604030504040204" pitchFamily="50" charset="-128"/>
                        <a:ea typeface="メイリオ" panose="020B0604030504040204" pitchFamily="50" charset="-128"/>
                      </a:endParaRP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p>
                      <a:pPr algn="ctr"/>
                      <a:r>
                        <a:rPr kumimoji="1" lang="en-US" altLang="ja-JP" sz="1050" b="0" i="0" u="none" strike="noStrike" kern="1200" noProof="0" dirty="0">
                          <a:solidFill>
                            <a:srgbClr val="0D0D0D"/>
                          </a:solidFill>
                          <a:latin typeface="メイリオ" panose="020B0604030504040204" pitchFamily="50" charset="-128"/>
                          <a:ea typeface="メイリオ" panose="020B0604030504040204" pitchFamily="50" charset="-128"/>
                        </a:rPr>
                        <a:t>1</a:t>
                      </a:r>
                      <a:r>
                        <a:rPr kumimoji="1" lang="ja-JP" altLang="en-US" sz="1050" b="0" i="0" u="none" strike="noStrike" kern="1200" noProof="0" dirty="0">
                          <a:solidFill>
                            <a:srgbClr val="0D0D0D"/>
                          </a:solidFill>
                          <a:latin typeface="メイリオ" panose="020B0604030504040204" pitchFamily="50" charset="-128"/>
                          <a:ea typeface="メイリオ" panose="020B0604030504040204" pitchFamily="50" charset="-128"/>
                        </a:rPr>
                        <a:t>日間（</a:t>
                      </a:r>
                      <a:r>
                        <a:rPr kumimoji="1" lang="ja-JP" altLang="en-US" sz="1050" b="0" kern="1200" dirty="0">
                          <a:solidFill>
                            <a:srgbClr val="0D0D0D"/>
                          </a:solidFill>
                          <a:latin typeface="メイリオ" panose="020B0604030504040204" pitchFamily="50" charset="-128"/>
                          <a:ea typeface="メイリオ" panose="020B0604030504040204" pitchFamily="50" charset="-128"/>
                          <a:cs typeface="+mn-cs"/>
                        </a:rPr>
                        <a:t>時間帯指定　</a:t>
                      </a:r>
                      <a:r>
                        <a:rPr kumimoji="1" lang="en-US" altLang="ja-JP" sz="1050" b="0" kern="1200" dirty="0">
                          <a:solidFill>
                            <a:srgbClr val="0D0D0D"/>
                          </a:solidFill>
                          <a:latin typeface="メイリオ" panose="020B0604030504040204" pitchFamily="50" charset="-128"/>
                          <a:ea typeface="メイリオ" panose="020B0604030504040204" pitchFamily="50" charset="-128"/>
                          <a:cs typeface="+mn-cs"/>
                        </a:rPr>
                        <a:t>18:00</a:t>
                      </a:r>
                      <a:r>
                        <a:rPr kumimoji="1" lang="ja-JP" altLang="en-US" sz="1050" b="0" kern="1200" dirty="0">
                          <a:solidFill>
                            <a:srgbClr val="0D0D0D"/>
                          </a:solidFill>
                          <a:latin typeface="メイリオ" panose="020B0604030504040204" pitchFamily="50" charset="-128"/>
                          <a:ea typeface="メイリオ" panose="020B0604030504040204" pitchFamily="50" charset="-128"/>
                          <a:cs typeface="+mn-cs"/>
                        </a:rPr>
                        <a:t>～</a:t>
                      </a:r>
                      <a:r>
                        <a:rPr kumimoji="1" lang="en-US" altLang="ja-JP" sz="1050" b="0" kern="1200" dirty="0">
                          <a:solidFill>
                            <a:srgbClr val="0D0D0D"/>
                          </a:solidFill>
                          <a:latin typeface="メイリオ" panose="020B0604030504040204" pitchFamily="50" charset="-128"/>
                          <a:ea typeface="メイリオ" panose="020B0604030504040204" pitchFamily="50" charset="-128"/>
                          <a:cs typeface="+mn-cs"/>
                        </a:rPr>
                        <a:t>21:59</a:t>
                      </a:r>
                      <a:r>
                        <a:rPr kumimoji="1" lang="ja-JP" altLang="en-US" sz="1050" b="0" i="0" u="none" strike="noStrike" kern="1200" noProof="0" dirty="0">
                          <a:solidFill>
                            <a:srgbClr val="0D0D0D"/>
                          </a:solidFill>
                          <a:latin typeface="メイリオ" panose="020B0604030504040204" pitchFamily="50" charset="-128"/>
                          <a:ea typeface="メイリオ" panose="020B0604030504040204" pitchFamily="50" charset="-128"/>
                        </a:rPr>
                        <a:t>）</a:t>
                      </a:r>
                      <a:endParaRPr kumimoji="1" lang="ja-JP" altLang="en-US" dirty="0">
                        <a:solidFill>
                          <a:srgbClr val="0D0D0D"/>
                        </a:solidFill>
                        <a:latin typeface="メイリオ" panose="020B0604030504040204" pitchFamily="50" charset="-128"/>
                        <a:ea typeface="メイリオ" panose="020B0604030504040204" pitchFamily="50" charset="-128"/>
                      </a:endParaRP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967014782"/>
                  </a:ext>
                </a:extLst>
              </a:tr>
              <a:tr h="29495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a:solidFill>
                            <a:schemeClr val="bg1"/>
                          </a:solidFill>
                          <a:latin typeface="Meiryo" panose="020B0604030504040204" pitchFamily="34" charset="-128"/>
                          <a:ea typeface="Meiryo" panose="020B0604030504040204" pitchFamily="34" charset="-128"/>
                          <a:cs typeface="+mn-cs"/>
                        </a:rPr>
                        <a:t>料金タイプ</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4">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kumimoji="1" lang="ja-JP" altLang="en-US" sz="1050" dirty="0">
                          <a:solidFill>
                            <a:srgbClr val="0D0D0D"/>
                          </a:solidFill>
                          <a:latin typeface="メイリオ" panose="020B0604030504040204" pitchFamily="50" charset="-128"/>
                          <a:ea typeface="メイリオ" panose="020B0604030504040204" pitchFamily="50" charset="-128"/>
                        </a:rPr>
                        <a:t>枠購入型</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lnT w="19050" cap="flat" cmpd="sng" algn="ctr">
                      <a:solidFill>
                        <a:schemeClr val="bg1"/>
                      </a:solidFill>
                      <a:prstDash val="solid"/>
                      <a:round/>
                      <a:headEnd type="none" w="med" len="med"/>
                      <a:tailEnd type="none" w="med" len="med"/>
                    </a:lnT>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750538939"/>
                  </a:ext>
                </a:extLst>
              </a:tr>
              <a:tr h="238239">
                <a:tc>
                  <a:txBody>
                    <a:bodyPr/>
                    <a:lstStyle/>
                    <a:p>
                      <a:pPr algn="ctr"/>
                      <a:r>
                        <a:rPr kumimoji="1" lang="zh-TW" altLang="en-US" sz="900" b="0" kern="1200" dirty="0">
                          <a:solidFill>
                            <a:schemeClr val="bg1"/>
                          </a:solidFill>
                          <a:latin typeface="Meiryo" panose="020B0604030504040204" pitchFamily="34" charset="-128"/>
                          <a:ea typeface="Meiryo" panose="020B0604030504040204" pitchFamily="34" charset="-128"/>
                          <a:cs typeface="+mn-cs"/>
                        </a:rPr>
                        <a:t>最低購入価格</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メイリオ" panose="020B0604030504040204" pitchFamily="50" charset="-128"/>
                          <a:ea typeface="メイリオ" panose="020B0604030504040204" pitchFamily="50" charset="-128"/>
                          <a:cs typeface="+mn-cs"/>
                        </a:rPr>
                        <a:t>1,500,000</a:t>
                      </a:r>
                      <a:r>
                        <a:rPr kumimoji="1" lang="ja-JP" altLang="en-US" sz="1050" b="0" i="0" kern="1200" dirty="0">
                          <a:solidFill>
                            <a:srgbClr val="0D0D0D"/>
                          </a:solidFill>
                          <a:latin typeface="メイリオ" panose="020B0604030504040204" pitchFamily="50" charset="-128"/>
                          <a:ea typeface="メイリオ" panose="020B0604030504040204" pitchFamily="50" charset="-128"/>
                          <a:cs typeface="+mn-cs"/>
                        </a:rPr>
                        <a:t>円</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メイリオ" panose="020B0604030504040204" pitchFamily="50" charset="-128"/>
                          <a:ea typeface="メイリオ" panose="020B0604030504040204" pitchFamily="50" charset="-128"/>
                          <a:cs typeface="+mn-cs"/>
                        </a:rPr>
                        <a:t>1,500,000</a:t>
                      </a:r>
                      <a:r>
                        <a:rPr kumimoji="1" lang="ja-JP" altLang="en-US" sz="1050" b="0" i="0" kern="1200" dirty="0">
                          <a:solidFill>
                            <a:srgbClr val="0D0D0D"/>
                          </a:solidFill>
                          <a:latin typeface="メイリオ" panose="020B0604030504040204" pitchFamily="50" charset="-128"/>
                          <a:ea typeface="メイリオ" panose="020B0604030504040204" pitchFamily="50" charset="-128"/>
                          <a:cs typeface="+mn-cs"/>
                        </a:rPr>
                        <a:t>円</a:t>
                      </a: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25243039"/>
                  </a:ext>
                </a:extLst>
              </a:tr>
              <a:tr h="233818">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dirty="0">
                          <a:solidFill>
                            <a:schemeClr val="bg1"/>
                          </a:solidFill>
                          <a:latin typeface="Meiryo" panose="020B0604030504040204" pitchFamily="34" charset="-128"/>
                          <a:ea typeface="Meiryo" panose="020B0604030504040204" pitchFamily="34" charset="-128"/>
                          <a:cs typeface="+mn-cs"/>
                        </a:rPr>
                        <a:t>基本料金（</a:t>
                      </a:r>
                      <a:r>
                        <a:rPr kumimoji="1" lang="en-US" altLang="ja-JP" sz="900" b="0" kern="1200" dirty="0" err="1">
                          <a:solidFill>
                            <a:schemeClr val="bg1"/>
                          </a:solidFill>
                          <a:latin typeface="Meiryo" panose="020B0604030504040204" pitchFamily="34" charset="-128"/>
                          <a:ea typeface="Meiryo" panose="020B0604030504040204" pitchFamily="34" charset="-128"/>
                          <a:cs typeface="+mn-cs"/>
                        </a:rPr>
                        <a:t>vCPM</a:t>
                      </a:r>
                      <a:r>
                        <a:rPr kumimoji="1" lang="ja-JP" altLang="en-US" sz="900" b="0" kern="1200" dirty="0">
                          <a:solidFill>
                            <a:schemeClr val="bg1"/>
                          </a:solidFill>
                          <a:latin typeface="Meiryo" panose="020B0604030504040204" pitchFamily="34" charset="-128"/>
                          <a:ea typeface="Meiryo" panose="020B0604030504040204" pitchFamily="34" charset="-128"/>
                          <a:cs typeface="+mn-cs"/>
                        </a:rPr>
                        <a:t>）</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2">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メイリオ" panose="020B0604030504040204" pitchFamily="50" charset="-128"/>
                          <a:ea typeface="メイリオ" panose="020B0604030504040204" pitchFamily="50" charset="-128"/>
                          <a:cs typeface="+mn-cs"/>
                        </a:rPr>
                        <a:t>-</a:t>
                      </a:r>
                      <a:endParaRPr kumimoji="1" lang="ja-JP" altLang="en-US" sz="1050" b="0" i="0" kern="1200" dirty="0">
                        <a:solidFill>
                          <a:srgbClr val="0D0D0D"/>
                        </a:solidFill>
                        <a:latin typeface="メイリオ" panose="020B0604030504040204" pitchFamily="50" charset="-128"/>
                        <a:ea typeface="メイリオ" panose="020B0604030504040204" pitchFamily="50" charset="-128"/>
                        <a:cs typeface="+mn-cs"/>
                      </a:endParaRP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p>
                      <a:pPr algn="ctr"/>
                      <a:r>
                        <a:rPr kumimoji="1" lang="en-US" altLang="ja-JP" sz="1050" b="0" i="0" kern="1200" dirty="0">
                          <a:solidFill>
                            <a:srgbClr val="0D0D0D"/>
                          </a:solidFill>
                          <a:latin typeface="メイリオ" panose="020B0604030504040204" pitchFamily="50" charset="-128"/>
                          <a:ea typeface="メイリオ" panose="020B0604030504040204" pitchFamily="50" charset="-128"/>
                          <a:cs typeface="+mn-cs"/>
                        </a:rPr>
                        <a:t>-</a:t>
                      </a:r>
                      <a:endParaRPr kumimoji="1" lang="ja-JP" altLang="en-US" dirty="0">
                        <a:solidFill>
                          <a:srgbClr val="0D0D0D"/>
                        </a:solidFill>
                        <a:latin typeface="メイリオ" panose="020B0604030504040204" pitchFamily="50" charset="-128"/>
                        <a:ea typeface="メイリオ" panose="020B0604030504040204" pitchFamily="50" charset="-128"/>
                      </a:endParaRP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4014462905"/>
                  </a:ext>
                </a:extLst>
              </a:tr>
              <a:tr h="256801">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cs typeface="+mn-cs"/>
                        </a:rPr>
                        <a:t>想定</a:t>
                      </a:r>
                      <a:r>
                        <a:rPr kumimoji="1" lang="en-US" altLang="ja-JP" sz="900" b="0" kern="1200" dirty="0" err="1">
                          <a:solidFill>
                            <a:schemeClr val="bg1"/>
                          </a:solidFill>
                          <a:latin typeface="Meiryo" panose="020B0604030504040204" pitchFamily="34" charset="-128"/>
                          <a:ea typeface="Meiryo" panose="020B0604030504040204" pitchFamily="34" charset="-128"/>
                          <a:cs typeface="+mn-cs"/>
                        </a:rPr>
                        <a:t>vimps</a:t>
                      </a:r>
                      <a:r>
                        <a:rPr kumimoji="1" lang="ja-JP" altLang="en-US" sz="900" b="0" kern="1200" dirty="0">
                          <a:solidFill>
                            <a:schemeClr val="bg1"/>
                          </a:solidFill>
                          <a:latin typeface="Meiryo" panose="020B0604030504040204" pitchFamily="34" charset="-128"/>
                          <a:ea typeface="Meiryo" panose="020B0604030504040204" pitchFamily="34" charset="-128"/>
                          <a:cs typeface="+mn-cs"/>
                        </a:rPr>
                        <a:t>（枠配信のみ）</a:t>
                      </a:r>
                    </a:p>
                  </a:txBody>
                  <a:tcPr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0" i="0" kern="1200" dirty="0">
                          <a:solidFill>
                            <a:srgbClr val="0D0D0D"/>
                          </a:solidFill>
                          <a:latin typeface="メイリオ" panose="020B0604030504040204" pitchFamily="50" charset="-128"/>
                          <a:ea typeface="メイリオ" panose="020B0604030504040204" pitchFamily="50" charset="-128"/>
                          <a:cs typeface="+mn-cs"/>
                        </a:rPr>
                        <a:t>試合がある場合：</a:t>
                      </a:r>
                      <a:r>
                        <a:rPr kumimoji="1" lang="en-US" altLang="ja-JP" sz="1050" b="0" i="0" kern="1200" dirty="0">
                          <a:solidFill>
                            <a:srgbClr val="0D0D0D"/>
                          </a:solidFill>
                          <a:latin typeface="メイリオ" panose="020B0604030504040204" pitchFamily="50" charset="-128"/>
                          <a:ea typeface="メイリオ" panose="020B0604030504040204" pitchFamily="50" charset="-128"/>
                          <a:cs typeface="+mn-cs"/>
                        </a:rPr>
                        <a:t>1,500,000</a:t>
                      </a:r>
                      <a:r>
                        <a:rPr kumimoji="1" lang="ja-JP" altLang="en-US" sz="1050" b="0" i="0" kern="1200" dirty="0">
                          <a:solidFill>
                            <a:srgbClr val="0D0D0D"/>
                          </a:solidFill>
                          <a:latin typeface="メイリオ" panose="020B0604030504040204" pitchFamily="50" charset="-128"/>
                          <a:ea typeface="メイリオ" panose="020B0604030504040204" pitchFamily="50" charset="-128"/>
                          <a:cs typeface="+mn-cs"/>
                        </a:rPr>
                        <a:t>～</a:t>
                      </a:r>
                      <a:r>
                        <a:rPr kumimoji="1" lang="en-US" altLang="ja-JP" sz="1050" b="0" i="0" kern="1200" dirty="0">
                          <a:solidFill>
                            <a:srgbClr val="0D0D0D"/>
                          </a:solidFill>
                          <a:latin typeface="メイリオ" panose="020B0604030504040204" pitchFamily="50" charset="-128"/>
                          <a:ea typeface="メイリオ" panose="020B0604030504040204" pitchFamily="50" charset="-128"/>
                          <a:cs typeface="+mn-cs"/>
                        </a:rPr>
                        <a:t>1,800,000vimps</a:t>
                      </a:r>
                    </a:p>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800" kern="1200" dirty="0">
                          <a:solidFill>
                            <a:srgbClr val="0D0D0D"/>
                          </a:solidFill>
                          <a:latin typeface="メイリオ" panose="020B0604030504040204" pitchFamily="50" charset="-128"/>
                          <a:ea typeface="メイリオ" panose="020B0604030504040204" pitchFamily="50" charset="-128"/>
                          <a:cs typeface="+mn-cs"/>
                        </a:rPr>
                        <a:t>※</a:t>
                      </a:r>
                      <a:r>
                        <a:rPr kumimoji="1" lang="ja-JP" altLang="en-US" sz="800" kern="1200" dirty="0">
                          <a:solidFill>
                            <a:srgbClr val="0D0D0D"/>
                          </a:solidFill>
                          <a:latin typeface="メイリオ" panose="020B0604030504040204" pitchFamily="50" charset="-128"/>
                          <a:ea typeface="メイリオ" panose="020B0604030504040204" pitchFamily="50" charset="-128"/>
                          <a:cs typeface="+mn-cs"/>
                        </a:rPr>
                        <a:t>試合数や試合時間の変動などによって変動します。</a:t>
                      </a:r>
                      <a:endParaRPr kumimoji="1" lang="en-US" altLang="ja-JP" sz="800" b="0" i="0" kern="1200" dirty="0">
                        <a:solidFill>
                          <a:srgbClr val="0D0D0D"/>
                        </a:solidFill>
                        <a:latin typeface="メイリオ" panose="020B0604030504040204" pitchFamily="50" charset="-128"/>
                        <a:ea typeface="メイリオ" panose="020B0604030504040204" pitchFamily="50" charset="-128"/>
                        <a:cs typeface="+mn-cs"/>
                      </a:endParaRPr>
                    </a:p>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en-US" altLang="ja-JP" sz="1050" b="0" i="0" kern="1200" dirty="0">
                        <a:solidFill>
                          <a:srgbClr val="0D0D0D"/>
                        </a:solidFill>
                        <a:latin typeface="メイリオ" panose="020B0604030504040204" pitchFamily="50" charset="-128"/>
                        <a:ea typeface="メイリオ" panose="020B0604030504040204" pitchFamily="50" charset="-128"/>
                        <a:cs typeface="+mn-cs"/>
                      </a:endParaRPr>
                    </a:p>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0" i="0" kern="1200" dirty="0">
                          <a:solidFill>
                            <a:srgbClr val="0D0D0D"/>
                          </a:solidFill>
                          <a:latin typeface="メイリオ" panose="020B0604030504040204" pitchFamily="50" charset="-128"/>
                          <a:ea typeface="メイリオ" panose="020B0604030504040204" pitchFamily="50" charset="-128"/>
                          <a:cs typeface="+mn-cs"/>
                        </a:rPr>
                        <a:t>試合がない場合：</a:t>
                      </a:r>
                      <a:r>
                        <a:rPr kumimoji="1" lang="en-US" altLang="ja-JP" sz="1050" b="0" i="0" kern="1200" dirty="0">
                          <a:solidFill>
                            <a:srgbClr val="0D0D0D"/>
                          </a:solidFill>
                          <a:latin typeface="メイリオ" panose="020B0604030504040204" pitchFamily="50" charset="-128"/>
                          <a:ea typeface="メイリオ" panose="020B0604030504040204" pitchFamily="50" charset="-128"/>
                          <a:cs typeface="+mn-cs"/>
                        </a:rPr>
                        <a:t>1,000,000</a:t>
                      </a:r>
                      <a:r>
                        <a:rPr kumimoji="1" lang="ja-JP" altLang="en-US" sz="1050" b="0" i="0" kern="1200" dirty="0">
                          <a:solidFill>
                            <a:srgbClr val="0D0D0D"/>
                          </a:solidFill>
                          <a:latin typeface="メイリオ" panose="020B0604030504040204" pitchFamily="50" charset="-128"/>
                          <a:ea typeface="メイリオ" panose="020B0604030504040204" pitchFamily="50" charset="-128"/>
                          <a:cs typeface="+mn-cs"/>
                        </a:rPr>
                        <a:t>～</a:t>
                      </a:r>
                      <a:r>
                        <a:rPr kumimoji="1" lang="en-US" altLang="ja-JP" sz="1050" b="0" i="0" kern="1200" dirty="0">
                          <a:solidFill>
                            <a:srgbClr val="0D0D0D"/>
                          </a:solidFill>
                          <a:latin typeface="メイリオ" panose="020B0604030504040204" pitchFamily="50" charset="-128"/>
                          <a:ea typeface="メイリオ" panose="020B0604030504040204" pitchFamily="50" charset="-128"/>
                          <a:cs typeface="+mn-cs"/>
                        </a:rPr>
                        <a:t>1,300,000vimps</a:t>
                      </a:r>
                      <a:endParaRPr kumimoji="1" lang="ja-JP" altLang="en-US" sz="1050" b="0" i="0" kern="1200" dirty="0">
                        <a:solidFill>
                          <a:srgbClr val="0D0D0D"/>
                        </a:solidFill>
                        <a:latin typeface="メイリオ" panose="020B0604030504040204" pitchFamily="50" charset="-128"/>
                        <a:ea typeface="メイリオ" panose="020B0604030504040204" pitchFamily="50" charset="-128"/>
                        <a:cs typeface="+mn-cs"/>
                      </a:endParaRP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tc>
                <a:tc gridSpan="2">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0" i="0" kern="1200" dirty="0">
                          <a:solidFill>
                            <a:srgbClr val="0D0D0D"/>
                          </a:solidFill>
                          <a:latin typeface="メイリオ" panose="020B0604030504040204" pitchFamily="50" charset="-128"/>
                          <a:ea typeface="メイリオ" panose="020B0604030504040204" pitchFamily="50" charset="-128"/>
                          <a:cs typeface="+mn-cs"/>
                        </a:rPr>
                        <a:t>試合がある場合：</a:t>
                      </a:r>
                      <a:r>
                        <a:rPr kumimoji="1" lang="en-US" altLang="ja-JP" sz="1050" b="0" i="0" kern="1200" dirty="0">
                          <a:solidFill>
                            <a:srgbClr val="0D0D0D"/>
                          </a:solidFill>
                          <a:latin typeface="メイリオ" panose="020B0604030504040204" pitchFamily="50" charset="-128"/>
                          <a:ea typeface="メイリオ" panose="020B0604030504040204" pitchFamily="50" charset="-128"/>
                          <a:cs typeface="+mn-cs"/>
                        </a:rPr>
                        <a:t>1,500,000</a:t>
                      </a:r>
                      <a:r>
                        <a:rPr kumimoji="1" lang="ja-JP" altLang="en-US" sz="1050" b="0" i="0" kern="1200" dirty="0">
                          <a:solidFill>
                            <a:srgbClr val="0D0D0D"/>
                          </a:solidFill>
                          <a:latin typeface="メイリオ" panose="020B0604030504040204" pitchFamily="50" charset="-128"/>
                          <a:ea typeface="メイリオ" panose="020B0604030504040204" pitchFamily="50" charset="-128"/>
                          <a:cs typeface="+mn-cs"/>
                        </a:rPr>
                        <a:t>～</a:t>
                      </a:r>
                      <a:r>
                        <a:rPr kumimoji="1" lang="en-US" altLang="ja-JP" sz="1050" b="0" i="0" kern="1200" dirty="0">
                          <a:solidFill>
                            <a:srgbClr val="0D0D0D"/>
                          </a:solidFill>
                          <a:latin typeface="メイリオ" panose="020B0604030504040204" pitchFamily="50" charset="-128"/>
                          <a:ea typeface="メイリオ" panose="020B0604030504040204" pitchFamily="50" charset="-128"/>
                          <a:cs typeface="+mn-cs"/>
                        </a:rPr>
                        <a:t>1,800,000vimps</a:t>
                      </a:r>
                    </a:p>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800" kern="1200" dirty="0">
                          <a:solidFill>
                            <a:srgbClr val="0D0D0D"/>
                          </a:solidFill>
                          <a:latin typeface="メイリオ" panose="020B0604030504040204" pitchFamily="50" charset="-128"/>
                          <a:ea typeface="メイリオ" panose="020B0604030504040204" pitchFamily="50" charset="-128"/>
                          <a:cs typeface="+mn-cs"/>
                        </a:rPr>
                        <a:t>※</a:t>
                      </a:r>
                      <a:r>
                        <a:rPr kumimoji="1" lang="ja-JP" altLang="en-US" sz="800" kern="1200" dirty="0">
                          <a:solidFill>
                            <a:srgbClr val="0D0D0D"/>
                          </a:solidFill>
                          <a:latin typeface="メイリオ" panose="020B0604030504040204" pitchFamily="50" charset="-128"/>
                          <a:ea typeface="メイリオ" panose="020B0604030504040204" pitchFamily="50" charset="-128"/>
                          <a:cs typeface="+mn-cs"/>
                        </a:rPr>
                        <a:t>試合数や試合時間の変動などによって変動します。</a:t>
                      </a:r>
                      <a:endParaRPr kumimoji="1" lang="en-US" altLang="ja-JP" sz="800" b="0" i="0" kern="1200" dirty="0">
                        <a:solidFill>
                          <a:srgbClr val="0D0D0D"/>
                        </a:solidFill>
                        <a:latin typeface="メイリオ" panose="020B0604030504040204" pitchFamily="50" charset="-128"/>
                        <a:ea typeface="メイリオ" panose="020B0604030504040204" pitchFamily="50" charset="-128"/>
                        <a:cs typeface="+mn-cs"/>
                      </a:endParaRPr>
                    </a:p>
                    <a:p>
                      <a:pPr marL="0" marR="0" lvl="0" indent="0" algn="ctr" defTabSz="914423" rtl="0" eaLnBrk="1" fontAlgn="auto" latinLnBrk="0" hangingPunct="1">
                        <a:lnSpc>
                          <a:spcPct val="100000"/>
                        </a:lnSpc>
                        <a:spcBef>
                          <a:spcPts val="0"/>
                        </a:spcBef>
                        <a:spcAft>
                          <a:spcPts val="0"/>
                        </a:spcAft>
                        <a:buClrTx/>
                        <a:buSzTx/>
                        <a:buFontTx/>
                        <a:buNone/>
                        <a:tabLst/>
                        <a:defRPr/>
                      </a:pPr>
                      <a:endParaRPr kumimoji="1" lang="en-US" altLang="ja-JP" sz="1050" b="0" i="0" kern="1200" dirty="0">
                        <a:solidFill>
                          <a:srgbClr val="0D0D0D"/>
                        </a:solidFill>
                        <a:latin typeface="メイリオ" panose="020B0604030504040204" pitchFamily="50" charset="-128"/>
                        <a:ea typeface="メイリオ" panose="020B0604030504040204" pitchFamily="50" charset="-128"/>
                        <a:cs typeface="+mn-cs"/>
                      </a:endParaRPr>
                    </a:p>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0" i="0" kern="1200" dirty="0">
                          <a:solidFill>
                            <a:srgbClr val="0D0D0D"/>
                          </a:solidFill>
                          <a:latin typeface="メイリオ" panose="020B0604030504040204" pitchFamily="50" charset="-128"/>
                          <a:ea typeface="メイリオ" panose="020B0604030504040204" pitchFamily="50" charset="-128"/>
                          <a:cs typeface="+mn-cs"/>
                        </a:rPr>
                        <a:t>試合がない場合：</a:t>
                      </a:r>
                      <a:r>
                        <a:rPr kumimoji="1" lang="en-US" altLang="ja-JP" sz="1050" b="0" i="0" kern="1200" dirty="0">
                          <a:solidFill>
                            <a:srgbClr val="0D0D0D"/>
                          </a:solidFill>
                          <a:latin typeface="メイリオ" panose="020B0604030504040204" pitchFamily="50" charset="-128"/>
                          <a:ea typeface="メイリオ" panose="020B0604030504040204" pitchFamily="50" charset="-128"/>
                          <a:cs typeface="+mn-cs"/>
                        </a:rPr>
                        <a:t>1,000,000</a:t>
                      </a:r>
                      <a:r>
                        <a:rPr kumimoji="1" lang="ja-JP" altLang="en-US" sz="1050" b="0" i="0" kern="1200" dirty="0">
                          <a:solidFill>
                            <a:srgbClr val="0D0D0D"/>
                          </a:solidFill>
                          <a:latin typeface="メイリオ" panose="020B0604030504040204" pitchFamily="50" charset="-128"/>
                          <a:ea typeface="メイリオ" panose="020B0604030504040204" pitchFamily="50" charset="-128"/>
                          <a:cs typeface="+mn-cs"/>
                        </a:rPr>
                        <a:t>～</a:t>
                      </a:r>
                      <a:r>
                        <a:rPr kumimoji="1" lang="en-US" altLang="ja-JP" sz="1050" b="0" i="0" kern="1200" dirty="0">
                          <a:solidFill>
                            <a:srgbClr val="0D0D0D"/>
                          </a:solidFill>
                          <a:latin typeface="メイリオ" panose="020B0604030504040204" pitchFamily="50" charset="-128"/>
                          <a:ea typeface="メイリオ" panose="020B0604030504040204" pitchFamily="50" charset="-128"/>
                          <a:cs typeface="+mn-cs"/>
                        </a:rPr>
                        <a:t>1,300,000vimps</a:t>
                      </a:r>
                      <a:endParaRPr kumimoji="1" lang="ja-JP" altLang="en-US" sz="1050" b="0" i="0" kern="1200" dirty="0">
                        <a:solidFill>
                          <a:srgbClr val="0D0D0D"/>
                        </a:solidFill>
                        <a:latin typeface="メイリオ" panose="020B0604030504040204" pitchFamily="50" charset="-128"/>
                        <a:ea typeface="メイリオ" panose="020B0604030504040204" pitchFamily="50" charset="-128"/>
                        <a:cs typeface="+mn-cs"/>
                      </a:endParaRPr>
                    </a:p>
                  </a:txBody>
                  <a:tcPr marT="360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hMerge="1">
                  <a:txBody>
                    <a:bodyPr/>
                    <a:lstStyle/>
                    <a:p>
                      <a:endParaRPr kumimoji="1" lang="ja-JP" altLang="en-US"/>
                    </a:p>
                  </a:txBody>
                  <a:tcPr>
                    <a:lnL w="190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788352744"/>
                  </a:ext>
                </a:extLst>
              </a:tr>
            </a:tbl>
          </a:graphicData>
        </a:graphic>
      </p:graphicFrame>
      <p:sp>
        <p:nvSpPr>
          <p:cNvPr id="3" name="円/楕円 23">
            <a:extLst>
              <a:ext uri="{FF2B5EF4-FFF2-40B4-BE49-F238E27FC236}">
                <a16:creationId xmlns:a16="http://schemas.microsoft.com/office/drawing/2014/main" id="{D278616A-BE10-3149-50E5-182FC097BBD2}"/>
              </a:ext>
            </a:extLst>
          </p:cNvPr>
          <p:cNvSpPr>
            <a:spLocks noChangeAspect="1"/>
          </p:cNvSpPr>
          <p:nvPr/>
        </p:nvSpPr>
        <p:spPr>
          <a:xfrm>
            <a:off x="8249291" y="2301577"/>
            <a:ext cx="180000" cy="180000"/>
          </a:xfrm>
          <a:prstGeom prst="ellipse">
            <a:avLst/>
          </a:prstGeom>
          <a:solidFill>
            <a:srgbClr val="00003E"/>
          </a:solidFill>
          <a:ln w="9525" cap="flat" cmpd="sng" algn="ctr">
            <a:no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900" b="1" kern="0" dirty="0">
                <a:solidFill>
                  <a:srgbClr val="FFFFFF"/>
                </a:solidFill>
                <a:latin typeface="Segoe UI" panose="020B0502040204020203" pitchFamily="34" charset="0"/>
                <a:ea typeface="メイリオ" panose="020B0604030504040204" pitchFamily="34" charset="-128"/>
                <a:cs typeface="Segoe UI" panose="020B0502040204020203" pitchFamily="34" charset="0"/>
              </a:rPr>
              <a:t>A</a:t>
            </a:r>
            <a:endParaRPr kumimoji="0" lang="ja-JP" altLang="en-US" sz="900" b="1" i="0" u="none" strike="noStrike" kern="0" cap="none" spc="0" normalizeH="0" baseline="0" noProof="0" dirty="0">
              <a:ln>
                <a:noFill/>
              </a:ln>
              <a:solidFill>
                <a:srgbClr val="FFFFFF"/>
              </a:solidFill>
              <a:effectLst/>
              <a:uLnTx/>
              <a:uFillTx/>
              <a:latin typeface="Segoe UI" panose="020B0502040204020203" pitchFamily="34" charset="0"/>
              <a:ea typeface="メイリオ" panose="020B0604030504040204" pitchFamily="34" charset="-128"/>
              <a:cs typeface="Segoe UI" panose="020B0502040204020203" pitchFamily="34" charset="0"/>
            </a:endParaRPr>
          </a:p>
        </p:txBody>
      </p:sp>
      <p:sp>
        <p:nvSpPr>
          <p:cNvPr id="14" name="テキスト ボックス 13">
            <a:extLst>
              <a:ext uri="{FF2B5EF4-FFF2-40B4-BE49-F238E27FC236}">
                <a16:creationId xmlns:a16="http://schemas.microsoft.com/office/drawing/2014/main" id="{F07B6F73-560D-8EF7-A86C-DADF6505E25B}"/>
              </a:ext>
            </a:extLst>
          </p:cNvPr>
          <p:cNvSpPr txBox="1"/>
          <p:nvPr/>
        </p:nvSpPr>
        <p:spPr>
          <a:xfrm>
            <a:off x="6565900" y="4200009"/>
            <a:ext cx="381000" cy="215444"/>
          </a:xfrm>
          <a:prstGeom prst="rect">
            <a:avLst/>
          </a:prstGeom>
          <a:noFill/>
        </p:spPr>
        <p:txBody>
          <a:bodyPr wrap="square">
            <a:spAutoFit/>
          </a:bodyPr>
          <a:lstStyle/>
          <a:p>
            <a:r>
              <a:rPr kumimoji="0" lang="en-US" altLang="ja-JP" sz="800" kern="0" dirty="0">
                <a:solidFill>
                  <a:srgbClr val="FF0033"/>
                </a:solidFill>
                <a:latin typeface="メイリオ" panose="020B0604030504040204" pitchFamily="50" charset="-128"/>
                <a:ea typeface="メイリオ" panose="020B0604030504040204" pitchFamily="50" charset="-128"/>
              </a:rPr>
              <a:t>※1</a:t>
            </a:r>
            <a:r>
              <a:rPr kumimoji="0" lang="ja-JP" altLang="en-US" sz="800" kern="0" dirty="0">
                <a:solidFill>
                  <a:srgbClr val="FF0033"/>
                </a:solidFill>
                <a:latin typeface="メイリオ" panose="020B0604030504040204" pitchFamily="50" charset="-128"/>
                <a:ea typeface="メイリオ" panose="020B0604030504040204" pitchFamily="50" charset="-128"/>
              </a:rPr>
              <a:t>　</a:t>
            </a:r>
            <a:endParaRPr lang="ja-JP" altLang="en-US" sz="800" dirty="0"/>
          </a:p>
        </p:txBody>
      </p:sp>
      <p:sp>
        <p:nvSpPr>
          <p:cNvPr id="15" name="テキスト ボックス 14">
            <a:extLst>
              <a:ext uri="{FF2B5EF4-FFF2-40B4-BE49-F238E27FC236}">
                <a16:creationId xmlns:a16="http://schemas.microsoft.com/office/drawing/2014/main" id="{D8CA0561-371F-DADC-CE51-AB8842C36F33}"/>
              </a:ext>
            </a:extLst>
          </p:cNvPr>
          <p:cNvSpPr txBox="1"/>
          <p:nvPr/>
        </p:nvSpPr>
        <p:spPr>
          <a:xfrm>
            <a:off x="10579100" y="4200009"/>
            <a:ext cx="615950" cy="215444"/>
          </a:xfrm>
          <a:prstGeom prst="rect">
            <a:avLst/>
          </a:prstGeom>
          <a:noFill/>
        </p:spPr>
        <p:txBody>
          <a:bodyPr wrap="square">
            <a:spAutoFit/>
          </a:bodyPr>
          <a:lstStyle/>
          <a:p>
            <a:r>
              <a:rPr kumimoji="0" lang="en-US" altLang="ja-JP" sz="800" kern="0" dirty="0">
                <a:solidFill>
                  <a:srgbClr val="FF0033"/>
                </a:solidFill>
                <a:latin typeface="メイリオ" panose="020B0604030504040204" pitchFamily="50" charset="-128"/>
                <a:ea typeface="メイリオ" panose="020B0604030504040204" pitchFamily="50" charset="-128"/>
              </a:rPr>
              <a:t>※1</a:t>
            </a:r>
            <a:r>
              <a:rPr kumimoji="0" lang="ja-JP" altLang="en-US" sz="800" kern="0" dirty="0">
                <a:solidFill>
                  <a:srgbClr val="FF0033"/>
                </a:solidFill>
                <a:latin typeface="メイリオ" panose="020B0604030504040204" pitchFamily="50" charset="-128"/>
                <a:ea typeface="メイリオ" panose="020B0604030504040204" pitchFamily="50" charset="-128"/>
              </a:rPr>
              <a:t>　</a:t>
            </a:r>
            <a:endParaRPr lang="ja-JP" altLang="en-US" sz="800" dirty="0"/>
          </a:p>
        </p:txBody>
      </p:sp>
      <p:sp>
        <p:nvSpPr>
          <p:cNvPr id="9" name="正方形/長方形 8">
            <a:extLst>
              <a:ext uri="{FF2B5EF4-FFF2-40B4-BE49-F238E27FC236}">
                <a16:creationId xmlns:a16="http://schemas.microsoft.com/office/drawing/2014/main" id="{543226D4-8AAA-B471-BE7E-925BC136088B}"/>
              </a:ext>
            </a:extLst>
          </p:cNvPr>
          <p:cNvSpPr/>
          <p:nvPr/>
        </p:nvSpPr>
        <p:spPr>
          <a:xfrm>
            <a:off x="479426" y="5887399"/>
            <a:ext cx="4087657" cy="406265"/>
          </a:xfrm>
          <a:prstGeom prst="rect">
            <a:avLst/>
          </a:prstGeom>
        </p:spPr>
        <p:txBody>
          <a:bodyPr wrap="none" lIns="0" tIns="0" rIns="0" bIns="0" anchor="t">
            <a:spAutoFit/>
          </a:bodyPr>
          <a:lstStyle/>
          <a:p>
            <a:pPr>
              <a:lnSpc>
                <a:spcPct val="110000"/>
              </a:lnSpc>
              <a:defRPr/>
            </a:pPr>
            <a:r>
              <a:rPr kumimoji="0" lang="en-US" altLang="ja-JP" sz="800" kern="0" dirty="0">
                <a:solidFill>
                  <a:srgbClr val="0D0D0D"/>
                </a:solidFill>
                <a:latin typeface="Meiryo"/>
                <a:ea typeface="Meiryo"/>
              </a:rPr>
              <a:t>※</a:t>
            </a:r>
            <a:r>
              <a:rPr kumimoji="0" lang="ja-JP" altLang="en-US" sz="800" kern="0" dirty="0">
                <a:solidFill>
                  <a:srgbClr val="0D0D0D"/>
                </a:solidFill>
                <a:latin typeface="Meiryo"/>
                <a:ea typeface="Meiryo"/>
              </a:rPr>
              <a:t>スマートフォン、</a:t>
            </a:r>
            <a:r>
              <a:rPr kumimoji="0" lang="en-US" sz="800" kern="0" dirty="0">
                <a:solidFill>
                  <a:srgbClr val="0D0D0D"/>
                </a:solidFill>
                <a:latin typeface="Meiryo"/>
                <a:ea typeface="+mn-lt"/>
              </a:rPr>
              <a:t>PC</a:t>
            </a:r>
            <a:r>
              <a:rPr kumimoji="0" lang="ja-JP" sz="800" kern="0" dirty="0">
                <a:solidFill>
                  <a:srgbClr val="0D0D0D"/>
                </a:solidFill>
                <a:latin typeface="Meiryo"/>
                <a:ea typeface="Meiryo"/>
              </a:rPr>
              <a:t>はパソコン、</a:t>
            </a:r>
            <a:r>
              <a:rPr kumimoji="0" lang="en-US" altLang="ja-JP" sz="800" kern="0" dirty="0">
                <a:solidFill>
                  <a:srgbClr val="0D0D0D"/>
                </a:solidFill>
                <a:latin typeface="Meiryo"/>
                <a:ea typeface="+mn-lt"/>
              </a:rPr>
              <a:t>MD</a:t>
            </a:r>
            <a:r>
              <a:rPr kumimoji="0" lang="ja-JP" sz="800" kern="0" dirty="0">
                <a:solidFill>
                  <a:srgbClr val="0D0D0D"/>
                </a:solidFill>
                <a:latin typeface="Meiryo"/>
                <a:ea typeface="Meiryo"/>
              </a:rPr>
              <a:t>はマルチデバイスの略称です。</a:t>
            </a:r>
            <a:r>
              <a:rPr kumimoji="0" lang="ja-JP" altLang="en-US" sz="800" kern="0" dirty="0">
                <a:solidFill>
                  <a:srgbClr val="0D0D0D"/>
                </a:solidFill>
                <a:latin typeface="Meiryo"/>
                <a:ea typeface="Meiryo"/>
              </a:rPr>
              <a:t>　</a:t>
            </a:r>
            <a:endParaRPr lang="en-US" altLang="ja-JP" sz="800" kern="0" dirty="0">
              <a:solidFill>
                <a:srgbClr val="0D0D0D"/>
              </a:solidFill>
              <a:latin typeface="Meiryo"/>
              <a:ea typeface="Meiryo"/>
            </a:endParaRPr>
          </a:p>
          <a:p>
            <a:pPr>
              <a:lnSpc>
                <a:spcPct val="110000"/>
              </a:lnSpc>
              <a:defRPr/>
            </a:pPr>
            <a:r>
              <a:rPr kumimoji="0" lang="en-US" altLang="ja-JP" sz="800" kern="0" dirty="0">
                <a:solidFill>
                  <a:srgbClr val="0D0D0D"/>
                </a:solidFill>
                <a:latin typeface="Meiryo"/>
                <a:ea typeface="Meiryo"/>
              </a:rPr>
              <a:t>※</a:t>
            </a:r>
            <a:r>
              <a:rPr kumimoji="0" lang="en-US" altLang="ja-JP" sz="800" kern="0" dirty="0" err="1">
                <a:solidFill>
                  <a:srgbClr val="0D0D0D"/>
                </a:solidFill>
                <a:latin typeface="Meiryo"/>
                <a:ea typeface="Meiryo"/>
              </a:rPr>
              <a:t>vCPM</a:t>
            </a:r>
            <a:r>
              <a:rPr kumimoji="0" lang="ja-JP" altLang="en-US" sz="800" kern="0" dirty="0">
                <a:solidFill>
                  <a:srgbClr val="0D0D0D"/>
                </a:solidFill>
                <a:latin typeface="Meiryo"/>
                <a:ea typeface="Meiryo"/>
              </a:rPr>
              <a:t>はビューアブルインプレッション</a:t>
            </a:r>
            <a:r>
              <a:rPr kumimoji="0" lang="en-US" altLang="ja-JP" sz="800" kern="0" dirty="0">
                <a:solidFill>
                  <a:srgbClr val="0D0D0D"/>
                </a:solidFill>
                <a:latin typeface="Meiryo"/>
                <a:ea typeface="Meiryo"/>
              </a:rPr>
              <a:t>1,000</a:t>
            </a:r>
            <a:r>
              <a:rPr kumimoji="0" lang="ja-JP" altLang="en-US" sz="800" kern="0" dirty="0">
                <a:solidFill>
                  <a:srgbClr val="0D0D0D"/>
                </a:solidFill>
                <a:latin typeface="Meiryo"/>
                <a:ea typeface="Meiryo"/>
              </a:rPr>
              <a:t>回あたりにかかる見込み広告費用です。 </a:t>
            </a:r>
            <a:endParaRPr lang="en-US" altLang="ja-JP" sz="800" kern="0" dirty="0">
              <a:solidFill>
                <a:srgbClr val="0D0D0D"/>
              </a:solidFill>
              <a:latin typeface="Meiryo" panose="020B0604030504040204" pitchFamily="34" charset="-128"/>
              <a:ea typeface="Meiryo" panose="020B0604030504040204" pitchFamily="34" charset="-128"/>
            </a:endParaRPr>
          </a:p>
          <a:p>
            <a:pPr>
              <a:lnSpc>
                <a:spcPct val="110000"/>
              </a:lnSpc>
              <a:defRPr/>
            </a:pPr>
            <a:r>
              <a:rPr kumimoji="0" lang="en-US" altLang="ja-JP" sz="800" kern="0" dirty="0">
                <a:solidFill>
                  <a:srgbClr val="0D0D0D"/>
                </a:solidFill>
                <a:latin typeface="Meiryo"/>
                <a:ea typeface="Meiryo"/>
              </a:rPr>
              <a:t>※</a:t>
            </a:r>
            <a:r>
              <a:rPr kumimoji="0" lang="en-US" altLang="ja-JP" sz="800" kern="0" dirty="0" err="1">
                <a:solidFill>
                  <a:srgbClr val="0D0D0D"/>
                </a:solidFill>
                <a:latin typeface="Meiryo"/>
                <a:ea typeface="Meiryo"/>
              </a:rPr>
              <a:t>vimps</a:t>
            </a:r>
            <a:r>
              <a:rPr kumimoji="0" lang="ja-JP" altLang="en-US" sz="800" kern="0" dirty="0">
                <a:solidFill>
                  <a:srgbClr val="0D0D0D"/>
                </a:solidFill>
                <a:latin typeface="Meiryo"/>
                <a:ea typeface="Meiryo"/>
              </a:rPr>
              <a:t>はビューアブルインプレッションの略称です。</a:t>
            </a:r>
            <a:endParaRPr lang="en-US" altLang="ja-JP" sz="800" kern="0" dirty="0">
              <a:solidFill>
                <a:srgbClr val="0D0D0D"/>
              </a:solidFill>
              <a:latin typeface="Meiryo"/>
              <a:ea typeface="Meiryo"/>
            </a:endParaRPr>
          </a:p>
        </p:txBody>
      </p:sp>
      <p:sp>
        <p:nvSpPr>
          <p:cNvPr id="10" name="テキスト ボックス 9">
            <a:extLst>
              <a:ext uri="{FF2B5EF4-FFF2-40B4-BE49-F238E27FC236}">
                <a16:creationId xmlns:a16="http://schemas.microsoft.com/office/drawing/2014/main" id="{1B54AC08-BC98-F2B4-E8E0-7DA4AB26BBE4}"/>
              </a:ext>
            </a:extLst>
          </p:cNvPr>
          <p:cNvSpPr txBox="1"/>
          <p:nvPr/>
        </p:nvSpPr>
        <p:spPr>
          <a:xfrm>
            <a:off x="7449295" y="5875087"/>
            <a:ext cx="4190250" cy="215444"/>
          </a:xfrm>
          <a:prstGeom prst="rect">
            <a:avLst/>
          </a:prstGeom>
          <a:noFill/>
        </p:spPr>
        <p:txBody>
          <a:bodyPr wrap="square" rtlCol="0">
            <a:spAutoFit/>
          </a:bodyPr>
          <a:lstStyle/>
          <a:p>
            <a:r>
              <a:rPr kumimoji="0" lang="en-US" altLang="ja-JP" sz="800" kern="0" dirty="0">
                <a:solidFill>
                  <a:srgbClr val="FF0033"/>
                </a:solidFill>
                <a:latin typeface="メイリオ" panose="020B0604030504040204" pitchFamily="50" charset="-128"/>
                <a:ea typeface="メイリオ" panose="020B0604030504040204" pitchFamily="50" charset="-128"/>
              </a:rPr>
              <a:t>※1</a:t>
            </a:r>
            <a:r>
              <a:rPr kumimoji="0" lang="ja-JP" altLang="en-US" sz="800" kern="0" dirty="0">
                <a:solidFill>
                  <a:srgbClr val="FF0033"/>
                </a:solidFill>
                <a:latin typeface="メイリオ" panose="020B0604030504040204" pitchFamily="50" charset="-128"/>
                <a:ea typeface="メイリオ" panose="020B0604030504040204" pitchFamily="50" charset="-128"/>
              </a:rPr>
              <a:t>　指定された時間帯のみ配信されます。また、時間帯指定の変更は不可となります。</a:t>
            </a:r>
          </a:p>
        </p:txBody>
      </p:sp>
    </p:spTree>
    <p:extLst>
      <p:ext uri="{BB962C8B-B14F-4D97-AF65-F5344CB8AC3E}">
        <p14:creationId xmlns:p14="http://schemas.microsoft.com/office/powerpoint/2010/main" val="9669862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35">
            <a:extLst>
              <a:ext uri="{FF2B5EF4-FFF2-40B4-BE49-F238E27FC236}">
                <a16:creationId xmlns:a16="http://schemas.microsoft.com/office/drawing/2014/main" id="{D030F671-8DFA-870D-597F-FFA7AC692215}"/>
              </a:ext>
            </a:extLst>
          </p:cNvPr>
          <p:cNvSpPr>
            <a:spLocks noGrp="1"/>
          </p:cNvSpPr>
          <p:nvPr>
            <p:ph type="body" sz="quarter" idx="12"/>
          </p:nvPr>
        </p:nvSpPr>
        <p:spPr/>
        <p:txBody>
          <a:bodyPr/>
          <a:lstStyle/>
          <a:p>
            <a:pPr marL="0" indent="0">
              <a:buNone/>
            </a:pPr>
            <a:r>
              <a:rPr kumimoji="1" lang="ja-JP" altLang="en-US" i="0">
                <a:latin typeface="Meiryo" panose="020B0604030504040204" pitchFamily="34" charset="-128"/>
                <a:ea typeface="Meiryo" panose="020B0604030504040204" pitchFamily="34" charset="-128"/>
              </a:rPr>
              <a:t>商品スペック</a:t>
            </a:r>
          </a:p>
        </p:txBody>
      </p:sp>
      <p:pic>
        <p:nvPicPr>
          <p:cNvPr id="10" name="図プレースホルダー 9" descr="アイコン&#10;&#10;自動的に生成された説明">
            <a:extLst>
              <a:ext uri="{FF2B5EF4-FFF2-40B4-BE49-F238E27FC236}">
                <a16:creationId xmlns:a16="http://schemas.microsoft.com/office/drawing/2014/main" id="{34A4FDA2-7534-76BA-A9CB-D155CC40FEC2}"/>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5" name="角丸四角形 4">
            <a:extLst>
              <a:ext uri="{FF2B5EF4-FFF2-40B4-BE49-F238E27FC236}">
                <a16:creationId xmlns:a16="http://schemas.microsoft.com/office/drawing/2014/main" id="{3EEE774C-01F1-C4F0-B967-EECA0B958B2C}"/>
              </a:ext>
            </a:extLst>
          </p:cNvPr>
          <p:cNvSpPr/>
          <p:nvPr/>
        </p:nvSpPr>
        <p:spPr>
          <a:xfrm>
            <a:off x="1717542" y="202787"/>
            <a:ext cx="1724158"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00003E"/>
                </a:solidFill>
                <a:effectLst/>
                <a:uLnTx/>
                <a:uFillTx/>
                <a:latin typeface="Meiryo" panose="020B0604030504040204" pitchFamily="34" charset="-128"/>
                <a:ea typeface="Meiryo" panose="020B0604030504040204" pitchFamily="34" charset="-128"/>
                <a:cs typeface="+mn-cs"/>
              </a:rPr>
              <a:t>ターゲティング設定</a:t>
            </a:r>
          </a:p>
        </p:txBody>
      </p:sp>
      <p:sp>
        <p:nvSpPr>
          <p:cNvPr id="9" name="テキスト プレースホルダー 1">
            <a:extLst>
              <a:ext uri="{FF2B5EF4-FFF2-40B4-BE49-F238E27FC236}">
                <a16:creationId xmlns:a16="http://schemas.microsoft.com/office/drawing/2014/main" id="{1E42B688-BC7D-37B2-B6F3-8362BCB536D1}"/>
              </a:ext>
            </a:extLst>
          </p:cNvPr>
          <p:cNvSpPr txBox="1">
            <a:spLocks/>
          </p:cNvSpPr>
          <p:nvPr/>
        </p:nvSpPr>
        <p:spPr>
          <a:xfrm>
            <a:off x="3657600" y="252000"/>
            <a:ext cx="6278292" cy="335028"/>
          </a:xfrm>
          <a:prstGeom prst="rect">
            <a:avLst/>
          </a:prstGeom>
        </p:spPr>
        <p:txBody>
          <a:bodyPr wrap="none" lIns="0" tIns="0" rIns="0" bIns="0" anchor="ctr">
            <a:noAutofit/>
          </a:bodyPr>
          <a:lstStyle>
            <a:lvl1pPr marL="0" indent="0" algn="l" rtl="0" eaLnBrk="0" fontAlgn="base" hangingPunct="0">
              <a:lnSpc>
                <a:spcPct val="90000"/>
              </a:lnSpc>
              <a:spcBef>
                <a:spcPts val="1000"/>
              </a:spcBef>
              <a:spcAft>
                <a:spcPct val="0"/>
              </a:spcAft>
              <a:buFont typeface="Arial" panose="020B0604020202020204" pitchFamily="34" charset="0"/>
              <a:buNone/>
              <a:defRPr kumimoji="1" sz="2000" b="1" i="0" kern="1200">
                <a:solidFill>
                  <a:srgbClr val="00003E"/>
                </a:solidFill>
                <a:latin typeface="Meiryo" panose="020B0604030504040204" pitchFamily="34" charset="-128"/>
                <a:ea typeface="Meiryo" panose="020B0604030504040204" pitchFamily="34" charset="-128"/>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l"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2000" b="1" i="0" u="none" strike="noStrike" kern="1200" cap="none" spc="0" normalizeH="0" baseline="0" noProof="0" dirty="0">
                <a:ln>
                  <a:noFill/>
                </a:ln>
                <a:solidFill>
                  <a:srgbClr val="00003E"/>
                </a:solidFill>
                <a:effectLst/>
                <a:uLnTx/>
                <a:uFillTx/>
                <a:latin typeface="Meiryo" panose="020B0604030504040204" pitchFamily="34" charset="-128"/>
                <a:ea typeface="Meiryo" panose="020B0604030504040204" pitchFamily="34" charset="-128"/>
                <a:cs typeface="+mn-cs"/>
              </a:rPr>
              <a:t>トップパネル　スマートフォン</a:t>
            </a:r>
          </a:p>
        </p:txBody>
      </p:sp>
      <p:graphicFrame>
        <p:nvGraphicFramePr>
          <p:cNvPr id="11" name="表 10">
            <a:extLst>
              <a:ext uri="{FF2B5EF4-FFF2-40B4-BE49-F238E27FC236}">
                <a16:creationId xmlns:a16="http://schemas.microsoft.com/office/drawing/2014/main" id="{BD3E3E29-1B0D-EC17-0712-C126518CE4DF}"/>
              </a:ext>
            </a:extLst>
          </p:cNvPr>
          <p:cNvGraphicFramePr>
            <a:graphicFrameLocks noGrp="1"/>
          </p:cNvGraphicFramePr>
          <p:nvPr>
            <p:extLst>
              <p:ext uri="{D42A27DB-BD31-4B8C-83A1-F6EECF244321}">
                <p14:modId xmlns:p14="http://schemas.microsoft.com/office/powerpoint/2010/main" val="1781944451"/>
              </p:ext>
            </p:extLst>
          </p:nvPr>
        </p:nvGraphicFramePr>
        <p:xfrm>
          <a:off x="386288" y="942252"/>
          <a:ext cx="8097955" cy="3679203"/>
        </p:xfrm>
        <a:graphic>
          <a:graphicData uri="http://schemas.openxmlformats.org/drawingml/2006/table">
            <a:tbl>
              <a:tblPr firstCol="1" bandRow="1"/>
              <a:tblGrid>
                <a:gridCol w="1861422">
                  <a:extLst>
                    <a:ext uri="{9D8B030D-6E8A-4147-A177-3AD203B41FA5}">
                      <a16:colId xmlns:a16="http://schemas.microsoft.com/office/drawing/2014/main" val="792911817"/>
                    </a:ext>
                  </a:extLst>
                </a:gridCol>
                <a:gridCol w="2533840">
                  <a:extLst>
                    <a:ext uri="{9D8B030D-6E8A-4147-A177-3AD203B41FA5}">
                      <a16:colId xmlns:a16="http://schemas.microsoft.com/office/drawing/2014/main" val="2515137241"/>
                    </a:ext>
                  </a:extLst>
                </a:gridCol>
                <a:gridCol w="1920192">
                  <a:extLst>
                    <a:ext uri="{9D8B030D-6E8A-4147-A177-3AD203B41FA5}">
                      <a16:colId xmlns:a16="http://schemas.microsoft.com/office/drawing/2014/main" val="2713178135"/>
                    </a:ext>
                  </a:extLst>
                </a:gridCol>
                <a:gridCol w="1782501">
                  <a:extLst>
                    <a:ext uri="{9D8B030D-6E8A-4147-A177-3AD203B41FA5}">
                      <a16:colId xmlns:a16="http://schemas.microsoft.com/office/drawing/2014/main" val="2337059294"/>
                    </a:ext>
                  </a:extLst>
                </a:gridCol>
              </a:tblGrid>
              <a:tr h="393102">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ctr"/>
                      <a:r>
                        <a:rPr kumimoji="1" lang="ja-JP" altLang="en-US" sz="1050" b="1" dirty="0">
                          <a:solidFill>
                            <a:schemeClr val="bg1"/>
                          </a:solidFill>
                          <a:latin typeface="Meiryo" panose="020B0604030504040204" pitchFamily="34" charset="-128"/>
                          <a:ea typeface="Meiryo" panose="020B0604030504040204" pitchFamily="34" charset="-128"/>
                        </a:rPr>
                        <a:t>ターゲティング</a:t>
                      </a:r>
                    </a:p>
                  </a:txBody>
                  <a:tcPr anchor="ctr">
                    <a:lnL w="63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050" b="1" kern="1200" dirty="0" err="1">
                          <a:solidFill>
                            <a:schemeClr val="bg1"/>
                          </a:solidFill>
                          <a:latin typeface="Meiryo" panose="020B0604030504040204" pitchFamily="34" charset="-128"/>
                          <a:ea typeface="Meiryo" panose="020B0604030504040204" pitchFamily="34" charset="-128"/>
                          <a:cs typeface="+mn-cs"/>
                        </a:rPr>
                        <a:t>vCPM</a:t>
                      </a:r>
                      <a:endParaRPr kumimoji="1" lang="en-US" altLang="ja-JP" sz="1050" b="1" kern="1200" dirty="0">
                        <a:solidFill>
                          <a:schemeClr val="bg1"/>
                        </a:solidFill>
                        <a:latin typeface="Meiryo" panose="020B0604030504040204" pitchFamily="34" charset="-128"/>
                        <a:ea typeface="Meiryo" panose="020B0604030504040204" pitchFamily="34" charset="-128"/>
                        <a:cs typeface="+mn-cs"/>
                      </a:endParaRPr>
                    </a:p>
                    <a:p>
                      <a:pPr algn="ctr"/>
                      <a:r>
                        <a:rPr kumimoji="1" lang="ja-JP" altLang="en-US" sz="1050" b="1" kern="1200" dirty="0">
                          <a:solidFill>
                            <a:schemeClr val="bg1"/>
                          </a:solidFill>
                          <a:latin typeface="Meiryo" panose="020B0604030504040204" pitchFamily="34" charset="-128"/>
                          <a:ea typeface="Meiryo" panose="020B0604030504040204" pitchFamily="34" charset="-128"/>
                          <a:cs typeface="+mn-cs"/>
                        </a:rPr>
                        <a:t>掛け率</a:t>
                      </a:r>
                      <a:endParaRPr kumimoji="1" lang="en-US" altLang="ja-JP" sz="1050" b="1" kern="1200" dirty="0">
                        <a:solidFill>
                          <a:schemeClr val="bg1"/>
                        </a:solidFill>
                        <a:latin typeface="Meiryo" panose="020B0604030504040204" pitchFamily="34" charset="-128"/>
                        <a:ea typeface="Meiryo" panose="020B0604030504040204" pitchFamily="34" charset="-128"/>
                        <a:cs typeface="+mn-cs"/>
                      </a:endParaRPr>
                    </a:p>
                  </a:txBody>
                  <a:tcPr marL="45720" marR="4572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p>
                      <a:pPr algn="ctr"/>
                      <a:r>
                        <a:rPr kumimoji="1" lang="ja-JP" altLang="en-US" sz="900" b="1" kern="1200" dirty="0">
                          <a:solidFill>
                            <a:schemeClr val="bg1"/>
                          </a:solidFill>
                          <a:latin typeface="Meiryo" panose="020B0604030504040204" pitchFamily="34" charset="-128"/>
                          <a:ea typeface="Meiryo" panose="020B0604030504040204" pitchFamily="34" charset="-128"/>
                          <a:cs typeface="+mn-cs"/>
                        </a:rPr>
                        <a:t>スポーツナビ　野球速報アプリ　トップパネル　</a:t>
                      </a:r>
                      <a:r>
                        <a:rPr kumimoji="1" lang="en-US" altLang="ja-JP" sz="900" b="1" kern="1200" dirty="0">
                          <a:solidFill>
                            <a:schemeClr val="bg1"/>
                          </a:solidFill>
                          <a:latin typeface="Meiryo" panose="020B0604030504040204" pitchFamily="34" charset="-128"/>
                          <a:ea typeface="Meiryo" panose="020B0604030504040204" pitchFamily="34" charset="-128"/>
                          <a:cs typeface="+mn-cs"/>
                        </a:rPr>
                        <a:t>SP</a:t>
                      </a:r>
                    </a:p>
                  </a:txBody>
                  <a:tcPr marL="45720" marR="4572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p>
                      <a:pPr algn="ctr"/>
                      <a:r>
                        <a:rPr kumimoji="1" lang="ja-JP" altLang="en-US" sz="900" b="1" kern="1200" dirty="0">
                          <a:solidFill>
                            <a:schemeClr val="bg1"/>
                          </a:solidFill>
                          <a:latin typeface="Meiryo" panose="020B0604030504040204" pitchFamily="34" charset="-128"/>
                          <a:ea typeface="Meiryo" panose="020B0604030504040204" pitchFamily="34" charset="-128"/>
                          <a:cs typeface="+mn-cs"/>
                        </a:rPr>
                        <a:t>スポーツナビ　野球速報アプリ　トップパネル　</a:t>
                      </a:r>
                      <a:r>
                        <a:rPr kumimoji="1" lang="en-US" altLang="ja-JP" sz="900" b="1" kern="1200" dirty="0">
                          <a:solidFill>
                            <a:schemeClr val="bg1"/>
                          </a:solidFill>
                          <a:latin typeface="Meiryo" panose="020B0604030504040204" pitchFamily="34" charset="-128"/>
                          <a:ea typeface="Meiryo" panose="020B0604030504040204" pitchFamily="34" charset="-128"/>
                          <a:cs typeface="+mn-cs"/>
                        </a:rPr>
                        <a:t>SP</a:t>
                      </a:r>
                      <a:r>
                        <a:rPr kumimoji="1" lang="ja-JP" altLang="en-US" sz="900" b="1" kern="1200" dirty="0">
                          <a:solidFill>
                            <a:schemeClr val="bg1"/>
                          </a:solidFill>
                          <a:latin typeface="Meiryo" panose="020B0604030504040204" pitchFamily="34" charset="-128"/>
                          <a:ea typeface="Meiryo" panose="020B0604030504040204" pitchFamily="34" charset="-128"/>
                          <a:cs typeface="+mn-cs"/>
                        </a:rPr>
                        <a:t>（</a:t>
                      </a:r>
                      <a:r>
                        <a:rPr kumimoji="1" lang="en-US" altLang="ja-JP" sz="900" b="1" kern="1200" dirty="0">
                          <a:solidFill>
                            <a:schemeClr val="bg1"/>
                          </a:solidFill>
                          <a:latin typeface="Meiryo" panose="020B0604030504040204" pitchFamily="34" charset="-128"/>
                          <a:ea typeface="Meiryo" panose="020B0604030504040204" pitchFamily="34" charset="-128"/>
                          <a:cs typeface="+mn-cs"/>
                        </a:rPr>
                        <a:t>FQ1</a:t>
                      </a:r>
                      <a:r>
                        <a:rPr kumimoji="1" lang="ja-JP" altLang="en-US" sz="900" b="1" kern="1200" dirty="0">
                          <a:solidFill>
                            <a:schemeClr val="bg1"/>
                          </a:solidFill>
                          <a:latin typeface="Meiryo" panose="020B0604030504040204" pitchFamily="34" charset="-128"/>
                          <a:ea typeface="Meiryo" panose="020B0604030504040204" pitchFamily="34" charset="-128"/>
                          <a:cs typeface="+mn-cs"/>
                        </a:rPr>
                        <a:t>）</a:t>
                      </a:r>
                      <a:endParaRPr kumimoji="1" lang="en-US" altLang="ja-JP" sz="900" b="1" kern="1200" dirty="0">
                        <a:solidFill>
                          <a:schemeClr val="bg1"/>
                        </a:solidFill>
                        <a:latin typeface="Meiryo" panose="020B0604030504040204" pitchFamily="34" charset="-128"/>
                        <a:ea typeface="Meiryo" panose="020B0604030504040204" pitchFamily="34" charset="-128"/>
                        <a:cs typeface="+mn-cs"/>
                      </a:endParaRPr>
                    </a:p>
                  </a:txBody>
                  <a:tcPr marL="45720" marR="4572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extLst>
                  <a:ext uri="{0D108BD9-81ED-4DB2-BD59-A6C34878D82A}">
                    <a16:rowId xmlns:a16="http://schemas.microsoft.com/office/drawing/2014/main" val="2117335041"/>
                  </a:ext>
                </a:extLst>
              </a:tr>
              <a:tr h="320671">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ctr"/>
                      <a:r>
                        <a:rPr kumimoji="1" lang="ja-JP" altLang="en-US" sz="1050" b="0">
                          <a:solidFill>
                            <a:schemeClr val="bg1"/>
                          </a:solidFill>
                          <a:latin typeface="Meiryo" panose="020B0604030504040204" pitchFamily="34" charset="-128"/>
                          <a:ea typeface="Meiryo" panose="020B0604030504040204" pitchFamily="34" charset="-128"/>
                        </a:rPr>
                        <a:t>性別</a:t>
                      </a:r>
                    </a:p>
                  </a:txBody>
                  <a:tcPr marT="46800" marB="46800" anchor="ctr">
                    <a:lnL w="63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050" b="0" dirty="0">
                          <a:solidFill>
                            <a:schemeClr val="bg1"/>
                          </a:solidFill>
                          <a:latin typeface="Meiryo"/>
                          <a:ea typeface="Meiryo"/>
                        </a:rPr>
                        <a:t>1.2</a:t>
                      </a:r>
                      <a:r>
                        <a:rPr kumimoji="1" lang="ja-JP" altLang="en-US" sz="1050" b="0">
                          <a:solidFill>
                            <a:schemeClr val="bg1"/>
                          </a:solidFill>
                          <a:latin typeface="Meiryo"/>
                          <a:ea typeface="Meiryo"/>
                        </a:rPr>
                        <a:t>倍</a:t>
                      </a:r>
                    </a:p>
                  </a:txBody>
                  <a:tcPr marL="163440" marR="163440" marT="46800" marB="468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0" kern="1200" dirty="0">
                          <a:solidFill>
                            <a:srgbClr val="0D0D0D"/>
                          </a:solidFill>
                          <a:latin typeface="Meiryo" panose="020B0604030504040204" pitchFamily="34" charset="-128"/>
                          <a:ea typeface="Meiryo" panose="020B0604030504040204" pitchFamily="34" charset="-128"/>
                          <a:cs typeface="+mn-cs"/>
                        </a:rPr>
                        <a:t>-</a:t>
                      </a:r>
                      <a:endParaRPr kumimoji="1" lang="en-US" altLang="ja-JP" sz="14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txBody>
                  <a:tcPr marL="163440" marR="163440" marT="46800" marB="468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0" kern="1200" dirty="0">
                          <a:solidFill>
                            <a:srgbClr val="0D0D0D"/>
                          </a:solidFill>
                          <a:latin typeface="Meiryo" panose="020B0604030504040204" pitchFamily="34" charset="-128"/>
                          <a:ea typeface="Meiryo" panose="020B0604030504040204" pitchFamily="34" charset="-128"/>
                          <a:cs typeface="+mn-cs"/>
                        </a:rPr>
                        <a:t>-</a:t>
                      </a:r>
                      <a:endParaRPr kumimoji="1" lang="en-US" altLang="ja-JP" sz="14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txBody>
                  <a:tcPr marL="163440" marR="163440" marT="46800" marB="468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84434171"/>
                  </a:ext>
                </a:extLst>
              </a:tr>
              <a:tr h="320671">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ctr"/>
                      <a:r>
                        <a:rPr kumimoji="1" lang="ja-JP" altLang="en-US" sz="1050" b="0">
                          <a:solidFill>
                            <a:schemeClr val="bg1"/>
                          </a:solidFill>
                          <a:latin typeface="Meiryo" panose="020B0604030504040204" pitchFamily="34" charset="-128"/>
                          <a:ea typeface="Meiryo" panose="020B0604030504040204" pitchFamily="34" charset="-128"/>
                        </a:rPr>
                        <a:t>年齢</a:t>
                      </a:r>
                    </a:p>
                  </a:txBody>
                  <a:tcPr marT="46800" marB="46800" anchor="ctr">
                    <a:lnL w="63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kern="1200" dirty="0">
                          <a:solidFill>
                            <a:schemeClr val="bg1"/>
                          </a:solidFill>
                          <a:latin typeface="Meiryo" panose="020B0604030504040204" pitchFamily="34" charset="-128"/>
                          <a:ea typeface="Meiryo" panose="020B0604030504040204" pitchFamily="34" charset="-128"/>
                          <a:cs typeface="+mn-cs"/>
                        </a:rPr>
                        <a:t>1.2</a:t>
                      </a:r>
                      <a:r>
                        <a:rPr kumimoji="1" lang="ja-JP" altLang="en-US" sz="1050" b="0" kern="1200" dirty="0">
                          <a:solidFill>
                            <a:schemeClr val="bg1"/>
                          </a:solidFill>
                          <a:latin typeface="Meiryo" panose="020B0604030504040204" pitchFamily="34" charset="-128"/>
                          <a:ea typeface="Meiryo" panose="020B0604030504040204" pitchFamily="34" charset="-128"/>
                          <a:cs typeface="+mn-cs"/>
                        </a:rPr>
                        <a:t>倍</a:t>
                      </a:r>
                    </a:p>
                  </a:txBody>
                  <a:tcPr marL="163440" marR="163440" marT="46800" marB="468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0" kern="1200" dirty="0">
                          <a:solidFill>
                            <a:srgbClr val="0D0D0D"/>
                          </a:solidFill>
                          <a:latin typeface="Meiryo" panose="020B0604030504040204" pitchFamily="34" charset="-128"/>
                          <a:ea typeface="Meiryo" panose="020B0604030504040204" pitchFamily="34" charset="-128"/>
                          <a:cs typeface="+mn-cs"/>
                        </a:rPr>
                        <a:t>-</a:t>
                      </a:r>
                      <a:endParaRPr kumimoji="1" lang="en-US" altLang="ja-JP" sz="14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txBody>
                  <a:tcPr marL="163440" marR="163440" marT="46800" marB="468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0" kern="1200" dirty="0">
                          <a:solidFill>
                            <a:srgbClr val="0D0D0D"/>
                          </a:solidFill>
                          <a:latin typeface="Meiryo" panose="020B0604030504040204" pitchFamily="34" charset="-128"/>
                          <a:ea typeface="Meiryo" panose="020B0604030504040204" pitchFamily="34" charset="-128"/>
                          <a:cs typeface="+mn-cs"/>
                        </a:rPr>
                        <a:t>-</a:t>
                      </a:r>
                      <a:endParaRPr kumimoji="1" lang="en-US" altLang="ja-JP" sz="14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txBody>
                  <a:tcPr marL="163440" marR="163440" marT="46800" marB="468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931917948"/>
                  </a:ext>
                </a:extLst>
              </a:tr>
              <a:tr h="395165">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kern="1200">
                          <a:solidFill>
                            <a:schemeClr val="bg1"/>
                          </a:solidFill>
                          <a:latin typeface="Meiryo" panose="020B0604030504040204" pitchFamily="34" charset="-128"/>
                          <a:ea typeface="Meiryo" panose="020B0604030504040204" pitchFamily="34" charset="-128"/>
                          <a:cs typeface="+mn-cs"/>
                        </a:rPr>
                        <a:t>地域</a:t>
                      </a:r>
                      <a:endParaRPr kumimoji="1" lang="en-US" altLang="ja-JP" sz="1050" b="0" kern="1200">
                        <a:solidFill>
                          <a:schemeClr val="bg1"/>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kern="1200">
                          <a:solidFill>
                            <a:schemeClr val="bg1"/>
                          </a:solidFill>
                          <a:latin typeface="Meiryo" panose="020B0604030504040204" pitchFamily="34" charset="-128"/>
                          <a:ea typeface="Meiryo" panose="020B0604030504040204" pitchFamily="34" charset="-128"/>
                          <a:cs typeface="+mn-cs"/>
                        </a:rPr>
                        <a:t>（都道府県）</a:t>
                      </a:r>
                    </a:p>
                  </a:txBody>
                  <a:tcPr marT="46800" marB="46800" anchor="ctr">
                    <a:lnL w="63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kern="1200" dirty="0">
                          <a:solidFill>
                            <a:schemeClr val="bg1"/>
                          </a:solidFill>
                          <a:latin typeface="Meiryo" panose="020B0604030504040204" pitchFamily="34" charset="-128"/>
                          <a:ea typeface="Meiryo" panose="020B0604030504040204" pitchFamily="34" charset="-128"/>
                          <a:cs typeface="+mn-cs"/>
                        </a:rPr>
                        <a:t>1.3</a:t>
                      </a:r>
                      <a:r>
                        <a:rPr kumimoji="1" lang="ja-JP" altLang="en-US" sz="1050" b="0" kern="1200" dirty="0">
                          <a:solidFill>
                            <a:schemeClr val="bg1"/>
                          </a:solidFill>
                          <a:latin typeface="Meiryo" panose="020B0604030504040204" pitchFamily="34" charset="-128"/>
                          <a:ea typeface="Meiryo" panose="020B0604030504040204" pitchFamily="34" charset="-128"/>
                          <a:cs typeface="+mn-cs"/>
                        </a:rPr>
                        <a:t>倍</a:t>
                      </a:r>
                    </a:p>
                  </a:txBody>
                  <a:tcPr marL="163440" marR="163440" marT="46800" marB="468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0" kern="1200" dirty="0">
                          <a:solidFill>
                            <a:srgbClr val="0D0D0D"/>
                          </a:solidFill>
                          <a:latin typeface="Meiryo" panose="020B0604030504040204" pitchFamily="34" charset="-128"/>
                          <a:ea typeface="Meiryo" panose="020B0604030504040204" pitchFamily="34" charset="-128"/>
                          <a:cs typeface="+mn-cs"/>
                        </a:rPr>
                        <a:t>-</a:t>
                      </a:r>
                    </a:p>
                  </a:txBody>
                  <a:tcPr marL="163440" marR="163440" marT="46800" marB="468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0" kern="1200" dirty="0">
                          <a:solidFill>
                            <a:srgbClr val="0D0D0D"/>
                          </a:solidFill>
                          <a:latin typeface="Meiryo" panose="020B0604030504040204" pitchFamily="34" charset="-128"/>
                          <a:ea typeface="Meiryo" panose="020B0604030504040204" pitchFamily="34" charset="-128"/>
                          <a:cs typeface="+mn-cs"/>
                        </a:rPr>
                        <a:t>-</a:t>
                      </a:r>
                    </a:p>
                  </a:txBody>
                  <a:tcPr marL="163440" marR="163440" marT="46800" marB="468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66098080"/>
                  </a:ext>
                </a:extLst>
              </a:tr>
              <a:tr h="395165">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ctr"/>
                      <a:r>
                        <a:rPr kumimoji="1" lang="ja-JP" altLang="en-US" sz="1050" b="0">
                          <a:solidFill>
                            <a:schemeClr val="bg1"/>
                          </a:solidFill>
                          <a:latin typeface="Meiryo" panose="020B0604030504040204" pitchFamily="34" charset="-128"/>
                          <a:ea typeface="Meiryo" panose="020B0604030504040204" pitchFamily="34" charset="-128"/>
                        </a:rPr>
                        <a:t>地域</a:t>
                      </a:r>
                      <a:endParaRPr kumimoji="1" lang="en-US" altLang="ja-JP" sz="1050" b="0">
                        <a:solidFill>
                          <a:schemeClr val="bg1"/>
                        </a:solidFill>
                        <a:latin typeface="Meiryo" panose="020B0604030504040204" pitchFamily="34" charset="-128"/>
                        <a:ea typeface="Meiryo" panose="020B0604030504040204" pitchFamily="34" charset="-128"/>
                      </a:endParaRPr>
                    </a:p>
                    <a:p>
                      <a:pPr algn="ctr"/>
                      <a:r>
                        <a:rPr kumimoji="1" lang="ja-JP" altLang="en-US" sz="1050" b="0">
                          <a:solidFill>
                            <a:schemeClr val="bg1"/>
                          </a:solidFill>
                          <a:latin typeface="Meiryo" panose="020B0604030504040204" pitchFamily="34" charset="-128"/>
                          <a:ea typeface="Meiryo" panose="020B0604030504040204" pitchFamily="34" charset="-128"/>
                        </a:rPr>
                        <a:t>（市区郡）</a:t>
                      </a:r>
                    </a:p>
                  </a:txBody>
                  <a:tcPr marT="46800" marB="46800" anchor="ctr">
                    <a:lnL w="63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050" b="0" kern="1200" dirty="0">
                          <a:solidFill>
                            <a:schemeClr val="bg1"/>
                          </a:solidFill>
                          <a:latin typeface="Meiryo" panose="020B0604030504040204" pitchFamily="34" charset="-128"/>
                          <a:ea typeface="Meiryo" panose="020B0604030504040204" pitchFamily="34" charset="-128"/>
                          <a:cs typeface="+mn-cs"/>
                        </a:rPr>
                        <a:t>1.56</a:t>
                      </a:r>
                      <a:r>
                        <a:rPr kumimoji="1" lang="ja-JP" altLang="en-US" sz="1050" b="0" kern="1200" dirty="0">
                          <a:solidFill>
                            <a:schemeClr val="bg1"/>
                          </a:solidFill>
                          <a:latin typeface="Meiryo" panose="020B0604030504040204" pitchFamily="34" charset="-128"/>
                          <a:ea typeface="Meiryo" panose="020B0604030504040204" pitchFamily="34" charset="-128"/>
                          <a:cs typeface="+mn-cs"/>
                        </a:rPr>
                        <a:t>倍</a:t>
                      </a:r>
                    </a:p>
                  </a:txBody>
                  <a:tcPr marL="163440" marR="163440" marT="46800" marB="468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0" kern="1200" dirty="0">
                          <a:solidFill>
                            <a:srgbClr val="0D0D0D"/>
                          </a:solidFill>
                          <a:latin typeface="Meiryo" panose="020B0604030504040204" pitchFamily="34" charset="-128"/>
                          <a:ea typeface="Meiryo" panose="020B0604030504040204" pitchFamily="34" charset="-128"/>
                          <a:cs typeface="+mn-cs"/>
                        </a:rPr>
                        <a:t>-</a:t>
                      </a:r>
                      <a:endParaRPr kumimoji="1" lang="ja-JP" altLang="en-US" sz="1400" b="0" kern="1200" dirty="0">
                        <a:solidFill>
                          <a:srgbClr val="0D0D0D"/>
                        </a:solidFill>
                        <a:latin typeface="Meiryo" panose="020B0604030504040204" pitchFamily="34" charset="-128"/>
                        <a:ea typeface="Meiryo" panose="020B0604030504040204" pitchFamily="34" charset="-128"/>
                        <a:cs typeface="+mn-cs"/>
                      </a:endParaRPr>
                    </a:p>
                  </a:txBody>
                  <a:tcPr marL="163440" marR="163440" marT="46800" marB="468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0" kern="1200" dirty="0">
                          <a:solidFill>
                            <a:srgbClr val="0D0D0D"/>
                          </a:solidFill>
                          <a:latin typeface="Meiryo" panose="020B0604030504040204" pitchFamily="34" charset="-128"/>
                          <a:ea typeface="Meiryo" panose="020B0604030504040204" pitchFamily="34" charset="-128"/>
                          <a:cs typeface="+mn-cs"/>
                        </a:rPr>
                        <a:t>-</a:t>
                      </a:r>
                      <a:endParaRPr kumimoji="1" lang="ja-JP" altLang="en-US" sz="1400" b="0" kern="1200" dirty="0">
                        <a:solidFill>
                          <a:srgbClr val="0D0D0D"/>
                        </a:solidFill>
                        <a:latin typeface="Meiryo" panose="020B0604030504040204" pitchFamily="34" charset="-128"/>
                        <a:ea typeface="Meiryo" panose="020B0604030504040204" pitchFamily="34" charset="-128"/>
                        <a:cs typeface="+mn-cs"/>
                      </a:endParaRPr>
                    </a:p>
                  </a:txBody>
                  <a:tcPr marL="163440" marR="163440" marT="46800" marB="468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463668774"/>
                  </a:ext>
                </a:extLst>
              </a:tr>
              <a:tr h="320671">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kern="1200">
                          <a:solidFill>
                            <a:schemeClr val="bg1"/>
                          </a:solidFill>
                          <a:latin typeface="Meiryo" panose="020B0604030504040204" pitchFamily="34" charset="-128"/>
                          <a:ea typeface="Meiryo" panose="020B0604030504040204" pitchFamily="34" charset="-128"/>
                          <a:cs typeface="+mn-cs"/>
                        </a:rPr>
                        <a:t>曜日・</a:t>
                      </a:r>
                      <a:r>
                        <a:rPr kumimoji="1" lang="ja-JP" altLang="en-US" sz="1050" b="0">
                          <a:solidFill>
                            <a:schemeClr val="bg1"/>
                          </a:solidFill>
                          <a:latin typeface="Meiryo" panose="020B0604030504040204" pitchFamily="34" charset="-128"/>
                          <a:ea typeface="Meiryo" panose="020B0604030504040204" pitchFamily="34" charset="-128"/>
                        </a:rPr>
                        <a:t>時間帯</a:t>
                      </a:r>
                    </a:p>
                  </a:txBody>
                  <a:tcPr marT="46800" marB="46800" anchor="ctr">
                    <a:lnL w="63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kern="1200" dirty="0">
                          <a:solidFill>
                            <a:schemeClr val="bg1"/>
                          </a:solidFill>
                          <a:latin typeface="Meiryo"/>
                          <a:ea typeface="Meiryo"/>
                          <a:cs typeface="+mn-cs"/>
                        </a:rPr>
                        <a:t>1.2</a:t>
                      </a:r>
                      <a:r>
                        <a:rPr kumimoji="1" lang="ja-JP" altLang="en-US" sz="1050" b="0" kern="1200">
                          <a:solidFill>
                            <a:schemeClr val="bg1"/>
                          </a:solidFill>
                          <a:latin typeface="Meiryo"/>
                          <a:ea typeface="Meiryo"/>
                          <a:cs typeface="+mn-cs"/>
                        </a:rPr>
                        <a:t>倍</a:t>
                      </a:r>
                    </a:p>
                  </a:txBody>
                  <a:tcPr marL="163440" marR="163440" marT="46800" marB="468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kern="1200" dirty="0">
                          <a:solidFill>
                            <a:srgbClr val="0D0D0D"/>
                          </a:solidFill>
                          <a:latin typeface="Meiryo" panose="020B0604030504040204" pitchFamily="34" charset="-128"/>
                          <a:ea typeface="Meiryo" panose="020B0604030504040204" pitchFamily="34" charset="-128"/>
                          <a:cs typeface="+mn-cs"/>
                        </a:rPr>
                        <a:t>時間帯固定</a:t>
                      </a:r>
                    </a:p>
                  </a:txBody>
                  <a:tcPr marL="163440" marR="163440" marT="46800" marB="468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kern="1200" dirty="0">
                          <a:solidFill>
                            <a:srgbClr val="0D0D0D"/>
                          </a:solidFill>
                          <a:latin typeface="Meiryo" panose="020B0604030504040204" pitchFamily="34" charset="-128"/>
                          <a:ea typeface="Meiryo" panose="020B0604030504040204" pitchFamily="34" charset="-128"/>
                          <a:cs typeface="+mn-cs"/>
                        </a:rPr>
                        <a:t>時間帯固定</a:t>
                      </a:r>
                    </a:p>
                  </a:txBody>
                  <a:tcPr marL="163440" marR="163440" marT="46800" marB="468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526559465"/>
                  </a:ext>
                </a:extLst>
              </a:tr>
              <a:tr h="669625">
                <a:tc rowSpan="2">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kern="1200">
                          <a:solidFill>
                            <a:schemeClr val="bg1"/>
                          </a:solidFill>
                          <a:latin typeface="Meiryo" panose="020B0604030504040204" pitchFamily="34" charset="-128"/>
                          <a:ea typeface="Meiryo" panose="020B0604030504040204" pitchFamily="34" charset="-128"/>
                          <a:cs typeface="+mn-cs"/>
                        </a:rPr>
                        <a:t>オーディエンスリスト</a:t>
                      </a:r>
                      <a:endParaRPr kumimoji="1" lang="ja-JP" altLang="en-US" sz="1100" b="0" kern="1200">
                        <a:solidFill>
                          <a:schemeClr val="bg1"/>
                        </a:solidFill>
                        <a:latin typeface="Meiryo" panose="020B0604030504040204" pitchFamily="34" charset="-128"/>
                        <a:ea typeface="Meiryo" panose="020B0604030504040204" pitchFamily="34" charset="-128"/>
                        <a:cs typeface="+mn-cs"/>
                      </a:endParaRPr>
                    </a:p>
                  </a:txBody>
                  <a:tcPr marT="46800" marB="46800" anchor="ctr">
                    <a:lnL w="63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kern="1200" dirty="0">
                          <a:solidFill>
                            <a:schemeClr val="bg1"/>
                          </a:solidFill>
                          <a:latin typeface="Meiryo" panose="020B0604030504040204" pitchFamily="34" charset="-128"/>
                          <a:ea typeface="Meiryo" panose="020B0604030504040204" pitchFamily="34" charset="-128"/>
                          <a:cs typeface="+mn-cs"/>
                        </a:rPr>
                        <a:t>（興味関心、購買意向、</a:t>
                      </a:r>
                      <a:endParaRPr kumimoji="1" lang="en-US" altLang="ja-JP" sz="1050" b="0" kern="1200" dirty="0">
                        <a:solidFill>
                          <a:schemeClr val="bg1"/>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kern="1200" dirty="0">
                          <a:solidFill>
                            <a:schemeClr val="bg1"/>
                          </a:solidFill>
                          <a:latin typeface="Meiryo" panose="020B0604030504040204" pitchFamily="34" charset="-128"/>
                          <a:ea typeface="Meiryo" panose="020B0604030504040204" pitchFamily="34" charset="-128"/>
                          <a:cs typeface="+mn-cs"/>
                        </a:rPr>
                        <a:t>属性・ライフイベント）</a:t>
                      </a:r>
                      <a:r>
                        <a:rPr kumimoji="1" lang="en-US" altLang="ja-JP" sz="1050" b="0" kern="1200" dirty="0">
                          <a:solidFill>
                            <a:schemeClr val="bg1"/>
                          </a:solidFill>
                          <a:latin typeface="Meiryo" panose="020B0604030504040204" pitchFamily="34" charset="-128"/>
                          <a:ea typeface="Meiryo" panose="020B0604030504040204" pitchFamily="34" charset="-128"/>
                          <a:cs typeface="+mn-cs"/>
                        </a:rPr>
                        <a:t>※</a:t>
                      </a:r>
                      <a:r>
                        <a:rPr kumimoji="1" lang="ja-JP" altLang="en-US" sz="1050" b="0" kern="1200" dirty="0">
                          <a:solidFill>
                            <a:schemeClr val="bg1"/>
                          </a:solidFill>
                          <a:latin typeface="Meiryo" panose="020B0604030504040204" pitchFamily="34" charset="-128"/>
                          <a:ea typeface="Meiryo" panose="020B0604030504040204" pitchFamily="34" charset="-128"/>
                          <a:cs typeface="+mn-cs"/>
                        </a:rPr>
                        <a:t>１</a:t>
                      </a:r>
                      <a:endParaRPr kumimoji="1" lang="en-US" altLang="ja-JP" sz="1050" b="0" kern="1200" dirty="0">
                        <a:solidFill>
                          <a:schemeClr val="bg1"/>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kern="1200" dirty="0">
                          <a:solidFill>
                            <a:schemeClr val="bg1"/>
                          </a:solidFill>
                          <a:latin typeface="Meiryo" panose="020B0604030504040204" pitchFamily="34" charset="-128"/>
                          <a:ea typeface="Meiryo" panose="020B0604030504040204" pitchFamily="34" charset="-128"/>
                          <a:cs typeface="+mn-cs"/>
                        </a:rPr>
                        <a:t>1.8</a:t>
                      </a:r>
                      <a:r>
                        <a:rPr kumimoji="1" lang="ja-JP" altLang="en-US" sz="1050" b="0" kern="1200" dirty="0">
                          <a:solidFill>
                            <a:schemeClr val="bg1"/>
                          </a:solidFill>
                          <a:latin typeface="Meiryo" panose="020B0604030504040204" pitchFamily="34" charset="-128"/>
                          <a:ea typeface="Meiryo" panose="020B0604030504040204" pitchFamily="34" charset="-128"/>
                          <a:cs typeface="+mn-cs"/>
                        </a:rPr>
                        <a:t>倍</a:t>
                      </a:r>
                    </a:p>
                  </a:txBody>
                  <a:tcPr marL="163440" marR="163440" marT="46800" marB="468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0" kern="1200" dirty="0">
                          <a:solidFill>
                            <a:srgbClr val="0D0D0D"/>
                          </a:solidFill>
                          <a:latin typeface="Meiryo" panose="020B0604030504040204" pitchFamily="34" charset="-128"/>
                          <a:ea typeface="Meiryo" panose="020B0604030504040204" pitchFamily="34" charset="-128"/>
                          <a:cs typeface="+mn-cs"/>
                        </a:rPr>
                        <a:t>-</a:t>
                      </a:r>
                      <a:endParaRPr kumimoji="1" lang="en-US" altLang="ja-JP" sz="14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txBody>
                  <a:tcPr marL="163440" marR="163440" marT="46800" marB="468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0" kern="1200" dirty="0">
                          <a:solidFill>
                            <a:srgbClr val="0D0D0D"/>
                          </a:solidFill>
                          <a:latin typeface="Meiryo" panose="020B0604030504040204" pitchFamily="34" charset="-128"/>
                          <a:ea typeface="Meiryo" panose="020B0604030504040204" pitchFamily="34" charset="-128"/>
                          <a:cs typeface="+mn-cs"/>
                        </a:rPr>
                        <a:t>-</a:t>
                      </a:r>
                      <a:endParaRPr kumimoji="1" lang="en-US" altLang="ja-JP" sz="14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txBody>
                  <a:tcPr marL="163440" marR="163440" marT="46800" marB="468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967014782"/>
                  </a:ext>
                </a:extLst>
              </a:tr>
              <a:tr h="395165">
                <a:tc vMerge="1">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kern="1200">
                          <a:solidFill>
                            <a:schemeClr val="bg1"/>
                          </a:solidFill>
                          <a:latin typeface="Meiryo" panose="020B0604030504040204" pitchFamily="34" charset="-128"/>
                          <a:ea typeface="Meiryo" panose="020B0604030504040204" pitchFamily="34" charset="-128"/>
                          <a:cs typeface="+mn-cs"/>
                        </a:rPr>
                        <a:t>オーディエンスリスト</a:t>
                      </a:r>
                      <a:br>
                        <a:rPr kumimoji="1" lang="en-US" altLang="ja-JP" sz="1050" b="0" kern="1200">
                          <a:solidFill>
                            <a:schemeClr val="bg1"/>
                          </a:solidFill>
                          <a:latin typeface="Meiryo" panose="020B0604030504040204" pitchFamily="34" charset="-128"/>
                          <a:ea typeface="Meiryo" panose="020B0604030504040204" pitchFamily="34" charset="-128"/>
                          <a:cs typeface="+mn-cs"/>
                        </a:rPr>
                      </a:br>
                      <a:r>
                        <a:rPr kumimoji="1" lang="ja-JP" altLang="en-US" sz="1050" b="0" kern="1200">
                          <a:solidFill>
                            <a:schemeClr val="bg1"/>
                          </a:solidFill>
                          <a:latin typeface="Meiryo" panose="020B0604030504040204" pitchFamily="34" charset="-128"/>
                          <a:ea typeface="Meiryo" panose="020B0604030504040204" pitchFamily="34" charset="-128"/>
                          <a:cs typeface="+mn-cs"/>
                        </a:rPr>
                        <a:t>（ヤフー提供）</a:t>
                      </a:r>
                      <a:r>
                        <a:rPr kumimoji="1" lang="en-US" altLang="ja-JP" sz="1000" b="0" kern="1200">
                          <a:solidFill>
                            <a:schemeClr val="bg1"/>
                          </a:solidFill>
                          <a:latin typeface="Meiryo" panose="020B0604030504040204" pitchFamily="34" charset="-128"/>
                          <a:ea typeface="Meiryo" panose="020B0604030504040204" pitchFamily="34" charset="-128"/>
                          <a:cs typeface="+mn-cs"/>
                        </a:rPr>
                        <a:t>※2</a:t>
                      </a:r>
                      <a:endParaRPr kumimoji="1" lang="ja-JP" altLang="en-US" sz="1100" b="0" kern="1200">
                        <a:solidFill>
                          <a:schemeClr val="bg1"/>
                        </a:solidFill>
                        <a:latin typeface="Meiryo" panose="020B0604030504040204" pitchFamily="34" charset="-128"/>
                        <a:ea typeface="Meiryo" panose="020B0604030504040204" pitchFamily="34" charset="-128"/>
                        <a:cs typeface="+mn-cs"/>
                      </a:endParaRPr>
                    </a:p>
                  </a:txBody>
                  <a:tcPr marT="46800" marB="46800" anchor="ctr">
                    <a:lnL w="63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kern="1200">
                          <a:solidFill>
                            <a:schemeClr val="bg1"/>
                          </a:solidFill>
                          <a:latin typeface="Meiryo"/>
                          <a:ea typeface="Meiryo"/>
                          <a:cs typeface="+mn-cs"/>
                        </a:rPr>
                        <a:t>（ヤフー提供）</a:t>
                      </a:r>
                      <a:r>
                        <a:rPr kumimoji="1" lang="en-US" altLang="ja-JP" sz="1050" b="0" kern="1200" dirty="0">
                          <a:solidFill>
                            <a:schemeClr val="bg1"/>
                          </a:solidFill>
                          <a:latin typeface="Meiryo"/>
                          <a:ea typeface="Meiryo"/>
                          <a:cs typeface="+mn-cs"/>
                        </a:rPr>
                        <a:t>※1</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kern="1200">
                          <a:solidFill>
                            <a:schemeClr val="bg1"/>
                          </a:solidFill>
                          <a:latin typeface="Meiryo" panose="020B0604030504040204" pitchFamily="34" charset="-128"/>
                          <a:ea typeface="Meiryo" panose="020B0604030504040204" pitchFamily="34" charset="-128"/>
                          <a:cs typeface="+mn-cs"/>
                        </a:rPr>
                        <a:t>リスト参照</a:t>
                      </a:r>
                    </a:p>
                  </a:txBody>
                  <a:tcPr marL="163440" marR="163440" marT="46800" marB="468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0" kern="1200" dirty="0">
                          <a:solidFill>
                            <a:srgbClr val="0D0D0D"/>
                          </a:solidFill>
                          <a:latin typeface="Meiryo" panose="020B0604030504040204" pitchFamily="34" charset="-128"/>
                          <a:ea typeface="Meiryo" panose="020B0604030504040204" pitchFamily="34" charset="-128"/>
                          <a:cs typeface="+mn-cs"/>
                        </a:rPr>
                        <a:t>-</a:t>
                      </a:r>
                      <a:endParaRPr kumimoji="1" lang="en-US" altLang="ja-JP" sz="14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txBody>
                  <a:tcPr marL="163440" marR="163440" marT="46800" marB="468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0" kern="1200" dirty="0">
                          <a:solidFill>
                            <a:srgbClr val="0D0D0D"/>
                          </a:solidFill>
                          <a:latin typeface="Meiryo" panose="020B0604030504040204" pitchFamily="34" charset="-128"/>
                          <a:ea typeface="Meiryo" panose="020B0604030504040204" pitchFamily="34" charset="-128"/>
                          <a:cs typeface="+mn-cs"/>
                        </a:rPr>
                        <a:t>-</a:t>
                      </a:r>
                      <a:endParaRPr kumimoji="1" lang="en-US" altLang="ja-JP" sz="14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txBody>
                  <a:tcPr marL="163440" marR="163440" marT="46800" marB="468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750538939"/>
                  </a:ext>
                </a:extLst>
              </a:tr>
              <a:tr h="395165">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a:solidFill>
                            <a:schemeClr val="bg1"/>
                          </a:solidFill>
                          <a:latin typeface="Meiryo" panose="020B0604030504040204" pitchFamily="34" charset="-128"/>
                          <a:ea typeface="Meiryo" panose="020B0604030504040204" pitchFamily="34" charset="-128"/>
                        </a:rPr>
                        <a:t>フリークエンシー</a:t>
                      </a:r>
                    </a:p>
                  </a:txBody>
                  <a:tcPr marT="46800" marB="46800" anchor="ctr">
                    <a:lnL w="63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kern="1200" dirty="0">
                          <a:solidFill>
                            <a:schemeClr val="bg1"/>
                          </a:solidFill>
                          <a:latin typeface="Meiryo"/>
                          <a:ea typeface="Meiryo"/>
                          <a:cs typeface="+mn-cs"/>
                        </a:rPr>
                        <a:t>2.0</a:t>
                      </a:r>
                      <a:r>
                        <a:rPr kumimoji="1" lang="ja-JP" altLang="en-US" sz="1050" b="0" kern="1200">
                          <a:solidFill>
                            <a:schemeClr val="bg1"/>
                          </a:solidFill>
                          <a:latin typeface="Meiryo"/>
                          <a:ea typeface="Meiryo"/>
                          <a:cs typeface="+mn-cs"/>
                        </a:rPr>
                        <a:t>倍</a:t>
                      </a:r>
                    </a:p>
                  </a:txBody>
                  <a:tcPr marL="163440" marR="163440" marT="46800" marB="468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0" kern="1200" dirty="0">
                          <a:solidFill>
                            <a:srgbClr val="0D0D0D"/>
                          </a:solidFill>
                          <a:latin typeface="Meiryo" panose="020B0604030504040204" pitchFamily="34" charset="-128"/>
                          <a:ea typeface="Meiryo" panose="020B0604030504040204" pitchFamily="34" charset="-128"/>
                          <a:cs typeface="+mn-cs"/>
                        </a:rPr>
                        <a:t>-</a:t>
                      </a:r>
                      <a:endParaRPr kumimoji="1" lang="ja-JP" altLang="en-US" sz="1400" b="0" kern="1200" dirty="0">
                        <a:solidFill>
                          <a:srgbClr val="0D0D0D"/>
                        </a:solidFill>
                        <a:latin typeface="Meiryo" panose="020B0604030504040204" pitchFamily="34" charset="-128"/>
                        <a:ea typeface="Meiryo" panose="020B0604030504040204" pitchFamily="34" charset="-128"/>
                        <a:cs typeface="+mn-cs"/>
                      </a:endParaRPr>
                    </a:p>
                  </a:txBody>
                  <a:tcPr marL="163440" marR="163440" marT="46800" marB="468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p>
                      <a:pPr lvl="0" algn="ctr">
                        <a:lnSpc>
                          <a:spcPct val="100000"/>
                        </a:lnSpc>
                        <a:spcBef>
                          <a:spcPts val="0"/>
                        </a:spcBef>
                        <a:spcAft>
                          <a:spcPts val="0"/>
                        </a:spcAft>
                        <a:buNone/>
                      </a:pPr>
                      <a:r>
                        <a:rPr lang="ja-JP" sz="1100" b="0" i="0" u="none" strike="noStrike" kern="1200" noProof="0" dirty="0">
                          <a:solidFill>
                            <a:srgbClr val="0D0D0D"/>
                          </a:solidFill>
                          <a:latin typeface="Meiryo"/>
                          <a:ea typeface="Meiryo"/>
                        </a:rPr>
                        <a:t>1回/通期(固定)</a:t>
                      </a:r>
                      <a:endParaRPr lang="ja-JP" dirty="0">
                        <a:solidFill>
                          <a:srgbClr val="0D0D0D"/>
                        </a:solidFill>
                      </a:endParaRPr>
                    </a:p>
                  </a:txBody>
                  <a:tcPr marL="163440" marR="163440" marT="46800" marB="4680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256108755"/>
                  </a:ext>
                </a:extLst>
              </a:tr>
            </a:tbl>
          </a:graphicData>
        </a:graphic>
      </p:graphicFrame>
      <p:sp>
        <p:nvSpPr>
          <p:cNvPr id="3" name="テキスト ボックス 5">
            <a:extLst>
              <a:ext uri="{FF2B5EF4-FFF2-40B4-BE49-F238E27FC236}">
                <a16:creationId xmlns:a16="http://schemas.microsoft.com/office/drawing/2014/main" id="{E548BAB0-17E5-6961-3375-76277C1215CD}"/>
              </a:ext>
            </a:extLst>
          </p:cNvPr>
          <p:cNvSpPr txBox="1"/>
          <p:nvPr/>
        </p:nvSpPr>
        <p:spPr>
          <a:xfrm>
            <a:off x="434444" y="4682502"/>
            <a:ext cx="11233147" cy="1311128"/>
          </a:xfrm>
          <a:prstGeom prst="rect">
            <a:avLst/>
          </a:prstGeom>
          <a:noFill/>
        </p:spPr>
        <p:txBody>
          <a:bodyPr wrap="square" lIns="0" tIns="45720" rIns="0" bIns="45720" rtlCol="0" anchor="t">
            <a:spAutoFit/>
          </a:bodyPr>
          <a:lstStyle>
            <a:defPPr lvl="0">
              <a:defRPr lang="ja-JP"/>
            </a:defPPr>
            <a:lvl1pPr marL="0" lvl="1" algn="l" defTabSz="914400" rtl="0" eaLnBrk="1" latinLnBrk="0" hangingPunct="1">
              <a:defRPr kumimoji="1" sz="1800" kern="1200">
                <a:solidFill>
                  <a:schemeClr val="tx1"/>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en-US" altLang="ja-JP" sz="900" b="0" i="0" u="none" strike="noStrike" kern="1200" cap="none" spc="0" normalizeH="0" baseline="0" noProof="0" dirty="0" err="1">
                <a:ln>
                  <a:noFill/>
                </a:ln>
                <a:solidFill>
                  <a:srgbClr val="0D0D0D"/>
                </a:solidFill>
                <a:effectLst/>
                <a:uLnTx/>
                <a:uFillTx/>
                <a:latin typeface="Meiryo" panose="020B0604030504040204" pitchFamily="34" charset="-128"/>
                <a:ea typeface="Meiryo" panose="020B0604030504040204" pitchFamily="34" charset="-128"/>
                <a:cs typeface="+mn-cs"/>
              </a:rPr>
              <a:t>vCPM</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は「基本料金</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ターゲティングごとに設定されている掛け率」（小数点以下切り捨て）によって決定されます。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en-US" altLang="ja-JP" sz="900" b="0" i="0" u="none" strike="noStrike" kern="1200" cap="none" spc="0" normalizeH="0" baseline="0" noProof="0" dirty="0" err="1">
                <a:ln>
                  <a:noFill/>
                </a:ln>
                <a:solidFill>
                  <a:srgbClr val="0D0D0D"/>
                </a:solidFill>
                <a:effectLst/>
                <a:uLnTx/>
                <a:uFillTx/>
                <a:latin typeface="Meiryo" panose="020B0604030504040204" pitchFamily="34" charset="-128"/>
                <a:ea typeface="Meiryo" panose="020B0604030504040204" pitchFamily="34" charset="-128"/>
                <a:cs typeface="+mn-cs"/>
              </a:rPr>
              <a:t>vCPM</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掛け率の最大値は</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2.0</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倍になります。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例：性別、年齢、オーディエンスリスト（興味関心、購買意向、属性・ライフイベント）を設定した場合、</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1.2</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1.2</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1.8</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=2.59</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倍となりますが、最大値が</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2.0</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倍のため、</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2.0</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倍で設定可能となります。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オーディエンスリストを複数選択した場合、</a:t>
            </a:r>
            <a:r>
              <a:rPr kumimoji="1" lang="en-US" altLang="ja-JP" sz="900" b="0" i="0" u="none" strike="noStrike" kern="1200" cap="none" spc="0" normalizeH="0" baseline="0" noProof="0" dirty="0" err="1">
                <a:ln>
                  <a:noFill/>
                </a:ln>
                <a:solidFill>
                  <a:srgbClr val="0D0D0D"/>
                </a:solidFill>
                <a:effectLst/>
                <a:uLnTx/>
                <a:uFillTx/>
                <a:latin typeface="Meiryo" panose="020B0604030504040204" pitchFamily="34" charset="-128"/>
                <a:ea typeface="Meiryo" panose="020B0604030504040204" pitchFamily="34" charset="-128"/>
                <a:cs typeface="+mn-cs"/>
              </a:rPr>
              <a:t>vCPM</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掛け率は高い方が選択されます。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例：「メディア視聴ターゲティング」</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1.5</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倍と「ファンターゲティング」</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1.8</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倍を選択した場合、</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a:t>
            </a:r>
            <a:r>
              <a:rPr kumimoji="1" lang="en-US" altLang="ja-JP" sz="900" b="0" i="0" u="none" strike="noStrike" kern="1200" cap="none" spc="0" normalizeH="0" baseline="0" noProof="0" dirty="0" err="1">
                <a:ln>
                  <a:noFill/>
                </a:ln>
                <a:solidFill>
                  <a:srgbClr val="0D0D0D"/>
                </a:solidFill>
                <a:effectLst/>
                <a:uLnTx/>
                <a:uFillTx/>
                <a:latin typeface="Meiryo" panose="020B0604030504040204" pitchFamily="34" charset="-128"/>
                <a:ea typeface="Meiryo" panose="020B0604030504040204" pitchFamily="34" charset="-128"/>
                <a:cs typeface="+mn-cs"/>
              </a:rPr>
              <a:t>vCPM</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掛け率は</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1.8</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倍が適用されます。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「枠購入型」や「時間帯ジャック購入型」配信商品の場合は、ターゲティング項目ごとの「</a:t>
            </a:r>
            <a:r>
              <a:rPr kumimoji="1" lang="en-US" altLang="ja-JP" sz="900" b="0" i="0" u="none" strike="noStrike" kern="1200" cap="none" spc="0" normalizeH="0" baseline="0" noProof="0" dirty="0" err="1">
                <a:ln>
                  <a:noFill/>
                </a:ln>
                <a:solidFill>
                  <a:srgbClr val="0D0D0D"/>
                </a:solidFill>
                <a:effectLst/>
                <a:uLnTx/>
                <a:uFillTx/>
                <a:latin typeface="Meiryo" panose="020B0604030504040204" pitchFamily="34" charset="-128"/>
                <a:ea typeface="Meiryo" panose="020B0604030504040204" pitchFamily="34" charset="-128"/>
                <a:cs typeface="+mn-cs"/>
              </a:rPr>
              <a:t>vCPM</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掛け率」を含んだ金額を記載しています。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※SP</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はスマートフォン、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PC</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はパソコン、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MD</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はマルチデバイスの略称です。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※1</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オーディエンスリストの詳細は、</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Yahoo!</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広告ヘルプを参照してください。</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a:t>
            </a:r>
            <a:r>
              <a:rPr kumimoji="1" lang="en-US" altLang="ja-JP" sz="900" b="0" i="0" u="none" strike="noStrike" kern="1200" cap="none" spc="0" normalizeH="0" baseline="0" noProof="0" dirty="0">
                <a:ln>
                  <a:noFill/>
                </a:ln>
                <a:solidFill>
                  <a:srgbClr val="000000">
                    <a:lumMod val="65000"/>
                    <a:lumOff val="35000"/>
                  </a:srgbClr>
                </a:solidFill>
                <a:effectLst/>
                <a:uLnTx/>
                <a:uFillTx/>
                <a:latin typeface="Meiryo" panose="020B0604030504040204" pitchFamily="34" charset="-128"/>
                <a:ea typeface="Meiryo" panose="020B0604030504040204" pitchFamily="34" charset="-128"/>
                <a:cs typeface="+mn-cs"/>
                <a:hlinkClick r:id="rId3"/>
              </a:rPr>
              <a:t>https://ads-help.yahoo-net.jp/s/article/H000044833?language=ja</a:t>
            </a:r>
            <a:endParaRPr kumimoji="1" lang="en-US" altLang="ja-JP" sz="900" b="0" i="0" u="none" strike="noStrike" kern="1200" cap="none" spc="0" normalizeH="0" baseline="0" noProof="0" dirty="0">
              <a:ln>
                <a:noFill/>
              </a:ln>
              <a:solidFill>
                <a:srgbClr val="000000">
                  <a:lumMod val="65000"/>
                  <a:lumOff val="35000"/>
                </a:srgbClr>
              </a:solidFill>
              <a:effectLst/>
              <a:uLnTx/>
              <a:uFillTx/>
              <a:latin typeface="Meiryo" panose="020B0604030504040204" pitchFamily="34" charset="-128"/>
              <a:ea typeface="Meiryo" panose="020B0604030504040204" pitchFamily="34" charset="-128"/>
              <a:cs typeface="+mn-cs"/>
            </a:endParaRPr>
          </a:p>
        </p:txBody>
      </p:sp>
    </p:spTree>
    <p:extLst>
      <p:ext uri="{BB962C8B-B14F-4D97-AF65-F5344CB8AC3E}">
        <p14:creationId xmlns:p14="http://schemas.microsoft.com/office/powerpoint/2010/main" val="11487032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図プレースホルダー 10" descr="アイコン&#10;&#10;自動的に生成された説明">
            <a:extLst>
              <a:ext uri="{FF2B5EF4-FFF2-40B4-BE49-F238E27FC236}">
                <a16:creationId xmlns:a16="http://schemas.microsoft.com/office/drawing/2014/main" id="{B6C3403B-C870-F947-1166-099BB1E68DFB}"/>
              </a:ext>
            </a:extLst>
          </p:cNvPr>
          <p:cNvPicPr>
            <a:picLocks noGrp="1" noChangeAspect="1"/>
          </p:cNvPicPr>
          <p:nvPr>
            <p:ph type="pic" sz="quarter" idx="15"/>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artisticGlowEdges/>
                    </a14:imgEffect>
                  </a14:imgLayer>
                </a14:imgProps>
              </a:ext>
              <a:ext uri="{28A0092B-C50C-407E-A947-70E740481C1C}">
                <a14:useLocalDpi xmlns:a14="http://schemas.microsoft.com/office/drawing/2010/main" val="0"/>
              </a:ext>
            </a:extLst>
          </a:blip>
          <a:srcRect t="3900" b="3900"/>
          <a:stretch/>
        </p:blipFill>
        <p:spPr/>
      </p:pic>
      <p:sp>
        <p:nvSpPr>
          <p:cNvPr id="6" name="テキスト プレースホルダー 5">
            <a:extLst>
              <a:ext uri="{FF2B5EF4-FFF2-40B4-BE49-F238E27FC236}">
                <a16:creationId xmlns:a16="http://schemas.microsoft.com/office/drawing/2014/main" id="{2060C559-B652-029C-6B25-63FBBD5573F0}"/>
              </a:ext>
            </a:extLst>
          </p:cNvPr>
          <p:cNvSpPr>
            <a:spLocks noGrp="1"/>
          </p:cNvSpPr>
          <p:nvPr>
            <p:ph type="body" sz="quarter" idx="19"/>
          </p:nvPr>
        </p:nvSpPr>
        <p:spPr/>
        <p:txBody>
          <a:bodyPr/>
          <a:lstStyle/>
          <a:p>
            <a:r>
              <a:rPr kumimoji="1" lang="ja-JP" altLang="en-US"/>
              <a:t>その他・注意事項</a:t>
            </a:r>
          </a:p>
        </p:txBody>
      </p:sp>
      <p:sp>
        <p:nvSpPr>
          <p:cNvPr id="5" name="テキスト プレースホルダー 4">
            <a:extLst>
              <a:ext uri="{FF2B5EF4-FFF2-40B4-BE49-F238E27FC236}">
                <a16:creationId xmlns:a16="http://schemas.microsoft.com/office/drawing/2014/main" id="{AFEC2A57-3E72-9C16-3FC9-E1D903256ABC}"/>
              </a:ext>
            </a:extLst>
          </p:cNvPr>
          <p:cNvSpPr>
            <a:spLocks noGrp="1"/>
          </p:cNvSpPr>
          <p:nvPr>
            <p:ph type="body" sz="quarter" idx="18"/>
          </p:nvPr>
        </p:nvSpPr>
        <p:spPr/>
        <p:txBody>
          <a:bodyPr/>
          <a:lstStyle/>
          <a:p>
            <a:r>
              <a:rPr kumimoji="1" lang="en-US" altLang="ja-JP"/>
              <a:t>03</a:t>
            </a:r>
            <a:endParaRPr kumimoji="1" lang="ja-JP" altLang="en-US"/>
          </a:p>
        </p:txBody>
      </p:sp>
      <p:sp>
        <p:nvSpPr>
          <p:cNvPr id="2" name="フッター プレースホルダー 1">
            <a:extLst>
              <a:ext uri="{FF2B5EF4-FFF2-40B4-BE49-F238E27FC236}">
                <a16:creationId xmlns:a16="http://schemas.microsoft.com/office/drawing/2014/main" id="{741E7C21-B615-B9A8-0BD5-48B5321400B5}"/>
              </a:ext>
            </a:extLst>
          </p:cNvPr>
          <p:cNvSpPr>
            <a:spLocks noGrp="1"/>
          </p:cNvSpPr>
          <p:nvPr>
            <p:ph type="ftr" sz="quarter" idx="4294967295"/>
          </p:nvPr>
        </p:nvSpPr>
        <p:spPr>
          <a:xfrm>
            <a:off x="0" y="0"/>
            <a:ext cx="0" cy="0"/>
          </a:xfrm>
        </p:spPr>
        <p:txBody>
          <a:bodyPr/>
          <a:lstStyle/>
          <a:p>
            <a:pPr>
              <a:defRPr/>
            </a:pPr>
            <a:r>
              <a:rPr lang="en" altLang="ja-JP" sz="800">
                <a:solidFill>
                  <a:schemeClr val="accent2"/>
                </a:solidFill>
              </a:rPr>
              <a:t>.</a:t>
            </a:r>
          </a:p>
        </p:txBody>
      </p:sp>
    </p:spTree>
    <p:extLst>
      <p:ext uri="{BB962C8B-B14F-4D97-AF65-F5344CB8AC3E}">
        <p14:creationId xmlns:p14="http://schemas.microsoft.com/office/powerpoint/2010/main" val="31861924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44AD1FD2-67A4-BC49-3811-05708DDACA60}"/>
              </a:ext>
            </a:extLst>
          </p:cNvPr>
          <p:cNvSpPr>
            <a:spLocks noGrp="1"/>
          </p:cNvSpPr>
          <p:nvPr>
            <p:ph type="body" sz="quarter" idx="12"/>
          </p:nvPr>
        </p:nvSpPr>
        <p:spPr/>
        <p:txBody>
          <a:bodyPr/>
          <a:lstStyle/>
          <a:p>
            <a:pPr marL="0" indent="0">
              <a:buNone/>
            </a:pPr>
            <a:r>
              <a:rPr lang="ja-JP" altLang="en-US"/>
              <a:t>その他・注意事項</a:t>
            </a:r>
          </a:p>
        </p:txBody>
      </p:sp>
      <p:pic>
        <p:nvPicPr>
          <p:cNvPr id="9" name="図プレースホルダー 8" descr="アイコン&#10;&#10;自動的に生成された説明">
            <a:extLst>
              <a:ext uri="{FF2B5EF4-FFF2-40B4-BE49-F238E27FC236}">
                <a16:creationId xmlns:a16="http://schemas.microsoft.com/office/drawing/2014/main" id="{C635152A-5674-BD19-B42B-844F21AA0A18}"/>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a:t>掲載制限カテゴリー</a:t>
            </a:r>
            <a:endParaRPr kumimoji="1" lang="ja-JP" altLang="en-US"/>
          </a:p>
        </p:txBody>
      </p:sp>
      <p:sp>
        <p:nvSpPr>
          <p:cNvPr id="4" name="正方形/長方形 3">
            <a:extLst>
              <a:ext uri="{FF2B5EF4-FFF2-40B4-BE49-F238E27FC236}">
                <a16:creationId xmlns:a16="http://schemas.microsoft.com/office/drawing/2014/main" id="{66C8D166-561E-87AA-2D97-22634365DE2D}"/>
              </a:ext>
            </a:extLst>
          </p:cNvPr>
          <p:cNvSpPr/>
          <p:nvPr/>
        </p:nvSpPr>
        <p:spPr>
          <a:xfrm>
            <a:off x="7773341" y="6332706"/>
            <a:ext cx="4183422" cy="406265"/>
          </a:xfrm>
          <a:prstGeom prst="rect">
            <a:avLst/>
          </a:prstGeom>
        </p:spPr>
        <p:txBody>
          <a:bodyPr wrap="square" lIns="0" tIns="0" rIns="0" bIns="0">
            <a:spAutoFit/>
          </a:bodyPr>
          <a:lstStyle/>
          <a:p>
            <a:pPr>
              <a:lnSpc>
                <a:spcPct val="110000"/>
              </a:lnSpc>
              <a:defRPr/>
            </a:pPr>
            <a:r>
              <a:rPr kumimoji="0" lang="en-US" altLang="ja-JP" sz="800" kern="0" dirty="0">
                <a:solidFill>
                  <a:prstClr val="black">
                    <a:lumMod val="65000"/>
                    <a:lumOff val="35000"/>
                  </a:prstClr>
                </a:solidFill>
                <a:latin typeface="Meiryo" panose="020B0604030504040204" pitchFamily="34" charset="-128"/>
                <a:ea typeface="Meiryo" panose="020B0604030504040204" pitchFamily="34" charset="-128"/>
              </a:rPr>
              <a:t>※</a:t>
            </a:r>
            <a:r>
              <a:rPr kumimoji="0" lang="ja-JP" altLang="en-US" sz="800" kern="0" dirty="0">
                <a:solidFill>
                  <a:prstClr val="black">
                    <a:lumMod val="65000"/>
                    <a:lumOff val="35000"/>
                  </a:prstClr>
                </a:solidFill>
                <a:latin typeface="Meiryo" panose="020B0604030504040204" pitchFamily="34" charset="-128"/>
                <a:ea typeface="Meiryo" panose="020B0604030504040204" pitchFamily="34" charset="-128"/>
              </a:rPr>
              <a:t>　　  の枠はホワイトリストで一部プロモーションで掲載可となる場合があります。</a:t>
            </a:r>
            <a:br>
              <a:rPr kumimoji="0" lang="en-US" altLang="ja-JP" sz="800" kern="0" dirty="0">
                <a:solidFill>
                  <a:prstClr val="black">
                    <a:lumMod val="65000"/>
                    <a:lumOff val="35000"/>
                  </a:prstClr>
                </a:solidFill>
                <a:latin typeface="Meiryo" panose="020B0604030504040204" pitchFamily="34" charset="-128"/>
                <a:ea typeface="Meiryo" panose="020B0604030504040204" pitchFamily="34" charset="-128"/>
              </a:rPr>
            </a:br>
            <a:r>
              <a:rPr kumimoji="0" lang="en-US" altLang="ja-JP" sz="800" kern="0" dirty="0">
                <a:solidFill>
                  <a:prstClr val="black">
                    <a:lumMod val="65000"/>
                    <a:lumOff val="35000"/>
                  </a:prstClr>
                </a:solidFill>
                <a:latin typeface="Meiryo" panose="020B0604030504040204" pitchFamily="34" charset="-128"/>
                <a:ea typeface="Meiryo" panose="020B0604030504040204" pitchFamily="34" charset="-128"/>
              </a:rPr>
              <a:t>※ </a:t>
            </a:r>
            <a:r>
              <a:rPr kumimoji="0" lang="ja-JP" altLang="en-US" sz="800" kern="0" dirty="0">
                <a:solidFill>
                  <a:prstClr val="black">
                    <a:lumMod val="65000"/>
                    <a:lumOff val="35000"/>
                  </a:prstClr>
                </a:solidFill>
                <a:latin typeface="Meiryo" panose="020B0604030504040204" pitchFamily="34" charset="-128"/>
                <a:ea typeface="Meiryo" panose="020B0604030504040204" pitchFamily="34" charset="-128"/>
              </a:rPr>
              <a:t>印のないカテゴリーは制限なしとなります。</a:t>
            </a:r>
            <a:endParaRPr kumimoji="0" lang="en-US" altLang="ja-JP" sz="800" kern="0" dirty="0">
              <a:solidFill>
                <a:prstClr val="black">
                  <a:lumMod val="65000"/>
                  <a:lumOff val="35000"/>
                </a:prstClr>
              </a:solidFill>
              <a:latin typeface="Meiryo" panose="020B0604030504040204" pitchFamily="34" charset="-128"/>
              <a:ea typeface="Meiryo" panose="020B0604030504040204" pitchFamily="34" charset="-128"/>
            </a:endParaRPr>
          </a:p>
          <a:p>
            <a:pPr>
              <a:lnSpc>
                <a:spcPct val="110000"/>
              </a:lnSpc>
              <a:defRPr/>
            </a:pPr>
            <a:r>
              <a:rPr kumimoji="0" lang="en-US" altLang="ja-JP" sz="800" kern="0" dirty="0">
                <a:solidFill>
                  <a:prstClr val="black">
                    <a:lumMod val="65000"/>
                    <a:lumOff val="35000"/>
                  </a:prstClr>
                </a:solidFill>
                <a:latin typeface="Meiryo" panose="020B0604030504040204" pitchFamily="34" charset="-128"/>
                <a:ea typeface="Meiryo" panose="020B0604030504040204" pitchFamily="34" charset="-128"/>
              </a:rPr>
              <a:t>※ SP</a:t>
            </a:r>
            <a:r>
              <a:rPr kumimoji="0" lang="ja-JP" altLang="en-US" sz="800" kern="0" dirty="0">
                <a:solidFill>
                  <a:prstClr val="black">
                    <a:lumMod val="65000"/>
                    <a:lumOff val="35000"/>
                  </a:prstClr>
                </a:solidFill>
                <a:latin typeface="Meiryo" panose="020B0604030504040204" pitchFamily="34" charset="-128"/>
                <a:ea typeface="Meiryo" panose="020B0604030504040204" pitchFamily="34" charset="-128"/>
              </a:rPr>
              <a:t>はスマートフォンの略称です。</a:t>
            </a:r>
            <a:endParaRPr kumimoji="0" lang="en-US" altLang="ja-JP" sz="800" kern="0" dirty="0">
              <a:solidFill>
                <a:prstClr val="black"/>
              </a:solidFill>
              <a:latin typeface="Meiryo" panose="020B0604030504040204" pitchFamily="34" charset="-128"/>
              <a:ea typeface="Meiryo" panose="020B0604030504040204" pitchFamily="34" charset="-128"/>
            </a:endParaRPr>
          </a:p>
        </p:txBody>
      </p:sp>
      <p:sp>
        <p:nvSpPr>
          <p:cNvPr id="6" name="正方形/長方形 5">
            <a:extLst>
              <a:ext uri="{FF2B5EF4-FFF2-40B4-BE49-F238E27FC236}">
                <a16:creationId xmlns:a16="http://schemas.microsoft.com/office/drawing/2014/main" id="{7F80B61E-C91E-2441-3C61-F3B1761AE122}"/>
              </a:ext>
            </a:extLst>
          </p:cNvPr>
          <p:cNvSpPr/>
          <p:nvPr/>
        </p:nvSpPr>
        <p:spPr>
          <a:xfrm>
            <a:off x="7928475" y="6313505"/>
            <a:ext cx="190338" cy="115018"/>
          </a:xfrm>
          <a:prstGeom prst="rect">
            <a:avLst/>
          </a:prstGeom>
          <a:solidFill>
            <a:srgbClr val="FCEDED"/>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000000"/>
              </a:solidFill>
              <a:effectLst/>
              <a:uLnTx/>
              <a:uFillTx/>
              <a:latin typeface="Meiryo" panose="020B0604030504040204" pitchFamily="34" charset="-128"/>
              <a:ea typeface="Meiryo" panose="020B0604030504040204" pitchFamily="34" charset="-128"/>
            </a:endParaRPr>
          </a:p>
        </p:txBody>
      </p:sp>
      <p:graphicFrame>
        <p:nvGraphicFramePr>
          <p:cNvPr id="3" name="表 2">
            <a:extLst>
              <a:ext uri="{FF2B5EF4-FFF2-40B4-BE49-F238E27FC236}">
                <a16:creationId xmlns:a16="http://schemas.microsoft.com/office/drawing/2014/main" id="{868881FD-216C-47A3-84CE-65AD038CA6F6}"/>
              </a:ext>
            </a:extLst>
          </p:cNvPr>
          <p:cNvGraphicFramePr>
            <a:graphicFrameLocks noGrp="1"/>
          </p:cNvGraphicFramePr>
          <p:nvPr>
            <p:extLst>
              <p:ext uri="{D42A27DB-BD31-4B8C-83A1-F6EECF244321}">
                <p14:modId xmlns:p14="http://schemas.microsoft.com/office/powerpoint/2010/main" val="2189219430"/>
              </p:ext>
            </p:extLst>
          </p:nvPr>
        </p:nvGraphicFramePr>
        <p:xfrm>
          <a:off x="479425" y="828721"/>
          <a:ext cx="6197822" cy="5225346"/>
        </p:xfrm>
        <a:graphic>
          <a:graphicData uri="http://schemas.openxmlformats.org/drawingml/2006/table">
            <a:tbl>
              <a:tblPr firstCol="1" bandRow="1"/>
              <a:tblGrid>
                <a:gridCol w="4315193">
                  <a:extLst>
                    <a:ext uri="{9D8B030D-6E8A-4147-A177-3AD203B41FA5}">
                      <a16:colId xmlns:a16="http://schemas.microsoft.com/office/drawing/2014/main" val="792911817"/>
                    </a:ext>
                  </a:extLst>
                </a:gridCol>
                <a:gridCol w="1882629">
                  <a:extLst>
                    <a:ext uri="{9D8B030D-6E8A-4147-A177-3AD203B41FA5}">
                      <a16:colId xmlns:a16="http://schemas.microsoft.com/office/drawing/2014/main" val="3057805663"/>
                    </a:ext>
                  </a:extLst>
                </a:gridCol>
              </a:tblGrid>
              <a:tr h="342594">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1">
                          <a:solidFill>
                            <a:schemeClr val="bg1"/>
                          </a:solidFill>
                        </a:rPr>
                        <a:t>カテゴリー名</a:t>
                      </a:r>
                      <a:endParaRPr kumimoji="1" lang="ja-JP" altLang="en-US" sz="900" b="1">
                        <a:solidFill>
                          <a:schemeClr val="bg1"/>
                        </a:solidFill>
                        <a:latin typeface="Meiryo" panose="020B0604030504040204" pitchFamily="34" charset="-128"/>
                        <a:ea typeface="Meiryo" panose="020B0604030504040204" pitchFamily="34" charset="-128"/>
                      </a:endParaRPr>
                    </a:p>
                  </a:txBody>
                  <a:tcPr anchor="ctr">
                    <a:lnL w="12700" cmpd="sng">
                      <a:solidFill>
                        <a:srgbClr val="FFFFFF"/>
                      </a:solidFill>
                    </a:lnL>
                    <a:lnR w="3175" cap="flat" cmpd="sng" algn="ctr">
                      <a:solidFill>
                        <a:srgbClr val="FFFFFF"/>
                      </a:solidFill>
                      <a:prstDash val="solid"/>
                      <a:round/>
                      <a:headEnd type="none" w="med" len="med"/>
                      <a:tailEnd type="none" w="med" len="med"/>
                    </a:lnR>
                    <a:lnT w="12700" cmpd="sng">
                      <a:solidFill>
                        <a:srgbClr val="FFFFFF"/>
                      </a:solidFill>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ja-JP" altLang="en-US" sz="800" b="1" kern="1200" dirty="0">
                          <a:solidFill>
                            <a:schemeClr val="bg1"/>
                          </a:solidFill>
                        </a:rPr>
                        <a:t>スポーツナビ　野球速報アプリ　</a:t>
                      </a:r>
                      <a:endParaRPr kumimoji="1" lang="en-US" altLang="ja-JP" sz="800" b="1" kern="1200" dirty="0">
                        <a:solidFill>
                          <a:schemeClr val="bg1"/>
                        </a:solidFill>
                      </a:endParaRPr>
                    </a:p>
                    <a:p>
                      <a:pPr algn="ctr"/>
                      <a:r>
                        <a:rPr kumimoji="1" lang="ja-JP" altLang="en-US" sz="800" b="1" kern="1200" dirty="0">
                          <a:solidFill>
                            <a:schemeClr val="bg1"/>
                          </a:solidFill>
                        </a:rPr>
                        <a:t>トップパネル　</a:t>
                      </a:r>
                      <a:r>
                        <a:rPr kumimoji="1" lang="en-US" altLang="ja-JP" sz="800" b="1" kern="1200" dirty="0">
                          <a:solidFill>
                            <a:schemeClr val="bg1"/>
                          </a:solidFill>
                        </a:rPr>
                        <a:t>SP</a:t>
                      </a:r>
                    </a:p>
                  </a:txBody>
                  <a:tcPr marL="45720" marR="4572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extLst>
                  <a:ext uri="{0D108BD9-81ED-4DB2-BD59-A6C34878D82A}">
                    <a16:rowId xmlns:a16="http://schemas.microsoft.com/office/drawing/2014/main" val="2117335041"/>
                  </a:ext>
                </a:extLst>
              </a:tr>
              <a:tr h="152586">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アルコール飲料</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700" b="1" u="none" strike="noStrike" dirty="0">
                          <a:solidFill>
                            <a:schemeClr val="accent3"/>
                          </a:solidFill>
                          <a:effectLst/>
                          <a:latin typeface="Meiryo" panose="020B0604030504040204" pitchFamily="34" charset="-128"/>
                          <a:ea typeface="Meiryo" panose="020B0604030504040204" pitchFamily="34" charset="-128"/>
                        </a:rPr>
                        <a:t>　</a:t>
                      </a:r>
                      <a:endParaRPr lang="ja-JP" altLang="en-US" sz="700" b="1" i="0" u="none" strike="noStrike" dirty="0">
                        <a:solidFill>
                          <a:schemeClr val="accent3"/>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509047038"/>
                  </a:ext>
                </a:extLst>
              </a:tr>
              <a:tr h="152586">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宝くじ（国内）</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700" b="1" u="none" strike="noStrike" dirty="0">
                          <a:solidFill>
                            <a:schemeClr val="accent3"/>
                          </a:solidFill>
                          <a:effectLst/>
                          <a:latin typeface="Meiryo" panose="020B0604030504040204" pitchFamily="34" charset="-128"/>
                          <a:ea typeface="Meiryo" panose="020B0604030504040204" pitchFamily="34" charset="-128"/>
                        </a:rPr>
                        <a:t>　</a:t>
                      </a:r>
                      <a:endParaRPr lang="ja-JP" altLang="en-US" sz="700" b="1" i="0" u="none" strike="noStrike" dirty="0">
                        <a:solidFill>
                          <a:schemeClr val="accent3"/>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205067978"/>
                  </a:ext>
                </a:extLst>
              </a:tr>
              <a:tr h="152586">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公営ギャンブル</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700" b="1" u="none" strike="noStrike" dirty="0">
                          <a:solidFill>
                            <a:srgbClr val="0D0D0D"/>
                          </a:solidFill>
                          <a:effectLst/>
                          <a:latin typeface="Meiryo" panose="020B0604030504040204" pitchFamily="34" charset="-128"/>
                          <a:ea typeface="Meiryo" panose="020B0604030504040204" pitchFamily="34" charset="-128"/>
                        </a:rPr>
                        <a:t>　</a:t>
                      </a:r>
                      <a:endParaRPr lang="ja-JP" altLang="en-US" sz="7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716567869"/>
                  </a:ext>
                </a:extLst>
              </a:tr>
              <a:tr h="15258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ギャンブル（公営競技除く）</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FF0033"/>
                          </a:solidFill>
                          <a:effectLst/>
                          <a:latin typeface="Meiryo" panose="020B0604030504040204" pitchFamily="34" charset="-128"/>
                          <a:ea typeface="Meiryo" panose="020B0604030504040204" pitchFamily="34" charset="-128"/>
                        </a:rPr>
                        <a:t>×</a:t>
                      </a:r>
                      <a:endParaRPr lang="en-US" altLang="ja-JP" sz="900" b="1" i="0" u="none" strike="noStrike" dirty="0">
                        <a:solidFill>
                          <a:srgbClr val="FF0033"/>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CEDED"/>
                    </a:solidFill>
                  </a:tcPr>
                </a:tc>
                <a:extLst>
                  <a:ext uri="{0D108BD9-81ED-4DB2-BD59-A6C34878D82A}">
                    <a16:rowId xmlns:a16="http://schemas.microsoft.com/office/drawing/2014/main" val="1767268695"/>
                  </a:ext>
                </a:extLst>
              </a:tr>
              <a:tr h="15258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パチンコ・スロット</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FF0033"/>
                          </a:solidFill>
                          <a:effectLst/>
                          <a:latin typeface="Meiryo" panose="020B0604030504040204" pitchFamily="34" charset="-128"/>
                          <a:ea typeface="Meiryo" panose="020B0604030504040204" pitchFamily="34" charset="-128"/>
                        </a:rPr>
                        <a:t>×</a:t>
                      </a:r>
                      <a:endParaRPr lang="en-US" altLang="ja-JP" sz="900" b="1" i="0" u="none" strike="noStrike" dirty="0">
                        <a:solidFill>
                          <a:srgbClr val="FF0033"/>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CEDED"/>
                    </a:solidFill>
                  </a:tcPr>
                </a:tc>
                <a:extLst>
                  <a:ext uri="{0D108BD9-81ED-4DB2-BD59-A6C34878D82A}">
                    <a16:rowId xmlns:a16="http://schemas.microsoft.com/office/drawing/2014/main" val="628964"/>
                  </a:ext>
                </a:extLst>
              </a:tr>
              <a:tr h="152586">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銀行</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dirty="0">
                          <a:solidFill>
                            <a:srgbClr val="0D0D0D"/>
                          </a:solidFill>
                          <a:effectLst/>
                          <a:latin typeface="Meiryo" panose="020B0604030504040204" pitchFamily="34" charset="-128"/>
                          <a:ea typeface="Meiryo" panose="020B0604030504040204" pitchFamily="34" charset="-128"/>
                        </a:rPr>
                        <a:t>　</a:t>
                      </a:r>
                      <a:endParaRPr lang="ja-JP" altLang="en-US"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850117590"/>
                  </a:ext>
                </a:extLst>
              </a:tr>
              <a:tr h="152586">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金融サービス・情報</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dirty="0">
                          <a:solidFill>
                            <a:srgbClr val="0D0D0D"/>
                          </a:solidFill>
                          <a:effectLst/>
                          <a:latin typeface="Meiryo" panose="020B0604030504040204" pitchFamily="34" charset="-128"/>
                          <a:ea typeface="Meiryo" panose="020B0604030504040204" pitchFamily="34" charset="-128"/>
                        </a:rPr>
                        <a:t>　</a:t>
                      </a:r>
                      <a:endParaRPr lang="ja-JP" altLang="en-US"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541138105"/>
                  </a:ext>
                </a:extLst>
              </a:tr>
              <a:tr h="152586">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クレジットカード</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dirty="0">
                          <a:solidFill>
                            <a:srgbClr val="0D0D0D"/>
                          </a:solidFill>
                          <a:effectLst/>
                          <a:latin typeface="Meiryo" panose="020B0604030504040204" pitchFamily="34" charset="-128"/>
                          <a:ea typeface="Meiryo" panose="020B0604030504040204" pitchFamily="34" charset="-128"/>
                        </a:rPr>
                        <a:t>　</a:t>
                      </a:r>
                      <a:endParaRPr lang="ja-JP" altLang="en-US"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494366260"/>
                  </a:ext>
                </a:extLst>
              </a:tr>
              <a:tr h="152586">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ローン</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dirty="0">
                          <a:solidFill>
                            <a:srgbClr val="0D0D0D"/>
                          </a:solidFill>
                          <a:effectLst/>
                          <a:latin typeface="Meiryo" panose="020B0604030504040204" pitchFamily="34" charset="-128"/>
                          <a:ea typeface="Meiryo" panose="020B0604030504040204" pitchFamily="34" charset="-128"/>
                        </a:rPr>
                        <a:t>　</a:t>
                      </a:r>
                      <a:endParaRPr lang="ja-JP" altLang="en-US"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034750592"/>
                  </a:ext>
                </a:extLst>
              </a:tr>
              <a:tr h="152586">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消費者金融</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endParaRPr lang="ja-JP" altLang="en-US"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601219410"/>
                  </a:ext>
                </a:extLst>
              </a:tr>
              <a:tr h="15258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消費者向無担保貸金業者（銀行グループ・上場企業を除く）、商工ローン</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i="0" u="none" strike="noStrike" dirty="0">
                          <a:solidFill>
                            <a:srgbClr val="0D0D0D"/>
                          </a:solidFill>
                          <a:effectLst/>
                          <a:latin typeface="Meiryo" panose="020B0604030504040204" pitchFamily="34" charset="-128"/>
                          <a:ea typeface="Meiryo" panose="020B0604030504040204" pitchFamily="34" charset="-128"/>
                        </a:rPr>
                        <a:t>×</a:t>
                      </a: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4197840892"/>
                  </a:ext>
                </a:extLst>
              </a:tr>
              <a:tr h="152586">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保険</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dirty="0">
                          <a:solidFill>
                            <a:srgbClr val="0D0D0D"/>
                          </a:solidFill>
                          <a:effectLst/>
                          <a:latin typeface="Meiryo" panose="020B0604030504040204" pitchFamily="34" charset="-128"/>
                          <a:ea typeface="Meiryo" panose="020B0604030504040204" pitchFamily="34" charset="-128"/>
                        </a:rPr>
                        <a:t>　</a:t>
                      </a:r>
                      <a:endParaRPr lang="ja-JP" altLang="en-US"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4252025979"/>
                  </a:ext>
                </a:extLst>
              </a:tr>
              <a:tr h="152586">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証券・投資</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dirty="0">
                          <a:solidFill>
                            <a:srgbClr val="0D0D0D"/>
                          </a:solidFill>
                          <a:effectLst/>
                          <a:latin typeface="Meiryo" panose="020B0604030504040204" pitchFamily="34" charset="-128"/>
                          <a:ea typeface="Meiryo" panose="020B0604030504040204" pitchFamily="34" charset="-128"/>
                        </a:rPr>
                        <a:t>　</a:t>
                      </a:r>
                      <a:endParaRPr lang="ja-JP" altLang="en-US"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247669965"/>
                  </a:ext>
                </a:extLst>
              </a:tr>
              <a:tr h="15258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法務・税務</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ja-JP" altLang="en-US" sz="900" b="1" u="none" strike="noStrike" dirty="0">
                          <a:solidFill>
                            <a:srgbClr val="0D0D0D"/>
                          </a:solidFill>
                          <a:effectLst/>
                          <a:latin typeface="Meiryo" panose="020B0604030504040204" pitchFamily="34" charset="-128"/>
                          <a:ea typeface="Meiryo" panose="020B0604030504040204" pitchFamily="34" charset="-128"/>
                        </a:rPr>
                        <a:t>　</a:t>
                      </a:r>
                      <a:endParaRPr lang="ja-JP" altLang="en-US"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751516483"/>
                  </a:ext>
                </a:extLst>
              </a:tr>
              <a:tr h="15258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zh-TW" altLang="en-US" sz="850" b="0" u="none" strike="noStrike">
                          <a:solidFill>
                            <a:schemeClr val="bg1"/>
                          </a:solidFill>
                          <a:effectLst/>
                          <a:latin typeface="Meiryo" panose="020B0604030504040204" pitchFamily="34" charset="-128"/>
                          <a:ea typeface="Meiryo" panose="020B0604030504040204" pitchFamily="34" charset="-128"/>
                        </a:rPr>
                        <a:t>医療（保険外治療）</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u="none" strike="noStrike" dirty="0">
                          <a:solidFill>
                            <a:srgbClr val="FF0033"/>
                          </a:solidFill>
                          <a:effectLst/>
                          <a:latin typeface="Meiryo" panose="020B0604030504040204" pitchFamily="34" charset="-128"/>
                          <a:ea typeface="Meiryo" panose="020B0604030504040204" pitchFamily="34" charset="-128"/>
                        </a:rPr>
                        <a:t>×</a:t>
                      </a:r>
                      <a:endParaRPr lang="en-US" altLang="ja-JP" sz="900" b="1" i="0" u="none" strike="noStrike" dirty="0">
                        <a:solidFill>
                          <a:srgbClr val="FF0033"/>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CEDED"/>
                    </a:solidFill>
                  </a:tcPr>
                </a:tc>
                <a:extLst>
                  <a:ext uri="{0D108BD9-81ED-4DB2-BD59-A6C34878D82A}">
                    <a16:rowId xmlns:a16="http://schemas.microsoft.com/office/drawing/2014/main" val="2251199972"/>
                  </a:ext>
                </a:extLst>
              </a:tr>
              <a:tr h="15258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レーシック・美容整形・美容外科・美容皮膚科</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FF0033"/>
                          </a:solidFill>
                          <a:effectLst/>
                          <a:latin typeface="Meiryo" panose="020B0604030504040204" pitchFamily="34" charset="-128"/>
                          <a:ea typeface="Meiryo" panose="020B0604030504040204" pitchFamily="34" charset="-128"/>
                        </a:rPr>
                        <a:t>×</a:t>
                      </a:r>
                      <a:endParaRPr lang="en-US" altLang="ja-JP" sz="900" b="1" i="0" u="none" strike="noStrike" dirty="0">
                        <a:solidFill>
                          <a:srgbClr val="FF0033"/>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CEDED"/>
                    </a:solidFill>
                  </a:tcPr>
                </a:tc>
                <a:extLst>
                  <a:ext uri="{0D108BD9-81ED-4DB2-BD59-A6C34878D82A}">
                    <a16:rowId xmlns:a16="http://schemas.microsoft.com/office/drawing/2014/main" val="3479615484"/>
                  </a:ext>
                </a:extLst>
              </a:tr>
              <a:tr h="15258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美容エステティックサロン（医療脱毛・増毛育毛サービス除く）</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u="none" strike="noStrike" dirty="0">
                          <a:solidFill>
                            <a:srgbClr val="FF0033"/>
                          </a:solidFill>
                          <a:effectLst/>
                          <a:latin typeface="Meiryo" panose="020B0604030504040204" pitchFamily="34" charset="-128"/>
                          <a:ea typeface="Meiryo" panose="020B0604030504040204" pitchFamily="34" charset="-128"/>
                        </a:rPr>
                        <a:t>×</a:t>
                      </a:r>
                      <a:endParaRPr lang="en-US" altLang="ja-JP" sz="900" b="1" i="0" u="none" strike="noStrike" dirty="0">
                        <a:solidFill>
                          <a:srgbClr val="FF0033"/>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CEDED"/>
                    </a:solidFill>
                  </a:tcPr>
                </a:tc>
                <a:extLst>
                  <a:ext uri="{0D108BD9-81ED-4DB2-BD59-A6C34878D82A}">
                    <a16:rowId xmlns:a16="http://schemas.microsoft.com/office/drawing/2014/main" val="914959637"/>
                  </a:ext>
                </a:extLst>
              </a:tr>
              <a:tr h="15258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発毛・育毛・増毛・かつらサービス</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FF0033"/>
                          </a:solidFill>
                          <a:effectLst/>
                          <a:latin typeface="Meiryo" panose="020B0604030504040204" pitchFamily="34" charset="-128"/>
                          <a:ea typeface="Meiryo" panose="020B0604030504040204" pitchFamily="34" charset="-128"/>
                        </a:rPr>
                        <a:t>×</a:t>
                      </a:r>
                      <a:endParaRPr lang="en-US" altLang="ja-JP" sz="900" b="1" i="0" u="none" strike="noStrike" dirty="0">
                        <a:solidFill>
                          <a:srgbClr val="FF0033"/>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CEDED"/>
                    </a:solidFill>
                  </a:tcPr>
                </a:tc>
                <a:extLst>
                  <a:ext uri="{0D108BD9-81ED-4DB2-BD59-A6C34878D82A}">
                    <a16:rowId xmlns:a16="http://schemas.microsoft.com/office/drawing/2014/main" val="1362951679"/>
                  </a:ext>
                </a:extLst>
              </a:tr>
              <a:tr h="15258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妊娠・不妊情報</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u="none" strike="noStrike" dirty="0">
                          <a:solidFill>
                            <a:srgbClr val="FF0033"/>
                          </a:solidFill>
                          <a:effectLst/>
                          <a:latin typeface="Meiryo" panose="020B0604030504040204" pitchFamily="34" charset="-128"/>
                          <a:ea typeface="Meiryo" panose="020B0604030504040204" pitchFamily="34" charset="-128"/>
                        </a:rPr>
                        <a:t>×</a:t>
                      </a:r>
                      <a:endParaRPr lang="en-US" altLang="ja-JP" sz="900" b="1" i="0" u="none" strike="noStrike" dirty="0">
                        <a:solidFill>
                          <a:srgbClr val="FF0033"/>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CEDED"/>
                    </a:solidFill>
                  </a:tcPr>
                </a:tc>
                <a:extLst>
                  <a:ext uri="{0D108BD9-81ED-4DB2-BD59-A6C34878D82A}">
                    <a16:rowId xmlns:a16="http://schemas.microsoft.com/office/drawing/2014/main" val="1594083045"/>
                  </a:ext>
                </a:extLst>
              </a:tr>
              <a:tr h="15258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治験</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u="none" strike="noStrike" dirty="0">
                          <a:solidFill>
                            <a:srgbClr val="0D0D0D"/>
                          </a:solidFill>
                          <a:effectLst/>
                          <a:latin typeface="Meiryo" panose="020B0604030504040204" pitchFamily="34" charset="-128"/>
                          <a:ea typeface="Meiryo" panose="020B0604030504040204" pitchFamily="34" charset="-128"/>
                        </a:rPr>
                        <a:t>×</a:t>
                      </a:r>
                      <a:endParaRPr lang="en-US" altLang="ja-JP"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145858479"/>
                  </a:ext>
                </a:extLst>
              </a:tr>
              <a:tr h="15258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性に関する薬・商品・情報</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panose="020B0604030504040204" pitchFamily="34" charset="-128"/>
                          <a:ea typeface="Meiryo" panose="020B0604030504040204" pitchFamily="34" charset="-128"/>
                        </a:rPr>
                        <a:t>×</a:t>
                      </a:r>
                      <a:endParaRPr lang="en-US" altLang="ja-JP"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079597813"/>
                  </a:ext>
                </a:extLst>
              </a:tr>
              <a:tr h="15258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健康・美容食品</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endParaRPr lang="ja-JP" altLang="en-US"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445162569"/>
                  </a:ext>
                </a:extLst>
              </a:tr>
              <a:tr h="15258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健康器具・雑貨</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u="none" strike="noStrike" dirty="0">
                          <a:solidFill>
                            <a:srgbClr val="FF0033"/>
                          </a:solidFill>
                          <a:effectLst/>
                          <a:latin typeface="Meiryo" panose="020B0604030504040204" pitchFamily="34" charset="-128"/>
                          <a:ea typeface="Meiryo" panose="020B0604030504040204" pitchFamily="34" charset="-128"/>
                        </a:rPr>
                        <a:t>×</a:t>
                      </a:r>
                      <a:endParaRPr lang="en-US" altLang="ja-JP" sz="900" b="1" i="0" u="none" strike="noStrike" dirty="0">
                        <a:solidFill>
                          <a:srgbClr val="FF0033"/>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CEDED"/>
                    </a:solidFill>
                  </a:tcPr>
                </a:tc>
                <a:extLst>
                  <a:ext uri="{0D108BD9-81ED-4DB2-BD59-A6C34878D82A}">
                    <a16:rowId xmlns:a16="http://schemas.microsoft.com/office/drawing/2014/main" val="2178296829"/>
                  </a:ext>
                </a:extLst>
              </a:tr>
              <a:tr h="15258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恋愛</a:t>
                      </a:r>
                      <a:r>
                        <a:rPr lang="en-US" altLang="ja-JP" sz="850" b="0" u="none" strike="noStrike" dirty="0">
                          <a:solidFill>
                            <a:schemeClr val="bg1"/>
                          </a:solidFill>
                          <a:effectLst/>
                          <a:latin typeface="Meiryo" panose="020B0604030504040204" pitchFamily="34" charset="-128"/>
                          <a:ea typeface="Meiryo" panose="020B0604030504040204" pitchFamily="34" charset="-128"/>
                        </a:rPr>
                        <a:t>/</a:t>
                      </a:r>
                      <a:r>
                        <a:rPr lang="ja-JP" altLang="en-US" sz="850" b="0" u="none" strike="noStrike" dirty="0">
                          <a:solidFill>
                            <a:schemeClr val="bg1"/>
                          </a:solidFill>
                          <a:effectLst/>
                          <a:latin typeface="Meiryo" panose="020B0604030504040204" pitchFamily="34" charset="-128"/>
                          <a:ea typeface="Meiryo" panose="020B0604030504040204" pitchFamily="34" charset="-128"/>
                        </a:rPr>
                        <a:t>結婚情報・サービス</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u="none" strike="noStrike" dirty="0">
                          <a:solidFill>
                            <a:srgbClr val="FF0033"/>
                          </a:solidFill>
                          <a:effectLst/>
                          <a:latin typeface="Meiryo" panose="020B0604030504040204" pitchFamily="34" charset="-128"/>
                          <a:ea typeface="Meiryo" panose="020B0604030504040204" pitchFamily="34" charset="-128"/>
                        </a:rPr>
                        <a:t>×</a:t>
                      </a:r>
                      <a:endParaRPr lang="en-US" altLang="ja-JP" sz="900" b="1" i="0" u="none" strike="noStrike" dirty="0">
                        <a:solidFill>
                          <a:srgbClr val="FF0033"/>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CEDED"/>
                    </a:solidFill>
                  </a:tcPr>
                </a:tc>
                <a:extLst>
                  <a:ext uri="{0D108BD9-81ED-4DB2-BD59-A6C34878D82A}">
                    <a16:rowId xmlns:a16="http://schemas.microsoft.com/office/drawing/2014/main" val="2327458966"/>
                  </a:ext>
                </a:extLst>
              </a:tr>
              <a:tr h="15258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恋愛・結婚情報（出会い系サイト、結婚紹介、インターネット異性紹介業</a:t>
                      </a:r>
                      <a:r>
                        <a:rPr lang="en-US" altLang="ja-JP" sz="850" b="0" u="none" strike="noStrike" dirty="0">
                          <a:solidFill>
                            <a:schemeClr val="bg1"/>
                          </a:solidFill>
                          <a:effectLst/>
                          <a:latin typeface="Meiryo" panose="020B0604030504040204" pitchFamily="34" charset="-128"/>
                          <a:ea typeface="Meiryo" panose="020B0604030504040204" pitchFamily="34" charset="-128"/>
                        </a:rPr>
                        <a:t>)</a:t>
                      </a:r>
                      <a:endParaRPr lang="en-US" altLang="ja-JP"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panose="020B0604030504040204" pitchFamily="34" charset="-128"/>
                          <a:ea typeface="Meiryo" panose="020B0604030504040204" pitchFamily="34" charset="-128"/>
                        </a:rPr>
                        <a:t>×</a:t>
                      </a:r>
                      <a:endParaRPr lang="en-US" altLang="ja-JP"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43799200"/>
                  </a:ext>
                </a:extLst>
              </a:tr>
              <a:tr h="15258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占い</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u="none" strike="noStrike" dirty="0">
                          <a:solidFill>
                            <a:srgbClr val="0D0D0D"/>
                          </a:solidFill>
                          <a:effectLst/>
                          <a:latin typeface="Meiryo" panose="020B0604030504040204" pitchFamily="34" charset="-128"/>
                          <a:ea typeface="Meiryo" panose="020B0604030504040204" pitchFamily="34" charset="-128"/>
                        </a:rPr>
                        <a:t>×</a:t>
                      </a:r>
                      <a:endParaRPr lang="en-US" altLang="ja-JP"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84434171"/>
                  </a:ext>
                </a:extLst>
              </a:tr>
              <a:tr h="15258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zh-TW" altLang="en-US" sz="850" b="0" u="none" strike="noStrike" dirty="0">
                          <a:solidFill>
                            <a:schemeClr val="bg1"/>
                          </a:solidFill>
                          <a:effectLst/>
                          <a:latin typeface="Meiryo" panose="020B0604030504040204" pitchFamily="34" charset="-128"/>
                          <a:ea typeface="Meiryo" panose="020B0604030504040204" pitchFamily="34" charset="-128"/>
                        </a:rPr>
                        <a:t>能力開発関連商品</a:t>
                      </a:r>
                      <a:endParaRPr lang="zh-TW"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u="none" strike="noStrike" dirty="0">
                          <a:solidFill>
                            <a:srgbClr val="FF0033"/>
                          </a:solidFill>
                          <a:effectLst/>
                          <a:latin typeface="Meiryo" panose="020B0604030504040204" pitchFamily="34" charset="-128"/>
                          <a:ea typeface="Meiryo" panose="020B0604030504040204" pitchFamily="34" charset="-128"/>
                        </a:rPr>
                        <a:t>×</a:t>
                      </a:r>
                      <a:endParaRPr lang="en-US" altLang="ja-JP" sz="900" b="1" i="0" u="none" strike="noStrike" dirty="0">
                        <a:solidFill>
                          <a:srgbClr val="FF0033"/>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CEDED"/>
                    </a:solidFill>
                  </a:tcPr>
                </a:tc>
                <a:extLst>
                  <a:ext uri="{0D108BD9-81ED-4DB2-BD59-A6C34878D82A}">
                    <a16:rowId xmlns:a16="http://schemas.microsoft.com/office/drawing/2014/main" val="2812486826"/>
                  </a:ext>
                </a:extLst>
              </a:tr>
              <a:tr h="15258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探偵</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u="none" strike="noStrike" dirty="0">
                          <a:solidFill>
                            <a:srgbClr val="0D0D0D"/>
                          </a:solidFill>
                          <a:effectLst/>
                          <a:latin typeface="Meiryo" panose="020B0604030504040204" pitchFamily="34" charset="-128"/>
                          <a:ea typeface="Meiryo" panose="020B0604030504040204" pitchFamily="34" charset="-128"/>
                        </a:rPr>
                        <a:t>×</a:t>
                      </a:r>
                      <a:endParaRPr lang="en-US" altLang="ja-JP"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424464143"/>
                  </a:ext>
                </a:extLst>
              </a:tr>
              <a:tr h="152586">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葬祭</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900" b="1" u="none" strike="noStrike" dirty="0">
                          <a:solidFill>
                            <a:srgbClr val="0D0D0D"/>
                          </a:solidFill>
                          <a:effectLst/>
                          <a:latin typeface="Meiryo" panose="020B0604030504040204" pitchFamily="34" charset="-128"/>
                          <a:ea typeface="Meiryo" panose="020B0604030504040204" pitchFamily="34" charset="-128"/>
                        </a:rPr>
                        <a:t>　</a:t>
                      </a:r>
                      <a:endParaRPr lang="ja-JP" altLang="en-US"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49541065"/>
                  </a:ext>
                </a:extLst>
              </a:tr>
              <a:tr h="15258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宗教団体</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u="none" strike="noStrike" dirty="0">
                          <a:solidFill>
                            <a:srgbClr val="0D0D0D"/>
                          </a:solidFill>
                          <a:effectLst/>
                          <a:latin typeface="Meiryo" panose="020B0604030504040204" pitchFamily="34" charset="-128"/>
                          <a:ea typeface="Meiryo" panose="020B0604030504040204" pitchFamily="34" charset="-128"/>
                        </a:rPr>
                        <a:t>×</a:t>
                      </a:r>
                      <a:endParaRPr lang="en-US" altLang="ja-JP"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940608094"/>
                  </a:ext>
                </a:extLst>
              </a:tr>
              <a:tr h="152586">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ja-JP" altLang="en-US" sz="850" b="0" u="none" strike="noStrike" dirty="0">
                          <a:solidFill>
                            <a:schemeClr val="bg1"/>
                          </a:solidFill>
                          <a:effectLst/>
                          <a:latin typeface="Meiryo" panose="020B0604030504040204" pitchFamily="34" charset="-128"/>
                          <a:ea typeface="Meiryo" panose="020B0604030504040204" pitchFamily="34" charset="-128"/>
                        </a:rPr>
                        <a:t>団体による意見広告、主観的な意見を強く伝えるもの</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900" b="1" u="none" strike="noStrike" dirty="0">
                          <a:solidFill>
                            <a:srgbClr val="0D0D0D"/>
                          </a:solidFill>
                          <a:effectLst/>
                          <a:latin typeface="Meiryo" panose="020B0604030504040204" pitchFamily="34" charset="-128"/>
                          <a:ea typeface="Meiryo" panose="020B0604030504040204" pitchFamily="34" charset="-128"/>
                        </a:rPr>
                        <a:t>×</a:t>
                      </a:r>
                      <a:endParaRPr lang="en-US" altLang="ja-JP"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724844129"/>
                  </a:ext>
                </a:extLst>
              </a:tr>
              <a:tr h="15258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i="0" u="none" strike="noStrike" dirty="0">
                          <a:solidFill>
                            <a:schemeClr val="bg1"/>
                          </a:solidFill>
                          <a:effectLst/>
                          <a:latin typeface="Meiryo" panose="020B0604030504040204" pitchFamily="34" charset="-128"/>
                          <a:ea typeface="Meiryo" panose="020B0604030504040204" pitchFamily="34" charset="-128"/>
                        </a:rPr>
                        <a:t>加熱式たばこ</a:t>
                      </a: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u="none" strike="noStrike" dirty="0">
                          <a:solidFill>
                            <a:srgbClr val="0D0D0D"/>
                          </a:solidFill>
                          <a:effectLst/>
                          <a:latin typeface="Meiryo" panose="020B0604030504040204" pitchFamily="34" charset="-128"/>
                          <a:ea typeface="Meiryo" panose="020B0604030504040204" pitchFamily="34" charset="-128"/>
                        </a:rPr>
                        <a:t>×</a:t>
                      </a:r>
                      <a:endParaRPr lang="en-US" altLang="ja-JP"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740765094"/>
                  </a:ext>
                </a:extLst>
              </a:tr>
            </a:tbl>
          </a:graphicData>
        </a:graphic>
      </p:graphicFrame>
    </p:spTree>
    <p:extLst>
      <p:ext uri="{BB962C8B-B14F-4D97-AF65-F5344CB8AC3E}">
        <p14:creationId xmlns:p14="http://schemas.microsoft.com/office/powerpoint/2010/main" val="31106091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プレースホルダー 4">
            <a:extLst>
              <a:ext uri="{FF2B5EF4-FFF2-40B4-BE49-F238E27FC236}">
                <a16:creationId xmlns:a16="http://schemas.microsoft.com/office/drawing/2014/main" id="{8611F7AF-2F79-8263-D1CB-A7593B360634}"/>
              </a:ext>
            </a:extLst>
          </p:cNvPr>
          <p:cNvSpPr>
            <a:spLocks noGrp="1"/>
          </p:cNvSpPr>
          <p:nvPr>
            <p:ph type="body" sz="quarter" idx="12"/>
          </p:nvPr>
        </p:nvSpPr>
        <p:spPr/>
        <p:txBody>
          <a:bodyPr/>
          <a:lstStyle/>
          <a:p>
            <a:pPr marL="0" indent="0">
              <a:buNone/>
            </a:pPr>
            <a:r>
              <a:rPr lang="ja-JP" altLang="en-US"/>
              <a:t>その他・注意事項</a:t>
            </a:r>
          </a:p>
        </p:txBody>
      </p:sp>
      <p:pic>
        <p:nvPicPr>
          <p:cNvPr id="10" name="図プレースホルダー 9" descr="アイコン&#10;&#10;自動的に生成された説明">
            <a:extLst>
              <a:ext uri="{FF2B5EF4-FFF2-40B4-BE49-F238E27FC236}">
                <a16:creationId xmlns:a16="http://schemas.microsoft.com/office/drawing/2014/main" id="{3799B9DD-EFA6-97AC-9188-B0E425FC7012}"/>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a:t>入稿前審査</a:t>
            </a:r>
            <a:endParaRPr kumimoji="1" lang="ja-JP" altLang="en-US" sz="1600">
              <a:solidFill>
                <a:schemeClr val="accent6"/>
              </a:solidFill>
            </a:endParaRPr>
          </a:p>
        </p:txBody>
      </p:sp>
      <p:graphicFrame>
        <p:nvGraphicFramePr>
          <p:cNvPr id="6" name="表 5">
            <a:extLst>
              <a:ext uri="{FF2B5EF4-FFF2-40B4-BE49-F238E27FC236}">
                <a16:creationId xmlns:a16="http://schemas.microsoft.com/office/drawing/2014/main" id="{659FCFC1-B066-B7EB-C44D-516ACDFDB4E5}"/>
              </a:ext>
            </a:extLst>
          </p:cNvPr>
          <p:cNvGraphicFramePr>
            <a:graphicFrameLocks noGrp="1"/>
          </p:cNvGraphicFramePr>
          <p:nvPr>
            <p:extLst>
              <p:ext uri="{D42A27DB-BD31-4B8C-83A1-F6EECF244321}">
                <p14:modId xmlns:p14="http://schemas.microsoft.com/office/powerpoint/2010/main" val="4087573162"/>
              </p:ext>
            </p:extLst>
          </p:nvPr>
        </p:nvGraphicFramePr>
        <p:xfrm>
          <a:off x="479425" y="1800164"/>
          <a:ext cx="11248747" cy="4337266"/>
        </p:xfrm>
        <a:graphic>
          <a:graphicData uri="http://schemas.openxmlformats.org/drawingml/2006/table">
            <a:tbl>
              <a:tblPr firstCol="1" bandRow="1"/>
              <a:tblGrid>
                <a:gridCol w="865192">
                  <a:extLst>
                    <a:ext uri="{9D8B030D-6E8A-4147-A177-3AD203B41FA5}">
                      <a16:colId xmlns:a16="http://schemas.microsoft.com/office/drawing/2014/main" val="3608287535"/>
                    </a:ext>
                  </a:extLst>
                </a:gridCol>
                <a:gridCol w="1240642">
                  <a:extLst>
                    <a:ext uri="{9D8B030D-6E8A-4147-A177-3AD203B41FA5}">
                      <a16:colId xmlns:a16="http://schemas.microsoft.com/office/drawing/2014/main" val="135909385"/>
                    </a:ext>
                  </a:extLst>
                </a:gridCol>
                <a:gridCol w="4839269">
                  <a:extLst>
                    <a:ext uri="{9D8B030D-6E8A-4147-A177-3AD203B41FA5}">
                      <a16:colId xmlns:a16="http://schemas.microsoft.com/office/drawing/2014/main" val="2591893762"/>
                    </a:ext>
                  </a:extLst>
                </a:gridCol>
                <a:gridCol w="1232453">
                  <a:extLst>
                    <a:ext uri="{9D8B030D-6E8A-4147-A177-3AD203B41FA5}">
                      <a16:colId xmlns:a16="http://schemas.microsoft.com/office/drawing/2014/main" val="664908994"/>
                    </a:ext>
                  </a:extLst>
                </a:gridCol>
                <a:gridCol w="1212574">
                  <a:extLst>
                    <a:ext uri="{9D8B030D-6E8A-4147-A177-3AD203B41FA5}">
                      <a16:colId xmlns:a16="http://schemas.microsoft.com/office/drawing/2014/main" val="1931427765"/>
                    </a:ext>
                  </a:extLst>
                </a:gridCol>
                <a:gridCol w="1858617">
                  <a:extLst>
                    <a:ext uri="{9D8B030D-6E8A-4147-A177-3AD203B41FA5}">
                      <a16:colId xmlns:a16="http://schemas.microsoft.com/office/drawing/2014/main" val="2760754859"/>
                    </a:ext>
                  </a:extLst>
                </a:gridCol>
              </a:tblGrid>
              <a:tr h="467050">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a:solidFill>
                            <a:schemeClr val="bg1"/>
                          </a:solidFill>
                          <a:latin typeface="Meiryo" panose="020B0604030504040204" pitchFamily="34" charset="-128"/>
                          <a:ea typeface="Meiryo" panose="020B0604030504040204" pitchFamily="34" charset="-128"/>
                          <a:cs typeface="+mn-cs"/>
                        </a:rPr>
                        <a:t>問い合わせ</a:t>
                      </a:r>
                      <a:endParaRPr kumimoji="1" lang="en-US" altLang="ja-JP" sz="1000" b="1" kern="1200">
                        <a:solidFill>
                          <a:schemeClr val="bg1"/>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a:solidFill>
                            <a:schemeClr val="bg1"/>
                          </a:solidFill>
                          <a:latin typeface="Meiryo" panose="020B0604030504040204" pitchFamily="34" charset="-128"/>
                          <a:ea typeface="Meiryo" panose="020B0604030504040204" pitchFamily="34" charset="-128"/>
                          <a:cs typeface="+mn-cs"/>
                        </a:rPr>
                        <a:t>内容</a:t>
                      </a:r>
                      <a:endParaRPr kumimoji="1" lang="en-US" altLang="ja-JP" sz="1000" b="1" kern="1200">
                        <a:solidFill>
                          <a:schemeClr val="bg1"/>
                        </a:solidFill>
                        <a:latin typeface="Meiryo" panose="020B0604030504040204" pitchFamily="34" charset="-128"/>
                        <a:ea typeface="Meiryo" panose="020B0604030504040204" pitchFamily="34" charset="-128"/>
                        <a:cs typeface="+mn-cs"/>
                      </a:endParaRPr>
                    </a:p>
                  </a:txBody>
                  <a:tcPr marL="45720" marR="4572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a:solidFill>
                            <a:schemeClr val="bg1"/>
                          </a:solidFill>
                          <a:latin typeface="Meiryo" panose="020B0604030504040204" pitchFamily="34" charset="-128"/>
                          <a:ea typeface="Meiryo" panose="020B0604030504040204" pitchFamily="34" charset="-128"/>
                          <a:cs typeface="+mn-cs"/>
                        </a:rPr>
                        <a:t>項目</a:t>
                      </a:r>
                    </a:p>
                  </a:txBody>
                  <a:tcPr marL="45720" marR="4572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a:solidFill>
                            <a:schemeClr val="bg1"/>
                          </a:solidFill>
                          <a:latin typeface="Meiryo" panose="020B0604030504040204" pitchFamily="34" charset="-128"/>
                          <a:ea typeface="Meiryo" panose="020B0604030504040204" pitchFamily="34" charset="-128"/>
                          <a:cs typeface="+mn-cs"/>
                        </a:rPr>
                        <a:t>詳細</a:t>
                      </a:r>
                    </a:p>
                  </a:txBody>
                  <a:tcPr marL="45720" marR="4572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a:solidFill>
                            <a:schemeClr val="bg1"/>
                          </a:solidFill>
                          <a:latin typeface="Meiryo" panose="020B0604030504040204" pitchFamily="34" charset="-128"/>
                          <a:ea typeface="Meiryo" panose="020B0604030504040204" pitchFamily="34" charset="-128"/>
                          <a:cs typeface="+mn-cs"/>
                        </a:rPr>
                        <a:t>必須</a:t>
                      </a:r>
                      <a:r>
                        <a:rPr kumimoji="1" lang="en-US" altLang="ja-JP" sz="1000" b="1" kern="1200">
                          <a:solidFill>
                            <a:schemeClr val="bg1"/>
                          </a:solidFill>
                          <a:latin typeface="Meiryo" panose="020B0604030504040204" pitchFamily="34" charset="-128"/>
                          <a:ea typeface="Meiryo" panose="020B0604030504040204" pitchFamily="34" charset="-128"/>
                          <a:cs typeface="+mn-cs"/>
                        </a:rPr>
                        <a:t>/</a:t>
                      </a:r>
                      <a:r>
                        <a:rPr kumimoji="1" lang="ja-JP" altLang="en-US" sz="1000" b="1" kern="1200">
                          <a:solidFill>
                            <a:schemeClr val="bg1"/>
                          </a:solidFill>
                          <a:latin typeface="Meiryo" panose="020B0604030504040204" pitchFamily="34" charset="-128"/>
                          <a:ea typeface="Meiryo" panose="020B0604030504040204" pitchFamily="34" charset="-128"/>
                          <a:cs typeface="+mn-cs"/>
                        </a:rPr>
                        <a:t>任意</a:t>
                      </a:r>
                    </a:p>
                  </a:txBody>
                  <a:tcPr marL="45720" marR="4572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0033"/>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a:solidFill>
                            <a:schemeClr val="bg1"/>
                          </a:solidFill>
                          <a:latin typeface="Meiryo" panose="020B0604030504040204" pitchFamily="34" charset="-128"/>
                          <a:ea typeface="Meiryo" panose="020B0604030504040204" pitchFamily="34" charset="-128"/>
                          <a:cs typeface="+mn-cs"/>
                        </a:rPr>
                        <a:t>期日</a:t>
                      </a:r>
                    </a:p>
                  </a:txBody>
                  <a:tcPr marL="45720" marR="4572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a:solidFill>
                            <a:schemeClr val="bg1"/>
                          </a:solidFill>
                          <a:latin typeface="Meiryo" panose="020B0604030504040204" pitchFamily="34" charset="-128"/>
                          <a:ea typeface="Meiryo" panose="020B0604030504040204" pitchFamily="34" charset="-128"/>
                          <a:cs typeface="+mn-cs"/>
                        </a:rPr>
                        <a:t>審査依頼フォーム</a:t>
                      </a:r>
                    </a:p>
                  </a:txBody>
                  <a:tcPr marL="45720" marR="4572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extLst>
                  <a:ext uri="{0D108BD9-81ED-4DB2-BD59-A6C34878D82A}">
                    <a16:rowId xmlns:a16="http://schemas.microsoft.com/office/drawing/2014/main" val="2117335041"/>
                  </a:ext>
                </a:extLst>
              </a:tr>
              <a:tr h="615498">
                <a:tc rowSpan="3">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noProof="0">
                          <a:solidFill>
                            <a:schemeClr val="bg1"/>
                          </a:solidFill>
                          <a:latin typeface="Meiryo" panose="020B0604030504040204" pitchFamily="34" charset="-128"/>
                          <a:ea typeface="Meiryo" panose="020B0604030504040204" pitchFamily="34" charset="-128"/>
                          <a:cs typeface="+mn-cs"/>
                        </a:rPr>
                        <a:t>広告掲載</a:t>
                      </a:r>
                      <a:endParaRPr kumimoji="1" lang="en-US" altLang="ja-JP" sz="1000" b="0" i="0" kern="1200" noProof="0">
                        <a:solidFill>
                          <a:schemeClr val="bg1"/>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noProof="0">
                          <a:solidFill>
                            <a:schemeClr val="bg1"/>
                          </a:solidFill>
                          <a:latin typeface="Meiryo" panose="020B0604030504040204" pitchFamily="34" charset="-128"/>
                          <a:ea typeface="Meiryo" panose="020B0604030504040204" pitchFamily="34" charset="-128"/>
                          <a:cs typeface="+mn-cs"/>
                        </a:rPr>
                        <a:t>基準</a:t>
                      </a:r>
                      <a:endParaRPr kumimoji="1" lang="ja-JP" altLang="en-US" sz="1000" b="0" i="0" kern="1200">
                        <a:solidFill>
                          <a:schemeClr val="bg1"/>
                        </a:solidFill>
                        <a:latin typeface="Meiryo" panose="020B0604030504040204" pitchFamily="34" charset="-128"/>
                        <a:ea typeface="Meiryo" panose="020B0604030504040204" pitchFamily="34" charset="-128"/>
                        <a:cs typeface="+mn-cs"/>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cs typeface="+mn-cs"/>
                        </a:rPr>
                        <a:t>ブランドリフト</a:t>
                      </a:r>
                      <a:endParaRPr kumimoji="1" lang="en-US" altLang="ja-JP" sz="1000" b="0"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cs typeface="+mn-cs"/>
                        </a:rPr>
                        <a:t>調査種別</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l" defTabSz="914423" rtl="0" eaLnBrk="1" fontAlgn="auto" latinLnBrk="0" hangingPunct="1">
                        <a:lnSpc>
                          <a:spcPct val="11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・ブランドリフト調査（調査種別：</a:t>
                      </a:r>
                      <a:r>
                        <a:rPr kumimoji="1" lang="ja-JP" altLang="en-US" sz="1000" b="0" i="0" u="none" strike="noStrike" kern="1200" cap="none" spc="0" normalizeH="0" baseline="0" noProof="0" dirty="0">
                          <a:ln>
                            <a:noFill/>
                          </a:ln>
                          <a:solidFill>
                            <a:srgbClr val="FF0033"/>
                          </a:solidFill>
                          <a:effectLst/>
                          <a:uLnTx/>
                          <a:uFillTx/>
                          <a:latin typeface="Meiryo" panose="020B0604030504040204" pitchFamily="34" charset="-128"/>
                          <a:ea typeface="Meiryo" panose="020B0604030504040204" pitchFamily="34" charset="-128"/>
                          <a:cs typeface="+mn-cs"/>
                        </a:rPr>
                        <a:t>比較検討</a:t>
                      </a:r>
                      <a:r>
                        <a:rPr kumimoji="1" lang="ja-JP" altLang="en-US"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endParaRPr kumimoji="1" lang="en-US" altLang="ja-JP"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1000" b="1" i="0" kern="1200" dirty="0">
                          <a:solidFill>
                            <a:srgbClr val="0D0D0D"/>
                          </a:solidFill>
                          <a:effectLst/>
                          <a:latin typeface="Calibri" panose="020F0502020204030204"/>
                          <a:ea typeface="+mn-ea"/>
                          <a:cs typeface="+mn-cs"/>
                        </a:rPr>
                        <a:t>ブランドパネルが対象です。</a:t>
                      </a:r>
                      <a:r>
                        <a:rPr kumimoji="1" lang="ja-JP" altLang="en-US"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紐づく広告が分からないと判断できない部分もあるため、任意で一緒に設問文もつけてください。</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5098"/>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i="0" u="none" strike="noStrike" kern="1200" cap="none" spc="0" normalizeH="0" baseline="0" noProof="0" dirty="0">
                          <a:ln>
                            <a:noFill/>
                          </a:ln>
                          <a:solidFill>
                            <a:srgbClr val="FF0033"/>
                          </a:solidFill>
                          <a:effectLst/>
                          <a:uLnTx/>
                          <a:uFillTx/>
                          <a:latin typeface="Meiryo" panose="020B0604030504040204" pitchFamily="34" charset="-128"/>
                          <a:ea typeface="Meiryo" panose="020B0604030504040204" pitchFamily="34" charset="-128"/>
                          <a:cs typeface="+mn-cs"/>
                        </a:rPr>
                        <a:t>必須</a:t>
                      </a: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en-US" altLang="ja-JP" sz="1000" b="0" kern="1200" dirty="0">
                          <a:solidFill>
                            <a:srgbClr val="0D0D0D"/>
                          </a:solidFill>
                          <a:latin typeface="Meiryo" panose="020B0604030504040204" pitchFamily="34" charset="-128"/>
                          <a:ea typeface="Meiryo" panose="020B0604030504040204" pitchFamily="34" charset="-128"/>
                          <a:cs typeface="+mn-cs"/>
                        </a:rPr>
                        <a:t>※</a:t>
                      </a:r>
                      <a:r>
                        <a:rPr kumimoji="1" lang="ja-JP" altLang="en-US" sz="1000" b="0" kern="1200" dirty="0">
                          <a:solidFill>
                            <a:srgbClr val="0D0D0D"/>
                          </a:solidFill>
                          <a:latin typeface="Meiryo" panose="020B0604030504040204" pitchFamily="34" charset="-128"/>
                          <a:ea typeface="Meiryo" panose="020B0604030504040204" pitchFamily="34" charset="-128"/>
                          <a:cs typeface="+mn-cs"/>
                        </a:rPr>
                        <a:t>「比較検討」</a:t>
                      </a:r>
                      <a:endParaRPr kumimoji="1" lang="en-US" altLang="ja-JP" sz="1000" b="0" kern="1200" dirty="0">
                        <a:solidFill>
                          <a:srgbClr val="0D0D0D"/>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kern="1200" dirty="0">
                          <a:solidFill>
                            <a:srgbClr val="0D0D0D"/>
                          </a:solidFill>
                          <a:latin typeface="Meiryo" panose="020B0604030504040204" pitchFamily="34" charset="-128"/>
                          <a:ea typeface="Meiryo" panose="020B0604030504040204" pitchFamily="34" charset="-128"/>
                          <a:cs typeface="+mn-cs"/>
                        </a:rPr>
                        <a:t>以外は任意</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0033">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l">
                        <a:lnSpc>
                          <a:spcPct val="110000"/>
                        </a:lnSpc>
                      </a:pPr>
                      <a:r>
                        <a:rPr kumimoji="1" lang="ja-JP" altLang="en-US" sz="1000" b="0" kern="1200">
                          <a:solidFill>
                            <a:srgbClr val="0D0D0D"/>
                          </a:solidFill>
                          <a:latin typeface="Meiryo" panose="020B0604030504040204" pitchFamily="34" charset="-128"/>
                          <a:ea typeface="Meiryo" panose="020B0604030504040204" pitchFamily="34" charset="-128"/>
                          <a:cs typeface="+mn-cs"/>
                        </a:rPr>
                        <a:t>掲載に間に合うよう適宜</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470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171450" marR="0" lvl="0" indent="-171450" algn="l" defTabSz="914400" rtl="0" eaLnBrk="1" fontAlgn="auto" latinLnBrk="0" hangingPunct="1">
                        <a:lnSpc>
                          <a:spcPct val="110000"/>
                        </a:lnSpc>
                        <a:spcBef>
                          <a:spcPts val="0"/>
                        </a:spcBef>
                        <a:spcAft>
                          <a:spcPts val="0"/>
                        </a:spcAft>
                        <a:buClr>
                          <a:schemeClr val="accent5"/>
                        </a:buClr>
                        <a:buSzTx/>
                        <a:buFont typeface="Wingdings" pitchFamily="2" charset="2"/>
                        <a:buChar char="n"/>
                        <a:tabLst/>
                        <a:defRPr/>
                      </a:pPr>
                      <a:r>
                        <a:rPr kumimoji="1" lang="ja-JP" altLang="en-US" sz="1000" b="0">
                          <a:solidFill>
                            <a:schemeClr val="tx1">
                              <a:lumMod val="65000"/>
                              <a:lumOff val="35000"/>
                            </a:schemeClr>
                          </a:solidFill>
                          <a:latin typeface="Meiryo" panose="020B0604030504040204" pitchFamily="34" charset="-128"/>
                          <a:ea typeface="Meiryo" panose="020B0604030504040204" pitchFamily="34" charset="-128"/>
                          <a:hlinkClick r:id="rId4"/>
                        </a:rPr>
                        <a:t>ブランドリフト調査</a:t>
                      </a:r>
                      <a:br>
                        <a:rPr kumimoji="1" lang="en-US" altLang="ja-JP" sz="1000" b="0">
                          <a:solidFill>
                            <a:schemeClr val="tx1">
                              <a:lumMod val="65000"/>
                              <a:lumOff val="35000"/>
                            </a:schemeClr>
                          </a:solidFill>
                          <a:latin typeface="Meiryo" panose="020B0604030504040204" pitchFamily="34" charset="-128"/>
                          <a:ea typeface="Meiryo" panose="020B0604030504040204" pitchFamily="34" charset="-128"/>
                          <a:hlinkClick r:id="rId4"/>
                        </a:rPr>
                      </a:br>
                      <a:r>
                        <a:rPr kumimoji="1" lang="ja-JP" altLang="en-US" sz="1000" b="0">
                          <a:solidFill>
                            <a:schemeClr val="tx1">
                              <a:lumMod val="65000"/>
                              <a:lumOff val="35000"/>
                            </a:schemeClr>
                          </a:solidFill>
                          <a:latin typeface="Meiryo" panose="020B0604030504040204" pitchFamily="34" charset="-128"/>
                          <a:ea typeface="Meiryo" panose="020B0604030504040204" pitchFamily="34" charset="-128"/>
                          <a:hlinkClick r:id="rId4"/>
                        </a:rPr>
                        <a:t>入稿前審査依頼フォーム</a:t>
                      </a:r>
                      <a:endParaRPr lang="en-US" altLang="ja-JP" sz="1000" b="0">
                        <a:latin typeface="Meiryo" panose="020B0604030504040204" pitchFamily="34" charset="-128"/>
                        <a:ea typeface="Meiryo" panose="020B0604030504040204" pitchFamily="34" charset="-128"/>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4706"/>
                      </a:srgbClr>
                    </a:solidFill>
                  </a:tcPr>
                </a:tc>
                <a:extLst>
                  <a:ext uri="{0D108BD9-81ED-4DB2-BD59-A6C34878D82A}">
                    <a16:rowId xmlns:a16="http://schemas.microsoft.com/office/drawing/2014/main" val="2186591261"/>
                  </a:ext>
                </a:extLst>
              </a:tr>
              <a:tr h="913384">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1" kern="1200">
                        <a:solidFill>
                          <a:schemeClr val="tx1">
                            <a:lumMod val="65000"/>
                            <a:lumOff val="35000"/>
                          </a:schemeClr>
                        </a:solidFill>
                        <a:latin typeface="+mn-lt"/>
                        <a:ea typeface="+mn-ea"/>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a:solidFill>
                            <a:schemeClr val="bg1"/>
                          </a:solidFill>
                          <a:latin typeface="Meiryo" panose="020B0604030504040204" pitchFamily="34" charset="-128"/>
                          <a:ea typeface="Meiryo" panose="020B0604030504040204" pitchFamily="34" charset="-128"/>
                          <a:cs typeface="+mn-cs"/>
                        </a:rPr>
                        <a:t>広告</a:t>
                      </a:r>
                      <a:endParaRPr kumimoji="1" lang="en-US" altLang="ja-JP" sz="1000" b="0" i="0" kern="1200">
                        <a:solidFill>
                          <a:schemeClr val="bg1"/>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a:solidFill>
                            <a:schemeClr val="bg1"/>
                          </a:solidFill>
                          <a:latin typeface="Meiryo" panose="020B0604030504040204" pitchFamily="34" charset="-128"/>
                          <a:ea typeface="Meiryo" panose="020B0604030504040204" pitchFamily="34" charset="-128"/>
                          <a:cs typeface="+mn-cs"/>
                        </a:rPr>
                        <a:t>フォーマット</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l">
                        <a:lnSpc>
                          <a:spcPct val="110000"/>
                        </a:lnSpc>
                      </a:pPr>
                      <a:r>
                        <a:rPr kumimoji="1" lang="ja-JP" altLang="en-US" sz="1000" b="0">
                          <a:solidFill>
                            <a:srgbClr val="0D0D0D"/>
                          </a:solidFill>
                          <a:latin typeface="Meiryo" panose="020B0604030504040204" pitchFamily="34" charset="-128"/>
                          <a:ea typeface="Meiryo" panose="020B0604030504040204" pitchFamily="34" charset="-128"/>
                        </a:rPr>
                        <a:t>・広告タイプ：予約型専用広告（ブランドパネル クインティを除く）</a:t>
                      </a:r>
                      <a:endParaRPr kumimoji="1" lang="en-US" altLang="ja-JP" sz="1000" b="0">
                        <a:solidFill>
                          <a:srgbClr val="0D0D0D"/>
                        </a:solidFill>
                        <a:latin typeface="Meiryo" panose="020B0604030504040204" pitchFamily="34" charset="-128"/>
                        <a:ea typeface="Meiryo" panose="020B0604030504040204" pitchFamily="34" charset="-128"/>
                      </a:endParaRPr>
                    </a:p>
                    <a:p>
                      <a:pPr algn="l">
                        <a:lnSpc>
                          <a:spcPct val="110000"/>
                        </a:lnSpc>
                      </a:pPr>
                      <a:r>
                        <a:rPr kumimoji="1" lang="en-US" altLang="ja-JP" sz="1000" b="0">
                          <a:solidFill>
                            <a:srgbClr val="0D0D0D"/>
                          </a:solidFill>
                          <a:latin typeface="Meiryo" panose="020B0604030504040204" pitchFamily="34" charset="-128"/>
                          <a:ea typeface="Meiryo" panose="020B0604030504040204" pitchFamily="34" charset="-128"/>
                        </a:rPr>
                        <a:t>※</a:t>
                      </a:r>
                      <a:r>
                        <a:rPr kumimoji="1" lang="ja-JP" altLang="en-US" sz="1000" b="0">
                          <a:solidFill>
                            <a:srgbClr val="0D0D0D"/>
                          </a:solidFill>
                          <a:latin typeface="Meiryo" panose="020B0604030504040204" pitchFamily="34" charset="-128"/>
                          <a:ea typeface="Meiryo" panose="020B0604030504040204" pitchFamily="34" charset="-128"/>
                        </a:rPr>
                        <a:t>トップインパクト、パノラマなどのリッチ広告が対象です。予約型専用広告の詳細は入稿規定をご確認ください。</a:t>
                      </a:r>
                      <a:endParaRPr kumimoji="1" lang="en-US" altLang="ja-JP" sz="1000" b="0">
                        <a:solidFill>
                          <a:srgbClr val="0D0D0D"/>
                        </a:solidFill>
                        <a:latin typeface="Meiryo" panose="020B0604030504040204" pitchFamily="34" charset="-128"/>
                        <a:ea typeface="Meiryo" panose="020B0604030504040204" pitchFamily="34" charset="-128"/>
                      </a:endParaRPr>
                    </a:p>
                    <a:p>
                      <a:pPr algn="l">
                        <a:lnSpc>
                          <a:spcPct val="110000"/>
                        </a:lnSpc>
                      </a:pPr>
                      <a:r>
                        <a:rPr kumimoji="1" lang="en-US" altLang="ja-JP" sz="1000" b="0">
                          <a:solidFill>
                            <a:schemeClr val="tx1">
                              <a:lumMod val="65000"/>
                              <a:lumOff val="35000"/>
                            </a:schemeClr>
                          </a:solidFill>
                          <a:latin typeface="Meiryo" panose="020B0604030504040204" pitchFamily="34" charset="-128"/>
                          <a:ea typeface="Meiryo" panose="020B0604030504040204" pitchFamily="34" charset="-128"/>
                          <a:hlinkClick r:id="rId5"/>
                        </a:rPr>
                        <a:t>https://ads-help.yahoo-net.jp/s/article/H000044534</a:t>
                      </a:r>
                      <a:endParaRPr kumimoji="1" lang="en-US" altLang="ja-JP" sz="1000" b="0">
                        <a:solidFill>
                          <a:schemeClr val="tx1">
                            <a:lumMod val="65000"/>
                            <a:lumOff val="35000"/>
                          </a:schemeClr>
                        </a:solidFill>
                        <a:latin typeface="Meiryo" panose="020B0604030504040204" pitchFamily="34" charset="-128"/>
                        <a:ea typeface="Meiryo" panose="020B0604030504040204" pitchFamily="34" charset="-128"/>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5098"/>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dirty="0">
                          <a:solidFill>
                            <a:srgbClr val="FF0033"/>
                          </a:solidFill>
                          <a:latin typeface="Meiryo" panose="020B0604030504040204" pitchFamily="34" charset="-128"/>
                          <a:ea typeface="Meiryo" panose="020B0604030504040204" pitchFamily="34" charset="-128"/>
                          <a:cs typeface="+mn-cs"/>
                        </a:rPr>
                        <a:t>必須</a:t>
                      </a:r>
                      <a:endParaRPr kumimoji="1" lang="en-US" altLang="ja-JP" sz="1000" b="1" kern="1200" dirty="0">
                        <a:solidFill>
                          <a:srgbClr val="FF0033"/>
                        </a:solidFill>
                        <a:latin typeface="Meiryo" panose="020B0604030504040204" pitchFamily="34" charset="-128"/>
                        <a:ea typeface="Meiryo" panose="020B0604030504040204" pitchFamily="34" charset="-128"/>
                        <a:cs typeface="+mn-cs"/>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0033">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l">
                        <a:lnSpc>
                          <a:spcPct val="110000"/>
                        </a:lnSpc>
                      </a:pPr>
                      <a:r>
                        <a:rPr kumimoji="1" lang="ja-JP" altLang="en-US" sz="1000" b="0" dirty="0">
                          <a:solidFill>
                            <a:schemeClr val="tx1">
                              <a:lumMod val="65000"/>
                              <a:lumOff val="35000"/>
                            </a:schemeClr>
                          </a:solidFill>
                          <a:latin typeface="Meiryo" panose="020B0604030504040204" pitchFamily="34" charset="-128"/>
                          <a:ea typeface="Meiryo" panose="020B0604030504040204" pitchFamily="34" charset="-128"/>
                        </a:rPr>
                        <a:t>掲載反映日の</a:t>
                      </a:r>
                      <a:endParaRPr kumimoji="1" lang="en-US" altLang="ja-JP" sz="1000" b="0" dirty="0">
                        <a:solidFill>
                          <a:schemeClr val="tx1">
                            <a:lumMod val="65000"/>
                            <a:lumOff val="35000"/>
                          </a:schemeClr>
                        </a:solidFill>
                        <a:latin typeface="Meiryo" panose="020B0604030504040204" pitchFamily="34" charset="-128"/>
                        <a:ea typeface="Meiryo" panose="020B0604030504040204" pitchFamily="34" charset="-128"/>
                      </a:endParaRPr>
                    </a:p>
                    <a:p>
                      <a:pPr algn="l">
                        <a:lnSpc>
                          <a:spcPct val="110000"/>
                        </a:lnSpc>
                      </a:pPr>
                      <a:r>
                        <a:rPr kumimoji="1" lang="en-US" altLang="ja-JP" sz="1000" b="0" dirty="0">
                          <a:solidFill>
                            <a:srgbClr val="FF0033"/>
                          </a:solidFill>
                          <a:latin typeface="Meiryo" panose="020B0604030504040204" pitchFamily="34" charset="-128"/>
                          <a:ea typeface="Meiryo" panose="020B0604030504040204" pitchFamily="34" charset="-128"/>
                        </a:rPr>
                        <a:t>11</a:t>
                      </a:r>
                      <a:r>
                        <a:rPr kumimoji="1" lang="ja-JP" altLang="en-US" sz="1000" b="0" dirty="0">
                          <a:solidFill>
                            <a:srgbClr val="FF0033"/>
                          </a:solidFill>
                          <a:latin typeface="Meiryo" panose="020B0604030504040204" pitchFamily="34" charset="-128"/>
                          <a:ea typeface="Meiryo" panose="020B0604030504040204" pitchFamily="34" charset="-128"/>
                        </a:rPr>
                        <a:t>営業日前</a:t>
                      </a:r>
                      <a:r>
                        <a:rPr kumimoji="1" lang="ja-JP" altLang="en-US" sz="1000" b="0" dirty="0">
                          <a:solidFill>
                            <a:schemeClr val="tx1">
                              <a:lumMod val="65000"/>
                              <a:lumOff val="35000"/>
                            </a:schemeClr>
                          </a:solidFill>
                          <a:latin typeface="Meiryo" panose="020B0604030504040204" pitchFamily="34" charset="-128"/>
                          <a:ea typeface="Meiryo" panose="020B0604030504040204" pitchFamily="34" charset="-128"/>
                        </a:rPr>
                        <a:t>まで</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4706"/>
                      </a:srgbClr>
                    </a:solidFill>
                  </a:tcPr>
                </a:tc>
                <a:tc rowSpan="3">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171450" indent="-171450">
                        <a:lnSpc>
                          <a:spcPct val="110000"/>
                        </a:lnSpc>
                        <a:buClr>
                          <a:schemeClr val="accent5"/>
                        </a:buClr>
                        <a:buFont typeface="Wingdings" pitchFamily="2" charset="2"/>
                        <a:buChar char="n"/>
                      </a:pPr>
                      <a:r>
                        <a:rPr kumimoji="1" lang="ja-JP" altLang="en-US" sz="1000" b="0" u="none">
                          <a:solidFill>
                            <a:schemeClr val="tx1">
                              <a:lumMod val="65000"/>
                              <a:lumOff val="35000"/>
                            </a:schemeClr>
                          </a:solidFill>
                          <a:latin typeface="Meiryo" panose="020B0604030504040204" pitchFamily="34" charset="-128"/>
                          <a:ea typeface="Meiryo" panose="020B0604030504040204" pitchFamily="34" charset="-128"/>
                          <a:hlinkClick r:id="rId6"/>
                        </a:rPr>
                        <a:t>ディスプレイ広告（予約型）入稿前審査依頼フォーム</a:t>
                      </a:r>
                      <a:endParaRPr kumimoji="1" lang="en-US" altLang="ja-JP" sz="1000" b="0" u="none">
                        <a:solidFill>
                          <a:schemeClr val="tx1">
                            <a:lumMod val="65000"/>
                            <a:lumOff val="35000"/>
                          </a:schemeClr>
                        </a:solidFill>
                        <a:latin typeface="Meiryo" panose="020B0604030504040204" pitchFamily="34" charset="-128"/>
                        <a:ea typeface="Meiryo" panose="020B0604030504040204" pitchFamily="34" charset="-128"/>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4706"/>
                      </a:srgbClr>
                    </a:solidFill>
                  </a:tcPr>
                </a:tc>
                <a:extLst>
                  <a:ext uri="{0D108BD9-81ED-4DB2-BD59-A6C34878D82A}">
                    <a16:rowId xmlns:a16="http://schemas.microsoft.com/office/drawing/2014/main" val="384434171"/>
                  </a:ext>
                </a:extLst>
              </a:tr>
              <a:tr h="632432">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1" kern="1200">
                        <a:solidFill>
                          <a:schemeClr val="tx1">
                            <a:lumMod val="65000"/>
                            <a:lumOff val="35000"/>
                          </a:schemeClr>
                        </a:solidFill>
                        <a:latin typeface="+mn-lt"/>
                        <a:ea typeface="+mn-ea"/>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base" latinLnBrk="0" hangingPunct="1">
                        <a:lnSpc>
                          <a:spcPct val="110000"/>
                        </a:lnSpc>
                        <a:spcBef>
                          <a:spcPts val="0"/>
                        </a:spcBef>
                        <a:spcAft>
                          <a:spcPts val="0"/>
                        </a:spcAft>
                        <a:buClrTx/>
                        <a:buSzTx/>
                        <a:buFont typeface="Arial" panose="020B0604020202020204" pitchFamily="34" charset="0"/>
                        <a:buNone/>
                        <a:tabLst/>
                        <a:defRPr/>
                      </a:pPr>
                      <a:r>
                        <a:rPr kumimoji="1" lang="ja-JP" altLang="en-US" sz="1000" b="0"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cs typeface="+mn-cs"/>
                        </a:rPr>
                        <a:t>訴求する</a:t>
                      </a:r>
                      <a:endParaRPr kumimoji="1" lang="en-US" altLang="ja-JP" sz="1000" b="0"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cs typeface="+mn-cs"/>
                      </a:endParaRPr>
                    </a:p>
                    <a:p>
                      <a:pPr marL="0" marR="0" lvl="0" indent="0" algn="ctr" defTabSz="914423" rtl="0" eaLnBrk="1" fontAlgn="base" latinLnBrk="0" hangingPunct="1">
                        <a:lnSpc>
                          <a:spcPct val="110000"/>
                        </a:lnSpc>
                        <a:spcBef>
                          <a:spcPts val="0"/>
                        </a:spcBef>
                        <a:spcAft>
                          <a:spcPts val="0"/>
                        </a:spcAft>
                        <a:buClrTx/>
                        <a:buSzTx/>
                        <a:buFont typeface="Arial" panose="020B0604020202020204" pitchFamily="34" charset="0"/>
                        <a:buNone/>
                        <a:tabLst/>
                        <a:defRPr/>
                      </a:pPr>
                      <a:r>
                        <a:rPr kumimoji="1" lang="ja-JP" altLang="en-US" sz="1000" b="0"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cs typeface="+mn-cs"/>
                        </a:rPr>
                        <a:t>商品・サービス</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l">
                        <a:lnSpc>
                          <a:spcPct val="110000"/>
                        </a:lnSpc>
                      </a:pPr>
                      <a:r>
                        <a:rPr kumimoji="1" lang="ja-JP" altLang="en-US" sz="1000" b="0" dirty="0">
                          <a:solidFill>
                            <a:srgbClr val="0D0D0D"/>
                          </a:solidFill>
                          <a:latin typeface="Meiryo" panose="020B0604030504040204" pitchFamily="34" charset="-128"/>
                          <a:ea typeface="Meiryo" panose="020B0604030504040204" pitchFamily="34" charset="-128"/>
                        </a:rPr>
                        <a:t>薬機、医療、宗教・選挙・政党・意見広告・募金・寄付金の募集</a:t>
                      </a:r>
                      <a:endParaRPr kumimoji="1" lang="en-US" altLang="ja-JP" sz="1000" b="0" dirty="0">
                        <a:solidFill>
                          <a:srgbClr val="0D0D0D"/>
                        </a:solidFill>
                        <a:latin typeface="Meiryo" panose="020B0604030504040204" pitchFamily="34" charset="-128"/>
                        <a:ea typeface="Meiryo" panose="020B0604030504040204" pitchFamily="34" charset="-128"/>
                      </a:endParaRPr>
                    </a:p>
                    <a:p>
                      <a:pPr algn="l">
                        <a:lnSpc>
                          <a:spcPct val="110000"/>
                        </a:lnSpc>
                      </a:pPr>
                      <a:r>
                        <a:rPr kumimoji="1" lang="en-US" altLang="ja-JP" sz="1000" b="0" kern="1200" dirty="0">
                          <a:solidFill>
                            <a:srgbClr val="0D0D0D"/>
                          </a:solidFill>
                          <a:latin typeface="Meiryo" panose="020B0604030504040204" pitchFamily="34" charset="-128"/>
                          <a:ea typeface="Meiryo" panose="020B0604030504040204" pitchFamily="34" charset="-128"/>
                          <a:cs typeface="+mn-cs"/>
                        </a:rPr>
                        <a:t>※</a:t>
                      </a:r>
                      <a:r>
                        <a:rPr kumimoji="1" lang="ja-JP" altLang="en-US" sz="1000" b="0" kern="1200" dirty="0">
                          <a:solidFill>
                            <a:srgbClr val="0D0D0D"/>
                          </a:solidFill>
                          <a:latin typeface="Meiryo" panose="020B0604030504040204" pitchFamily="34" charset="-128"/>
                          <a:ea typeface="Meiryo" panose="020B0604030504040204" pitchFamily="34" charset="-128"/>
                          <a:cs typeface="+mn-cs"/>
                        </a:rPr>
                        <a:t>広告フォーマットを問わず、</a:t>
                      </a:r>
                      <a:r>
                        <a:rPr kumimoji="1" lang="ja-JP" altLang="en-US" sz="1000" b="0" kern="1200" dirty="0">
                          <a:solidFill>
                            <a:srgbClr val="FF0033"/>
                          </a:solidFill>
                          <a:latin typeface="Meiryo" panose="020B0604030504040204" pitchFamily="34" charset="-128"/>
                          <a:ea typeface="Meiryo" panose="020B0604030504040204" pitchFamily="34" charset="-128"/>
                          <a:cs typeface="+mn-cs"/>
                        </a:rPr>
                        <a:t>リンク先・クリエイティブすべて審査対象</a:t>
                      </a:r>
                      <a:r>
                        <a:rPr kumimoji="1" lang="ja-JP" altLang="en-US" sz="1000" b="0" kern="1200" dirty="0">
                          <a:solidFill>
                            <a:srgbClr val="0D0D0D"/>
                          </a:solidFill>
                          <a:latin typeface="Meiryo" panose="020B0604030504040204" pitchFamily="34" charset="-128"/>
                          <a:ea typeface="Meiryo" panose="020B0604030504040204" pitchFamily="34" charset="-128"/>
                          <a:cs typeface="+mn-cs"/>
                        </a:rPr>
                        <a:t>です。</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5098"/>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lnSpc>
                          <a:spcPct val="110000"/>
                        </a:lnSpc>
                      </a:pPr>
                      <a:r>
                        <a:rPr kumimoji="1" lang="ja-JP" altLang="en-US" sz="1000" b="1" dirty="0">
                          <a:solidFill>
                            <a:srgbClr val="FF0033"/>
                          </a:solidFill>
                          <a:latin typeface="Meiryo" panose="020B0604030504040204" pitchFamily="34" charset="-128"/>
                          <a:ea typeface="Meiryo" panose="020B0604030504040204" pitchFamily="34" charset="-128"/>
                        </a:rPr>
                        <a:t>必須</a:t>
                      </a:r>
                      <a:endParaRPr kumimoji="1" lang="en-US" altLang="ja-JP" sz="1000" b="1" dirty="0">
                        <a:solidFill>
                          <a:srgbClr val="FF0033"/>
                        </a:solidFill>
                        <a:latin typeface="Meiryo" panose="020B0604030504040204" pitchFamily="34" charset="-128"/>
                        <a:ea typeface="Meiryo" panose="020B0604030504040204" pitchFamily="34" charset="-128"/>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0033">
                        <a:alpha val="10196"/>
                      </a:srgbClr>
                    </a:solidFill>
                  </a:tcPr>
                </a:tc>
                <a:tc rowSpan="3">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l">
                        <a:lnSpc>
                          <a:spcPct val="110000"/>
                        </a:lnSpc>
                      </a:pPr>
                      <a:r>
                        <a:rPr kumimoji="1" lang="ja-JP" altLang="en-US" sz="1000" b="0">
                          <a:solidFill>
                            <a:srgbClr val="0D0D0D"/>
                          </a:solidFill>
                          <a:latin typeface="Meiryo" panose="020B0604030504040204" pitchFamily="34" charset="-128"/>
                          <a:ea typeface="Meiryo" panose="020B0604030504040204" pitchFamily="34" charset="-128"/>
                        </a:rPr>
                        <a:t>掲載に間に合うよう適宜</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4706"/>
                      </a:srgbClr>
                    </a:solidFill>
                  </a:tcPr>
                </a:tc>
                <a:tc vMerge="1">
                  <a:txBody>
                    <a:bodyPr/>
                    <a:lstStyle/>
                    <a:p>
                      <a:pPr marL="179388"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100" b="0" i="0" u="none" strike="noStrike" kern="0" cap="none" spc="0" normalizeH="0" baseline="0" noProof="0">
                        <a:ln>
                          <a:noFill/>
                        </a:ln>
                        <a:solidFill>
                          <a:srgbClr val="000000">
                            <a:lumMod val="65000"/>
                            <a:lumOff val="35000"/>
                          </a:srgbClr>
                        </a:solidFill>
                        <a:effectLst/>
                        <a:uLnTx/>
                        <a:uFillTx/>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3931917948"/>
                  </a:ext>
                </a:extLst>
              </a:tr>
              <a:tr h="78204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a:solidFill>
                            <a:schemeClr val="bg1"/>
                          </a:solidFill>
                          <a:latin typeface="Meiryo" panose="020B0604030504040204" pitchFamily="34" charset="-128"/>
                          <a:ea typeface="Meiryo" panose="020B0604030504040204" pitchFamily="34" charset="-128"/>
                          <a:cs typeface="+mn-cs"/>
                        </a:rPr>
                        <a:t>公開前</a:t>
                      </a:r>
                      <a:endParaRPr kumimoji="1" lang="en-US" altLang="ja-JP" sz="1000" b="0" i="0" kern="1200">
                        <a:solidFill>
                          <a:schemeClr val="bg1"/>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a:solidFill>
                            <a:schemeClr val="bg1"/>
                          </a:solidFill>
                          <a:latin typeface="Meiryo" panose="020B0604030504040204" pitchFamily="34" charset="-128"/>
                          <a:ea typeface="Meiryo" panose="020B0604030504040204" pitchFamily="34" charset="-128"/>
                          <a:cs typeface="+mn-cs"/>
                        </a:rPr>
                        <a:t>サイト</a:t>
                      </a:r>
                      <a:endParaRPr kumimoji="1" lang="en-US" altLang="ja-JP" sz="1000" b="0" i="0" kern="1200">
                        <a:solidFill>
                          <a:schemeClr val="bg1"/>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a:solidFill>
                            <a:schemeClr val="bg1"/>
                          </a:solidFill>
                          <a:latin typeface="Meiryo" panose="020B0604030504040204" pitchFamily="34" charset="-128"/>
                          <a:ea typeface="Meiryo" panose="020B0604030504040204" pitchFamily="34" charset="-128"/>
                          <a:cs typeface="+mn-cs"/>
                        </a:rPr>
                        <a:t>審査</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a:solidFill>
                            <a:schemeClr val="bg1"/>
                          </a:solidFill>
                          <a:latin typeface="Meiryo" panose="020B0604030504040204" pitchFamily="34" charset="-128"/>
                          <a:ea typeface="Meiryo" panose="020B0604030504040204" pitchFamily="34" charset="-128"/>
                          <a:cs typeface="+mn-cs"/>
                        </a:rPr>
                        <a:t>サイト状況</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l">
                        <a:lnSpc>
                          <a:spcPct val="110000"/>
                        </a:lnSpc>
                      </a:pPr>
                      <a:r>
                        <a:rPr kumimoji="1" lang="ja-JP" altLang="en-US" sz="1000" b="0" kern="1200" dirty="0">
                          <a:solidFill>
                            <a:srgbClr val="0D0D0D"/>
                          </a:solidFill>
                          <a:latin typeface="Meiryo" panose="020B0604030504040204" pitchFamily="34" charset="-128"/>
                          <a:ea typeface="Meiryo" panose="020B0604030504040204" pitchFamily="34" charset="-128"/>
                          <a:cs typeface="+mn-cs"/>
                        </a:rPr>
                        <a:t>公開前サイト</a:t>
                      </a:r>
                      <a:endParaRPr kumimoji="1" lang="en-US" altLang="ja-JP" sz="1000" b="0" kern="1200" dirty="0">
                        <a:solidFill>
                          <a:srgbClr val="0D0D0D"/>
                        </a:solidFill>
                        <a:latin typeface="Meiryo" panose="020B0604030504040204" pitchFamily="34" charset="-128"/>
                        <a:ea typeface="Meiryo" panose="020B0604030504040204" pitchFamily="34" charset="-128"/>
                        <a:cs typeface="+mn-cs"/>
                      </a:endParaRPr>
                    </a:p>
                    <a:p>
                      <a:pPr algn="l">
                        <a:lnSpc>
                          <a:spcPct val="110000"/>
                        </a:lnSpc>
                      </a:pPr>
                      <a:r>
                        <a:rPr kumimoji="1" lang="en-US" altLang="ja-JP" sz="1000" b="0" kern="1200" dirty="0">
                          <a:solidFill>
                            <a:srgbClr val="0D0D0D"/>
                          </a:solidFill>
                          <a:latin typeface="Meiryo" panose="020B0604030504040204" pitchFamily="34" charset="-128"/>
                          <a:ea typeface="Meiryo" panose="020B0604030504040204" pitchFamily="34" charset="-128"/>
                          <a:cs typeface="+mn-cs"/>
                        </a:rPr>
                        <a:t>※</a:t>
                      </a:r>
                      <a:r>
                        <a:rPr kumimoji="1" lang="ja-JP" altLang="en-US" sz="1000" b="0" kern="1200" dirty="0">
                          <a:solidFill>
                            <a:srgbClr val="0D0D0D"/>
                          </a:solidFill>
                          <a:latin typeface="Meiryo" panose="020B0604030504040204" pitchFamily="34" charset="-128"/>
                          <a:ea typeface="Meiryo" panose="020B0604030504040204" pitchFamily="34" charset="-128"/>
                          <a:cs typeface="+mn-cs"/>
                        </a:rPr>
                        <a:t>広告管理ツールに広告を入稿する時点で、リンク先</a:t>
                      </a:r>
                      <a:r>
                        <a:rPr kumimoji="1" lang="en-US" altLang="ja-JP" sz="1000" b="0" kern="1200" dirty="0">
                          <a:solidFill>
                            <a:srgbClr val="0D0D0D"/>
                          </a:solidFill>
                          <a:latin typeface="Meiryo" panose="020B0604030504040204" pitchFamily="34" charset="-128"/>
                          <a:ea typeface="Meiryo" panose="020B0604030504040204" pitchFamily="34" charset="-128"/>
                          <a:cs typeface="+mn-cs"/>
                        </a:rPr>
                        <a:t>URL</a:t>
                      </a:r>
                      <a:r>
                        <a:rPr kumimoji="1" lang="ja-JP" altLang="en-US" sz="1000" b="0" kern="1200" dirty="0">
                          <a:solidFill>
                            <a:srgbClr val="0D0D0D"/>
                          </a:solidFill>
                          <a:latin typeface="Meiryo" panose="020B0604030504040204" pitchFamily="34" charset="-128"/>
                          <a:ea typeface="Meiryo" panose="020B0604030504040204" pitchFamily="34" charset="-128"/>
                          <a:cs typeface="+mn-cs"/>
                        </a:rPr>
                        <a:t>が未公開または未完成の場合に必要な審査です。</a:t>
                      </a:r>
                      <a:r>
                        <a:rPr kumimoji="1" lang="ja-JP" altLang="en-US" sz="1000" b="0" kern="1200" dirty="0">
                          <a:solidFill>
                            <a:srgbClr val="FF0033"/>
                          </a:solidFill>
                          <a:latin typeface="Meiryo" panose="020B0604030504040204" pitchFamily="34" charset="-128"/>
                          <a:ea typeface="Meiryo" panose="020B0604030504040204" pitchFamily="34" charset="-128"/>
                          <a:cs typeface="+mn-cs"/>
                        </a:rPr>
                        <a:t>審査には更新後のテストサイトまたはキャプチャ、掲載開始日とリンク先更新日時が必要</a:t>
                      </a:r>
                      <a:r>
                        <a:rPr kumimoji="1" lang="ja-JP" altLang="en-US" sz="1000" b="0" kern="1200" dirty="0">
                          <a:solidFill>
                            <a:srgbClr val="0D0D0D"/>
                          </a:solidFill>
                          <a:latin typeface="Meiryo" panose="020B0604030504040204" pitchFamily="34" charset="-128"/>
                          <a:ea typeface="Meiryo" panose="020B0604030504040204" pitchFamily="34" charset="-128"/>
                          <a:cs typeface="+mn-cs"/>
                        </a:rPr>
                        <a:t>です。</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5098"/>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dirty="0">
                          <a:solidFill>
                            <a:srgbClr val="FF0033"/>
                          </a:solidFill>
                          <a:latin typeface="Meiryo" panose="020B0604030504040204" pitchFamily="34" charset="-128"/>
                          <a:ea typeface="Meiryo" panose="020B0604030504040204" pitchFamily="34" charset="-128"/>
                          <a:cs typeface="+mn-cs"/>
                        </a:rPr>
                        <a:t>必須</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0033">
                        <a:alpha val="10196"/>
                      </a:srgbClr>
                    </a:solidFill>
                  </a:tcPr>
                </a:tc>
                <a:tc vMerge="1">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endParaRPr kumimoji="1" lang="ja-JP" altLang="en-US" sz="1100" b="0" kern="120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050" b="1" kern="120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166098080"/>
                  </a:ext>
                </a:extLst>
              </a:tr>
              <a:tr h="632432">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noProof="0">
                          <a:solidFill>
                            <a:schemeClr val="bg1"/>
                          </a:solidFill>
                          <a:latin typeface="Meiryo" panose="020B0604030504040204" pitchFamily="34" charset="-128"/>
                          <a:ea typeface="Meiryo" panose="020B0604030504040204" pitchFamily="34" charset="-128"/>
                          <a:cs typeface="+mn-cs"/>
                        </a:rPr>
                        <a:t>掲載制限</a:t>
                      </a:r>
                      <a:endParaRPr kumimoji="1" lang="en-US" altLang="ja-JP" sz="1000" b="0" i="0" kern="1200" noProof="0">
                        <a:solidFill>
                          <a:schemeClr val="bg1"/>
                        </a:solidFill>
                        <a:latin typeface="Meiryo" panose="020B0604030504040204" pitchFamily="34" charset="-128"/>
                        <a:ea typeface="Meiryo" panose="020B0604030504040204" pitchFamily="34" charset="-128"/>
                        <a:cs typeface="+mn-cs"/>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lnSpc>
                          <a:spcPct val="110000"/>
                        </a:lnSpc>
                      </a:pPr>
                      <a:r>
                        <a:rPr kumimoji="1" lang="ja-JP" altLang="en-US" sz="1000" b="0" i="0" kern="1200" noProof="0">
                          <a:solidFill>
                            <a:schemeClr val="bg1"/>
                          </a:solidFill>
                          <a:latin typeface="Meiryo" panose="020B0604030504040204" pitchFamily="34" charset="-128"/>
                          <a:ea typeface="Meiryo" panose="020B0604030504040204" pitchFamily="34" charset="-128"/>
                          <a:cs typeface="+mn-cs"/>
                        </a:rPr>
                        <a:t>掲載制限</a:t>
                      </a:r>
                      <a:endParaRPr kumimoji="1" lang="en-US" altLang="ja-JP" sz="1000" b="0" i="0" kern="1200" noProof="0">
                        <a:solidFill>
                          <a:schemeClr val="bg1"/>
                        </a:solidFill>
                        <a:latin typeface="Meiryo" panose="020B0604030504040204" pitchFamily="34" charset="-128"/>
                        <a:ea typeface="Meiryo" panose="020B0604030504040204" pitchFamily="34" charset="-128"/>
                        <a:cs typeface="+mn-cs"/>
                      </a:endParaRPr>
                    </a:p>
                    <a:p>
                      <a:pPr algn="ctr">
                        <a:lnSpc>
                          <a:spcPct val="110000"/>
                        </a:lnSpc>
                      </a:pPr>
                      <a:r>
                        <a:rPr kumimoji="1" lang="ja-JP" altLang="en-US" sz="1000" b="0" i="0" kern="1200" noProof="0">
                          <a:solidFill>
                            <a:schemeClr val="bg1"/>
                          </a:solidFill>
                          <a:latin typeface="Meiryo" panose="020B0604030504040204" pitchFamily="34" charset="-128"/>
                          <a:ea typeface="Meiryo" panose="020B0604030504040204" pitchFamily="34" charset="-128"/>
                          <a:cs typeface="+mn-cs"/>
                        </a:rPr>
                        <a:t>カテゴリー</a:t>
                      </a:r>
                      <a:endParaRPr kumimoji="1" lang="ja-JP" altLang="en-US" sz="1000" b="0" i="0" kern="1200">
                        <a:solidFill>
                          <a:schemeClr val="bg1"/>
                        </a:solidFill>
                        <a:latin typeface="Meiryo" panose="020B0604030504040204" pitchFamily="34" charset="-128"/>
                        <a:ea typeface="Meiryo" panose="020B0604030504040204" pitchFamily="34" charset="-128"/>
                        <a:cs typeface="+mn-cs"/>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l" defTabSz="914423" rtl="0" eaLnBrk="1" fontAlgn="auto" latinLnBrk="0" hangingPunct="1">
                        <a:lnSpc>
                          <a:spcPct val="110000"/>
                        </a:lnSpc>
                        <a:spcBef>
                          <a:spcPts val="0"/>
                        </a:spcBef>
                        <a:spcAft>
                          <a:spcPts val="0"/>
                        </a:spcAft>
                        <a:buClrTx/>
                        <a:buSzTx/>
                        <a:buFontTx/>
                        <a:buNone/>
                        <a:tabLst/>
                        <a:defRPr/>
                      </a:pPr>
                      <a:r>
                        <a:rPr kumimoji="1" lang="ja-JP" altLang="en-US" sz="1000" b="0" kern="1200" noProof="0" dirty="0">
                          <a:solidFill>
                            <a:srgbClr val="0D0D0D"/>
                          </a:solidFill>
                          <a:latin typeface="Meiryo" panose="020B0604030504040204" pitchFamily="34" charset="-128"/>
                          <a:ea typeface="Meiryo" panose="020B0604030504040204" pitchFamily="34" charset="-128"/>
                          <a:cs typeface="+mn-cs"/>
                        </a:rPr>
                        <a:t>「掲載制限に該当する広告内容」の判断</a:t>
                      </a:r>
                      <a:endParaRPr kumimoji="1" lang="en-US" altLang="ja-JP" sz="1000" b="0" kern="1200" noProof="0" dirty="0">
                        <a:solidFill>
                          <a:srgbClr val="0D0D0D"/>
                        </a:solidFill>
                        <a:latin typeface="Meiryo" panose="020B0604030504040204" pitchFamily="34" charset="-128"/>
                        <a:ea typeface="Meiryo" panose="020B0604030504040204" pitchFamily="34"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r>
                        <a:rPr kumimoji="1" lang="en-US" altLang="ja-JP" sz="1000" b="0" kern="1200" noProof="0" dirty="0">
                          <a:solidFill>
                            <a:srgbClr val="0D0D0D"/>
                          </a:solidFill>
                          <a:latin typeface="Meiryo" panose="020B0604030504040204" pitchFamily="34" charset="-128"/>
                          <a:ea typeface="Meiryo" panose="020B0604030504040204" pitchFamily="34" charset="-128"/>
                          <a:cs typeface="+mn-cs"/>
                        </a:rPr>
                        <a:t>※</a:t>
                      </a:r>
                      <a:r>
                        <a:rPr kumimoji="1" lang="ja-JP" altLang="en-US" sz="1000" b="0" kern="1200" noProof="0" dirty="0">
                          <a:solidFill>
                            <a:srgbClr val="0D0D0D"/>
                          </a:solidFill>
                          <a:latin typeface="Meiryo" panose="020B0604030504040204" pitchFamily="34" charset="-128"/>
                          <a:ea typeface="Meiryo" panose="020B0604030504040204" pitchFamily="34" charset="-128"/>
                          <a:cs typeface="+mn-cs"/>
                        </a:rPr>
                        <a:t>掲載制限カテゴリーの確認の場合に選択。</a:t>
                      </a:r>
                      <a:r>
                        <a:rPr kumimoji="1" lang="ja-JP" altLang="en-US" sz="1000" b="0" kern="1200" noProof="0" dirty="0">
                          <a:solidFill>
                            <a:srgbClr val="FF0033"/>
                          </a:solidFill>
                          <a:latin typeface="Meiryo" panose="020B0604030504040204" pitchFamily="34" charset="-128"/>
                          <a:ea typeface="Meiryo" panose="020B0604030504040204" pitchFamily="34" charset="-128"/>
                          <a:cs typeface="+mn-cs"/>
                        </a:rPr>
                        <a:t>判断にはリンク先サイトが必要</a:t>
                      </a:r>
                      <a:r>
                        <a:rPr kumimoji="1" lang="ja-JP" altLang="en-US" sz="1000" b="0" kern="1200" noProof="0" dirty="0">
                          <a:solidFill>
                            <a:srgbClr val="0D0D0D"/>
                          </a:solidFill>
                          <a:latin typeface="Meiryo" panose="020B0604030504040204" pitchFamily="34" charset="-128"/>
                          <a:ea typeface="Meiryo" panose="020B0604030504040204" pitchFamily="34" charset="-128"/>
                          <a:cs typeface="+mn-cs"/>
                        </a:rPr>
                        <a:t>となり、クリエイティブのみでは判断できかねます。</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5098"/>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lnSpc>
                          <a:spcPct val="110000"/>
                        </a:lnSpc>
                      </a:pPr>
                      <a:r>
                        <a:rPr kumimoji="1" lang="ja-JP" altLang="en-US" sz="1000" b="1" kern="1200" err="1">
                          <a:solidFill>
                            <a:srgbClr val="0D0D0D"/>
                          </a:solidFill>
                          <a:latin typeface="Meiryo" panose="020B0604030504040204" pitchFamily="34" charset="-128"/>
                          <a:ea typeface="Meiryo" panose="020B0604030504040204" pitchFamily="34" charset="-128"/>
                          <a:cs typeface="+mn-cs"/>
                        </a:rPr>
                        <a:t>任意</a:t>
                      </a:r>
                      <a:endParaRPr kumimoji="1" lang="ja-JP" altLang="en-US" sz="1000" b="1" kern="1200">
                        <a:solidFill>
                          <a:srgbClr val="0D0D0D"/>
                        </a:solidFill>
                        <a:latin typeface="Meiryo" panose="020B0604030504040204" pitchFamily="34" charset="-128"/>
                        <a:ea typeface="Meiryo" panose="020B0604030504040204" pitchFamily="34" charset="-128"/>
                        <a:cs typeface="+mn-cs"/>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0033">
                        <a:alpha val="10196"/>
                      </a:srgbClr>
                    </a:solidFill>
                  </a:tcPr>
                </a:tc>
                <a:tc vMerge="1">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endParaRPr kumimoji="1" lang="en-US" altLang="ja-JP" sz="1100" b="0" kern="1200" noProof="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171450" marR="0" lvl="0" indent="-171450" algn="l" defTabSz="914423" rtl="0" eaLnBrk="1" fontAlgn="auto" latinLnBrk="0" hangingPunct="1">
                        <a:lnSpc>
                          <a:spcPct val="110000"/>
                        </a:lnSpc>
                        <a:spcBef>
                          <a:spcPts val="0"/>
                        </a:spcBef>
                        <a:spcAft>
                          <a:spcPts val="0"/>
                        </a:spcAft>
                        <a:buClr>
                          <a:schemeClr val="accent5"/>
                        </a:buClr>
                        <a:buSzTx/>
                        <a:buFont typeface="Wingdings" pitchFamily="2" charset="2"/>
                        <a:buChar char="n"/>
                        <a:tabLst/>
                        <a:defRPr/>
                      </a:pPr>
                      <a:r>
                        <a:rPr kumimoji="1" lang="ja-JP" altLang="en-US" sz="1000" b="0" dirty="0">
                          <a:solidFill>
                            <a:schemeClr val="tx1">
                              <a:lumMod val="65000"/>
                              <a:lumOff val="35000"/>
                            </a:schemeClr>
                          </a:solidFill>
                          <a:latin typeface="Meiryo" panose="020B0604030504040204" pitchFamily="34" charset="-128"/>
                          <a:ea typeface="Meiryo" panose="020B0604030504040204" pitchFamily="34" charset="-128"/>
                          <a:hlinkClick r:id="rId7"/>
                        </a:rPr>
                        <a:t>掲載制限カテゴリー確認　依頼フォーム</a:t>
                      </a:r>
                      <a:br>
                        <a:rPr kumimoji="1" lang="en-US" altLang="ja-JP" sz="1000" b="0" dirty="0">
                          <a:latin typeface="Meiryo" panose="020B0604030504040204" pitchFamily="34" charset="-128"/>
                          <a:ea typeface="Meiryo" panose="020B0604030504040204" pitchFamily="34" charset="-128"/>
                        </a:rPr>
                      </a:br>
                      <a:endParaRPr lang="en-US" altLang="ja-JP" sz="1000" b="0" dirty="0">
                        <a:latin typeface="Meiryo" panose="020B0604030504040204" pitchFamily="34" charset="-128"/>
                        <a:ea typeface="Meiryo" panose="020B0604030504040204" pitchFamily="34" charset="-128"/>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4706"/>
                      </a:srgbClr>
                    </a:solidFill>
                  </a:tcPr>
                </a:tc>
                <a:extLst>
                  <a:ext uri="{0D108BD9-81ED-4DB2-BD59-A6C34878D82A}">
                    <a16:rowId xmlns:a16="http://schemas.microsoft.com/office/drawing/2014/main" val="2463668774"/>
                  </a:ext>
                </a:extLst>
              </a:tr>
            </a:tbl>
          </a:graphicData>
        </a:graphic>
      </p:graphicFrame>
      <p:sp>
        <p:nvSpPr>
          <p:cNvPr id="3" name="テキスト ボックス 2">
            <a:extLst>
              <a:ext uri="{FF2B5EF4-FFF2-40B4-BE49-F238E27FC236}">
                <a16:creationId xmlns:a16="http://schemas.microsoft.com/office/drawing/2014/main" id="{537ABCAA-0EA2-0E56-55B9-D26B279646CF}"/>
              </a:ext>
            </a:extLst>
          </p:cNvPr>
          <p:cNvSpPr txBox="1"/>
          <p:nvPr/>
        </p:nvSpPr>
        <p:spPr>
          <a:xfrm>
            <a:off x="479425" y="1089025"/>
            <a:ext cx="11233150" cy="543995"/>
          </a:xfrm>
          <a:prstGeom prst="rect">
            <a:avLst/>
          </a:prstGeom>
          <a:noFill/>
        </p:spPr>
        <p:txBody>
          <a:bodyPr wrap="square" lIns="0" tIns="0" rIns="0" bIns="0" rtlCol="0">
            <a:spAutoFit/>
          </a:bodyPr>
          <a:lstStyle/>
          <a:p>
            <a:pPr>
              <a:lnSpc>
                <a:spcPct val="130000"/>
              </a:lnSpc>
            </a:pPr>
            <a:r>
              <a:rPr lang="ja-JP" altLang="en-US" sz="1400">
                <a:solidFill>
                  <a:srgbClr val="0D0D0D"/>
                </a:solidFill>
                <a:latin typeface="Meiryo" panose="020B0604030504040204" pitchFamily="34" charset="-128"/>
                <a:ea typeface="Meiryo" panose="020B0604030504040204" pitchFamily="34" charset="-128"/>
              </a:rPr>
              <a:t>広告掲載内容により入稿前審査が必須となる場合があります。掲載予定の内容に応じてフォームよりご依頼ください。</a:t>
            </a:r>
            <a:endParaRPr lang="en-US" altLang="ja-JP" sz="1400">
              <a:solidFill>
                <a:srgbClr val="0D0D0D"/>
              </a:solidFill>
              <a:latin typeface="Meiryo" panose="020B0604030504040204" pitchFamily="34" charset="-128"/>
              <a:ea typeface="Meiryo" panose="020B0604030504040204" pitchFamily="34" charset="-128"/>
            </a:endParaRPr>
          </a:p>
          <a:p>
            <a:pPr>
              <a:lnSpc>
                <a:spcPct val="130000"/>
              </a:lnSpc>
            </a:pPr>
            <a:r>
              <a:rPr lang="ja-JP" altLang="en-US" sz="1400">
                <a:solidFill>
                  <a:srgbClr val="0D0D0D"/>
                </a:solidFill>
                <a:latin typeface="Meiryo" panose="020B0604030504040204" pitchFamily="34" charset="-128"/>
                <a:ea typeface="Meiryo" panose="020B0604030504040204" pitchFamily="34" charset="-128"/>
              </a:rPr>
              <a:t>なお、審査には</a:t>
            </a:r>
            <a:r>
              <a:rPr lang="en-US" altLang="ja-JP" sz="1400">
                <a:solidFill>
                  <a:srgbClr val="0D0D0D"/>
                </a:solidFill>
                <a:latin typeface="Meiryo" panose="020B0604030504040204" pitchFamily="34" charset="-128"/>
                <a:ea typeface="Meiryo" panose="020B0604030504040204" pitchFamily="34" charset="-128"/>
              </a:rPr>
              <a:t>3</a:t>
            </a:r>
            <a:r>
              <a:rPr lang="ja-JP" altLang="en-US" sz="1400">
                <a:solidFill>
                  <a:srgbClr val="0D0D0D"/>
                </a:solidFill>
                <a:latin typeface="Meiryo" panose="020B0604030504040204" pitchFamily="34" charset="-128"/>
                <a:ea typeface="Meiryo" panose="020B0604030504040204" pitchFamily="34" charset="-128"/>
              </a:rPr>
              <a:t>営業日程度かかります。</a:t>
            </a:r>
            <a:endParaRPr lang="en-US" altLang="ja-JP" sz="1400">
              <a:solidFill>
                <a:srgbClr val="0D0D0D"/>
              </a:solidFill>
              <a:latin typeface="Meiryo" panose="020B0604030504040204" pitchFamily="34" charset="-128"/>
              <a:ea typeface="Meiryo" panose="020B0604030504040204" pitchFamily="34" charset="-128"/>
            </a:endParaRPr>
          </a:p>
        </p:txBody>
      </p:sp>
    </p:spTree>
    <p:extLst>
      <p:ext uri="{BB962C8B-B14F-4D97-AF65-F5344CB8AC3E}">
        <p14:creationId xmlns:p14="http://schemas.microsoft.com/office/powerpoint/2010/main" val="19219727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6" name="表 53">
            <a:extLst>
              <a:ext uri="{FF2B5EF4-FFF2-40B4-BE49-F238E27FC236}">
                <a16:creationId xmlns:a16="http://schemas.microsoft.com/office/drawing/2014/main" id="{141A91E3-8B91-DFE2-B30F-9775B676A79F}"/>
              </a:ext>
            </a:extLst>
          </p:cNvPr>
          <p:cNvGraphicFramePr>
            <a:graphicFrameLocks noGrp="1"/>
          </p:cNvGraphicFramePr>
          <p:nvPr/>
        </p:nvGraphicFramePr>
        <p:xfrm>
          <a:off x="1142999" y="4587870"/>
          <a:ext cx="10569576" cy="1728466"/>
        </p:xfrm>
        <a:graphic>
          <a:graphicData uri="http://schemas.openxmlformats.org/drawingml/2006/table">
            <a:tbl>
              <a:tblPr/>
              <a:tblGrid>
                <a:gridCol w="1761596">
                  <a:extLst>
                    <a:ext uri="{9D8B030D-6E8A-4147-A177-3AD203B41FA5}">
                      <a16:colId xmlns:a16="http://schemas.microsoft.com/office/drawing/2014/main" val="3007989207"/>
                    </a:ext>
                  </a:extLst>
                </a:gridCol>
                <a:gridCol w="1761596">
                  <a:extLst>
                    <a:ext uri="{9D8B030D-6E8A-4147-A177-3AD203B41FA5}">
                      <a16:colId xmlns:a16="http://schemas.microsoft.com/office/drawing/2014/main" val="3282382162"/>
                    </a:ext>
                  </a:extLst>
                </a:gridCol>
                <a:gridCol w="1761596">
                  <a:extLst>
                    <a:ext uri="{9D8B030D-6E8A-4147-A177-3AD203B41FA5}">
                      <a16:colId xmlns:a16="http://schemas.microsoft.com/office/drawing/2014/main" val="330142892"/>
                    </a:ext>
                  </a:extLst>
                </a:gridCol>
                <a:gridCol w="1761596">
                  <a:extLst>
                    <a:ext uri="{9D8B030D-6E8A-4147-A177-3AD203B41FA5}">
                      <a16:colId xmlns:a16="http://schemas.microsoft.com/office/drawing/2014/main" val="3920659603"/>
                    </a:ext>
                  </a:extLst>
                </a:gridCol>
                <a:gridCol w="1761596">
                  <a:extLst>
                    <a:ext uri="{9D8B030D-6E8A-4147-A177-3AD203B41FA5}">
                      <a16:colId xmlns:a16="http://schemas.microsoft.com/office/drawing/2014/main" val="2765025768"/>
                    </a:ext>
                  </a:extLst>
                </a:gridCol>
                <a:gridCol w="1761596">
                  <a:extLst>
                    <a:ext uri="{9D8B030D-6E8A-4147-A177-3AD203B41FA5}">
                      <a16:colId xmlns:a16="http://schemas.microsoft.com/office/drawing/2014/main" val="1569845138"/>
                    </a:ext>
                  </a:extLst>
                </a:gridCol>
              </a:tblGrid>
              <a:tr h="864233">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endParaRPr kumimoji="1" lang="ja-JP" altLang="en-US" b="1" i="0">
                        <a:latin typeface="メイリオ" panose="020B0604030504040204" pitchFamily="50" charset="-128"/>
                        <a:ea typeface="メイリオ" panose="020B0604030504040204" pitchFamily="50" charset="-128"/>
                      </a:endParaRPr>
                    </a:p>
                  </a:txBody>
                  <a:tcPr marT="36000" marB="0" anchor="ctr">
                    <a:lnL w="12700" cmpd="sng">
                      <a:noFill/>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57150" cap="flat" cmpd="sng" algn="ctr">
                      <a:noFill/>
                      <a:prstDash val="solid"/>
                      <a:round/>
                      <a:headEnd type="none" w="med" len="med"/>
                      <a:tailEnd type="none" w="med" len="med"/>
                    </a:lnB>
                    <a:lnTlToBr w="12700" cmpd="sng">
                      <a:noFill/>
                      <a:prstDash val="solid"/>
                    </a:lnTlToBr>
                    <a:lnBlToTr w="12700" cmpd="sng">
                      <a:noFill/>
                      <a:prstDash val="solid"/>
                    </a:lnBlToTr>
                    <a:solidFill>
                      <a:srgbClr val="00003E">
                        <a:alpha val="8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endParaRPr kumimoji="1" lang="ja-JP" altLang="en-US" b="1" i="0">
                        <a:latin typeface="メイリオ" panose="020B0604030504040204" pitchFamily="50" charset="-128"/>
                        <a:ea typeface="メイリオ" panose="020B0604030504040204" pitchFamily="50" charset="-128"/>
                      </a:endParaRPr>
                    </a:p>
                  </a:txBody>
                  <a:tcPr marT="3600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57150" cap="flat" cmpd="sng" algn="ctr">
                      <a:noFill/>
                      <a:prstDash val="solid"/>
                      <a:round/>
                      <a:headEnd type="none" w="med" len="med"/>
                      <a:tailEnd type="none" w="med" len="med"/>
                    </a:lnB>
                    <a:lnTlToBr w="12700" cmpd="sng">
                      <a:noFill/>
                      <a:prstDash val="solid"/>
                    </a:lnTlToBr>
                    <a:lnBlToTr w="12700" cmpd="sng">
                      <a:noFill/>
                      <a:prstDash val="solid"/>
                    </a:lnBlToTr>
                    <a:solidFill>
                      <a:srgbClr val="00003E">
                        <a:alpha val="8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endParaRPr kumimoji="1" lang="ja-JP" altLang="en-US" b="1" i="0">
                        <a:latin typeface="メイリオ" panose="020B0604030504040204" pitchFamily="50" charset="-128"/>
                        <a:ea typeface="メイリオ" panose="020B0604030504040204" pitchFamily="50" charset="-128"/>
                      </a:endParaRPr>
                    </a:p>
                  </a:txBody>
                  <a:tcPr marT="3600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57150" cap="flat" cmpd="sng" algn="ctr">
                      <a:noFill/>
                      <a:prstDash val="solid"/>
                      <a:round/>
                      <a:headEnd type="none" w="med" len="med"/>
                      <a:tailEnd type="none" w="med" len="med"/>
                    </a:lnB>
                    <a:lnTlToBr w="12700" cmpd="sng">
                      <a:noFill/>
                      <a:prstDash val="solid"/>
                    </a:lnTlToBr>
                    <a:lnBlToTr w="12700" cmpd="sng">
                      <a:noFill/>
                      <a:prstDash val="solid"/>
                    </a:lnBlToTr>
                    <a:solidFill>
                      <a:srgbClr val="FCEDED"/>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endParaRPr kumimoji="1" lang="ja-JP" altLang="en-US" b="1" i="0">
                        <a:latin typeface="メイリオ" panose="020B0604030504040204" pitchFamily="50" charset="-128"/>
                        <a:ea typeface="メイリオ" panose="020B0604030504040204" pitchFamily="50" charset="-128"/>
                      </a:endParaRPr>
                    </a:p>
                  </a:txBody>
                  <a:tcPr marT="3600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57150" cap="flat" cmpd="sng" algn="ctr">
                      <a:noFill/>
                      <a:prstDash val="solid"/>
                      <a:round/>
                      <a:headEnd type="none" w="med" len="med"/>
                      <a:tailEnd type="none" w="med" len="med"/>
                    </a:lnB>
                    <a:lnTlToBr w="12700" cmpd="sng">
                      <a:noFill/>
                      <a:prstDash val="solid"/>
                    </a:lnTlToBr>
                    <a:lnBlToTr w="12700" cmpd="sng">
                      <a:noFill/>
                      <a:prstDash val="solid"/>
                    </a:lnBlToTr>
                    <a:solidFill>
                      <a:srgbClr val="00003E">
                        <a:alpha val="4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endParaRPr kumimoji="1" lang="ja-JP" altLang="en-US" b="1" i="0">
                        <a:latin typeface="メイリオ" panose="020B0604030504040204" pitchFamily="50" charset="-128"/>
                        <a:ea typeface="メイリオ" panose="020B0604030504040204" pitchFamily="50" charset="-128"/>
                      </a:endParaRPr>
                    </a:p>
                  </a:txBody>
                  <a:tcPr marT="3600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57150" cap="flat" cmpd="sng" algn="ctr">
                      <a:noFill/>
                      <a:prstDash val="solid"/>
                      <a:round/>
                      <a:headEnd type="none" w="med" len="med"/>
                      <a:tailEnd type="none" w="med" len="med"/>
                    </a:lnB>
                    <a:lnTlToBr w="12700" cmpd="sng">
                      <a:noFill/>
                      <a:prstDash val="solid"/>
                    </a:lnTlToBr>
                    <a:lnBlToTr w="12700" cmpd="sng">
                      <a:noFill/>
                      <a:prstDash val="solid"/>
                    </a:lnBlToTr>
                    <a:solidFill>
                      <a:srgbClr val="00003E">
                        <a:alpha val="4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endParaRPr kumimoji="1" lang="ja-JP" altLang="en-US" b="1" i="0">
                        <a:latin typeface="メイリオ" panose="020B0604030504040204" pitchFamily="50" charset="-128"/>
                        <a:ea typeface="メイリオ" panose="020B0604030504040204" pitchFamily="50" charset="-128"/>
                      </a:endParaRPr>
                    </a:p>
                  </a:txBody>
                  <a:tcPr marT="36000" marB="0" anchor="ctr">
                    <a:lnL w="28575" cap="flat" cmpd="sng" algn="ctr">
                      <a:noFill/>
                      <a:prstDash val="solid"/>
                      <a:round/>
                      <a:headEnd type="none" w="med" len="med"/>
                      <a:tailEnd type="none" w="med" len="med"/>
                    </a:lnL>
                    <a:lnR w="12700" cmpd="sng">
                      <a:noFill/>
                    </a:lnR>
                    <a:lnT w="28575" cap="flat" cmpd="sng" algn="ctr">
                      <a:noFill/>
                      <a:prstDash val="solid"/>
                      <a:round/>
                      <a:headEnd type="none" w="med" len="med"/>
                      <a:tailEnd type="none" w="med" len="med"/>
                    </a:lnT>
                    <a:lnB w="57150" cap="flat" cmpd="sng" algn="ctr">
                      <a:noFill/>
                      <a:prstDash val="solid"/>
                      <a:round/>
                      <a:headEnd type="none" w="med" len="med"/>
                      <a:tailEnd type="none" w="med" len="med"/>
                    </a:lnB>
                    <a:lnTlToBr w="12700" cmpd="sng">
                      <a:noFill/>
                      <a:prstDash val="solid"/>
                    </a:lnTlToBr>
                    <a:lnBlToTr w="12700" cmpd="sng">
                      <a:noFill/>
                      <a:prstDash val="solid"/>
                    </a:lnBlToTr>
                    <a:solidFill>
                      <a:srgbClr val="00003E">
                        <a:alpha val="40000"/>
                      </a:srgbClr>
                    </a:solidFill>
                  </a:tcPr>
                </a:tc>
                <a:extLst>
                  <a:ext uri="{0D108BD9-81ED-4DB2-BD59-A6C34878D82A}">
                    <a16:rowId xmlns:a16="http://schemas.microsoft.com/office/drawing/2014/main" val="3903680638"/>
                  </a:ext>
                </a:extLst>
              </a:tr>
              <a:tr h="864233">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endParaRPr kumimoji="1" lang="ja-JP" altLang="en-US" b="1" i="0">
                        <a:latin typeface="メイリオ" panose="020B0604030504040204" pitchFamily="50" charset="-128"/>
                        <a:ea typeface="メイリオ" panose="020B0604030504040204" pitchFamily="50" charset="-128"/>
                      </a:endParaRPr>
                    </a:p>
                  </a:txBody>
                  <a:tcPr marT="36000" marB="0" anchor="ctr">
                    <a:lnL w="12700" cmpd="sng">
                      <a:noFill/>
                    </a:lnL>
                    <a:lnR w="28575" cap="flat" cmpd="sng" algn="ctr">
                      <a:noFill/>
                      <a:prstDash val="solid"/>
                      <a:round/>
                      <a:headEnd type="none" w="med" len="med"/>
                      <a:tailEnd type="none" w="med" len="med"/>
                    </a:lnR>
                    <a:lnT w="571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rgbClr val="00003E">
                        <a:alpha val="8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endParaRPr kumimoji="1" lang="ja-JP" altLang="en-US" b="1" i="0">
                        <a:latin typeface="メイリオ" panose="020B0604030504040204" pitchFamily="50" charset="-128"/>
                        <a:ea typeface="メイリオ" panose="020B0604030504040204" pitchFamily="50" charset="-128"/>
                      </a:endParaRPr>
                    </a:p>
                  </a:txBody>
                  <a:tcPr marT="3600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571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rgbClr val="00003E">
                        <a:alpha val="8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endParaRPr kumimoji="1" lang="ja-JP" altLang="en-US" b="1" i="0">
                        <a:latin typeface="メイリオ" panose="020B0604030504040204" pitchFamily="50" charset="-128"/>
                        <a:ea typeface="メイリオ" panose="020B0604030504040204" pitchFamily="50" charset="-128"/>
                      </a:endParaRPr>
                    </a:p>
                  </a:txBody>
                  <a:tcPr marT="3600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571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rgbClr val="FCEDED"/>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endParaRPr kumimoji="1" lang="ja-JP" altLang="en-US" b="1" i="0">
                        <a:latin typeface="メイリオ" panose="020B0604030504040204" pitchFamily="50" charset="-128"/>
                        <a:ea typeface="メイリオ" panose="020B0604030504040204" pitchFamily="50" charset="-128"/>
                      </a:endParaRPr>
                    </a:p>
                  </a:txBody>
                  <a:tcPr marT="3600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571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rgbClr val="00003E">
                        <a:alpha val="4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endParaRPr kumimoji="1" lang="ja-JP" altLang="en-US" b="1" i="0">
                        <a:latin typeface="メイリオ" panose="020B0604030504040204" pitchFamily="50" charset="-128"/>
                        <a:ea typeface="メイリオ" panose="020B0604030504040204" pitchFamily="50" charset="-128"/>
                      </a:endParaRPr>
                    </a:p>
                  </a:txBody>
                  <a:tcPr marT="3600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571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rgbClr val="00003E">
                        <a:alpha val="4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endParaRPr kumimoji="1" lang="ja-JP" altLang="en-US" b="1" i="0">
                        <a:latin typeface="メイリオ" panose="020B0604030504040204" pitchFamily="50" charset="-128"/>
                        <a:ea typeface="メイリオ" panose="020B0604030504040204" pitchFamily="50" charset="-128"/>
                      </a:endParaRPr>
                    </a:p>
                  </a:txBody>
                  <a:tcPr marT="36000" marB="0" anchor="ctr">
                    <a:lnL w="28575" cap="flat" cmpd="sng" algn="ctr">
                      <a:noFill/>
                      <a:prstDash val="solid"/>
                      <a:round/>
                      <a:headEnd type="none" w="med" len="med"/>
                      <a:tailEnd type="none" w="med" len="med"/>
                    </a:lnL>
                    <a:lnR w="12700" cmpd="sng">
                      <a:noFill/>
                    </a:lnR>
                    <a:lnT w="571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rgbClr val="00003E">
                        <a:alpha val="40000"/>
                      </a:srgbClr>
                    </a:solidFill>
                  </a:tcPr>
                </a:tc>
                <a:extLst>
                  <a:ext uri="{0D108BD9-81ED-4DB2-BD59-A6C34878D82A}">
                    <a16:rowId xmlns:a16="http://schemas.microsoft.com/office/drawing/2014/main" val="546453627"/>
                  </a:ext>
                </a:extLst>
              </a:tr>
            </a:tbl>
          </a:graphicData>
        </a:graphic>
      </p:graphicFrame>
      <p:sp>
        <p:nvSpPr>
          <p:cNvPr id="3" name="テキスト プレースホルダー 2">
            <a:extLst>
              <a:ext uri="{FF2B5EF4-FFF2-40B4-BE49-F238E27FC236}">
                <a16:creationId xmlns:a16="http://schemas.microsoft.com/office/drawing/2014/main" id="{C365993D-FAA5-CC30-C802-28A86A51A9D7}"/>
              </a:ext>
            </a:extLst>
          </p:cNvPr>
          <p:cNvSpPr>
            <a:spLocks noGrp="1"/>
          </p:cNvSpPr>
          <p:nvPr>
            <p:ph type="body" sz="quarter" idx="12"/>
          </p:nvPr>
        </p:nvSpPr>
        <p:spPr/>
        <p:txBody>
          <a:bodyPr/>
          <a:lstStyle/>
          <a:p>
            <a:pPr marL="0" indent="0">
              <a:buNone/>
            </a:pPr>
            <a:r>
              <a:rPr lang="ja-JP" altLang="en-US"/>
              <a:t>その他・注意事項</a:t>
            </a:r>
          </a:p>
        </p:txBody>
      </p:sp>
      <p:pic>
        <p:nvPicPr>
          <p:cNvPr id="8" name="図プレースホルダー 7" descr="アイコン&#10;&#10;自動的に生成された説明">
            <a:extLst>
              <a:ext uri="{FF2B5EF4-FFF2-40B4-BE49-F238E27FC236}">
                <a16:creationId xmlns:a16="http://schemas.microsoft.com/office/drawing/2014/main" id="{9CEFE3F4-E92C-D328-FF27-10DF9A46BF9E}"/>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a:latin typeface="+mn-ea"/>
              </a:rPr>
              <a:t>既存リリース商品と掲載期間が重複している場合</a:t>
            </a:r>
          </a:p>
        </p:txBody>
      </p:sp>
      <p:graphicFrame>
        <p:nvGraphicFramePr>
          <p:cNvPr id="42" name="表 53">
            <a:extLst>
              <a:ext uri="{FF2B5EF4-FFF2-40B4-BE49-F238E27FC236}">
                <a16:creationId xmlns:a16="http://schemas.microsoft.com/office/drawing/2014/main" id="{00E2FCC9-FB3B-CB8D-EB26-43176CB69B93}"/>
              </a:ext>
            </a:extLst>
          </p:cNvPr>
          <p:cNvGraphicFramePr>
            <a:graphicFrameLocks noGrp="1"/>
          </p:cNvGraphicFramePr>
          <p:nvPr/>
        </p:nvGraphicFramePr>
        <p:xfrm>
          <a:off x="1142999" y="2180441"/>
          <a:ext cx="10569576" cy="2303562"/>
        </p:xfrm>
        <a:graphic>
          <a:graphicData uri="http://schemas.openxmlformats.org/drawingml/2006/table">
            <a:tbl>
              <a:tblPr/>
              <a:tblGrid>
                <a:gridCol w="1761596">
                  <a:extLst>
                    <a:ext uri="{9D8B030D-6E8A-4147-A177-3AD203B41FA5}">
                      <a16:colId xmlns:a16="http://schemas.microsoft.com/office/drawing/2014/main" val="3007989207"/>
                    </a:ext>
                  </a:extLst>
                </a:gridCol>
                <a:gridCol w="1761596">
                  <a:extLst>
                    <a:ext uri="{9D8B030D-6E8A-4147-A177-3AD203B41FA5}">
                      <a16:colId xmlns:a16="http://schemas.microsoft.com/office/drawing/2014/main" val="3282382162"/>
                    </a:ext>
                  </a:extLst>
                </a:gridCol>
                <a:gridCol w="1761596">
                  <a:extLst>
                    <a:ext uri="{9D8B030D-6E8A-4147-A177-3AD203B41FA5}">
                      <a16:colId xmlns:a16="http://schemas.microsoft.com/office/drawing/2014/main" val="330142892"/>
                    </a:ext>
                  </a:extLst>
                </a:gridCol>
                <a:gridCol w="1761596">
                  <a:extLst>
                    <a:ext uri="{9D8B030D-6E8A-4147-A177-3AD203B41FA5}">
                      <a16:colId xmlns:a16="http://schemas.microsoft.com/office/drawing/2014/main" val="3920659603"/>
                    </a:ext>
                  </a:extLst>
                </a:gridCol>
                <a:gridCol w="1761596">
                  <a:extLst>
                    <a:ext uri="{9D8B030D-6E8A-4147-A177-3AD203B41FA5}">
                      <a16:colId xmlns:a16="http://schemas.microsoft.com/office/drawing/2014/main" val="2765025768"/>
                    </a:ext>
                  </a:extLst>
                </a:gridCol>
                <a:gridCol w="1761596">
                  <a:extLst>
                    <a:ext uri="{9D8B030D-6E8A-4147-A177-3AD203B41FA5}">
                      <a16:colId xmlns:a16="http://schemas.microsoft.com/office/drawing/2014/main" val="1569845138"/>
                    </a:ext>
                  </a:extLst>
                </a:gridCol>
              </a:tblGrid>
              <a:tr h="1151781">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endParaRPr kumimoji="1" lang="ja-JP" altLang="en-US" b="1" i="0">
                        <a:latin typeface="メイリオ" panose="020B0604030504040204" pitchFamily="50" charset="-128"/>
                        <a:ea typeface="メイリオ" panose="020B0604030504040204" pitchFamily="50" charset="-128"/>
                      </a:endParaRPr>
                    </a:p>
                  </a:txBody>
                  <a:tcPr marT="36000" marB="0" anchor="ctr">
                    <a:lnL w="12700" cmpd="sng">
                      <a:noFill/>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57150" cap="flat" cmpd="sng" algn="ctr">
                      <a:noFill/>
                      <a:prstDash val="solid"/>
                      <a:round/>
                      <a:headEnd type="none" w="med" len="med"/>
                      <a:tailEnd type="none" w="med" len="med"/>
                    </a:lnB>
                    <a:lnTlToBr w="12700" cmpd="sng">
                      <a:noFill/>
                      <a:prstDash val="solid"/>
                    </a:lnTlToBr>
                    <a:lnBlToTr w="12700" cmpd="sng">
                      <a:noFill/>
                      <a:prstDash val="solid"/>
                    </a:lnBlToTr>
                    <a:solidFill>
                      <a:srgbClr val="00003E">
                        <a:alpha val="8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endParaRPr kumimoji="1" lang="ja-JP" altLang="en-US" b="1" i="0">
                        <a:latin typeface="メイリオ" panose="020B0604030504040204" pitchFamily="50" charset="-128"/>
                        <a:ea typeface="メイリオ" panose="020B0604030504040204" pitchFamily="50" charset="-128"/>
                      </a:endParaRPr>
                    </a:p>
                  </a:txBody>
                  <a:tcPr marT="3600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57150" cap="flat" cmpd="sng" algn="ctr">
                      <a:noFill/>
                      <a:prstDash val="solid"/>
                      <a:round/>
                      <a:headEnd type="none" w="med" len="med"/>
                      <a:tailEnd type="none" w="med" len="med"/>
                    </a:lnB>
                    <a:lnTlToBr w="12700" cmpd="sng">
                      <a:noFill/>
                      <a:prstDash val="solid"/>
                    </a:lnTlToBr>
                    <a:lnBlToTr w="12700" cmpd="sng">
                      <a:noFill/>
                      <a:prstDash val="solid"/>
                    </a:lnBlToTr>
                    <a:solidFill>
                      <a:srgbClr val="00003E">
                        <a:alpha val="8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endParaRPr kumimoji="1" lang="ja-JP" altLang="en-US" b="1" i="0">
                        <a:latin typeface="メイリオ" panose="020B0604030504040204" pitchFamily="50" charset="-128"/>
                        <a:ea typeface="メイリオ" panose="020B0604030504040204" pitchFamily="50" charset="-128"/>
                      </a:endParaRPr>
                    </a:p>
                  </a:txBody>
                  <a:tcPr marT="3600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57150" cap="flat" cmpd="sng" algn="ctr">
                      <a:noFill/>
                      <a:prstDash val="solid"/>
                      <a:round/>
                      <a:headEnd type="none" w="med" len="med"/>
                      <a:tailEnd type="none" w="med" len="med"/>
                    </a:lnB>
                    <a:lnTlToBr w="12700" cmpd="sng">
                      <a:noFill/>
                      <a:prstDash val="solid"/>
                    </a:lnTlToBr>
                    <a:lnBlToTr w="12700" cmpd="sng">
                      <a:noFill/>
                      <a:prstDash val="solid"/>
                    </a:lnBlToTr>
                    <a:solidFill>
                      <a:srgbClr val="FCEDED"/>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endParaRPr kumimoji="1" lang="ja-JP" altLang="en-US" b="1" i="0">
                        <a:latin typeface="メイリオ" panose="020B0604030504040204" pitchFamily="50" charset="-128"/>
                        <a:ea typeface="メイリオ" panose="020B0604030504040204" pitchFamily="50" charset="-128"/>
                      </a:endParaRPr>
                    </a:p>
                  </a:txBody>
                  <a:tcPr marT="3600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57150" cap="flat" cmpd="sng" algn="ctr">
                      <a:noFill/>
                      <a:prstDash val="solid"/>
                      <a:round/>
                      <a:headEnd type="none" w="med" len="med"/>
                      <a:tailEnd type="none" w="med" len="med"/>
                    </a:lnB>
                    <a:lnTlToBr w="12700" cmpd="sng">
                      <a:noFill/>
                      <a:prstDash val="solid"/>
                    </a:lnTlToBr>
                    <a:lnBlToTr w="12700" cmpd="sng">
                      <a:noFill/>
                      <a:prstDash val="solid"/>
                    </a:lnBlToTr>
                    <a:solidFill>
                      <a:srgbClr val="00003E">
                        <a:alpha val="4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endParaRPr kumimoji="1" lang="ja-JP" altLang="en-US" b="1" i="0">
                        <a:latin typeface="メイリオ" panose="020B0604030504040204" pitchFamily="50" charset="-128"/>
                        <a:ea typeface="メイリオ" panose="020B0604030504040204" pitchFamily="50" charset="-128"/>
                      </a:endParaRPr>
                    </a:p>
                  </a:txBody>
                  <a:tcPr marT="3600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57150" cap="flat" cmpd="sng" algn="ctr">
                      <a:noFill/>
                      <a:prstDash val="solid"/>
                      <a:round/>
                      <a:headEnd type="none" w="med" len="med"/>
                      <a:tailEnd type="none" w="med" len="med"/>
                    </a:lnB>
                    <a:lnTlToBr w="12700" cmpd="sng">
                      <a:noFill/>
                      <a:prstDash val="solid"/>
                    </a:lnTlToBr>
                    <a:lnBlToTr w="12700" cmpd="sng">
                      <a:noFill/>
                      <a:prstDash val="solid"/>
                    </a:lnBlToTr>
                    <a:solidFill>
                      <a:srgbClr val="00003E">
                        <a:alpha val="4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endParaRPr kumimoji="1" lang="ja-JP" altLang="en-US" b="1" i="0">
                        <a:latin typeface="メイリオ" panose="020B0604030504040204" pitchFamily="50" charset="-128"/>
                        <a:ea typeface="メイリオ" panose="020B0604030504040204" pitchFamily="50" charset="-128"/>
                      </a:endParaRPr>
                    </a:p>
                  </a:txBody>
                  <a:tcPr marT="36000" marB="0" anchor="ctr">
                    <a:lnL w="28575" cap="flat" cmpd="sng" algn="ctr">
                      <a:noFill/>
                      <a:prstDash val="solid"/>
                      <a:round/>
                      <a:headEnd type="none" w="med" len="med"/>
                      <a:tailEnd type="none" w="med" len="med"/>
                    </a:lnL>
                    <a:lnR w="12700" cmpd="sng">
                      <a:noFill/>
                    </a:lnR>
                    <a:lnT w="28575" cap="flat" cmpd="sng" algn="ctr">
                      <a:noFill/>
                      <a:prstDash val="solid"/>
                      <a:round/>
                      <a:headEnd type="none" w="med" len="med"/>
                      <a:tailEnd type="none" w="med" len="med"/>
                    </a:lnT>
                    <a:lnB w="57150" cap="flat" cmpd="sng" algn="ctr">
                      <a:noFill/>
                      <a:prstDash val="solid"/>
                      <a:round/>
                      <a:headEnd type="none" w="med" len="med"/>
                      <a:tailEnd type="none" w="med" len="med"/>
                    </a:lnB>
                    <a:lnTlToBr w="12700" cmpd="sng">
                      <a:noFill/>
                      <a:prstDash val="solid"/>
                    </a:lnTlToBr>
                    <a:lnBlToTr w="12700" cmpd="sng">
                      <a:noFill/>
                      <a:prstDash val="solid"/>
                    </a:lnBlToTr>
                    <a:solidFill>
                      <a:srgbClr val="00003E">
                        <a:alpha val="40000"/>
                      </a:srgbClr>
                    </a:solidFill>
                  </a:tcPr>
                </a:tc>
                <a:extLst>
                  <a:ext uri="{0D108BD9-81ED-4DB2-BD59-A6C34878D82A}">
                    <a16:rowId xmlns:a16="http://schemas.microsoft.com/office/drawing/2014/main" val="3903680638"/>
                  </a:ext>
                </a:extLst>
              </a:tr>
              <a:tr h="1151781">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endParaRPr kumimoji="1" lang="ja-JP" altLang="en-US" b="1" i="0">
                        <a:latin typeface="メイリオ" panose="020B0604030504040204" pitchFamily="50" charset="-128"/>
                        <a:ea typeface="メイリオ" panose="020B0604030504040204" pitchFamily="50" charset="-128"/>
                      </a:endParaRPr>
                    </a:p>
                  </a:txBody>
                  <a:tcPr marT="36000" marB="0" anchor="ctr">
                    <a:lnL w="12700" cmpd="sng">
                      <a:noFill/>
                    </a:lnL>
                    <a:lnR w="28575" cap="flat" cmpd="sng" algn="ctr">
                      <a:noFill/>
                      <a:prstDash val="solid"/>
                      <a:round/>
                      <a:headEnd type="none" w="med" len="med"/>
                      <a:tailEnd type="none" w="med" len="med"/>
                    </a:lnR>
                    <a:lnT w="571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rgbClr val="00003E">
                        <a:alpha val="8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endParaRPr kumimoji="1" lang="ja-JP" altLang="en-US" b="1" i="0">
                        <a:latin typeface="メイリオ" panose="020B0604030504040204" pitchFamily="50" charset="-128"/>
                        <a:ea typeface="メイリオ" panose="020B0604030504040204" pitchFamily="50" charset="-128"/>
                      </a:endParaRPr>
                    </a:p>
                  </a:txBody>
                  <a:tcPr marT="3600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571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rgbClr val="00003E">
                        <a:alpha val="8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endParaRPr kumimoji="1" lang="ja-JP" altLang="en-US" b="1" i="0">
                        <a:latin typeface="メイリオ" panose="020B0604030504040204" pitchFamily="50" charset="-128"/>
                        <a:ea typeface="メイリオ" panose="020B0604030504040204" pitchFamily="50" charset="-128"/>
                      </a:endParaRPr>
                    </a:p>
                  </a:txBody>
                  <a:tcPr marT="3600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571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rgbClr val="FCEDED"/>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endParaRPr kumimoji="1" lang="ja-JP" altLang="en-US" b="1" i="0">
                        <a:latin typeface="メイリオ" panose="020B0604030504040204" pitchFamily="50" charset="-128"/>
                        <a:ea typeface="メイリオ" panose="020B0604030504040204" pitchFamily="50" charset="-128"/>
                      </a:endParaRPr>
                    </a:p>
                  </a:txBody>
                  <a:tcPr marT="3600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571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rgbClr val="00003E">
                        <a:alpha val="4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endParaRPr kumimoji="1" lang="ja-JP" altLang="en-US" b="1" i="0">
                        <a:latin typeface="メイリオ" panose="020B0604030504040204" pitchFamily="50" charset="-128"/>
                        <a:ea typeface="メイリオ" panose="020B0604030504040204" pitchFamily="50" charset="-128"/>
                      </a:endParaRPr>
                    </a:p>
                  </a:txBody>
                  <a:tcPr marT="3600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571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rgbClr val="00003E">
                        <a:alpha val="4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endParaRPr kumimoji="1" lang="ja-JP" altLang="en-US" b="1" i="0">
                        <a:latin typeface="メイリオ" panose="020B0604030504040204" pitchFamily="50" charset="-128"/>
                        <a:ea typeface="メイリオ" panose="020B0604030504040204" pitchFamily="50" charset="-128"/>
                      </a:endParaRPr>
                    </a:p>
                  </a:txBody>
                  <a:tcPr marT="36000" marB="0" anchor="ctr">
                    <a:lnL w="28575" cap="flat" cmpd="sng" algn="ctr">
                      <a:noFill/>
                      <a:prstDash val="solid"/>
                      <a:round/>
                      <a:headEnd type="none" w="med" len="med"/>
                      <a:tailEnd type="none" w="med" len="med"/>
                    </a:lnL>
                    <a:lnR w="12700" cmpd="sng">
                      <a:noFill/>
                    </a:lnR>
                    <a:lnT w="571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rgbClr val="00003E">
                        <a:alpha val="40000"/>
                      </a:srgbClr>
                    </a:solidFill>
                  </a:tcPr>
                </a:tc>
                <a:extLst>
                  <a:ext uri="{0D108BD9-81ED-4DB2-BD59-A6C34878D82A}">
                    <a16:rowId xmlns:a16="http://schemas.microsoft.com/office/drawing/2014/main" val="546453627"/>
                  </a:ext>
                </a:extLst>
              </a:tr>
            </a:tbl>
          </a:graphicData>
        </a:graphic>
      </p:graphicFrame>
      <p:sp>
        <p:nvSpPr>
          <p:cNvPr id="43" name="テキスト ボックス 42">
            <a:extLst>
              <a:ext uri="{FF2B5EF4-FFF2-40B4-BE49-F238E27FC236}">
                <a16:creationId xmlns:a16="http://schemas.microsoft.com/office/drawing/2014/main" id="{92BB0683-0904-43D1-F9F7-B65A7C54D3B8}"/>
              </a:ext>
            </a:extLst>
          </p:cNvPr>
          <p:cNvSpPr txBox="1"/>
          <p:nvPr/>
        </p:nvSpPr>
        <p:spPr>
          <a:xfrm>
            <a:off x="479425" y="1089025"/>
            <a:ext cx="11233150" cy="824072"/>
          </a:xfrm>
          <a:prstGeom prst="rect">
            <a:avLst/>
          </a:prstGeom>
          <a:noFill/>
        </p:spPr>
        <p:txBody>
          <a:bodyPr wrap="square" lIns="0" tIns="0" rIns="0" bIns="0" rtlCol="0">
            <a:spAutoFit/>
          </a:bodyPr>
          <a:lstStyle/>
          <a:p>
            <a:pPr>
              <a:lnSpc>
                <a:spcPct val="130000"/>
              </a:lnSpc>
            </a:pPr>
            <a:r>
              <a:rPr lang="ja-JP" altLang="en-US" sz="1400">
                <a:solidFill>
                  <a:srgbClr val="0D0D0D"/>
                </a:solidFill>
                <a:latin typeface="Meiryo" panose="020B0604030504040204" pitchFamily="34" charset="-128"/>
                <a:ea typeface="Meiryo" panose="020B0604030504040204" pitchFamily="34" charset="-128"/>
              </a:rPr>
              <a:t>既存リリース商品から商品スペックに変更がない場合など、既存リリース期間から続けて広告掲載できるよう</a:t>
            </a:r>
            <a:endParaRPr lang="en-US" altLang="ja-JP" sz="1400">
              <a:solidFill>
                <a:srgbClr val="0D0D0D"/>
              </a:solidFill>
              <a:latin typeface="Meiryo" panose="020B0604030504040204" pitchFamily="34" charset="-128"/>
              <a:ea typeface="Meiryo" panose="020B0604030504040204" pitchFamily="34" charset="-128"/>
            </a:endParaRPr>
          </a:p>
          <a:p>
            <a:pPr>
              <a:lnSpc>
                <a:spcPct val="130000"/>
              </a:lnSpc>
            </a:pPr>
            <a:r>
              <a:rPr lang="ja-JP" altLang="en-US" sz="1400">
                <a:solidFill>
                  <a:srgbClr val="0D0D0D"/>
                </a:solidFill>
                <a:latin typeface="Meiryo" panose="020B0604030504040204" pitchFamily="34" charset="-128"/>
                <a:ea typeface="Meiryo" panose="020B0604030504040204" pitchFamily="34" charset="-128"/>
              </a:rPr>
              <a:t>商品掲載期間を</a:t>
            </a:r>
            <a:r>
              <a:rPr lang="en-US" altLang="ja-JP" sz="1400">
                <a:solidFill>
                  <a:srgbClr val="0D0D0D"/>
                </a:solidFill>
                <a:latin typeface="Meiryo" panose="020B0604030504040204" pitchFamily="34" charset="-128"/>
                <a:ea typeface="Meiryo" panose="020B0604030504040204" pitchFamily="34" charset="-128"/>
              </a:rPr>
              <a:t>1</a:t>
            </a:r>
            <a:r>
              <a:rPr lang="ja-JP" altLang="en-US" sz="1400">
                <a:solidFill>
                  <a:srgbClr val="0D0D0D"/>
                </a:solidFill>
                <a:latin typeface="Meiryo" panose="020B0604030504040204" pitchFamily="34" charset="-128"/>
                <a:ea typeface="Meiryo" panose="020B0604030504040204" pitchFamily="34" charset="-128"/>
              </a:rPr>
              <a:t>カ月間重複して商品をリリースする場合があります。</a:t>
            </a:r>
            <a:endParaRPr lang="en-US" altLang="ja-JP" sz="1400">
              <a:solidFill>
                <a:srgbClr val="0D0D0D"/>
              </a:solidFill>
              <a:latin typeface="Meiryo" panose="020B0604030504040204" pitchFamily="34" charset="-128"/>
              <a:ea typeface="Meiryo" panose="020B0604030504040204" pitchFamily="34" charset="-128"/>
            </a:endParaRPr>
          </a:p>
          <a:p>
            <a:pPr>
              <a:lnSpc>
                <a:spcPct val="130000"/>
              </a:lnSpc>
            </a:pPr>
            <a:r>
              <a:rPr lang="ja-JP" altLang="en-US" sz="1400">
                <a:solidFill>
                  <a:srgbClr val="0D0D0D"/>
                </a:solidFill>
                <a:latin typeface="Meiryo" panose="020B0604030504040204" pitchFamily="34" charset="-128"/>
                <a:ea typeface="Meiryo" panose="020B0604030504040204" pitchFamily="34" charset="-128"/>
              </a:rPr>
              <a:t>広告掲載できる商品スペックに違いはありませんので、広告掲載期間に応じた商品をご利用ください。</a:t>
            </a:r>
            <a:endParaRPr lang="en-US" altLang="ja-JP" sz="1400">
              <a:solidFill>
                <a:srgbClr val="0D0D0D"/>
              </a:solidFill>
              <a:latin typeface="Meiryo" panose="020B0604030504040204" pitchFamily="34" charset="-128"/>
              <a:ea typeface="Meiryo" panose="020B0604030504040204" pitchFamily="34" charset="-128"/>
            </a:endParaRPr>
          </a:p>
        </p:txBody>
      </p:sp>
      <p:sp>
        <p:nvSpPr>
          <p:cNvPr id="45" name="ホームベース 44">
            <a:extLst>
              <a:ext uri="{FF2B5EF4-FFF2-40B4-BE49-F238E27FC236}">
                <a16:creationId xmlns:a16="http://schemas.microsoft.com/office/drawing/2014/main" id="{75A5B4F0-45AD-3387-E65E-BA85E55A8C7D}"/>
              </a:ext>
            </a:extLst>
          </p:cNvPr>
          <p:cNvSpPr/>
          <p:nvPr/>
        </p:nvSpPr>
        <p:spPr>
          <a:xfrm>
            <a:off x="4652717" y="3530276"/>
            <a:ext cx="7059848" cy="792000"/>
          </a:xfrm>
          <a:prstGeom prst="homePlate">
            <a:avLst/>
          </a:prstGeom>
          <a:solidFill>
            <a:srgbClr val="00003E"/>
          </a:solidFill>
          <a:ln w="12700" cap="flat" cmpd="sng" algn="ctr">
            <a:noFill/>
            <a:prstDash val="solid"/>
          </a:ln>
          <a:effectLst/>
        </p:spPr>
        <p:txBody>
          <a:bodyPr rot="0" spcFirstLastPara="0" vertOverflow="overflow" horzOverflow="overflow" vert="horz" wrap="square" lIns="0" tIns="0" rIns="0" bIns="108000" numCol="1" spcCol="0" rtlCol="0" fromWordArt="0" anchor="b"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400" b="1" i="0" u="none" strike="noStrike" kern="0" cap="none" spc="0" normalizeH="0" baseline="0" noProof="0">
              <a:ln>
                <a:noFill/>
              </a:ln>
              <a:solidFill>
                <a:srgbClr val="FFFFFF"/>
              </a:solidFill>
              <a:effectLst/>
              <a:uLnTx/>
              <a:uFillTx/>
              <a:latin typeface="メイリオ" panose="020B0604030504040204" pitchFamily="50" charset="-128"/>
              <a:ea typeface="メイリオ" panose="020B0604030504040204" pitchFamily="50" charset="-128"/>
            </a:endParaRPr>
          </a:p>
        </p:txBody>
      </p:sp>
      <p:sp>
        <p:nvSpPr>
          <p:cNvPr id="46" name="角丸四角形 45">
            <a:extLst>
              <a:ext uri="{FF2B5EF4-FFF2-40B4-BE49-F238E27FC236}">
                <a16:creationId xmlns:a16="http://schemas.microsoft.com/office/drawing/2014/main" id="{8A9C289E-5AC3-76F8-C308-754645F2ACDD}"/>
              </a:ext>
            </a:extLst>
          </p:cNvPr>
          <p:cNvSpPr/>
          <p:nvPr/>
        </p:nvSpPr>
        <p:spPr>
          <a:xfrm>
            <a:off x="6745349" y="3743183"/>
            <a:ext cx="2874584" cy="366186"/>
          </a:xfrm>
          <a:prstGeom prst="roundRect">
            <a:avLst>
              <a:gd name="adj" fmla="val 50000"/>
            </a:avLst>
          </a:prstGeom>
          <a:solidFill>
            <a:srgbClr val="FFFFFF"/>
          </a:solidFill>
          <a:ln w="15875" cap="flat" cmpd="sng" algn="ctr">
            <a:noFill/>
            <a:prstDash val="solid"/>
          </a:ln>
          <a:effectLst/>
        </p:spPr>
        <p:txBody>
          <a:bodyPr rot="0" spcFirstLastPara="0" vertOverflow="overflow" horzOverflow="overflow" vert="horz" wrap="none" lIns="0" tIns="36000" rIns="0" bIns="3600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300" normalizeH="0" baseline="0" noProof="0">
                <a:ln>
                  <a:noFill/>
                </a:ln>
                <a:solidFill>
                  <a:srgbClr val="0D0D0D"/>
                </a:solidFill>
                <a:effectLst/>
                <a:uLnTx/>
                <a:uFillTx/>
                <a:latin typeface="メイリオ" panose="020B0604030504040204" pitchFamily="50" charset="-128"/>
                <a:ea typeface="メイリオ" panose="020B0604030504040204" pitchFamily="50" charset="-128"/>
              </a:rPr>
              <a:t>最新リリース商品掲載期間</a:t>
            </a:r>
          </a:p>
        </p:txBody>
      </p:sp>
      <p:sp>
        <p:nvSpPr>
          <p:cNvPr id="50" name="ホームベース 49">
            <a:extLst>
              <a:ext uri="{FF2B5EF4-FFF2-40B4-BE49-F238E27FC236}">
                <a16:creationId xmlns:a16="http://schemas.microsoft.com/office/drawing/2014/main" id="{BF5BE84F-A917-BD10-3914-3473FFCCCD6D}"/>
              </a:ext>
            </a:extLst>
          </p:cNvPr>
          <p:cNvSpPr/>
          <p:nvPr/>
        </p:nvSpPr>
        <p:spPr>
          <a:xfrm>
            <a:off x="1142998" y="2616100"/>
            <a:ext cx="5284787" cy="792000"/>
          </a:xfrm>
          <a:prstGeom prst="homePlate">
            <a:avLst/>
          </a:prstGeom>
          <a:solidFill>
            <a:srgbClr val="FFFFFF"/>
          </a:solidFill>
          <a:ln w="12700" cap="flat" cmpd="sng" algn="ctr">
            <a:noFill/>
            <a:prstDash val="solid"/>
          </a:ln>
          <a:effectLst/>
        </p:spPr>
        <p:txBody>
          <a:bodyPr rot="0" spcFirstLastPara="0" vertOverflow="overflow" horzOverflow="overflow" vert="horz" wrap="square" lIns="0" tIns="0" rIns="0" bIns="108000" numCol="1" spcCol="0" rtlCol="0" fromWordArt="0" anchor="b"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400" b="1" i="0" u="none" strike="noStrike" kern="0" cap="none" spc="0" normalizeH="0" baseline="0" noProof="0">
              <a:ln>
                <a:noFill/>
              </a:ln>
              <a:solidFill>
                <a:srgbClr val="545454"/>
              </a:solidFill>
              <a:effectLst/>
              <a:uLnTx/>
              <a:uFillTx/>
              <a:latin typeface="メイリオ" panose="020B0604030504040204" pitchFamily="50" charset="-128"/>
              <a:ea typeface="メイリオ" panose="020B0604030504040204" pitchFamily="50" charset="-128"/>
            </a:endParaRPr>
          </a:p>
        </p:txBody>
      </p:sp>
      <p:sp>
        <p:nvSpPr>
          <p:cNvPr id="51" name="角丸四角形 50">
            <a:extLst>
              <a:ext uri="{FF2B5EF4-FFF2-40B4-BE49-F238E27FC236}">
                <a16:creationId xmlns:a16="http://schemas.microsoft.com/office/drawing/2014/main" id="{31822A12-133F-DD99-154D-97E66BCC4B9B}"/>
              </a:ext>
            </a:extLst>
          </p:cNvPr>
          <p:cNvSpPr/>
          <p:nvPr/>
        </p:nvSpPr>
        <p:spPr>
          <a:xfrm>
            <a:off x="1529740" y="2830534"/>
            <a:ext cx="2798158" cy="366186"/>
          </a:xfrm>
          <a:prstGeom prst="roundRect">
            <a:avLst>
              <a:gd name="adj" fmla="val 50000"/>
            </a:avLst>
          </a:prstGeom>
          <a:solidFill>
            <a:srgbClr val="999999"/>
          </a:solidFill>
          <a:ln w="15875" cap="flat" cmpd="sng" algn="ctr">
            <a:noFill/>
            <a:prstDash val="solid"/>
          </a:ln>
          <a:effectLst/>
        </p:spPr>
        <p:txBody>
          <a:bodyPr rot="0" spcFirstLastPara="0" vertOverflow="overflow" horzOverflow="overflow" vert="horz" wrap="none" lIns="0" tIns="36000" rIns="0" bIns="3600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300" normalizeH="0" baseline="0" noProof="0">
                <a:ln>
                  <a:noFill/>
                </a:ln>
                <a:solidFill>
                  <a:srgbClr val="FFFFFF"/>
                </a:solidFill>
                <a:effectLst/>
                <a:uLnTx/>
                <a:uFillTx/>
                <a:latin typeface="メイリオ" panose="020B0604030504040204" pitchFamily="50" charset="-128"/>
                <a:ea typeface="メイリオ" panose="020B0604030504040204" pitchFamily="50" charset="-128"/>
              </a:rPr>
              <a:t>既存リリース商品掲載期間</a:t>
            </a:r>
          </a:p>
        </p:txBody>
      </p:sp>
      <p:sp>
        <p:nvSpPr>
          <p:cNvPr id="53" name="三角形 52">
            <a:extLst>
              <a:ext uri="{FF2B5EF4-FFF2-40B4-BE49-F238E27FC236}">
                <a16:creationId xmlns:a16="http://schemas.microsoft.com/office/drawing/2014/main" id="{D54E4386-9824-9042-392B-0EB0F71D0213}"/>
              </a:ext>
            </a:extLst>
          </p:cNvPr>
          <p:cNvSpPr>
            <a:spLocks noChangeAspect="1"/>
          </p:cNvSpPr>
          <p:nvPr/>
        </p:nvSpPr>
        <p:spPr>
          <a:xfrm rot="10800000">
            <a:off x="6337785" y="2016200"/>
            <a:ext cx="180000" cy="155173"/>
          </a:xfrm>
          <a:prstGeom prst="triangle">
            <a:avLst/>
          </a:prstGeom>
          <a:solidFill>
            <a:srgbClr val="FF0000"/>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000000"/>
              </a:solidFill>
              <a:effectLst/>
              <a:uLnTx/>
              <a:uFillTx/>
              <a:latin typeface="Calibri" panose="020F0502020204030204"/>
              <a:ea typeface="メイリオ" panose="020B0604030504040204" pitchFamily="34" charset="-128"/>
              <a:cs typeface="+mn-cs"/>
            </a:endParaRPr>
          </a:p>
        </p:txBody>
      </p:sp>
      <p:cxnSp>
        <p:nvCxnSpPr>
          <p:cNvPr id="10" name="直線コネクタ 9">
            <a:extLst>
              <a:ext uri="{FF2B5EF4-FFF2-40B4-BE49-F238E27FC236}">
                <a16:creationId xmlns:a16="http://schemas.microsoft.com/office/drawing/2014/main" id="{291DC1A5-5EDE-C90C-00FF-ED1DD2A1A4F2}"/>
              </a:ext>
            </a:extLst>
          </p:cNvPr>
          <p:cNvCxnSpPr>
            <a:cxnSpLocks/>
          </p:cNvCxnSpPr>
          <p:nvPr/>
        </p:nvCxnSpPr>
        <p:spPr>
          <a:xfrm>
            <a:off x="4652717" y="2202017"/>
            <a:ext cx="0" cy="4112792"/>
          </a:xfrm>
          <a:prstGeom prst="line">
            <a:avLst/>
          </a:prstGeom>
          <a:noFill/>
          <a:ln w="31750" cap="flat" cmpd="sng" algn="ctr">
            <a:solidFill>
              <a:srgbClr val="FF0033"/>
            </a:solidFill>
            <a:prstDash val="sysDash"/>
          </a:ln>
          <a:effectLst/>
        </p:spPr>
      </p:cxnSp>
      <p:sp>
        <p:nvSpPr>
          <p:cNvPr id="11" name="三角形 52">
            <a:extLst>
              <a:ext uri="{FF2B5EF4-FFF2-40B4-BE49-F238E27FC236}">
                <a16:creationId xmlns:a16="http://schemas.microsoft.com/office/drawing/2014/main" id="{6D118FB0-877B-3234-ACE3-2C9D38E0C187}"/>
              </a:ext>
            </a:extLst>
          </p:cNvPr>
          <p:cNvSpPr>
            <a:spLocks noChangeAspect="1"/>
          </p:cNvSpPr>
          <p:nvPr/>
        </p:nvSpPr>
        <p:spPr>
          <a:xfrm rot="10800000">
            <a:off x="4562717" y="2016200"/>
            <a:ext cx="180000" cy="155173"/>
          </a:xfrm>
          <a:prstGeom prst="triangle">
            <a:avLst/>
          </a:prstGeom>
          <a:solidFill>
            <a:srgbClr val="FF0000"/>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000000"/>
              </a:solidFill>
              <a:effectLst/>
              <a:uLnTx/>
              <a:uFillTx/>
              <a:latin typeface="Calibri" panose="020F0502020204030204"/>
              <a:ea typeface="メイリオ" panose="020B0604030504040204" pitchFamily="34" charset="-128"/>
              <a:cs typeface="+mn-cs"/>
            </a:endParaRPr>
          </a:p>
        </p:txBody>
      </p:sp>
      <p:sp>
        <p:nvSpPr>
          <p:cNvPr id="12" name="テキスト ボックス 11">
            <a:extLst>
              <a:ext uri="{FF2B5EF4-FFF2-40B4-BE49-F238E27FC236}">
                <a16:creationId xmlns:a16="http://schemas.microsoft.com/office/drawing/2014/main" id="{DDE71A84-A620-EECC-70E1-235522634CAD}"/>
              </a:ext>
            </a:extLst>
          </p:cNvPr>
          <p:cNvSpPr txBox="1"/>
          <p:nvPr/>
        </p:nvSpPr>
        <p:spPr>
          <a:xfrm>
            <a:off x="4572656" y="2277546"/>
            <a:ext cx="2016855" cy="338554"/>
          </a:xfrm>
          <a:prstGeom prst="rect">
            <a:avLst/>
          </a:prstGeom>
          <a:noFill/>
        </p:spPr>
        <p:txBody>
          <a:bodyPr wrap="square" rtlCol="0">
            <a:spAutoFit/>
          </a:bodyPr>
          <a:lstStyle/>
          <a:p>
            <a:pPr algn="ctr"/>
            <a:r>
              <a:rPr kumimoji="1" lang="ja-JP" altLang="en-US" sz="1600" b="1" dirty="0">
                <a:solidFill>
                  <a:srgbClr val="FF0033"/>
                </a:solidFill>
              </a:rPr>
              <a:t>重複期間</a:t>
            </a:r>
            <a:r>
              <a:rPr lang="ja-JP" altLang="en-US" sz="1200" b="1" dirty="0">
                <a:solidFill>
                  <a:srgbClr val="FF0033"/>
                </a:solidFill>
              </a:rPr>
              <a:t>（</a:t>
            </a:r>
            <a:r>
              <a:rPr lang="en-US" altLang="ja-JP" sz="1200" b="1" dirty="0">
                <a:solidFill>
                  <a:srgbClr val="FF0033"/>
                </a:solidFill>
              </a:rPr>
              <a:t>1</a:t>
            </a:r>
            <a:r>
              <a:rPr lang="ja-JP" altLang="en-US" sz="1200" b="1" dirty="0">
                <a:solidFill>
                  <a:srgbClr val="FF0033"/>
                </a:solidFill>
              </a:rPr>
              <a:t>カ月間）</a:t>
            </a:r>
            <a:endParaRPr kumimoji="1" lang="ja-JP" altLang="en-US" sz="1200" b="1" dirty="0">
              <a:solidFill>
                <a:srgbClr val="FF0033"/>
              </a:solidFill>
            </a:endParaRPr>
          </a:p>
        </p:txBody>
      </p:sp>
      <p:sp>
        <p:nvSpPr>
          <p:cNvPr id="15" name="テキスト ボックス 14">
            <a:extLst>
              <a:ext uri="{FF2B5EF4-FFF2-40B4-BE49-F238E27FC236}">
                <a16:creationId xmlns:a16="http://schemas.microsoft.com/office/drawing/2014/main" id="{A303A285-8EA9-A026-2E6A-9D903814EA3D}"/>
              </a:ext>
            </a:extLst>
          </p:cNvPr>
          <p:cNvSpPr txBox="1"/>
          <p:nvPr/>
        </p:nvSpPr>
        <p:spPr>
          <a:xfrm>
            <a:off x="3170583" y="4676428"/>
            <a:ext cx="2067339" cy="461665"/>
          </a:xfrm>
          <a:prstGeom prst="homePlate">
            <a:avLst/>
          </a:prstGeom>
          <a:solidFill>
            <a:srgbClr val="999999"/>
          </a:solidFill>
        </p:spPr>
        <p:txBody>
          <a:bodyPr wrap="square" rtlCol="0">
            <a:spAutoFit/>
          </a:bodyPr>
          <a:lstStyle/>
          <a:p>
            <a:pPr algn="l"/>
            <a:r>
              <a:rPr kumimoji="1" lang="ja-JP" altLang="en-US" sz="1200">
                <a:solidFill>
                  <a:schemeClr val="bg1"/>
                </a:solidFill>
              </a:rPr>
              <a:t>重複期間より前に</a:t>
            </a:r>
            <a:endParaRPr kumimoji="1" lang="en-US" altLang="ja-JP" sz="1200">
              <a:solidFill>
                <a:schemeClr val="bg1"/>
              </a:solidFill>
            </a:endParaRPr>
          </a:p>
          <a:p>
            <a:pPr algn="l"/>
            <a:r>
              <a:rPr kumimoji="1" lang="ja-JP" altLang="en-US" sz="1200">
                <a:solidFill>
                  <a:schemeClr val="bg1"/>
                </a:solidFill>
              </a:rPr>
              <a:t>広告掲載を開始する場合</a:t>
            </a:r>
          </a:p>
        </p:txBody>
      </p:sp>
      <p:sp>
        <p:nvSpPr>
          <p:cNvPr id="17" name="テキスト ボックス 16">
            <a:extLst>
              <a:ext uri="{FF2B5EF4-FFF2-40B4-BE49-F238E27FC236}">
                <a16:creationId xmlns:a16="http://schemas.microsoft.com/office/drawing/2014/main" id="{F7DF037D-B038-9FF6-0666-EF19D558BABF}"/>
              </a:ext>
            </a:extLst>
          </p:cNvPr>
          <p:cNvSpPr txBox="1"/>
          <p:nvPr/>
        </p:nvSpPr>
        <p:spPr>
          <a:xfrm>
            <a:off x="4805118" y="5226650"/>
            <a:ext cx="1551929" cy="461665"/>
          </a:xfrm>
          <a:prstGeom prst="homePlate">
            <a:avLst/>
          </a:prstGeom>
          <a:solidFill>
            <a:srgbClr val="FF0033"/>
          </a:solidFill>
        </p:spPr>
        <p:txBody>
          <a:bodyPr wrap="square" rtlCol="0">
            <a:spAutoFit/>
          </a:bodyPr>
          <a:lstStyle/>
          <a:p>
            <a:pPr algn="l"/>
            <a:r>
              <a:rPr kumimoji="1" lang="ja-JP" altLang="en-US" sz="1200">
                <a:solidFill>
                  <a:schemeClr val="bg1"/>
                </a:solidFill>
              </a:rPr>
              <a:t>重複期間内で</a:t>
            </a:r>
            <a:endParaRPr kumimoji="1" lang="en-US" altLang="ja-JP" sz="1200">
              <a:solidFill>
                <a:schemeClr val="bg1"/>
              </a:solidFill>
            </a:endParaRPr>
          </a:p>
          <a:p>
            <a:pPr algn="l"/>
            <a:r>
              <a:rPr kumimoji="1" lang="ja-JP" altLang="en-US" sz="1200">
                <a:solidFill>
                  <a:schemeClr val="bg1"/>
                </a:solidFill>
              </a:rPr>
              <a:t>広告掲載する場合</a:t>
            </a:r>
          </a:p>
        </p:txBody>
      </p:sp>
      <p:sp>
        <p:nvSpPr>
          <p:cNvPr id="28" name="三角形 52">
            <a:extLst>
              <a:ext uri="{FF2B5EF4-FFF2-40B4-BE49-F238E27FC236}">
                <a16:creationId xmlns:a16="http://schemas.microsoft.com/office/drawing/2014/main" id="{6595496A-5EEA-F73C-118F-B5207794B2A4}"/>
              </a:ext>
            </a:extLst>
          </p:cNvPr>
          <p:cNvSpPr>
            <a:spLocks noChangeAspect="1"/>
          </p:cNvSpPr>
          <p:nvPr/>
        </p:nvSpPr>
        <p:spPr>
          <a:xfrm>
            <a:off x="4562717" y="6334687"/>
            <a:ext cx="180000" cy="155173"/>
          </a:xfrm>
          <a:prstGeom prst="triangle">
            <a:avLst/>
          </a:prstGeom>
          <a:solidFill>
            <a:srgbClr val="FF0033"/>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000000"/>
              </a:solidFill>
              <a:effectLst/>
              <a:uLnTx/>
              <a:uFillTx/>
              <a:latin typeface="Calibri" panose="020F0502020204030204"/>
              <a:ea typeface="メイリオ" panose="020B0604030504040204" pitchFamily="34" charset="-128"/>
              <a:cs typeface="+mn-cs"/>
            </a:endParaRPr>
          </a:p>
        </p:txBody>
      </p:sp>
      <p:sp>
        <p:nvSpPr>
          <p:cNvPr id="29" name="三角形 52">
            <a:extLst>
              <a:ext uri="{FF2B5EF4-FFF2-40B4-BE49-F238E27FC236}">
                <a16:creationId xmlns:a16="http://schemas.microsoft.com/office/drawing/2014/main" id="{43D08C0A-2D85-C089-DE09-EABA754A8204}"/>
              </a:ext>
            </a:extLst>
          </p:cNvPr>
          <p:cNvSpPr>
            <a:spLocks noChangeAspect="1"/>
          </p:cNvSpPr>
          <p:nvPr/>
        </p:nvSpPr>
        <p:spPr>
          <a:xfrm>
            <a:off x="6337785" y="6334687"/>
            <a:ext cx="180000" cy="155173"/>
          </a:xfrm>
          <a:prstGeom prst="triangle">
            <a:avLst/>
          </a:prstGeom>
          <a:solidFill>
            <a:srgbClr val="FF0033"/>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000000"/>
              </a:solidFill>
              <a:effectLst/>
              <a:uLnTx/>
              <a:uFillTx/>
              <a:latin typeface="Calibri" panose="020F0502020204030204"/>
              <a:ea typeface="メイリオ" panose="020B0604030504040204" pitchFamily="34" charset="-128"/>
              <a:cs typeface="+mn-cs"/>
            </a:endParaRPr>
          </a:p>
        </p:txBody>
      </p:sp>
      <p:sp>
        <p:nvSpPr>
          <p:cNvPr id="5" name="正方形/長方形 4">
            <a:extLst>
              <a:ext uri="{FF2B5EF4-FFF2-40B4-BE49-F238E27FC236}">
                <a16:creationId xmlns:a16="http://schemas.microsoft.com/office/drawing/2014/main" id="{836D721A-966B-13DE-8B6C-3FCF0EAE4137}"/>
              </a:ext>
            </a:extLst>
          </p:cNvPr>
          <p:cNvSpPr/>
          <p:nvPr/>
        </p:nvSpPr>
        <p:spPr>
          <a:xfrm>
            <a:off x="479424" y="4587870"/>
            <a:ext cx="553694" cy="1726939"/>
          </a:xfrm>
          <a:prstGeom prst="rect">
            <a:avLst/>
          </a:prstGeom>
          <a:solidFill>
            <a:srgbClr val="00003E"/>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lang="ja-JP" altLang="en-US" b="1">
                <a:solidFill>
                  <a:schemeClr val="bg1"/>
                </a:solidFill>
              </a:rPr>
              <a:t>広告掲載期間</a:t>
            </a:r>
          </a:p>
        </p:txBody>
      </p:sp>
      <p:cxnSp>
        <p:nvCxnSpPr>
          <p:cNvPr id="14" name="直線コネクタ 13">
            <a:extLst>
              <a:ext uri="{FF2B5EF4-FFF2-40B4-BE49-F238E27FC236}">
                <a16:creationId xmlns:a16="http://schemas.microsoft.com/office/drawing/2014/main" id="{2CEB067C-A9F4-DFE7-EB25-26D4AB59FAD8}"/>
              </a:ext>
            </a:extLst>
          </p:cNvPr>
          <p:cNvCxnSpPr>
            <a:cxnSpLocks/>
          </p:cNvCxnSpPr>
          <p:nvPr/>
        </p:nvCxnSpPr>
        <p:spPr>
          <a:xfrm>
            <a:off x="6427785" y="2202017"/>
            <a:ext cx="0" cy="4112792"/>
          </a:xfrm>
          <a:prstGeom prst="line">
            <a:avLst/>
          </a:prstGeom>
          <a:noFill/>
          <a:ln w="31750" cap="flat" cmpd="sng" algn="ctr">
            <a:solidFill>
              <a:srgbClr val="FF0033"/>
            </a:solidFill>
            <a:prstDash val="sysDash"/>
          </a:ln>
          <a:effectLst/>
        </p:spPr>
      </p:cxnSp>
      <p:sp>
        <p:nvSpPr>
          <p:cNvPr id="19" name="正方形/長方形 18">
            <a:extLst>
              <a:ext uri="{FF2B5EF4-FFF2-40B4-BE49-F238E27FC236}">
                <a16:creationId xmlns:a16="http://schemas.microsoft.com/office/drawing/2014/main" id="{F17DC0DF-54F4-6EBE-5C32-43387C97B100}"/>
              </a:ext>
            </a:extLst>
          </p:cNvPr>
          <p:cNvSpPr/>
          <p:nvPr/>
        </p:nvSpPr>
        <p:spPr>
          <a:xfrm>
            <a:off x="479423" y="2202017"/>
            <a:ext cx="553695" cy="2281986"/>
          </a:xfrm>
          <a:prstGeom prst="rect">
            <a:avLst/>
          </a:prstGeom>
          <a:solidFill>
            <a:srgbClr val="00003E"/>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kumimoji="1" lang="ja-JP" altLang="en-US" b="1">
                <a:solidFill>
                  <a:schemeClr val="bg1"/>
                </a:solidFill>
              </a:rPr>
              <a:t>商品掲載期間</a:t>
            </a:r>
          </a:p>
        </p:txBody>
      </p:sp>
      <p:sp>
        <p:nvSpPr>
          <p:cNvPr id="21" name="テキスト ボックス 20">
            <a:extLst>
              <a:ext uri="{FF2B5EF4-FFF2-40B4-BE49-F238E27FC236}">
                <a16:creationId xmlns:a16="http://schemas.microsoft.com/office/drawing/2014/main" id="{4743C06D-8E29-9498-7B16-F7E691C6AC01}"/>
              </a:ext>
            </a:extLst>
          </p:cNvPr>
          <p:cNvSpPr txBox="1"/>
          <p:nvPr/>
        </p:nvSpPr>
        <p:spPr>
          <a:xfrm>
            <a:off x="5430625" y="5785098"/>
            <a:ext cx="2067339" cy="461665"/>
          </a:xfrm>
          <a:prstGeom prst="homePlate">
            <a:avLst/>
          </a:prstGeom>
          <a:solidFill>
            <a:srgbClr val="00003E"/>
          </a:solidFill>
        </p:spPr>
        <p:txBody>
          <a:bodyPr wrap="square" rtlCol="0">
            <a:spAutoFit/>
          </a:bodyPr>
          <a:lstStyle/>
          <a:p>
            <a:pPr algn="l"/>
            <a:r>
              <a:rPr kumimoji="1" lang="ja-JP" altLang="en-US" sz="1200">
                <a:solidFill>
                  <a:schemeClr val="bg1"/>
                </a:solidFill>
              </a:rPr>
              <a:t>重複期間より後に</a:t>
            </a:r>
            <a:endParaRPr kumimoji="1" lang="en-US" altLang="ja-JP" sz="1200">
              <a:solidFill>
                <a:schemeClr val="bg1"/>
              </a:solidFill>
            </a:endParaRPr>
          </a:p>
          <a:p>
            <a:pPr algn="l"/>
            <a:r>
              <a:rPr kumimoji="1" lang="ja-JP" altLang="en-US" sz="1200">
                <a:solidFill>
                  <a:schemeClr val="bg1"/>
                </a:solidFill>
              </a:rPr>
              <a:t>広告掲載を終了する場合</a:t>
            </a:r>
          </a:p>
        </p:txBody>
      </p:sp>
      <p:sp>
        <p:nvSpPr>
          <p:cNvPr id="16" name="テキスト ボックス 15">
            <a:extLst>
              <a:ext uri="{FF2B5EF4-FFF2-40B4-BE49-F238E27FC236}">
                <a16:creationId xmlns:a16="http://schemas.microsoft.com/office/drawing/2014/main" id="{C71DDE5F-9E9B-56D1-05FC-FCB76059538C}"/>
              </a:ext>
            </a:extLst>
          </p:cNvPr>
          <p:cNvSpPr txBox="1"/>
          <p:nvPr/>
        </p:nvSpPr>
        <p:spPr>
          <a:xfrm>
            <a:off x="5257801" y="4753371"/>
            <a:ext cx="3089308" cy="307777"/>
          </a:xfrm>
          <a:prstGeom prst="rect">
            <a:avLst/>
          </a:prstGeom>
          <a:solidFill>
            <a:srgbClr val="FFFFFF">
              <a:alpha val="80000"/>
            </a:srgbClr>
          </a:solidFill>
        </p:spPr>
        <p:txBody>
          <a:bodyPr wrap="square" rtlCol="0">
            <a:spAutoFit/>
          </a:bodyPr>
          <a:lstStyle/>
          <a:p>
            <a:pPr algn="l"/>
            <a:r>
              <a:rPr kumimoji="1" lang="ja-JP" altLang="en-US" sz="1400">
                <a:solidFill>
                  <a:srgbClr val="0D0D0D"/>
                </a:solidFill>
              </a:rPr>
              <a:t>既存リリース商品をご利用ください</a:t>
            </a:r>
          </a:p>
        </p:txBody>
      </p:sp>
      <p:sp>
        <p:nvSpPr>
          <p:cNvPr id="18" name="テキスト ボックス 17">
            <a:extLst>
              <a:ext uri="{FF2B5EF4-FFF2-40B4-BE49-F238E27FC236}">
                <a16:creationId xmlns:a16="http://schemas.microsoft.com/office/drawing/2014/main" id="{714A8531-1501-5773-BD94-0B00B1515487}"/>
              </a:ext>
            </a:extLst>
          </p:cNvPr>
          <p:cNvSpPr txBox="1"/>
          <p:nvPr/>
        </p:nvSpPr>
        <p:spPr>
          <a:xfrm>
            <a:off x="6390862" y="5222465"/>
            <a:ext cx="5731565" cy="523220"/>
          </a:xfrm>
          <a:prstGeom prst="rect">
            <a:avLst/>
          </a:prstGeom>
          <a:solidFill>
            <a:srgbClr val="FFFFFF">
              <a:alpha val="80000"/>
            </a:srgbClr>
          </a:solidFill>
        </p:spPr>
        <p:txBody>
          <a:bodyPr wrap="square" rtlCol="0">
            <a:spAutoFit/>
          </a:bodyPr>
          <a:lstStyle/>
          <a:p>
            <a:pPr algn="l"/>
            <a:r>
              <a:rPr lang="ja-JP" altLang="en-US" sz="1400">
                <a:solidFill>
                  <a:srgbClr val="0D0D0D"/>
                </a:solidFill>
              </a:rPr>
              <a:t>既存</a:t>
            </a:r>
            <a:r>
              <a:rPr kumimoji="1" lang="ja-JP" altLang="en-US" sz="1400">
                <a:solidFill>
                  <a:srgbClr val="0D0D0D"/>
                </a:solidFill>
              </a:rPr>
              <a:t>リリース商品、最新リリース商品のどちらもご利用いただけます</a:t>
            </a:r>
            <a:endParaRPr kumimoji="1" lang="en-US" altLang="ja-JP" sz="1400">
              <a:solidFill>
                <a:srgbClr val="0D0D0D"/>
              </a:solidFill>
            </a:endParaRPr>
          </a:p>
          <a:p>
            <a:pPr algn="l"/>
            <a:r>
              <a:rPr lang="ja-JP" altLang="en-US" sz="1400">
                <a:solidFill>
                  <a:srgbClr val="0D0D0D"/>
                </a:solidFill>
              </a:rPr>
              <a:t>（広告掲載できる商品スペックに違いはありません）</a:t>
            </a:r>
            <a:endParaRPr kumimoji="1" lang="ja-JP" altLang="en-US" sz="1400">
              <a:solidFill>
                <a:srgbClr val="0D0D0D"/>
              </a:solidFill>
            </a:endParaRPr>
          </a:p>
        </p:txBody>
      </p:sp>
      <p:sp>
        <p:nvSpPr>
          <p:cNvPr id="22" name="テキスト ボックス 21">
            <a:extLst>
              <a:ext uri="{FF2B5EF4-FFF2-40B4-BE49-F238E27FC236}">
                <a16:creationId xmlns:a16="http://schemas.microsoft.com/office/drawing/2014/main" id="{DAD1BD45-DCF7-9CA4-7D31-4C9591E43040}"/>
              </a:ext>
            </a:extLst>
          </p:cNvPr>
          <p:cNvSpPr txBox="1"/>
          <p:nvPr/>
        </p:nvSpPr>
        <p:spPr>
          <a:xfrm>
            <a:off x="7517842" y="5862041"/>
            <a:ext cx="3077271" cy="307777"/>
          </a:xfrm>
          <a:prstGeom prst="rect">
            <a:avLst/>
          </a:prstGeom>
          <a:solidFill>
            <a:srgbClr val="FFFFFF">
              <a:alpha val="80000"/>
            </a:srgbClr>
          </a:solidFill>
        </p:spPr>
        <p:txBody>
          <a:bodyPr wrap="square" rtlCol="0">
            <a:spAutoFit/>
          </a:bodyPr>
          <a:lstStyle/>
          <a:p>
            <a:pPr algn="l"/>
            <a:r>
              <a:rPr kumimoji="1" lang="ja-JP" altLang="en-US" sz="1400">
                <a:solidFill>
                  <a:srgbClr val="0D0D0D"/>
                </a:solidFill>
              </a:rPr>
              <a:t>最新リリース商品をご利用ください</a:t>
            </a:r>
          </a:p>
        </p:txBody>
      </p:sp>
    </p:spTree>
    <p:extLst>
      <p:ext uri="{BB962C8B-B14F-4D97-AF65-F5344CB8AC3E}">
        <p14:creationId xmlns:p14="http://schemas.microsoft.com/office/powerpoint/2010/main" val="16566307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47A3803B-87FE-8DD5-03AE-84DC7D32FC67}"/>
              </a:ext>
            </a:extLst>
          </p:cNvPr>
          <p:cNvSpPr>
            <a:spLocks noGrp="1"/>
          </p:cNvSpPr>
          <p:nvPr>
            <p:ph type="body" sz="quarter" idx="12"/>
          </p:nvPr>
        </p:nvSpPr>
        <p:spPr/>
        <p:txBody>
          <a:bodyPr/>
          <a:lstStyle/>
          <a:p>
            <a:pPr marL="0" indent="0">
              <a:buNone/>
            </a:pPr>
            <a:r>
              <a:rPr lang="ja-JP" altLang="en-US"/>
              <a:t>その他・注意事項</a:t>
            </a:r>
          </a:p>
        </p:txBody>
      </p:sp>
      <p:pic>
        <p:nvPicPr>
          <p:cNvPr id="9" name="図プレースホルダー 8" descr="アイコン&#10;&#10;自動的に生成された説明">
            <a:extLst>
              <a:ext uri="{FF2B5EF4-FFF2-40B4-BE49-F238E27FC236}">
                <a16:creationId xmlns:a16="http://schemas.microsoft.com/office/drawing/2014/main" id="{247AFF8F-EC87-71A1-4CDB-A0CA2667237F}"/>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a:t>ディスプレイ広告（予約型）　共通免責事項・注意事項</a:t>
            </a:r>
            <a:endParaRPr kumimoji="1" lang="ja-JP" altLang="en-US"/>
          </a:p>
        </p:txBody>
      </p:sp>
      <p:sp>
        <p:nvSpPr>
          <p:cNvPr id="7" name="テキスト ボックス 6">
            <a:extLst>
              <a:ext uri="{FF2B5EF4-FFF2-40B4-BE49-F238E27FC236}">
                <a16:creationId xmlns:a16="http://schemas.microsoft.com/office/drawing/2014/main" id="{206E0E95-E775-9071-94D6-1E24A11C2D48}"/>
              </a:ext>
            </a:extLst>
          </p:cNvPr>
          <p:cNvSpPr txBox="1"/>
          <p:nvPr/>
        </p:nvSpPr>
        <p:spPr>
          <a:xfrm>
            <a:off x="479425" y="1089025"/>
            <a:ext cx="11233149" cy="5230663"/>
          </a:xfrm>
          <a:prstGeom prst="rect">
            <a:avLst/>
          </a:prstGeom>
          <a:noFill/>
        </p:spPr>
        <p:txBody>
          <a:bodyPr wrap="square" lIns="0" tIns="0" rIns="0" bIns="0" rtlCol="0">
            <a:spAutoFit/>
          </a:bodyPr>
          <a:lstStyle/>
          <a:p>
            <a:pPr>
              <a:lnSpc>
                <a:spcPct val="120000"/>
              </a:lnSpc>
              <a:spcAft>
                <a:spcPts val="600"/>
              </a:spcAft>
              <a:defRPr/>
            </a:pPr>
            <a:r>
              <a:rPr kumimoji="0" lang="ja-JP" altLang="en-US" sz="1400" kern="0" dirty="0">
                <a:solidFill>
                  <a:srgbClr val="0D0D0D"/>
                </a:solidFill>
                <a:latin typeface="Meiryo" panose="020B0604030504040204" pitchFamily="34" charset="-128"/>
                <a:ea typeface="Meiryo" panose="020B0604030504040204" pitchFamily="34" charset="-128"/>
              </a:rPr>
              <a:t>おもな免責事項・注意事項のみ記載しております。本資料に記載のほか、広告取扱基本規定、広告掲載基準、入稿規定など各種規約、ガイドライン、ヘルプにもディスプレイ広告（予約型）に関する免責事項・注意事項があります。併せてご確認ください。</a:t>
            </a:r>
            <a:endParaRPr kumimoji="0" lang="en-US" altLang="ja-JP" sz="1400" kern="0" dirty="0">
              <a:solidFill>
                <a:srgbClr val="0D0D0D"/>
              </a:solidFill>
              <a:latin typeface="Meiryo" panose="020B0604030504040204" pitchFamily="34" charset="-128"/>
              <a:ea typeface="Meiryo" panose="020B0604030504040204" pitchFamily="34" charset="-128"/>
            </a:endParaRPr>
          </a:p>
          <a:p>
            <a:pPr marL="742950" lvl="1" indent="-285750">
              <a:lnSpc>
                <a:spcPct val="120000"/>
              </a:lnSpc>
              <a:spcAft>
                <a:spcPts val="600"/>
              </a:spcAft>
              <a:buFont typeface="Wingdings" pitchFamily="2" charset="2"/>
              <a:buChar char="n"/>
              <a:defRPr/>
            </a:pPr>
            <a:r>
              <a:rPr lang="ja-JP" altLang="en-US" sz="1400" b="0" i="0" dirty="0">
                <a:solidFill>
                  <a:srgbClr val="0D0D0D"/>
                </a:solidFill>
                <a:effectLst/>
                <a:latin typeface="+mn-ea"/>
              </a:rPr>
              <a:t>ガイドライン・規約</a:t>
            </a:r>
            <a:r>
              <a:rPr kumimoji="0" lang="en-US" altLang="ja-JP" sz="1400" kern="0" dirty="0">
                <a:solidFill>
                  <a:srgbClr val="000000">
                    <a:lumMod val="65000"/>
                    <a:lumOff val="35000"/>
                  </a:srgbClr>
                </a:solidFill>
                <a:latin typeface="+mn-ea"/>
              </a:rPr>
              <a:t>	</a:t>
            </a:r>
            <a:r>
              <a:rPr lang="en-US" altLang="ja-JP" sz="1400" b="0" i="0" u="none" strike="noStrike" dirty="0">
                <a:effectLst/>
                <a:latin typeface="+mn-ea"/>
                <a:hlinkClick r:id="rId4"/>
              </a:rPr>
              <a:t>https://www.lycbiz.com/jp/download/yahoo/</a:t>
            </a:r>
            <a:br>
              <a:rPr lang="en-US" altLang="ja-JP" sz="1400" dirty="0">
                <a:latin typeface="+mn-ea"/>
              </a:rPr>
            </a:br>
            <a:r>
              <a:rPr lang="ja-JP" altLang="en-US" sz="1400" b="0" i="0" dirty="0">
                <a:solidFill>
                  <a:srgbClr val="1D1C1D"/>
                </a:solidFill>
                <a:effectLst/>
                <a:latin typeface="+mn-ea"/>
              </a:rPr>
              <a:t>　　　　　　　　　</a:t>
            </a:r>
            <a:r>
              <a:rPr kumimoji="0" lang="en-US" altLang="ja-JP" sz="1400" kern="0" dirty="0">
                <a:solidFill>
                  <a:srgbClr val="000000">
                    <a:lumMod val="65000"/>
                    <a:lumOff val="35000"/>
                  </a:srgbClr>
                </a:solidFill>
                <a:latin typeface="+mn-ea"/>
              </a:rPr>
              <a:t>	</a:t>
            </a:r>
            <a:r>
              <a:rPr lang="en-US" altLang="ja-JP" sz="1400" b="0" i="0" u="none" strike="noStrike" dirty="0">
                <a:effectLst/>
                <a:latin typeface="+mn-ea"/>
                <a:hlinkClick r:id="rId5"/>
              </a:rPr>
              <a:t>https://www.lycbiz.com/jp/terms-and-policies/yahoo/</a:t>
            </a:r>
            <a:endParaRPr lang="en-US" altLang="ja-JP" sz="1400" b="0" i="0" u="none" strike="noStrike" dirty="0">
              <a:effectLst/>
              <a:latin typeface="+mn-ea"/>
            </a:endParaRPr>
          </a:p>
          <a:p>
            <a:pPr marL="742950" lvl="1" indent="-285750">
              <a:lnSpc>
                <a:spcPct val="120000"/>
              </a:lnSpc>
              <a:spcAft>
                <a:spcPts val="600"/>
              </a:spcAft>
              <a:buFont typeface="Wingdings" pitchFamily="2" charset="2"/>
              <a:buChar char="n"/>
              <a:defRPr/>
            </a:pPr>
            <a:r>
              <a:rPr kumimoji="0" lang="en-US" altLang="ja-JP" sz="1400" kern="0" dirty="0">
                <a:solidFill>
                  <a:srgbClr val="0D0D0D"/>
                </a:solidFill>
                <a:latin typeface="+mn-ea"/>
              </a:rPr>
              <a:t>Yahoo!</a:t>
            </a:r>
            <a:r>
              <a:rPr kumimoji="0" lang="ja-JP" altLang="en-US" sz="1400" kern="0" dirty="0">
                <a:solidFill>
                  <a:srgbClr val="0D0D0D"/>
                </a:solidFill>
                <a:latin typeface="+mn-ea"/>
              </a:rPr>
              <a:t>広告 ヘルプ</a:t>
            </a:r>
            <a:r>
              <a:rPr kumimoji="0" lang="en-US" altLang="ja-JP" sz="1400" kern="0" dirty="0">
                <a:solidFill>
                  <a:srgbClr val="000000">
                    <a:lumMod val="65000"/>
                    <a:lumOff val="35000"/>
                  </a:srgbClr>
                </a:solidFill>
                <a:latin typeface="+mn-ea"/>
              </a:rPr>
              <a:t>	</a:t>
            </a:r>
            <a:r>
              <a:rPr kumimoji="0" lang="en-US" altLang="ja-JP" sz="1400" kern="0" dirty="0">
                <a:solidFill>
                  <a:srgbClr val="000000">
                    <a:lumMod val="65000"/>
                    <a:lumOff val="35000"/>
                  </a:srgbClr>
                </a:solidFill>
                <a:latin typeface="+mn-ea"/>
                <a:hlinkClick r:id="rId6"/>
              </a:rPr>
              <a:t>https://ads-help.yahoo-net.jp/</a:t>
            </a:r>
            <a:endParaRPr kumimoji="0" lang="en-US" altLang="ja-JP" sz="1400" kern="0" dirty="0">
              <a:solidFill>
                <a:srgbClr val="000000">
                  <a:lumMod val="65000"/>
                  <a:lumOff val="35000"/>
                </a:srgbClr>
              </a:solidFill>
              <a:latin typeface="+mn-ea"/>
            </a:endParaRPr>
          </a:p>
          <a:p>
            <a:pPr>
              <a:lnSpc>
                <a:spcPct val="120000"/>
              </a:lnSpc>
              <a:spcAft>
                <a:spcPts val="600"/>
              </a:spcAft>
              <a:defRPr/>
            </a:pPr>
            <a:endParaRPr kumimoji="0" lang="en-US" altLang="ja-JP" sz="1400" kern="0" dirty="0">
              <a:solidFill>
                <a:srgbClr val="000000">
                  <a:lumMod val="65000"/>
                  <a:lumOff val="35000"/>
                </a:srgbClr>
              </a:solidFill>
              <a:latin typeface="Meiryo" panose="020B0604030504040204" pitchFamily="34" charset="-128"/>
              <a:ea typeface="Meiryo" panose="020B0604030504040204" pitchFamily="34" charset="-128"/>
            </a:endParaRPr>
          </a:p>
          <a:p>
            <a:pPr marL="285750" indent="-285750">
              <a:lnSpc>
                <a:spcPct val="120000"/>
              </a:lnSpc>
              <a:spcAft>
                <a:spcPts val="600"/>
              </a:spcAft>
              <a:buFont typeface="Wingdings" pitchFamily="2" charset="2"/>
              <a:buChar char="n"/>
              <a:defRPr/>
            </a:pPr>
            <a:r>
              <a:rPr kumimoji="0" lang="ja-JP" altLang="en-US" sz="1400" kern="0" dirty="0">
                <a:solidFill>
                  <a:srgbClr val="0D0D0D"/>
                </a:solidFill>
                <a:latin typeface="Meiryo" panose="020B0604030504040204" pitchFamily="34" charset="-128"/>
                <a:ea typeface="Meiryo" panose="020B0604030504040204" pitchFamily="34" charset="-128"/>
              </a:rPr>
              <a:t>広告の掲載内容や販売内容が変更になる場合があります。あらかじめご了承ください。</a:t>
            </a:r>
            <a:endParaRPr kumimoji="0" lang="en-US" altLang="ja-JP" sz="1400" kern="0" dirty="0">
              <a:solidFill>
                <a:srgbClr val="0D0D0D"/>
              </a:solidFill>
              <a:latin typeface="Meiryo" panose="020B0604030504040204" pitchFamily="34" charset="-128"/>
              <a:ea typeface="Meiryo" panose="020B0604030504040204" pitchFamily="34" charset="-128"/>
            </a:endParaRPr>
          </a:p>
          <a:p>
            <a:pPr marL="742950" lvl="1" indent="-285750">
              <a:lnSpc>
                <a:spcPct val="120000"/>
              </a:lnSpc>
              <a:spcAft>
                <a:spcPts val="600"/>
              </a:spcAft>
              <a:buFont typeface="Wingdings" pitchFamily="2" charset="2"/>
              <a:buChar char="n"/>
              <a:defRPr/>
            </a:pPr>
            <a:r>
              <a:rPr kumimoji="0" lang="ja-JP" altLang="en-US" sz="1400" kern="0" dirty="0">
                <a:solidFill>
                  <a:srgbClr val="0D0D0D"/>
                </a:solidFill>
                <a:latin typeface="Meiryo" panose="020B0604030504040204" pitchFamily="34" charset="-128"/>
                <a:ea typeface="Meiryo" panose="020B0604030504040204" pitchFamily="34" charset="-128"/>
              </a:rPr>
              <a:t>広告が掲載されるウェブサイトやアプリケーション</a:t>
            </a:r>
            <a:r>
              <a:rPr kumimoji="0" lang="ja-JP" altLang="ja-JP" sz="1400" kern="0" dirty="0">
                <a:solidFill>
                  <a:srgbClr val="0D0D0D"/>
                </a:solidFill>
                <a:latin typeface="Meiryo" panose="020B0604030504040204" pitchFamily="34" charset="-128"/>
                <a:ea typeface="Meiryo" panose="020B0604030504040204" pitchFamily="34" charset="-128"/>
              </a:rPr>
              <a:t>の内容・構成は、予告なく変更になる場合や、災害時、通信障害時、他プロモーション時等、特別編成になる場合があります。また、それらに</a:t>
            </a:r>
            <a:r>
              <a:rPr kumimoji="0" lang="ja-JP" altLang="en-US" sz="1400" kern="0" dirty="0">
                <a:solidFill>
                  <a:srgbClr val="0D0D0D"/>
                </a:solidFill>
                <a:latin typeface="Meiryo" panose="020B0604030504040204" pitchFamily="34" charset="-128"/>
                <a:ea typeface="Meiryo" panose="020B0604030504040204" pitchFamily="34" charset="-128"/>
              </a:rPr>
              <a:t>伴い広告</a:t>
            </a:r>
            <a:r>
              <a:rPr kumimoji="0" lang="ja-JP" altLang="ja-JP" sz="1400" kern="0" dirty="0">
                <a:solidFill>
                  <a:srgbClr val="0D0D0D"/>
                </a:solidFill>
                <a:latin typeface="Meiryo" panose="020B0604030504040204" pitchFamily="34" charset="-128"/>
                <a:ea typeface="Meiryo" panose="020B0604030504040204" pitchFamily="34" charset="-128"/>
              </a:rPr>
              <a:t>掲載</a:t>
            </a:r>
            <a:r>
              <a:rPr kumimoji="0" lang="ja-JP" altLang="en-US" sz="1400" kern="0" dirty="0">
                <a:solidFill>
                  <a:srgbClr val="0D0D0D"/>
                </a:solidFill>
                <a:latin typeface="Meiryo" panose="020B0604030504040204" pitchFamily="34" charset="-128"/>
                <a:ea typeface="Meiryo" panose="020B0604030504040204" pitchFamily="34" charset="-128"/>
              </a:rPr>
              <a:t>位置</a:t>
            </a:r>
            <a:r>
              <a:rPr kumimoji="0" lang="ja-JP" altLang="ja-JP" sz="1400" kern="0" dirty="0">
                <a:solidFill>
                  <a:srgbClr val="0D0D0D"/>
                </a:solidFill>
                <a:latin typeface="Meiryo" panose="020B0604030504040204" pitchFamily="34" charset="-128"/>
                <a:ea typeface="Meiryo" panose="020B0604030504040204" pitchFamily="34" charset="-128"/>
              </a:rPr>
              <a:t>が変更になる場合があります。</a:t>
            </a:r>
            <a:endParaRPr kumimoji="0" lang="en-US" altLang="ja-JP" sz="1400" kern="0" dirty="0">
              <a:solidFill>
                <a:srgbClr val="0D0D0D"/>
              </a:solidFill>
              <a:latin typeface="Meiryo" panose="020B0604030504040204" pitchFamily="34" charset="-128"/>
              <a:ea typeface="Meiryo" panose="020B0604030504040204" pitchFamily="34" charset="-128"/>
            </a:endParaRPr>
          </a:p>
          <a:p>
            <a:pPr marL="742950" lvl="1" indent="-285750">
              <a:lnSpc>
                <a:spcPct val="120000"/>
              </a:lnSpc>
              <a:spcAft>
                <a:spcPts val="600"/>
              </a:spcAft>
              <a:buFont typeface="Wingdings" pitchFamily="2" charset="2"/>
              <a:buChar char="n"/>
              <a:defRPr/>
            </a:pPr>
            <a:r>
              <a:rPr kumimoji="0" lang="ja-JP" altLang="en-US" sz="1400" kern="0" dirty="0">
                <a:solidFill>
                  <a:srgbClr val="0D0D0D"/>
                </a:solidFill>
                <a:latin typeface="Meiryo" panose="020B0604030504040204" pitchFamily="34" charset="-128"/>
                <a:ea typeface="Meiryo" panose="020B0604030504040204" pitchFamily="34" charset="-128"/>
              </a:rPr>
              <a:t>弊社サービスによる特別演出に伴い、演出期間を含めた掲載期間の販売を停止する場合があります。</a:t>
            </a:r>
            <a:endParaRPr kumimoji="0" lang="en-US" altLang="ja-JP" sz="1400" kern="0" dirty="0">
              <a:solidFill>
                <a:srgbClr val="0D0D0D"/>
              </a:solidFill>
              <a:latin typeface="Meiryo" panose="020B0604030504040204" pitchFamily="34" charset="-128"/>
              <a:ea typeface="Meiryo" panose="020B0604030504040204" pitchFamily="34" charset="-128"/>
            </a:endParaRPr>
          </a:p>
          <a:p>
            <a:pPr marL="742950" lvl="1" indent="-285750">
              <a:lnSpc>
                <a:spcPct val="120000"/>
              </a:lnSpc>
              <a:spcAft>
                <a:spcPts val="600"/>
              </a:spcAft>
              <a:buFont typeface="Wingdings" pitchFamily="2" charset="2"/>
              <a:buChar char="n"/>
              <a:defRPr/>
            </a:pPr>
            <a:r>
              <a:rPr kumimoji="0" lang="ja-JP" altLang="en-US" sz="1400" kern="0" dirty="0">
                <a:solidFill>
                  <a:srgbClr val="0D0D0D"/>
                </a:solidFill>
                <a:latin typeface="Meiryo" panose="020B0604030504040204" pitchFamily="34" charset="-128"/>
                <a:ea typeface="Meiryo" panose="020B0604030504040204" pitchFamily="34" charset="-128"/>
              </a:rPr>
              <a:t>市区郡合併などでターゲティング対象のエリアが変更・廃止になる場合があります。</a:t>
            </a:r>
            <a:endParaRPr kumimoji="0" lang="en-US" altLang="ja-JP" sz="1400" kern="0" dirty="0">
              <a:solidFill>
                <a:srgbClr val="0D0D0D"/>
              </a:solidFill>
              <a:latin typeface="Meiryo" panose="020B0604030504040204" pitchFamily="34" charset="-128"/>
              <a:ea typeface="Meiryo" panose="020B0604030504040204" pitchFamily="34" charset="-128"/>
            </a:endParaRPr>
          </a:p>
          <a:p>
            <a:pPr marL="285750" indent="-285750">
              <a:lnSpc>
                <a:spcPct val="120000"/>
              </a:lnSpc>
              <a:spcAft>
                <a:spcPts val="600"/>
              </a:spcAft>
              <a:buFont typeface="Wingdings" pitchFamily="2" charset="2"/>
              <a:buChar char="n"/>
              <a:defRPr/>
            </a:pPr>
            <a:endParaRPr kumimoji="0" lang="en-US" altLang="ja-JP" sz="1400" kern="0" dirty="0">
              <a:solidFill>
                <a:srgbClr val="0D0D0D"/>
              </a:solidFill>
              <a:latin typeface="Meiryo" panose="020B0604030504040204" pitchFamily="34" charset="-128"/>
              <a:ea typeface="Meiryo" panose="020B0604030504040204" pitchFamily="34" charset="-128"/>
            </a:endParaRPr>
          </a:p>
          <a:p>
            <a:pPr marL="285750" indent="-285750">
              <a:lnSpc>
                <a:spcPct val="120000"/>
              </a:lnSpc>
              <a:spcAft>
                <a:spcPts val="600"/>
              </a:spcAft>
              <a:buFont typeface="Wingdings" pitchFamily="2" charset="2"/>
              <a:buChar char="n"/>
              <a:defRPr/>
            </a:pPr>
            <a:r>
              <a:rPr kumimoji="0" lang="ja-JP" altLang="en-US" sz="1400" kern="0" dirty="0">
                <a:solidFill>
                  <a:srgbClr val="0D0D0D"/>
                </a:solidFill>
                <a:latin typeface="Meiryo" panose="020B0604030504040204" pitchFamily="34" charset="-128"/>
                <a:ea typeface="Meiryo" panose="020B0604030504040204" pitchFamily="34" charset="-128"/>
              </a:rPr>
              <a:t>セールスシートの「商品一覧」ページに記載の「掲載場所」が複数のサービスやサービス内の階層、記事・種目などのカテゴリーを包含する場合、一部のサービス、サービス内の階層、カテゴリーで広告掲載されない場合があります。</a:t>
            </a:r>
            <a:endParaRPr kumimoji="0" lang="en-US" altLang="ja-JP" sz="1400" kern="0" dirty="0">
              <a:solidFill>
                <a:srgbClr val="0D0D0D"/>
              </a:solidFill>
              <a:latin typeface="Meiryo" panose="020B0604030504040204" pitchFamily="34" charset="-128"/>
              <a:ea typeface="Meiryo" panose="020B0604030504040204" pitchFamily="34" charset="-128"/>
            </a:endParaRPr>
          </a:p>
          <a:p>
            <a:pPr marL="285750" indent="-285750">
              <a:lnSpc>
                <a:spcPct val="120000"/>
              </a:lnSpc>
              <a:spcAft>
                <a:spcPts val="600"/>
              </a:spcAft>
              <a:buFont typeface="Wingdings" pitchFamily="2" charset="2"/>
              <a:buChar char="n"/>
              <a:defRPr/>
            </a:pPr>
            <a:endParaRPr kumimoji="0" lang="en-US" altLang="ja-JP" sz="1400" kern="0" dirty="0">
              <a:solidFill>
                <a:srgbClr val="0D0D0D"/>
              </a:solidFill>
              <a:latin typeface="Meiryo" panose="020B0604030504040204" pitchFamily="34" charset="-128"/>
              <a:ea typeface="Meiryo" panose="020B0604030504040204" pitchFamily="34" charset="-128"/>
            </a:endParaRPr>
          </a:p>
          <a:p>
            <a:pPr marL="285750" indent="-285750">
              <a:lnSpc>
                <a:spcPct val="120000"/>
              </a:lnSpc>
              <a:spcAft>
                <a:spcPts val="600"/>
              </a:spcAft>
              <a:buFont typeface="Wingdings" pitchFamily="2" charset="2"/>
              <a:buChar char="n"/>
              <a:defRPr/>
            </a:pPr>
            <a:r>
              <a:rPr lang="ja-JP" altLang="en-US" sz="1400" b="0" i="0" dirty="0">
                <a:solidFill>
                  <a:srgbClr val="0D0D0D"/>
                </a:solidFill>
                <a:effectLst/>
                <a:latin typeface="Hiragino Kaku Gothic Pro"/>
              </a:rPr>
              <a:t>商品によってはセールスシートの「商品一覧」ページに記載の「購入期間」より短期間で購入可能ですが、予約時のシミュレーションビューアブルインプレッションを下回る場合があります。</a:t>
            </a:r>
            <a:endParaRPr kumimoji="0" lang="en-US" altLang="ja-JP" sz="14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endParaRPr>
          </a:p>
        </p:txBody>
      </p:sp>
    </p:spTree>
    <p:extLst>
      <p:ext uri="{BB962C8B-B14F-4D97-AF65-F5344CB8AC3E}">
        <p14:creationId xmlns:p14="http://schemas.microsoft.com/office/powerpoint/2010/main" val="34237371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図プレースホルダー 8" descr="アイコン&#10;&#10;自動的に生成された説明">
            <a:extLst>
              <a:ext uri="{FF2B5EF4-FFF2-40B4-BE49-F238E27FC236}">
                <a16:creationId xmlns:a16="http://schemas.microsoft.com/office/drawing/2014/main" id="{B732959F-B856-AD2E-A2B6-1BA0908F9E2A}"/>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a:t>ディスプレイ広告（予約型）　共通免責事項・注意事項</a:t>
            </a:r>
            <a:endParaRPr kumimoji="1" lang="ja-JP" altLang="en-US"/>
          </a:p>
        </p:txBody>
      </p:sp>
      <p:sp>
        <p:nvSpPr>
          <p:cNvPr id="5" name="テキスト ボックス 4">
            <a:extLst>
              <a:ext uri="{FF2B5EF4-FFF2-40B4-BE49-F238E27FC236}">
                <a16:creationId xmlns:a16="http://schemas.microsoft.com/office/drawing/2014/main" id="{00F8B774-797B-3F02-CD78-33F61D8A9E55}"/>
              </a:ext>
            </a:extLst>
          </p:cNvPr>
          <p:cNvSpPr txBox="1"/>
          <p:nvPr/>
        </p:nvSpPr>
        <p:spPr>
          <a:xfrm>
            <a:off x="479425" y="1089025"/>
            <a:ext cx="11233150" cy="4070345"/>
          </a:xfrm>
          <a:prstGeom prst="rect">
            <a:avLst/>
          </a:prstGeom>
          <a:noFill/>
        </p:spPr>
        <p:txBody>
          <a:bodyPr wrap="square" lIns="0" tIns="0" rIns="0" bIns="0" rtlCol="0" anchor="t">
            <a:spAutoFit/>
          </a:bodyPr>
          <a:lstStyle/>
          <a:p>
            <a:pPr marL="285750" indent="-285750">
              <a:lnSpc>
                <a:spcPct val="120000"/>
              </a:lnSpc>
              <a:spcAft>
                <a:spcPts val="600"/>
              </a:spcAft>
              <a:buFont typeface="Wingdings" pitchFamily="2" charset="2"/>
              <a:buChar char="n"/>
              <a:defRPr/>
            </a:pPr>
            <a:r>
              <a:rPr kumimoji="0" lang="ja-JP" altLang="en-US" sz="1400" kern="0" dirty="0">
                <a:solidFill>
                  <a:srgbClr val="0D0D0D"/>
                </a:solidFill>
                <a:latin typeface="Meiryo"/>
                <a:ea typeface="Meiryo"/>
              </a:rPr>
              <a:t>広告掲載調整時間について</a:t>
            </a:r>
            <a:br>
              <a:rPr lang="en-US" altLang="ja-JP" sz="1400" kern="0" dirty="0">
                <a:latin typeface="Meiryo" panose="020B0604030504040204" pitchFamily="34" charset="-128"/>
                <a:ea typeface="Meiryo" panose="020B0604030504040204" pitchFamily="34" charset="-128"/>
              </a:rPr>
            </a:br>
            <a:r>
              <a:rPr kumimoji="0" lang="ja-JP" altLang="en-US" sz="1400" kern="0" dirty="0">
                <a:solidFill>
                  <a:srgbClr val="0D0D0D"/>
                </a:solidFill>
                <a:latin typeface="Meiryo"/>
                <a:ea typeface="Meiryo"/>
              </a:rPr>
              <a:t>次に定める時間は「広告掲載調整時間」とし、広告掲載調整時間内に発生した不具合について、LINEヤフーは免責されます。</a:t>
            </a:r>
            <a:br>
              <a:rPr lang="en-US" altLang="ja-JP" sz="1400" kern="0" dirty="0">
                <a:latin typeface="Meiryo" panose="020B0604030504040204" pitchFamily="34" charset="-128"/>
                <a:ea typeface="Meiryo" panose="020B0604030504040204" pitchFamily="34" charset="-128"/>
              </a:rPr>
            </a:br>
            <a:r>
              <a:rPr kumimoji="0" lang="ja-JP" altLang="en-US" sz="1400" kern="0" dirty="0">
                <a:solidFill>
                  <a:srgbClr val="0D0D0D"/>
                </a:solidFill>
                <a:latin typeface="Meiryo"/>
                <a:ea typeface="Meiryo"/>
              </a:rPr>
              <a:t>（</a:t>
            </a:r>
            <a:r>
              <a:rPr kumimoji="0" lang="en-US" altLang="ja-JP" sz="1400" kern="0" dirty="0">
                <a:solidFill>
                  <a:srgbClr val="0D0D0D"/>
                </a:solidFill>
                <a:latin typeface="Meiryo"/>
                <a:ea typeface="Meiryo"/>
              </a:rPr>
              <a:t>1</a:t>
            </a:r>
            <a:r>
              <a:rPr kumimoji="0" lang="ja-JP" altLang="en-US" sz="1400" kern="0" dirty="0">
                <a:solidFill>
                  <a:srgbClr val="0D0D0D"/>
                </a:solidFill>
                <a:latin typeface="Meiryo"/>
                <a:ea typeface="Meiryo"/>
              </a:rPr>
              <a:t>）</a:t>
            </a:r>
            <a:r>
              <a:rPr kumimoji="0" lang="en-US" altLang="ja-JP" sz="1400" kern="0" dirty="0">
                <a:solidFill>
                  <a:srgbClr val="0D0D0D"/>
                </a:solidFill>
                <a:latin typeface="Meiryo"/>
                <a:ea typeface="Meiryo"/>
              </a:rPr>
              <a:t>	</a:t>
            </a:r>
            <a:r>
              <a:rPr kumimoji="0" lang="ja-JP" altLang="en-US" sz="1400" kern="0" dirty="0">
                <a:solidFill>
                  <a:srgbClr val="0D0D0D"/>
                </a:solidFill>
                <a:latin typeface="Meiryo"/>
                <a:ea typeface="Meiryo"/>
              </a:rPr>
              <a:t>広告掲載開始日、および広告内容を変更した後の掲載開始日において、掲載開始から</a:t>
            </a:r>
            <a:r>
              <a:rPr kumimoji="0" lang="en-US" altLang="ja-JP" sz="1400" kern="0" dirty="0">
                <a:solidFill>
                  <a:srgbClr val="0D0D0D"/>
                </a:solidFill>
                <a:latin typeface="Meiryo"/>
                <a:ea typeface="Meiryo"/>
              </a:rPr>
              <a:t>12</a:t>
            </a:r>
            <a:r>
              <a:rPr kumimoji="0" lang="ja-JP" altLang="en-US" sz="1400" kern="0" dirty="0">
                <a:solidFill>
                  <a:srgbClr val="0D0D0D"/>
                </a:solidFill>
                <a:latin typeface="Meiryo"/>
                <a:ea typeface="Meiryo"/>
              </a:rPr>
              <a:t>時間を広告掲載調整時間とします。</a:t>
            </a:r>
            <a:br>
              <a:rPr lang="en-US" altLang="ja-JP" sz="1400" kern="0" dirty="0">
                <a:latin typeface="Meiryo" panose="020B0604030504040204" pitchFamily="34" charset="-128"/>
                <a:ea typeface="Meiryo" panose="020B0604030504040204" pitchFamily="34" charset="-128"/>
              </a:rPr>
            </a:br>
            <a:r>
              <a:rPr kumimoji="0" lang="ja-JP" altLang="en-US" sz="1400" kern="0" dirty="0">
                <a:solidFill>
                  <a:srgbClr val="0D0D0D"/>
                </a:solidFill>
                <a:latin typeface="Meiryo"/>
                <a:ea typeface="Meiryo"/>
              </a:rPr>
              <a:t>　　</a:t>
            </a:r>
            <a:r>
              <a:rPr kumimoji="0" lang="en-US" altLang="ja-JP" sz="1400" kern="0" dirty="0">
                <a:solidFill>
                  <a:srgbClr val="0D0D0D"/>
                </a:solidFill>
                <a:latin typeface="Meiryo"/>
                <a:ea typeface="Meiryo"/>
              </a:rPr>
              <a:t>	</a:t>
            </a:r>
            <a:r>
              <a:rPr kumimoji="0" lang="ja-JP" altLang="en-US" sz="1400" kern="0" dirty="0">
                <a:solidFill>
                  <a:srgbClr val="0D0D0D"/>
                </a:solidFill>
                <a:latin typeface="Meiryo"/>
                <a:ea typeface="Meiryo"/>
              </a:rPr>
              <a:t>ただし、以下の（</a:t>
            </a:r>
            <a:r>
              <a:rPr kumimoji="0" lang="en-US" altLang="ja-JP" sz="1400" kern="0" dirty="0">
                <a:solidFill>
                  <a:srgbClr val="0D0D0D"/>
                </a:solidFill>
                <a:latin typeface="Meiryo"/>
                <a:ea typeface="Meiryo"/>
              </a:rPr>
              <a:t>2</a:t>
            </a:r>
            <a:r>
              <a:rPr kumimoji="0" lang="ja-JP" altLang="en-US" sz="1400" kern="0" dirty="0">
                <a:solidFill>
                  <a:srgbClr val="0D0D0D"/>
                </a:solidFill>
                <a:latin typeface="Meiryo"/>
                <a:ea typeface="Meiryo"/>
              </a:rPr>
              <a:t>）（</a:t>
            </a:r>
            <a:r>
              <a:rPr kumimoji="0" lang="en-US" altLang="ja-JP" sz="1400" kern="0" dirty="0">
                <a:solidFill>
                  <a:srgbClr val="0D0D0D"/>
                </a:solidFill>
                <a:latin typeface="Meiryo"/>
                <a:ea typeface="Meiryo"/>
              </a:rPr>
              <a:t>3</a:t>
            </a:r>
            <a:r>
              <a:rPr kumimoji="0" lang="ja-JP" altLang="en-US" sz="1400" kern="0" dirty="0">
                <a:solidFill>
                  <a:srgbClr val="0D0D0D"/>
                </a:solidFill>
                <a:latin typeface="Meiryo"/>
                <a:ea typeface="Meiryo"/>
              </a:rPr>
              <a:t>）に該当する場合は、その定めに従います。</a:t>
            </a:r>
            <a:br>
              <a:rPr lang="en-US" altLang="ja-JP" sz="1400" kern="0" dirty="0">
                <a:latin typeface="Meiryo" panose="020B0604030504040204" pitchFamily="34" charset="-128"/>
                <a:ea typeface="Meiryo" panose="020B0604030504040204" pitchFamily="34" charset="-128"/>
              </a:rPr>
            </a:br>
            <a:r>
              <a:rPr kumimoji="0" lang="ja-JP" altLang="en-US" sz="1400" kern="0" dirty="0">
                <a:solidFill>
                  <a:srgbClr val="0D0D0D"/>
                </a:solidFill>
                <a:latin typeface="Meiryo"/>
                <a:ea typeface="Meiryo"/>
              </a:rPr>
              <a:t>（</a:t>
            </a:r>
            <a:r>
              <a:rPr kumimoji="0" lang="en-US" altLang="ja-JP" sz="1400" kern="0" dirty="0">
                <a:solidFill>
                  <a:srgbClr val="0D0D0D"/>
                </a:solidFill>
                <a:latin typeface="Meiryo"/>
                <a:ea typeface="Meiryo"/>
              </a:rPr>
              <a:t>2</a:t>
            </a:r>
            <a:r>
              <a:rPr kumimoji="0" lang="ja-JP" altLang="en-US" sz="1400" kern="0" dirty="0">
                <a:solidFill>
                  <a:srgbClr val="0D0D0D"/>
                </a:solidFill>
                <a:latin typeface="Meiryo"/>
                <a:ea typeface="Meiryo"/>
              </a:rPr>
              <a:t>）</a:t>
            </a:r>
            <a:r>
              <a:rPr kumimoji="0" lang="en-US" altLang="ja-JP" sz="1400" kern="0" dirty="0">
                <a:solidFill>
                  <a:srgbClr val="0D0D0D"/>
                </a:solidFill>
                <a:latin typeface="Meiryo"/>
                <a:ea typeface="Meiryo"/>
              </a:rPr>
              <a:t>	</a:t>
            </a:r>
            <a:r>
              <a:rPr kumimoji="0" lang="ja-JP" altLang="en-US" sz="1400" kern="0" dirty="0">
                <a:solidFill>
                  <a:srgbClr val="0D0D0D"/>
                </a:solidFill>
                <a:latin typeface="Meiryo"/>
                <a:ea typeface="Meiryo"/>
              </a:rPr>
              <a:t>広告掲載開始日が営業日以外の場合、当該広告の掲載開始時間から、翌営業日の正午までを広告掲載調整時間とします。</a:t>
            </a:r>
            <a:br>
              <a:rPr lang="en-US" altLang="ja-JP" sz="1400" kern="0" dirty="0">
                <a:latin typeface="Meiryo" panose="020B0604030504040204" pitchFamily="34" charset="-128"/>
                <a:ea typeface="Meiryo" panose="020B0604030504040204" pitchFamily="34" charset="-128"/>
              </a:rPr>
            </a:br>
            <a:r>
              <a:rPr kumimoji="0" lang="ja-JP" altLang="en-US" sz="1400" kern="0" dirty="0">
                <a:solidFill>
                  <a:srgbClr val="0D0D0D"/>
                </a:solidFill>
                <a:latin typeface="Meiryo"/>
                <a:ea typeface="Meiryo"/>
              </a:rPr>
              <a:t>（</a:t>
            </a:r>
            <a:r>
              <a:rPr kumimoji="0" lang="en-US" altLang="ja-JP" sz="1400" kern="0" dirty="0">
                <a:solidFill>
                  <a:srgbClr val="0D0D0D"/>
                </a:solidFill>
                <a:latin typeface="Meiryo"/>
                <a:ea typeface="Meiryo"/>
              </a:rPr>
              <a:t>3</a:t>
            </a:r>
            <a:r>
              <a:rPr kumimoji="0" lang="ja-JP" altLang="en-US" sz="1400" kern="0" dirty="0">
                <a:solidFill>
                  <a:srgbClr val="0D0D0D"/>
                </a:solidFill>
                <a:latin typeface="Meiryo"/>
                <a:ea typeface="Meiryo"/>
              </a:rPr>
              <a:t>）</a:t>
            </a:r>
            <a:r>
              <a:rPr kumimoji="0" lang="en-US" altLang="ja-JP" sz="1400" kern="0" dirty="0">
                <a:solidFill>
                  <a:srgbClr val="0D0D0D"/>
                </a:solidFill>
                <a:latin typeface="Meiryo"/>
                <a:ea typeface="Meiryo"/>
              </a:rPr>
              <a:t>	</a:t>
            </a:r>
            <a:r>
              <a:rPr kumimoji="0" lang="ja-JP" altLang="en-US" sz="1400" kern="0" dirty="0">
                <a:solidFill>
                  <a:srgbClr val="0D0D0D"/>
                </a:solidFill>
                <a:latin typeface="Meiryo"/>
                <a:ea typeface="Meiryo"/>
              </a:rPr>
              <a:t>広告の総掲載予定時間が</a:t>
            </a:r>
            <a:r>
              <a:rPr kumimoji="0" lang="en-US" altLang="ja-JP" sz="1400" kern="0" dirty="0">
                <a:solidFill>
                  <a:srgbClr val="0D0D0D"/>
                </a:solidFill>
                <a:latin typeface="Meiryo"/>
                <a:ea typeface="Meiryo"/>
              </a:rPr>
              <a:t>12</a:t>
            </a:r>
            <a:r>
              <a:rPr kumimoji="0" lang="ja-JP" altLang="en-US" sz="1400" kern="0" dirty="0">
                <a:solidFill>
                  <a:srgbClr val="0D0D0D"/>
                </a:solidFill>
                <a:latin typeface="Meiryo"/>
                <a:ea typeface="Meiryo"/>
              </a:rPr>
              <a:t>時間未満の場合、総掲載予定時間の</a:t>
            </a:r>
            <a:r>
              <a:rPr kumimoji="0" lang="en-US" altLang="ja-JP" sz="1400" kern="0" dirty="0">
                <a:solidFill>
                  <a:srgbClr val="0D0D0D"/>
                </a:solidFill>
                <a:latin typeface="Meiryo"/>
                <a:ea typeface="Meiryo"/>
              </a:rPr>
              <a:t>10</a:t>
            </a:r>
            <a:r>
              <a:rPr kumimoji="0" lang="ja-JP" altLang="en-US" sz="1400" kern="0" dirty="0">
                <a:solidFill>
                  <a:srgbClr val="0D0D0D"/>
                </a:solidFill>
                <a:latin typeface="Meiryo"/>
                <a:ea typeface="Meiryo"/>
              </a:rPr>
              <a:t>％にあたる時間を上限に広告掲載調整時間とします。</a:t>
            </a:r>
            <a:endParaRPr kumimoji="0" lang="en-US" altLang="ja-JP" sz="1400" kern="0" dirty="0">
              <a:solidFill>
                <a:srgbClr val="0D0D0D"/>
              </a:solidFill>
              <a:latin typeface="Meiryo"/>
              <a:ea typeface="Meiryo"/>
            </a:endParaRPr>
          </a:p>
          <a:p>
            <a:pPr marL="285750" marR="0" lvl="0" indent="-285750" algn="l" defTabSz="914400" rtl="0" eaLnBrk="1" fontAlgn="auto" latinLnBrk="0" hangingPunct="1">
              <a:lnSpc>
                <a:spcPct val="120000"/>
              </a:lnSpc>
              <a:spcBef>
                <a:spcPts val="0"/>
              </a:spcBef>
              <a:spcAft>
                <a:spcPts val="600"/>
              </a:spcAft>
              <a:buClrTx/>
              <a:buSzTx/>
              <a:buFont typeface="Wingdings" pitchFamily="2" charset="2"/>
              <a:buChar char="n"/>
              <a:tabLst/>
              <a:defRPr/>
            </a:pPr>
            <a:endParaRPr kumimoji="0" lang="en-US" altLang="ja-JP" sz="1400" kern="0" dirty="0">
              <a:solidFill>
                <a:srgbClr val="0D0D0D"/>
              </a:solidFill>
              <a:latin typeface="Meiryo" panose="020B0604030504040204" pitchFamily="34" charset="-128"/>
              <a:ea typeface="Meiryo" panose="020B0604030504040204" pitchFamily="34" charset="-128"/>
            </a:endParaRPr>
          </a:p>
          <a:p>
            <a:pPr marL="285750" marR="0" lvl="0" indent="-285750" algn="l" defTabSz="914400" rtl="0" eaLnBrk="1" fontAlgn="auto" latinLnBrk="0" hangingPunct="1">
              <a:lnSpc>
                <a:spcPct val="120000"/>
              </a:lnSpc>
              <a:spcBef>
                <a:spcPts val="0"/>
              </a:spcBef>
              <a:spcAft>
                <a:spcPts val="600"/>
              </a:spcAft>
              <a:buClrTx/>
              <a:buSzTx/>
              <a:buFont typeface="Wingdings" pitchFamily="2" charset="2"/>
              <a:buChar char="n"/>
              <a:tabLst/>
              <a:defRPr/>
            </a:pPr>
            <a:r>
              <a:rPr kumimoji="0" lang="ja-JP" altLang="en-US" sz="14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枠購入型、時間帯ジャック購入型の商品について</a:t>
            </a:r>
            <a:endParaRPr kumimoji="0" lang="en-US" altLang="ja-JP" sz="14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endParaRPr>
          </a:p>
          <a:p>
            <a:pPr marL="742950" lvl="1" indent="-285750">
              <a:lnSpc>
                <a:spcPct val="120000"/>
              </a:lnSpc>
              <a:spcAft>
                <a:spcPts val="600"/>
              </a:spcAft>
              <a:buFont typeface="Wingdings" pitchFamily="2" charset="2"/>
              <a:buChar char="n"/>
              <a:defRPr/>
            </a:pPr>
            <a:r>
              <a:rPr lang="ja-JP" altLang="en-US" sz="1400" b="0" i="0" dirty="0">
                <a:solidFill>
                  <a:srgbClr val="0D0D0D"/>
                </a:solidFill>
                <a:effectLst/>
                <a:latin typeface="Hiragino Kaku Gothic Pro"/>
              </a:rPr>
              <a:t>セールスシートの「商品一覧」ページ、「時間帯ジャック価格表」ページに記載の「想定ビューアブルインプレッション」は広告視聴数の目安です。結果として下回る場合があります。</a:t>
            </a:r>
            <a:endParaRPr lang="en-US" altLang="ja-JP" sz="1400" b="0" i="0" dirty="0">
              <a:solidFill>
                <a:srgbClr val="0D0D0D"/>
              </a:solidFill>
              <a:effectLst/>
              <a:latin typeface="Hiragino Kaku Gothic Pro"/>
            </a:endParaRPr>
          </a:p>
          <a:p>
            <a:pPr marL="742950" lvl="1" indent="-285750">
              <a:lnSpc>
                <a:spcPct val="120000"/>
              </a:lnSpc>
              <a:spcAft>
                <a:spcPts val="600"/>
              </a:spcAft>
              <a:buFont typeface="Wingdings" pitchFamily="2" charset="2"/>
              <a:buChar char="n"/>
              <a:defRPr/>
            </a:pPr>
            <a:r>
              <a:rPr kumimoji="0" lang="ja-JP" altLang="en-US" sz="1400" b="0" i="0" u="none" strike="noStrike" kern="0" cap="none" spc="0" normalizeH="0" baseline="0" noProof="0" dirty="0">
                <a:ln>
                  <a:noFill/>
                </a:ln>
                <a:solidFill>
                  <a:srgbClr val="0D0D0D"/>
                </a:solidFill>
                <a:effectLst/>
                <a:uLnTx/>
                <a:uFillTx/>
                <a:latin typeface="Meiryo"/>
                <a:ea typeface="Meiryo"/>
              </a:rPr>
              <a:t>ユーザーが当該広告の非表示設定を実施した場合など、</a:t>
            </a:r>
            <a:r>
              <a:rPr kumimoji="0" lang="ja-JP" altLang="en-US" sz="1400" kern="0" dirty="0">
                <a:solidFill>
                  <a:srgbClr val="0D0D0D"/>
                </a:solidFill>
                <a:latin typeface="Meiryo"/>
                <a:ea typeface="Meiryo"/>
              </a:rPr>
              <a:t>ディスプレイ広告（運用型）を含めた</a:t>
            </a:r>
            <a:r>
              <a:rPr kumimoji="0" lang="ja-JP" altLang="en-US" sz="1400" b="0" i="0" u="none" strike="noStrike" kern="0" cap="none" spc="0" normalizeH="0" baseline="0" noProof="0" dirty="0">
                <a:ln>
                  <a:noFill/>
                </a:ln>
                <a:solidFill>
                  <a:srgbClr val="0D0D0D"/>
                </a:solidFill>
                <a:effectLst/>
                <a:uLnTx/>
                <a:uFillTx/>
                <a:latin typeface="Meiryo"/>
                <a:ea typeface="Meiryo"/>
              </a:rPr>
              <a:t>他社の広告配信設定の状況により、</a:t>
            </a:r>
            <a:r>
              <a:rPr kumimoji="0" lang="en-US" altLang="ja-JP" sz="1400" b="0" i="0" u="none" strike="noStrike" kern="0" cap="none" spc="0" normalizeH="0" baseline="0" noProof="0" dirty="0">
                <a:ln>
                  <a:noFill/>
                </a:ln>
                <a:solidFill>
                  <a:srgbClr val="0D0D0D"/>
                </a:solidFill>
                <a:effectLst/>
                <a:uLnTx/>
                <a:uFillTx/>
                <a:latin typeface="Meiryo"/>
                <a:ea typeface="Meiryo"/>
              </a:rPr>
              <a:t>SOV100</a:t>
            </a:r>
            <a:r>
              <a:rPr kumimoji="0" lang="ja-JP" altLang="en-US" sz="1400" kern="0" dirty="0">
                <a:solidFill>
                  <a:srgbClr val="0D0D0D"/>
                </a:solidFill>
                <a:latin typeface="Meiryo"/>
                <a:ea typeface="Meiryo"/>
              </a:rPr>
              <a:t>％</a:t>
            </a:r>
            <a:r>
              <a:rPr kumimoji="0" lang="ja-JP" altLang="en-US" sz="1400" b="0" i="0" u="none" strike="noStrike" kern="0" cap="none" spc="0" normalizeH="0" baseline="0" noProof="0" dirty="0">
                <a:ln>
                  <a:noFill/>
                </a:ln>
                <a:solidFill>
                  <a:srgbClr val="0D0D0D"/>
                </a:solidFill>
                <a:effectLst/>
                <a:uLnTx/>
                <a:uFillTx/>
                <a:latin typeface="Meiryo"/>
                <a:ea typeface="Meiryo"/>
              </a:rPr>
              <a:t>配信の購入の場合でも他社の広告が配信される場合があります。</a:t>
            </a:r>
            <a:endParaRPr kumimoji="0" lang="en-US" altLang="ja-JP" sz="1400" b="0" i="0" u="none" strike="noStrike" kern="0" cap="none" spc="0" normalizeH="0" baseline="0" noProof="0" dirty="0">
              <a:ln>
                <a:noFill/>
              </a:ln>
              <a:solidFill>
                <a:srgbClr val="0D0D0D"/>
              </a:solidFill>
              <a:effectLst/>
              <a:uLnTx/>
              <a:uFillTx/>
              <a:latin typeface="Meiryo"/>
              <a:ea typeface="Meiryo"/>
            </a:endParaRPr>
          </a:p>
          <a:p>
            <a:pPr marL="285750" indent="-285750">
              <a:lnSpc>
                <a:spcPct val="120000"/>
              </a:lnSpc>
              <a:spcAft>
                <a:spcPts val="600"/>
              </a:spcAft>
              <a:buFont typeface="Wingdings" pitchFamily="2" charset="2"/>
              <a:buChar char="n"/>
              <a:defRPr/>
            </a:pPr>
            <a:endParaRPr kumimoji="0" lang="en-US" altLang="ja-JP" sz="1400" kern="0" dirty="0">
              <a:solidFill>
                <a:srgbClr val="0D0D0D"/>
              </a:solidFill>
              <a:latin typeface="Meiryo" panose="020B0604030504040204" pitchFamily="34" charset="-128"/>
              <a:ea typeface="Meiryo" panose="020B0604030504040204" pitchFamily="34" charset="-128"/>
            </a:endParaRPr>
          </a:p>
          <a:p>
            <a:pPr marL="285750" marR="0" lvl="0" indent="-285750" algn="l" defTabSz="914400" rtl="0" eaLnBrk="1" fontAlgn="auto" latinLnBrk="0" hangingPunct="1">
              <a:lnSpc>
                <a:spcPct val="120000"/>
              </a:lnSpc>
              <a:spcBef>
                <a:spcPts val="0"/>
              </a:spcBef>
              <a:spcAft>
                <a:spcPts val="600"/>
              </a:spcAft>
              <a:buClrTx/>
              <a:buSzTx/>
              <a:buFont typeface="Wingdings" pitchFamily="2" charset="2"/>
              <a:buChar char="n"/>
              <a:tabLst/>
              <a:defRPr/>
            </a:pPr>
            <a:r>
              <a:rPr kumimoji="0" lang="ja-JP" altLang="en-US" sz="1400" b="0" i="0" u="none" strike="noStrike" kern="0" cap="none" spc="0" normalizeH="0" baseline="0" noProof="0" dirty="0">
                <a:ln>
                  <a:noFill/>
                </a:ln>
                <a:solidFill>
                  <a:srgbClr val="0D0D0D"/>
                </a:solidFill>
                <a:effectLst/>
                <a:uLnTx/>
                <a:uFillTx/>
                <a:latin typeface="Meiryo"/>
                <a:ea typeface="Meiryo"/>
              </a:rPr>
              <a:t>資料やツールに明示されている場合を除き、</a:t>
            </a:r>
            <a:r>
              <a:rPr kumimoji="0" lang="ja-JP" altLang="en-US" sz="1400" kern="0" dirty="0">
                <a:solidFill>
                  <a:srgbClr val="0D0D0D"/>
                </a:solidFill>
                <a:latin typeface="Meiryo"/>
                <a:ea typeface="Meiryo"/>
              </a:rPr>
              <a:t>表示金額は</a:t>
            </a:r>
            <a:r>
              <a:rPr kumimoji="0" lang="ja-JP" altLang="en-US" sz="1400" b="0" i="0" u="none" strike="noStrike" kern="0" cap="none" spc="0" normalizeH="0" baseline="0" noProof="0" dirty="0">
                <a:ln>
                  <a:noFill/>
                </a:ln>
                <a:solidFill>
                  <a:srgbClr val="0D0D0D"/>
                </a:solidFill>
                <a:effectLst/>
                <a:uLnTx/>
                <a:uFillTx/>
                <a:latin typeface="Meiryo"/>
                <a:ea typeface="Meiryo"/>
              </a:rPr>
              <a:t>消費税を含</a:t>
            </a:r>
            <a:r>
              <a:rPr kumimoji="0" lang="ja-JP" altLang="en-US" sz="1400" kern="0" dirty="0">
                <a:solidFill>
                  <a:srgbClr val="0D0D0D"/>
                </a:solidFill>
                <a:latin typeface="Meiryo"/>
                <a:ea typeface="Meiryo"/>
              </a:rPr>
              <a:t>んでおり</a:t>
            </a:r>
            <a:r>
              <a:rPr kumimoji="0" lang="ja-JP" altLang="en-US" sz="1400" b="0" i="0" u="none" strike="noStrike" kern="0" cap="none" spc="0" normalizeH="0" baseline="0" noProof="0" dirty="0">
                <a:ln>
                  <a:noFill/>
                </a:ln>
                <a:solidFill>
                  <a:srgbClr val="0D0D0D"/>
                </a:solidFill>
                <a:effectLst/>
                <a:uLnTx/>
                <a:uFillTx/>
                <a:latin typeface="Meiryo"/>
                <a:ea typeface="Meiryo"/>
              </a:rPr>
              <a:t>ません。</a:t>
            </a:r>
            <a:endParaRPr lang="en-US" altLang="ja-JP" sz="1400" kern="0" dirty="0">
              <a:solidFill>
                <a:srgbClr val="0D0D0D"/>
              </a:solidFill>
              <a:latin typeface="Meiryo"/>
              <a:ea typeface="Meiryo"/>
            </a:endParaRPr>
          </a:p>
        </p:txBody>
      </p:sp>
      <p:sp>
        <p:nvSpPr>
          <p:cNvPr id="7" name="テキスト プレースホルダー 3">
            <a:extLst>
              <a:ext uri="{FF2B5EF4-FFF2-40B4-BE49-F238E27FC236}">
                <a16:creationId xmlns:a16="http://schemas.microsoft.com/office/drawing/2014/main" id="{658FFB66-D33F-6E89-0974-9599BC7E1F2F}"/>
              </a:ext>
            </a:extLst>
          </p:cNvPr>
          <p:cNvSpPr>
            <a:spLocks noGrp="1"/>
          </p:cNvSpPr>
          <p:nvPr>
            <p:ph type="body" sz="quarter" idx="12"/>
          </p:nvPr>
        </p:nvSpPr>
        <p:spPr>
          <a:xfrm>
            <a:off x="595671" y="81412"/>
            <a:ext cx="866756" cy="410840"/>
          </a:xfrm>
        </p:spPr>
        <p:txBody>
          <a:bodyPr/>
          <a:lstStyle/>
          <a:p>
            <a:pPr marL="0" indent="0">
              <a:buNone/>
            </a:pPr>
            <a:r>
              <a:rPr lang="ja-JP" altLang="en-US"/>
              <a:t>その他・注意事項</a:t>
            </a:r>
          </a:p>
        </p:txBody>
      </p:sp>
    </p:spTree>
    <p:extLst>
      <p:ext uri="{BB962C8B-B14F-4D97-AF65-F5344CB8AC3E}">
        <p14:creationId xmlns:p14="http://schemas.microsoft.com/office/powerpoint/2010/main" val="7399548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4E73C6-A603-DEA1-4F70-BF1BDA52E7BA}"/>
              </a:ext>
            </a:extLst>
          </p:cNvPr>
          <p:cNvSpPr>
            <a:spLocks noGrp="1"/>
          </p:cNvSpPr>
          <p:nvPr>
            <p:ph type="body" sz="quarter" idx="14"/>
          </p:nvPr>
        </p:nvSpPr>
        <p:spPr/>
        <p:txBody>
          <a:bodyPr>
            <a:normAutofit/>
          </a:bodyPr>
          <a:lstStyle/>
          <a:p>
            <a:pPr marL="0" indent="0">
              <a:buNone/>
            </a:pPr>
            <a:r>
              <a:rPr kumimoji="1" lang="ja-JP" altLang="en-US" dirty="0"/>
              <a:t>概要</a:t>
            </a:r>
          </a:p>
        </p:txBody>
      </p:sp>
      <p:sp>
        <p:nvSpPr>
          <p:cNvPr id="3" name="テキスト プレースホルダー 2">
            <a:extLst>
              <a:ext uri="{FF2B5EF4-FFF2-40B4-BE49-F238E27FC236}">
                <a16:creationId xmlns:a16="http://schemas.microsoft.com/office/drawing/2014/main" id="{4E898267-9CDA-D036-B18D-27F330663AF3}"/>
              </a:ext>
            </a:extLst>
          </p:cNvPr>
          <p:cNvSpPr>
            <a:spLocks noGrp="1"/>
          </p:cNvSpPr>
          <p:nvPr>
            <p:ph type="body" sz="quarter" idx="15"/>
          </p:nvPr>
        </p:nvSpPr>
        <p:spPr/>
        <p:txBody>
          <a:bodyPr>
            <a:normAutofit/>
          </a:bodyPr>
          <a:lstStyle/>
          <a:p>
            <a:pPr marL="0" indent="0">
              <a:buNone/>
            </a:pPr>
            <a:r>
              <a:rPr kumimoji="1" lang="ja-JP" altLang="en-US" dirty="0"/>
              <a:t>商品スペック</a:t>
            </a:r>
          </a:p>
        </p:txBody>
      </p:sp>
      <p:sp>
        <p:nvSpPr>
          <p:cNvPr id="4" name="テキスト プレースホルダー 3">
            <a:extLst>
              <a:ext uri="{FF2B5EF4-FFF2-40B4-BE49-F238E27FC236}">
                <a16:creationId xmlns:a16="http://schemas.microsoft.com/office/drawing/2014/main" id="{602D939B-6F95-479A-D14B-2B24204DE801}"/>
              </a:ext>
            </a:extLst>
          </p:cNvPr>
          <p:cNvSpPr>
            <a:spLocks noGrp="1"/>
          </p:cNvSpPr>
          <p:nvPr>
            <p:ph type="body" sz="quarter" idx="16"/>
          </p:nvPr>
        </p:nvSpPr>
        <p:spPr/>
        <p:txBody>
          <a:bodyPr>
            <a:normAutofit/>
          </a:bodyPr>
          <a:lstStyle/>
          <a:p>
            <a:pPr marL="0" indent="0">
              <a:buNone/>
            </a:pPr>
            <a:r>
              <a:rPr kumimoji="1" lang="ja-JP" altLang="en-US" dirty="0"/>
              <a:t>その他・注意事項</a:t>
            </a:r>
          </a:p>
        </p:txBody>
      </p:sp>
    </p:spTree>
    <p:extLst>
      <p:ext uri="{BB962C8B-B14F-4D97-AF65-F5344CB8AC3E}">
        <p14:creationId xmlns:p14="http://schemas.microsoft.com/office/powerpoint/2010/main" val="15246816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図プレースホルダー 8" descr="アイコン&#10;&#10;自動的に生成された説明">
            <a:extLst>
              <a:ext uri="{FF2B5EF4-FFF2-40B4-BE49-F238E27FC236}">
                <a16:creationId xmlns:a16="http://schemas.microsoft.com/office/drawing/2014/main" id="{B732959F-B856-AD2E-A2B6-1BA0908F9E2A}"/>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a:t>よくあるお問い合わせ</a:t>
            </a:r>
            <a:endParaRPr kumimoji="1" lang="ja-JP" altLang="en-US"/>
          </a:p>
        </p:txBody>
      </p:sp>
      <p:sp>
        <p:nvSpPr>
          <p:cNvPr id="5" name="テキスト ボックス 4">
            <a:extLst>
              <a:ext uri="{FF2B5EF4-FFF2-40B4-BE49-F238E27FC236}">
                <a16:creationId xmlns:a16="http://schemas.microsoft.com/office/drawing/2014/main" id="{0491951F-F2F6-AB55-BB4C-91A476AACCFD}"/>
              </a:ext>
            </a:extLst>
          </p:cNvPr>
          <p:cNvSpPr txBox="1"/>
          <p:nvPr/>
        </p:nvSpPr>
        <p:spPr>
          <a:xfrm>
            <a:off x="479425" y="1089025"/>
            <a:ext cx="11233150" cy="918713"/>
          </a:xfrm>
          <a:prstGeom prst="rect">
            <a:avLst/>
          </a:prstGeom>
          <a:noFill/>
        </p:spPr>
        <p:txBody>
          <a:bodyPr wrap="square" lIns="0" tIns="0" rIns="0" bIns="0" rtlCol="0">
            <a:spAutoFit/>
          </a:bodyPr>
          <a:lstStyle/>
          <a:p>
            <a:pPr marR="0" lvl="0" algn="l" defTabSz="914400" rtl="0" eaLnBrk="1" fontAlgn="auto" latinLnBrk="0" hangingPunct="1">
              <a:lnSpc>
                <a:spcPct val="120000"/>
              </a:lnSpc>
              <a:spcBef>
                <a:spcPts val="0"/>
              </a:spcBef>
              <a:spcAft>
                <a:spcPts val="600"/>
              </a:spcAft>
              <a:buClrTx/>
              <a:buSzTx/>
              <a:tabLst/>
              <a:defRPr/>
            </a:pPr>
            <a:r>
              <a:rPr kumimoji="0" lang="ja-JP" altLang="en-US" sz="1400" kern="0" dirty="0">
                <a:solidFill>
                  <a:srgbClr val="0D0D0D"/>
                </a:solidFill>
                <a:latin typeface="Meiryo" panose="020B0604030504040204" pitchFamily="34" charset="-128"/>
                <a:ea typeface="Meiryo" panose="020B0604030504040204" pitchFamily="34" charset="-128"/>
              </a:rPr>
              <a:t>よくあるお問い合わせのみ記載しております。ヘルプ、サポート窓口も併せてご利用ください。</a:t>
            </a:r>
            <a:endParaRPr kumimoji="0" lang="en-US" altLang="ja-JP" sz="1400" kern="0" dirty="0">
              <a:solidFill>
                <a:srgbClr val="0D0D0D"/>
              </a:solidFill>
              <a:latin typeface="Meiryo" panose="020B0604030504040204" pitchFamily="34" charset="-128"/>
              <a:ea typeface="Meiryo" panose="020B0604030504040204" pitchFamily="34" charset="-128"/>
            </a:endParaRPr>
          </a:p>
          <a:p>
            <a:pPr marL="742950" lvl="1" indent="-285750">
              <a:lnSpc>
                <a:spcPct val="120000"/>
              </a:lnSpc>
              <a:spcAft>
                <a:spcPts val="600"/>
              </a:spcAft>
              <a:buFont typeface="Wingdings" panose="05000000000000000000" pitchFamily="2" charset="2"/>
              <a:buChar char="n"/>
              <a:defRPr/>
            </a:pPr>
            <a:r>
              <a:rPr kumimoji="0" lang="en-US" altLang="ja-JP" sz="1400" kern="0" dirty="0">
                <a:solidFill>
                  <a:srgbClr val="0D0D0D"/>
                </a:solidFill>
                <a:latin typeface="Meiryo" panose="020B0604030504040204" pitchFamily="34" charset="-128"/>
                <a:ea typeface="Meiryo" panose="020B0604030504040204" pitchFamily="34" charset="-128"/>
              </a:rPr>
              <a:t>Yahoo!</a:t>
            </a:r>
            <a:r>
              <a:rPr kumimoji="0" lang="ja-JP" altLang="en-US" sz="1400" kern="0" dirty="0">
                <a:solidFill>
                  <a:srgbClr val="0D0D0D"/>
                </a:solidFill>
                <a:latin typeface="Meiryo" panose="020B0604030504040204" pitchFamily="34" charset="-128"/>
                <a:ea typeface="Meiryo" panose="020B0604030504040204" pitchFamily="34" charset="-128"/>
              </a:rPr>
              <a:t>広告 ヘルプ</a:t>
            </a:r>
            <a:r>
              <a:rPr kumimoji="0" lang="en-US" altLang="ja-JP" sz="1400" kern="0" dirty="0">
                <a:solidFill>
                  <a:srgbClr val="0D0D0D"/>
                </a:solidFill>
                <a:latin typeface="Meiryo" panose="020B0604030504040204" pitchFamily="34" charset="-128"/>
                <a:ea typeface="Meiryo" panose="020B0604030504040204" pitchFamily="34" charset="-128"/>
              </a:rPr>
              <a:t>		</a:t>
            </a:r>
            <a:r>
              <a:rPr kumimoji="0" lang="en-US" altLang="ja-JP" sz="1400" kern="0" dirty="0">
                <a:solidFill>
                  <a:srgbClr val="000000">
                    <a:lumMod val="65000"/>
                    <a:lumOff val="35000"/>
                  </a:srgbClr>
                </a:solidFill>
                <a:latin typeface="Meiryo" panose="020B0604030504040204" pitchFamily="34" charset="-128"/>
                <a:ea typeface="Meiryo" panose="020B0604030504040204" pitchFamily="34" charset="-128"/>
                <a:hlinkClick r:id="rId4"/>
              </a:rPr>
              <a:t>https://ads-help.yahoo-net.jp/</a:t>
            </a:r>
            <a:endParaRPr kumimoji="0" lang="en-US" altLang="ja-JP" sz="1400" kern="0" dirty="0">
              <a:solidFill>
                <a:srgbClr val="0D0D0D"/>
              </a:solidFill>
              <a:latin typeface="Meiryo" panose="020B0604030504040204" pitchFamily="34" charset="-128"/>
              <a:ea typeface="Meiryo" panose="020B0604030504040204" pitchFamily="34" charset="-128"/>
            </a:endParaRPr>
          </a:p>
          <a:p>
            <a:pPr marL="742950" lvl="1" indent="-285750">
              <a:lnSpc>
                <a:spcPct val="120000"/>
              </a:lnSpc>
              <a:spcAft>
                <a:spcPts val="600"/>
              </a:spcAft>
              <a:buFont typeface="Wingdings" panose="05000000000000000000" pitchFamily="2" charset="2"/>
              <a:buChar char="n"/>
              <a:defRPr/>
            </a:pPr>
            <a:r>
              <a:rPr kumimoji="0" lang="en-US" altLang="ja-JP" sz="1400" kern="0" dirty="0">
                <a:solidFill>
                  <a:srgbClr val="0D0D0D"/>
                </a:solidFill>
                <a:latin typeface="Meiryo" panose="020B0604030504040204" pitchFamily="34" charset="-128"/>
                <a:ea typeface="Meiryo" panose="020B0604030504040204" pitchFamily="34" charset="-128"/>
              </a:rPr>
              <a:t>Yahoo!</a:t>
            </a:r>
            <a:r>
              <a:rPr kumimoji="0" lang="ja-JP" altLang="en-US" sz="1400" kern="0" dirty="0">
                <a:solidFill>
                  <a:srgbClr val="0D0D0D"/>
                </a:solidFill>
                <a:latin typeface="Meiryo" panose="020B0604030504040204" pitchFamily="34" charset="-128"/>
                <a:ea typeface="Meiryo" panose="020B0604030504040204" pitchFamily="34" charset="-128"/>
              </a:rPr>
              <a:t>広告 パートナーサポート</a:t>
            </a:r>
            <a:r>
              <a:rPr kumimoji="0" lang="en-US" altLang="ja-JP" sz="1400" kern="0" dirty="0">
                <a:solidFill>
                  <a:srgbClr val="0D0D0D"/>
                </a:solidFill>
                <a:latin typeface="Meiryo" panose="020B0604030504040204" pitchFamily="34" charset="-128"/>
                <a:ea typeface="Meiryo" panose="020B0604030504040204" pitchFamily="34" charset="-128"/>
              </a:rPr>
              <a:t>	</a:t>
            </a:r>
            <a:r>
              <a:rPr kumimoji="0" lang="en-US" altLang="ja-JP" sz="1400" kern="0" dirty="0">
                <a:solidFill>
                  <a:srgbClr val="000000">
                    <a:lumMod val="65000"/>
                    <a:lumOff val="35000"/>
                  </a:srgbClr>
                </a:solidFill>
                <a:latin typeface="Meiryo" panose="020B0604030504040204" pitchFamily="34" charset="-128"/>
                <a:ea typeface="Meiryo" panose="020B0604030504040204" pitchFamily="34" charset="-128"/>
                <a:hlinkClick r:id="rId5"/>
              </a:rPr>
              <a:t>https://portal.yadui.business.yahoo.co.jp/agencyportal/873315/</a:t>
            </a:r>
            <a:endParaRPr kumimoji="0" lang="en-US" altLang="ja-JP" sz="1400" kern="0" dirty="0">
              <a:solidFill>
                <a:srgbClr val="000000">
                  <a:lumMod val="65000"/>
                  <a:lumOff val="35000"/>
                </a:srgbClr>
              </a:solidFill>
              <a:latin typeface="Meiryo" panose="020B0604030504040204" pitchFamily="34" charset="-128"/>
              <a:ea typeface="Meiryo" panose="020B0604030504040204" pitchFamily="34" charset="-128"/>
            </a:endParaRPr>
          </a:p>
        </p:txBody>
      </p:sp>
      <p:graphicFrame>
        <p:nvGraphicFramePr>
          <p:cNvPr id="6" name="表 4">
            <a:extLst>
              <a:ext uri="{FF2B5EF4-FFF2-40B4-BE49-F238E27FC236}">
                <a16:creationId xmlns:a16="http://schemas.microsoft.com/office/drawing/2014/main" id="{B008CDA1-43ED-8299-12A4-CC1497BA7BB4}"/>
              </a:ext>
            </a:extLst>
          </p:cNvPr>
          <p:cNvGraphicFramePr>
            <a:graphicFrameLocks noGrp="1"/>
          </p:cNvGraphicFramePr>
          <p:nvPr>
            <p:extLst>
              <p:ext uri="{D42A27DB-BD31-4B8C-83A1-F6EECF244321}">
                <p14:modId xmlns:p14="http://schemas.microsoft.com/office/powerpoint/2010/main" val="4290399571"/>
              </p:ext>
            </p:extLst>
          </p:nvPr>
        </p:nvGraphicFramePr>
        <p:xfrm>
          <a:off x="479425" y="2567278"/>
          <a:ext cx="11233150" cy="3733800"/>
        </p:xfrm>
        <a:graphic>
          <a:graphicData uri="http://schemas.openxmlformats.org/drawingml/2006/table">
            <a:tbl>
              <a:tblPr firstRow="1" bandRow="1">
                <a:tableStyleId>{5C22544A-7EE6-4342-B048-85BDC9FD1C3A}</a:tableStyleId>
              </a:tblPr>
              <a:tblGrid>
                <a:gridCol w="394530">
                  <a:extLst>
                    <a:ext uri="{9D8B030D-6E8A-4147-A177-3AD203B41FA5}">
                      <a16:colId xmlns:a16="http://schemas.microsoft.com/office/drawing/2014/main" val="4185285779"/>
                    </a:ext>
                  </a:extLst>
                </a:gridCol>
                <a:gridCol w="10838620">
                  <a:extLst>
                    <a:ext uri="{9D8B030D-6E8A-4147-A177-3AD203B41FA5}">
                      <a16:colId xmlns:a16="http://schemas.microsoft.com/office/drawing/2014/main" val="1625250384"/>
                    </a:ext>
                  </a:extLst>
                </a:gridCol>
              </a:tblGrid>
              <a:tr h="370840">
                <a:tc>
                  <a:txBody>
                    <a:bodyPr/>
                    <a:lstStyle/>
                    <a:p>
                      <a:r>
                        <a:rPr kumimoji="1" lang="en-US" altLang="ja-JP" b="1" dirty="0">
                          <a:solidFill>
                            <a:srgbClr val="0D0D0D"/>
                          </a:solidFill>
                          <a:latin typeface="メイリオ" panose="020B0604030504040204" pitchFamily="50" charset="-128"/>
                          <a:ea typeface="メイリオ" panose="020B0604030504040204" pitchFamily="50" charset="-128"/>
                        </a:rPr>
                        <a:t>Q</a:t>
                      </a:r>
                      <a:endParaRPr kumimoji="1" lang="ja-JP" altLang="en-US" b="1" dirty="0">
                        <a:solidFill>
                          <a:srgbClr val="0D0D0D"/>
                        </a:solidFill>
                        <a:latin typeface="メイリオ" panose="020B0604030504040204" pitchFamily="50" charset="-128"/>
                        <a:ea typeface="メイリオ" panose="020B0604030504040204" pitchFamily="50" charset="-128"/>
                      </a:endParaRPr>
                    </a:p>
                  </a:txBody>
                  <a:tcPr marT="4680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kumimoji="1" lang="ja-JP" altLang="en-US" sz="1400" b="1">
                          <a:solidFill>
                            <a:srgbClr val="0D0D0D"/>
                          </a:solidFill>
                          <a:latin typeface="メイリオ" panose="020B0604030504040204" pitchFamily="50" charset="-128"/>
                          <a:ea typeface="メイリオ" panose="020B0604030504040204" pitchFamily="50" charset="-128"/>
                        </a:rPr>
                        <a:t>ディスプレイ広告（予約型）の導入事例を教えてください。</a:t>
                      </a: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739912571"/>
                  </a:ext>
                </a:extLst>
              </a:tr>
              <a:tr h="370840">
                <a:tc>
                  <a:txBody>
                    <a:bodyPr/>
                    <a:lstStyle/>
                    <a:p>
                      <a:r>
                        <a:rPr kumimoji="1" lang="en-US" altLang="ja-JP" b="1">
                          <a:solidFill>
                            <a:srgbClr val="0D0D0D"/>
                          </a:solidFill>
                          <a:latin typeface="メイリオ" panose="020B0604030504040204" pitchFamily="50" charset="-128"/>
                          <a:ea typeface="メイリオ" panose="020B0604030504040204" pitchFamily="50" charset="-128"/>
                        </a:rPr>
                        <a:t>A</a:t>
                      </a:r>
                      <a:endParaRPr kumimoji="1" lang="ja-JP" altLang="en-US" b="1">
                        <a:solidFill>
                          <a:srgbClr val="0D0D0D"/>
                        </a:solidFill>
                        <a:latin typeface="メイリオ" panose="020B0604030504040204" pitchFamily="50" charset="-128"/>
                        <a:ea typeface="メイリオ" panose="020B0604030504040204" pitchFamily="50" charset="-128"/>
                      </a:endParaRPr>
                    </a:p>
                  </a:txBody>
                  <a:tcPr marT="46800">
                    <a:lnL w="12700" cmpd="sng">
                      <a:noFill/>
                    </a:lnL>
                    <a:lnR w="12700" cmpd="sng">
                      <a:noFill/>
                    </a:lnR>
                    <a:lnT w="12700" cmpd="sng">
                      <a:noFill/>
                    </a:lnT>
                    <a:lnB w="9525"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1" lang="ja-JP" altLang="en-US" sz="1400" dirty="0">
                          <a:solidFill>
                            <a:srgbClr val="0D0D0D"/>
                          </a:solidFill>
                          <a:latin typeface="メイリオ" panose="020B0604030504040204" pitchFamily="50" charset="-128"/>
                          <a:ea typeface="メイリオ" panose="020B0604030504040204" pitchFamily="50" charset="-128"/>
                        </a:rPr>
                        <a:t>エージェンシーポータルに資料をご用意しております。広告活用のための資料もご用意しておりますのでご確認ください。</a:t>
                      </a:r>
                      <a:endParaRPr kumimoji="1" lang="en-US" altLang="ja-JP" sz="1400" dirty="0">
                        <a:solidFill>
                          <a:srgbClr val="0D0D0D"/>
                        </a:solidFill>
                        <a:latin typeface="メイリオ" panose="020B0604030504040204" pitchFamily="50" charset="-128"/>
                        <a:ea typeface="メイリオ" panose="020B0604030504040204" pitchFamily="50" charset="-128"/>
                      </a:endParaRPr>
                    </a:p>
                    <a:p>
                      <a:pPr marL="285750" indent="-285750">
                        <a:lnSpc>
                          <a:spcPct val="100000"/>
                        </a:lnSpc>
                        <a:buFont typeface="Wingdings" panose="05000000000000000000" pitchFamily="2" charset="2"/>
                        <a:buChar char="n"/>
                      </a:pPr>
                      <a:r>
                        <a:rPr kumimoji="1" lang="ja-JP" altLang="en-US" sz="1400" dirty="0">
                          <a:solidFill>
                            <a:srgbClr val="0D0D0D"/>
                          </a:solidFill>
                          <a:latin typeface="メイリオ" panose="020B0604030504040204" pitchFamily="50" charset="-128"/>
                          <a:ea typeface="+mn-ea"/>
                        </a:rPr>
                        <a:t>ディスプレイ広告（予約型）販促情報一覧</a:t>
                      </a:r>
                      <a:br>
                        <a:rPr kumimoji="1" lang="en-US" altLang="ja-JP" sz="1400" dirty="0">
                          <a:solidFill>
                            <a:srgbClr val="0D0D0D"/>
                          </a:solidFill>
                          <a:latin typeface="メイリオ" panose="020B0604030504040204" pitchFamily="50" charset="-128"/>
                          <a:ea typeface="+mn-ea"/>
                        </a:rPr>
                      </a:br>
                      <a:r>
                        <a:rPr kumimoji="1" lang="en-US" altLang="ja-JP" sz="1400" dirty="0">
                          <a:solidFill>
                            <a:srgbClr val="595959"/>
                          </a:solidFill>
                          <a:latin typeface="メイリオ" panose="020B0604030504040204" pitchFamily="50" charset="-128"/>
                          <a:ea typeface="+mn-ea"/>
                          <a:hlinkClick r:id="rId6"/>
                        </a:rPr>
                        <a:t>https://portal.yadui.business.yahoo.co.jp/agencyportal/30335704/</a:t>
                      </a:r>
                      <a:endParaRPr kumimoji="1" lang="ja-JP" altLang="en-US" sz="1400" dirty="0">
                        <a:solidFill>
                          <a:srgbClr val="0D0D0D"/>
                        </a:solidFill>
                        <a:latin typeface="メイリオ" panose="020B0604030504040204" pitchFamily="50" charset="-128"/>
                        <a:ea typeface="メイリオ" panose="020B0604030504040204" pitchFamily="50" charset="-128"/>
                      </a:endParaRPr>
                    </a:p>
                  </a:txBody>
                  <a:tcPr anchor="ctr">
                    <a:lnL w="12700" cmpd="sng">
                      <a:noFill/>
                    </a:lnL>
                    <a:lnR w="12700" cmpd="sng">
                      <a:noFill/>
                    </a:lnR>
                    <a:lnT w="12700" cmpd="sng">
                      <a:noFill/>
                    </a:lnT>
                    <a:lnB w="9525"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54953531"/>
                  </a:ext>
                </a:extLst>
              </a:tr>
              <a:tr h="370840">
                <a:tc>
                  <a:txBody>
                    <a:bodyPr/>
                    <a:lstStyle/>
                    <a:p>
                      <a:r>
                        <a:rPr kumimoji="1" lang="en-US" altLang="ja-JP" b="1">
                          <a:solidFill>
                            <a:srgbClr val="0D0D0D"/>
                          </a:solidFill>
                          <a:latin typeface="メイリオ" panose="020B0604030504040204" pitchFamily="50" charset="-128"/>
                          <a:ea typeface="メイリオ" panose="020B0604030504040204" pitchFamily="50" charset="-128"/>
                        </a:rPr>
                        <a:t>Q</a:t>
                      </a:r>
                      <a:endParaRPr kumimoji="1" lang="ja-JP" altLang="en-US" b="1">
                        <a:solidFill>
                          <a:srgbClr val="0D0D0D"/>
                        </a:solidFill>
                        <a:latin typeface="メイリオ" panose="020B0604030504040204" pitchFamily="50" charset="-128"/>
                        <a:ea typeface="メイリオ" panose="020B0604030504040204" pitchFamily="50" charset="-128"/>
                      </a:endParaRPr>
                    </a:p>
                  </a:txBody>
                  <a:tcPr marT="46800">
                    <a:lnL w="12700" cmpd="sng">
                      <a:noFill/>
                    </a:lnL>
                    <a:lnR w="12700" cmpd="sng">
                      <a:noFill/>
                    </a:lnR>
                    <a:lnT w="9525" cap="flat" cmpd="sng" algn="ctr">
                      <a:solidFill>
                        <a:schemeClr val="bg2"/>
                      </a:solidFill>
                      <a:prstDash val="solid"/>
                      <a:round/>
                      <a:headEnd type="none" w="med" len="med"/>
                      <a:tailEnd type="none" w="med" len="med"/>
                    </a:lnT>
                    <a:lnB w="38100" cmpd="sng">
                      <a:noFill/>
                    </a:lnB>
                    <a:lnTlToBr w="12700" cmpd="sng">
                      <a:noFill/>
                      <a:prstDash val="solid"/>
                    </a:lnTlToBr>
                    <a:lnBlToTr w="12700" cmpd="sng">
                      <a:noFill/>
                      <a:prstDash val="solid"/>
                    </a:lnBlToTr>
                    <a:noFill/>
                  </a:tcPr>
                </a:tc>
                <a:tc>
                  <a:txBody>
                    <a:bodyPr/>
                    <a:lstStyle/>
                    <a:p>
                      <a:r>
                        <a:rPr kumimoji="1" lang="ja-JP" altLang="en-US" sz="1400" b="1">
                          <a:solidFill>
                            <a:srgbClr val="0D0D0D"/>
                          </a:solidFill>
                          <a:latin typeface="メイリオ" panose="020B0604030504040204" pitchFamily="50" charset="-128"/>
                          <a:ea typeface="メイリオ" panose="020B0604030504040204" pitchFamily="50" charset="-128"/>
                        </a:rPr>
                        <a:t>○○という内容の広告は掲載できますか？</a:t>
                      </a:r>
                    </a:p>
                  </a:txBody>
                  <a:tcPr anchor="ctr">
                    <a:lnL w="12700" cmpd="sng">
                      <a:noFill/>
                    </a:lnL>
                    <a:lnR w="12700" cmpd="sng">
                      <a:noFill/>
                    </a:lnR>
                    <a:lnT w="9525" cap="flat" cmpd="sng" algn="ctr">
                      <a:solidFill>
                        <a:schemeClr val="bg2"/>
                      </a:solidFill>
                      <a:prstDash val="solid"/>
                      <a:round/>
                      <a:headEnd type="none" w="med" len="med"/>
                      <a:tailEnd type="none" w="med" len="med"/>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118023675"/>
                  </a:ext>
                </a:extLst>
              </a:tr>
              <a:tr h="370840">
                <a:tc>
                  <a:txBody>
                    <a:bodyPr/>
                    <a:lstStyle/>
                    <a:p>
                      <a:r>
                        <a:rPr kumimoji="1" lang="en-US" altLang="ja-JP" b="1">
                          <a:solidFill>
                            <a:srgbClr val="0D0D0D"/>
                          </a:solidFill>
                          <a:latin typeface="メイリオ" panose="020B0604030504040204" pitchFamily="50" charset="-128"/>
                          <a:ea typeface="メイリオ" panose="020B0604030504040204" pitchFamily="50" charset="-128"/>
                        </a:rPr>
                        <a:t>A</a:t>
                      </a:r>
                      <a:endParaRPr kumimoji="1" lang="ja-JP" altLang="en-US" b="1">
                        <a:solidFill>
                          <a:srgbClr val="0D0D0D"/>
                        </a:solidFill>
                        <a:latin typeface="メイリオ" panose="020B0604030504040204" pitchFamily="50" charset="-128"/>
                        <a:ea typeface="メイリオ" panose="020B0604030504040204" pitchFamily="50" charset="-128"/>
                      </a:endParaRPr>
                    </a:p>
                  </a:txBody>
                  <a:tcPr marT="46800">
                    <a:lnL w="12700" cmpd="sng">
                      <a:noFill/>
                    </a:lnL>
                    <a:lnR w="12700" cmpd="sng">
                      <a:noFill/>
                    </a:lnR>
                    <a:lnT w="12700" cmpd="sng">
                      <a:noFill/>
                    </a:lnT>
                    <a:lnB w="9525"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1" lang="ja-JP" altLang="en-US" sz="1400" dirty="0">
                          <a:solidFill>
                            <a:srgbClr val="0D0D0D"/>
                          </a:solidFill>
                          <a:latin typeface="メイリオ" panose="020B0604030504040204" pitchFamily="50" charset="-128"/>
                          <a:ea typeface="メイリオ" panose="020B0604030504040204" pitchFamily="50" charset="-128"/>
                        </a:rPr>
                        <a:t>プロモーション内容や広告リンク先も含めて掲載制限、販売制限、広告掲載基準に該当、違反しないかご確認ください。判断に迷う場合は依頼フォームよりご確認ください。</a:t>
                      </a:r>
                      <a:endParaRPr kumimoji="1" lang="en-US" altLang="ja-JP" sz="1400" dirty="0">
                        <a:solidFill>
                          <a:srgbClr val="0D0D0D"/>
                        </a:solidFill>
                        <a:latin typeface="メイリオ" panose="020B0604030504040204" pitchFamily="50" charset="-128"/>
                        <a:ea typeface="メイリオ" panose="020B0604030504040204" pitchFamily="50" charset="-128"/>
                      </a:endParaRPr>
                    </a:p>
                    <a:p>
                      <a:pPr marL="285750" indent="-285750">
                        <a:lnSpc>
                          <a:spcPct val="100000"/>
                        </a:lnSpc>
                        <a:buFont typeface="Wingdings" panose="05000000000000000000" pitchFamily="2" charset="2"/>
                        <a:buChar char="n"/>
                      </a:pPr>
                      <a:r>
                        <a:rPr kumimoji="1" lang="ja-JP" altLang="en-US" sz="1400" dirty="0">
                          <a:solidFill>
                            <a:srgbClr val="0D0D0D"/>
                          </a:solidFill>
                          <a:latin typeface="メイリオ" panose="020B0604030504040204" pitchFamily="50" charset="-128"/>
                          <a:ea typeface="+mn-ea"/>
                        </a:rPr>
                        <a:t>掲載制限カテゴリー確認依頼フォーム</a:t>
                      </a:r>
                      <a:br>
                        <a:rPr kumimoji="1" lang="en-US" altLang="ja-JP" sz="1400" dirty="0">
                          <a:solidFill>
                            <a:srgbClr val="595959"/>
                          </a:solidFill>
                          <a:latin typeface="メイリオ" panose="020B0604030504040204" pitchFamily="50" charset="-128"/>
                          <a:ea typeface="+mn-ea"/>
                        </a:rPr>
                      </a:br>
                      <a:r>
                        <a:rPr kumimoji="1" lang="en-US" altLang="ja-JP" sz="1400" dirty="0">
                          <a:solidFill>
                            <a:srgbClr val="595959"/>
                          </a:solidFill>
                          <a:latin typeface="メイリオ" panose="020B0604030504040204" pitchFamily="50" charset="-128"/>
                          <a:ea typeface="+mn-ea"/>
                          <a:hlinkClick r:id="rId7"/>
                        </a:rPr>
                        <a:t>https://form-business.yahoo.co.jp/claris/enqueteForm?inquiry_type=placement_restrictions</a:t>
                      </a:r>
                      <a:endParaRPr kumimoji="1" lang="en-US" altLang="ja-JP" sz="1400" dirty="0">
                        <a:solidFill>
                          <a:srgbClr val="595959"/>
                        </a:solidFill>
                        <a:latin typeface="メイリオ" panose="020B0604030504040204" pitchFamily="50" charset="-128"/>
                        <a:ea typeface="+mn-ea"/>
                      </a:endParaRPr>
                    </a:p>
                    <a:p>
                      <a:pPr marL="285750" indent="-285750">
                        <a:buFont typeface="Wingdings" panose="05000000000000000000" pitchFamily="2" charset="2"/>
                        <a:buChar char="n"/>
                      </a:pPr>
                      <a:r>
                        <a:rPr kumimoji="1" lang="ja-JP" altLang="en-US" sz="1400" dirty="0">
                          <a:solidFill>
                            <a:srgbClr val="0D0D0D"/>
                          </a:solidFill>
                          <a:latin typeface="メイリオ" panose="020B0604030504040204" pitchFamily="50" charset="-128"/>
                          <a:ea typeface="+mn-ea"/>
                        </a:rPr>
                        <a:t>ディスプレイ広告（予約型） 入稿前審査依頼フォーム</a:t>
                      </a:r>
                      <a:br>
                        <a:rPr kumimoji="1" lang="en-US" altLang="ja-JP" sz="1400" dirty="0">
                          <a:solidFill>
                            <a:srgbClr val="595959"/>
                          </a:solidFill>
                          <a:latin typeface="メイリオ" panose="020B0604030504040204" pitchFamily="50" charset="-128"/>
                          <a:ea typeface="+mn-ea"/>
                        </a:rPr>
                      </a:br>
                      <a:r>
                        <a:rPr kumimoji="1" lang="en-US" altLang="ja-JP" sz="1400" dirty="0">
                          <a:solidFill>
                            <a:srgbClr val="595959"/>
                          </a:solidFill>
                          <a:latin typeface="メイリオ" panose="020B0604030504040204" pitchFamily="50" charset="-128"/>
                          <a:ea typeface="+mn-ea"/>
                          <a:hlinkClick r:id="rId8"/>
                        </a:rPr>
                        <a:t>https://form-business.yahoo.co.jp/claris/enqueteForm?inquiry_type=guaranteed_review</a:t>
                      </a:r>
                      <a:endParaRPr kumimoji="1" lang="ja-JP" altLang="en-US" sz="1400" dirty="0">
                        <a:solidFill>
                          <a:srgbClr val="595959"/>
                        </a:solidFill>
                        <a:latin typeface="メイリオ" panose="020B0604030504040204" pitchFamily="50" charset="-128"/>
                        <a:ea typeface="メイリオ" panose="020B0604030504040204" pitchFamily="50" charset="-128"/>
                      </a:endParaRPr>
                    </a:p>
                  </a:txBody>
                  <a:tcPr anchor="ctr">
                    <a:lnL w="12700" cmpd="sng">
                      <a:noFill/>
                    </a:lnL>
                    <a:lnR w="12700" cmpd="sng">
                      <a:noFill/>
                    </a:lnR>
                    <a:lnT w="12700" cmpd="sng">
                      <a:noFill/>
                    </a:lnT>
                    <a:lnB w="9525"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01573111"/>
                  </a:ext>
                </a:extLst>
              </a:tr>
              <a:tr h="370840">
                <a:tc>
                  <a:txBody>
                    <a:bodyPr/>
                    <a:lstStyle/>
                    <a:p>
                      <a:r>
                        <a:rPr kumimoji="1" lang="en-US" altLang="ja-JP" b="1">
                          <a:solidFill>
                            <a:srgbClr val="0D0D0D"/>
                          </a:solidFill>
                          <a:latin typeface="メイリオ" panose="020B0604030504040204" pitchFamily="50" charset="-128"/>
                          <a:ea typeface="メイリオ" panose="020B0604030504040204" pitchFamily="50" charset="-128"/>
                        </a:rPr>
                        <a:t>Q</a:t>
                      </a:r>
                      <a:endParaRPr kumimoji="1" lang="ja-JP" altLang="en-US" b="1">
                        <a:solidFill>
                          <a:srgbClr val="0D0D0D"/>
                        </a:solidFill>
                        <a:latin typeface="メイリオ" panose="020B0604030504040204" pitchFamily="50" charset="-128"/>
                        <a:ea typeface="メイリオ" panose="020B0604030504040204" pitchFamily="50" charset="-128"/>
                      </a:endParaRPr>
                    </a:p>
                  </a:txBody>
                  <a:tcPr marT="46800">
                    <a:lnL w="12700" cmpd="sng">
                      <a:noFill/>
                    </a:lnL>
                    <a:lnR w="12700" cmpd="sng">
                      <a:noFill/>
                    </a:lnR>
                    <a:lnT w="9525" cap="flat" cmpd="sng" algn="ctr">
                      <a:solidFill>
                        <a:schemeClr val="bg2"/>
                      </a:solidFill>
                      <a:prstDash val="solid"/>
                      <a:round/>
                      <a:headEnd type="none" w="med" len="med"/>
                      <a:tailEnd type="none" w="med" len="med"/>
                    </a:lnT>
                    <a:lnB w="38100" cmpd="sng">
                      <a:noFill/>
                    </a:lnB>
                    <a:lnTlToBr w="12700" cmpd="sng">
                      <a:noFill/>
                      <a:prstDash val="solid"/>
                    </a:lnTlToBr>
                    <a:lnBlToTr w="12700" cmpd="sng">
                      <a:noFill/>
                      <a:prstDash val="solid"/>
                    </a:lnBlToTr>
                    <a:noFill/>
                  </a:tcPr>
                </a:tc>
                <a:tc>
                  <a:txBody>
                    <a:bodyPr/>
                    <a:lstStyle/>
                    <a:p>
                      <a:r>
                        <a:rPr kumimoji="1" lang="ja-JP" altLang="en-US" sz="1400" b="1">
                          <a:solidFill>
                            <a:srgbClr val="0D0D0D"/>
                          </a:solidFill>
                          <a:latin typeface="メイリオ" panose="020B0604030504040204" pitchFamily="50" charset="-128"/>
                          <a:ea typeface="メイリオ" panose="020B0604030504040204" pitchFamily="50" charset="-128"/>
                        </a:rPr>
                        <a:t>キャンペーン作成で商品の掲載期間の途中から先の日付が選択できません。</a:t>
                      </a:r>
                    </a:p>
                  </a:txBody>
                  <a:tcPr anchor="ctr">
                    <a:lnL w="12700" cmpd="sng">
                      <a:noFill/>
                    </a:lnL>
                    <a:lnR w="12700" cmpd="sng">
                      <a:noFill/>
                    </a:lnR>
                    <a:lnT w="9525" cap="flat" cmpd="sng" algn="ctr">
                      <a:solidFill>
                        <a:schemeClr val="bg2"/>
                      </a:solidFill>
                      <a:prstDash val="solid"/>
                      <a:round/>
                      <a:headEnd type="none" w="med" len="med"/>
                      <a:tailEnd type="none" w="med" len="med"/>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959265478"/>
                  </a:ext>
                </a:extLst>
              </a:tr>
              <a:tr h="370840">
                <a:tc>
                  <a:txBody>
                    <a:bodyPr/>
                    <a:lstStyle/>
                    <a:p>
                      <a:r>
                        <a:rPr kumimoji="1" lang="en-US" altLang="ja-JP" b="1">
                          <a:solidFill>
                            <a:srgbClr val="0D0D0D"/>
                          </a:solidFill>
                          <a:latin typeface="メイリオ" panose="020B0604030504040204" pitchFamily="50" charset="-128"/>
                          <a:ea typeface="メイリオ" panose="020B0604030504040204" pitchFamily="50" charset="-128"/>
                        </a:rPr>
                        <a:t>A</a:t>
                      </a:r>
                      <a:endParaRPr kumimoji="1" lang="ja-JP" altLang="en-US" b="1">
                        <a:solidFill>
                          <a:srgbClr val="0D0D0D"/>
                        </a:solidFill>
                        <a:latin typeface="メイリオ" panose="020B0604030504040204" pitchFamily="50" charset="-128"/>
                        <a:ea typeface="メイリオ" panose="020B0604030504040204" pitchFamily="50" charset="-128"/>
                      </a:endParaRPr>
                    </a:p>
                  </a:txBody>
                  <a:tcPr marT="46800">
                    <a:lnL w="12700" cmpd="sng">
                      <a:noFill/>
                    </a:lnL>
                    <a:lnR w="12700" cmpd="sng">
                      <a:noFill/>
                    </a:lnR>
                    <a:lnT w="38100" cmpd="sng">
                      <a:noFill/>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1" lang="ja-JP" altLang="en-US" sz="1400">
                          <a:solidFill>
                            <a:srgbClr val="0D0D0D"/>
                          </a:solidFill>
                          <a:latin typeface="メイリオ" panose="020B0604030504040204" pitchFamily="50" charset="-128"/>
                          <a:ea typeface="メイリオ" panose="020B0604030504040204" pitchFamily="50" charset="-128"/>
                        </a:rPr>
                        <a:t>商品の掲載期間が半年の場合、在庫確認・シミュレーションの実行日から起算して</a:t>
                      </a:r>
                      <a:r>
                        <a:rPr kumimoji="1" lang="en-US" altLang="ja-JP" sz="1400">
                          <a:solidFill>
                            <a:srgbClr val="0D0D0D"/>
                          </a:solidFill>
                          <a:latin typeface="メイリオ" panose="020B0604030504040204" pitchFamily="50" charset="-128"/>
                          <a:ea typeface="メイリオ" panose="020B0604030504040204" pitchFamily="50" charset="-128"/>
                        </a:rPr>
                        <a:t>181</a:t>
                      </a:r>
                      <a:r>
                        <a:rPr kumimoji="1" lang="ja-JP" altLang="en-US" sz="1400">
                          <a:solidFill>
                            <a:srgbClr val="0D0D0D"/>
                          </a:solidFill>
                          <a:latin typeface="メイリオ" panose="020B0604030504040204" pitchFamily="50" charset="-128"/>
                          <a:ea typeface="メイリオ" panose="020B0604030504040204" pitchFamily="50" charset="-128"/>
                        </a:rPr>
                        <a:t>日目以降の日付は指定できず、在庫は確認できません。また、</a:t>
                      </a:r>
                      <a:r>
                        <a:rPr kumimoji="1" lang="en-US" altLang="ja-JP" sz="1400">
                          <a:solidFill>
                            <a:srgbClr val="0D0D0D"/>
                          </a:solidFill>
                          <a:latin typeface="メイリオ" panose="020B0604030504040204" pitchFamily="50" charset="-128"/>
                          <a:ea typeface="メイリオ" panose="020B0604030504040204" pitchFamily="50" charset="-128"/>
                        </a:rPr>
                        <a:t>181</a:t>
                      </a:r>
                      <a:r>
                        <a:rPr kumimoji="1" lang="ja-JP" altLang="en-US" sz="1400">
                          <a:solidFill>
                            <a:srgbClr val="0D0D0D"/>
                          </a:solidFill>
                          <a:latin typeface="メイリオ" panose="020B0604030504040204" pitchFamily="50" charset="-128"/>
                          <a:ea typeface="メイリオ" panose="020B0604030504040204" pitchFamily="50" charset="-128"/>
                        </a:rPr>
                        <a:t>日目以降の予約もできません。在庫確認・シミュレーションと予約のタイミングにご注意ください。</a:t>
                      </a:r>
                    </a:p>
                  </a:txBody>
                  <a:tcPr anchor="ctr">
                    <a:lnL w="12700" cmpd="sng">
                      <a:noFill/>
                    </a:lnL>
                    <a:lnR w="12700" cmpd="sng">
                      <a:noFill/>
                    </a:lnR>
                    <a:lnT w="38100" cmpd="sng">
                      <a:noFill/>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44763252"/>
                  </a:ext>
                </a:extLst>
              </a:tr>
            </a:tbl>
          </a:graphicData>
        </a:graphic>
      </p:graphicFrame>
      <p:cxnSp>
        <p:nvCxnSpPr>
          <p:cNvPr id="8" name="直線コネクタ 7">
            <a:extLst>
              <a:ext uri="{FF2B5EF4-FFF2-40B4-BE49-F238E27FC236}">
                <a16:creationId xmlns:a16="http://schemas.microsoft.com/office/drawing/2014/main" id="{B8C248DF-2E44-15F5-F47D-58284CB64CAD}"/>
              </a:ext>
            </a:extLst>
          </p:cNvPr>
          <p:cNvCxnSpPr/>
          <p:nvPr/>
        </p:nvCxnSpPr>
        <p:spPr>
          <a:xfrm>
            <a:off x="479425" y="3683000"/>
            <a:ext cx="11233150" cy="0"/>
          </a:xfrm>
          <a:prstGeom prst="line">
            <a:avLst/>
          </a:prstGeom>
          <a:ln w="6350">
            <a:solidFill>
              <a:srgbClr val="00003E">
                <a:alpha val="10196"/>
              </a:srgb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 name="直線コネクタ 9">
            <a:extLst>
              <a:ext uri="{FF2B5EF4-FFF2-40B4-BE49-F238E27FC236}">
                <a16:creationId xmlns:a16="http://schemas.microsoft.com/office/drawing/2014/main" id="{E61B0998-DB37-55E6-3D6D-16485DC64BAC}"/>
              </a:ext>
            </a:extLst>
          </p:cNvPr>
          <p:cNvCxnSpPr/>
          <p:nvPr/>
        </p:nvCxnSpPr>
        <p:spPr>
          <a:xfrm>
            <a:off x="492125" y="5384800"/>
            <a:ext cx="11233150" cy="0"/>
          </a:xfrm>
          <a:prstGeom prst="line">
            <a:avLst/>
          </a:prstGeom>
          <a:ln w="6350">
            <a:solidFill>
              <a:srgbClr val="00003E">
                <a:alpha val="10196"/>
              </a:srgb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1" name="テキスト プレースホルダー 3">
            <a:extLst>
              <a:ext uri="{FF2B5EF4-FFF2-40B4-BE49-F238E27FC236}">
                <a16:creationId xmlns:a16="http://schemas.microsoft.com/office/drawing/2014/main" id="{14622854-41A4-C850-FECA-59D2CF5AB77C}"/>
              </a:ext>
            </a:extLst>
          </p:cNvPr>
          <p:cNvSpPr>
            <a:spLocks noGrp="1"/>
          </p:cNvSpPr>
          <p:nvPr>
            <p:ph type="body" sz="quarter" idx="12"/>
          </p:nvPr>
        </p:nvSpPr>
        <p:spPr>
          <a:xfrm>
            <a:off x="595671" y="81412"/>
            <a:ext cx="866756" cy="410840"/>
          </a:xfrm>
        </p:spPr>
        <p:txBody>
          <a:bodyPr/>
          <a:lstStyle/>
          <a:p>
            <a:pPr marL="0" indent="0">
              <a:buNone/>
            </a:pPr>
            <a:r>
              <a:rPr lang="ja-JP" altLang="en-US"/>
              <a:t>その他・注意事項</a:t>
            </a:r>
          </a:p>
        </p:txBody>
      </p:sp>
    </p:spTree>
    <p:extLst>
      <p:ext uri="{BB962C8B-B14F-4D97-AF65-F5344CB8AC3E}">
        <p14:creationId xmlns:p14="http://schemas.microsoft.com/office/powerpoint/2010/main" val="5333087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4AC8062C-802B-96DC-186A-AC78BCB52F30}"/>
              </a:ext>
            </a:extLst>
          </p:cNvPr>
          <p:cNvSpPr txBox="1"/>
          <p:nvPr/>
        </p:nvSpPr>
        <p:spPr>
          <a:xfrm>
            <a:off x="4314839" y="4255447"/>
            <a:ext cx="3562321" cy="433965"/>
          </a:xfrm>
          <a:prstGeom prst="rect">
            <a:avLst/>
          </a:prstGeom>
          <a:noFill/>
        </p:spPr>
        <p:txBody>
          <a:bodyPr wrap="none" lIns="0" tIns="0" rIns="0" bIns="0"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lang="en" altLang="ja-JP" sz="1200" b="0" i="0" dirty="0">
                <a:solidFill>
                  <a:srgbClr val="0D0D0D"/>
                </a:solidFill>
                <a:latin typeface="Meiryo" panose="020B0604030504040204" pitchFamily="34" charset="-128"/>
                <a:ea typeface="Meiryo" panose="020B0604030504040204" pitchFamily="34" charset="-128"/>
              </a:rPr>
              <a:t>Yahoo!</a:t>
            </a:r>
            <a:r>
              <a:rPr lang="ja-JP" altLang="en-US" sz="1200" b="0" i="0" dirty="0">
                <a:solidFill>
                  <a:srgbClr val="0D0D0D"/>
                </a:solidFill>
                <a:latin typeface="Meiryo" panose="020B0604030504040204" pitchFamily="34" charset="-128"/>
                <a:ea typeface="Meiryo" panose="020B0604030504040204" pitchFamily="34" charset="-128"/>
              </a:rPr>
              <a:t>広告</a:t>
            </a:r>
            <a:r>
              <a:rPr lang="en-US" altLang="ja-JP" sz="1200" b="0" i="0" dirty="0">
                <a:solidFill>
                  <a:srgbClr val="0D0D0D"/>
                </a:solidFill>
                <a:latin typeface="Meiryo" panose="020B0604030504040204" pitchFamily="34" charset="-128"/>
                <a:ea typeface="Meiryo" panose="020B0604030504040204" pitchFamily="34" charset="-128"/>
              </a:rPr>
              <a:t> </a:t>
            </a:r>
            <a:r>
              <a:rPr lang="ja-JP" altLang="en-US" sz="1200" b="0" i="0" dirty="0">
                <a:solidFill>
                  <a:srgbClr val="0D0D0D"/>
                </a:solidFill>
                <a:latin typeface="Meiryo" panose="020B0604030504040204" pitchFamily="34" charset="-128"/>
                <a:ea typeface="Meiryo" panose="020B0604030504040204" pitchFamily="34" charset="-128"/>
              </a:rPr>
              <a:t>ウェブサイト</a:t>
            </a:r>
            <a:br>
              <a:rPr lang="en-US" altLang="ja-JP" sz="1200" dirty="0">
                <a:solidFill>
                  <a:srgbClr val="0D0D0D"/>
                </a:solidFill>
                <a:latin typeface="Meiryo" panose="020B0604030504040204" pitchFamily="34" charset="-128"/>
                <a:ea typeface="Meiryo" panose="020B0604030504040204" pitchFamily="34" charset="-128"/>
              </a:rPr>
            </a:br>
            <a:r>
              <a:rPr lang="en-US" altLang="ja-JP" sz="1200" b="0" i="0" dirty="0">
                <a:solidFill>
                  <a:srgbClr val="0D0D0D"/>
                </a:solidFill>
                <a:latin typeface="Meiryo" panose="020B0604030504040204" pitchFamily="34" charset="-128"/>
                <a:ea typeface="Meiryo" panose="020B0604030504040204" pitchFamily="34" charset="-128"/>
                <a:cs typeface="Segoe UI" panose="020B0502040204020203" pitchFamily="34" charset="0"/>
              </a:rPr>
              <a:t>https://www.lycbiz.com/jp/service/yahoo-ads/</a:t>
            </a:r>
            <a:endParaRPr kumimoji="1" lang="ja-JP" altLang="en-US" sz="1200" b="0" i="0" dirty="0">
              <a:solidFill>
                <a:srgbClr val="0D0D0D"/>
              </a:solidFill>
              <a:latin typeface="Meiryo" panose="020B0604030504040204" pitchFamily="34" charset="-128"/>
              <a:ea typeface="Meiryo" panose="020B0604030504040204" pitchFamily="34" charset="-128"/>
              <a:cs typeface="Segoe UI" panose="020B0502040204020203" pitchFamily="34" charset="0"/>
            </a:endParaRPr>
          </a:p>
        </p:txBody>
      </p:sp>
    </p:spTree>
    <p:extLst>
      <p:ext uri="{BB962C8B-B14F-4D97-AF65-F5344CB8AC3E}">
        <p14:creationId xmlns:p14="http://schemas.microsoft.com/office/powerpoint/2010/main" val="7381971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図プレースホルダー 10" descr="アイコン&#10;&#10;自動的に生成された説明">
            <a:extLst>
              <a:ext uri="{FF2B5EF4-FFF2-40B4-BE49-F238E27FC236}">
                <a16:creationId xmlns:a16="http://schemas.microsoft.com/office/drawing/2014/main" id="{DB148616-3C2D-44EE-8E14-67974394E356}"/>
              </a:ext>
            </a:extLst>
          </p:cNvPr>
          <p:cNvPicPr>
            <a:picLocks noGrp="1" noChangeAspect="1"/>
          </p:cNvPicPr>
          <p:nvPr>
            <p:ph type="pic" sz="quarter" idx="15"/>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artisticGlowEdges/>
                    </a14:imgEffect>
                  </a14:imgLayer>
                </a14:imgProps>
              </a:ext>
              <a:ext uri="{28A0092B-C50C-407E-A947-70E740481C1C}">
                <a14:useLocalDpi xmlns:a14="http://schemas.microsoft.com/office/drawing/2010/main" val="0"/>
              </a:ext>
            </a:extLst>
          </a:blip>
          <a:srcRect t="3900" b="3900"/>
          <a:stretch/>
        </p:blipFill>
        <p:spPr>
          <a:solidFill>
            <a:srgbClr val="FFFFFF"/>
          </a:solidFill>
        </p:spPr>
      </p:pic>
      <p:sp>
        <p:nvSpPr>
          <p:cNvPr id="6" name="テキスト プレースホルダー 5">
            <a:extLst>
              <a:ext uri="{FF2B5EF4-FFF2-40B4-BE49-F238E27FC236}">
                <a16:creationId xmlns:a16="http://schemas.microsoft.com/office/drawing/2014/main" id="{7AE3B12E-4FD2-DE63-3E76-1C9DD351EB3A}"/>
              </a:ext>
            </a:extLst>
          </p:cNvPr>
          <p:cNvSpPr>
            <a:spLocks noGrp="1"/>
          </p:cNvSpPr>
          <p:nvPr>
            <p:ph type="body" sz="quarter" idx="19"/>
          </p:nvPr>
        </p:nvSpPr>
        <p:spPr/>
        <p:txBody>
          <a:bodyPr/>
          <a:lstStyle/>
          <a:p>
            <a:r>
              <a:rPr kumimoji="1" lang="ja-JP" altLang="en-US"/>
              <a:t>概要</a:t>
            </a:r>
          </a:p>
        </p:txBody>
      </p:sp>
      <p:sp>
        <p:nvSpPr>
          <p:cNvPr id="5" name="テキスト プレースホルダー 4">
            <a:extLst>
              <a:ext uri="{FF2B5EF4-FFF2-40B4-BE49-F238E27FC236}">
                <a16:creationId xmlns:a16="http://schemas.microsoft.com/office/drawing/2014/main" id="{00267D85-0E80-479C-9AB0-9230C12E3B70}"/>
              </a:ext>
            </a:extLst>
          </p:cNvPr>
          <p:cNvSpPr>
            <a:spLocks noGrp="1"/>
          </p:cNvSpPr>
          <p:nvPr>
            <p:ph type="body" sz="quarter" idx="18"/>
          </p:nvPr>
        </p:nvSpPr>
        <p:spPr/>
        <p:txBody>
          <a:bodyPr/>
          <a:lstStyle/>
          <a:p>
            <a:r>
              <a:rPr kumimoji="1" lang="en-US" altLang="ja-JP"/>
              <a:t>01</a:t>
            </a:r>
            <a:endParaRPr kumimoji="1" lang="ja-JP" altLang="en-US"/>
          </a:p>
        </p:txBody>
      </p:sp>
      <p:sp>
        <p:nvSpPr>
          <p:cNvPr id="2" name="フッター プレースホルダー 1">
            <a:extLst>
              <a:ext uri="{FF2B5EF4-FFF2-40B4-BE49-F238E27FC236}">
                <a16:creationId xmlns:a16="http://schemas.microsoft.com/office/drawing/2014/main" id="{16C40ABE-1BE6-107C-13AD-D714B148CB2C}"/>
              </a:ext>
            </a:extLst>
          </p:cNvPr>
          <p:cNvSpPr>
            <a:spLocks noGrp="1"/>
          </p:cNvSpPr>
          <p:nvPr>
            <p:ph type="ftr" sz="quarter" idx="4294967295"/>
          </p:nvPr>
        </p:nvSpPr>
        <p:spPr>
          <a:xfrm>
            <a:off x="0" y="0"/>
            <a:ext cx="0" cy="0"/>
          </a:xfrm>
        </p:spPr>
        <p:txBody>
          <a:bodyPr/>
          <a:lstStyle/>
          <a:p>
            <a:pPr>
              <a:defRPr/>
            </a:pPr>
            <a:r>
              <a:rPr lang="en" altLang="ja-JP" sz="800">
                <a:solidFill>
                  <a:schemeClr val="accent2"/>
                </a:solidFill>
              </a:rPr>
              <a:t>.</a:t>
            </a:r>
          </a:p>
        </p:txBody>
      </p:sp>
    </p:spTree>
    <p:extLst>
      <p:ext uri="{BB962C8B-B14F-4D97-AF65-F5344CB8AC3E}">
        <p14:creationId xmlns:p14="http://schemas.microsoft.com/office/powerpoint/2010/main" val="6704195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AD28E2B0-2954-21B5-946F-8F46E02BC6BC}"/>
              </a:ext>
            </a:extLst>
          </p:cNvPr>
          <p:cNvSpPr>
            <a:spLocks noGrp="1"/>
          </p:cNvSpPr>
          <p:nvPr>
            <p:ph type="body" sz="quarter" idx="12"/>
          </p:nvPr>
        </p:nvSpPr>
        <p:spPr>
          <a:xfrm>
            <a:off x="595671" y="81412"/>
            <a:ext cx="498782" cy="410840"/>
          </a:xfrm>
        </p:spPr>
        <p:txBody>
          <a:bodyPr/>
          <a:lstStyle/>
          <a:p>
            <a:pPr marL="0" indent="0" algn="ctr">
              <a:buNone/>
            </a:pPr>
            <a:r>
              <a:rPr lang="ja-JP" altLang="en-US"/>
              <a:t>概要</a:t>
            </a:r>
          </a:p>
        </p:txBody>
      </p:sp>
      <p:pic>
        <p:nvPicPr>
          <p:cNvPr id="9" name="図プレースホルダー 8" descr="アイコン&#10;&#10;自動的に生成された説明">
            <a:extLst>
              <a:ext uri="{FF2B5EF4-FFF2-40B4-BE49-F238E27FC236}">
                <a16:creationId xmlns:a16="http://schemas.microsoft.com/office/drawing/2014/main" id="{EE5BD744-DD6C-A28F-3F37-9B33FC8D295B}"/>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C755DDC7-1962-58DA-7155-F708E48B2473}"/>
              </a:ext>
            </a:extLst>
          </p:cNvPr>
          <p:cNvSpPr>
            <a:spLocks noGrp="1"/>
          </p:cNvSpPr>
          <p:nvPr>
            <p:ph type="body" sz="quarter" idx="10"/>
          </p:nvPr>
        </p:nvSpPr>
        <p:spPr/>
        <p:txBody>
          <a:bodyPr/>
          <a:lstStyle/>
          <a:p>
            <a:r>
              <a:rPr kumimoji="1" lang="ja-JP" altLang="en-US" dirty="0">
                <a:latin typeface="Meiryo" panose="020B0604030504040204" pitchFamily="34" charset="-128"/>
                <a:ea typeface="Meiryo" panose="020B0604030504040204" pitchFamily="34" charset="-128"/>
              </a:rPr>
              <a:t>この資料について</a:t>
            </a:r>
          </a:p>
        </p:txBody>
      </p:sp>
      <p:sp>
        <p:nvSpPr>
          <p:cNvPr id="10" name="テキスト ボックス 9">
            <a:extLst>
              <a:ext uri="{FF2B5EF4-FFF2-40B4-BE49-F238E27FC236}">
                <a16:creationId xmlns:a16="http://schemas.microsoft.com/office/drawing/2014/main" id="{44680C12-A9D7-A0F7-0F35-203F6D5511C1}"/>
              </a:ext>
            </a:extLst>
          </p:cNvPr>
          <p:cNvSpPr txBox="1"/>
          <p:nvPr/>
        </p:nvSpPr>
        <p:spPr>
          <a:xfrm>
            <a:off x="557172" y="1063276"/>
            <a:ext cx="10798175" cy="621709"/>
          </a:xfrm>
          <a:prstGeom prst="rect">
            <a:avLst/>
          </a:prstGeom>
          <a:noFill/>
        </p:spPr>
        <p:txBody>
          <a:bodyPr wrap="square" lIns="0" tIns="0" rIns="0" bIns="0" rtlCol="0">
            <a:spAutoFit/>
          </a:bodyPr>
          <a:lstStyle/>
          <a:p>
            <a:pPr>
              <a:lnSpc>
                <a:spcPct val="130000"/>
              </a:lnSpc>
              <a:defRPr/>
            </a:pPr>
            <a:r>
              <a:rPr lang="ja-JP" altLang="en-US" sz="1600" dirty="0">
                <a:solidFill>
                  <a:srgbClr val="0D0D0D"/>
                </a:solidFill>
                <a:latin typeface="メイリオ" panose="020B0604030504040204" pitchFamily="50" charset="-128"/>
                <a:ea typeface="メイリオ" panose="020B0604030504040204" pitchFamily="50" charset="-128"/>
              </a:rPr>
              <a:t>本資料はスポーツナビ野球速報アプリのセールスシートです。</a:t>
            </a:r>
            <a:endParaRPr lang="en-US" altLang="ja-JP" sz="1600" dirty="0">
              <a:solidFill>
                <a:srgbClr val="0D0D0D"/>
              </a:solidFill>
              <a:latin typeface="メイリオ" panose="020B0604030504040204" pitchFamily="50" charset="-128"/>
              <a:ea typeface="メイリオ" panose="020B0604030504040204" pitchFamily="50" charset="-128"/>
            </a:endParaRPr>
          </a:p>
          <a:p>
            <a:pPr>
              <a:lnSpc>
                <a:spcPct val="130000"/>
              </a:lnSpc>
              <a:defRPr/>
            </a:pPr>
            <a:r>
              <a:rPr lang="ja-JP" altLang="en-US" sz="1600" dirty="0">
                <a:solidFill>
                  <a:srgbClr val="0D0D0D"/>
                </a:solidFill>
                <a:latin typeface="メイリオ" panose="020B0604030504040204" pitchFamily="50" charset="-128"/>
                <a:ea typeface="メイリオ" panose="020B0604030504040204" pitchFamily="50" charset="-128"/>
              </a:rPr>
              <a:t>その他商品のセールスシートや販促資料は下記をご覧ください</a:t>
            </a:r>
            <a:endParaRPr lang="en-US" altLang="ja-JP" sz="1600" dirty="0">
              <a:solidFill>
                <a:srgbClr val="0D0D0D"/>
              </a:solidFill>
              <a:latin typeface="メイリオ" panose="020B0604030504040204" pitchFamily="50" charset="-128"/>
              <a:ea typeface="メイリオ" panose="020B0604030504040204" pitchFamily="50" charset="-128"/>
            </a:endParaRPr>
          </a:p>
        </p:txBody>
      </p:sp>
      <p:graphicFrame>
        <p:nvGraphicFramePr>
          <p:cNvPr id="11" name="表 4">
            <a:extLst>
              <a:ext uri="{FF2B5EF4-FFF2-40B4-BE49-F238E27FC236}">
                <a16:creationId xmlns:a16="http://schemas.microsoft.com/office/drawing/2014/main" id="{C24C45D3-2D8D-807A-49FA-A91C05C6AA08}"/>
              </a:ext>
            </a:extLst>
          </p:cNvPr>
          <p:cNvGraphicFramePr>
            <a:graphicFrameLocks noGrp="1"/>
          </p:cNvGraphicFramePr>
          <p:nvPr>
            <p:extLst>
              <p:ext uri="{D42A27DB-BD31-4B8C-83A1-F6EECF244321}">
                <p14:modId xmlns:p14="http://schemas.microsoft.com/office/powerpoint/2010/main" val="4192811166"/>
              </p:ext>
            </p:extLst>
          </p:nvPr>
        </p:nvGraphicFramePr>
        <p:xfrm>
          <a:off x="555391" y="1888362"/>
          <a:ext cx="11295056" cy="3520546"/>
        </p:xfrm>
        <a:graphic>
          <a:graphicData uri="http://schemas.openxmlformats.org/drawingml/2006/table">
            <a:tbl>
              <a:tblPr/>
              <a:tblGrid>
                <a:gridCol w="5102459">
                  <a:extLst>
                    <a:ext uri="{9D8B030D-6E8A-4147-A177-3AD203B41FA5}">
                      <a16:colId xmlns:a16="http://schemas.microsoft.com/office/drawing/2014/main" val="606051176"/>
                    </a:ext>
                  </a:extLst>
                </a:gridCol>
                <a:gridCol w="6192597">
                  <a:extLst>
                    <a:ext uri="{9D8B030D-6E8A-4147-A177-3AD203B41FA5}">
                      <a16:colId xmlns:a16="http://schemas.microsoft.com/office/drawing/2014/main" val="687840856"/>
                    </a:ext>
                  </a:extLst>
                </a:gridCol>
              </a:tblGrid>
              <a:tr h="505692">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a:r>
                        <a:rPr kumimoji="1" lang="ja-JP" altLang="en-US" sz="1000" b="1" i="0" dirty="0">
                          <a:solidFill>
                            <a:schemeClr val="bg1"/>
                          </a:solidFill>
                          <a:latin typeface="Meiryo" panose="020B0604030504040204" pitchFamily="34" charset="-128"/>
                          <a:ea typeface="Meiryo" panose="020B0604030504040204" pitchFamily="34" charset="-128"/>
                        </a:rPr>
                        <a:t>ドキュメント</a:t>
                      </a:r>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a:r>
                        <a:rPr kumimoji="1" lang="en-US" altLang="ja-JP" sz="1000" b="1" i="0">
                          <a:solidFill>
                            <a:schemeClr val="bg1"/>
                          </a:solidFill>
                          <a:latin typeface="Meiryo" panose="020B0604030504040204" pitchFamily="34" charset="-128"/>
                          <a:ea typeface="Meiryo" panose="020B0604030504040204" pitchFamily="34" charset="-128"/>
                        </a:rPr>
                        <a:t>URL</a:t>
                      </a:r>
                      <a:endParaRPr kumimoji="1" lang="ja-JP" altLang="en-US" sz="1000" b="1" i="0">
                        <a:solidFill>
                          <a:schemeClr val="bg1"/>
                        </a:solidFill>
                        <a:latin typeface="Meiryo" panose="020B0604030504040204" pitchFamily="34" charset="-128"/>
                        <a:ea typeface="Meiryo" panose="020B0604030504040204" pitchFamily="34" charset="-128"/>
                      </a:endParaRPr>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solidFill>
                  </a:tcPr>
                </a:tc>
                <a:extLst>
                  <a:ext uri="{0D108BD9-81ED-4DB2-BD59-A6C34878D82A}">
                    <a16:rowId xmlns:a16="http://schemas.microsoft.com/office/drawing/2014/main" val="1317350027"/>
                  </a:ext>
                </a:extLst>
              </a:tr>
              <a:tr h="50459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Yahoo!</a:t>
                      </a:r>
                      <a:r>
                        <a:rPr kumimoji="1" lang="ja-JP" altLang="en-US"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広告　</a:t>
                      </a:r>
                      <a:r>
                        <a:rPr kumimoji="1" lang="ja-JP" altLang="en-US" sz="1000" b="1" i="0" dirty="0">
                          <a:solidFill>
                            <a:srgbClr val="0D0D0D"/>
                          </a:solidFill>
                          <a:latin typeface="Meiryo" panose="020B0604030504040204" pitchFamily="34" charset="-128"/>
                          <a:ea typeface="Meiryo" panose="020B0604030504040204" pitchFamily="34" charset="-128"/>
                        </a:rPr>
                        <a:t>ディスプレイ広告</a:t>
                      </a:r>
                      <a:r>
                        <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予約型</a:t>
                      </a:r>
                      <a:r>
                        <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a:t>
                      </a:r>
                      <a:endPar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r>
                        <a:rPr kumimoji="1" lang="ja-JP" altLang="en-US"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スポーツナビ　野球速報アプリ　セールスシート</a:t>
                      </a:r>
                      <a:endParaRPr kumimoji="1" lang="ja-JP" altLang="en-US" sz="1000" b="1" i="0" dirty="0">
                        <a:solidFill>
                          <a:srgbClr val="0D0D0D"/>
                        </a:solidFill>
                        <a:latin typeface="Meiryo" panose="020B0604030504040204" pitchFamily="34" charset="-128"/>
                        <a:ea typeface="Meiryo" panose="020B0604030504040204" pitchFamily="34" charset="-128"/>
                      </a:endParaRPr>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ja-JP" altLang="en-US" sz="1000" b="1" i="0" dirty="0">
                          <a:solidFill>
                            <a:srgbClr val="0D0D0D"/>
                          </a:solidFill>
                          <a:latin typeface="Meiryo" panose="020B0604030504040204" pitchFamily="34" charset="-128"/>
                          <a:ea typeface="Meiryo" panose="020B0604030504040204" pitchFamily="34" charset="-128"/>
                        </a:rPr>
                        <a:t>こちらの資料</a:t>
                      </a:r>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021320354"/>
                  </a:ext>
                </a:extLst>
              </a:tr>
              <a:tr h="50459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Yahoo!</a:t>
                      </a:r>
                      <a:r>
                        <a:rPr kumimoji="1" lang="ja-JP" altLang="en-US"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広告　</a:t>
                      </a:r>
                      <a:r>
                        <a:rPr kumimoji="1" lang="ja-JP" altLang="en-US" sz="1000" b="1" i="0" dirty="0">
                          <a:solidFill>
                            <a:srgbClr val="0D0D0D"/>
                          </a:solidFill>
                          <a:latin typeface="Meiryo" panose="020B0604030504040204" pitchFamily="34" charset="-128"/>
                          <a:ea typeface="Meiryo" panose="020B0604030504040204" pitchFamily="34" charset="-128"/>
                        </a:rPr>
                        <a:t>ディスプレイ広告</a:t>
                      </a:r>
                      <a:r>
                        <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予約型</a:t>
                      </a:r>
                      <a:r>
                        <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スポーツナビ　セールスシート</a:t>
                      </a:r>
                      <a:endParaRPr kumimoji="1" lang="ja-JP" altLang="en-US" sz="1000" b="1" i="0" dirty="0">
                        <a:solidFill>
                          <a:srgbClr val="0D0D0D"/>
                        </a:solidFill>
                        <a:latin typeface="Meiryo" panose="020B0604030504040204" pitchFamily="34" charset="-128"/>
                        <a:ea typeface="Meiryo" panose="020B0604030504040204" pitchFamily="34" charset="-128"/>
                      </a:endParaRPr>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00" b="0" i="0" dirty="0">
                          <a:solidFill>
                            <a:srgbClr val="0D0D0D"/>
                          </a:solidFill>
                          <a:latin typeface="Meiryo" panose="020B0604030504040204" pitchFamily="34" charset="-128"/>
                          <a:ea typeface="Meiryo" panose="020B0604030504040204" pitchFamily="34" charset="-128"/>
                          <a:hlinkClick r:id="rId4"/>
                        </a:rPr>
                        <a:t>https://portal.yadui.business.yahoo.co.jp/agencyportal/873240/</a:t>
                      </a:r>
                      <a:r>
                        <a:rPr kumimoji="1" lang="en-US" altLang="ja-JP" sz="1000" b="0" i="0" u="none" strike="noStrike" kern="1200" cap="none" spc="0" normalizeH="0" baseline="0" dirty="0">
                          <a:ln>
                            <a:noFill/>
                          </a:ln>
                          <a:solidFill>
                            <a:srgbClr val="0D0D0D"/>
                          </a:solidFill>
                          <a:effectLst/>
                          <a:uLnTx/>
                          <a:uFillTx/>
                          <a:latin typeface="Meiryo" panose="020B0604030504040204" pitchFamily="34" charset="-128"/>
                          <a:ea typeface="Meiryo" panose="020B0604030504040204" pitchFamily="34" charset="-128"/>
                          <a:cs typeface="+mn-cs"/>
                        </a:rPr>
                        <a:t> </a:t>
                      </a:r>
                      <a:r>
                        <a:rPr kumimoji="1" lang="en-US" altLang="ja-JP"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エージェンシーポータル）</a:t>
                      </a:r>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868354247"/>
                  </a:ext>
                </a:extLst>
              </a:tr>
              <a:tr h="50459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Yahoo!</a:t>
                      </a:r>
                      <a:r>
                        <a:rPr kumimoji="1" lang="ja-JP" altLang="en-US"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広告　ディスプレイ広告</a:t>
                      </a:r>
                      <a:r>
                        <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予約型</a:t>
                      </a:r>
                      <a:r>
                        <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a:t>
                      </a:r>
                      <a:r>
                        <a:rPr kumimoji="1" lang="ja-JP" altLang="en-US" sz="1000" b="1" i="0" dirty="0">
                          <a:solidFill>
                            <a:srgbClr val="0D0D0D"/>
                          </a:solidFill>
                          <a:latin typeface="Meiryo" panose="020B0604030504040204" pitchFamily="34" charset="-128"/>
                          <a:ea typeface="Meiryo" panose="020B0604030504040204" pitchFamily="34" charset="-128"/>
                        </a:rPr>
                        <a:t>その他商品セールスシート一覧</a:t>
                      </a:r>
                      <a:endPar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en-US" altLang="ja-JP" sz="1000" b="0" i="0" dirty="0">
                          <a:solidFill>
                            <a:srgbClr val="0D0D0D"/>
                          </a:solidFill>
                          <a:latin typeface="Meiryo" panose="020B0604030504040204" pitchFamily="34" charset="-128"/>
                          <a:ea typeface="Meiryo" panose="020B0604030504040204" pitchFamily="34" charset="-128"/>
                          <a:hlinkClick r:id="rId4"/>
                        </a:rPr>
                        <a:t>https://portal.yadui.business.yahoo.co.jp/agencyportal/873240/</a:t>
                      </a:r>
                      <a:r>
                        <a:rPr kumimoji="1" lang="en-US" altLang="ja-JP" sz="1000" b="0" i="0" u="none" strike="noStrike" kern="1200" cap="none" spc="0" normalizeH="0" baseline="0" dirty="0">
                          <a:ln>
                            <a:noFill/>
                          </a:ln>
                          <a:solidFill>
                            <a:srgbClr val="0D0D0D"/>
                          </a:solidFill>
                          <a:effectLst/>
                          <a:uLnTx/>
                          <a:uFillTx/>
                          <a:latin typeface="Meiryo" panose="020B0604030504040204" pitchFamily="34" charset="-128"/>
                          <a:ea typeface="Meiryo" panose="020B0604030504040204" pitchFamily="34" charset="-128"/>
                          <a:cs typeface="+mn-cs"/>
                        </a:rPr>
                        <a:t> </a:t>
                      </a:r>
                      <a:r>
                        <a:rPr kumimoji="1" lang="en-US" altLang="ja-JP"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エージェンシーポータル）</a:t>
                      </a:r>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957711322"/>
                  </a:ext>
                </a:extLst>
              </a:tr>
              <a:tr h="498233">
                <a:tc>
                  <a:txBody>
                    <a:bodyPr/>
                    <a:lstStyle/>
                    <a:p>
                      <a:r>
                        <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Yahoo!</a:t>
                      </a:r>
                      <a:r>
                        <a:rPr kumimoji="1" lang="ja-JP" altLang="en-US"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広告　ディスプレイ広告</a:t>
                      </a:r>
                      <a:r>
                        <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予約型</a:t>
                      </a:r>
                      <a:r>
                        <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フォーマットガイド</a:t>
                      </a:r>
                      <a:endParaRPr kumimoji="1" lang="ja-JP" altLang="en-US" dirty="0"/>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rowSpan="2">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hlinkClick r:id="rId5"/>
                        </a:rPr>
                        <a:t>https://portal.yadui.business.yahoo.co.jp/agencyportal/30335704/</a:t>
                      </a:r>
                      <a:r>
                        <a:rPr kumimoji="1" lang="en-US" altLang="ja-JP"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a:t>
                      </a:r>
                      <a:r>
                        <a:rPr kumimoji="1" lang="ja-JP" altLang="en-US"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エージェンシーポータル）</a:t>
                      </a:r>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630708088"/>
                  </a:ext>
                </a:extLst>
              </a:tr>
              <a:tr h="498233">
                <a:tc>
                  <a:txBody>
                    <a:bodyPr/>
                    <a:lstStyle/>
                    <a:p>
                      <a:r>
                        <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Yahoo!</a:t>
                      </a:r>
                      <a:r>
                        <a:rPr kumimoji="1" lang="ja-JP" altLang="en-US"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広告　ディスプレイ広告</a:t>
                      </a:r>
                      <a:r>
                        <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予約型</a:t>
                      </a:r>
                      <a:r>
                        <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事例カタログ</a:t>
                      </a:r>
                      <a:endParaRPr kumimoji="1" lang="ja-JP" altLang="en-US" dirty="0"/>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vMerge="1">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4267975986"/>
                  </a:ext>
                </a:extLst>
              </a:tr>
              <a:tr h="50459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LINE</a:t>
                      </a:r>
                      <a:r>
                        <a:rPr kumimoji="1" lang="ja-JP" altLang="en-US"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ヤフー 媒体資料</a:t>
                      </a: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Yahoo! JAPAN </a:t>
                      </a:r>
                      <a:r>
                        <a:rPr kumimoji="1" lang="ja-JP" altLang="en-US"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サービス媒体資料</a:t>
                      </a:r>
                      <a:endPar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hlinkClick r:id="rId6"/>
                        </a:rPr>
                        <a:t>https://www.lycbiz.com/jp/download/</a:t>
                      </a:r>
                      <a:r>
                        <a:rPr kumimoji="1" lang="en-US" altLang="ja-JP"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(LINE</a:t>
                      </a:r>
                      <a:r>
                        <a:rPr kumimoji="1" lang="ja-JP" altLang="en-US"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ヤフー </a:t>
                      </a:r>
                      <a:r>
                        <a:rPr kumimoji="1" lang="en-US" altLang="ja-JP"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for Business</a:t>
                      </a:r>
                      <a:r>
                        <a:rPr kumimoji="1" lang="ja-JP" altLang="en-US"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endParaRPr kumimoji="1" lang="en-US" altLang="ja-JP"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776382480"/>
                  </a:ext>
                </a:extLst>
              </a:tr>
            </a:tbl>
          </a:graphicData>
        </a:graphic>
      </p:graphicFrame>
    </p:spTree>
    <p:extLst>
      <p:ext uri="{BB962C8B-B14F-4D97-AF65-F5344CB8AC3E}">
        <p14:creationId xmlns:p14="http://schemas.microsoft.com/office/powerpoint/2010/main" val="39845347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プレースホルダー 1">
            <a:extLst>
              <a:ext uri="{FF2B5EF4-FFF2-40B4-BE49-F238E27FC236}">
                <a16:creationId xmlns:a16="http://schemas.microsoft.com/office/drawing/2014/main" id="{9A21C7AB-8F8E-5CBC-0A0F-98F5DA42E915}"/>
              </a:ext>
            </a:extLst>
          </p:cNvPr>
          <p:cNvSpPr txBox="1">
            <a:spLocks noGrp="1"/>
          </p:cNvSpPr>
          <p:nvPr>
            <p:ph type="body" sz="quarter" idx="10"/>
          </p:nvPr>
        </p:nvSpPr>
        <p:spPr>
          <a:xfrm>
            <a:off x="1887538" y="252413"/>
            <a:ext cx="8137525" cy="334962"/>
          </a:xfrm>
          <a:prstGeom prst="rect">
            <a:avLst/>
          </a:prstGeom>
        </p:spPr>
        <p:txBody>
          <a:bodyPr wrap="none" lIns="0" tIns="0" rIns="0" bIns="0" anchor="ctr">
            <a:noAutofit/>
          </a:bodyPr>
          <a:lstStyle>
            <a:lvl1pPr marL="0" indent="0" algn="l" defTabSz="914423" rtl="0" eaLnBrk="1" latinLnBrk="0" hangingPunct="1">
              <a:spcBef>
                <a:spcPct val="20000"/>
              </a:spcBef>
              <a:buFont typeface="Arial" pitchFamily="34" charset="0"/>
              <a:buNone/>
              <a:defRPr kumimoji="1" sz="2000" b="1" i="0" kern="1200">
                <a:solidFill>
                  <a:schemeClr val="accent3"/>
                </a:solidFill>
                <a:latin typeface="Meiryo" panose="020B0604030504040204" pitchFamily="34" charset="-128"/>
                <a:ea typeface="Meiryo" panose="020B0604030504040204" pitchFamily="34" charset="-128"/>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kumimoji="1" lang="ja-JP" altLang="en-US" dirty="0">
                <a:solidFill>
                  <a:srgbClr val="00003E"/>
                </a:solidFill>
                <a:latin typeface="Meiryo" panose="020B0604030504040204" pitchFamily="34" charset="-128"/>
                <a:ea typeface="Meiryo" panose="020B0604030504040204" pitchFamily="34" charset="-128"/>
              </a:rPr>
              <a:t>スポーツナビ　野球速報アプリ　</a:t>
            </a:r>
            <a:endParaRPr kumimoji="1" lang="en-US" altLang="ja-JP" dirty="0">
              <a:solidFill>
                <a:srgbClr val="00003E"/>
              </a:solidFill>
              <a:latin typeface="Meiryo" panose="020B0604030504040204" pitchFamily="34" charset="-128"/>
              <a:ea typeface="Meiryo" panose="020B0604030504040204" pitchFamily="34" charset="-128"/>
            </a:endParaRPr>
          </a:p>
          <a:p>
            <a:r>
              <a:rPr kumimoji="1" lang="en-US" altLang="ja-JP" dirty="0">
                <a:solidFill>
                  <a:srgbClr val="00003E"/>
                </a:solidFill>
                <a:latin typeface="Meiryo" panose="020B0604030504040204" pitchFamily="34" charset="-128"/>
                <a:ea typeface="Meiryo" panose="020B0604030504040204" pitchFamily="34" charset="-128"/>
              </a:rPr>
              <a:t>2025</a:t>
            </a:r>
            <a:r>
              <a:rPr kumimoji="1" lang="ja-JP" altLang="en-US" dirty="0">
                <a:solidFill>
                  <a:srgbClr val="00003E"/>
                </a:solidFill>
                <a:latin typeface="Meiryo" panose="020B0604030504040204" pitchFamily="34" charset="-128"/>
                <a:ea typeface="Meiryo" panose="020B0604030504040204" pitchFamily="34" charset="-128"/>
              </a:rPr>
              <a:t>年</a:t>
            </a:r>
            <a:r>
              <a:rPr kumimoji="1" lang="en-US" altLang="ja-JP" dirty="0">
                <a:solidFill>
                  <a:srgbClr val="00003E"/>
                </a:solidFill>
                <a:latin typeface="Meiryo" panose="020B0604030504040204" pitchFamily="34" charset="-128"/>
                <a:ea typeface="Meiryo" panose="020B0604030504040204" pitchFamily="34" charset="-128"/>
              </a:rPr>
              <a:t>7</a:t>
            </a:r>
            <a:r>
              <a:rPr kumimoji="1" lang="ja-JP" altLang="en-US" dirty="0">
                <a:solidFill>
                  <a:srgbClr val="00003E"/>
                </a:solidFill>
                <a:latin typeface="Meiryo" panose="020B0604030504040204" pitchFamily="34" charset="-128"/>
                <a:ea typeface="Meiryo" panose="020B0604030504040204" pitchFamily="34" charset="-128"/>
              </a:rPr>
              <a:t>月</a:t>
            </a:r>
            <a:r>
              <a:rPr kumimoji="1" lang="en-US" altLang="ja-JP" dirty="0">
                <a:solidFill>
                  <a:srgbClr val="00003E"/>
                </a:solidFill>
                <a:latin typeface="Meiryo" panose="020B0604030504040204" pitchFamily="34" charset="-128"/>
                <a:ea typeface="Meiryo" panose="020B0604030504040204" pitchFamily="34" charset="-128"/>
              </a:rPr>
              <a:t>~2025</a:t>
            </a:r>
            <a:r>
              <a:rPr kumimoji="1" lang="ja-JP" altLang="en-US" dirty="0">
                <a:solidFill>
                  <a:srgbClr val="00003E"/>
                </a:solidFill>
                <a:latin typeface="Meiryo" panose="020B0604030504040204" pitchFamily="34" charset="-128"/>
                <a:ea typeface="Meiryo" panose="020B0604030504040204" pitchFamily="34" charset="-128"/>
              </a:rPr>
              <a:t>年</a:t>
            </a:r>
            <a:r>
              <a:rPr lang="en-US" altLang="ja-JP" dirty="0">
                <a:solidFill>
                  <a:srgbClr val="00003E"/>
                </a:solidFill>
              </a:rPr>
              <a:t>9</a:t>
            </a:r>
            <a:r>
              <a:rPr kumimoji="1" lang="ja-JP" altLang="en-US" dirty="0">
                <a:solidFill>
                  <a:srgbClr val="00003E"/>
                </a:solidFill>
                <a:latin typeface="Meiryo" panose="020B0604030504040204" pitchFamily="34" charset="-128"/>
                <a:ea typeface="Meiryo" panose="020B0604030504040204" pitchFamily="34" charset="-128"/>
              </a:rPr>
              <a:t>月商品 変更点</a:t>
            </a:r>
          </a:p>
        </p:txBody>
      </p:sp>
      <p:sp>
        <p:nvSpPr>
          <p:cNvPr id="12" name="テキスト プレースホルダー 5">
            <a:extLst>
              <a:ext uri="{FF2B5EF4-FFF2-40B4-BE49-F238E27FC236}">
                <a16:creationId xmlns:a16="http://schemas.microsoft.com/office/drawing/2014/main" id="{51C7BCF8-1EFC-A02C-197B-521B57E30841}"/>
              </a:ext>
            </a:extLst>
          </p:cNvPr>
          <p:cNvSpPr txBox="1">
            <a:spLocks/>
          </p:cNvSpPr>
          <p:nvPr/>
        </p:nvSpPr>
        <p:spPr>
          <a:xfrm>
            <a:off x="595671" y="81412"/>
            <a:ext cx="498782"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a:t>概要</a:t>
            </a:r>
          </a:p>
        </p:txBody>
      </p:sp>
      <p:pic>
        <p:nvPicPr>
          <p:cNvPr id="13" name="図プレースホルダー 8" descr="アイコン&#10;&#10;自動的に生成された説明">
            <a:extLst>
              <a:ext uri="{FF2B5EF4-FFF2-40B4-BE49-F238E27FC236}">
                <a16:creationId xmlns:a16="http://schemas.microsoft.com/office/drawing/2014/main" id="{E7F87398-B608-704D-8000-0B57783AD1ED}"/>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p:spPr>
      </p:pic>
      <p:sp>
        <p:nvSpPr>
          <p:cNvPr id="16" name="テキスト ボックス 15">
            <a:extLst>
              <a:ext uri="{FF2B5EF4-FFF2-40B4-BE49-F238E27FC236}">
                <a16:creationId xmlns:a16="http://schemas.microsoft.com/office/drawing/2014/main" id="{BF8C340D-802E-4909-FE94-F188C7EEEB33}"/>
              </a:ext>
            </a:extLst>
          </p:cNvPr>
          <p:cNvSpPr txBox="1"/>
          <p:nvPr/>
        </p:nvSpPr>
        <p:spPr>
          <a:xfrm>
            <a:off x="6250636" y="587028"/>
            <a:ext cx="3029676" cy="152349"/>
          </a:xfrm>
          <a:prstGeom prst="rect">
            <a:avLst/>
          </a:prstGeom>
          <a:noFill/>
        </p:spPr>
        <p:txBody>
          <a:bodyPr wrap="none" lIns="0" tIns="0" rIns="0" bIns="0" rtlCol="0">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スポーツナビ（</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2025</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年</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3</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月～</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2025</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年</a:t>
            </a:r>
            <a:r>
              <a:rPr lang="en-US" altLang="ja-JP" sz="900" dirty="0">
                <a:solidFill>
                  <a:srgbClr val="0D0D0D"/>
                </a:solidFill>
                <a:latin typeface="Meiryo" panose="020B0604030504040204" pitchFamily="34" charset="-128"/>
                <a:ea typeface="Meiryo" panose="020B0604030504040204" pitchFamily="34" charset="-128"/>
              </a:rPr>
              <a:t>6</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月）からの変更点</a:t>
            </a:r>
          </a:p>
        </p:txBody>
      </p:sp>
      <p:sp>
        <p:nvSpPr>
          <p:cNvPr id="2" name="正方形/長方形 1">
            <a:extLst>
              <a:ext uri="{FF2B5EF4-FFF2-40B4-BE49-F238E27FC236}">
                <a16:creationId xmlns:a16="http://schemas.microsoft.com/office/drawing/2014/main" id="{9F641F75-8F7B-6B84-288E-CCDD84476043}"/>
              </a:ext>
            </a:extLst>
          </p:cNvPr>
          <p:cNvSpPr/>
          <p:nvPr/>
        </p:nvSpPr>
        <p:spPr>
          <a:xfrm>
            <a:off x="469900" y="1684942"/>
            <a:ext cx="11242675" cy="1370941"/>
          </a:xfrm>
          <a:prstGeom prst="rect">
            <a:avLst/>
          </a:prstGeom>
          <a:solidFill>
            <a:srgbClr val="F2F2F2"/>
          </a:solidFill>
          <a:ln w="9525">
            <a:noFill/>
          </a:ln>
          <a:effectLst>
            <a:outerShdw blurRad="381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396000" tIns="46800" rIns="90000" bIns="144000" numCol="1" spcCol="0" rtlCol="0" fromWordArt="0" anchor="ctr" anchorCtr="0" forceAA="0" compatLnSpc="1">
            <a:prstTxWarp prst="textNoShape">
              <a:avLst/>
            </a:prstTxWarp>
            <a:noAutofit/>
          </a:bodyP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defRPr/>
            </a:pPr>
            <a:r>
              <a:rPr lang="en-US" sz="1600" dirty="0">
                <a:solidFill>
                  <a:srgbClr val="0D0D0D"/>
                </a:solidFill>
                <a:latin typeface="メイリオ" panose="020B0604030504040204" pitchFamily="50" charset="-128"/>
                <a:ea typeface="メイリオ" panose="020B0604030504040204" pitchFamily="50" charset="-128"/>
              </a:rPr>
              <a:t>・2025</a:t>
            </a:r>
            <a:r>
              <a:rPr lang="ja-JP" altLang="en-US" sz="1600" dirty="0">
                <a:solidFill>
                  <a:srgbClr val="0D0D0D"/>
                </a:solidFill>
                <a:latin typeface="メイリオ" panose="020B0604030504040204" pitchFamily="50" charset="-128"/>
                <a:ea typeface="メイリオ" panose="020B0604030504040204" pitchFamily="50" charset="-128"/>
              </a:rPr>
              <a:t>年7月以降掲載の商品を正式版としてリリースいたします。</a:t>
            </a:r>
            <a:endParaRPr lang="ja-JP" sz="1600" dirty="0">
              <a:solidFill>
                <a:srgbClr val="0D0D0D"/>
              </a:solidFill>
              <a:latin typeface="メイリオ" panose="020B0604030504040204" pitchFamily="50" charset="-128"/>
              <a:ea typeface="メイリオ" panose="020B0604030504040204" pitchFamily="50" charset="-128"/>
              <a:cs typeface="Calibri" panose="020F0502020204030204"/>
            </a:endParaRPr>
          </a:p>
          <a:p>
            <a:pPr>
              <a:defRPr/>
            </a:pPr>
            <a:r>
              <a:rPr lang="ja-JP" altLang="en-US" sz="1600" dirty="0">
                <a:solidFill>
                  <a:srgbClr val="0D0D0D"/>
                </a:solidFill>
                <a:latin typeface="メイリオ" panose="020B0604030504040204" pitchFamily="50" charset="-128"/>
                <a:ea typeface="メイリオ" panose="020B0604030504040204" pitchFamily="50" charset="-128"/>
              </a:rPr>
              <a:t>　・一部商品の</a:t>
            </a:r>
            <a:r>
              <a:rPr lang="ja-JP" sz="1600" dirty="0">
                <a:solidFill>
                  <a:srgbClr val="0D0D0D"/>
                </a:solidFill>
                <a:latin typeface="メイリオ" panose="020B0604030504040204" pitchFamily="50" charset="-128"/>
                <a:ea typeface="メイリオ" panose="020B0604030504040204" pitchFamily="50" charset="-128"/>
              </a:rPr>
              <a:t>想定vimps変更しました。</a:t>
            </a:r>
            <a:endParaRPr lang="ja-JP" altLang="en-US" sz="1600" dirty="0">
              <a:solidFill>
                <a:srgbClr val="0D0D0D"/>
              </a:solidFill>
              <a:latin typeface="メイリオ" panose="020B0604030504040204" pitchFamily="50" charset="-128"/>
              <a:ea typeface="メイリオ" panose="020B0604030504040204" pitchFamily="50" charset="-128"/>
            </a:endParaRPr>
          </a:p>
          <a:p>
            <a:pPr>
              <a:defRPr/>
            </a:pPr>
            <a:r>
              <a:rPr lang="ja-JP" altLang="en-US" sz="1600" dirty="0">
                <a:solidFill>
                  <a:srgbClr val="0D0D0D"/>
                </a:solidFill>
                <a:latin typeface="メイリオ" panose="020B0604030504040204" pitchFamily="50" charset="-128"/>
                <a:ea typeface="メイリオ" panose="020B0604030504040204" pitchFamily="50" charset="-128"/>
              </a:rPr>
              <a:t>　・</a:t>
            </a:r>
            <a:r>
              <a:rPr lang="ja-JP" sz="1600" dirty="0">
                <a:solidFill>
                  <a:srgbClr val="0D0D0D"/>
                </a:solidFill>
                <a:latin typeface="メイリオ" panose="020B0604030504040204" pitchFamily="50" charset="-128"/>
                <a:ea typeface="メイリオ" panose="020B0604030504040204" pitchFamily="50" charset="-128"/>
              </a:rPr>
              <a:t>表示イメージ</a:t>
            </a:r>
            <a:r>
              <a:rPr lang="ja-JP" altLang="en-US" sz="1600" dirty="0">
                <a:solidFill>
                  <a:srgbClr val="0D0D0D"/>
                </a:solidFill>
                <a:latin typeface="メイリオ" panose="020B0604030504040204" pitchFamily="50" charset="-128"/>
                <a:ea typeface="メイリオ" panose="020B0604030504040204" pitchFamily="50" charset="-128"/>
              </a:rPr>
              <a:t>を変更しました。</a:t>
            </a:r>
            <a:endParaRPr lang="ja-JP" sz="1600" dirty="0">
              <a:solidFill>
                <a:srgbClr val="0D0D0D"/>
              </a:solidFill>
              <a:latin typeface="メイリオ" panose="020B0604030504040204" pitchFamily="50" charset="-128"/>
              <a:ea typeface="メイリオ" panose="020B0604030504040204" pitchFamily="50" charset="-128"/>
            </a:endParaRPr>
          </a:p>
          <a:p>
            <a:pPr>
              <a:defRPr/>
            </a:pPr>
            <a:r>
              <a:rPr lang="ja-JP" altLang="en-US" sz="1600">
                <a:solidFill>
                  <a:srgbClr val="0D0D0D"/>
                </a:solidFill>
                <a:latin typeface="メイリオ"/>
                <a:ea typeface="メイリオ"/>
              </a:rPr>
              <a:t>・期間指定商品のリリースはございません。</a:t>
            </a:r>
            <a:endParaRPr lang="ja-JP" altLang="en-US" sz="1600">
              <a:solidFill>
                <a:srgbClr val="0D0D0D"/>
              </a:solidFill>
              <a:latin typeface="メイリオ"/>
              <a:ea typeface="メイリオ"/>
              <a:cs typeface="Calibri"/>
            </a:endParaRPr>
          </a:p>
        </p:txBody>
      </p:sp>
      <p:grpSp>
        <p:nvGrpSpPr>
          <p:cNvPr id="3" name="グループ化 2">
            <a:extLst>
              <a:ext uri="{FF2B5EF4-FFF2-40B4-BE49-F238E27FC236}">
                <a16:creationId xmlns:a16="http://schemas.microsoft.com/office/drawing/2014/main" id="{C60E12E6-662C-17CB-20E3-39241FCBAA7F}"/>
              </a:ext>
            </a:extLst>
          </p:cNvPr>
          <p:cNvGrpSpPr/>
          <p:nvPr/>
        </p:nvGrpSpPr>
        <p:grpSpPr>
          <a:xfrm>
            <a:off x="474964" y="1109095"/>
            <a:ext cx="5260431" cy="580897"/>
            <a:chOff x="474964" y="1109095"/>
            <a:chExt cx="5260431" cy="580897"/>
          </a:xfrm>
          <a:solidFill>
            <a:srgbClr val="02004A"/>
          </a:solidFill>
        </p:grpSpPr>
        <p:sp>
          <p:nvSpPr>
            <p:cNvPr id="4" name="1 つの角を丸めた四角形 22">
              <a:extLst>
                <a:ext uri="{FF2B5EF4-FFF2-40B4-BE49-F238E27FC236}">
                  <a16:creationId xmlns:a16="http://schemas.microsoft.com/office/drawing/2014/main" id="{5A787676-BFE0-E2C9-2130-FA4B69C6C9C0}"/>
                </a:ext>
              </a:extLst>
            </p:cNvPr>
            <p:cNvSpPr/>
            <p:nvPr/>
          </p:nvSpPr>
          <p:spPr>
            <a:xfrm>
              <a:off x="474964" y="1109095"/>
              <a:ext cx="5260431" cy="580897"/>
            </a:xfrm>
            <a:prstGeom prst="round1Rect">
              <a:avLst/>
            </a:prstGeom>
            <a:grpFill/>
            <a:ln w="9525">
              <a:noFill/>
            </a:ln>
            <a:effectLst>
              <a:outerShdw dist="25400" algn="l" rotWithShape="0">
                <a:schemeClr val="accent6">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288000" tIns="36000" rIns="0" bIns="0" numCol="1" spcCol="0" rtlCol="0" fromWordArt="0" anchor="ctr" anchorCtr="0" forceAA="0" compatLnSpc="1">
              <a:prstTxWarp prst="textNoShape">
                <a:avLst/>
              </a:prstTxWarp>
              <a:noAutofit/>
            </a:bodyP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300" normalizeH="0" baseline="0" noProof="0" dirty="0">
                  <a:ln>
                    <a:noFill/>
                  </a:ln>
                  <a:solidFill>
                    <a:srgbClr val="FFFFFF"/>
                  </a:solidFill>
                  <a:effectLst/>
                  <a:uLnTx/>
                  <a:uFillTx/>
                  <a:latin typeface="Meiryo" panose="020B0604030504040204" pitchFamily="34" charset="-128"/>
                  <a:ea typeface="Meiryo" panose="020B0604030504040204" pitchFamily="34" charset="-128"/>
                </a:rPr>
                <a:t>内容変更　　</a:t>
              </a:r>
            </a:p>
          </p:txBody>
        </p:sp>
        <p:cxnSp>
          <p:nvCxnSpPr>
            <p:cNvPr id="6" name="直線コネクタ 5">
              <a:extLst>
                <a:ext uri="{FF2B5EF4-FFF2-40B4-BE49-F238E27FC236}">
                  <a16:creationId xmlns:a16="http://schemas.microsoft.com/office/drawing/2014/main" id="{23B8E987-AF5D-F933-688B-9F041F24A344}"/>
                </a:ext>
              </a:extLst>
            </p:cNvPr>
            <p:cNvCxnSpPr>
              <a:cxnSpLocks/>
            </p:cNvCxnSpPr>
            <p:nvPr/>
          </p:nvCxnSpPr>
          <p:spPr>
            <a:xfrm>
              <a:off x="2121734" y="1219543"/>
              <a:ext cx="0" cy="360000"/>
            </a:xfrm>
            <a:prstGeom prst="line">
              <a:avLst/>
            </a:prstGeom>
            <a:grpFill/>
            <a:ln w="12700">
              <a:solidFill>
                <a:schemeClr val="bg1"/>
              </a:solidFill>
              <a:prstDash val="sysDot"/>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0560008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プレースホルダー 1">
            <a:extLst>
              <a:ext uri="{FF2B5EF4-FFF2-40B4-BE49-F238E27FC236}">
                <a16:creationId xmlns:a16="http://schemas.microsoft.com/office/drawing/2014/main" id="{9A21C7AB-8F8E-5CBC-0A0F-98F5DA42E915}"/>
              </a:ext>
            </a:extLst>
          </p:cNvPr>
          <p:cNvSpPr txBox="1">
            <a:spLocks noGrp="1"/>
          </p:cNvSpPr>
          <p:nvPr>
            <p:ph type="body" sz="quarter" idx="10"/>
          </p:nvPr>
        </p:nvSpPr>
        <p:spPr>
          <a:xfrm>
            <a:off x="1887538" y="252413"/>
            <a:ext cx="8137525" cy="334962"/>
          </a:xfrm>
          <a:prstGeom prst="rect">
            <a:avLst/>
          </a:prstGeom>
        </p:spPr>
        <p:txBody>
          <a:bodyPr wrap="none" lIns="0" tIns="0" rIns="0" bIns="0" anchor="ctr">
            <a:noAutofit/>
          </a:bodyPr>
          <a:lstStyle>
            <a:lvl1pPr marL="0" indent="0" algn="l" defTabSz="914423" rtl="0" eaLnBrk="1" latinLnBrk="0" hangingPunct="1">
              <a:spcBef>
                <a:spcPct val="20000"/>
              </a:spcBef>
              <a:buFont typeface="Arial" pitchFamily="34" charset="0"/>
              <a:buNone/>
              <a:defRPr kumimoji="1" sz="2000" b="1" i="0" kern="1200">
                <a:solidFill>
                  <a:schemeClr val="accent3"/>
                </a:solidFill>
                <a:latin typeface="Meiryo" panose="020B0604030504040204" pitchFamily="34" charset="-128"/>
                <a:ea typeface="Meiryo" panose="020B0604030504040204" pitchFamily="34" charset="-128"/>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kumimoji="1" lang="ja-JP" altLang="en-US" dirty="0">
                <a:solidFill>
                  <a:srgbClr val="00003E"/>
                </a:solidFill>
                <a:latin typeface="Meiryo" panose="020B0604030504040204" pitchFamily="34" charset="-128"/>
                <a:ea typeface="Meiryo" panose="020B0604030504040204" pitchFamily="34" charset="-128"/>
              </a:rPr>
              <a:t>スポーツナビ　野球速報アプリ</a:t>
            </a:r>
          </a:p>
        </p:txBody>
      </p:sp>
      <p:sp>
        <p:nvSpPr>
          <p:cNvPr id="12" name="テキスト プレースホルダー 5">
            <a:extLst>
              <a:ext uri="{FF2B5EF4-FFF2-40B4-BE49-F238E27FC236}">
                <a16:creationId xmlns:a16="http://schemas.microsoft.com/office/drawing/2014/main" id="{51C7BCF8-1EFC-A02C-197B-521B57E30841}"/>
              </a:ext>
            </a:extLst>
          </p:cNvPr>
          <p:cNvSpPr txBox="1">
            <a:spLocks/>
          </p:cNvSpPr>
          <p:nvPr/>
        </p:nvSpPr>
        <p:spPr>
          <a:xfrm>
            <a:off x="595671" y="81412"/>
            <a:ext cx="498782"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a:t>概要</a:t>
            </a:r>
          </a:p>
        </p:txBody>
      </p:sp>
      <p:pic>
        <p:nvPicPr>
          <p:cNvPr id="13" name="図プレースホルダー 8" descr="アイコン&#10;&#10;自動的に生成された説明">
            <a:extLst>
              <a:ext uri="{FF2B5EF4-FFF2-40B4-BE49-F238E27FC236}">
                <a16:creationId xmlns:a16="http://schemas.microsoft.com/office/drawing/2014/main" id="{E7F87398-B608-704D-8000-0B57783AD1ED}"/>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p:spPr>
      </p:pic>
      <p:sp>
        <p:nvSpPr>
          <p:cNvPr id="25" name="テキスト ボックス 24">
            <a:extLst>
              <a:ext uri="{FF2B5EF4-FFF2-40B4-BE49-F238E27FC236}">
                <a16:creationId xmlns:a16="http://schemas.microsoft.com/office/drawing/2014/main" id="{AE7C5618-6865-9ABD-2341-871288CF673B}"/>
              </a:ext>
            </a:extLst>
          </p:cNvPr>
          <p:cNvSpPr txBox="1"/>
          <p:nvPr/>
        </p:nvSpPr>
        <p:spPr>
          <a:xfrm>
            <a:off x="7822377" y="6427660"/>
            <a:ext cx="4016609" cy="338554"/>
          </a:xfrm>
          <a:prstGeom prst="rect">
            <a:avLst/>
          </a:prstGeom>
          <a:noFill/>
        </p:spPr>
        <p:txBody>
          <a:bodyPr wrap="square" rtlCol="0">
            <a:spAutoFit/>
          </a:bodyPr>
          <a:lstStyle/>
          <a:p>
            <a:r>
              <a:rPr lang="en-US" altLang="ja-JP" sz="1600" dirty="0">
                <a:solidFill>
                  <a:srgbClr val="C00000"/>
                </a:solidFill>
                <a:latin typeface="メイリオ" panose="020B0604030504040204" pitchFamily="50" charset="-128"/>
                <a:ea typeface="メイリオ" panose="020B0604030504040204" pitchFamily="50" charset="-128"/>
              </a:rPr>
              <a:t>※</a:t>
            </a:r>
            <a:r>
              <a:rPr lang="ja-JP" altLang="en-US" sz="1600" dirty="0">
                <a:solidFill>
                  <a:srgbClr val="C00000"/>
                </a:solidFill>
                <a:latin typeface="メイリオ" panose="020B0604030504040204" pitchFamily="50" charset="-128"/>
                <a:ea typeface="メイリオ" panose="020B0604030504040204" pitchFamily="50" charset="-128"/>
              </a:rPr>
              <a:t>販促資料を別途ご用意しています。</a:t>
            </a:r>
          </a:p>
        </p:txBody>
      </p:sp>
      <p:sp>
        <p:nvSpPr>
          <p:cNvPr id="35" name="楕円 34">
            <a:extLst>
              <a:ext uri="{FF2B5EF4-FFF2-40B4-BE49-F238E27FC236}">
                <a16:creationId xmlns:a16="http://schemas.microsoft.com/office/drawing/2014/main" id="{F536DC98-62E3-8BF7-35A7-A8D46328A580}"/>
              </a:ext>
            </a:extLst>
          </p:cNvPr>
          <p:cNvSpPr/>
          <p:nvPr/>
        </p:nvSpPr>
        <p:spPr>
          <a:xfrm>
            <a:off x="5307361" y="4631708"/>
            <a:ext cx="1013791" cy="985862"/>
          </a:xfrm>
          <a:prstGeom prst="ellipse">
            <a:avLst/>
          </a:prstGeom>
          <a:solidFill>
            <a:schemeClr val="accent3">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sz="1050"/>
          </a:p>
        </p:txBody>
      </p:sp>
      <p:sp>
        <p:nvSpPr>
          <p:cNvPr id="36" name="楕円 35">
            <a:extLst>
              <a:ext uri="{FF2B5EF4-FFF2-40B4-BE49-F238E27FC236}">
                <a16:creationId xmlns:a16="http://schemas.microsoft.com/office/drawing/2014/main" id="{4AF24D78-061B-9FBE-2C5F-DDF30C66AD86}"/>
              </a:ext>
            </a:extLst>
          </p:cNvPr>
          <p:cNvSpPr/>
          <p:nvPr/>
        </p:nvSpPr>
        <p:spPr>
          <a:xfrm>
            <a:off x="5307361" y="3139068"/>
            <a:ext cx="1013791" cy="985862"/>
          </a:xfrm>
          <a:prstGeom prst="ellipse">
            <a:avLst/>
          </a:prstGeom>
          <a:solidFill>
            <a:schemeClr val="accent3">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sz="1050"/>
          </a:p>
        </p:txBody>
      </p:sp>
      <p:sp>
        <p:nvSpPr>
          <p:cNvPr id="37" name="楕円 36">
            <a:extLst>
              <a:ext uri="{FF2B5EF4-FFF2-40B4-BE49-F238E27FC236}">
                <a16:creationId xmlns:a16="http://schemas.microsoft.com/office/drawing/2014/main" id="{70491181-9794-6207-723B-B5C655F52CD7}"/>
              </a:ext>
            </a:extLst>
          </p:cNvPr>
          <p:cNvSpPr/>
          <p:nvPr/>
        </p:nvSpPr>
        <p:spPr>
          <a:xfrm>
            <a:off x="5307361" y="1832171"/>
            <a:ext cx="1013791" cy="985862"/>
          </a:xfrm>
          <a:prstGeom prst="ellipse">
            <a:avLst/>
          </a:prstGeom>
          <a:solidFill>
            <a:schemeClr val="accent3">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sz="1050"/>
          </a:p>
        </p:txBody>
      </p:sp>
      <p:sp>
        <p:nvSpPr>
          <p:cNvPr id="38" name="テキスト ボックス 16">
            <a:extLst>
              <a:ext uri="{FF2B5EF4-FFF2-40B4-BE49-F238E27FC236}">
                <a16:creationId xmlns:a16="http://schemas.microsoft.com/office/drawing/2014/main" id="{6A8CBAB1-FAFE-3024-D1D4-C40F38D37D19}"/>
              </a:ext>
            </a:extLst>
          </p:cNvPr>
          <p:cNvSpPr txBox="1"/>
          <p:nvPr/>
        </p:nvSpPr>
        <p:spPr>
          <a:xfrm>
            <a:off x="6368888" y="2333467"/>
            <a:ext cx="4657247" cy="461665"/>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kumimoji="1" lang="ja-JP" altLang="en-US" sz="1200"/>
              <a:t>野球速報アプリの注目度が最も高まるプロ野球の試合が行われる時間帯にあ</a:t>
            </a:r>
            <a:r>
              <a:rPr lang="ja-JP" altLang="en-US" sz="1200"/>
              <a:t>わせて集中的に広告配信することが可能です。</a:t>
            </a:r>
            <a:endParaRPr lang="en-US" altLang="ja-JP" sz="1200"/>
          </a:p>
        </p:txBody>
      </p:sp>
      <p:sp>
        <p:nvSpPr>
          <p:cNvPr id="39" name="テキスト ボックス 17">
            <a:extLst>
              <a:ext uri="{FF2B5EF4-FFF2-40B4-BE49-F238E27FC236}">
                <a16:creationId xmlns:a16="http://schemas.microsoft.com/office/drawing/2014/main" id="{2BC07865-4452-B710-C4E1-EC4FCDD62E6A}"/>
              </a:ext>
            </a:extLst>
          </p:cNvPr>
          <p:cNvSpPr txBox="1"/>
          <p:nvPr/>
        </p:nvSpPr>
        <p:spPr>
          <a:xfrm>
            <a:off x="6368888" y="1928166"/>
            <a:ext cx="4756177" cy="400110"/>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2000" b="1" u="sng">
                <a:solidFill>
                  <a:schemeClr val="tx1">
                    <a:lumMod val="75000"/>
                    <a:lumOff val="25000"/>
                  </a:schemeClr>
                </a:solidFill>
              </a:rPr>
              <a:t>野球の試合開催時間帯にあわせて配信</a:t>
            </a:r>
            <a:endParaRPr kumimoji="1" lang="ja-JP" altLang="en-US" sz="2000" b="1" u="sng">
              <a:solidFill>
                <a:schemeClr val="tx1">
                  <a:lumMod val="75000"/>
                  <a:lumOff val="25000"/>
                </a:schemeClr>
              </a:solidFill>
            </a:endParaRPr>
          </a:p>
        </p:txBody>
      </p:sp>
      <p:sp>
        <p:nvSpPr>
          <p:cNvPr id="40" name="テキスト ボックス 19">
            <a:extLst>
              <a:ext uri="{FF2B5EF4-FFF2-40B4-BE49-F238E27FC236}">
                <a16:creationId xmlns:a16="http://schemas.microsoft.com/office/drawing/2014/main" id="{ABC87CB0-A416-C27A-D7B2-0A1FB8E17055}"/>
              </a:ext>
            </a:extLst>
          </p:cNvPr>
          <p:cNvSpPr txBox="1"/>
          <p:nvPr/>
        </p:nvSpPr>
        <p:spPr>
          <a:xfrm>
            <a:off x="6368888" y="3671986"/>
            <a:ext cx="5003958" cy="830997"/>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kumimoji="1" lang="ja-JP" altLang="en-US" sz="1200" dirty="0">
                <a:latin typeface="+mn-ea"/>
              </a:rPr>
              <a:t>野球速報アプリ初回訪問時に</a:t>
            </a:r>
            <a:r>
              <a:rPr kumimoji="1" lang="en-US" altLang="ja-JP" sz="1200" dirty="0">
                <a:latin typeface="+mn-ea"/>
              </a:rPr>
              <a:t>100</a:t>
            </a:r>
            <a:r>
              <a:rPr kumimoji="1" lang="ja-JP" altLang="en-US" sz="1200" dirty="0">
                <a:latin typeface="+mn-ea"/>
              </a:rPr>
              <a:t>％広告を配信するため、プロ野球の試合時間に訪れたユーザー全員にリーチさせることが可能です。</a:t>
            </a:r>
            <a:endParaRPr kumimoji="1" lang="en-US" altLang="ja-JP" sz="1200" dirty="0">
              <a:latin typeface="+mn-ea"/>
            </a:endParaRPr>
          </a:p>
          <a:p>
            <a:r>
              <a:rPr lang="ja-JP" altLang="en-US" sz="1200" dirty="0">
                <a:latin typeface="+mn-ea"/>
              </a:rPr>
              <a:t>また、</a:t>
            </a:r>
            <a:r>
              <a:rPr kumimoji="1" lang="en-US" altLang="ja-JP" sz="1200" dirty="0">
                <a:latin typeface="+mn-ea"/>
              </a:rPr>
              <a:t>SOV100</a:t>
            </a:r>
            <a:r>
              <a:rPr kumimoji="1" lang="ja-JP" altLang="en-US" sz="1200" dirty="0">
                <a:latin typeface="+mn-ea"/>
              </a:rPr>
              <a:t>％配信（ジャック配信）も可能で、ユーザーに対してより強くプロモーションを印象付けることが可能です。</a:t>
            </a:r>
          </a:p>
        </p:txBody>
      </p:sp>
      <p:sp>
        <p:nvSpPr>
          <p:cNvPr id="41" name="テキスト ボックス 20">
            <a:extLst>
              <a:ext uri="{FF2B5EF4-FFF2-40B4-BE49-F238E27FC236}">
                <a16:creationId xmlns:a16="http://schemas.microsoft.com/office/drawing/2014/main" id="{C6B27551-4876-7CA5-2A33-D24C00DFCDC3}"/>
              </a:ext>
            </a:extLst>
          </p:cNvPr>
          <p:cNvSpPr txBox="1"/>
          <p:nvPr/>
        </p:nvSpPr>
        <p:spPr>
          <a:xfrm>
            <a:off x="6368888" y="3266685"/>
            <a:ext cx="4756177" cy="400110"/>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kumimoji="1" lang="ja-JP" altLang="en-US" sz="2000" b="1" u="sng">
                <a:solidFill>
                  <a:schemeClr val="tx1">
                    <a:lumMod val="75000"/>
                    <a:lumOff val="25000"/>
                  </a:schemeClr>
                </a:solidFill>
              </a:rPr>
              <a:t>ジャック配信によるリーチ獲得</a:t>
            </a:r>
          </a:p>
        </p:txBody>
      </p:sp>
      <p:sp>
        <p:nvSpPr>
          <p:cNvPr id="42" name="テキスト ボックス 22">
            <a:extLst>
              <a:ext uri="{FF2B5EF4-FFF2-40B4-BE49-F238E27FC236}">
                <a16:creationId xmlns:a16="http://schemas.microsoft.com/office/drawing/2014/main" id="{C6EF03D9-FC32-A680-205F-8E32C23F6FEA}"/>
              </a:ext>
            </a:extLst>
          </p:cNvPr>
          <p:cNvSpPr txBox="1"/>
          <p:nvPr/>
        </p:nvSpPr>
        <p:spPr>
          <a:xfrm>
            <a:off x="6368888" y="5116754"/>
            <a:ext cx="5003958" cy="461665"/>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kumimoji="1" lang="ja-JP" altLang="en-US" sz="1200"/>
              <a:t>開幕戦やクライマックスシリーズなど、特定日でよりリーチ拡大させ、</a:t>
            </a:r>
            <a:endParaRPr kumimoji="1" lang="en-US" altLang="ja-JP" sz="1200"/>
          </a:p>
          <a:p>
            <a:r>
              <a:rPr lang="ja-JP" altLang="en-US" sz="1200"/>
              <a:t>プロモーションを盛り上げることが可能です。</a:t>
            </a:r>
            <a:endParaRPr kumimoji="1" lang="ja-JP" altLang="en-US" sz="1200"/>
          </a:p>
        </p:txBody>
      </p:sp>
      <p:sp>
        <p:nvSpPr>
          <p:cNvPr id="43" name="テキスト ボックス 23">
            <a:extLst>
              <a:ext uri="{FF2B5EF4-FFF2-40B4-BE49-F238E27FC236}">
                <a16:creationId xmlns:a16="http://schemas.microsoft.com/office/drawing/2014/main" id="{AAF1FFD9-27EA-1370-FB0F-A6197F21216C}"/>
              </a:ext>
            </a:extLst>
          </p:cNvPr>
          <p:cNvSpPr txBox="1"/>
          <p:nvPr/>
        </p:nvSpPr>
        <p:spPr>
          <a:xfrm>
            <a:off x="6368888" y="4711453"/>
            <a:ext cx="4756177" cy="400110"/>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kumimoji="1" lang="ja-JP" altLang="en-US" sz="2000" b="1" u="sng">
                <a:solidFill>
                  <a:schemeClr val="tx1">
                    <a:lumMod val="75000"/>
                    <a:lumOff val="25000"/>
                  </a:schemeClr>
                </a:solidFill>
              </a:rPr>
              <a:t>開幕戦など特定日での効果アップ</a:t>
            </a:r>
          </a:p>
        </p:txBody>
      </p:sp>
      <p:sp>
        <p:nvSpPr>
          <p:cNvPr id="44" name="AutoShape 2">
            <a:extLst>
              <a:ext uri="{FF2B5EF4-FFF2-40B4-BE49-F238E27FC236}">
                <a16:creationId xmlns:a16="http://schemas.microsoft.com/office/drawing/2014/main" id="{E5DB9A67-5CF7-FCD5-7E99-5247BA3A1CE0}"/>
              </a:ext>
            </a:extLst>
          </p:cNvPr>
          <p:cNvSpPr>
            <a:spLocks noChangeAspect="1" noChangeArrowheads="1"/>
          </p:cNvSpPr>
          <p:nvPr/>
        </p:nvSpPr>
        <p:spPr bwMode="auto">
          <a:xfrm>
            <a:off x="5714995" y="3069426"/>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pic>
        <p:nvPicPr>
          <p:cNvPr id="45" name="図 44">
            <a:extLst>
              <a:ext uri="{FF2B5EF4-FFF2-40B4-BE49-F238E27FC236}">
                <a16:creationId xmlns:a16="http://schemas.microsoft.com/office/drawing/2014/main" id="{E30553F4-3C69-B1A9-E4C5-CCA0884A7EAB}"/>
              </a:ext>
            </a:extLst>
          </p:cNvPr>
          <p:cNvPicPr>
            <a:picLocks noChangeAspect="1"/>
          </p:cNvPicPr>
          <p:nvPr/>
        </p:nvPicPr>
        <p:blipFill>
          <a:blip r:embed="rId3"/>
          <a:stretch>
            <a:fillRect/>
          </a:stretch>
        </p:blipFill>
        <p:spPr>
          <a:xfrm>
            <a:off x="5430292" y="1950488"/>
            <a:ext cx="757718" cy="757718"/>
          </a:xfrm>
          <a:prstGeom prst="rect">
            <a:avLst/>
          </a:prstGeom>
        </p:spPr>
      </p:pic>
      <p:pic>
        <p:nvPicPr>
          <p:cNvPr id="46" name="図 45" descr="武器 が含まれている画像&#10;&#10;自動的に生成された説明">
            <a:extLst>
              <a:ext uri="{FF2B5EF4-FFF2-40B4-BE49-F238E27FC236}">
                <a16:creationId xmlns:a16="http://schemas.microsoft.com/office/drawing/2014/main" id="{2664AC29-EEE4-9C8E-6A1C-6ABDC01BCA5C}"/>
              </a:ext>
            </a:extLst>
          </p:cNvPr>
          <p:cNvPicPr>
            <a:picLocks noChangeAspect="1"/>
          </p:cNvPicPr>
          <p:nvPr/>
        </p:nvPicPr>
        <p:blipFill>
          <a:blip r:embed="rId4"/>
          <a:stretch>
            <a:fillRect/>
          </a:stretch>
        </p:blipFill>
        <p:spPr>
          <a:xfrm>
            <a:off x="5396380" y="3167842"/>
            <a:ext cx="825541" cy="825541"/>
          </a:xfrm>
          <a:prstGeom prst="rect">
            <a:avLst/>
          </a:prstGeom>
        </p:spPr>
      </p:pic>
      <p:pic>
        <p:nvPicPr>
          <p:cNvPr id="47" name="図 46" descr="アイコン&#10;&#10;自動的に生成された説明">
            <a:extLst>
              <a:ext uri="{FF2B5EF4-FFF2-40B4-BE49-F238E27FC236}">
                <a16:creationId xmlns:a16="http://schemas.microsoft.com/office/drawing/2014/main" id="{749A5BC6-93C9-A0DE-E39B-33591AC97DDE}"/>
              </a:ext>
            </a:extLst>
          </p:cNvPr>
          <p:cNvPicPr>
            <a:picLocks noChangeAspect="1"/>
          </p:cNvPicPr>
          <p:nvPr/>
        </p:nvPicPr>
        <p:blipFill>
          <a:blip r:embed="rId5"/>
          <a:stretch>
            <a:fillRect/>
          </a:stretch>
        </p:blipFill>
        <p:spPr>
          <a:xfrm>
            <a:off x="5460172" y="4755675"/>
            <a:ext cx="723728" cy="723728"/>
          </a:xfrm>
          <a:prstGeom prst="rect">
            <a:avLst/>
          </a:prstGeom>
        </p:spPr>
      </p:pic>
      <p:sp>
        <p:nvSpPr>
          <p:cNvPr id="49" name="テキスト プレースホルダー 3">
            <a:extLst>
              <a:ext uri="{FF2B5EF4-FFF2-40B4-BE49-F238E27FC236}">
                <a16:creationId xmlns:a16="http://schemas.microsoft.com/office/drawing/2014/main" id="{208F319D-0F12-0125-D668-91EC16C677F0}"/>
              </a:ext>
            </a:extLst>
          </p:cNvPr>
          <p:cNvSpPr txBox="1">
            <a:spLocks/>
          </p:cNvSpPr>
          <p:nvPr/>
        </p:nvSpPr>
        <p:spPr>
          <a:xfrm>
            <a:off x="473530" y="1171423"/>
            <a:ext cx="11128454" cy="29995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1400" dirty="0">
                <a:solidFill>
                  <a:schemeClr val="tx1">
                    <a:lumMod val="95000"/>
                    <a:lumOff val="5000"/>
                  </a:schemeClr>
                </a:solidFill>
                <a:latin typeface="+mn-ea"/>
              </a:rPr>
              <a:t>野球速報アプリで最も注目度と利用頻度が高まる、プロ野球の試合の時間帯に集中的に広告を配信することができる広告メニューです。</a:t>
            </a:r>
          </a:p>
        </p:txBody>
      </p:sp>
      <p:sp>
        <p:nvSpPr>
          <p:cNvPr id="14" name="テキスト ボックス 22">
            <a:extLst>
              <a:ext uri="{FF2B5EF4-FFF2-40B4-BE49-F238E27FC236}">
                <a16:creationId xmlns:a16="http://schemas.microsoft.com/office/drawing/2014/main" id="{AA00065C-8817-325A-525E-C8718345A8D9}"/>
              </a:ext>
            </a:extLst>
          </p:cNvPr>
          <p:cNvSpPr txBox="1"/>
          <p:nvPr/>
        </p:nvSpPr>
        <p:spPr>
          <a:xfrm>
            <a:off x="1408547" y="6035660"/>
            <a:ext cx="5003958" cy="830997"/>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1200" dirty="0"/>
              <a:t>・</a:t>
            </a:r>
            <a:r>
              <a:rPr kumimoji="1" lang="ja-JP" altLang="en-US" sz="1200" dirty="0"/>
              <a:t>試合一覧ページに掲載されます。</a:t>
            </a:r>
            <a:endParaRPr kumimoji="1" lang="en-US" altLang="ja-JP" sz="1200" dirty="0"/>
          </a:p>
          <a:p>
            <a:r>
              <a:rPr kumimoji="1" lang="en-US" altLang="ja-JP" sz="1200" b="1" dirty="0">
                <a:solidFill>
                  <a:srgbClr val="C00000"/>
                </a:solidFill>
              </a:rPr>
              <a:t>※</a:t>
            </a:r>
            <a:r>
              <a:rPr kumimoji="1" lang="ja-JP" altLang="en-US" sz="1200" b="1" dirty="0">
                <a:solidFill>
                  <a:srgbClr val="C00000"/>
                </a:solidFill>
              </a:rPr>
              <a:t>各試合の速報ページには掲載されません</a:t>
            </a:r>
            <a:endParaRPr kumimoji="1" lang="en-US" altLang="ja-JP" sz="1200" b="1" dirty="0">
              <a:solidFill>
                <a:srgbClr val="C00000"/>
              </a:solidFill>
            </a:endParaRPr>
          </a:p>
          <a:p>
            <a:r>
              <a:rPr lang="ja-JP" altLang="en-US" sz="1200" dirty="0"/>
              <a:t>・「すべて」タブ以外のタブ配下にも掲載されます。</a:t>
            </a:r>
            <a:endParaRPr lang="en-US" altLang="ja-JP" sz="1200" dirty="0"/>
          </a:p>
          <a:p>
            <a:r>
              <a:rPr lang="en-US" altLang="ja-JP" sz="1200" dirty="0"/>
              <a:t>※</a:t>
            </a:r>
            <a:r>
              <a:rPr lang="ja-JP" altLang="en-US" sz="1200" dirty="0"/>
              <a:t>掲載イメージは変更になる可能性がございます。</a:t>
            </a:r>
            <a:endParaRPr lang="en-US" altLang="ja-JP" sz="1200" dirty="0"/>
          </a:p>
        </p:txBody>
      </p:sp>
      <p:pic>
        <p:nvPicPr>
          <p:cNvPr id="6" name="図 5">
            <a:extLst>
              <a:ext uri="{FF2B5EF4-FFF2-40B4-BE49-F238E27FC236}">
                <a16:creationId xmlns:a16="http://schemas.microsoft.com/office/drawing/2014/main" id="{AF04CE16-0735-26E4-77C8-DC940051E376}"/>
              </a:ext>
            </a:extLst>
          </p:cNvPr>
          <p:cNvPicPr>
            <a:picLocks noChangeAspect="1"/>
          </p:cNvPicPr>
          <p:nvPr/>
        </p:nvPicPr>
        <p:blipFill>
          <a:blip r:embed="rId6"/>
          <a:stretch>
            <a:fillRect/>
          </a:stretch>
        </p:blipFill>
        <p:spPr>
          <a:xfrm>
            <a:off x="1493498" y="1709499"/>
            <a:ext cx="2969009" cy="4176122"/>
          </a:xfrm>
          <a:prstGeom prst="rect">
            <a:avLst/>
          </a:prstGeom>
        </p:spPr>
      </p:pic>
      <p:sp>
        <p:nvSpPr>
          <p:cNvPr id="11" name="正方形/長方形 10">
            <a:extLst>
              <a:ext uri="{FF2B5EF4-FFF2-40B4-BE49-F238E27FC236}">
                <a16:creationId xmlns:a16="http://schemas.microsoft.com/office/drawing/2014/main" id="{1EE9EAA1-3C42-03D4-CE5A-2F7332723618}"/>
              </a:ext>
            </a:extLst>
          </p:cNvPr>
          <p:cNvSpPr/>
          <p:nvPr/>
        </p:nvSpPr>
        <p:spPr>
          <a:xfrm>
            <a:off x="1631373" y="3322271"/>
            <a:ext cx="2701636" cy="846668"/>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1770849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2429BF-7B3B-37EE-8B8B-9B79D3B90FF7}"/>
            </a:ext>
          </a:extLst>
        </p:cNvPr>
        <p:cNvGrpSpPr/>
        <p:nvPr/>
      </p:nvGrpSpPr>
      <p:grpSpPr>
        <a:xfrm>
          <a:off x="0" y="0"/>
          <a:ext cx="0" cy="0"/>
          <a:chOff x="0" y="0"/>
          <a:chExt cx="0" cy="0"/>
        </a:xfrm>
      </p:grpSpPr>
      <p:sp>
        <p:nvSpPr>
          <p:cNvPr id="5" name="テキスト プレースホルダー 1">
            <a:extLst>
              <a:ext uri="{FF2B5EF4-FFF2-40B4-BE49-F238E27FC236}">
                <a16:creationId xmlns:a16="http://schemas.microsoft.com/office/drawing/2014/main" id="{3225694C-2809-DE39-9C13-CE15C9817EA4}"/>
              </a:ext>
            </a:extLst>
          </p:cNvPr>
          <p:cNvSpPr txBox="1">
            <a:spLocks noGrp="1"/>
          </p:cNvSpPr>
          <p:nvPr>
            <p:ph type="body" sz="quarter" idx="10"/>
          </p:nvPr>
        </p:nvSpPr>
        <p:spPr>
          <a:xfrm>
            <a:off x="1887538" y="252413"/>
            <a:ext cx="8137525" cy="334962"/>
          </a:xfrm>
          <a:prstGeom prst="rect">
            <a:avLst/>
          </a:prstGeom>
        </p:spPr>
        <p:txBody>
          <a:bodyPr wrap="none" lIns="0" tIns="0" rIns="0" bIns="0" anchor="ctr">
            <a:noAutofit/>
          </a:bodyPr>
          <a:lstStyle>
            <a:lvl1pPr marL="0" indent="0" algn="l" defTabSz="914423" rtl="0" eaLnBrk="1" latinLnBrk="0" hangingPunct="1">
              <a:spcBef>
                <a:spcPct val="20000"/>
              </a:spcBef>
              <a:buFont typeface="Arial" pitchFamily="34" charset="0"/>
              <a:buNone/>
              <a:defRPr kumimoji="1" sz="2000" b="1" i="0" kern="1200">
                <a:solidFill>
                  <a:schemeClr val="accent3"/>
                </a:solidFill>
                <a:latin typeface="Meiryo" panose="020B0604030504040204" pitchFamily="34" charset="-128"/>
                <a:ea typeface="Meiryo" panose="020B0604030504040204" pitchFamily="34" charset="-128"/>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kumimoji="1" lang="ja-JP" altLang="en-US" dirty="0">
                <a:solidFill>
                  <a:srgbClr val="00003E"/>
                </a:solidFill>
                <a:latin typeface="Meiryo" panose="020B0604030504040204" pitchFamily="34" charset="-128"/>
                <a:ea typeface="Meiryo" panose="020B0604030504040204" pitchFamily="34" charset="-128"/>
              </a:rPr>
              <a:t>スポーツナビ　野球速報アプリ　商品構成</a:t>
            </a:r>
          </a:p>
        </p:txBody>
      </p:sp>
      <p:sp>
        <p:nvSpPr>
          <p:cNvPr id="12" name="テキスト プレースホルダー 5">
            <a:extLst>
              <a:ext uri="{FF2B5EF4-FFF2-40B4-BE49-F238E27FC236}">
                <a16:creationId xmlns:a16="http://schemas.microsoft.com/office/drawing/2014/main" id="{71A0C96E-2D95-5FA2-0DA1-FBFD0919DE28}"/>
              </a:ext>
            </a:extLst>
          </p:cNvPr>
          <p:cNvSpPr txBox="1">
            <a:spLocks/>
          </p:cNvSpPr>
          <p:nvPr/>
        </p:nvSpPr>
        <p:spPr>
          <a:xfrm>
            <a:off x="595671" y="81412"/>
            <a:ext cx="498782"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a:t>概要</a:t>
            </a:r>
          </a:p>
        </p:txBody>
      </p:sp>
      <p:pic>
        <p:nvPicPr>
          <p:cNvPr id="13" name="図プレースホルダー 8" descr="アイコン&#10;&#10;自動的に生成された説明">
            <a:extLst>
              <a:ext uri="{FF2B5EF4-FFF2-40B4-BE49-F238E27FC236}">
                <a16:creationId xmlns:a16="http://schemas.microsoft.com/office/drawing/2014/main" id="{AC8BED81-6A86-3FB5-A03D-5D0F1EFE72EC}"/>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p:spPr>
      </p:pic>
      <p:sp>
        <p:nvSpPr>
          <p:cNvPr id="2" name="テキスト プレースホルダー 3">
            <a:extLst>
              <a:ext uri="{FF2B5EF4-FFF2-40B4-BE49-F238E27FC236}">
                <a16:creationId xmlns:a16="http://schemas.microsoft.com/office/drawing/2014/main" id="{738928F9-4E03-26C7-9001-71424AC9BA7B}"/>
              </a:ext>
            </a:extLst>
          </p:cNvPr>
          <p:cNvSpPr txBox="1">
            <a:spLocks/>
          </p:cNvSpPr>
          <p:nvPr/>
        </p:nvSpPr>
        <p:spPr>
          <a:xfrm>
            <a:off x="516014" y="1189533"/>
            <a:ext cx="11128454" cy="410837"/>
          </a:xfrm>
          <a:prstGeom prst="rect">
            <a:avLst/>
          </a:prstGeom>
        </p:spPr>
        <p:txBody>
          <a:bodyPr lIns="91440" tIns="45720" rIns="91440" bIns="45720" anchor="t"/>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sz="1400" dirty="0">
                <a:solidFill>
                  <a:schemeClr val="tx1">
                    <a:lumMod val="95000"/>
                    <a:lumOff val="5000"/>
                  </a:schemeClr>
                </a:solidFill>
                <a:latin typeface="メイリオ"/>
                <a:ea typeface="メイリオ"/>
              </a:rPr>
              <a:t>7月1日～9</a:t>
            </a:r>
            <a:r>
              <a:rPr lang="ja-JP" altLang="en-US" sz="1400">
                <a:solidFill>
                  <a:schemeClr val="tx1">
                    <a:lumMod val="95000"/>
                    <a:lumOff val="5000"/>
                  </a:schemeClr>
                </a:solidFill>
                <a:latin typeface="メイリオ"/>
                <a:ea typeface="メイリオ"/>
              </a:rPr>
              <a:t>月</a:t>
            </a:r>
            <a:r>
              <a:rPr lang="en-US" altLang="ja-JP" sz="1400" dirty="0">
                <a:solidFill>
                  <a:schemeClr val="tx1">
                    <a:lumMod val="95000"/>
                    <a:lumOff val="5000"/>
                  </a:schemeClr>
                </a:solidFill>
                <a:latin typeface="メイリオ"/>
                <a:ea typeface="メイリオ"/>
              </a:rPr>
              <a:t>30</a:t>
            </a:r>
            <a:r>
              <a:rPr lang="ja-JP" altLang="en-US" sz="1400">
                <a:solidFill>
                  <a:schemeClr val="tx1">
                    <a:lumMod val="95000"/>
                    <a:lumOff val="5000"/>
                  </a:schemeClr>
                </a:solidFill>
                <a:latin typeface="メイリオ"/>
                <a:ea typeface="メイリオ"/>
              </a:rPr>
              <a:t>日の商品をリリースいたします。</a:t>
            </a:r>
            <a:endParaRPr lang="ja-JP">
              <a:solidFill>
                <a:schemeClr val="tx1">
                  <a:lumMod val="95000"/>
                  <a:lumOff val="5000"/>
                </a:schemeClr>
              </a:solidFill>
              <a:latin typeface="Calibri" panose="020F0502020204030204"/>
              <a:ea typeface="メイリオ" panose="020B0604030504040204" pitchFamily="34" charset="-128"/>
              <a:cs typeface="Calibri" panose="020F0502020204030204"/>
            </a:endParaRPr>
          </a:p>
          <a:p>
            <a:pPr marL="0" indent="0">
              <a:buNone/>
            </a:pPr>
            <a:r>
              <a:rPr lang="ja-JP" altLang="en-US" sz="1400">
                <a:solidFill>
                  <a:schemeClr val="tx1">
                    <a:lumMod val="95000"/>
                    <a:lumOff val="5000"/>
                  </a:schemeClr>
                </a:solidFill>
                <a:latin typeface="メイリオ"/>
                <a:ea typeface="メイリオ"/>
              </a:rPr>
              <a:t>10月1日以降の商品のリリースは未定になります。</a:t>
            </a:r>
            <a:endParaRPr lang="ja-JP">
              <a:solidFill>
                <a:schemeClr val="tx1">
                  <a:lumMod val="95000"/>
                  <a:lumOff val="5000"/>
                </a:schemeClr>
              </a:solidFill>
              <a:ea typeface="メイリオ"/>
              <a:cs typeface="Calibri"/>
            </a:endParaRPr>
          </a:p>
          <a:p>
            <a:pPr marL="0" indent="0">
              <a:buNone/>
            </a:pPr>
            <a:r>
              <a:rPr lang="ja-JP" altLang="en-US" sz="1400">
                <a:solidFill>
                  <a:schemeClr val="tx1">
                    <a:lumMod val="95000"/>
                    <a:lumOff val="5000"/>
                  </a:schemeClr>
                </a:solidFill>
                <a:latin typeface="メイリオ"/>
                <a:ea typeface="メイリオ"/>
              </a:rPr>
              <a:t>リーグ戦の状況よっては売り止めが発生する可能性がございます。</a:t>
            </a:r>
            <a:endParaRPr lang="ja-JP">
              <a:solidFill>
                <a:schemeClr val="tx1">
                  <a:lumMod val="95000"/>
                  <a:lumOff val="5000"/>
                </a:schemeClr>
              </a:solidFill>
            </a:endParaRPr>
          </a:p>
        </p:txBody>
      </p:sp>
      <p:sp>
        <p:nvSpPr>
          <p:cNvPr id="14" name="正方形/長方形 13">
            <a:extLst>
              <a:ext uri="{FF2B5EF4-FFF2-40B4-BE49-F238E27FC236}">
                <a16:creationId xmlns:a16="http://schemas.microsoft.com/office/drawing/2014/main" id="{207A2117-9B15-6F15-D9E0-978F9D538C78}"/>
              </a:ext>
            </a:extLst>
          </p:cNvPr>
          <p:cNvSpPr/>
          <p:nvPr/>
        </p:nvSpPr>
        <p:spPr>
          <a:xfrm>
            <a:off x="1604934" y="2454590"/>
            <a:ext cx="4635796" cy="606057"/>
          </a:xfrm>
          <a:prstGeom prst="rect">
            <a:avLst/>
          </a:prstGeom>
          <a:solidFill>
            <a:srgbClr val="00003E"/>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ja-JP" altLang="en-US" sz="1200" b="1" dirty="0">
                <a:latin typeface="+mn-ea"/>
              </a:rPr>
              <a:t>プロ野球リーグ戦</a:t>
            </a:r>
            <a:endParaRPr lang="en-US" altLang="ja-JP" sz="1200" b="1" dirty="0">
              <a:latin typeface="+mn-ea"/>
            </a:endParaRPr>
          </a:p>
          <a:p>
            <a:pPr algn="ctr"/>
            <a:r>
              <a:rPr lang="en-US" altLang="ja-JP" sz="1200" b="1" dirty="0">
                <a:latin typeface="メイリオ"/>
                <a:ea typeface="メイリオ"/>
              </a:rPr>
              <a:t>2025/７/1</a:t>
            </a:r>
            <a:r>
              <a:rPr lang="ja-JP" altLang="en-US" sz="1200" b="1">
                <a:latin typeface="メイリオ"/>
                <a:ea typeface="メイリオ"/>
              </a:rPr>
              <a:t>～9</a:t>
            </a:r>
            <a:r>
              <a:rPr lang="en-US" altLang="ja-JP" sz="1200" b="1" dirty="0">
                <a:latin typeface="メイリオ"/>
                <a:ea typeface="メイリオ"/>
              </a:rPr>
              <a:t>/30</a:t>
            </a:r>
            <a:endParaRPr kumimoji="1" lang="ja-JP" altLang="en-US" sz="1200" b="1" dirty="0">
              <a:latin typeface="メイリオ"/>
              <a:ea typeface="メイリオ"/>
            </a:endParaRPr>
          </a:p>
        </p:txBody>
      </p:sp>
      <p:sp>
        <p:nvSpPr>
          <p:cNvPr id="23" name="正方形/長方形 22">
            <a:extLst>
              <a:ext uri="{FF2B5EF4-FFF2-40B4-BE49-F238E27FC236}">
                <a16:creationId xmlns:a16="http://schemas.microsoft.com/office/drawing/2014/main" id="{438D9434-713C-72EC-B815-9B2D3CFAD5EE}"/>
              </a:ext>
            </a:extLst>
          </p:cNvPr>
          <p:cNvSpPr/>
          <p:nvPr/>
        </p:nvSpPr>
        <p:spPr>
          <a:xfrm>
            <a:off x="1595409" y="3172690"/>
            <a:ext cx="1645336" cy="999545"/>
          </a:xfrm>
          <a:prstGeom prst="rect">
            <a:avLst/>
          </a:prstGeom>
          <a:solidFill>
            <a:srgbClr val="00003E">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TW" sz="1200" b="1" i="0" dirty="0">
                <a:solidFill>
                  <a:srgbClr val="1D1C1D"/>
                </a:solidFill>
                <a:effectLst/>
                <a:latin typeface="メイリオ" panose="020B0604030504040204" pitchFamily="50" charset="-128"/>
                <a:ea typeface="メイリオ" panose="020B0604030504040204" pitchFamily="50" charset="-128"/>
              </a:rPr>
              <a:t>14</a:t>
            </a:r>
            <a:r>
              <a:rPr lang="zh-TW" altLang="en-US" sz="1200" b="1" i="0" dirty="0">
                <a:solidFill>
                  <a:srgbClr val="1D1C1D"/>
                </a:solidFill>
                <a:effectLst/>
                <a:latin typeface="メイリオ" panose="020B0604030504040204" pitchFamily="50" charset="-128"/>
                <a:ea typeface="メイリオ" panose="020B0604030504040204" pitchFamily="50" charset="-128"/>
              </a:rPr>
              <a:t>時～</a:t>
            </a:r>
            <a:r>
              <a:rPr lang="en-US" altLang="zh-TW" sz="1200" b="1" i="0" dirty="0">
                <a:solidFill>
                  <a:srgbClr val="1D1C1D"/>
                </a:solidFill>
                <a:effectLst/>
                <a:latin typeface="メイリオ" panose="020B0604030504040204" pitchFamily="50" charset="-128"/>
                <a:ea typeface="メイリオ" panose="020B0604030504040204" pitchFamily="50" charset="-128"/>
              </a:rPr>
              <a:t>17</a:t>
            </a:r>
            <a:r>
              <a:rPr lang="zh-TW" altLang="en-US" sz="1200" b="1" i="0" dirty="0">
                <a:solidFill>
                  <a:srgbClr val="1D1C1D"/>
                </a:solidFill>
                <a:effectLst/>
                <a:latin typeface="メイリオ" panose="020B0604030504040204" pitchFamily="50" charset="-128"/>
                <a:ea typeface="メイリオ" panose="020B0604030504040204" pitchFamily="50" charset="-128"/>
              </a:rPr>
              <a:t>時</a:t>
            </a:r>
            <a:r>
              <a:rPr lang="en-US" altLang="zh-TW" sz="1200" b="1" i="0" dirty="0">
                <a:solidFill>
                  <a:srgbClr val="1D1C1D"/>
                </a:solidFill>
                <a:effectLst/>
                <a:latin typeface="メイリオ" panose="020B0604030504040204" pitchFamily="50" charset="-128"/>
                <a:ea typeface="メイリオ" panose="020B0604030504040204" pitchFamily="50" charset="-128"/>
              </a:rPr>
              <a:t>59</a:t>
            </a:r>
            <a:r>
              <a:rPr lang="zh-TW" altLang="en-US" sz="1200" b="1" i="0" dirty="0">
                <a:solidFill>
                  <a:srgbClr val="1D1C1D"/>
                </a:solidFill>
                <a:effectLst/>
                <a:latin typeface="メイリオ" panose="020B0604030504040204" pitchFamily="50" charset="-128"/>
                <a:ea typeface="メイリオ" panose="020B0604030504040204" pitchFamily="50" charset="-128"/>
              </a:rPr>
              <a:t>分</a:t>
            </a:r>
            <a:endParaRPr lang="en-US" altLang="zh-TW" sz="1200" b="1" i="0" dirty="0">
              <a:solidFill>
                <a:srgbClr val="1D1C1D"/>
              </a:solidFill>
              <a:effectLst/>
              <a:latin typeface="メイリオ" panose="020B0604030504040204" pitchFamily="50" charset="-128"/>
              <a:ea typeface="メイリオ" panose="020B0604030504040204" pitchFamily="50" charset="-128"/>
            </a:endParaRPr>
          </a:p>
        </p:txBody>
      </p:sp>
      <p:sp>
        <p:nvSpPr>
          <p:cNvPr id="24" name="正方形/長方形 23">
            <a:extLst>
              <a:ext uri="{FF2B5EF4-FFF2-40B4-BE49-F238E27FC236}">
                <a16:creationId xmlns:a16="http://schemas.microsoft.com/office/drawing/2014/main" id="{7FF5D723-DDCF-68C8-F63A-E4C84799C38D}"/>
              </a:ext>
            </a:extLst>
          </p:cNvPr>
          <p:cNvSpPr/>
          <p:nvPr/>
        </p:nvSpPr>
        <p:spPr>
          <a:xfrm>
            <a:off x="1595409" y="4255019"/>
            <a:ext cx="1645336" cy="999545"/>
          </a:xfrm>
          <a:prstGeom prst="rect">
            <a:avLst/>
          </a:prstGeom>
          <a:solidFill>
            <a:srgbClr val="00003E">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TW" sz="1200" b="1" i="0" dirty="0">
                <a:solidFill>
                  <a:srgbClr val="1D1C1D"/>
                </a:solidFill>
                <a:effectLst/>
                <a:latin typeface="メイリオ" panose="020B0604030504040204" pitchFamily="50" charset="-128"/>
                <a:ea typeface="メイリオ" panose="020B0604030504040204" pitchFamily="50" charset="-128"/>
              </a:rPr>
              <a:t>18</a:t>
            </a:r>
            <a:r>
              <a:rPr lang="zh-TW" altLang="en-US" sz="1200" b="1" i="0" dirty="0">
                <a:solidFill>
                  <a:srgbClr val="1D1C1D"/>
                </a:solidFill>
                <a:effectLst/>
                <a:latin typeface="メイリオ" panose="020B0604030504040204" pitchFamily="50" charset="-128"/>
                <a:ea typeface="メイリオ" panose="020B0604030504040204" pitchFamily="50" charset="-128"/>
              </a:rPr>
              <a:t>時～</a:t>
            </a:r>
            <a:r>
              <a:rPr lang="en-US" altLang="zh-TW" sz="1200" b="1" i="0" dirty="0">
                <a:solidFill>
                  <a:srgbClr val="1D1C1D"/>
                </a:solidFill>
                <a:effectLst/>
                <a:latin typeface="メイリオ" panose="020B0604030504040204" pitchFamily="50" charset="-128"/>
                <a:ea typeface="メイリオ" panose="020B0604030504040204" pitchFamily="50" charset="-128"/>
              </a:rPr>
              <a:t>21</a:t>
            </a:r>
            <a:r>
              <a:rPr lang="zh-TW" altLang="en-US" sz="1200" b="1" i="0" dirty="0">
                <a:solidFill>
                  <a:srgbClr val="1D1C1D"/>
                </a:solidFill>
                <a:effectLst/>
                <a:latin typeface="メイリオ" panose="020B0604030504040204" pitchFamily="50" charset="-128"/>
                <a:ea typeface="メイリオ" panose="020B0604030504040204" pitchFamily="50" charset="-128"/>
              </a:rPr>
              <a:t>時</a:t>
            </a:r>
            <a:r>
              <a:rPr lang="en-US" altLang="zh-TW" sz="1200" b="1" i="0" dirty="0">
                <a:solidFill>
                  <a:srgbClr val="1D1C1D"/>
                </a:solidFill>
                <a:effectLst/>
                <a:latin typeface="メイリオ" panose="020B0604030504040204" pitchFamily="50" charset="-128"/>
                <a:ea typeface="メイリオ" panose="020B0604030504040204" pitchFamily="50" charset="-128"/>
              </a:rPr>
              <a:t>59</a:t>
            </a:r>
            <a:r>
              <a:rPr lang="zh-TW" altLang="en-US" sz="1200" b="1" i="0" dirty="0">
                <a:solidFill>
                  <a:srgbClr val="1D1C1D"/>
                </a:solidFill>
                <a:effectLst/>
                <a:latin typeface="メイリオ" panose="020B0604030504040204" pitchFamily="50" charset="-128"/>
                <a:ea typeface="メイリオ" panose="020B0604030504040204" pitchFamily="50" charset="-128"/>
              </a:rPr>
              <a:t>分</a:t>
            </a:r>
            <a:endParaRPr kumimoji="1" lang="en-US" altLang="ja-JP" sz="1200" b="1" dirty="0">
              <a:solidFill>
                <a:schemeClr val="tx1">
                  <a:lumMod val="95000"/>
                  <a:lumOff val="5000"/>
                </a:schemeClr>
              </a:solidFill>
              <a:latin typeface="メイリオ" panose="020B0604030504040204" pitchFamily="50" charset="-128"/>
              <a:ea typeface="メイリオ" panose="020B0604030504040204" pitchFamily="50" charset="-128"/>
            </a:endParaRPr>
          </a:p>
        </p:txBody>
      </p:sp>
      <p:sp>
        <p:nvSpPr>
          <p:cNvPr id="26" name="正方形/長方形 25">
            <a:extLst>
              <a:ext uri="{FF2B5EF4-FFF2-40B4-BE49-F238E27FC236}">
                <a16:creationId xmlns:a16="http://schemas.microsoft.com/office/drawing/2014/main" id="{E9B028DB-2BFD-8A4E-61EE-CC92BF8B8253}"/>
              </a:ext>
            </a:extLst>
          </p:cNvPr>
          <p:cNvSpPr/>
          <p:nvPr/>
        </p:nvSpPr>
        <p:spPr>
          <a:xfrm>
            <a:off x="3343525" y="3172689"/>
            <a:ext cx="2887679" cy="467833"/>
          </a:xfrm>
          <a:prstGeom prst="rect">
            <a:avLst/>
          </a:prstGeom>
          <a:solidFill>
            <a:srgbClr val="00003E">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200" b="1" i="0" dirty="0">
                <a:solidFill>
                  <a:srgbClr val="1D1C1D"/>
                </a:solidFill>
                <a:effectLst/>
                <a:latin typeface="メイリオ" panose="020B0604030504040204" pitchFamily="50" charset="-128"/>
                <a:ea typeface="メイリオ" panose="020B0604030504040204" pitchFamily="50" charset="-128"/>
              </a:rPr>
              <a:t>SOV100</a:t>
            </a:r>
            <a:r>
              <a:rPr lang="ja-JP" altLang="en-US" sz="1200" b="1" i="0" dirty="0">
                <a:solidFill>
                  <a:srgbClr val="1D1C1D"/>
                </a:solidFill>
                <a:effectLst/>
                <a:latin typeface="メイリオ" panose="020B0604030504040204" pitchFamily="50" charset="-128"/>
                <a:ea typeface="メイリオ" panose="020B0604030504040204" pitchFamily="50" charset="-128"/>
              </a:rPr>
              <a:t>％</a:t>
            </a:r>
            <a:endParaRPr lang="en-US" altLang="zh-TW" sz="1200" b="1" i="0" dirty="0">
              <a:solidFill>
                <a:srgbClr val="1D1C1D"/>
              </a:solidFill>
              <a:effectLst/>
              <a:latin typeface="メイリオ" panose="020B0604030504040204" pitchFamily="50" charset="-128"/>
              <a:ea typeface="メイリオ" panose="020B0604030504040204" pitchFamily="50" charset="-128"/>
            </a:endParaRPr>
          </a:p>
        </p:txBody>
      </p:sp>
      <p:sp>
        <p:nvSpPr>
          <p:cNvPr id="29" name="正方形/長方形 28">
            <a:extLst>
              <a:ext uri="{FF2B5EF4-FFF2-40B4-BE49-F238E27FC236}">
                <a16:creationId xmlns:a16="http://schemas.microsoft.com/office/drawing/2014/main" id="{8184D2E4-722D-D44E-B347-B6F6148387A7}"/>
              </a:ext>
            </a:extLst>
          </p:cNvPr>
          <p:cNvSpPr/>
          <p:nvPr/>
        </p:nvSpPr>
        <p:spPr>
          <a:xfrm>
            <a:off x="3343524" y="3704402"/>
            <a:ext cx="1286751" cy="467833"/>
          </a:xfrm>
          <a:prstGeom prst="rect">
            <a:avLst/>
          </a:prstGeom>
          <a:solidFill>
            <a:srgbClr val="00003E">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200" b="1" dirty="0">
                <a:solidFill>
                  <a:srgbClr val="1D1C1D"/>
                </a:solidFill>
                <a:latin typeface="メイリオ" panose="020B0604030504040204" pitchFamily="50" charset="-128"/>
                <a:ea typeface="メイリオ" panose="020B0604030504040204" pitchFamily="50" charset="-128"/>
              </a:rPr>
              <a:t>FQ1</a:t>
            </a:r>
            <a:endParaRPr lang="en-US" altLang="zh-TW" sz="1200" b="1" i="0" dirty="0">
              <a:solidFill>
                <a:srgbClr val="1D1C1D"/>
              </a:solidFill>
              <a:effectLst/>
              <a:latin typeface="メイリオ" panose="020B0604030504040204" pitchFamily="50" charset="-128"/>
              <a:ea typeface="メイリオ" panose="020B0604030504040204" pitchFamily="50" charset="-128"/>
            </a:endParaRPr>
          </a:p>
        </p:txBody>
      </p:sp>
      <p:sp>
        <p:nvSpPr>
          <p:cNvPr id="49" name="正方形/長方形 48">
            <a:extLst>
              <a:ext uri="{FF2B5EF4-FFF2-40B4-BE49-F238E27FC236}">
                <a16:creationId xmlns:a16="http://schemas.microsoft.com/office/drawing/2014/main" id="{DBD01668-17D6-44DC-8779-8E71E8F2627F}"/>
              </a:ext>
            </a:extLst>
          </p:cNvPr>
          <p:cNvSpPr/>
          <p:nvPr/>
        </p:nvSpPr>
        <p:spPr>
          <a:xfrm>
            <a:off x="3343525" y="4255019"/>
            <a:ext cx="2887679" cy="467833"/>
          </a:xfrm>
          <a:prstGeom prst="rect">
            <a:avLst/>
          </a:prstGeom>
          <a:solidFill>
            <a:srgbClr val="00003E">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200" b="1" i="0" dirty="0">
                <a:solidFill>
                  <a:srgbClr val="1D1C1D"/>
                </a:solidFill>
                <a:effectLst/>
                <a:latin typeface="メイリオ" panose="020B0604030504040204" pitchFamily="50" charset="-128"/>
                <a:ea typeface="メイリオ" panose="020B0604030504040204" pitchFamily="50" charset="-128"/>
              </a:rPr>
              <a:t>SOV100</a:t>
            </a:r>
            <a:r>
              <a:rPr lang="ja-JP" altLang="en-US" sz="1200" b="1" i="0" dirty="0">
                <a:solidFill>
                  <a:srgbClr val="1D1C1D"/>
                </a:solidFill>
                <a:effectLst/>
                <a:latin typeface="メイリオ" panose="020B0604030504040204" pitchFamily="50" charset="-128"/>
                <a:ea typeface="メイリオ" panose="020B0604030504040204" pitchFamily="50" charset="-128"/>
              </a:rPr>
              <a:t>％</a:t>
            </a:r>
            <a:endParaRPr lang="en-US" altLang="zh-TW" sz="1200" b="1" i="0" dirty="0">
              <a:solidFill>
                <a:srgbClr val="1D1C1D"/>
              </a:solidFill>
              <a:effectLst/>
              <a:latin typeface="メイリオ" panose="020B0604030504040204" pitchFamily="50" charset="-128"/>
              <a:ea typeface="メイリオ" panose="020B0604030504040204" pitchFamily="50" charset="-128"/>
            </a:endParaRPr>
          </a:p>
        </p:txBody>
      </p:sp>
      <p:sp>
        <p:nvSpPr>
          <p:cNvPr id="50" name="正方形/長方形 49">
            <a:extLst>
              <a:ext uri="{FF2B5EF4-FFF2-40B4-BE49-F238E27FC236}">
                <a16:creationId xmlns:a16="http://schemas.microsoft.com/office/drawing/2014/main" id="{B2EDBD2D-5D8B-F208-D93A-AB45F246A302}"/>
              </a:ext>
            </a:extLst>
          </p:cNvPr>
          <p:cNvSpPr/>
          <p:nvPr/>
        </p:nvSpPr>
        <p:spPr>
          <a:xfrm>
            <a:off x="3343524" y="4786732"/>
            <a:ext cx="1286751" cy="467833"/>
          </a:xfrm>
          <a:prstGeom prst="rect">
            <a:avLst/>
          </a:prstGeom>
          <a:solidFill>
            <a:srgbClr val="00003E">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200" b="1" dirty="0">
                <a:solidFill>
                  <a:srgbClr val="1D1C1D"/>
                </a:solidFill>
                <a:latin typeface="メイリオ" panose="020B0604030504040204" pitchFamily="50" charset="-128"/>
                <a:ea typeface="メイリオ" panose="020B0604030504040204" pitchFamily="50" charset="-128"/>
              </a:rPr>
              <a:t>FQ1</a:t>
            </a:r>
            <a:endParaRPr lang="en-US" altLang="zh-TW" sz="1200" b="1" i="0" dirty="0">
              <a:solidFill>
                <a:srgbClr val="1D1C1D"/>
              </a:solidFill>
              <a:effectLst/>
              <a:latin typeface="メイリオ" panose="020B0604030504040204" pitchFamily="50" charset="-128"/>
              <a:ea typeface="メイリオ" panose="020B0604030504040204" pitchFamily="50" charset="-128"/>
            </a:endParaRPr>
          </a:p>
        </p:txBody>
      </p:sp>
      <p:sp>
        <p:nvSpPr>
          <p:cNvPr id="62" name="テキスト ボックス 22">
            <a:extLst>
              <a:ext uri="{FF2B5EF4-FFF2-40B4-BE49-F238E27FC236}">
                <a16:creationId xmlns:a16="http://schemas.microsoft.com/office/drawing/2014/main" id="{A77394E7-AA8D-0A4E-0B37-76EB645F7A69}"/>
              </a:ext>
            </a:extLst>
          </p:cNvPr>
          <p:cNvSpPr txBox="1"/>
          <p:nvPr/>
        </p:nvSpPr>
        <p:spPr>
          <a:xfrm>
            <a:off x="1483659" y="5420915"/>
            <a:ext cx="5003958" cy="646331"/>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1200" dirty="0">
                <a:latin typeface="+mn-ea"/>
              </a:rPr>
              <a:t>・同日同時間帯の</a:t>
            </a:r>
            <a:r>
              <a:rPr lang="en-US" altLang="ja-JP" sz="1200" dirty="0">
                <a:latin typeface="+mn-ea"/>
              </a:rPr>
              <a:t>SOV100</a:t>
            </a:r>
            <a:r>
              <a:rPr lang="ja-JP" altLang="en-US" sz="1200" dirty="0">
                <a:latin typeface="+mn-ea"/>
              </a:rPr>
              <a:t>％と</a:t>
            </a:r>
            <a:r>
              <a:rPr lang="en-US" altLang="ja-JP" sz="1200" dirty="0">
                <a:latin typeface="+mn-ea"/>
              </a:rPr>
              <a:t>FQ1</a:t>
            </a:r>
            <a:r>
              <a:rPr lang="ja-JP" altLang="en-US" sz="1200" dirty="0">
                <a:latin typeface="+mn-ea"/>
              </a:rPr>
              <a:t>はどちらかのみ購入可能です。</a:t>
            </a:r>
            <a:endParaRPr lang="en-US" altLang="ja-JP" sz="1200" dirty="0">
              <a:latin typeface="+mn-ea"/>
            </a:endParaRPr>
          </a:p>
          <a:p>
            <a:r>
              <a:rPr lang="ja-JP" altLang="en-US" sz="1200" dirty="0">
                <a:latin typeface="+mn-ea"/>
              </a:rPr>
              <a:t>・時間帯の変更は不可になります。</a:t>
            </a:r>
            <a:endParaRPr lang="en-US" altLang="ja-JP" sz="1200" dirty="0">
              <a:latin typeface="+mn-ea"/>
            </a:endParaRPr>
          </a:p>
          <a:p>
            <a:r>
              <a:rPr lang="ja-JP" altLang="en-US" sz="1200" dirty="0">
                <a:latin typeface="+mn-ea"/>
              </a:rPr>
              <a:t>・試合の有無によって</a:t>
            </a:r>
            <a:r>
              <a:rPr lang="en-US" altLang="ja-JP" sz="1200" dirty="0" err="1">
                <a:latin typeface="+mn-ea"/>
              </a:rPr>
              <a:t>vimps</a:t>
            </a:r>
            <a:r>
              <a:rPr lang="ja-JP" altLang="en-US" sz="1200" dirty="0">
                <a:latin typeface="+mn-ea"/>
              </a:rPr>
              <a:t>は大きく変動します。</a:t>
            </a:r>
            <a:endParaRPr lang="en-US" altLang="ja-JP" sz="1200" dirty="0">
              <a:latin typeface="+mn-ea"/>
            </a:endParaRPr>
          </a:p>
        </p:txBody>
      </p:sp>
      <p:sp>
        <p:nvSpPr>
          <p:cNvPr id="6" name="四角形: 角を丸くする 5">
            <a:extLst>
              <a:ext uri="{FF2B5EF4-FFF2-40B4-BE49-F238E27FC236}">
                <a16:creationId xmlns:a16="http://schemas.microsoft.com/office/drawing/2014/main" id="{ACD41865-DB7E-981C-62BD-D4A8B789AAD5}"/>
              </a:ext>
            </a:extLst>
          </p:cNvPr>
          <p:cNvSpPr/>
          <p:nvPr/>
        </p:nvSpPr>
        <p:spPr>
          <a:xfrm>
            <a:off x="1943101" y="2587577"/>
            <a:ext cx="997380" cy="300584"/>
          </a:xfrm>
          <a:prstGeom prst="roundRect">
            <a:avLst/>
          </a:prstGeom>
          <a:solidFill>
            <a:srgbClr val="E5E5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900" b="1" dirty="0">
                <a:solidFill>
                  <a:srgbClr val="1D1C1D"/>
                </a:solidFill>
                <a:latin typeface="メイリオ" panose="020B0604030504040204" pitchFamily="50" charset="-128"/>
                <a:ea typeface="メイリオ" panose="020B0604030504040204" pitchFamily="50" charset="-128"/>
              </a:rPr>
              <a:t>単日販売</a:t>
            </a:r>
            <a:endParaRPr kumimoji="1" lang="en-US" altLang="ja-JP" sz="900" b="1" dirty="0">
              <a:solidFill>
                <a:srgbClr val="1D1C1D"/>
              </a:solidFill>
              <a:latin typeface="メイリオ" panose="020B0604030504040204" pitchFamily="50" charset="-128"/>
              <a:ea typeface="メイリオ" panose="020B0604030504040204" pitchFamily="50" charset="-128"/>
            </a:endParaRPr>
          </a:p>
          <a:p>
            <a:pPr algn="ctr"/>
            <a:r>
              <a:rPr kumimoji="1" lang="ja-JP" altLang="en-US" sz="900" b="1" dirty="0">
                <a:solidFill>
                  <a:srgbClr val="1D1C1D"/>
                </a:solidFill>
                <a:latin typeface="メイリオ" panose="020B0604030504040204" pitchFamily="50" charset="-128"/>
                <a:ea typeface="メイリオ" panose="020B0604030504040204" pitchFamily="50" charset="-128"/>
              </a:rPr>
              <a:t>時間帯固定</a:t>
            </a:r>
            <a:endParaRPr kumimoji="1" lang="en-US" altLang="ja-JP" sz="900" b="1" dirty="0">
              <a:solidFill>
                <a:srgbClr val="1D1C1D"/>
              </a:solidFill>
              <a:latin typeface="メイリオ" panose="020B0604030504040204" pitchFamily="50" charset="-128"/>
              <a:ea typeface="メイリオ" panose="020B0604030504040204" pitchFamily="50" charset="-128"/>
            </a:endParaRPr>
          </a:p>
        </p:txBody>
      </p:sp>
      <p:sp>
        <p:nvSpPr>
          <p:cNvPr id="7" name="テキスト ボックス 22">
            <a:extLst>
              <a:ext uri="{FF2B5EF4-FFF2-40B4-BE49-F238E27FC236}">
                <a16:creationId xmlns:a16="http://schemas.microsoft.com/office/drawing/2014/main" id="{B84DF36B-160E-00EF-95F9-D92EECF458F7}"/>
              </a:ext>
            </a:extLst>
          </p:cNvPr>
          <p:cNvSpPr txBox="1"/>
          <p:nvPr/>
        </p:nvSpPr>
        <p:spPr>
          <a:xfrm>
            <a:off x="1945177" y="6288168"/>
            <a:ext cx="3961203" cy="276999"/>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US" altLang="ja-JP" sz="1200" dirty="0">
                <a:latin typeface="+mn-ea"/>
              </a:rPr>
              <a:t>※</a:t>
            </a:r>
            <a:r>
              <a:rPr lang="ja-JP" altLang="en-US" sz="1200" dirty="0">
                <a:latin typeface="+mn-ea"/>
              </a:rPr>
              <a:t>詳細は本資料の商品スペックをご確認ください。</a:t>
            </a:r>
            <a:endParaRPr lang="en-US" altLang="ja-JP" sz="1200" dirty="0">
              <a:latin typeface="+mn-ea"/>
            </a:endParaRPr>
          </a:p>
        </p:txBody>
      </p:sp>
      <p:sp>
        <p:nvSpPr>
          <p:cNvPr id="3" name="正方形/長方形 2">
            <a:extLst>
              <a:ext uri="{FF2B5EF4-FFF2-40B4-BE49-F238E27FC236}">
                <a16:creationId xmlns:a16="http://schemas.microsoft.com/office/drawing/2014/main" id="{E980E87E-2E3F-FCDF-C9DD-390BF4348EAC}"/>
              </a:ext>
            </a:extLst>
          </p:cNvPr>
          <p:cNvSpPr/>
          <p:nvPr/>
        </p:nvSpPr>
        <p:spPr>
          <a:xfrm>
            <a:off x="6386484" y="2454590"/>
            <a:ext cx="2530771" cy="606057"/>
          </a:xfrm>
          <a:prstGeom prst="rect">
            <a:avLst/>
          </a:prstGeom>
          <a:solidFill>
            <a:srgbClr val="00003E"/>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altLang="ja-JP" sz="1200" b="1" dirty="0">
                <a:latin typeface="メイリオ"/>
                <a:ea typeface="メイリオ"/>
              </a:rPr>
              <a:t>2025/10/1</a:t>
            </a:r>
            <a:r>
              <a:rPr lang="ja-JP" altLang="en-US" sz="1200" b="1">
                <a:latin typeface="メイリオ"/>
                <a:ea typeface="メイリオ"/>
              </a:rPr>
              <a:t>～</a:t>
            </a:r>
            <a:endParaRPr lang="en-US" altLang="ja-JP" sz="1200" b="1">
              <a:latin typeface="メイリオ"/>
              <a:ea typeface="メイリオ"/>
            </a:endParaRPr>
          </a:p>
        </p:txBody>
      </p:sp>
      <p:sp>
        <p:nvSpPr>
          <p:cNvPr id="8" name="正方形/長方形 7">
            <a:extLst>
              <a:ext uri="{FF2B5EF4-FFF2-40B4-BE49-F238E27FC236}">
                <a16:creationId xmlns:a16="http://schemas.microsoft.com/office/drawing/2014/main" id="{0A1527A3-2751-C2AC-5253-510FF47EFBBD}"/>
              </a:ext>
            </a:extLst>
          </p:cNvPr>
          <p:cNvSpPr/>
          <p:nvPr/>
        </p:nvSpPr>
        <p:spPr>
          <a:xfrm>
            <a:off x="6386484" y="3172689"/>
            <a:ext cx="2531161" cy="999545"/>
          </a:xfrm>
          <a:prstGeom prst="rect">
            <a:avLst/>
          </a:prstGeom>
          <a:solidFill>
            <a:srgbClr val="00003E">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altLang="zh-TW" sz="1200" b="1" dirty="0" err="1">
                <a:solidFill>
                  <a:srgbClr val="1D1C1D"/>
                </a:solidFill>
                <a:latin typeface="メイリオ" panose="020B0604030504040204" pitchFamily="50" charset="-128"/>
                <a:ea typeface="メイリオ" panose="020B0604030504040204" pitchFamily="50" charset="-128"/>
              </a:rPr>
              <a:t>未定</a:t>
            </a:r>
            <a:endParaRPr lang="en-US" altLang="zh-TW" sz="1200" b="1" i="0" dirty="0" err="1">
              <a:solidFill>
                <a:srgbClr val="1D1C1D"/>
              </a:solidFill>
              <a:effectLst/>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2517165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図プレースホルダー 9" descr="アイコン&#10;&#10;自動的に生成された説明">
            <a:extLst>
              <a:ext uri="{FF2B5EF4-FFF2-40B4-BE49-F238E27FC236}">
                <a16:creationId xmlns:a16="http://schemas.microsoft.com/office/drawing/2014/main" id="{6C9B6182-D6CE-A962-8928-56E322954890}"/>
              </a:ext>
            </a:extLst>
          </p:cNvPr>
          <p:cNvPicPr>
            <a:picLocks noGrp="1" noChangeAspect="1"/>
          </p:cNvPicPr>
          <p:nvPr>
            <p:ph type="pic" sz="quarter" idx="15"/>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artisticGlowEdges/>
                    </a14:imgEffect>
                  </a14:imgLayer>
                </a14:imgProps>
              </a:ext>
              <a:ext uri="{28A0092B-C50C-407E-A947-70E740481C1C}">
                <a14:useLocalDpi xmlns:a14="http://schemas.microsoft.com/office/drawing/2010/main" val="0"/>
              </a:ext>
            </a:extLst>
          </a:blip>
          <a:srcRect t="3900" b="3900"/>
          <a:stretch/>
        </p:blipFill>
        <p:spPr/>
      </p:pic>
      <p:sp>
        <p:nvSpPr>
          <p:cNvPr id="6" name="テキスト プレースホルダー 5">
            <a:extLst>
              <a:ext uri="{FF2B5EF4-FFF2-40B4-BE49-F238E27FC236}">
                <a16:creationId xmlns:a16="http://schemas.microsoft.com/office/drawing/2014/main" id="{7AE3B12E-4FD2-DE63-3E76-1C9DD351EB3A}"/>
              </a:ext>
            </a:extLst>
          </p:cNvPr>
          <p:cNvSpPr>
            <a:spLocks noGrp="1"/>
          </p:cNvSpPr>
          <p:nvPr>
            <p:ph type="body" sz="quarter" idx="19"/>
          </p:nvPr>
        </p:nvSpPr>
        <p:spPr/>
        <p:txBody>
          <a:bodyPr/>
          <a:lstStyle/>
          <a:p>
            <a:r>
              <a:rPr lang="ja-JP" altLang="en-US"/>
              <a:t>商品スペック</a:t>
            </a:r>
          </a:p>
        </p:txBody>
      </p:sp>
      <p:sp>
        <p:nvSpPr>
          <p:cNvPr id="5" name="テキスト プレースホルダー 4">
            <a:extLst>
              <a:ext uri="{FF2B5EF4-FFF2-40B4-BE49-F238E27FC236}">
                <a16:creationId xmlns:a16="http://schemas.microsoft.com/office/drawing/2014/main" id="{00267D85-0E80-479C-9AB0-9230C12E3B70}"/>
              </a:ext>
            </a:extLst>
          </p:cNvPr>
          <p:cNvSpPr>
            <a:spLocks noGrp="1"/>
          </p:cNvSpPr>
          <p:nvPr>
            <p:ph type="body" sz="quarter" idx="18"/>
          </p:nvPr>
        </p:nvSpPr>
        <p:spPr/>
        <p:txBody>
          <a:bodyPr/>
          <a:lstStyle/>
          <a:p>
            <a:r>
              <a:rPr kumimoji="1" lang="en-US" altLang="ja-JP"/>
              <a:t>02</a:t>
            </a:r>
            <a:endParaRPr kumimoji="1" lang="ja-JP" altLang="en-US"/>
          </a:p>
        </p:txBody>
      </p:sp>
      <p:sp>
        <p:nvSpPr>
          <p:cNvPr id="2" name="フッター プレースホルダー 1">
            <a:extLst>
              <a:ext uri="{FF2B5EF4-FFF2-40B4-BE49-F238E27FC236}">
                <a16:creationId xmlns:a16="http://schemas.microsoft.com/office/drawing/2014/main" id="{16C40ABE-1BE6-107C-13AD-D714B148CB2C}"/>
              </a:ext>
            </a:extLst>
          </p:cNvPr>
          <p:cNvSpPr>
            <a:spLocks noGrp="1"/>
          </p:cNvSpPr>
          <p:nvPr>
            <p:ph type="ftr" sz="quarter" idx="4294967295"/>
          </p:nvPr>
        </p:nvSpPr>
        <p:spPr>
          <a:xfrm>
            <a:off x="0" y="0"/>
            <a:ext cx="0" cy="0"/>
          </a:xfrm>
        </p:spPr>
        <p:txBody>
          <a:bodyPr/>
          <a:lstStyle/>
          <a:p>
            <a:pPr>
              <a:defRPr/>
            </a:pPr>
            <a:r>
              <a:rPr lang="en" altLang="ja-JP" sz="800">
                <a:solidFill>
                  <a:schemeClr val="accent2"/>
                </a:solidFill>
              </a:rPr>
              <a:t>.</a:t>
            </a:r>
          </a:p>
        </p:txBody>
      </p:sp>
    </p:spTree>
    <p:extLst>
      <p:ext uri="{BB962C8B-B14F-4D97-AF65-F5344CB8AC3E}">
        <p14:creationId xmlns:p14="http://schemas.microsoft.com/office/powerpoint/2010/main" val="23670022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8233F11F-CD18-2F7E-F1B7-265A8FF53190}"/>
              </a:ext>
            </a:extLst>
          </p:cNvPr>
          <p:cNvSpPr>
            <a:spLocks noGrp="1"/>
          </p:cNvSpPr>
          <p:nvPr>
            <p:ph type="body" sz="quarter" idx="12"/>
          </p:nvPr>
        </p:nvSpPr>
        <p:spPr/>
        <p:txBody>
          <a:bodyPr/>
          <a:lstStyle/>
          <a:p>
            <a:pPr marL="0" indent="0" algn="ctr">
              <a:buNone/>
            </a:pPr>
            <a:r>
              <a:rPr lang="ja-JP" altLang="en-US"/>
              <a:t>商品スペック</a:t>
            </a:r>
          </a:p>
        </p:txBody>
      </p:sp>
      <p:pic>
        <p:nvPicPr>
          <p:cNvPr id="13" name="図プレースホルダー 12" descr="アイコン&#10;&#10;自動的に生成された説明">
            <a:extLst>
              <a:ext uri="{FF2B5EF4-FFF2-40B4-BE49-F238E27FC236}">
                <a16:creationId xmlns:a16="http://schemas.microsoft.com/office/drawing/2014/main" id="{9C170B1A-18AB-BD9F-9567-74FC723E55D9}"/>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C755DDC7-1962-58DA-7155-F708E48B2473}"/>
              </a:ext>
            </a:extLst>
          </p:cNvPr>
          <p:cNvSpPr>
            <a:spLocks noGrp="1"/>
          </p:cNvSpPr>
          <p:nvPr>
            <p:ph type="body" sz="quarter" idx="10"/>
          </p:nvPr>
        </p:nvSpPr>
        <p:spPr/>
        <p:txBody>
          <a:bodyPr/>
          <a:lstStyle/>
          <a:p>
            <a:r>
              <a:rPr kumimoji="1" lang="ja-JP" altLang="en-US"/>
              <a:t>商品一覧</a:t>
            </a:r>
          </a:p>
        </p:txBody>
      </p:sp>
      <p:sp>
        <p:nvSpPr>
          <p:cNvPr id="16" name="テキスト ボックス 15">
            <a:extLst>
              <a:ext uri="{FF2B5EF4-FFF2-40B4-BE49-F238E27FC236}">
                <a16:creationId xmlns:a16="http://schemas.microsoft.com/office/drawing/2014/main" id="{1AE2F7EE-83F3-556C-6619-9F651F868918}"/>
              </a:ext>
            </a:extLst>
          </p:cNvPr>
          <p:cNvSpPr txBox="1"/>
          <p:nvPr/>
        </p:nvSpPr>
        <p:spPr>
          <a:xfrm>
            <a:off x="447648" y="1069716"/>
            <a:ext cx="9577064" cy="276999"/>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この資料に掲載している商品一覧</a:t>
            </a:r>
            <a:endParaRPr kumimoji="1" lang="en-US" altLang="ja-JP" sz="18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p:txBody>
      </p:sp>
      <p:graphicFrame>
        <p:nvGraphicFramePr>
          <p:cNvPr id="4" name="表 4">
            <a:extLst>
              <a:ext uri="{FF2B5EF4-FFF2-40B4-BE49-F238E27FC236}">
                <a16:creationId xmlns:a16="http://schemas.microsoft.com/office/drawing/2014/main" id="{6F07FE91-1CD5-843A-4A7F-2E1A4DFCBBAC}"/>
              </a:ext>
            </a:extLst>
          </p:cNvPr>
          <p:cNvGraphicFramePr>
            <a:graphicFrameLocks noGrp="1"/>
          </p:cNvGraphicFramePr>
          <p:nvPr>
            <p:extLst>
              <p:ext uri="{D42A27DB-BD31-4B8C-83A1-F6EECF244321}">
                <p14:modId xmlns:p14="http://schemas.microsoft.com/office/powerpoint/2010/main" val="776288411"/>
              </p:ext>
            </p:extLst>
          </p:nvPr>
        </p:nvGraphicFramePr>
        <p:xfrm>
          <a:off x="479425" y="1816674"/>
          <a:ext cx="11233150" cy="1535224"/>
        </p:xfrm>
        <a:graphic>
          <a:graphicData uri="http://schemas.openxmlformats.org/drawingml/2006/table">
            <a:tbl>
              <a:tblPr firstRow="1" bandRow="1">
                <a:tableStyleId>{21E4AEA4-8DFA-4A89-87EB-49C32662AFE0}</a:tableStyleId>
              </a:tblPr>
              <a:tblGrid>
                <a:gridCol w="2393084">
                  <a:extLst>
                    <a:ext uri="{9D8B030D-6E8A-4147-A177-3AD203B41FA5}">
                      <a16:colId xmlns:a16="http://schemas.microsoft.com/office/drawing/2014/main" val="984914608"/>
                    </a:ext>
                  </a:extLst>
                </a:gridCol>
                <a:gridCol w="6899203">
                  <a:extLst>
                    <a:ext uri="{9D8B030D-6E8A-4147-A177-3AD203B41FA5}">
                      <a16:colId xmlns:a16="http://schemas.microsoft.com/office/drawing/2014/main" val="606051176"/>
                    </a:ext>
                  </a:extLst>
                </a:gridCol>
                <a:gridCol w="1940863">
                  <a:extLst>
                    <a:ext uri="{9D8B030D-6E8A-4147-A177-3AD203B41FA5}">
                      <a16:colId xmlns:a16="http://schemas.microsoft.com/office/drawing/2014/main" val="3805149580"/>
                    </a:ext>
                  </a:extLst>
                </a:gridCol>
              </a:tblGrid>
              <a:tr h="537246">
                <a:tc gridSpan="2">
                  <a:txBody>
                    <a:bodyPr/>
                    <a:lstStyle/>
                    <a:p>
                      <a:pPr algn="ctr"/>
                      <a:r>
                        <a:rPr kumimoji="1" lang="ja-JP" altLang="en-US" sz="1000" b="1" spc="300" dirty="0">
                          <a:solidFill>
                            <a:schemeClr val="bg1"/>
                          </a:solidFill>
                          <a:latin typeface="Meiryo" panose="020B0604030504040204" pitchFamily="34" charset="-128"/>
                          <a:ea typeface="Meiryo" panose="020B0604030504040204" pitchFamily="34" charset="-128"/>
                        </a:rPr>
                        <a:t>商品区分</a:t>
                      </a:r>
                      <a:endParaRPr kumimoji="1" lang="ja-JP" altLang="en-US" sz="1000" b="1" i="0" spc="300" dirty="0">
                        <a:solidFill>
                          <a:schemeClr val="bg1"/>
                        </a:solidFill>
                        <a:latin typeface="Meiryo" panose="020B0604030504040204" pitchFamily="34" charset="-128"/>
                        <a:ea typeface="Meiryo" panose="020B0604030504040204" pitchFamily="34" charset="-128"/>
                      </a:endParaRPr>
                    </a:p>
                  </a:txBody>
                  <a:tcPr marL="0" marR="0" anchor="ctr">
                    <a:lnR w="38100" cap="flat" cmpd="sng" algn="ctr">
                      <a:solidFill>
                        <a:schemeClr val="bg1"/>
                      </a:solidFill>
                      <a:prstDash val="solid"/>
                      <a:round/>
                      <a:headEnd type="none" w="med" len="med"/>
                      <a:tailEnd type="none" w="med" len="med"/>
                    </a:lnR>
                    <a:solidFill>
                      <a:srgbClr val="00003E"/>
                    </a:solidFill>
                  </a:tcPr>
                </a:tc>
                <a:tc hMerge="1">
                  <a:txBody>
                    <a:bodyPr/>
                    <a:lstStyle/>
                    <a:p>
                      <a:pPr algn="ctr"/>
                      <a:r>
                        <a:rPr kumimoji="1" lang="ja-JP" altLang="en-US" sz="1600" b="1" i="0">
                          <a:solidFill>
                            <a:schemeClr val="accent3"/>
                          </a:solidFill>
                          <a:latin typeface="Yu Gothic" panose="020B0400000000000000" pitchFamily="34" charset="-128"/>
                          <a:ea typeface="Yu Gothic" panose="020B0400000000000000" pitchFamily="34" charset="-128"/>
                        </a:rPr>
                        <a:t>商品区分</a:t>
                      </a:r>
                    </a:p>
                  </a:txBody>
                  <a:tcPr anchor="ctr">
                    <a:lnL w="38100" cap="flat" cmpd="sng" algn="ctr">
                      <a:solidFill>
                        <a:schemeClr val="bg1"/>
                      </a:solidFill>
                      <a:prstDash val="solid"/>
                      <a:round/>
                      <a:headEnd type="none" w="med" len="med"/>
                      <a:tailEnd type="none" w="med" len="med"/>
                    </a:lnL>
                    <a:lnB w="38100" cap="flat" cmpd="sng" algn="ctr">
                      <a:solidFill>
                        <a:schemeClr val="bg1"/>
                      </a:solidFill>
                      <a:prstDash val="solid"/>
                      <a:round/>
                      <a:headEnd type="none" w="med" len="med"/>
                      <a:tailEnd type="none" w="med" len="med"/>
                    </a:lnB>
                  </a:tcPr>
                </a:tc>
                <a:tc>
                  <a:txBody>
                    <a:bodyPr/>
                    <a:lstStyle/>
                    <a:p>
                      <a:pPr algn="ctr"/>
                      <a:r>
                        <a:rPr kumimoji="1" lang="ja-JP" altLang="en-US" sz="1000" b="1" spc="300" dirty="0">
                          <a:solidFill>
                            <a:schemeClr val="bg1"/>
                          </a:solidFill>
                          <a:latin typeface="Meiryo" panose="020B0604030504040204" pitchFamily="34" charset="-128"/>
                          <a:ea typeface="Meiryo" panose="020B0604030504040204" pitchFamily="34" charset="-128"/>
                        </a:rPr>
                        <a:t>ページ数</a:t>
                      </a:r>
                      <a:endParaRPr kumimoji="1" lang="ja-JP" altLang="en-US" sz="1000" b="1" i="0" spc="300" dirty="0">
                        <a:solidFill>
                          <a:schemeClr val="bg1"/>
                        </a:solidFill>
                        <a:latin typeface="Meiryo" panose="020B0604030504040204" pitchFamily="34" charset="-128"/>
                        <a:ea typeface="Meiryo" panose="020B0604030504040204" pitchFamily="34" charset="-128"/>
                      </a:endParaRPr>
                    </a:p>
                  </a:txBody>
                  <a:tcPr anchor="ctr">
                    <a:lnL w="38100" cap="flat" cmpd="sng" algn="ctr">
                      <a:solidFill>
                        <a:schemeClr val="bg1"/>
                      </a:solidFill>
                      <a:prstDash val="solid"/>
                      <a:round/>
                      <a:headEnd type="none" w="med" len="med"/>
                      <a:tailEnd type="none" w="med" len="med"/>
                    </a:lnL>
                    <a:lnB w="38100" cap="flat" cmpd="sng" algn="ctr">
                      <a:solidFill>
                        <a:schemeClr val="bg1"/>
                      </a:solidFill>
                      <a:prstDash val="solid"/>
                      <a:round/>
                      <a:headEnd type="none" w="med" len="med"/>
                      <a:tailEnd type="none" w="med" len="med"/>
                    </a:lnB>
                    <a:solidFill>
                      <a:srgbClr val="00003E"/>
                    </a:solidFill>
                  </a:tcPr>
                </a:tc>
                <a:extLst>
                  <a:ext uri="{0D108BD9-81ED-4DB2-BD59-A6C34878D82A}">
                    <a16:rowId xmlns:a16="http://schemas.microsoft.com/office/drawing/2014/main" val="1317350027"/>
                  </a:ext>
                </a:extLst>
              </a:tr>
              <a:tr h="997978">
                <a:tc>
                  <a:txBody>
                    <a:bodyPr/>
                    <a:lstStyle/>
                    <a:p>
                      <a:pPr algn="l"/>
                      <a:r>
                        <a:rPr kumimoji="1" lang="ja-JP" altLang="en-US" sz="1000" b="1" i="0" dirty="0">
                          <a:solidFill>
                            <a:schemeClr val="bg1"/>
                          </a:solidFill>
                          <a:latin typeface="Meiryo" panose="020B0604030504040204" pitchFamily="34" charset="-128"/>
                          <a:ea typeface="Meiryo" panose="020B0604030504040204" pitchFamily="34" charset="-128"/>
                        </a:rPr>
                        <a:t>スマートフォン</a:t>
                      </a:r>
                    </a:p>
                  </a:txBody>
                  <a:tcPr marL="1007999" marR="0" marT="0" marB="0" anchor="ctr">
                    <a:lnR w="38100" cap="flat" cmpd="sng" algn="ctr">
                      <a:solidFill>
                        <a:schemeClr val="bg1"/>
                      </a:solidFill>
                      <a:prstDash val="solid"/>
                      <a:round/>
                      <a:headEnd type="none" w="med" len="med"/>
                      <a:tailEnd type="none" w="med" len="med"/>
                    </a:lnR>
                    <a:lnB w="38100" cap="flat" cmpd="sng" algn="ctr">
                      <a:solidFill>
                        <a:schemeClr val="bg1"/>
                      </a:solidFill>
                      <a:prstDash val="solid"/>
                      <a:round/>
                      <a:headEnd type="none" w="med" len="med"/>
                      <a:tailEnd type="none" w="med" len="med"/>
                    </a:lnB>
                    <a:solidFill>
                      <a:srgbClr val="00003E">
                        <a:alpha val="60000"/>
                      </a:srgbClr>
                    </a:solidFill>
                  </a:tcPr>
                </a:tc>
                <a:tc>
                  <a:txBody>
                    <a:bodyPr/>
                    <a:lstStyle/>
                    <a:p>
                      <a:r>
                        <a:rPr kumimoji="1" lang="ja-JP" altLang="en-US" sz="1050" b="1" i="0" dirty="0">
                          <a:solidFill>
                            <a:srgbClr val="0D0C0D"/>
                          </a:solidFill>
                          <a:latin typeface="Meiryo" panose="020B0604030504040204" pitchFamily="34" charset="-128"/>
                          <a:ea typeface="Meiryo" panose="020B0604030504040204" pitchFamily="34" charset="-128"/>
                        </a:rPr>
                        <a:t>トップパネル</a:t>
                      </a:r>
                    </a:p>
                  </a:txBody>
                  <a:tcPr marL="14400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00003E">
                        <a:alpha val="10196"/>
                      </a:srgbClr>
                    </a:solidFill>
                  </a:tcPr>
                </a:tc>
                <a:tc>
                  <a:txBody>
                    <a:bodyPr/>
                    <a:lstStyle/>
                    <a:p>
                      <a:pPr algn="ctr"/>
                      <a:r>
                        <a:rPr kumimoji="1" lang="en-US" altLang="ja-JP" sz="1050" b="0" i="0" dirty="0">
                          <a:solidFill>
                            <a:srgbClr val="0D0C0D"/>
                          </a:solidFill>
                          <a:latin typeface="Meiryo"/>
                          <a:ea typeface="Meiryo"/>
                        </a:rPr>
                        <a:t>P</a:t>
                      </a:r>
                      <a:r>
                        <a:rPr lang="en-US" altLang="ja-JP" sz="1050" b="0" i="0" dirty="0">
                          <a:solidFill>
                            <a:srgbClr val="0D0C0D"/>
                          </a:solidFill>
                          <a:latin typeface="Meiryo"/>
                          <a:ea typeface="Meiryo"/>
                        </a:rPr>
                        <a:t>.10</a:t>
                      </a:r>
                      <a:endParaRPr kumimoji="1" lang="en-US" altLang="ja-JP" sz="1050" b="0" i="0" dirty="0">
                        <a:solidFill>
                          <a:srgbClr val="0D0C0D"/>
                        </a:solidFill>
                        <a:latin typeface="Meiryo"/>
                        <a:ea typeface="Meiryo"/>
                      </a:endParaRPr>
                    </a:p>
                  </a:txBody>
                  <a:tcPr marL="144000" anchor="ctr">
                    <a:lnL w="38100" cap="flat" cmpd="sng" algn="ctr">
                      <a:solidFill>
                        <a:schemeClr val="bg1"/>
                      </a:solidFill>
                      <a:prstDash val="solid"/>
                      <a:round/>
                      <a:headEnd type="none" w="med" len="med"/>
                      <a:tailEnd type="none" w="med" len="med"/>
                    </a:lnL>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00003E">
                        <a:alpha val="10196"/>
                      </a:srgbClr>
                    </a:solidFill>
                  </a:tcPr>
                </a:tc>
                <a:extLst>
                  <a:ext uri="{0D108BD9-81ED-4DB2-BD59-A6C34878D82A}">
                    <a16:rowId xmlns:a16="http://schemas.microsoft.com/office/drawing/2014/main" val="1021320354"/>
                  </a:ext>
                </a:extLst>
              </a:tr>
            </a:tbl>
          </a:graphicData>
        </a:graphic>
      </p:graphicFrame>
      <p:pic>
        <p:nvPicPr>
          <p:cNvPr id="5" name="図 4">
            <a:extLst>
              <a:ext uri="{FF2B5EF4-FFF2-40B4-BE49-F238E27FC236}">
                <a16:creationId xmlns:a16="http://schemas.microsoft.com/office/drawing/2014/main" id="{ED48E9BF-4205-30EB-BE05-155EB9C0E210}"/>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983226" y="2595923"/>
            <a:ext cx="288000" cy="520176"/>
          </a:xfrm>
          <a:prstGeom prst="rect">
            <a:avLst/>
          </a:prstGeom>
        </p:spPr>
      </p:pic>
    </p:spTree>
    <p:extLst>
      <p:ext uri="{BB962C8B-B14F-4D97-AF65-F5344CB8AC3E}">
        <p14:creationId xmlns:p14="http://schemas.microsoft.com/office/powerpoint/2010/main" val="111024143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MSCレイアウト（広告主・代理店限定）">
  <a:themeElements>
    <a:clrScheme name="ユーザー定義 1">
      <a:dk1>
        <a:srgbClr val="000000"/>
      </a:dk1>
      <a:lt1>
        <a:srgbClr val="FFFFFF"/>
      </a:lt1>
      <a:dk2>
        <a:srgbClr val="00003E"/>
      </a:dk2>
      <a:lt2>
        <a:srgbClr val="FFFFFF"/>
      </a:lt2>
      <a:accent1>
        <a:srgbClr val="00003E"/>
      </a:accent1>
      <a:accent2>
        <a:srgbClr val="06C755"/>
      </a:accent2>
      <a:accent3>
        <a:srgbClr val="FF0033"/>
      </a:accent3>
      <a:accent4>
        <a:srgbClr val="F77911"/>
      </a:accent4>
      <a:accent5>
        <a:srgbClr val="A9A9A9"/>
      </a:accent5>
      <a:accent6>
        <a:srgbClr val="D5D5D5"/>
      </a:accent6>
      <a:hlink>
        <a:srgbClr val="0563C1"/>
      </a:hlink>
      <a:folHlink>
        <a:srgbClr val="0D0D0D"/>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00003E"/>
        </a:solidFill>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lnDef>
      <a:spPr>
        <a:ln w="28575">
          <a:headEnd type="oval" w="lg" len="lg"/>
          <a:tailEnd type="oval" w="lg" len="lg"/>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MSCプロダクト部門資料FMT_v0.1" id="{67D726DE-EA97-2F46-A448-D8C333267734}" vid="{F79B8FC2-5071-944A-B5F6-F0B4F3C8CD4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【社外秘】mscテンプレート_2016</Template>
  <TotalTime>492</TotalTime>
  <Words>3326</Words>
  <Application>Microsoft Office PowerPoint</Application>
  <PresentationFormat>ワイド画面</PresentationFormat>
  <Paragraphs>458</Paragraphs>
  <Slides>21</Slides>
  <Notes>12</Notes>
  <HiddenSlides>0</HiddenSlides>
  <MMClips>0</MMClips>
  <ScaleCrop>false</ScaleCrop>
  <HeadingPairs>
    <vt:vector size="8" baseType="variant">
      <vt:variant>
        <vt:lpstr>使用されているフォント</vt:lpstr>
      </vt:variant>
      <vt:variant>
        <vt:i4>9</vt:i4>
      </vt:variant>
      <vt:variant>
        <vt:lpstr>テーマ</vt:lpstr>
      </vt:variant>
      <vt:variant>
        <vt:i4>1</vt:i4>
      </vt:variant>
      <vt:variant>
        <vt:lpstr>埋め込まれた OLE サーバー</vt:lpstr>
      </vt:variant>
      <vt:variant>
        <vt:i4>1</vt:i4>
      </vt:variant>
      <vt:variant>
        <vt:lpstr>スライド タイトル</vt:lpstr>
      </vt:variant>
      <vt:variant>
        <vt:i4>21</vt:i4>
      </vt:variant>
    </vt:vector>
  </HeadingPairs>
  <TitlesOfParts>
    <vt:vector size="32" baseType="lpstr">
      <vt:lpstr>Hiragino Kaku Gothic Pro</vt:lpstr>
      <vt:lpstr>メイリオ</vt:lpstr>
      <vt:lpstr>メイリオ</vt:lpstr>
      <vt:lpstr>メイリオ 本文</vt:lpstr>
      <vt:lpstr>游ゴシック</vt:lpstr>
      <vt:lpstr>Arial</vt:lpstr>
      <vt:lpstr>Calibri</vt:lpstr>
      <vt:lpstr>Segoe UI</vt:lpstr>
      <vt:lpstr>Wingdings</vt:lpstr>
      <vt:lpstr>MSCレイアウト（広告主・代理店限定）</vt:lpstr>
      <vt:lpstr>think-cell スライド</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subject/>
  <dc:creator>加賀谷 有里</dc:creator>
  <cp:keywords/>
  <dc:description/>
  <cp:lastModifiedBy>不殿 理那</cp:lastModifiedBy>
  <cp:revision>531</cp:revision>
  <dcterms:created xsi:type="dcterms:W3CDTF">2020-02-26T07:28:11Z</dcterms:created>
  <dcterms:modified xsi:type="dcterms:W3CDTF">2025-05-27T01:57:18Z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defa4170-0d19-0005-0004-bc88714345d2_Enabled">
    <vt:lpwstr>true</vt:lpwstr>
  </property>
  <property fmtid="{D5CDD505-2E9C-101B-9397-08002B2CF9AE}" pid="3" name="MSIP_Label_defa4170-0d19-0005-0004-bc88714345d2_SetDate">
    <vt:lpwstr>2024-12-19T12:25:09Z</vt:lpwstr>
  </property>
  <property fmtid="{D5CDD505-2E9C-101B-9397-08002B2CF9AE}" pid="4" name="MSIP_Label_defa4170-0d19-0005-0004-bc88714345d2_Method">
    <vt:lpwstr>Standard</vt:lpwstr>
  </property>
  <property fmtid="{D5CDD505-2E9C-101B-9397-08002B2CF9AE}" pid="5" name="MSIP_Label_defa4170-0d19-0005-0004-bc88714345d2_Name">
    <vt:lpwstr>defa4170-0d19-0005-0004-bc88714345d2</vt:lpwstr>
  </property>
  <property fmtid="{D5CDD505-2E9C-101B-9397-08002B2CF9AE}" pid="6" name="MSIP_Label_defa4170-0d19-0005-0004-bc88714345d2_SiteId">
    <vt:lpwstr>d8c9785c-7bbf-4b6c-bf29-15e4982bfb86</vt:lpwstr>
  </property>
  <property fmtid="{D5CDD505-2E9C-101B-9397-08002B2CF9AE}" pid="7" name="MSIP_Label_defa4170-0d19-0005-0004-bc88714345d2_ActionId">
    <vt:lpwstr>c00cf863-213b-4ded-a01f-b7a150fd3a4c</vt:lpwstr>
  </property>
  <property fmtid="{D5CDD505-2E9C-101B-9397-08002B2CF9AE}" pid="8" name="MSIP_Label_defa4170-0d19-0005-0004-bc88714345d2_ContentBits">
    <vt:lpwstr>0</vt:lpwstr>
  </property>
</Properties>
</file>