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5" r:id="rId1"/>
  </p:sldMasterIdLst>
  <p:notesMasterIdLst>
    <p:notesMasterId r:id="rId23"/>
  </p:notesMasterIdLst>
  <p:handoutMasterIdLst>
    <p:handoutMasterId r:id="rId24"/>
  </p:handoutMasterIdLst>
  <p:sldIdLst>
    <p:sldId id="469" r:id="rId2"/>
    <p:sldId id="572" r:id="rId3"/>
    <p:sldId id="544" r:id="rId4"/>
    <p:sldId id="558" r:id="rId5"/>
    <p:sldId id="695" r:id="rId6"/>
    <p:sldId id="703" r:id="rId7"/>
    <p:sldId id="559" r:id="rId8"/>
    <p:sldId id="701" r:id="rId9"/>
    <p:sldId id="696" r:id="rId10"/>
    <p:sldId id="707" r:id="rId11"/>
    <p:sldId id="699" r:id="rId12"/>
    <p:sldId id="706" r:id="rId13"/>
    <p:sldId id="702" r:id="rId14"/>
    <p:sldId id="569" r:id="rId15"/>
    <p:sldId id="570" r:id="rId16"/>
    <p:sldId id="632" r:id="rId17"/>
    <p:sldId id="634" r:id="rId18"/>
    <p:sldId id="635" r:id="rId19"/>
    <p:sldId id="636" r:id="rId20"/>
    <p:sldId id="715" r:id="rId21"/>
    <p:sldId id="512" r:id="rId2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DED"/>
    <a:srgbClr val="FF0033"/>
    <a:srgbClr val="0D0D0D"/>
    <a:srgbClr val="0D0C0D"/>
    <a:srgbClr val="E5E5EB"/>
    <a:srgbClr val="00003E"/>
    <a:srgbClr val="FFFFFF"/>
    <a:srgbClr val="252525"/>
    <a:srgbClr val="F2F2F5"/>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89" autoAdjust="0"/>
    <p:restoredTop sz="96000" autoAdjust="0"/>
  </p:normalViewPr>
  <p:slideViewPr>
    <p:cSldViewPr snapToGrid="0">
      <p:cViewPr varScale="1">
        <p:scale>
          <a:sx n="100" d="100"/>
          <a:sy n="100" d="100"/>
        </p:scale>
        <p:origin x="64" y="184"/>
      </p:cViewPr>
      <p:guideLst/>
    </p:cSldViewPr>
  </p:slideViewPr>
  <p:notesTextViewPr>
    <p:cViewPr>
      <p:scale>
        <a:sx n="1" d="1"/>
        <a:sy n="1" d="1"/>
      </p:scale>
      <p:origin x="0" y="0"/>
    </p:cViewPr>
  </p:notesTextViewPr>
  <p:notesViewPr>
    <p:cSldViewPr snapToGrid="0">
      <p:cViewPr varScale="1">
        <p:scale>
          <a:sx n="78" d="100"/>
          <a:sy n="78" d="100"/>
        </p:scale>
        <p:origin x="21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83DE1E1D-1E17-0AE3-4F67-A85DC707DC1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5385039-604B-078A-E05A-EDA6CF90616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8D32E07-D81C-4F83-B0A3-6939AB277F83}" type="datetimeFigureOut">
              <a:rPr kumimoji="1" lang="ja-JP" altLang="en-US" smtClean="0"/>
              <a:t>2025/4/9</a:t>
            </a:fld>
            <a:endParaRPr kumimoji="1" lang="ja-JP" altLang="en-US"/>
          </a:p>
        </p:txBody>
      </p:sp>
      <p:sp>
        <p:nvSpPr>
          <p:cNvPr id="4" name="フッター プレースホルダー 3">
            <a:extLst>
              <a:ext uri="{FF2B5EF4-FFF2-40B4-BE49-F238E27FC236}">
                <a16:creationId xmlns:a16="http://schemas.microsoft.com/office/drawing/2014/main" id="{8D6C7085-286A-1AA8-69D3-2780E31B432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35E51A84-6F64-55AF-1F70-DCA872FE633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2ADB5FB-EF67-457D-9149-316DDC4B5261}" type="slidenum">
              <a:rPr kumimoji="1" lang="ja-JP" altLang="en-US" smtClean="0"/>
              <a:t>‹#›</a:t>
            </a:fld>
            <a:endParaRPr kumimoji="1" lang="ja-JP" altLang="en-US"/>
          </a:p>
        </p:txBody>
      </p:sp>
    </p:spTree>
    <p:extLst>
      <p:ext uri="{BB962C8B-B14F-4D97-AF65-F5344CB8AC3E}">
        <p14:creationId xmlns:p14="http://schemas.microsoft.com/office/powerpoint/2010/main" val="19736726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2025/4/9</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36731210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17</a:t>
            </a:fld>
            <a:endParaRPr kumimoji="1" lang="ja-JP" altLang="en-US"/>
          </a:p>
        </p:txBody>
      </p:sp>
    </p:spTree>
    <p:extLst>
      <p:ext uri="{BB962C8B-B14F-4D97-AF65-F5344CB8AC3E}">
        <p14:creationId xmlns:p14="http://schemas.microsoft.com/office/powerpoint/2010/main" val="37846973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18</a:t>
            </a:fld>
            <a:endParaRPr kumimoji="1" lang="ja-JP" altLang="en-US"/>
          </a:p>
        </p:txBody>
      </p:sp>
    </p:spTree>
    <p:extLst>
      <p:ext uri="{BB962C8B-B14F-4D97-AF65-F5344CB8AC3E}">
        <p14:creationId xmlns:p14="http://schemas.microsoft.com/office/powerpoint/2010/main" val="23776025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19</a:t>
            </a:fld>
            <a:endParaRPr kumimoji="1" lang="ja-JP" altLang="en-US"/>
          </a:p>
        </p:txBody>
      </p:sp>
    </p:spTree>
    <p:extLst>
      <p:ext uri="{BB962C8B-B14F-4D97-AF65-F5344CB8AC3E}">
        <p14:creationId xmlns:p14="http://schemas.microsoft.com/office/powerpoint/2010/main" val="13450765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77FE0B-EE3C-8CC1-1759-2CC1F203343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50D1CB1-41C0-2837-E1F2-8553C6B1ADC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1ACA71E-77A1-0003-8279-DA33D3914CDD}"/>
              </a:ext>
            </a:extLst>
          </p:cNvPr>
          <p:cNvSpPr>
            <a:spLocks noGrp="1"/>
          </p:cNvSpPr>
          <p:nvPr>
            <p:ph type="body" idx="1"/>
          </p:nvPr>
        </p:nvSpPr>
        <p:spPr/>
        <p:txBody>
          <a:bodyPr/>
          <a:lstStyle/>
          <a:p>
            <a:endParaRPr kumimoji="1" lang="ja-JP" altLang="en-US" sz="6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a:extLst>
              <a:ext uri="{FF2B5EF4-FFF2-40B4-BE49-F238E27FC236}">
                <a16:creationId xmlns:a16="http://schemas.microsoft.com/office/drawing/2014/main" id="{4EA180A7-65A4-4BFB-02B8-361F3EAAB7A0}"/>
              </a:ext>
            </a:extLst>
          </p:cNvPr>
          <p:cNvSpPr>
            <a:spLocks noGrp="1"/>
          </p:cNvSpPr>
          <p:nvPr>
            <p:ph type="sldNum" sz="quarter" idx="5"/>
          </p:nvPr>
        </p:nvSpPr>
        <p:spPr/>
        <p:txBody>
          <a:bodyPr/>
          <a:lstStyle/>
          <a:p>
            <a:fld id="{8226725D-9DF2-415C-AB8C-875BE3177909}" type="slidenum">
              <a:rPr kumimoji="1" lang="ja-JP" altLang="en-US" smtClean="0"/>
              <a:pPr/>
              <a:t>20</a:t>
            </a:fld>
            <a:endParaRPr kumimoji="1" lang="ja-JP" altLang="en-US"/>
          </a:p>
        </p:txBody>
      </p:sp>
    </p:spTree>
    <p:extLst>
      <p:ext uri="{BB962C8B-B14F-4D97-AF65-F5344CB8AC3E}">
        <p14:creationId xmlns:p14="http://schemas.microsoft.com/office/powerpoint/2010/main" val="3369298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a:t>
            </a:fld>
            <a:endParaRPr kumimoji="1" lang="ja-JP" altLang="en-US"/>
          </a:p>
        </p:txBody>
      </p:sp>
    </p:spTree>
    <p:extLst>
      <p:ext uri="{BB962C8B-B14F-4D97-AF65-F5344CB8AC3E}">
        <p14:creationId xmlns:p14="http://schemas.microsoft.com/office/powerpoint/2010/main" val="492090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4</a:t>
            </a:fld>
            <a:endParaRPr kumimoji="1" lang="ja-JP" altLang="en-US"/>
          </a:p>
        </p:txBody>
      </p:sp>
    </p:spTree>
    <p:extLst>
      <p:ext uri="{BB962C8B-B14F-4D97-AF65-F5344CB8AC3E}">
        <p14:creationId xmlns:p14="http://schemas.microsoft.com/office/powerpoint/2010/main" val="714408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　</a:t>
            </a:r>
            <a:endParaRPr kumimoji="1" lang="en-US" altLang="ja-JP"/>
          </a:p>
          <a:p>
            <a:endParaRPr kumimoji="1" lang="en-US" altLang="ja-JP"/>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26725D-9DF2-415C-AB8C-875BE3177909}"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Tree>
    <p:extLst>
      <p:ext uri="{BB962C8B-B14F-4D97-AF65-F5344CB8AC3E}">
        <p14:creationId xmlns:p14="http://schemas.microsoft.com/office/powerpoint/2010/main" val="33430310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9</a:t>
            </a:fld>
            <a:endParaRPr kumimoji="1" lang="ja-JP" altLang="en-US"/>
          </a:p>
        </p:txBody>
      </p:sp>
    </p:spTree>
    <p:extLst>
      <p:ext uri="{BB962C8B-B14F-4D97-AF65-F5344CB8AC3E}">
        <p14:creationId xmlns:p14="http://schemas.microsoft.com/office/powerpoint/2010/main" val="671434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35BC59-76F6-95D6-FAC2-AE24104F9AE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5A6EC77-EE64-E259-83E7-9A0350DE51F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1D22D7C-BC09-96A1-F6A5-5711402AFC37}"/>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A87CAE9D-3049-D950-751C-404D9ADC694B}"/>
              </a:ext>
            </a:extLst>
          </p:cNvPr>
          <p:cNvSpPr>
            <a:spLocks noGrp="1"/>
          </p:cNvSpPr>
          <p:nvPr>
            <p:ph type="sldNum" sz="quarter" idx="5"/>
          </p:nvPr>
        </p:nvSpPr>
        <p:spPr/>
        <p:txBody>
          <a:bodyPr/>
          <a:lstStyle/>
          <a:p>
            <a:fld id="{8226725D-9DF2-415C-AB8C-875BE3177909}" type="slidenum">
              <a:rPr kumimoji="1" lang="ja-JP" altLang="en-US" smtClean="0"/>
              <a:pPr/>
              <a:t>10</a:t>
            </a:fld>
            <a:endParaRPr kumimoji="1" lang="ja-JP" altLang="en-US"/>
          </a:p>
        </p:txBody>
      </p:sp>
    </p:spTree>
    <p:extLst>
      <p:ext uri="{BB962C8B-B14F-4D97-AF65-F5344CB8AC3E}">
        <p14:creationId xmlns:p14="http://schemas.microsoft.com/office/powerpoint/2010/main" val="41514265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11</a:t>
            </a:fld>
            <a:endParaRPr kumimoji="1" lang="ja-JP" altLang="en-US"/>
          </a:p>
        </p:txBody>
      </p:sp>
    </p:spTree>
    <p:extLst>
      <p:ext uri="{BB962C8B-B14F-4D97-AF65-F5344CB8AC3E}">
        <p14:creationId xmlns:p14="http://schemas.microsoft.com/office/powerpoint/2010/main" val="129092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29F1CB-AEA4-E96B-5AA4-D63501568E1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2802B39-4A83-D61F-0E7B-AEE431CEA21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E93EAC2-6F16-FCCA-5A3D-97AF7962D41C}"/>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1C92015-3C94-DA24-4D08-1E80FA72F276}"/>
              </a:ext>
            </a:extLst>
          </p:cNvPr>
          <p:cNvSpPr>
            <a:spLocks noGrp="1"/>
          </p:cNvSpPr>
          <p:nvPr>
            <p:ph type="sldNum" sz="quarter" idx="5"/>
          </p:nvPr>
        </p:nvSpPr>
        <p:spPr/>
        <p:txBody>
          <a:bodyPr/>
          <a:lstStyle/>
          <a:p>
            <a:fld id="{8226725D-9DF2-415C-AB8C-875BE3177909}" type="slidenum">
              <a:rPr kumimoji="1" lang="ja-JP" altLang="en-US" smtClean="0"/>
              <a:pPr/>
              <a:t>12</a:t>
            </a:fld>
            <a:endParaRPr kumimoji="1" lang="ja-JP" altLang="en-US"/>
          </a:p>
        </p:txBody>
      </p:sp>
    </p:spTree>
    <p:extLst>
      <p:ext uri="{BB962C8B-B14F-4D97-AF65-F5344CB8AC3E}">
        <p14:creationId xmlns:p14="http://schemas.microsoft.com/office/powerpoint/2010/main" val="32835586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16</a:t>
            </a:fld>
            <a:endParaRPr kumimoji="1" lang="ja-JP" altLang="en-US"/>
          </a:p>
        </p:txBody>
      </p:sp>
    </p:spTree>
    <p:extLst>
      <p:ext uri="{BB962C8B-B14F-4D97-AF65-F5344CB8AC3E}">
        <p14:creationId xmlns:p14="http://schemas.microsoft.com/office/powerpoint/2010/main" val="1618885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hasCustomPrompt="1"/>
          </p:nvPr>
        </p:nvSpPr>
        <p:spPr>
          <a:xfrm>
            <a:off x="587375" y="1638954"/>
            <a:ext cx="11017250" cy="1693209"/>
          </a:xfrm>
          <a:prstGeom prst="rect">
            <a:avLst/>
          </a:prstGeom>
        </p:spPr>
        <p:txBody>
          <a:bodyPr lIns="0" tIns="36000" rIns="0" bIns="0" anchor="b">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サービス名</a:t>
            </a:r>
            <a:endPar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endParaRPr>
          </a:p>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月　</a:t>
            </a:r>
            <a:r>
              <a:rPr kumimoji="1" lang="ja-JP" altLang="en-US"/>
              <a:t>セールスシート</a:t>
            </a:r>
            <a:endParaRPr lang="ja-JP" altLang="en-US"/>
          </a:p>
        </p:txBody>
      </p:sp>
      <p:sp>
        <p:nvSpPr>
          <p:cNvPr id="6" name="Text Placeholder 3"/>
          <p:cNvSpPr>
            <a:spLocks noGrp="1"/>
          </p:cNvSpPr>
          <p:nvPr>
            <p:ph type="body" sz="quarter" idx="11" hasCustomPrompt="1"/>
          </p:nvPr>
        </p:nvSpPr>
        <p:spPr>
          <a:xfrm>
            <a:off x="587375" y="5278296"/>
            <a:ext cx="1349375" cy="227154"/>
          </a:xfrm>
          <a:prstGeom prst="rect">
            <a:avLst/>
          </a:prstGeom>
        </p:spPr>
        <p:txBody>
          <a:bodyPr lIns="0" tIns="0" rIns="0" bIns="0"/>
          <a:lstStyle>
            <a:lvl1pPr marL="0" indent="0" algn="l">
              <a:buNone/>
              <a:defRPr sz="100" b="1" i="0" baseline="0">
                <a:solidFill>
                  <a:schemeClr val="bg1"/>
                </a:solidFill>
                <a:latin typeface="メイリオ" panose="020B0604030504040204" pitchFamily="50" charset="-128"/>
                <a:ea typeface="メイリオ" panose="020B0604030504040204" pitchFamily="50" charset="-128"/>
              </a:defRPr>
            </a:lvl1pPr>
            <a:lvl2pPr>
              <a:defRPr sz="2400"/>
            </a:lvl2pPr>
          </a:lstStyle>
          <a:p>
            <a:pPr lvl="0" algn="r"/>
            <a:r>
              <a:rPr kumimoji="1" lang="en-US" altLang="ja-JP" sz="1200" b="0" i="0" spc="300">
                <a:solidFill>
                  <a:schemeClr val="bg1"/>
                </a:solidFill>
                <a:latin typeface="Segoe UI" panose="020B0502040204020203" pitchFamily="34" charset="0"/>
                <a:ea typeface="Yu Gothic" panose="020B0400000000000000" pitchFamily="34" charset="-128"/>
                <a:cs typeface="Segoe UI" panose="020B0502040204020203" pitchFamily="34" charset="0"/>
              </a:rPr>
              <a:t>YYYY/MM/DD</a:t>
            </a:r>
          </a:p>
        </p:txBody>
      </p:sp>
      <p:sp>
        <p:nvSpPr>
          <p:cNvPr id="7" name="Text Placeholder 3"/>
          <p:cNvSpPr>
            <a:spLocks noGrp="1"/>
          </p:cNvSpPr>
          <p:nvPr>
            <p:ph type="body" sz="quarter" idx="12" hasCustomPrompt="1"/>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algn="l"/>
            <a:r>
              <a:rPr kumimoji="1" lang="en-US" altLang="ja-JP" sz="1600" b="0" i="0" spc="0">
                <a:solidFill>
                  <a:schemeClr val="bg1"/>
                </a:solidFill>
                <a:latin typeface="+mn-ea"/>
                <a:ea typeface="+mn-ea"/>
              </a:rPr>
              <a:t>LINE</a:t>
            </a:r>
            <a:r>
              <a:rPr kumimoji="1" lang="ja-JP" altLang="en-US" sz="1600" b="0" i="0" spc="0">
                <a:solidFill>
                  <a:schemeClr val="bg1"/>
                </a:solidFill>
                <a:latin typeface="+mn-ea"/>
                <a:ea typeface="+mn-ea"/>
              </a:rPr>
              <a:t>ヤフー株式会社</a:t>
            </a:r>
          </a:p>
        </p:txBody>
      </p:sp>
      <p:sp>
        <p:nvSpPr>
          <p:cNvPr id="12" name="角丸四角形 3">
            <a:extLst>
              <a:ext uri="{FF2B5EF4-FFF2-40B4-BE49-F238E27FC236}">
                <a16:creationId xmlns:a16="http://schemas.microsoft.com/office/drawing/2014/main" id="{6E03E592-54DF-9AE1-D95D-BBCAF50DFCCA}"/>
              </a:ext>
            </a:extLst>
          </p:cNvPr>
          <p:cNvSpPr/>
          <p:nvPr userDrawn="1"/>
        </p:nvSpPr>
        <p:spPr>
          <a:xfrm>
            <a:off x="587375" y="897384"/>
            <a:ext cx="5077812" cy="432048"/>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a:solidFill>
                <a:schemeClr val="accent6"/>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998BB00D-AB64-6D28-4900-C37FA357BA8B}"/>
              </a:ext>
            </a:extLst>
          </p:cNvPr>
          <p:cNvSpPr txBox="1"/>
          <p:nvPr userDrawn="1"/>
        </p:nvSpPr>
        <p:spPr>
          <a:xfrm>
            <a:off x="1100138" y="953364"/>
            <a:ext cx="4388907" cy="338554"/>
          </a:xfrm>
          <a:prstGeom prst="rect">
            <a:avLst/>
          </a:prstGeom>
          <a:noFill/>
        </p:spPr>
        <p:txBody>
          <a:bodyPr wrap="square">
            <a:spAutoFit/>
          </a:bodyPr>
          <a:lstStyle/>
          <a:p>
            <a:r>
              <a:rPr lang="en-US" altLang="ja-JP" sz="1600" b="1">
                <a:solidFill>
                  <a:srgbClr val="00003E"/>
                </a:solidFill>
              </a:rPr>
              <a:t>Yahoo!</a:t>
            </a:r>
            <a:r>
              <a:rPr lang="ja-JP" altLang="en-US" sz="1600" b="1">
                <a:solidFill>
                  <a:srgbClr val="00003E"/>
                </a:solidFill>
              </a:rPr>
              <a:t>広告　ディスプレイ広告（予約型）</a:t>
            </a:r>
          </a:p>
        </p:txBody>
      </p:sp>
    </p:spTree>
    <p:extLst>
      <p:ext uri="{BB962C8B-B14F-4D97-AF65-F5344CB8AC3E}">
        <p14:creationId xmlns:p14="http://schemas.microsoft.com/office/powerpoint/2010/main" val="2963398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a:solidFill>
                  <a:srgbClr val="00003E"/>
                </a:solidFill>
                <a:latin typeface="+mn-ea"/>
                <a:ea typeface="+mn-ea"/>
                <a:cs typeface="Segoe UI" panose="020B0502040204020203" pitchFamily="34" charset="0"/>
              </a:rPr>
              <a:t>CONTENTS</a:t>
            </a:r>
            <a:endParaRPr kumimoji="1" lang="ja-JP" altLang="en-US" sz="2400" b="1" i="0">
              <a:solidFill>
                <a:srgbClr val="00003E"/>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962348" y="1971952"/>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01</a:t>
            </a:r>
            <a:endParaRPr kumimoji="1" lang="ja-JP" altLang="en-US" sz="1800" b="1" i="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962348" y="2890054"/>
            <a:ext cx="540000" cy="540000"/>
          </a:xfrm>
          <a:prstGeom prst="ellipse">
            <a:avLst/>
          </a:prstGeom>
          <a:solidFill>
            <a:srgbClr val="00003E"/>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02</a:t>
            </a:r>
            <a:endParaRPr kumimoji="1" lang="ja-JP" altLang="en-US" sz="1800" b="1" i="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962348" y="3808156"/>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232348" y="2511952"/>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stCxn id="11" idx="4"/>
            <a:endCxn id="12" idx="0"/>
          </p:cNvCxnSpPr>
          <p:nvPr userDrawn="1"/>
        </p:nvCxnSpPr>
        <p:spPr>
          <a:xfrm>
            <a:off x="1232348" y="3430054"/>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848388" y="2061932"/>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848388" y="3016526"/>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848388" y="3940975"/>
            <a:ext cx="5414600" cy="360040"/>
          </a:xfrm>
          <a:prstGeom prst="rect">
            <a:avLst/>
          </a:prstGeom>
        </p:spPr>
        <p:txBody>
          <a:bodyPr>
            <a:normAutofit/>
          </a:bodyPr>
          <a:lstStyle>
            <a:lvl1pPr>
              <a:defRPr sz="1800" b="1">
                <a:solidFill>
                  <a:srgbClr val="00003E"/>
                </a:solidFill>
              </a:defRPr>
            </a:lvl1pPr>
          </a:lstStyle>
          <a:p>
            <a:pPr lvl="0"/>
            <a:r>
              <a:rPr kumimoji="1" lang="ja-JP" altLang="en-US" dirty="0"/>
              <a:t>コンテンツが５つ以下の時の目次</a:t>
            </a:r>
          </a:p>
        </p:txBody>
      </p:sp>
    </p:spTree>
    <p:extLst>
      <p:ext uri="{BB962C8B-B14F-4D97-AF65-F5344CB8AC3E}">
        <p14:creationId xmlns:p14="http://schemas.microsoft.com/office/powerpoint/2010/main" val="86628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3E"/>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10" name="テキスト プレースホルダー 19">
            <a:extLst>
              <a:ext uri="{FF2B5EF4-FFF2-40B4-BE49-F238E27FC236}">
                <a16:creationId xmlns:a16="http://schemas.microsoft.com/office/drawing/2014/main" id="{BBE8B47C-E3DF-7454-A3FA-093FD29B3210}"/>
              </a:ext>
            </a:extLst>
          </p:cNvPr>
          <p:cNvSpPr>
            <a:spLocks noGrp="1"/>
          </p:cNvSpPr>
          <p:nvPr>
            <p:ph type="body" sz="quarter" idx="18" hasCustomPrompt="1"/>
          </p:nvPr>
        </p:nvSpPr>
        <p:spPr>
          <a:xfrm>
            <a:off x="5551588" y="1210966"/>
            <a:ext cx="1368152" cy="1057321"/>
          </a:xfrm>
          <a:prstGeom prst="rect">
            <a:avLst/>
          </a:prstGeom>
        </p:spPr>
        <p:txBody>
          <a:bodyPr/>
          <a:lstStyle>
            <a:lvl1pPr marL="0" indent="0">
              <a:buNone/>
              <a:defRPr sz="6600" b="1" i="0">
                <a:solidFill>
                  <a:srgbClr val="00003E"/>
                </a:solidFill>
                <a:latin typeface="+mj-ea"/>
                <a:ea typeface="+mj-ea"/>
                <a:cs typeface="Segoe UI" panose="020B0502040204020203" pitchFamily="34" charset="0"/>
              </a:defRPr>
            </a:lvl1pPr>
          </a:lstStyle>
          <a:p>
            <a:pPr lvl="0"/>
            <a:r>
              <a:rPr kumimoji="1" lang="en-US" altLang="ja-JP"/>
              <a:t>01</a:t>
            </a:r>
            <a:endParaRPr kumimoji="1" lang="ja-JP" altLang="en-US"/>
          </a:p>
        </p:txBody>
      </p:sp>
      <p:pic>
        <p:nvPicPr>
          <p:cNvPr id="2" name="グラフィックス 7">
            <a:extLst>
              <a:ext uri="{FF2B5EF4-FFF2-40B4-BE49-F238E27FC236}">
                <a16:creationId xmlns:a16="http://schemas.microsoft.com/office/drawing/2014/main" id="{3B967D41-98D0-C253-8D0F-4F5B9AEA6ED7}"/>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7167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2158996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3" name="正方形/長方形 2">
            <a:extLst>
              <a:ext uri="{FF2B5EF4-FFF2-40B4-BE49-F238E27FC236}">
                <a16:creationId xmlns:a16="http://schemas.microsoft.com/office/drawing/2014/main" id="{83E31476-1A82-F0B6-CD36-03F7D983E5D8}"/>
              </a:ext>
            </a:extLst>
          </p:cNvPr>
          <p:cNvSpPr/>
          <p:nvPr userDrawn="1"/>
        </p:nvSpPr>
        <p:spPr>
          <a:xfrm>
            <a:off x="0" y="5877272"/>
            <a:ext cx="12192000" cy="980728"/>
          </a:xfrm>
          <a:prstGeom prst="rect">
            <a:avLst/>
          </a:prstGeom>
          <a:solidFill>
            <a:srgbClr val="00003E">
              <a:alpha val="5098"/>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6000" tIns="45720" rIns="91440" bIns="288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altLang="ja-JP" sz="900" b="0" i="0" u="none" strike="noStrike" kern="0" cap="none" spc="0" normalizeH="0" baseline="0" noProof="0">
              <a:ln>
                <a:noFill/>
              </a:ln>
              <a:solidFill>
                <a:srgbClr val="000000">
                  <a:lumMod val="65000"/>
                  <a:lumOff val="35000"/>
                </a:srgbClr>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198927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3" name="正方形/長方形 2">
            <a:extLst>
              <a:ext uri="{FF2B5EF4-FFF2-40B4-BE49-F238E27FC236}">
                <a16:creationId xmlns:a16="http://schemas.microsoft.com/office/drawing/2014/main" id="{84D9EAAA-15C7-9E4F-FE6B-744A8780BC0F}"/>
              </a:ext>
            </a:extLst>
          </p:cNvPr>
          <p:cNvSpPr/>
          <p:nvPr userDrawn="1"/>
        </p:nvSpPr>
        <p:spPr>
          <a:xfrm>
            <a:off x="-1200" y="5058000"/>
            <a:ext cx="12193200" cy="1800000"/>
          </a:xfrm>
          <a:prstGeom prst="rect">
            <a:avLst/>
          </a:prstGeom>
          <a:solidFill>
            <a:srgbClr val="00003E">
              <a:alpha val="4706"/>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pic>
        <p:nvPicPr>
          <p:cNvPr id="10" name="グラフィックス 9" descr="警告 単色塗りつぶし">
            <a:extLst>
              <a:ext uri="{FF2B5EF4-FFF2-40B4-BE49-F238E27FC236}">
                <a16:creationId xmlns:a16="http://schemas.microsoft.com/office/drawing/2014/main" id="{1C78B13D-B2DF-C425-BD6B-88E545500AF0}"/>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673" y="5527546"/>
            <a:ext cx="860908" cy="860908"/>
          </a:xfrm>
          <a:prstGeom prst="rect">
            <a:avLst/>
          </a:prstGeom>
        </p:spPr>
      </p:pic>
      <p:sp>
        <p:nvSpPr>
          <p:cNvPr id="11" name="テキスト プレースホルダー 10">
            <a:extLst>
              <a:ext uri="{FF2B5EF4-FFF2-40B4-BE49-F238E27FC236}">
                <a16:creationId xmlns:a16="http://schemas.microsoft.com/office/drawing/2014/main" id="{E05048F5-64BC-EDDD-95C7-8655D6921819}"/>
              </a:ext>
            </a:extLst>
          </p:cNvPr>
          <p:cNvSpPr>
            <a:spLocks noGrp="1"/>
          </p:cNvSpPr>
          <p:nvPr>
            <p:ph type="body" sz="quarter" idx="13"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rgbClr val="00003E"/>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メイリオ　</a:t>
            </a:r>
            <a:r>
              <a:rPr lang="en-US" altLang="ja-JP" sz="1200">
                <a:solidFill>
                  <a:schemeClr val="accent3"/>
                </a:solidFill>
                <a:latin typeface="Meiryo" panose="020B0604030504040204" pitchFamily="34" charset="-128"/>
                <a:ea typeface="Meiryo" panose="020B0604030504040204" pitchFamily="34" charset="-128"/>
              </a:rPr>
              <a:t>12pt</a:t>
            </a:r>
          </a:p>
        </p:txBody>
      </p:sp>
    </p:spTree>
    <p:extLst>
      <p:ext uri="{BB962C8B-B14F-4D97-AF65-F5344CB8AC3E}">
        <p14:creationId xmlns:p14="http://schemas.microsoft.com/office/powerpoint/2010/main" val="3936869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568913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273324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1207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1.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B5F5847-9726-D6C0-67F5-7527AF7AABC1}"/>
              </a:ext>
            </a:extLst>
          </p:cNvPr>
          <p:cNvGraphicFramePr>
            <a:graphicFrameLocks noChangeAspect="1"/>
          </p:cNvGraphicFramePr>
          <p:nvPr userDrawn="1">
            <p:custDataLst>
              <p:tags r:id="rId11"/>
            </p:custDataLst>
            <p:extLst>
              <p:ext uri="{D42A27DB-BD31-4B8C-83A1-F6EECF244321}">
                <p14:modId xmlns:p14="http://schemas.microsoft.com/office/powerpoint/2010/main" val="26640889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12" imgW="7772400" imgH="10058400" progId="TCLayout.ActiveDocument.1">
                  <p:embed/>
                </p:oleObj>
              </mc:Choice>
              <mc:Fallback>
                <p:oleObj name="think-cell スライド" r:id="rId12" imgW="7772400" imgH="10058400" progId="TCLayout.ActiveDocument.1">
                  <p:embed/>
                  <p:pic>
                    <p:nvPicPr>
                      <p:cNvPr id="2" name="think-cell data - do not delete" hidden="1">
                        <a:extLst>
                          <a:ext uri="{FF2B5EF4-FFF2-40B4-BE49-F238E27FC236}">
                            <a16:creationId xmlns:a16="http://schemas.microsoft.com/office/drawing/2014/main" id="{CB5F5847-9726-D6C0-67F5-7527AF7AABC1}"/>
                          </a:ext>
                        </a:extLst>
                      </p:cNvPr>
                      <p:cNvPicPr/>
                      <p:nvPr/>
                    </p:nvPicPr>
                    <p:blipFill>
                      <a:blip r:embed="rId13"/>
                      <a:stretch>
                        <a:fillRect/>
                      </a:stretch>
                    </p:blipFill>
                    <p:spPr>
                      <a:xfrm>
                        <a:off x="1588" y="1588"/>
                        <a:ext cx="1227" cy="1588"/>
                      </a:xfrm>
                      <a:prstGeom prst="rect">
                        <a:avLst/>
                      </a:prstGeom>
                    </p:spPr>
                  </p:pic>
                </p:oleObj>
              </mc:Fallback>
            </mc:AlternateContent>
          </a:graphicData>
        </a:graphic>
      </p:graphicFrame>
      <p:sp>
        <p:nvSpPr>
          <p:cNvPr id="6" name="角丸四角形 5">
            <a:extLst>
              <a:ext uri="{FF2B5EF4-FFF2-40B4-BE49-F238E27FC236}">
                <a16:creationId xmlns:a16="http://schemas.microsoft.com/office/drawing/2014/main" id="{51A55CBA-B7FC-A04E-64BD-FB3AE8BF292C}"/>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4049991301"/>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906" r:id="rId5"/>
    <p:sldLayoutId id="2147483907" r:id="rId6"/>
    <p:sldLayoutId id="2147483890" r:id="rId7"/>
    <p:sldLayoutId id="2147483891" r:id="rId8"/>
    <p:sldLayoutId id="2147483892" r:id="rId9"/>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hyperlink" Target="https://form-business.yahoo.co.jp/claris/enqueteForm?inquiry_type=placement_restrictions"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hyperlink" Target="https://form-business.yahoo.co.jp/claris/enqueteForm?inquiry_type=guaranteed_review" TargetMode="External"/><Relationship Id="rId5" Type="http://schemas.openxmlformats.org/officeDocument/2006/relationships/hyperlink" Target="https://ads-help.yahoo-net.jp/s/article/H000044534" TargetMode="External"/><Relationship Id="rId4" Type="http://schemas.openxmlformats.org/officeDocument/2006/relationships/hyperlink" Target="https://form-business.yahoo.co.jp/claris/enqueteForm?inquiry_type=bls_review"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hyperlink" Target="https://ads-help.yahoo-net.jp/" TargetMode="External"/><Relationship Id="rId5" Type="http://schemas.openxmlformats.org/officeDocument/2006/relationships/hyperlink" Target="https://www.lycbiz.com/jp/terms-and-policies/yahoo/" TargetMode="External"/><Relationship Id="rId4" Type="http://schemas.openxmlformats.org/officeDocument/2006/relationships/hyperlink" Target="https://www.lycbiz.com/jp/download/yahoo/"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hyperlink" Target="https://form-business.yahoo.co.jp/claris/enqueteForm?inquiry_type=guaranteed_review" TargetMode="External"/><Relationship Id="rId3" Type="http://schemas.openxmlformats.org/officeDocument/2006/relationships/image" Target="../media/image19.png"/><Relationship Id="rId7" Type="http://schemas.openxmlformats.org/officeDocument/2006/relationships/hyperlink" Target="https://form-business.yahoo.co.jp/claris/enqueteForm?inquiry_type=placement_restrictions"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hyperlink" Target="https://portal.yadui.business.yahoo.co.jp/agencyportal/30335704/" TargetMode="External"/><Relationship Id="rId5" Type="http://schemas.openxmlformats.org/officeDocument/2006/relationships/hyperlink" Target="https://portal.yadui.business.yahoo.co.jp/agencyportal/873315/" TargetMode="External"/><Relationship Id="rId4" Type="http://schemas.openxmlformats.org/officeDocument/2006/relationships/hyperlink" Target="https://ads-help.yahoo-net.jp/"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hyperlink" Target="https://www.lycbiz.com/jp/download/" TargetMode="External"/><Relationship Id="rId5" Type="http://schemas.openxmlformats.org/officeDocument/2006/relationships/hyperlink" Target="https://portal.yadui.business.yahoo.co.jp/agencyportal/30335704/" TargetMode="External"/><Relationship Id="rId4" Type="http://schemas.openxmlformats.org/officeDocument/2006/relationships/hyperlink" Target="https://portal.yadui.business.yahoo.co.jp/agencyportal/873240/"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7.emf"/></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hyperlink" Target="https://ads-help.yahoo-net.jp/s/article/H000044930?language=j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EBB5ED4-C486-2825-FC79-B427C58180A6}"/>
              </a:ext>
            </a:extLst>
          </p:cNvPr>
          <p:cNvSpPr>
            <a:spLocks noGrp="1"/>
          </p:cNvSpPr>
          <p:nvPr>
            <p:ph type="body" sz="quarter" idx="10"/>
          </p:nvPr>
        </p:nvSpPr>
        <p:spPr/>
        <p:txBody>
          <a:body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スポーツナビ　野球速報アプリ</a:t>
            </a:r>
            <a:endPar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ja-JP" altLang="en-US" dirty="0"/>
              <a:t>セールスシート</a:t>
            </a:r>
            <a:endParaRPr lang="ja-JP" altLang="en-US" dirty="0"/>
          </a:p>
        </p:txBody>
      </p:sp>
      <p:sp>
        <p:nvSpPr>
          <p:cNvPr id="4" name="テキスト プレースホルダー 3">
            <a:extLst>
              <a:ext uri="{FF2B5EF4-FFF2-40B4-BE49-F238E27FC236}">
                <a16:creationId xmlns:a16="http://schemas.microsoft.com/office/drawing/2014/main" id="{86100150-09F2-0FD5-FF4E-60A49DDF0E97}"/>
              </a:ext>
            </a:extLst>
          </p:cNvPr>
          <p:cNvSpPr>
            <a:spLocks noGrp="1"/>
          </p:cNvSpPr>
          <p:nvPr>
            <p:ph type="body" sz="quarter" idx="11"/>
          </p:nvPr>
        </p:nvSpPr>
        <p:spPr>
          <a:xfrm>
            <a:off x="587375" y="5278295"/>
            <a:ext cx="1196349" cy="220983"/>
          </a:xfrm>
        </p:spPr>
        <p:txBody>
          <a:bodyPr/>
          <a:lstStyle/>
          <a:p>
            <a:r>
              <a:rPr lang="en-US" altLang="ja-JP" sz="1200" dirty="0"/>
              <a:t>2025/1/10</a:t>
            </a:r>
            <a:endParaRPr lang="ja-JP" altLang="en-US" sz="1200" dirty="0"/>
          </a:p>
          <a:p>
            <a:endParaRPr lang="ja-JP" altLang="en-US" sz="600" dirty="0"/>
          </a:p>
        </p:txBody>
      </p:sp>
      <p:sp>
        <p:nvSpPr>
          <p:cNvPr id="5" name="テキスト プレースホルダー 4">
            <a:extLst>
              <a:ext uri="{FF2B5EF4-FFF2-40B4-BE49-F238E27FC236}">
                <a16:creationId xmlns:a16="http://schemas.microsoft.com/office/drawing/2014/main" id="{6D788480-331B-3F7D-2310-31677A1A19DB}"/>
              </a:ext>
            </a:extLst>
          </p:cNvPr>
          <p:cNvSpPr>
            <a:spLocks noGrp="1"/>
          </p:cNvSpPr>
          <p:nvPr>
            <p:ph type="body" sz="quarter" idx="12"/>
          </p:nvPr>
        </p:nvSpPr>
        <p:spPr/>
        <p:txBody>
          <a:bodyPr/>
          <a:lstStyle/>
          <a:p>
            <a:r>
              <a:rPr lang="en-US" altLang="ja-JP" dirty="0"/>
              <a:t>LINE</a:t>
            </a:r>
            <a:r>
              <a:rPr lang="ja-JP" altLang="en-US" dirty="0"/>
              <a:t>ヤフー株式会社</a:t>
            </a:r>
          </a:p>
        </p:txBody>
      </p:sp>
      <p:sp>
        <p:nvSpPr>
          <p:cNvPr id="2" name="テキスト プレースホルダー 3">
            <a:extLst>
              <a:ext uri="{FF2B5EF4-FFF2-40B4-BE49-F238E27FC236}">
                <a16:creationId xmlns:a16="http://schemas.microsoft.com/office/drawing/2014/main" id="{A8893480-2C2A-D872-8246-17B5D446B86D}"/>
              </a:ext>
            </a:extLst>
          </p:cNvPr>
          <p:cNvSpPr txBox="1">
            <a:spLocks/>
          </p:cNvSpPr>
          <p:nvPr/>
        </p:nvSpPr>
        <p:spPr>
          <a:xfrm>
            <a:off x="587375" y="5499278"/>
            <a:ext cx="1595921" cy="277039"/>
          </a:xfrm>
          <a:prstGeom prst="rect">
            <a:avLst/>
          </a:prstGeom>
        </p:spPr>
        <p:txBody>
          <a:bodyPr lIns="0" tIns="0" rIns="0" bIns="0"/>
          <a:lstStyle>
            <a:lvl1pPr marL="0" indent="0" algn="l" rtl="0" eaLnBrk="0" fontAlgn="base" hangingPunct="0">
              <a:lnSpc>
                <a:spcPct val="90000"/>
              </a:lnSpc>
              <a:spcBef>
                <a:spcPts val="1000"/>
              </a:spcBef>
              <a:spcAft>
                <a:spcPct val="0"/>
              </a:spcAft>
              <a:buFont typeface="Arial" panose="020B0604020202020204" pitchFamily="34" charset="0"/>
              <a:buNone/>
              <a:defRPr kumimoji="1" sz="100" b="1" i="0" kern="1200" baseline="0">
                <a:solidFill>
                  <a:schemeClr val="bg1"/>
                </a:solidFill>
                <a:latin typeface="メイリオ" panose="020B0604030504040204" pitchFamily="50" charset="-128"/>
                <a:ea typeface="メイリオ" panose="020B0604030504040204" pitchFamily="50" charset="-128"/>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1200" dirty="0"/>
              <a:t>更新日：</a:t>
            </a:r>
            <a:r>
              <a:rPr lang="en-US" altLang="ja-JP" sz="1200" dirty="0"/>
              <a:t>2025/4/15</a:t>
            </a:r>
            <a:endParaRPr lang="ja-JP" altLang="en-US" sz="600" dirty="0"/>
          </a:p>
          <a:p>
            <a:endParaRPr lang="ja-JP" altLang="en-US" sz="600" dirty="0"/>
          </a:p>
        </p:txBody>
      </p:sp>
    </p:spTree>
    <p:extLst>
      <p:ext uri="{BB962C8B-B14F-4D97-AF65-F5344CB8AC3E}">
        <p14:creationId xmlns:p14="http://schemas.microsoft.com/office/powerpoint/2010/main" val="3274969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7B5782-EFE3-1072-98ED-9014B5A81980}"/>
            </a:ext>
          </a:extLst>
        </p:cNvPr>
        <p:cNvGrpSpPr/>
        <p:nvPr/>
      </p:nvGrpSpPr>
      <p:grpSpPr>
        <a:xfrm>
          <a:off x="0" y="0"/>
          <a:ext cx="0" cy="0"/>
          <a:chOff x="0" y="0"/>
          <a:chExt cx="0" cy="0"/>
        </a:xfrm>
      </p:grpSpPr>
      <p:sp>
        <p:nvSpPr>
          <p:cNvPr id="11" name="テキスト プレースホルダー 35">
            <a:extLst>
              <a:ext uri="{FF2B5EF4-FFF2-40B4-BE49-F238E27FC236}">
                <a16:creationId xmlns:a16="http://schemas.microsoft.com/office/drawing/2014/main" id="{BFED2118-57E3-63E8-245E-C018EEB1367B}"/>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7" name="図プレースホルダー 6" descr="アイコン&#10;&#10;自動的に生成された説明">
            <a:extLst>
              <a:ext uri="{FF2B5EF4-FFF2-40B4-BE49-F238E27FC236}">
                <a16:creationId xmlns:a16="http://schemas.microsoft.com/office/drawing/2014/main" id="{5AF5460A-2456-0B01-CB04-7E4998D2A713}"/>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角丸四角形 3">
            <a:extLst>
              <a:ext uri="{FF2B5EF4-FFF2-40B4-BE49-F238E27FC236}">
                <a16:creationId xmlns:a16="http://schemas.microsoft.com/office/drawing/2014/main" id="{AB3467B1-5B29-444E-5B9B-6A852F26A27C}"/>
              </a:ext>
            </a:extLst>
          </p:cNvPr>
          <p:cNvSpPr/>
          <p:nvPr/>
        </p:nvSpPr>
        <p:spPr>
          <a:xfrm>
            <a:off x="1792443" y="186644"/>
            <a:ext cx="1484157"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商品一覧</a:t>
            </a:r>
          </a:p>
        </p:txBody>
      </p:sp>
      <p:sp>
        <p:nvSpPr>
          <p:cNvPr id="6" name="テキスト プレースホルダー 1">
            <a:extLst>
              <a:ext uri="{FF2B5EF4-FFF2-40B4-BE49-F238E27FC236}">
                <a16:creationId xmlns:a16="http://schemas.microsoft.com/office/drawing/2014/main" id="{64AE0FBA-2846-AD5F-055E-391DE09A17B7}"/>
              </a:ext>
            </a:extLst>
          </p:cNvPr>
          <p:cNvSpPr>
            <a:spLocks noGrp="1"/>
          </p:cNvSpPr>
          <p:nvPr>
            <p:ph type="body" sz="quarter" idx="10"/>
          </p:nvPr>
        </p:nvSpPr>
        <p:spPr>
          <a:xfrm>
            <a:off x="3657600" y="252000"/>
            <a:ext cx="6278292" cy="335028"/>
          </a:xfrm>
        </p:spPr>
        <p:txBody>
          <a:bodyPr/>
          <a:lstStyle/>
          <a:p>
            <a:r>
              <a:rPr lang="ja-JP" altLang="en-US" dirty="0"/>
              <a:t>トップパネル　スマートフォン</a:t>
            </a:r>
          </a:p>
        </p:txBody>
      </p:sp>
      <p:graphicFrame>
        <p:nvGraphicFramePr>
          <p:cNvPr id="2" name="表 1">
            <a:extLst>
              <a:ext uri="{FF2B5EF4-FFF2-40B4-BE49-F238E27FC236}">
                <a16:creationId xmlns:a16="http://schemas.microsoft.com/office/drawing/2014/main" id="{B5466AFC-0FE4-25C0-7BA6-A0A45BC672DB}"/>
              </a:ext>
            </a:extLst>
          </p:cNvPr>
          <p:cNvGraphicFramePr>
            <a:graphicFrameLocks noGrp="1"/>
          </p:cNvGraphicFramePr>
          <p:nvPr>
            <p:extLst>
              <p:ext uri="{D42A27DB-BD31-4B8C-83A1-F6EECF244321}">
                <p14:modId xmlns:p14="http://schemas.microsoft.com/office/powerpoint/2010/main" val="2535026258"/>
              </p:ext>
            </p:extLst>
          </p:nvPr>
        </p:nvGraphicFramePr>
        <p:xfrm>
          <a:off x="479426" y="919895"/>
          <a:ext cx="11244151" cy="4553946"/>
        </p:xfrm>
        <a:graphic>
          <a:graphicData uri="http://schemas.openxmlformats.org/drawingml/2006/table">
            <a:tbl>
              <a:tblPr firstCol="1" bandRow="1"/>
              <a:tblGrid>
                <a:gridCol w="3736973">
                  <a:extLst>
                    <a:ext uri="{9D8B030D-6E8A-4147-A177-3AD203B41FA5}">
                      <a16:colId xmlns:a16="http://schemas.microsoft.com/office/drawing/2014/main" val="792911817"/>
                    </a:ext>
                  </a:extLst>
                </a:gridCol>
                <a:gridCol w="3753589">
                  <a:extLst>
                    <a:ext uri="{9D8B030D-6E8A-4147-A177-3AD203B41FA5}">
                      <a16:colId xmlns:a16="http://schemas.microsoft.com/office/drawing/2014/main" val="1525620392"/>
                    </a:ext>
                  </a:extLst>
                </a:gridCol>
                <a:gridCol w="3753589">
                  <a:extLst>
                    <a:ext uri="{9D8B030D-6E8A-4147-A177-3AD203B41FA5}">
                      <a16:colId xmlns:a16="http://schemas.microsoft.com/office/drawing/2014/main" val="2881972934"/>
                    </a:ext>
                  </a:extLst>
                </a:gridCol>
              </a:tblGrid>
              <a:tr h="50068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1" kern="1200" dirty="0">
                          <a:solidFill>
                            <a:schemeClr val="bg1"/>
                          </a:solidFill>
                          <a:latin typeface="Meiryo"/>
                          <a:ea typeface="Meiryo"/>
                          <a:cs typeface="+mn-cs"/>
                        </a:rPr>
                        <a:t>スポーツナビ　野球速報アプリ　トップパネル　</a:t>
                      </a:r>
                      <a:r>
                        <a:rPr kumimoji="1" lang="en-US" altLang="ja-JP" sz="1050" b="1" kern="1200" dirty="0">
                          <a:solidFill>
                            <a:schemeClr val="bg1"/>
                          </a:solidFill>
                          <a:latin typeface="Meiryo"/>
                          <a:ea typeface="Meiryo"/>
                          <a:cs typeface="+mn-cs"/>
                        </a:rPr>
                        <a:t>SP</a:t>
                      </a:r>
                      <a:r>
                        <a:rPr kumimoji="1" lang="ja-JP" altLang="en-US" sz="1050" b="1" kern="1200" dirty="0">
                          <a:solidFill>
                            <a:schemeClr val="bg1"/>
                          </a:solidFill>
                          <a:latin typeface="Meiryo"/>
                          <a:ea typeface="Meiryo"/>
                          <a:cs typeface="+mn-cs"/>
                        </a:rPr>
                        <a:t>（</a:t>
                      </a:r>
                      <a:r>
                        <a:rPr kumimoji="1" lang="en-US" altLang="ja-JP" sz="1050" b="1" kern="1200" dirty="0">
                          <a:solidFill>
                            <a:schemeClr val="bg1"/>
                          </a:solidFill>
                          <a:latin typeface="Meiryo"/>
                          <a:ea typeface="Meiryo"/>
                          <a:cs typeface="+mn-cs"/>
                        </a:rPr>
                        <a:t>3/28</a:t>
                      </a:r>
                      <a:r>
                        <a:rPr kumimoji="1" lang="ja-JP" altLang="en-US" sz="1050" b="1" kern="1200" dirty="0">
                          <a:solidFill>
                            <a:schemeClr val="bg1"/>
                          </a:solidFill>
                          <a:latin typeface="Meiryo"/>
                          <a:ea typeface="Meiryo"/>
                          <a:cs typeface="+mn-cs"/>
                        </a:rPr>
                        <a:t>～</a:t>
                      </a:r>
                      <a:r>
                        <a:rPr kumimoji="1" lang="en-US" altLang="ja-JP" sz="1050" b="1" kern="1200" dirty="0">
                          <a:solidFill>
                            <a:schemeClr val="bg1"/>
                          </a:solidFill>
                          <a:latin typeface="Meiryo"/>
                          <a:ea typeface="Meiryo"/>
                          <a:cs typeface="+mn-cs"/>
                        </a:rPr>
                        <a:t>3/30</a:t>
                      </a:r>
                      <a:r>
                        <a:rPr kumimoji="1" lang="ja-JP" altLang="en-US" sz="1050" b="1" kern="1200" dirty="0">
                          <a:solidFill>
                            <a:schemeClr val="bg1"/>
                          </a:solidFill>
                          <a:latin typeface="Meiryo"/>
                          <a:ea typeface="Meiryo"/>
                          <a:cs typeface="+mn-cs"/>
                        </a:rPr>
                        <a:t>）</a:t>
                      </a:r>
                      <a:endParaRPr kumimoji="1" lang="en-US" altLang="ja-JP" sz="1050" b="1" kern="1200" dirty="0">
                        <a:solidFill>
                          <a:schemeClr val="bg1"/>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pPr algn="ctr"/>
                      <a:endParaRPr kumimoji="1" lang="en-US" altLang="ja-JP" sz="1050" b="1" kern="1200" dirty="0">
                        <a:solidFill>
                          <a:schemeClr val="bg1"/>
                        </a:solidFill>
                        <a:latin typeface="Meiryo"/>
                        <a:ea typeface="Meiryo"/>
                        <a:cs typeface="+mn-cs"/>
                      </a:endParaRPr>
                    </a:p>
                  </a:txBody>
                  <a:tcPr marT="36000" marB="0" anchor="ctr">
                    <a:lnL w="19050">
                      <a:solidFill>
                        <a:schemeClr val="bg1"/>
                      </a:solidFill>
                    </a:lnL>
                    <a:lnR w="19050">
                      <a:solidFill>
                        <a:schemeClr val="bg1"/>
                      </a:solidFill>
                    </a:lnR>
                    <a:lnT w="19050">
                      <a:solidFill>
                        <a:schemeClr val="bg1"/>
                      </a:solidFill>
                    </a:lnT>
                    <a:lnB w="19050">
                      <a:solidFill>
                        <a:schemeClr val="bg1"/>
                      </a:solidFill>
                    </a:lnB>
                    <a:lnTlToBr w="0">
                      <a:noFill/>
                    </a:lnTlToBr>
                    <a:lnBlToTr w="0">
                      <a:noFill/>
                    </a:lnBlToTr>
                    <a:solidFill>
                      <a:srgbClr val="00003E"/>
                    </a:solidFill>
                  </a:tcPr>
                </a:tc>
                <a:extLst>
                  <a:ext uri="{0D108BD9-81ED-4DB2-BD59-A6C34878D82A}">
                    <a16:rowId xmlns:a16="http://schemas.microsoft.com/office/drawing/2014/main" val="2117335041"/>
                  </a:ext>
                </a:extLst>
              </a:tr>
              <a:tr h="29495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リリース種別</a:t>
                      </a:r>
                      <a:r>
                        <a:rPr kumimoji="1" lang="en-US" altLang="ja-JP" sz="900" b="0" kern="1200" dirty="0">
                          <a:solidFill>
                            <a:schemeClr val="bg1"/>
                          </a:solidFill>
                          <a:latin typeface="Meiryo"/>
                          <a:ea typeface="Meiryo"/>
                          <a:cs typeface="+mn-cs"/>
                        </a:rPr>
                        <a:t>/</a:t>
                      </a:r>
                      <a:r>
                        <a:rPr kumimoji="1" lang="ja-JP" altLang="en-US" sz="900" b="0" kern="1200">
                          <a:solidFill>
                            <a:schemeClr val="bg1"/>
                          </a:solidFill>
                          <a:latin typeface="Meiryo"/>
                          <a:ea typeface="Meiryo"/>
                          <a:cs typeface="+mn-cs"/>
                        </a:rPr>
                        <a:t>商品</a:t>
                      </a:r>
                      <a:r>
                        <a:rPr kumimoji="1" lang="en-US" altLang="ja-JP" sz="900" b="0" kern="1200" dirty="0">
                          <a:solidFill>
                            <a:schemeClr val="bg1"/>
                          </a:solidFill>
                          <a:latin typeface="Meiryo"/>
                          <a:ea typeface="Meiryo"/>
                          <a:cs typeface="+mn-cs"/>
                        </a:rPr>
                        <a:t>ID</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1050" dirty="0">
                          <a:solidFill>
                            <a:srgbClr val="0D0D0D"/>
                          </a:solidFill>
                          <a:latin typeface="Meiryo" panose="020B0604030504040204" pitchFamily="34" charset="-128"/>
                          <a:ea typeface="Meiryo" panose="020B0604030504040204" pitchFamily="34" charset="-128"/>
                        </a:rPr>
                        <a:t>新規</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lvl="0" algn="ctr">
                        <a:buNone/>
                      </a:pPr>
                      <a:r>
                        <a:rPr kumimoji="1" lang="en-US" altLang="ja-JP" sz="1050" dirty="0">
                          <a:solidFill>
                            <a:srgbClr val="0D0D0D"/>
                          </a:solidFill>
                          <a:latin typeface="Meiryo"/>
                          <a:ea typeface="Meiryo"/>
                        </a:rPr>
                        <a:t>1000011162</a:t>
                      </a:r>
                      <a:endParaRPr kumimoji="1" lang="ja-JP" altLang="en-US" sz="1050" dirty="0">
                        <a:solidFill>
                          <a:srgbClr val="0D0D0D"/>
                        </a:solidFill>
                        <a:latin typeface="Meiryo"/>
                        <a:ea typeface="Meiryo"/>
                      </a:endParaRPr>
                    </a:p>
                  </a:txBody>
                  <a:tcPr anchor="ctr">
                    <a:lnL w="28575">
                      <a:solidFill>
                        <a:schemeClr val="bg1"/>
                      </a:solidFill>
                    </a:lnL>
                    <a:lnR w="19050">
                      <a:solidFill>
                        <a:schemeClr val="bg1"/>
                      </a:solidFill>
                    </a:lnR>
                    <a:lnT w="19050">
                      <a:solidFill>
                        <a:schemeClr val="bg1"/>
                      </a:solidFill>
                    </a:lnT>
                    <a:lnB w="19050">
                      <a:solidFill>
                        <a:schemeClr val="bg1"/>
                      </a:solidFill>
                    </a:lnB>
                    <a:lnTlToBr w="0">
                      <a:noFill/>
                    </a:lnTlToBr>
                    <a:lnBlToTr w="0">
                      <a:noFill/>
                    </a:lnBlToTr>
                    <a:solidFill>
                      <a:srgbClr val="00003E">
                        <a:alpha val="10196"/>
                      </a:srgbClr>
                    </a:solidFill>
                  </a:tcPr>
                </a:tc>
                <a:extLst>
                  <a:ext uri="{0D108BD9-81ED-4DB2-BD59-A6C34878D82A}">
                    <a16:rowId xmlns:a16="http://schemas.microsoft.com/office/drawing/2014/main" val="2355075111"/>
                  </a:ext>
                </a:extLst>
              </a:tr>
              <a:tr h="246501">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予約開始日</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a:lnSpc>
                          <a:spcPct val="100000"/>
                        </a:lnSpc>
                        <a:spcBef>
                          <a:spcPts val="0"/>
                        </a:spcBef>
                        <a:spcAft>
                          <a:spcPts val="0"/>
                        </a:spcAft>
                        <a:buNone/>
                        <a:tabLst/>
                        <a:defRPr/>
                      </a:pPr>
                      <a:r>
                        <a:rPr lang="en-US" altLang="ja-JP" sz="1050" b="0" i="0" u="none" strike="noStrike" kern="1200" noProof="0" dirty="0">
                          <a:solidFill>
                            <a:srgbClr val="0D0D0D"/>
                          </a:solidFill>
                          <a:latin typeface="Meiryo"/>
                        </a:rPr>
                        <a:t>2025</a:t>
                      </a:r>
                      <a:r>
                        <a:rPr kumimoji="1" lang="ja-JP" altLang="en-US" sz="1050" b="0" i="0" u="none" strike="noStrike" kern="1200" noProof="0" dirty="0">
                          <a:solidFill>
                            <a:srgbClr val="0D0D0D"/>
                          </a:solidFill>
                          <a:latin typeface="Meiryo"/>
                          <a:ea typeface="Meiryo"/>
                        </a:rPr>
                        <a:t>年</a:t>
                      </a:r>
                      <a:r>
                        <a:rPr kumimoji="1" lang="en-US" altLang="ja-JP" sz="1050" b="0" i="0" u="none" strike="noStrike" kern="1200" noProof="0" dirty="0">
                          <a:solidFill>
                            <a:srgbClr val="0D0D0D"/>
                          </a:solidFill>
                          <a:latin typeface="Meiryo"/>
                          <a:ea typeface="Meiryo"/>
                        </a:rPr>
                        <a:t>2</a:t>
                      </a:r>
                      <a:r>
                        <a:rPr kumimoji="1" lang="ja-JP" altLang="en-US" sz="1050" b="0" i="0" u="none" strike="noStrike" kern="1200" noProof="0" dirty="0">
                          <a:solidFill>
                            <a:srgbClr val="0D0D0D"/>
                          </a:solidFill>
                          <a:latin typeface="Meiryo"/>
                          <a:ea typeface="Meiryo"/>
                        </a:rPr>
                        <a:t>月</a:t>
                      </a:r>
                      <a:r>
                        <a:rPr kumimoji="1" lang="en-US" altLang="ja-JP" sz="1050" b="0" i="0" u="none" strike="noStrike" kern="1200" noProof="0" dirty="0">
                          <a:solidFill>
                            <a:srgbClr val="0D0D0D"/>
                          </a:solidFill>
                          <a:latin typeface="Meiryo"/>
                          <a:ea typeface="Meiryo"/>
                        </a:rPr>
                        <a:t>28</a:t>
                      </a:r>
                      <a:r>
                        <a:rPr kumimoji="1" lang="ja-JP" altLang="en-US" sz="1050" b="0" i="0" u="none" strike="noStrike" kern="1200" noProof="0" dirty="0">
                          <a:solidFill>
                            <a:srgbClr val="0D0D0D"/>
                          </a:solidFill>
                          <a:latin typeface="Meiryo"/>
                          <a:ea typeface="Meiryo"/>
                        </a:rPr>
                        <a:t>日</a:t>
                      </a:r>
                      <a:r>
                        <a:rPr kumimoji="1" lang="en-US" altLang="ja-JP" sz="1050" b="0" i="0" u="none" strike="noStrike" kern="1200" noProof="0" dirty="0">
                          <a:solidFill>
                            <a:srgbClr val="0D0D0D"/>
                          </a:solidFill>
                          <a:latin typeface="Meiryo"/>
                        </a:rPr>
                        <a:t>(</a:t>
                      </a:r>
                      <a:r>
                        <a:rPr kumimoji="1" lang="ja-JP" altLang="en-US" sz="1050" b="0" i="0" u="none" strike="noStrike" kern="1200" noProof="0" dirty="0">
                          <a:solidFill>
                            <a:srgbClr val="0D0D0D"/>
                          </a:solidFill>
                          <a:latin typeface="Meiryo"/>
                        </a:rPr>
                        <a:t>金</a:t>
                      </a:r>
                      <a:r>
                        <a:rPr kumimoji="1" lang="en-US" altLang="ja-JP" sz="1050" b="0" i="0" u="none" strike="noStrike" kern="1200" noProof="0" dirty="0">
                          <a:solidFill>
                            <a:srgbClr val="0D0D0D"/>
                          </a:solidFill>
                          <a:latin typeface="Meiryo"/>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914423">
                        <a:lnSpc>
                          <a:spcPct val="100000"/>
                        </a:lnSpc>
                        <a:spcBef>
                          <a:spcPts val="0"/>
                        </a:spcBef>
                        <a:spcAft>
                          <a:spcPts val="0"/>
                        </a:spcAft>
                        <a:buNone/>
                        <a:tabLst/>
                        <a:defRPr/>
                      </a:pPr>
                      <a:endParaRPr kumimoji="1" lang="en-US" altLang="ja-JP" sz="1050" b="0" i="0" u="none" strike="noStrike" kern="1200" noProof="0" dirty="0">
                        <a:solidFill>
                          <a:srgbClr val="0D0D0D"/>
                        </a:solidFill>
                        <a:latin typeface="Meiryo"/>
                      </a:endParaRPr>
                    </a:p>
                  </a:txBody>
                  <a:tcPr marT="36000" marB="0" anchor="ctr">
                    <a:lnL w="19050">
                      <a:solidFill>
                        <a:schemeClr val="bg1"/>
                      </a:solidFill>
                    </a:lnL>
                    <a:lnR w="19050">
                      <a:solidFill>
                        <a:schemeClr val="bg1"/>
                      </a:solidFill>
                    </a:lnR>
                    <a:lnT w="19050">
                      <a:solidFill>
                        <a:schemeClr val="bg1"/>
                      </a:solidFill>
                    </a:lnT>
                    <a:lnB w="19050">
                      <a:solidFill>
                        <a:schemeClr val="bg1"/>
                      </a:solidFill>
                    </a:lnB>
                    <a:lnTlToBr w="0">
                      <a:noFill/>
                    </a:lnTlToBr>
                    <a:lnBlToTr w="0">
                      <a:noFill/>
                    </a:lnBlToTr>
                    <a:solidFill>
                      <a:srgbClr val="00003E">
                        <a:alpha val="10196"/>
                      </a:srgbClr>
                    </a:solidFill>
                  </a:tcPr>
                </a:tc>
                <a:extLst>
                  <a:ext uri="{0D108BD9-81ED-4DB2-BD59-A6C34878D82A}">
                    <a16:rowId xmlns:a16="http://schemas.microsoft.com/office/drawing/2014/main" val="777446988"/>
                  </a:ext>
                </a:extLst>
              </a:tr>
              <a:tr h="15695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1050" b="0" i="0" kern="1200" dirty="0">
                        <a:solidFill>
                          <a:srgbClr val="0D0D0D"/>
                        </a:solidFill>
                        <a:latin typeface="Meiryo" panose="020B0604030504040204" pitchFamily="34" charset="-128"/>
                        <a:ea typeface="Meiryo" panose="020B0604030504040204" pitchFamily="34" charset="-128"/>
                        <a:cs typeface="+mn-cs"/>
                      </a:endParaRPr>
                    </a:p>
                  </a:txBody>
                  <a:tcPr marT="0" marB="0" anchor="ctr">
                    <a:lnL w="19050">
                      <a:solidFill>
                        <a:schemeClr val="bg1"/>
                      </a:solidFill>
                    </a:lnL>
                    <a:lnR w="12700">
                      <a:solidFill>
                        <a:schemeClr val="bg1"/>
                      </a:solidFill>
                    </a:lnR>
                    <a:lnT w="19050">
                      <a:solidFill>
                        <a:schemeClr val="bg1"/>
                      </a:solidFill>
                    </a:lnT>
                    <a:lnB w="19050">
                      <a:solidFill>
                        <a:schemeClr val="bg1"/>
                      </a:solidFill>
                    </a:lnB>
                    <a:lnTlToBr w="0">
                      <a:noFill/>
                    </a:lnTlToBr>
                    <a:lnBlToTr w="0">
                      <a:noFill/>
                    </a:lnBlToTr>
                    <a:solidFill>
                      <a:srgbClr val="00003E">
                        <a:alpha val="10196"/>
                      </a:srgbClr>
                    </a:solidFill>
                  </a:tcPr>
                </a:tc>
                <a:extLst>
                  <a:ext uri="{0D108BD9-81ED-4DB2-BD59-A6C34878D82A}">
                    <a16:rowId xmlns:a16="http://schemas.microsoft.com/office/drawing/2014/main" val="3112060797"/>
                  </a:ext>
                </a:extLst>
              </a:tr>
              <a:tr h="41343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広告タイプ</a:t>
                      </a:r>
                      <a:r>
                        <a:rPr kumimoji="1" lang="en-US" altLang="ja-JP" sz="900" b="0" kern="1200" dirty="0">
                          <a:solidFill>
                            <a:schemeClr val="bg1"/>
                          </a:solidFill>
                          <a:latin typeface="Meiryo" panose="020B0604030504040204" pitchFamily="34" charset="-128"/>
                          <a:ea typeface="Meiryo" panose="020B0604030504040204" pitchFamily="34" charset="-128"/>
                          <a:cs typeface="+mn-cs"/>
                        </a:rPr>
                        <a:t>/</a:t>
                      </a:r>
                      <a:r>
                        <a:rPr kumimoji="1" lang="ja-JP" altLang="en-US" sz="900" b="0" kern="1200" dirty="0">
                          <a:solidFill>
                            <a:schemeClr val="bg1"/>
                          </a:solidFill>
                          <a:latin typeface="Meiryo" panose="020B0604030504040204" pitchFamily="34" charset="-128"/>
                          <a:ea typeface="Meiryo" panose="020B0604030504040204" pitchFamily="34" charset="-128"/>
                          <a:cs typeface="+mn-cs"/>
                        </a:rPr>
                        <a:t>メインメディアの形式</a:t>
                      </a:r>
                      <a:r>
                        <a:rPr kumimoji="1" lang="en-US" altLang="ja-JP" sz="900" b="0" kern="1200" dirty="0">
                          <a:solidFill>
                            <a:schemeClr val="bg1"/>
                          </a:solidFill>
                          <a:latin typeface="Meiryo" panose="020B0604030504040204" pitchFamily="34" charset="-128"/>
                          <a:ea typeface="Meiryo" panose="020B0604030504040204" pitchFamily="34" charset="-128"/>
                          <a:cs typeface="+mn-cs"/>
                        </a:rPr>
                        <a:t>/</a:t>
                      </a:r>
                      <a:r>
                        <a:rPr kumimoji="1" lang="ja-JP" altLang="en-US" sz="900" b="0" kern="1200" dirty="0">
                          <a:solidFill>
                            <a:schemeClr val="bg1"/>
                          </a:solidFill>
                          <a:latin typeface="Meiryo" panose="020B0604030504040204" pitchFamily="34" charset="-128"/>
                          <a:ea typeface="Meiryo" panose="020B0604030504040204" pitchFamily="34" charset="-128"/>
                          <a:cs typeface="+mn-cs"/>
                        </a:rPr>
                        <a:t>アスペクト比</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バナー</a:t>
                      </a: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画像</a:t>
                      </a: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/16</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a:t>
                      </a: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5</a:t>
                      </a: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1050" b="0" i="0" kern="1200" dirty="0">
                        <a:solidFill>
                          <a:srgbClr val="0D0D0D"/>
                        </a:solidFill>
                        <a:latin typeface="Meiryo" panose="020B0604030504040204" pitchFamily="34" charset="-128"/>
                        <a:ea typeface="Meiryo" panose="020B0604030504040204" pitchFamily="34" charset="-128"/>
                        <a:cs typeface="+mn-cs"/>
                      </a:endParaRPr>
                    </a:p>
                  </a:txBody>
                  <a:tcPr marT="0" marB="0" anchor="ctr">
                    <a:lnL w="19050">
                      <a:solidFill>
                        <a:schemeClr val="bg1"/>
                      </a:solidFill>
                    </a:lnL>
                    <a:lnR w="12700">
                      <a:solidFill>
                        <a:schemeClr val="bg1"/>
                      </a:solidFill>
                    </a:lnR>
                    <a:lnT w="19050">
                      <a:solidFill>
                        <a:schemeClr val="bg1"/>
                      </a:solidFill>
                    </a:lnT>
                    <a:lnB w="19050">
                      <a:solidFill>
                        <a:schemeClr val="bg1"/>
                      </a:solidFill>
                    </a:lnB>
                    <a:lnTlToBr w="0">
                      <a:noFill/>
                    </a:lnTlToBr>
                    <a:lnBlToTr w="0">
                      <a:noFill/>
                    </a:lnBlToTr>
                    <a:solidFill>
                      <a:srgbClr val="00003E">
                        <a:alpha val="10196"/>
                      </a:srgbClr>
                    </a:solidFill>
                  </a:tcPr>
                </a:tc>
                <a:extLst>
                  <a:ext uri="{0D108BD9-81ED-4DB2-BD59-A6C34878D82A}">
                    <a16:rowId xmlns:a16="http://schemas.microsoft.com/office/drawing/2014/main" val="2919010560"/>
                  </a:ext>
                </a:extLst>
              </a:tr>
              <a:tr h="32539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バナー</a:t>
                      </a:r>
                      <a:r>
                        <a:rPr kumimoji="1" lang="en-US" altLang="ja-JP" sz="900" b="0" kern="1200" dirty="0">
                          <a:solidFill>
                            <a:schemeClr val="bg1"/>
                          </a:solidFill>
                          <a:latin typeface="Meiryo" panose="020B0604030504040204" pitchFamily="34" charset="-128"/>
                          <a:ea typeface="Meiryo" panose="020B0604030504040204" pitchFamily="34" charset="-128"/>
                          <a:cs typeface="+mn-cs"/>
                        </a:rPr>
                        <a:t>/</a:t>
                      </a:r>
                      <a:r>
                        <a:rPr kumimoji="1" lang="ja-JP" altLang="en-US" sz="900" b="0" kern="1200" dirty="0">
                          <a:solidFill>
                            <a:schemeClr val="bg1"/>
                          </a:solidFill>
                          <a:latin typeface="Meiryo" panose="020B0604030504040204" pitchFamily="34" charset="-128"/>
                          <a:ea typeface="Meiryo" panose="020B0604030504040204" pitchFamily="34" charset="-128"/>
                          <a:cs typeface="+mn-cs"/>
                        </a:rPr>
                        <a:t>動画</a:t>
                      </a:r>
                      <a:r>
                        <a:rPr kumimoji="1" lang="en-US" altLang="ja-JP" sz="900" b="0" kern="1200" dirty="0">
                          <a:solidFill>
                            <a:schemeClr val="bg1"/>
                          </a:solidFill>
                          <a:latin typeface="Meiryo" panose="020B0604030504040204" pitchFamily="34" charset="-128"/>
                          <a:ea typeface="Meiryo" panose="020B0604030504040204" pitchFamily="34" charset="-128"/>
                          <a:cs typeface="+mn-cs"/>
                        </a:rPr>
                        <a:t>/16</a:t>
                      </a:r>
                      <a:r>
                        <a:rPr kumimoji="1" lang="ja-JP" altLang="en-US" sz="900" b="0" kern="1200" dirty="0">
                          <a:solidFill>
                            <a:schemeClr val="bg1"/>
                          </a:solidFill>
                          <a:latin typeface="Meiryo" panose="020B0604030504040204" pitchFamily="34" charset="-128"/>
                          <a:ea typeface="Meiryo" panose="020B0604030504040204" pitchFamily="34" charset="-128"/>
                          <a:cs typeface="+mn-cs"/>
                        </a:rPr>
                        <a:t>：</a:t>
                      </a:r>
                      <a:r>
                        <a:rPr kumimoji="1" lang="en-US" altLang="ja-JP" sz="900" b="0" kern="1200" dirty="0">
                          <a:solidFill>
                            <a:schemeClr val="bg1"/>
                          </a:solidFill>
                          <a:latin typeface="Meiryo" panose="020B0604030504040204" pitchFamily="34" charset="-128"/>
                          <a:ea typeface="Meiryo" panose="020B0604030504040204" pitchFamily="34" charset="-128"/>
                          <a:cs typeface="+mn-cs"/>
                        </a:rPr>
                        <a:t>9</a:t>
                      </a:r>
                      <a:r>
                        <a:rPr kumimoji="1" lang="ja-JP" altLang="en-US" sz="900" b="0" kern="1200" dirty="0">
                          <a:solidFill>
                            <a:schemeClr val="bg1"/>
                          </a:solidFill>
                          <a:latin typeface="Meiryo" panose="020B0604030504040204" pitchFamily="34" charset="-128"/>
                          <a:ea typeface="Meiryo" panose="020B0604030504040204" pitchFamily="34" charset="-128"/>
                          <a:cs typeface="+mn-cs"/>
                        </a:rPr>
                        <a:t>広告　タップ後の動作</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1050" b="0" i="0" kern="1200" dirty="0">
                        <a:solidFill>
                          <a:srgbClr val="0D0D0D"/>
                        </a:solidFill>
                        <a:latin typeface="Meiryo" panose="020B0604030504040204" pitchFamily="34" charset="-128"/>
                        <a:ea typeface="Meiryo" panose="020B0604030504040204" pitchFamily="34" charset="-128"/>
                        <a:cs typeface="+mn-cs"/>
                      </a:endParaRPr>
                    </a:p>
                  </a:txBody>
                  <a:tcPr marT="0" marB="0" anchor="ctr">
                    <a:lnL w="19050">
                      <a:solidFill>
                        <a:schemeClr val="bg1"/>
                      </a:solidFill>
                    </a:lnL>
                    <a:lnR w="12700">
                      <a:solidFill>
                        <a:schemeClr val="bg1"/>
                      </a:solidFill>
                    </a:lnR>
                    <a:lnT w="19050">
                      <a:solidFill>
                        <a:schemeClr val="bg1"/>
                      </a:solidFill>
                    </a:lnT>
                    <a:lnB w="19050">
                      <a:solidFill>
                        <a:schemeClr val="bg1"/>
                      </a:solidFill>
                    </a:lnB>
                    <a:lnTlToBr w="0">
                      <a:noFill/>
                    </a:lnTlToBr>
                    <a:lnBlToTr w="0">
                      <a:noFill/>
                    </a:lnBlToTr>
                    <a:solidFill>
                      <a:srgbClr val="00003E">
                        <a:alpha val="10196"/>
                      </a:srgbClr>
                    </a:solidFill>
                  </a:tcPr>
                </a:tc>
                <a:extLst>
                  <a:ext uri="{0D108BD9-81ED-4DB2-BD59-A6C34878D82A}">
                    <a16:rowId xmlns:a16="http://schemas.microsoft.com/office/drawing/2014/main" val="567439170"/>
                  </a:ext>
                </a:extLst>
              </a:tr>
              <a:tr h="35318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スマートフォン（アプリ）</a:t>
                      </a:r>
                      <a:endParaRPr kumimoji="1" lang="en-US" altLang="ja-JP" sz="1050" b="0" i="0" kern="1200" dirty="0">
                        <a:solidFill>
                          <a:srgbClr val="FF0033"/>
                        </a:solidFill>
                        <a:latin typeface="Meiryo" panose="020B0604030504040204" pitchFamily="34" charset="-128"/>
                        <a:ea typeface="Meiryo" panose="020B0604030504040204" pitchFamily="34" charset="-128"/>
                        <a:cs typeface="+mn-cs"/>
                      </a:endParaRP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1050" b="0" i="0" kern="1200" dirty="0">
                        <a:solidFill>
                          <a:srgbClr val="FF0033"/>
                        </a:solidFill>
                        <a:latin typeface="Meiryo" panose="020B0604030504040204" pitchFamily="34" charset="-128"/>
                        <a:ea typeface="Meiryo" panose="020B0604030504040204" pitchFamily="34" charset="-128"/>
                        <a:cs typeface="+mn-cs"/>
                      </a:endParaRPr>
                    </a:p>
                  </a:txBody>
                  <a:tcPr marT="0" marB="0" anchor="ctr">
                    <a:lnL w="19050">
                      <a:solidFill>
                        <a:schemeClr val="bg1"/>
                      </a:solidFill>
                    </a:lnL>
                    <a:lnR w="19050">
                      <a:solidFill>
                        <a:schemeClr val="bg1"/>
                      </a:solidFill>
                    </a:lnR>
                    <a:lnT w="19050">
                      <a:solidFill>
                        <a:schemeClr val="bg1"/>
                      </a:solidFill>
                    </a:lnT>
                    <a:lnB w="19050">
                      <a:solidFill>
                        <a:schemeClr val="bg1"/>
                      </a:solidFill>
                    </a:lnB>
                    <a:lnTlToBr w="0">
                      <a:noFill/>
                    </a:lnTlToBr>
                    <a:lnBlToTr w="0">
                      <a:noFill/>
                    </a:lnBlToTr>
                    <a:solidFill>
                      <a:srgbClr val="00003E">
                        <a:alpha val="10196"/>
                      </a:srgbClr>
                    </a:solidFill>
                  </a:tcPr>
                </a:tc>
                <a:extLst>
                  <a:ext uri="{0D108BD9-81ED-4DB2-BD59-A6C34878D82A}">
                    <a16:rowId xmlns:a16="http://schemas.microsoft.com/office/drawing/2014/main" val="3750615033"/>
                  </a:ext>
                </a:extLst>
              </a:tr>
              <a:tr h="32414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スポーツナビ　野球速報アプリ</a:t>
                      </a: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b="0" i="0" kern="1200" dirty="0">
                        <a:solidFill>
                          <a:srgbClr val="0D0D0D"/>
                        </a:solidFill>
                        <a:latin typeface="Meiryo" panose="020B0604030504040204" pitchFamily="34" charset="-128"/>
                        <a:ea typeface="Meiryo" panose="020B0604030504040204" pitchFamily="34" charset="-128"/>
                        <a:cs typeface="+mn-cs"/>
                      </a:endParaRPr>
                    </a:p>
                  </a:txBody>
                  <a:tcPr marT="0" marB="0" anchor="ctr">
                    <a:lnL w="19050">
                      <a:solidFill>
                        <a:schemeClr val="bg1"/>
                      </a:solidFill>
                    </a:lnL>
                    <a:lnR w="19050">
                      <a:solidFill>
                        <a:schemeClr val="bg1"/>
                      </a:solidFill>
                    </a:lnR>
                    <a:lnT w="19050">
                      <a:solidFill>
                        <a:schemeClr val="bg1"/>
                      </a:solidFill>
                    </a:lnT>
                    <a:lnB w="19050">
                      <a:solidFill>
                        <a:schemeClr val="bg1"/>
                      </a:solidFill>
                    </a:lnB>
                    <a:lnTlToBr w="0">
                      <a:noFill/>
                    </a:lnTlToBr>
                    <a:lnBlToTr w="0">
                      <a:noFill/>
                    </a:lnBlToTr>
                    <a:solidFill>
                      <a:srgbClr val="00003E">
                        <a:alpha val="10196"/>
                      </a:srgbClr>
                    </a:solidFill>
                  </a:tcPr>
                </a:tc>
                <a:extLst>
                  <a:ext uri="{0D108BD9-81ED-4DB2-BD59-A6C34878D82A}">
                    <a16:rowId xmlns:a16="http://schemas.microsoft.com/office/drawing/2014/main" val="1055809358"/>
                  </a:ext>
                </a:extLst>
              </a:tr>
              <a:tr h="31805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スポーツナビ　野球速報アプリの試合一覧</a:t>
                      </a: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b="0" i="0" kern="1200" dirty="0">
                        <a:solidFill>
                          <a:srgbClr val="0D0D0D"/>
                        </a:solidFill>
                        <a:latin typeface="Meiryo" panose="020B0604030504040204" pitchFamily="34" charset="-128"/>
                        <a:ea typeface="Meiryo" panose="020B0604030504040204" pitchFamily="34" charset="-128"/>
                        <a:cs typeface="+mn-cs"/>
                      </a:endParaRPr>
                    </a:p>
                  </a:txBody>
                  <a:tcPr marT="0" marB="0" anchor="ctr">
                    <a:lnL w="19050">
                      <a:solidFill>
                        <a:schemeClr val="bg1"/>
                      </a:solidFill>
                    </a:lnL>
                    <a:lnR w="19050">
                      <a:solidFill>
                        <a:schemeClr val="bg1"/>
                      </a:solidFill>
                    </a:lnR>
                    <a:lnT w="19050">
                      <a:solidFill>
                        <a:schemeClr val="bg1"/>
                      </a:solidFill>
                    </a:lnT>
                    <a:lnB w="19050">
                      <a:solidFill>
                        <a:schemeClr val="bg1"/>
                      </a:solidFill>
                    </a:lnB>
                    <a:lnTlToBr w="0">
                      <a:noFill/>
                    </a:lnTlToBr>
                    <a:lnBlToTr w="0">
                      <a:noFill/>
                    </a:lnBlToTr>
                    <a:solidFill>
                      <a:srgbClr val="00003E">
                        <a:alpha val="10196"/>
                      </a:srgbClr>
                    </a:solidFill>
                  </a:tcPr>
                </a:tc>
                <a:extLst>
                  <a:ext uri="{0D108BD9-81ED-4DB2-BD59-A6C34878D82A}">
                    <a16:rowId xmlns:a16="http://schemas.microsoft.com/office/drawing/2014/main" val="2489144998"/>
                  </a:ext>
                </a:extLst>
              </a:tr>
              <a:tr h="258418">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eiryo"/>
                        </a:rPr>
                        <a:t>2025/3/28</a:t>
                      </a:r>
                      <a:r>
                        <a:rPr kumimoji="1" lang="ja-JP" altLang="en-US" sz="1050" b="0" i="0" u="none" strike="noStrike" kern="1200" cap="none" spc="0" normalizeH="0" baseline="0" noProof="0">
                          <a:ln>
                            <a:noFill/>
                          </a:ln>
                          <a:solidFill>
                            <a:srgbClr val="0D0D0D"/>
                          </a:solidFill>
                          <a:effectLst/>
                          <a:uLnTx/>
                          <a:uFillTx/>
                          <a:latin typeface="Meiryo"/>
                        </a:rPr>
                        <a:t>（金）～</a:t>
                      </a:r>
                      <a:r>
                        <a:rPr lang="ja-JP" altLang="en-US" sz="1050" b="0" i="0" u="none" strike="noStrike" kern="1200" cap="none" spc="0" normalizeH="0" baseline="0" noProof="0">
                          <a:ln>
                            <a:noFill/>
                          </a:ln>
                          <a:solidFill>
                            <a:srgbClr val="0D0D0D"/>
                          </a:solidFill>
                          <a:effectLst/>
                          <a:uLnTx/>
                          <a:uFillTx/>
                          <a:latin typeface="Meiryo"/>
                        </a:rPr>
                        <a:t>2025/</a:t>
                      </a:r>
                      <a:r>
                        <a:rPr kumimoji="1" lang="en-US" altLang="ja-JP" sz="1050" b="0" i="0" u="none" strike="noStrike" kern="1200" cap="none" spc="0" normalizeH="0" baseline="0" noProof="0" dirty="0">
                          <a:ln>
                            <a:noFill/>
                          </a:ln>
                          <a:solidFill>
                            <a:srgbClr val="0D0D0D"/>
                          </a:solidFill>
                          <a:effectLst/>
                          <a:uLnTx/>
                          <a:uFillTx/>
                          <a:latin typeface="Meiryo"/>
                        </a:rPr>
                        <a:t>3/30</a:t>
                      </a:r>
                      <a:r>
                        <a:rPr kumimoji="1" lang="ja-JP" altLang="en-US" sz="1050" b="0" i="0" u="none" strike="noStrike" kern="1200" cap="none" spc="0" normalizeH="0" baseline="0" noProof="0">
                          <a:ln>
                            <a:noFill/>
                          </a:ln>
                          <a:solidFill>
                            <a:srgbClr val="0D0D0D"/>
                          </a:solidFill>
                          <a:effectLst/>
                          <a:uLnTx/>
                          <a:uFillTx/>
                          <a:latin typeface="Meiryo"/>
                        </a:rPr>
                        <a:t>（日）</a:t>
                      </a:r>
                      <a:endParaRPr kumimoji="1" lang="ja-JP" altLang="ja-JP" sz="1050" b="0" i="0" u="none" strike="noStrike" kern="1200" cap="none" spc="0" normalizeH="0" baseline="0" noProof="0">
                        <a:ln>
                          <a:noFill/>
                        </a:ln>
                        <a:solidFill>
                          <a:srgbClr val="0D0D0D"/>
                        </a:solidFill>
                        <a:effectLst/>
                        <a:uLnTx/>
                        <a:uFillTx/>
                        <a:latin typeface="Meiryo"/>
                        <a:ea typeface="Meiryo"/>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ja-JP" sz="1050" b="0" i="0" u="none" strike="noStrike" kern="1200" cap="none" spc="0" normalizeH="0" baseline="0" noProof="0" dirty="0">
                        <a:ln>
                          <a:noFill/>
                        </a:ln>
                        <a:solidFill>
                          <a:srgbClr val="0D0D0D"/>
                        </a:solidFill>
                        <a:effectLst/>
                        <a:uLnTx/>
                        <a:uFillTx/>
                        <a:latin typeface="Meiryo"/>
                        <a:ea typeface="Meiryo"/>
                      </a:endParaRPr>
                    </a:p>
                  </a:txBody>
                  <a:tcPr marT="36000" marB="0" anchor="ctr">
                    <a:lnL w="19050">
                      <a:solidFill>
                        <a:schemeClr val="bg1"/>
                      </a:solidFill>
                    </a:lnL>
                    <a:lnR w="19050">
                      <a:solidFill>
                        <a:schemeClr val="bg1"/>
                      </a:solidFill>
                    </a:lnR>
                    <a:lnT w="19050">
                      <a:solidFill>
                        <a:schemeClr val="bg1"/>
                      </a:solidFill>
                    </a:lnT>
                    <a:lnB w="19050">
                      <a:solidFill>
                        <a:schemeClr val="bg1"/>
                      </a:solidFill>
                    </a:lnB>
                    <a:lnTlToBr w="0">
                      <a:noFill/>
                    </a:lnTlToBr>
                    <a:lnBlToTr w="0">
                      <a:noFill/>
                    </a:lnBlToTr>
                    <a:solidFill>
                      <a:srgbClr val="00003E">
                        <a:alpha val="10196"/>
                      </a:srgbClr>
                    </a:solidFill>
                  </a:tcPr>
                </a:tc>
                <a:extLst>
                  <a:ext uri="{0D108BD9-81ED-4DB2-BD59-A6C34878D82A}">
                    <a16:rowId xmlns:a16="http://schemas.microsoft.com/office/drawing/2014/main" val="2463668774"/>
                  </a:ext>
                </a:extLst>
              </a:tr>
              <a:tr h="22528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noProof="0" dirty="0">
                          <a:solidFill>
                            <a:srgbClr val="0D0D0D"/>
                          </a:solidFill>
                          <a:latin typeface="Meiryo"/>
                        </a:rPr>
                        <a:t>3</a:t>
                      </a:r>
                      <a:r>
                        <a:rPr kumimoji="1" lang="ja-JP" altLang="en-US" sz="1050" b="0" i="0" u="none" strike="noStrike" kern="1200" noProof="0" dirty="0">
                          <a:solidFill>
                            <a:srgbClr val="0D0D0D"/>
                          </a:solidFill>
                          <a:latin typeface="Meiryo"/>
                        </a:rPr>
                        <a:t>日間（</a:t>
                      </a:r>
                      <a:r>
                        <a:rPr kumimoji="1" lang="ja-JP" altLang="en-US" sz="1050" b="0" kern="1200" dirty="0">
                          <a:solidFill>
                            <a:srgbClr val="0D0C0D"/>
                          </a:solidFill>
                          <a:latin typeface="Meiryo"/>
                          <a:ea typeface="Meiryo"/>
                          <a:cs typeface="+mn-cs"/>
                        </a:rPr>
                        <a:t>時間帯指定　</a:t>
                      </a:r>
                      <a:r>
                        <a:rPr kumimoji="1" lang="en-US" altLang="ja-JP" sz="1050" b="0" kern="1200" dirty="0">
                          <a:solidFill>
                            <a:srgbClr val="0D0C0D"/>
                          </a:solidFill>
                          <a:latin typeface="Meiryo"/>
                          <a:ea typeface="Meiryo"/>
                          <a:cs typeface="+mn-cs"/>
                        </a:rPr>
                        <a:t>3/28 18:00</a:t>
                      </a:r>
                      <a:r>
                        <a:rPr kumimoji="1" lang="ja-JP" altLang="en-US" sz="1050" b="0" kern="1200" dirty="0">
                          <a:solidFill>
                            <a:srgbClr val="0D0C0D"/>
                          </a:solidFill>
                          <a:latin typeface="Meiryo"/>
                          <a:ea typeface="Meiryo"/>
                          <a:cs typeface="+mn-cs"/>
                        </a:rPr>
                        <a:t>～</a:t>
                      </a:r>
                      <a:r>
                        <a:rPr kumimoji="1" lang="en-US" altLang="ja-JP" sz="1050" b="0" kern="1200" dirty="0">
                          <a:solidFill>
                            <a:srgbClr val="0D0C0D"/>
                          </a:solidFill>
                          <a:latin typeface="Meiryo"/>
                          <a:ea typeface="Meiryo"/>
                          <a:cs typeface="+mn-cs"/>
                        </a:rPr>
                        <a:t>21:59</a:t>
                      </a:r>
                      <a:r>
                        <a:rPr kumimoji="1" lang="ja-JP" altLang="en-US" sz="1050" b="0" kern="1200" dirty="0">
                          <a:solidFill>
                            <a:srgbClr val="0D0C0D"/>
                          </a:solidFill>
                          <a:latin typeface="Meiryo"/>
                          <a:ea typeface="Meiryo"/>
                          <a:cs typeface="+mn-cs"/>
                        </a:rPr>
                        <a:t>、</a:t>
                      </a:r>
                      <a:r>
                        <a:rPr kumimoji="1" lang="en-US" altLang="ja-JP" sz="1050" b="0" i="0" u="none" strike="noStrike" kern="1200" cap="none" spc="0" normalizeH="0" baseline="0" noProof="0" dirty="0">
                          <a:ln>
                            <a:noFill/>
                          </a:ln>
                          <a:solidFill>
                            <a:srgbClr val="0D0D0D"/>
                          </a:solidFill>
                          <a:effectLst/>
                          <a:uLnTx/>
                          <a:uFillTx/>
                          <a:latin typeface="Meiryo"/>
                        </a:rPr>
                        <a:t>3/29</a:t>
                      </a:r>
                      <a:r>
                        <a:rPr kumimoji="1" lang="ja-JP" altLang="en-US" sz="1050" b="0" i="0" u="none" strike="noStrike" kern="1200" cap="none" spc="0" normalizeH="0" baseline="0" noProof="0" dirty="0">
                          <a:ln>
                            <a:noFill/>
                          </a:ln>
                          <a:solidFill>
                            <a:srgbClr val="0D0D0D"/>
                          </a:solidFill>
                          <a:effectLst/>
                          <a:uLnTx/>
                          <a:uFillTx/>
                          <a:latin typeface="Meiryo"/>
                        </a:rPr>
                        <a:t>～</a:t>
                      </a:r>
                      <a:r>
                        <a:rPr kumimoji="1" lang="en-US" altLang="ja-JP" sz="1050" b="0" i="0" u="none" strike="noStrike" kern="1200" cap="none" spc="0" normalizeH="0" baseline="0" noProof="0" dirty="0">
                          <a:ln>
                            <a:noFill/>
                          </a:ln>
                          <a:solidFill>
                            <a:srgbClr val="0D0D0D"/>
                          </a:solidFill>
                          <a:effectLst/>
                          <a:uLnTx/>
                          <a:uFillTx/>
                          <a:latin typeface="Meiryo"/>
                        </a:rPr>
                        <a:t>30</a:t>
                      </a:r>
                      <a:r>
                        <a:rPr kumimoji="1" lang="ja-JP" altLang="en-US" sz="1050" b="0" i="0" u="none" strike="noStrike" kern="1200" cap="none" spc="0" normalizeH="0" baseline="0" noProof="0" dirty="0">
                          <a:ln>
                            <a:noFill/>
                          </a:ln>
                          <a:solidFill>
                            <a:srgbClr val="0D0D0D"/>
                          </a:solidFill>
                          <a:effectLst/>
                          <a:uLnTx/>
                          <a:uFillTx/>
                          <a:latin typeface="Meiryo"/>
                        </a:rPr>
                        <a:t> </a:t>
                      </a:r>
                      <a:r>
                        <a:rPr kumimoji="1" lang="en-US" altLang="ja-JP" sz="1050" b="0" kern="1200" dirty="0">
                          <a:solidFill>
                            <a:srgbClr val="0D0C0D"/>
                          </a:solidFill>
                          <a:latin typeface="Meiryo"/>
                          <a:ea typeface="Meiryo"/>
                          <a:cs typeface="+mn-cs"/>
                        </a:rPr>
                        <a:t>14:00</a:t>
                      </a:r>
                      <a:r>
                        <a:rPr kumimoji="1" lang="ja-JP" altLang="en-US" sz="1050" b="0" kern="1200" dirty="0">
                          <a:solidFill>
                            <a:srgbClr val="0D0C0D"/>
                          </a:solidFill>
                          <a:latin typeface="Meiryo"/>
                          <a:ea typeface="Meiryo"/>
                          <a:cs typeface="+mn-cs"/>
                        </a:rPr>
                        <a:t>～</a:t>
                      </a:r>
                      <a:r>
                        <a:rPr kumimoji="1" lang="en-US" altLang="ja-JP" sz="1050" b="0" kern="1200" dirty="0">
                          <a:solidFill>
                            <a:srgbClr val="0D0C0D"/>
                          </a:solidFill>
                          <a:latin typeface="Meiryo"/>
                          <a:ea typeface="Meiryo"/>
                          <a:cs typeface="+mn-cs"/>
                        </a:rPr>
                        <a:t>17:59</a:t>
                      </a:r>
                      <a:r>
                        <a:rPr kumimoji="1" lang="ja-JP" altLang="en-US" sz="1050" b="0" i="0" u="none" strike="noStrike" kern="1200" noProof="0" dirty="0">
                          <a:solidFill>
                            <a:srgbClr val="0D0D0D"/>
                          </a:solidFill>
                          <a:latin typeface="Meiryo"/>
                        </a:rPr>
                        <a:t>）</a:t>
                      </a:r>
                      <a:endParaRPr kumimoji="1" lang="en-US" altLang="ja-JP" sz="1050" b="0" i="0" u="none" strike="noStrike" kern="1200" noProof="0" dirty="0">
                        <a:solidFill>
                          <a:srgbClr val="0D0D0D"/>
                        </a:solidFill>
                        <a:latin typeface="Meiryo"/>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noProof="0" dirty="0">
                        <a:solidFill>
                          <a:srgbClr val="0D0D0D"/>
                        </a:solidFill>
                        <a:latin typeface="Meiryo"/>
                      </a:endParaRPr>
                    </a:p>
                  </a:txBody>
                  <a:tcPr marT="36000" marB="0" anchor="ctr">
                    <a:lnL w="19050">
                      <a:solidFill>
                        <a:schemeClr val="bg1"/>
                      </a:solidFill>
                    </a:lnL>
                    <a:lnR w="19050">
                      <a:solidFill>
                        <a:schemeClr val="bg1"/>
                      </a:solidFill>
                    </a:lnR>
                    <a:lnT w="19050">
                      <a:solidFill>
                        <a:schemeClr val="bg1"/>
                      </a:solidFill>
                    </a:lnT>
                    <a:lnB w="19050">
                      <a:solidFill>
                        <a:schemeClr val="bg1"/>
                      </a:solidFill>
                    </a:lnB>
                    <a:lnTlToBr w="0">
                      <a:noFill/>
                    </a:lnTlToBr>
                    <a:lnBlToTr w="0">
                      <a:noFill/>
                    </a:lnBlToTr>
                    <a:solidFill>
                      <a:srgbClr val="00003E">
                        <a:alpha val="10196"/>
                      </a:srgbClr>
                    </a:solidFill>
                  </a:tcPr>
                </a:tc>
                <a:extLst>
                  <a:ext uri="{0D108BD9-81ED-4DB2-BD59-A6C34878D82A}">
                    <a16:rowId xmlns:a16="http://schemas.microsoft.com/office/drawing/2014/main" val="1967014782"/>
                  </a:ext>
                </a:extLst>
              </a:tr>
              <a:tr h="29495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dirty="0">
                          <a:solidFill>
                            <a:srgbClr val="0D0D0D"/>
                          </a:solidFill>
                          <a:latin typeface="Meiryo"/>
                          <a:ea typeface="Meiryo"/>
                        </a:rPr>
                        <a:t>枠購入型</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algn="ctr"/>
                      <a:endParaRPr kumimoji="1" lang="ja-JP" altLang="en-US" sz="1050" dirty="0">
                        <a:solidFill>
                          <a:srgbClr val="0D0D0D"/>
                        </a:solidFill>
                        <a:latin typeface="Meiryo"/>
                        <a:ea typeface="Meiryo"/>
                      </a:endParaRPr>
                    </a:p>
                  </a:txBody>
                  <a:tcPr marT="36000" marB="0" anchor="ctr">
                    <a:lnL w="19050">
                      <a:solidFill>
                        <a:schemeClr val="bg1"/>
                      </a:solidFill>
                    </a:lnL>
                    <a:lnR w="19050">
                      <a:solidFill>
                        <a:schemeClr val="bg1"/>
                      </a:solidFill>
                    </a:lnR>
                    <a:lnT w="19050">
                      <a:solidFill>
                        <a:schemeClr val="bg1"/>
                      </a:solidFill>
                    </a:lnT>
                    <a:lnB w="19050">
                      <a:solidFill>
                        <a:schemeClr val="bg1"/>
                      </a:solidFill>
                    </a:lnB>
                    <a:lnTlToBr w="0">
                      <a:noFill/>
                    </a:lnTlToBr>
                    <a:lnBlToTr w="0">
                      <a:noFill/>
                    </a:lnBlToTr>
                    <a:solidFill>
                      <a:srgbClr val="00003E">
                        <a:alpha val="10196"/>
                      </a:srgbClr>
                    </a:solidFill>
                  </a:tcPr>
                </a:tc>
                <a:extLst>
                  <a:ext uri="{0D108BD9-81ED-4DB2-BD59-A6C34878D82A}">
                    <a16:rowId xmlns:a16="http://schemas.microsoft.com/office/drawing/2014/main" val="1750538939"/>
                  </a:ext>
                </a:extLst>
              </a:tr>
              <a:tr h="238239">
                <a:tc>
                  <a:txBody>
                    <a:bodyPr/>
                    <a:lstStyle/>
                    <a:p>
                      <a:pPr algn="ctr"/>
                      <a:r>
                        <a:rPr kumimoji="1" lang="zh-TW" altLang="en-US" sz="900" b="0" kern="1200" dirty="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15,000,000</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円</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kern="1200" dirty="0">
                        <a:solidFill>
                          <a:srgbClr val="0D0D0D"/>
                        </a:solidFill>
                        <a:latin typeface="Meiryo" panose="020B0604030504040204" pitchFamily="34" charset="-128"/>
                        <a:ea typeface="Meiryo" panose="020B0604030504040204" pitchFamily="34" charset="-128"/>
                        <a:cs typeface="+mn-cs"/>
                      </a:endParaRPr>
                    </a:p>
                  </a:txBody>
                  <a:tcPr marT="36000" marB="0" anchor="ctr">
                    <a:lnL w="19050">
                      <a:solidFill>
                        <a:schemeClr val="bg1"/>
                      </a:solidFill>
                    </a:lnL>
                    <a:lnR w="19050">
                      <a:solidFill>
                        <a:schemeClr val="bg1"/>
                      </a:solidFill>
                    </a:lnR>
                    <a:lnT w="19050">
                      <a:solidFill>
                        <a:schemeClr val="bg1"/>
                      </a:solidFill>
                    </a:lnT>
                    <a:lnB w="19050">
                      <a:solidFill>
                        <a:schemeClr val="bg1"/>
                      </a:solidFill>
                    </a:lnB>
                    <a:lnTlToBr w="0">
                      <a:noFill/>
                    </a:lnTlToBr>
                    <a:lnBlToTr w="0">
                      <a:noFill/>
                    </a:lnBlToTr>
                    <a:solidFill>
                      <a:srgbClr val="00003E">
                        <a:alpha val="10196"/>
                      </a:srgbClr>
                    </a:solidFill>
                  </a:tcPr>
                </a:tc>
                <a:extLst>
                  <a:ext uri="{0D108BD9-81ED-4DB2-BD59-A6C34878D82A}">
                    <a16:rowId xmlns:a16="http://schemas.microsoft.com/office/drawing/2014/main" val="25243039"/>
                  </a:ext>
                </a:extLst>
              </a:tr>
              <a:tr h="233818">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基本料金（</a:t>
                      </a:r>
                      <a:r>
                        <a:rPr kumimoji="1" lang="en-US" altLang="ja-JP" sz="900" b="0" kern="1200" err="1">
                          <a:solidFill>
                            <a:schemeClr val="bg1"/>
                          </a:solidFill>
                          <a:latin typeface="Meiryo" panose="020B0604030504040204" pitchFamily="34" charset="-128"/>
                          <a:ea typeface="Meiryo" panose="020B0604030504040204" pitchFamily="34" charset="-128"/>
                          <a:cs typeface="+mn-cs"/>
                        </a:rPr>
                        <a:t>vCPM</a:t>
                      </a:r>
                      <a:r>
                        <a:rPr kumimoji="1" lang="ja-JP" altLang="en-US" sz="900" b="0" kern="1200">
                          <a:solidFill>
                            <a:schemeClr val="bg1"/>
                          </a:solidFill>
                          <a:latin typeface="Meiryo" panose="020B0604030504040204" pitchFamily="34" charset="-128"/>
                          <a:ea typeface="Meiryo" panose="020B0604030504040204" pitchFamily="34" charset="-128"/>
                          <a:cs typeface="+mn-cs"/>
                        </a:rPr>
                        <a:t>）</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a:t>
                      </a:r>
                      <a:endParaRPr kumimoji="1" lang="ja-JP" altLang="en-US" sz="1050" b="0" i="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ja-JP" altLang="en-US" sz="1050" b="0" i="0" kern="1200" dirty="0">
                        <a:solidFill>
                          <a:srgbClr val="0D0D0D"/>
                        </a:solidFill>
                        <a:latin typeface="Meiryo"/>
                        <a:ea typeface="Meiryo"/>
                        <a:cs typeface="+mn-cs"/>
                      </a:endParaRPr>
                    </a:p>
                  </a:txBody>
                  <a:tcPr marT="36000" marB="0" anchor="ctr">
                    <a:lnL w="19050">
                      <a:solidFill>
                        <a:schemeClr val="bg1"/>
                      </a:solidFill>
                    </a:lnL>
                    <a:lnR w="19050">
                      <a:solidFill>
                        <a:schemeClr val="bg1"/>
                      </a:solidFill>
                    </a:lnR>
                    <a:lnT w="19050">
                      <a:solidFill>
                        <a:schemeClr val="bg1"/>
                      </a:solidFill>
                    </a:lnT>
                    <a:lnB w="19050">
                      <a:solidFill>
                        <a:schemeClr val="bg1"/>
                      </a:solidFill>
                    </a:lnB>
                    <a:lnTlToBr w="0">
                      <a:noFill/>
                    </a:lnTlToBr>
                    <a:lnBlToTr w="0">
                      <a:noFill/>
                    </a:lnBlToTr>
                    <a:solidFill>
                      <a:srgbClr val="00003E">
                        <a:alpha val="10196"/>
                      </a:srgbClr>
                    </a:solidFill>
                  </a:tcPr>
                </a:tc>
                <a:extLst>
                  <a:ext uri="{0D108BD9-81ED-4DB2-BD59-A6C34878D82A}">
                    <a16:rowId xmlns:a16="http://schemas.microsoft.com/office/drawing/2014/main" val="4014462905"/>
                  </a:ext>
                </a:extLst>
              </a:tr>
              <a:tr h="294957">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a:ea typeface="Meiryo"/>
                          <a:cs typeface="+mn-cs"/>
                        </a:rPr>
                        <a:t>想定</a:t>
                      </a:r>
                      <a:r>
                        <a:rPr kumimoji="1" lang="en-US" altLang="ja-JP" sz="900" b="0" kern="1200" dirty="0" err="1">
                          <a:solidFill>
                            <a:schemeClr val="bg1"/>
                          </a:solidFill>
                          <a:latin typeface="Meiryo"/>
                          <a:ea typeface="Meiryo"/>
                          <a:cs typeface="+mn-cs"/>
                        </a:rPr>
                        <a:t>vimps</a:t>
                      </a:r>
                      <a:r>
                        <a:rPr kumimoji="1" lang="ja-JP" altLang="en-US" sz="900" b="0" kern="1200">
                          <a:solidFill>
                            <a:schemeClr val="bg1"/>
                          </a:solidFill>
                          <a:latin typeface="Meiryo"/>
                          <a:ea typeface="Meiryo"/>
                          <a:cs typeface="+mn-cs"/>
                        </a:rPr>
                        <a:t>（枠配信のみ）</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rtl="0" eaLnBrk="1" fontAlgn="auto" latinLnBrk="0" hangingPunct="1">
                        <a:lnSpc>
                          <a:spcPct val="100000"/>
                        </a:lnSpc>
                        <a:spcBef>
                          <a:spcPts val="0"/>
                        </a:spcBef>
                        <a:spcAft>
                          <a:spcPts val="0"/>
                        </a:spcAft>
                        <a:buClrTx/>
                        <a:buSzTx/>
                        <a:buFontTx/>
                        <a:buNone/>
                      </a:pPr>
                      <a:r>
                        <a:rPr lang="en-US" altLang="ja-JP" sz="1050" b="0" i="0" kern="1200" dirty="0">
                          <a:solidFill>
                            <a:srgbClr val="0D0D0D"/>
                          </a:solidFill>
                          <a:latin typeface="Meiryo"/>
                          <a:ea typeface="Meiryo"/>
                          <a:cs typeface="+mn-cs"/>
                        </a:rPr>
                        <a:t>24,000,000vimps</a:t>
                      </a:r>
                      <a:endParaRPr kumimoji="1" lang="ja-JP" altLang="en-US" sz="1050" b="0" i="0" kern="1200" dirty="0" err="1">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pPr marL="0" marR="0" lvl="0" indent="0" algn="ctr" rtl="0" eaLnBrk="1" fontAlgn="auto" latinLnBrk="0" hangingPunct="1">
                        <a:lnSpc>
                          <a:spcPct val="100000"/>
                        </a:lnSpc>
                        <a:spcBef>
                          <a:spcPts val="0"/>
                        </a:spcBef>
                        <a:spcAft>
                          <a:spcPts val="0"/>
                        </a:spcAft>
                        <a:buClrTx/>
                        <a:buSzTx/>
                        <a:buFontTx/>
                        <a:buNone/>
                      </a:pPr>
                      <a:endParaRPr kumimoji="1" lang="ja-JP" altLang="en-US" sz="1050" b="0" i="0" kern="1200" dirty="0" err="1">
                        <a:solidFill>
                          <a:srgbClr val="0D0D0D"/>
                        </a:solidFill>
                        <a:latin typeface="Meiryo"/>
                        <a:ea typeface="Meiryo"/>
                        <a:cs typeface="+mn-cs"/>
                      </a:endParaRPr>
                    </a:p>
                  </a:txBody>
                  <a:tcPr marT="36000" marB="0" anchor="ctr">
                    <a:lnL w="19050">
                      <a:solidFill>
                        <a:schemeClr val="bg1"/>
                      </a:solidFill>
                    </a:lnL>
                    <a:lnR w="19050">
                      <a:solidFill>
                        <a:schemeClr val="bg1"/>
                      </a:solidFill>
                    </a:lnR>
                    <a:lnT w="19050">
                      <a:solidFill>
                        <a:schemeClr val="bg1"/>
                      </a:solidFill>
                    </a:lnT>
                    <a:lnB w="19050">
                      <a:solidFill>
                        <a:schemeClr val="bg1"/>
                      </a:solidFill>
                    </a:lnB>
                    <a:lnTlToBr w="0">
                      <a:noFill/>
                    </a:lnTlToBr>
                    <a:lnBlToTr w="0">
                      <a:noFill/>
                    </a:lnBlToTr>
                    <a:solidFill>
                      <a:srgbClr val="00003E">
                        <a:alpha val="10196"/>
                      </a:srgbClr>
                    </a:solidFill>
                  </a:tcPr>
                </a:tc>
                <a:extLst>
                  <a:ext uri="{0D108BD9-81ED-4DB2-BD59-A6C34878D82A}">
                    <a16:rowId xmlns:a16="http://schemas.microsoft.com/office/drawing/2014/main" val="1788352744"/>
                  </a:ext>
                </a:extLst>
              </a:tr>
            </a:tbl>
          </a:graphicData>
        </a:graphic>
      </p:graphicFrame>
      <p:sp>
        <p:nvSpPr>
          <p:cNvPr id="3" name="円/楕円 23">
            <a:extLst>
              <a:ext uri="{FF2B5EF4-FFF2-40B4-BE49-F238E27FC236}">
                <a16:creationId xmlns:a16="http://schemas.microsoft.com/office/drawing/2014/main" id="{072607CB-3D00-3514-D8EA-CC78C42E5891}"/>
              </a:ext>
            </a:extLst>
          </p:cNvPr>
          <p:cNvSpPr>
            <a:spLocks noChangeAspect="1"/>
          </p:cNvSpPr>
          <p:nvPr/>
        </p:nvSpPr>
        <p:spPr>
          <a:xfrm>
            <a:off x="8662041" y="2295227"/>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kern="0" dirty="0">
                <a:solidFill>
                  <a:srgbClr val="FFFFFF"/>
                </a:solidFill>
                <a:latin typeface="Segoe UI" panose="020B0502040204020203" pitchFamily="34" charset="0"/>
                <a:ea typeface="メイリオ" panose="020B0604030504040204" pitchFamily="34" charset="-128"/>
                <a:cs typeface="Segoe UI" panose="020B0502040204020203" pitchFamily="34" charset="0"/>
              </a:rPr>
              <a:t>A</a:t>
            </a:r>
            <a:endParaRPr kumimoji="0" lang="ja-JP" altLang="en-US" sz="900" b="1" i="0" u="none" strike="noStrike" kern="0" cap="none" spc="0" normalizeH="0" baseline="0" noProof="0" dirty="0">
              <a:ln>
                <a:noFill/>
              </a:ln>
              <a:solidFill>
                <a:srgbClr val="FFFFFF"/>
              </a:solidFill>
              <a:effectLst/>
              <a:uLnTx/>
              <a:uFillTx/>
              <a:latin typeface="Segoe UI" panose="020B0502040204020203" pitchFamily="34" charset="0"/>
              <a:ea typeface="メイリオ" panose="020B0604030504040204" pitchFamily="34" charset="-128"/>
              <a:cs typeface="Segoe UI" panose="020B0502040204020203" pitchFamily="34" charset="0"/>
            </a:endParaRPr>
          </a:p>
        </p:txBody>
      </p:sp>
      <p:sp>
        <p:nvSpPr>
          <p:cNvPr id="8" name="正方形/長方形 7">
            <a:extLst>
              <a:ext uri="{FF2B5EF4-FFF2-40B4-BE49-F238E27FC236}">
                <a16:creationId xmlns:a16="http://schemas.microsoft.com/office/drawing/2014/main" id="{82A5E928-765B-AFCC-227C-31D73B02CCC7}"/>
              </a:ext>
            </a:extLst>
          </p:cNvPr>
          <p:cNvSpPr/>
          <p:nvPr/>
        </p:nvSpPr>
        <p:spPr>
          <a:xfrm>
            <a:off x="479426" y="5580104"/>
            <a:ext cx="4190250" cy="541687"/>
          </a:xfrm>
          <a:prstGeom prst="rect">
            <a:avLst/>
          </a:prstGeom>
        </p:spPr>
        <p:txBody>
          <a:bodyPr wrap="none" lIns="0" tIns="0" rIns="0" bIns="0" anchor="t">
            <a:spAutoFit/>
          </a:bodyPr>
          <a:lstStyle/>
          <a:p>
            <a:pPr>
              <a:lnSpc>
                <a:spcPct val="110000"/>
              </a:lnSpc>
              <a:defRPr/>
            </a:pPr>
            <a:r>
              <a:rPr kumimoji="0" lang="en-US" altLang="ja-JP" sz="800" kern="0" dirty="0">
                <a:solidFill>
                  <a:srgbClr val="0D0D0D"/>
                </a:solidFill>
                <a:latin typeface="Meiryo"/>
                <a:ea typeface="Meiryo"/>
              </a:rPr>
              <a:t>※</a:t>
            </a:r>
            <a:r>
              <a:rPr kumimoji="0" lang="ja-JP" altLang="en-US" sz="800" kern="0" dirty="0">
                <a:solidFill>
                  <a:srgbClr val="0D0D0D"/>
                </a:solidFill>
                <a:latin typeface="Meiryo"/>
                <a:ea typeface="Meiryo"/>
              </a:rPr>
              <a:t>スマートフォン、</a:t>
            </a:r>
            <a:r>
              <a:rPr kumimoji="0" lang="en-US" sz="800" kern="0" dirty="0">
                <a:solidFill>
                  <a:srgbClr val="0D0D0D"/>
                </a:solidFill>
                <a:latin typeface="Meiryo"/>
                <a:ea typeface="+mn-lt"/>
              </a:rPr>
              <a:t>PC</a:t>
            </a:r>
            <a:r>
              <a:rPr kumimoji="0" lang="ja-JP" sz="800" kern="0" dirty="0">
                <a:solidFill>
                  <a:srgbClr val="0D0D0D"/>
                </a:solidFill>
                <a:latin typeface="Meiryo"/>
                <a:ea typeface="Meiryo"/>
              </a:rPr>
              <a:t>はパソコン、</a:t>
            </a:r>
            <a:r>
              <a:rPr kumimoji="0" lang="en-US" altLang="ja-JP" sz="800" kern="0" dirty="0">
                <a:solidFill>
                  <a:srgbClr val="0D0D0D"/>
                </a:solidFill>
                <a:latin typeface="Meiryo"/>
                <a:ea typeface="+mn-lt"/>
              </a:rPr>
              <a:t>MD</a:t>
            </a:r>
            <a:r>
              <a:rPr kumimoji="0" lang="ja-JP" sz="800" kern="0" dirty="0">
                <a:solidFill>
                  <a:srgbClr val="0D0D0D"/>
                </a:solidFill>
                <a:latin typeface="Meiryo"/>
                <a:ea typeface="Meiryo"/>
              </a:rPr>
              <a:t>はマルチデバイスの略称です。</a:t>
            </a:r>
            <a:r>
              <a:rPr kumimoji="0" lang="ja-JP" altLang="en-US" sz="800" kern="0" dirty="0">
                <a:solidFill>
                  <a:srgbClr val="0D0D0D"/>
                </a:solidFill>
                <a:latin typeface="Meiryo"/>
                <a:ea typeface="Meiryo"/>
              </a:rPr>
              <a:t>　</a:t>
            </a:r>
            <a:endParaRPr lang="en-US" altLang="ja-JP" sz="800" kern="0" dirty="0">
              <a:solidFill>
                <a:srgbClr val="0D0D0D"/>
              </a:solidFill>
              <a:latin typeface="Meiryo"/>
              <a:ea typeface="Meiryo"/>
            </a:endParaRPr>
          </a:p>
          <a:p>
            <a:pPr>
              <a:lnSpc>
                <a:spcPct val="110000"/>
              </a:lnSpc>
              <a:defRPr/>
            </a:pPr>
            <a:r>
              <a:rPr kumimoji="0" lang="en-US" altLang="ja-JP" sz="800" kern="0" dirty="0">
                <a:solidFill>
                  <a:srgbClr val="0D0D0D"/>
                </a:solidFill>
                <a:latin typeface="Meiryo"/>
                <a:ea typeface="Meiryo"/>
              </a:rPr>
              <a:t>※</a:t>
            </a:r>
            <a:r>
              <a:rPr kumimoji="0" lang="en-US" altLang="ja-JP" sz="800" kern="0" dirty="0" err="1">
                <a:solidFill>
                  <a:srgbClr val="0D0D0D"/>
                </a:solidFill>
                <a:latin typeface="Meiryo"/>
                <a:ea typeface="Meiryo"/>
              </a:rPr>
              <a:t>vCPM</a:t>
            </a:r>
            <a:r>
              <a:rPr kumimoji="0" lang="ja-JP" altLang="en-US" sz="800" kern="0" dirty="0">
                <a:solidFill>
                  <a:srgbClr val="0D0D0D"/>
                </a:solidFill>
                <a:latin typeface="Meiryo"/>
                <a:ea typeface="Meiryo"/>
              </a:rPr>
              <a:t>はビューアブルインプレッション</a:t>
            </a:r>
            <a:r>
              <a:rPr kumimoji="0" lang="en-US" altLang="ja-JP" sz="800" kern="0" dirty="0">
                <a:solidFill>
                  <a:srgbClr val="0D0D0D"/>
                </a:solidFill>
                <a:latin typeface="Meiryo"/>
                <a:ea typeface="Meiryo"/>
              </a:rPr>
              <a:t>1,000</a:t>
            </a:r>
            <a:r>
              <a:rPr kumimoji="0" lang="ja-JP" altLang="en-US" sz="800" kern="0" dirty="0">
                <a:solidFill>
                  <a:srgbClr val="0D0D0D"/>
                </a:solidFill>
                <a:latin typeface="Meiryo"/>
                <a:ea typeface="Meiryo"/>
              </a:rPr>
              <a:t>回あたりにかかる見込み広告費用です。 </a:t>
            </a:r>
            <a:endParaRPr lang="en-US" altLang="ja-JP" sz="800" kern="0" dirty="0">
              <a:solidFill>
                <a:srgbClr val="0D0D0D"/>
              </a:solidFill>
              <a:latin typeface="Meiryo" panose="020B0604030504040204" pitchFamily="34" charset="-128"/>
              <a:ea typeface="Meiryo" panose="020B0604030504040204" pitchFamily="34" charset="-128"/>
            </a:endParaRPr>
          </a:p>
          <a:p>
            <a:pPr>
              <a:lnSpc>
                <a:spcPct val="110000"/>
              </a:lnSpc>
              <a:defRPr/>
            </a:pPr>
            <a:r>
              <a:rPr kumimoji="0" lang="en-US" altLang="ja-JP" sz="800" kern="0" dirty="0">
                <a:solidFill>
                  <a:srgbClr val="0D0D0D"/>
                </a:solidFill>
                <a:latin typeface="Meiryo"/>
                <a:ea typeface="Meiryo"/>
              </a:rPr>
              <a:t>※</a:t>
            </a:r>
            <a:r>
              <a:rPr kumimoji="0" lang="en-US" altLang="ja-JP" sz="800" kern="0" dirty="0" err="1">
                <a:solidFill>
                  <a:srgbClr val="0D0D0D"/>
                </a:solidFill>
                <a:latin typeface="Meiryo"/>
                <a:ea typeface="Meiryo"/>
              </a:rPr>
              <a:t>vimps</a:t>
            </a:r>
            <a:r>
              <a:rPr kumimoji="0" lang="ja-JP" altLang="en-US" sz="800" kern="0" dirty="0">
                <a:solidFill>
                  <a:srgbClr val="0D0D0D"/>
                </a:solidFill>
                <a:latin typeface="Meiryo"/>
                <a:ea typeface="Meiryo"/>
              </a:rPr>
              <a:t>はビューアブルインプレッションの略称です。</a:t>
            </a:r>
            <a:br>
              <a:rPr lang="en-US" altLang="ja-JP" sz="800" kern="0" dirty="0">
                <a:solidFill>
                  <a:srgbClr val="0D0D0D"/>
                </a:solidFill>
                <a:latin typeface="Meiryo" panose="020B0604030504040204" pitchFamily="34" charset="-128"/>
                <a:ea typeface="Meiryo" panose="020B0604030504040204" pitchFamily="34" charset="-128"/>
              </a:rPr>
            </a:br>
            <a:endParaRPr lang="en-US" altLang="ja-JP" sz="800" kern="0" dirty="0">
              <a:solidFill>
                <a:srgbClr val="0D0D0D"/>
              </a:solidFill>
              <a:latin typeface="Meiryo"/>
              <a:ea typeface="Meiryo"/>
            </a:endParaRPr>
          </a:p>
        </p:txBody>
      </p:sp>
      <p:sp>
        <p:nvSpPr>
          <p:cNvPr id="5" name="テキスト ボックス 4">
            <a:extLst>
              <a:ext uri="{FF2B5EF4-FFF2-40B4-BE49-F238E27FC236}">
                <a16:creationId xmlns:a16="http://schemas.microsoft.com/office/drawing/2014/main" id="{145B2056-D52B-EC88-A654-583B8ACAB9F9}"/>
              </a:ext>
            </a:extLst>
          </p:cNvPr>
          <p:cNvSpPr txBox="1"/>
          <p:nvPr/>
        </p:nvSpPr>
        <p:spPr>
          <a:xfrm>
            <a:off x="7322588" y="5514182"/>
            <a:ext cx="4389986" cy="338554"/>
          </a:xfrm>
          <a:prstGeom prst="rect">
            <a:avLst/>
          </a:prstGeom>
          <a:noFill/>
        </p:spPr>
        <p:txBody>
          <a:bodyPr wrap="square" rtlCol="0">
            <a:spAutoFit/>
          </a:bodyPr>
          <a:lstStyle/>
          <a:p>
            <a:r>
              <a:rPr kumimoji="0" lang="en-US" altLang="ja-JP" sz="800" kern="0" dirty="0">
                <a:solidFill>
                  <a:srgbClr val="FF0033"/>
                </a:solidFill>
                <a:latin typeface="メイリオ" panose="020B0604030504040204" pitchFamily="50" charset="-128"/>
                <a:ea typeface="メイリオ" panose="020B0604030504040204" pitchFamily="50" charset="-128"/>
              </a:rPr>
              <a:t>※1</a:t>
            </a:r>
            <a:r>
              <a:rPr kumimoji="0" lang="ja-JP" altLang="en-US" sz="800" kern="0" dirty="0">
                <a:solidFill>
                  <a:srgbClr val="FF0033"/>
                </a:solidFill>
                <a:latin typeface="メイリオ" panose="020B0604030504040204" pitchFamily="50" charset="-128"/>
                <a:ea typeface="メイリオ" panose="020B0604030504040204" pitchFamily="50" charset="-128"/>
              </a:rPr>
              <a:t>　掲載期間</a:t>
            </a:r>
            <a:r>
              <a:rPr kumimoji="0" lang="en-US" altLang="ja-JP" sz="800" kern="0" dirty="0">
                <a:solidFill>
                  <a:srgbClr val="FF0033"/>
                </a:solidFill>
                <a:latin typeface="メイリオ" panose="020B0604030504040204" pitchFamily="50" charset="-128"/>
                <a:ea typeface="メイリオ" panose="020B0604030504040204" pitchFamily="50" charset="-128"/>
              </a:rPr>
              <a:t>3</a:t>
            </a:r>
            <a:r>
              <a:rPr kumimoji="0" lang="ja-JP" altLang="en-US" sz="800" kern="0" dirty="0">
                <a:solidFill>
                  <a:srgbClr val="FF0033"/>
                </a:solidFill>
                <a:latin typeface="メイリオ" panose="020B0604030504040204" pitchFamily="50" charset="-128"/>
                <a:ea typeface="メイリオ" panose="020B0604030504040204" pitchFamily="50" charset="-128"/>
              </a:rPr>
              <a:t>日間の購入となります。指定された時間帯のみ配信されます。また、日程及び時間帯指定の変更は不可となります。</a:t>
            </a:r>
          </a:p>
        </p:txBody>
      </p:sp>
      <p:sp>
        <p:nvSpPr>
          <p:cNvPr id="15" name="テキスト ボックス 14">
            <a:extLst>
              <a:ext uri="{FF2B5EF4-FFF2-40B4-BE49-F238E27FC236}">
                <a16:creationId xmlns:a16="http://schemas.microsoft.com/office/drawing/2014/main" id="{B9DBAF5E-220E-D0C9-26CF-0174795A151D}"/>
              </a:ext>
            </a:extLst>
          </p:cNvPr>
          <p:cNvSpPr txBox="1"/>
          <p:nvPr/>
        </p:nvSpPr>
        <p:spPr>
          <a:xfrm>
            <a:off x="10052050" y="4200009"/>
            <a:ext cx="615950" cy="215444"/>
          </a:xfrm>
          <a:prstGeom prst="rect">
            <a:avLst/>
          </a:prstGeom>
          <a:noFill/>
        </p:spPr>
        <p:txBody>
          <a:bodyPr wrap="square">
            <a:spAutoFit/>
          </a:bodyPr>
          <a:lstStyle/>
          <a:p>
            <a:r>
              <a:rPr kumimoji="0" lang="en-US" altLang="ja-JP" sz="800" kern="0" dirty="0">
                <a:solidFill>
                  <a:srgbClr val="FF0033"/>
                </a:solidFill>
                <a:latin typeface="メイリオ" panose="020B0604030504040204" pitchFamily="50" charset="-128"/>
                <a:ea typeface="メイリオ" panose="020B0604030504040204" pitchFamily="50" charset="-128"/>
              </a:rPr>
              <a:t>※1</a:t>
            </a:r>
            <a:r>
              <a:rPr kumimoji="0" lang="ja-JP" altLang="en-US" sz="800" kern="0" dirty="0">
                <a:solidFill>
                  <a:srgbClr val="FF0033"/>
                </a:solidFill>
                <a:latin typeface="メイリオ" panose="020B0604030504040204" pitchFamily="50" charset="-128"/>
                <a:ea typeface="メイリオ" panose="020B0604030504040204" pitchFamily="50" charset="-128"/>
              </a:rPr>
              <a:t>　</a:t>
            </a:r>
            <a:endParaRPr lang="ja-JP" altLang="en-US" sz="800" dirty="0"/>
          </a:p>
        </p:txBody>
      </p:sp>
      <p:sp>
        <p:nvSpPr>
          <p:cNvPr id="9" name="テキスト ボックス 8">
            <a:extLst>
              <a:ext uri="{FF2B5EF4-FFF2-40B4-BE49-F238E27FC236}">
                <a16:creationId xmlns:a16="http://schemas.microsoft.com/office/drawing/2014/main" id="{88E84849-C7E4-320C-B814-3E3F120FCB56}"/>
              </a:ext>
            </a:extLst>
          </p:cNvPr>
          <p:cNvSpPr txBox="1"/>
          <p:nvPr/>
        </p:nvSpPr>
        <p:spPr>
          <a:xfrm>
            <a:off x="8515016" y="5216507"/>
            <a:ext cx="615950" cy="215444"/>
          </a:xfrm>
          <a:prstGeom prst="rect">
            <a:avLst/>
          </a:prstGeom>
          <a:noFill/>
        </p:spPr>
        <p:txBody>
          <a:bodyPr wrap="square">
            <a:spAutoFit/>
          </a:bodyPr>
          <a:lstStyle/>
          <a:p>
            <a:r>
              <a:rPr kumimoji="0" lang="en-US" altLang="ja-JP" sz="800" kern="0" dirty="0">
                <a:solidFill>
                  <a:srgbClr val="FF0033"/>
                </a:solidFill>
                <a:latin typeface="メイリオ" panose="020B0604030504040204" pitchFamily="50" charset="-128"/>
                <a:ea typeface="メイリオ" panose="020B0604030504040204" pitchFamily="50" charset="-128"/>
              </a:rPr>
              <a:t>※2</a:t>
            </a:r>
            <a:r>
              <a:rPr kumimoji="0" lang="ja-JP" altLang="en-US" sz="800" kern="0" dirty="0">
                <a:solidFill>
                  <a:srgbClr val="FF0033"/>
                </a:solidFill>
                <a:latin typeface="メイリオ" panose="020B0604030504040204" pitchFamily="50" charset="-128"/>
                <a:ea typeface="メイリオ" panose="020B0604030504040204" pitchFamily="50" charset="-128"/>
              </a:rPr>
              <a:t>　</a:t>
            </a:r>
            <a:endParaRPr lang="ja-JP" altLang="en-US" sz="800" dirty="0"/>
          </a:p>
        </p:txBody>
      </p:sp>
      <p:sp>
        <p:nvSpPr>
          <p:cNvPr id="10" name="テキスト ボックス 9">
            <a:extLst>
              <a:ext uri="{FF2B5EF4-FFF2-40B4-BE49-F238E27FC236}">
                <a16:creationId xmlns:a16="http://schemas.microsoft.com/office/drawing/2014/main" id="{DA51D117-46AC-3170-707A-1FD71DD1FDE7}"/>
              </a:ext>
            </a:extLst>
          </p:cNvPr>
          <p:cNvSpPr txBox="1"/>
          <p:nvPr/>
        </p:nvSpPr>
        <p:spPr>
          <a:xfrm>
            <a:off x="7322587" y="5801234"/>
            <a:ext cx="2437363" cy="215444"/>
          </a:xfrm>
          <a:prstGeom prst="rect">
            <a:avLst/>
          </a:prstGeom>
          <a:noFill/>
        </p:spPr>
        <p:txBody>
          <a:bodyPr wrap="square" lIns="91440" tIns="45720" rIns="91440" bIns="45720" anchor="t">
            <a:spAutoFit/>
          </a:bodyPr>
          <a:lstStyle/>
          <a:p>
            <a:r>
              <a:rPr kumimoji="0" lang="en-US" altLang="ja-JP" sz="800" kern="0" dirty="0">
                <a:solidFill>
                  <a:srgbClr val="FF0033"/>
                </a:solidFill>
                <a:latin typeface="メイリオ"/>
                <a:ea typeface="メイリオ"/>
              </a:rPr>
              <a:t>※2</a:t>
            </a:r>
            <a:r>
              <a:rPr kumimoji="0" lang="ja-JP" altLang="en-US" sz="800" kern="0" dirty="0">
                <a:solidFill>
                  <a:srgbClr val="FF0033"/>
                </a:solidFill>
                <a:latin typeface="メイリオ"/>
                <a:ea typeface="メイリオ"/>
              </a:rPr>
              <a:t>　3日間の</a:t>
            </a:r>
            <a:r>
              <a:rPr kumimoji="0" lang="en-US" altLang="ja-JP" sz="800" kern="0" dirty="0" err="1">
                <a:solidFill>
                  <a:srgbClr val="FF0033"/>
                </a:solidFill>
                <a:latin typeface="メイリオ"/>
                <a:ea typeface="メイリオ"/>
              </a:rPr>
              <a:t>vimps</a:t>
            </a:r>
            <a:r>
              <a:rPr kumimoji="0" lang="ja-JP" altLang="en-US" sz="800" kern="0" dirty="0">
                <a:solidFill>
                  <a:srgbClr val="FF0033"/>
                </a:solidFill>
                <a:latin typeface="メイリオ"/>
                <a:ea typeface="メイリオ"/>
              </a:rPr>
              <a:t>の想定となります。</a:t>
            </a:r>
            <a:endParaRPr lang="ja-JP" altLang="en-US" sz="800" dirty="0">
              <a:latin typeface="メイリオ"/>
              <a:ea typeface="メイリオ"/>
            </a:endParaRPr>
          </a:p>
        </p:txBody>
      </p:sp>
    </p:spTree>
    <p:extLst>
      <p:ext uri="{BB962C8B-B14F-4D97-AF65-F5344CB8AC3E}">
        <p14:creationId xmlns:p14="http://schemas.microsoft.com/office/powerpoint/2010/main" val="22670839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35">
            <a:extLst>
              <a:ext uri="{FF2B5EF4-FFF2-40B4-BE49-F238E27FC236}">
                <a16:creationId xmlns:a16="http://schemas.microsoft.com/office/drawing/2014/main" id="{5E09BA84-4225-9249-BCED-21B4B740DE2A}"/>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7" name="図プレースホルダー 6" descr="アイコン&#10;&#10;自動的に生成された説明">
            <a:extLst>
              <a:ext uri="{FF2B5EF4-FFF2-40B4-BE49-F238E27FC236}">
                <a16:creationId xmlns:a16="http://schemas.microsoft.com/office/drawing/2014/main" id="{370B9532-55F8-C627-89A5-9C413973E4A1}"/>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角丸四角形 3">
            <a:extLst>
              <a:ext uri="{FF2B5EF4-FFF2-40B4-BE49-F238E27FC236}">
                <a16:creationId xmlns:a16="http://schemas.microsoft.com/office/drawing/2014/main" id="{8B094D99-2C9A-87B3-9337-CEB1A4537738}"/>
              </a:ext>
            </a:extLst>
          </p:cNvPr>
          <p:cNvSpPr/>
          <p:nvPr/>
        </p:nvSpPr>
        <p:spPr>
          <a:xfrm>
            <a:off x="1792443" y="186644"/>
            <a:ext cx="1484157"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商品一覧</a:t>
            </a:r>
          </a:p>
        </p:txBody>
      </p:sp>
      <p:sp>
        <p:nvSpPr>
          <p:cNvPr id="6" name="テキスト プレースホルダー 1">
            <a:extLst>
              <a:ext uri="{FF2B5EF4-FFF2-40B4-BE49-F238E27FC236}">
                <a16:creationId xmlns:a16="http://schemas.microsoft.com/office/drawing/2014/main" id="{097243C9-3544-81EB-D9B7-F62B72A8F198}"/>
              </a:ext>
            </a:extLst>
          </p:cNvPr>
          <p:cNvSpPr>
            <a:spLocks noGrp="1"/>
          </p:cNvSpPr>
          <p:nvPr>
            <p:ph type="body" sz="quarter" idx="10"/>
          </p:nvPr>
        </p:nvSpPr>
        <p:spPr>
          <a:xfrm>
            <a:off x="3657600" y="252000"/>
            <a:ext cx="6278292" cy="335028"/>
          </a:xfrm>
        </p:spPr>
        <p:txBody>
          <a:bodyPr/>
          <a:lstStyle/>
          <a:p>
            <a:r>
              <a:rPr lang="ja-JP" altLang="en-US" dirty="0"/>
              <a:t>トップパネル　スマートフォン</a:t>
            </a:r>
          </a:p>
        </p:txBody>
      </p:sp>
      <p:graphicFrame>
        <p:nvGraphicFramePr>
          <p:cNvPr id="2" name="表 1">
            <a:extLst>
              <a:ext uri="{FF2B5EF4-FFF2-40B4-BE49-F238E27FC236}">
                <a16:creationId xmlns:a16="http://schemas.microsoft.com/office/drawing/2014/main" id="{0B1229AB-9703-7D3D-9A76-4638F6001E10}"/>
              </a:ext>
            </a:extLst>
          </p:cNvPr>
          <p:cNvGraphicFramePr>
            <a:graphicFrameLocks noGrp="1"/>
          </p:cNvGraphicFramePr>
          <p:nvPr>
            <p:extLst>
              <p:ext uri="{D42A27DB-BD31-4B8C-83A1-F6EECF244321}">
                <p14:modId xmlns:p14="http://schemas.microsoft.com/office/powerpoint/2010/main" val="3412382758"/>
              </p:ext>
            </p:extLst>
          </p:nvPr>
        </p:nvGraphicFramePr>
        <p:xfrm>
          <a:off x="479426" y="919895"/>
          <a:ext cx="11160119" cy="4896969"/>
        </p:xfrm>
        <a:graphic>
          <a:graphicData uri="http://schemas.openxmlformats.org/drawingml/2006/table">
            <a:tbl>
              <a:tblPr firstCol="1" bandRow="1"/>
              <a:tblGrid>
                <a:gridCol w="3069427">
                  <a:extLst>
                    <a:ext uri="{9D8B030D-6E8A-4147-A177-3AD203B41FA5}">
                      <a16:colId xmlns:a16="http://schemas.microsoft.com/office/drawing/2014/main" val="792911817"/>
                    </a:ext>
                  </a:extLst>
                </a:gridCol>
                <a:gridCol w="2113994">
                  <a:extLst>
                    <a:ext uri="{9D8B030D-6E8A-4147-A177-3AD203B41FA5}">
                      <a16:colId xmlns:a16="http://schemas.microsoft.com/office/drawing/2014/main" val="1525620392"/>
                    </a:ext>
                  </a:extLst>
                </a:gridCol>
                <a:gridCol w="1741251">
                  <a:extLst>
                    <a:ext uri="{9D8B030D-6E8A-4147-A177-3AD203B41FA5}">
                      <a16:colId xmlns:a16="http://schemas.microsoft.com/office/drawing/2014/main" val="3835180974"/>
                    </a:ext>
                  </a:extLst>
                </a:gridCol>
                <a:gridCol w="2222191">
                  <a:extLst>
                    <a:ext uri="{9D8B030D-6E8A-4147-A177-3AD203B41FA5}">
                      <a16:colId xmlns:a16="http://schemas.microsoft.com/office/drawing/2014/main" val="3783441398"/>
                    </a:ext>
                  </a:extLst>
                </a:gridCol>
                <a:gridCol w="2013256">
                  <a:extLst>
                    <a:ext uri="{9D8B030D-6E8A-4147-A177-3AD203B41FA5}">
                      <a16:colId xmlns:a16="http://schemas.microsoft.com/office/drawing/2014/main" val="360912566"/>
                    </a:ext>
                  </a:extLst>
                </a:gridCol>
              </a:tblGrid>
              <a:tr h="50068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1" kern="1200" dirty="0">
                          <a:solidFill>
                            <a:schemeClr val="bg1"/>
                          </a:solidFill>
                          <a:latin typeface="Meiryo"/>
                          <a:ea typeface="Meiryo"/>
                          <a:cs typeface="+mn-cs"/>
                        </a:rPr>
                        <a:t>スポーツナビ　野球速報アプリ　トップパネル　</a:t>
                      </a:r>
                      <a:r>
                        <a:rPr kumimoji="1" lang="en-US" altLang="ja-JP" sz="1050" b="1" kern="1200" dirty="0">
                          <a:solidFill>
                            <a:schemeClr val="bg1"/>
                          </a:solidFill>
                          <a:latin typeface="Meiryo"/>
                          <a:ea typeface="Meiryo"/>
                          <a:cs typeface="+mn-cs"/>
                        </a:rPr>
                        <a:t>SP</a:t>
                      </a:r>
                    </a:p>
                    <a:p>
                      <a:pPr algn="ctr"/>
                      <a:r>
                        <a:rPr kumimoji="1" lang="ja-JP" altLang="en-US" sz="1050" b="1" kern="1200" dirty="0">
                          <a:solidFill>
                            <a:schemeClr val="bg1"/>
                          </a:solidFill>
                          <a:latin typeface="Meiryo"/>
                          <a:ea typeface="Meiryo"/>
                          <a:cs typeface="+mn-cs"/>
                        </a:rPr>
                        <a:t>（時間帯指定　</a:t>
                      </a:r>
                      <a:r>
                        <a:rPr kumimoji="1" lang="en-US" altLang="ja-JP" sz="1050" b="1" kern="1200" dirty="0">
                          <a:solidFill>
                            <a:schemeClr val="bg1"/>
                          </a:solidFill>
                          <a:latin typeface="Meiryo"/>
                          <a:ea typeface="Meiryo"/>
                          <a:cs typeface="+mn-cs"/>
                        </a:rPr>
                        <a:t>14:00</a:t>
                      </a:r>
                      <a:r>
                        <a:rPr kumimoji="1" lang="ja-JP" altLang="en-US" sz="1050" b="1" kern="1200" dirty="0">
                          <a:solidFill>
                            <a:schemeClr val="bg1"/>
                          </a:solidFill>
                          <a:latin typeface="Meiryo"/>
                          <a:ea typeface="Meiryo"/>
                          <a:cs typeface="+mn-cs"/>
                        </a:rPr>
                        <a:t>～</a:t>
                      </a:r>
                      <a:r>
                        <a:rPr kumimoji="1" lang="en-US" altLang="ja-JP" sz="1050" b="1" kern="1200" dirty="0">
                          <a:solidFill>
                            <a:schemeClr val="bg1"/>
                          </a:solidFill>
                          <a:latin typeface="Meiryo"/>
                          <a:ea typeface="Meiryo"/>
                          <a:cs typeface="+mn-cs"/>
                        </a:rPr>
                        <a:t>17:59</a:t>
                      </a:r>
                      <a:r>
                        <a:rPr kumimoji="1" lang="ja-JP" altLang="en-US" sz="1050" b="1" kern="1200" dirty="0">
                          <a:solidFill>
                            <a:schemeClr val="bg1"/>
                          </a:solidFill>
                          <a:latin typeface="Meiryo"/>
                          <a:ea typeface="Meiryo"/>
                          <a:cs typeface="+mn-cs"/>
                        </a:rPr>
                        <a:t>）</a:t>
                      </a:r>
                      <a:endParaRPr kumimoji="1" lang="en-US" altLang="ja-JP" sz="1050" b="1" kern="1200" dirty="0">
                        <a:solidFill>
                          <a:schemeClr val="bg1"/>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tc>
                <a:tc gridSpan="2">
                  <a:txBody>
                    <a:bodyPr/>
                    <a:lstStyle/>
                    <a:p>
                      <a:pPr algn="ctr"/>
                      <a:r>
                        <a:rPr kumimoji="1" lang="ja-JP" altLang="en-US" sz="1050" b="1" kern="1200" dirty="0">
                          <a:solidFill>
                            <a:schemeClr val="bg1"/>
                          </a:solidFill>
                          <a:latin typeface="Meiryo"/>
                          <a:ea typeface="Meiryo"/>
                          <a:cs typeface="+mn-cs"/>
                        </a:rPr>
                        <a:t>スポーツナビ　野球速報アプリ　トップパネル　</a:t>
                      </a:r>
                      <a:r>
                        <a:rPr kumimoji="1" lang="en-US" altLang="ja-JP" sz="1050" b="1" kern="1200" dirty="0">
                          <a:solidFill>
                            <a:schemeClr val="bg1"/>
                          </a:solidFill>
                          <a:latin typeface="Meiryo"/>
                          <a:ea typeface="Meiryo"/>
                          <a:cs typeface="+mn-cs"/>
                        </a:rPr>
                        <a:t>SP</a:t>
                      </a:r>
                    </a:p>
                    <a:p>
                      <a:pPr algn="ctr"/>
                      <a:r>
                        <a:rPr kumimoji="1" lang="ja-JP" altLang="en-US" sz="1050" b="1" kern="1200" dirty="0">
                          <a:solidFill>
                            <a:schemeClr val="bg1"/>
                          </a:solidFill>
                          <a:latin typeface="Meiryo"/>
                          <a:ea typeface="Meiryo"/>
                          <a:cs typeface="+mn-cs"/>
                        </a:rPr>
                        <a:t>（時間帯指定　</a:t>
                      </a:r>
                      <a:r>
                        <a:rPr kumimoji="1" lang="en-US" altLang="ja-JP" sz="1050" b="1" kern="1200" dirty="0">
                          <a:solidFill>
                            <a:schemeClr val="bg1"/>
                          </a:solidFill>
                          <a:latin typeface="Meiryo"/>
                          <a:ea typeface="Meiryo"/>
                          <a:cs typeface="+mn-cs"/>
                        </a:rPr>
                        <a:t>18:00</a:t>
                      </a:r>
                      <a:r>
                        <a:rPr kumimoji="1" lang="ja-JP" altLang="en-US" sz="1050" b="1" kern="1200" dirty="0">
                          <a:solidFill>
                            <a:schemeClr val="bg1"/>
                          </a:solidFill>
                          <a:latin typeface="Meiryo"/>
                          <a:ea typeface="Meiryo"/>
                          <a:cs typeface="+mn-cs"/>
                        </a:rPr>
                        <a:t>～</a:t>
                      </a:r>
                      <a:r>
                        <a:rPr kumimoji="1" lang="en-US" altLang="ja-JP" sz="1050" b="1" kern="1200" dirty="0">
                          <a:solidFill>
                            <a:schemeClr val="bg1"/>
                          </a:solidFill>
                          <a:latin typeface="Meiryo"/>
                          <a:ea typeface="Meiryo"/>
                          <a:cs typeface="+mn-cs"/>
                        </a:rPr>
                        <a:t>21:59</a:t>
                      </a:r>
                      <a:r>
                        <a:rPr kumimoji="1" lang="ja-JP" altLang="en-US" sz="1050" b="1" kern="1200" dirty="0">
                          <a:solidFill>
                            <a:schemeClr val="bg1"/>
                          </a:solidFill>
                          <a:latin typeface="Meiryo"/>
                          <a:ea typeface="Meiryo"/>
                          <a:cs typeface="+mn-cs"/>
                        </a:rPr>
                        <a:t>）</a:t>
                      </a:r>
                      <a:endParaRPr kumimoji="1" lang="ja-JP" altLang="en-US" dirty="0"/>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117335041"/>
                  </a:ext>
                </a:extLst>
              </a:tr>
              <a:tr h="29495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リリース種別</a:t>
                      </a:r>
                      <a:r>
                        <a:rPr kumimoji="1" lang="en-US" altLang="ja-JP" sz="900" b="0" kern="1200">
                          <a:solidFill>
                            <a:schemeClr val="bg1"/>
                          </a:solidFill>
                          <a:latin typeface="Meiryo" panose="020B0604030504040204" pitchFamily="34" charset="-128"/>
                          <a:ea typeface="Meiryo" panose="020B0604030504040204" pitchFamily="34" charset="-128"/>
                          <a:cs typeface="+mn-cs"/>
                        </a:rPr>
                        <a:t>/</a:t>
                      </a:r>
                      <a:r>
                        <a:rPr kumimoji="1" lang="ja-JP" altLang="en-US" sz="900" b="0" kern="1200">
                          <a:solidFill>
                            <a:schemeClr val="bg1"/>
                          </a:solidFill>
                          <a:latin typeface="Meiryo" panose="020B0604030504040204" pitchFamily="34" charset="-128"/>
                          <a:ea typeface="Meiryo" panose="020B0604030504040204" pitchFamily="34" charset="-128"/>
                          <a:cs typeface="+mn-cs"/>
                        </a:rPr>
                        <a:t>商品</a:t>
                      </a:r>
                      <a:r>
                        <a:rPr kumimoji="1" lang="en-US" altLang="ja-JP" sz="900" b="0" kern="1200">
                          <a:solidFill>
                            <a:schemeClr val="bg1"/>
                          </a:solidFill>
                          <a:latin typeface="Meiryo" panose="020B0604030504040204" pitchFamily="34" charset="-128"/>
                          <a:ea typeface="Meiryo" panose="020B0604030504040204" pitchFamily="34" charset="-128"/>
                          <a:cs typeface="+mn-cs"/>
                        </a:rPr>
                        <a:t>ID</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1050" dirty="0">
                          <a:solidFill>
                            <a:srgbClr val="0D0D0D"/>
                          </a:solidFill>
                          <a:latin typeface="Meiryo" panose="020B0604030504040204" pitchFamily="34" charset="-128"/>
                          <a:ea typeface="Meiryo" panose="020B0604030504040204" pitchFamily="34" charset="-128"/>
                        </a:rPr>
                        <a:t>新規</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dirty="0">
                          <a:solidFill>
                            <a:srgbClr val="0D0D0D"/>
                          </a:solidFill>
                          <a:latin typeface="Meiryo"/>
                          <a:ea typeface="Meiryo"/>
                        </a:rPr>
                        <a:t>1000011141</a:t>
                      </a:r>
                      <a:endParaRPr kumimoji="1" lang="ja-JP" altLang="en-US" sz="1050" dirty="0">
                        <a:solidFill>
                          <a:srgbClr val="0D0D0D"/>
                        </a:solidFill>
                        <a:latin typeface="Meiryo"/>
                        <a:ea typeface="Meiryo"/>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a:r>
                        <a:rPr kumimoji="1" lang="ja-JP" altLang="en-US" sz="1050" dirty="0">
                          <a:solidFill>
                            <a:srgbClr val="0D0D0D"/>
                          </a:solidFill>
                          <a:latin typeface="Meiryo" panose="020B0604030504040204" pitchFamily="34" charset="-128"/>
                          <a:ea typeface="Meiryo" panose="020B0604030504040204" pitchFamily="34" charset="-128"/>
                        </a:rPr>
                        <a:t>新規</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dirty="0">
                          <a:solidFill>
                            <a:srgbClr val="0D0D0D"/>
                          </a:solidFill>
                          <a:latin typeface="Meiryo"/>
                          <a:ea typeface="Meiryo"/>
                        </a:rPr>
                        <a:t>1000011164</a:t>
                      </a:r>
                      <a:endParaRPr kumimoji="1" lang="ja-JP" altLang="en-US" sz="1050" dirty="0">
                        <a:solidFill>
                          <a:srgbClr val="0D0D0D"/>
                        </a:solidFill>
                        <a:latin typeface="Meiryo"/>
                        <a:ea typeface="Meiryo"/>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55075111"/>
                  </a:ext>
                </a:extLst>
              </a:tr>
              <a:tr h="246501">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予約開始日</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a:lnSpc>
                          <a:spcPct val="100000"/>
                        </a:lnSpc>
                        <a:spcBef>
                          <a:spcPts val="0"/>
                        </a:spcBef>
                        <a:spcAft>
                          <a:spcPts val="0"/>
                        </a:spcAft>
                        <a:buNone/>
                        <a:tabLst/>
                        <a:defRPr/>
                      </a:pPr>
                      <a:r>
                        <a:rPr lang="en-US" altLang="ja-JP" sz="1050" b="0" i="0" u="none" strike="noStrike" kern="1200" noProof="0" dirty="0">
                          <a:solidFill>
                            <a:srgbClr val="0D0D0D"/>
                          </a:solidFill>
                          <a:latin typeface="Meiryo"/>
                        </a:rPr>
                        <a:t>2025</a:t>
                      </a:r>
                      <a:r>
                        <a:rPr kumimoji="1" lang="ja-JP" altLang="en-US" sz="1050" b="0" i="0" u="none" strike="noStrike" kern="1200" noProof="0" dirty="0">
                          <a:solidFill>
                            <a:srgbClr val="0D0D0D"/>
                          </a:solidFill>
                          <a:latin typeface="Meiryo"/>
                          <a:ea typeface="Meiryo"/>
                        </a:rPr>
                        <a:t>年</a:t>
                      </a:r>
                      <a:r>
                        <a:rPr kumimoji="1" lang="en-US" altLang="ja-JP" sz="1050" b="0" i="0" u="none" strike="noStrike" kern="1200" noProof="0" dirty="0">
                          <a:solidFill>
                            <a:srgbClr val="0D0D0D"/>
                          </a:solidFill>
                          <a:latin typeface="Meiryo"/>
                          <a:ea typeface="Meiryo"/>
                        </a:rPr>
                        <a:t>2</a:t>
                      </a:r>
                      <a:r>
                        <a:rPr kumimoji="1" lang="ja-JP" altLang="en-US" sz="1050" b="0" i="0" u="none" strike="noStrike" kern="1200" noProof="0" dirty="0">
                          <a:solidFill>
                            <a:srgbClr val="0D0D0D"/>
                          </a:solidFill>
                          <a:latin typeface="Meiryo"/>
                          <a:ea typeface="Meiryo"/>
                        </a:rPr>
                        <a:t>月</a:t>
                      </a:r>
                      <a:r>
                        <a:rPr kumimoji="1" lang="en-US" altLang="ja-JP" sz="1050" b="0" i="0" u="none" strike="noStrike" kern="1200" noProof="0" dirty="0">
                          <a:solidFill>
                            <a:srgbClr val="0D0D0D"/>
                          </a:solidFill>
                          <a:latin typeface="Meiryo"/>
                          <a:ea typeface="Meiryo"/>
                        </a:rPr>
                        <a:t>28</a:t>
                      </a:r>
                      <a:r>
                        <a:rPr kumimoji="1" lang="ja-JP" altLang="en-US" sz="1050" b="0" i="0" u="none" strike="noStrike" kern="1200" noProof="0" dirty="0">
                          <a:solidFill>
                            <a:srgbClr val="0D0D0D"/>
                          </a:solidFill>
                          <a:latin typeface="Meiryo"/>
                          <a:ea typeface="Meiryo"/>
                        </a:rPr>
                        <a:t>日</a:t>
                      </a:r>
                      <a:r>
                        <a:rPr kumimoji="1" lang="en-US" altLang="ja-JP" sz="1050" b="0" i="0" u="none" strike="noStrike" kern="1200" noProof="0" dirty="0">
                          <a:solidFill>
                            <a:srgbClr val="0D0D0D"/>
                          </a:solidFill>
                          <a:latin typeface="Meiryo"/>
                        </a:rPr>
                        <a:t>(</a:t>
                      </a:r>
                      <a:r>
                        <a:rPr kumimoji="1" lang="ja-JP" altLang="en-US" sz="1050" b="0" i="0" u="none" strike="noStrike" kern="1200" noProof="0" dirty="0">
                          <a:solidFill>
                            <a:srgbClr val="0D0D0D"/>
                          </a:solidFill>
                          <a:latin typeface="Meiryo"/>
                        </a:rPr>
                        <a:t>金</a:t>
                      </a:r>
                      <a:r>
                        <a:rPr kumimoji="1" lang="en-US" altLang="ja-JP" sz="1050" b="0" i="0" u="none" strike="noStrike" kern="1200" noProof="0" dirty="0">
                          <a:solidFill>
                            <a:srgbClr val="0D0D0D"/>
                          </a:solidFill>
                          <a:latin typeface="Meiryo"/>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777446988"/>
                  </a:ext>
                </a:extLst>
              </a:tr>
              <a:tr h="15695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p>
                  </a:txBody>
                  <a:tcPr marT="0" marB="0"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112060797"/>
                  </a:ext>
                </a:extLst>
              </a:tr>
              <a:tr h="41343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広告タイプ</a:t>
                      </a:r>
                      <a:r>
                        <a:rPr kumimoji="1" lang="en-US" altLang="ja-JP" sz="900" b="0" kern="1200" dirty="0">
                          <a:solidFill>
                            <a:schemeClr val="bg1"/>
                          </a:solidFill>
                          <a:latin typeface="Meiryo" panose="020B0604030504040204" pitchFamily="34" charset="-128"/>
                          <a:ea typeface="Meiryo" panose="020B0604030504040204" pitchFamily="34" charset="-128"/>
                          <a:cs typeface="+mn-cs"/>
                        </a:rPr>
                        <a:t>/</a:t>
                      </a:r>
                      <a:r>
                        <a:rPr kumimoji="1" lang="ja-JP" altLang="en-US" sz="900" b="0" kern="1200" dirty="0">
                          <a:solidFill>
                            <a:schemeClr val="bg1"/>
                          </a:solidFill>
                          <a:latin typeface="Meiryo" panose="020B0604030504040204" pitchFamily="34" charset="-128"/>
                          <a:ea typeface="Meiryo" panose="020B0604030504040204" pitchFamily="34" charset="-128"/>
                          <a:cs typeface="+mn-cs"/>
                        </a:rPr>
                        <a:t>メインメディアの形式</a:t>
                      </a:r>
                      <a:r>
                        <a:rPr kumimoji="1" lang="en-US" altLang="ja-JP" sz="900" b="0" kern="1200" dirty="0">
                          <a:solidFill>
                            <a:schemeClr val="bg1"/>
                          </a:solidFill>
                          <a:latin typeface="Meiryo" panose="020B0604030504040204" pitchFamily="34" charset="-128"/>
                          <a:ea typeface="Meiryo" panose="020B0604030504040204" pitchFamily="34" charset="-128"/>
                          <a:cs typeface="+mn-cs"/>
                        </a:rPr>
                        <a:t>/</a:t>
                      </a:r>
                      <a:r>
                        <a:rPr kumimoji="1" lang="ja-JP" altLang="en-US" sz="900" b="0" kern="1200" dirty="0">
                          <a:solidFill>
                            <a:schemeClr val="bg1"/>
                          </a:solidFill>
                          <a:latin typeface="Meiryo" panose="020B0604030504040204" pitchFamily="34" charset="-128"/>
                          <a:ea typeface="Meiryo" panose="020B0604030504040204" pitchFamily="34" charset="-128"/>
                          <a:cs typeface="+mn-cs"/>
                        </a:rPr>
                        <a:t>アスペクト比</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バナー</a:t>
                      </a: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画像</a:t>
                      </a: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/16</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a:t>
                      </a: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5</a:t>
                      </a:r>
                    </a:p>
                  </a:txBody>
                  <a:tcPr marT="0" marB="0"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919010560"/>
                  </a:ext>
                </a:extLst>
              </a:tr>
              <a:tr h="32539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バナー</a:t>
                      </a:r>
                      <a:r>
                        <a:rPr kumimoji="1" lang="en-US" altLang="ja-JP" sz="900" b="0" kern="1200" dirty="0">
                          <a:solidFill>
                            <a:schemeClr val="bg1"/>
                          </a:solidFill>
                          <a:latin typeface="Meiryo" panose="020B0604030504040204" pitchFamily="34" charset="-128"/>
                          <a:ea typeface="Meiryo" panose="020B0604030504040204" pitchFamily="34" charset="-128"/>
                          <a:cs typeface="+mn-cs"/>
                        </a:rPr>
                        <a:t>/</a:t>
                      </a:r>
                      <a:r>
                        <a:rPr kumimoji="1" lang="ja-JP" altLang="en-US" sz="900" b="0" kern="1200" dirty="0">
                          <a:solidFill>
                            <a:schemeClr val="bg1"/>
                          </a:solidFill>
                          <a:latin typeface="Meiryo" panose="020B0604030504040204" pitchFamily="34" charset="-128"/>
                          <a:ea typeface="Meiryo" panose="020B0604030504040204" pitchFamily="34" charset="-128"/>
                          <a:cs typeface="+mn-cs"/>
                        </a:rPr>
                        <a:t>動画</a:t>
                      </a:r>
                      <a:r>
                        <a:rPr kumimoji="1" lang="en-US" altLang="ja-JP" sz="900" b="0" kern="1200" dirty="0">
                          <a:solidFill>
                            <a:schemeClr val="bg1"/>
                          </a:solidFill>
                          <a:latin typeface="Meiryo" panose="020B0604030504040204" pitchFamily="34" charset="-128"/>
                          <a:ea typeface="Meiryo" panose="020B0604030504040204" pitchFamily="34" charset="-128"/>
                          <a:cs typeface="+mn-cs"/>
                        </a:rPr>
                        <a:t>/16</a:t>
                      </a:r>
                      <a:r>
                        <a:rPr kumimoji="1" lang="ja-JP" altLang="en-US" sz="900" b="0" kern="1200" dirty="0">
                          <a:solidFill>
                            <a:schemeClr val="bg1"/>
                          </a:solidFill>
                          <a:latin typeface="Meiryo" panose="020B0604030504040204" pitchFamily="34" charset="-128"/>
                          <a:ea typeface="Meiryo" panose="020B0604030504040204" pitchFamily="34" charset="-128"/>
                          <a:cs typeface="+mn-cs"/>
                        </a:rPr>
                        <a:t>：</a:t>
                      </a:r>
                      <a:r>
                        <a:rPr kumimoji="1" lang="en-US" altLang="ja-JP" sz="900" b="0" kern="1200" dirty="0">
                          <a:solidFill>
                            <a:schemeClr val="bg1"/>
                          </a:solidFill>
                          <a:latin typeface="Meiryo" panose="020B0604030504040204" pitchFamily="34" charset="-128"/>
                          <a:ea typeface="Meiryo" panose="020B0604030504040204" pitchFamily="34" charset="-128"/>
                          <a:cs typeface="+mn-cs"/>
                        </a:rPr>
                        <a:t>9</a:t>
                      </a:r>
                      <a:r>
                        <a:rPr kumimoji="1" lang="ja-JP" altLang="en-US" sz="900" b="0" kern="1200" dirty="0">
                          <a:solidFill>
                            <a:schemeClr val="bg1"/>
                          </a:solidFill>
                          <a:latin typeface="Meiryo" panose="020B0604030504040204" pitchFamily="34" charset="-128"/>
                          <a:ea typeface="Meiryo" panose="020B0604030504040204" pitchFamily="34" charset="-128"/>
                          <a:cs typeface="+mn-cs"/>
                        </a:rPr>
                        <a:t>広告　タップ後の動作</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p>
                  </a:txBody>
                  <a:tcPr marT="0" marB="0"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567439170"/>
                  </a:ext>
                </a:extLst>
              </a:tr>
              <a:tr h="35318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スマートフォン（アプリ）</a:t>
                      </a:r>
                      <a:endParaRPr kumimoji="1" lang="en-US" altLang="ja-JP" sz="1050" b="0" i="0" kern="1200" dirty="0">
                        <a:solidFill>
                          <a:srgbClr val="FF0033"/>
                        </a:solidFill>
                        <a:latin typeface="Meiryo" panose="020B0604030504040204" pitchFamily="34" charset="-128"/>
                        <a:ea typeface="Meiryo" panose="020B0604030504040204" pitchFamily="34" charset="-128"/>
                        <a:cs typeface="+mn-cs"/>
                      </a:endParaRP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750615033"/>
                  </a:ext>
                </a:extLst>
              </a:tr>
              <a:tr h="32414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スポーツナビ　野球速報アプリ</a:t>
                      </a: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55809358"/>
                  </a:ext>
                </a:extLst>
              </a:tr>
              <a:tr h="31805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スポーツナビ　野球速報アプリの試合一覧</a:t>
                      </a: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2489144998"/>
                  </a:ext>
                </a:extLst>
              </a:tr>
              <a:tr h="258418">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eiryo"/>
                        </a:rPr>
                        <a:t>2025</a:t>
                      </a:r>
                      <a:r>
                        <a:rPr kumimoji="1" lang="ja-JP" altLang="ja-JP" sz="1050" b="0" i="0" u="none" strike="noStrike" kern="1200" cap="none" spc="0" normalizeH="0" baseline="0" noProof="0" dirty="0">
                          <a:ln>
                            <a:noFill/>
                          </a:ln>
                          <a:solidFill>
                            <a:srgbClr val="0D0D0D"/>
                          </a:solidFill>
                          <a:effectLst/>
                          <a:uLnTx/>
                          <a:uFillTx/>
                          <a:latin typeface="Meiryo"/>
                          <a:ea typeface="Meiryo"/>
                        </a:rPr>
                        <a:t>年</a:t>
                      </a:r>
                      <a:r>
                        <a:rPr kumimoji="1" lang="en-US" altLang="ja-JP" sz="1050" b="0" i="0" u="none" strike="noStrike" kern="1200" cap="none" spc="0" normalizeH="0" baseline="0" noProof="0" dirty="0">
                          <a:ln>
                            <a:noFill/>
                          </a:ln>
                          <a:solidFill>
                            <a:srgbClr val="0D0D0D"/>
                          </a:solidFill>
                          <a:effectLst/>
                          <a:uLnTx/>
                          <a:uFillTx/>
                          <a:latin typeface="Meiryo"/>
                          <a:ea typeface="Meiryo"/>
                        </a:rPr>
                        <a:t>3</a:t>
                      </a:r>
                      <a:r>
                        <a:rPr kumimoji="1" lang="ja-JP" altLang="ja-JP" sz="1050" b="0" i="0" u="none" strike="noStrike" kern="1200" cap="none" spc="0" normalizeH="0" baseline="0" noProof="0" dirty="0">
                          <a:ln>
                            <a:noFill/>
                          </a:ln>
                          <a:solidFill>
                            <a:srgbClr val="0D0D0D"/>
                          </a:solidFill>
                          <a:effectLst/>
                          <a:uLnTx/>
                          <a:uFillTx/>
                          <a:latin typeface="Meiryo"/>
                          <a:ea typeface="Meiryo"/>
                        </a:rPr>
                        <a:t>月</a:t>
                      </a:r>
                      <a:r>
                        <a:rPr lang="en-US" altLang="ja-JP" sz="1050" b="0" i="0" u="none" strike="noStrike" kern="1200" cap="none" spc="0" normalizeH="0" baseline="0" noProof="0" dirty="0">
                          <a:ln>
                            <a:noFill/>
                          </a:ln>
                          <a:solidFill>
                            <a:srgbClr val="0D0D0D"/>
                          </a:solidFill>
                          <a:effectLst/>
                          <a:uLnTx/>
                          <a:uFillTx/>
                          <a:latin typeface="Meiryo"/>
                        </a:rPr>
                        <a:t>31</a:t>
                      </a:r>
                      <a:r>
                        <a:rPr kumimoji="1" lang="ja-JP" altLang="ja-JP" sz="1050" b="0" i="0" u="none" strike="noStrike" kern="1200" cap="none" spc="0" normalizeH="0" baseline="0" noProof="0" dirty="0">
                          <a:ln>
                            <a:noFill/>
                          </a:ln>
                          <a:solidFill>
                            <a:srgbClr val="0D0D0D"/>
                          </a:solidFill>
                          <a:effectLst/>
                          <a:uLnTx/>
                          <a:uFillTx/>
                          <a:latin typeface="Meiryo"/>
                          <a:ea typeface="Meiryo"/>
                        </a:rPr>
                        <a:t>日（</a:t>
                      </a:r>
                      <a:r>
                        <a:rPr kumimoji="1" lang="ja-JP" altLang="en-US" sz="1050" b="0" i="0" u="none" strike="noStrike" kern="1200" cap="none" spc="0" normalizeH="0" baseline="0" noProof="0" dirty="0">
                          <a:ln>
                            <a:noFill/>
                          </a:ln>
                          <a:solidFill>
                            <a:srgbClr val="0D0D0D"/>
                          </a:solidFill>
                          <a:effectLst/>
                          <a:uLnTx/>
                          <a:uFillTx/>
                          <a:latin typeface="Meiryo"/>
                          <a:ea typeface="Meiryo"/>
                        </a:rPr>
                        <a:t>月</a:t>
                      </a:r>
                      <a:r>
                        <a:rPr kumimoji="1" lang="ja-JP" altLang="ja-JP" sz="1050" b="0" i="0" u="none" strike="noStrike" kern="1200" cap="none" spc="0" normalizeH="0" baseline="0" noProof="0" dirty="0">
                          <a:ln>
                            <a:noFill/>
                          </a:ln>
                          <a:solidFill>
                            <a:srgbClr val="0D0D0D"/>
                          </a:solidFill>
                          <a:effectLst/>
                          <a:uLnTx/>
                          <a:uFillTx/>
                          <a:latin typeface="Meiryo"/>
                          <a:ea typeface="Meiryo"/>
                        </a:rPr>
                        <a:t>）～　</a:t>
                      </a:r>
                      <a:r>
                        <a:rPr lang="en-US" altLang="ja-JP" sz="1050" b="0" i="0" u="none" strike="noStrike" kern="1200" cap="none" spc="0" normalizeH="0" baseline="0" noProof="0" dirty="0">
                          <a:ln>
                            <a:noFill/>
                          </a:ln>
                          <a:solidFill>
                            <a:srgbClr val="0D0D0D"/>
                          </a:solidFill>
                          <a:effectLst/>
                          <a:uLnTx/>
                          <a:uFillTx/>
                          <a:latin typeface="Meiryo"/>
                        </a:rPr>
                        <a:t>2025</a:t>
                      </a:r>
                      <a:r>
                        <a:rPr kumimoji="1" lang="ja-JP" altLang="ja-JP" sz="1050" b="0" i="0" u="none" strike="noStrike" kern="1200" cap="none" spc="0" normalizeH="0" baseline="0" noProof="0" dirty="0">
                          <a:ln>
                            <a:noFill/>
                          </a:ln>
                          <a:solidFill>
                            <a:srgbClr val="0D0D0D"/>
                          </a:solidFill>
                          <a:effectLst/>
                          <a:uLnTx/>
                          <a:uFillTx/>
                          <a:latin typeface="Meiryo"/>
                          <a:ea typeface="Meiryo"/>
                        </a:rPr>
                        <a:t>年</a:t>
                      </a:r>
                      <a:r>
                        <a:rPr kumimoji="1" lang="en-US" altLang="ja-JP" sz="1050" b="0" i="0" u="none" strike="noStrike" kern="1200" cap="none" spc="0" normalizeH="0" baseline="0" noProof="0" dirty="0">
                          <a:ln>
                            <a:noFill/>
                          </a:ln>
                          <a:solidFill>
                            <a:srgbClr val="0D0D0D"/>
                          </a:solidFill>
                          <a:effectLst/>
                          <a:uLnTx/>
                          <a:uFillTx/>
                          <a:latin typeface="Meiryo"/>
                          <a:ea typeface="Meiryo"/>
                        </a:rPr>
                        <a:t>6</a:t>
                      </a:r>
                      <a:r>
                        <a:rPr kumimoji="1" lang="ja-JP" altLang="ja-JP" sz="1050" b="0" i="0" u="none" strike="noStrike" kern="1200" cap="none" spc="0" normalizeH="0" baseline="0" noProof="0" dirty="0">
                          <a:ln>
                            <a:noFill/>
                          </a:ln>
                          <a:solidFill>
                            <a:srgbClr val="0D0D0D"/>
                          </a:solidFill>
                          <a:effectLst/>
                          <a:uLnTx/>
                          <a:uFillTx/>
                          <a:latin typeface="Meiryo"/>
                          <a:ea typeface="Meiryo"/>
                        </a:rPr>
                        <a:t>月</a:t>
                      </a:r>
                      <a:r>
                        <a:rPr lang="en-US" altLang="ja-JP" sz="1050" b="0" i="0" u="none" strike="noStrike" kern="1200" cap="none" spc="0" normalizeH="0" baseline="0" noProof="0" dirty="0">
                          <a:ln>
                            <a:noFill/>
                          </a:ln>
                          <a:solidFill>
                            <a:srgbClr val="0D0D0D"/>
                          </a:solidFill>
                          <a:effectLst/>
                          <a:uLnTx/>
                          <a:uFillTx/>
                          <a:latin typeface="Meiryo"/>
                        </a:rPr>
                        <a:t>30</a:t>
                      </a:r>
                      <a:r>
                        <a:rPr kumimoji="1" lang="ja-JP" altLang="ja-JP" sz="1050" b="0" i="0" u="none" strike="noStrike" kern="1200" cap="none" spc="0" normalizeH="0" baseline="0" noProof="0" dirty="0">
                          <a:ln>
                            <a:noFill/>
                          </a:ln>
                          <a:solidFill>
                            <a:srgbClr val="0D0D0D"/>
                          </a:solidFill>
                          <a:effectLst/>
                          <a:uLnTx/>
                          <a:uFillTx/>
                          <a:latin typeface="Meiryo"/>
                          <a:ea typeface="Meiryo"/>
                        </a:rPr>
                        <a:t>日（</a:t>
                      </a:r>
                      <a:r>
                        <a:rPr kumimoji="1" lang="ja-JP" altLang="en-US" sz="1050" b="0" i="0" u="none" strike="noStrike" kern="1200" cap="none" spc="0" normalizeH="0" baseline="0" noProof="0" dirty="0">
                          <a:ln>
                            <a:noFill/>
                          </a:ln>
                          <a:solidFill>
                            <a:srgbClr val="0D0D0D"/>
                          </a:solidFill>
                          <a:effectLst/>
                          <a:uLnTx/>
                          <a:uFillTx/>
                          <a:latin typeface="Meiryo"/>
                          <a:ea typeface="Meiryo"/>
                        </a:rPr>
                        <a:t>月</a:t>
                      </a:r>
                      <a:r>
                        <a:rPr kumimoji="1" lang="ja-JP" altLang="ja-JP" sz="1050" b="0" i="0" u="none" strike="noStrike" kern="1200" cap="none" spc="0" normalizeH="0" baseline="0" noProof="0" dirty="0">
                          <a:ln>
                            <a:noFill/>
                          </a:ln>
                          <a:solidFill>
                            <a:srgbClr val="0D0D0D"/>
                          </a:solidFill>
                          <a:effectLst/>
                          <a:uLnTx/>
                          <a:uFillTx/>
                          <a:latin typeface="Meiryo"/>
                          <a:ea typeface="Meiryo"/>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463668774"/>
                  </a:ext>
                </a:extLst>
              </a:tr>
              <a:tr h="22528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noProof="0" dirty="0">
                          <a:solidFill>
                            <a:srgbClr val="0D0D0D"/>
                          </a:solidFill>
                          <a:latin typeface="Meiryo"/>
                        </a:rPr>
                        <a:t>1</a:t>
                      </a:r>
                      <a:r>
                        <a:rPr kumimoji="1" lang="ja-JP" altLang="en-US" sz="1050" b="0" i="0" u="none" strike="noStrike" kern="1200" noProof="0" dirty="0">
                          <a:solidFill>
                            <a:srgbClr val="0D0D0D"/>
                          </a:solidFill>
                          <a:latin typeface="Meiryo"/>
                        </a:rPr>
                        <a:t>日間（</a:t>
                      </a:r>
                      <a:r>
                        <a:rPr kumimoji="1" lang="ja-JP" altLang="en-US" sz="1050" b="0" kern="1200" dirty="0">
                          <a:solidFill>
                            <a:srgbClr val="0D0C0D"/>
                          </a:solidFill>
                          <a:latin typeface="Meiryo"/>
                          <a:ea typeface="Meiryo"/>
                          <a:cs typeface="+mn-cs"/>
                        </a:rPr>
                        <a:t>時間帯指定　</a:t>
                      </a:r>
                      <a:r>
                        <a:rPr kumimoji="1" lang="en-US" altLang="ja-JP" sz="1050" b="0" kern="1200" dirty="0">
                          <a:solidFill>
                            <a:srgbClr val="0D0C0D"/>
                          </a:solidFill>
                          <a:latin typeface="Meiryo"/>
                          <a:ea typeface="Meiryo"/>
                          <a:cs typeface="+mn-cs"/>
                        </a:rPr>
                        <a:t>14:00</a:t>
                      </a:r>
                      <a:r>
                        <a:rPr kumimoji="1" lang="ja-JP" altLang="en-US" sz="1050" b="0" kern="1200" dirty="0">
                          <a:solidFill>
                            <a:srgbClr val="0D0C0D"/>
                          </a:solidFill>
                          <a:latin typeface="Meiryo"/>
                          <a:ea typeface="Meiryo"/>
                          <a:cs typeface="+mn-cs"/>
                        </a:rPr>
                        <a:t>～</a:t>
                      </a:r>
                      <a:r>
                        <a:rPr kumimoji="1" lang="en-US" altLang="ja-JP" sz="1050" b="0" kern="1200" dirty="0">
                          <a:solidFill>
                            <a:srgbClr val="0D0C0D"/>
                          </a:solidFill>
                          <a:latin typeface="Meiryo"/>
                          <a:ea typeface="Meiryo"/>
                          <a:cs typeface="+mn-cs"/>
                        </a:rPr>
                        <a:t>17:59</a:t>
                      </a:r>
                      <a:r>
                        <a:rPr kumimoji="1" lang="ja-JP" altLang="en-US" sz="1050" b="0" i="0" u="none" strike="noStrike" kern="1200" noProof="0" dirty="0">
                          <a:solidFill>
                            <a:srgbClr val="0D0D0D"/>
                          </a:solidFill>
                          <a:latin typeface="Meiryo"/>
                        </a:rPr>
                        <a:t>）</a:t>
                      </a:r>
                      <a:endParaRPr kumimoji="1" lang="en-US" altLang="ja-JP" sz="1050" b="0" i="0" u="none" strike="noStrike" kern="1200" noProof="0" dirty="0">
                        <a:solidFill>
                          <a:srgbClr val="0D0D0D"/>
                        </a:solidFill>
                        <a:latin typeface="Meiryo"/>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algn="ctr"/>
                      <a:r>
                        <a:rPr kumimoji="1" lang="en-US" altLang="ja-JP" sz="1050" b="0" i="0" u="none" strike="noStrike" kern="1200" noProof="0" dirty="0">
                          <a:solidFill>
                            <a:srgbClr val="0D0D0D"/>
                          </a:solidFill>
                          <a:latin typeface="Meiryo"/>
                        </a:rPr>
                        <a:t>1</a:t>
                      </a:r>
                      <a:r>
                        <a:rPr kumimoji="1" lang="ja-JP" altLang="en-US" sz="1050" b="0" i="0" u="none" strike="noStrike" kern="1200" noProof="0" dirty="0">
                          <a:solidFill>
                            <a:srgbClr val="0D0D0D"/>
                          </a:solidFill>
                          <a:latin typeface="Meiryo"/>
                        </a:rPr>
                        <a:t>日間（</a:t>
                      </a:r>
                      <a:r>
                        <a:rPr kumimoji="1" lang="ja-JP" altLang="en-US" sz="1050" b="0" kern="1200" dirty="0">
                          <a:solidFill>
                            <a:srgbClr val="0D0C0D"/>
                          </a:solidFill>
                          <a:latin typeface="Meiryo"/>
                          <a:ea typeface="Meiryo"/>
                          <a:cs typeface="+mn-cs"/>
                        </a:rPr>
                        <a:t>時間帯指定　</a:t>
                      </a:r>
                      <a:r>
                        <a:rPr kumimoji="1" lang="en-US" altLang="ja-JP" sz="1050" b="0" kern="1200" dirty="0">
                          <a:solidFill>
                            <a:srgbClr val="0D0C0D"/>
                          </a:solidFill>
                          <a:latin typeface="Meiryo"/>
                          <a:ea typeface="Meiryo"/>
                          <a:cs typeface="+mn-cs"/>
                        </a:rPr>
                        <a:t>18:00</a:t>
                      </a:r>
                      <a:r>
                        <a:rPr kumimoji="1" lang="ja-JP" altLang="en-US" sz="1050" b="0" kern="1200" dirty="0">
                          <a:solidFill>
                            <a:srgbClr val="0D0C0D"/>
                          </a:solidFill>
                          <a:latin typeface="Meiryo"/>
                          <a:ea typeface="Meiryo"/>
                          <a:cs typeface="+mn-cs"/>
                        </a:rPr>
                        <a:t>～</a:t>
                      </a:r>
                      <a:r>
                        <a:rPr kumimoji="1" lang="en-US" altLang="ja-JP" sz="1050" b="0" kern="1200" dirty="0">
                          <a:solidFill>
                            <a:srgbClr val="0D0C0D"/>
                          </a:solidFill>
                          <a:latin typeface="Meiryo"/>
                          <a:ea typeface="Meiryo"/>
                          <a:cs typeface="+mn-cs"/>
                        </a:rPr>
                        <a:t>21:59</a:t>
                      </a:r>
                      <a:r>
                        <a:rPr kumimoji="1" lang="ja-JP" altLang="en-US" sz="1050" b="0" i="0" u="none" strike="noStrike" kern="1200" noProof="0" dirty="0">
                          <a:solidFill>
                            <a:srgbClr val="0D0D0D"/>
                          </a:solidFill>
                          <a:latin typeface="Meiryo"/>
                        </a:rPr>
                        <a:t>）</a:t>
                      </a:r>
                      <a:endParaRPr kumimoji="1" lang="ja-JP" altLang="en-US" dirty="0"/>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967014782"/>
                  </a:ext>
                </a:extLst>
              </a:tr>
              <a:tr h="29495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dirty="0">
                          <a:solidFill>
                            <a:srgbClr val="0D0D0D"/>
                          </a:solidFill>
                          <a:latin typeface="Meiryo"/>
                          <a:ea typeface="Meiryo"/>
                        </a:rPr>
                        <a:t>枠購入型</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50538939"/>
                  </a:ext>
                </a:extLst>
              </a:tr>
              <a:tr h="238239">
                <a:tc>
                  <a:txBody>
                    <a:bodyPr/>
                    <a:lstStyle/>
                    <a:p>
                      <a:pPr algn="ctr"/>
                      <a:r>
                        <a:rPr kumimoji="1" lang="zh-TW" altLang="en-US" sz="900" b="0" kern="1200" dirty="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5,000,000</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円</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algn="ctr"/>
                      <a:r>
                        <a:rPr kumimoji="1" lang="en-US" altLang="ja-JP" sz="1050" kern="1200" dirty="0">
                          <a:solidFill>
                            <a:srgbClr val="0D0D0D"/>
                          </a:solidFill>
                          <a:latin typeface="Meiryo"/>
                          <a:ea typeface="Meiryo"/>
                          <a:cs typeface="+mn-cs"/>
                        </a:rPr>
                        <a:t>5,000,000</a:t>
                      </a:r>
                      <a:r>
                        <a:rPr kumimoji="1" lang="ja-JP" altLang="en-US" sz="1050" kern="1200" dirty="0">
                          <a:solidFill>
                            <a:srgbClr val="0D0D0D"/>
                          </a:solidFill>
                          <a:latin typeface="Meiryo"/>
                          <a:ea typeface="Meiryo"/>
                          <a:cs typeface="+mn-cs"/>
                        </a:rPr>
                        <a:t>円</a:t>
                      </a:r>
                      <a:endParaRPr kumimoji="1" lang="ja-JP" altLang="en-US" dirty="0"/>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5243039"/>
                  </a:ext>
                </a:extLst>
              </a:tr>
              <a:tr h="233818">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基本料金（</a:t>
                      </a:r>
                      <a:r>
                        <a:rPr kumimoji="1" lang="en-US" altLang="ja-JP" sz="900" b="0" kern="1200" err="1">
                          <a:solidFill>
                            <a:schemeClr val="bg1"/>
                          </a:solidFill>
                          <a:latin typeface="Meiryo" panose="020B0604030504040204" pitchFamily="34" charset="-128"/>
                          <a:ea typeface="Meiryo" panose="020B0604030504040204" pitchFamily="34" charset="-128"/>
                          <a:cs typeface="+mn-cs"/>
                        </a:rPr>
                        <a:t>vCPM</a:t>
                      </a:r>
                      <a:r>
                        <a:rPr kumimoji="1" lang="ja-JP" altLang="en-US" sz="900" b="0" kern="1200">
                          <a:solidFill>
                            <a:schemeClr val="bg1"/>
                          </a:solidFill>
                          <a:latin typeface="Meiryo" panose="020B0604030504040204" pitchFamily="34" charset="-128"/>
                          <a:ea typeface="Meiryo" panose="020B0604030504040204" pitchFamily="34" charset="-128"/>
                          <a:cs typeface="+mn-cs"/>
                        </a:rPr>
                        <a:t>）</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a:t>
                      </a:r>
                      <a:endParaRPr kumimoji="1" lang="ja-JP" altLang="en-US" sz="1050" b="0" i="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algn="ctr"/>
                      <a:r>
                        <a:rPr kumimoji="1" lang="en-US" altLang="ja-JP" sz="1050" b="0" i="0" kern="1200">
                          <a:solidFill>
                            <a:srgbClr val="0D0D0D"/>
                          </a:solidFill>
                          <a:latin typeface="Meiryo"/>
                          <a:ea typeface="Meiryo"/>
                          <a:cs typeface="+mn-cs"/>
                        </a:rPr>
                        <a:t>-</a:t>
                      </a:r>
                      <a:endParaRPr kumimoji="1" lang="ja-JP" altLang="en-US"/>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014462905"/>
                  </a:ext>
                </a:extLst>
              </a:tr>
              <a:tr h="294957">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想定</a:t>
                      </a:r>
                      <a:r>
                        <a:rPr kumimoji="1" lang="en-US" altLang="ja-JP" sz="900" b="0" kern="1200" dirty="0" err="1">
                          <a:solidFill>
                            <a:schemeClr val="bg1"/>
                          </a:solidFill>
                          <a:latin typeface="Meiryo" panose="020B0604030504040204" pitchFamily="34" charset="-128"/>
                          <a:ea typeface="Meiryo" panose="020B0604030504040204" pitchFamily="34" charset="-128"/>
                          <a:cs typeface="+mn-cs"/>
                        </a:rPr>
                        <a:t>vimps</a:t>
                      </a:r>
                      <a:r>
                        <a:rPr kumimoji="1" lang="ja-JP" altLang="en-US" sz="900" b="0" kern="1200" dirty="0">
                          <a:solidFill>
                            <a:schemeClr val="bg1"/>
                          </a:solidFill>
                          <a:latin typeface="Meiryo" panose="020B0604030504040204" pitchFamily="34" charset="-128"/>
                          <a:ea typeface="Meiryo" panose="020B0604030504040204" pitchFamily="34" charset="-128"/>
                          <a:cs typeface="+mn-cs"/>
                        </a:rPr>
                        <a:t>（枠配信のみ）</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a:ea typeface="Meiryo"/>
                          <a:cs typeface="+mn-cs"/>
                        </a:rPr>
                        <a:t>試合がある場合：</a:t>
                      </a:r>
                      <a:r>
                        <a:rPr kumimoji="1" lang="en-US" altLang="ja-JP" sz="1050" b="0" i="0" kern="1200" dirty="0">
                          <a:solidFill>
                            <a:srgbClr val="0D0D0D"/>
                          </a:solidFill>
                          <a:latin typeface="Meiryo"/>
                          <a:ea typeface="Meiryo"/>
                          <a:cs typeface="+mn-cs"/>
                        </a:rPr>
                        <a:t>3,500,000</a:t>
                      </a:r>
                      <a:r>
                        <a:rPr kumimoji="1" lang="ja-JP" altLang="en-US" sz="1050" b="0" i="0" kern="1200" dirty="0">
                          <a:solidFill>
                            <a:srgbClr val="0D0D0D"/>
                          </a:solidFill>
                          <a:latin typeface="Meiryo"/>
                          <a:ea typeface="Meiryo"/>
                          <a:cs typeface="+mn-cs"/>
                        </a:rPr>
                        <a:t>～</a:t>
                      </a:r>
                      <a:r>
                        <a:rPr kumimoji="1" lang="en-US" altLang="ja-JP" sz="1050" b="0" i="0" kern="1200" dirty="0">
                          <a:solidFill>
                            <a:srgbClr val="0D0D0D"/>
                          </a:solidFill>
                          <a:latin typeface="Meiryo"/>
                          <a:ea typeface="Meiryo"/>
                          <a:cs typeface="+mn-cs"/>
                        </a:rPr>
                        <a:t>5,000,000vimps</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kern="1200" dirty="0">
                          <a:solidFill>
                            <a:schemeClr val="tx1"/>
                          </a:solidFill>
                          <a:latin typeface="+mn-ea"/>
                          <a:ea typeface="メイリオ"/>
                          <a:cs typeface="+mn-cs"/>
                        </a:rPr>
                        <a:t>※</a:t>
                      </a:r>
                      <a:r>
                        <a:rPr kumimoji="1" lang="ja-JP" altLang="en-US" sz="800" kern="1200" dirty="0">
                          <a:solidFill>
                            <a:schemeClr val="tx1"/>
                          </a:solidFill>
                          <a:latin typeface="+mn-ea"/>
                          <a:ea typeface="メイリオ"/>
                          <a:cs typeface="+mn-cs"/>
                        </a:rPr>
                        <a:t>試合数や試合時間の変動などによって変動します。</a:t>
                      </a:r>
                      <a:endParaRPr kumimoji="1" lang="en-US" altLang="ja-JP" sz="800" b="0" i="0" kern="1200" dirty="0">
                        <a:solidFill>
                          <a:schemeClr val="tx1"/>
                        </a:solidFill>
                        <a:latin typeface="+mn-ea"/>
                        <a:ea typeface="メイリオ"/>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1050" b="0" i="0" kern="1200" dirty="0">
                        <a:solidFill>
                          <a:srgbClr val="0D0D0D"/>
                        </a:solidFill>
                        <a:latin typeface="Meiryo"/>
                        <a:ea typeface="Meiryo"/>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a:ea typeface="Meiryo"/>
                          <a:cs typeface="+mn-cs"/>
                        </a:rPr>
                        <a:t>試合がない場合：</a:t>
                      </a:r>
                      <a:r>
                        <a:rPr kumimoji="1" lang="en-US" altLang="ja-JP" sz="1050" b="0" i="0" kern="1200" dirty="0">
                          <a:solidFill>
                            <a:srgbClr val="0D0D0D"/>
                          </a:solidFill>
                          <a:latin typeface="Meiryo"/>
                          <a:ea typeface="Meiryo"/>
                          <a:cs typeface="+mn-cs"/>
                        </a:rPr>
                        <a:t>2,500,000</a:t>
                      </a:r>
                      <a:r>
                        <a:rPr kumimoji="1" lang="ja-JP" altLang="en-US" sz="1050" b="0" i="0" kern="1200" dirty="0">
                          <a:solidFill>
                            <a:srgbClr val="0D0D0D"/>
                          </a:solidFill>
                          <a:latin typeface="Meiryo"/>
                          <a:ea typeface="Meiryo"/>
                          <a:cs typeface="+mn-cs"/>
                        </a:rPr>
                        <a:t>～</a:t>
                      </a:r>
                      <a:r>
                        <a:rPr kumimoji="1" lang="en-US" altLang="ja-JP" sz="1050" b="0" i="0" kern="1200" dirty="0">
                          <a:solidFill>
                            <a:srgbClr val="0D0D0D"/>
                          </a:solidFill>
                          <a:latin typeface="Meiryo"/>
                          <a:ea typeface="Meiryo"/>
                          <a:cs typeface="+mn-cs"/>
                        </a:rPr>
                        <a:t>3,500,000vimps</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a:ea typeface="Meiryo"/>
                          <a:cs typeface="+mn-cs"/>
                        </a:rPr>
                        <a:t>試合がある場合：</a:t>
                      </a:r>
                      <a:r>
                        <a:rPr kumimoji="1" lang="en-US" altLang="ja-JP" sz="1050" b="0" i="0" kern="1200" dirty="0">
                          <a:solidFill>
                            <a:srgbClr val="0D0D0D"/>
                          </a:solidFill>
                          <a:latin typeface="Meiryo"/>
                          <a:ea typeface="Meiryo"/>
                          <a:cs typeface="+mn-cs"/>
                        </a:rPr>
                        <a:t>3,500,000</a:t>
                      </a:r>
                      <a:r>
                        <a:rPr kumimoji="1" lang="ja-JP" altLang="en-US" sz="1050" b="0" i="0" kern="1200" dirty="0">
                          <a:solidFill>
                            <a:srgbClr val="0D0D0D"/>
                          </a:solidFill>
                          <a:latin typeface="Meiryo"/>
                          <a:ea typeface="Meiryo"/>
                          <a:cs typeface="+mn-cs"/>
                        </a:rPr>
                        <a:t>～</a:t>
                      </a:r>
                      <a:r>
                        <a:rPr kumimoji="1" lang="en-US" altLang="ja-JP" sz="1050" b="0" i="0" kern="1200" dirty="0">
                          <a:solidFill>
                            <a:srgbClr val="0D0D0D"/>
                          </a:solidFill>
                          <a:latin typeface="Meiryo"/>
                          <a:ea typeface="Meiryo"/>
                          <a:cs typeface="+mn-cs"/>
                        </a:rPr>
                        <a:t>5,000,000vimps</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kern="1200" dirty="0">
                          <a:solidFill>
                            <a:schemeClr val="tx1"/>
                          </a:solidFill>
                          <a:latin typeface="+mn-ea"/>
                          <a:ea typeface="メイリオ"/>
                          <a:cs typeface="+mn-cs"/>
                        </a:rPr>
                        <a:t>※</a:t>
                      </a:r>
                      <a:r>
                        <a:rPr kumimoji="1" lang="ja-JP" altLang="en-US" sz="800" kern="1200" dirty="0">
                          <a:solidFill>
                            <a:schemeClr val="tx1"/>
                          </a:solidFill>
                          <a:latin typeface="+mn-ea"/>
                          <a:ea typeface="メイリオ"/>
                          <a:cs typeface="+mn-cs"/>
                        </a:rPr>
                        <a:t>試合数や試合時間の変動などによって変動します。</a:t>
                      </a:r>
                      <a:endParaRPr kumimoji="1" lang="en-US" altLang="ja-JP" sz="800" b="0" i="0" kern="1200" dirty="0">
                        <a:solidFill>
                          <a:schemeClr val="tx1"/>
                        </a:solidFill>
                        <a:latin typeface="+mn-ea"/>
                        <a:ea typeface="メイリオ"/>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1050" b="0" i="0" kern="1200" dirty="0">
                        <a:solidFill>
                          <a:srgbClr val="0D0D0D"/>
                        </a:solidFill>
                        <a:latin typeface="Meiryo"/>
                        <a:ea typeface="Meiryo"/>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a:ea typeface="Meiryo"/>
                          <a:cs typeface="+mn-cs"/>
                        </a:rPr>
                        <a:t>試合がない場合：</a:t>
                      </a:r>
                      <a:r>
                        <a:rPr kumimoji="1" lang="en-US" altLang="ja-JP" sz="1050" b="0" i="0" kern="1200" dirty="0">
                          <a:solidFill>
                            <a:srgbClr val="0D0D0D"/>
                          </a:solidFill>
                          <a:latin typeface="Meiryo"/>
                          <a:ea typeface="Meiryo"/>
                          <a:cs typeface="+mn-cs"/>
                        </a:rPr>
                        <a:t>2,500,000</a:t>
                      </a:r>
                      <a:r>
                        <a:rPr kumimoji="1" lang="ja-JP" altLang="en-US" sz="1050" b="0" i="0" kern="1200" dirty="0">
                          <a:solidFill>
                            <a:srgbClr val="0D0D0D"/>
                          </a:solidFill>
                          <a:latin typeface="Meiryo"/>
                          <a:ea typeface="Meiryo"/>
                          <a:cs typeface="+mn-cs"/>
                        </a:rPr>
                        <a:t>～</a:t>
                      </a:r>
                      <a:r>
                        <a:rPr kumimoji="1" lang="en-US" altLang="ja-JP" sz="1050" b="0" i="0" kern="1200" dirty="0">
                          <a:solidFill>
                            <a:srgbClr val="0D0D0D"/>
                          </a:solidFill>
                          <a:latin typeface="Meiryo"/>
                          <a:ea typeface="Meiryo"/>
                          <a:cs typeface="+mn-cs"/>
                        </a:rPr>
                        <a:t>3,500,000vimps</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88352744"/>
                  </a:ext>
                </a:extLst>
              </a:tr>
            </a:tbl>
          </a:graphicData>
        </a:graphic>
      </p:graphicFrame>
      <p:sp>
        <p:nvSpPr>
          <p:cNvPr id="3" name="円/楕円 23">
            <a:extLst>
              <a:ext uri="{FF2B5EF4-FFF2-40B4-BE49-F238E27FC236}">
                <a16:creationId xmlns:a16="http://schemas.microsoft.com/office/drawing/2014/main" id="{B66B6AF6-32CF-7A0A-C74E-86F7C3970BB0}"/>
              </a:ext>
            </a:extLst>
          </p:cNvPr>
          <p:cNvSpPr>
            <a:spLocks noChangeAspect="1"/>
          </p:cNvSpPr>
          <p:nvPr/>
        </p:nvSpPr>
        <p:spPr>
          <a:xfrm>
            <a:off x="8249291" y="2301577"/>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kern="0" dirty="0">
                <a:solidFill>
                  <a:srgbClr val="FFFFFF"/>
                </a:solidFill>
                <a:latin typeface="Segoe UI" panose="020B0502040204020203" pitchFamily="34" charset="0"/>
                <a:ea typeface="メイリオ" panose="020B0604030504040204" pitchFamily="34" charset="-128"/>
                <a:cs typeface="Segoe UI" panose="020B0502040204020203" pitchFamily="34" charset="0"/>
              </a:rPr>
              <a:t>A</a:t>
            </a:r>
            <a:endParaRPr kumimoji="0" lang="ja-JP" altLang="en-US" sz="900" b="1" i="0" u="none" strike="noStrike" kern="0" cap="none" spc="0" normalizeH="0" baseline="0" noProof="0" dirty="0">
              <a:ln>
                <a:noFill/>
              </a:ln>
              <a:solidFill>
                <a:srgbClr val="FFFFFF"/>
              </a:solidFill>
              <a:effectLst/>
              <a:uLnTx/>
              <a:uFillTx/>
              <a:latin typeface="Segoe UI" panose="020B0502040204020203" pitchFamily="34" charset="0"/>
              <a:ea typeface="メイリオ" panose="020B0604030504040204" pitchFamily="34" charset="-128"/>
              <a:cs typeface="Segoe UI" panose="020B0502040204020203" pitchFamily="34" charset="0"/>
            </a:endParaRPr>
          </a:p>
        </p:txBody>
      </p:sp>
      <p:sp>
        <p:nvSpPr>
          <p:cNvPr id="8" name="正方形/長方形 7">
            <a:extLst>
              <a:ext uri="{FF2B5EF4-FFF2-40B4-BE49-F238E27FC236}">
                <a16:creationId xmlns:a16="http://schemas.microsoft.com/office/drawing/2014/main" id="{8C21D2D2-1711-72E1-7647-77A3C339AFE9}"/>
              </a:ext>
            </a:extLst>
          </p:cNvPr>
          <p:cNvSpPr/>
          <p:nvPr/>
        </p:nvSpPr>
        <p:spPr>
          <a:xfrm>
            <a:off x="479426" y="5887399"/>
            <a:ext cx="4087657" cy="406265"/>
          </a:xfrm>
          <a:prstGeom prst="rect">
            <a:avLst/>
          </a:prstGeom>
        </p:spPr>
        <p:txBody>
          <a:bodyPr wrap="none" lIns="0" tIns="0" rIns="0" bIns="0" anchor="t">
            <a:spAutoFit/>
          </a:bodyPr>
          <a:lstStyle/>
          <a:p>
            <a:pPr>
              <a:lnSpc>
                <a:spcPct val="110000"/>
              </a:lnSpc>
              <a:defRPr/>
            </a:pPr>
            <a:r>
              <a:rPr kumimoji="0" lang="en-US" altLang="ja-JP" sz="800" kern="0" dirty="0">
                <a:solidFill>
                  <a:srgbClr val="0D0D0D"/>
                </a:solidFill>
                <a:latin typeface="Meiryo"/>
                <a:ea typeface="Meiryo"/>
              </a:rPr>
              <a:t>※</a:t>
            </a:r>
            <a:r>
              <a:rPr kumimoji="0" lang="ja-JP" altLang="en-US" sz="800" kern="0" dirty="0">
                <a:solidFill>
                  <a:srgbClr val="0D0D0D"/>
                </a:solidFill>
                <a:latin typeface="Meiryo"/>
                <a:ea typeface="Meiryo"/>
              </a:rPr>
              <a:t>スマートフォン、</a:t>
            </a:r>
            <a:r>
              <a:rPr kumimoji="0" lang="en-US" sz="800" kern="0" dirty="0">
                <a:solidFill>
                  <a:srgbClr val="0D0D0D"/>
                </a:solidFill>
                <a:latin typeface="Meiryo"/>
                <a:ea typeface="+mn-lt"/>
              </a:rPr>
              <a:t>PC</a:t>
            </a:r>
            <a:r>
              <a:rPr kumimoji="0" lang="ja-JP" sz="800" kern="0" dirty="0">
                <a:solidFill>
                  <a:srgbClr val="0D0D0D"/>
                </a:solidFill>
                <a:latin typeface="Meiryo"/>
                <a:ea typeface="Meiryo"/>
              </a:rPr>
              <a:t>はパソコン、</a:t>
            </a:r>
            <a:r>
              <a:rPr kumimoji="0" lang="en-US" altLang="ja-JP" sz="800" kern="0" dirty="0">
                <a:solidFill>
                  <a:srgbClr val="0D0D0D"/>
                </a:solidFill>
                <a:latin typeface="Meiryo"/>
                <a:ea typeface="+mn-lt"/>
              </a:rPr>
              <a:t>MD</a:t>
            </a:r>
            <a:r>
              <a:rPr kumimoji="0" lang="ja-JP" sz="800" kern="0" dirty="0">
                <a:solidFill>
                  <a:srgbClr val="0D0D0D"/>
                </a:solidFill>
                <a:latin typeface="Meiryo"/>
                <a:ea typeface="Meiryo"/>
              </a:rPr>
              <a:t>はマルチデバイスの略称です。</a:t>
            </a:r>
            <a:r>
              <a:rPr kumimoji="0" lang="ja-JP" altLang="en-US" sz="800" kern="0" dirty="0">
                <a:solidFill>
                  <a:srgbClr val="0D0D0D"/>
                </a:solidFill>
                <a:latin typeface="Meiryo"/>
                <a:ea typeface="Meiryo"/>
              </a:rPr>
              <a:t>　</a:t>
            </a:r>
            <a:endParaRPr lang="en-US" altLang="ja-JP" sz="800" kern="0" dirty="0">
              <a:solidFill>
                <a:srgbClr val="0D0D0D"/>
              </a:solidFill>
              <a:latin typeface="Meiryo"/>
              <a:ea typeface="Meiryo"/>
            </a:endParaRPr>
          </a:p>
          <a:p>
            <a:pPr>
              <a:lnSpc>
                <a:spcPct val="110000"/>
              </a:lnSpc>
              <a:defRPr/>
            </a:pPr>
            <a:r>
              <a:rPr kumimoji="0" lang="en-US" altLang="ja-JP" sz="800" kern="0" dirty="0">
                <a:solidFill>
                  <a:srgbClr val="0D0D0D"/>
                </a:solidFill>
                <a:latin typeface="Meiryo"/>
                <a:ea typeface="Meiryo"/>
              </a:rPr>
              <a:t>※</a:t>
            </a:r>
            <a:r>
              <a:rPr kumimoji="0" lang="en-US" altLang="ja-JP" sz="800" kern="0" dirty="0" err="1">
                <a:solidFill>
                  <a:srgbClr val="0D0D0D"/>
                </a:solidFill>
                <a:latin typeface="Meiryo"/>
                <a:ea typeface="Meiryo"/>
              </a:rPr>
              <a:t>vCPM</a:t>
            </a:r>
            <a:r>
              <a:rPr kumimoji="0" lang="ja-JP" altLang="en-US" sz="800" kern="0" dirty="0">
                <a:solidFill>
                  <a:srgbClr val="0D0D0D"/>
                </a:solidFill>
                <a:latin typeface="Meiryo"/>
                <a:ea typeface="Meiryo"/>
              </a:rPr>
              <a:t>はビューアブルインプレッション</a:t>
            </a:r>
            <a:r>
              <a:rPr kumimoji="0" lang="en-US" altLang="ja-JP" sz="800" kern="0" dirty="0">
                <a:solidFill>
                  <a:srgbClr val="0D0D0D"/>
                </a:solidFill>
                <a:latin typeface="Meiryo"/>
                <a:ea typeface="Meiryo"/>
              </a:rPr>
              <a:t>1,000</a:t>
            </a:r>
            <a:r>
              <a:rPr kumimoji="0" lang="ja-JP" altLang="en-US" sz="800" kern="0" dirty="0">
                <a:solidFill>
                  <a:srgbClr val="0D0D0D"/>
                </a:solidFill>
                <a:latin typeface="Meiryo"/>
                <a:ea typeface="Meiryo"/>
              </a:rPr>
              <a:t>回あたりにかかる見込み広告費用です。 </a:t>
            </a:r>
            <a:endParaRPr lang="en-US" altLang="ja-JP" sz="800" kern="0" dirty="0">
              <a:solidFill>
                <a:srgbClr val="0D0D0D"/>
              </a:solidFill>
              <a:latin typeface="Meiryo" panose="020B0604030504040204" pitchFamily="34" charset="-128"/>
              <a:ea typeface="Meiryo" panose="020B0604030504040204" pitchFamily="34" charset="-128"/>
            </a:endParaRPr>
          </a:p>
          <a:p>
            <a:pPr>
              <a:lnSpc>
                <a:spcPct val="110000"/>
              </a:lnSpc>
              <a:defRPr/>
            </a:pPr>
            <a:r>
              <a:rPr kumimoji="0" lang="en-US" altLang="ja-JP" sz="800" kern="0" dirty="0">
                <a:solidFill>
                  <a:srgbClr val="0D0D0D"/>
                </a:solidFill>
                <a:latin typeface="Meiryo"/>
                <a:ea typeface="Meiryo"/>
              </a:rPr>
              <a:t>※</a:t>
            </a:r>
            <a:r>
              <a:rPr kumimoji="0" lang="en-US" altLang="ja-JP" sz="800" kern="0" dirty="0" err="1">
                <a:solidFill>
                  <a:srgbClr val="0D0D0D"/>
                </a:solidFill>
                <a:latin typeface="Meiryo"/>
                <a:ea typeface="Meiryo"/>
              </a:rPr>
              <a:t>vimps</a:t>
            </a:r>
            <a:r>
              <a:rPr kumimoji="0" lang="ja-JP" altLang="en-US" sz="800" kern="0" dirty="0">
                <a:solidFill>
                  <a:srgbClr val="0D0D0D"/>
                </a:solidFill>
                <a:latin typeface="Meiryo"/>
                <a:ea typeface="Meiryo"/>
              </a:rPr>
              <a:t>はビューアブルインプレッションの略称です。</a:t>
            </a:r>
            <a:endParaRPr lang="en-US" altLang="ja-JP" sz="800" kern="0" dirty="0">
              <a:solidFill>
                <a:srgbClr val="0D0D0D"/>
              </a:solidFill>
              <a:latin typeface="Meiryo"/>
              <a:ea typeface="Meiryo"/>
            </a:endParaRPr>
          </a:p>
        </p:txBody>
      </p:sp>
      <p:sp>
        <p:nvSpPr>
          <p:cNvPr id="14" name="テキスト ボックス 13">
            <a:extLst>
              <a:ext uri="{FF2B5EF4-FFF2-40B4-BE49-F238E27FC236}">
                <a16:creationId xmlns:a16="http://schemas.microsoft.com/office/drawing/2014/main" id="{C28D7813-33DE-3140-073B-67181AFA2A9A}"/>
              </a:ext>
            </a:extLst>
          </p:cNvPr>
          <p:cNvSpPr txBox="1"/>
          <p:nvPr/>
        </p:nvSpPr>
        <p:spPr>
          <a:xfrm>
            <a:off x="6565900" y="4200009"/>
            <a:ext cx="381000" cy="215444"/>
          </a:xfrm>
          <a:prstGeom prst="rect">
            <a:avLst/>
          </a:prstGeom>
          <a:noFill/>
        </p:spPr>
        <p:txBody>
          <a:bodyPr wrap="square">
            <a:spAutoFit/>
          </a:bodyPr>
          <a:lstStyle/>
          <a:p>
            <a:r>
              <a:rPr kumimoji="0" lang="en-US" altLang="ja-JP" sz="800" kern="0" dirty="0">
                <a:solidFill>
                  <a:srgbClr val="FF0033"/>
                </a:solidFill>
                <a:latin typeface="メイリオ" panose="020B0604030504040204" pitchFamily="50" charset="-128"/>
                <a:ea typeface="メイリオ" panose="020B0604030504040204" pitchFamily="50" charset="-128"/>
              </a:rPr>
              <a:t>※1</a:t>
            </a:r>
            <a:r>
              <a:rPr kumimoji="0" lang="ja-JP" altLang="en-US" sz="800" kern="0" dirty="0">
                <a:solidFill>
                  <a:srgbClr val="FF0033"/>
                </a:solidFill>
                <a:latin typeface="メイリオ" panose="020B0604030504040204" pitchFamily="50" charset="-128"/>
                <a:ea typeface="メイリオ" panose="020B0604030504040204" pitchFamily="50" charset="-128"/>
              </a:rPr>
              <a:t>　</a:t>
            </a:r>
            <a:endParaRPr lang="ja-JP" altLang="en-US" sz="800" dirty="0"/>
          </a:p>
        </p:txBody>
      </p:sp>
      <p:sp>
        <p:nvSpPr>
          <p:cNvPr id="15" name="テキスト ボックス 14">
            <a:extLst>
              <a:ext uri="{FF2B5EF4-FFF2-40B4-BE49-F238E27FC236}">
                <a16:creationId xmlns:a16="http://schemas.microsoft.com/office/drawing/2014/main" id="{78C99715-2BE1-F37A-F7C3-297BFBED4EB0}"/>
              </a:ext>
            </a:extLst>
          </p:cNvPr>
          <p:cNvSpPr txBox="1"/>
          <p:nvPr/>
        </p:nvSpPr>
        <p:spPr>
          <a:xfrm>
            <a:off x="10579100" y="4200009"/>
            <a:ext cx="615950" cy="215444"/>
          </a:xfrm>
          <a:prstGeom prst="rect">
            <a:avLst/>
          </a:prstGeom>
          <a:noFill/>
        </p:spPr>
        <p:txBody>
          <a:bodyPr wrap="square">
            <a:spAutoFit/>
          </a:bodyPr>
          <a:lstStyle/>
          <a:p>
            <a:r>
              <a:rPr kumimoji="0" lang="en-US" altLang="ja-JP" sz="800" kern="0" dirty="0">
                <a:solidFill>
                  <a:srgbClr val="FF0033"/>
                </a:solidFill>
                <a:latin typeface="メイリオ" panose="020B0604030504040204" pitchFamily="50" charset="-128"/>
                <a:ea typeface="メイリオ" panose="020B0604030504040204" pitchFamily="50" charset="-128"/>
              </a:rPr>
              <a:t>※1</a:t>
            </a:r>
            <a:r>
              <a:rPr kumimoji="0" lang="ja-JP" altLang="en-US" sz="800" kern="0" dirty="0">
                <a:solidFill>
                  <a:srgbClr val="FF0033"/>
                </a:solidFill>
                <a:latin typeface="メイリオ" panose="020B0604030504040204" pitchFamily="50" charset="-128"/>
                <a:ea typeface="メイリオ" panose="020B0604030504040204" pitchFamily="50" charset="-128"/>
              </a:rPr>
              <a:t>　</a:t>
            </a:r>
            <a:endParaRPr lang="ja-JP" altLang="en-US" sz="800" dirty="0"/>
          </a:p>
        </p:txBody>
      </p:sp>
      <p:sp>
        <p:nvSpPr>
          <p:cNvPr id="18" name="テキスト ボックス 17">
            <a:extLst>
              <a:ext uri="{FF2B5EF4-FFF2-40B4-BE49-F238E27FC236}">
                <a16:creationId xmlns:a16="http://schemas.microsoft.com/office/drawing/2014/main" id="{7FE07B2E-A6DB-4D8D-CA12-1386F809AFB2}"/>
              </a:ext>
            </a:extLst>
          </p:cNvPr>
          <p:cNvSpPr txBox="1"/>
          <p:nvPr/>
        </p:nvSpPr>
        <p:spPr>
          <a:xfrm>
            <a:off x="7449295" y="5875087"/>
            <a:ext cx="4190250" cy="215444"/>
          </a:xfrm>
          <a:prstGeom prst="rect">
            <a:avLst/>
          </a:prstGeom>
          <a:noFill/>
        </p:spPr>
        <p:txBody>
          <a:bodyPr wrap="square" rtlCol="0">
            <a:spAutoFit/>
          </a:bodyPr>
          <a:lstStyle/>
          <a:p>
            <a:r>
              <a:rPr kumimoji="0" lang="en-US" altLang="ja-JP" sz="800" kern="0" dirty="0">
                <a:solidFill>
                  <a:srgbClr val="FF0033"/>
                </a:solidFill>
                <a:latin typeface="メイリオ" panose="020B0604030504040204" pitchFamily="50" charset="-128"/>
                <a:ea typeface="メイリオ" panose="020B0604030504040204" pitchFamily="50" charset="-128"/>
              </a:rPr>
              <a:t>※1</a:t>
            </a:r>
            <a:r>
              <a:rPr kumimoji="0" lang="ja-JP" altLang="en-US" sz="800" kern="0" dirty="0">
                <a:solidFill>
                  <a:srgbClr val="FF0033"/>
                </a:solidFill>
                <a:latin typeface="メイリオ" panose="020B0604030504040204" pitchFamily="50" charset="-128"/>
                <a:ea typeface="メイリオ" panose="020B0604030504040204" pitchFamily="50" charset="-128"/>
              </a:rPr>
              <a:t>　指定された時間帯のみ配信されます。また、時間帯指定の変更は不可となります。</a:t>
            </a:r>
          </a:p>
        </p:txBody>
      </p:sp>
    </p:spTree>
    <p:extLst>
      <p:ext uri="{BB962C8B-B14F-4D97-AF65-F5344CB8AC3E}">
        <p14:creationId xmlns:p14="http://schemas.microsoft.com/office/powerpoint/2010/main" val="8583020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7DA750-DD7B-F40D-427E-14B3F3E49D9E}"/>
            </a:ext>
          </a:extLst>
        </p:cNvPr>
        <p:cNvGrpSpPr/>
        <p:nvPr/>
      </p:nvGrpSpPr>
      <p:grpSpPr>
        <a:xfrm>
          <a:off x="0" y="0"/>
          <a:ext cx="0" cy="0"/>
          <a:chOff x="0" y="0"/>
          <a:chExt cx="0" cy="0"/>
        </a:xfrm>
      </p:grpSpPr>
      <p:sp>
        <p:nvSpPr>
          <p:cNvPr id="11" name="テキスト プレースホルダー 35">
            <a:extLst>
              <a:ext uri="{FF2B5EF4-FFF2-40B4-BE49-F238E27FC236}">
                <a16:creationId xmlns:a16="http://schemas.microsoft.com/office/drawing/2014/main" id="{0B6155EB-0948-BFAE-D3C2-DD14EB80D6F1}"/>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7" name="図プレースホルダー 6" descr="アイコン&#10;&#10;自動的に生成された説明">
            <a:extLst>
              <a:ext uri="{FF2B5EF4-FFF2-40B4-BE49-F238E27FC236}">
                <a16:creationId xmlns:a16="http://schemas.microsoft.com/office/drawing/2014/main" id="{8A8B7474-2113-3B4D-DF25-D0CC37A1CDF9}"/>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角丸四角形 3">
            <a:extLst>
              <a:ext uri="{FF2B5EF4-FFF2-40B4-BE49-F238E27FC236}">
                <a16:creationId xmlns:a16="http://schemas.microsoft.com/office/drawing/2014/main" id="{822A9BF5-6871-EEC1-EF80-2E62B7A85655}"/>
              </a:ext>
            </a:extLst>
          </p:cNvPr>
          <p:cNvSpPr/>
          <p:nvPr/>
        </p:nvSpPr>
        <p:spPr>
          <a:xfrm>
            <a:off x="1792443" y="186644"/>
            <a:ext cx="1484157"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商品一覧</a:t>
            </a:r>
          </a:p>
        </p:txBody>
      </p:sp>
      <p:sp>
        <p:nvSpPr>
          <p:cNvPr id="6" name="テキスト プレースホルダー 1">
            <a:extLst>
              <a:ext uri="{FF2B5EF4-FFF2-40B4-BE49-F238E27FC236}">
                <a16:creationId xmlns:a16="http://schemas.microsoft.com/office/drawing/2014/main" id="{9B71ADC2-23C4-8D14-8781-903D6EE2D5F9}"/>
              </a:ext>
            </a:extLst>
          </p:cNvPr>
          <p:cNvSpPr>
            <a:spLocks noGrp="1"/>
          </p:cNvSpPr>
          <p:nvPr>
            <p:ph type="body" sz="quarter" idx="10"/>
          </p:nvPr>
        </p:nvSpPr>
        <p:spPr>
          <a:xfrm>
            <a:off x="3657600" y="252000"/>
            <a:ext cx="6278292" cy="335028"/>
          </a:xfrm>
        </p:spPr>
        <p:txBody>
          <a:bodyPr/>
          <a:lstStyle/>
          <a:p>
            <a:r>
              <a:rPr lang="ja-JP" altLang="en-US" dirty="0"/>
              <a:t>トップパネル　スマートフォン</a:t>
            </a:r>
          </a:p>
        </p:txBody>
      </p:sp>
      <p:graphicFrame>
        <p:nvGraphicFramePr>
          <p:cNvPr id="2" name="表 1">
            <a:extLst>
              <a:ext uri="{FF2B5EF4-FFF2-40B4-BE49-F238E27FC236}">
                <a16:creationId xmlns:a16="http://schemas.microsoft.com/office/drawing/2014/main" id="{620DDD0D-48F1-C0E1-227B-89ECD49872DC}"/>
              </a:ext>
            </a:extLst>
          </p:cNvPr>
          <p:cNvGraphicFramePr>
            <a:graphicFrameLocks noGrp="1"/>
          </p:cNvGraphicFramePr>
          <p:nvPr>
            <p:extLst>
              <p:ext uri="{D42A27DB-BD31-4B8C-83A1-F6EECF244321}">
                <p14:modId xmlns:p14="http://schemas.microsoft.com/office/powerpoint/2010/main" val="498205209"/>
              </p:ext>
            </p:extLst>
          </p:nvPr>
        </p:nvGraphicFramePr>
        <p:xfrm>
          <a:off x="479426" y="919895"/>
          <a:ext cx="11160117" cy="4896969"/>
        </p:xfrm>
        <a:graphic>
          <a:graphicData uri="http://schemas.openxmlformats.org/drawingml/2006/table">
            <a:tbl>
              <a:tblPr firstCol="1" bandRow="1"/>
              <a:tblGrid>
                <a:gridCol w="3069427">
                  <a:extLst>
                    <a:ext uri="{9D8B030D-6E8A-4147-A177-3AD203B41FA5}">
                      <a16:colId xmlns:a16="http://schemas.microsoft.com/office/drawing/2014/main" val="792911817"/>
                    </a:ext>
                  </a:extLst>
                </a:gridCol>
                <a:gridCol w="1980829">
                  <a:extLst>
                    <a:ext uri="{9D8B030D-6E8A-4147-A177-3AD203B41FA5}">
                      <a16:colId xmlns:a16="http://schemas.microsoft.com/office/drawing/2014/main" val="1525620392"/>
                    </a:ext>
                  </a:extLst>
                </a:gridCol>
                <a:gridCol w="1874415">
                  <a:extLst>
                    <a:ext uri="{9D8B030D-6E8A-4147-A177-3AD203B41FA5}">
                      <a16:colId xmlns:a16="http://schemas.microsoft.com/office/drawing/2014/main" val="3835180974"/>
                    </a:ext>
                  </a:extLst>
                </a:gridCol>
                <a:gridCol w="2172254">
                  <a:extLst>
                    <a:ext uri="{9D8B030D-6E8A-4147-A177-3AD203B41FA5}">
                      <a16:colId xmlns:a16="http://schemas.microsoft.com/office/drawing/2014/main" val="3783441398"/>
                    </a:ext>
                  </a:extLst>
                </a:gridCol>
                <a:gridCol w="2063192">
                  <a:extLst>
                    <a:ext uri="{9D8B030D-6E8A-4147-A177-3AD203B41FA5}">
                      <a16:colId xmlns:a16="http://schemas.microsoft.com/office/drawing/2014/main" val="360912566"/>
                    </a:ext>
                  </a:extLst>
                </a:gridCol>
              </a:tblGrid>
              <a:tr h="50068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1" kern="1200" dirty="0">
                          <a:solidFill>
                            <a:schemeClr val="bg1"/>
                          </a:solidFill>
                          <a:latin typeface="Meiryo"/>
                          <a:ea typeface="Meiryo"/>
                          <a:cs typeface="+mn-cs"/>
                        </a:rPr>
                        <a:t>スポーツナビ　野球速報アプリ　トップパネル　</a:t>
                      </a:r>
                      <a:r>
                        <a:rPr kumimoji="1" lang="en-US" altLang="ja-JP" sz="1050" b="1" kern="1200" dirty="0">
                          <a:solidFill>
                            <a:schemeClr val="bg1"/>
                          </a:solidFill>
                          <a:latin typeface="Meiryo"/>
                          <a:ea typeface="Meiryo"/>
                          <a:cs typeface="+mn-cs"/>
                        </a:rPr>
                        <a:t>SP</a:t>
                      </a:r>
                      <a:r>
                        <a:rPr kumimoji="1" lang="ja-JP" altLang="en-US" sz="1050" b="1" kern="1200" dirty="0">
                          <a:solidFill>
                            <a:schemeClr val="bg1"/>
                          </a:solidFill>
                          <a:latin typeface="Meiryo"/>
                          <a:ea typeface="Meiryo"/>
                          <a:cs typeface="+mn-cs"/>
                        </a:rPr>
                        <a:t>（</a:t>
                      </a:r>
                      <a:r>
                        <a:rPr kumimoji="1" lang="en-US" altLang="ja-JP" sz="1050" b="1" kern="1200" dirty="0">
                          <a:solidFill>
                            <a:schemeClr val="bg1"/>
                          </a:solidFill>
                          <a:latin typeface="Meiryo"/>
                          <a:ea typeface="Meiryo"/>
                          <a:cs typeface="+mn-cs"/>
                        </a:rPr>
                        <a:t>FQ1</a:t>
                      </a:r>
                      <a:r>
                        <a:rPr kumimoji="1" lang="ja-JP" altLang="en-US" sz="1050" b="1" kern="1200" dirty="0">
                          <a:solidFill>
                            <a:schemeClr val="bg1"/>
                          </a:solidFill>
                          <a:latin typeface="Meiryo"/>
                          <a:ea typeface="Meiryo"/>
                          <a:cs typeface="+mn-cs"/>
                        </a:rPr>
                        <a:t>）（時間帯指定　</a:t>
                      </a:r>
                      <a:r>
                        <a:rPr kumimoji="1" lang="en-US" altLang="ja-JP" sz="1050" b="1" kern="1200" dirty="0">
                          <a:solidFill>
                            <a:schemeClr val="bg1"/>
                          </a:solidFill>
                          <a:latin typeface="Meiryo"/>
                          <a:ea typeface="Meiryo"/>
                          <a:cs typeface="+mn-cs"/>
                        </a:rPr>
                        <a:t>14:00</a:t>
                      </a:r>
                      <a:r>
                        <a:rPr kumimoji="1" lang="ja-JP" altLang="en-US" sz="1050" b="1" kern="1200" dirty="0">
                          <a:solidFill>
                            <a:schemeClr val="bg1"/>
                          </a:solidFill>
                          <a:latin typeface="Meiryo"/>
                          <a:ea typeface="Meiryo"/>
                          <a:cs typeface="+mn-cs"/>
                        </a:rPr>
                        <a:t>～</a:t>
                      </a:r>
                      <a:r>
                        <a:rPr kumimoji="1" lang="en-US" altLang="ja-JP" sz="1050" b="1" kern="1200" dirty="0">
                          <a:solidFill>
                            <a:schemeClr val="bg1"/>
                          </a:solidFill>
                          <a:latin typeface="Meiryo"/>
                          <a:ea typeface="Meiryo"/>
                          <a:cs typeface="+mn-cs"/>
                        </a:rPr>
                        <a:t>17:59</a:t>
                      </a:r>
                      <a:r>
                        <a:rPr kumimoji="1" lang="ja-JP" altLang="en-US" sz="1050" b="1" kern="1200" dirty="0">
                          <a:solidFill>
                            <a:schemeClr val="bg1"/>
                          </a:solidFill>
                          <a:latin typeface="Meiryo"/>
                          <a:ea typeface="Meiryo"/>
                          <a:cs typeface="+mn-cs"/>
                        </a:rPr>
                        <a:t>）</a:t>
                      </a:r>
                      <a:endParaRPr kumimoji="1" lang="en-US" altLang="ja-JP" sz="1050" b="1" kern="1200" dirty="0">
                        <a:solidFill>
                          <a:schemeClr val="bg1"/>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tc>
                <a:tc gridSpan="2">
                  <a:txBody>
                    <a:bodyPr/>
                    <a:lstStyle/>
                    <a:p>
                      <a:pPr algn="ctr"/>
                      <a:r>
                        <a:rPr kumimoji="1" lang="ja-JP" altLang="en-US" sz="1050" b="1" kern="1200" dirty="0">
                          <a:solidFill>
                            <a:schemeClr val="bg1"/>
                          </a:solidFill>
                          <a:latin typeface="Meiryo"/>
                          <a:ea typeface="Meiryo"/>
                          <a:cs typeface="+mn-cs"/>
                        </a:rPr>
                        <a:t>スポーツナビ　野球速報アプリ　トップパネル　</a:t>
                      </a:r>
                      <a:r>
                        <a:rPr kumimoji="1" lang="en-US" altLang="ja-JP" sz="1050" b="1" kern="1200" dirty="0">
                          <a:solidFill>
                            <a:schemeClr val="bg1"/>
                          </a:solidFill>
                          <a:latin typeface="Meiryo"/>
                          <a:ea typeface="Meiryo"/>
                          <a:cs typeface="+mn-cs"/>
                        </a:rPr>
                        <a:t>SP</a:t>
                      </a:r>
                      <a:r>
                        <a:rPr kumimoji="1" lang="ja-JP" altLang="en-US" sz="1050" b="1" kern="1200" dirty="0">
                          <a:solidFill>
                            <a:schemeClr val="bg1"/>
                          </a:solidFill>
                          <a:latin typeface="Meiryo"/>
                          <a:ea typeface="Meiryo"/>
                          <a:cs typeface="+mn-cs"/>
                        </a:rPr>
                        <a:t>（</a:t>
                      </a:r>
                      <a:r>
                        <a:rPr kumimoji="1" lang="en-US" altLang="ja-JP" sz="1050" b="1" kern="1200" dirty="0">
                          <a:solidFill>
                            <a:schemeClr val="bg1"/>
                          </a:solidFill>
                          <a:latin typeface="Meiryo"/>
                          <a:ea typeface="Meiryo"/>
                          <a:cs typeface="+mn-cs"/>
                        </a:rPr>
                        <a:t>FQ1</a:t>
                      </a:r>
                      <a:r>
                        <a:rPr kumimoji="1" lang="ja-JP" altLang="en-US" sz="1050" b="1" kern="1200" dirty="0">
                          <a:solidFill>
                            <a:schemeClr val="bg1"/>
                          </a:solidFill>
                          <a:latin typeface="Meiryo"/>
                          <a:ea typeface="Meiryo"/>
                          <a:cs typeface="+mn-cs"/>
                        </a:rPr>
                        <a:t>）</a:t>
                      </a:r>
                      <a:endParaRPr kumimoji="1" lang="en-US" altLang="ja-JP" sz="1050" b="1" kern="1200" dirty="0">
                        <a:solidFill>
                          <a:schemeClr val="bg1"/>
                        </a:solidFill>
                        <a:latin typeface="Meiryo"/>
                        <a:ea typeface="Meiryo"/>
                        <a:cs typeface="+mn-cs"/>
                      </a:endParaRPr>
                    </a:p>
                    <a:p>
                      <a:pPr algn="ctr"/>
                      <a:r>
                        <a:rPr kumimoji="1" lang="ja-JP" altLang="en-US" sz="1050" b="1" kern="1200" dirty="0">
                          <a:solidFill>
                            <a:schemeClr val="bg1"/>
                          </a:solidFill>
                          <a:latin typeface="Meiryo"/>
                          <a:ea typeface="Meiryo"/>
                          <a:cs typeface="+mn-cs"/>
                        </a:rPr>
                        <a:t>（時間帯指定　</a:t>
                      </a:r>
                      <a:r>
                        <a:rPr kumimoji="1" lang="en-US" altLang="ja-JP" sz="1050" b="1" kern="1200" dirty="0">
                          <a:solidFill>
                            <a:schemeClr val="bg1"/>
                          </a:solidFill>
                          <a:latin typeface="Meiryo"/>
                          <a:ea typeface="Meiryo"/>
                          <a:cs typeface="+mn-cs"/>
                        </a:rPr>
                        <a:t>18:00</a:t>
                      </a:r>
                      <a:r>
                        <a:rPr kumimoji="1" lang="ja-JP" altLang="en-US" sz="1050" b="1" kern="1200" dirty="0">
                          <a:solidFill>
                            <a:schemeClr val="bg1"/>
                          </a:solidFill>
                          <a:latin typeface="Meiryo"/>
                          <a:ea typeface="Meiryo"/>
                          <a:cs typeface="+mn-cs"/>
                        </a:rPr>
                        <a:t>～</a:t>
                      </a:r>
                      <a:r>
                        <a:rPr kumimoji="1" lang="en-US" altLang="ja-JP" sz="1050" b="1" kern="1200" dirty="0">
                          <a:solidFill>
                            <a:schemeClr val="bg1"/>
                          </a:solidFill>
                          <a:latin typeface="Meiryo"/>
                          <a:ea typeface="Meiryo"/>
                          <a:cs typeface="+mn-cs"/>
                        </a:rPr>
                        <a:t>21:59</a:t>
                      </a:r>
                      <a:r>
                        <a:rPr kumimoji="1" lang="ja-JP" altLang="en-US" sz="1050" b="1" kern="1200" dirty="0">
                          <a:solidFill>
                            <a:schemeClr val="bg1"/>
                          </a:solidFill>
                          <a:latin typeface="Meiryo"/>
                          <a:ea typeface="Meiryo"/>
                          <a:cs typeface="+mn-cs"/>
                        </a:rPr>
                        <a:t>）</a:t>
                      </a:r>
                      <a:endParaRPr kumimoji="1" lang="ja-JP" altLang="en-US" dirty="0"/>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117335041"/>
                  </a:ext>
                </a:extLst>
              </a:tr>
              <a:tr h="29495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リリース種別</a:t>
                      </a:r>
                      <a:r>
                        <a:rPr kumimoji="1" lang="en-US" altLang="ja-JP" sz="900" b="0" kern="1200">
                          <a:solidFill>
                            <a:schemeClr val="bg1"/>
                          </a:solidFill>
                          <a:latin typeface="Meiryo" panose="020B0604030504040204" pitchFamily="34" charset="-128"/>
                          <a:ea typeface="Meiryo" panose="020B0604030504040204" pitchFamily="34" charset="-128"/>
                          <a:cs typeface="+mn-cs"/>
                        </a:rPr>
                        <a:t>/</a:t>
                      </a:r>
                      <a:r>
                        <a:rPr kumimoji="1" lang="ja-JP" altLang="en-US" sz="900" b="0" kern="1200">
                          <a:solidFill>
                            <a:schemeClr val="bg1"/>
                          </a:solidFill>
                          <a:latin typeface="Meiryo" panose="020B0604030504040204" pitchFamily="34" charset="-128"/>
                          <a:ea typeface="Meiryo" panose="020B0604030504040204" pitchFamily="34" charset="-128"/>
                          <a:cs typeface="+mn-cs"/>
                        </a:rPr>
                        <a:t>商品</a:t>
                      </a:r>
                      <a:r>
                        <a:rPr kumimoji="1" lang="en-US" altLang="ja-JP" sz="900" b="0" kern="1200">
                          <a:solidFill>
                            <a:schemeClr val="bg1"/>
                          </a:solidFill>
                          <a:latin typeface="Meiryo" panose="020B0604030504040204" pitchFamily="34" charset="-128"/>
                          <a:ea typeface="Meiryo" panose="020B0604030504040204" pitchFamily="34" charset="-128"/>
                          <a:cs typeface="+mn-cs"/>
                        </a:rPr>
                        <a:t>ID</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1050" dirty="0">
                          <a:solidFill>
                            <a:srgbClr val="0D0D0D"/>
                          </a:solidFill>
                          <a:latin typeface="Meiryo" panose="020B0604030504040204" pitchFamily="34" charset="-128"/>
                          <a:ea typeface="Meiryo" panose="020B0604030504040204" pitchFamily="34" charset="-128"/>
                        </a:rPr>
                        <a:t>新規</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dirty="0">
                          <a:solidFill>
                            <a:srgbClr val="0D0D0D"/>
                          </a:solidFill>
                          <a:latin typeface="Meiryo"/>
                          <a:ea typeface="Meiryo"/>
                        </a:rPr>
                        <a:t>1000011143</a:t>
                      </a:r>
                      <a:endParaRPr kumimoji="1" lang="ja-JP" altLang="en-US" sz="1050" dirty="0">
                        <a:solidFill>
                          <a:srgbClr val="0D0D0D"/>
                        </a:solidFill>
                        <a:latin typeface="Meiryo"/>
                        <a:ea typeface="Meiryo"/>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algn="ctr"/>
                      <a:r>
                        <a:rPr kumimoji="1" lang="ja-JP" altLang="en-US" sz="1050" dirty="0">
                          <a:solidFill>
                            <a:srgbClr val="0D0D0D"/>
                          </a:solidFill>
                          <a:latin typeface="Meiryo" panose="020B0604030504040204" pitchFamily="34" charset="-128"/>
                          <a:ea typeface="Meiryo" panose="020B0604030504040204" pitchFamily="34" charset="-128"/>
                        </a:rPr>
                        <a:t>新規</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dirty="0">
                          <a:solidFill>
                            <a:srgbClr val="0D0D0D"/>
                          </a:solidFill>
                          <a:latin typeface="Meiryo"/>
                          <a:ea typeface="Meiryo"/>
                        </a:rPr>
                        <a:t>1000011163</a:t>
                      </a:r>
                      <a:endParaRPr kumimoji="1" lang="ja-JP" altLang="en-US" sz="1050" dirty="0">
                        <a:solidFill>
                          <a:srgbClr val="0D0D0D"/>
                        </a:solidFill>
                        <a:latin typeface="Meiryo"/>
                        <a:ea typeface="Meiryo"/>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55075111"/>
                  </a:ext>
                </a:extLst>
              </a:tr>
              <a:tr h="246501">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予約開始日</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a:lnSpc>
                          <a:spcPct val="100000"/>
                        </a:lnSpc>
                        <a:spcBef>
                          <a:spcPts val="0"/>
                        </a:spcBef>
                        <a:spcAft>
                          <a:spcPts val="0"/>
                        </a:spcAft>
                        <a:buNone/>
                        <a:tabLst/>
                        <a:defRPr/>
                      </a:pPr>
                      <a:r>
                        <a:rPr lang="en-US" altLang="ja-JP" sz="1050" b="0" i="0" u="none" strike="noStrike" kern="1200" noProof="0" dirty="0">
                          <a:solidFill>
                            <a:srgbClr val="0D0D0D"/>
                          </a:solidFill>
                          <a:latin typeface="Meiryo"/>
                        </a:rPr>
                        <a:t>2025</a:t>
                      </a:r>
                      <a:r>
                        <a:rPr kumimoji="1" lang="ja-JP" altLang="en-US" sz="1050" b="0" i="0" u="none" strike="noStrike" kern="1200" noProof="0" dirty="0">
                          <a:solidFill>
                            <a:srgbClr val="0D0D0D"/>
                          </a:solidFill>
                          <a:latin typeface="Meiryo"/>
                          <a:ea typeface="Meiryo"/>
                        </a:rPr>
                        <a:t>年</a:t>
                      </a:r>
                      <a:r>
                        <a:rPr kumimoji="1" lang="en-US" altLang="ja-JP" sz="1050" b="0" i="0" u="none" strike="noStrike" kern="1200" noProof="0" dirty="0">
                          <a:solidFill>
                            <a:srgbClr val="0D0D0D"/>
                          </a:solidFill>
                          <a:latin typeface="Meiryo"/>
                          <a:ea typeface="Meiryo"/>
                        </a:rPr>
                        <a:t>2</a:t>
                      </a:r>
                      <a:r>
                        <a:rPr kumimoji="1" lang="ja-JP" altLang="en-US" sz="1050" b="0" i="0" u="none" strike="noStrike" kern="1200" noProof="0" dirty="0">
                          <a:solidFill>
                            <a:srgbClr val="0D0D0D"/>
                          </a:solidFill>
                          <a:latin typeface="Meiryo"/>
                          <a:ea typeface="Meiryo"/>
                        </a:rPr>
                        <a:t>月</a:t>
                      </a:r>
                      <a:r>
                        <a:rPr kumimoji="1" lang="en-US" altLang="ja-JP" sz="1050" b="0" i="0" u="none" strike="noStrike" kern="1200" noProof="0" dirty="0">
                          <a:solidFill>
                            <a:srgbClr val="0D0D0D"/>
                          </a:solidFill>
                          <a:latin typeface="Meiryo"/>
                          <a:ea typeface="Meiryo"/>
                        </a:rPr>
                        <a:t>28</a:t>
                      </a:r>
                      <a:r>
                        <a:rPr kumimoji="1" lang="ja-JP" altLang="en-US" sz="1050" b="0" i="0" u="none" strike="noStrike" kern="1200" noProof="0" dirty="0">
                          <a:solidFill>
                            <a:srgbClr val="0D0D0D"/>
                          </a:solidFill>
                          <a:latin typeface="Meiryo"/>
                          <a:ea typeface="Meiryo"/>
                        </a:rPr>
                        <a:t>日</a:t>
                      </a:r>
                      <a:r>
                        <a:rPr kumimoji="1" lang="en-US" altLang="ja-JP" sz="1050" b="0" i="0" u="none" strike="noStrike" kern="1200" noProof="0" dirty="0">
                          <a:solidFill>
                            <a:srgbClr val="0D0D0D"/>
                          </a:solidFill>
                          <a:latin typeface="Meiryo"/>
                        </a:rPr>
                        <a:t>(</a:t>
                      </a:r>
                      <a:r>
                        <a:rPr kumimoji="1" lang="ja-JP" altLang="en-US" sz="1050" b="0" i="0" u="none" strike="noStrike" kern="1200" noProof="0" dirty="0">
                          <a:solidFill>
                            <a:srgbClr val="0D0D0D"/>
                          </a:solidFill>
                          <a:latin typeface="Meiryo"/>
                        </a:rPr>
                        <a:t>金</a:t>
                      </a:r>
                      <a:r>
                        <a:rPr kumimoji="1" lang="en-US" altLang="ja-JP" sz="1050" b="0" i="0" u="none" strike="noStrike" kern="1200" noProof="0" dirty="0">
                          <a:solidFill>
                            <a:srgbClr val="0D0D0D"/>
                          </a:solidFill>
                          <a:latin typeface="Meiryo"/>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777446988"/>
                  </a:ext>
                </a:extLst>
              </a:tr>
              <a:tr h="15695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p>
                  </a:txBody>
                  <a:tcPr marT="0" marB="0"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112060797"/>
                  </a:ext>
                </a:extLst>
              </a:tr>
              <a:tr h="41343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広告タイプ</a:t>
                      </a:r>
                      <a:r>
                        <a:rPr kumimoji="1" lang="en-US" altLang="ja-JP" sz="900" b="0" kern="1200" dirty="0">
                          <a:solidFill>
                            <a:schemeClr val="bg1"/>
                          </a:solidFill>
                          <a:latin typeface="Meiryo" panose="020B0604030504040204" pitchFamily="34" charset="-128"/>
                          <a:ea typeface="Meiryo" panose="020B0604030504040204" pitchFamily="34" charset="-128"/>
                          <a:cs typeface="+mn-cs"/>
                        </a:rPr>
                        <a:t>/</a:t>
                      </a:r>
                      <a:r>
                        <a:rPr kumimoji="1" lang="ja-JP" altLang="en-US" sz="900" b="0" kern="1200" dirty="0">
                          <a:solidFill>
                            <a:schemeClr val="bg1"/>
                          </a:solidFill>
                          <a:latin typeface="Meiryo" panose="020B0604030504040204" pitchFamily="34" charset="-128"/>
                          <a:ea typeface="Meiryo" panose="020B0604030504040204" pitchFamily="34" charset="-128"/>
                          <a:cs typeface="+mn-cs"/>
                        </a:rPr>
                        <a:t>メインメディアの形式</a:t>
                      </a:r>
                      <a:r>
                        <a:rPr kumimoji="1" lang="en-US" altLang="ja-JP" sz="900" b="0" kern="1200" dirty="0">
                          <a:solidFill>
                            <a:schemeClr val="bg1"/>
                          </a:solidFill>
                          <a:latin typeface="Meiryo" panose="020B0604030504040204" pitchFamily="34" charset="-128"/>
                          <a:ea typeface="Meiryo" panose="020B0604030504040204" pitchFamily="34" charset="-128"/>
                          <a:cs typeface="+mn-cs"/>
                        </a:rPr>
                        <a:t>/</a:t>
                      </a:r>
                      <a:r>
                        <a:rPr kumimoji="1" lang="ja-JP" altLang="en-US" sz="900" b="0" kern="1200" dirty="0">
                          <a:solidFill>
                            <a:schemeClr val="bg1"/>
                          </a:solidFill>
                          <a:latin typeface="Meiryo" panose="020B0604030504040204" pitchFamily="34" charset="-128"/>
                          <a:ea typeface="Meiryo" panose="020B0604030504040204" pitchFamily="34" charset="-128"/>
                          <a:cs typeface="+mn-cs"/>
                        </a:rPr>
                        <a:t>アスペクト比</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バナー</a:t>
                      </a: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画像</a:t>
                      </a: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/16</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a:t>
                      </a: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5</a:t>
                      </a:r>
                    </a:p>
                  </a:txBody>
                  <a:tcPr marT="0" marB="0"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919010560"/>
                  </a:ext>
                </a:extLst>
              </a:tr>
              <a:tr h="32539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バナー</a:t>
                      </a:r>
                      <a:r>
                        <a:rPr kumimoji="1" lang="en-US" altLang="ja-JP" sz="900" b="0" kern="1200" dirty="0">
                          <a:solidFill>
                            <a:schemeClr val="bg1"/>
                          </a:solidFill>
                          <a:latin typeface="Meiryo" panose="020B0604030504040204" pitchFamily="34" charset="-128"/>
                          <a:ea typeface="Meiryo" panose="020B0604030504040204" pitchFamily="34" charset="-128"/>
                          <a:cs typeface="+mn-cs"/>
                        </a:rPr>
                        <a:t>/</a:t>
                      </a:r>
                      <a:r>
                        <a:rPr kumimoji="1" lang="ja-JP" altLang="en-US" sz="900" b="0" kern="1200" dirty="0">
                          <a:solidFill>
                            <a:schemeClr val="bg1"/>
                          </a:solidFill>
                          <a:latin typeface="Meiryo" panose="020B0604030504040204" pitchFamily="34" charset="-128"/>
                          <a:ea typeface="Meiryo" panose="020B0604030504040204" pitchFamily="34" charset="-128"/>
                          <a:cs typeface="+mn-cs"/>
                        </a:rPr>
                        <a:t>動画</a:t>
                      </a:r>
                      <a:r>
                        <a:rPr kumimoji="1" lang="en-US" altLang="ja-JP" sz="900" b="0" kern="1200" dirty="0">
                          <a:solidFill>
                            <a:schemeClr val="bg1"/>
                          </a:solidFill>
                          <a:latin typeface="Meiryo" panose="020B0604030504040204" pitchFamily="34" charset="-128"/>
                          <a:ea typeface="Meiryo" panose="020B0604030504040204" pitchFamily="34" charset="-128"/>
                          <a:cs typeface="+mn-cs"/>
                        </a:rPr>
                        <a:t>/16</a:t>
                      </a:r>
                      <a:r>
                        <a:rPr kumimoji="1" lang="ja-JP" altLang="en-US" sz="900" b="0" kern="1200" dirty="0">
                          <a:solidFill>
                            <a:schemeClr val="bg1"/>
                          </a:solidFill>
                          <a:latin typeface="Meiryo" panose="020B0604030504040204" pitchFamily="34" charset="-128"/>
                          <a:ea typeface="Meiryo" panose="020B0604030504040204" pitchFamily="34" charset="-128"/>
                          <a:cs typeface="+mn-cs"/>
                        </a:rPr>
                        <a:t>：</a:t>
                      </a:r>
                      <a:r>
                        <a:rPr kumimoji="1" lang="en-US" altLang="ja-JP" sz="900" b="0" kern="1200" dirty="0">
                          <a:solidFill>
                            <a:schemeClr val="bg1"/>
                          </a:solidFill>
                          <a:latin typeface="Meiryo" panose="020B0604030504040204" pitchFamily="34" charset="-128"/>
                          <a:ea typeface="Meiryo" panose="020B0604030504040204" pitchFamily="34" charset="-128"/>
                          <a:cs typeface="+mn-cs"/>
                        </a:rPr>
                        <a:t>9</a:t>
                      </a:r>
                      <a:r>
                        <a:rPr kumimoji="1" lang="ja-JP" altLang="en-US" sz="900" b="0" kern="1200" dirty="0">
                          <a:solidFill>
                            <a:schemeClr val="bg1"/>
                          </a:solidFill>
                          <a:latin typeface="Meiryo" panose="020B0604030504040204" pitchFamily="34" charset="-128"/>
                          <a:ea typeface="Meiryo" panose="020B0604030504040204" pitchFamily="34" charset="-128"/>
                          <a:cs typeface="+mn-cs"/>
                        </a:rPr>
                        <a:t>広告　タップ後の動作</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a:t>
                      </a:r>
                    </a:p>
                  </a:txBody>
                  <a:tcPr marT="0" marB="0"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567439170"/>
                  </a:ext>
                </a:extLst>
              </a:tr>
              <a:tr h="35318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スマートフォン（アプリ）</a:t>
                      </a:r>
                      <a:endParaRPr kumimoji="1" lang="en-US" altLang="ja-JP" sz="1050" b="0" i="0" kern="1200" dirty="0">
                        <a:solidFill>
                          <a:srgbClr val="FF0033"/>
                        </a:solidFill>
                        <a:latin typeface="Meiryo" panose="020B0604030504040204" pitchFamily="34" charset="-128"/>
                        <a:ea typeface="Meiryo" panose="020B0604030504040204" pitchFamily="34" charset="-128"/>
                        <a:cs typeface="+mn-cs"/>
                      </a:endParaRP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750615033"/>
                  </a:ext>
                </a:extLst>
              </a:tr>
              <a:tr h="32414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スポーツナビ　野球速報アプリ</a:t>
                      </a: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55809358"/>
                  </a:ext>
                </a:extLst>
              </a:tr>
              <a:tr h="31805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スポーツナビ　野球速報アプリの試合一覧</a:t>
                      </a: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2489144998"/>
                  </a:ext>
                </a:extLst>
              </a:tr>
              <a:tr h="258418">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Meiryo"/>
                        </a:rPr>
                        <a:t>2025</a:t>
                      </a:r>
                      <a:r>
                        <a:rPr kumimoji="1" lang="ja-JP" altLang="ja-JP" sz="1050" b="0" i="0" u="none" strike="noStrike" kern="1200" cap="none" spc="0" normalizeH="0" baseline="0" noProof="0" dirty="0">
                          <a:ln>
                            <a:noFill/>
                          </a:ln>
                          <a:solidFill>
                            <a:srgbClr val="0D0D0D"/>
                          </a:solidFill>
                          <a:effectLst/>
                          <a:uLnTx/>
                          <a:uFillTx/>
                          <a:latin typeface="Meiryo"/>
                          <a:ea typeface="Meiryo"/>
                        </a:rPr>
                        <a:t>年</a:t>
                      </a:r>
                      <a:r>
                        <a:rPr kumimoji="1" lang="en-US" altLang="ja-JP" sz="1050" b="0" i="0" u="none" strike="noStrike" kern="1200" cap="none" spc="0" normalizeH="0" baseline="0" noProof="0" dirty="0">
                          <a:ln>
                            <a:noFill/>
                          </a:ln>
                          <a:solidFill>
                            <a:srgbClr val="0D0D0D"/>
                          </a:solidFill>
                          <a:effectLst/>
                          <a:uLnTx/>
                          <a:uFillTx/>
                          <a:latin typeface="Meiryo"/>
                          <a:ea typeface="Meiryo"/>
                        </a:rPr>
                        <a:t>3</a:t>
                      </a:r>
                      <a:r>
                        <a:rPr kumimoji="1" lang="ja-JP" altLang="ja-JP" sz="1050" b="0" i="0" u="none" strike="noStrike" kern="1200" cap="none" spc="0" normalizeH="0" baseline="0" noProof="0" dirty="0">
                          <a:ln>
                            <a:noFill/>
                          </a:ln>
                          <a:solidFill>
                            <a:srgbClr val="0D0D0D"/>
                          </a:solidFill>
                          <a:effectLst/>
                          <a:uLnTx/>
                          <a:uFillTx/>
                          <a:latin typeface="Meiryo"/>
                          <a:ea typeface="Meiryo"/>
                        </a:rPr>
                        <a:t>月</a:t>
                      </a:r>
                      <a:r>
                        <a:rPr lang="en-US" altLang="ja-JP" sz="1050" b="0" i="0" u="none" strike="noStrike" kern="1200" cap="none" spc="0" normalizeH="0" baseline="0" noProof="0" dirty="0">
                          <a:ln>
                            <a:noFill/>
                          </a:ln>
                          <a:solidFill>
                            <a:srgbClr val="0D0D0D"/>
                          </a:solidFill>
                          <a:effectLst/>
                          <a:uLnTx/>
                          <a:uFillTx/>
                          <a:latin typeface="Meiryo"/>
                        </a:rPr>
                        <a:t>31</a:t>
                      </a:r>
                      <a:r>
                        <a:rPr kumimoji="1" lang="ja-JP" altLang="ja-JP" sz="1050" b="0" i="0" u="none" strike="noStrike" kern="1200" cap="none" spc="0" normalizeH="0" baseline="0" noProof="0" dirty="0">
                          <a:ln>
                            <a:noFill/>
                          </a:ln>
                          <a:solidFill>
                            <a:srgbClr val="0D0D0D"/>
                          </a:solidFill>
                          <a:effectLst/>
                          <a:uLnTx/>
                          <a:uFillTx/>
                          <a:latin typeface="Meiryo"/>
                          <a:ea typeface="Meiryo"/>
                        </a:rPr>
                        <a:t>日（</a:t>
                      </a:r>
                      <a:r>
                        <a:rPr kumimoji="1" lang="ja-JP" altLang="en-US" sz="1050" b="0" i="0" u="none" strike="noStrike" kern="1200" cap="none" spc="0" normalizeH="0" baseline="0" noProof="0" dirty="0">
                          <a:ln>
                            <a:noFill/>
                          </a:ln>
                          <a:solidFill>
                            <a:srgbClr val="0D0D0D"/>
                          </a:solidFill>
                          <a:effectLst/>
                          <a:uLnTx/>
                          <a:uFillTx/>
                          <a:latin typeface="Meiryo"/>
                          <a:ea typeface="Meiryo"/>
                        </a:rPr>
                        <a:t>月</a:t>
                      </a:r>
                      <a:r>
                        <a:rPr kumimoji="1" lang="ja-JP" altLang="ja-JP" sz="1050" b="0" i="0" u="none" strike="noStrike" kern="1200" cap="none" spc="0" normalizeH="0" baseline="0" noProof="0" dirty="0">
                          <a:ln>
                            <a:noFill/>
                          </a:ln>
                          <a:solidFill>
                            <a:srgbClr val="0D0D0D"/>
                          </a:solidFill>
                          <a:effectLst/>
                          <a:uLnTx/>
                          <a:uFillTx/>
                          <a:latin typeface="Meiryo"/>
                          <a:ea typeface="Meiryo"/>
                        </a:rPr>
                        <a:t>）～　</a:t>
                      </a:r>
                      <a:r>
                        <a:rPr lang="en-US" altLang="ja-JP" sz="1050" b="0" i="0" u="none" strike="noStrike" kern="1200" cap="none" spc="0" normalizeH="0" baseline="0" noProof="0" dirty="0">
                          <a:ln>
                            <a:noFill/>
                          </a:ln>
                          <a:solidFill>
                            <a:srgbClr val="0D0D0D"/>
                          </a:solidFill>
                          <a:effectLst/>
                          <a:uLnTx/>
                          <a:uFillTx/>
                          <a:latin typeface="Meiryo"/>
                        </a:rPr>
                        <a:t>2025</a:t>
                      </a:r>
                      <a:r>
                        <a:rPr kumimoji="1" lang="ja-JP" altLang="ja-JP" sz="1050" b="0" i="0" u="none" strike="noStrike" kern="1200" cap="none" spc="0" normalizeH="0" baseline="0" noProof="0" dirty="0">
                          <a:ln>
                            <a:noFill/>
                          </a:ln>
                          <a:solidFill>
                            <a:srgbClr val="0D0D0D"/>
                          </a:solidFill>
                          <a:effectLst/>
                          <a:uLnTx/>
                          <a:uFillTx/>
                          <a:latin typeface="Meiryo"/>
                          <a:ea typeface="Meiryo"/>
                        </a:rPr>
                        <a:t>年</a:t>
                      </a:r>
                      <a:r>
                        <a:rPr kumimoji="1" lang="en-US" altLang="ja-JP" sz="1050" b="0" i="0" u="none" strike="noStrike" kern="1200" cap="none" spc="0" normalizeH="0" baseline="0" noProof="0" dirty="0">
                          <a:ln>
                            <a:noFill/>
                          </a:ln>
                          <a:solidFill>
                            <a:srgbClr val="0D0D0D"/>
                          </a:solidFill>
                          <a:effectLst/>
                          <a:uLnTx/>
                          <a:uFillTx/>
                          <a:latin typeface="Meiryo"/>
                          <a:ea typeface="Meiryo"/>
                        </a:rPr>
                        <a:t>6</a:t>
                      </a:r>
                      <a:r>
                        <a:rPr kumimoji="1" lang="ja-JP" altLang="ja-JP" sz="1050" b="0" i="0" u="none" strike="noStrike" kern="1200" cap="none" spc="0" normalizeH="0" baseline="0" noProof="0" dirty="0">
                          <a:ln>
                            <a:noFill/>
                          </a:ln>
                          <a:solidFill>
                            <a:srgbClr val="0D0D0D"/>
                          </a:solidFill>
                          <a:effectLst/>
                          <a:uLnTx/>
                          <a:uFillTx/>
                          <a:latin typeface="Meiryo"/>
                          <a:ea typeface="Meiryo"/>
                        </a:rPr>
                        <a:t>月</a:t>
                      </a:r>
                      <a:r>
                        <a:rPr lang="en-US" altLang="ja-JP" sz="1050" b="0" i="0" u="none" strike="noStrike" kern="1200" cap="none" spc="0" normalizeH="0" baseline="0" noProof="0" dirty="0">
                          <a:ln>
                            <a:noFill/>
                          </a:ln>
                          <a:solidFill>
                            <a:srgbClr val="0D0D0D"/>
                          </a:solidFill>
                          <a:effectLst/>
                          <a:uLnTx/>
                          <a:uFillTx/>
                          <a:latin typeface="Meiryo"/>
                        </a:rPr>
                        <a:t>30</a:t>
                      </a:r>
                      <a:r>
                        <a:rPr kumimoji="1" lang="ja-JP" altLang="ja-JP" sz="1050" b="0" i="0" u="none" strike="noStrike" kern="1200" cap="none" spc="0" normalizeH="0" baseline="0" noProof="0" dirty="0">
                          <a:ln>
                            <a:noFill/>
                          </a:ln>
                          <a:solidFill>
                            <a:srgbClr val="0D0D0D"/>
                          </a:solidFill>
                          <a:effectLst/>
                          <a:uLnTx/>
                          <a:uFillTx/>
                          <a:latin typeface="Meiryo"/>
                          <a:ea typeface="Meiryo"/>
                        </a:rPr>
                        <a:t>日（</a:t>
                      </a:r>
                      <a:r>
                        <a:rPr kumimoji="1" lang="ja-JP" altLang="en-US" sz="1050" b="0" i="0" u="none" strike="noStrike" kern="1200" cap="none" spc="0" normalizeH="0" baseline="0" noProof="0" dirty="0">
                          <a:ln>
                            <a:noFill/>
                          </a:ln>
                          <a:solidFill>
                            <a:srgbClr val="0D0D0D"/>
                          </a:solidFill>
                          <a:effectLst/>
                          <a:uLnTx/>
                          <a:uFillTx/>
                          <a:latin typeface="Meiryo"/>
                          <a:ea typeface="Meiryo"/>
                        </a:rPr>
                        <a:t>月</a:t>
                      </a:r>
                      <a:r>
                        <a:rPr kumimoji="1" lang="ja-JP" altLang="ja-JP" sz="1050" b="0" i="0" u="none" strike="noStrike" kern="1200" cap="none" spc="0" normalizeH="0" baseline="0" noProof="0" dirty="0">
                          <a:ln>
                            <a:noFill/>
                          </a:ln>
                          <a:solidFill>
                            <a:srgbClr val="0D0D0D"/>
                          </a:solidFill>
                          <a:effectLst/>
                          <a:uLnTx/>
                          <a:uFillTx/>
                          <a:latin typeface="Meiryo"/>
                          <a:ea typeface="Meiryo"/>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463668774"/>
                  </a:ext>
                </a:extLst>
              </a:tr>
              <a:tr h="22528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noProof="0" dirty="0">
                          <a:solidFill>
                            <a:srgbClr val="0D0D0D"/>
                          </a:solidFill>
                          <a:latin typeface="Meiryo"/>
                        </a:rPr>
                        <a:t>1</a:t>
                      </a:r>
                      <a:r>
                        <a:rPr kumimoji="1" lang="ja-JP" altLang="en-US" sz="1050" b="0" i="0" u="none" strike="noStrike" kern="1200" noProof="0" dirty="0">
                          <a:solidFill>
                            <a:srgbClr val="0D0D0D"/>
                          </a:solidFill>
                          <a:latin typeface="Meiryo"/>
                        </a:rPr>
                        <a:t>日間（</a:t>
                      </a:r>
                      <a:r>
                        <a:rPr kumimoji="1" lang="ja-JP" altLang="en-US" sz="1050" b="0" kern="1200" dirty="0">
                          <a:solidFill>
                            <a:srgbClr val="0D0C0D"/>
                          </a:solidFill>
                          <a:latin typeface="Meiryo"/>
                          <a:ea typeface="Meiryo"/>
                          <a:cs typeface="+mn-cs"/>
                        </a:rPr>
                        <a:t>時間帯指定　</a:t>
                      </a:r>
                      <a:r>
                        <a:rPr kumimoji="1" lang="en-US" altLang="ja-JP" sz="1050" b="0" kern="1200" dirty="0">
                          <a:solidFill>
                            <a:srgbClr val="0D0C0D"/>
                          </a:solidFill>
                          <a:latin typeface="Meiryo"/>
                          <a:ea typeface="Meiryo"/>
                          <a:cs typeface="+mn-cs"/>
                        </a:rPr>
                        <a:t>14:00</a:t>
                      </a:r>
                      <a:r>
                        <a:rPr kumimoji="1" lang="ja-JP" altLang="en-US" sz="1050" b="0" kern="1200" dirty="0">
                          <a:solidFill>
                            <a:srgbClr val="0D0C0D"/>
                          </a:solidFill>
                          <a:latin typeface="Meiryo"/>
                          <a:ea typeface="Meiryo"/>
                          <a:cs typeface="+mn-cs"/>
                        </a:rPr>
                        <a:t>～</a:t>
                      </a:r>
                      <a:r>
                        <a:rPr kumimoji="1" lang="en-US" altLang="ja-JP" sz="1050" b="0" kern="1200" dirty="0">
                          <a:solidFill>
                            <a:srgbClr val="0D0C0D"/>
                          </a:solidFill>
                          <a:latin typeface="Meiryo"/>
                          <a:ea typeface="Meiryo"/>
                          <a:cs typeface="+mn-cs"/>
                        </a:rPr>
                        <a:t>17:59</a:t>
                      </a:r>
                      <a:r>
                        <a:rPr kumimoji="1" lang="ja-JP" altLang="en-US" sz="1050" b="0" i="0" u="none" strike="noStrike" kern="1200" noProof="0" dirty="0">
                          <a:solidFill>
                            <a:srgbClr val="0D0D0D"/>
                          </a:solidFill>
                          <a:latin typeface="Meiryo"/>
                        </a:rPr>
                        <a:t>）</a:t>
                      </a:r>
                      <a:endParaRPr kumimoji="1" lang="en-US" altLang="ja-JP" sz="1050" b="0" i="0" u="none" strike="noStrike" kern="1200" noProof="0" dirty="0">
                        <a:solidFill>
                          <a:srgbClr val="0D0D0D"/>
                        </a:solidFill>
                        <a:latin typeface="Meiryo"/>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algn="ctr"/>
                      <a:r>
                        <a:rPr kumimoji="1" lang="en-US" altLang="ja-JP" sz="1050" b="0" i="0" u="none" strike="noStrike" kern="1200" noProof="0" dirty="0">
                          <a:solidFill>
                            <a:srgbClr val="0D0D0D"/>
                          </a:solidFill>
                          <a:latin typeface="Meiryo"/>
                        </a:rPr>
                        <a:t>1</a:t>
                      </a:r>
                      <a:r>
                        <a:rPr kumimoji="1" lang="ja-JP" altLang="en-US" sz="1050" b="0" i="0" u="none" strike="noStrike" kern="1200" noProof="0" dirty="0">
                          <a:solidFill>
                            <a:srgbClr val="0D0D0D"/>
                          </a:solidFill>
                          <a:latin typeface="Meiryo"/>
                        </a:rPr>
                        <a:t>日間（</a:t>
                      </a:r>
                      <a:r>
                        <a:rPr kumimoji="1" lang="ja-JP" altLang="en-US" sz="1050" b="0" kern="1200" dirty="0">
                          <a:solidFill>
                            <a:srgbClr val="0D0C0D"/>
                          </a:solidFill>
                          <a:latin typeface="Meiryo"/>
                          <a:ea typeface="Meiryo"/>
                          <a:cs typeface="+mn-cs"/>
                        </a:rPr>
                        <a:t>時間帯指定　</a:t>
                      </a:r>
                      <a:r>
                        <a:rPr kumimoji="1" lang="en-US" altLang="ja-JP" sz="1050" b="0" kern="1200" dirty="0">
                          <a:solidFill>
                            <a:srgbClr val="0D0C0D"/>
                          </a:solidFill>
                          <a:latin typeface="Meiryo"/>
                          <a:ea typeface="Meiryo"/>
                          <a:cs typeface="+mn-cs"/>
                        </a:rPr>
                        <a:t>18:00</a:t>
                      </a:r>
                      <a:r>
                        <a:rPr kumimoji="1" lang="ja-JP" altLang="en-US" sz="1050" b="0" kern="1200" dirty="0">
                          <a:solidFill>
                            <a:srgbClr val="0D0C0D"/>
                          </a:solidFill>
                          <a:latin typeface="Meiryo"/>
                          <a:ea typeface="Meiryo"/>
                          <a:cs typeface="+mn-cs"/>
                        </a:rPr>
                        <a:t>～</a:t>
                      </a:r>
                      <a:r>
                        <a:rPr kumimoji="1" lang="en-US" altLang="ja-JP" sz="1050" b="0" kern="1200" dirty="0">
                          <a:solidFill>
                            <a:srgbClr val="0D0C0D"/>
                          </a:solidFill>
                          <a:latin typeface="Meiryo"/>
                          <a:ea typeface="Meiryo"/>
                          <a:cs typeface="+mn-cs"/>
                        </a:rPr>
                        <a:t>21:59</a:t>
                      </a:r>
                      <a:r>
                        <a:rPr kumimoji="1" lang="ja-JP" altLang="en-US" sz="1050" b="0" i="0" u="none" strike="noStrike" kern="1200" noProof="0" dirty="0">
                          <a:solidFill>
                            <a:srgbClr val="0D0D0D"/>
                          </a:solidFill>
                          <a:latin typeface="Meiryo"/>
                        </a:rPr>
                        <a:t>）</a:t>
                      </a:r>
                      <a:endParaRPr kumimoji="1" lang="ja-JP" altLang="en-US" dirty="0"/>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967014782"/>
                  </a:ext>
                </a:extLst>
              </a:tr>
              <a:tr h="29495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dirty="0">
                          <a:solidFill>
                            <a:srgbClr val="0D0D0D"/>
                          </a:solidFill>
                          <a:latin typeface="Meiryo"/>
                          <a:ea typeface="Meiryo"/>
                        </a:rPr>
                        <a:t>枠購入型</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50538939"/>
                  </a:ext>
                </a:extLst>
              </a:tr>
              <a:tr h="238239">
                <a:tc>
                  <a:txBody>
                    <a:bodyPr/>
                    <a:lstStyle/>
                    <a:p>
                      <a:pPr algn="ctr"/>
                      <a:r>
                        <a:rPr kumimoji="1" lang="zh-TW" altLang="en-US" sz="900" b="0" kern="1200" dirty="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1,500,000</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円</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panose="020B0604030504040204" pitchFamily="34" charset="-128"/>
                          <a:ea typeface="Meiryo" panose="020B0604030504040204" pitchFamily="34" charset="-128"/>
                          <a:cs typeface="+mn-cs"/>
                        </a:rPr>
                        <a:t>1,500,000</a:t>
                      </a:r>
                      <a:r>
                        <a:rPr kumimoji="1" lang="ja-JP" altLang="en-US" sz="1050" b="0" i="0" kern="1200" dirty="0">
                          <a:solidFill>
                            <a:srgbClr val="0D0D0D"/>
                          </a:solidFill>
                          <a:latin typeface="Meiryo" panose="020B0604030504040204" pitchFamily="34" charset="-128"/>
                          <a:ea typeface="Meiryo" panose="020B0604030504040204" pitchFamily="34" charset="-128"/>
                          <a:cs typeface="+mn-cs"/>
                        </a:rPr>
                        <a:t>円</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5243039"/>
                  </a:ext>
                </a:extLst>
              </a:tr>
              <a:tr h="233818">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基本料金（</a:t>
                      </a:r>
                      <a:r>
                        <a:rPr kumimoji="1" lang="en-US" altLang="ja-JP" sz="900" b="0" kern="1200" err="1">
                          <a:solidFill>
                            <a:schemeClr val="bg1"/>
                          </a:solidFill>
                          <a:latin typeface="Meiryo" panose="020B0604030504040204" pitchFamily="34" charset="-128"/>
                          <a:ea typeface="Meiryo" panose="020B0604030504040204" pitchFamily="34" charset="-128"/>
                          <a:cs typeface="+mn-cs"/>
                        </a:rPr>
                        <a:t>vCPM</a:t>
                      </a:r>
                      <a:r>
                        <a:rPr kumimoji="1" lang="ja-JP" altLang="en-US" sz="900" b="0" kern="1200">
                          <a:solidFill>
                            <a:schemeClr val="bg1"/>
                          </a:solidFill>
                          <a:latin typeface="Meiryo" panose="020B0604030504040204" pitchFamily="34" charset="-128"/>
                          <a:ea typeface="Meiryo" panose="020B0604030504040204" pitchFamily="34" charset="-128"/>
                          <a:cs typeface="+mn-cs"/>
                        </a:rPr>
                        <a:t>）</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a:t>
                      </a:r>
                      <a:endParaRPr kumimoji="1" lang="ja-JP" altLang="en-US" sz="1050" b="0" i="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algn="ctr"/>
                      <a:r>
                        <a:rPr kumimoji="1" lang="en-US" altLang="ja-JP" sz="1050" b="0" i="0" kern="1200">
                          <a:solidFill>
                            <a:srgbClr val="0D0D0D"/>
                          </a:solidFill>
                          <a:latin typeface="Meiryo"/>
                          <a:ea typeface="Meiryo"/>
                          <a:cs typeface="+mn-cs"/>
                        </a:rPr>
                        <a:t>-</a:t>
                      </a:r>
                      <a:endParaRPr kumimoji="1" lang="ja-JP" altLang="en-US"/>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014462905"/>
                  </a:ext>
                </a:extLst>
              </a:tr>
              <a:tr h="256801">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想定</a:t>
                      </a:r>
                      <a:r>
                        <a:rPr kumimoji="1" lang="en-US" altLang="ja-JP" sz="900" b="0" kern="1200" dirty="0" err="1">
                          <a:solidFill>
                            <a:schemeClr val="bg1"/>
                          </a:solidFill>
                          <a:latin typeface="Meiryo" panose="020B0604030504040204" pitchFamily="34" charset="-128"/>
                          <a:ea typeface="Meiryo" panose="020B0604030504040204" pitchFamily="34" charset="-128"/>
                          <a:cs typeface="+mn-cs"/>
                        </a:rPr>
                        <a:t>vimps</a:t>
                      </a:r>
                      <a:r>
                        <a:rPr kumimoji="1" lang="ja-JP" altLang="en-US" sz="900" b="0" kern="1200" dirty="0">
                          <a:solidFill>
                            <a:schemeClr val="bg1"/>
                          </a:solidFill>
                          <a:latin typeface="Meiryo" panose="020B0604030504040204" pitchFamily="34" charset="-128"/>
                          <a:ea typeface="Meiryo" panose="020B0604030504040204" pitchFamily="34" charset="-128"/>
                          <a:cs typeface="+mn-cs"/>
                        </a:rPr>
                        <a:t>（枠配信のみ）</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a:ea typeface="Meiryo"/>
                          <a:cs typeface="+mn-cs"/>
                        </a:rPr>
                        <a:t>試合がある場合：</a:t>
                      </a:r>
                      <a:r>
                        <a:rPr kumimoji="1" lang="en-US" altLang="ja-JP" sz="1050" b="0" i="0" kern="1200" dirty="0">
                          <a:solidFill>
                            <a:srgbClr val="0D0D0D"/>
                          </a:solidFill>
                          <a:latin typeface="Meiryo"/>
                          <a:ea typeface="Meiryo"/>
                          <a:cs typeface="+mn-cs"/>
                        </a:rPr>
                        <a:t>1,500,000</a:t>
                      </a:r>
                      <a:r>
                        <a:rPr kumimoji="1" lang="ja-JP" altLang="en-US" sz="1050" b="0" i="0" kern="1200" dirty="0">
                          <a:solidFill>
                            <a:srgbClr val="0D0D0D"/>
                          </a:solidFill>
                          <a:latin typeface="Meiryo"/>
                          <a:ea typeface="Meiryo"/>
                          <a:cs typeface="+mn-cs"/>
                        </a:rPr>
                        <a:t>～</a:t>
                      </a:r>
                      <a:r>
                        <a:rPr kumimoji="1" lang="en-US" altLang="ja-JP" sz="1050" b="0" i="0" kern="1200" dirty="0">
                          <a:solidFill>
                            <a:srgbClr val="0D0D0D"/>
                          </a:solidFill>
                          <a:latin typeface="Meiryo"/>
                          <a:ea typeface="Meiryo"/>
                          <a:cs typeface="+mn-cs"/>
                        </a:rPr>
                        <a:t>1,800,000vimps</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kern="1200" dirty="0">
                          <a:solidFill>
                            <a:schemeClr val="tx1"/>
                          </a:solidFill>
                          <a:latin typeface="+mn-ea"/>
                          <a:ea typeface="メイリオ"/>
                          <a:cs typeface="+mn-cs"/>
                        </a:rPr>
                        <a:t>※</a:t>
                      </a:r>
                      <a:r>
                        <a:rPr kumimoji="1" lang="ja-JP" altLang="en-US" sz="800" kern="1200" dirty="0">
                          <a:solidFill>
                            <a:schemeClr val="tx1"/>
                          </a:solidFill>
                          <a:latin typeface="+mn-ea"/>
                          <a:ea typeface="メイリオ"/>
                          <a:cs typeface="+mn-cs"/>
                        </a:rPr>
                        <a:t>試合数や試合時間の変動などによって変動します。</a:t>
                      </a:r>
                      <a:endParaRPr kumimoji="1" lang="en-US" altLang="ja-JP" sz="800" b="0" i="0" kern="1200" dirty="0">
                        <a:solidFill>
                          <a:schemeClr val="tx1"/>
                        </a:solidFill>
                        <a:latin typeface="+mn-ea"/>
                        <a:ea typeface="メイリオ"/>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1050" b="0" i="0" kern="1200" dirty="0">
                        <a:solidFill>
                          <a:srgbClr val="0D0D0D"/>
                        </a:solidFill>
                        <a:latin typeface="Meiryo"/>
                        <a:ea typeface="Meiryo"/>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a:ea typeface="Meiryo"/>
                          <a:cs typeface="+mn-cs"/>
                        </a:rPr>
                        <a:t>試合がない場合：</a:t>
                      </a:r>
                      <a:r>
                        <a:rPr kumimoji="1" lang="en-US" altLang="ja-JP" sz="1050" b="0" i="0" kern="1200" dirty="0">
                          <a:solidFill>
                            <a:srgbClr val="0D0D0D"/>
                          </a:solidFill>
                          <a:latin typeface="Meiryo"/>
                          <a:ea typeface="Meiryo"/>
                          <a:cs typeface="+mn-cs"/>
                        </a:rPr>
                        <a:t>1,000,000</a:t>
                      </a:r>
                      <a:r>
                        <a:rPr kumimoji="1" lang="ja-JP" altLang="en-US" sz="1050" b="0" i="0" kern="1200" dirty="0">
                          <a:solidFill>
                            <a:srgbClr val="0D0D0D"/>
                          </a:solidFill>
                          <a:latin typeface="Meiryo"/>
                          <a:ea typeface="Meiryo"/>
                          <a:cs typeface="+mn-cs"/>
                        </a:rPr>
                        <a:t>～</a:t>
                      </a:r>
                      <a:r>
                        <a:rPr kumimoji="1" lang="en-US" altLang="ja-JP" sz="1050" b="0" i="0" kern="1200" dirty="0">
                          <a:solidFill>
                            <a:srgbClr val="0D0D0D"/>
                          </a:solidFill>
                          <a:latin typeface="Meiryo"/>
                          <a:ea typeface="Meiryo"/>
                          <a:cs typeface="+mn-cs"/>
                        </a:rPr>
                        <a:t>1,300,000vimps</a:t>
                      </a:r>
                      <a:endParaRPr kumimoji="1" lang="ja-JP" altLang="en-US" sz="1050" b="0" i="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a:ea typeface="Meiryo"/>
                          <a:cs typeface="+mn-cs"/>
                        </a:rPr>
                        <a:t>試合がある場合：</a:t>
                      </a:r>
                      <a:r>
                        <a:rPr kumimoji="1" lang="en-US" altLang="ja-JP" sz="1050" b="0" i="0" kern="1200" dirty="0">
                          <a:solidFill>
                            <a:srgbClr val="0D0D0D"/>
                          </a:solidFill>
                          <a:latin typeface="Meiryo"/>
                          <a:ea typeface="Meiryo"/>
                          <a:cs typeface="+mn-cs"/>
                        </a:rPr>
                        <a:t>1,500,000</a:t>
                      </a:r>
                      <a:r>
                        <a:rPr kumimoji="1" lang="ja-JP" altLang="en-US" sz="1050" b="0" i="0" kern="1200" dirty="0">
                          <a:solidFill>
                            <a:srgbClr val="0D0D0D"/>
                          </a:solidFill>
                          <a:latin typeface="Meiryo"/>
                          <a:ea typeface="Meiryo"/>
                          <a:cs typeface="+mn-cs"/>
                        </a:rPr>
                        <a:t>～</a:t>
                      </a:r>
                      <a:r>
                        <a:rPr kumimoji="1" lang="en-US" altLang="ja-JP" sz="1050" b="0" i="0" kern="1200" dirty="0">
                          <a:solidFill>
                            <a:srgbClr val="0D0D0D"/>
                          </a:solidFill>
                          <a:latin typeface="Meiryo"/>
                          <a:ea typeface="Meiryo"/>
                          <a:cs typeface="+mn-cs"/>
                        </a:rPr>
                        <a:t>1,800,000vimps</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kern="1200" dirty="0">
                          <a:solidFill>
                            <a:schemeClr val="tx1"/>
                          </a:solidFill>
                          <a:latin typeface="+mn-ea"/>
                          <a:ea typeface="メイリオ"/>
                          <a:cs typeface="+mn-cs"/>
                        </a:rPr>
                        <a:t>※</a:t>
                      </a:r>
                      <a:r>
                        <a:rPr kumimoji="1" lang="ja-JP" altLang="en-US" sz="800" kern="1200" dirty="0">
                          <a:solidFill>
                            <a:schemeClr val="tx1"/>
                          </a:solidFill>
                          <a:latin typeface="+mn-ea"/>
                          <a:ea typeface="メイリオ"/>
                          <a:cs typeface="+mn-cs"/>
                        </a:rPr>
                        <a:t>試合数や試合時間の変動などによって変動します。</a:t>
                      </a:r>
                      <a:endParaRPr kumimoji="1" lang="en-US" altLang="ja-JP" sz="800" b="0" i="0" kern="1200" dirty="0">
                        <a:solidFill>
                          <a:schemeClr val="tx1"/>
                        </a:solidFill>
                        <a:latin typeface="+mn-ea"/>
                        <a:ea typeface="メイリオ"/>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1050" b="0" i="0" kern="1200" dirty="0">
                        <a:solidFill>
                          <a:srgbClr val="0D0D0D"/>
                        </a:solidFill>
                        <a:latin typeface="Meiryo"/>
                        <a:ea typeface="Meiryo"/>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Meiryo"/>
                          <a:ea typeface="Meiryo"/>
                          <a:cs typeface="+mn-cs"/>
                        </a:rPr>
                        <a:t>試合がない場合：</a:t>
                      </a:r>
                      <a:r>
                        <a:rPr kumimoji="1" lang="en-US" altLang="ja-JP" sz="1050" b="0" i="0" kern="1200" dirty="0">
                          <a:solidFill>
                            <a:srgbClr val="0D0D0D"/>
                          </a:solidFill>
                          <a:latin typeface="Meiryo"/>
                          <a:ea typeface="Meiryo"/>
                          <a:cs typeface="+mn-cs"/>
                        </a:rPr>
                        <a:t>1,000,000</a:t>
                      </a:r>
                      <a:r>
                        <a:rPr kumimoji="1" lang="ja-JP" altLang="en-US" sz="1050" b="0" i="0" kern="1200" dirty="0">
                          <a:solidFill>
                            <a:srgbClr val="0D0D0D"/>
                          </a:solidFill>
                          <a:latin typeface="Meiryo"/>
                          <a:ea typeface="Meiryo"/>
                          <a:cs typeface="+mn-cs"/>
                        </a:rPr>
                        <a:t>～</a:t>
                      </a:r>
                      <a:r>
                        <a:rPr kumimoji="1" lang="en-US" altLang="ja-JP" sz="1050" b="0" i="0" kern="1200" dirty="0">
                          <a:solidFill>
                            <a:srgbClr val="0D0D0D"/>
                          </a:solidFill>
                          <a:latin typeface="Meiryo"/>
                          <a:ea typeface="Meiryo"/>
                          <a:cs typeface="+mn-cs"/>
                        </a:rPr>
                        <a:t>1,300,000vimps</a:t>
                      </a:r>
                      <a:endParaRPr kumimoji="1" lang="ja-JP" altLang="en-US" sz="1050" b="0" i="0" kern="1200" dirty="0">
                        <a:solidFill>
                          <a:srgbClr val="0D0D0D"/>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88352744"/>
                  </a:ext>
                </a:extLst>
              </a:tr>
            </a:tbl>
          </a:graphicData>
        </a:graphic>
      </p:graphicFrame>
      <p:sp>
        <p:nvSpPr>
          <p:cNvPr id="3" name="円/楕円 23">
            <a:extLst>
              <a:ext uri="{FF2B5EF4-FFF2-40B4-BE49-F238E27FC236}">
                <a16:creationId xmlns:a16="http://schemas.microsoft.com/office/drawing/2014/main" id="{D278616A-BE10-3149-50E5-182FC097BBD2}"/>
              </a:ext>
            </a:extLst>
          </p:cNvPr>
          <p:cNvSpPr>
            <a:spLocks noChangeAspect="1"/>
          </p:cNvSpPr>
          <p:nvPr/>
        </p:nvSpPr>
        <p:spPr>
          <a:xfrm>
            <a:off x="8249291" y="2301577"/>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kern="0" dirty="0">
                <a:solidFill>
                  <a:srgbClr val="FFFFFF"/>
                </a:solidFill>
                <a:latin typeface="Segoe UI" panose="020B0502040204020203" pitchFamily="34" charset="0"/>
                <a:ea typeface="メイリオ" panose="020B0604030504040204" pitchFamily="34" charset="-128"/>
                <a:cs typeface="Segoe UI" panose="020B0502040204020203" pitchFamily="34" charset="0"/>
              </a:rPr>
              <a:t>A</a:t>
            </a:r>
            <a:endParaRPr kumimoji="0" lang="ja-JP" altLang="en-US" sz="900" b="1" i="0" u="none" strike="noStrike" kern="0" cap="none" spc="0" normalizeH="0" baseline="0" noProof="0" dirty="0">
              <a:ln>
                <a:noFill/>
              </a:ln>
              <a:solidFill>
                <a:srgbClr val="FFFFFF"/>
              </a:solidFill>
              <a:effectLst/>
              <a:uLnTx/>
              <a:uFillTx/>
              <a:latin typeface="Segoe UI" panose="020B0502040204020203" pitchFamily="34" charset="0"/>
              <a:ea typeface="メイリオ" panose="020B0604030504040204" pitchFamily="34" charset="-128"/>
              <a:cs typeface="Segoe UI" panose="020B0502040204020203" pitchFamily="34" charset="0"/>
            </a:endParaRPr>
          </a:p>
        </p:txBody>
      </p:sp>
      <p:sp>
        <p:nvSpPr>
          <p:cNvPr id="14" name="テキスト ボックス 13">
            <a:extLst>
              <a:ext uri="{FF2B5EF4-FFF2-40B4-BE49-F238E27FC236}">
                <a16:creationId xmlns:a16="http://schemas.microsoft.com/office/drawing/2014/main" id="{F07B6F73-560D-8EF7-A86C-DADF6505E25B}"/>
              </a:ext>
            </a:extLst>
          </p:cNvPr>
          <p:cNvSpPr txBox="1"/>
          <p:nvPr/>
        </p:nvSpPr>
        <p:spPr>
          <a:xfrm>
            <a:off x="6565900" y="4200009"/>
            <a:ext cx="381000" cy="215444"/>
          </a:xfrm>
          <a:prstGeom prst="rect">
            <a:avLst/>
          </a:prstGeom>
          <a:noFill/>
        </p:spPr>
        <p:txBody>
          <a:bodyPr wrap="square">
            <a:spAutoFit/>
          </a:bodyPr>
          <a:lstStyle/>
          <a:p>
            <a:r>
              <a:rPr kumimoji="0" lang="en-US" altLang="ja-JP" sz="800" kern="0" dirty="0">
                <a:solidFill>
                  <a:srgbClr val="FF0033"/>
                </a:solidFill>
                <a:latin typeface="メイリオ" panose="020B0604030504040204" pitchFamily="50" charset="-128"/>
                <a:ea typeface="メイリオ" panose="020B0604030504040204" pitchFamily="50" charset="-128"/>
              </a:rPr>
              <a:t>※1</a:t>
            </a:r>
            <a:r>
              <a:rPr kumimoji="0" lang="ja-JP" altLang="en-US" sz="800" kern="0" dirty="0">
                <a:solidFill>
                  <a:srgbClr val="FF0033"/>
                </a:solidFill>
                <a:latin typeface="メイリオ" panose="020B0604030504040204" pitchFamily="50" charset="-128"/>
                <a:ea typeface="メイリオ" panose="020B0604030504040204" pitchFamily="50" charset="-128"/>
              </a:rPr>
              <a:t>　</a:t>
            </a:r>
            <a:endParaRPr lang="ja-JP" altLang="en-US" sz="800" dirty="0"/>
          </a:p>
        </p:txBody>
      </p:sp>
      <p:sp>
        <p:nvSpPr>
          <p:cNvPr id="15" name="テキスト ボックス 14">
            <a:extLst>
              <a:ext uri="{FF2B5EF4-FFF2-40B4-BE49-F238E27FC236}">
                <a16:creationId xmlns:a16="http://schemas.microsoft.com/office/drawing/2014/main" id="{D8CA0561-371F-DADC-CE51-AB8842C36F33}"/>
              </a:ext>
            </a:extLst>
          </p:cNvPr>
          <p:cNvSpPr txBox="1"/>
          <p:nvPr/>
        </p:nvSpPr>
        <p:spPr>
          <a:xfrm>
            <a:off x="10579100" y="4200009"/>
            <a:ext cx="615950" cy="215444"/>
          </a:xfrm>
          <a:prstGeom prst="rect">
            <a:avLst/>
          </a:prstGeom>
          <a:noFill/>
        </p:spPr>
        <p:txBody>
          <a:bodyPr wrap="square">
            <a:spAutoFit/>
          </a:bodyPr>
          <a:lstStyle/>
          <a:p>
            <a:r>
              <a:rPr kumimoji="0" lang="en-US" altLang="ja-JP" sz="800" kern="0" dirty="0">
                <a:solidFill>
                  <a:srgbClr val="FF0033"/>
                </a:solidFill>
                <a:latin typeface="メイリオ" panose="020B0604030504040204" pitchFamily="50" charset="-128"/>
                <a:ea typeface="メイリオ" panose="020B0604030504040204" pitchFamily="50" charset="-128"/>
              </a:rPr>
              <a:t>※1</a:t>
            </a:r>
            <a:r>
              <a:rPr kumimoji="0" lang="ja-JP" altLang="en-US" sz="800" kern="0" dirty="0">
                <a:solidFill>
                  <a:srgbClr val="FF0033"/>
                </a:solidFill>
                <a:latin typeface="メイリオ" panose="020B0604030504040204" pitchFamily="50" charset="-128"/>
                <a:ea typeface="メイリオ" panose="020B0604030504040204" pitchFamily="50" charset="-128"/>
              </a:rPr>
              <a:t>　</a:t>
            </a:r>
            <a:endParaRPr lang="ja-JP" altLang="en-US" sz="800" dirty="0"/>
          </a:p>
        </p:txBody>
      </p:sp>
      <p:sp>
        <p:nvSpPr>
          <p:cNvPr id="9" name="正方形/長方形 8">
            <a:extLst>
              <a:ext uri="{FF2B5EF4-FFF2-40B4-BE49-F238E27FC236}">
                <a16:creationId xmlns:a16="http://schemas.microsoft.com/office/drawing/2014/main" id="{543226D4-8AAA-B471-BE7E-925BC136088B}"/>
              </a:ext>
            </a:extLst>
          </p:cNvPr>
          <p:cNvSpPr/>
          <p:nvPr/>
        </p:nvSpPr>
        <p:spPr>
          <a:xfrm>
            <a:off x="479426" y="5887399"/>
            <a:ext cx="4087657" cy="406265"/>
          </a:xfrm>
          <a:prstGeom prst="rect">
            <a:avLst/>
          </a:prstGeom>
        </p:spPr>
        <p:txBody>
          <a:bodyPr wrap="none" lIns="0" tIns="0" rIns="0" bIns="0" anchor="t">
            <a:spAutoFit/>
          </a:bodyPr>
          <a:lstStyle/>
          <a:p>
            <a:pPr>
              <a:lnSpc>
                <a:spcPct val="110000"/>
              </a:lnSpc>
              <a:defRPr/>
            </a:pPr>
            <a:r>
              <a:rPr kumimoji="0" lang="en-US" altLang="ja-JP" sz="800" kern="0" dirty="0">
                <a:solidFill>
                  <a:srgbClr val="0D0D0D"/>
                </a:solidFill>
                <a:latin typeface="Meiryo"/>
                <a:ea typeface="Meiryo"/>
              </a:rPr>
              <a:t>※</a:t>
            </a:r>
            <a:r>
              <a:rPr kumimoji="0" lang="ja-JP" altLang="en-US" sz="800" kern="0" dirty="0">
                <a:solidFill>
                  <a:srgbClr val="0D0D0D"/>
                </a:solidFill>
                <a:latin typeface="Meiryo"/>
                <a:ea typeface="Meiryo"/>
              </a:rPr>
              <a:t>スマートフォン、</a:t>
            </a:r>
            <a:r>
              <a:rPr kumimoji="0" lang="en-US" sz="800" kern="0" dirty="0">
                <a:solidFill>
                  <a:srgbClr val="0D0D0D"/>
                </a:solidFill>
                <a:latin typeface="Meiryo"/>
                <a:ea typeface="+mn-lt"/>
              </a:rPr>
              <a:t>PC</a:t>
            </a:r>
            <a:r>
              <a:rPr kumimoji="0" lang="ja-JP" sz="800" kern="0" dirty="0">
                <a:solidFill>
                  <a:srgbClr val="0D0D0D"/>
                </a:solidFill>
                <a:latin typeface="Meiryo"/>
                <a:ea typeface="Meiryo"/>
              </a:rPr>
              <a:t>はパソコン、</a:t>
            </a:r>
            <a:r>
              <a:rPr kumimoji="0" lang="en-US" altLang="ja-JP" sz="800" kern="0" dirty="0">
                <a:solidFill>
                  <a:srgbClr val="0D0D0D"/>
                </a:solidFill>
                <a:latin typeface="Meiryo"/>
                <a:ea typeface="+mn-lt"/>
              </a:rPr>
              <a:t>MD</a:t>
            </a:r>
            <a:r>
              <a:rPr kumimoji="0" lang="ja-JP" sz="800" kern="0" dirty="0">
                <a:solidFill>
                  <a:srgbClr val="0D0D0D"/>
                </a:solidFill>
                <a:latin typeface="Meiryo"/>
                <a:ea typeface="Meiryo"/>
              </a:rPr>
              <a:t>はマルチデバイスの略称です。</a:t>
            </a:r>
            <a:r>
              <a:rPr kumimoji="0" lang="ja-JP" altLang="en-US" sz="800" kern="0" dirty="0">
                <a:solidFill>
                  <a:srgbClr val="0D0D0D"/>
                </a:solidFill>
                <a:latin typeface="Meiryo"/>
                <a:ea typeface="Meiryo"/>
              </a:rPr>
              <a:t>　</a:t>
            </a:r>
            <a:endParaRPr lang="en-US" altLang="ja-JP" sz="800" kern="0" dirty="0">
              <a:solidFill>
                <a:srgbClr val="0D0D0D"/>
              </a:solidFill>
              <a:latin typeface="Meiryo"/>
              <a:ea typeface="Meiryo"/>
            </a:endParaRPr>
          </a:p>
          <a:p>
            <a:pPr>
              <a:lnSpc>
                <a:spcPct val="110000"/>
              </a:lnSpc>
              <a:defRPr/>
            </a:pPr>
            <a:r>
              <a:rPr kumimoji="0" lang="en-US" altLang="ja-JP" sz="800" kern="0" dirty="0">
                <a:solidFill>
                  <a:srgbClr val="0D0D0D"/>
                </a:solidFill>
                <a:latin typeface="Meiryo"/>
                <a:ea typeface="Meiryo"/>
              </a:rPr>
              <a:t>※</a:t>
            </a:r>
            <a:r>
              <a:rPr kumimoji="0" lang="en-US" altLang="ja-JP" sz="800" kern="0" dirty="0" err="1">
                <a:solidFill>
                  <a:srgbClr val="0D0D0D"/>
                </a:solidFill>
                <a:latin typeface="Meiryo"/>
                <a:ea typeface="Meiryo"/>
              </a:rPr>
              <a:t>vCPM</a:t>
            </a:r>
            <a:r>
              <a:rPr kumimoji="0" lang="ja-JP" altLang="en-US" sz="800" kern="0" dirty="0">
                <a:solidFill>
                  <a:srgbClr val="0D0D0D"/>
                </a:solidFill>
                <a:latin typeface="Meiryo"/>
                <a:ea typeface="Meiryo"/>
              </a:rPr>
              <a:t>はビューアブルインプレッション</a:t>
            </a:r>
            <a:r>
              <a:rPr kumimoji="0" lang="en-US" altLang="ja-JP" sz="800" kern="0" dirty="0">
                <a:solidFill>
                  <a:srgbClr val="0D0D0D"/>
                </a:solidFill>
                <a:latin typeface="Meiryo"/>
                <a:ea typeface="Meiryo"/>
              </a:rPr>
              <a:t>1,000</a:t>
            </a:r>
            <a:r>
              <a:rPr kumimoji="0" lang="ja-JP" altLang="en-US" sz="800" kern="0" dirty="0">
                <a:solidFill>
                  <a:srgbClr val="0D0D0D"/>
                </a:solidFill>
                <a:latin typeface="Meiryo"/>
                <a:ea typeface="Meiryo"/>
              </a:rPr>
              <a:t>回あたりにかかる見込み広告費用です。 </a:t>
            </a:r>
            <a:endParaRPr lang="en-US" altLang="ja-JP" sz="800" kern="0" dirty="0">
              <a:solidFill>
                <a:srgbClr val="0D0D0D"/>
              </a:solidFill>
              <a:latin typeface="Meiryo" panose="020B0604030504040204" pitchFamily="34" charset="-128"/>
              <a:ea typeface="Meiryo" panose="020B0604030504040204" pitchFamily="34" charset="-128"/>
            </a:endParaRPr>
          </a:p>
          <a:p>
            <a:pPr>
              <a:lnSpc>
                <a:spcPct val="110000"/>
              </a:lnSpc>
              <a:defRPr/>
            </a:pPr>
            <a:r>
              <a:rPr kumimoji="0" lang="en-US" altLang="ja-JP" sz="800" kern="0" dirty="0">
                <a:solidFill>
                  <a:srgbClr val="0D0D0D"/>
                </a:solidFill>
                <a:latin typeface="Meiryo"/>
                <a:ea typeface="Meiryo"/>
              </a:rPr>
              <a:t>※</a:t>
            </a:r>
            <a:r>
              <a:rPr kumimoji="0" lang="en-US" altLang="ja-JP" sz="800" kern="0" dirty="0" err="1">
                <a:solidFill>
                  <a:srgbClr val="0D0D0D"/>
                </a:solidFill>
                <a:latin typeface="Meiryo"/>
                <a:ea typeface="Meiryo"/>
              </a:rPr>
              <a:t>vimps</a:t>
            </a:r>
            <a:r>
              <a:rPr kumimoji="0" lang="ja-JP" altLang="en-US" sz="800" kern="0" dirty="0">
                <a:solidFill>
                  <a:srgbClr val="0D0D0D"/>
                </a:solidFill>
                <a:latin typeface="Meiryo"/>
                <a:ea typeface="Meiryo"/>
              </a:rPr>
              <a:t>はビューアブルインプレッションの略称です。</a:t>
            </a:r>
            <a:endParaRPr lang="en-US" altLang="ja-JP" sz="800" kern="0" dirty="0">
              <a:solidFill>
                <a:srgbClr val="0D0D0D"/>
              </a:solidFill>
              <a:latin typeface="Meiryo"/>
              <a:ea typeface="Meiryo"/>
            </a:endParaRPr>
          </a:p>
        </p:txBody>
      </p:sp>
      <p:sp>
        <p:nvSpPr>
          <p:cNvPr id="10" name="テキスト ボックス 9">
            <a:extLst>
              <a:ext uri="{FF2B5EF4-FFF2-40B4-BE49-F238E27FC236}">
                <a16:creationId xmlns:a16="http://schemas.microsoft.com/office/drawing/2014/main" id="{1B54AC08-BC98-F2B4-E8E0-7DA4AB26BBE4}"/>
              </a:ext>
            </a:extLst>
          </p:cNvPr>
          <p:cNvSpPr txBox="1"/>
          <p:nvPr/>
        </p:nvSpPr>
        <p:spPr>
          <a:xfrm>
            <a:off x="7449295" y="5875087"/>
            <a:ext cx="4190250" cy="215444"/>
          </a:xfrm>
          <a:prstGeom prst="rect">
            <a:avLst/>
          </a:prstGeom>
          <a:noFill/>
        </p:spPr>
        <p:txBody>
          <a:bodyPr wrap="square" rtlCol="0">
            <a:spAutoFit/>
          </a:bodyPr>
          <a:lstStyle/>
          <a:p>
            <a:r>
              <a:rPr kumimoji="0" lang="en-US" altLang="ja-JP" sz="800" kern="0" dirty="0">
                <a:solidFill>
                  <a:srgbClr val="FF0033"/>
                </a:solidFill>
                <a:latin typeface="メイリオ" panose="020B0604030504040204" pitchFamily="50" charset="-128"/>
                <a:ea typeface="メイリオ" panose="020B0604030504040204" pitchFamily="50" charset="-128"/>
              </a:rPr>
              <a:t>※1</a:t>
            </a:r>
            <a:r>
              <a:rPr kumimoji="0" lang="ja-JP" altLang="en-US" sz="800" kern="0" dirty="0">
                <a:solidFill>
                  <a:srgbClr val="FF0033"/>
                </a:solidFill>
                <a:latin typeface="メイリオ" panose="020B0604030504040204" pitchFamily="50" charset="-128"/>
                <a:ea typeface="メイリオ" panose="020B0604030504040204" pitchFamily="50" charset="-128"/>
              </a:rPr>
              <a:t>　指定された時間帯のみ配信されます。また、時間帯指定の変更は不可となります。</a:t>
            </a:r>
          </a:p>
        </p:txBody>
      </p:sp>
    </p:spTree>
    <p:extLst>
      <p:ext uri="{BB962C8B-B14F-4D97-AF65-F5344CB8AC3E}">
        <p14:creationId xmlns:p14="http://schemas.microsoft.com/office/powerpoint/2010/main" val="9669862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5">
            <a:extLst>
              <a:ext uri="{FF2B5EF4-FFF2-40B4-BE49-F238E27FC236}">
                <a16:creationId xmlns:a16="http://schemas.microsoft.com/office/drawing/2014/main" id="{D030F671-8DFA-870D-597F-FFA7AC692215}"/>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0" name="図プレースホルダー 9" descr="アイコン&#10;&#10;自動的に生成された説明">
            <a:extLst>
              <a:ext uri="{FF2B5EF4-FFF2-40B4-BE49-F238E27FC236}">
                <a16:creationId xmlns:a16="http://schemas.microsoft.com/office/drawing/2014/main" id="{34A4FDA2-7534-76BA-A9CB-D155CC40FEC2}"/>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5" name="角丸四角形 4">
            <a:extLst>
              <a:ext uri="{FF2B5EF4-FFF2-40B4-BE49-F238E27FC236}">
                <a16:creationId xmlns:a16="http://schemas.microsoft.com/office/drawing/2014/main" id="{3EEE774C-01F1-C4F0-B967-EECA0B958B2C}"/>
              </a:ext>
            </a:extLst>
          </p:cNvPr>
          <p:cNvSpPr/>
          <p:nvPr/>
        </p:nvSpPr>
        <p:spPr>
          <a:xfrm>
            <a:off x="1717542" y="202787"/>
            <a:ext cx="17241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mn-cs"/>
              </a:rPr>
              <a:t>ターゲティング設定</a:t>
            </a:r>
          </a:p>
        </p:txBody>
      </p:sp>
      <p:sp>
        <p:nvSpPr>
          <p:cNvPr id="9" name="テキスト プレースホルダー 1">
            <a:extLst>
              <a:ext uri="{FF2B5EF4-FFF2-40B4-BE49-F238E27FC236}">
                <a16:creationId xmlns:a16="http://schemas.microsoft.com/office/drawing/2014/main" id="{1E42B688-BC7D-37B2-B6F3-8362BCB536D1}"/>
              </a:ext>
            </a:extLst>
          </p:cNvPr>
          <p:cNvSpPr txBox="1">
            <a:spLocks/>
          </p:cNvSpPr>
          <p:nvPr/>
        </p:nvSpPr>
        <p:spPr>
          <a:xfrm>
            <a:off x="3657600" y="252000"/>
            <a:ext cx="6278292" cy="335028"/>
          </a:xfrm>
          <a:prstGeom prst="rect">
            <a:avLst/>
          </a:prstGeom>
        </p:spPr>
        <p:txBody>
          <a:bodyPr wrap="none" lIns="0" tIns="0" rIns="0" bIns="0" anchor="ct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2000" b="1" i="0" u="none" strike="noStrike" kern="1200" cap="none" spc="0" normalizeH="0" baseline="0" noProof="0" dirty="0">
                <a:ln>
                  <a:noFill/>
                </a:ln>
                <a:solidFill>
                  <a:srgbClr val="00003E"/>
                </a:solidFill>
                <a:effectLst/>
                <a:uLnTx/>
                <a:uFillTx/>
                <a:latin typeface="Meiryo" panose="020B0604030504040204" pitchFamily="34" charset="-128"/>
                <a:ea typeface="Meiryo" panose="020B0604030504040204" pitchFamily="34" charset="-128"/>
                <a:cs typeface="+mn-cs"/>
              </a:rPr>
              <a:t>トップパネル　スマートフォン</a:t>
            </a:r>
          </a:p>
        </p:txBody>
      </p:sp>
      <p:graphicFrame>
        <p:nvGraphicFramePr>
          <p:cNvPr id="11" name="表 10">
            <a:extLst>
              <a:ext uri="{FF2B5EF4-FFF2-40B4-BE49-F238E27FC236}">
                <a16:creationId xmlns:a16="http://schemas.microsoft.com/office/drawing/2014/main" id="{BD3E3E29-1B0D-EC17-0712-C126518CE4DF}"/>
              </a:ext>
            </a:extLst>
          </p:cNvPr>
          <p:cNvGraphicFramePr>
            <a:graphicFrameLocks noGrp="1"/>
          </p:cNvGraphicFramePr>
          <p:nvPr>
            <p:extLst>
              <p:ext uri="{D42A27DB-BD31-4B8C-83A1-F6EECF244321}">
                <p14:modId xmlns:p14="http://schemas.microsoft.com/office/powerpoint/2010/main" val="2736375969"/>
              </p:ext>
            </p:extLst>
          </p:nvPr>
        </p:nvGraphicFramePr>
        <p:xfrm>
          <a:off x="386288" y="942252"/>
          <a:ext cx="11329461" cy="3679203"/>
        </p:xfrm>
        <a:graphic>
          <a:graphicData uri="http://schemas.openxmlformats.org/drawingml/2006/table">
            <a:tbl>
              <a:tblPr firstCol="1" bandRow="1"/>
              <a:tblGrid>
                <a:gridCol w="1861422">
                  <a:extLst>
                    <a:ext uri="{9D8B030D-6E8A-4147-A177-3AD203B41FA5}">
                      <a16:colId xmlns:a16="http://schemas.microsoft.com/office/drawing/2014/main" val="792911817"/>
                    </a:ext>
                  </a:extLst>
                </a:gridCol>
                <a:gridCol w="2533840">
                  <a:extLst>
                    <a:ext uri="{9D8B030D-6E8A-4147-A177-3AD203B41FA5}">
                      <a16:colId xmlns:a16="http://schemas.microsoft.com/office/drawing/2014/main" val="2515137241"/>
                    </a:ext>
                  </a:extLst>
                </a:gridCol>
                <a:gridCol w="2809733">
                  <a:extLst>
                    <a:ext uri="{9D8B030D-6E8A-4147-A177-3AD203B41FA5}">
                      <a16:colId xmlns:a16="http://schemas.microsoft.com/office/drawing/2014/main" val="598637953"/>
                    </a:ext>
                  </a:extLst>
                </a:gridCol>
                <a:gridCol w="2107808">
                  <a:extLst>
                    <a:ext uri="{9D8B030D-6E8A-4147-A177-3AD203B41FA5}">
                      <a16:colId xmlns:a16="http://schemas.microsoft.com/office/drawing/2014/main" val="2713178135"/>
                    </a:ext>
                  </a:extLst>
                </a:gridCol>
                <a:gridCol w="2016658">
                  <a:extLst>
                    <a:ext uri="{9D8B030D-6E8A-4147-A177-3AD203B41FA5}">
                      <a16:colId xmlns:a16="http://schemas.microsoft.com/office/drawing/2014/main" val="2337059294"/>
                    </a:ext>
                  </a:extLst>
                </a:gridCol>
              </a:tblGrid>
              <a:tr h="393102">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ctr"/>
                      <a:r>
                        <a:rPr kumimoji="1" lang="ja-JP" altLang="en-US" sz="1050" b="1" dirty="0">
                          <a:solidFill>
                            <a:schemeClr val="bg1"/>
                          </a:solidFill>
                          <a:latin typeface="Meiryo" panose="020B0604030504040204" pitchFamily="34" charset="-128"/>
                          <a:ea typeface="Meiryo" panose="020B0604030504040204" pitchFamily="34" charset="-128"/>
                        </a:rPr>
                        <a:t>ターゲティング</a:t>
                      </a:r>
                    </a:p>
                  </a:txBody>
                  <a:tcPr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50" b="1" kern="1200" dirty="0" err="1">
                          <a:solidFill>
                            <a:schemeClr val="bg1"/>
                          </a:solidFill>
                          <a:latin typeface="Meiryo" panose="020B0604030504040204" pitchFamily="34" charset="-128"/>
                          <a:ea typeface="Meiryo" panose="020B0604030504040204" pitchFamily="34" charset="-128"/>
                          <a:cs typeface="+mn-cs"/>
                        </a:rPr>
                        <a:t>vCPM</a:t>
                      </a:r>
                      <a:endParaRPr kumimoji="1" lang="en-US" altLang="ja-JP" sz="1050" b="1" kern="1200" dirty="0">
                        <a:solidFill>
                          <a:schemeClr val="bg1"/>
                        </a:solidFill>
                        <a:latin typeface="Meiryo" panose="020B0604030504040204" pitchFamily="34" charset="-128"/>
                        <a:ea typeface="Meiryo" panose="020B0604030504040204" pitchFamily="34" charset="-128"/>
                        <a:cs typeface="+mn-cs"/>
                      </a:endParaRPr>
                    </a:p>
                    <a:p>
                      <a:pPr algn="ctr"/>
                      <a:r>
                        <a:rPr kumimoji="1" lang="ja-JP" altLang="en-US" sz="1050" b="1" kern="1200" dirty="0">
                          <a:solidFill>
                            <a:schemeClr val="bg1"/>
                          </a:solidFill>
                          <a:latin typeface="Meiryo" panose="020B0604030504040204" pitchFamily="34" charset="-128"/>
                          <a:ea typeface="Meiryo" panose="020B0604030504040204" pitchFamily="34" charset="-128"/>
                          <a:cs typeface="+mn-cs"/>
                        </a:rPr>
                        <a:t>掛け率</a:t>
                      </a:r>
                      <a:endParaRPr kumimoji="1" lang="en-US" altLang="ja-JP" sz="105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900" b="1" kern="1200" dirty="0">
                          <a:solidFill>
                            <a:schemeClr val="bg1"/>
                          </a:solidFill>
                          <a:latin typeface="Meiryo" panose="020B0604030504040204" pitchFamily="34" charset="-128"/>
                          <a:ea typeface="Meiryo" panose="020B0604030504040204" pitchFamily="34" charset="-128"/>
                          <a:cs typeface="+mn-cs"/>
                        </a:rPr>
                        <a:t>スポーツナビ　野球速報アプリ　トップパネル　</a:t>
                      </a:r>
                      <a:r>
                        <a:rPr kumimoji="1" lang="en-US" altLang="ja-JP" sz="900" b="1" kern="1200" dirty="0">
                          <a:solidFill>
                            <a:schemeClr val="bg1"/>
                          </a:solidFill>
                          <a:latin typeface="Meiryo" panose="020B0604030504040204" pitchFamily="34" charset="-128"/>
                          <a:ea typeface="Meiryo" panose="020B0604030504040204" pitchFamily="34" charset="-128"/>
                          <a:cs typeface="+mn-cs"/>
                        </a:rPr>
                        <a:t>SP</a:t>
                      </a:r>
                      <a:r>
                        <a:rPr kumimoji="1" lang="ja-JP" altLang="en-US" sz="900" b="1" kern="1200" dirty="0">
                          <a:solidFill>
                            <a:schemeClr val="bg1"/>
                          </a:solidFill>
                          <a:latin typeface="Meiryo" panose="020B0604030504040204" pitchFamily="34" charset="-128"/>
                          <a:ea typeface="Meiryo" panose="020B0604030504040204" pitchFamily="34" charset="-128"/>
                          <a:cs typeface="+mn-cs"/>
                        </a:rPr>
                        <a:t>（</a:t>
                      </a:r>
                      <a:r>
                        <a:rPr kumimoji="1" lang="en-US" altLang="ja-JP" sz="900" b="1" kern="1200" dirty="0">
                          <a:solidFill>
                            <a:schemeClr val="bg1"/>
                          </a:solidFill>
                          <a:latin typeface="Meiryo" panose="020B0604030504040204" pitchFamily="34" charset="-128"/>
                          <a:ea typeface="Meiryo" panose="020B0604030504040204" pitchFamily="34" charset="-128"/>
                          <a:cs typeface="+mn-cs"/>
                        </a:rPr>
                        <a:t>3/28</a:t>
                      </a:r>
                      <a:r>
                        <a:rPr kumimoji="1" lang="ja-JP" altLang="en-US" sz="900" b="1" kern="1200" dirty="0">
                          <a:solidFill>
                            <a:schemeClr val="bg1"/>
                          </a:solidFill>
                          <a:latin typeface="Meiryo" panose="020B0604030504040204" pitchFamily="34" charset="-128"/>
                          <a:ea typeface="Meiryo" panose="020B0604030504040204" pitchFamily="34" charset="-128"/>
                          <a:cs typeface="+mn-cs"/>
                        </a:rPr>
                        <a:t>～</a:t>
                      </a:r>
                      <a:r>
                        <a:rPr kumimoji="1" lang="en-US" altLang="ja-JP" sz="900" b="1" kern="1200" dirty="0">
                          <a:solidFill>
                            <a:schemeClr val="bg1"/>
                          </a:solidFill>
                          <a:latin typeface="Meiryo" panose="020B0604030504040204" pitchFamily="34" charset="-128"/>
                          <a:ea typeface="Meiryo" panose="020B0604030504040204" pitchFamily="34" charset="-128"/>
                          <a:cs typeface="+mn-cs"/>
                        </a:rPr>
                        <a:t>3/30</a:t>
                      </a:r>
                      <a:r>
                        <a:rPr kumimoji="1" lang="ja-JP" altLang="en-US" sz="900" b="1" kern="1200" dirty="0">
                          <a:solidFill>
                            <a:schemeClr val="bg1"/>
                          </a:solidFill>
                          <a:latin typeface="Meiryo" panose="020B0604030504040204" pitchFamily="34" charset="-128"/>
                          <a:ea typeface="Meiryo" panose="020B0604030504040204" pitchFamily="34" charset="-128"/>
                          <a:cs typeface="+mn-cs"/>
                        </a:rPr>
                        <a:t>）</a:t>
                      </a: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ctr"/>
                      <a:r>
                        <a:rPr kumimoji="1" lang="ja-JP" altLang="en-US" sz="900" b="1" kern="1200" dirty="0">
                          <a:solidFill>
                            <a:schemeClr val="bg1"/>
                          </a:solidFill>
                          <a:latin typeface="Meiryo" panose="020B0604030504040204" pitchFamily="34" charset="-128"/>
                          <a:ea typeface="Meiryo" panose="020B0604030504040204" pitchFamily="34" charset="-128"/>
                          <a:cs typeface="+mn-cs"/>
                        </a:rPr>
                        <a:t>スポーツナビ　野球速報アプリ　トップパネル　</a:t>
                      </a:r>
                      <a:r>
                        <a:rPr kumimoji="1" lang="en-US" altLang="ja-JP" sz="900" b="1" kern="1200" dirty="0">
                          <a:solidFill>
                            <a:schemeClr val="bg1"/>
                          </a:solidFill>
                          <a:latin typeface="Meiryo" panose="020B0604030504040204" pitchFamily="34" charset="-128"/>
                          <a:ea typeface="Meiryo" panose="020B0604030504040204" pitchFamily="34" charset="-128"/>
                          <a:cs typeface="+mn-cs"/>
                        </a:rPr>
                        <a:t>SP</a:t>
                      </a: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ctr"/>
                      <a:r>
                        <a:rPr kumimoji="1" lang="ja-JP" altLang="en-US" sz="900" b="1" kern="1200" dirty="0">
                          <a:solidFill>
                            <a:schemeClr val="bg1"/>
                          </a:solidFill>
                          <a:latin typeface="Meiryo" panose="020B0604030504040204" pitchFamily="34" charset="-128"/>
                          <a:ea typeface="Meiryo" panose="020B0604030504040204" pitchFamily="34" charset="-128"/>
                          <a:cs typeface="+mn-cs"/>
                        </a:rPr>
                        <a:t>スポーツナビ　野球速報アプリ　トップパネル　</a:t>
                      </a:r>
                      <a:r>
                        <a:rPr kumimoji="1" lang="en-US" altLang="ja-JP" sz="900" b="1" kern="1200" dirty="0">
                          <a:solidFill>
                            <a:schemeClr val="bg1"/>
                          </a:solidFill>
                          <a:latin typeface="Meiryo" panose="020B0604030504040204" pitchFamily="34" charset="-128"/>
                          <a:ea typeface="Meiryo" panose="020B0604030504040204" pitchFamily="34" charset="-128"/>
                          <a:cs typeface="+mn-cs"/>
                        </a:rPr>
                        <a:t>SP</a:t>
                      </a:r>
                      <a:r>
                        <a:rPr kumimoji="1" lang="ja-JP" altLang="en-US" sz="900" b="1" kern="1200" dirty="0">
                          <a:solidFill>
                            <a:schemeClr val="bg1"/>
                          </a:solidFill>
                          <a:latin typeface="Meiryo" panose="020B0604030504040204" pitchFamily="34" charset="-128"/>
                          <a:ea typeface="Meiryo" panose="020B0604030504040204" pitchFamily="34" charset="-128"/>
                          <a:cs typeface="+mn-cs"/>
                        </a:rPr>
                        <a:t>（</a:t>
                      </a:r>
                      <a:r>
                        <a:rPr kumimoji="1" lang="en-US" altLang="ja-JP" sz="900" b="1" kern="1200" dirty="0">
                          <a:solidFill>
                            <a:schemeClr val="bg1"/>
                          </a:solidFill>
                          <a:latin typeface="Meiryo" panose="020B0604030504040204" pitchFamily="34" charset="-128"/>
                          <a:ea typeface="Meiryo" panose="020B0604030504040204" pitchFamily="34" charset="-128"/>
                          <a:cs typeface="+mn-cs"/>
                        </a:rPr>
                        <a:t>FQ1</a:t>
                      </a:r>
                      <a:r>
                        <a:rPr kumimoji="1" lang="ja-JP" altLang="en-US" sz="900" b="1" kern="1200" dirty="0">
                          <a:solidFill>
                            <a:schemeClr val="bg1"/>
                          </a:solidFill>
                          <a:latin typeface="Meiryo" panose="020B0604030504040204" pitchFamily="34" charset="-128"/>
                          <a:ea typeface="Meiryo" panose="020B0604030504040204" pitchFamily="34" charset="-128"/>
                          <a:cs typeface="+mn-cs"/>
                        </a:rPr>
                        <a:t>）</a:t>
                      </a:r>
                      <a:endParaRPr kumimoji="1" lang="en-US" altLang="ja-JP" sz="9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320671">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ctr"/>
                      <a:r>
                        <a:rPr kumimoji="1" lang="ja-JP" altLang="en-US" sz="1050" b="0">
                          <a:solidFill>
                            <a:schemeClr val="bg1"/>
                          </a:solidFill>
                          <a:latin typeface="Meiryo" panose="020B0604030504040204" pitchFamily="34" charset="-128"/>
                          <a:ea typeface="Meiryo" panose="020B0604030504040204" pitchFamily="34" charset="-128"/>
                        </a:rPr>
                        <a:t>性別</a:t>
                      </a: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50" b="0" dirty="0">
                          <a:solidFill>
                            <a:schemeClr val="bg1"/>
                          </a:solidFill>
                          <a:latin typeface="Meiryo"/>
                          <a:ea typeface="Meiryo"/>
                        </a:rPr>
                        <a:t>1.2</a:t>
                      </a:r>
                      <a:r>
                        <a:rPr kumimoji="1" lang="ja-JP" altLang="en-US" sz="1050" b="0">
                          <a:solidFill>
                            <a:schemeClr val="bg1"/>
                          </a:solidFill>
                          <a:latin typeface="Meiryo"/>
                          <a:ea typeface="Meiryo"/>
                        </a:rPr>
                        <a:t>倍</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320671">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ctr"/>
                      <a:r>
                        <a:rPr kumimoji="1" lang="ja-JP" altLang="en-US" sz="1050" b="0">
                          <a:solidFill>
                            <a:schemeClr val="bg1"/>
                          </a:solidFill>
                          <a:latin typeface="Meiryo" panose="020B0604030504040204" pitchFamily="34" charset="-128"/>
                          <a:ea typeface="Meiryo" panose="020B0604030504040204" pitchFamily="34" charset="-128"/>
                        </a:rPr>
                        <a:t>年齢</a:t>
                      </a: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eiryo" panose="020B0604030504040204" pitchFamily="34" charset="-128"/>
                          <a:ea typeface="Meiryo" panose="020B0604030504040204" pitchFamily="34" charset="-128"/>
                          <a:cs typeface="+mn-cs"/>
                        </a:rPr>
                        <a:t>1.2</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倍</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39516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bg1"/>
                          </a:solidFill>
                          <a:latin typeface="Meiryo" panose="020B0604030504040204" pitchFamily="34" charset="-128"/>
                          <a:ea typeface="Meiryo" panose="020B0604030504040204" pitchFamily="34" charset="-128"/>
                          <a:cs typeface="+mn-cs"/>
                        </a:rPr>
                        <a:t>地域</a:t>
                      </a:r>
                      <a:endParaRPr kumimoji="1" lang="en-US" altLang="ja-JP" sz="1050" b="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bg1"/>
                          </a:solidFill>
                          <a:latin typeface="Meiryo" panose="020B0604030504040204" pitchFamily="34" charset="-128"/>
                          <a:ea typeface="Meiryo" panose="020B0604030504040204" pitchFamily="34" charset="-128"/>
                          <a:cs typeface="+mn-cs"/>
                        </a:rPr>
                        <a:t>（都道府県）</a:t>
                      </a: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eiryo" panose="020B0604030504040204" pitchFamily="34" charset="-128"/>
                          <a:ea typeface="Meiryo" panose="020B0604030504040204" pitchFamily="34" charset="-128"/>
                          <a:cs typeface="+mn-cs"/>
                        </a:rPr>
                        <a:t>1.3</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倍</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66098080"/>
                  </a:ext>
                </a:extLst>
              </a:tr>
              <a:tr h="39516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ctr"/>
                      <a:r>
                        <a:rPr kumimoji="1" lang="ja-JP" altLang="en-US" sz="1050" b="0">
                          <a:solidFill>
                            <a:schemeClr val="bg1"/>
                          </a:solidFill>
                          <a:latin typeface="Meiryo" panose="020B0604030504040204" pitchFamily="34" charset="-128"/>
                          <a:ea typeface="Meiryo" panose="020B0604030504040204" pitchFamily="34" charset="-128"/>
                        </a:rPr>
                        <a:t>地域</a:t>
                      </a:r>
                      <a:endParaRPr kumimoji="1" lang="en-US" altLang="ja-JP" sz="1050" b="0">
                        <a:solidFill>
                          <a:schemeClr val="bg1"/>
                        </a:solidFill>
                        <a:latin typeface="Meiryo" panose="020B0604030504040204" pitchFamily="34" charset="-128"/>
                        <a:ea typeface="Meiryo" panose="020B0604030504040204" pitchFamily="34" charset="-128"/>
                      </a:endParaRPr>
                    </a:p>
                    <a:p>
                      <a:pPr algn="ctr"/>
                      <a:r>
                        <a:rPr kumimoji="1" lang="ja-JP" altLang="en-US" sz="1050" b="0">
                          <a:solidFill>
                            <a:schemeClr val="bg1"/>
                          </a:solidFill>
                          <a:latin typeface="Meiryo" panose="020B0604030504040204" pitchFamily="34" charset="-128"/>
                          <a:ea typeface="Meiryo" panose="020B0604030504040204" pitchFamily="34" charset="-128"/>
                        </a:rPr>
                        <a:t>（市区郡）</a:t>
                      </a: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b="0" kern="1200" dirty="0">
                          <a:solidFill>
                            <a:schemeClr val="bg1"/>
                          </a:solidFill>
                          <a:latin typeface="Meiryo" panose="020B0604030504040204" pitchFamily="34" charset="-128"/>
                          <a:ea typeface="Meiryo" panose="020B0604030504040204" pitchFamily="34" charset="-128"/>
                          <a:cs typeface="+mn-cs"/>
                        </a:rPr>
                        <a:t>1.56</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倍</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0" kern="1200" dirty="0">
                        <a:solidFill>
                          <a:srgbClr val="0D0D0D"/>
                        </a:solidFill>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0" kern="1200" dirty="0">
                        <a:solidFill>
                          <a:srgbClr val="0D0D0D"/>
                        </a:solidFill>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0" kern="1200" dirty="0">
                        <a:solidFill>
                          <a:srgbClr val="0D0D0D"/>
                        </a:solidFill>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63668774"/>
                  </a:ext>
                </a:extLst>
              </a:tr>
              <a:tr h="320671">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bg1"/>
                          </a:solidFill>
                          <a:latin typeface="Meiryo" panose="020B0604030504040204" pitchFamily="34" charset="-128"/>
                          <a:ea typeface="Meiryo" panose="020B0604030504040204" pitchFamily="34" charset="-128"/>
                          <a:cs typeface="+mn-cs"/>
                        </a:rPr>
                        <a:t>曜日・</a:t>
                      </a:r>
                      <a:r>
                        <a:rPr kumimoji="1" lang="ja-JP" altLang="en-US" sz="1050" b="0">
                          <a:solidFill>
                            <a:schemeClr val="bg1"/>
                          </a:solidFill>
                          <a:latin typeface="Meiryo" panose="020B0604030504040204" pitchFamily="34" charset="-128"/>
                          <a:ea typeface="Meiryo" panose="020B0604030504040204" pitchFamily="34" charset="-128"/>
                        </a:rPr>
                        <a:t>時間帯</a:t>
                      </a: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eiryo"/>
                          <a:ea typeface="Meiryo"/>
                          <a:cs typeface="+mn-cs"/>
                        </a:rPr>
                        <a:t>1.2</a:t>
                      </a:r>
                      <a:r>
                        <a:rPr kumimoji="1" lang="ja-JP" altLang="en-US" sz="1050" b="0" kern="1200">
                          <a:solidFill>
                            <a:schemeClr val="bg1"/>
                          </a:solidFill>
                          <a:latin typeface="Meiryo"/>
                          <a:ea typeface="Meiryo"/>
                          <a:cs typeface="+mn-cs"/>
                        </a:rPr>
                        <a:t>倍</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050" b="0" kern="1200" dirty="0">
                          <a:solidFill>
                            <a:srgbClr val="0D0D0D"/>
                          </a:solidFill>
                          <a:latin typeface="Meiryo" panose="020B0604030504040204" pitchFamily="34" charset="-128"/>
                          <a:ea typeface="Meiryo" panose="020B0604030504040204" pitchFamily="34" charset="-128"/>
                          <a:cs typeface="+mn-cs"/>
                        </a:rPr>
                        <a:t>期間・時間帯固定</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rgbClr val="0D0D0D"/>
                          </a:solidFill>
                          <a:latin typeface="Meiryo" panose="020B0604030504040204" pitchFamily="34" charset="-128"/>
                          <a:ea typeface="Meiryo" panose="020B0604030504040204" pitchFamily="34" charset="-128"/>
                          <a:cs typeface="+mn-cs"/>
                        </a:rPr>
                        <a:t>時間帯固定</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rgbClr val="0D0D0D"/>
                          </a:solidFill>
                          <a:latin typeface="Meiryo" panose="020B0604030504040204" pitchFamily="34" charset="-128"/>
                          <a:ea typeface="Meiryo" panose="020B0604030504040204" pitchFamily="34" charset="-128"/>
                          <a:cs typeface="+mn-cs"/>
                        </a:rPr>
                        <a:t>時間帯固定</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526559465"/>
                  </a:ext>
                </a:extLst>
              </a:tr>
              <a:tr h="669625">
                <a:tc rowSpan="2">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bg1"/>
                          </a:solidFill>
                          <a:latin typeface="Meiryo" panose="020B0604030504040204" pitchFamily="34" charset="-128"/>
                          <a:ea typeface="Meiryo" panose="020B0604030504040204" pitchFamily="34" charset="-128"/>
                          <a:cs typeface="+mn-cs"/>
                        </a:rPr>
                        <a:t>オーディエンスリスト</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eiryo" panose="020B0604030504040204" pitchFamily="34" charset="-128"/>
                          <a:ea typeface="Meiryo" panose="020B0604030504040204" pitchFamily="34" charset="-128"/>
                          <a:cs typeface="+mn-cs"/>
                        </a:rPr>
                        <a:t>（興味関心、購買意向、</a:t>
                      </a:r>
                      <a:endParaRPr kumimoji="1" lang="en-US" altLang="ja-JP" sz="1050" b="0" kern="120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eiryo" panose="020B0604030504040204" pitchFamily="34" charset="-128"/>
                          <a:ea typeface="Meiryo" panose="020B0604030504040204" pitchFamily="34" charset="-128"/>
                          <a:cs typeface="+mn-cs"/>
                        </a:rPr>
                        <a:t>属性・ライフイベント）</a:t>
                      </a:r>
                      <a:r>
                        <a:rPr kumimoji="1" lang="en-US" altLang="ja-JP" sz="1050" b="0" kern="1200" dirty="0">
                          <a:solidFill>
                            <a:schemeClr val="bg1"/>
                          </a:solidFill>
                          <a:latin typeface="Meiryo" panose="020B0604030504040204" pitchFamily="34" charset="-128"/>
                          <a:ea typeface="Meiryo" panose="020B0604030504040204" pitchFamily="34" charset="-128"/>
                          <a:cs typeface="+mn-cs"/>
                        </a:rPr>
                        <a:t>※</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１</a:t>
                      </a:r>
                      <a:endParaRPr kumimoji="1" lang="en-US" altLang="ja-JP" sz="1050" b="0" kern="120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eiryo" panose="020B0604030504040204" pitchFamily="34" charset="-128"/>
                          <a:ea typeface="Meiryo" panose="020B0604030504040204" pitchFamily="34" charset="-128"/>
                          <a:cs typeface="+mn-cs"/>
                        </a:rPr>
                        <a:t>1.8</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倍</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67014782"/>
                  </a:ext>
                </a:extLst>
              </a:tr>
              <a:tr h="395165">
                <a:tc vMerge="1">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bg1"/>
                          </a:solidFill>
                          <a:latin typeface="Meiryo" panose="020B0604030504040204" pitchFamily="34" charset="-128"/>
                          <a:ea typeface="Meiryo" panose="020B0604030504040204" pitchFamily="34" charset="-128"/>
                          <a:cs typeface="+mn-cs"/>
                        </a:rPr>
                        <a:t>オーディエンスリスト</a:t>
                      </a:r>
                      <a:br>
                        <a:rPr kumimoji="1" lang="en-US" altLang="ja-JP" sz="1050" b="0" kern="1200">
                          <a:solidFill>
                            <a:schemeClr val="bg1"/>
                          </a:solidFill>
                          <a:latin typeface="Meiryo" panose="020B0604030504040204" pitchFamily="34" charset="-128"/>
                          <a:ea typeface="Meiryo" panose="020B0604030504040204" pitchFamily="34" charset="-128"/>
                          <a:cs typeface="+mn-cs"/>
                        </a:rPr>
                      </a:br>
                      <a:r>
                        <a:rPr kumimoji="1" lang="ja-JP" altLang="en-US" sz="1050" b="0" kern="1200">
                          <a:solidFill>
                            <a:schemeClr val="bg1"/>
                          </a:solidFill>
                          <a:latin typeface="Meiryo" panose="020B0604030504040204" pitchFamily="34" charset="-128"/>
                          <a:ea typeface="Meiryo" panose="020B0604030504040204" pitchFamily="34" charset="-128"/>
                          <a:cs typeface="+mn-cs"/>
                        </a:rPr>
                        <a:t>（ヤフー提供）</a:t>
                      </a:r>
                      <a:r>
                        <a:rPr kumimoji="1" lang="en-US" altLang="ja-JP" sz="1000" b="0" kern="1200">
                          <a:solidFill>
                            <a:schemeClr val="bg1"/>
                          </a:solidFill>
                          <a:latin typeface="Meiryo" panose="020B0604030504040204" pitchFamily="34" charset="-128"/>
                          <a:ea typeface="Meiryo" panose="020B0604030504040204" pitchFamily="34" charset="-128"/>
                          <a:cs typeface="+mn-cs"/>
                        </a:rPr>
                        <a:t>※2</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bg1"/>
                          </a:solidFill>
                          <a:latin typeface="Meiryo"/>
                          <a:ea typeface="Meiryo"/>
                          <a:cs typeface="+mn-cs"/>
                        </a:rPr>
                        <a:t>（ヤフー提供）</a:t>
                      </a:r>
                      <a:r>
                        <a:rPr kumimoji="1" lang="en-US" altLang="ja-JP" sz="1050" b="0" kern="1200" dirty="0">
                          <a:solidFill>
                            <a:schemeClr val="bg1"/>
                          </a:solidFill>
                          <a:latin typeface="Meiryo"/>
                          <a:ea typeface="Meiryo"/>
                          <a:cs typeface="+mn-cs"/>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bg1"/>
                          </a:solidFill>
                          <a:latin typeface="Meiryo" panose="020B0604030504040204" pitchFamily="34" charset="-128"/>
                          <a:ea typeface="Meiryo" panose="020B0604030504040204" pitchFamily="34" charset="-128"/>
                          <a:cs typeface="+mn-cs"/>
                        </a:rPr>
                        <a:t>リスト参照</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50538939"/>
                  </a:ext>
                </a:extLst>
              </a:tr>
              <a:tr h="39516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a:solidFill>
                            <a:schemeClr val="bg1"/>
                          </a:solidFill>
                          <a:latin typeface="Meiryo" panose="020B0604030504040204" pitchFamily="34" charset="-128"/>
                          <a:ea typeface="Meiryo" panose="020B0604030504040204" pitchFamily="34" charset="-128"/>
                        </a:rPr>
                        <a:t>フリークエンシー</a:t>
                      </a: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eiryo"/>
                          <a:ea typeface="Meiryo"/>
                          <a:cs typeface="+mn-cs"/>
                        </a:rPr>
                        <a:t>2.0</a:t>
                      </a:r>
                      <a:r>
                        <a:rPr kumimoji="1" lang="ja-JP" altLang="en-US" sz="1050" b="0" kern="1200">
                          <a:solidFill>
                            <a:schemeClr val="bg1"/>
                          </a:solidFill>
                          <a:latin typeface="Meiryo"/>
                          <a:ea typeface="Meiryo"/>
                          <a:cs typeface="+mn-cs"/>
                        </a:rPr>
                        <a:t>倍</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0" kern="1200" dirty="0">
                        <a:solidFill>
                          <a:srgbClr val="0D0D0D"/>
                        </a:solidFill>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0" kern="1200" dirty="0">
                        <a:solidFill>
                          <a:srgbClr val="0D0D0D"/>
                        </a:solidFill>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lvl="0" algn="ctr">
                        <a:lnSpc>
                          <a:spcPct val="100000"/>
                        </a:lnSpc>
                        <a:spcBef>
                          <a:spcPts val="0"/>
                        </a:spcBef>
                        <a:spcAft>
                          <a:spcPts val="0"/>
                        </a:spcAft>
                        <a:buNone/>
                      </a:pPr>
                      <a:r>
                        <a:rPr lang="ja-JP" sz="1100" b="0" i="0" u="none" strike="noStrike" kern="1200" noProof="0" dirty="0">
                          <a:solidFill>
                            <a:srgbClr val="0D0D0D"/>
                          </a:solidFill>
                          <a:latin typeface="Meiryo"/>
                          <a:ea typeface="Meiryo"/>
                        </a:rPr>
                        <a:t>1回/通期(固定)</a:t>
                      </a:r>
                      <a:endParaRPr lang="ja-JP" dirty="0">
                        <a:solidFill>
                          <a:srgbClr val="0D0D0D"/>
                        </a:solidFill>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56108755"/>
                  </a:ext>
                </a:extLst>
              </a:tr>
            </a:tbl>
          </a:graphicData>
        </a:graphic>
      </p:graphicFrame>
      <p:sp>
        <p:nvSpPr>
          <p:cNvPr id="3" name="テキスト ボックス 5">
            <a:extLst>
              <a:ext uri="{FF2B5EF4-FFF2-40B4-BE49-F238E27FC236}">
                <a16:creationId xmlns:a16="http://schemas.microsoft.com/office/drawing/2014/main" id="{E548BAB0-17E5-6961-3375-76277C1215CD}"/>
              </a:ext>
            </a:extLst>
          </p:cNvPr>
          <p:cNvSpPr txBox="1"/>
          <p:nvPr/>
        </p:nvSpPr>
        <p:spPr>
          <a:xfrm>
            <a:off x="434444" y="4682502"/>
            <a:ext cx="11233147" cy="1311128"/>
          </a:xfrm>
          <a:prstGeom prst="rect">
            <a:avLst/>
          </a:prstGeom>
          <a:noFill/>
        </p:spPr>
        <p:txBody>
          <a:bodyPr wrap="square" lIns="0" tIns="45720" rIns="0" bIns="4572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は「基本料金</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ターゲティングごとに設定されている掛け率」（小数点以下切り捨て）によって決定されます。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掛け率の最大値は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倍になります。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例：性別、年齢、オーディエンスリスト（興味関心、購買意向、属性・ライフイベント）を設定した場合、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=2.59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倍となりますが、最大値が</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倍のため、</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倍で設定可能となります。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オーディエンスリストを複数選択した場合、</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掛け率は高い方が選択されます。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例：「メディア視聴ターゲティング」</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倍と「ファンターゲティング」</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倍を選択した場合、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倍が適用されます。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「枠購入型」や「時間帯ジャック購入型」配信商品の場合は、ターゲティング項目ごとの「</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掛け率」を含んだ金額を記載しています。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※SP</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オーディエンスリストの詳細は、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広告ヘルプを参照してください。</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https://ads-help.yahoo-net.jp/s/article/H000044833?language=ja</a:t>
            </a:r>
            <a:endPar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p:txBody>
      </p:sp>
    </p:spTree>
    <p:extLst>
      <p:ext uri="{BB962C8B-B14F-4D97-AF65-F5344CB8AC3E}">
        <p14:creationId xmlns:p14="http://schemas.microsoft.com/office/powerpoint/2010/main" val="11487032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B6C3403B-C870-F947-1166-099BB1E68DFB}"/>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p:pic>
      <p:sp>
        <p:nvSpPr>
          <p:cNvPr id="6" name="テキスト プレースホルダー 5">
            <a:extLst>
              <a:ext uri="{FF2B5EF4-FFF2-40B4-BE49-F238E27FC236}">
                <a16:creationId xmlns:a16="http://schemas.microsoft.com/office/drawing/2014/main" id="{2060C559-B652-029C-6B25-63FBBD5573F0}"/>
              </a:ext>
            </a:extLst>
          </p:cNvPr>
          <p:cNvSpPr>
            <a:spLocks noGrp="1"/>
          </p:cNvSpPr>
          <p:nvPr>
            <p:ph type="body" sz="quarter" idx="19"/>
          </p:nvPr>
        </p:nvSpPr>
        <p:spPr/>
        <p:txBody>
          <a:bodyPr/>
          <a:lstStyle/>
          <a:p>
            <a:r>
              <a:rPr kumimoji="1" lang="ja-JP" altLang="en-US"/>
              <a:t>その他・注意事項</a:t>
            </a:r>
          </a:p>
        </p:txBody>
      </p:sp>
      <p:sp>
        <p:nvSpPr>
          <p:cNvPr id="5" name="テキスト プレースホルダー 4">
            <a:extLst>
              <a:ext uri="{FF2B5EF4-FFF2-40B4-BE49-F238E27FC236}">
                <a16:creationId xmlns:a16="http://schemas.microsoft.com/office/drawing/2014/main" id="{AFEC2A57-3E72-9C16-3FC9-E1D903256ABC}"/>
              </a:ext>
            </a:extLst>
          </p:cNvPr>
          <p:cNvSpPr>
            <a:spLocks noGrp="1"/>
          </p:cNvSpPr>
          <p:nvPr>
            <p:ph type="body" sz="quarter" idx="18"/>
          </p:nvPr>
        </p:nvSpPr>
        <p:spPr/>
        <p:txBody>
          <a:bodyPr/>
          <a:lstStyle/>
          <a:p>
            <a:r>
              <a:rPr kumimoji="1" lang="en-US" altLang="ja-JP"/>
              <a:t>03</a:t>
            </a:r>
            <a:endParaRPr kumimoji="1" lang="ja-JP" altLang="en-US"/>
          </a:p>
        </p:txBody>
      </p:sp>
      <p:sp>
        <p:nvSpPr>
          <p:cNvPr id="2" name="フッター プレースホルダー 1">
            <a:extLst>
              <a:ext uri="{FF2B5EF4-FFF2-40B4-BE49-F238E27FC236}">
                <a16:creationId xmlns:a16="http://schemas.microsoft.com/office/drawing/2014/main" id="{741E7C21-B615-B9A8-0BD5-48B5321400B5}"/>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31861924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掲載制限カテゴリー</a:t>
            </a:r>
            <a:endParaRPr kumimoji="1" lang="ja-JP" altLang="en-US"/>
          </a:p>
        </p:txBody>
      </p:sp>
      <p:sp>
        <p:nvSpPr>
          <p:cNvPr id="4" name="正方形/長方形 3">
            <a:extLst>
              <a:ext uri="{FF2B5EF4-FFF2-40B4-BE49-F238E27FC236}">
                <a16:creationId xmlns:a16="http://schemas.microsoft.com/office/drawing/2014/main" id="{66C8D166-561E-87AA-2D97-22634365DE2D}"/>
              </a:ext>
            </a:extLst>
          </p:cNvPr>
          <p:cNvSpPr/>
          <p:nvPr/>
        </p:nvSpPr>
        <p:spPr>
          <a:xfrm>
            <a:off x="7773341" y="6332706"/>
            <a:ext cx="4183422" cy="406265"/>
          </a:xfrm>
          <a:prstGeom prst="rect">
            <a:avLst/>
          </a:prstGeom>
        </p:spPr>
        <p:txBody>
          <a:bodyPr wrap="square" lIns="0" tIns="0" rIns="0" bIns="0">
            <a:spAutoFit/>
          </a:bodyPr>
          <a:lstStyle/>
          <a:p>
            <a:pPr>
              <a:lnSpc>
                <a:spcPct val="110000"/>
              </a:lnSpc>
              <a:defRPr/>
            </a:pPr>
            <a:r>
              <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rPr>
              <a:t>※</a:t>
            </a:r>
            <a:r>
              <a:rPr kumimoji="0" lang="ja-JP" altLang="en-US" sz="800" kern="0" dirty="0">
                <a:solidFill>
                  <a:prstClr val="black">
                    <a:lumMod val="65000"/>
                    <a:lumOff val="35000"/>
                  </a:prstClr>
                </a:solidFill>
                <a:latin typeface="Meiryo" panose="020B0604030504040204" pitchFamily="34" charset="-128"/>
                <a:ea typeface="Meiryo" panose="020B0604030504040204" pitchFamily="34" charset="-128"/>
              </a:rPr>
              <a:t>　　  の枠はホワイトリストで一部プロモーションで掲載可となる場合があります。</a:t>
            </a:r>
            <a:br>
              <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rPr>
            </a:br>
            <a:r>
              <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rPr>
              <a:t>※ </a:t>
            </a:r>
            <a:r>
              <a:rPr kumimoji="0" lang="ja-JP" altLang="en-US" sz="800" kern="0" dirty="0">
                <a:solidFill>
                  <a:prstClr val="black">
                    <a:lumMod val="65000"/>
                    <a:lumOff val="35000"/>
                  </a:prstClr>
                </a:solidFill>
                <a:latin typeface="Meiryo" panose="020B0604030504040204" pitchFamily="34" charset="-128"/>
                <a:ea typeface="Meiryo" panose="020B0604030504040204" pitchFamily="34" charset="-128"/>
              </a:rPr>
              <a:t>印のないカテゴリーは制限なしとなります。</a:t>
            </a:r>
            <a:endPar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endParaRPr>
          </a:p>
          <a:p>
            <a:pPr>
              <a:lnSpc>
                <a:spcPct val="110000"/>
              </a:lnSpc>
              <a:defRPr/>
            </a:pPr>
            <a:r>
              <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rPr>
              <a:t>※ SP</a:t>
            </a:r>
            <a:r>
              <a:rPr kumimoji="0" lang="ja-JP" altLang="en-US" sz="800" kern="0" dirty="0">
                <a:solidFill>
                  <a:prstClr val="black">
                    <a:lumMod val="65000"/>
                    <a:lumOff val="35000"/>
                  </a:prstClr>
                </a:solidFill>
                <a:latin typeface="Meiryo" panose="020B0604030504040204" pitchFamily="34" charset="-128"/>
                <a:ea typeface="Meiryo" panose="020B0604030504040204" pitchFamily="34" charset="-128"/>
              </a:rPr>
              <a:t>はスマートフォンの略称です。</a:t>
            </a:r>
            <a:endParaRPr kumimoji="0" lang="en-US" altLang="ja-JP" sz="800" kern="0" dirty="0">
              <a:solidFill>
                <a:prstClr val="black"/>
              </a:solidFill>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7F80B61E-C91E-2441-3C61-F3B1761AE122}"/>
              </a:ext>
            </a:extLst>
          </p:cNvPr>
          <p:cNvSpPr/>
          <p:nvPr/>
        </p:nvSpPr>
        <p:spPr>
          <a:xfrm>
            <a:off x="7928475" y="6313505"/>
            <a:ext cx="190338" cy="115018"/>
          </a:xfrm>
          <a:prstGeom prst="rect">
            <a:avLst/>
          </a:prstGeom>
          <a:solidFill>
            <a:srgbClr val="FCEDED"/>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Meiryo" panose="020B0604030504040204" pitchFamily="34" charset="-128"/>
              <a:ea typeface="Meiryo" panose="020B0604030504040204" pitchFamily="34" charset="-128"/>
            </a:endParaRPr>
          </a:p>
        </p:txBody>
      </p:sp>
      <p:graphicFrame>
        <p:nvGraphicFramePr>
          <p:cNvPr id="3" name="表 2">
            <a:extLst>
              <a:ext uri="{FF2B5EF4-FFF2-40B4-BE49-F238E27FC236}">
                <a16:creationId xmlns:a16="http://schemas.microsoft.com/office/drawing/2014/main" id="{868881FD-216C-47A3-84CE-65AD038CA6F6}"/>
              </a:ext>
            </a:extLst>
          </p:cNvPr>
          <p:cNvGraphicFramePr>
            <a:graphicFrameLocks noGrp="1"/>
          </p:cNvGraphicFramePr>
          <p:nvPr>
            <p:extLst>
              <p:ext uri="{D42A27DB-BD31-4B8C-83A1-F6EECF244321}">
                <p14:modId xmlns:p14="http://schemas.microsoft.com/office/powerpoint/2010/main" val="2189219430"/>
              </p:ext>
            </p:extLst>
          </p:nvPr>
        </p:nvGraphicFramePr>
        <p:xfrm>
          <a:off x="479425" y="828721"/>
          <a:ext cx="6197822" cy="5225346"/>
        </p:xfrm>
        <a:graphic>
          <a:graphicData uri="http://schemas.openxmlformats.org/drawingml/2006/table">
            <a:tbl>
              <a:tblPr firstCol="1" bandRow="1"/>
              <a:tblGrid>
                <a:gridCol w="4315193">
                  <a:extLst>
                    <a:ext uri="{9D8B030D-6E8A-4147-A177-3AD203B41FA5}">
                      <a16:colId xmlns:a16="http://schemas.microsoft.com/office/drawing/2014/main" val="792911817"/>
                    </a:ext>
                  </a:extLst>
                </a:gridCol>
                <a:gridCol w="1882629">
                  <a:extLst>
                    <a:ext uri="{9D8B030D-6E8A-4147-A177-3AD203B41FA5}">
                      <a16:colId xmlns:a16="http://schemas.microsoft.com/office/drawing/2014/main" val="3057805663"/>
                    </a:ext>
                  </a:extLst>
                </a:gridCol>
              </a:tblGrid>
              <a:tr h="34259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a:solidFill>
                            <a:schemeClr val="bg1"/>
                          </a:solidFill>
                        </a:rPr>
                        <a:t>カテゴリー名</a:t>
                      </a:r>
                      <a:endParaRPr kumimoji="1" lang="ja-JP" altLang="en-US" sz="900" b="1">
                        <a:solidFill>
                          <a:schemeClr val="bg1"/>
                        </a:solidFill>
                        <a:latin typeface="Meiryo" panose="020B0604030504040204" pitchFamily="34" charset="-128"/>
                        <a:ea typeface="Meiryo" panose="020B0604030504040204" pitchFamily="34" charset="-128"/>
                      </a:endParaRPr>
                    </a:p>
                  </a:txBody>
                  <a:tcPr anchor="ctr">
                    <a:lnL w="12700" cmpd="sng">
                      <a:solidFill>
                        <a:srgbClr val="FFFFFF"/>
                      </a:solidFill>
                    </a:lnL>
                    <a:lnR w="3175"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800" b="1" kern="1200" dirty="0">
                          <a:solidFill>
                            <a:schemeClr val="bg1"/>
                          </a:solidFill>
                        </a:rPr>
                        <a:t>スポーツナビ　野球速報アプリ　</a:t>
                      </a:r>
                      <a:endParaRPr kumimoji="1" lang="en-US" altLang="ja-JP" sz="800" b="1" kern="1200" dirty="0">
                        <a:solidFill>
                          <a:schemeClr val="bg1"/>
                        </a:solidFill>
                      </a:endParaRPr>
                    </a:p>
                    <a:p>
                      <a:pPr algn="ctr"/>
                      <a:r>
                        <a:rPr kumimoji="1" lang="ja-JP" altLang="en-US" sz="800" b="1" kern="1200" dirty="0">
                          <a:solidFill>
                            <a:schemeClr val="bg1"/>
                          </a:solidFill>
                        </a:rPr>
                        <a:t>トップパネル　</a:t>
                      </a:r>
                      <a:r>
                        <a:rPr kumimoji="1" lang="en-US" altLang="ja-JP" sz="800" b="1" kern="1200" dirty="0">
                          <a:solidFill>
                            <a:schemeClr val="bg1"/>
                          </a:solidFill>
                        </a:rPr>
                        <a:t>SP</a:t>
                      </a:r>
                    </a:p>
                  </a:txBody>
                  <a:tcPr marL="45720" marR="4572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152586">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アルコール飲料</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dirty="0">
                          <a:solidFill>
                            <a:schemeClr val="accent3"/>
                          </a:solidFill>
                          <a:effectLst/>
                          <a:latin typeface="Meiryo" panose="020B0604030504040204" pitchFamily="34" charset="-128"/>
                          <a:ea typeface="Meiryo" panose="020B0604030504040204" pitchFamily="34" charset="-128"/>
                        </a:rPr>
                        <a:t>　</a:t>
                      </a:r>
                      <a:endParaRPr lang="ja-JP" altLang="en-US" sz="700" b="1" i="0" u="none" strike="noStrike" dirty="0">
                        <a:solidFill>
                          <a:schemeClr val="accent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509047038"/>
                  </a:ext>
                </a:extLst>
              </a:tr>
              <a:tr h="152586">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宝くじ（国内）</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dirty="0">
                          <a:solidFill>
                            <a:schemeClr val="accent3"/>
                          </a:solidFill>
                          <a:effectLst/>
                          <a:latin typeface="Meiryo" panose="020B0604030504040204" pitchFamily="34" charset="-128"/>
                          <a:ea typeface="Meiryo" panose="020B0604030504040204" pitchFamily="34" charset="-128"/>
                        </a:rPr>
                        <a:t>　</a:t>
                      </a:r>
                      <a:endParaRPr lang="ja-JP" altLang="en-US" sz="700" b="1" i="0" u="none" strike="noStrike" dirty="0">
                        <a:solidFill>
                          <a:schemeClr val="accent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205067978"/>
                  </a:ext>
                </a:extLst>
              </a:tr>
              <a:tr h="152586">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公営ギャンブル</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7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716567869"/>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ギャンブル（公営競技除く）</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33"/>
                          </a:solidFill>
                          <a:effectLst/>
                          <a:latin typeface="Meiryo" panose="020B0604030504040204" pitchFamily="34" charset="-128"/>
                          <a:ea typeface="Meiryo" panose="020B0604030504040204" pitchFamily="34" charset="-128"/>
                        </a:rPr>
                        <a:t>×</a:t>
                      </a: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1767268695"/>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パチンコ・スロット</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33"/>
                          </a:solidFill>
                          <a:effectLst/>
                          <a:latin typeface="Meiryo" panose="020B0604030504040204" pitchFamily="34" charset="-128"/>
                          <a:ea typeface="Meiryo" panose="020B0604030504040204" pitchFamily="34" charset="-128"/>
                        </a:rPr>
                        <a:t>×</a:t>
                      </a: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628964"/>
                  </a:ext>
                </a:extLst>
              </a:tr>
              <a:tr h="152586">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銀行</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50117590"/>
                  </a:ext>
                </a:extLst>
              </a:tr>
              <a:tr h="152586">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金融サービス・情報</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541138105"/>
                  </a:ext>
                </a:extLst>
              </a:tr>
              <a:tr h="152586">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クレジットカード</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94366260"/>
                  </a:ext>
                </a:extLst>
              </a:tr>
              <a:tr h="152586">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ローン</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034750592"/>
                  </a:ext>
                </a:extLst>
              </a:tr>
              <a:tr h="152586">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消費者金融</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601219410"/>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消費者向無担保貸金業者（銀行グループ・上場企業を除く）、商工ローン</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i="0" u="none" strike="noStrike" dirty="0">
                          <a:solidFill>
                            <a:srgbClr val="0D0D0D"/>
                          </a:solidFill>
                          <a:effectLst/>
                          <a:latin typeface="Meiryo" panose="020B0604030504040204" pitchFamily="34" charset="-128"/>
                          <a:ea typeface="Meiryo" panose="020B0604030504040204" pitchFamily="34" charset="-128"/>
                        </a:rPr>
                        <a:t>×</a:t>
                      </a: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197840892"/>
                  </a:ext>
                </a:extLst>
              </a:tr>
              <a:tr h="152586">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保険</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52025979"/>
                  </a:ext>
                </a:extLst>
              </a:tr>
              <a:tr h="152586">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証券・投資</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247669965"/>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法務・税務</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751516483"/>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a:solidFill>
                            <a:schemeClr val="bg1"/>
                          </a:solidFill>
                          <a:effectLst/>
                          <a:latin typeface="Meiryo" panose="020B0604030504040204" pitchFamily="34" charset="-128"/>
                          <a:ea typeface="Meiryo" panose="020B0604030504040204" pitchFamily="34" charset="-128"/>
                        </a:rPr>
                        <a:t>医療（保険外治療）</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FF0033"/>
                          </a:solidFill>
                          <a:effectLst/>
                          <a:latin typeface="Meiryo" panose="020B0604030504040204" pitchFamily="34" charset="-128"/>
                          <a:ea typeface="Meiryo" panose="020B0604030504040204" pitchFamily="34" charset="-128"/>
                        </a:rPr>
                        <a:t>×</a:t>
                      </a: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2251199972"/>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レーシック・美容整形・美容外科・美容皮膚科</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33"/>
                          </a:solidFill>
                          <a:effectLst/>
                          <a:latin typeface="Meiryo" panose="020B0604030504040204" pitchFamily="34" charset="-128"/>
                          <a:ea typeface="Meiryo" panose="020B0604030504040204" pitchFamily="34" charset="-128"/>
                        </a:rPr>
                        <a:t>×</a:t>
                      </a: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3479615484"/>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美容エステティックサロン（医療脱毛・増毛育毛サービス除く）</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FF0033"/>
                          </a:solidFill>
                          <a:effectLst/>
                          <a:latin typeface="Meiryo" panose="020B0604030504040204" pitchFamily="34" charset="-128"/>
                          <a:ea typeface="Meiryo" panose="020B0604030504040204" pitchFamily="34" charset="-128"/>
                        </a:rPr>
                        <a:t>×</a:t>
                      </a: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914959637"/>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発毛・育毛・増毛・かつらサービス</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33"/>
                          </a:solidFill>
                          <a:effectLst/>
                          <a:latin typeface="Meiryo" panose="020B0604030504040204" pitchFamily="34" charset="-128"/>
                          <a:ea typeface="Meiryo" panose="020B0604030504040204" pitchFamily="34" charset="-128"/>
                        </a:rPr>
                        <a:t>×</a:t>
                      </a: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1362951679"/>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妊娠・不妊情報</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FF0033"/>
                          </a:solidFill>
                          <a:effectLst/>
                          <a:latin typeface="Meiryo" panose="020B0604030504040204" pitchFamily="34" charset="-128"/>
                          <a:ea typeface="Meiryo" panose="020B0604030504040204" pitchFamily="34" charset="-128"/>
                        </a:rPr>
                        <a:t>×</a:t>
                      </a: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1594083045"/>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治験</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145858479"/>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性に関する薬・商品・情報</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079597813"/>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健康・美容食品</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45162569"/>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健康器具・雑貨</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FF0033"/>
                          </a:solidFill>
                          <a:effectLst/>
                          <a:latin typeface="Meiryo" panose="020B0604030504040204" pitchFamily="34" charset="-128"/>
                          <a:ea typeface="Meiryo" panose="020B0604030504040204" pitchFamily="34" charset="-128"/>
                        </a:rPr>
                        <a:t>×</a:t>
                      </a: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2178296829"/>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恋愛</a:t>
                      </a:r>
                      <a:r>
                        <a:rPr lang="en-US" altLang="ja-JP" sz="850" b="0" u="none" strike="noStrike" dirty="0">
                          <a:solidFill>
                            <a:schemeClr val="bg1"/>
                          </a:solidFill>
                          <a:effectLst/>
                          <a:latin typeface="Meiryo" panose="020B0604030504040204" pitchFamily="34" charset="-128"/>
                          <a:ea typeface="Meiryo" panose="020B0604030504040204" pitchFamily="34" charset="-128"/>
                        </a:rPr>
                        <a:t>/</a:t>
                      </a:r>
                      <a:r>
                        <a:rPr lang="ja-JP" altLang="en-US" sz="850" b="0" u="none" strike="noStrike" dirty="0">
                          <a:solidFill>
                            <a:schemeClr val="bg1"/>
                          </a:solidFill>
                          <a:effectLst/>
                          <a:latin typeface="Meiryo" panose="020B0604030504040204" pitchFamily="34" charset="-128"/>
                          <a:ea typeface="Meiryo" panose="020B0604030504040204" pitchFamily="34" charset="-128"/>
                        </a:rPr>
                        <a:t>結婚情報・サービス</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FF0033"/>
                          </a:solidFill>
                          <a:effectLst/>
                          <a:latin typeface="Meiryo" panose="020B0604030504040204" pitchFamily="34" charset="-128"/>
                          <a:ea typeface="Meiryo" panose="020B0604030504040204" pitchFamily="34" charset="-128"/>
                        </a:rPr>
                        <a:t>×</a:t>
                      </a: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2327458966"/>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恋愛・結婚情報（出会い系サイト、結婚紹介、インターネット異性紹介業</a:t>
                      </a:r>
                      <a:r>
                        <a:rPr lang="en-US" altLang="ja-JP" sz="850" b="0" u="none" strike="noStrike" dirty="0">
                          <a:solidFill>
                            <a:schemeClr val="bg1"/>
                          </a:solidFill>
                          <a:effectLst/>
                          <a:latin typeface="Meiryo" panose="020B0604030504040204" pitchFamily="34" charset="-128"/>
                          <a:ea typeface="Meiryo" panose="020B0604030504040204" pitchFamily="34" charset="-128"/>
                        </a:rPr>
                        <a:t>)</a:t>
                      </a:r>
                      <a:endParaRPr lang="en-US" altLang="ja-JP"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3799200"/>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占い</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dirty="0">
                          <a:solidFill>
                            <a:schemeClr val="bg1"/>
                          </a:solidFill>
                          <a:effectLst/>
                          <a:latin typeface="Meiryo" panose="020B0604030504040204" pitchFamily="34" charset="-128"/>
                          <a:ea typeface="Meiryo" panose="020B0604030504040204" pitchFamily="34" charset="-128"/>
                        </a:rPr>
                        <a:t>能力開発関連商品</a:t>
                      </a:r>
                      <a:endParaRPr lang="zh-TW"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FF0033"/>
                          </a:solidFill>
                          <a:effectLst/>
                          <a:latin typeface="Meiryo" panose="020B0604030504040204" pitchFamily="34" charset="-128"/>
                          <a:ea typeface="Meiryo" panose="020B0604030504040204" pitchFamily="34" charset="-128"/>
                        </a:rPr>
                        <a:t>×</a:t>
                      </a: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2812486826"/>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探偵</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24464143"/>
                  </a:ext>
                </a:extLst>
              </a:tr>
              <a:tr h="152586">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葬祭</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49541065"/>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宗教団体</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940608094"/>
                  </a:ext>
                </a:extLst>
              </a:tr>
              <a:tr h="152586">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50" b="0" u="none" strike="noStrike" dirty="0">
                          <a:solidFill>
                            <a:schemeClr val="bg1"/>
                          </a:solidFill>
                          <a:effectLst/>
                          <a:latin typeface="Meiryo" panose="020B0604030504040204" pitchFamily="34" charset="-128"/>
                          <a:ea typeface="Meiryo" panose="020B0604030504040204" pitchFamily="34" charset="-128"/>
                        </a:rPr>
                        <a:t>団体による意見広告、主観的な意見を強く伝えるもの</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724844129"/>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i="0" u="none" strike="noStrike" dirty="0">
                          <a:solidFill>
                            <a:schemeClr val="bg1"/>
                          </a:solidFill>
                          <a:effectLst/>
                          <a:latin typeface="Meiryo" panose="020B0604030504040204" pitchFamily="34" charset="-128"/>
                          <a:ea typeface="Meiryo" panose="020B0604030504040204" pitchFamily="34" charset="-128"/>
                        </a:rPr>
                        <a:t>加熱式たばこ</a:t>
                      </a: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40765094"/>
                  </a:ext>
                </a:extLst>
              </a:tr>
            </a:tbl>
          </a:graphicData>
        </a:graphic>
      </p:graphicFrame>
    </p:spTree>
    <p:extLst>
      <p:ext uri="{BB962C8B-B14F-4D97-AF65-F5344CB8AC3E}">
        <p14:creationId xmlns:p14="http://schemas.microsoft.com/office/powerpoint/2010/main" val="31106091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8611F7AF-2F79-8263-D1CB-A7593B360634}"/>
              </a:ext>
            </a:extLst>
          </p:cNvPr>
          <p:cNvSpPr>
            <a:spLocks noGrp="1"/>
          </p:cNvSpPr>
          <p:nvPr>
            <p:ph type="body" sz="quarter" idx="12"/>
          </p:nvPr>
        </p:nvSpPr>
        <p:spPr/>
        <p:txBody>
          <a:bodyPr/>
          <a:lstStyle/>
          <a:p>
            <a:pPr marL="0" indent="0">
              <a:buNone/>
            </a:pPr>
            <a:r>
              <a:rPr lang="ja-JP" altLang="en-US"/>
              <a:t>その他・注意事項</a:t>
            </a:r>
          </a:p>
        </p:txBody>
      </p:sp>
      <p:pic>
        <p:nvPicPr>
          <p:cNvPr id="10" name="図プレースホルダー 9" descr="アイコン&#10;&#10;自動的に生成された説明">
            <a:extLst>
              <a:ext uri="{FF2B5EF4-FFF2-40B4-BE49-F238E27FC236}">
                <a16:creationId xmlns:a16="http://schemas.microsoft.com/office/drawing/2014/main" id="{3799B9DD-EFA6-97AC-9188-B0E425FC7012}"/>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入稿前審査</a:t>
            </a:r>
            <a:endParaRPr kumimoji="1" lang="ja-JP" altLang="en-US" sz="1600">
              <a:solidFill>
                <a:schemeClr val="accent6"/>
              </a:solidFill>
            </a:endParaRPr>
          </a:p>
        </p:txBody>
      </p:sp>
      <p:graphicFrame>
        <p:nvGraphicFramePr>
          <p:cNvPr id="6" name="表 5">
            <a:extLst>
              <a:ext uri="{FF2B5EF4-FFF2-40B4-BE49-F238E27FC236}">
                <a16:creationId xmlns:a16="http://schemas.microsoft.com/office/drawing/2014/main" id="{659FCFC1-B066-B7EB-C44D-516ACDFDB4E5}"/>
              </a:ext>
            </a:extLst>
          </p:cNvPr>
          <p:cNvGraphicFramePr>
            <a:graphicFrameLocks noGrp="1"/>
          </p:cNvGraphicFramePr>
          <p:nvPr>
            <p:extLst>
              <p:ext uri="{D42A27DB-BD31-4B8C-83A1-F6EECF244321}">
                <p14:modId xmlns:p14="http://schemas.microsoft.com/office/powerpoint/2010/main" val="4087573162"/>
              </p:ext>
            </p:extLst>
          </p:nvPr>
        </p:nvGraphicFramePr>
        <p:xfrm>
          <a:off x="479425" y="1800164"/>
          <a:ext cx="11248747" cy="4337266"/>
        </p:xfrm>
        <a:graphic>
          <a:graphicData uri="http://schemas.openxmlformats.org/drawingml/2006/table">
            <a:tbl>
              <a:tblPr firstCol="1" bandRow="1"/>
              <a:tblGrid>
                <a:gridCol w="865192">
                  <a:extLst>
                    <a:ext uri="{9D8B030D-6E8A-4147-A177-3AD203B41FA5}">
                      <a16:colId xmlns:a16="http://schemas.microsoft.com/office/drawing/2014/main" val="3608287535"/>
                    </a:ext>
                  </a:extLst>
                </a:gridCol>
                <a:gridCol w="1240642">
                  <a:extLst>
                    <a:ext uri="{9D8B030D-6E8A-4147-A177-3AD203B41FA5}">
                      <a16:colId xmlns:a16="http://schemas.microsoft.com/office/drawing/2014/main" val="135909385"/>
                    </a:ext>
                  </a:extLst>
                </a:gridCol>
                <a:gridCol w="4839269">
                  <a:extLst>
                    <a:ext uri="{9D8B030D-6E8A-4147-A177-3AD203B41FA5}">
                      <a16:colId xmlns:a16="http://schemas.microsoft.com/office/drawing/2014/main" val="2591893762"/>
                    </a:ext>
                  </a:extLst>
                </a:gridCol>
                <a:gridCol w="1232453">
                  <a:extLst>
                    <a:ext uri="{9D8B030D-6E8A-4147-A177-3AD203B41FA5}">
                      <a16:colId xmlns:a16="http://schemas.microsoft.com/office/drawing/2014/main" val="664908994"/>
                    </a:ext>
                  </a:extLst>
                </a:gridCol>
                <a:gridCol w="1212574">
                  <a:extLst>
                    <a:ext uri="{9D8B030D-6E8A-4147-A177-3AD203B41FA5}">
                      <a16:colId xmlns:a16="http://schemas.microsoft.com/office/drawing/2014/main" val="1931427765"/>
                    </a:ext>
                  </a:extLst>
                </a:gridCol>
                <a:gridCol w="1858617">
                  <a:extLst>
                    <a:ext uri="{9D8B030D-6E8A-4147-A177-3AD203B41FA5}">
                      <a16:colId xmlns:a16="http://schemas.microsoft.com/office/drawing/2014/main" val="2760754859"/>
                    </a:ext>
                  </a:extLst>
                </a:gridCol>
              </a:tblGrid>
              <a:tr h="46705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問い合わせ</a:t>
                      </a:r>
                      <a:endParaRPr kumimoji="1" lang="en-US" altLang="ja-JP" sz="1000" b="1"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内容</a:t>
                      </a:r>
                      <a:endParaRPr kumimoji="1" lang="en-US" altLang="ja-JP" sz="1000" b="1" kern="1200">
                        <a:solidFill>
                          <a:schemeClr val="bg1"/>
                        </a:solidFill>
                        <a:latin typeface="Meiryo" panose="020B0604030504040204" pitchFamily="34" charset="-128"/>
                        <a:ea typeface="Meiryo" panose="020B0604030504040204" pitchFamily="34" charset="-128"/>
                        <a:cs typeface="+mn-cs"/>
                      </a:endParaRP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項目</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詳細</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必須</a:t>
                      </a:r>
                      <a:r>
                        <a:rPr kumimoji="1" lang="en-US" altLang="ja-JP" sz="1000" b="1" kern="1200">
                          <a:solidFill>
                            <a:schemeClr val="bg1"/>
                          </a:solidFill>
                          <a:latin typeface="Meiryo" panose="020B0604030504040204" pitchFamily="34" charset="-128"/>
                          <a:ea typeface="Meiryo" panose="020B0604030504040204" pitchFamily="34" charset="-128"/>
                          <a:cs typeface="+mn-cs"/>
                        </a:rPr>
                        <a:t>/</a:t>
                      </a:r>
                      <a:r>
                        <a:rPr kumimoji="1" lang="ja-JP" altLang="en-US" sz="1000" b="1" kern="1200">
                          <a:solidFill>
                            <a:schemeClr val="bg1"/>
                          </a:solidFill>
                          <a:latin typeface="Meiryo" panose="020B0604030504040204" pitchFamily="34" charset="-128"/>
                          <a:ea typeface="Meiryo" panose="020B0604030504040204" pitchFamily="34" charset="-128"/>
                          <a:cs typeface="+mn-cs"/>
                        </a:rPr>
                        <a:t>任意</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期日</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審査依頼フォーム</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615498">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広告掲載</a:t>
                      </a:r>
                      <a:endParaRPr kumimoji="1" lang="en-US" altLang="ja-JP" sz="1000" b="0" i="0" kern="1200" noProof="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基準</a:t>
                      </a:r>
                      <a:endParaRPr kumimoji="1" lang="ja-JP" altLang="en-US" sz="1000" b="0" i="0" kern="120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ブランドリフト</a:t>
                      </a:r>
                      <a:endParaRPr kumimoji="1" lang="en-US" altLang="ja-JP"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調査種別</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・ブランドリフト調査（調査種別：</a:t>
                      </a:r>
                      <a:r>
                        <a:rPr kumimoji="1" lang="ja-JP" altLang="en-US" sz="1000" b="0" i="0" u="none" strike="noStrike" kern="1200" cap="none" spc="0" normalizeH="0" baseline="0" noProof="0" dirty="0">
                          <a:ln>
                            <a:noFill/>
                          </a:ln>
                          <a:solidFill>
                            <a:srgbClr val="FF0033"/>
                          </a:solidFill>
                          <a:effectLst/>
                          <a:uLnTx/>
                          <a:uFillTx/>
                          <a:latin typeface="Meiryo" panose="020B0604030504040204" pitchFamily="34" charset="-128"/>
                          <a:ea typeface="Meiryo" panose="020B0604030504040204" pitchFamily="34" charset="-128"/>
                          <a:cs typeface="+mn-cs"/>
                        </a:rPr>
                        <a:t>比較検討</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endPar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kern="1200" dirty="0">
                          <a:solidFill>
                            <a:srgbClr val="0D0D0D"/>
                          </a:solidFill>
                          <a:effectLst/>
                          <a:latin typeface="Calibri" panose="020F0502020204030204"/>
                          <a:ea typeface="+mn-ea"/>
                          <a:cs typeface="+mn-cs"/>
                        </a:rPr>
                        <a:t>ブランドパネルが対象です。</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紐づく広告が分からないと判断できない部分もあるため、任意で一緒に設問文もつけてください。</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srgbClr val="FF0033"/>
                          </a:solidFill>
                          <a:effectLst/>
                          <a:uLnTx/>
                          <a:uFillTx/>
                          <a:latin typeface="Meiryo" panose="020B0604030504040204" pitchFamily="34" charset="-128"/>
                          <a:ea typeface="Meiryo" panose="020B0604030504040204" pitchFamily="34" charset="-128"/>
                          <a:cs typeface="+mn-cs"/>
                        </a:rPr>
                        <a:t>必須</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「比較検討」</a:t>
                      </a:r>
                      <a:endParaRPr kumimoji="1" lang="en-US" altLang="ja-JP" sz="1000" b="0" kern="1200" dirty="0">
                        <a:solidFill>
                          <a:srgbClr val="0D0D0D"/>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kern="1200" dirty="0">
                          <a:solidFill>
                            <a:srgbClr val="0D0D0D"/>
                          </a:solidFill>
                          <a:latin typeface="Meiryo" panose="020B0604030504040204" pitchFamily="34" charset="-128"/>
                          <a:ea typeface="Meiryo" panose="020B0604030504040204" pitchFamily="34" charset="-128"/>
                          <a:cs typeface="+mn-cs"/>
                        </a:rPr>
                        <a:t>以外は任意</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kern="1200">
                          <a:solidFill>
                            <a:srgbClr val="0D0D0D"/>
                          </a:solidFill>
                          <a:latin typeface="Meiryo" panose="020B0604030504040204" pitchFamily="34" charset="-128"/>
                          <a:ea typeface="Meiryo" panose="020B0604030504040204" pitchFamily="34" charset="-128"/>
                          <a:cs typeface="+mn-cs"/>
                        </a:rPr>
                        <a:t>掲載に間に合うよう適宜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marR="0" lvl="0" indent="-171450" algn="l" defTabSz="914400" rtl="0" eaLnBrk="1" fontAlgn="auto" latinLnBrk="0" hangingPunct="1">
                        <a:lnSpc>
                          <a:spcPct val="110000"/>
                        </a:lnSpc>
                        <a:spcBef>
                          <a:spcPts val="0"/>
                        </a:spcBef>
                        <a:spcAft>
                          <a:spcPts val="0"/>
                        </a:spcAft>
                        <a:buClr>
                          <a:schemeClr val="accent5"/>
                        </a:buClr>
                        <a:buSzTx/>
                        <a:buFont typeface="Wingdings" pitchFamily="2" charset="2"/>
                        <a:buChar char="n"/>
                        <a:tabLst/>
                        <a:defRPr/>
                      </a:pPr>
                      <a:r>
                        <a:rPr kumimoji="1" lang="ja-JP" altLang="en-US" sz="1000" b="0">
                          <a:solidFill>
                            <a:schemeClr val="tx1">
                              <a:lumMod val="65000"/>
                              <a:lumOff val="35000"/>
                            </a:schemeClr>
                          </a:solidFill>
                          <a:latin typeface="Meiryo" panose="020B0604030504040204" pitchFamily="34" charset="-128"/>
                          <a:ea typeface="Meiryo" panose="020B0604030504040204" pitchFamily="34" charset="-128"/>
                          <a:hlinkClick r:id="rId4"/>
                        </a:rPr>
                        <a:t>ブランドリフト調査</a:t>
                      </a:r>
                      <a:br>
                        <a:rPr kumimoji="1" lang="en-US" altLang="ja-JP" sz="1000" b="0">
                          <a:solidFill>
                            <a:schemeClr val="tx1">
                              <a:lumMod val="65000"/>
                              <a:lumOff val="35000"/>
                            </a:schemeClr>
                          </a:solidFill>
                          <a:latin typeface="Meiryo" panose="020B0604030504040204" pitchFamily="34" charset="-128"/>
                          <a:ea typeface="Meiryo" panose="020B0604030504040204" pitchFamily="34" charset="-128"/>
                          <a:hlinkClick r:id="rId4"/>
                        </a:rPr>
                      </a:br>
                      <a:r>
                        <a:rPr kumimoji="1" lang="ja-JP" altLang="en-US" sz="1000" b="0">
                          <a:solidFill>
                            <a:schemeClr val="tx1">
                              <a:lumMod val="65000"/>
                              <a:lumOff val="35000"/>
                            </a:schemeClr>
                          </a:solidFill>
                          <a:latin typeface="Meiryo" panose="020B0604030504040204" pitchFamily="34" charset="-128"/>
                          <a:ea typeface="Meiryo" panose="020B0604030504040204" pitchFamily="34" charset="-128"/>
                          <a:hlinkClick r:id="rId4"/>
                        </a:rPr>
                        <a:t>入稿前審査依頼フォーム</a:t>
                      </a:r>
                      <a:endParaRPr lang="en-US" altLang="ja-JP" sz="1000" b="0">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extLst>
                  <a:ext uri="{0D108BD9-81ED-4DB2-BD59-A6C34878D82A}">
                    <a16:rowId xmlns:a16="http://schemas.microsoft.com/office/drawing/2014/main" val="2186591261"/>
                  </a:ext>
                </a:extLst>
              </a:tr>
              <a:tr h="913384">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広告</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フォーマット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a:solidFill>
                            <a:srgbClr val="0D0D0D"/>
                          </a:solidFill>
                          <a:latin typeface="Meiryo" panose="020B0604030504040204" pitchFamily="34" charset="-128"/>
                          <a:ea typeface="Meiryo" panose="020B0604030504040204" pitchFamily="34" charset="-128"/>
                        </a:rPr>
                        <a:t>・広告タイプ：予約型専用広告（ブランドパネル クインティを除く）</a:t>
                      </a:r>
                      <a:endParaRPr kumimoji="1" lang="en-US" altLang="ja-JP" sz="1000" b="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a:solidFill>
                            <a:srgbClr val="0D0D0D"/>
                          </a:solidFill>
                          <a:latin typeface="Meiryo" panose="020B0604030504040204" pitchFamily="34" charset="-128"/>
                          <a:ea typeface="Meiryo" panose="020B0604030504040204" pitchFamily="34" charset="-128"/>
                        </a:rPr>
                        <a:t>※</a:t>
                      </a:r>
                      <a:r>
                        <a:rPr kumimoji="1" lang="ja-JP" altLang="en-US" sz="1000" b="0">
                          <a:solidFill>
                            <a:srgbClr val="0D0D0D"/>
                          </a:solidFill>
                          <a:latin typeface="Meiryo" panose="020B0604030504040204" pitchFamily="34" charset="-128"/>
                          <a:ea typeface="Meiryo" panose="020B0604030504040204" pitchFamily="34" charset="-128"/>
                        </a:rPr>
                        <a:t>トップインパクト、パノラマなどのリッチ広告が対象です。予約型専用広告の詳細は入稿規定をご確認ください。</a:t>
                      </a:r>
                      <a:endParaRPr kumimoji="1" lang="en-US" altLang="ja-JP" sz="1000" b="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a:solidFill>
                            <a:schemeClr val="tx1">
                              <a:lumMod val="65000"/>
                              <a:lumOff val="35000"/>
                            </a:schemeClr>
                          </a:solidFill>
                          <a:latin typeface="Meiryo" panose="020B0604030504040204" pitchFamily="34" charset="-128"/>
                          <a:ea typeface="Meiryo" panose="020B0604030504040204" pitchFamily="34" charset="-128"/>
                          <a:hlinkClick r:id="rId5"/>
                        </a:rPr>
                        <a:t>https://ads-help.yahoo-net.jp/s/article/H000044534</a:t>
                      </a:r>
                      <a:endParaRPr kumimoji="1" lang="en-US" altLang="ja-JP" sz="1000" b="0">
                        <a:solidFill>
                          <a:schemeClr val="tx1">
                            <a:lumMod val="65000"/>
                            <a:lumOff val="35000"/>
                          </a:schemeClr>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rgbClr val="FF0033"/>
                          </a:solidFill>
                          <a:latin typeface="Meiryo" panose="020B0604030504040204" pitchFamily="34" charset="-128"/>
                          <a:ea typeface="Meiryo" panose="020B0604030504040204" pitchFamily="34" charset="-128"/>
                          <a:cs typeface="+mn-cs"/>
                        </a:rPr>
                        <a:t>必須</a:t>
                      </a:r>
                      <a:endParaRPr kumimoji="1" lang="en-US" altLang="ja-JP" sz="1000" b="1" kern="1200" dirty="0">
                        <a:solidFill>
                          <a:srgbClr val="FF0033"/>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chemeClr val="tx1">
                              <a:lumMod val="65000"/>
                              <a:lumOff val="35000"/>
                            </a:schemeClr>
                          </a:solidFill>
                          <a:latin typeface="Meiryo" panose="020B0604030504040204" pitchFamily="34" charset="-128"/>
                          <a:ea typeface="Meiryo" panose="020B0604030504040204" pitchFamily="34" charset="-128"/>
                        </a:rPr>
                        <a:t>掲載反映日の</a:t>
                      </a:r>
                      <a:endParaRPr kumimoji="1" lang="en-US" altLang="ja-JP" sz="1000" b="0" dirty="0">
                        <a:solidFill>
                          <a:schemeClr val="tx1">
                            <a:lumMod val="65000"/>
                            <a:lumOff val="35000"/>
                          </a:schemeClr>
                        </a:solidFill>
                        <a:latin typeface="Meiryo" panose="020B0604030504040204" pitchFamily="34" charset="-128"/>
                        <a:ea typeface="Meiryo" panose="020B0604030504040204" pitchFamily="34" charset="-128"/>
                      </a:endParaRPr>
                    </a:p>
                    <a:p>
                      <a:pPr algn="l">
                        <a:lnSpc>
                          <a:spcPct val="110000"/>
                        </a:lnSpc>
                      </a:pPr>
                      <a:r>
                        <a:rPr kumimoji="1" lang="en-US" altLang="ja-JP" sz="1000" b="0" dirty="0">
                          <a:solidFill>
                            <a:srgbClr val="FF0033"/>
                          </a:solidFill>
                          <a:latin typeface="Meiryo" panose="020B0604030504040204" pitchFamily="34" charset="-128"/>
                          <a:ea typeface="Meiryo" panose="020B0604030504040204" pitchFamily="34" charset="-128"/>
                        </a:rPr>
                        <a:t>11</a:t>
                      </a:r>
                      <a:r>
                        <a:rPr kumimoji="1" lang="ja-JP" altLang="en-US" sz="1000" b="0" dirty="0">
                          <a:solidFill>
                            <a:srgbClr val="FF0033"/>
                          </a:solidFill>
                          <a:latin typeface="Meiryo" panose="020B0604030504040204" pitchFamily="34" charset="-128"/>
                          <a:ea typeface="Meiryo" panose="020B0604030504040204" pitchFamily="34" charset="-128"/>
                        </a:rPr>
                        <a:t>営業日前</a:t>
                      </a:r>
                      <a:r>
                        <a:rPr kumimoji="1" lang="ja-JP" altLang="en-US" sz="1000" b="0" dirty="0">
                          <a:solidFill>
                            <a:schemeClr val="tx1">
                              <a:lumMod val="65000"/>
                              <a:lumOff val="35000"/>
                            </a:schemeClr>
                          </a:solidFill>
                          <a:latin typeface="Meiryo" panose="020B0604030504040204" pitchFamily="34" charset="-128"/>
                          <a:ea typeface="Meiryo" panose="020B0604030504040204" pitchFamily="34" charset="-128"/>
                        </a:rPr>
                        <a:t>まで</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indent="-171450">
                        <a:lnSpc>
                          <a:spcPct val="110000"/>
                        </a:lnSpc>
                        <a:buClr>
                          <a:schemeClr val="accent5"/>
                        </a:buClr>
                        <a:buFont typeface="Wingdings" pitchFamily="2" charset="2"/>
                        <a:buChar char="n"/>
                      </a:pPr>
                      <a:r>
                        <a:rPr kumimoji="1" lang="ja-JP" altLang="en-US" sz="1000" b="0" u="none">
                          <a:solidFill>
                            <a:schemeClr val="tx1">
                              <a:lumMod val="65000"/>
                              <a:lumOff val="35000"/>
                            </a:schemeClr>
                          </a:solidFill>
                          <a:latin typeface="Meiryo" panose="020B0604030504040204" pitchFamily="34" charset="-128"/>
                          <a:ea typeface="Meiryo" panose="020B0604030504040204" pitchFamily="34" charset="-128"/>
                          <a:hlinkClick r:id="rId6"/>
                        </a:rPr>
                        <a:t>ディスプレイ広告（予約型）入稿前審査依頼フォーム</a:t>
                      </a:r>
                      <a:endParaRPr kumimoji="1" lang="en-US" altLang="ja-JP" sz="1000" b="0" u="none">
                        <a:solidFill>
                          <a:schemeClr val="tx1">
                            <a:lumMod val="65000"/>
                            <a:lumOff val="35000"/>
                          </a:schemeClr>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extLst>
                  <a:ext uri="{0D108BD9-81ED-4DB2-BD59-A6C34878D82A}">
                    <a16:rowId xmlns:a16="http://schemas.microsoft.com/office/drawing/2014/main" val="384434171"/>
                  </a:ext>
                </a:extLst>
              </a:tr>
              <a:tr h="632432">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訴求する</a:t>
                      </a:r>
                      <a:endParaRPr kumimoji="1" lang="en-US" altLang="ja-JP"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商品・サービス</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薬機、医療、宗教・選挙・政党・意見広告・募金・寄付金の募集</a:t>
                      </a:r>
                      <a:endParaRPr kumimoji="1" lang="en-US" altLang="ja-JP" sz="1000" b="0" dirty="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広告フォーマットを問わず、</a:t>
                      </a:r>
                      <a:r>
                        <a:rPr kumimoji="1" lang="ja-JP" altLang="en-US" sz="1000" b="0" kern="1200" dirty="0">
                          <a:solidFill>
                            <a:srgbClr val="FF0033"/>
                          </a:solidFill>
                          <a:latin typeface="Meiryo" panose="020B0604030504040204" pitchFamily="34" charset="-128"/>
                          <a:ea typeface="Meiryo" panose="020B0604030504040204" pitchFamily="34" charset="-128"/>
                          <a:cs typeface="+mn-cs"/>
                        </a:rPr>
                        <a:t>リンク先・クリエイティブすべて審査対象</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1" dirty="0">
                          <a:solidFill>
                            <a:srgbClr val="FF0033"/>
                          </a:solidFill>
                          <a:latin typeface="Meiryo" panose="020B0604030504040204" pitchFamily="34" charset="-128"/>
                          <a:ea typeface="Meiryo" panose="020B0604030504040204" pitchFamily="34" charset="-128"/>
                        </a:rPr>
                        <a:t>必須</a:t>
                      </a:r>
                      <a:endParaRPr kumimoji="1" lang="en-US" altLang="ja-JP" sz="1000" b="1" dirty="0">
                        <a:solidFill>
                          <a:srgbClr val="FF0033"/>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a:solidFill>
                            <a:srgbClr val="0D0D0D"/>
                          </a:solidFill>
                          <a:latin typeface="Meiryo" panose="020B0604030504040204" pitchFamily="34" charset="-128"/>
                          <a:ea typeface="Meiryo" panose="020B0604030504040204" pitchFamily="34" charset="-128"/>
                        </a:rPr>
                        <a:t>掲載に間に合うよう適宜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tc vMerge="1">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a:ln>
                          <a:noFill/>
                        </a:ln>
                        <a:solidFill>
                          <a:srgbClr val="000000">
                            <a:lumMod val="65000"/>
                            <a:lumOff val="35000"/>
                          </a:srgbClr>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7820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公開前</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サイト</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審査</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サイト状況</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kern="1200" dirty="0">
                          <a:solidFill>
                            <a:srgbClr val="0D0D0D"/>
                          </a:solidFill>
                          <a:latin typeface="Meiryo" panose="020B0604030504040204" pitchFamily="34" charset="-128"/>
                          <a:ea typeface="Meiryo" panose="020B0604030504040204" pitchFamily="34" charset="-128"/>
                          <a:cs typeface="+mn-cs"/>
                        </a:rPr>
                        <a:t>公開前サイト</a:t>
                      </a:r>
                      <a:endParaRPr kumimoji="1" lang="en-US" altLang="ja-JP" sz="1000" b="0" kern="1200" dirty="0">
                        <a:solidFill>
                          <a:srgbClr val="0D0D0D"/>
                        </a:solidFill>
                        <a:latin typeface="Meiryo" panose="020B0604030504040204" pitchFamily="34" charset="-128"/>
                        <a:ea typeface="Meiryo" panose="020B0604030504040204" pitchFamily="34" charset="-128"/>
                        <a:cs typeface="+mn-cs"/>
                      </a:endParaRPr>
                    </a:p>
                    <a:p>
                      <a:pPr algn="l">
                        <a:lnSpc>
                          <a:spcPct val="110000"/>
                        </a:lnSpc>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広告管理ツールに広告を入稿する時点で、リンク先</a:t>
                      </a:r>
                      <a:r>
                        <a:rPr kumimoji="1" lang="en-US" altLang="ja-JP" sz="1000" b="0" kern="1200" dirty="0">
                          <a:solidFill>
                            <a:srgbClr val="0D0D0D"/>
                          </a:solidFill>
                          <a:latin typeface="Meiryo" panose="020B0604030504040204" pitchFamily="34" charset="-128"/>
                          <a:ea typeface="Meiryo" panose="020B0604030504040204" pitchFamily="34" charset="-128"/>
                          <a:cs typeface="+mn-cs"/>
                        </a:rPr>
                        <a:t>URL</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が未公開または未完成の場合に必要な審査です。</a:t>
                      </a:r>
                      <a:r>
                        <a:rPr kumimoji="1" lang="ja-JP" altLang="en-US" sz="1000" b="0" kern="1200" dirty="0">
                          <a:solidFill>
                            <a:srgbClr val="FF0033"/>
                          </a:solidFill>
                          <a:latin typeface="Meiryo" panose="020B0604030504040204" pitchFamily="34" charset="-128"/>
                          <a:ea typeface="Meiryo" panose="020B0604030504040204" pitchFamily="34" charset="-128"/>
                          <a:cs typeface="+mn-cs"/>
                        </a:rPr>
                        <a:t>審査には更新後のテストサイトまたはキャプチャ、掲載開始日とリンク先更新日時が必要</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rgbClr val="FF0033"/>
                          </a:solidFill>
                          <a:latin typeface="Meiryo" panose="020B0604030504040204" pitchFamily="34" charset="-128"/>
                          <a:ea typeface="Meiryo" panose="020B0604030504040204" pitchFamily="34" charset="-128"/>
                          <a:cs typeface="+mn-cs"/>
                        </a:rPr>
                        <a:t>必須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100" b="0" kern="120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kern="120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632432">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掲載制限</a:t>
                      </a:r>
                      <a:endParaRPr kumimoji="1" lang="en-US" altLang="ja-JP" sz="1000" b="0" i="0" kern="1200" noProof="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掲載制限</a:t>
                      </a:r>
                      <a:endParaRPr kumimoji="1" lang="en-US" altLang="ja-JP" sz="1000" b="0" i="0" kern="1200" noProof="0">
                        <a:solidFill>
                          <a:schemeClr val="bg1"/>
                        </a:solidFill>
                        <a:latin typeface="Meiryo" panose="020B0604030504040204" pitchFamily="34" charset="-128"/>
                        <a:ea typeface="Meiryo" panose="020B0604030504040204" pitchFamily="34" charset="-128"/>
                        <a:cs typeface="+mn-cs"/>
                      </a:endParaRPr>
                    </a:p>
                    <a:p>
                      <a:pPr algn="ctr">
                        <a:lnSpc>
                          <a:spcPct val="110000"/>
                        </a:lnSpc>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カテゴリー</a:t>
                      </a:r>
                      <a:endParaRPr kumimoji="1" lang="ja-JP" altLang="en-US" sz="1000" b="0" i="0" kern="120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00" b="0" kern="1200" noProof="0" dirty="0">
                          <a:solidFill>
                            <a:srgbClr val="0D0D0D"/>
                          </a:solidFill>
                          <a:latin typeface="Meiryo" panose="020B0604030504040204" pitchFamily="34" charset="-128"/>
                          <a:ea typeface="Meiryo" panose="020B0604030504040204" pitchFamily="34" charset="-128"/>
                          <a:cs typeface="+mn-cs"/>
                        </a:rPr>
                        <a:t>「掲載制限に該当する広告内容」の判断</a:t>
                      </a:r>
                      <a:endParaRPr kumimoji="1" lang="en-US" altLang="ja-JP" sz="1000" b="0" kern="1200" noProof="0" dirty="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00" b="0" kern="1200" noProof="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noProof="0" dirty="0">
                          <a:solidFill>
                            <a:srgbClr val="0D0D0D"/>
                          </a:solidFill>
                          <a:latin typeface="Meiryo" panose="020B0604030504040204" pitchFamily="34" charset="-128"/>
                          <a:ea typeface="Meiryo" panose="020B0604030504040204" pitchFamily="34" charset="-128"/>
                          <a:cs typeface="+mn-cs"/>
                        </a:rPr>
                        <a:t>掲載制限カテゴリーの確認の場合に選択。</a:t>
                      </a:r>
                      <a:r>
                        <a:rPr kumimoji="1" lang="ja-JP" altLang="en-US" sz="1000" b="0" kern="1200" noProof="0" dirty="0">
                          <a:solidFill>
                            <a:srgbClr val="FF0033"/>
                          </a:solidFill>
                          <a:latin typeface="Meiryo" panose="020B0604030504040204" pitchFamily="34" charset="-128"/>
                          <a:ea typeface="Meiryo" panose="020B0604030504040204" pitchFamily="34" charset="-128"/>
                          <a:cs typeface="+mn-cs"/>
                        </a:rPr>
                        <a:t>判断にはリンク先サイトが必要</a:t>
                      </a:r>
                      <a:r>
                        <a:rPr kumimoji="1" lang="ja-JP" altLang="en-US" sz="1000" b="0" kern="1200" noProof="0" dirty="0">
                          <a:solidFill>
                            <a:srgbClr val="0D0D0D"/>
                          </a:solidFill>
                          <a:latin typeface="Meiryo" panose="020B0604030504040204" pitchFamily="34" charset="-128"/>
                          <a:ea typeface="Meiryo" panose="020B0604030504040204" pitchFamily="34" charset="-128"/>
                          <a:cs typeface="+mn-cs"/>
                        </a:rPr>
                        <a:t>となり、クリエイティブのみでは判断できかねます。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1" kern="1200" err="1">
                          <a:solidFill>
                            <a:srgbClr val="0D0D0D"/>
                          </a:solidFill>
                          <a:latin typeface="Meiryo" panose="020B0604030504040204" pitchFamily="34" charset="-128"/>
                          <a:ea typeface="Meiryo" panose="020B0604030504040204" pitchFamily="34" charset="-128"/>
                          <a:cs typeface="+mn-cs"/>
                        </a:rPr>
                        <a:t>任意</a:t>
                      </a:r>
                      <a:endParaRPr kumimoji="1" lang="ja-JP" altLang="en-US" sz="1000" b="1" kern="1200">
                        <a:solidFill>
                          <a:srgbClr val="0D0D0D"/>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100" b="0" kern="1200" noProof="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marR="0" lvl="0" indent="-171450" algn="l" defTabSz="914423" rtl="0" eaLnBrk="1" fontAlgn="auto" latinLnBrk="0" hangingPunct="1">
                        <a:lnSpc>
                          <a:spcPct val="110000"/>
                        </a:lnSpc>
                        <a:spcBef>
                          <a:spcPts val="0"/>
                        </a:spcBef>
                        <a:spcAft>
                          <a:spcPts val="0"/>
                        </a:spcAft>
                        <a:buClr>
                          <a:schemeClr val="accent5"/>
                        </a:buClr>
                        <a:buSzTx/>
                        <a:buFont typeface="Wingdings" pitchFamily="2" charset="2"/>
                        <a:buChar char="n"/>
                        <a:tabLst/>
                        <a:defRPr/>
                      </a:pPr>
                      <a:r>
                        <a:rPr kumimoji="1" lang="ja-JP" altLang="en-US" sz="1000" b="0" dirty="0">
                          <a:solidFill>
                            <a:schemeClr val="tx1">
                              <a:lumMod val="65000"/>
                              <a:lumOff val="35000"/>
                            </a:schemeClr>
                          </a:solidFill>
                          <a:latin typeface="Meiryo" panose="020B0604030504040204" pitchFamily="34" charset="-128"/>
                          <a:ea typeface="Meiryo" panose="020B0604030504040204" pitchFamily="34" charset="-128"/>
                          <a:hlinkClick r:id="rId7"/>
                        </a:rPr>
                        <a:t>掲載制限カテゴリー確認　依頼フォーム</a:t>
                      </a:r>
                      <a:br>
                        <a:rPr kumimoji="1" lang="en-US" altLang="ja-JP" sz="1000" b="0" dirty="0">
                          <a:latin typeface="Meiryo" panose="020B0604030504040204" pitchFamily="34" charset="-128"/>
                          <a:ea typeface="Meiryo" panose="020B0604030504040204" pitchFamily="34" charset="-128"/>
                        </a:rPr>
                      </a:br>
                      <a:endParaRPr lang="en-US" altLang="ja-JP" sz="1000" b="0" dirty="0">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extLst>
                  <a:ext uri="{0D108BD9-81ED-4DB2-BD59-A6C34878D82A}">
                    <a16:rowId xmlns:a16="http://schemas.microsoft.com/office/drawing/2014/main" val="2463668774"/>
                  </a:ext>
                </a:extLst>
              </a:tr>
            </a:tbl>
          </a:graphicData>
        </a:graphic>
      </p:graphicFrame>
      <p:sp>
        <p:nvSpPr>
          <p:cNvPr id="3" name="テキスト ボックス 2">
            <a:extLst>
              <a:ext uri="{FF2B5EF4-FFF2-40B4-BE49-F238E27FC236}">
                <a16:creationId xmlns:a16="http://schemas.microsoft.com/office/drawing/2014/main" id="{537ABCAA-0EA2-0E56-55B9-D26B279646CF}"/>
              </a:ext>
            </a:extLst>
          </p:cNvPr>
          <p:cNvSpPr txBox="1"/>
          <p:nvPr/>
        </p:nvSpPr>
        <p:spPr>
          <a:xfrm>
            <a:off x="479425" y="1089025"/>
            <a:ext cx="11233150" cy="543995"/>
          </a:xfrm>
          <a:prstGeom prst="rect">
            <a:avLst/>
          </a:prstGeom>
          <a:noFill/>
        </p:spPr>
        <p:txBody>
          <a:bodyPr wrap="square" lIns="0" tIns="0" rIns="0" bIns="0" rtlCol="0">
            <a:spAutoFit/>
          </a:bodyPr>
          <a:lstStyle/>
          <a:p>
            <a:pPr>
              <a:lnSpc>
                <a:spcPct val="130000"/>
              </a:lnSpc>
            </a:pPr>
            <a:r>
              <a:rPr lang="ja-JP" altLang="en-US" sz="1400">
                <a:solidFill>
                  <a:srgbClr val="0D0D0D"/>
                </a:solidFill>
                <a:latin typeface="Meiryo" panose="020B0604030504040204" pitchFamily="34" charset="-128"/>
                <a:ea typeface="Meiryo" panose="020B0604030504040204" pitchFamily="34" charset="-128"/>
              </a:rPr>
              <a:t>広告掲載内容により入稿前審査が必須となる場合があります。掲載予定の内容に応じてフォームよりご依頼ください。</a:t>
            </a:r>
            <a:endParaRPr lang="en-US" altLang="ja-JP" sz="1400">
              <a:solidFill>
                <a:srgbClr val="0D0D0D"/>
              </a:solidFill>
              <a:latin typeface="Meiryo" panose="020B0604030504040204" pitchFamily="34" charset="-128"/>
              <a:ea typeface="Meiryo" panose="020B0604030504040204" pitchFamily="34" charset="-128"/>
            </a:endParaRPr>
          </a:p>
          <a:p>
            <a:pPr>
              <a:lnSpc>
                <a:spcPct val="130000"/>
              </a:lnSpc>
            </a:pPr>
            <a:r>
              <a:rPr lang="ja-JP" altLang="en-US" sz="1400">
                <a:solidFill>
                  <a:srgbClr val="0D0D0D"/>
                </a:solidFill>
                <a:latin typeface="Meiryo" panose="020B0604030504040204" pitchFamily="34" charset="-128"/>
                <a:ea typeface="Meiryo" panose="020B0604030504040204" pitchFamily="34" charset="-128"/>
              </a:rPr>
              <a:t>なお、審査には</a:t>
            </a:r>
            <a:r>
              <a:rPr lang="en-US" altLang="ja-JP" sz="1400">
                <a:solidFill>
                  <a:srgbClr val="0D0D0D"/>
                </a:solidFill>
                <a:latin typeface="Meiryo" panose="020B0604030504040204" pitchFamily="34" charset="-128"/>
                <a:ea typeface="Meiryo" panose="020B0604030504040204" pitchFamily="34" charset="-128"/>
              </a:rPr>
              <a:t>3</a:t>
            </a:r>
            <a:r>
              <a:rPr lang="ja-JP" altLang="en-US" sz="1400">
                <a:solidFill>
                  <a:srgbClr val="0D0D0D"/>
                </a:solidFill>
                <a:latin typeface="Meiryo" panose="020B0604030504040204" pitchFamily="34" charset="-128"/>
                <a:ea typeface="Meiryo" panose="020B0604030504040204" pitchFamily="34" charset="-128"/>
              </a:rPr>
              <a:t>営業日程度かかります。</a:t>
            </a:r>
            <a:endParaRPr lang="en-US" altLang="ja-JP" sz="1400">
              <a:solidFill>
                <a:srgbClr val="0D0D0D"/>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1921972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47A3803B-87FE-8DD5-03AE-84DC7D32FC67}"/>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247AFF8F-EC87-71A1-4CDB-A0CA2667237F}"/>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ディスプレイ広告（予約型）　共通免責事項・注意事項</a:t>
            </a:r>
            <a:endParaRPr kumimoji="1" lang="ja-JP" altLang="en-US"/>
          </a:p>
        </p:txBody>
      </p:sp>
      <p:sp>
        <p:nvSpPr>
          <p:cNvPr id="7" name="テキスト ボックス 6">
            <a:extLst>
              <a:ext uri="{FF2B5EF4-FFF2-40B4-BE49-F238E27FC236}">
                <a16:creationId xmlns:a16="http://schemas.microsoft.com/office/drawing/2014/main" id="{206E0E95-E775-9071-94D6-1E24A11C2D48}"/>
              </a:ext>
            </a:extLst>
          </p:cNvPr>
          <p:cNvSpPr txBox="1"/>
          <p:nvPr/>
        </p:nvSpPr>
        <p:spPr>
          <a:xfrm>
            <a:off x="479425" y="1089025"/>
            <a:ext cx="11233149" cy="5230663"/>
          </a:xfrm>
          <a:prstGeom prst="rect">
            <a:avLst/>
          </a:prstGeom>
          <a:noFill/>
        </p:spPr>
        <p:txBody>
          <a:bodyPr wrap="square" lIns="0" tIns="0" rIns="0" bIns="0" rtlCol="0">
            <a:spAutoFit/>
          </a:bodyPr>
          <a:lstStyle/>
          <a:p>
            <a:pPr>
              <a:lnSpc>
                <a:spcPct val="120000"/>
              </a:lnSpc>
              <a:spcAft>
                <a:spcPts val="600"/>
              </a:spcAft>
              <a:defRPr/>
            </a:pPr>
            <a:r>
              <a:rPr kumimoji="0" lang="ja-JP" altLang="en-US" sz="1400" kern="0">
                <a:solidFill>
                  <a:srgbClr val="0D0D0D"/>
                </a:solidFill>
                <a:latin typeface="Meiryo" panose="020B0604030504040204" pitchFamily="34" charset="-128"/>
                <a:ea typeface="Meiryo" panose="020B0604030504040204" pitchFamily="34" charset="-128"/>
              </a:rPr>
              <a:t>おもな免責事項・注意事項のみ記載しております。本資料に記載のほか、広告取扱基本規定、広告掲載基準、入稿規定など各種規約、ガイドライン、ヘルプにもディスプレイ広告（予約型）に関する免責事項・注意事項があります。併せてご確認ください。</a:t>
            </a:r>
            <a:endParaRPr kumimoji="0" lang="en-US" altLang="ja-JP" sz="1400" kern="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itchFamily="2" charset="2"/>
              <a:buChar char="n"/>
              <a:defRPr/>
            </a:pPr>
            <a:r>
              <a:rPr lang="ja-JP" altLang="en-US" sz="1400" b="0" i="0">
                <a:solidFill>
                  <a:srgbClr val="0D0D0D"/>
                </a:solidFill>
                <a:effectLst/>
                <a:latin typeface="+mn-ea"/>
              </a:rPr>
              <a:t>ガイドライン・規約</a:t>
            </a:r>
            <a:r>
              <a:rPr kumimoji="0" lang="en-US" altLang="ja-JP" sz="1400" kern="0">
                <a:solidFill>
                  <a:srgbClr val="000000">
                    <a:lumMod val="65000"/>
                    <a:lumOff val="35000"/>
                  </a:srgbClr>
                </a:solidFill>
                <a:latin typeface="+mn-ea"/>
              </a:rPr>
              <a:t>	</a:t>
            </a:r>
            <a:r>
              <a:rPr lang="en-US" altLang="ja-JP" sz="1400" b="0" i="0" u="none" strike="noStrike">
                <a:effectLst/>
                <a:latin typeface="+mn-ea"/>
                <a:hlinkClick r:id="rId4"/>
              </a:rPr>
              <a:t>https://www.lycbiz.com/jp/download/yahoo/</a:t>
            </a:r>
            <a:br>
              <a:rPr lang="en-US" altLang="ja-JP" sz="1400">
                <a:latin typeface="+mn-ea"/>
              </a:rPr>
            </a:br>
            <a:r>
              <a:rPr lang="ja-JP" altLang="en-US" sz="1400" b="0" i="0">
                <a:solidFill>
                  <a:srgbClr val="1D1C1D"/>
                </a:solidFill>
                <a:effectLst/>
                <a:latin typeface="+mn-ea"/>
              </a:rPr>
              <a:t>　　　　　　　　　</a:t>
            </a:r>
            <a:r>
              <a:rPr kumimoji="0" lang="en-US" altLang="ja-JP" sz="1400" kern="0">
                <a:solidFill>
                  <a:srgbClr val="000000">
                    <a:lumMod val="65000"/>
                    <a:lumOff val="35000"/>
                  </a:srgbClr>
                </a:solidFill>
                <a:latin typeface="+mn-ea"/>
              </a:rPr>
              <a:t>	</a:t>
            </a:r>
            <a:r>
              <a:rPr lang="en-US" altLang="ja-JP" sz="1400" b="0" i="0" u="none" strike="noStrike">
                <a:effectLst/>
                <a:latin typeface="+mn-ea"/>
                <a:hlinkClick r:id="rId5"/>
              </a:rPr>
              <a:t>https://www.lycbiz.com/jp/terms-and-policies/yahoo/</a:t>
            </a:r>
            <a:endParaRPr lang="en-US" altLang="ja-JP" sz="1400" b="0" i="0" u="none" strike="noStrike">
              <a:effectLst/>
              <a:latin typeface="+mn-ea"/>
            </a:endParaRPr>
          </a:p>
          <a:p>
            <a:pPr marL="742950" lvl="1" indent="-285750">
              <a:lnSpc>
                <a:spcPct val="120000"/>
              </a:lnSpc>
              <a:spcAft>
                <a:spcPts val="600"/>
              </a:spcAft>
              <a:buFont typeface="Wingdings" pitchFamily="2" charset="2"/>
              <a:buChar char="n"/>
              <a:defRPr/>
            </a:pPr>
            <a:r>
              <a:rPr kumimoji="0" lang="en-US" altLang="ja-JP" sz="1400" kern="0">
                <a:solidFill>
                  <a:srgbClr val="0D0D0D"/>
                </a:solidFill>
                <a:latin typeface="+mn-ea"/>
              </a:rPr>
              <a:t>Yahoo!</a:t>
            </a:r>
            <a:r>
              <a:rPr kumimoji="0" lang="ja-JP" altLang="en-US" sz="1400" kern="0">
                <a:solidFill>
                  <a:srgbClr val="0D0D0D"/>
                </a:solidFill>
                <a:latin typeface="+mn-ea"/>
              </a:rPr>
              <a:t>広告 ヘルプ</a:t>
            </a:r>
            <a:r>
              <a:rPr kumimoji="0" lang="en-US" altLang="ja-JP" sz="1400" kern="0">
                <a:solidFill>
                  <a:srgbClr val="000000">
                    <a:lumMod val="65000"/>
                    <a:lumOff val="35000"/>
                  </a:srgbClr>
                </a:solidFill>
                <a:latin typeface="+mn-ea"/>
              </a:rPr>
              <a:t>	</a:t>
            </a:r>
            <a:r>
              <a:rPr kumimoji="0" lang="en-US" altLang="ja-JP" sz="1400" kern="0">
                <a:solidFill>
                  <a:srgbClr val="000000">
                    <a:lumMod val="65000"/>
                    <a:lumOff val="35000"/>
                  </a:srgbClr>
                </a:solidFill>
                <a:latin typeface="+mn-ea"/>
                <a:hlinkClick r:id="rId6"/>
              </a:rPr>
              <a:t>https://ads-help.yahoo-net.jp/</a:t>
            </a:r>
            <a:endParaRPr kumimoji="0" lang="en-US" altLang="ja-JP" sz="1400" kern="0">
              <a:solidFill>
                <a:srgbClr val="000000">
                  <a:lumMod val="65000"/>
                  <a:lumOff val="35000"/>
                </a:srgbClr>
              </a:solidFill>
              <a:latin typeface="+mn-ea"/>
            </a:endParaRPr>
          </a:p>
          <a:p>
            <a:pPr>
              <a:lnSpc>
                <a:spcPct val="120000"/>
              </a:lnSpc>
              <a:spcAft>
                <a:spcPts val="600"/>
              </a:spcAft>
              <a:defRPr/>
            </a:pPr>
            <a:endParaRPr kumimoji="0" lang="en-US" altLang="ja-JP" sz="1400" kern="0">
              <a:solidFill>
                <a:srgbClr val="000000">
                  <a:lumMod val="65000"/>
                  <a:lumOff val="35000"/>
                </a:srgbClr>
              </a:solidFill>
              <a:latin typeface="Meiryo" panose="020B0604030504040204" pitchFamily="34" charset="-128"/>
              <a:ea typeface="Meiryo" panose="020B0604030504040204" pitchFamily="34" charset="-128"/>
            </a:endParaRPr>
          </a:p>
          <a:p>
            <a:pPr marL="285750" indent="-285750">
              <a:lnSpc>
                <a:spcPct val="120000"/>
              </a:lnSpc>
              <a:spcAft>
                <a:spcPts val="600"/>
              </a:spcAft>
              <a:buFont typeface="Wingdings" pitchFamily="2" charset="2"/>
              <a:buChar char="n"/>
              <a:defRPr/>
            </a:pPr>
            <a:r>
              <a:rPr kumimoji="0" lang="ja-JP" altLang="en-US" sz="1400" kern="0">
                <a:solidFill>
                  <a:srgbClr val="0D0D0D"/>
                </a:solidFill>
                <a:latin typeface="Meiryo" panose="020B0604030504040204" pitchFamily="34" charset="-128"/>
                <a:ea typeface="Meiryo" panose="020B0604030504040204" pitchFamily="34" charset="-128"/>
              </a:rPr>
              <a:t>広告の掲載内容や販売内容が変更になる場合があります。あらかじめご了承ください。</a:t>
            </a:r>
            <a:endParaRPr kumimoji="0" lang="en-US" altLang="ja-JP" sz="1400" kern="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itchFamily="2" charset="2"/>
              <a:buChar char="n"/>
              <a:defRPr/>
            </a:pPr>
            <a:r>
              <a:rPr kumimoji="0" lang="ja-JP" altLang="en-US" sz="1400" kern="0">
                <a:solidFill>
                  <a:srgbClr val="0D0D0D"/>
                </a:solidFill>
                <a:latin typeface="Meiryo" panose="020B0604030504040204" pitchFamily="34" charset="-128"/>
                <a:ea typeface="Meiryo" panose="020B0604030504040204" pitchFamily="34" charset="-128"/>
              </a:rPr>
              <a:t>広告が掲載されるウェブサイトやアプリケーション</a:t>
            </a:r>
            <a:r>
              <a:rPr kumimoji="0" lang="ja-JP" altLang="ja-JP" sz="1400" kern="0">
                <a:solidFill>
                  <a:srgbClr val="0D0D0D"/>
                </a:solidFill>
                <a:latin typeface="Meiryo" panose="020B0604030504040204" pitchFamily="34" charset="-128"/>
                <a:ea typeface="Meiryo" panose="020B0604030504040204" pitchFamily="34" charset="-128"/>
              </a:rPr>
              <a:t>の内容・構成は、予告なく変更になる場合や、災害時、通信障害時、他プロモーション時等、特別編成になる場合があります。また、それらに</a:t>
            </a:r>
            <a:r>
              <a:rPr kumimoji="0" lang="ja-JP" altLang="en-US" sz="1400" kern="0">
                <a:solidFill>
                  <a:srgbClr val="0D0D0D"/>
                </a:solidFill>
                <a:latin typeface="Meiryo" panose="020B0604030504040204" pitchFamily="34" charset="-128"/>
                <a:ea typeface="Meiryo" panose="020B0604030504040204" pitchFamily="34" charset="-128"/>
              </a:rPr>
              <a:t>伴い広告</a:t>
            </a:r>
            <a:r>
              <a:rPr kumimoji="0" lang="ja-JP" altLang="ja-JP" sz="1400" kern="0">
                <a:solidFill>
                  <a:srgbClr val="0D0D0D"/>
                </a:solidFill>
                <a:latin typeface="Meiryo" panose="020B0604030504040204" pitchFamily="34" charset="-128"/>
                <a:ea typeface="Meiryo" panose="020B0604030504040204" pitchFamily="34" charset="-128"/>
              </a:rPr>
              <a:t>掲載</a:t>
            </a:r>
            <a:r>
              <a:rPr kumimoji="0" lang="ja-JP" altLang="en-US" sz="1400" kern="0">
                <a:solidFill>
                  <a:srgbClr val="0D0D0D"/>
                </a:solidFill>
                <a:latin typeface="Meiryo" panose="020B0604030504040204" pitchFamily="34" charset="-128"/>
                <a:ea typeface="Meiryo" panose="020B0604030504040204" pitchFamily="34" charset="-128"/>
              </a:rPr>
              <a:t>位置</a:t>
            </a:r>
            <a:r>
              <a:rPr kumimoji="0" lang="ja-JP" altLang="ja-JP" sz="1400" kern="0">
                <a:solidFill>
                  <a:srgbClr val="0D0D0D"/>
                </a:solidFill>
                <a:latin typeface="Meiryo" panose="020B0604030504040204" pitchFamily="34" charset="-128"/>
                <a:ea typeface="Meiryo" panose="020B0604030504040204" pitchFamily="34" charset="-128"/>
              </a:rPr>
              <a:t>が変更になる場合があります。</a:t>
            </a:r>
            <a:endParaRPr kumimoji="0" lang="en-US" altLang="ja-JP" sz="1400" kern="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itchFamily="2" charset="2"/>
              <a:buChar char="n"/>
              <a:defRPr/>
            </a:pPr>
            <a:r>
              <a:rPr kumimoji="0" lang="ja-JP" altLang="en-US" sz="1400" kern="0">
                <a:solidFill>
                  <a:srgbClr val="0D0D0D"/>
                </a:solidFill>
                <a:latin typeface="Meiryo" panose="020B0604030504040204" pitchFamily="34" charset="-128"/>
                <a:ea typeface="Meiryo" panose="020B0604030504040204" pitchFamily="34" charset="-128"/>
              </a:rPr>
              <a:t>弊社サービスによる特別演出に伴い、演出期間を含めた掲載期間の販売を停止する場合があります。</a:t>
            </a:r>
            <a:endParaRPr kumimoji="0" lang="en-US" altLang="ja-JP" sz="1400" kern="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itchFamily="2" charset="2"/>
              <a:buChar char="n"/>
              <a:defRPr/>
            </a:pPr>
            <a:r>
              <a:rPr kumimoji="0" lang="ja-JP" altLang="en-US" sz="1400" kern="0">
                <a:solidFill>
                  <a:srgbClr val="0D0D0D"/>
                </a:solidFill>
                <a:latin typeface="Meiryo" panose="020B0604030504040204" pitchFamily="34" charset="-128"/>
                <a:ea typeface="Meiryo" panose="020B0604030504040204" pitchFamily="34" charset="-128"/>
              </a:rPr>
              <a:t>市区郡合併などでターゲティング対象のエリアが変更・廃止になる場合があります。</a:t>
            </a:r>
            <a:endParaRPr kumimoji="0" lang="en-US" altLang="ja-JP" sz="1400" kern="0">
              <a:solidFill>
                <a:srgbClr val="0D0D0D"/>
              </a:solidFill>
              <a:latin typeface="Meiryo" panose="020B0604030504040204" pitchFamily="34" charset="-128"/>
              <a:ea typeface="Meiryo" panose="020B0604030504040204" pitchFamily="34" charset="-128"/>
            </a:endParaRPr>
          </a:p>
          <a:p>
            <a:pPr marL="285750" indent="-285750">
              <a:lnSpc>
                <a:spcPct val="120000"/>
              </a:lnSpc>
              <a:spcAft>
                <a:spcPts val="600"/>
              </a:spcAft>
              <a:buFont typeface="Wingdings" pitchFamily="2" charset="2"/>
              <a:buChar char="n"/>
              <a:defRPr/>
            </a:pPr>
            <a:endParaRPr kumimoji="0" lang="en-US" altLang="ja-JP" sz="1400" kern="0">
              <a:solidFill>
                <a:srgbClr val="0D0D0D"/>
              </a:solidFill>
              <a:latin typeface="Meiryo" panose="020B0604030504040204" pitchFamily="34" charset="-128"/>
              <a:ea typeface="Meiryo" panose="020B0604030504040204" pitchFamily="34" charset="-128"/>
            </a:endParaRPr>
          </a:p>
          <a:p>
            <a:pPr marL="285750" indent="-285750">
              <a:lnSpc>
                <a:spcPct val="120000"/>
              </a:lnSpc>
              <a:spcAft>
                <a:spcPts val="600"/>
              </a:spcAft>
              <a:buFont typeface="Wingdings" pitchFamily="2" charset="2"/>
              <a:buChar char="n"/>
              <a:defRPr/>
            </a:pPr>
            <a:r>
              <a:rPr kumimoji="0" lang="ja-JP" altLang="en-US" sz="1400" kern="0">
                <a:solidFill>
                  <a:srgbClr val="0D0D0D"/>
                </a:solidFill>
                <a:latin typeface="Meiryo" panose="020B0604030504040204" pitchFamily="34" charset="-128"/>
                <a:ea typeface="Meiryo" panose="020B0604030504040204" pitchFamily="34" charset="-128"/>
              </a:rPr>
              <a:t>セールスシートの「商品一覧」ページに記載の「掲載場所」が複数のサービスやサービス内の階層、記事・種目などのカテゴリーを包含する場合、一部のサービス、サービス内の階層、カテゴリーで広告掲載されない場合があります。</a:t>
            </a:r>
            <a:endParaRPr kumimoji="0" lang="en-US" altLang="ja-JP" sz="1400" kern="0">
              <a:solidFill>
                <a:srgbClr val="0D0D0D"/>
              </a:solidFill>
              <a:latin typeface="Meiryo" panose="020B0604030504040204" pitchFamily="34" charset="-128"/>
              <a:ea typeface="Meiryo" panose="020B0604030504040204" pitchFamily="34" charset="-128"/>
            </a:endParaRPr>
          </a:p>
          <a:p>
            <a:pPr marL="285750" indent="-285750">
              <a:lnSpc>
                <a:spcPct val="120000"/>
              </a:lnSpc>
              <a:spcAft>
                <a:spcPts val="600"/>
              </a:spcAft>
              <a:buFont typeface="Wingdings" pitchFamily="2" charset="2"/>
              <a:buChar char="n"/>
              <a:defRPr/>
            </a:pPr>
            <a:endParaRPr kumimoji="0" lang="en-US" altLang="ja-JP" sz="1400" kern="0">
              <a:solidFill>
                <a:srgbClr val="0D0D0D"/>
              </a:solidFill>
              <a:latin typeface="Meiryo" panose="020B0604030504040204" pitchFamily="34" charset="-128"/>
              <a:ea typeface="Meiryo" panose="020B0604030504040204" pitchFamily="34" charset="-128"/>
            </a:endParaRPr>
          </a:p>
          <a:p>
            <a:pPr marL="285750" indent="-285750">
              <a:lnSpc>
                <a:spcPct val="120000"/>
              </a:lnSpc>
              <a:spcAft>
                <a:spcPts val="600"/>
              </a:spcAft>
              <a:buFont typeface="Wingdings" pitchFamily="2" charset="2"/>
              <a:buChar char="n"/>
              <a:defRPr/>
            </a:pPr>
            <a:r>
              <a:rPr lang="ja-JP" altLang="en-US" sz="1400" b="0" i="0">
                <a:solidFill>
                  <a:srgbClr val="0D0D0D"/>
                </a:solidFill>
                <a:effectLst/>
                <a:latin typeface="Hiragino Kaku Gothic Pro"/>
              </a:rPr>
              <a:t>商品によってはセールスシートの「商品一覧」ページに記載の「購入期間」より短期間で購入可能ですが、予約時のシミュレーションビューアブルインプレッションを下回る場合があります。</a:t>
            </a: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4237371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プレースホルダー 8" descr="アイコン&#10;&#10;自動的に生成された説明">
            <a:extLst>
              <a:ext uri="{FF2B5EF4-FFF2-40B4-BE49-F238E27FC236}">
                <a16:creationId xmlns:a16="http://schemas.microsoft.com/office/drawing/2014/main" id="{B732959F-B856-AD2E-A2B6-1BA0908F9E2A}"/>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ディスプレイ広告（予約型）　共通免責事項・注意事項</a:t>
            </a:r>
            <a:endParaRPr kumimoji="1" lang="ja-JP" altLang="en-US"/>
          </a:p>
        </p:txBody>
      </p:sp>
      <p:sp>
        <p:nvSpPr>
          <p:cNvPr id="5" name="テキスト ボックス 4">
            <a:extLst>
              <a:ext uri="{FF2B5EF4-FFF2-40B4-BE49-F238E27FC236}">
                <a16:creationId xmlns:a16="http://schemas.microsoft.com/office/drawing/2014/main" id="{00F8B774-797B-3F02-CD78-33F61D8A9E55}"/>
              </a:ext>
            </a:extLst>
          </p:cNvPr>
          <p:cNvSpPr txBox="1"/>
          <p:nvPr/>
        </p:nvSpPr>
        <p:spPr>
          <a:xfrm>
            <a:off x="479425" y="1089025"/>
            <a:ext cx="11233150" cy="4070345"/>
          </a:xfrm>
          <a:prstGeom prst="rect">
            <a:avLst/>
          </a:prstGeom>
          <a:noFill/>
        </p:spPr>
        <p:txBody>
          <a:bodyPr wrap="square" lIns="0" tIns="0" rIns="0" bIns="0" rtlCol="0" anchor="t">
            <a:spAutoFit/>
          </a:bodyPr>
          <a:lstStyle/>
          <a:p>
            <a:pPr marL="285750" indent="-285750">
              <a:lnSpc>
                <a:spcPct val="120000"/>
              </a:lnSpc>
              <a:spcAft>
                <a:spcPts val="600"/>
              </a:spcAft>
              <a:buFont typeface="Wingdings" pitchFamily="2" charset="2"/>
              <a:buChar char="n"/>
              <a:defRPr/>
            </a:pPr>
            <a:r>
              <a:rPr kumimoji="0" lang="ja-JP" altLang="en-US" sz="1400" kern="0">
                <a:solidFill>
                  <a:srgbClr val="0D0D0D"/>
                </a:solidFill>
                <a:latin typeface="Meiryo"/>
                <a:ea typeface="Meiryo"/>
              </a:rPr>
              <a:t>広告掲載調整時間について</a:t>
            </a:r>
            <a:br>
              <a:rPr lang="en-US" altLang="ja-JP" sz="1400" kern="0" dirty="0">
                <a:latin typeface="Meiryo" panose="020B0604030504040204" pitchFamily="34" charset="-128"/>
                <a:ea typeface="Meiryo" panose="020B0604030504040204" pitchFamily="34" charset="-128"/>
              </a:rPr>
            </a:br>
            <a:r>
              <a:rPr kumimoji="0" lang="ja-JP" altLang="en-US" sz="1400" kern="0">
                <a:solidFill>
                  <a:srgbClr val="0D0D0D"/>
                </a:solidFill>
                <a:latin typeface="Meiryo"/>
                <a:ea typeface="Meiryo"/>
              </a:rPr>
              <a:t>次に定める時間は「広告掲載調整時間」とし、広告掲載調整時間内に発生した不具合について、LINEヤフーは免責されます。</a:t>
            </a:r>
            <a:br>
              <a:rPr lang="en-US" altLang="ja-JP" sz="1400" kern="0" dirty="0">
                <a:latin typeface="Meiryo" panose="020B0604030504040204" pitchFamily="34" charset="-128"/>
                <a:ea typeface="Meiryo" panose="020B0604030504040204" pitchFamily="34" charset="-128"/>
              </a:rPr>
            </a:br>
            <a:r>
              <a:rPr kumimoji="0" lang="ja-JP" altLang="en-US" sz="1400" kern="0">
                <a:solidFill>
                  <a:srgbClr val="0D0D0D"/>
                </a:solidFill>
                <a:latin typeface="Meiryo"/>
                <a:ea typeface="Meiryo"/>
              </a:rPr>
              <a:t>（</a:t>
            </a:r>
            <a:r>
              <a:rPr kumimoji="0" lang="en-US" altLang="ja-JP" sz="1400" kern="0" dirty="0">
                <a:solidFill>
                  <a:srgbClr val="0D0D0D"/>
                </a:solidFill>
                <a:latin typeface="Meiryo"/>
                <a:ea typeface="Meiryo"/>
              </a:rPr>
              <a:t>1</a:t>
            </a:r>
            <a:r>
              <a:rPr kumimoji="0" lang="ja-JP" altLang="en-US" sz="1400" kern="0">
                <a:solidFill>
                  <a:srgbClr val="0D0D0D"/>
                </a:solidFill>
                <a:latin typeface="Meiryo"/>
                <a:ea typeface="Meiryo"/>
              </a:rPr>
              <a:t>）</a:t>
            </a:r>
            <a:r>
              <a:rPr kumimoji="0" lang="en-US" altLang="ja-JP" sz="1400" kern="0" dirty="0">
                <a:solidFill>
                  <a:srgbClr val="0D0D0D"/>
                </a:solidFill>
                <a:latin typeface="Meiryo"/>
                <a:ea typeface="Meiryo"/>
              </a:rPr>
              <a:t>	</a:t>
            </a:r>
            <a:r>
              <a:rPr kumimoji="0" lang="ja-JP" altLang="en-US" sz="1400" kern="0">
                <a:solidFill>
                  <a:srgbClr val="0D0D0D"/>
                </a:solidFill>
                <a:latin typeface="Meiryo"/>
                <a:ea typeface="Meiryo"/>
              </a:rPr>
              <a:t>広告掲載開始日、および広告内容を変更した後の掲載開始日において、掲載開始から</a:t>
            </a:r>
            <a:r>
              <a:rPr kumimoji="0" lang="en-US" altLang="ja-JP" sz="1400" kern="0" dirty="0">
                <a:solidFill>
                  <a:srgbClr val="0D0D0D"/>
                </a:solidFill>
                <a:latin typeface="Meiryo"/>
                <a:ea typeface="Meiryo"/>
              </a:rPr>
              <a:t>12</a:t>
            </a:r>
            <a:r>
              <a:rPr kumimoji="0" lang="ja-JP" altLang="en-US" sz="1400" kern="0">
                <a:solidFill>
                  <a:srgbClr val="0D0D0D"/>
                </a:solidFill>
                <a:latin typeface="Meiryo"/>
                <a:ea typeface="Meiryo"/>
              </a:rPr>
              <a:t>時間を広告掲載調整時間とします。</a:t>
            </a:r>
            <a:br>
              <a:rPr lang="en-US" altLang="ja-JP" sz="1400" kern="0" dirty="0">
                <a:latin typeface="Meiryo" panose="020B0604030504040204" pitchFamily="34" charset="-128"/>
                <a:ea typeface="Meiryo" panose="020B0604030504040204" pitchFamily="34" charset="-128"/>
              </a:rPr>
            </a:br>
            <a:r>
              <a:rPr kumimoji="0" lang="ja-JP" altLang="en-US" sz="1400" kern="0" dirty="0">
                <a:solidFill>
                  <a:srgbClr val="0D0D0D"/>
                </a:solidFill>
                <a:latin typeface="Meiryo"/>
                <a:ea typeface="Meiryo"/>
              </a:rPr>
              <a:t>　　</a:t>
            </a:r>
            <a:r>
              <a:rPr kumimoji="0" lang="en-US" altLang="ja-JP" sz="1400" kern="0" dirty="0">
                <a:solidFill>
                  <a:srgbClr val="0D0D0D"/>
                </a:solidFill>
                <a:latin typeface="Meiryo"/>
                <a:ea typeface="Meiryo"/>
              </a:rPr>
              <a:t>	</a:t>
            </a:r>
            <a:r>
              <a:rPr kumimoji="0" lang="ja-JP" altLang="en-US" sz="1400" kern="0">
                <a:solidFill>
                  <a:srgbClr val="0D0D0D"/>
                </a:solidFill>
                <a:latin typeface="Meiryo"/>
                <a:ea typeface="Meiryo"/>
              </a:rPr>
              <a:t>ただし、以下の（</a:t>
            </a:r>
            <a:r>
              <a:rPr kumimoji="0" lang="en-US" altLang="ja-JP" sz="1400" kern="0" dirty="0">
                <a:solidFill>
                  <a:srgbClr val="0D0D0D"/>
                </a:solidFill>
                <a:latin typeface="Meiryo"/>
                <a:ea typeface="Meiryo"/>
              </a:rPr>
              <a:t>2</a:t>
            </a:r>
            <a:r>
              <a:rPr kumimoji="0" lang="ja-JP" altLang="en-US" sz="1400" kern="0">
                <a:solidFill>
                  <a:srgbClr val="0D0D0D"/>
                </a:solidFill>
                <a:latin typeface="Meiryo"/>
                <a:ea typeface="Meiryo"/>
              </a:rPr>
              <a:t>）（</a:t>
            </a:r>
            <a:r>
              <a:rPr kumimoji="0" lang="en-US" altLang="ja-JP" sz="1400" kern="0" dirty="0">
                <a:solidFill>
                  <a:srgbClr val="0D0D0D"/>
                </a:solidFill>
                <a:latin typeface="Meiryo"/>
                <a:ea typeface="Meiryo"/>
              </a:rPr>
              <a:t>3</a:t>
            </a:r>
            <a:r>
              <a:rPr kumimoji="0" lang="ja-JP" altLang="en-US" sz="1400" kern="0">
                <a:solidFill>
                  <a:srgbClr val="0D0D0D"/>
                </a:solidFill>
                <a:latin typeface="Meiryo"/>
                <a:ea typeface="Meiryo"/>
              </a:rPr>
              <a:t>）に該当する場合は、その定めに従います。</a:t>
            </a:r>
            <a:br>
              <a:rPr lang="en-US" altLang="ja-JP" sz="1400" kern="0" dirty="0">
                <a:latin typeface="Meiryo" panose="020B0604030504040204" pitchFamily="34" charset="-128"/>
                <a:ea typeface="Meiryo" panose="020B0604030504040204" pitchFamily="34" charset="-128"/>
              </a:rPr>
            </a:br>
            <a:r>
              <a:rPr kumimoji="0" lang="ja-JP" altLang="en-US" sz="1400" kern="0">
                <a:solidFill>
                  <a:srgbClr val="0D0D0D"/>
                </a:solidFill>
                <a:latin typeface="Meiryo"/>
                <a:ea typeface="Meiryo"/>
              </a:rPr>
              <a:t>（</a:t>
            </a:r>
            <a:r>
              <a:rPr kumimoji="0" lang="en-US" altLang="ja-JP" sz="1400" kern="0" dirty="0">
                <a:solidFill>
                  <a:srgbClr val="0D0D0D"/>
                </a:solidFill>
                <a:latin typeface="Meiryo"/>
                <a:ea typeface="Meiryo"/>
              </a:rPr>
              <a:t>2</a:t>
            </a:r>
            <a:r>
              <a:rPr kumimoji="0" lang="ja-JP" altLang="en-US" sz="1400" kern="0">
                <a:solidFill>
                  <a:srgbClr val="0D0D0D"/>
                </a:solidFill>
                <a:latin typeface="Meiryo"/>
                <a:ea typeface="Meiryo"/>
              </a:rPr>
              <a:t>）</a:t>
            </a:r>
            <a:r>
              <a:rPr kumimoji="0" lang="en-US" altLang="ja-JP" sz="1400" kern="0" dirty="0">
                <a:solidFill>
                  <a:srgbClr val="0D0D0D"/>
                </a:solidFill>
                <a:latin typeface="Meiryo"/>
                <a:ea typeface="Meiryo"/>
              </a:rPr>
              <a:t>	</a:t>
            </a:r>
            <a:r>
              <a:rPr kumimoji="0" lang="ja-JP" altLang="en-US" sz="1400" kern="0">
                <a:solidFill>
                  <a:srgbClr val="0D0D0D"/>
                </a:solidFill>
                <a:latin typeface="Meiryo"/>
                <a:ea typeface="Meiryo"/>
              </a:rPr>
              <a:t>広告掲載開始日が営業日以外の場合、当該広告の掲載開始時間から、翌営業日の正午までを広告掲載調整時間とします。</a:t>
            </a:r>
            <a:br>
              <a:rPr lang="en-US" altLang="ja-JP" sz="1400" kern="0" dirty="0">
                <a:latin typeface="Meiryo" panose="020B0604030504040204" pitchFamily="34" charset="-128"/>
                <a:ea typeface="Meiryo" panose="020B0604030504040204" pitchFamily="34" charset="-128"/>
              </a:rPr>
            </a:br>
            <a:r>
              <a:rPr kumimoji="0" lang="ja-JP" altLang="en-US" sz="1400" kern="0">
                <a:solidFill>
                  <a:srgbClr val="0D0D0D"/>
                </a:solidFill>
                <a:latin typeface="Meiryo"/>
                <a:ea typeface="Meiryo"/>
              </a:rPr>
              <a:t>（</a:t>
            </a:r>
            <a:r>
              <a:rPr kumimoji="0" lang="en-US" altLang="ja-JP" sz="1400" kern="0" dirty="0">
                <a:solidFill>
                  <a:srgbClr val="0D0D0D"/>
                </a:solidFill>
                <a:latin typeface="Meiryo"/>
                <a:ea typeface="Meiryo"/>
              </a:rPr>
              <a:t>3</a:t>
            </a:r>
            <a:r>
              <a:rPr kumimoji="0" lang="ja-JP" altLang="en-US" sz="1400" kern="0">
                <a:solidFill>
                  <a:srgbClr val="0D0D0D"/>
                </a:solidFill>
                <a:latin typeface="Meiryo"/>
                <a:ea typeface="Meiryo"/>
              </a:rPr>
              <a:t>）</a:t>
            </a:r>
            <a:r>
              <a:rPr kumimoji="0" lang="en-US" altLang="ja-JP" sz="1400" kern="0" dirty="0">
                <a:solidFill>
                  <a:srgbClr val="0D0D0D"/>
                </a:solidFill>
                <a:latin typeface="Meiryo"/>
                <a:ea typeface="Meiryo"/>
              </a:rPr>
              <a:t>	</a:t>
            </a:r>
            <a:r>
              <a:rPr kumimoji="0" lang="ja-JP" altLang="en-US" sz="1400" kern="0">
                <a:solidFill>
                  <a:srgbClr val="0D0D0D"/>
                </a:solidFill>
                <a:latin typeface="Meiryo"/>
                <a:ea typeface="Meiryo"/>
              </a:rPr>
              <a:t>広告の総掲載予定時間が</a:t>
            </a:r>
            <a:r>
              <a:rPr kumimoji="0" lang="en-US" altLang="ja-JP" sz="1400" kern="0" dirty="0">
                <a:solidFill>
                  <a:srgbClr val="0D0D0D"/>
                </a:solidFill>
                <a:latin typeface="Meiryo"/>
                <a:ea typeface="Meiryo"/>
              </a:rPr>
              <a:t>12</a:t>
            </a:r>
            <a:r>
              <a:rPr kumimoji="0" lang="ja-JP" altLang="en-US" sz="1400" kern="0">
                <a:solidFill>
                  <a:srgbClr val="0D0D0D"/>
                </a:solidFill>
                <a:latin typeface="Meiryo"/>
                <a:ea typeface="Meiryo"/>
              </a:rPr>
              <a:t>時間未満の場合、総掲載予定時間の</a:t>
            </a:r>
            <a:r>
              <a:rPr kumimoji="0" lang="en-US" altLang="ja-JP" sz="1400" kern="0" dirty="0">
                <a:solidFill>
                  <a:srgbClr val="0D0D0D"/>
                </a:solidFill>
                <a:latin typeface="Meiryo"/>
                <a:ea typeface="Meiryo"/>
              </a:rPr>
              <a:t>10</a:t>
            </a:r>
            <a:r>
              <a:rPr kumimoji="0" lang="ja-JP" altLang="en-US" sz="1400" kern="0">
                <a:solidFill>
                  <a:srgbClr val="0D0D0D"/>
                </a:solidFill>
                <a:latin typeface="Meiryo"/>
                <a:ea typeface="Meiryo"/>
              </a:rPr>
              <a:t>％にあたる時間を上限に広告掲載調整時間とします。</a:t>
            </a:r>
            <a:endParaRPr kumimoji="0" lang="en-US" altLang="ja-JP" sz="1400" kern="0">
              <a:solidFill>
                <a:srgbClr val="0D0D0D"/>
              </a:solidFill>
              <a:latin typeface="Meiryo"/>
              <a:ea typeface="Meiryo"/>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endParaRPr kumimoji="0" lang="en-US" altLang="ja-JP" sz="1400" kern="0">
              <a:solidFill>
                <a:srgbClr val="0D0D0D"/>
              </a:solidFill>
              <a:latin typeface="Meiryo" panose="020B0604030504040204" pitchFamily="34" charset="-128"/>
              <a:ea typeface="Meiryo" panose="020B0604030504040204" pitchFamily="34" charset="-128"/>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ja-JP" altLang="en-US"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枠購入型、時間帯ジャック購入型の商品について</a:t>
            </a:r>
            <a:endParaRPr kumimoji="0" lang="en-US" altLang="ja-JP" sz="1400" b="0" i="0" u="none" strike="noStrike" kern="0" cap="none" spc="0" normalizeH="0" baseline="0" noProof="0">
              <a:ln>
                <a:noFill/>
              </a:ln>
              <a:solidFill>
                <a:srgbClr val="0D0D0D"/>
              </a:solidFill>
              <a:effectLst/>
              <a:uLnTx/>
              <a:uFillTx/>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itchFamily="2" charset="2"/>
              <a:buChar char="n"/>
              <a:defRPr/>
            </a:pPr>
            <a:r>
              <a:rPr lang="ja-JP" altLang="en-US" sz="1400" b="0" i="0">
                <a:solidFill>
                  <a:srgbClr val="0D0D0D"/>
                </a:solidFill>
                <a:effectLst/>
                <a:latin typeface="Hiragino Kaku Gothic Pro"/>
              </a:rPr>
              <a:t>セールスシートの「商品一覧」ページ、「時間帯ジャック価格表」ページに記載の「想定ビューアブルインプレッション」は広告視聴数の目安です。結果として下回る場合があります。</a:t>
            </a:r>
            <a:endParaRPr lang="en-US" altLang="ja-JP" sz="1400" b="0" i="0">
              <a:solidFill>
                <a:srgbClr val="0D0D0D"/>
              </a:solidFill>
              <a:effectLst/>
              <a:latin typeface="Hiragino Kaku Gothic Pro"/>
            </a:endParaRPr>
          </a:p>
          <a:p>
            <a:pPr marL="742950" lvl="1" indent="-285750">
              <a:lnSpc>
                <a:spcPct val="120000"/>
              </a:lnSpc>
              <a:spcAft>
                <a:spcPts val="600"/>
              </a:spcAft>
              <a:buFont typeface="Wingdings" pitchFamily="2" charset="2"/>
              <a:buChar char="n"/>
              <a:defRPr/>
            </a:pPr>
            <a:r>
              <a:rPr kumimoji="0" lang="ja-JP" altLang="en-US" sz="1400" b="0" i="0" u="none" strike="noStrike" kern="0" cap="none" spc="0" normalizeH="0" baseline="0" noProof="0">
                <a:ln>
                  <a:noFill/>
                </a:ln>
                <a:solidFill>
                  <a:srgbClr val="0D0D0D"/>
                </a:solidFill>
                <a:effectLst/>
                <a:uLnTx/>
                <a:uFillTx/>
                <a:latin typeface="Meiryo"/>
                <a:ea typeface="Meiryo"/>
              </a:rPr>
              <a:t>ユーザーが当該広告の非表示設定を実施した場合など、</a:t>
            </a:r>
            <a:r>
              <a:rPr kumimoji="0" lang="ja-JP" altLang="en-US" sz="1400" kern="0">
                <a:solidFill>
                  <a:srgbClr val="0D0D0D"/>
                </a:solidFill>
                <a:latin typeface="Meiryo"/>
                <a:ea typeface="Meiryo"/>
              </a:rPr>
              <a:t>ディスプレイ広告（運用型）を含めた</a:t>
            </a:r>
            <a:r>
              <a:rPr kumimoji="0" lang="ja-JP" altLang="en-US" sz="1400" b="0" i="0" u="none" strike="noStrike" kern="0" cap="none" spc="0" normalizeH="0" baseline="0" noProof="0">
                <a:ln>
                  <a:noFill/>
                </a:ln>
                <a:solidFill>
                  <a:srgbClr val="0D0D0D"/>
                </a:solidFill>
                <a:effectLst/>
                <a:uLnTx/>
                <a:uFillTx/>
                <a:latin typeface="Meiryo"/>
                <a:ea typeface="Meiryo"/>
              </a:rPr>
              <a:t>他社の広告配信設定の状況により、</a:t>
            </a:r>
            <a:r>
              <a:rPr kumimoji="0" lang="en-US" altLang="ja-JP" sz="1400" b="0" i="0" u="none" strike="noStrike" kern="0" cap="none" spc="0" normalizeH="0" baseline="0" noProof="0" dirty="0">
                <a:ln>
                  <a:noFill/>
                </a:ln>
                <a:solidFill>
                  <a:srgbClr val="0D0D0D"/>
                </a:solidFill>
                <a:effectLst/>
                <a:uLnTx/>
                <a:uFillTx/>
                <a:latin typeface="Meiryo"/>
                <a:ea typeface="Meiryo"/>
              </a:rPr>
              <a:t>SOV100</a:t>
            </a:r>
            <a:r>
              <a:rPr kumimoji="0" lang="ja-JP" altLang="en-US" sz="1400" kern="0">
                <a:solidFill>
                  <a:srgbClr val="0D0D0D"/>
                </a:solidFill>
                <a:latin typeface="Meiryo"/>
                <a:ea typeface="Meiryo"/>
              </a:rPr>
              <a:t>％</a:t>
            </a:r>
            <a:r>
              <a:rPr kumimoji="0" lang="ja-JP" altLang="en-US" sz="1400" b="0" i="0" u="none" strike="noStrike" kern="0" cap="none" spc="0" normalizeH="0" baseline="0" noProof="0">
                <a:ln>
                  <a:noFill/>
                </a:ln>
                <a:solidFill>
                  <a:srgbClr val="0D0D0D"/>
                </a:solidFill>
                <a:effectLst/>
                <a:uLnTx/>
                <a:uFillTx/>
                <a:latin typeface="Meiryo"/>
                <a:ea typeface="Meiryo"/>
              </a:rPr>
              <a:t>配信の購入の場合でも他社の広告が配信される場合があります。</a:t>
            </a:r>
            <a:endParaRPr kumimoji="0" lang="en-US" altLang="ja-JP" sz="1400" b="0" i="0" u="none" strike="noStrike" kern="0" cap="none" spc="0" normalizeH="0" baseline="0" noProof="0">
              <a:ln>
                <a:noFill/>
              </a:ln>
              <a:solidFill>
                <a:srgbClr val="0D0D0D"/>
              </a:solidFill>
              <a:effectLst/>
              <a:uLnTx/>
              <a:uFillTx/>
              <a:latin typeface="Meiryo"/>
              <a:ea typeface="Meiryo"/>
            </a:endParaRPr>
          </a:p>
          <a:p>
            <a:pPr marL="285750" indent="-285750">
              <a:lnSpc>
                <a:spcPct val="120000"/>
              </a:lnSpc>
              <a:spcAft>
                <a:spcPts val="600"/>
              </a:spcAft>
              <a:buFont typeface="Wingdings" pitchFamily="2" charset="2"/>
              <a:buChar char="n"/>
              <a:defRPr/>
            </a:pPr>
            <a:endParaRPr kumimoji="0" lang="en-US" altLang="ja-JP" sz="1400" kern="0">
              <a:solidFill>
                <a:srgbClr val="0D0D0D"/>
              </a:solidFill>
              <a:latin typeface="Meiryo" panose="020B0604030504040204" pitchFamily="34" charset="-128"/>
              <a:ea typeface="Meiryo" panose="020B0604030504040204" pitchFamily="34" charset="-128"/>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ja-JP" altLang="en-US" sz="1400" b="0" i="0" u="none" strike="noStrike" kern="0" cap="none" spc="0" normalizeH="0" baseline="0" noProof="0">
                <a:ln>
                  <a:noFill/>
                </a:ln>
                <a:solidFill>
                  <a:srgbClr val="0D0D0D"/>
                </a:solidFill>
                <a:effectLst/>
                <a:uLnTx/>
                <a:uFillTx/>
                <a:latin typeface="Meiryo"/>
                <a:ea typeface="Meiryo"/>
              </a:rPr>
              <a:t>資料やツールに明示されている場合を除き、</a:t>
            </a:r>
            <a:r>
              <a:rPr kumimoji="0" lang="ja-JP" altLang="en-US" sz="1400" kern="0">
                <a:solidFill>
                  <a:srgbClr val="0D0D0D"/>
                </a:solidFill>
                <a:latin typeface="Meiryo"/>
                <a:ea typeface="Meiryo"/>
              </a:rPr>
              <a:t>表示金額は</a:t>
            </a:r>
            <a:r>
              <a:rPr kumimoji="0" lang="ja-JP" altLang="en-US" sz="1400" b="0" i="0" u="none" strike="noStrike" kern="0" cap="none" spc="0" normalizeH="0" baseline="0" noProof="0">
                <a:ln>
                  <a:noFill/>
                </a:ln>
                <a:solidFill>
                  <a:srgbClr val="0D0D0D"/>
                </a:solidFill>
                <a:effectLst/>
                <a:uLnTx/>
                <a:uFillTx/>
                <a:latin typeface="Meiryo"/>
                <a:ea typeface="Meiryo"/>
              </a:rPr>
              <a:t>消費税を含</a:t>
            </a:r>
            <a:r>
              <a:rPr kumimoji="0" lang="ja-JP" altLang="en-US" sz="1400" kern="0">
                <a:solidFill>
                  <a:srgbClr val="0D0D0D"/>
                </a:solidFill>
                <a:latin typeface="Meiryo"/>
                <a:ea typeface="Meiryo"/>
              </a:rPr>
              <a:t>んでおり</a:t>
            </a:r>
            <a:r>
              <a:rPr kumimoji="0" lang="ja-JP" altLang="en-US" sz="1400" b="0" i="0" u="none" strike="noStrike" kern="0" cap="none" spc="0" normalizeH="0" baseline="0" noProof="0">
                <a:ln>
                  <a:noFill/>
                </a:ln>
                <a:solidFill>
                  <a:srgbClr val="0D0D0D"/>
                </a:solidFill>
                <a:effectLst/>
                <a:uLnTx/>
                <a:uFillTx/>
                <a:latin typeface="Meiryo"/>
                <a:ea typeface="Meiryo"/>
              </a:rPr>
              <a:t>ません。</a:t>
            </a:r>
            <a:endParaRPr lang="en-US" altLang="ja-JP" sz="1400" kern="0">
              <a:solidFill>
                <a:srgbClr val="0D0D0D"/>
              </a:solidFill>
              <a:latin typeface="Meiryo"/>
              <a:ea typeface="Meiryo"/>
            </a:endParaRPr>
          </a:p>
        </p:txBody>
      </p:sp>
      <p:sp>
        <p:nvSpPr>
          <p:cNvPr id="7" name="テキスト プレースホルダー 3">
            <a:extLst>
              <a:ext uri="{FF2B5EF4-FFF2-40B4-BE49-F238E27FC236}">
                <a16:creationId xmlns:a16="http://schemas.microsoft.com/office/drawing/2014/main" id="{658FFB66-D33F-6E89-0974-9599BC7E1F2F}"/>
              </a:ext>
            </a:extLst>
          </p:cNvPr>
          <p:cNvSpPr>
            <a:spLocks noGrp="1"/>
          </p:cNvSpPr>
          <p:nvPr>
            <p:ph type="body" sz="quarter" idx="12"/>
          </p:nvPr>
        </p:nvSpPr>
        <p:spPr>
          <a:xfrm>
            <a:off x="595671" y="81412"/>
            <a:ext cx="866756" cy="410840"/>
          </a:xfrm>
        </p:spPr>
        <p:txBody>
          <a:bodyPr/>
          <a:lstStyle/>
          <a:p>
            <a:pPr marL="0" indent="0">
              <a:buNone/>
            </a:pPr>
            <a:r>
              <a:rPr lang="ja-JP" altLang="en-US"/>
              <a:t>その他・注意事項</a:t>
            </a:r>
          </a:p>
        </p:txBody>
      </p:sp>
    </p:spTree>
    <p:extLst>
      <p:ext uri="{BB962C8B-B14F-4D97-AF65-F5344CB8AC3E}">
        <p14:creationId xmlns:p14="http://schemas.microsoft.com/office/powerpoint/2010/main" val="7399548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プレースホルダー 8" descr="アイコン&#10;&#10;自動的に生成された説明">
            <a:extLst>
              <a:ext uri="{FF2B5EF4-FFF2-40B4-BE49-F238E27FC236}">
                <a16:creationId xmlns:a16="http://schemas.microsoft.com/office/drawing/2014/main" id="{B732959F-B856-AD2E-A2B6-1BA0908F9E2A}"/>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よくあるお問い合わせ</a:t>
            </a:r>
            <a:endParaRPr kumimoji="1" lang="ja-JP" altLang="en-US"/>
          </a:p>
        </p:txBody>
      </p:sp>
      <p:sp>
        <p:nvSpPr>
          <p:cNvPr id="5" name="テキスト ボックス 4">
            <a:extLst>
              <a:ext uri="{FF2B5EF4-FFF2-40B4-BE49-F238E27FC236}">
                <a16:creationId xmlns:a16="http://schemas.microsoft.com/office/drawing/2014/main" id="{0491951F-F2F6-AB55-BB4C-91A476AACCFD}"/>
              </a:ext>
            </a:extLst>
          </p:cNvPr>
          <p:cNvSpPr txBox="1"/>
          <p:nvPr/>
        </p:nvSpPr>
        <p:spPr>
          <a:xfrm>
            <a:off x="479425" y="1089025"/>
            <a:ext cx="11233150" cy="918713"/>
          </a:xfrm>
          <a:prstGeom prst="rect">
            <a:avLst/>
          </a:prstGeom>
          <a:noFill/>
        </p:spPr>
        <p:txBody>
          <a:bodyPr wrap="square" lIns="0" tIns="0" rIns="0" bIns="0" rtlCol="0">
            <a:spAutoFit/>
          </a:bodyPr>
          <a:lstStyle/>
          <a:p>
            <a:pPr marR="0" lvl="0" algn="l" defTabSz="914400" rtl="0" eaLnBrk="1" fontAlgn="auto" latinLnBrk="0" hangingPunct="1">
              <a:lnSpc>
                <a:spcPct val="120000"/>
              </a:lnSpc>
              <a:spcBef>
                <a:spcPts val="0"/>
              </a:spcBef>
              <a:spcAft>
                <a:spcPts val="600"/>
              </a:spcAft>
              <a:buClrTx/>
              <a:buSzTx/>
              <a:tabLst/>
              <a:defRPr/>
            </a:pPr>
            <a:r>
              <a:rPr kumimoji="0" lang="ja-JP" altLang="en-US" sz="1400" kern="0">
                <a:solidFill>
                  <a:srgbClr val="0D0D0D"/>
                </a:solidFill>
                <a:latin typeface="Meiryo" panose="020B0604030504040204" pitchFamily="34" charset="-128"/>
                <a:ea typeface="Meiryo" panose="020B0604030504040204" pitchFamily="34" charset="-128"/>
              </a:rPr>
              <a:t>よくあるお問い合わせのみ記載しております。ヘルプ、サポート窓口も併せてご利用ください。</a:t>
            </a:r>
            <a:endParaRPr kumimoji="0" lang="en-US" altLang="ja-JP" sz="1400" kern="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anose="05000000000000000000" pitchFamily="2" charset="2"/>
              <a:buChar char="n"/>
              <a:defRPr/>
            </a:pPr>
            <a:r>
              <a:rPr kumimoji="0" lang="en-US" altLang="ja-JP" sz="1400" kern="0">
                <a:solidFill>
                  <a:srgbClr val="0D0D0D"/>
                </a:solidFill>
                <a:latin typeface="Meiryo" panose="020B0604030504040204" pitchFamily="34" charset="-128"/>
                <a:ea typeface="Meiryo" panose="020B0604030504040204" pitchFamily="34" charset="-128"/>
              </a:rPr>
              <a:t>Yahoo!</a:t>
            </a:r>
            <a:r>
              <a:rPr kumimoji="0" lang="ja-JP" altLang="en-US" sz="1400" kern="0">
                <a:solidFill>
                  <a:srgbClr val="0D0D0D"/>
                </a:solidFill>
                <a:latin typeface="Meiryo" panose="020B0604030504040204" pitchFamily="34" charset="-128"/>
                <a:ea typeface="Meiryo" panose="020B0604030504040204" pitchFamily="34" charset="-128"/>
              </a:rPr>
              <a:t>広告 ヘルプ</a:t>
            </a:r>
            <a:r>
              <a:rPr kumimoji="0" lang="en-US" altLang="ja-JP" sz="1400" kern="0">
                <a:solidFill>
                  <a:srgbClr val="0D0D0D"/>
                </a:solidFill>
                <a:latin typeface="Meiryo" panose="020B0604030504040204" pitchFamily="34" charset="-128"/>
                <a:ea typeface="Meiryo" panose="020B0604030504040204" pitchFamily="34" charset="-128"/>
              </a:rPr>
              <a:t>		</a:t>
            </a:r>
            <a:r>
              <a:rPr kumimoji="0" lang="en-US" altLang="ja-JP" sz="1400" kern="0">
                <a:solidFill>
                  <a:srgbClr val="000000">
                    <a:lumMod val="65000"/>
                    <a:lumOff val="35000"/>
                  </a:srgbClr>
                </a:solidFill>
                <a:latin typeface="Meiryo" panose="020B0604030504040204" pitchFamily="34" charset="-128"/>
                <a:ea typeface="Meiryo" panose="020B0604030504040204" pitchFamily="34" charset="-128"/>
                <a:hlinkClick r:id="rId4"/>
              </a:rPr>
              <a:t>https://ads-help.yahoo-net.jp/</a:t>
            </a:r>
            <a:endParaRPr kumimoji="0" lang="en-US" altLang="ja-JP" sz="1400" kern="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anose="05000000000000000000" pitchFamily="2" charset="2"/>
              <a:buChar char="n"/>
              <a:defRPr/>
            </a:pPr>
            <a:r>
              <a:rPr kumimoji="0" lang="en-US" altLang="ja-JP" sz="1400" kern="0">
                <a:solidFill>
                  <a:srgbClr val="0D0D0D"/>
                </a:solidFill>
                <a:latin typeface="Meiryo" panose="020B0604030504040204" pitchFamily="34" charset="-128"/>
                <a:ea typeface="Meiryo" panose="020B0604030504040204" pitchFamily="34" charset="-128"/>
              </a:rPr>
              <a:t>Yahoo!</a:t>
            </a:r>
            <a:r>
              <a:rPr kumimoji="0" lang="ja-JP" altLang="en-US" sz="1400" kern="0">
                <a:solidFill>
                  <a:srgbClr val="0D0D0D"/>
                </a:solidFill>
                <a:latin typeface="Meiryo" panose="020B0604030504040204" pitchFamily="34" charset="-128"/>
                <a:ea typeface="Meiryo" panose="020B0604030504040204" pitchFamily="34" charset="-128"/>
              </a:rPr>
              <a:t>広告 パートナーサポート</a:t>
            </a:r>
            <a:r>
              <a:rPr kumimoji="0" lang="en-US" altLang="ja-JP" sz="1400" kern="0">
                <a:solidFill>
                  <a:srgbClr val="0D0D0D"/>
                </a:solidFill>
                <a:latin typeface="Meiryo" panose="020B0604030504040204" pitchFamily="34" charset="-128"/>
                <a:ea typeface="Meiryo" panose="020B0604030504040204" pitchFamily="34" charset="-128"/>
              </a:rPr>
              <a:t>	</a:t>
            </a:r>
            <a:r>
              <a:rPr kumimoji="0" lang="en-US" altLang="ja-JP" sz="1400" kern="0">
                <a:solidFill>
                  <a:srgbClr val="000000">
                    <a:lumMod val="65000"/>
                    <a:lumOff val="35000"/>
                  </a:srgbClr>
                </a:solidFill>
                <a:latin typeface="Meiryo" panose="020B0604030504040204" pitchFamily="34" charset="-128"/>
                <a:ea typeface="Meiryo" panose="020B0604030504040204" pitchFamily="34" charset="-128"/>
                <a:hlinkClick r:id="rId5"/>
              </a:rPr>
              <a:t>https://portal.yadui.business.yahoo.co.jp/agencyportal/873315/</a:t>
            </a:r>
            <a:endParaRPr kumimoji="0" lang="en-US" altLang="ja-JP" sz="1400" kern="0">
              <a:solidFill>
                <a:srgbClr val="000000">
                  <a:lumMod val="65000"/>
                  <a:lumOff val="35000"/>
                </a:srgbClr>
              </a:solidFill>
              <a:latin typeface="Meiryo" panose="020B0604030504040204" pitchFamily="34" charset="-128"/>
              <a:ea typeface="Meiryo" panose="020B0604030504040204" pitchFamily="34" charset="-128"/>
            </a:endParaRPr>
          </a:p>
        </p:txBody>
      </p:sp>
      <p:graphicFrame>
        <p:nvGraphicFramePr>
          <p:cNvPr id="6" name="表 4">
            <a:extLst>
              <a:ext uri="{FF2B5EF4-FFF2-40B4-BE49-F238E27FC236}">
                <a16:creationId xmlns:a16="http://schemas.microsoft.com/office/drawing/2014/main" id="{B008CDA1-43ED-8299-12A4-CC1497BA7BB4}"/>
              </a:ext>
            </a:extLst>
          </p:cNvPr>
          <p:cNvGraphicFramePr>
            <a:graphicFrameLocks noGrp="1"/>
          </p:cNvGraphicFramePr>
          <p:nvPr>
            <p:extLst>
              <p:ext uri="{D42A27DB-BD31-4B8C-83A1-F6EECF244321}">
                <p14:modId xmlns:p14="http://schemas.microsoft.com/office/powerpoint/2010/main" val="4290399571"/>
              </p:ext>
            </p:extLst>
          </p:nvPr>
        </p:nvGraphicFramePr>
        <p:xfrm>
          <a:off x="479425" y="2567278"/>
          <a:ext cx="11233150" cy="3733800"/>
        </p:xfrm>
        <a:graphic>
          <a:graphicData uri="http://schemas.openxmlformats.org/drawingml/2006/table">
            <a:tbl>
              <a:tblPr firstRow="1" bandRow="1">
                <a:tableStyleId>{5C22544A-7EE6-4342-B048-85BDC9FD1C3A}</a:tableStyleId>
              </a:tblPr>
              <a:tblGrid>
                <a:gridCol w="394530">
                  <a:extLst>
                    <a:ext uri="{9D8B030D-6E8A-4147-A177-3AD203B41FA5}">
                      <a16:colId xmlns:a16="http://schemas.microsoft.com/office/drawing/2014/main" val="4185285779"/>
                    </a:ext>
                  </a:extLst>
                </a:gridCol>
                <a:gridCol w="10838620">
                  <a:extLst>
                    <a:ext uri="{9D8B030D-6E8A-4147-A177-3AD203B41FA5}">
                      <a16:colId xmlns:a16="http://schemas.microsoft.com/office/drawing/2014/main" val="1625250384"/>
                    </a:ext>
                  </a:extLst>
                </a:gridCol>
              </a:tblGrid>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kumimoji="1" lang="ja-JP" altLang="en-US" sz="1400" b="1">
                          <a:solidFill>
                            <a:srgbClr val="0D0D0D"/>
                          </a:solidFill>
                          <a:latin typeface="メイリオ" panose="020B0604030504040204" pitchFamily="50" charset="-128"/>
                          <a:ea typeface="メイリオ" panose="020B0604030504040204" pitchFamily="50" charset="-128"/>
                        </a:rPr>
                        <a:t>ディスプレイ広告（予約型）の導入事例を教えてください。</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39912571"/>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a:solidFill>
                            <a:srgbClr val="0D0D0D"/>
                          </a:solidFill>
                          <a:latin typeface="メイリオ" panose="020B0604030504040204" pitchFamily="50" charset="-128"/>
                          <a:ea typeface="メイリオ" panose="020B0604030504040204" pitchFamily="50" charset="-128"/>
                        </a:rPr>
                        <a:t>エージェンシーポータルに資料をご用意しております。広告活用のための資料もご用意しておりますのでご確認ください。</a:t>
                      </a:r>
                      <a:endParaRPr kumimoji="1" lang="en-US" altLang="ja-JP" sz="1400">
                        <a:solidFill>
                          <a:srgbClr val="0D0D0D"/>
                        </a:solidFill>
                        <a:latin typeface="メイリオ" panose="020B0604030504040204" pitchFamily="50" charset="-128"/>
                        <a:ea typeface="メイリオ" panose="020B0604030504040204" pitchFamily="50" charset="-128"/>
                      </a:endParaRPr>
                    </a:p>
                    <a:p>
                      <a:pPr marL="285750" indent="-285750">
                        <a:lnSpc>
                          <a:spcPct val="100000"/>
                        </a:lnSpc>
                        <a:buFont typeface="Wingdings" panose="05000000000000000000" pitchFamily="2" charset="2"/>
                        <a:buChar char="n"/>
                      </a:pPr>
                      <a:r>
                        <a:rPr kumimoji="1" lang="ja-JP" altLang="en-US" sz="1400">
                          <a:solidFill>
                            <a:srgbClr val="0D0D0D"/>
                          </a:solidFill>
                          <a:latin typeface="メイリオ" panose="020B0604030504040204" pitchFamily="50" charset="-128"/>
                          <a:ea typeface="+mn-ea"/>
                        </a:rPr>
                        <a:t>ディスプレイ広告（予約型）販促情報一覧</a:t>
                      </a:r>
                      <a:br>
                        <a:rPr kumimoji="1" lang="en-US" altLang="ja-JP" sz="1400">
                          <a:solidFill>
                            <a:srgbClr val="0D0D0D"/>
                          </a:solidFill>
                          <a:latin typeface="メイリオ" panose="020B0604030504040204" pitchFamily="50" charset="-128"/>
                          <a:ea typeface="+mn-ea"/>
                        </a:rPr>
                      </a:br>
                      <a:r>
                        <a:rPr kumimoji="1" lang="en-US" altLang="ja-JP" sz="1400">
                          <a:solidFill>
                            <a:srgbClr val="595959"/>
                          </a:solidFill>
                          <a:latin typeface="メイリオ" panose="020B0604030504040204" pitchFamily="50" charset="-128"/>
                          <a:ea typeface="+mn-ea"/>
                          <a:hlinkClick r:id="rId6"/>
                        </a:rPr>
                        <a:t>https://portal.yadui.business.yahoo.co.jp/agencyportal/30335704/</a:t>
                      </a:r>
                      <a:endParaRPr kumimoji="1" lang="ja-JP" altLang="en-US" sz="1400">
                        <a:solidFill>
                          <a:srgbClr val="0D0D0D"/>
                        </a:solidFill>
                        <a:latin typeface="メイリオ" panose="020B0604030504040204" pitchFamily="50" charset="-128"/>
                        <a:ea typeface="メイリオ" panose="020B0604030504040204" pitchFamily="50" charset="-128"/>
                      </a:endParaRPr>
                    </a:p>
                  </a:txBody>
                  <a:tcPr anchor="ctr">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54953531"/>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r>
                        <a:rPr kumimoji="1" lang="ja-JP" altLang="en-US" sz="1400" b="1">
                          <a:solidFill>
                            <a:srgbClr val="0D0D0D"/>
                          </a:solidFill>
                          <a:latin typeface="メイリオ" panose="020B0604030504040204" pitchFamily="50" charset="-128"/>
                          <a:ea typeface="メイリオ" panose="020B0604030504040204" pitchFamily="50" charset="-128"/>
                        </a:rPr>
                        <a:t>○○という内容の広告は掲載できますか？</a:t>
                      </a:r>
                    </a:p>
                  </a:txBody>
                  <a:tcPr anchor="ctr">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18023675"/>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a:solidFill>
                            <a:srgbClr val="0D0D0D"/>
                          </a:solidFill>
                          <a:latin typeface="メイリオ" panose="020B0604030504040204" pitchFamily="50" charset="-128"/>
                          <a:ea typeface="メイリオ" panose="020B0604030504040204" pitchFamily="50" charset="-128"/>
                        </a:rPr>
                        <a:t>プロモーション内容や広告リンク先も含めて掲載制限、販売制限、広告掲載基準に該当、違反しないかご確認ください。判断に迷う場合は依頼フォームよりご確認ください。</a:t>
                      </a:r>
                      <a:endParaRPr kumimoji="1" lang="en-US" altLang="ja-JP" sz="1400">
                        <a:solidFill>
                          <a:srgbClr val="0D0D0D"/>
                        </a:solidFill>
                        <a:latin typeface="メイリオ" panose="020B0604030504040204" pitchFamily="50" charset="-128"/>
                        <a:ea typeface="メイリオ" panose="020B0604030504040204" pitchFamily="50" charset="-128"/>
                      </a:endParaRPr>
                    </a:p>
                    <a:p>
                      <a:pPr marL="285750" indent="-285750">
                        <a:lnSpc>
                          <a:spcPct val="100000"/>
                        </a:lnSpc>
                        <a:buFont typeface="Wingdings" panose="05000000000000000000" pitchFamily="2" charset="2"/>
                        <a:buChar char="n"/>
                      </a:pPr>
                      <a:r>
                        <a:rPr kumimoji="1" lang="ja-JP" altLang="en-US" sz="1400">
                          <a:solidFill>
                            <a:srgbClr val="0D0D0D"/>
                          </a:solidFill>
                          <a:latin typeface="メイリオ" panose="020B0604030504040204" pitchFamily="50" charset="-128"/>
                          <a:ea typeface="+mn-ea"/>
                        </a:rPr>
                        <a:t>掲載制限カテゴリー確認依頼フォーム</a:t>
                      </a:r>
                      <a:br>
                        <a:rPr kumimoji="1" lang="en-US" altLang="ja-JP" sz="1400">
                          <a:solidFill>
                            <a:srgbClr val="595959"/>
                          </a:solidFill>
                          <a:latin typeface="メイリオ" panose="020B0604030504040204" pitchFamily="50" charset="-128"/>
                          <a:ea typeface="+mn-ea"/>
                        </a:rPr>
                      </a:br>
                      <a:r>
                        <a:rPr kumimoji="1" lang="en-US" altLang="ja-JP" sz="1400">
                          <a:solidFill>
                            <a:srgbClr val="595959"/>
                          </a:solidFill>
                          <a:latin typeface="メイリオ" panose="020B0604030504040204" pitchFamily="50" charset="-128"/>
                          <a:ea typeface="+mn-ea"/>
                          <a:hlinkClick r:id="rId7"/>
                        </a:rPr>
                        <a:t>https://form-business.yahoo.co.jp/claris/enqueteForm?inquiry_type=placement_restrictions</a:t>
                      </a:r>
                      <a:endParaRPr kumimoji="1" lang="en-US" altLang="ja-JP" sz="1400">
                        <a:solidFill>
                          <a:srgbClr val="595959"/>
                        </a:solidFill>
                        <a:latin typeface="メイリオ" panose="020B0604030504040204" pitchFamily="50" charset="-128"/>
                        <a:ea typeface="+mn-ea"/>
                      </a:endParaRPr>
                    </a:p>
                    <a:p>
                      <a:pPr marL="285750" indent="-285750">
                        <a:buFont typeface="Wingdings" panose="05000000000000000000" pitchFamily="2" charset="2"/>
                        <a:buChar char="n"/>
                      </a:pPr>
                      <a:r>
                        <a:rPr kumimoji="1" lang="ja-JP" altLang="en-US" sz="1400">
                          <a:solidFill>
                            <a:srgbClr val="0D0D0D"/>
                          </a:solidFill>
                          <a:latin typeface="メイリオ" panose="020B0604030504040204" pitchFamily="50" charset="-128"/>
                          <a:ea typeface="+mn-ea"/>
                        </a:rPr>
                        <a:t>ディスプレイ広告（予約型） 入稿前審査依頼フォーム</a:t>
                      </a:r>
                      <a:br>
                        <a:rPr kumimoji="1" lang="en-US" altLang="ja-JP" sz="1400">
                          <a:solidFill>
                            <a:srgbClr val="595959"/>
                          </a:solidFill>
                          <a:latin typeface="メイリオ" panose="020B0604030504040204" pitchFamily="50" charset="-128"/>
                          <a:ea typeface="+mn-ea"/>
                        </a:rPr>
                      </a:br>
                      <a:r>
                        <a:rPr kumimoji="1" lang="en-US" altLang="ja-JP" sz="1400">
                          <a:solidFill>
                            <a:srgbClr val="595959"/>
                          </a:solidFill>
                          <a:latin typeface="メイリオ" panose="020B0604030504040204" pitchFamily="50" charset="-128"/>
                          <a:ea typeface="+mn-ea"/>
                          <a:hlinkClick r:id="rId8"/>
                        </a:rPr>
                        <a:t>https://form-business.yahoo.co.jp/claris/enqueteForm?inquiry_type=guaranteed_review</a:t>
                      </a:r>
                      <a:endParaRPr kumimoji="1" lang="ja-JP" altLang="en-US" sz="1400">
                        <a:solidFill>
                          <a:srgbClr val="595959"/>
                        </a:solidFill>
                        <a:latin typeface="メイリオ" panose="020B0604030504040204" pitchFamily="50" charset="-128"/>
                        <a:ea typeface="メイリオ" panose="020B0604030504040204" pitchFamily="50" charset="-128"/>
                      </a:endParaRPr>
                    </a:p>
                  </a:txBody>
                  <a:tcPr anchor="ctr">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01573111"/>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r>
                        <a:rPr kumimoji="1" lang="ja-JP" altLang="en-US" sz="1400" b="1">
                          <a:solidFill>
                            <a:srgbClr val="0D0D0D"/>
                          </a:solidFill>
                          <a:latin typeface="メイリオ" panose="020B0604030504040204" pitchFamily="50" charset="-128"/>
                          <a:ea typeface="メイリオ" panose="020B0604030504040204" pitchFamily="50" charset="-128"/>
                        </a:rPr>
                        <a:t>キャンペーン作成で商品の掲載期間の途中から先の日付が選択できません。</a:t>
                      </a:r>
                    </a:p>
                  </a:txBody>
                  <a:tcPr anchor="ctr">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59265478"/>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381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a:solidFill>
                            <a:srgbClr val="0D0D0D"/>
                          </a:solidFill>
                          <a:latin typeface="メイリオ" panose="020B0604030504040204" pitchFamily="50" charset="-128"/>
                          <a:ea typeface="メイリオ" panose="020B0604030504040204" pitchFamily="50" charset="-128"/>
                        </a:rPr>
                        <a:t>商品の掲載期間が半年の場合、在庫確認・シミュレーションの実行日から起算して</a:t>
                      </a:r>
                      <a:r>
                        <a:rPr kumimoji="1" lang="en-US" altLang="ja-JP" sz="1400">
                          <a:solidFill>
                            <a:srgbClr val="0D0D0D"/>
                          </a:solidFill>
                          <a:latin typeface="メイリオ" panose="020B0604030504040204" pitchFamily="50" charset="-128"/>
                          <a:ea typeface="メイリオ" panose="020B0604030504040204" pitchFamily="50" charset="-128"/>
                        </a:rPr>
                        <a:t>181</a:t>
                      </a:r>
                      <a:r>
                        <a:rPr kumimoji="1" lang="ja-JP" altLang="en-US" sz="1400">
                          <a:solidFill>
                            <a:srgbClr val="0D0D0D"/>
                          </a:solidFill>
                          <a:latin typeface="メイリオ" panose="020B0604030504040204" pitchFamily="50" charset="-128"/>
                          <a:ea typeface="メイリオ" panose="020B0604030504040204" pitchFamily="50" charset="-128"/>
                        </a:rPr>
                        <a:t>日目以降の日付は指定できず、在庫は確認できません。また、</a:t>
                      </a:r>
                      <a:r>
                        <a:rPr kumimoji="1" lang="en-US" altLang="ja-JP" sz="1400">
                          <a:solidFill>
                            <a:srgbClr val="0D0D0D"/>
                          </a:solidFill>
                          <a:latin typeface="メイリオ" panose="020B0604030504040204" pitchFamily="50" charset="-128"/>
                          <a:ea typeface="メイリオ" panose="020B0604030504040204" pitchFamily="50" charset="-128"/>
                        </a:rPr>
                        <a:t>181</a:t>
                      </a:r>
                      <a:r>
                        <a:rPr kumimoji="1" lang="ja-JP" altLang="en-US" sz="1400">
                          <a:solidFill>
                            <a:srgbClr val="0D0D0D"/>
                          </a:solidFill>
                          <a:latin typeface="メイリオ" panose="020B0604030504040204" pitchFamily="50" charset="-128"/>
                          <a:ea typeface="メイリオ" panose="020B0604030504040204" pitchFamily="50" charset="-128"/>
                        </a:rPr>
                        <a:t>日目以降の予約もできません。在庫確認・シミュレーションと予約のタイミングにご注意ください。</a:t>
                      </a:r>
                    </a:p>
                  </a:txBody>
                  <a:tcPr anchor="ctr">
                    <a:lnL w="12700" cmpd="sng">
                      <a:noFill/>
                    </a:lnL>
                    <a:lnR w="12700" cmpd="sng">
                      <a:noFill/>
                    </a:lnR>
                    <a:lnT w="381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44763252"/>
                  </a:ext>
                </a:extLst>
              </a:tr>
            </a:tbl>
          </a:graphicData>
        </a:graphic>
      </p:graphicFrame>
      <p:cxnSp>
        <p:nvCxnSpPr>
          <p:cNvPr id="8" name="直線コネクタ 7">
            <a:extLst>
              <a:ext uri="{FF2B5EF4-FFF2-40B4-BE49-F238E27FC236}">
                <a16:creationId xmlns:a16="http://schemas.microsoft.com/office/drawing/2014/main" id="{B8C248DF-2E44-15F5-F47D-58284CB64CAD}"/>
              </a:ext>
            </a:extLst>
          </p:cNvPr>
          <p:cNvCxnSpPr/>
          <p:nvPr/>
        </p:nvCxnSpPr>
        <p:spPr>
          <a:xfrm>
            <a:off x="479425" y="3683000"/>
            <a:ext cx="11233150" cy="0"/>
          </a:xfrm>
          <a:prstGeom prst="line">
            <a:avLst/>
          </a:prstGeom>
          <a:ln w="6350">
            <a:solidFill>
              <a:srgbClr val="00003E">
                <a:alpha val="10196"/>
              </a:srgb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E61B0998-DB37-55E6-3D6D-16485DC64BAC}"/>
              </a:ext>
            </a:extLst>
          </p:cNvPr>
          <p:cNvCxnSpPr/>
          <p:nvPr/>
        </p:nvCxnSpPr>
        <p:spPr>
          <a:xfrm>
            <a:off x="492125" y="5384800"/>
            <a:ext cx="11233150" cy="0"/>
          </a:xfrm>
          <a:prstGeom prst="line">
            <a:avLst/>
          </a:prstGeom>
          <a:ln w="6350">
            <a:solidFill>
              <a:srgbClr val="00003E">
                <a:alpha val="10196"/>
              </a:srgb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テキスト プレースホルダー 3">
            <a:extLst>
              <a:ext uri="{FF2B5EF4-FFF2-40B4-BE49-F238E27FC236}">
                <a16:creationId xmlns:a16="http://schemas.microsoft.com/office/drawing/2014/main" id="{14622854-41A4-C850-FECA-59D2CF5AB77C}"/>
              </a:ext>
            </a:extLst>
          </p:cNvPr>
          <p:cNvSpPr>
            <a:spLocks noGrp="1"/>
          </p:cNvSpPr>
          <p:nvPr>
            <p:ph type="body" sz="quarter" idx="12"/>
          </p:nvPr>
        </p:nvSpPr>
        <p:spPr>
          <a:xfrm>
            <a:off x="595671" y="81412"/>
            <a:ext cx="866756" cy="410840"/>
          </a:xfrm>
        </p:spPr>
        <p:txBody>
          <a:bodyPr/>
          <a:lstStyle/>
          <a:p>
            <a:pPr marL="0" indent="0">
              <a:buNone/>
            </a:pPr>
            <a:r>
              <a:rPr lang="ja-JP" altLang="en-US"/>
              <a:t>その他・注意事項</a:t>
            </a:r>
          </a:p>
        </p:txBody>
      </p:sp>
    </p:spTree>
    <p:extLst>
      <p:ext uri="{BB962C8B-B14F-4D97-AF65-F5344CB8AC3E}">
        <p14:creationId xmlns:p14="http://schemas.microsoft.com/office/powerpoint/2010/main" val="533308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4E73C6-A603-DEA1-4F70-BF1BDA52E7BA}"/>
              </a:ext>
            </a:extLst>
          </p:cNvPr>
          <p:cNvSpPr>
            <a:spLocks noGrp="1"/>
          </p:cNvSpPr>
          <p:nvPr>
            <p:ph type="body" sz="quarter" idx="14"/>
          </p:nvPr>
        </p:nvSpPr>
        <p:spPr/>
        <p:txBody>
          <a:bodyPr>
            <a:normAutofit/>
          </a:bodyPr>
          <a:lstStyle/>
          <a:p>
            <a:pPr marL="0" indent="0">
              <a:buNone/>
            </a:pPr>
            <a:r>
              <a:rPr kumimoji="1" lang="ja-JP" altLang="en-US" dirty="0"/>
              <a:t>概要</a:t>
            </a:r>
          </a:p>
        </p:txBody>
      </p:sp>
      <p:sp>
        <p:nvSpPr>
          <p:cNvPr id="3" name="テキスト プレースホルダー 2">
            <a:extLst>
              <a:ext uri="{FF2B5EF4-FFF2-40B4-BE49-F238E27FC236}">
                <a16:creationId xmlns:a16="http://schemas.microsoft.com/office/drawing/2014/main" id="{4E898267-9CDA-D036-B18D-27F330663AF3}"/>
              </a:ext>
            </a:extLst>
          </p:cNvPr>
          <p:cNvSpPr>
            <a:spLocks noGrp="1"/>
          </p:cNvSpPr>
          <p:nvPr>
            <p:ph type="body" sz="quarter" idx="15"/>
          </p:nvPr>
        </p:nvSpPr>
        <p:spPr/>
        <p:txBody>
          <a:bodyPr>
            <a:normAutofit/>
          </a:bodyPr>
          <a:lstStyle/>
          <a:p>
            <a:pPr marL="0" indent="0">
              <a:buNone/>
            </a:pPr>
            <a:r>
              <a:rPr kumimoji="1" lang="ja-JP" altLang="en-US" dirty="0"/>
              <a:t>商品スペック</a:t>
            </a:r>
          </a:p>
        </p:txBody>
      </p:sp>
      <p:sp>
        <p:nvSpPr>
          <p:cNvPr id="4" name="テキスト プレースホルダー 3">
            <a:extLst>
              <a:ext uri="{FF2B5EF4-FFF2-40B4-BE49-F238E27FC236}">
                <a16:creationId xmlns:a16="http://schemas.microsoft.com/office/drawing/2014/main" id="{602D939B-6F95-479A-D14B-2B24204DE801}"/>
              </a:ext>
            </a:extLst>
          </p:cNvPr>
          <p:cNvSpPr>
            <a:spLocks noGrp="1"/>
          </p:cNvSpPr>
          <p:nvPr>
            <p:ph type="body" sz="quarter" idx="16"/>
          </p:nvPr>
        </p:nvSpPr>
        <p:spPr/>
        <p:txBody>
          <a:bodyPr>
            <a:normAutofit/>
          </a:bodyPr>
          <a:lstStyle/>
          <a:p>
            <a:pPr marL="0" indent="0">
              <a:buNone/>
            </a:pPr>
            <a:r>
              <a:rPr kumimoji="1" lang="ja-JP" altLang="en-US" dirty="0"/>
              <a:t>その他・注意事項</a:t>
            </a:r>
          </a:p>
        </p:txBody>
      </p:sp>
    </p:spTree>
    <p:extLst>
      <p:ext uri="{BB962C8B-B14F-4D97-AF65-F5344CB8AC3E}">
        <p14:creationId xmlns:p14="http://schemas.microsoft.com/office/powerpoint/2010/main" val="15246816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00494A-B838-3378-1E75-F12432BE48D1}"/>
            </a:ext>
          </a:extLst>
        </p:cNvPr>
        <p:cNvGrpSpPr/>
        <p:nvPr/>
      </p:nvGrpSpPr>
      <p:grpSpPr>
        <a:xfrm>
          <a:off x="0" y="0"/>
          <a:ext cx="0" cy="0"/>
          <a:chOff x="0" y="0"/>
          <a:chExt cx="0" cy="0"/>
        </a:xfrm>
      </p:grpSpPr>
      <p:pic>
        <p:nvPicPr>
          <p:cNvPr id="9" name="図プレースホルダー 8" descr="アイコン&#10;&#10;自動的に生成された説明">
            <a:extLst>
              <a:ext uri="{FF2B5EF4-FFF2-40B4-BE49-F238E27FC236}">
                <a16:creationId xmlns:a16="http://schemas.microsoft.com/office/drawing/2014/main" id="{E396B359-999E-E0D6-6101-8785ED99135F}"/>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A5B0FDF9-4683-829C-F2B2-712F74C73CAC}"/>
              </a:ext>
            </a:extLst>
          </p:cNvPr>
          <p:cNvSpPr>
            <a:spLocks noGrp="1"/>
          </p:cNvSpPr>
          <p:nvPr>
            <p:ph type="body" sz="quarter" idx="10"/>
          </p:nvPr>
        </p:nvSpPr>
        <p:spPr/>
        <p:txBody>
          <a:bodyPr/>
          <a:lstStyle/>
          <a:p>
            <a:r>
              <a:rPr lang="ja-JP" altLang="en-US" dirty="0"/>
              <a:t>更新履歴</a:t>
            </a:r>
            <a:endParaRPr kumimoji="1" lang="ja-JP" altLang="en-US" dirty="0"/>
          </a:p>
        </p:txBody>
      </p:sp>
      <p:sp>
        <p:nvSpPr>
          <p:cNvPr id="11" name="テキスト プレースホルダー 3">
            <a:extLst>
              <a:ext uri="{FF2B5EF4-FFF2-40B4-BE49-F238E27FC236}">
                <a16:creationId xmlns:a16="http://schemas.microsoft.com/office/drawing/2014/main" id="{410CF7C8-DFD5-3752-0846-3B546234CEE5}"/>
              </a:ext>
            </a:extLst>
          </p:cNvPr>
          <p:cNvSpPr>
            <a:spLocks noGrp="1"/>
          </p:cNvSpPr>
          <p:nvPr>
            <p:ph type="body" sz="quarter" idx="12"/>
          </p:nvPr>
        </p:nvSpPr>
        <p:spPr>
          <a:xfrm>
            <a:off x="595671" y="81412"/>
            <a:ext cx="866756" cy="410840"/>
          </a:xfrm>
        </p:spPr>
        <p:txBody>
          <a:bodyPr/>
          <a:lstStyle/>
          <a:p>
            <a:pPr marL="0" indent="0">
              <a:buNone/>
            </a:pPr>
            <a:r>
              <a:rPr lang="ja-JP" altLang="en-US"/>
              <a:t>その他・注意事項</a:t>
            </a:r>
          </a:p>
        </p:txBody>
      </p:sp>
      <p:sp>
        <p:nvSpPr>
          <p:cNvPr id="3" name="テキスト ボックス 2">
            <a:extLst>
              <a:ext uri="{FF2B5EF4-FFF2-40B4-BE49-F238E27FC236}">
                <a16:creationId xmlns:a16="http://schemas.microsoft.com/office/drawing/2014/main" id="{97429393-8683-C819-CC50-FA0A7CA81E5F}"/>
              </a:ext>
            </a:extLst>
          </p:cNvPr>
          <p:cNvSpPr txBox="1"/>
          <p:nvPr/>
        </p:nvSpPr>
        <p:spPr>
          <a:xfrm>
            <a:off x="479425" y="1089025"/>
            <a:ext cx="11233150" cy="2303708"/>
          </a:xfrm>
          <a:prstGeom prst="rect">
            <a:avLst/>
          </a:prstGeom>
          <a:noFill/>
        </p:spPr>
        <p:txBody>
          <a:bodyPr wrap="square" lIns="0" tIns="0" rIns="0" bIns="0" rtlCol="0">
            <a:spAutoFit/>
          </a:bodyPr>
          <a:lstStyle/>
          <a:p>
            <a:pPr marR="0" lvl="0" algn="l" defTabSz="914400" rtl="0" eaLnBrk="1" fontAlgn="auto" latinLnBrk="0" hangingPunct="1">
              <a:lnSpc>
                <a:spcPct val="120000"/>
              </a:lnSpc>
              <a:spcBef>
                <a:spcPts val="0"/>
              </a:spcBef>
              <a:spcAft>
                <a:spcPts val="600"/>
              </a:spcAft>
              <a:buClrTx/>
              <a:buSzTx/>
              <a:tabLst/>
              <a:defRPr/>
            </a:pPr>
            <a:r>
              <a:rPr kumimoji="0" lang="ja-JP" altLang="en-US" sz="1400" kern="0" dirty="0">
                <a:solidFill>
                  <a:srgbClr val="0D0D0D"/>
                </a:solidFill>
                <a:latin typeface="Meiryo" panose="020B0604030504040204" pitchFamily="34" charset="-128"/>
                <a:ea typeface="Meiryo" panose="020B0604030504040204" pitchFamily="34" charset="-128"/>
              </a:rPr>
              <a:t>・</a:t>
            </a:r>
            <a:r>
              <a:rPr kumimoji="0" lang="en-US" altLang="ja-JP" sz="1400" kern="0" dirty="0">
                <a:solidFill>
                  <a:srgbClr val="0D0D0D"/>
                </a:solidFill>
                <a:latin typeface="Meiryo" panose="020B0604030504040204" pitchFamily="34" charset="-128"/>
                <a:ea typeface="Meiryo" panose="020B0604030504040204" pitchFamily="34" charset="-128"/>
              </a:rPr>
              <a:t>2025</a:t>
            </a:r>
            <a:r>
              <a:rPr kumimoji="0" lang="ja-JP" altLang="en-US" sz="1400" kern="0" dirty="0">
                <a:solidFill>
                  <a:srgbClr val="0D0D0D"/>
                </a:solidFill>
                <a:latin typeface="Meiryo" panose="020B0604030504040204" pitchFamily="34" charset="-128"/>
                <a:ea typeface="Meiryo" panose="020B0604030504040204" pitchFamily="34" charset="-128"/>
              </a:rPr>
              <a:t>年</a:t>
            </a:r>
            <a:r>
              <a:rPr kumimoji="0" lang="en-US" altLang="ja-JP" sz="1400" kern="0" dirty="0">
                <a:solidFill>
                  <a:srgbClr val="0D0D0D"/>
                </a:solidFill>
                <a:latin typeface="Meiryo" panose="020B0604030504040204" pitchFamily="34" charset="-128"/>
                <a:ea typeface="Meiryo" panose="020B0604030504040204" pitchFamily="34" charset="-128"/>
              </a:rPr>
              <a:t>2</a:t>
            </a:r>
            <a:r>
              <a:rPr kumimoji="0" lang="ja-JP" altLang="en-US" sz="1400" kern="0" dirty="0">
                <a:solidFill>
                  <a:srgbClr val="0D0D0D"/>
                </a:solidFill>
                <a:latin typeface="Meiryo" panose="020B0604030504040204" pitchFamily="34" charset="-128"/>
                <a:ea typeface="Meiryo" panose="020B0604030504040204" pitchFamily="34" charset="-128"/>
              </a:rPr>
              <a:t>月</a:t>
            </a:r>
            <a:r>
              <a:rPr kumimoji="0" lang="en-US" altLang="ja-JP" sz="1400" kern="0" dirty="0">
                <a:solidFill>
                  <a:srgbClr val="0D0D0D"/>
                </a:solidFill>
                <a:latin typeface="Meiryo" panose="020B0604030504040204" pitchFamily="34" charset="-128"/>
                <a:ea typeface="Meiryo" panose="020B0604030504040204" pitchFamily="34" charset="-128"/>
              </a:rPr>
              <a:t>26</a:t>
            </a:r>
            <a:r>
              <a:rPr kumimoji="0" lang="ja-JP" altLang="en-US" sz="1400" kern="0" dirty="0">
                <a:solidFill>
                  <a:srgbClr val="0D0D0D"/>
                </a:solidFill>
                <a:latin typeface="Meiryo" panose="020B0604030504040204" pitchFamily="34" charset="-128"/>
                <a:ea typeface="Meiryo" panose="020B0604030504040204" pitchFamily="34" charset="-128"/>
              </a:rPr>
              <a:t>日</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R="0" lvl="0" algn="l" defTabSz="914400" rtl="0" eaLnBrk="1" fontAlgn="auto" latinLnBrk="0" hangingPunct="1">
              <a:lnSpc>
                <a:spcPct val="120000"/>
              </a:lnSpc>
              <a:spcBef>
                <a:spcPts val="0"/>
              </a:spcBef>
              <a:spcAft>
                <a:spcPts val="600"/>
              </a:spcAft>
              <a:buClrTx/>
              <a:buSzTx/>
              <a:tabLst/>
              <a:defRPr/>
            </a:pPr>
            <a:r>
              <a:rPr kumimoji="0" lang="en-US" altLang="ja-JP" sz="1000" kern="0" dirty="0">
                <a:solidFill>
                  <a:srgbClr val="0D0D0D"/>
                </a:solidFill>
                <a:latin typeface="Meiryo" panose="020B0604030504040204" pitchFamily="34" charset="-128"/>
                <a:ea typeface="Meiryo" panose="020B0604030504040204" pitchFamily="34" charset="-128"/>
              </a:rPr>
              <a:t>P10</a:t>
            </a:r>
            <a:r>
              <a:rPr kumimoji="0" lang="ja-JP" altLang="en-US" sz="1000" kern="0" dirty="0">
                <a:solidFill>
                  <a:srgbClr val="0D0D0D"/>
                </a:solidFill>
                <a:latin typeface="Meiryo" panose="020B0604030504040204" pitchFamily="34" charset="-128"/>
                <a:ea typeface="Meiryo" panose="020B0604030504040204" pitchFamily="34" charset="-128"/>
              </a:rPr>
              <a:t>～</a:t>
            </a:r>
            <a:r>
              <a:rPr kumimoji="0" lang="en-US" altLang="ja-JP" sz="1000" kern="0" dirty="0">
                <a:solidFill>
                  <a:srgbClr val="0D0D0D"/>
                </a:solidFill>
                <a:latin typeface="Meiryo" panose="020B0604030504040204" pitchFamily="34" charset="-128"/>
                <a:ea typeface="Meiryo" panose="020B0604030504040204" pitchFamily="34" charset="-128"/>
              </a:rPr>
              <a:t>12</a:t>
            </a:r>
            <a:r>
              <a:rPr kumimoji="0" lang="ja-JP" altLang="en-US" sz="1000" kern="0" dirty="0">
                <a:solidFill>
                  <a:srgbClr val="0D0D0D"/>
                </a:solidFill>
                <a:latin typeface="Meiryo" panose="020B0604030504040204" pitchFamily="34" charset="-128"/>
                <a:ea typeface="Meiryo" panose="020B0604030504040204" pitchFamily="34" charset="-128"/>
              </a:rPr>
              <a:t>　商品</a:t>
            </a:r>
            <a:r>
              <a:rPr kumimoji="0" lang="en-US" altLang="ja-JP" sz="1000" kern="0" dirty="0">
                <a:solidFill>
                  <a:srgbClr val="0D0D0D"/>
                </a:solidFill>
                <a:latin typeface="Meiryo" panose="020B0604030504040204" pitchFamily="34" charset="-128"/>
                <a:ea typeface="Meiryo" panose="020B0604030504040204" pitchFamily="34" charset="-128"/>
              </a:rPr>
              <a:t>ID</a:t>
            </a:r>
            <a:r>
              <a:rPr kumimoji="0" lang="ja-JP" altLang="en-US" sz="1000" kern="0" dirty="0">
                <a:solidFill>
                  <a:srgbClr val="0D0D0D"/>
                </a:solidFill>
                <a:latin typeface="Meiryo" panose="020B0604030504040204" pitchFamily="34" charset="-128"/>
                <a:ea typeface="Meiryo" panose="020B0604030504040204" pitchFamily="34" charset="-128"/>
              </a:rPr>
              <a:t>を追加しました。</a:t>
            </a:r>
            <a:endParaRPr kumimoji="0" lang="en-US" altLang="ja-JP" sz="1000" kern="0" dirty="0">
              <a:solidFill>
                <a:srgbClr val="0D0D0D"/>
              </a:solidFill>
              <a:latin typeface="Meiryo" panose="020B0604030504040204" pitchFamily="34" charset="-128"/>
              <a:ea typeface="Meiryo" panose="020B0604030504040204" pitchFamily="34" charset="-128"/>
            </a:endParaRPr>
          </a:p>
          <a:p>
            <a:pPr marR="0" lvl="0" algn="l" defTabSz="914400" rtl="0" eaLnBrk="1" fontAlgn="auto" latinLnBrk="0" hangingPunct="1">
              <a:lnSpc>
                <a:spcPct val="120000"/>
              </a:lnSpc>
              <a:spcBef>
                <a:spcPts val="0"/>
              </a:spcBef>
              <a:spcAft>
                <a:spcPts val="600"/>
              </a:spcAft>
              <a:buClrTx/>
              <a:buSzTx/>
              <a:tabLst/>
              <a:defRPr/>
            </a:pPr>
            <a:r>
              <a:rPr kumimoji="0" lang="ja-JP" altLang="en-US" sz="1400" kern="0" dirty="0">
                <a:solidFill>
                  <a:srgbClr val="0D0D0D"/>
                </a:solidFill>
                <a:latin typeface="Meiryo" panose="020B0604030504040204" pitchFamily="34" charset="-128"/>
                <a:ea typeface="Meiryo" panose="020B0604030504040204" pitchFamily="34" charset="-128"/>
              </a:rPr>
              <a:t>・</a:t>
            </a:r>
            <a:r>
              <a:rPr kumimoji="0" lang="en-US" altLang="ja-JP" sz="1400" kern="0" dirty="0">
                <a:solidFill>
                  <a:srgbClr val="0D0D0D"/>
                </a:solidFill>
                <a:latin typeface="Meiryo" panose="020B0604030504040204" pitchFamily="34" charset="-128"/>
                <a:ea typeface="Meiryo" panose="020B0604030504040204" pitchFamily="34" charset="-128"/>
              </a:rPr>
              <a:t>2025</a:t>
            </a:r>
            <a:r>
              <a:rPr kumimoji="0" lang="ja-JP" altLang="en-US" sz="1400" kern="0" dirty="0">
                <a:solidFill>
                  <a:srgbClr val="0D0D0D"/>
                </a:solidFill>
                <a:latin typeface="Meiryo" panose="020B0604030504040204" pitchFamily="34" charset="-128"/>
                <a:ea typeface="Meiryo" panose="020B0604030504040204" pitchFamily="34" charset="-128"/>
              </a:rPr>
              <a:t>年</a:t>
            </a:r>
            <a:r>
              <a:rPr kumimoji="0" lang="en-US" altLang="ja-JP" sz="1400" kern="0" dirty="0">
                <a:solidFill>
                  <a:srgbClr val="0D0D0D"/>
                </a:solidFill>
                <a:latin typeface="Meiryo" panose="020B0604030504040204" pitchFamily="34" charset="-128"/>
                <a:ea typeface="Meiryo" panose="020B0604030504040204" pitchFamily="34" charset="-128"/>
              </a:rPr>
              <a:t>3</a:t>
            </a:r>
            <a:r>
              <a:rPr kumimoji="0" lang="ja-JP" altLang="en-US" sz="1400" kern="0" dirty="0">
                <a:solidFill>
                  <a:srgbClr val="0D0D0D"/>
                </a:solidFill>
                <a:latin typeface="Meiryo" panose="020B0604030504040204" pitchFamily="34" charset="-128"/>
                <a:ea typeface="Meiryo" panose="020B0604030504040204" pitchFamily="34" charset="-128"/>
              </a:rPr>
              <a:t>月</a:t>
            </a:r>
            <a:r>
              <a:rPr kumimoji="0" lang="en-US" altLang="ja-JP" sz="1400" kern="0" dirty="0">
                <a:solidFill>
                  <a:srgbClr val="0D0D0D"/>
                </a:solidFill>
                <a:latin typeface="Meiryo" panose="020B0604030504040204" pitchFamily="34" charset="-128"/>
                <a:ea typeface="Meiryo" panose="020B0604030504040204" pitchFamily="34" charset="-128"/>
              </a:rPr>
              <a:t>11</a:t>
            </a:r>
            <a:r>
              <a:rPr kumimoji="0" lang="ja-JP" altLang="en-US" sz="1400" kern="0" dirty="0">
                <a:solidFill>
                  <a:srgbClr val="0D0D0D"/>
                </a:solidFill>
                <a:latin typeface="Meiryo" panose="020B0604030504040204" pitchFamily="34" charset="-128"/>
                <a:ea typeface="Meiryo" panose="020B0604030504040204" pitchFamily="34" charset="-128"/>
              </a:rPr>
              <a:t>日</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R="0" lvl="0" algn="l" defTabSz="914400" rtl="0" eaLnBrk="1" fontAlgn="auto" latinLnBrk="0" hangingPunct="1">
              <a:lnSpc>
                <a:spcPct val="120000"/>
              </a:lnSpc>
              <a:spcBef>
                <a:spcPts val="0"/>
              </a:spcBef>
              <a:spcAft>
                <a:spcPts val="600"/>
              </a:spcAft>
              <a:buClrTx/>
              <a:buSzTx/>
              <a:tabLst/>
              <a:defRPr/>
            </a:pPr>
            <a:r>
              <a:rPr kumimoji="0" lang="en-US" altLang="ja-JP" sz="1000" kern="0" dirty="0">
                <a:solidFill>
                  <a:srgbClr val="0D0D0D"/>
                </a:solidFill>
                <a:latin typeface="Meiryo" panose="020B0604030504040204" pitchFamily="34" charset="-128"/>
                <a:ea typeface="Meiryo" panose="020B0604030504040204" pitchFamily="34" charset="-128"/>
              </a:rPr>
              <a:t>P5</a:t>
            </a:r>
            <a:r>
              <a:rPr kumimoji="0" lang="ja-JP" altLang="en-US" sz="1000" kern="0" dirty="0">
                <a:solidFill>
                  <a:srgbClr val="0D0D0D"/>
                </a:solidFill>
                <a:latin typeface="Meiryo" panose="020B0604030504040204" pitchFamily="34" charset="-128"/>
                <a:ea typeface="Meiryo" panose="020B0604030504040204" pitchFamily="34" charset="-128"/>
              </a:rPr>
              <a:t>、</a:t>
            </a:r>
            <a:r>
              <a:rPr kumimoji="0" lang="en-US" altLang="ja-JP" sz="1000" kern="0" dirty="0">
                <a:solidFill>
                  <a:srgbClr val="0D0D0D"/>
                </a:solidFill>
                <a:latin typeface="Meiryo" panose="020B0604030504040204" pitchFamily="34" charset="-128"/>
                <a:ea typeface="Meiryo" panose="020B0604030504040204" pitchFamily="34" charset="-128"/>
              </a:rPr>
              <a:t>9</a:t>
            </a:r>
            <a:r>
              <a:rPr kumimoji="0" lang="ja-JP" altLang="en-US" sz="1000" kern="0" dirty="0">
                <a:solidFill>
                  <a:srgbClr val="0D0D0D"/>
                </a:solidFill>
                <a:latin typeface="Meiryo" panose="020B0604030504040204" pitchFamily="34" charset="-128"/>
                <a:ea typeface="Meiryo" panose="020B0604030504040204" pitchFamily="34" charset="-128"/>
              </a:rPr>
              <a:t>　掲載イメージを変更しました。</a:t>
            </a:r>
            <a:endParaRPr kumimoji="0" lang="en-US" altLang="ja-JP" sz="1000" kern="0" dirty="0">
              <a:solidFill>
                <a:srgbClr val="0D0D0D"/>
              </a:solidFill>
              <a:latin typeface="Meiryo" panose="020B0604030504040204" pitchFamily="34" charset="-128"/>
              <a:ea typeface="Meiryo" panose="020B0604030504040204" pitchFamily="34" charset="-128"/>
            </a:endParaRPr>
          </a:p>
          <a:p>
            <a:pPr marR="0" lvl="0" algn="l" defTabSz="914400" rtl="0" eaLnBrk="1" fontAlgn="auto" latinLnBrk="0" hangingPunct="1">
              <a:lnSpc>
                <a:spcPct val="120000"/>
              </a:lnSpc>
              <a:spcBef>
                <a:spcPts val="0"/>
              </a:spcBef>
              <a:spcAft>
                <a:spcPts val="600"/>
              </a:spcAft>
              <a:buClrTx/>
              <a:buSzTx/>
              <a:tabLst/>
              <a:defRPr/>
            </a:pPr>
            <a:r>
              <a:rPr kumimoji="0" lang="ja-JP" altLang="en-US" sz="1400" kern="0" dirty="0">
                <a:solidFill>
                  <a:srgbClr val="0D0D0D"/>
                </a:solidFill>
                <a:latin typeface="Meiryo" panose="020B0604030504040204" pitchFamily="34" charset="-128"/>
                <a:ea typeface="Meiryo" panose="020B0604030504040204" pitchFamily="34" charset="-128"/>
              </a:rPr>
              <a:t>・</a:t>
            </a:r>
            <a:r>
              <a:rPr kumimoji="0" lang="en-US" altLang="ja-JP" sz="1400" kern="0" dirty="0">
                <a:solidFill>
                  <a:srgbClr val="0D0D0D"/>
                </a:solidFill>
                <a:latin typeface="Meiryo" panose="020B0604030504040204" pitchFamily="34" charset="-128"/>
                <a:ea typeface="Meiryo" panose="020B0604030504040204" pitchFamily="34" charset="-128"/>
              </a:rPr>
              <a:t>2025</a:t>
            </a:r>
            <a:r>
              <a:rPr kumimoji="0" lang="ja-JP" altLang="en-US" sz="1400" kern="0" dirty="0">
                <a:solidFill>
                  <a:srgbClr val="0D0D0D"/>
                </a:solidFill>
                <a:latin typeface="Meiryo" panose="020B0604030504040204" pitchFamily="34" charset="-128"/>
                <a:ea typeface="Meiryo" panose="020B0604030504040204" pitchFamily="34" charset="-128"/>
              </a:rPr>
              <a:t>年</a:t>
            </a:r>
            <a:r>
              <a:rPr kumimoji="0" lang="en-US" altLang="ja-JP" sz="1400" kern="0" dirty="0">
                <a:solidFill>
                  <a:srgbClr val="0D0D0D"/>
                </a:solidFill>
                <a:latin typeface="Meiryo" panose="020B0604030504040204" pitchFamily="34" charset="-128"/>
                <a:ea typeface="Meiryo" panose="020B0604030504040204" pitchFamily="34" charset="-128"/>
              </a:rPr>
              <a:t>3</a:t>
            </a:r>
            <a:r>
              <a:rPr kumimoji="0" lang="ja-JP" altLang="en-US" sz="1400" kern="0" dirty="0">
                <a:solidFill>
                  <a:srgbClr val="0D0D0D"/>
                </a:solidFill>
                <a:latin typeface="Meiryo" panose="020B0604030504040204" pitchFamily="34" charset="-128"/>
                <a:ea typeface="Meiryo" panose="020B0604030504040204" pitchFamily="34" charset="-128"/>
              </a:rPr>
              <a:t>月</a:t>
            </a:r>
            <a:r>
              <a:rPr kumimoji="0" lang="en-US" altLang="ja-JP" sz="1400" kern="0" dirty="0">
                <a:solidFill>
                  <a:srgbClr val="0D0D0D"/>
                </a:solidFill>
                <a:latin typeface="Meiryo" panose="020B0604030504040204" pitchFamily="34" charset="-128"/>
                <a:ea typeface="Meiryo" panose="020B0604030504040204" pitchFamily="34" charset="-128"/>
              </a:rPr>
              <a:t>21</a:t>
            </a:r>
            <a:r>
              <a:rPr kumimoji="0" lang="ja-JP" altLang="en-US" sz="1400" kern="0" dirty="0">
                <a:solidFill>
                  <a:srgbClr val="0D0D0D"/>
                </a:solidFill>
                <a:latin typeface="Meiryo" panose="020B0604030504040204" pitchFamily="34" charset="-128"/>
                <a:ea typeface="Meiryo" panose="020B0604030504040204" pitchFamily="34" charset="-128"/>
              </a:rPr>
              <a:t>日</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R="0" lvl="0" algn="l" defTabSz="914400" rtl="0" eaLnBrk="1" fontAlgn="auto" latinLnBrk="0" hangingPunct="1">
              <a:lnSpc>
                <a:spcPct val="120000"/>
              </a:lnSpc>
              <a:spcBef>
                <a:spcPts val="0"/>
              </a:spcBef>
              <a:spcAft>
                <a:spcPts val="600"/>
              </a:spcAft>
              <a:buClrTx/>
              <a:buSzTx/>
              <a:tabLst/>
              <a:defRPr/>
            </a:pPr>
            <a:r>
              <a:rPr kumimoji="0" lang="en-US" altLang="ja-JP" sz="1000" kern="0" dirty="0">
                <a:solidFill>
                  <a:srgbClr val="0D0D0D"/>
                </a:solidFill>
                <a:latin typeface="Meiryo" panose="020B0604030504040204" pitchFamily="34" charset="-128"/>
                <a:ea typeface="Meiryo" panose="020B0604030504040204" pitchFamily="34" charset="-128"/>
              </a:rPr>
              <a:t>P15</a:t>
            </a:r>
            <a:r>
              <a:rPr kumimoji="0" lang="ja-JP" altLang="en-US" sz="1000" kern="0" dirty="0">
                <a:solidFill>
                  <a:srgbClr val="0D0D0D"/>
                </a:solidFill>
                <a:latin typeface="Meiryo" panose="020B0604030504040204" pitchFamily="34" charset="-128"/>
                <a:ea typeface="Meiryo" panose="020B0604030504040204" pitchFamily="34" charset="-128"/>
              </a:rPr>
              <a:t>　掲載制限カテゴリ</a:t>
            </a:r>
            <a:r>
              <a:rPr kumimoji="0" lang="en-US" altLang="ja-JP" sz="1000" kern="0" dirty="0">
                <a:solidFill>
                  <a:srgbClr val="0D0D0D"/>
                </a:solidFill>
                <a:latin typeface="Meiryo" panose="020B0604030504040204" pitchFamily="34" charset="-128"/>
                <a:ea typeface="Meiryo" panose="020B0604030504040204" pitchFamily="34" charset="-128"/>
              </a:rPr>
              <a:t>―</a:t>
            </a:r>
            <a:r>
              <a:rPr kumimoji="0" lang="ja-JP" altLang="en-US" sz="1000" kern="0" dirty="0">
                <a:solidFill>
                  <a:srgbClr val="0D0D0D"/>
                </a:solidFill>
                <a:latin typeface="Meiryo" panose="020B0604030504040204" pitchFamily="34" charset="-128"/>
                <a:ea typeface="Meiryo" panose="020B0604030504040204" pitchFamily="34" charset="-128"/>
              </a:rPr>
              <a:t>「妊娠・不妊情報」をホワイトリスト適応ありに変更しました。</a:t>
            </a:r>
            <a:endParaRPr kumimoji="0" lang="en-US" altLang="ja-JP" sz="1000" kern="0" dirty="0">
              <a:solidFill>
                <a:srgbClr val="0D0D0D"/>
              </a:solidFill>
              <a:latin typeface="Meiryo" panose="020B0604030504040204" pitchFamily="34" charset="-128"/>
              <a:ea typeface="Meiryo" panose="020B0604030504040204" pitchFamily="34" charset="-128"/>
            </a:endParaRPr>
          </a:p>
          <a:p>
            <a:pPr marR="0" lvl="0" algn="l" defTabSz="914400" rtl="0" eaLnBrk="1" fontAlgn="auto" latinLnBrk="0" hangingPunct="1">
              <a:lnSpc>
                <a:spcPct val="120000"/>
              </a:lnSpc>
              <a:spcBef>
                <a:spcPts val="0"/>
              </a:spcBef>
              <a:spcAft>
                <a:spcPts val="600"/>
              </a:spcAft>
              <a:buClrTx/>
              <a:buSzTx/>
              <a:tabLst/>
              <a:defRPr/>
            </a:pPr>
            <a:r>
              <a:rPr kumimoji="0" lang="ja-JP" altLang="en-US" sz="1400" kern="0" dirty="0">
                <a:solidFill>
                  <a:srgbClr val="0D0D0D"/>
                </a:solidFill>
                <a:latin typeface="Meiryo" panose="020B0604030504040204" pitchFamily="34" charset="-128"/>
                <a:ea typeface="Meiryo" panose="020B0604030504040204" pitchFamily="34" charset="-128"/>
              </a:rPr>
              <a:t>・</a:t>
            </a:r>
            <a:r>
              <a:rPr kumimoji="0" lang="en-US" altLang="ja-JP" sz="1400" kern="0" dirty="0">
                <a:solidFill>
                  <a:srgbClr val="0D0D0D"/>
                </a:solidFill>
                <a:latin typeface="Meiryo" panose="020B0604030504040204" pitchFamily="34" charset="-128"/>
                <a:ea typeface="Meiryo" panose="020B0604030504040204" pitchFamily="34" charset="-128"/>
              </a:rPr>
              <a:t>2025</a:t>
            </a:r>
            <a:r>
              <a:rPr kumimoji="0" lang="ja-JP" altLang="en-US" sz="1400" kern="0" dirty="0">
                <a:solidFill>
                  <a:srgbClr val="0D0D0D"/>
                </a:solidFill>
                <a:latin typeface="Meiryo" panose="020B0604030504040204" pitchFamily="34" charset="-128"/>
                <a:ea typeface="Meiryo" panose="020B0604030504040204" pitchFamily="34" charset="-128"/>
              </a:rPr>
              <a:t>年</a:t>
            </a:r>
            <a:r>
              <a:rPr kumimoji="0" lang="en-US" altLang="ja-JP" sz="1400" kern="0" dirty="0">
                <a:solidFill>
                  <a:srgbClr val="0D0D0D"/>
                </a:solidFill>
                <a:latin typeface="Meiryo" panose="020B0604030504040204" pitchFamily="34" charset="-128"/>
                <a:ea typeface="Meiryo" panose="020B0604030504040204" pitchFamily="34" charset="-128"/>
              </a:rPr>
              <a:t>4</a:t>
            </a:r>
            <a:r>
              <a:rPr kumimoji="0" lang="ja-JP" altLang="en-US" sz="1400" kern="0" dirty="0">
                <a:solidFill>
                  <a:srgbClr val="0D0D0D"/>
                </a:solidFill>
                <a:latin typeface="Meiryo" panose="020B0604030504040204" pitchFamily="34" charset="-128"/>
                <a:ea typeface="Meiryo" panose="020B0604030504040204" pitchFamily="34" charset="-128"/>
              </a:rPr>
              <a:t>月</a:t>
            </a:r>
            <a:r>
              <a:rPr kumimoji="0" lang="en-US" altLang="ja-JP" sz="1400" kern="0" dirty="0">
                <a:solidFill>
                  <a:srgbClr val="0D0D0D"/>
                </a:solidFill>
                <a:latin typeface="Meiryo" panose="020B0604030504040204" pitchFamily="34" charset="-128"/>
                <a:ea typeface="Meiryo" panose="020B0604030504040204" pitchFamily="34" charset="-128"/>
              </a:rPr>
              <a:t>15</a:t>
            </a:r>
            <a:r>
              <a:rPr kumimoji="0" lang="ja-JP" altLang="en-US" sz="1400" kern="0" dirty="0">
                <a:solidFill>
                  <a:srgbClr val="0D0D0D"/>
                </a:solidFill>
                <a:latin typeface="Meiryo" panose="020B0604030504040204" pitchFamily="34" charset="-128"/>
                <a:ea typeface="Meiryo" panose="020B0604030504040204" pitchFamily="34" charset="-128"/>
              </a:rPr>
              <a:t>日</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R="0" lvl="0" algn="l" defTabSz="914400" rtl="0" eaLnBrk="1" fontAlgn="auto" latinLnBrk="0" hangingPunct="1">
              <a:lnSpc>
                <a:spcPct val="120000"/>
              </a:lnSpc>
              <a:spcBef>
                <a:spcPts val="0"/>
              </a:spcBef>
              <a:spcAft>
                <a:spcPts val="600"/>
              </a:spcAft>
              <a:buClrTx/>
              <a:buSzTx/>
              <a:tabLst/>
              <a:defRPr/>
            </a:pPr>
            <a:r>
              <a:rPr kumimoji="0" lang="en-US" altLang="ja-JP" sz="1000" kern="0" dirty="0">
                <a:solidFill>
                  <a:srgbClr val="0D0D0D"/>
                </a:solidFill>
                <a:latin typeface="Meiryo" panose="020B0604030504040204" pitchFamily="34" charset="-128"/>
                <a:ea typeface="Meiryo" panose="020B0604030504040204" pitchFamily="34" charset="-128"/>
              </a:rPr>
              <a:t>P15</a:t>
            </a:r>
            <a:r>
              <a:rPr kumimoji="0" lang="ja-JP" altLang="en-US" sz="1000" kern="0" dirty="0">
                <a:solidFill>
                  <a:srgbClr val="0D0D0D"/>
                </a:solidFill>
                <a:latin typeface="Meiryo" panose="020B0604030504040204" pitchFamily="34" charset="-128"/>
                <a:ea typeface="Meiryo" panose="020B0604030504040204" pitchFamily="34" charset="-128"/>
              </a:rPr>
              <a:t>　</a:t>
            </a:r>
            <a:r>
              <a:rPr lang="ja-JP" altLang="en-US" sz="1000" b="0" i="0" dirty="0">
                <a:solidFill>
                  <a:srgbClr val="1D1C1D"/>
                </a:solidFill>
                <a:effectLst/>
                <a:latin typeface="Hiragino Kaku Gothic Pro"/>
              </a:rPr>
              <a:t>掲載制限カテゴリ</a:t>
            </a:r>
            <a:r>
              <a:rPr lang="en-US" altLang="ja-JP" sz="1000" b="0" i="0" dirty="0">
                <a:solidFill>
                  <a:srgbClr val="1D1C1D"/>
                </a:solidFill>
                <a:effectLst/>
                <a:latin typeface="Hiragino Kaku Gothic Pro"/>
              </a:rPr>
              <a:t>―</a:t>
            </a:r>
            <a:r>
              <a:rPr lang="ja-JP" altLang="en-US" sz="1000" b="0" i="0" dirty="0">
                <a:solidFill>
                  <a:srgbClr val="172B4D"/>
                </a:solidFill>
                <a:effectLst/>
                <a:latin typeface="Hiragino Kaku Gothic Pro"/>
              </a:rPr>
              <a:t>「</a:t>
            </a:r>
            <a:r>
              <a:rPr lang="ja-JP" altLang="en-US" sz="1000" b="0" i="0" dirty="0">
                <a:solidFill>
                  <a:srgbClr val="1D1C1D"/>
                </a:solidFill>
                <a:effectLst/>
                <a:latin typeface="Hiragino Kaku Gothic Pro"/>
              </a:rPr>
              <a:t>医療（保険外治療）</a:t>
            </a:r>
            <a:r>
              <a:rPr lang="ja-JP" altLang="en-US" sz="1000" b="0" i="0" dirty="0">
                <a:solidFill>
                  <a:srgbClr val="172B4D"/>
                </a:solidFill>
                <a:effectLst/>
                <a:latin typeface="Hiragino Kaku Gothic Pro"/>
              </a:rPr>
              <a:t>」「</a:t>
            </a:r>
            <a:r>
              <a:rPr lang="ja-JP" altLang="en-US" sz="1000" b="0" i="0" dirty="0">
                <a:solidFill>
                  <a:srgbClr val="1D1C1D"/>
                </a:solidFill>
                <a:effectLst/>
                <a:latin typeface="Hiragino Kaku Gothic Pro"/>
              </a:rPr>
              <a:t>レーシック・美容整形・美容外科・美容皮膚科</a:t>
            </a:r>
            <a:r>
              <a:rPr lang="ja-JP" altLang="en-US" sz="1000" b="0" i="0" dirty="0">
                <a:solidFill>
                  <a:srgbClr val="172B4D"/>
                </a:solidFill>
                <a:effectLst/>
                <a:latin typeface="Hiragino Kaku Gothic Pro"/>
              </a:rPr>
              <a:t>」</a:t>
            </a:r>
            <a:r>
              <a:rPr lang="ja-JP" altLang="en-US" sz="1000" b="0" i="0" dirty="0">
                <a:solidFill>
                  <a:srgbClr val="1D1C1D"/>
                </a:solidFill>
                <a:effectLst/>
                <a:latin typeface="Hiragino Kaku Gothic Pro"/>
              </a:rPr>
              <a:t>をホワイトリスト適応ありに変更しました。</a:t>
            </a:r>
            <a:endParaRPr kumimoji="0" lang="en-US" altLang="ja-JP" sz="1000" kern="0" dirty="0">
              <a:solidFill>
                <a:srgbClr val="0D0D0D"/>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17901082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4AC8062C-802B-96DC-186A-AC78BCB52F30}"/>
              </a:ext>
            </a:extLst>
          </p:cNvPr>
          <p:cNvSpPr txBox="1"/>
          <p:nvPr/>
        </p:nvSpPr>
        <p:spPr>
          <a:xfrm>
            <a:off x="4314839" y="4255447"/>
            <a:ext cx="3562321"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a:solidFill>
                  <a:srgbClr val="0D0D0D"/>
                </a:solidFill>
                <a:latin typeface="Meiryo" panose="020B0604030504040204" pitchFamily="34" charset="-128"/>
                <a:ea typeface="Meiryo" panose="020B0604030504040204" pitchFamily="34" charset="-128"/>
              </a:rPr>
              <a:t>Yahoo!</a:t>
            </a:r>
            <a:r>
              <a:rPr lang="ja-JP" altLang="en-US" sz="1200" b="0" i="0">
                <a:solidFill>
                  <a:srgbClr val="0D0D0D"/>
                </a:solidFill>
                <a:latin typeface="Meiryo" panose="020B0604030504040204" pitchFamily="34" charset="-128"/>
                <a:ea typeface="Meiryo" panose="020B0604030504040204" pitchFamily="34" charset="-128"/>
              </a:rPr>
              <a:t>広告</a:t>
            </a:r>
            <a:r>
              <a:rPr lang="en-US" altLang="ja-JP" sz="1200" b="0" i="0">
                <a:solidFill>
                  <a:srgbClr val="0D0D0D"/>
                </a:solidFill>
                <a:latin typeface="Meiryo" panose="020B0604030504040204" pitchFamily="34" charset="-128"/>
                <a:ea typeface="Meiryo" panose="020B0604030504040204" pitchFamily="34" charset="-128"/>
              </a:rPr>
              <a:t> </a:t>
            </a:r>
            <a:r>
              <a:rPr lang="ja-JP" altLang="en-US" sz="1200" b="0" i="0">
                <a:solidFill>
                  <a:srgbClr val="0D0D0D"/>
                </a:solidFill>
                <a:latin typeface="Meiryo" panose="020B0604030504040204" pitchFamily="34" charset="-128"/>
                <a:ea typeface="Meiryo" panose="020B0604030504040204" pitchFamily="34" charset="-128"/>
              </a:rPr>
              <a:t>ウェブサイト</a:t>
            </a:r>
            <a:br>
              <a:rPr lang="en-US" altLang="ja-JP" sz="1200">
                <a:solidFill>
                  <a:srgbClr val="0D0D0D"/>
                </a:solidFill>
                <a:latin typeface="Meiryo" panose="020B0604030504040204" pitchFamily="34" charset="-128"/>
                <a:ea typeface="Meiryo" panose="020B0604030504040204" pitchFamily="34" charset="-128"/>
              </a:rPr>
            </a:br>
            <a:r>
              <a:rPr lang="en-US" altLang="ja-JP" sz="1200" b="0" i="0">
                <a:solidFill>
                  <a:srgbClr val="0D0D0D"/>
                </a:solidFill>
                <a:latin typeface="Meiryo" panose="020B0604030504040204" pitchFamily="34" charset="-128"/>
                <a:ea typeface="Meiryo" panose="020B0604030504040204" pitchFamily="34" charset="-128"/>
                <a:cs typeface="Segoe UI" panose="020B0502040204020203" pitchFamily="34" charset="0"/>
              </a:rPr>
              <a:t>https://www.lycbiz.com/jp/service/yahoo-ads/</a:t>
            </a:r>
            <a:endParaRPr kumimoji="1" lang="ja-JP" altLang="en-US" sz="1200" b="0" i="0">
              <a:solidFill>
                <a:srgbClr val="0D0D0D"/>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738197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DB148616-3C2D-44EE-8E14-67974394E356}"/>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solidFill>
            <a:srgbClr val="FFFFFF"/>
          </a:solid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p:txBody>
          <a:bodyPr/>
          <a:lstStyle/>
          <a:p>
            <a:r>
              <a:rPr kumimoji="1" lang="ja-JP" altLang="en-US"/>
              <a:t>概要</a:t>
            </a: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a:t>01</a:t>
            </a:r>
            <a:endParaRPr kumimoji="1" lang="ja-JP" altLang="en-US"/>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670419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AD28E2B0-2954-21B5-946F-8F46E02BC6BC}"/>
              </a:ext>
            </a:extLst>
          </p:cNvPr>
          <p:cNvSpPr>
            <a:spLocks noGrp="1"/>
          </p:cNvSpPr>
          <p:nvPr>
            <p:ph type="body" sz="quarter" idx="12"/>
          </p:nvPr>
        </p:nvSpPr>
        <p:spPr>
          <a:xfrm>
            <a:off x="595671" y="81412"/>
            <a:ext cx="498782" cy="410840"/>
          </a:xfrm>
        </p:spPr>
        <p:txBody>
          <a:bodyPr/>
          <a:lstStyle/>
          <a:p>
            <a:pPr marL="0" indent="0" algn="ctr">
              <a:buNone/>
            </a:pPr>
            <a:r>
              <a:rPr lang="ja-JP" altLang="en-US"/>
              <a:t>概要</a:t>
            </a:r>
          </a:p>
        </p:txBody>
      </p:sp>
      <p:pic>
        <p:nvPicPr>
          <p:cNvPr id="9" name="図プレースホルダー 8" descr="アイコン&#10;&#10;自動的に生成された説明">
            <a:extLst>
              <a:ext uri="{FF2B5EF4-FFF2-40B4-BE49-F238E27FC236}">
                <a16:creationId xmlns:a16="http://schemas.microsoft.com/office/drawing/2014/main" id="{EE5BD744-DD6C-A28F-3F37-9B33FC8D295B}"/>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C755DDC7-1962-58DA-7155-F708E48B2473}"/>
              </a:ext>
            </a:extLst>
          </p:cNvPr>
          <p:cNvSpPr>
            <a:spLocks noGrp="1"/>
          </p:cNvSpPr>
          <p:nvPr>
            <p:ph type="body" sz="quarter" idx="10"/>
          </p:nvPr>
        </p:nvSpPr>
        <p:spPr/>
        <p:txBody>
          <a:bodyPr/>
          <a:lstStyle/>
          <a:p>
            <a:r>
              <a:rPr kumimoji="1" lang="ja-JP" altLang="en-US" dirty="0">
                <a:latin typeface="Meiryo" panose="020B0604030504040204" pitchFamily="34" charset="-128"/>
                <a:ea typeface="Meiryo" panose="020B0604030504040204" pitchFamily="34" charset="-128"/>
              </a:rPr>
              <a:t>この資料について</a:t>
            </a:r>
          </a:p>
        </p:txBody>
      </p:sp>
      <p:sp>
        <p:nvSpPr>
          <p:cNvPr id="10" name="テキスト ボックス 9">
            <a:extLst>
              <a:ext uri="{FF2B5EF4-FFF2-40B4-BE49-F238E27FC236}">
                <a16:creationId xmlns:a16="http://schemas.microsoft.com/office/drawing/2014/main" id="{44680C12-A9D7-A0F7-0F35-203F6D5511C1}"/>
              </a:ext>
            </a:extLst>
          </p:cNvPr>
          <p:cNvSpPr txBox="1"/>
          <p:nvPr/>
        </p:nvSpPr>
        <p:spPr>
          <a:xfrm>
            <a:off x="557172" y="1063276"/>
            <a:ext cx="10798175" cy="621709"/>
          </a:xfrm>
          <a:prstGeom prst="rect">
            <a:avLst/>
          </a:prstGeom>
          <a:noFill/>
        </p:spPr>
        <p:txBody>
          <a:bodyPr wrap="square" lIns="0" tIns="0" rIns="0" bIns="0" rtlCol="0">
            <a:spAutoFit/>
          </a:bodyPr>
          <a:lstStyle/>
          <a:p>
            <a:pPr>
              <a:lnSpc>
                <a:spcPct val="130000"/>
              </a:lnSpc>
              <a:defRPr/>
            </a:pPr>
            <a:r>
              <a:rPr lang="ja-JP" altLang="en-US" sz="1600" dirty="0">
                <a:solidFill>
                  <a:srgbClr val="0D0D0D"/>
                </a:solidFill>
                <a:latin typeface="メイリオ" panose="020B0604030504040204" pitchFamily="50" charset="-128"/>
                <a:ea typeface="メイリオ" panose="020B0604030504040204" pitchFamily="50" charset="-128"/>
              </a:rPr>
              <a:t>本資料はスポーツナビ野球速報アプリのセールスシートです。</a:t>
            </a:r>
            <a:endParaRPr lang="en-US" altLang="ja-JP" sz="1600" dirty="0">
              <a:solidFill>
                <a:srgbClr val="0D0D0D"/>
              </a:solidFill>
              <a:latin typeface="メイリオ" panose="020B0604030504040204" pitchFamily="50" charset="-128"/>
              <a:ea typeface="メイリオ" panose="020B0604030504040204" pitchFamily="50" charset="-128"/>
            </a:endParaRPr>
          </a:p>
          <a:p>
            <a:pPr>
              <a:lnSpc>
                <a:spcPct val="130000"/>
              </a:lnSpc>
              <a:defRPr/>
            </a:pPr>
            <a:r>
              <a:rPr lang="ja-JP" altLang="en-US" sz="1600" dirty="0">
                <a:solidFill>
                  <a:srgbClr val="0D0D0D"/>
                </a:solidFill>
                <a:latin typeface="メイリオ" panose="020B0604030504040204" pitchFamily="50" charset="-128"/>
                <a:ea typeface="メイリオ" panose="020B0604030504040204" pitchFamily="50" charset="-128"/>
              </a:rPr>
              <a:t>その他商品のセールスシートや販促資料は下記をご覧ください</a:t>
            </a:r>
            <a:endParaRPr lang="en-US" altLang="ja-JP" sz="1600" dirty="0">
              <a:solidFill>
                <a:srgbClr val="0D0D0D"/>
              </a:solidFill>
              <a:latin typeface="メイリオ" panose="020B0604030504040204" pitchFamily="50" charset="-128"/>
              <a:ea typeface="メイリオ" panose="020B0604030504040204" pitchFamily="50" charset="-128"/>
            </a:endParaRPr>
          </a:p>
        </p:txBody>
      </p:sp>
      <p:graphicFrame>
        <p:nvGraphicFramePr>
          <p:cNvPr id="11" name="表 4">
            <a:extLst>
              <a:ext uri="{FF2B5EF4-FFF2-40B4-BE49-F238E27FC236}">
                <a16:creationId xmlns:a16="http://schemas.microsoft.com/office/drawing/2014/main" id="{C24C45D3-2D8D-807A-49FA-A91C05C6AA08}"/>
              </a:ext>
            </a:extLst>
          </p:cNvPr>
          <p:cNvGraphicFramePr>
            <a:graphicFrameLocks noGrp="1"/>
          </p:cNvGraphicFramePr>
          <p:nvPr>
            <p:extLst>
              <p:ext uri="{D42A27DB-BD31-4B8C-83A1-F6EECF244321}">
                <p14:modId xmlns:p14="http://schemas.microsoft.com/office/powerpoint/2010/main" val="4192811166"/>
              </p:ext>
            </p:extLst>
          </p:nvPr>
        </p:nvGraphicFramePr>
        <p:xfrm>
          <a:off x="555391" y="1888362"/>
          <a:ext cx="11295056" cy="3520546"/>
        </p:xfrm>
        <a:graphic>
          <a:graphicData uri="http://schemas.openxmlformats.org/drawingml/2006/table">
            <a:tbl>
              <a:tblPr/>
              <a:tblGrid>
                <a:gridCol w="5102459">
                  <a:extLst>
                    <a:ext uri="{9D8B030D-6E8A-4147-A177-3AD203B41FA5}">
                      <a16:colId xmlns:a16="http://schemas.microsoft.com/office/drawing/2014/main" val="606051176"/>
                    </a:ext>
                  </a:extLst>
                </a:gridCol>
                <a:gridCol w="6192597">
                  <a:extLst>
                    <a:ext uri="{9D8B030D-6E8A-4147-A177-3AD203B41FA5}">
                      <a16:colId xmlns:a16="http://schemas.microsoft.com/office/drawing/2014/main" val="687840856"/>
                    </a:ext>
                  </a:extLst>
                </a:gridCol>
              </a:tblGrid>
              <a:tr h="505692">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a:r>
                        <a:rPr kumimoji="1" lang="ja-JP" altLang="en-US" sz="1000" b="1" i="0">
                          <a:solidFill>
                            <a:schemeClr val="bg1"/>
                          </a:solidFill>
                          <a:latin typeface="Meiryo" panose="020B0604030504040204" pitchFamily="34" charset="-128"/>
                          <a:ea typeface="Meiryo" panose="020B0604030504040204" pitchFamily="34" charset="-128"/>
                        </a:rPr>
                        <a:t>ドキュメント</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a:r>
                        <a:rPr kumimoji="1" lang="en-US" altLang="ja-JP" sz="1000" b="1" i="0">
                          <a:solidFill>
                            <a:schemeClr val="bg1"/>
                          </a:solidFill>
                          <a:latin typeface="Meiryo" panose="020B0604030504040204" pitchFamily="34" charset="-128"/>
                          <a:ea typeface="Meiryo" panose="020B0604030504040204" pitchFamily="34" charset="-128"/>
                        </a:rPr>
                        <a:t>URL</a:t>
                      </a:r>
                      <a:endParaRPr kumimoji="1" lang="ja-JP" altLang="en-US" sz="1000" b="1" i="0">
                        <a:solidFill>
                          <a:schemeClr val="bg1"/>
                        </a:solidFill>
                        <a:latin typeface="Meiryo" panose="020B0604030504040204" pitchFamily="34" charset="-128"/>
                        <a:ea typeface="Meiryo" panose="020B0604030504040204" pitchFamily="34" charset="-128"/>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1317350027"/>
                  </a:ext>
                </a:extLst>
              </a:tr>
              <a:tr h="50459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　</a:t>
                      </a:r>
                      <a:r>
                        <a:rPr kumimoji="1" lang="ja-JP" altLang="en-US" sz="1000" b="1" i="0" dirty="0">
                          <a:solidFill>
                            <a:srgbClr val="0D0D0D"/>
                          </a:solidFill>
                          <a:latin typeface="Meiryo" panose="020B0604030504040204" pitchFamily="34" charset="-128"/>
                          <a:ea typeface="Meiryo" panose="020B0604030504040204" pitchFamily="34" charset="-128"/>
                        </a:rPr>
                        <a:t>ディスプレイ広告</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予約型</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endPar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スポーツナビ　野球速報アプリ　セールスシート</a:t>
                      </a:r>
                      <a:endParaRPr kumimoji="1" lang="ja-JP" altLang="en-US" sz="1000" b="1" i="0" dirty="0">
                        <a:solidFill>
                          <a:srgbClr val="0D0D0D"/>
                        </a:solidFill>
                        <a:latin typeface="Meiryo" panose="020B0604030504040204" pitchFamily="34" charset="-128"/>
                        <a:ea typeface="Meiryo" panose="020B0604030504040204" pitchFamily="34" charset="-128"/>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000" b="1" i="0" dirty="0">
                          <a:solidFill>
                            <a:srgbClr val="0D0D0D"/>
                          </a:solidFill>
                          <a:latin typeface="Meiryo" panose="020B0604030504040204" pitchFamily="34" charset="-128"/>
                          <a:ea typeface="Meiryo" panose="020B0604030504040204" pitchFamily="34" charset="-128"/>
                        </a:rPr>
                        <a:t>こちらの資料</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021320354"/>
                  </a:ext>
                </a:extLst>
              </a:tr>
              <a:tr h="50459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　</a:t>
                      </a:r>
                      <a:r>
                        <a:rPr kumimoji="1" lang="ja-JP" altLang="en-US" sz="1000" b="1" i="0" dirty="0">
                          <a:solidFill>
                            <a:srgbClr val="0D0D0D"/>
                          </a:solidFill>
                          <a:latin typeface="Meiryo" panose="020B0604030504040204" pitchFamily="34" charset="-128"/>
                          <a:ea typeface="Meiryo" panose="020B0604030504040204" pitchFamily="34" charset="-128"/>
                        </a:rPr>
                        <a:t>ディスプレイ広告</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予約型</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スポーツナビ　セールスシート</a:t>
                      </a:r>
                      <a:endParaRPr kumimoji="1" lang="ja-JP" altLang="en-US" sz="1000" b="1" i="0" dirty="0">
                        <a:solidFill>
                          <a:srgbClr val="0D0D0D"/>
                        </a:solidFill>
                        <a:latin typeface="Meiryo" panose="020B0604030504040204" pitchFamily="34" charset="-128"/>
                        <a:ea typeface="Meiryo" panose="020B0604030504040204" pitchFamily="34" charset="-128"/>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dirty="0">
                          <a:solidFill>
                            <a:srgbClr val="0D0D0D"/>
                          </a:solidFill>
                          <a:latin typeface="Meiryo" panose="020B0604030504040204" pitchFamily="34" charset="-128"/>
                          <a:ea typeface="Meiryo" panose="020B0604030504040204" pitchFamily="34" charset="-128"/>
                          <a:hlinkClick r:id="rId4"/>
                        </a:rPr>
                        <a:t>https://portal.yadui.business.yahoo.co.jp/agencyportal/873240/</a:t>
                      </a:r>
                      <a:r>
                        <a:rPr kumimoji="1" lang="en-US" altLang="ja-JP" sz="1000" b="0" i="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エージェンシーポータル）</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868354247"/>
                  </a:ext>
                </a:extLst>
              </a:tr>
              <a:tr h="50459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　ディスプレイ広告</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予約型</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ja-JP" altLang="en-US" sz="1000" b="1" i="0" dirty="0">
                          <a:solidFill>
                            <a:srgbClr val="0D0D0D"/>
                          </a:solidFill>
                          <a:latin typeface="Meiryo" panose="020B0604030504040204" pitchFamily="34" charset="-128"/>
                          <a:ea typeface="Meiryo" panose="020B0604030504040204" pitchFamily="34" charset="-128"/>
                        </a:rPr>
                        <a:t>その他商品セールスシート一覧</a:t>
                      </a:r>
                      <a:endPar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sz="1000" b="0" i="0" dirty="0">
                          <a:solidFill>
                            <a:srgbClr val="0D0D0D"/>
                          </a:solidFill>
                          <a:latin typeface="Meiryo" panose="020B0604030504040204" pitchFamily="34" charset="-128"/>
                          <a:ea typeface="Meiryo" panose="020B0604030504040204" pitchFamily="34" charset="-128"/>
                          <a:hlinkClick r:id="rId4"/>
                        </a:rPr>
                        <a:t>https://portal.yadui.business.yahoo.co.jp/agencyportal/873240/</a:t>
                      </a:r>
                      <a:r>
                        <a:rPr kumimoji="1" lang="en-US" altLang="ja-JP" sz="1000" b="0" i="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エージェンシーポータル）</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957711322"/>
                  </a:ext>
                </a:extLst>
              </a:tr>
              <a:tr h="498233">
                <a:tc>
                  <a:txBody>
                    <a:bodyPr/>
                    <a:lstStyle/>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　ディスプレイ広告</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予約型</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フォーマットガイド</a:t>
                      </a:r>
                      <a:endParaRPr kumimoji="1" lang="ja-JP" altLang="en-US" dirty="0"/>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rowSpan="2">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hlinkClick r:id="rId5"/>
                        </a:rPr>
                        <a:t>https://portal.yadui.business.yahoo.co.jp/agencyportal/30335704/</a:t>
                      </a:r>
                      <a:r>
                        <a:rPr kumimoji="1" lang="en-US" altLang="ja-JP"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ja-JP" altLang="en-US"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rPr>
                        <a:t>エージェンシーポータル）</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630708088"/>
                  </a:ext>
                </a:extLst>
              </a:tr>
              <a:tr h="498233">
                <a:tc>
                  <a:txBody>
                    <a:bodyPr/>
                    <a:lstStyle/>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　ディスプレイ広告</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予約型</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事例カタログ</a:t>
                      </a:r>
                      <a:endParaRPr kumimoji="1" lang="ja-JP" altLang="en-US" dirty="0"/>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67975986"/>
                  </a:ext>
                </a:extLst>
              </a:tr>
              <a:tr h="50459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 媒体資料</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 JAPAN </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サービス媒体資料</a:t>
                      </a:r>
                      <a:endPar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hlinkClick r:id="rId6"/>
                        </a:rPr>
                        <a:t>https://www.lycbiz.com/jp/download/</a:t>
                      </a: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(LINE</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 </a:t>
                      </a: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for Business</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endPar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76382480"/>
                  </a:ext>
                </a:extLst>
              </a:tr>
            </a:tbl>
          </a:graphicData>
        </a:graphic>
      </p:graphicFrame>
    </p:spTree>
    <p:extLst>
      <p:ext uri="{BB962C8B-B14F-4D97-AF65-F5344CB8AC3E}">
        <p14:creationId xmlns:p14="http://schemas.microsoft.com/office/powerpoint/2010/main" val="3984534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1">
            <a:extLst>
              <a:ext uri="{FF2B5EF4-FFF2-40B4-BE49-F238E27FC236}">
                <a16:creationId xmlns:a16="http://schemas.microsoft.com/office/drawing/2014/main" id="{9A21C7AB-8F8E-5CBC-0A0F-98F5DA42E915}"/>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kumimoji="1" lang="ja-JP" altLang="en-US" dirty="0">
                <a:solidFill>
                  <a:srgbClr val="00003E"/>
                </a:solidFill>
                <a:latin typeface="Meiryo" panose="020B0604030504040204" pitchFamily="34" charset="-128"/>
                <a:ea typeface="Meiryo" panose="020B0604030504040204" pitchFamily="34" charset="-128"/>
              </a:rPr>
              <a:t>スポーツナビ　野球速報アプリ</a:t>
            </a:r>
          </a:p>
        </p:txBody>
      </p:sp>
      <p:sp>
        <p:nvSpPr>
          <p:cNvPr id="12" name="テキスト プレースホルダー 5">
            <a:extLst>
              <a:ext uri="{FF2B5EF4-FFF2-40B4-BE49-F238E27FC236}">
                <a16:creationId xmlns:a16="http://schemas.microsoft.com/office/drawing/2014/main" id="{51C7BCF8-1EFC-A02C-197B-521B57E30841}"/>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a:t>概要</a:t>
            </a:r>
          </a:p>
        </p:txBody>
      </p:sp>
      <p:pic>
        <p:nvPicPr>
          <p:cNvPr id="13" name="図プレースホルダー 8" descr="アイコン&#10;&#10;自動的に生成された説明">
            <a:extLst>
              <a:ext uri="{FF2B5EF4-FFF2-40B4-BE49-F238E27FC236}">
                <a16:creationId xmlns:a16="http://schemas.microsoft.com/office/drawing/2014/main" id="{E7F87398-B608-704D-8000-0B57783AD1ED}"/>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p:spPr>
      </p:pic>
      <p:sp>
        <p:nvSpPr>
          <p:cNvPr id="25" name="テキスト ボックス 24">
            <a:extLst>
              <a:ext uri="{FF2B5EF4-FFF2-40B4-BE49-F238E27FC236}">
                <a16:creationId xmlns:a16="http://schemas.microsoft.com/office/drawing/2014/main" id="{AE7C5618-6865-9ABD-2341-871288CF673B}"/>
              </a:ext>
            </a:extLst>
          </p:cNvPr>
          <p:cNvSpPr txBox="1"/>
          <p:nvPr/>
        </p:nvSpPr>
        <p:spPr>
          <a:xfrm>
            <a:off x="7822377" y="6427660"/>
            <a:ext cx="4016609" cy="338554"/>
          </a:xfrm>
          <a:prstGeom prst="rect">
            <a:avLst/>
          </a:prstGeom>
          <a:noFill/>
        </p:spPr>
        <p:txBody>
          <a:bodyPr wrap="square" rtlCol="0">
            <a:spAutoFit/>
          </a:bodyPr>
          <a:lstStyle/>
          <a:p>
            <a:r>
              <a:rPr lang="en-US" altLang="ja-JP" sz="1600" dirty="0">
                <a:solidFill>
                  <a:srgbClr val="C00000"/>
                </a:solidFill>
                <a:latin typeface="メイリオ" panose="020B0604030504040204" pitchFamily="50" charset="-128"/>
                <a:ea typeface="メイリオ" panose="020B0604030504040204" pitchFamily="50" charset="-128"/>
              </a:rPr>
              <a:t>※</a:t>
            </a:r>
            <a:r>
              <a:rPr lang="ja-JP" altLang="en-US" sz="1600" dirty="0">
                <a:solidFill>
                  <a:srgbClr val="C00000"/>
                </a:solidFill>
                <a:latin typeface="メイリオ" panose="020B0604030504040204" pitchFamily="50" charset="-128"/>
                <a:ea typeface="メイリオ" panose="020B0604030504040204" pitchFamily="50" charset="-128"/>
              </a:rPr>
              <a:t>販促資料を別途ご用意しています。</a:t>
            </a:r>
          </a:p>
        </p:txBody>
      </p:sp>
      <p:sp>
        <p:nvSpPr>
          <p:cNvPr id="35" name="楕円 34">
            <a:extLst>
              <a:ext uri="{FF2B5EF4-FFF2-40B4-BE49-F238E27FC236}">
                <a16:creationId xmlns:a16="http://schemas.microsoft.com/office/drawing/2014/main" id="{F536DC98-62E3-8BF7-35A7-A8D46328A580}"/>
              </a:ext>
            </a:extLst>
          </p:cNvPr>
          <p:cNvSpPr/>
          <p:nvPr/>
        </p:nvSpPr>
        <p:spPr>
          <a:xfrm>
            <a:off x="5307361" y="4631708"/>
            <a:ext cx="1013791" cy="985862"/>
          </a:xfrm>
          <a:prstGeom prst="ellipse">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sz="1050"/>
          </a:p>
        </p:txBody>
      </p:sp>
      <p:sp>
        <p:nvSpPr>
          <p:cNvPr id="36" name="楕円 35">
            <a:extLst>
              <a:ext uri="{FF2B5EF4-FFF2-40B4-BE49-F238E27FC236}">
                <a16:creationId xmlns:a16="http://schemas.microsoft.com/office/drawing/2014/main" id="{4AF24D78-061B-9FBE-2C5F-DDF30C66AD86}"/>
              </a:ext>
            </a:extLst>
          </p:cNvPr>
          <p:cNvSpPr/>
          <p:nvPr/>
        </p:nvSpPr>
        <p:spPr>
          <a:xfrm>
            <a:off x="5307361" y="3139068"/>
            <a:ext cx="1013791" cy="985862"/>
          </a:xfrm>
          <a:prstGeom prst="ellipse">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sz="1050"/>
          </a:p>
        </p:txBody>
      </p:sp>
      <p:sp>
        <p:nvSpPr>
          <p:cNvPr id="37" name="楕円 36">
            <a:extLst>
              <a:ext uri="{FF2B5EF4-FFF2-40B4-BE49-F238E27FC236}">
                <a16:creationId xmlns:a16="http://schemas.microsoft.com/office/drawing/2014/main" id="{70491181-9794-6207-723B-B5C655F52CD7}"/>
              </a:ext>
            </a:extLst>
          </p:cNvPr>
          <p:cNvSpPr/>
          <p:nvPr/>
        </p:nvSpPr>
        <p:spPr>
          <a:xfrm>
            <a:off x="5307361" y="1832171"/>
            <a:ext cx="1013791" cy="985862"/>
          </a:xfrm>
          <a:prstGeom prst="ellipse">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sz="1050"/>
          </a:p>
        </p:txBody>
      </p:sp>
      <p:sp>
        <p:nvSpPr>
          <p:cNvPr id="38" name="テキスト ボックス 16">
            <a:extLst>
              <a:ext uri="{FF2B5EF4-FFF2-40B4-BE49-F238E27FC236}">
                <a16:creationId xmlns:a16="http://schemas.microsoft.com/office/drawing/2014/main" id="{6A8CBAB1-FAFE-3024-D1D4-C40F38D37D19}"/>
              </a:ext>
            </a:extLst>
          </p:cNvPr>
          <p:cNvSpPr txBox="1"/>
          <p:nvPr/>
        </p:nvSpPr>
        <p:spPr>
          <a:xfrm>
            <a:off x="6368888" y="2333467"/>
            <a:ext cx="4657247" cy="461665"/>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200"/>
              <a:t>野球速報アプリの注目度が最も高まるプロ野球の試合が行われる時間帯にあ</a:t>
            </a:r>
            <a:r>
              <a:rPr lang="ja-JP" altLang="en-US" sz="1200"/>
              <a:t>わせて集中的に広告配信することが可能です。</a:t>
            </a:r>
            <a:endParaRPr lang="en-US" altLang="ja-JP" sz="1200"/>
          </a:p>
        </p:txBody>
      </p:sp>
      <p:sp>
        <p:nvSpPr>
          <p:cNvPr id="39" name="テキスト ボックス 17">
            <a:extLst>
              <a:ext uri="{FF2B5EF4-FFF2-40B4-BE49-F238E27FC236}">
                <a16:creationId xmlns:a16="http://schemas.microsoft.com/office/drawing/2014/main" id="{2BC07865-4452-B710-C4E1-EC4FCDD62E6A}"/>
              </a:ext>
            </a:extLst>
          </p:cNvPr>
          <p:cNvSpPr txBox="1"/>
          <p:nvPr/>
        </p:nvSpPr>
        <p:spPr>
          <a:xfrm>
            <a:off x="6368888" y="1928166"/>
            <a:ext cx="4756177" cy="400110"/>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2000" b="1" u="sng">
                <a:solidFill>
                  <a:schemeClr val="tx1">
                    <a:lumMod val="75000"/>
                    <a:lumOff val="25000"/>
                  </a:schemeClr>
                </a:solidFill>
              </a:rPr>
              <a:t>野球の試合開催時間帯にあわせて配信</a:t>
            </a:r>
            <a:endParaRPr kumimoji="1" lang="ja-JP" altLang="en-US" sz="2000" b="1" u="sng">
              <a:solidFill>
                <a:schemeClr val="tx1">
                  <a:lumMod val="75000"/>
                  <a:lumOff val="25000"/>
                </a:schemeClr>
              </a:solidFill>
            </a:endParaRPr>
          </a:p>
        </p:txBody>
      </p:sp>
      <p:sp>
        <p:nvSpPr>
          <p:cNvPr id="40" name="テキスト ボックス 19">
            <a:extLst>
              <a:ext uri="{FF2B5EF4-FFF2-40B4-BE49-F238E27FC236}">
                <a16:creationId xmlns:a16="http://schemas.microsoft.com/office/drawing/2014/main" id="{ABC87CB0-A416-C27A-D7B2-0A1FB8E17055}"/>
              </a:ext>
            </a:extLst>
          </p:cNvPr>
          <p:cNvSpPr txBox="1"/>
          <p:nvPr/>
        </p:nvSpPr>
        <p:spPr>
          <a:xfrm>
            <a:off x="6368888" y="3671986"/>
            <a:ext cx="5003958" cy="83099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200" dirty="0">
                <a:latin typeface="+mn-ea"/>
              </a:rPr>
              <a:t>野球速報アプリ初回訪問時に</a:t>
            </a:r>
            <a:r>
              <a:rPr kumimoji="1" lang="en-US" altLang="ja-JP" sz="1200" dirty="0">
                <a:latin typeface="+mn-ea"/>
              </a:rPr>
              <a:t>100</a:t>
            </a:r>
            <a:r>
              <a:rPr kumimoji="1" lang="ja-JP" altLang="en-US" sz="1200" dirty="0">
                <a:latin typeface="+mn-ea"/>
              </a:rPr>
              <a:t>％広告を配信するため、プロ野球の試合時間に訪れたユーザー全員にリーチさせることが可能です。</a:t>
            </a:r>
            <a:endParaRPr kumimoji="1" lang="en-US" altLang="ja-JP" sz="1200" dirty="0">
              <a:latin typeface="+mn-ea"/>
            </a:endParaRPr>
          </a:p>
          <a:p>
            <a:r>
              <a:rPr lang="ja-JP" altLang="en-US" sz="1200" dirty="0">
                <a:latin typeface="+mn-ea"/>
              </a:rPr>
              <a:t>また、</a:t>
            </a:r>
            <a:r>
              <a:rPr kumimoji="1" lang="en-US" altLang="ja-JP" sz="1200" dirty="0">
                <a:latin typeface="+mn-ea"/>
              </a:rPr>
              <a:t>SOV100</a:t>
            </a:r>
            <a:r>
              <a:rPr kumimoji="1" lang="ja-JP" altLang="en-US" sz="1200" dirty="0">
                <a:latin typeface="+mn-ea"/>
              </a:rPr>
              <a:t>％配信（ジャック配信）も可能で、ユーザーに対してより強くプロモーションを印象付けることが可能です。</a:t>
            </a:r>
          </a:p>
        </p:txBody>
      </p:sp>
      <p:sp>
        <p:nvSpPr>
          <p:cNvPr id="41" name="テキスト ボックス 20">
            <a:extLst>
              <a:ext uri="{FF2B5EF4-FFF2-40B4-BE49-F238E27FC236}">
                <a16:creationId xmlns:a16="http://schemas.microsoft.com/office/drawing/2014/main" id="{C6B27551-4876-7CA5-2A33-D24C00DFCDC3}"/>
              </a:ext>
            </a:extLst>
          </p:cNvPr>
          <p:cNvSpPr txBox="1"/>
          <p:nvPr/>
        </p:nvSpPr>
        <p:spPr>
          <a:xfrm>
            <a:off x="6368888" y="3266685"/>
            <a:ext cx="4756177" cy="400110"/>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2000" b="1" u="sng">
                <a:solidFill>
                  <a:schemeClr val="tx1">
                    <a:lumMod val="75000"/>
                    <a:lumOff val="25000"/>
                  </a:schemeClr>
                </a:solidFill>
              </a:rPr>
              <a:t>ジャック配信によるリーチ獲得</a:t>
            </a:r>
          </a:p>
        </p:txBody>
      </p:sp>
      <p:sp>
        <p:nvSpPr>
          <p:cNvPr id="42" name="テキスト ボックス 22">
            <a:extLst>
              <a:ext uri="{FF2B5EF4-FFF2-40B4-BE49-F238E27FC236}">
                <a16:creationId xmlns:a16="http://schemas.microsoft.com/office/drawing/2014/main" id="{C6EF03D9-FC32-A680-205F-8E32C23F6FEA}"/>
              </a:ext>
            </a:extLst>
          </p:cNvPr>
          <p:cNvSpPr txBox="1"/>
          <p:nvPr/>
        </p:nvSpPr>
        <p:spPr>
          <a:xfrm>
            <a:off x="6368888" y="5116754"/>
            <a:ext cx="5003958" cy="461665"/>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200"/>
              <a:t>開幕戦やクライマックスシリーズなど、特定日でよりリーチ拡大させ、</a:t>
            </a:r>
            <a:endParaRPr kumimoji="1" lang="en-US" altLang="ja-JP" sz="1200"/>
          </a:p>
          <a:p>
            <a:r>
              <a:rPr lang="ja-JP" altLang="en-US" sz="1200"/>
              <a:t>プロモーションを盛り上げることが可能です。</a:t>
            </a:r>
            <a:endParaRPr kumimoji="1" lang="ja-JP" altLang="en-US" sz="1200"/>
          </a:p>
        </p:txBody>
      </p:sp>
      <p:sp>
        <p:nvSpPr>
          <p:cNvPr id="43" name="テキスト ボックス 23">
            <a:extLst>
              <a:ext uri="{FF2B5EF4-FFF2-40B4-BE49-F238E27FC236}">
                <a16:creationId xmlns:a16="http://schemas.microsoft.com/office/drawing/2014/main" id="{AAF1FFD9-27EA-1370-FB0F-A6197F21216C}"/>
              </a:ext>
            </a:extLst>
          </p:cNvPr>
          <p:cNvSpPr txBox="1"/>
          <p:nvPr/>
        </p:nvSpPr>
        <p:spPr>
          <a:xfrm>
            <a:off x="6368888" y="4711453"/>
            <a:ext cx="4756177" cy="400110"/>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2000" b="1" u="sng">
                <a:solidFill>
                  <a:schemeClr val="tx1">
                    <a:lumMod val="75000"/>
                    <a:lumOff val="25000"/>
                  </a:schemeClr>
                </a:solidFill>
              </a:rPr>
              <a:t>開幕戦など特定日での効果アップ</a:t>
            </a:r>
          </a:p>
        </p:txBody>
      </p:sp>
      <p:sp>
        <p:nvSpPr>
          <p:cNvPr id="44" name="AutoShape 2">
            <a:extLst>
              <a:ext uri="{FF2B5EF4-FFF2-40B4-BE49-F238E27FC236}">
                <a16:creationId xmlns:a16="http://schemas.microsoft.com/office/drawing/2014/main" id="{E5DB9A67-5CF7-FCD5-7E99-5247BA3A1CE0}"/>
              </a:ext>
            </a:extLst>
          </p:cNvPr>
          <p:cNvSpPr>
            <a:spLocks noChangeAspect="1" noChangeArrowheads="1"/>
          </p:cNvSpPr>
          <p:nvPr/>
        </p:nvSpPr>
        <p:spPr bwMode="auto">
          <a:xfrm>
            <a:off x="5714995" y="3069426"/>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45" name="図 44">
            <a:extLst>
              <a:ext uri="{FF2B5EF4-FFF2-40B4-BE49-F238E27FC236}">
                <a16:creationId xmlns:a16="http://schemas.microsoft.com/office/drawing/2014/main" id="{E30553F4-3C69-B1A9-E4C5-CCA0884A7EAB}"/>
              </a:ext>
            </a:extLst>
          </p:cNvPr>
          <p:cNvPicPr>
            <a:picLocks noChangeAspect="1"/>
          </p:cNvPicPr>
          <p:nvPr/>
        </p:nvPicPr>
        <p:blipFill>
          <a:blip r:embed="rId3"/>
          <a:stretch>
            <a:fillRect/>
          </a:stretch>
        </p:blipFill>
        <p:spPr>
          <a:xfrm>
            <a:off x="5430292" y="1950488"/>
            <a:ext cx="757718" cy="757718"/>
          </a:xfrm>
          <a:prstGeom prst="rect">
            <a:avLst/>
          </a:prstGeom>
        </p:spPr>
      </p:pic>
      <p:pic>
        <p:nvPicPr>
          <p:cNvPr id="46" name="図 45" descr="武器 が含まれている画像&#10;&#10;自動的に生成された説明">
            <a:extLst>
              <a:ext uri="{FF2B5EF4-FFF2-40B4-BE49-F238E27FC236}">
                <a16:creationId xmlns:a16="http://schemas.microsoft.com/office/drawing/2014/main" id="{2664AC29-EEE4-9C8E-6A1C-6ABDC01BCA5C}"/>
              </a:ext>
            </a:extLst>
          </p:cNvPr>
          <p:cNvPicPr>
            <a:picLocks noChangeAspect="1"/>
          </p:cNvPicPr>
          <p:nvPr/>
        </p:nvPicPr>
        <p:blipFill>
          <a:blip r:embed="rId4"/>
          <a:stretch>
            <a:fillRect/>
          </a:stretch>
        </p:blipFill>
        <p:spPr>
          <a:xfrm>
            <a:off x="5396380" y="3167842"/>
            <a:ext cx="825541" cy="825541"/>
          </a:xfrm>
          <a:prstGeom prst="rect">
            <a:avLst/>
          </a:prstGeom>
        </p:spPr>
      </p:pic>
      <p:pic>
        <p:nvPicPr>
          <p:cNvPr id="47" name="図 46" descr="アイコン&#10;&#10;自動的に生成された説明">
            <a:extLst>
              <a:ext uri="{FF2B5EF4-FFF2-40B4-BE49-F238E27FC236}">
                <a16:creationId xmlns:a16="http://schemas.microsoft.com/office/drawing/2014/main" id="{749A5BC6-93C9-A0DE-E39B-33591AC97DDE}"/>
              </a:ext>
            </a:extLst>
          </p:cNvPr>
          <p:cNvPicPr>
            <a:picLocks noChangeAspect="1"/>
          </p:cNvPicPr>
          <p:nvPr/>
        </p:nvPicPr>
        <p:blipFill>
          <a:blip r:embed="rId5"/>
          <a:stretch>
            <a:fillRect/>
          </a:stretch>
        </p:blipFill>
        <p:spPr>
          <a:xfrm>
            <a:off x="5460172" y="4755675"/>
            <a:ext cx="723728" cy="723728"/>
          </a:xfrm>
          <a:prstGeom prst="rect">
            <a:avLst/>
          </a:prstGeom>
        </p:spPr>
      </p:pic>
      <p:sp>
        <p:nvSpPr>
          <p:cNvPr id="49" name="テキスト プレースホルダー 3">
            <a:extLst>
              <a:ext uri="{FF2B5EF4-FFF2-40B4-BE49-F238E27FC236}">
                <a16:creationId xmlns:a16="http://schemas.microsoft.com/office/drawing/2014/main" id="{208F319D-0F12-0125-D668-91EC16C677F0}"/>
              </a:ext>
            </a:extLst>
          </p:cNvPr>
          <p:cNvSpPr txBox="1">
            <a:spLocks/>
          </p:cNvSpPr>
          <p:nvPr/>
        </p:nvSpPr>
        <p:spPr>
          <a:xfrm>
            <a:off x="473530" y="1171423"/>
            <a:ext cx="11128454" cy="2999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dirty="0">
                <a:solidFill>
                  <a:schemeClr val="tx1">
                    <a:lumMod val="95000"/>
                    <a:lumOff val="5000"/>
                  </a:schemeClr>
                </a:solidFill>
                <a:latin typeface="+mn-ea"/>
              </a:rPr>
              <a:t>野球速報アプリで最も注目度と利用頻度が高まる、プロ野球の試合の時間帯に集中的に広告を配信することができる広告メニューです。</a:t>
            </a:r>
          </a:p>
        </p:txBody>
      </p:sp>
      <p:pic>
        <p:nvPicPr>
          <p:cNvPr id="10" name="図 9">
            <a:extLst>
              <a:ext uri="{FF2B5EF4-FFF2-40B4-BE49-F238E27FC236}">
                <a16:creationId xmlns:a16="http://schemas.microsoft.com/office/drawing/2014/main" id="{E9F7AC7F-F1B5-4CCC-B940-F6C130F5E8E9}"/>
              </a:ext>
            </a:extLst>
          </p:cNvPr>
          <p:cNvPicPr>
            <a:picLocks noChangeAspect="1"/>
          </p:cNvPicPr>
          <p:nvPr/>
        </p:nvPicPr>
        <p:blipFill>
          <a:blip r:embed="rId6"/>
          <a:stretch>
            <a:fillRect/>
          </a:stretch>
        </p:blipFill>
        <p:spPr>
          <a:xfrm>
            <a:off x="1501118" y="1716950"/>
            <a:ext cx="2968246" cy="4176103"/>
          </a:xfrm>
          <a:prstGeom prst="rect">
            <a:avLst/>
          </a:prstGeom>
        </p:spPr>
      </p:pic>
      <p:sp>
        <p:nvSpPr>
          <p:cNvPr id="11" name="正方形/長方形 10">
            <a:extLst>
              <a:ext uri="{FF2B5EF4-FFF2-40B4-BE49-F238E27FC236}">
                <a16:creationId xmlns:a16="http://schemas.microsoft.com/office/drawing/2014/main" id="{1EE9EAA1-3C42-03D4-CE5A-2F7332723618}"/>
              </a:ext>
            </a:extLst>
          </p:cNvPr>
          <p:cNvSpPr/>
          <p:nvPr/>
        </p:nvSpPr>
        <p:spPr>
          <a:xfrm>
            <a:off x="1716833" y="3374226"/>
            <a:ext cx="2535089" cy="846668"/>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22">
            <a:extLst>
              <a:ext uri="{FF2B5EF4-FFF2-40B4-BE49-F238E27FC236}">
                <a16:creationId xmlns:a16="http://schemas.microsoft.com/office/drawing/2014/main" id="{AA00065C-8817-325A-525E-C8718345A8D9}"/>
              </a:ext>
            </a:extLst>
          </p:cNvPr>
          <p:cNvSpPr txBox="1"/>
          <p:nvPr/>
        </p:nvSpPr>
        <p:spPr>
          <a:xfrm>
            <a:off x="1408547" y="6035660"/>
            <a:ext cx="5003958" cy="83099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200" dirty="0"/>
              <a:t>・</a:t>
            </a:r>
            <a:r>
              <a:rPr kumimoji="1" lang="ja-JP" altLang="en-US" sz="1200" dirty="0"/>
              <a:t>試合一覧ページに掲載されます。</a:t>
            </a:r>
            <a:endParaRPr kumimoji="1" lang="en-US" altLang="ja-JP" sz="1200" dirty="0"/>
          </a:p>
          <a:p>
            <a:r>
              <a:rPr kumimoji="1" lang="en-US" altLang="ja-JP" sz="1200" b="1" dirty="0">
                <a:solidFill>
                  <a:srgbClr val="C00000"/>
                </a:solidFill>
              </a:rPr>
              <a:t>※</a:t>
            </a:r>
            <a:r>
              <a:rPr kumimoji="1" lang="ja-JP" altLang="en-US" sz="1200" b="1" dirty="0">
                <a:solidFill>
                  <a:srgbClr val="C00000"/>
                </a:solidFill>
              </a:rPr>
              <a:t>各試合の速報ページには掲載されません</a:t>
            </a:r>
            <a:endParaRPr kumimoji="1" lang="en-US" altLang="ja-JP" sz="1200" b="1" dirty="0">
              <a:solidFill>
                <a:srgbClr val="C00000"/>
              </a:solidFill>
            </a:endParaRPr>
          </a:p>
          <a:p>
            <a:r>
              <a:rPr lang="ja-JP" altLang="en-US" sz="1200" dirty="0"/>
              <a:t>・「すべて」タブ以外のタブ配下にも掲載されます。</a:t>
            </a:r>
            <a:endParaRPr lang="en-US" altLang="ja-JP" sz="1200" dirty="0"/>
          </a:p>
          <a:p>
            <a:r>
              <a:rPr lang="en-US" altLang="ja-JP" sz="1200" dirty="0"/>
              <a:t>※</a:t>
            </a:r>
            <a:r>
              <a:rPr lang="ja-JP" altLang="en-US" sz="1200" dirty="0"/>
              <a:t>掲載イメージは変更になる可能性がございます。</a:t>
            </a:r>
            <a:endParaRPr lang="en-US" altLang="ja-JP" sz="1200" dirty="0"/>
          </a:p>
        </p:txBody>
      </p:sp>
    </p:spTree>
    <p:extLst>
      <p:ext uri="{BB962C8B-B14F-4D97-AF65-F5344CB8AC3E}">
        <p14:creationId xmlns:p14="http://schemas.microsoft.com/office/powerpoint/2010/main" val="11770849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2429BF-7B3B-37EE-8B8B-9B79D3B90FF7}"/>
            </a:ext>
          </a:extLst>
        </p:cNvPr>
        <p:cNvGrpSpPr/>
        <p:nvPr/>
      </p:nvGrpSpPr>
      <p:grpSpPr>
        <a:xfrm>
          <a:off x="0" y="0"/>
          <a:ext cx="0" cy="0"/>
          <a:chOff x="0" y="0"/>
          <a:chExt cx="0" cy="0"/>
        </a:xfrm>
      </p:grpSpPr>
      <p:sp>
        <p:nvSpPr>
          <p:cNvPr id="5" name="テキスト プレースホルダー 1">
            <a:extLst>
              <a:ext uri="{FF2B5EF4-FFF2-40B4-BE49-F238E27FC236}">
                <a16:creationId xmlns:a16="http://schemas.microsoft.com/office/drawing/2014/main" id="{3225694C-2809-DE39-9C13-CE15C9817EA4}"/>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kumimoji="1" lang="ja-JP" altLang="en-US" dirty="0">
                <a:solidFill>
                  <a:srgbClr val="00003E"/>
                </a:solidFill>
                <a:latin typeface="Meiryo" panose="020B0604030504040204" pitchFamily="34" charset="-128"/>
                <a:ea typeface="Meiryo" panose="020B0604030504040204" pitchFamily="34" charset="-128"/>
              </a:rPr>
              <a:t>スポーツナビ　野球速報アプリ　商品構成</a:t>
            </a:r>
          </a:p>
        </p:txBody>
      </p:sp>
      <p:sp>
        <p:nvSpPr>
          <p:cNvPr id="12" name="テキスト プレースホルダー 5">
            <a:extLst>
              <a:ext uri="{FF2B5EF4-FFF2-40B4-BE49-F238E27FC236}">
                <a16:creationId xmlns:a16="http://schemas.microsoft.com/office/drawing/2014/main" id="{71A0C96E-2D95-5FA2-0DA1-FBFD0919DE28}"/>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a:t>概要</a:t>
            </a:r>
          </a:p>
        </p:txBody>
      </p:sp>
      <p:pic>
        <p:nvPicPr>
          <p:cNvPr id="13" name="図プレースホルダー 8" descr="アイコン&#10;&#10;自動的に生成された説明">
            <a:extLst>
              <a:ext uri="{FF2B5EF4-FFF2-40B4-BE49-F238E27FC236}">
                <a16:creationId xmlns:a16="http://schemas.microsoft.com/office/drawing/2014/main" id="{AC8BED81-6A86-3FB5-A03D-5D0F1EFE72EC}"/>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p:spPr>
      </p:pic>
      <p:sp>
        <p:nvSpPr>
          <p:cNvPr id="2" name="テキスト プレースホルダー 3">
            <a:extLst>
              <a:ext uri="{FF2B5EF4-FFF2-40B4-BE49-F238E27FC236}">
                <a16:creationId xmlns:a16="http://schemas.microsoft.com/office/drawing/2014/main" id="{738928F9-4E03-26C7-9001-71424AC9BA7B}"/>
              </a:ext>
            </a:extLst>
          </p:cNvPr>
          <p:cNvSpPr txBox="1">
            <a:spLocks/>
          </p:cNvSpPr>
          <p:nvPr/>
        </p:nvSpPr>
        <p:spPr>
          <a:xfrm>
            <a:off x="516014" y="1189533"/>
            <a:ext cx="11128454" cy="41083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dirty="0">
                <a:solidFill>
                  <a:schemeClr val="tx1">
                    <a:lumMod val="95000"/>
                    <a:lumOff val="5000"/>
                  </a:schemeClr>
                </a:solidFill>
                <a:latin typeface="+mn-ea"/>
              </a:rPr>
              <a:t>プロ野球開幕戦と</a:t>
            </a:r>
            <a:r>
              <a:rPr lang="en-US" altLang="ja-JP" sz="1400" dirty="0">
                <a:solidFill>
                  <a:schemeClr val="tx1">
                    <a:lumMod val="95000"/>
                    <a:lumOff val="5000"/>
                  </a:schemeClr>
                </a:solidFill>
                <a:latin typeface="+mn-ea"/>
              </a:rPr>
              <a:t>6</a:t>
            </a:r>
            <a:r>
              <a:rPr lang="ja-JP" altLang="en-US" sz="1400" dirty="0">
                <a:solidFill>
                  <a:schemeClr val="tx1">
                    <a:lumMod val="95000"/>
                    <a:lumOff val="5000"/>
                  </a:schemeClr>
                </a:solidFill>
                <a:latin typeface="+mn-ea"/>
              </a:rPr>
              <a:t>月</a:t>
            </a:r>
            <a:r>
              <a:rPr lang="en-US" altLang="ja-JP" sz="1400" dirty="0">
                <a:solidFill>
                  <a:schemeClr val="tx1">
                    <a:lumMod val="95000"/>
                    <a:lumOff val="5000"/>
                  </a:schemeClr>
                </a:solidFill>
                <a:latin typeface="+mn-ea"/>
              </a:rPr>
              <a:t>30</a:t>
            </a:r>
            <a:r>
              <a:rPr lang="ja-JP" altLang="en-US" sz="1400" dirty="0">
                <a:solidFill>
                  <a:schemeClr val="tx1">
                    <a:lumMod val="95000"/>
                    <a:lumOff val="5000"/>
                  </a:schemeClr>
                </a:solidFill>
                <a:latin typeface="+mn-ea"/>
              </a:rPr>
              <a:t>日のリーグ戦までを</a:t>
            </a:r>
            <a:r>
              <a:rPr lang="en-US" altLang="ja-JP" sz="1400" dirty="0">
                <a:solidFill>
                  <a:schemeClr val="tx1">
                    <a:lumMod val="95000"/>
                    <a:lumOff val="5000"/>
                  </a:schemeClr>
                </a:solidFill>
                <a:latin typeface="+mn-ea"/>
              </a:rPr>
              <a:t>β</a:t>
            </a:r>
            <a:r>
              <a:rPr lang="ja-JP" altLang="en-US" sz="1400" dirty="0">
                <a:solidFill>
                  <a:schemeClr val="tx1">
                    <a:lumMod val="95000"/>
                    <a:lumOff val="5000"/>
                  </a:schemeClr>
                </a:solidFill>
                <a:latin typeface="+mn-ea"/>
              </a:rPr>
              <a:t>版としてリリースいたします。</a:t>
            </a:r>
          </a:p>
        </p:txBody>
      </p:sp>
      <p:sp>
        <p:nvSpPr>
          <p:cNvPr id="10" name="正方形/長方形 9">
            <a:extLst>
              <a:ext uri="{FF2B5EF4-FFF2-40B4-BE49-F238E27FC236}">
                <a16:creationId xmlns:a16="http://schemas.microsoft.com/office/drawing/2014/main" id="{F1583E13-FF17-1D05-3896-E0058E9E5400}"/>
              </a:ext>
            </a:extLst>
          </p:cNvPr>
          <p:cNvSpPr/>
          <p:nvPr/>
        </p:nvSpPr>
        <p:spPr>
          <a:xfrm>
            <a:off x="595671" y="1816415"/>
            <a:ext cx="3554988" cy="606057"/>
          </a:xfrm>
          <a:prstGeom prst="rect">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latin typeface="+mn-ea"/>
              </a:rPr>
              <a:t>　　プロ野球　開幕戦</a:t>
            </a:r>
            <a:endParaRPr kumimoji="1" lang="en-US" altLang="ja-JP" sz="1200" b="1" dirty="0">
              <a:latin typeface="+mn-ea"/>
            </a:endParaRPr>
          </a:p>
          <a:p>
            <a:pPr algn="ctr"/>
            <a:r>
              <a:rPr lang="ja-JP" altLang="en-US" sz="1200" b="1" dirty="0">
                <a:latin typeface="+mn-ea"/>
              </a:rPr>
              <a:t>　　</a:t>
            </a:r>
            <a:r>
              <a:rPr lang="en-US" altLang="ja-JP" sz="1200" b="1" dirty="0">
                <a:latin typeface="+mn-ea"/>
              </a:rPr>
              <a:t>2025/3/28</a:t>
            </a:r>
            <a:r>
              <a:rPr lang="ja-JP" altLang="en-US" sz="1200" b="1" dirty="0">
                <a:latin typeface="+mn-ea"/>
              </a:rPr>
              <a:t>～</a:t>
            </a:r>
            <a:r>
              <a:rPr lang="en-US" altLang="ja-JP" sz="1200" b="1" dirty="0">
                <a:latin typeface="+mn-ea"/>
              </a:rPr>
              <a:t>3/30</a:t>
            </a:r>
            <a:endParaRPr kumimoji="1" lang="ja-JP" altLang="en-US" sz="1200" b="1" dirty="0">
              <a:latin typeface="+mn-ea"/>
            </a:endParaRPr>
          </a:p>
        </p:txBody>
      </p:sp>
      <p:sp>
        <p:nvSpPr>
          <p:cNvPr id="14" name="正方形/長方形 13">
            <a:extLst>
              <a:ext uri="{FF2B5EF4-FFF2-40B4-BE49-F238E27FC236}">
                <a16:creationId xmlns:a16="http://schemas.microsoft.com/office/drawing/2014/main" id="{207A2117-9B15-6F15-D9E0-978F9D538C78}"/>
              </a:ext>
            </a:extLst>
          </p:cNvPr>
          <p:cNvSpPr/>
          <p:nvPr/>
        </p:nvSpPr>
        <p:spPr>
          <a:xfrm>
            <a:off x="4262409" y="1816415"/>
            <a:ext cx="4635796" cy="606057"/>
          </a:xfrm>
          <a:prstGeom prst="rect">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a:latin typeface="+mn-ea"/>
              </a:rPr>
              <a:t>プロ野球リーグ戦</a:t>
            </a:r>
            <a:endParaRPr lang="en-US" altLang="ja-JP" sz="1200" b="1" dirty="0">
              <a:latin typeface="+mn-ea"/>
            </a:endParaRPr>
          </a:p>
          <a:p>
            <a:pPr algn="ctr"/>
            <a:r>
              <a:rPr lang="en-US" altLang="ja-JP" sz="1200" b="1" dirty="0">
                <a:latin typeface="+mn-ea"/>
              </a:rPr>
              <a:t>2025/3/31</a:t>
            </a:r>
            <a:r>
              <a:rPr lang="ja-JP" altLang="en-US" sz="1200" b="1" dirty="0">
                <a:latin typeface="+mn-ea"/>
              </a:rPr>
              <a:t>～</a:t>
            </a:r>
            <a:r>
              <a:rPr lang="en-US" altLang="ja-JP" sz="1200" b="1" dirty="0">
                <a:latin typeface="+mn-ea"/>
              </a:rPr>
              <a:t>6/30</a:t>
            </a:r>
            <a:endParaRPr kumimoji="1" lang="ja-JP" altLang="en-US" sz="1200" b="1" dirty="0">
              <a:latin typeface="+mn-ea"/>
            </a:endParaRPr>
          </a:p>
        </p:txBody>
      </p:sp>
      <p:sp>
        <p:nvSpPr>
          <p:cNvPr id="15" name="正方形/長方形 14">
            <a:extLst>
              <a:ext uri="{FF2B5EF4-FFF2-40B4-BE49-F238E27FC236}">
                <a16:creationId xmlns:a16="http://schemas.microsoft.com/office/drawing/2014/main" id="{3C8E2C0D-CDD6-5F0A-CFF7-A59DBD9DE5DF}"/>
              </a:ext>
            </a:extLst>
          </p:cNvPr>
          <p:cNvSpPr/>
          <p:nvPr/>
        </p:nvSpPr>
        <p:spPr>
          <a:xfrm>
            <a:off x="9009955" y="1805116"/>
            <a:ext cx="2359793" cy="606057"/>
          </a:xfrm>
          <a:prstGeom prst="rect">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a:latin typeface="+mn-ea"/>
              </a:rPr>
              <a:t>プロ野球リーグ戦</a:t>
            </a:r>
            <a:endParaRPr lang="en-US" altLang="ja-JP" sz="1200" b="1" dirty="0">
              <a:latin typeface="+mn-ea"/>
            </a:endParaRPr>
          </a:p>
          <a:p>
            <a:pPr algn="ctr"/>
            <a:r>
              <a:rPr lang="en-US" altLang="ja-JP" sz="1200" b="1" dirty="0">
                <a:latin typeface="+mn-ea"/>
              </a:rPr>
              <a:t>2025/7/1</a:t>
            </a:r>
            <a:r>
              <a:rPr lang="ja-JP" altLang="en-US" sz="1200" b="1" dirty="0">
                <a:latin typeface="+mn-ea"/>
              </a:rPr>
              <a:t>～</a:t>
            </a:r>
            <a:endParaRPr kumimoji="1" lang="ja-JP" altLang="en-US" sz="1200" b="1" dirty="0">
              <a:latin typeface="+mn-ea"/>
            </a:endParaRPr>
          </a:p>
        </p:txBody>
      </p:sp>
      <p:sp>
        <p:nvSpPr>
          <p:cNvPr id="19" name="正方形/長方形 18">
            <a:extLst>
              <a:ext uri="{FF2B5EF4-FFF2-40B4-BE49-F238E27FC236}">
                <a16:creationId xmlns:a16="http://schemas.microsoft.com/office/drawing/2014/main" id="{53CC79B0-4E40-EB08-35C3-9210A532B5DD}"/>
              </a:ext>
            </a:extLst>
          </p:cNvPr>
          <p:cNvSpPr/>
          <p:nvPr/>
        </p:nvSpPr>
        <p:spPr>
          <a:xfrm>
            <a:off x="595670" y="2558902"/>
            <a:ext cx="8302533" cy="467833"/>
          </a:xfrm>
          <a:prstGeom prst="rect">
            <a:avLst/>
          </a:prstGeom>
          <a:solidFill>
            <a:srgbClr val="00003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b="1" dirty="0">
                <a:latin typeface="+mj-ea"/>
                <a:ea typeface="+mj-ea"/>
              </a:rPr>
              <a:t>β</a:t>
            </a:r>
            <a:r>
              <a:rPr kumimoji="1" lang="ja-JP" altLang="en-US" sz="1200" b="1" dirty="0">
                <a:latin typeface="+mj-ea"/>
                <a:ea typeface="+mj-ea"/>
              </a:rPr>
              <a:t>版としてリリース</a:t>
            </a:r>
          </a:p>
        </p:txBody>
      </p:sp>
      <p:sp>
        <p:nvSpPr>
          <p:cNvPr id="20" name="正方形/長方形 19">
            <a:extLst>
              <a:ext uri="{FF2B5EF4-FFF2-40B4-BE49-F238E27FC236}">
                <a16:creationId xmlns:a16="http://schemas.microsoft.com/office/drawing/2014/main" id="{F86821B8-80FA-A291-1051-38345CADCE9E}"/>
              </a:ext>
            </a:extLst>
          </p:cNvPr>
          <p:cNvSpPr/>
          <p:nvPr/>
        </p:nvSpPr>
        <p:spPr>
          <a:xfrm>
            <a:off x="9009955" y="2558901"/>
            <a:ext cx="2359793" cy="467833"/>
          </a:xfrm>
          <a:prstGeom prst="rect">
            <a:avLst/>
          </a:prstGeom>
          <a:solidFill>
            <a:srgbClr val="00003E">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a:latin typeface="+mj-ea"/>
                <a:ea typeface="+mj-ea"/>
              </a:rPr>
              <a:t>正式版と</a:t>
            </a:r>
            <a:r>
              <a:rPr kumimoji="1" lang="ja-JP" altLang="en-US" sz="1200" b="1" dirty="0">
                <a:latin typeface="+mj-ea"/>
                <a:ea typeface="+mj-ea"/>
              </a:rPr>
              <a:t>してリリース予定</a:t>
            </a:r>
          </a:p>
        </p:txBody>
      </p:sp>
      <p:sp>
        <p:nvSpPr>
          <p:cNvPr id="23" name="正方形/長方形 22">
            <a:extLst>
              <a:ext uri="{FF2B5EF4-FFF2-40B4-BE49-F238E27FC236}">
                <a16:creationId xmlns:a16="http://schemas.microsoft.com/office/drawing/2014/main" id="{438D9434-713C-72EC-B815-9B2D3CFAD5EE}"/>
              </a:ext>
            </a:extLst>
          </p:cNvPr>
          <p:cNvSpPr/>
          <p:nvPr/>
        </p:nvSpPr>
        <p:spPr>
          <a:xfrm>
            <a:off x="4262409" y="3163165"/>
            <a:ext cx="1645336" cy="999545"/>
          </a:xfrm>
          <a:prstGeom prst="rect">
            <a:avLst/>
          </a:prstGeom>
          <a:solidFill>
            <a:srgbClr val="00003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200" b="1" i="0" dirty="0">
                <a:solidFill>
                  <a:srgbClr val="1D1C1D"/>
                </a:solidFill>
                <a:effectLst/>
                <a:latin typeface="メイリオ" panose="020B0604030504040204" pitchFamily="50" charset="-128"/>
                <a:ea typeface="メイリオ" panose="020B0604030504040204" pitchFamily="50" charset="-128"/>
              </a:rPr>
              <a:t>14</a:t>
            </a:r>
            <a:r>
              <a:rPr lang="zh-TW" altLang="en-US" sz="1200" b="1" i="0" dirty="0">
                <a:solidFill>
                  <a:srgbClr val="1D1C1D"/>
                </a:solidFill>
                <a:effectLst/>
                <a:latin typeface="メイリオ" panose="020B0604030504040204" pitchFamily="50" charset="-128"/>
                <a:ea typeface="メイリオ" panose="020B0604030504040204" pitchFamily="50" charset="-128"/>
              </a:rPr>
              <a:t>時～</a:t>
            </a:r>
            <a:r>
              <a:rPr lang="en-US" altLang="zh-TW" sz="1200" b="1" i="0" dirty="0">
                <a:solidFill>
                  <a:srgbClr val="1D1C1D"/>
                </a:solidFill>
                <a:effectLst/>
                <a:latin typeface="メイリオ" panose="020B0604030504040204" pitchFamily="50" charset="-128"/>
                <a:ea typeface="メイリオ" panose="020B0604030504040204" pitchFamily="50" charset="-128"/>
              </a:rPr>
              <a:t>17</a:t>
            </a:r>
            <a:r>
              <a:rPr lang="zh-TW" altLang="en-US" sz="1200" b="1" i="0" dirty="0">
                <a:solidFill>
                  <a:srgbClr val="1D1C1D"/>
                </a:solidFill>
                <a:effectLst/>
                <a:latin typeface="メイリオ" panose="020B0604030504040204" pitchFamily="50" charset="-128"/>
                <a:ea typeface="メイリオ" panose="020B0604030504040204" pitchFamily="50" charset="-128"/>
              </a:rPr>
              <a:t>時</a:t>
            </a:r>
            <a:r>
              <a:rPr lang="en-US" altLang="zh-TW" sz="1200" b="1" i="0" dirty="0">
                <a:solidFill>
                  <a:srgbClr val="1D1C1D"/>
                </a:solidFill>
                <a:effectLst/>
                <a:latin typeface="メイリオ" panose="020B0604030504040204" pitchFamily="50" charset="-128"/>
                <a:ea typeface="メイリオ" panose="020B0604030504040204" pitchFamily="50" charset="-128"/>
              </a:rPr>
              <a:t>59</a:t>
            </a:r>
            <a:r>
              <a:rPr lang="zh-TW" altLang="en-US" sz="1200" b="1" i="0" dirty="0">
                <a:solidFill>
                  <a:srgbClr val="1D1C1D"/>
                </a:solidFill>
                <a:effectLst/>
                <a:latin typeface="メイリオ" panose="020B0604030504040204" pitchFamily="50" charset="-128"/>
                <a:ea typeface="メイリオ" panose="020B0604030504040204" pitchFamily="50" charset="-128"/>
              </a:rPr>
              <a:t>分</a:t>
            </a:r>
            <a:endParaRPr lang="en-US" altLang="zh-TW" sz="1200" b="1" i="0" dirty="0">
              <a:solidFill>
                <a:srgbClr val="1D1C1D"/>
              </a:solidFill>
              <a:effectLst/>
              <a:latin typeface="メイリオ" panose="020B0604030504040204" pitchFamily="50" charset="-128"/>
              <a:ea typeface="メイリオ" panose="020B0604030504040204" pitchFamily="50" charset="-128"/>
            </a:endParaRPr>
          </a:p>
        </p:txBody>
      </p:sp>
      <p:sp>
        <p:nvSpPr>
          <p:cNvPr id="24" name="正方形/長方形 23">
            <a:extLst>
              <a:ext uri="{FF2B5EF4-FFF2-40B4-BE49-F238E27FC236}">
                <a16:creationId xmlns:a16="http://schemas.microsoft.com/office/drawing/2014/main" id="{7FF5D723-DDCF-68C8-F63A-E4C84799C38D}"/>
              </a:ext>
            </a:extLst>
          </p:cNvPr>
          <p:cNvSpPr/>
          <p:nvPr/>
        </p:nvSpPr>
        <p:spPr>
          <a:xfrm>
            <a:off x="4262409" y="4245494"/>
            <a:ext cx="1645336" cy="999545"/>
          </a:xfrm>
          <a:prstGeom prst="rect">
            <a:avLst/>
          </a:prstGeom>
          <a:solidFill>
            <a:srgbClr val="00003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200" b="1" i="0" dirty="0">
                <a:solidFill>
                  <a:srgbClr val="1D1C1D"/>
                </a:solidFill>
                <a:effectLst/>
                <a:latin typeface="メイリオ" panose="020B0604030504040204" pitchFamily="50" charset="-128"/>
                <a:ea typeface="メイリオ" panose="020B0604030504040204" pitchFamily="50" charset="-128"/>
              </a:rPr>
              <a:t>18</a:t>
            </a:r>
            <a:r>
              <a:rPr lang="zh-TW" altLang="en-US" sz="1200" b="1" i="0" dirty="0">
                <a:solidFill>
                  <a:srgbClr val="1D1C1D"/>
                </a:solidFill>
                <a:effectLst/>
                <a:latin typeface="メイリオ" panose="020B0604030504040204" pitchFamily="50" charset="-128"/>
                <a:ea typeface="メイリオ" panose="020B0604030504040204" pitchFamily="50" charset="-128"/>
              </a:rPr>
              <a:t>時～</a:t>
            </a:r>
            <a:r>
              <a:rPr lang="en-US" altLang="zh-TW" sz="1200" b="1" i="0" dirty="0">
                <a:solidFill>
                  <a:srgbClr val="1D1C1D"/>
                </a:solidFill>
                <a:effectLst/>
                <a:latin typeface="メイリオ" panose="020B0604030504040204" pitchFamily="50" charset="-128"/>
                <a:ea typeface="メイリオ" panose="020B0604030504040204" pitchFamily="50" charset="-128"/>
              </a:rPr>
              <a:t>21</a:t>
            </a:r>
            <a:r>
              <a:rPr lang="zh-TW" altLang="en-US" sz="1200" b="1" i="0" dirty="0">
                <a:solidFill>
                  <a:srgbClr val="1D1C1D"/>
                </a:solidFill>
                <a:effectLst/>
                <a:latin typeface="メイリオ" panose="020B0604030504040204" pitchFamily="50" charset="-128"/>
                <a:ea typeface="メイリオ" panose="020B0604030504040204" pitchFamily="50" charset="-128"/>
              </a:rPr>
              <a:t>時</a:t>
            </a:r>
            <a:r>
              <a:rPr lang="en-US" altLang="zh-TW" sz="1200" b="1" i="0" dirty="0">
                <a:solidFill>
                  <a:srgbClr val="1D1C1D"/>
                </a:solidFill>
                <a:effectLst/>
                <a:latin typeface="メイリオ" panose="020B0604030504040204" pitchFamily="50" charset="-128"/>
                <a:ea typeface="メイリオ" panose="020B0604030504040204" pitchFamily="50" charset="-128"/>
              </a:rPr>
              <a:t>59</a:t>
            </a:r>
            <a:r>
              <a:rPr lang="zh-TW" altLang="en-US" sz="1200" b="1" i="0" dirty="0">
                <a:solidFill>
                  <a:srgbClr val="1D1C1D"/>
                </a:solidFill>
                <a:effectLst/>
                <a:latin typeface="メイリオ" panose="020B0604030504040204" pitchFamily="50" charset="-128"/>
                <a:ea typeface="メイリオ" panose="020B0604030504040204" pitchFamily="50" charset="-128"/>
              </a:rPr>
              <a:t>分</a:t>
            </a:r>
            <a:endParaRPr kumimoji="1" lang="en-US" altLang="ja-JP" sz="1200" b="1" dirty="0">
              <a:solidFill>
                <a:schemeClr val="tx1">
                  <a:lumMod val="95000"/>
                  <a:lumOff val="5000"/>
                </a:schemeClr>
              </a:solidFill>
              <a:latin typeface="メイリオ" panose="020B0604030504040204" pitchFamily="50" charset="-128"/>
              <a:ea typeface="メイリオ" panose="020B0604030504040204" pitchFamily="50" charset="-128"/>
            </a:endParaRPr>
          </a:p>
        </p:txBody>
      </p:sp>
      <p:sp>
        <p:nvSpPr>
          <p:cNvPr id="26" name="正方形/長方形 25">
            <a:extLst>
              <a:ext uri="{FF2B5EF4-FFF2-40B4-BE49-F238E27FC236}">
                <a16:creationId xmlns:a16="http://schemas.microsoft.com/office/drawing/2014/main" id="{E9B028DB-2BFD-8A4E-61EE-CC92BF8B8253}"/>
              </a:ext>
            </a:extLst>
          </p:cNvPr>
          <p:cNvSpPr/>
          <p:nvPr/>
        </p:nvSpPr>
        <p:spPr>
          <a:xfrm>
            <a:off x="6010525" y="3163164"/>
            <a:ext cx="2887679" cy="467833"/>
          </a:xfrm>
          <a:prstGeom prst="rect">
            <a:avLst/>
          </a:prstGeom>
          <a:solidFill>
            <a:srgbClr val="00003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i="0" dirty="0">
                <a:solidFill>
                  <a:srgbClr val="1D1C1D"/>
                </a:solidFill>
                <a:effectLst/>
                <a:latin typeface="メイリオ" panose="020B0604030504040204" pitchFamily="50" charset="-128"/>
                <a:ea typeface="メイリオ" panose="020B0604030504040204" pitchFamily="50" charset="-128"/>
              </a:rPr>
              <a:t>SOV100</a:t>
            </a:r>
            <a:r>
              <a:rPr lang="ja-JP" altLang="en-US" sz="1200" b="1" i="0" dirty="0">
                <a:solidFill>
                  <a:srgbClr val="1D1C1D"/>
                </a:solidFill>
                <a:effectLst/>
                <a:latin typeface="メイリオ" panose="020B0604030504040204" pitchFamily="50" charset="-128"/>
                <a:ea typeface="メイリオ" panose="020B0604030504040204" pitchFamily="50" charset="-128"/>
              </a:rPr>
              <a:t>％</a:t>
            </a:r>
            <a:endParaRPr lang="en-US" altLang="zh-TW" sz="1200" b="1" i="0" dirty="0">
              <a:solidFill>
                <a:srgbClr val="1D1C1D"/>
              </a:solidFill>
              <a:effectLst/>
              <a:latin typeface="メイリオ" panose="020B0604030504040204" pitchFamily="50" charset="-128"/>
              <a:ea typeface="メイリオ" panose="020B0604030504040204" pitchFamily="50" charset="-128"/>
            </a:endParaRPr>
          </a:p>
        </p:txBody>
      </p:sp>
      <p:sp>
        <p:nvSpPr>
          <p:cNvPr id="29" name="正方形/長方形 28">
            <a:extLst>
              <a:ext uri="{FF2B5EF4-FFF2-40B4-BE49-F238E27FC236}">
                <a16:creationId xmlns:a16="http://schemas.microsoft.com/office/drawing/2014/main" id="{8184D2E4-722D-D44E-B347-B6F6148387A7}"/>
              </a:ext>
            </a:extLst>
          </p:cNvPr>
          <p:cNvSpPr/>
          <p:nvPr/>
        </p:nvSpPr>
        <p:spPr>
          <a:xfrm>
            <a:off x="6010524" y="3694877"/>
            <a:ext cx="1286751" cy="467833"/>
          </a:xfrm>
          <a:prstGeom prst="rect">
            <a:avLst/>
          </a:prstGeom>
          <a:solidFill>
            <a:srgbClr val="00003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dirty="0">
                <a:solidFill>
                  <a:srgbClr val="1D1C1D"/>
                </a:solidFill>
                <a:latin typeface="メイリオ" panose="020B0604030504040204" pitchFamily="50" charset="-128"/>
                <a:ea typeface="メイリオ" panose="020B0604030504040204" pitchFamily="50" charset="-128"/>
              </a:rPr>
              <a:t>FQ1</a:t>
            </a:r>
            <a:endParaRPr lang="en-US" altLang="zh-TW" sz="1200" b="1" i="0" dirty="0">
              <a:solidFill>
                <a:srgbClr val="1D1C1D"/>
              </a:solidFill>
              <a:effectLst/>
              <a:latin typeface="メイリオ" panose="020B0604030504040204" pitchFamily="50" charset="-128"/>
              <a:ea typeface="メイリオ" panose="020B0604030504040204" pitchFamily="50" charset="-128"/>
            </a:endParaRPr>
          </a:p>
        </p:txBody>
      </p:sp>
      <p:sp>
        <p:nvSpPr>
          <p:cNvPr id="49" name="正方形/長方形 48">
            <a:extLst>
              <a:ext uri="{FF2B5EF4-FFF2-40B4-BE49-F238E27FC236}">
                <a16:creationId xmlns:a16="http://schemas.microsoft.com/office/drawing/2014/main" id="{DBD01668-17D6-44DC-8779-8E71E8F2627F}"/>
              </a:ext>
            </a:extLst>
          </p:cNvPr>
          <p:cNvSpPr/>
          <p:nvPr/>
        </p:nvSpPr>
        <p:spPr>
          <a:xfrm>
            <a:off x="6010525" y="4245494"/>
            <a:ext cx="2887679" cy="467833"/>
          </a:xfrm>
          <a:prstGeom prst="rect">
            <a:avLst/>
          </a:prstGeom>
          <a:solidFill>
            <a:srgbClr val="00003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i="0" dirty="0">
                <a:solidFill>
                  <a:srgbClr val="1D1C1D"/>
                </a:solidFill>
                <a:effectLst/>
                <a:latin typeface="メイリオ" panose="020B0604030504040204" pitchFamily="50" charset="-128"/>
                <a:ea typeface="メイリオ" panose="020B0604030504040204" pitchFamily="50" charset="-128"/>
              </a:rPr>
              <a:t>SOV100</a:t>
            </a:r>
            <a:r>
              <a:rPr lang="ja-JP" altLang="en-US" sz="1200" b="1" i="0" dirty="0">
                <a:solidFill>
                  <a:srgbClr val="1D1C1D"/>
                </a:solidFill>
                <a:effectLst/>
                <a:latin typeface="メイリオ" panose="020B0604030504040204" pitchFamily="50" charset="-128"/>
                <a:ea typeface="メイリオ" panose="020B0604030504040204" pitchFamily="50" charset="-128"/>
              </a:rPr>
              <a:t>％</a:t>
            </a:r>
            <a:endParaRPr lang="en-US" altLang="zh-TW" sz="1200" b="1" i="0" dirty="0">
              <a:solidFill>
                <a:srgbClr val="1D1C1D"/>
              </a:solidFill>
              <a:effectLst/>
              <a:latin typeface="メイリオ" panose="020B0604030504040204" pitchFamily="50" charset="-128"/>
              <a:ea typeface="メイリオ" panose="020B0604030504040204" pitchFamily="50" charset="-128"/>
            </a:endParaRPr>
          </a:p>
        </p:txBody>
      </p:sp>
      <p:sp>
        <p:nvSpPr>
          <p:cNvPr id="50" name="正方形/長方形 49">
            <a:extLst>
              <a:ext uri="{FF2B5EF4-FFF2-40B4-BE49-F238E27FC236}">
                <a16:creationId xmlns:a16="http://schemas.microsoft.com/office/drawing/2014/main" id="{B2EDBD2D-5D8B-F208-D93A-AB45F246A302}"/>
              </a:ext>
            </a:extLst>
          </p:cNvPr>
          <p:cNvSpPr/>
          <p:nvPr/>
        </p:nvSpPr>
        <p:spPr>
          <a:xfrm>
            <a:off x="6010524" y="4777207"/>
            <a:ext cx="1286751" cy="467833"/>
          </a:xfrm>
          <a:prstGeom prst="rect">
            <a:avLst/>
          </a:prstGeom>
          <a:solidFill>
            <a:srgbClr val="00003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dirty="0">
                <a:solidFill>
                  <a:srgbClr val="1D1C1D"/>
                </a:solidFill>
                <a:latin typeface="メイリオ" panose="020B0604030504040204" pitchFamily="50" charset="-128"/>
                <a:ea typeface="メイリオ" panose="020B0604030504040204" pitchFamily="50" charset="-128"/>
              </a:rPr>
              <a:t>FQ1</a:t>
            </a:r>
            <a:endParaRPr lang="en-US" altLang="zh-TW" sz="1200" b="1" i="0" dirty="0">
              <a:solidFill>
                <a:srgbClr val="1D1C1D"/>
              </a:solidFill>
              <a:effectLst/>
              <a:latin typeface="メイリオ" panose="020B0604030504040204" pitchFamily="50" charset="-128"/>
              <a:ea typeface="メイリオ" panose="020B0604030504040204" pitchFamily="50" charset="-128"/>
            </a:endParaRPr>
          </a:p>
        </p:txBody>
      </p:sp>
      <p:sp>
        <p:nvSpPr>
          <p:cNvPr id="52" name="正方形/長方形 51">
            <a:extLst>
              <a:ext uri="{FF2B5EF4-FFF2-40B4-BE49-F238E27FC236}">
                <a16:creationId xmlns:a16="http://schemas.microsoft.com/office/drawing/2014/main" id="{F6F0F91C-D300-6F4F-AB19-A3604B886829}"/>
              </a:ext>
            </a:extLst>
          </p:cNvPr>
          <p:cNvSpPr/>
          <p:nvPr/>
        </p:nvSpPr>
        <p:spPr>
          <a:xfrm>
            <a:off x="606878" y="3173673"/>
            <a:ext cx="1122443" cy="636162"/>
          </a:xfrm>
          <a:prstGeom prst="rect">
            <a:avLst/>
          </a:prstGeom>
          <a:solidFill>
            <a:srgbClr val="00003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i="0" dirty="0">
                <a:solidFill>
                  <a:srgbClr val="1D1C1D"/>
                </a:solidFill>
                <a:effectLst/>
                <a:latin typeface="メイリオ" panose="020B0604030504040204" pitchFamily="50" charset="-128"/>
                <a:ea typeface="メイリオ" panose="020B0604030504040204" pitchFamily="50" charset="-128"/>
              </a:rPr>
              <a:t>3</a:t>
            </a:r>
            <a:r>
              <a:rPr lang="en-US" altLang="ja-JP" sz="1200" b="1" dirty="0">
                <a:solidFill>
                  <a:srgbClr val="1D1C1D"/>
                </a:solidFill>
                <a:latin typeface="メイリオ" panose="020B0604030504040204" pitchFamily="50" charset="-128"/>
                <a:ea typeface="メイリオ" panose="020B0604030504040204" pitchFamily="50" charset="-128"/>
              </a:rPr>
              <a:t>/28</a:t>
            </a:r>
            <a:r>
              <a:rPr lang="ja-JP" altLang="en-US" sz="1200" b="1" dirty="0">
                <a:solidFill>
                  <a:srgbClr val="1D1C1D"/>
                </a:solidFill>
                <a:latin typeface="メイリオ" panose="020B0604030504040204" pitchFamily="50" charset="-128"/>
                <a:ea typeface="メイリオ" panose="020B0604030504040204" pitchFamily="50" charset="-128"/>
              </a:rPr>
              <a:t>（金）</a:t>
            </a:r>
            <a:endParaRPr lang="en-US" altLang="zh-TW" sz="1200" b="1" i="0" dirty="0">
              <a:solidFill>
                <a:srgbClr val="1D1C1D"/>
              </a:solidFill>
              <a:effectLst/>
              <a:latin typeface="メイリオ" panose="020B0604030504040204" pitchFamily="50" charset="-128"/>
              <a:ea typeface="メイリオ" panose="020B0604030504040204" pitchFamily="50" charset="-128"/>
            </a:endParaRPr>
          </a:p>
        </p:txBody>
      </p:sp>
      <p:sp>
        <p:nvSpPr>
          <p:cNvPr id="55" name="正方形/長方形 54">
            <a:extLst>
              <a:ext uri="{FF2B5EF4-FFF2-40B4-BE49-F238E27FC236}">
                <a16:creationId xmlns:a16="http://schemas.microsoft.com/office/drawing/2014/main" id="{96ED4298-A774-8C0C-D9BA-0F5B33F544C5}"/>
              </a:ext>
            </a:extLst>
          </p:cNvPr>
          <p:cNvSpPr/>
          <p:nvPr/>
        </p:nvSpPr>
        <p:spPr>
          <a:xfrm>
            <a:off x="1859262" y="3173672"/>
            <a:ext cx="1080728" cy="636162"/>
          </a:xfrm>
          <a:prstGeom prst="rect">
            <a:avLst/>
          </a:prstGeom>
          <a:solidFill>
            <a:srgbClr val="00003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i="0" dirty="0">
                <a:solidFill>
                  <a:srgbClr val="1D1C1D"/>
                </a:solidFill>
                <a:effectLst/>
                <a:latin typeface="メイリオ" panose="020B0604030504040204" pitchFamily="50" charset="-128"/>
                <a:ea typeface="メイリオ" panose="020B0604030504040204" pitchFamily="50" charset="-128"/>
              </a:rPr>
              <a:t>3</a:t>
            </a:r>
            <a:r>
              <a:rPr lang="en-US" altLang="ja-JP" sz="1200" b="1" dirty="0">
                <a:solidFill>
                  <a:srgbClr val="1D1C1D"/>
                </a:solidFill>
                <a:latin typeface="メイリオ" panose="020B0604030504040204" pitchFamily="50" charset="-128"/>
                <a:ea typeface="メイリオ" panose="020B0604030504040204" pitchFamily="50" charset="-128"/>
              </a:rPr>
              <a:t>/29</a:t>
            </a:r>
            <a:r>
              <a:rPr lang="ja-JP" altLang="en-US" sz="1200" b="1" dirty="0">
                <a:solidFill>
                  <a:srgbClr val="1D1C1D"/>
                </a:solidFill>
                <a:latin typeface="メイリオ" panose="020B0604030504040204" pitchFamily="50" charset="-128"/>
                <a:ea typeface="メイリオ" panose="020B0604030504040204" pitchFamily="50" charset="-128"/>
              </a:rPr>
              <a:t>（土）</a:t>
            </a:r>
            <a:endParaRPr lang="en-US" altLang="zh-TW" sz="1200" b="1" i="0" dirty="0">
              <a:solidFill>
                <a:srgbClr val="1D1C1D"/>
              </a:solidFill>
              <a:effectLst/>
              <a:latin typeface="メイリオ" panose="020B0604030504040204" pitchFamily="50" charset="-128"/>
              <a:ea typeface="メイリオ" panose="020B0604030504040204" pitchFamily="50" charset="-128"/>
            </a:endParaRPr>
          </a:p>
        </p:txBody>
      </p:sp>
      <p:sp>
        <p:nvSpPr>
          <p:cNvPr id="56" name="正方形/長方形 55">
            <a:extLst>
              <a:ext uri="{FF2B5EF4-FFF2-40B4-BE49-F238E27FC236}">
                <a16:creationId xmlns:a16="http://schemas.microsoft.com/office/drawing/2014/main" id="{EEC1A4E9-9A8A-1014-488F-96090F7C4BA3}"/>
              </a:ext>
            </a:extLst>
          </p:cNvPr>
          <p:cNvSpPr/>
          <p:nvPr/>
        </p:nvSpPr>
        <p:spPr>
          <a:xfrm>
            <a:off x="3069930" y="3173672"/>
            <a:ext cx="1080728" cy="636162"/>
          </a:xfrm>
          <a:prstGeom prst="rect">
            <a:avLst/>
          </a:prstGeom>
          <a:solidFill>
            <a:srgbClr val="00003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i="0" dirty="0">
                <a:solidFill>
                  <a:srgbClr val="1D1C1D"/>
                </a:solidFill>
                <a:effectLst/>
                <a:latin typeface="メイリオ" panose="020B0604030504040204" pitchFamily="50" charset="-128"/>
                <a:ea typeface="メイリオ" panose="020B0604030504040204" pitchFamily="50" charset="-128"/>
              </a:rPr>
              <a:t>3</a:t>
            </a:r>
            <a:r>
              <a:rPr lang="en-US" altLang="ja-JP" sz="1200" b="1" dirty="0">
                <a:solidFill>
                  <a:srgbClr val="1D1C1D"/>
                </a:solidFill>
                <a:latin typeface="メイリオ" panose="020B0604030504040204" pitchFamily="50" charset="-128"/>
                <a:ea typeface="メイリオ" panose="020B0604030504040204" pitchFamily="50" charset="-128"/>
              </a:rPr>
              <a:t>/30</a:t>
            </a:r>
            <a:r>
              <a:rPr lang="ja-JP" altLang="en-US" sz="1200" b="1" dirty="0">
                <a:solidFill>
                  <a:srgbClr val="1D1C1D"/>
                </a:solidFill>
                <a:latin typeface="メイリオ" panose="020B0604030504040204" pitchFamily="50" charset="-128"/>
                <a:ea typeface="メイリオ" panose="020B0604030504040204" pitchFamily="50" charset="-128"/>
              </a:rPr>
              <a:t>（日）</a:t>
            </a:r>
            <a:endParaRPr lang="en-US" altLang="zh-TW" sz="1200" b="1" i="0" dirty="0">
              <a:solidFill>
                <a:srgbClr val="1D1C1D"/>
              </a:solidFill>
              <a:effectLst/>
              <a:latin typeface="メイリオ" panose="020B0604030504040204" pitchFamily="50" charset="-128"/>
              <a:ea typeface="メイリオ" panose="020B0604030504040204" pitchFamily="50" charset="-128"/>
            </a:endParaRPr>
          </a:p>
        </p:txBody>
      </p:sp>
      <p:sp>
        <p:nvSpPr>
          <p:cNvPr id="57" name="正方形/長方形 56">
            <a:extLst>
              <a:ext uri="{FF2B5EF4-FFF2-40B4-BE49-F238E27FC236}">
                <a16:creationId xmlns:a16="http://schemas.microsoft.com/office/drawing/2014/main" id="{BA421E7D-C5C8-5B26-30CB-FD7A13526B3F}"/>
              </a:ext>
            </a:extLst>
          </p:cNvPr>
          <p:cNvSpPr/>
          <p:nvPr/>
        </p:nvSpPr>
        <p:spPr>
          <a:xfrm>
            <a:off x="615842" y="3908515"/>
            <a:ext cx="1140639" cy="1341845"/>
          </a:xfrm>
          <a:prstGeom prst="rect">
            <a:avLst/>
          </a:prstGeom>
          <a:solidFill>
            <a:srgbClr val="00003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200" b="1" i="0" dirty="0">
                <a:solidFill>
                  <a:srgbClr val="1D1C1D"/>
                </a:solidFill>
                <a:effectLst/>
                <a:latin typeface="メイリオ" panose="020B0604030504040204" pitchFamily="50" charset="-128"/>
                <a:ea typeface="メイリオ" panose="020B0604030504040204" pitchFamily="50" charset="-128"/>
              </a:rPr>
              <a:t>18</a:t>
            </a:r>
            <a:r>
              <a:rPr lang="zh-TW" altLang="en-US" sz="1200" b="1" i="0" dirty="0">
                <a:solidFill>
                  <a:srgbClr val="1D1C1D"/>
                </a:solidFill>
                <a:effectLst/>
                <a:latin typeface="メイリオ" panose="020B0604030504040204" pitchFamily="50" charset="-128"/>
                <a:ea typeface="メイリオ" panose="020B0604030504040204" pitchFamily="50" charset="-128"/>
              </a:rPr>
              <a:t>時～</a:t>
            </a:r>
            <a:endParaRPr lang="en-US" altLang="zh-TW" sz="1200" b="1" i="0" dirty="0">
              <a:solidFill>
                <a:srgbClr val="1D1C1D"/>
              </a:solidFill>
              <a:effectLst/>
              <a:latin typeface="メイリオ" panose="020B0604030504040204" pitchFamily="50" charset="-128"/>
              <a:ea typeface="メイリオ" panose="020B0604030504040204" pitchFamily="50" charset="-128"/>
            </a:endParaRPr>
          </a:p>
          <a:p>
            <a:pPr algn="ctr"/>
            <a:r>
              <a:rPr lang="en-US" altLang="zh-TW" sz="1200" b="1" i="0" dirty="0">
                <a:solidFill>
                  <a:srgbClr val="1D1C1D"/>
                </a:solidFill>
                <a:effectLst/>
                <a:latin typeface="メイリオ" panose="020B0604030504040204" pitchFamily="50" charset="-128"/>
                <a:ea typeface="メイリオ" panose="020B0604030504040204" pitchFamily="50" charset="-128"/>
              </a:rPr>
              <a:t>21</a:t>
            </a:r>
            <a:r>
              <a:rPr lang="zh-TW" altLang="en-US" sz="1200" b="1" i="0" dirty="0">
                <a:solidFill>
                  <a:srgbClr val="1D1C1D"/>
                </a:solidFill>
                <a:effectLst/>
                <a:latin typeface="メイリオ" panose="020B0604030504040204" pitchFamily="50" charset="-128"/>
                <a:ea typeface="メイリオ" panose="020B0604030504040204" pitchFamily="50" charset="-128"/>
              </a:rPr>
              <a:t>時</a:t>
            </a:r>
            <a:r>
              <a:rPr lang="en-US" altLang="zh-TW" sz="1200" b="1" i="0" dirty="0">
                <a:solidFill>
                  <a:srgbClr val="1D1C1D"/>
                </a:solidFill>
                <a:effectLst/>
                <a:latin typeface="メイリオ" panose="020B0604030504040204" pitchFamily="50" charset="-128"/>
                <a:ea typeface="メイリオ" panose="020B0604030504040204" pitchFamily="50" charset="-128"/>
              </a:rPr>
              <a:t>59</a:t>
            </a:r>
            <a:r>
              <a:rPr lang="zh-TW" altLang="en-US" sz="1200" b="1" i="0" dirty="0">
                <a:solidFill>
                  <a:srgbClr val="1D1C1D"/>
                </a:solidFill>
                <a:effectLst/>
                <a:latin typeface="メイリオ" panose="020B0604030504040204" pitchFamily="50" charset="-128"/>
                <a:ea typeface="メイリオ" panose="020B0604030504040204" pitchFamily="50" charset="-128"/>
              </a:rPr>
              <a:t>分</a:t>
            </a:r>
            <a:endParaRPr lang="en-US" altLang="zh-TW" sz="1200" b="1" i="0" dirty="0">
              <a:solidFill>
                <a:srgbClr val="1D1C1D"/>
              </a:solidFill>
              <a:effectLst/>
              <a:latin typeface="メイリオ" panose="020B0604030504040204" pitchFamily="50" charset="-128"/>
              <a:ea typeface="メイリオ" panose="020B0604030504040204" pitchFamily="50" charset="-128"/>
            </a:endParaRPr>
          </a:p>
          <a:p>
            <a:pPr algn="ctr"/>
            <a:endParaRPr lang="en-US" altLang="zh-TW" sz="1200" b="1" dirty="0">
              <a:solidFill>
                <a:srgbClr val="1D1C1D"/>
              </a:solidFill>
              <a:latin typeface="メイリオ" panose="020B0604030504040204" pitchFamily="50" charset="-128"/>
              <a:ea typeface="メイリオ" panose="020B0604030504040204" pitchFamily="50" charset="-128"/>
            </a:endParaRPr>
          </a:p>
          <a:p>
            <a:pPr algn="ctr"/>
            <a:r>
              <a:rPr lang="en-US" altLang="ja-JP" sz="1200" b="1" i="0" dirty="0">
                <a:solidFill>
                  <a:srgbClr val="1D1C1D"/>
                </a:solidFill>
                <a:effectLst/>
                <a:latin typeface="メイリオ" panose="020B0604030504040204" pitchFamily="50" charset="-128"/>
                <a:ea typeface="メイリオ" panose="020B0604030504040204" pitchFamily="50" charset="-128"/>
              </a:rPr>
              <a:t>SOV100</a:t>
            </a:r>
            <a:r>
              <a:rPr lang="ja-JP" altLang="en-US" sz="1200" b="1" i="0" dirty="0">
                <a:solidFill>
                  <a:srgbClr val="1D1C1D"/>
                </a:solidFill>
                <a:effectLst/>
                <a:latin typeface="メイリオ" panose="020B0604030504040204" pitchFamily="50" charset="-128"/>
                <a:ea typeface="メイリオ" panose="020B0604030504040204" pitchFamily="50" charset="-128"/>
              </a:rPr>
              <a:t>％</a:t>
            </a:r>
            <a:endParaRPr lang="en-US" altLang="ja-JP" sz="1200" b="1" i="0" dirty="0">
              <a:solidFill>
                <a:srgbClr val="1D1C1D"/>
              </a:solidFill>
              <a:effectLst/>
              <a:latin typeface="メイリオ" panose="020B0604030504040204" pitchFamily="50" charset="-128"/>
              <a:ea typeface="メイリオ" panose="020B0604030504040204" pitchFamily="50" charset="-128"/>
            </a:endParaRPr>
          </a:p>
        </p:txBody>
      </p:sp>
      <p:sp>
        <p:nvSpPr>
          <p:cNvPr id="60" name="正方形/長方形 59">
            <a:extLst>
              <a:ext uri="{FF2B5EF4-FFF2-40B4-BE49-F238E27FC236}">
                <a16:creationId xmlns:a16="http://schemas.microsoft.com/office/drawing/2014/main" id="{BEBFD377-1B51-7621-E9E2-A6048E5153B0}"/>
              </a:ext>
            </a:extLst>
          </p:cNvPr>
          <p:cNvSpPr/>
          <p:nvPr/>
        </p:nvSpPr>
        <p:spPr>
          <a:xfrm>
            <a:off x="1859262" y="3908516"/>
            <a:ext cx="2291396" cy="1350811"/>
          </a:xfrm>
          <a:prstGeom prst="rect">
            <a:avLst/>
          </a:prstGeom>
          <a:solidFill>
            <a:srgbClr val="00003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200" b="1" i="0" dirty="0">
                <a:solidFill>
                  <a:srgbClr val="1D1C1D"/>
                </a:solidFill>
                <a:effectLst/>
                <a:latin typeface="メイリオ" panose="020B0604030504040204" pitchFamily="50" charset="-128"/>
                <a:ea typeface="メイリオ" panose="020B0604030504040204" pitchFamily="50" charset="-128"/>
              </a:rPr>
              <a:t>14</a:t>
            </a:r>
            <a:r>
              <a:rPr lang="zh-TW" altLang="en-US" sz="1200" b="1" i="0" dirty="0">
                <a:solidFill>
                  <a:srgbClr val="1D1C1D"/>
                </a:solidFill>
                <a:effectLst/>
                <a:latin typeface="メイリオ" panose="020B0604030504040204" pitchFamily="50" charset="-128"/>
                <a:ea typeface="メイリオ" panose="020B0604030504040204" pitchFamily="50" charset="-128"/>
              </a:rPr>
              <a:t>時～</a:t>
            </a:r>
            <a:endParaRPr lang="en-US" altLang="zh-TW" sz="1200" b="1" i="0" dirty="0">
              <a:solidFill>
                <a:srgbClr val="1D1C1D"/>
              </a:solidFill>
              <a:effectLst/>
              <a:latin typeface="メイリオ" panose="020B0604030504040204" pitchFamily="50" charset="-128"/>
              <a:ea typeface="メイリオ" panose="020B0604030504040204" pitchFamily="50" charset="-128"/>
            </a:endParaRPr>
          </a:p>
          <a:p>
            <a:pPr algn="ctr"/>
            <a:r>
              <a:rPr lang="en-US" altLang="zh-TW" sz="1200" b="1" i="0" dirty="0">
                <a:solidFill>
                  <a:srgbClr val="1D1C1D"/>
                </a:solidFill>
                <a:effectLst/>
                <a:latin typeface="メイリオ" panose="020B0604030504040204" pitchFamily="50" charset="-128"/>
                <a:ea typeface="メイリオ" panose="020B0604030504040204" pitchFamily="50" charset="-128"/>
              </a:rPr>
              <a:t>17</a:t>
            </a:r>
            <a:r>
              <a:rPr lang="zh-TW" altLang="en-US" sz="1200" b="1" i="0" dirty="0">
                <a:solidFill>
                  <a:srgbClr val="1D1C1D"/>
                </a:solidFill>
                <a:effectLst/>
                <a:latin typeface="メイリオ" panose="020B0604030504040204" pitchFamily="50" charset="-128"/>
                <a:ea typeface="メイリオ" panose="020B0604030504040204" pitchFamily="50" charset="-128"/>
              </a:rPr>
              <a:t>時</a:t>
            </a:r>
            <a:r>
              <a:rPr lang="en-US" altLang="zh-TW" sz="1200" b="1" i="0" dirty="0">
                <a:solidFill>
                  <a:srgbClr val="1D1C1D"/>
                </a:solidFill>
                <a:effectLst/>
                <a:latin typeface="メイリオ" panose="020B0604030504040204" pitchFamily="50" charset="-128"/>
                <a:ea typeface="メイリオ" panose="020B0604030504040204" pitchFamily="50" charset="-128"/>
              </a:rPr>
              <a:t>59</a:t>
            </a:r>
            <a:r>
              <a:rPr lang="zh-TW" altLang="en-US" sz="1200" b="1" i="0" dirty="0">
                <a:solidFill>
                  <a:srgbClr val="1D1C1D"/>
                </a:solidFill>
                <a:effectLst/>
                <a:latin typeface="メイリオ" panose="020B0604030504040204" pitchFamily="50" charset="-128"/>
                <a:ea typeface="メイリオ" panose="020B0604030504040204" pitchFamily="50" charset="-128"/>
              </a:rPr>
              <a:t>分</a:t>
            </a:r>
            <a:endParaRPr lang="en-US" altLang="zh-TW" sz="1200" b="1" i="0" dirty="0">
              <a:solidFill>
                <a:srgbClr val="1D1C1D"/>
              </a:solidFill>
              <a:effectLst/>
              <a:latin typeface="メイリオ" panose="020B0604030504040204" pitchFamily="50" charset="-128"/>
              <a:ea typeface="メイリオ" panose="020B0604030504040204" pitchFamily="50" charset="-128"/>
            </a:endParaRPr>
          </a:p>
          <a:p>
            <a:pPr algn="ctr"/>
            <a:endParaRPr lang="en-US" altLang="ja-JP" sz="1200" b="1" i="0" dirty="0">
              <a:solidFill>
                <a:srgbClr val="1D1C1D"/>
              </a:solidFill>
              <a:effectLst/>
              <a:latin typeface="メイリオ" panose="020B0604030504040204" pitchFamily="50" charset="-128"/>
              <a:ea typeface="メイリオ" panose="020B0604030504040204" pitchFamily="50" charset="-128"/>
            </a:endParaRPr>
          </a:p>
          <a:p>
            <a:pPr algn="ctr"/>
            <a:r>
              <a:rPr lang="en-US" altLang="ja-JP" sz="1200" b="1" i="0" dirty="0">
                <a:solidFill>
                  <a:srgbClr val="1D1C1D"/>
                </a:solidFill>
                <a:effectLst/>
                <a:latin typeface="メイリオ" panose="020B0604030504040204" pitchFamily="50" charset="-128"/>
                <a:ea typeface="メイリオ" panose="020B0604030504040204" pitchFamily="50" charset="-128"/>
              </a:rPr>
              <a:t>SOV100</a:t>
            </a:r>
            <a:r>
              <a:rPr lang="ja-JP" altLang="en-US" sz="1200" b="1" i="0" dirty="0">
                <a:solidFill>
                  <a:srgbClr val="1D1C1D"/>
                </a:solidFill>
                <a:effectLst/>
                <a:latin typeface="メイリオ" panose="020B0604030504040204" pitchFamily="50" charset="-128"/>
                <a:ea typeface="メイリオ" panose="020B0604030504040204" pitchFamily="50" charset="-128"/>
              </a:rPr>
              <a:t>％</a:t>
            </a:r>
            <a:endParaRPr lang="en-US" altLang="ja-JP" sz="1200" b="1" i="0" dirty="0">
              <a:solidFill>
                <a:srgbClr val="1D1C1D"/>
              </a:solidFill>
              <a:effectLst/>
              <a:latin typeface="メイリオ" panose="020B0604030504040204" pitchFamily="50" charset="-128"/>
              <a:ea typeface="メイリオ" panose="020B0604030504040204" pitchFamily="50" charset="-128"/>
            </a:endParaRPr>
          </a:p>
        </p:txBody>
      </p:sp>
      <p:sp>
        <p:nvSpPr>
          <p:cNvPr id="62" name="テキスト ボックス 22">
            <a:extLst>
              <a:ext uri="{FF2B5EF4-FFF2-40B4-BE49-F238E27FC236}">
                <a16:creationId xmlns:a16="http://schemas.microsoft.com/office/drawing/2014/main" id="{A77394E7-AA8D-0A4E-0B37-76EB645F7A69}"/>
              </a:ext>
            </a:extLst>
          </p:cNvPr>
          <p:cNvSpPr txBox="1"/>
          <p:nvPr/>
        </p:nvSpPr>
        <p:spPr>
          <a:xfrm>
            <a:off x="4150659" y="5411390"/>
            <a:ext cx="5003958" cy="646331"/>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200" dirty="0">
                <a:latin typeface="+mn-ea"/>
              </a:rPr>
              <a:t>・同日同時間帯の</a:t>
            </a:r>
            <a:r>
              <a:rPr lang="en-US" altLang="ja-JP" sz="1200" dirty="0">
                <a:latin typeface="+mn-ea"/>
              </a:rPr>
              <a:t>SOV100</a:t>
            </a:r>
            <a:r>
              <a:rPr lang="ja-JP" altLang="en-US" sz="1200" dirty="0">
                <a:latin typeface="+mn-ea"/>
              </a:rPr>
              <a:t>％と</a:t>
            </a:r>
            <a:r>
              <a:rPr lang="en-US" altLang="ja-JP" sz="1200" dirty="0">
                <a:latin typeface="+mn-ea"/>
              </a:rPr>
              <a:t>FQ1</a:t>
            </a:r>
            <a:r>
              <a:rPr lang="ja-JP" altLang="en-US" sz="1200" dirty="0">
                <a:latin typeface="+mn-ea"/>
              </a:rPr>
              <a:t>はどちらかのみ購入可能です。</a:t>
            </a:r>
            <a:endParaRPr lang="en-US" altLang="ja-JP" sz="1200" dirty="0">
              <a:latin typeface="+mn-ea"/>
            </a:endParaRPr>
          </a:p>
          <a:p>
            <a:r>
              <a:rPr lang="ja-JP" altLang="en-US" sz="1200" dirty="0">
                <a:latin typeface="+mn-ea"/>
              </a:rPr>
              <a:t>・時間帯の変更は不可になります。</a:t>
            </a:r>
            <a:endParaRPr lang="en-US" altLang="ja-JP" sz="1200" dirty="0">
              <a:latin typeface="+mn-ea"/>
            </a:endParaRPr>
          </a:p>
          <a:p>
            <a:r>
              <a:rPr lang="ja-JP" altLang="en-US" sz="1200" dirty="0">
                <a:latin typeface="+mn-ea"/>
              </a:rPr>
              <a:t>・試合の有無によって</a:t>
            </a:r>
            <a:r>
              <a:rPr lang="en-US" altLang="ja-JP" sz="1200" dirty="0" err="1">
                <a:latin typeface="+mn-ea"/>
              </a:rPr>
              <a:t>vimps</a:t>
            </a:r>
            <a:r>
              <a:rPr lang="ja-JP" altLang="en-US" sz="1200" dirty="0">
                <a:latin typeface="+mn-ea"/>
              </a:rPr>
              <a:t>は大きく変動します。</a:t>
            </a:r>
            <a:endParaRPr lang="en-US" altLang="ja-JP" sz="1200" dirty="0">
              <a:latin typeface="+mn-ea"/>
            </a:endParaRPr>
          </a:p>
        </p:txBody>
      </p:sp>
      <p:sp>
        <p:nvSpPr>
          <p:cNvPr id="65" name="テキスト ボックス 22">
            <a:extLst>
              <a:ext uri="{FF2B5EF4-FFF2-40B4-BE49-F238E27FC236}">
                <a16:creationId xmlns:a16="http://schemas.microsoft.com/office/drawing/2014/main" id="{BC04282A-F36E-F81A-5CA0-88C08B71BAE1}"/>
              </a:ext>
            </a:extLst>
          </p:cNvPr>
          <p:cNvSpPr txBox="1"/>
          <p:nvPr/>
        </p:nvSpPr>
        <p:spPr>
          <a:xfrm>
            <a:off x="615842" y="5411390"/>
            <a:ext cx="3405492" cy="646331"/>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200" dirty="0">
                <a:latin typeface="+mn-ea"/>
              </a:rPr>
              <a:t>・プロ野球開幕戦は</a:t>
            </a:r>
            <a:r>
              <a:rPr lang="en-US" altLang="ja-JP" sz="1200" dirty="0">
                <a:latin typeface="+mn-ea"/>
              </a:rPr>
              <a:t>3/28</a:t>
            </a:r>
            <a:r>
              <a:rPr lang="ja-JP" altLang="en-US" sz="1200" dirty="0">
                <a:latin typeface="+mn-ea"/>
              </a:rPr>
              <a:t>（金）～</a:t>
            </a:r>
            <a:r>
              <a:rPr lang="en-US" altLang="ja-JP" sz="1200" dirty="0">
                <a:latin typeface="+mn-ea"/>
              </a:rPr>
              <a:t>3/30</a:t>
            </a:r>
            <a:r>
              <a:rPr lang="ja-JP" altLang="en-US" sz="1200" dirty="0">
                <a:latin typeface="+mn-ea"/>
              </a:rPr>
              <a:t>（日）の</a:t>
            </a:r>
            <a:r>
              <a:rPr lang="en-US" altLang="ja-JP" sz="1200" dirty="0">
                <a:latin typeface="+mn-ea"/>
              </a:rPr>
              <a:t>3</a:t>
            </a:r>
            <a:r>
              <a:rPr lang="ja-JP" altLang="en-US" sz="1200" dirty="0">
                <a:latin typeface="+mn-ea"/>
              </a:rPr>
              <a:t>日間セット商品です。</a:t>
            </a:r>
            <a:endParaRPr lang="en-US" altLang="ja-JP" sz="1200" dirty="0">
              <a:latin typeface="+mn-ea"/>
            </a:endParaRPr>
          </a:p>
          <a:p>
            <a:r>
              <a:rPr lang="ja-JP" altLang="en-US" sz="1200" dirty="0">
                <a:latin typeface="+mn-ea"/>
              </a:rPr>
              <a:t>・期間、時間帯の変更は不可になります。</a:t>
            </a:r>
            <a:endParaRPr lang="en-US" altLang="ja-JP" sz="1200" dirty="0">
              <a:latin typeface="+mn-ea"/>
            </a:endParaRPr>
          </a:p>
        </p:txBody>
      </p:sp>
      <p:sp>
        <p:nvSpPr>
          <p:cNvPr id="66" name="正方形/長方形 65">
            <a:extLst>
              <a:ext uri="{FF2B5EF4-FFF2-40B4-BE49-F238E27FC236}">
                <a16:creationId xmlns:a16="http://schemas.microsoft.com/office/drawing/2014/main" id="{9C397B3B-22AD-4840-8266-B2840AFF52BC}"/>
              </a:ext>
            </a:extLst>
          </p:cNvPr>
          <p:cNvSpPr/>
          <p:nvPr/>
        </p:nvSpPr>
        <p:spPr>
          <a:xfrm>
            <a:off x="9009955" y="3163165"/>
            <a:ext cx="2359792" cy="2108626"/>
          </a:xfrm>
          <a:prstGeom prst="rect">
            <a:avLst/>
          </a:prstGeom>
          <a:solidFill>
            <a:srgbClr val="00003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a:solidFill>
                  <a:srgbClr val="1D1C1D"/>
                </a:solidFill>
                <a:latin typeface="メイリオ" panose="020B0604030504040204" pitchFamily="50" charset="-128"/>
                <a:ea typeface="メイリオ" panose="020B0604030504040204" pitchFamily="50" charset="-128"/>
              </a:rPr>
              <a:t>未定</a:t>
            </a:r>
            <a:endParaRPr lang="en-US" altLang="zh-TW" sz="1200" b="1" i="0" dirty="0">
              <a:solidFill>
                <a:srgbClr val="1D1C1D"/>
              </a:solidFill>
              <a:effectLst/>
              <a:latin typeface="メイリオ" panose="020B0604030504040204" pitchFamily="50" charset="-128"/>
              <a:ea typeface="メイリオ" panose="020B0604030504040204" pitchFamily="50" charset="-128"/>
            </a:endParaRPr>
          </a:p>
        </p:txBody>
      </p:sp>
      <p:sp>
        <p:nvSpPr>
          <p:cNvPr id="4" name="四角形: 角を丸くする 3">
            <a:extLst>
              <a:ext uri="{FF2B5EF4-FFF2-40B4-BE49-F238E27FC236}">
                <a16:creationId xmlns:a16="http://schemas.microsoft.com/office/drawing/2014/main" id="{1732D708-28F6-BD84-C6AF-67E7893AE45A}"/>
              </a:ext>
            </a:extLst>
          </p:cNvPr>
          <p:cNvSpPr/>
          <p:nvPr/>
        </p:nvSpPr>
        <p:spPr>
          <a:xfrm>
            <a:off x="822251" y="1960847"/>
            <a:ext cx="870817" cy="300584"/>
          </a:xfrm>
          <a:prstGeom prst="roundRect">
            <a:avLst/>
          </a:prstGeom>
          <a:solidFill>
            <a:srgbClr val="E5E5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solidFill>
                  <a:srgbClr val="1D1C1D"/>
                </a:solidFill>
                <a:latin typeface="メイリオ" panose="020B0604030504040204" pitchFamily="50" charset="-128"/>
                <a:ea typeface="メイリオ" panose="020B0604030504040204" pitchFamily="50" charset="-128"/>
              </a:rPr>
              <a:t>期間・時間帯固定</a:t>
            </a:r>
            <a:endParaRPr kumimoji="1" lang="ja-JP" altLang="en-US" sz="800" dirty="0"/>
          </a:p>
        </p:txBody>
      </p:sp>
      <p:sp>
        <p:nvSpPr>
          <p:cNvPr id="6" name="四角形: 角を丸くする 5">
            <a:extLst>
              <a:ext uri="{FF2B5EF4-FFF2-40B4-BE49-F238E27FC236}">
                <a16:creationId xmlns:a16="http://schemas.microsoft.com/office/drawing/2014/main" id="{ACD41865-DB7E-981C-62BD-D4A8B789AAD5}"/>
              </a:ext>
            </a:extLst>
          </p:cNvPr>
          <p:cNvSpPr/>
          <p:nvPr/>
        </p:nvSpPr>
        <p:spPr>
          <a:xfrm>
            <a:off x="4600576" y="1949402"/>
            <a:ext cx="997380" cy="300584"/>
          </a:xfrm>
          <a:prstGeom prst="roundRect">
            <a:avLst/>
          </a:prstGeom>
          <a:solidFill>
            <a:srgbClr val="E5E5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a:solidFill>
                  <a:srgbClr val="1D1C1D"/>
                </a:solidFill>
                <a:latin typeface="メイリオ" panose="020B0604030504040204" pitchFamily="50" charset="-128"/>
                <a:ea typeface="メイリオ" panose="020B0604030504040204" pitchFamily="50" charset="-128"/>
              </a:rPr>
              <a:t>単日販売</a:t>
            </a:r>
            <a:endParaRPr kumimoji="1" lang="en-US" altLang="ja-JP" sz="900" b="1" dirty="0">
              <a:solidFill>
                <a:srgbClr val="1D1C1D"/>
              </a:solidFill>
              <a:latin typeface="メイリオ" panose="020B0604030504040204" pitchFamily="50" charset="-128"/>
              <a:ea typeface="メイリオ" panose="020B0604030504040204" pitchFamily="50" charset="-128"/>
            </a:endParaRPr>
          </a:p>
          <a:p>
            <a:pPr algn="ctr"/>
            <a:r>
              <a:rPr kumimoji="1" lang="ja-JP" altLang="en-US" sz="900" b="1" dirty="0">
                <a:solidFill>
                  <a:srgbClr val="1D1C1D"/>
                </a:solidFill>
                <a:latin typeface="メイリオ" panose="020B0604030504040204" pitchFamily="50" charset="-128"/>
                <a:ea typeface="メイリオ" panose="020B0604030504040204" pitchFamily="50" charset="-128"/>
              </a:rPr>
              <a:t>時間帯固定</a:t>
            </a:r>
            <a:endParaRPr kumimoji="1" lang="en-US" altLang="ja-JP" sz="900" b="1" dirty="0">
              <a:solidFill>
                <a:srgbClr val="1D1C1D"/>
              </a:solidFill>
              <a:latin typeface="メイリオ" panose="020B0604030504040204" pitchFamily="50" charset="-128"/>
              <a:ea typeface="メイリオ" panose="020B0604030504040204" pitchFamily="50" charset="-128"/>
            </a:endParaRPr>
          </a:p>
        </p:txBody>
      </p:sp>
      <p:sp>
        <p:nvSpPr>
          <p:cNvPr id="7" name="テキスト ボックス 22">
            <a:extLst>
              <a:ext uri="{FF2B5EF4-FFF2-40B4-BE49-F238E27FC236}">
                <a16:creationId xmlns:a16="http://schemas.microsoft.com/office/drawing/2014/main" id="{B84DF36B-160E-00EF-95F9-D92EECF458F7}"/>
              </a:ext>
            </a:extLst>
          </p:cNvPr>
          <p:cNvSpPr txBox="1"/>
          <p:nvPr/>
        </p:nvSpPr>
        <p:spPr>
          <a:xfrm>
            <a:off x="7555402" y="6192918"/>
            <a:ext cx="3961203" cy="276999"/>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200" dirty="0">
                <a:latin typeface="+mn-ea"/>
              </a:rPr>
              <a:t>※</a:t>
            </a:r>
            <a:r>
              <a:rPr lang="ja-JP" altLang="en-US" sz="1200" dirty="0">
                <a:latin typeface="+mn-ea"/>
              </a:rPr>
              <a:t>詳細は本資料の商品スペックをご確認ください。</a:t>
            </a:r>
            <a:endParaRPr lang="en-US" altLang="ja-JP" sz="1200" dirty="0">
              <a:latin typeface="+mn-ea"/>
            </a:endParaRPr>
          </a:p>
        </p:txBody>
      </p:sp>
    </p:spTree>
    <p:extLst>
      <p:ext uri="{BB962C8B-B14F-4D97-AF65-F5344CB8AC3E}">
        <p14:creationId xmlns:p14="http://schemas.microsoft.com/office/powerpoint/2010/main" val="22517165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プレースホルダー 9" descr="アイコン&#10;&#10;自動的に生成された説明">
            <a:extLst>
              <a:ext uri="{FF2B5EF4-FFF2-40B4-BE49-F238E27FC236}">
                <a16:creationId xmlns:a16="http://schemas.microsoft.com/office/drawing/2014/main" id="{6C9B6182-D6CE-A962-8928-56E322954890}"/>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p:txBody>
          <a:bodyPr/>
          <a:lstStyle/>
          <a:p>
            <a:r>
              <a:rPr lang="ja-JP" altLang="en-US"/>
              <a:t>商品スペック</a:t>
            </a: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a:t>02</a:t>
            </a:r>
            <a:endParaRPr kumimoji="1" lang="ja-JP" altLang="en-US"/>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2367002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233F11F-CD18-2F7E-F1B7-265A8FF53190}"/>
              </a:ext>
            </a:extLst>
          </p:cNvPr>
          <p:cNvSpPr>
            <a:spLocks noGrp="1"/>
          </p:cNvSpPr>
          <p:nvPr>
            <p:ph type="body" sz="quarter" idx="12"/>
          </p:nvPr>
        </p:nvSpPr>
        <p:spPr/>
        <p:txBody>
          <a:bodyPr/>
          <a:lstStyle/>
          <a:p>
            <a:pPr marL="0" indent="0" algn="ctr">
              <a:buNone/>
            </a:pPr>
            <a:r>
              <a:rPr lang="ja-JP" altLang="en-US"/>
              <a:t>商品スペック</a:t>
            </a:r>
          </a:p>
        </p:txBody>
      </p:sp>
      <p:pic>
        <p:nvPicPr>
          <p:cNvPr id="13" name="図プレースホルダー 12" descr="アイコン&#10;&#10;自動的に生成された説明">
            <a:extLst>
              <a:ext uri="{FF2B5EF4-FFF2-40B4-BE49-F238E27FC236}">
                <a16:creationId xmlns:a16="http://schemas.microsoft.com/office/drawing/2014/main" id="{9C170B1A-18AB-BD9F-9567-74FC723E55D9}"/>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C755DDC7-1962-58DA-7155-F708E48B2473}"/>
              </a:ext>
            </a:extLst>
          </p:cNvPr>
          <p:cNvSpPr>
            <a:spLocks noGrp="1"/>
          </p:cNvSpPr>
          <p:nvPr>
            <p:ph type="body" sz="quarter" idx="10"/>
          </p:nvPr>
        </p:nvSpPr>
        <p:spPr/>
        <p:txBody>
          <a:bodyPr/>
          <a:lstStyle/>
          <a:p>
            <a:r>
              <a:rPr kumimoji="1" lang="ja-JP" altLang="en-US"/>
              <a:t>商品一覧</a:t>
            </a:r>
          </a:p>
        </p:txBody>
      </p:sp>
      <p:sp>
        <p:nvSpPr>
          <p:cNvPr id="16" name="テキスト ボックス 15">
            <a:extLst>
              <a:ext uri="{FF2B5EF4-FFF2-40B4-BE49-F238E27FC236}">
                <a16:creationId xmlns:a16="http://schemas.microsoft.com/office/drawing/2014/main" id="{1AE2F7EE-83F3-556C-6619-9F651F868918}"/>
              </a:ext>
            </a:extLst>
          </p:cNvPr>
          <p:cNvSpPr txBox="1"/>
          <p:nvPr/>
        </p:nvSpPr>
        <p:spPr>
          <a:xfrm>
            <a:off x="447648" y="1069716"/>
            <a:ext cx="9577064" cy="276999"/>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この資料に掲載している商品一覧</a:t>
            </a:r>
            <a:endParaRPr kumimoji="1" lang="en-US" altLang="ja-JP" sz="18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p:txBody>
      </p:sp>
      <p:graphicFrame>
        <p:nvGraphicFramePr>
          <p:cNvPr id="4" name="表 4">
            <a:extLst>
              <a:ext uri="{FF2B5EF4-FFF2-40B4-BE49-F238E27FC236}">
                <a16:creationId xmlns:a16="http://schemas.microsoft.com/office/drawing/2014/main" id="{6F07FE91-1CD5-843A-4A7F-2E1A4DFCBBAC}"/>
              </a:ext>
            </a:extLst>
          </p:cNvPr>
          <p:cNvGraphicFramePr>
            <a:graphicFrameLocks noGrp="1"/>
          </p:cNvGraphicFramePr>
          <p:nvPr>
            <p:extLst>
              <p:ext uri="{D42A27DB-BD31-4B8C-83A1-F6EECF244321}">
                <p14:modId xmlns:p14="http://schemas.microsoft.com/office/powerpoint/2010/main" val="2608236549"/>
              </p:ext>
            </p:extLst>
          </p:nvPr>
        </p:nvGraphicFramePr>
        <p:xfrm>
          <a:off x="479425" y="1816674"/>
          <a:ext cx="11233150" cy="1535224"/>
        </p:xfrm>
        <a:graphic>
          <a:graphicData uri="http://schemas.openxmlformats.org/drawingml/2006/table">
            <a:tbl>
              <a:tblPr firstRow="1" bandRow="1">
                <a:tableStyleId>{21E4AEA4-8DFA-4A89-87EB-49C32662AFE0}</a:tableStyleId>
              </a:tblPr>
              <a:tblGrid>
                <a:gridCol w="2393084">
                  <a:extLst>
                    <a:ext uri="{9D8B030D-6E8A-4147-A177-3AD203B41FA5}">
                      <a16:colId xmlns:a16="http://schemas.microsoft.com/office/drawing/2014/main" val="984914608"/>
                    </a:ext>
                  </a:extLst>
                </a:gridCol>
                <a:gridCol w="6899203">
                  <a:extLst>
                    <a:ext uri="{9D8B030D-6E8A-4147-A177-3AD203B41FA5}">
                      <a16:colId xmlns:a16="http://schemas.microsoft.com/office/drawing/2014/main" val="606051176"/>
                    </a:ext>
                  </a:extLst>
                </a:gridCol>
                <a:gridCol w="1940863">
                  <a:extLst>
                    <a:ext uri="{9D8B030D-6E8A-4147-A177-3AD203B41FA5}">
                      <a16:colId xmlns:a16="http://schemas.microsoft.com/office/drawing/2014/main" val="3805149580"/>
                    </a:ext>
                  </a:extLst>
                </a:gridCol>
              </a:tblGrid>
              <a:tr h="537246">
                <a:tc gridSpan="2">
                  <a:txBody>
                    <a:bodyPr/>
                    <a:lstStyle/>
                    <a:p>
                      <a:pPr algn="ctr"/>
                      <a:r>
                        <a:rPr kumimoji="1" lang="ja-JP" altLang="en-US" sz="1000" b="1" spc="300" dirty="0">
                          <a:solidFill>
                            <a:schemeClr val="bg1"/>
                          </a:solidFill>
                          <a:latin typeface="Meiryo" panose="020B0604030504040204" pitchFamily="34" charset="-128"/>
                          <a:ea typeface="Meiryo" panose="020B0604030504040204" pitchFamily="34" charset="-128"/>
                        </a:rPr>
                        <a:t>商品区分</a:t>
                      </a:r>
                      <a:endParaRPr kumimoji="1" lang="ja-JP" altLang="en-US" sz="1000" b="1" i="0" spc="300" dirty="0">
                        <a:solidFill>
                          <a:schemeClr val="bg1"/>
                        </a:solidFill>
                        <a:latin typeface="Meiryo" panose="020B0604030504040204" pitchFamily="34" charset="-128"/>
                        <a:ea typeface="Meiryo" panose="020B0604030504040204" pitchFamily="34" charset="-128"/>
                      </a:endParaRPr>
                    </a:p>
                  </a:txBody>
                  <a:tcPr marL="0" marR="0" anchor="ctr">
                    <a:lnR w="38100" cap="flat" cmpd="sng" algn="ctr">
                      <a:solidFill>
                        <a:schemeClr val="bg1"/>
                      </a:solidFill>
                      <a:prstDash val="solid"/>
                      <a:round/>
                      <a:headEnd type="none" w="med" len="med"/>
                      <a:tailEnd type="none" w="med" len="med"/>
                    </a:lnR>
                    <a:solidFill>
                      <a:srgbClr val="00003E"/>
                    </a:solidFill>
                  </a:tcPr>
                </a:tc>
                <a:tc hMerge="1">
                  <a:txBody>
                    <a:bodyPr/>
                    <a:lstStyle/>
                    <a:p>
                      <a:pPr algn="ctr"/>
                      <a:r>
                        <a:rPr kumimoji="1" lang="ja-JP" altLang="en-US" sz="1600" b="1" i="0">
                          <a:solidFill>
                            <a:schemeClr val="accent3"/>
                          </a:solidFill>
                          <a:latin typeface="Yu Gothic" panose="020B0400000000000000" pitchFamily="34" charset="-128"/>
                          <a:ea typeface="Yu Gothic" panose="020B0400000000000000" pitchFamily="34" charset="-128"/>
                        </a:rPr>
                        <a:t>商品区分</a:t>
                      </a:r>
                    </a:p>
                  </a:txBody>
                  <a:tcPr anchor="ctr">
                    <a:lnL w="381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tcPr>
                </a:tc>
                <a:tc>
                  <a:txBody>
                    <a:bodyPr/>
                    <a:lstStyle/>
                    <a:p>
                      <a:pPr algn="ctr"/>
                      <a:r>
                        <a:rPr kumimoji="1" lang="ja-JP" altLang="en-US" sz="1000" b="1" spc="300">
                          <a:solidFill>
                            <a:schemeClr val="bg1"/>
                          </a:solidFill>
                          <a:latin typeface="Meiryo" panose="020B0604030504040204" pitchFamily="34" charset="-128"/>
                          <a:ea typeface="Meiryo" panose="020B0604030504040204" pitchFamily="34" charset="-128"/>
                        </a:rPr>
                        <a:t>ページ数</a:t>
                      </a:r>
                      <a:endParaRPr kumimoji="1" lang="ja-JP" altLang="en-US" sz="1000" b="1" i="0" spc="300">
                        <a:solidFill>
                          <a:schemeClr val="bg1"/>
                        </a:solidFill>
                        <a:latin typeface="Meiryo" panose="020B0604030504040204" pitchFamily="34" charset="-128"/>
                        <a:ea typeface="Meiryo" panose="020B0604030504040204" pitchFamily="34" charset="-128"/>
                      </a:endParaRPr>
                    </a:p>
                  </a:txBody>
                  <a:tcPr anchor="ctr">
                    <a:lnL w="381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solidFill>
                      <a:srgbClr val="00003E"/>
                    </a:solidFill>
                  </a:tcPr>
                </a:tc>
                <a:extLst>
                  <a:ext uri="{0D108BD9-81ED-4DB2-BD59-A6C34878D82A}">
                    <a16:rowId xmlns:a16="http://schemas.microsoft.com/office/drawing/2014/main" val="1317350027"/>
                  </a:ext>
                </a:extLst>
              </a:tr>
              <a:tr h="997978">
                <a:tc>
                  <a:txBody>
                    <a:bodyPr/>
                    <a:lstStyle/>
                    <a:p>
                      <a:pPr algn="l"/>
                      <a:r>
                        <a:rPr kumimoji="1" lang="ja-JP" altLang="en-US" sz="1000" b="1" i="0" dirty="0">
                          <a:solidFill>
                            <a:schemeClr val="bg1"/>
                          </a:solidFill>
                          <a:latin typeface="Meiryo" panose="020B0604030504040204" pitchFamily="34" charset="-128"/>
                          <a:ea typeface="Meiryo" panose="020B0604030504040204" pitchFamily="34" charset="-128"/>
                        </a:rPr>
                        <a:t>スマートフォン</a:t>
                      </a:r>
                    </a:p>
                  </a:txBody>
                  <a:tcPr marL="1007999" marR="0" marT="0" marB="0"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00003E">
                        <a:alpha val="60000"/>
                      </a:srgbClr>
                    </a:solidFill>
                  </a:tcPr>
                </a:tc>
                <a:tc>
                  <a:txBody>
                    <a:bodyPr/>
                    <a:lstStyle/>
                    <a:p>
                      <a:r>
                        <a:rPr kumimoji="1" lang="ja-JP" altLang="en-US" sz="1050" b="1" i="0" dirty="0">
                          <a:solidFill>
                            <a:srgbClr val="0D0C0D"/>
                          </a:solidFill>
                          <a:latin typeface="Meiryo" panose="020B0604030504040204" pitchFamily="34" charset="-128"/>
                          <a:ea typeface="Meiryo" panose="020B0604030504040204" pitchFamily="34" charset="-128"/>
                        </a:rPr>
                        <a:t>トップパネル</a:t>
                      </a:r>
                    </a:p>
                  </a:txBody>
                  <a:tcPr marL="144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003E">
                        <a:alpha val="10196"/>
                      </a:srgbClr>
                    </a:solidFill>
                  </a:tcPr>
                </a:tc>
                <a:tc>
                  <a:txBody>
                    <a:bodyPr/>
                    <a:lstStyle/>
                    <a:p>
                      <a:pPr algn="ctr"/>
                      <a:r>
                        <a:rPr kumimoji="1" lang="en-US" altLang="ja-JP" sz="1050" b="0" i="0" dirty="0">
                          <a:solidFill>
                            <a:srgbClr val="0D0C0D"/>
                          </a:solidFill>
                          <a:latin typeface="Meiryo"/>
                          <a:ea typeface="Meiryo"/>
                        </a:rPr>
                        <a:t>P</a:t>
                      </a:r>
                      <a:r>
                        <a:rPr lang="en-US" altLang="ja-JP" sz="1050" b="0" i="0" dirty="0">
                          <a:solidFill>
                            <a:srgbClr val="0D0C0D"/>
                          </a:solidFill>
                          <a:latin typeface="Meiryo"/>
                          <a:ea typeface="Meiryo"/>
                        </a:rPr>
                        <a:t>.9</a:t>
                      </a:r>
                      <a:endParaRPr kumimoji="1" lang="en-US" altLang="ja-JP" sz="1050" b="0" i="0" dirty="0">
                        <a:solidFill>
                          <a:srgbClr val="0D0C0D"/>
                        </a:solidFill>
                        <a:latin typeface="Meiryo"/>
                        <a:ea typeface="Meiryo"/>
                      </a:endParaRPr>
                    </a:p>
                  </a:txBody>
                  <a:tcPr marL="144000"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1021320354"/>
                  </a:ext>
                </a:extLst>
              </a:tr>
            </a:tbl>
          </a:graphicData>
        </a:graphic>
      </p:graphicFrame>
      <p:pic>
        <p:nvPicPr>
          <p:cNvPr id="5" name="図 4">
            <a:extLst>
              <a:ext uri="{FF2B5EF4-FFF2-40B4-BE49-F238E27FC236}">
                <a16:creationId xmlns:a16="http://schemas.microsoft.com/office/drawing/2014/main" id="{ED48E9BF-4205-30EB-BE05-155EB9C0E21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83226" y="2595923"/>
            <a:ext cx="288000" cy="520176"/>
          </a:xfrm>
          <a:prstGeom prst="rect">
            <a:avLst/>
          </a:prstGeom>
        </p:spPr>
      </p:pic>
    </p:spTree>
    <p:extLst>
      <p:ext uri="{BB962C8B-B14F-4D97-AF65-F5344CB8AC3E}">
        <p14:creationId xmlns:p14="http://schemas.microsoft.com/office/powerpoint/2010/main" val="11102414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プレースホルダー 35">
            <a:extLst>
              <a:ext uri="{FF2B5EF4-FFF2-40B4-BE49-F238E27FC236}">
                <a16:creationId xmlns:a16="http://schemas.microsoft.com/office/drawing/2014/main" id="{0AEAC557-B5DD-191F-2BE2-10A68D09D291}"/>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8" name="図プレースホルダー 7" descr="アイコン&#10;&#10;自動的に生成された説明">
            <a:extLst>
              <a:ext uri="{FF2B5EF4-FFF2-40B4-BE49-F238E27FC236}">
                <a16:creationId xmlns:a16="http://schemas.microsoft.com/office/drawing/2014/main" id="{9285C42D-E470-8AB9-DBD7-6476BD01126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DEDBEF49-4ED3-D7A5-B1C1-AA91C9840AFF}"/>
              </a:ext>
            </a:extLst>
          </p:cNvPr>
          <p:cNvSpPr>
            <a:spLocks noGrp="1"/>
          </p:cNvSpPr>
          <p:nvPr>
            <p:ph type="body" sz="quarter" idx="10"/>
          </p:nvPr>
        </p:nvSpPr>
        <p:spPr>
          <a:xfrm>
            <a:off x="3657600" y="252000"/>
            <a:ext cx="3913223" cy="335028"/>
          </a:xfrm>
        </p:spPr>
        <p:txBody>
          <a:bodyPr/>
          <a:lstStyle/>
          <a:p>
            <a:r>
              <a:rPr lang="ja-JP" altLang="en-US" dirty="0"/>
              <a:t>トップパネル　スマートフォン</a:t>
            </a:r>
          </a:p>
        </p:txBody>
      </p:sp>
      <p:sp>
        <p:nvSpPr>
          <p:cNvPr id="5" name="角丸四角形 4">
            <a:extLst>
              <a:ext uri="{FF2B5EF4-FFF2-40B4-BE49-F238E27FC236}">
                <a16:creationId xmlns:a16="http://schemas.microsoft.com/office/drawing/2014/main" id="{AAC1EB36-41D2-6CC3-B114-F8CE71F29CD2}"/>
              </a:ext>
            </a:extLst>
          </p:cNvPr>
          <p:cNvSpPr/>
          <p:nvPr/>
        </p:nvSpPr>
        <p:spPr>
          <a:xfrm>
            <a:off x="1717542" y="186644"/>
            <a:ext cx="1556095"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商品イメージ</a:t>
            </a:r>
          </a:p>
        </p:txBody>
      </p:sp>
      <p:sp>
        <p:nvSpPr>
          <p:cNvPr id="11" name="正方形/長方形 10">
            <a:extLst>
              <a:ext uri="{FF2B5EF4-FFF2-40B4-BE49-F238E27FC236}">
                <a16:creationId xmlns:a16="http://schemas.microsoft.com/office/drawing/2014/main" id="{203D6A00-127C-4F1B-05A5-DD6FE366ED46}"/>
              </a:ext>
            </a:extLst>
          </p:cNvPr>
          <p:cNvSpPr/>
          <p:nvPr/>
        </p:nvSpPr>
        <p:spPr>
          <a:xfrm>
            <a:off x="8519905" y="6298387"/>
            <a:ext cx="3152589" cy="138499"/>
          </a:xfrm>
          <a:prstGeom prst="rect">
            <a:avLst/>
          </a:prstGeom>
        </p:spPr>
        <p:txBody>
          <a:bodyPr wrap="none" lIns="0" tIns="0" rIns="0" bIns="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コンテンツページは予告なく変更されることがあります。</a:t>
            </a:r>
          </a:p>
        </p:txBody>
      </p:sp>
      <p:sp>
        <p:nvSpPr>
          <p:cNvPr id="12" name="テキスト ボックス 11">
            <a:extLst>
              <a:ext uri="{FF2B5EF4-FFF2-40B4-BE49-F238E27FC236}">
                <a16:creationId xmlns:a16="http://schemas.microsoft.com/office/drawing/2014/main" id="{43DF3AF1-05E3-9E70-42DA-6FD62F015315}"/>
              </a:ext>
            </a:extLst>
          </p:cNvPr>
          <p:cNvSpPr txBox="1"/>
          <p:nvPr/>
        </p:nvSpPr>
        <p:spPr>
          <a:xfrm>
            <a:off x="623154" y="5990974"/>
            <a:ext cx="8989036" cy="251607"/>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a:ln>
                  <a:noFill/>
                </a:ln>
                <a:solidFill>
                  <a:srgbClr val="0D0D0D"/>
                </a:solidFill>
                <a:effectLst/>
                <a:uLnTx/>
                <a:uFillTx/>
                <a:latin typeface="Meiryo"/>
                <a:ea typeface="Meiryo"/>
              </a:rPr>
              <a:t>・入稿規定（</a:t>
            </a:r>
            <a:r>
              <a:rPr kumimoji="0" lang="en-US" altLang="ja-JP" sz="900" b="0" i="0" u="none" strike="noStrike" kern="0" cap="none" spc="0" normalizeH="0" baseline="0" noProof="0">
                <a:ln>
                  <a:noFill/>
                </a:ln>
                <a:solidFill>
                  <a:srgbClr val="0D0D0D"/>
                </a:solidFill>
                <a:effectLst/>
                <a:uLnTx/>
                <a:uFillTx/>
                <a:latin typeface="Meiryo"/>
                <a:ea typeface="Meiryo"/>
              </a:rPr>
              <a:t>web</a:t>
            </a:r>
            <a:r>
              <a:rPr kumimoji="0" lang="ja-JP" altLang="en-US" sz="900" b="0" i="0" u="none" strike="noStrike" kern="0" cap="none" spc="0" normalizeH="0" baseline="0" noProof="0">
                <a:ln>
                  <a:noFill/>
                </a:ln>
                <a:solidFill>
                  <a:srgbClr val="0D0D0D"/>
                </a:solidFill>
                <a:effectLst/>
                <a:uLnTx/>
                <a:uFillTx/>
                <a:latin typeface="Meiryo"/>
                <a:ea typeface="Meiryo"/>
              </a:rPr>
              <a:t>）：</a:t>
            </a:r>
            <a:r>
              <a:rPr kumimoji="1" lang="en-US" altLang="ja-JP" sz="900" b="0" i="0" u="none" strike="noStrike" kern="1200" cap="none" spc="0" normalizeH="0" baseline="0" noProof="0" dirty="0">
                <a:ln>
                  <a:noFill/>
                </a:ln>
                <a:solidFill>
                  <a:srgbClr val="000000"/>
                </a:solidFill>
                <a:effectLst/>
                <a:uLnTx/>
                <a:uFillTx/>
                <a:latin typeface="Meiryo"/>
                <a:ea typeface="Meiryo"/>
                <a:hlinkClick r:id="rId4"/>
              </a:rPr>
              <a:t>https://ads-help.yahoo-net.jp/s/article/H000044930?language=ja</a:t>
            </a:r>
            <a:endParaRPr kumimoji="0" lang="en-US" altLang="ja-JP" sz="900" b="0" i="0" u="none" strike="noStrike" kern="0" cap="none" spc="0" normalizeH="0" baseline="0" noProof="0" dirty="0">
              <a:ln>
                <a:noFill/>
              </a:ln>
              <a:solidFill>
                <a:srgbClr val="000000"/>
              </a:solidFill>
              <a:effectLst/>
              <a:uLnTx/>
              <a:uFillTx/>
              <a:latin typeface="Meiryo"/>
              <a:ea typeface="Meiryo"/>
              <a:hlinkClick r:id="rId4"/>
            </a:endParaRPr>
          </a:p>
        </p:txBody>
      </p:sp>
      <p:sp>
        <p:nvSpPr>
          <p:cNvPr id="18" name="角丸四角形 37">
            <a:extLst>
              <a:ext uri="{FF2B5EF4-FFF2-40B4-BE49-F238E27FC236}">
                <a16:creationId xmlns:a16="http://schemas.microsoft.com/office/drawing/2014/main" id="{86198E75-B43E-8AF1-F8C7-F6134F2C0305}"/>
              </a:ext>
            </a:extLst>
          </p:cNvPr>
          <p:cNvSpPr/>
          <p:nvPr/>
        </p:nvSpPr>
        <p:spPr>
          <a:xfrm>
            <a:off x="1402927" y="3122679"/>
            <a:ext cx="2471680" cy="692904"/>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ja-JP" altLang="en-US"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バナー</a:t>
            </a:r>
            <a:r>
              <a:rPr lang="en-US" altLang="ja-JP"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a:t>
            </a:r>
            <a:r>
              <a:rPr lang="ja-JP" altLang="en-US"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画像</a:t>
            </a:r>
            <a:r>
              <a:rPr lang="en-US" altLang="ja-JP"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/16</a:t>
            </a:r>
            <a:r>
              <a:rPr lang="ja-JP" altLang="en-US"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a:t>
            </a:r>
            <a:r>
              <a:rPr lang="en-US" altLang="ja-JP"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5</a:t>
            </a:r>
          </a:p>
        </p:txBody>
      </p:sp>
      <p:sp>
        <p:nvSpPr>
          <p:cNvPr id="20" name="円/楕円 38">
            <a:extLst>
              <a:ext uri="{FF2B5EF4-FFF2-40B4-BE49-F238E27FC236}">
                <a16:creationId xmlns:a16="http://schemas.microsoft.com/office/drawing/2014/main" id="{B818268E-AC59-FC22-09DC-110477621D6D}"/>
              </a:ext>
            </a:extLst>
          </p:cNvPr>
          <p:cNvSpPr>
            <a:spLocks noChangeAspect="1"/>
          </p:cNvSpPr>
          <p:nvPr/>
        </p:nvSpPr>
        <p:spPr>
          <a:xfrm>
            <a:off x="1150927" y="3217131"/>
            <a:ext cx="504000" cy="504000"/>
          </a:xfrm>
          <a:prstGeom prst="ellipse">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1" lang="ja-JP" altLang="en-US"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6" name="角丸四角形 47">
            <a:extLst>
              <a:ext uri="{FF2B5EF4-FFF2-40B4-BE49-F238E27FC236}">
                <a16:creationId xmlns:a16="http://schemas.microsoft.com/office/drawing/2014/main" id="{E4A679C8-F832-8C8E-7115-172C9B08F66D}"/>
              </a:ext>
            </a:extLst>
          </p:cNvPr>
          <p:cNvSpPr/>
          <p:nvPr/>
        </p:nvSpPr>
        <p:spPr>
          <a:xfrm>
            <a:off x="6009313" y="1263977"/>
            <a:ext cx="2713283" cy="399529"/>
          </a:xfrm>
          <a:prstGeom prst="roundRect">
            <a:avLst>
              <a:gd name="adj" fmla="val 50000"/>
            </a:avLst>
          </a:prstGeom>
          <a:solidFill>
            <a:srgbClr val="FFFFFF"/>
          </a:solidFill>
          <a:ln w="12700" cap="flat" cmpd="sng" algn="ctr">
            <a:solidFill>
              <a:srgbClr val="0D0D0D"/>
            </a:solidFill>
            <a:prstDash val="solid"/>
          </a:ln>
          <a:effectLst/>
        </p:spPr>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600" normalizeH="0" baseline="0" noProof="0" dirty="0">
                <a:ln>
                  <a:noFill/>
                </a:ln>
                <a:solidFill>
                  <a:srgbClr val="0D0D0D"/>
                </a:solidFill>
                <a:effectLst/>
                <a:uLnTx/>
                <a:uFillTx/>
                <a:latin typeface="Meiryo" panose="020B0604030504040204" pitchFamily="34" charset="-128"/>
                <a:ea typeface="メイリオ" panose="020B0604030504040204" pitchFamily="50" charset="-128"/>
                <a:cs typeface="+mn-cs"/>
              </a:rPr>
              <a:t>APP</a:t>
            </a:r>
            <a:endParaRPr kumimoji="0" lang="ja-JP" altLang="en-US" sz="1400" b="1" i="0" u="none" strike="noStrike" kern="0" cap="none" spc="600" normalizeH="0" baseline="0" noProof="0" dirty="0">
              <a:ln>
                <a:noFill/>
              </a:ln>
              <a:solidFill>
                <a:srgbClr val="0D0D0D"/>
              </a:solidFill>
              <a:effectLst/>
              <a:uLnTx/>
              <a:uFillTx/>
              <a:latin typeface="Meiryo" panose="020B0604030504040204" pitchFamily="34" charset="-128"/>
              <a:ea typeface="メイリオ" panose="020B0604030504040204" pitchFamily="50" charset="-128"/>
              <a:cs typeface="+mn-cs"/>
            </a:endParaRPr>
          </a:p>
        </p:txBody>
      </p:sp>
      <p:pic>
        <p:nvPicPr>
          <p:cNvPr id="3" name="図 2">
            <a:extLst>
              <a:ext uri="{FF2B5EF4-FFF2-40B4-BE49-F238E27FC236}">
                <a16:creationId xmlns:a16="http://schemas.microsoft.com/office/drawing/2014/main" id="{525E5CED-E1A4-63F3-A518-FC6BA42028C9}"/>
              </a:ext>
            </a:extLst>
          </p:cNvPr>
          <p:cNvPicPr>
            <a:picLocks noChangeAspect="1"/>
          </p:cNvPicPr>
          <p:nvPr/>
        </p:nvPicPr>
        <p:blipFill>
          <a:blip r:embed="rId5"/>
          <a:stretch>
            <a:fillRect/>
          </a:stretch>
        </p:blipFill>
        <p:spPr>
          <a:xfrm>
            <a:off x="6009313" y="1834211"/>
            <a:ext cx="2816596" cy="3962743"/>
          </a:xfrm>
          <a:prstGeom prst="rect">
            <a:avLst/>
          </a:prstGeom>
        </p:spPr>
      </p:pic>
    </p:spTree>
    <p:extLst>
      <p:ext uri="{BB962C8B-B14F-4D97-AF65-F5344CB8AC3E}">
        <p14:creationId xmlns:p14="http://schemas.microsoft.com/office/powerpoint/2010/main" val="116772910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広告主・代理店限定）">
  <a:themeElements>
    <a:clrScheme name="ユーザー定義 1">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0D0D0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【社外秘】mscテンプレート_2016</Template>
  <TotalTime>443</TotalTime>
  <Words>3488</Words>
  <Application>Microsoft Office PowerPoint</Application>
  <PresentationFormat>ワイド画面</PresentationFormat>
  <Paragraphs>508</Paragraphs>
  <Slides>21</Slides>
  <Notes>13</Notes>
  <HiddenSlides>0</HiddenSlides>
  <MMClips>0</MMClips>
  <ScaleCrop>false</ScaleCrop>
  <HeadingPairs>
    <vt:vector size="8" baseType="variant">
      <vt:variant>
        <vt:lpstr>使用されているフォント</vt:lpstr>
      </vt:variant>
      <vt:variant>
        <vt:i4>9</vt:i4>
      </vt:variant>
      <vt:variant>
        <vt:lpstr>テーマ</vt:lpstr>
      </vt:variant>
      <vt:variant>
        <vt:i4>1</vt:i4>
      </vt:variant>
      <vt:variant>
        <vt:lpstr>埋め込まれた OLE サーバー</vt:lpstr>
      </vt:variant>
      <vt:variant>
        <vt:i4>1</vt:i4>
      </vt:variant>
      <vt:variant>
        <vt:lpstr>スライド タイトル</vt:lpstr>
      </vt:variant>
      <vt:variant>
        <vt:i4>21</vt:i4>
      </vt:variant>
    </vt:vector>
  </HeadingPairs>
  <TitlesOfParts>
    <vt:vector size="32" baseType="lpstr">
      <vt:lpstr>Hiragino Kaku Gothic Pro</vt:lpstr>
      <vt:lpstr>Meiryo</vt:lpstr>
      <vt:lpstr>Meiryo</vt:lpstr>
      <vt:lpstr>メイリオ 本文</vt:lpstr>
      <vt:lpstr>游ゴシック</vt:lpstr>
      <vt:lpstr>Arial</vt:lpstr>
      <vt:lpstr>Calibri</vt:lpstr>
      <vt:lpstr>Segoe UI</vt:lpstr>
      <vt:lpstr>Wingdings</vt:lpstr>
      <vt:lpstr>MSCレイアウト（広告主・代理店限定）</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五十嵐 圭輔</cp:lastModifiedBy>
  <cp:revision>379</cp:revision>
  <dcterms:created xsi:type="dcterms:W3CDTF">2020-02-26T07:28:11Z</dcterms:created>
  <dcterms:modified xsi:type="dcterms:W3CDTF">2025-04-09T08:49:38Z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2024-12-19T12:25:09Z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c00cf863-213b-4ded-a01f-b7a150fd3a4c</vt:lpwstr>
  </property>
  <property fmtid="{D5CDD505-2E9C-101B-9397-08002B2CF9AE}" pid="8" name="MSIP_Label_defa4170-0d19-0005-0004-bc88714345d2_ContentBits">
    <vt:lpwstr>0</vt:lpwstr>
  </property>
</Properties>
</file>