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21"/>
  </p:notesMasterIdLst>
  <p:sldIdLst>
    <p:sldId id="469" r:id="rId2"/>
    <p:sldId id="572" r:id="rId3"/>
    <p:sldId id="544" r:id="rId4"/>
    <p:sldId id="714" r:id="rId5"/>
    <p:sldId id="695" r:id="rId6"/>
    <p:sldId id="559" r:id="rId7"/>
    <p:sldId id="553" r:id="rId8"/>
    <p:sldId id="696" r:id="rId9"/>
    <p:sldId id="699" r:id="rId10"/>
    <p:sldId id="700" r:id="rId11"/>
    <p:sldId id="569" r:id="rId12"/>
    <p:sldId id="570" r:id="rId13"/>
    <p:sldId id="632" r:id="rId14"/>
    <p:sldId id="633" r:id="rId15"/>
    <p:sldId id="634" r:id="rId16"/>
    <p:sldId id="713" r:id="rId17"/>
    <p:sldId id="636" r:id="rId18"/>
    <p:sldId id="715" r:id="rId19"/>
    <p:sldId id="512" r:id="rId2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DED"/>
    <a:srgbClr val="0D0D0D"/>
    <a:srgbClr val="FF0033"/>
    <a:srgbClr val="E5E5EB"/>
    <a:srgbClr val="0D0C0D"/>
    <a:srgbClr val="00003E"/>
    <a:srgbClr val="FFFFFF"/>
    <a:srgbClr val="252525"/>
    <a:srgbClr val="F2F2F5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868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2025/4/9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7FE0B-EE3C-8CC1-1759-2CC1F2033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50D1CB1-41C0-2837-E1F2-8553C6B1AD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1ACA71E-77A1-0003-8279-DA33D3914C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A180A7-65A4-4BFB-02B8-361F3EAAB7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298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434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92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2" imgW="7772400" imgH="10058400" progId="TCLayout.ActiveDocument.1">
                  <p:embed/>
                </p:oleObj>
              </mc:Choice>
              <mc:Fallback>
                <p:oleObj name="think-cell スライド" r:id="rId12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17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ads-help.yahoo-net.jp/s/article/H000044930?language=j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天気・災害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lang="en-US" altLang="ja-JP" dirty="0">
                <a:cs typeface="Segoe UI" panose="020B0502040204020203" pitchFamily="34" charset="0"/>
              </a:rPr>
              <a:t>3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lang="en-US" altLang="ja-JP" dirty="0"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/>
          <a:lstStyle/>
          <a:p>
            <a:r>
              <a:rPr lang="en-US" altLang="ja-JP" sz="1200" dirty="0"/>
              <a:t>2025/1/29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LINE</a:t>
            </a:r>
            <a:r>
              <a:rPr lang="ja-JP" altLang="en-US" dirty="0"/>
              <a:t>ヤフー株式会社</a:t>
            </a:r>
          </a:p>
        </p:txBody>
      </p:sp>
      <p:sp>
        <p:nvSpPr>
          <p:cNvPr id="2" name="テキスト プレースホルダー 3">
            <a:extLst>
              <a:ext uri="{FF2B5EF4-FFF2-40B4-BE49-F238E27FC236}">
                <a16:creationId xmlns:a16="http://schemas.microsoft.com/office/drawing/2014/main" id="{8B839DE3-74F2-A0A6-EB63-86306A7DD697}"/>
              </a:ext>
            </a:extLst>
          </p:cNvPr>
          <p:cNvSpPr txBox="1">
            <a:spLocks/>
          </p:cNvSpPr>
          <p:nvPr/>
        </p:nvSpPr>
        <p:spPr>
          <a:xfrm>
            <a:off x="587375" y="5499278"/>
            <a:ext cx="1595921" cy="277039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100" b="1" i="0" kern="120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200" dirty="0"/>
              <a:t>更新日：</a:t>
            </a:r>
            <a:r>
              <a:rPr lang="en-US" altLang="ja-JP" sz="1200" dirty="0"/>
              <a:t>2025/4/15</a:t>
            </a:r>
            <a:endParaRPr lang="ja-JP" altLang="en-US" sz="600" dirty="0"/>
          </a:p>
          <a:p>
            <a:endParaRPr lang="ja-JP" altLang="en-US" sz="600" dirty="0"/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7" name="テキスト ボックス 5">
            <a:extLst>
              <a:ext uri="{FF2B5EF4-FFF2-40B4-BE49-F238E27FC236}">
                <a16:creationId xmlns:a16="http://schemas.microsoft.com/office/drawing/2014/main" id="{E2067D13-9A1C-9E52-9472-7CEC40A26D43}"/>
              </a:ext>
            </a:extLst>
          </p:cNvPr>
          <p:cNvSpPr txBox="1"/>
          <p:nvPr/>
        </p:nvSpPr>
        <p:spPr>
          <a:xfrm>
            <a:off x="479424" y="4826312"/>
            <a:ext cx="11233147" cy="1768176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9" name="テキスト プレースホルダー 1">
            <a:extLst>
              <a:ext uri="{FF2B5EF4-FFF2-40B4-BE49-F238E27FC236}">
                <a16:creationId xmlns:a16="http://schemas.microsoft.com/office/drawing/2014/main" id="{1E42B688-BC7D-37B2-B6F3-8362BCB536D1}"/>
              </a:ext>
            </a:extLst>
          </p:cNvPr>
          <p:cNvSpPr txBox="1">
            <a:spLocks/>
          </p:cNvSpPr>
          <p:nvPr/>
        </p:nvSpPr>
        <p:spPr>
          <a:xfrm>
            <a:off x="3602308" y="280322"/>
            <a:ext cx="6278292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スマートフォン商品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BD3E3E29-1B0D-EC17-0712-C126518CE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432855"/>
              </p:ext>
            </p:extLst>
          </p:nvPr>
        </p:nvGraphicFramePr>
        <p:xfrm>
          <a:off x="479425" y="939600"/>
          <a:ext cx="11233148" cy="3919772"/>
        </p:xfrm>
        <a:graphic>
          <a:graphicData uri="http://schemas.openxmlformats.org/drawingml/2006/table">
            <a:tbl>
              <a:tblPr firstCol="1" bandRow="1"/>
              <a:tblGrid>
                <a:gridCol w="218882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11542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4652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</a:t>
                      </a:r>
                      <a:b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</a:t>
                      </a:r>
                      <a:b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（時間帯指定）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  <a:p>
                      <a:pPr algn="ctr"/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※6:00-12:59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固定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4057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（興味関心、購買意向、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属性・ライフイベント）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１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575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1075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C8D166-561E-87AA-2D97-22634365DE2D}"/>
              </a:ext>
            </a:extLst>
          </p:cNvPr>
          <p:cNvSpPr/>
          <p:nvPr/>
        </p:nvSpPr>
        <p:spPr>
          <a:xfrm>
            <a:off x="7782866" y="6033292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80B61E-C91E-2441-3C61-F3B1761AE122}"/>
              </a:ext>
            </a:extLst>
          </p:cNvPr>
          <p:cNvSpPr/>
          <p:nvPr/>
        </p:nvSpPr>
        <p:spPr>
          <a:xfrm>
            <a:off x="7928475" y="6028586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68881FD-216C-47A3-84CE-65AD038CA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690754"/>
              </p:ext>
            </p:extLst>
          </p:nvPr>
        </p:nvGraphicFramePr>
        <p:xfrm>
          <a:off x="479425" y="785697"/>
          <a:ext cx="11233149" cy="5225346"/>
        </p:xfrm>
        <a:graphic>
          <a:graphicData uri="http://schemas.openxmlformats.org/drawingml/2006/table">
            <a:tbl>
              <a:tblPr firstCol="1" bandRow="1"/>
              <a:tblGrid>
                <a:gridCol w="425064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491254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3491254">
                  <a:extLst>
                    <a:ext uri="{9D8B030D-6E8A-4147-A177-3AD203B41FA5}">
                      <a16:colId xmlns:a16="http://schemas.microsoft.com/office/drawing/2014/main" val="4203260269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</a:t>
                      </a:r>
                      <a:b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</a:t>
                      </a:r>
                      <a:b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（時間帯指定）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FF003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5E5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525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  <a:tr h="15258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加熱式たばこ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348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573162"/>
              </p:ext>
            </p:extLst>
          </p:nvPr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入稿前審査依頼フォーム</a:t>
                      </a: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err="1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0033"/>
                </a:solidFill>
              </a:rPr>
              <a:t>重複期間</a:t>
            </a:r>
            <a:r>
              <a:rPr lang="ja-JP" altLang="en-US" sz="1200" b="1" dirty="0">
                <a:solidFill>
                  <a:srgbClr val="FF0033"/>
                </a:solidFill>
              </a:rPr>
              <a:t>（</a:t>
            </a:r>
            <a:r>
              <a:rPr lang="en-US" altLang="ja-JP" sz="1200" b="1" dirty="0">
                <a:solidFill>
                  <a:srgbClr val="FF0033"/>
                </a:solidFill>
              </a:rPr>
              <a:t>1</a:t>
            </a:r>
            <a:r>
              <a:rPr lang="ja-JP" altLang="en-US" sz="1200" b="1" dirty="0">
                <a:solidFill>
                  <a:srgbClr val="FF0033"/>
                </a:solidFill>
              </a:rPr>
              <a:t>カ月間）</a:t>
            </a:r>
            <a:endParaRPr kumimoji="1" lang="ja-JP" altLang="en-US" sz="1200" b="1" dirty="0">
              <a:solidFill>
                <a:srgbClr val="FF0033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06040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ユーザーが当該広告の非表示設定を実施した場合など、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SOV100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資料やツールに明示されている場合を除き、表示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金額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は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消費税を含んで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おり</a:t>
            </a:r>
            <a:r>
              <a:rPr kumimoji="0" lang="ja-JP" sz="1400" kern="0">
                <a:solidFill>
                  <a:srgbClr val="0D0D0D"/>
                </a:solidFill>
                <a:latin typeface="Meiryo"/>
                <a:ea typeface="Meiryo"/>
                <a:cs typeface="+mn-lt"/>
              </a:rPr>
              <a:t>ません</a:t>
            </a:r>
            <a:r>
              <a:rPr kumimoji="0" 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lt"/>
              </a:rPr>
              <a:t>。</a:t>
            </a: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/>
              <a:ea typeface="Meiryo"/>
              <a:cs typeface="+mn-lt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2356123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00494A-B838-3378-1E75-F12432BE4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396B359-999E-E0D6-6101-8785ED99135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A5B0FDF9-4683-829C-F2B2-712F74C73C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更新履歴</a:t>
            </a:r>
            <a:endParaRPr kumimoji="1" lang="ja-JP" altLang="en-US" dirty="0"/>
          </a:p>
        </p:txBody>
      </p: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410CF7C8-DFD5-3752-0846-3B546234CEE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7429393-8683-C819-CC50-FA0A7CA81E5F}"/>
              </a:ext>
            </a:extLst>
          </p:cNvPr>
          <p:cNvSpPr txBox="1"/>
          <p:nvPr/>
        </p:nvSpPr>
        <p:spPr>
          <a:xfrm>
            <a:off x="479425" y="1089025"/>
            <a:ext cx="11233150" cy="5124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15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altLang="ja-JP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P12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lang="ja-JP" altLang="en-US" sz="1000" b="0" i="0" dirty="0">
                <a:solidFill>
                  <a:srgbClr val="1D1C1D"/>
                </a:solidFill>
                <a:effectLst/>
                <a:latin typeface="Hiragino Kaku Gothic Pro"/>
              </a:rPr>
              <a:t>掲載制限カテゴリ</a:t>
            </a:r>
            <a:r>
              <a:rPr lang="en-US" altLang="ja-JP" sz="1000" b="0" i="0" dirty="0">
                <a:solidFill>
                  <a:srgbClr val="1D1C1D"/>
                </a:solidFill>
                <a:effectLst/>
                <a:latin typeface="Hiragino Kaku Gothic Pro"/>
              </a:rPr>
              <a:t>―</a:t>
            </a:r>
            <a:r>
              <a:rPr lang="ja-JP" altLang="en-US" sz="1000" b="0" i="0" dirty="0">
                <a:solidFill>
                  <a:srgbClr val="172B4D"/>
                </a:solidFill>
                <a:effectLst/>
                <a:latin typeface="Hiragino Kaku Gothic Pro"/>
              </a:rPr>
              <a:t>「</a:t>
            </a:r>
            <a:r>
              <a:rPr lang="ja-JP" altLang="en-US" sz="1000" b="0" i="0" dirty="0">
                <a:solidFill>
                  <a:srgbClr val="1D1C1D"/>
                </a:solidFill>
                <a:effectLst/>
                <a:latin typeface="Hiragino Kaku Gothic Pro"/>
              </a:rPr>
              <a:t>レーシック・美容整形・美容外科・美容皮膚科</a:t>
            </a:r>
            <a:r>
              <a:rPr lang="ja-JP" altLang="en-US" sz="1000" b="0" i="0" dirty="0">
                <a:solidFill>
                  <a:srgbClr val="172B4D"/>
                </a:solidFill>
                <a:effectLst/>
                <a:latin typeface="Hiragino Kaku Gothic Pro"/>
              </a:rPr>
              <a:t>」</a:t>
            </a:r>
            <a:r>
              <a:rPr lang="ja-JP" altLang="en-US" sz="1000" b="0" i="0" dirty="0">
                <a:solidFill>
                  <a:srgbClr val="1D1C1D"/>
                </a:solidFill>
                <a:effectLst/>
                <a:latin typeface="Hiragino Kaku Gothic Pro"/>
              </a:rPr>
              <a:t>をホワイトリスト適応ありに変更しました。</a:t>
            </a:r>
            <a:endParaRPr kumimoji="0" lang="en-US" altLang="ja-JP" sz="10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01082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C8062C-802B-96DC-186A-AC78BCB52F30}"/>
              </a:ext>
            </a:extLst>
          </p:cNvPr>
          <p:cNvSpPr txBox="1"/>
          <p:nvPr/>
        </p:nvSpPr>
        <p:spPr>
          <a:xfrm>
            <a:off x="4314839" y="4255447"/>
            <a:ext cx="3562321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天気・災害のセールスシートです。その他商品のセールスシートや販促資料は下記をご覧ください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284205"/>
              </p:ext>
            </p:extLst>
          </p:nvPr>
        </p:nvGraphicFramePr>
        <p:xfrm>
          <a:off x="479425" y="1661538"/>
          <a:ext cx="11371022" cy="3520546"/>
        </p:xfrm>
        <a:graphic>
          <a:graphicData uri="http://schemas.openxmlformats.org/drawingml/2006/table">
            <a:tbl>
              <a:tblPr/>
              <a:tblGrid>
                <a:gridCol w="4937401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433621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天気・災害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 dirty="0">
                        <a:solidFill>
                          <a:srgbClr val="0D0D0D"/>
                        </a:solidFill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6188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天気・災害　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>
                <a:solidFill>
                  <a:srgbClr val="00003E"/>
                </a:solidFill>
              </a:rPr>
              <a:t>3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~2025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>
                <a:solidFill>
                  <a:srgbClr val="00003E"/>
                </a:solidFill>
              </a:rPr>
              <a:t>9</a:t>
            </a:r>
            <a:r>
              <a:rPr kumimoji="1" lang="ja-JP" altLang="en-US" dirty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6250636" y="587028"/>
            <a:ext cx="3306996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天気・災害（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85BCAAFE-DAAF-85AA-D6CD-6E70D243B98F}"/>
              </a:ext>
            </a:extLst>
          </p:cNvPr>
          <p:cNvCxnSpPr>
            <a:cxnSpLocks/>
          </p:cNvCxnSpPr>
          <p:nvPr/>
        </p:nvCxnSpPr>
        <p:spPr>
          <a:xfrm>
            <a:off x="2121734" y="1219543"/>
            <a:ext cx="0" cy="360000"/>
          </a:xfrm>
          <a:prstGeom prst="line">
            <a:avLst/>
          </a:prstGeom>
          <a:solidFill>
            <a:srgbClr val="02004A"/>
          </a:solidFill>
          <a:ln w="127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80E105B-B97D-84D3-72FE-5CA1D40CACA5}"/>
              </a:ext>
            </a:extLst>
          </p:cNvPr>
          <p:cNvSpPr/>
          <p:nvPr/>
        </p:nvSpPr>
        <p:spPr>
          <a:xfrm>
            <a:off x="469900" y="1684942"/>
            <a:ext cx="11242675" cy="1370941"/>
          </a:xfrm>
          <a:prstGeom prst="rect">
            <a:avLst/>
          </a:prstGeom>
          <a:solidFill>
            <a:srgbClr val="F2F2F2"/>
          </a:solidFill>
          <a:ln w="9525">
            <a:noFill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96000" tIns="46800" rIns="90000" bIns="14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400" dirty="0">
                <a:solidFill>
                  <a:srgbClr val="0D0C0D"/>
                </a:solidFill>
                <a:latin typeface="Meiryo"/>
                <a:ea typeface="Meiryo"/>
              </a:rPr>
              <a:t>・掲載制限カテゴリーに「加熱式たばこ」が追加になります。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C03B300-C9FF-3A8C-C9B1-E3F5B20D57E5}"/>
              </a:ext>
            </a:extLst>
          </p:cNvPr>
          <p:cNvGrpSpPr/>
          <p:nvPr/>
        </p:nvGrpSpPr>
        <p:grpSpPr>
          <a:xfrm>
            <a:off x="474964" y="1109095"/>
            <a:ext cx="5260431" cy="580897"/>
            <a:chOff x="474964" y="1109095"/>
            <a:chExt cx="5260431" cy="580897"/>
          </a:xfrm>
          <a:solidFill>
            <a:srgbClr val="02004A"/>
          </a:solidFill>
        </p:grpSpPr>
        <p:sp>
          <p:nvSpPr>
            <p:cNvPr id="9" name="1 つの角を丸めた四角形 22">
              <a:extLst>
                <a:ext uri="{FF2B5EF4-FFF2-40B4-BE49-F238E27FC236}">
                  <a16:creationId xmlns:a16="http://schemas.microsoft.com/office/drawing/2014/main" id="{C28188A1-926B-B8FD-3DA9-8384DAEF106A}"/>
                </a:ext>
              </a:extLst>
            </p:cNvPr>
            <p:cNvSpPr/>
            <p:nvPr/>
          </p:nvSpPr>
          <p:spPr>
            <a:xfrm>
              <a:off x="474964" y="1109095"/>
              <a:ext cx="5260431" cy="580897"/>
            </a:xfrm>
            <a:prstGeom prst="round1Rect">
              <a:avLst/>
            </a:prstGeom>
            <a:grpFill/>
            <a:ln w="9525">
              <a:noFill/>
            </a:ln>
            <a:effectLst>
              <a:outerShdw dist="25400" algn="l" rotWithShape="0">
                <a:schemeClr val="accent6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288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3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</a:rPr>
                <a:t>内容変更　　</a:t>
              </a:r>
            </a:p>
          </p:txBody>
        </p: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E032C18A-0F08-8AE9-B67A-37EBF7E8232C}"/>
                </a:ext>
              </a:extLst>
            </p:cNvPr>
            <p:cNvCxnSpPr>
              <a:cxnSpLocks/>
            </p:cNvCxnSpPr>
            <p:nvPr/>
          </p:nvCxnSpPr>
          <p:spPr>
            <a:xfrm>
              <a:off x="2121734" y="1219543"/>
              <a:ext cx="0" cy="360000"/>
            </a:xfrm>
            <a:prstGeom prst="line">
              <a:avLst/>
            </a:prstGeom>
            <a:grpFill/>
            <a:ln w="127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65C4A2F7-25E4-7CC1-EC28-1978F302B4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44546"/>
              </p:ext>
            </p:extLst>
          </p:nvPr>
        </p:nvGraphicFramePr>
        <p:xfrm>
          <a:off x="485141" y="1346715"/>
          <a:ext cx="10585449" cy="1249772"/>
        </p:xfrm>
        <a:graphic>
          <a:graphicData uri="http://schemas.openxmlformats.org/drawingml/2006/table">
            <a:tbl>
              <a:tblPr/>
              <a:tblGrid>
                <a:gridCol w="3439159">
                  <a:extLst>
                    <a:ext uri="{9D8B030D-6E8A-4147-A177-3AD203B41FA5}">
                      <a16:colId xmlns:a16="http://schemas.microsoft.com/office/drawing/2014/main" val="251439796"/>
                    </a:ext>
                  </a:extLst>
                </a:gridCol>
                <a:gridCol w="5231111">
                  <a:extLst>
                    <a:ext uri="{9D8B030D-6E8A-4147-A177-3AD203B41FA5}">
                      <a16:colId xmlns:a16="http://schemas.microsoft.com/office/drawing/2014/main" val="723909667"/>
                    </a:ext>
                  </a:extLst>
                </a:gridCol>
                <a:gridCol w="1915179">
                  <a:extLst>
                    <a:ext uri="{9D8B030D-6E8A-4147-A177-3AD203B41FA5}">
                      <a16:colId xmlns:a16="http://schemas.microsoft.com/office/drawing/2014/main" val="2192678241"/>
                    </a:ext>
                  </a:extLst>
                </a:gridCol>
              </a:tblGrid>
              <a:tr h="261252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3E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通常商品</a:t>
                      </a:r>
                    </a:p>
                  </a:txBody>
                  <a:tcPr marL="3106" marR="3106" marT="31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003E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ページ数</a:t>
                      </a:r>
                    </a:p>
                  </a:txBody>
                  <a:tcPr marL="31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81940"/>
                  </a:ext>
                </a:extLst>
              </a:tr>
              <a:tr h="988520">
                <a:tc>
                  <a:txBody>
                    <a:bodyPr/>
                    <a:lstStyle/>
                    <a:p>
                      <a:pPr algn="ctr" rtl="0" fontAlgn="ctr"/>
                      <a:endParaRPr lang="ja-JP" altLang="en-US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AAAAAF"/>
                        </a:highlight>
                        <a:latin typeface="Meiryo"/>
                        <a:ea typeface="Meiryo"/>
                      </a:endParaRPr>
                    </a:p>
                  </a:txBody>
                  <a:tcPr marL="3106" marR="3106" marT="31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kumimoji="1" lang="ja-JP" alt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</a:t>
                      </a:r>
                      <a:endParaRPr lang="ja-JP" altLang="en-US" sz="1000" b="1" i="0" u="none" strike="noStrike" dirty="0">
                        <a:solidFill>
                          <a:srgbClr val="0D0D0D"/>
                        </a:solidFill>
                        <a:effectLst/>
                        <a:highlight>
                          <a:srgbClr val="AAAAAF"/>
                        </a:highlight>
                        <a:latin typeface="Meiryo" panose="020B0604030504040204" pitchFamily="50" charset="-128"/>
                        <a:ea typeface="Meiryo" panose="020B0604030504040204" pitchFamily="50" charset="-128"/>
                      </a:endParaRPr>
                    </a:p>
                  </a:txBody>
                  <a:tcPr marL="559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D0D0D"/>
                          </a:solidFill>
                          <a:effectLst/>
                          <a:highlight>
                            <a:srgbClr val="F3F3F4"/>
                          </a:highlight>
                          <a:latin typeface="Meiryo"/>
                          <a:ea typeface="Meiryo"/>
                        </a:rPr>
                        <a:t>P.8</a:t>
                      </a:r>
                      <a:endParaRPr lang="en-US" altLang="ja-JP" sz="1000" b="0" i="0" u="none" strike="noStrike" dirty="0">
                        <a:solidFill>
                          <a:srgbClr val="0D0D0D"/>
                        </a:solidFill>
                        <a:effectLst/>
                        <a:highlight>
                          <a:srgbClr val="F3F3F4"/>
                        </a:highlight>
                        <a:latin typeface="Meiryo"/>
                        <a:ea typeface="Meiryo"/>
                      </a:endParaRPr>
                    </a:p>
                  </a:txBody>
                  <a:tcPr marL="31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0603209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CF59ADA3-37F5-EB9F-F31A-B2DBD73792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393" y="1834970"/>
            <a:ext cx="288000" cy="520176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2132610-6D17-CD37-AF8F-F76153DBBB32}"/>
              </a:ext>
            </a:extLst>
          </p:cNvPr>
          <p:cNvSpPr txBox="1"/>
          <p:nvPr/>
        </p:nvSpPr>
        <p:spPr>
          <a:xfrm>
            <a:off x="2120900" y="1950491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b="1">
                <a:solidFill>
                  <a:schemeClr val="bg1"/>
                </a:solidFill>
              </a:rPr>
              <a:t>スマートフォン</a:t>
            </a:r>
            <a:endParaRPr kumimoji="1" lang="ja-JP" altLang="en-US" sz="10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7058" y="252000"/>
            <a:ext cx="3913223" cy="335028"/>
          </a:xfrm>
        </p:spPr>
        <p:txBody>
          <a:bodyPr/>
          <a:lstStyle/>
          <a:p>
            <a:r>
              <a:rPr lang="ja-JP" altLang="en-US" dirty="0"/>
              <a:t>スマートフォン商品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8" name="角丸四角形 37">
            <a:extLst>
              <a:ext uri="{FF2B5EF4-FFF2-40B4-BE49-F238E27FC236}">
                <a16:creationId xmlns:a16="http://schemas.microsoft.com/office/drawing/2014/main" id="{86198E75-B43E-8AF1-F8C7-F6134F2C0305}"/>
              </a:ext>
            </a:extLst>
          </p:cNvPr>
          <p:cNvSpPr/>
          <p:nvPr/>
        </p:nvSpPr>
        <p:spPr>
          <a:xfrm>
            <a:off x="1402927" y="3122679"/>
            <a:ext cx="2471680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20" name="円/楕円 38">
            <a:extLst>
              <a:ext uri="{FF2B5EF4-FFF2-40B4-BE49-F238E27FC236}">
                <a16:creationId xmlns:a16="http://schemas.microsoft.com/office/drawing/2014/main" id="{B818268E-AC59-FC22-09DC-110477621D6D}"/>
              </a:ext>
            </a:extLst>
          </p:cNvPr>
          <p:cNvSpPr>
            <a:spLocks noChangeAspect="1"/>
          </p:cNvSpPr>
          <p:nvPr/>
        </p:nvSpPr>
        <p:spPr>
          <a:xfrm>
            <a:off x="1150927" y="3217131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7" name="角丸四角形 47">
            <a:extLst>
              <a:ext uri="{FF2B5EF4-FFF2-40B4-BE49-F238E27FC236}">
                <a16:creationId xmlns:a16="http://schemas.microsoft.com/office/drawing/2014/main" id="{AED0BB69-3E8D-1657-6217-6BB6405CC503}"/>
              </a:ext>
            </a:extLst>
          </p:cNvPr>
          <p:cNvSpPr/>
          <p:nvPr/>
        </p:nvSpPr>
        <p:spPr>
          <a:xfrm>
            <a:off x="6307785" y="1306531"/>
            <a:ext cx="271328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95506F1A-619D-3B70-43FE-920B20951C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1" r="469" b="31471"/>
          <a:stretch/>
        </p:blipFill>
        <p:spPr bwMode="auto">
          <a:xfrm>
            <a:off x="6354357" y="1922913"/>
            <a:ext cx="2620141" cy="396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1F11B74-A2E3-E335-C79D-234E8CE8DED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7" b="32239"/>
          <a:stretch/>
        </p:blipFill>
        <p:spPr>
          <a:xfrm>
            <a:off x="6141520" y="1786582"/>
            <a:ext cx="3045815" cy="409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729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097243C9-3544-81EB-D9B7-F62B72A8F1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4508" y="252000"/>
            <a:ext cx="6278292" cy="335028"/>
          </a:xfrm>
        </p:spPr>
        <p:txBody>
          <a:bodyPr/>
          <a:lstStyle/>
          <a:p>
            <a:r>
              <a:rPr lang="ja-JP" altLang="en-US" dirty="0"/>
              <a:t>スマートフォン商品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B1229AB-9703-7D3D-9A76-4638F6001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07747"/>
              </p:ext>
            </p:extLst>
          </p:nvPr>
        </p:nvGraphicFramePr>
        <p:xfrm>
          <a:off x="479426" y="1006478"/>
          <a:ext cx="11233151" cy="4607028"/>
        </p:xfrm>
        <a:graphic>
          <a:graphicData uri="http://schemas.openxmlformats.org/drawingml/2006/table">
            <a:tbl>
              <a:tblPr firstCol="1" bandRow="1"/>
              <a:tblGrid>
                <a:gridCol w="286663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285208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597306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32827">
                  <a:extLst>
                    <a:ext uri="{9D8B030D-6E8A-4147-A177-3AD203B41FA5}">
                      <a16:colId xmlns:a16="http://schemas.microsoft.com/office/drawing/2014/main" val="3615895197"/>
                    </a:ext>
                  </a:extLst>
                </a:gridCol>
                <a:gridCol w="3051177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4895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T="72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天気</a:t>
                      </a: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　トップ　トップパネル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天気</a:t>
                      </a: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　トップ　トップパネル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SP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（時間帯指定）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1000002668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1000002652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2025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2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13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29243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バナー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画像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/16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</a:t>
                      </a:r>
                      <a:endParaRPr kumimoji="1" lang="ja-JP" altLang="en-US" sz="105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  <a:ea typeface="+mj-ea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2883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522507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スマートフォン（アプリ）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天気　トップ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天気　トップ（アプリ）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2025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3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1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土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）～　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2025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9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</a:rPr>
                        <a:t>30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火</a:t>
                      </a:r>
                      <a:r>
                        <a:rPr kumimoji="1" lang="ja-JP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300,000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en-US" altLang="ja-JP" sz="105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645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300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360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（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300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×1.2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倍）</a:t>
                      </a:r>
                      <a:r>
                        <a:rPr kumimoji="1" lang="en-US" altLang="ja-JP" sz="1050" kern="1200" dirty="0">
                          <a:solidFill>
                            <a:srgbClr val="FF0033"/>
                          </a:solidFill>
                          <a:latin typeface="Meiryo"/>
                          <a:ea typeface="Meiryo"/>
                          <a:cs typeface="+mn-cs"/>
                        </a:rPr>
                        <a:t>※1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88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8352744"/>
                  </a:ext>
                </a:extLst>
              </a:tr>
            </a:tbl>
          </a:graphicData>
        </a:graphic>
      </p:graphicFrame>
      <p:sp>
        <p:nvSpPr>
          <p:cNvPr id="3" name="円/楕円 23">
            <a:extLst>
              <a:ext uri="{FF2B5EF4-FFF2-40B4-BE49-F238E27FC236}">
                <a16:creationId xmlns:a16="http://schemas.microsoft.com/office/drawing/2014/main" id="{B66B6AF6-32CF-7A0A-C74E-86F7C3970BB0}"/>
              </a:ext>
            </a:extLst>
          </p:cNvPr>
          <p:cNvSpPr>
            <a:spLocks noChangeAspect="1"/>
          </p:cNvSpPr>
          <p:nvPr/>
        </p:nvSpPr>
        <p:spPr>
          <a:xfrm>
            <a:off x="8179580" y="2427473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C21D2D2-1711-72E1-7647-77A3C339AFE9}"/>
              </a:ext>
            </a:extLst>
          </p:cNvPr>
          <p:cNvSpPr/>
          <p:nvPr/>
        </p:nvSpPr>
        <p:spPr>
          <a:xfrm>
            <a:off x="479426" y="5658324"/>
            <a:ext cx="4190250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スマートフォン、</a:t>
            </a:r>
            <a:r>
              <a:rPr kumimoji="0" lang="en-US" sz="800" kern="0" dirty="0">
                <a:solidFill>
                  <a:srgbClr val="0D0D0D"/>
                </a:solidFill>
                <a:latin typeface="Meiryo"/>
                <a:ea typeface="+mn-lt"/>
              </a:rPr>
              <a:t>PC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はパソコン、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+mn-lt"/>
              </a:rPr>
              <a:t>MD</a:t>
            </a:r>
            <a:r>
              <a:rPr kumimoji="0" lang="ja-JP" sz="800" kern="0" dirty="0">
                <a:solidFill>
                  <a:srgbClr val="0D0D0D"/>
                </a:solidFill>
                <a:latin typeface="Meiryo"/>
                <a:ea typeface="Meiryo"/>
              </a:rPr>
              <a:t>はマルチデバイスの略称です。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　</a:t>
            </a: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vCPM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1,000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回あたりにかかる見込み広告費用です。 </a:t>
            </a:r>
            <a:endParaRPr lang="en-US" altLang="ja-JP" sz="8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vimps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はビューアブルインプレッションの略称です。</a:t>
            </a:r>
            <a:br>
              <a:rPr lang="en-US" altLang="ja-JP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32B512F-2C80-9A78-AD7F-A6D8189CCCC4}"/>
              </a:ext>
            </a:extLst>
          </p:cNvPr>
          <p:cNvSpPr/>
          <p:nvPr/>
        </p:nvSpPr>
        <p:spPr>
          <a:xfrm>
            <a:off x="9907177" y="5658238"/>
            <a:ext cx="1705595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時間帯指定の掛け率含みます。</a:t>
            </a:r>
            <a:endParaRPr kumimoji="0" lang="en-US" altLang="ja-JP" sz="800" kern="0" dirty="0">
              <a:solidFill>
                <a:srgbClr val="FF00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8302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96</TotalTime>
  <Words>2704</Words>
  <Application>Microsoft Office PowerPoint</Application>
  <PresentationFormat>ワイド画面</PresentationFormat>
  <Paragraphs>369</Paragraphs>
  <Slides>19</Slides>
  <Notes>12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9" baseType="lpstr">
      <vt:lpstr>Hiragino Kaku Gothic Pro</vt:lpstr>
      <vt:lpstr>Meiryo</vt:lpstr>
      <vt:lpstr>Meiryo</vt:lpstr>
      <vt:lpstr>メイリオ 本文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五十嵐 圭輔</cp:lastModifiedBy>
  <cp:revision>39</cp:revision>
  <dcterms:created xsi:type="dcterms:W3CDTF">2020-02-26T07:28:11Z</dcterms:created>
  <dcterms:modified xsi:type="dcterms:W3CDTF">2025-04-09T08:34:37Z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2024-12-20T09:50:04Z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80264ede-eade-47b3-a115-1aec95f7eaff</vt:lpwstr>
  </property>
  <property fmtid="{D5CDD505-2E9C-101B-9397-08002B2CF9AE}" pid="8" name="MSIP_Label_defa4170-0d19-0005-0004-bc88714345d2_ContentBits">
    <vt:lpwstr>0</vt:lpwstr>
  </property>
</Properties>
</file>