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38"/>
  </p:notesMasterIdLst>
  <p:sldIdLst>
    <p:sldId id="469" r:id="rId2"/>
    <p:sldId id="572" r:id="rId3"/>
    <p:sldId id="544" r:id="rId4"/>
    <p:sldId id="558" r:id="rId5"/>
    <p:sldId id="700" r:id="rId6"/>
    <p:sldId id="559" r:id="rId7"/>
    <p:sldId id="553" r:id="rId8"/>
    <p:sldId id="575" r:id="rId9"/>
    <p:sldId id="704" r:id="rId10"/>
    <p:sldId id="576" r:id="rId11"/>
    <p:sldId id="701" r:id="rId12"/>
    <p:sldId id="588" r:id="rId13"/>
    <p:sldId id="562" r:id="rId14"/>
    <p:sldId id="705" r:id="rId15"/>
    <p:sldId id="655" r:id="rId16"/>
    <p:sldId id="708" r:id="rId17"/>
    <p:sldId id="710" r:id="rId18"/>
    <p:sldId id="711" r:id="rId19"/>
    <p:sldId id="600" r:id="rId20"/>
    <p:sldId id="712" r:id="rId21"/>
    <p:sldId id="714" r:id="rId22"/>
    <p:sldId id="716" r:id="rId23"/>
    <p:sldId id="717" r:id="rId24"/>
    <p:sldId id="720" r:id="rId25"/>
    <p:sldId id="719" r:id="rId26"/>
    <p:sldId id="715" r:id="rId27"/>
    <p:sldId id="721" r:id="rId28"/>
    <p:sldId id="722" r:id="rId29"/>
    <p:sldId id="632" r:id="rId30"/>
    <p:sldId id="633" r:id="rId31"/>
    <p:sldId id="723" r:id="rId32"/>
    <p:sldId id="634" r:id="rId33"/>
    <p:sldId id="635" r:id="rId34"/>
    <p:sldId id="636" r:id="rId35"/>
    <p:sldId id="738" r:id="rId36"/>
    <p:sldId id="512" r:id="rId3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F0033"/>
    <a:srgbClr val="00003E"/>
    <a:srgbClr val="0D0C0D"/>
    <a:srgbClr val="FFFFFF"/>
    <a:srgbClr val="F6F4F5"/>
    <a:srgbClr val="252525"/>
    <a:srgbClr val="F2F2F5"/>
    <a:srgbClr val="F5F5F5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9C1C31-9F16-466D-AC4C-FD42128A6E82}" v="28" dt="2025-01-31T06:42:37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52" y="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2025/3/24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863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508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306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245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198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0A1CD-1216-8FAF-7DBB-7C9C99E5E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F9420C4-A597-323C-F3D9-2CF38B30BE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19BEF41-965D-B92B-0436-8947B573C2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8733AE-0DA2-575E-7FBF-6AD38DB72A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112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583BE-026F-6E44-651D-BC444DA8E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C537808-FF9D-2F88-DD8D-B4B7CC8E29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52C1B64-C288-74E8-45A2-C8DC8739C9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49FEA9-2F96-867B-E26C-ABDA424566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120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F6461-014F-F434-E39D-0C9EC7DA7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FAD5EB6-566F-E879-D123-BCD0C490E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E4F94FC-59CC-781F-BC5B-02E374328B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105B67-602F-F081-7FD7-8BAE0B33BC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706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18810-B42A-E33A-F51B-824F95B4A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AC026FA-DC4F-9F32-14FF-0748B493EC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B91E8A7-3A52-0CB9-FB79-E839A8724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1DF843-C909-199A-A44E-8E5A59B794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634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A942D-FA93-5549-70D3-728EAE939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94C8863-243F-A56D-5FEA-2C4E4D7256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6D5B692-E90F-B339-76FD-0B1A082B4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6BF3F8-96B5-334F-4F49-672E86DE8F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919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6431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868EB-3BC1-D24A-136D-46D13F7AA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0FF13CC-372A-173F-A6D7-F59567D0C3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86B57D0-1887-7BFF-E8D7-C25B37495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29DCCE-41DC-1A9A-6BC5-9E904CF2DD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6463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42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3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77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baseline="0" dirty="0">
                <a:solidFill>
                  <a:srgbClr val="00003E"/>
                </a:solidFill>
                <a:latin typeface="メイリオ" panose="020B0604030504040204" pitchFamily="50" charset="-128"/>
              </a:rPr>
              <a:t>Yahoo!</a:t>
            </a:r>
            <a:r>
              <a:rPr lang="ja-JP" altLang="en-US" sz="1600" b="1" baseline="0" dirty="0">
                <a:solidFill>
                  <a:srgbClr val="00003E"/>
                </a:solidFill>
                <a:latin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3504626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06309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7772400" imgH="10058400" progId="TCLayout.ActiveDocument.1">
                  <p:embed/>
                </p:oleObj>
              </mc:Choice>
              <mc:Fallback>
                <p:oleObj name="think-cell スライド" r:id="rId1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  <p:sldLayoutId id="2147483908" r:id="rId10"/>
    <p:sldLayoutId id="214748390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ads-help.yahoo-net.jp/s/article/H000044930?language=ja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ds-help.yahoo-net.jp/s/article/H000044833?language=j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hyperlink" Target="https://ads-help.yahoo-net.jp/s/article/H000044930?language=ja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ds-help.yahoo-net.jp/s/article/H000044833?language=ja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hyperlink" Target="https://ads-help.yahoo-net.jp/s/article/H000044930?language=j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乗換案内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6"/>
            <a:ext cx="1853608" cy="184858"/>
          </a:xfrm>
        </p:spPr>
        <p:txBody>
          <a:bodyPr/>
          <a:lstStyle/>
          <a:p>
            <a:r>
              <a:rPr lang="en-US" altLang="ja-JP" sz="1200" dirty="0"/>
              <a:t>2025/2/5</a:t>
            </a:r>
            <a:r>
              <a:rPr lang="ja-JP" altLang="en-US" sz="1200" dirty="0"/>
              <a:t>　</a:t>
            </a:r>
            <a:r>
              <a:rPr lang="en-US" altLang="ja-JP" sz="1200" dirty="0"/>
              <a:t>ver2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ED5DC2A-31C9-3971-A6D3-6230759E1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706447"/>
              </p:ext>
            </p:extLst>
          </p:nvPr>
        </p:nvGraphicFramePr>
        <p:xfrm>
          <a:off x="479426" y="966637"/>
          <a:ext cx="11242043" cy="5112235"/>
        </p:xfrm>
        <a:graphic>
          <a:graphicData uri="http://schemas.openxmlformats.org/drawingml/2006/table">
            <a:tbl>
              <a:tblPr firstCol="1" bandRow="1"/>
              <a:tblGrid>
                <a:gridCol w="1407588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60191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06610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27748656"/>
                    </a:ext>
                  </a:extLst>
                </a:gridCol>
                <a:gridCol w="371523">
                  <a:extLst>
                    <a:ext uri="{9D8B030D-6E8A-4147-A177-3AD203B41FA5}">
                      <a16:colId xmlns:a16="http://schemas.microsoft.com/office/drawing/2014/main" val="911241655"/>
                    </a:ext>
                  </a:extLst>
                </a:gridCol>
                <a:gridCol w="1073458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172998">
                  <a:extLst>
                    <a:ext uri="{9D8B030D-6E8A-4147-A177-3AD203B41FA5}">
                      <a16:colId xmlns:a16="http://schemas.microsoft.com/office/drawing/2014/main" val="2735264801"/>
                    </a:ext>
                  </a:extLst>
                </a:gridCol>
                <a:gridCol w="455313">
                  <a:extLst>
                    <a:ext uri="{9D8B030D-6E8A-4147-A177-3AD203B41FA5}">
                      <a16:colId xmlns:a16="http://schemas.microsoft.com/office/drawing/2014/main" val="3746055809"/>
                    </a:ext>
                  </a:extLst>
                </a:gridCol>
                <a:gridCol w="1048049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11278277"/>
                    </a:ext>
                  </a:extLst>
                </a:gridCol>
                <a:gridCol w="514262">
                  <a:extLst>
                    <a:ext uri="{9D8B030D-6E8A-4147-A177-3AD203B41FA5}">
                      <a16:colId xmlns:a16="http://schemas.microsoft.com/office/drawing/2014/main" val="3679122740"/>
                    </a:ext>
                  </a:extLst>
                </a:gridCol>
                <a:gridCol w="1058754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341033086"/>
                    </a:ext>
                  </a:extLst>
                </a:gridCol>
                <a:gridCol w="493073">
                  <a:extLst>
                    <a:ext uri="{9D8B030D-6E8A-4147-A177-3AD203B41FA5}">
                      <a16:colId xmlns:a16="http://schemas.microsoft.com/office/drawing/2014/main" val="4062512086"/>
                    </a:ext>
                  </a:extLst>
                </a:gridCol>
                <a:gridCol w="1051401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331775034"/>
                    </a:ext>
                  </a:extLst>
                </a:gridCol>
                <a:gridCol w="359500">
                  <a:extLst>
                    <a:ext uri="{9D8B030D-6E8A-4147-A177-3AD203B41FA5}">
                      <a16:colId xmlns:a16="http://schemas.microsoft.com/office/drawing/2014/main" val="304790145"/>
                    </a:ext>
                  </a:extLst>
                </a:gridCol>
                <a:gridCol w="1242467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661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1000010881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43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57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284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770,000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490,000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399,000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266,000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196,000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161,000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en-US" altLang="ja-JP" sz="90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57,000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23,000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284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80DAB13-8BCB-1F23-435A-9A53C32B543F}"/>
              </a:ext>
            </a:extLst>
          </p:cNvPr>
          <p:cNvSpPr/>
          <p:nvPr/>
        </p:nvSpPr>
        <p:spPr>
          <a:xfrm>
            <a:off x="505057" y="6083609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BEABFF0-F923-C563-4766-45B429AE93AB}"/>
              </a:ext>
            </a:extLst>
          </p:cNvPr>
          <p:cNvSpPr/>
          <p:nvPr/>
        </p:nvSpPr>
        <p:spPr>
          <a:xfrm>
            <a:off x="8624886" y="6083609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CE740C29-A0AC-A7C0-02B7-D1144773CAD1}"/>
              </a:ext>
            </a:extLst>
          </p:cNvPr>
          <p:cNvSpPr>
            <a:spLocks noChangeAspect="1"/>
          </p:cNvSpPr>
          <p:nvPr/>
        </p:nvSpPr>
        <p:spPr>
          <a:xfrm>
            <a:off x="7256913" y="2626411"/>
            <a:ext cx="180000" cy="180000"/>
          </a:xfrm>
          <a:prstGeom prst="ellipse">
            <a:avLst/>
          </a:prstGeom>
          <a:solidFill>
            <a:srgbClr val="0D0D0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C2D5C1D-C8DC-B874-A49D-C3A216C043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953024"/>
              </p:ext>
            </p:extLst>
          </p:nvPr>
        </p:nvGraphicFramePr>
        <p:xfrm>
          <a:off x="479425" y="990669"/>
          <a:ext cx="11242472" cy="5088174"/>
        </p:xfrm>
        <a:graphic>
          <a:graphicData uri="http://schemas.openxmlformats.org/drawingml/2006/table">
            <a:tbl>
              <a:tblPr firstCol="1" bandRow="1"/>
              <a:tblGrid>
                <a:gridCol w="14010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95046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09139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054086067"/>
                    </a:ext>
                  </a:extLst>
                </a:gridCol>
                <a:gridCol w="613899">
                  <a:extLst>
                    <a:ext uri="{9D8B030D-6E8A-4147-A177-3AD203B41FA5}">
                      <a16:colId xmlns:a16="http://schemas.microsoft.com/office/drawing/2014/main" val="3758870668"/>
                    </a:ext>
                  </a:extLst>
                </a:gridCol>
                <a:gridCol w="1251324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9593">
                  <a:extLst>
                    <a:ext uri="{9D8B030D-6E8A-4147-A177-3AD203B41FA5}">
                      <a16:colId xmlns:a16="http://schemas.microsoft.com/office/drawing/2014/main" val="517657099"/>
                    </a:ext>
                  </a:extLst>
                </a:gridCol>
                <a:gridCol w="122269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5338">
                  <a:extLst>
                    <a:ext uri="{9D8B030D-6E8A-4147-A177-3AD203B41FA5}">
                      <a16:colId xmlns:a16="http://schemas.microsoft.com/office/drawing/2014/main" val="1157670479"/>
                    </a:ext>
                  </a:extLst>
                </a:gridCol>
                <a:gridCol w="1194060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33916451"/>
                    </a:ext>
                  </a:extLst>
                </a:gridCol>
                <a:gridCol w="670460">
                  <a:extLst>
                    <a:ext uri="{9D8B030D-6E8A-4147-A177-3AD203B41FA5}">
                      <a16:colId xmlns:a16="http://schemas.microsoft.com/office/drawing/2014/main" val="1117088551"/>
                    </a:ext>
                  </a:extLst>
                </a:gridCol>
                <a:gridCol w="123620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229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024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83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72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133,000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112,000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84,000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49,000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372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4" name="円/楕円 19">
            <a:extLst>
              <a:ext uri="{FF2B5EF4-FFF2-40B4-BE49-F238E27FC236}">
                <a16:creationId xmlns:a16="http://schemas.microsoft.com/office/drawing/2014/main" id="{D314A23B-7C6B-4321-7418-E05CA420F6DF}"/>
              </a:ext>
            </a:extLst>
          </p:cNvPr>
          <p:cNvSpPr>
            <a:spLocks noChangeAspect="1"/>
          </p:cNvSpPr>
          <p:nvPr/>
        </p:nvSpPr>
        <p:spPr>
          <a:xfrm>
            <a:off x="7298875" y="252973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23EE32F-56DE-7AAA-E233-7DE43A37D6FE}"/>
              </a:ext>
            </a:extLst>
          </p:cNvPr>
          <p:cNvSpPr/>
          <p:nvPr/>
        </p:nvSpPr>
        <p:spPr>
          <a:xfrm>
            <a:off x="555391" y="6091024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B06CD8C-148A-CDAF-52B9-5EDE86377D01}"/>
              </a:ext>
            </a:extLst>
          </p:cNvPr>
          <p:cNvSpPr/>
          <p:nvPr/>
        </p:nvSpPr>
        <p:spPr>
          <a:xfrm>
            <a:off x="8601056" y="6110902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256016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4233F286-5FDC-C631-4EED-2B0039343DB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4643917" y="1412233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4365836" y="145145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C79C2654-939B-8B0C-B6BE-4EEC8E013705}"/>
              </a:ext>
            </a:extLst>
          </p:cNvPr>
          <p:cNvSpPr/>
          <p:nvPr/>
        </p:nvSpPr>
        <p:spPr>
          <a:xfrm>
            <a:off x="8616877" y="1412233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481F14A-8536-34B0-2B68-0A8171279C16}"/>
              </a:ext>
            </a:extLst>
          </p:cNvPr>
          <p:cNvSpPr>
            <a:spLocks noChangeAspect="1"/>
          </p:cNvSpPr>
          <p:nvPr/>
        </p:nvSpPr>
        <p:spPr>
          <a:xfrm>
            <a:off x="8434050" y="1440630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BA3F5C5-613E-4F4A-AA9E-CBE69DDD7E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860"/>
          <a:stretch/>
        </p:blipFill>
        <p:spPr>
          <a:xfrm>
            <a:off x="9015693" y="2339771"/>
            <a:ext cx="2252025" cy="352732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A734FF8-693F-7639-9272-A8DB054D71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0410"/>
          <a:stretch/>
        </p:blipFill>
        <p:spPr>
          <a:xfrm>
            <a:off x="4959673" y="2380834"/>
            <a:ext cx="2251836" cy="3503132"/>
          </a:xfrm>
          <a:prstGeom prst="rect">
            <a:avLst/>
          </a:prstGeom>
        </p:spPr>
      </p:pic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C71E7E22-7AF7-1FC6-D9C7-C68F01555974}"/>
              </a:ext>
            </a:extLst>
          </p:cNvPr>
          <p:cNvSpPr/>
          <p:nvPr/>
        </p:nvSpPr>
        <p:spPr>
          <a:xfrm>
            <a:off x="479425" y="883501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角丸四角形 47">
            <a:extLst>
              <a:ext uri="{FF2B5EF4-FFF2-40B4-BE49-F238E27FC236}">
                <a16:creationId xmlns:a16="http://schemas.microsoft.com/office/drawing/2014/main" id="{7A8475F9-B363-319A-E15B-BE642BC22CE3}"/>
              </a:ext>
            </a:extLst>
          </p:cNvPr>
          <p:cNvSpPr/>
          <p:nvPr/>
        </p:nvSpPr>
        <p:spPr>
          <a:xfrm>
            <a:off x="2659095" y="889260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角丸四角形 27">
            <a:extLst>
              <a:ext uri="{FF2B5EF4-FFF2-40B4-BE49-F238E27FC236}">
                <a16:creationId xmlns:a16="http://schemas.microsoft.com/office/drawing/2014/main" id="{51491EFC-6333-4F88-B81C-B3C73593B4BF}"/>
              </a:ext>
            </a:extLst>
          </p:cNvPr>
          <p:cNvSpPr/>
          <p:nvPr/>
        </p:nvSpPr>
        <p:spPr>
          <a:xfrm>
            <a:off x="764124" y="1437632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円/楕円 28">
            <a:extLst>
              <a:ext uri="{FF2B5EF4-FFF2-40B4-BE49-F238E27FC236}">
                <a16:creationId xmlns:a16="http://schemas.microsoft.com/office/drawing/2014/main" id="{B63A4D68-1976-C0B2-417F-526218AD4EFE}"/>
              </a:ext>
            </a:extLst>
          </p:cNvPr>
          <p:cNvSpPr>
            <a:spLocks noChangeAspect="1"/>
          </p:cNvSpPr>
          <p:nvPr/>
        </p:nvSpPr>
        <p:spPr>
          <a:xfrm>
            <a:off x="486043" y="1476850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6CAB99F-EBD3-7CAC-12F3-D6B28469E6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1066"/>
          <a:stretch/>
        </p:blipFill>
        <p:spPr>
          <a:xfrm>
            <a:off x="1081589" y="2409708"/>
            <a:ext cx="2216852" cy="3474257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66700019-C73D-FC78-F85D-A6BA3A8FB45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13"/>
          <a:stretch/>
        </p:blipFill>
        <p:spPr>
          <a:xfrm>
            <a:off x="4754185" y="2211514"/>
            <a:ext cx="2629536" cy="3672451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908BA653-1C72-385D-FE92-A2C31C3612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4507"/>
          <a:stretch/>
        </p:blipFill>
        <p:spPr>
          <a:xfrm>
            <a:off x="8834051" y="2211514"/>
            <a:ext cx="2629536" cy="3655582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10ED708F-03CB-C4A4-5073-7C24BBC958C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6"/>
          <a:stretch/>
        </p:blipFill>
        <p:spPr>
          <a:xfrm>
            <a:off x="873003" y="2227463"/>
            <a:ext cx="2629536" cy="3656502"/>
          </a:xfrm>
          <a:prstGeom prst="rect">
            <a:avLst/>
          </a:prstGeom>
        </p:spPr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610398" y="6212955"/>
            <a:ext cx="2769989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F775E1-3A9C-5E66-BBED-9C3ED359F0D0}"/>
              </a:ext>
            </a:extLst>
          </p:cNvPr>
          <p:cNvSpPr txBox="1"/>
          <p:nvPr/>
        </p:nvSpPr>
        <p:spPr>
          <a:xfrm>
            <a:off x="5703376" y="5957347"/>
            <a:ext cx="6257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ja-JP" sz="900" dirty="0">
                <a:solidFill>
                  <a:srgbClr val="FF0033"/>
                </a:solidFill>
              </a:rPr>
              <a:t>※</a:t>
            </a:r>
            <a:r>
              <a:rPr lang="ja-JP" altLang="en-US" sz="900" dirty="0">
                <a:solidFill>
                  <a:srgbClr val="FF0033"/>
                </a:solidFill>
              </a:rPr>
              <a:t>到着駅下バナー（バナー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/16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9</a:t>
            </a:r>
            <a:r>
              <a:rPr lang="ja-JP" altLang="en-US" sz="900" dirty="0">
                <a:solidFill>
                  <a:srgbClr val="FF0033"/>
                </a:solidFill>
              </a:rPr>
              <a:t>、バナー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1</a:t>
            </a:r>
            <a:r>
              <a:rPr lang="ja-JP" altLang="en-US" sz="900" dirty="0">
                <a:solidFill>
                  <a:srgbClr val="FF0033"/>
                </a:solidFill>
              </a:rPr>
              <a:t>）は、アプリ面では最終到着駅の直下、</a:t>
            </a:r>
            <a:endParaRPr lang="en-US" altLang="ja-JP" sz="900" dirty="0">
              <a:solidFill>
                <a:srgbClr val="FF0033"/>
              </a:solidFill>
            </a:endParaRPr>
          </a:p>
          <a:p>
            <a:pPr lvl="0">
              <a:defRPr/>
            </a:pPr>
            <a:r>
              <a:rPr lang="ja-JP" altLang="en-US" sz="900" dirty="0">
                <a:solidFill>
                  <a:srgbClr val="FF0033"/>
                </a:solidFill>
              </a:rPr>
              <a:t>　</a:t>
            </a:r>
            <a:r>
              <a:rPr lang="en-US" altLang="ja-JP" sz="900" dirty="0">
                <a:solidFill>
                  <a:srgbClr val="FF0033"/>
                </a:solidFill>
              </a:rPr>
              <a:t>WEB</a:t>
            </a:r>
            <a:r>
              <a:rPr lang="ja-JP" altLang="en-US" sz="900" dirty="0">
                <a:solidFill>
                  <a:srgbClr val="FF0033"/>
                </a:solidFill>
              </a:rPr>
              <a:t>ブラウザ面では、経路</a:t>
            </a:r>
            <a:r>
              <a:rPr lang="en-US" altLang="ja-JP" sz="900" dirty="0">
                <a:solidFill>
                  <a:srgbClr val="FF0033"/>
                </a:solidFill>
              </a:rPr>
              <a:t>1</a:t>
            </a:r>
            <a:r>
              <a:rPr lang="ja-JP" altLang="en-US" sz="900" dirty="0">
                <a:solidFill>
                  <a:srgbClr val="FF0033"/>
                </a:solidFill>
              </a:rPr>
              <a:t>の最終到着駅の直下に掲載されます。</a:t>
            </a:r>
            <a:endParaRPr lang="en-US" altLang="ja-JP" sz="900" dirty="0">
              <a:solidFill>
                <a:srgbClr val="FF0033"/>
              </a:solidFill>
            </a:endParaRPr>
          </a:p>
          <a:p>
            <a:pPr lvl="0">
              <a:defRPr/>
            </a:pPr>
            <a:r>
              <a:rPr lang="en-US" altLang="ja-JP" sz="900" dirty="0">
                <a:solidFill>
                  <a:srgbClr val="FF0033"/>
                </a:solidFill>
              </a:rPr>
              <a:t>※</a:t>
            </a:r>
            <a:r>
              <a:rPr lang="ja-JP" altLang="en-US" sz="900" dirty="0">
                <a:solidFill>
                  <a:srgbClr val="FF0033"/>
                </a:solidFill>
              </a:rPr>
              <a:t>トップパネル　インパクトにおいて、到着駅下バナー（バナー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/16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9</a:t>
            </a:r>
            <a:r>
              <a:rPr lang="ja-JP" altLang="en-US" sz="900" dirty="0">
                <a:solidFill>
                  <a:srgbClr val="FF0033"/>
                </a:solidFill>
              </a:rPr>
              <a:t>、バナー</a:t>
            </a:r>
            <a:r>
              <a:rPr lang="en-US" altLang="ja-JP" sz="900" dirty="0">
                <a:solidFill>
                  <a:srgbClr val="FF0033"/>
                </a:solidFill>
              </a:rPr>
              <a:t>/</a:t>
            </a:r>
            <a:r>
              <a:rPr lang="ja-JP" altLang="en-US" sz="900" dirty="0">
                <a:solidFill>
                  <a:srgbClr val="FF0033"/>
                </a:solidFill>
              </a:rPr>
              <a:t>画像</a:t>
            </a:r>
            <a:r>
              <a:rPr lang="en-US" altLang="ja-JP" sz="900" dirty="0">
                <a:solidFill>
                  <a:srgbClr val="FF0033"/>
                </a:solidFill>
              </a:rPr>
              <a:t>/1</a:t>
            </a:r>
            <a:r>
              <a:rPr lang="ja-JP" altLang="en-US" sz="900" dirty="0">
                <a:solidFill>
                  <a:srgbClr val="FF0033"/>
                </a:solidFill>
              </a:rPr>
              <a:t>：</a:t>
            </a:r>
            <a:r>
              <a:rPr lang="en-US" altLang="ja-JP" sz="900" dirty="0">
                <a:solidFill>
                  <a:srgbClr val="FF0033"/>
                </a:solidFill>
              </a:rPr>
              <a:t>1</a:t>
            </a:r>
            <a:r>
              <a:rPr lang="ja-JP" altLang="en-US" sz="900" dirty="0">
                <a:solidFill>
                  <a:srgbClr val="FF0033"/>
                </a:solidFill>
              </a:rPr>
              <a:t>）を両方入稿した場合、</a:t>
            </a:r>
            <a:endParaRPr lang="en-US" altLang="ja-JP" sz="900" dirty="0">
              <a:solidFill>
                <a:srgbClr val="FF0033"/>
              </a:solidFill>
            </a:endParaRPr>
          </a:p>
          <a:p>
            <a:pPr lvl="0">
              <a:defRPr/>
            </a:pPr>
            <a:r>
              <a:rPr lang="ja-JP" altLang="en-US" sz="900" dirty="0">
                <a:solidFill>
                  <a:srgbClr val="FF0033"/>
                </a:solidFill>
              </a:rPr>
              <a:t>　掲載時のバナーの組み合わせの指定はできません。</a:t>
            </a:r>
          </a:p>
        </p:txBody>
      </p:sp>
      <p:cxnSp>
        <p:nvCxnSpPr>
          <p:cNvPr id="3" name="コネクタ: カギ線 2">
            <a:extLst>
              <a:ext uri="{FF2B5EF4-FFF2-40B4-BE49-F238E27FC236}">
                <a16:creationId xmlns:a16="http://schemas.microsoft.com/office/drawing/2014/main" id="{A95FFDA2-520E-0007-B887-0A8EFE2E26CB}"/>
              </a:ext>
            </a:extLst>
          </p:cNvPr>
          <p:cNvCxnSpPr>
            <a:cxnSpLocks/>
          </p:cNvCxnSpPr>
          <p:nvPr/>
        </p:nvCxnSpPr>
        <p:spPr>
          <a:xfrm flipH="1">
            <a:off x="3709107" y="1709981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4A2A93D4-D803-159B-604C-3BF768051ABE}"/>
              </a:ext>
            </a:extLst>
          </p:cNvPr>
          <p:cNvCxnSpPr>
            <a:cxnSpLocks/>
          </p:cNvCxnSpPr>
          <p:nvPr/>
        </p:nvCxnSpPr>
        <p:spPr>
          <a:xfrm flipH="1">
            <a:off x="7574597" y="168458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コネクタ: カギ線 17">
            <a:extLst>
              <a:ext uri="{FF2B5EF4-FFF2-40B4-BE49-F238E27FC236}">
                <a16:creationId xmlns:a16="http://schemas.microsoft.com/office/drawing/2014/main" id="{D8E96B0B-8488-CD9C-5BDD-10BDC90237F5}"/>
              </a:ext>
            </a:extLst>
          </p:cNvPr>
          <p:cNvCxnSpPr>
            <a:cxnSpLocks/>
          </p:cNvCxnSpPr>
          <p:nvPr/>
        </p:nvCxnSpPr>
        <p:spPr>
          <a:xfrm flipH="1">
            <a:off x="11553111" y="168458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0CF071A-D9DA-F1DF-CC3E-09570ECB95E7}"/>
              </a:ext>
            </a:extLst>
          </p:cNvPr>
          <p:cNvSpPr txBox="1"/>
          <p:nvPr/>
        </p:nvSpPr>
        <p:spPr>
          <a:xfrm>
            <a:off x="486043" y="5968168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8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1" name="テキスト プレースホルダー 35">
            <a:extLst>
              <a:ext uri="{FF2B5EF4-FFF2-40B4-BE49-F238E27FC236}">
                <a16:creationId xmlns:a16="http://schemas.microsoft.com/office/drawing/2014/main" id="{10CC4D51-E793-1A53-4BB4-41616D5A679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33" name="角丸四角形 3">
            <a:extLst>
              <a:ext uri="{FF2B5EF4-FFF2-40B4-BE49-F238E27FC236}">
                <a16:creationId xmlns:a16="http://schemas.microsoft.com/office/drawing/2014/main" id="{1BB8311D-8481-D44E-AEFD-8C5362138B45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</p:spTree>
    <p:extLst>
      <p:ext uri="{BB962C8B-B14F-4D97-AF65-F5344CB8AC3E}">
        <p14:creationId xmlns:p14="http://schemas.microsoft.com/office/powerpoint/2010/main" val="1201250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B47DD8-65DC-64EF-13D4-5DD6803BF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735672"/>
              </p:ext>
            </p:extLst>
          </p:nvPr>
        </p:nvGraphicFramePr>
        <p:xfrm>
          <a:off x="479426" y="891805"/>
          <a:ext cx="11233145" cy="5142437"/>
        </p:xfrm>
        <a:graphic>
          <a:graphicData uri="http://schemas.openxmlformats.org/drawingml/2006/table">
            <a:tbl>
              <a:tblPr firstCol="1" bandRow="1"/>
              <a:tblGrid>
                <a:gridCol w="130182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18199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423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418199">
                  <a:extLst>
                    <a:ext uri="{9D8B030D-6E8A-4147-A177-3AD203B41FA5}">
                      <a16:colId xmlns:a16="http://schemas.microsoft.com/office/drawing/2014/main" val="935401049"/>
                    </a:ext>
                  </a:extLst>
                </a:gridCol>
                <a:gridCol w="1219672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432769">
                  <a:extLst>
                    <a:ext uri="{9D8B030D-6E8A-4147-A177-3AD203B41FA5}">
                      <a16:colId xmlns:a16="http://schemas.microsoft.com/office/drawing/2014/main" val="2261843913"/>
                    </a:ext>
                  </a:extLst>
                </a:gridCol>
                <a:gridCol w="121967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692135">
                  <a:extLst>
                    <a:ext uri="{9D8B030D-6E8A-4147-A177-3AD203B41FA5}">
                      <a16:colId xmlns:a16="http://schemas.microsoft.com/office/drawing/2014/main" val="2572015205"/>
                    </a:ext>
                  </a:extLst>
                </a:gridCol>
                <a:gridCol w="975154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714658">
                  <a:extLst>
                    <a:ext uri="{9D8B030D-6E8A-4147-A177-3AD203B41FA5}">
                      <a16:colId xmlns:a16="http://schemas.microsoft.com/office/drawing/2014/main" val="2067663509"/>
                    </a:ext>
                  </a:extLst>
                </a:gridCol>
                <a:gridCol w="91569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417532">
                  <a:extLst>
                    <a:ext uri="{9D8B030D-6E8A-4147-A177-3AD203B41FA5}">
                      <a16:colId xmlns:a16="http://schemas.microsoft.com/office/drawing/2014/main" val="1010680676"/>
                    </a:ext>
                  </a:extLst>
                </a:gridCol>
                <a:gridCol w="1213400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516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76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1000010930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194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か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75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91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ja-JP" altLang="en-US" sz="16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</a:t>
                      </a:r>
                      <a:endParaRPr kumimoji="1" lang="en-US" altLang="ja-JP" sz="8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924,000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588,000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483,000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322,000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238,000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196,000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132,000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69,000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191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2F8C05AB-FEC1-71FD-E569-2E6802911DC8}"/>
              </a:ext>
            </a:extLst>
          </p:cNvPr>
          <p:cNvSpPr>
            <a:spLocks noChangeAspect="1"/>
          </p:cNvSpPr>
          <p:nvPr/>
        </p:nvSpPr>
        <p:spPr>
          <a:xfrm>
            <a:off x="6785852" y="246629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円/楕円 19">
            <a:extLst>
              <a:ext uri="{FF2B5EF4-FFF2-40B4-BE49-F238E27FC236}">
                <a16:creationId xmlns:a16="http://schemas.microsoft.com/office/drawing/2014/main" id="{8006340A-A7E9-BF2B-1999-F3C512111ADB}"/>
              </a:ext>
            </a:extLst>
          </p:cNvPr>
          <p:cNvSpPr>
            <a:spLocks noChangeAspect="1"/>
          </p:cNvSpPr>
          <p:nvPr/>
        </p:nvSpPr>
        <p:spPr>
          <a:xfrm>
            <a:off x="5607696" y="2675447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19">
            <a:extLst>
              <a:ext uri="{FF2B5EF4-FFF2-40B4-BE49-F238E27FC236}">
                <a16:creationId xmlns:a16="http://schemas.microsoft.com/office/drawing/2014/main" id="{BBEE3524-3173-3795-A900-B0D8660C4653}"/>
              </a:ext>
            </a:extLst>
          </p:cNvPr>
          <p:cNvSpPr>
            <a:spLocks noChangeAspect="1"/>
          </p:cNvSpPr>
          <p:nvPr/>
        </p:nvSpPr>
        <p:spPr>
          <a:xfrm>
            <a:off x="7359588" y="266219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E65884D-BA5A-842B-48F2-384F17BAB290}"/>
              </a:ext>
            </a:extLst>
          </p:cNvPr>
          <p:cNvSpPr/>
          <p:nvPr/>
        </p:nvSpPr>
        <p:spPr>
          <a:xfrm>
            <a:off x="555391" y="6082031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C66603E-DECF-3FAF-50FF-5799C0207100}"/>
              </a:ext>
            </a:extLst>
          </p:cNvPr>
          <p:cNvSpPr/>
          <p:nvPr/>
        </p:nvSpPr>
        <p:spPr>
          <a:xfrm>
            <a:off x="6397674" y="6029729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58EC3400-7DE9-FC1D-E1C0-F12D0E14A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4446"/>
              </p:ext>
            </p:extLst>
          </p:nvPr>
        </p:nvGraphicFramePr>
        <p:xfrm>
          <a:off x="479426" y="930135"/>
          <a:ext cx="11245581" cy="5122266"/>
        </p:xfrm>
        <a:graphic>
          <a:graphicData uri="http://schemas.openxmlformats.org/drawingml/2006/table">
            <a:tbl>
              <a:tblPr firstCol="1" bandRow="1"/>
              <a:tblGrid>
                <a:gridCol w="141562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80455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4547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719067">
                  <a:extLst>
                    <a:ext uri="{9D8B030D-6E8A-4147-A177-3AD203B41FA5}">
                      <a16:colId xmlns:a16="http://schemas.microsoft.com/office/drawing/2014/main" val="1236693783"/>
                    </a:ext>
                  </a:extLst>
                </a:gridCol>
                <a:gridCol w="1258619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0839">
                  <a:extLst>
                    <a:ext uri="{9D8B030D-6E8A-4147-A177-3AD203B41FA5}">
                      <a16:colId xmlns:a16="http://schemas.microsoft.com/office/drawing/2014/main" val="2194441965"/>
                    </a:ext>
                  </a:extLst>
                </a:gridCol>
                <a:gridCol w="1229987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2611">
                  <a:extLst>
                    <a:ext uri="{9D8B030D-6E8A-4147-A177-3AD203B41FA5}">
                      <a16:colId xmlns:a16="http://schemas.microsoft.com/office/drawing/2014/main" val="3693333223"/>
                    </a:ext>
                  </a:extLst>
                </a:gridCol>
                <a:gridCol w="1223241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784382">
                  <a:extLst>
                    <a:ext uri="{9D8B030D-6E8A-4147-A177-3AD203B41FA5}">
                      <a16:colId xmlns:a16="http://schemas.microsoft.com/office/drawing/2014/main" val="1924097858"/>
                    </a:ext>
                  </a:extLst>
                </a:gridCol>
                <a:gridCol w="123620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803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37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1000010925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1000010924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1000010923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1000010922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1000010886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25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か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27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037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336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32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161,000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136,500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101,500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59,500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23,000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14,500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32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8" name="円/楕円 19">
            <a:extLst>
              <a:ext uri="{FF2B5EF4-FFF2-40B4-BE49-F238E27FC236}">
                <a16:creationId xmlns:a16="http://schemas.microsoft.com/office/drawing/2014/main" id="{C23A12F2-69D4-1D44-3DFD-DA3D8849C6FE}"/>
              </a:ext>
            </a:extLst>
          </p:cNvPr>
          <p:cNvSpPr>
            <a:spLocks noChangeAspect="1"/>
          </p:cNvSpPr>
          <p:nvPr/>
        </p:nvSpPr>
        <p:spPr>
          <a:xfrm>
            <a:off x="6822679" y="2376672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392A7D52-1A99-CFE4-890A-06FE3722A966}"/>
              </a:ext>
            </a:extLst>
          </p:cNvPr>
          <p:cNvSpPr>
            <a:spLocks noChangeAspect="1"/>
          </p:cNvSpPr>
          <p:nvPr/>
        </p:nvSpPr>
        <p:spPr>
          <a:xfrm>
            <a:off x="5702087" y="2566641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19">
            <a:extLst>
              <a:ext uri="{FF2B5EF4-FFF2-40B4-BE49-F238E27FC236}">
                <a16:creationId xmlns:a16="http://schemas.microsoft.com/office/drawing/2014/main" id="{8DCE43A8-67C5-FEEE-69FB-F191C279C7EE}"/>
              </a:ext>
            </a:extLst>
          </p:cNvPr>
          <p:cNvSpPr>
            <a:spLocks noChangeAspect="1"/>
          </p:cNvSpPr>
          <p:nvPr/>
        </p:nvSpPr>
        <p:spPr>
          <a:xfrm>
            <a:off x="7427878" y="2566641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D6B0E3A-463D-11A5-A642-3212B5235E18}"/>
              </a:ext>
            </a:extLst>
          </p:cNvPr>
          <p:cNvSpPr/>
          <p:nvPr/>
        </p:nvSpPr>
        <p:spPr>
          <a:xfrm>
            <a:off x="555391" y="609698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2805F98-3527-D18E-E79F-44DA14ACCC80}"/>
              </a:ext>
            </a:extLst>
          </p:cNvPr>
          <p:cNvSpPr/>
          <p:nvPr/>
        </p:nvSpPr>
        <p:spPr>
          <a:xfrm>
            <a:off x="6463483" y="6054588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246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9620823-9D2F-386A-541A-FFA9E26C5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337319"/>
              </p:ext>
            </p:extLst>
          </p:nvPr>
        </p:nvGraphicFramePr>
        <p:xfrm>
          <a:off x="479423" y="996261"/>
          <a:ext cx="11233153" cy="3779335"/>
        </p:xfrm>
        <a:graphic>
          <a:graphicData uri="http://schemas.openxmlformats.org/drawingml/2006/table">
            <a:tbl>
              <a:tblPr bandRow="1"/>
              <a:tblGrid>
                <a:gridCol w="247428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456491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361267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941109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560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インパクト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6088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161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75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4AD87B1-39EE-6499-BB65-B1139C3C5575}"/>
              </a:ext>
            </a:extLst>
          </p:cNvPr>
          <p:cNvSpPr txBox="1"/>
          <p:nvPr/>
        </p:nvSpPr>
        <p:spPr>
          <a:xfrm>
            <a:off x="513056" y="4860241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936E2C4C-2985-95D9-E9EC-88C6C4A7E00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70862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18" name="テキスト プレースホルダー 35">
            <a:extLst>
              <a:ext uri="{FF2B5EF4-FFF2-40B4-BE49-F238E27FC236}">
                <a16:creationId xmlns:a16="http://schemas.microsoft.com/office/drawing/2014/main" id="{8A9A0764-B0F5-0969-5459-0E473EEAEFE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3" name="角丸四角形 27">
            <a:extLst>
              <a:ext uri="{FF2B5EF4-FFF2-40B4-BE49-F238E27FC236}">
                <a16:creationId xmlns:a16="http://schemas.microsoft.com/office/drawing/2014/main" id="{080FDB68-C763-86B3-9CA1-280D048D3FF9}"/>
              </a:ext>
            </a:extLst>
          </p:cNvPr>
          <p:cNvSpPr/>
          <p:nvPr/>
        </p:nvSpPr>
        <p:spPr>
          <a:xfrm>
            <a:off x="4651141" y="1489234"/>
            <a:ext cx="3087389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円/楕円 28">
            <a:extLst>
              <a:ext uri="{FF2B5EF4-FFF2-40B4-BE49-F238E27FC236}">
                <a16:creationId xmlns:a16="http://schemas.microsoft.com/office/drawing/2014/main" id="{FC70FB08-56A6-5867-FEEB-E57A03277BE2}"/>
              </a:ext>
            </a:extLst>
          </p:cNvPr>
          <p:cNvSpPr>
            <a:spLocks noChangeAspect="1"/>
          </p:cNvSpPr>
          <p:nvPr/>
        </p:nvSpPr>
        <p:spPr>
          <a:xfrm>
            <a:off x="4271462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5CE65C7-5B34-EB60-69B5-50FBA04B1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352" y="2504639"/>
            <a:ext cx="2928221" cy="2928221"/>
          </a:xfrm>
          <a:prstGeom prst="rect">
            <a:avLst/>
          </a:prstGeom>
        </p:spPr>
      </p:pic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637EF9BE-F8FD-4165-2F54-D52463305EE7}"/>
              </a:ext>
            </a:extLst>
          </p:cNvPr>
          <p:cNvCxnSpPr>
            <a:cxnSpLocks/>
          </p:cNvCxnSpPr>
          <p:nvPr/>
        </p:nvCxnSpPr>
        <p:spPr>
          <a:xfrm flipH="1">
            <a:off x="7680613" y="1764094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039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C39A5F84-F463-2164-E3A8-1625F7B877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619844"/>
              </p:ext>
            </p:extLst>
          </p:nvPr>
        </p:nvGraphicFramePr>
        <p:xfrm>
          <a:off x="479425" y="903495"/>
          <a:ext cx="11246172" cy="5117065"/>
        </p:xfrm>
        <a:graphic>
          <a:graphicData uri="http://schemas.openxmlformats.org/drawingml/2006/table">
            <a:tbl>
              <a:tblPr firstCol="1" bandRow="1"/>
              <a:tblGrid>
                <a:gridCol w="14065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86987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14727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607274">
                  <a:extLst>
                    <a:ext uri="{9D8B030D-6E8A-4147-A177-3AD203B41FA5}">
                      <a16:colId xmlns:a16="http://schemas.microsoft.com/office/drawing/2014/main" val="1117208755"/>
                    </a:ext>
                  </a:extLst>
                </a:gridCol>
                <a:gridCol w="1264274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4401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122839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4687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1192511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  <a:gridCol w="668134">
                  <a:extLst>
                    <a:ext uri="{9D8B030D-6E8A-4147-A177-3AD203B41FA5}">
                      <a16:colId xmlns:a16="http://schemas.microsoft.com/office/drawing/2014/main" val="1464258326"/>
                    </a:ext>
                  </a:extLst>
                </a:gridCol>
                <a:gridCol w="123460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6068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325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内容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変更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836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                         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374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618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59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検索結果詳細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784,000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308,000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140,000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98,000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42,000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25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1,500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903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" name="円/楕円 19">
            <a:extLst>
              <a:ext uri="{FF2B5EF4-FFF2-40B4-BE49-F238E27FC236}">
                <a16:creationId xmlns:a16="http://schemas.microsoft.com/office/drawing/2014/main" id="{0551C91B-5406-C991-7909-C21E5207E6F7}"/>
              </a:ext>
            </a:extLst>
          </p:cNvPr>
          <p:cNvSpPr>
            <a:spLocks noChangeAspect="1"/>
          </p:cNvSpPr>
          <p:nvPr/>
        </p:nvSpPr>
        <p:spPr>
          <a:xfrm>
            <a:off x="7398468" y="247132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4732088-82B1-6824-A4B6-E35C91A720D9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8D37385-6DD0-CB72-69A6-16BD0820210F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946354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30BDC3C7-6264-AFE6-D17C-0C7A2681F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51168"/>
              </p:ext>
            </p:extLst>
          </p:nvPr>
        </p:nvGraphicFramePr>
        <p:xfrm>
          <a:off x="479423" y="1089026"/>
          <a:ext cx="11233152" cy="3696206"/>
        </p:xfrm>
        <a:graphic>
          <a:graphicData uri="http://schemas.openxmlformats.org/drawingml/2006/table">
            <a:tbl>
              <a:tblPr bandRow="1"/>
              <a:tblGrid>
                <a:gridCol w="274400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2017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768975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60B0AA1-204F-06E4-7A15-FB753AB512E4}"/>
              </a:ext>
            </a:extLst>
          </p:cNvPr>
          <p:cNvSpPr txBox="1"/>
          <p:nvPr/>
        </p:nvSpPr>
        <p:spPr>
          <a:xfrm>
            <a:off x="513056" y="4880269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" name="角丸四角形 4">
            <a:extLst>
              <a:ext uri="{FF2B5EF4-FFF2-40B4-BE49-F238E27FC236}">
                <a16:creationId xmlns:a16="http://schemas.microsoft.com/office/drawing/2014/main" id="{F92B03D0-E361-D2F1-2CB0-D8C6892B676B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</p:spTree>
    <p:extLst>
      <p:ext uri="{BB962C8B-B14F-4D97-AF65-F5344CB8AC3E}">
        <p14:creationId xmlns:p14="http://schemas.microsoft.com/office/powerpoint/2010/main" val="3874678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F0308EF6-5F30-1558-1089-14888F5B11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3078757E-A3AF-75B1-A9D0-ABB1BCBF737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CE53680-427F-E435-F995-3CCCEA88FB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  <a:cs typeface="メイリオ" panose="020B0604030504040204" pitchFamily="50" charset="-128"/>
              </a:rPr>
              <a:t>スペシャル商品について</a:t>
            </a:r>
            <a:endParaRPr kumimoji="1" lang="ja-JP" altLang="en-US"/>
          </a:p>
        </p:txBody>
      </p:sp>
      <p:sp>
        <p:nvSpPr>
          <p:cNvPr id="7" name="片側の 2 つの角を丸めた四角形 17">
            <a:extLst>
              <a:ext uri="{FF2B5EF4-FFF2-40B4-BE49-F238E27FC236}">
                <a16:creationId xmlns:a16="http://schemas.microsoft.com/office/drawing/2014/main" id="{5D13F81F-11C2-AC5B-ECE3-F8F0A7D4AF8F}"/>
              </a:ext>
            </a:extLst>
          </p:cNvPr>
          <p:cNvSpPr/>
          <p:nvPr/>
        </p:nvSpPr>
        <p:spPr>
          <a:xfrm>
            <a:off x="479424" y="3379016"/>
            <a:ext cx="5472113" cy="3002734"/>
          </a:xfrm>
          <a:prstGeom prst="round2SameRect">
            <a:avLst>
              <a:gd name="adj1" fmla="val 4527"/>
              <a:gd name="adj2" fmla="val 0"/>
            </a:avLst>
          </a:prstGeom>
          <a:solidFill>
            <a:srgbClr val="F5F5F5"/>
          </a:solidFill>
          <a:ln w="25400" cap="flat" cmpd="sng" algn="ctr">
            <a:noFill/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164DE76-83F6-A2BC-957E-297BFD9667A3}"/>
              </a:ext>
            </a:extLst>
          </p:cNvPr>
          <p:cNvSpPr/>
          <p:nvPr/>
        </p:nvSpPr>
        <p:spPr>
          <a:xfrm>
            <a:off x="479424" y="1056184"/>
            <a:ext cx="11269662" cy="158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kumimoji="0" lang="ja-JP" altLang="en-US" sz="16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次ページより紹介する「路線指定商品」は、受注要望をいただいてから商品を作成する運用です。</a:t>
            </a:r>
            <a:endParaRPr kumimoji="0" lang="en-US" altLang="ja-JP" sz="16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商品購入をご希望の場合は、弊社担当営業までご連絡ください。</a:t>
            </a:r>
            <a:endParaRPr kumimoji="0" lang="en-US" altLang="ja-JP" sz="16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対象のアカウントに対して、弊社内でシステム対応を行い、</a:t>
            </a:r>
            <a:endParaRPr kumimoji="0" lang="en-US" altLang="ja-JP" sz="16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広告管理ツールの商品選択画面にて該当商品が予約購入できるようになります。</a:t>
            </a:r>
            <a:endParaRPr kumimoji="0" lang="en-US" altLang="ja-JP" sz="16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b="1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商品作成の時間を</a:t>
            </a:r>
            <a:r>
              <a:rPr kumimoji="0" lang="en-US" altLang="ja-JP" sz="1600" b="1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0" lang="ja-JP" altLang="en-US" sz="1600" b="1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</a:t>
            </a:r>
            <a:r>
              <a:rPr kumimoji="0" lang="ja-JP" altLang="en-US" sz="16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ほどいただきますので、あらかじめご了承ください。</a:t>
            </a:r>
            <a:endParaRPr kumimoji="0" lang="en-US" altLang="ja-JP" sz="16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片側の 2 つの角を丸めた四角形 19">
            <a:extLst>
              <a:ext uri="{FF2B5EF4-FFF2-40B4-BE49-F238E27FC236}">
                <a16:creationId xmlns:a16="http://schemas.microsoft.com/office/drawing/2014/main" id="{F8CD1780-04BF-A333-35FC-C3801401D2B2}"/>
              </a:ext>
            </a:extLst>
          </p:cNvPr>
          <p:cNvSpPr/>
          <p:nvPr/>
        </p:nvSpPr>
        <p:spPr>
          <a:xfrm>
            <a:off x="479424" y="3379015"/>
            <a:ext cx="5472113" cy="504000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レギュラー商品</a:t>
            </a:r>
            <a:endParaRPr kumimoji="0" lang="en-US" altLang="ja-JP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D6FD0D0-008B-CD6A-3CDB-90DC77018BA7}"/>
              </a:ext>
            </a:extLst>
          </p:cNvPr>
          <p:cNvSpPr/>
          <p:nvPr/>
        </p:nvSpPr>
        <p:spPr>
          <a:xfrm>
            <a:off x="1378913" y="4581568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通常商品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52933ED-40C2-C316-8FC6-270932A2DF05}"/>
              </a:ext>
            </a:extLst>
          </p:cNvPr>
          <p:cNvSpPr/>
          <p:nvPr/>
        </p:nvSpPr>
        <p:spPr>
          <a:xfrm>
            <a:off x="1378913" y="5157651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特集・企画</a:t>
            </a:r>
          </a:p>
        </p:txBody>
      </p:sp>
      <p:sp>
        <p:nvSpPr>
          <p:cNvPr id="12" name="片側の 2 つの角を丸めた四角形 22">
            <a:extLst>
              <a:ext uri="{FF2B5EF4-FFF2-40B4-BE49-F238E27FC236}">
                <a16:creationId xmlns:a16="http://schemas.microsoft.com/office/drawing/2014/main" id="{A92D946D-51CA-C97C-8B5C-60FDA3D39363}"/>
              </a:ext>
            </a:extLst>
          </p:cNvPr>
          <p:cNvSpPr/>
          <p:nvPr/>
        </p:nvSpPr>
        <p:spPr>
          <a:xfrm>
            <a:off x="6240463" y="3379016"/>
            <a:ext cx="5472112" cy="3002734"/>
          </a:xfrm>
          <a:prstGeom prst="round2SameRect">
            <a:avLst>
              <a:gd name="adj1" fmla="val 4115"/>
              <a:gd name="adj2" fmla="val 0"/>
            </a:avLst>
          </a:prstGeom>
          <a:solidFill>
            <a:srgbClr val="00003E">
              <a:alpha val="1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bIns="0" rtlCol="0" anchor="ctr"/>
          <a:lstStyle/>
          <a:p>
            <a:pPr algn="ctr">
              <a:defRPr/>
            </a:pPr>
            <a:endParaRPr kumimoji="0" lang="en-US" altLang="ja-JP" sz="2000" b="1" kern="0">
              <a:solidFill>
                <a:srgbClr val="FFFFFF"/>
              </a:solidFill>
              <a:latin typeface="メイリオ"/>
            </a:endParaRPr>
          </a:p>
        </p:txBody>
      </p:sp>
      <p:sp>
        <p:nvSpPr>
          <p:cNvPr id="13" name="片側の 2 つの角を丸めた四角形 23">
            <a:extLst>
              <a:ext uri="{FF2B5EF4-FFF2-40B4-BE49-F238E27FC236}">
                <a16:creationId xmlns:a16="http://schemas.microsoft.com/office/drawing/2014/main" id="{B8A6AA99-B963-FB5D-8D74-6275013FE14F}"/>
              </a:ext>
            </a:extLst>
          </p:cNvPr>
          <p:cNvSpPr/>
          <p:nvPr/>
        </p:nvSpPr>
        <p:spPr>
          <a:xfrm>
            <a:off x="6240463" y="3379015"/>
            <a:ext cx="5472112" cy="504000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スペシャル商品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987D92F-66BE-B87D-B60A-0A50B56CB3B9}"/>
              </a:ext>
            </a:extLst>
          </p:cNvPr>
          <p:cNvSpPr/>
          <p:nvPr/>
        </p:nvSpPr>
        <p:spPr>
          <a:xfrm>
            <a:off x="7176463" y="4581568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期間限定特別商品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DABDC0-CA35-76E9-212C-1F10752EBFFB}"/>
              </a:ext>
            </a:extLst>
          </p:cNvPr>
          <p:cNvSpPr/>
          <p:nvPr/>
        </p:nvSpPr>
        <p:spPr>
          <a:xfrm>
            <a:off x="7176463" y="5157651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広告主様限定商品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844E6B5-EAEE-553D-A836-4717EF7977DB}"/>
              </a:ext>
            </a:extLst>
          </p:cNvPr>
          <p:cNvSpPr/>
          <p:nvPr/>
        </p:nvSpPr>
        <p:spPr>
          <a:xfrm>
            <a:off x="7176463" y="3989097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事前提案可否判断必須商品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E31D8C1-2DE4-07B8-8740-03346F6B4C78}"/>
              </a:ext>
            </a:extLst>
          </p:cNvPr>
          <p:cNvSpPr/>
          <p:nvPr/>
        </p:nvSpPr>
        <p:spPr>
          <a:xfrm>
            <a:off x="7176463" y="5746127"/>
            <a:ext cx="3600000" cy="504000"/>
          </a:xfrm>
          <a:prstGeom prst="rect">
            <a:avLst/>
          </a:prstGeom>
          <a:solidFill>
            <a:srgbClr val="FFFFFF"/>
          </a:solidFill>
          <a:ln w="31750" cap="rnd" cmpd="sng" algn="ctr">
            <a:solidFill>
              <a:srgbClr val="00003E"/>
            </a:solidFill>
            <a:prstDash val="sysDot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その他特別対応商品</a:t>
            </a:r>
          </a:p>
        </p:txBody>
      </p:sp>
    </p:spTree>
    <p:extLst>
      <p:ext uri="{BB962C8B-B14F-4D97-AF65-F5344CB8AC3E}">
        <p14:creationId xmlns:p14="http://schemas.microsoft.com/office/powerpoint/2010/main" val="8465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E6013-E7B0-58F4-DECF-94220726C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A85AFC51-58CF-A77A-E7AB-47F9B6281D3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7F38103-A3AE-8DF3-333E-678FA90616A4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2F7E59-62EA-B7C5-FC8C-9D0AC12DFC6C}"/>
              </a:ext>
            </a:extLst>
          </p:cNvPr>
          <p:cNvSpPr txBox="1"/>
          <p:nvPr/>
        </p:nvSpPr>
        <p:spPr>
          <a:xfrm>
            <a:off x="623154" y="5990974"/>
            <a:ext cx="8989036" cy="417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06D15EBA-F30C-3765-323B-EF431222FE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18" name="テキスト プレースホルダー 35">
            <a:extLst>
              <a:ext uri="{FF2B5EF4-FFF2-40B4-BE49-F238E27FC236}">
                <a16:creationId xmlns:a16="http://schemas.microsoft.com/office/drawing/2014/main" id="{57DBE13C-905F-D899-A2D9-E3404BC3D6D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1BBA3B60-872E-FFE1-8A46-F019AD350F80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5" name="角丸四角形 37">
            <a:extLst>
              <a:ext uri="{FF2B5EF4-FFF2-40B4-BE49-F238E27FC236}">
                <a16:creationId xmlns:a16="http://schemas.microsoft.com/office/drawing/2014/main" id="{7F1FF025-6CAC-3F86-20DB-88187607A30F}"/>
              </a:ext>
            </a:extLst>
          </p:cNvPr>
          <p:cNvSpPr/>
          <p:nvPr/>
        </p:nvSpPr>
        <p:spPr>
          <a:xfrm>
            <a:off x="3827066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6" name="円/楕円 38">
            <a:extLst>
              <a:ext uri="{FF2B5EF4-FFF2-40B4-BE49-F238E27FC236}">
                <a16:creationId xmlns:a16="http://schemas.microsoft.com/office/drawing/2014/main" id="{644D68D9-F9F7-4456-D913-4F71429EA15F}"/>
              </a:ext>
            </a:extLst>
          </p:cNvPr>
          <p:cNvSpPr>
            <a:spLocks noChangeAspect="1"/>
          </p:cNvSpPr>
          <p:nvPr/>
        </p:nvSpPr>
        <p:spPr>
          <a:xfrm>
            <a:off x="3812878" y="2983612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5" name="角丸四角形 47">
            <a:extLst>
              <a:ext uri="{FF2B5EF4-FFF2-40B4-BE49-F238E27FC236}">
                <a16:creationId xmlns:a16="http://schemas.microsoft.com/office/drawing/2014/main" id="{5853BEFA-1DEA-A6A4-4015-F5D938627BA4}"/>
              </a:ext>
            </a:extLst>
          </p:cNvPr>
          <p:cNvSpPr/>
          <p:nvPr/>
        </p:nvSpPr>
        <p:spPr>
          <a:xfrm>
            <a:off x="3837183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7C5D87A-FD1A-B183-F68F-39C599B1CF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8080" y="1256306"/>
            <a:ext cx="3175276" cy="4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553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A5A73-E30F-0E7F-DD4E-D188720CA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DD2DED4-A151-5E41-8775-8DF8359BA2F2}"/>
              </a:ext>
            </a:extLst>
          </p:cNvPr>
          <p:cNvSpPr/>
          <p:nvPr/>
        </p:nvSpPr>
        <p:spPr>
          <a:xfrm>
            <a:off x="475574" y="6242529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0AFB924-994D-E086-3F97-D8044664A08D}"/>
              </a:ext>
            </a:extLst>
          </p:cNvPr>
          <p:cNvSpPr/>
          <p:nvPr/>
        </p:nvSpPr>
        <p:spPr>
          <a:xfrm>
            <a:off x="1779574" y="168557"/>
            <a:ext cx="1612983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6CB1831-E8E7-97AD-3A74-99478C982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商品スペック</a:t>
            </a:r>
            <a:endParaRPr lang="en-US" altLang="ja-JP" dirty="0"/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1CE189C3-1D39-EB07-AAA3-FB83AF2EF6C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9C1E2B2D-F8F1-F011-15B4-ED4F1E5CE9AF}"/>
              </a:ext>
            </a:extLst>
          </p:cNvPr>
          <p:cNvSpPr/>
          <p:nvPr/>
        </p:nvSpPr>
        <p:spPr>
          <a:xfrm>
            <a:off x="1745057" y="169926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2B9CB50C-6AEE-8477-3645-D0D261F8452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路線指定広告　広告挙動</a:t>
            </a:r>
          </a:p>
        </p:txBody>
      </p: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6DBCDF0B-51B7-2322-15C1-14943509F203}"/>
              </a:ext>
            </a:extLst>
          </p:cNvPr>
          <p:cNvSpPr/>
          <p:nvPr/>
        </p:nvSpPr>
        <p:spPr bwMode="auto">
          <a:xfrm rot="5400000">
            <a:off x="4362458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14" name="角丸四角形 46">
            <a:extLst>
              <a:ext uri="{FF2B5EF4-FFF2-40B4-BE49-F238E27FC236}">
                <a16:creationId xmlns:a16="http://schemas.microsoft.com/office/drawing/2014/main" id="{A8810DB7-117C-36CA-4771-379F9E57A6F3}"/>
              </a:ext>
            </a:extLst>
          </p:cNvPr>
          <p:cNvSpPr/>
          <p:nvPr/>
        </p:nvSpPr>
        <p:spPr>
          <a:xfrm>
            <a:off x="1968570" y="1188874"/>
            <a:ext cx="2119849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2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乗換案内</a:t>
            </a:r>
            <a:r>
              <a:rPr lang="ja-JP" altLang="en-US" sz="1200" dirty="0">
                <a:solidFill>
                  <a:srgbClr val="0D0D0D"/>
                </a:solidFill>
              </a:rPr>
              <a:t>アプリで</a:t>
            </a:r>
            <a:endParaRPr lang="en-US" altLang="ja-JP" sz="1200" dirty="0">
              <a:solidFill>
                <a:srgbClr val="0D0D0D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駅を検索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BDB3FF0-6896-C0C7-68CA-4E7C444A0E07}"/>
              </a:ext>
            </a:extLst>
          </p:cNvPr>
          <p:cNvSpPr/>
          <p:nvPr/>
        </p:nvSpPr>
        <p:spPr>
          <a:xfrm>
            <a:off x="1956847" y="4297680"/>
            <a:ext cx="1756633" cy="3934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97CD0A0-D10B-37A1-79FC-3AC9BC2EA8D9}"/>
              </a:ext>
            </a:extLst>
          </p:cNvPr>
          <p:cNvSpPr/>
          <p:nvPr/>
        </p:nvSpPr>
        <p:spPr>
          <a:xfrm>
            <a:off x="2035633" y="4360066"/>
            <a:ext cx="1756633" cy="3310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0" name="図 19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77977A4-30B4-ACDF-A199-CAE6F5924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881" y="1931004"/>
            <a:ext cx="2286022" cy="4148091"/>
          </a:xfrm>
          <a:prstGeom prst="rect">
            <a:avLst/>
          </a:prstGeom>
        </p:spPr>
      </p:pic>
      <p:sp>
        <p:nvSpPr>
          <p:cNvPr id="30" name="角丸四角形 46">
            <a:extLst>
              <a:ext uri="{FF2B5EF4-FFF2-40B4-BE49-F238E27FC236}">
                <a16:creationId xmlns:a16="http://schemas.microsoft.com/office/drawing/2014/main" id="{60E78DB5-ED3A-A8B2-1380-A27ECDDE296E}"/>
              </a:ext>
            </a:extLst>
          </p:cNvPr>
          <p:cNvSpPr/>
          <p:nvPr/>
        </p:nvSpPr>
        <p:spPr>
          <a:xfrm>
            <a:off x="4979954" y="1188874"/>
            <a:ext cx="3552846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経路一覧が表示。検索結果画面の経路一覧内［第</a:t>
            </a:r>
            <a:r>
              <a:rPr lang="en-US" altLang="ja-JP" sz="1200" dirty="0">
                <a:solidFill>
                  <a:srgbClr val="0D0D0D"/>
                </a:solidFill>
              </a:rPr>
              <a:t>1</a:t>
            </a:r>
            <a:r>
              <a:rPr lang="ja-JP" altLang="en-US" sz="1200" dirty="0">
                <a:solidFill>
                  <a:srgbClr val="0D0D0D"/>
                </a:solidFill>
              </a:rPr>
              <a:t>候補経路］における［出発路線］が購入した路線になっている場合、広告が表示。</a:t>
            </a: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182A06CD-8BC7-7B79-A9F3-3AA363E95888}"/>
              </a:ext>
            </a:extLst>
          </p:cNvPr>
          <p:cNvCxnSpPr>
            <a:cxnSpLocks/>
          </p:cNvCxnSpPr>
          <p:nvPr/>
        </p:nvCxnSpPr>
        <p:spPr>
          <a:xfrm flipV="1">
            <a:off x="7869625" y="3207245"/>
            <a:ext cx="979661" cy="443509"/>
          </a:xfrm>
          <a:prstGeom prst="straightConnector1">
            <a:avLst/>
          </a:prstGeom>
          <a:ln w="38100">
            <a:solidFill>
              <a:srgbClr val="0D0D0D"/>
            </a:solidFill>
            <a:prstDash val="sysDash"/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1C11668-8E2F-AA2E-2C9F-6CD368FF2882}"/>
              </a:ext>
            </a:extLst>
          </p:cNvPr>
          <p:cNvSpPr/>
          <p:nvPr/>
        </p:nvSpPr>
        <p:spPr>
          <a:xfrm>
            <a:off x="8532800" y="1939208"/>
            <a:ext cx="875940" cy="500349"/>
          </a:xfrm>
          <a:prstGeom prst="rect">
            <a:avLst/>
          </a:prstGeom>
          <a:solidFill>
            <a:schemeClr val="bg1">
              <a:lumMod val="50000"/>
            </a:schemeClr>
          </a:solidFill>
          <a:ln w="76200">
            <a:noFill/>
          </a:ln>
        </p:spPr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候補</a:t>
            </a:r>
            <a:endParaRPr lang="en-US" altLang="ja-JP" sz="1400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ctr"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経路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820E0447-BED1-66A7-0E97-5AEA406A7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800" y="2419217"/>
            <a:ext cx="3076423" cy="577286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5E78DA-E1E4-2A29-B296-9E92D57F4D1E}"/>
              </a:ext>
            </a:extLst>
          </p:cNvPr>
          <p:cNvSpPr/>
          <p:nvPr/>
        </p:nvSpPr>
        <p:spPr>
          <a:xfrm>
            <a:off x="9305912" y="4005050"/>
            <a:ext cx="2068758" cy="703711"/>
          </a:xfrm>
          <a:prstGeom prst="rect">
            <a:avLst/>
          </a:prstGeom>
          <a:solidFill>
            <a:srgbClr val="FF0033"/>
          </a:solidFill>
          <a:ln w="76200">
            <a:noFill/>
          </a:ln>
        </p:spPr>
        <p:txBody>
          <a:bodyPr wrap="square" rtlCol="0" anchor="ctr">
            <a:noAutofit/>
          </a:bodyPr>
          <a:lstStyle/>
          <a:p>
            <a:pPr algn="ctr">
              <a:defRPr/>
            </a:pPr>
            <a:r>
              <a:rPr lang="ja-JP" altLang="en-US" sz="2400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出発路線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E138675-405D-68FF-C4A8-6DBE84702CDC}"/>
              </a:ext>
            </a:extLst>
          </p:cNvPr>
          <p:cNvSpPr/>
          <p:nvPr/>
        </p:nvSpPr>
        <p:spPr>
          <a:xfrm>
            <a:off x="8968263" y="2741080"/>
            <a:ext cx="337649" cy="255424"/>
          </a:xfrm>
          <a:prstGeom prst="rect">
            <a:avLst/>
          </a:prstGeom>
          <a:noFill/>
          <a:ln w="38100">
            <a:solidFill>
              <a:srgbClr val="FF003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4C51D881-4419-1312-3707-2BA2182EDD2E}"/>
              </a:ext>
            </a:extLst>
          </p:cNvPr>
          <p:cNvCxnSpPr>
            <a:cxnSpLocks/>
          </p:cNvCxnSpPr>
          <p:nvPr/>
        </p:nvCxnSpPr>
        <p:spPr>
          <a:xfrm>
            <a:off x="9126190" y="3070003"/>
            <a:ext cx="792088" cy="799655"/>
          </a:xfrm>
          <a:prstGeom prst="straightConnector1">
            <a:avLst/>
          </a:prstGeom>
          <a:ln w="38100">
            <a:solidFill>
              <a:srgbClr val="FF0033"/>
            </a:solidFill>
            <a:prstDash val="sysDash"/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212C824-BA56-3912-AA54-5BE52A14711A}"/>
              </a:ext>
            </a:extLst>
          </p:cNvPr>
          <p:cNvSpPr txBox="1"/>
          <p:nvPr/>
        </p:nvSpPr>
        <p:spPr>
          <a:xfrm>
            <a:off x="8266407" y="5057858"/>
            <a:ext cx="3830019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>
              <a:lnSpc>
                <a:spcPct val="120000"/>
              </a:lnSpc>
              <a:defRPr/>
            </a:pPr>
            <a:r>
              <a:rPr lang="ja-JP" altLang="en-US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［時間順</a:t>
            </a:r>
            <a:r>
              <a:rPr lang="en-US" altLang="ja-JP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/</a:t>
            </a:r>
            <a:r>
              <a:rPr lang="ja-JP" altLang="en-US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回数順</a:t>
            </a:r>
            <a:r>
              <a:rPr lang="en-US" altLang="ja-JP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/</a:t>
            </a:r>
            <a:r>
              <a:rPr lang="ja-JP" altLang="en-US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料金順］のいずれも広告掲載あり</a:t>
            </a:r>
            <a:endParaRPr lang="en-US" altLang="ja-JP" sz="1100" dirty="0">
              <a:solidFill>
                <a:srgbClr val="0D0D0D"/>
              </a:solidFill>
              <a:latin typeface="メイリオ"/>
              <a:cs typeface="Helvetica Neue Medium" panose="02000503000000020004" pitchFamily="2" charset="0"/>
            </a:endParaRPr>
          </a:p>
          <a:p>
            <a:pPr defTabSz="742950">
              <a:lnSpc>
                <a:spcPct val="120000"/>
              </a:lnSpc>
              <a:defRPr/>
            </a:pPr>
            <a:r>
              <a:rPr lang="ja-JP" altLang="en-US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 ［アプリ］のみに広告掲載 </a:t>
            </a:r>
            <a:r>
              <a:rPr lang="en-US" altLang="ja-JP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(</a:t>
            </a:r>
            <a:r>
              <a:rPr lang="ja-JP" altLang="en-US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ウェブ版には広告掲載なし</a:t>
            </a:r>
            <a:r>
              <a:rPr lang="en-US" altLang="ja-JP" sz="1100" dirty="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)</a:t>
            </a:r>
            <a:endParaRPr lang="ja-JP" altLang="en-US" sz="1100" dirty="0">
              <a:solidFill>
                <a:srgbClr val="0D0D0D"/>
              </a:solidFill>
              <a:latin typeface="メイリオ"/>
              <a:cs typeface="Helvetica Neue Medium" panose="02000503000000020004" pitchFamily="2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22D51E4-58E5-A5FD-9A22-928926733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0706" y="1923321"/>
            <a:ext cx="2276772" cy="4123663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76A4BA4-5C8C-4139-5F65-6CDE740D8D0F}"/>
              </a:ext>
            </a:extLst>
          </p:cNvPr>
          <p:cNvSpPr/>
          <p:nvPr/>
        </p:nvSpPr>
        <p:spPr>
          <a:xfrm>
            <a:off x="5770858" y="3497593"/>
            <a:ext cx="1957810" cy="4435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81DEC8-12DF-F9F5-15D7-E159AFC27208}"/>
              </a:ext>
            </a:extLst>
          </p:cNvPr>
          <p:cNvSpPr/>
          <p:nvPr/>
        </p:nvSpPr>
        <p:spPr>
          <a:xfrm>
            <a:off x="2154028" y="4408385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052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56BBE-7DB1-B544-0BE8-6E7E92805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255038F-6698-CA72-AD30-8B7D68E5C3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FE6872C8-FD6C-EC20-9A79-29D1978E0C3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907A519-6BCD-3C90-8176-930D1A28679F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87BE1AA-29A4-DCAD-A876-5A6437EA0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167600"/>
              </p:ext>
            </p:extLst>
          </p:nvPr>
        </p:nvGraphicFramePr>
        <p:xfrm>
          <a:off x="479425" y="903496"/>
          <a:ext cx="11237037" cy="5055619"/>
        </p:xfrm>
        <a:graphic>
          <a:graphicData uri="http://schemas.openxmlformats.org/drawingml/2006/table">
            <a:tbl>
              <a:tblPr firstCol="1" bandRow="1"/>
              <a:tblGrid>
                <a:gridCol w="136140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840736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973627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1978331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1898187">
                  <a:extLst>
                    <a:ext uri="{9D8B030D-6E8A-4147-A177-3AD203B41FA5}">
                      <a16:colId xmlns:a16="http://schemas.microsoft.com/office/drawing/2014/main" val="3516950828"/>
                    </a:ext>
                  </a:extLst>
                </a:gridCol>
                <a:gridCol w="2067913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dirty="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8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枠購入型（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1,190,000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1,050,000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875,000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560,000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170,000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150,000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125,000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100,000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80,000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719A20-B21F-7B06-6B78-B1D7F99A94DB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D0E9BE2-BD00-C10D-85C1-DAA3C492A9F6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430D2003-FBE4-4DF7-FE27-CF10F6997C36}"/>
              </a:ext>
            </a:extLst>
          </p:cNvPr>
          <p:cNvSpPr>
            <a:spLocks noChangeAspect="1"/>
          </p:cNvSpPr>
          <p:nvPr/>
        </p:nvSpPr>
        <p:spPr>
          <a:xfrm>
            <a:off x="7355973" y="2442058"/>
            <a:ext cx="180000" cy="180000"/>
          </a:xfrm>
          <a:prstGeom prst="ellipse">
            <a:avLst/>
          </a:prstGeom>
          <a:solidFill>
            <a:srgbClr val="0D0D0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55AF7336-50CB-600E-4346-D9E9E5B847E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358504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827EB-5B9B-8235-E164-CE85A3210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D2D0BE66-322F-C02C-051D-2E6E53662C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24AB5EC6-3093-5478-8FAB-C71A635B55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97A1DFF-0DC1-31EB-22A3-E18A5FA74D8E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F481762-1493-1FFE-7564-72F4056DF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041293"/>
              </p:ext>
            </p:extLst>
          </p:nvPr>
        </p:nvGraphicFramePr>
        <p:xfrm>
          <a:off x="479425" y="903496"/>
          <a:ext cx="11246908" cy="5055619"/>
        </p:xfrm>
        <a:graphic>
          <a:graphicData uri="http://schemas.openxmlformats.org/drawingml/2006/table">
            <a:tbl>
              <a:tblPr firstCol="1" bandRow="1"/>
              <a:tblGrid>
                <a:gridCol w="217608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42253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3076351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3052223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東京メトロ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東京メトロ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東京メトロ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8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東京メトロ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東京メトロ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東京メトロ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455,000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315,000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210,000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5C92BDF-E0B8-3311-DAB6-F92555143667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2C9646-78E0-0AF7-CF94-C36211997A8E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E23B8F6B-BAAD-2AA0-C406-7212FCCC69B5}"/>
              </a:ext>
            </a:extLst>
          </p:cNvPr>
          <p:cNvSpPr>
            <a:spLocks noChangeAspect="1"/>
          </p:cNvSpPr>
          <p:nvPr/>
        </p:nvSpPr>
        <p:spPr>
          <a:xfrm>
            <a:off x="7721733" y="2441212"/>
            <a:ext cx="180000" cy="180000"/>
          </a:xfrm>
          <a:prstGeom prst="ellipse">
            <a:avLst/>
          </a:prstGeom>
          <a:solidFill>
            <a:srgbClr val="0D0D0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337A19EF-F258-9675-745C-C4E053A32C4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826368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1408F-C671-EC18-3637-960F59166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AC59EB7A-CF8B-D41C-7B0F-F46C855336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14884C04-39D1-65CC-DF36-D66FC6997C9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60D0E760-8A0A-C84D-2DC9-DB4EFCB7092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16CD4E4-2163-42D3-0273-C76AF9A29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636512"/>
              </p:ext>
            </p:extLst>
          </p:nvPr>
        </p:nvGraphicFramePr>
        <p:xfrm>
          <a:off x="479425" y="903496"/>
          <a:ext cx="11246172" cy="5055619"/>
        </p:xfrm>
        <a:graphic>
          <a:graphicData uri="http://schemas.openxmlformats.org/drawingml/2006/table">
            <a:tbl>
              <a:tblPr firstCol="1" bandRow="1"/>
              <a:tblGrid>
                <a:gridCol w="14065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01714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988388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1972793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1840358">
                  <a:extLst>
                    <a:ext uri="{9D8B030D-6E8A-4147-A177-3AD203B41FA5}">
                      <a16:colId xmlns:a16="http://schemas.microsoft.com/office/drawing/2014/main" val="139172292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  <a:gridCol w="1902737">
                  <a:extLst>
                    <a:ext uri="{9D8B030D-6E8A-4147-A177-3AD203B41FA5}">
                      <a16:colId xmlns:a16="http://schemas.microsoft.com/office/drawing/2014/main" val="1464258326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8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560,000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455,000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315,000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210,000</a:t>
                      </a:r>
                      <a:r>
                        <a:rPr kumimoji="1" lang="ja-JP" altLang="en-US" sz="9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円 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100,000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66E5872-A6C7-C2E2-53EE-C1AC8FA75D23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4FC6629-B5D1-6C90-A36D-93EB8A671164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4A56C22E-80B5-BA1C-FB17-CC85FB0A1423}"/>
              </a:ext>
            </a:extLst>
          </p:cNvPr>
          <p:cNvSpPr>
            <a:spLocks noChangeAspect="1"/>
          </p:cNvSpPr>
          <p:nvPr/>
        </p:nvSpPr>
        <p:spPr>
          <a:xfrm>
            <a:off x="7355973" y="2425125"/>
            <a:ext cx="180000" cy="180000"/>
          </a:xfrm>
          <a:prstGeom prst="ellipse">
            <a:avLst/>
          </a:prstGeom>
          <a:solidFill>
            <a:srgbClr val="0D0D0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9B17C496-9546-CCC5-2224-26063D83F361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4216519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AA1C0-25BF-D7E4-5B94-E082DCFD5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751DDAE1-2A4A-8F2A-A7FF-75D1152DD4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8FCB289-D602-3768-6B42-CD94227F1AE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B86984A-534F-C683-7F69-195A83DD1DE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70E15C1-9AC5-F681-2AB4-8AF180080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681198"/>
              </p:ext>
            </p:extLst>
          </p:nvPr>
        </p:nvGraphicFramePr>
        <p:xfrm>
          <a:off x="479425" y="903496"/>
          <a:ext cx="11246908" cy="5055619"/>
        </p:xfrm>
        <a:graphic>
          <a:graphicData uri="http://schemas.openxmlformats.org/drawingml/2006/table">
            <a:tbl>
              <a:tblPr firstCol="1" bandRow="1"/>
              <a:tblGrid>
                <a:gridCol w="217608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42253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3076351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3052223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OsakaMetro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OsakaMetro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dirty="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OsakaMetro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8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OsakaMetro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OsakaMetro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zh-TW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OsakaMetro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ランク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日（火）～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  <a:endParaRPr kumimoji="1" lang="ja-JP" altLang="en-US" sz="900" b="0" i="0" dirty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560,000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 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315,000</a:t>
                      </a:r>
                      <a:r>
                        <a:rPr kumimoji="1" lang="ja-JP" altLang="en-US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900" kern="1200" noProof="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210,000</a:t>
                      </a:r>
                      <a:r>
                        <a:rPr kumimoji="1" lang="ja-JP" altLang="en-US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 </a:t>
                      </a:r>
                      <a:endParaRPr kumimoji="1" lang="ja-JP" altLang="en-US" sz="900" kern="1200" noProof="0" dirty="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CAA5C10-755F-1AED-3334-CDAFC524BDC1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2579CE3-943A-CC88-7F79-57A5E0A1BC17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C15AF181-2412-A9C3-D5CA-797564EC037A}"/>
              </a:ext>
            </a:extLst>
          </p:cNvPr>
          <p:cNvSpPr>
            <a:spLocks noChangeAspect="1"/>
          </p:cNvSpPr>
          <p:nvPr/>
        </p:nvSpPr>
        <p:spPr>
          <a:xfrm>
            <a:off x="7721733" y="2441212"/>
            <a:ext cx="180000" cy="180000"/>
          </a:xfrm>
          <a:prstGeom prst="ellipse">
            <a:avLst/>
          </a:prstGeom>
          <a:solidFill>
            <a:srgbClr val="0D0D0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A58682E3-AD1C-3B11-D738-FD2895A8DEB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1269720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E7C6D-8518-600A-F092-4D707ADB3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3CA5DC95-7E94-807A-8604-EBD25A9890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86F7F46D-6107-2AED-9F1D-3B28531E321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6F3F5BBD-64A2-E01A-AB61-6CA217B097F9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BFC5980-0180-617E-734A-DBC16031207D}"/>
              </a:ext>
            </a:extLst>
          </p:cNvPr>
          <p:cNvSpPr txBox="1"/>
          <p:nvPr/>
        </p:nvSpPr>
        <p:spPr>
          <a:xfrm>
            <a:off x="513056" y="4860241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2FBF0E2A-D223-17B8-A728-71471F10408D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6CF36C7-E78D-8F97-2B3D-7DA1B4B4D2ED}"/>
              </a:ext>
            </a:extLst>
          </p:cNvPr>
          <p:cNvGraphicFramePr>
            <a:graphicFrameLocks noGrp="1"/>
          </p:cNvGraphicFramePr>
          <p:nvPr/>
        </p:nvGraphicFramePr>
        <p:xfrm>
          <a:off x="479423" y="1089026"/>
          <a:ext cx="11233152" cy="3696206"/>
        </p:xfrm>
        <a:graphic>
          <a:graphicData uri="http://schemas.openxmlformats.org/drawingml/2006/table">
            <a:tbl>
              <a:tblPr bandRow="1"/>
              <a:tblGrid>
                <a:gridCol w="274400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2017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768975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　路線指定　トップパネル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6111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41450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9436D2B-1157-B5F4-94DA-9E0E4B4D0B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891538"/>
              </p:ext>
            </p:extLst>
          </p:nvPr>
        </p:nvGraphicFramePr>
        <p:xfrm>
          <a:off x="365515" y="817056"/>
          <a:ext cx="11460970" cy="5603015"/>
        </p:xfrm>
        <a:graphic>
          <a:graphicData uri="http://schemas.openxmlformats.org/drawingml/2006/table">
            <a:tbl>
              <a:tblPr firstCol="1" bandRow="1"/>
              <a:tblGrid>
                <a:gridCol w="330573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26469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48245852"/>
                    </a:ext>
                  </a:extLst>
                </a:gridCol>
                <a:gridCol w="2178278">
                  <a:extLst>
                    <a:ext uri="{9D8B030D-6E8A-4147-A177-3AD203B41FA5}">
                      <a16:colId xmlns:a16="http://schemas.microsoft.com/office/drawing/2014/main" val="3152218519"/>
                    </a:ext>
                  </a:extLst>
                </a:gridCol>
                <a:gridCol w="2038809">
                  <a:extLst>
                    <a:ext uri="{9D8B030D-6E8A-4147-A177-3AD203B41FA5}">
                      <a16:colId xmlns:a16="http://schemas.microsoft.com/office/drawing/2014/main" val="2783873915"/>
                    </a:ext>
                  </a:extLst>
                </a:gridCol>
              </a:tblGrid>
              <a:tr h="38386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</a:rPr>
                        <a:t>到着駅指定　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トップパネル　</a:t>
                      </a:r>
                      <a:r>
                        <a:rPr kumimoji="1" lang="en-US" altLang="ja-JP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06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 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4504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  <a:endParaRPr kumimoji="1" lang="en-US" altLang="ja-JP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742936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EB748A4-FECF-DF56-F9B3-AECCF0F6EBFA}"/>
              </a:ext>
            </a:extLst>
          </p:cNvPr>
          <p:cNvSpPr/>
          <p:nvPr/>
        </p:nvSpPr>
        <p:spPr>
          <a:xfrm>
            <a:off x="7960488" y="6440426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E12E416-AFDA-2855-6D7E-9ECA639BFC00}"/>
              </a:ext>
            </a:extLst>
          </p:cNvPr>
          <p:cNvSpPr/>
          <p:nvPr/>
        </p:nvSpPr>
        <p:spPr>
          <a:xfrm>
            <a:off x="7809465" y="6437447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07957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97680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F98AF-AD8C-87A7-79FB-7ED585F95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798F26-5245-5256-EDD8-188D4EC39F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A002BDF-CBA1-CA30-BB7E-CEE623E6D4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B0387EC-06C8-E584-152D-6574A7566C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到着駅指定（</a:t>
            </a:r>
            <a:r>
              <a:rPr lang="en-US" altLang="ja-JP" dirty="0"/>
              <a:t>SP</a:t>
            </a:r>
            <a:r>
              <a:rPr lang="ja-JP" altLang="en-US" dirty="0"/>
              <a:t>）（</a:t>
            </a:r>
            <a:r>
              <a:rPr lang="en-US" altLang="ja-JP" dirty="0"/>
              <a:t>PC</a:t>
            </a:r>
            <a:r>
              <a:rPr lang="ja-JP" altLang="en-US" dirty="0"/>
              <a:t>）　共通注意事項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71C7EF-DD89-4130-8E16-DEE88784CB59}"/>
              </a:ext>
            </a:extLst>
          </p:cNvPr>
          <p:cNvSpPr txBox="1"/>
          <p:nvPr/>
        </p:nvSpPr>
        <p:spPr>
          <a:xfrm>
            <a:off x="479425" y="1089025"/>
            <a:ext cx="11233149" cy="22606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■到着駅指定　トップパネル（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SP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）およびプライムディスプレイ（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）商品において、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在庫シミュレーション時のメッセージによっては、購入可能な場合がありますので、弊社担当営業までご連絡ください。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【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メッセージ例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】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・購入可能な場合のメッセージ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　「</a:t>
            </a:r>
            <a:r>
              <a:rPr lang="ja-JP" altLang="en-US" sz="1400" b="1" i="0" dirty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配信対象が少なすぎるため予約ができません。</a:t>
            </a:r>
            <a:r>
              <a:rPr lang="ja-JP" altLang="en-US" sz="1400" b="0" i="0" dirty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ターゲティング設定等を変更してください。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・売り切れで購入不可な場合のメッセージ例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「</a:t>
            </a:r>
            <a:r>
              <a:rPr lang="ja-JP" altLang="en-US" sz="1400" b="1" i="0" dirty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予約の確保ができません。</a:t>
            </a:r>
            <a:r>
              <a:rPr lang="ja-JP" altLang="en-US" sz="1400" b="0" i="0" dirty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広告タイプ・スケジュール・ターゲティング設定等を変更してください。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02270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703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 dirty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資料やツールに明示されている場合を除き、表示金額は消費税を含んでおりません。</a:t>
            </a: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sz="1800" dirty="0"/>
              <a:t>更新履歴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E378099-C7F7-5169-4056-603103F94C8E}"/>
              </a:ext>
            </a:extLst>
          </p:cNvPr>
          <p:cNvSpPr/>
          <p:nvPr/>
        </p:nvSpPr>
        <p:spPr>
          <a:xfrm>
            <a:off x="479425" y="1268413"/>
            <a:ext cx="11269662" cy="9417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  <a:p>
            <a:pPr>
              <a:lnSpc>
                <a:spcPct val="130000"/>
              </a:lnSpc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P17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最低購入価格の金額を修正しました。</a:t>
            </a:r>
          </a:p>
          <a:p>
            <a:pPr>
              <a:lnSpc>
                <a:spcPct val="130000"/>
              </a:lnSpc>
            </a:pP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20435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乗換案内のセールスシートです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239183"/>
              </p:ext>
            </p:extLst>
          </p:nvPr>
        </p:nvGraphicFramePr>
        <p:xfrm>
          <a:off x="373711" y="1827188"/>
          <a:ext cx="11476736" cy="4462295"/>
        </p:xfrm>
        <a:graphic>
          <a:graphicData uri="http://schemas.openxmlformats.org/drawingml/2006/table">
            <a:tbl>
              <a:tblPr/>
              <a:tblGrid>
                <a:gridCol w="4736567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4016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64096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6395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63957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631511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631511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27915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3E"/>
                </a:solidFill>
              </a:rPr>
              <a:t>Yahoo!</a:t>
            </a:r>
            <a:r>
              <a:rPr lang="ja-JP" altLang="en-US" dirty="0">
                <a:solidFill>
                  <a:srgbClr val="00003E"/>
                </a:solidFill>
              </a:rPr>
              <a:t>乗換案内</a:t>
            </a:r>
            <a:endParaRPr lang="en-US" altLang="ja-JP" dirty="0">
              <a:solidFill>
                <a:srgbClr val="00003E"/>
              </a:solidFill>
            </a:endParaRPr>
          </a:p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4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7057459" y="282676"/>
            <a:ext cx="2265044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乗換案内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5C9DBE0-602A-FB41-8CF6-440D8BC372E3}"/>
              </a:ext>
            </a:extLst>
          </p:cNvPr>
          <p:cNvSpPr/>
          <p:nvPr/>
        </p:nvSpPr>
        <p:spPr>
          <a:xfrm>
            <a:off x="474964" y="1689992"/>
            <a:ext cx="11233150" cy="4714216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1600" b="1" i="0" dirty="0">
              <a:solidFill>
                <a:srgbClr val="02004A"/>
              </a:solidFill>
              <a:effectLst/>
              <a:latin typeface="Hiragino Kaku Gothic Pro" panose="020B030000000000000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乗換案内の到着駅指定スマートフォン商品の料金を変更します。</a:t>
            </a:r>
            <a:b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</a:b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これまで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7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日～、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28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日～の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2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パターンの料金設定でしたが、</a:t>
            </a:r>
            <a:b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</a:b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7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日～の料金設定に寄せて一本化します。</a:t>
            </a: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商品名を変更します。</a:t>
            </a: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lvl="1"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（変更前）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乗換案内　到着駅指定　トップパネル　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SP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　駅下バナーセット</a:t>
            </a: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lvl="1"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（変更後）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乗換案内　到着駅指定　トップパネル　インパクト　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SP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2025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年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4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月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1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日より、掲載制限カテゴリ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―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に「加熱式たばこ」が追加されます。</a:t>
            </a:r>
            <a:b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</a:b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乗換案内では掲載不可カテゴリ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―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となり、掲載ができません。</a:t>
            </a: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路線指定広告をオープン販売します。</a:t>
            </a:r>
            <a:b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</a:b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こちらの商品は、受注意向をいただいてから商品を作成する運用です。</a:t>
            </a: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1D1C1D"/>
                </a:solidFill>
                <a:latin typeface="+mj-ea"/>
                <a:ea typeface="+mj-ea"/>
              </a:rPr>
              <a:t> </a:t>
            </a:r>
            <a:endParaRPr lang="en-US" altLang="ja-JP" sz="1600" b="1" dirty="0">
              <a:solidFill>
                <a:srgbClr val="1D1C1D"/>
              </a:solidFill>
              <a:latin typeface="+mj-ea"/>
              <a:ea typeface="+mj-ea"/>
            </a:endParaRPr>
          </a:p>
        </p:txBody>
      </p:sp>
      <p:sp>
        <p:nvSpPr>
          <p:cNvPr id="4" name="1 つの角を丸めた四角形 22">
            <a:extLst>
              <a:ext uri="{FF2B5EF4-FFF2-40B4-BE49-F238E27FC236}">
                <a16:creationId xmlns:a16="http://schemas.microsoft.com/office/drawing/2014/main" id="{921860F2-E5DD-D3E4-7896-9F678311FC7D}"/>
              </a:ext>
            </a:extLst>
          </p:cNvPr>
          <p:cNvSpPr/>
          <p:nvPr/>
        </p:nvSpPr>
        <p:spPr>
          <a:xfrm>
            <a:off x="474964" y="1109095"/>
            <a:ext cx="526043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内容変更</a:t>
            </a:r>
          </a:p>
        </p:txBody>
      </p:sp>
    </p:spTree>
    <p:extLst>
      <p:ext uri="{BB962C8B-B14F-4D97-AF65-F5344CB8AC3E}">
        <p14:creationId xmlns:p14="http://schemas.microsoft.com/office/powerpoint/2010/main" val="2544424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E0F1A4B-FDAA-9A2D-CD46-6607300CDE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292" y="2285102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C871832-E08E-7908-D466-F5BC3DDA1E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37" y="3340581"/>
            <a:ext cx="575621" cy="475831"/>
          </a:xfrm>
          <a:prstGeom prst="rect">
            <a:avLst/>
          </a:prstGeom>
        </p:spPr>
      </p:pic>
      <p:graphicFrame>
        <p:nvGraphicFramePr>
          <p:cNvPr id="9" name="表 4">
            <a:extLst>
              <a:ext uri="{FF2B5EF4-FFF2-40B4-BE49-F238E27FC236}">
                <a16:creationId xmlns:a16="http://schemas.microsoft.com/office/drawing/2014/main" id="{2705AFA1-FB03-6680-0D4C-E1B662A17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630860"/>
              </p:ext>
            </p:extLst>
          </p:nvPr>
        </p:nvGraphicFramePr>
        <p:xfrm>
          <a:off x="462491" y="1511873"/>
          <a:ext cx="11233150" cy="41898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8989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05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</a:p>
                    <a:p>
                      <a:pPr algn="ctr"/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89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インパクト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23996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プライムディスプレイ</a:t>
                      </a:r>
                      <a:r>
                        <a:rPr kumimoji="1" lang="en-US" altLang="ja-JP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P.16</a:t>
                      </a: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395483"/>
                  </a:ext>
                </a:extLst>
              </a:tr>
              <a:tr h="58619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i="0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スペシャル商品</a:t>
                      </a: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929470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路線指定　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P.20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698036"/>
                  </a:ext>
                </a:extLst>
              </a:tr>
            </a:tbl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DF6D0C2D-FC4E-DC37-56EC-86DFC0DDB1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292" y="2285102"/>
            <a:ext cx="288000" cy="52017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2A87EEF-2FBD-AB51-FB25-774976CA07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311" y="3340581"/>
            <a:ext cx="575621" cy="47583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6DA85B9-4E00-4DD0-0E23-70B363BAD9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292" y="4901301"/>
            <a:ext cx="288000" cy="52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18" name="テキスト プレースホルダー 35">
            <a:extLst>
              <a:ext uri="{FF2B5EF4-FFF2-40B4-BE49-F238E27FC236}">
                <a16:creationId xmlns:a16="http://schemas.microsoft.com/office/drawing/2014/main" id="{8A9A0764-B0F5-0969-5459-0E473EEAEFE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5" name="角丸四角形 37">
            <a:extLst>
              <a:ext uri="{FF2B5EF4-FFF2-40B4-BE49-F238E27FC236}">
                <a16:creationId xmlns:a16="http://schemas.microsoft.com/office/drawing/2014/main" id="{06221454-9284-7F7C-1CE3-B36649217A6B}"/>
              </a:ext>
            </a:extLst>
          </p:cNvPr>
          <p:cNvSpPr/>
          <p:nvPr/>
        </p:nvSpPr>
        <p:spPr>
          <a:xfrm>
            <a:off x="3827066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6" name="円/楕円 38">
            <a:extLst>
              <a:ext uri="{FF2B5EF4-FFF2-40B4-BE49-F238E27FC236}">
                <a16:creationId xmlns:a16="http://schemas.microsoft.com/office/drawing/2014/main" id="{FA0CD5C5-CD5A-FEE7-C7BF-6A9050975B03}"/>
              </a:ext>
            </a:extLst>
          </p:cNvPr>
          <p:cNvSpPr>
            <a:spLocks noChangeAspect="1"/>
          </p:cNvSpPr>
          <p:nvPr/>
        </p:nvSpPr>
        <p:spPr>
          <a:xfrm>
            <a:off x="3812878" y="2983612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46">
            <a:extLst>
              <a:ext uri="{FF2B5EF4-FFF2-40B4-BE49-F238E27FC236}">
                <a16:creationId xmlns:a16="http://schemas.microsoft.com/office/drawing/2014/main" id="{2C393ED7-844D-F7B5-164E-E3C45EB2C089}"/>
              </a:ext>
            </a:extLst>
          </p:cNvPr>
          <p:cNvSpPr/>
          <p:nvPr/>
        </p:nvSpPr>
        <p:spPr>
          <a:xfrm>
            <a:off x="3834985" y="1866451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35BDC2F6-EBF9-30BC-9862-B3E489A303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166"/>
          <a:stretch/>
        </p:blipFill>
        <p:spPr>
          <a:xfrm>
            <a:off x="6617665" y="1658938"/>
            <a:ext cx="2469034" cy="4207784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EE3267B5-41E6-78BF-752D-F2909692879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8305"/>
          <a:stretch/>
        </p:blipFill>
        <p:spPr>
          <a:xfrm>
            <a:off x="6409266" y="1462603"/>
            <a:ext cx="2878667" cy="4404119"/>
          </a:xfrm>
          <a:prstGeom prst="rect">
            <a:avLst/>
          </a:prstGeom>
        </p:spPr>
      </p:pic>
      <p:sp>
        <p:nvSpPr>
          <p:cNvPr id="25" name="角丸四角形 47">
            <a:extLst>
              <a:ext uri="{FF2B5EF4-FFF2-40B4-BE49-F238E27FC236}">
                <a16:creationId xmlns:a16="http://schemas.microsoft.com/office/drawing/2014/main" id="{C70DD3DC-A876-D671-5251-9246D9034257}"/>
              </a:ext>
            </a:extLst>
          </p:cNvPr>
          <p:cNvSpPr/>
          <p:nvPr/>
        </p:nvSpPr>
        <p:spPr>
          <a:xfrm>
            <a:off x="3837183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055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475574" y="6242529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0DE597FE-7569-157D-6EEE-582908AC4EB0}"/>
              </a:ext>
            </a:extLst>
          </p:cNvPr>
          <p:cNvSpPr/>
          <p:nvPr/>
        </p:nvSpPr>
        <p:spPr>
          <a:xfrm>
            <a:off x="1779574" y="168557"/>
            <a:ext cx="1612983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568B837B-6BF3-0E38-CABE-0CCCE149FE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商品スペック</a:t>
            </a:r>
            <a:endParaRPr lang="en-US" altLang="ja-JP" dirty="0"/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7B62F065-11A8-E1F2-CD69-A845CDE0808C}"/>
              </a:ext>
            </a:extLst>
          </p:cNvPr>
          <p:cNvSpPr/>
          <p:nvPr/>
        </p:nvSpPr>
        <p:spPr>
          <a:xfrm>
            <a:off x="1745057" y="169926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20BBE730-EC62-81FA-8AE7-D94FE633B8FB}"/>
              </a:ext>
            </a:extLst>
          </p:cNvPr>
          <p:cNvSpPr/>
          <p:nvPr/>
        </p:nvSpPr>
        <p:spPr bwMode="auto">
          <a:xfrm rot="5400000">
            <a:off x="3982749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9D0570A8-65E3-8510-9757-66BA8FF895A7}"/>
              </a:ext>
            </a:extLst>
          </p:cNvPr>
          <p:cNvSpPr/>
          <p:nvPr/>
        </p:nvSpPr>
        <p:spPr bwMode="auto">
          <a:xfrm rot="5400000">
            <a:off x="7151101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7A179520-70AB-564B-2F26-696D73930F6C}"/>
              </a:ext>
            </a:extLst>
          </p:cNvPr>
          <p:cNvSpPr/>
          <p:nvPr/>
        </p:nvSpPr>
        <p:spPr>
          <a:xfrm>
            <a:off x="1779574" y="1388953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2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乗換案内</a:t>
            </a:r>
            <a:r>
              <a:rPr lang="ja-JP" altLang="en-US" sz="1200" dirty="0">
                <a:solidFill>
                  <a:srgbClr val="0D0D0D"/>
                </a:solidFill>
              </a:rPr>
              <a:t>で</a:t>
            </a:r>
            <a:endParaRPr lang="en-US" altLang="ja-JP" sz="1200" dirty="0">
              <a:solidFill>
                <a:srgbClr val="0D0D0D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駅を検索</a:t>
            </a:r>
          </a:p>
        </p:txBody>
      </p:sp>
      <p:sp>
        <p:nvSpPr>
          <p:cNvPr id="12" name="角丸四角形 46">
            <a:extLst>
              <a:ext uri="{FF2B5EF4-FFF2-40B4-BE49-F238E27FC236}">
                <a16:creationId xmlns:a16="http://schemas.microsoft.com/office/drawing/2014/main" id="{17655277-EC4E-2A82-477B-C78FCF532E28}"/>
              </a:ext>
            </a:extLst>
          </p:cNvPr>
          <p:cNvSpPr/>
          <p:nvPr/>
        </p:nvSpPr>
        <p:spPr>
          <a:xfrm>
            <a:off x="4729977" y="1383605"/>
            <a:ext cx="2673151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（アプリのみ）経路一覧が表示</a:t>
            </a:r>
          </a:p>
        </p:txBody>
      </p:sp>
      <p:sp>
        <p:nvSpPr>
          <p:cNvPr id="23" name="角丸四角形 46">
            <a:extLst>
              <a:ext uri="{FF2B5EF4-FFF2-40B4-BE49-F238E27FC236}">
                <a16:creationId xmlns:a16="http://schemas.microsoft.com/office/drawing/2014/main" id="{0C813C5E-6B42-1038-DB5C-11299A720495}"/>
              </a:ext>
            </a:extLst>
          </p:cNvPr>
          <p:cNvSpPr/>
          <p:nvPr/>
        </p:nvSpPr>
        <p:spPr>
          <a:xfrm>
            <a:off x="7862648" y="1188874"/>
            <a:ext cx="2673151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経路詳細が表示。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購入している駅が到着地に</a:t>
            </a:r>
            <a:endParaRPr lang="en-US" altLang="ja-JP" sz="1200" dirty="0">
              <a:solidFill>
                <a:srgbClr val="0D0D0D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なっている場合、広告が表示。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DEC9CCD0-3CF5-7BCB-66F3-03A67AD83A2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到着駅指定広告　広告挙動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2887EE6-9D94-0B20-D492-56388DBCB525}"/>
              </a:ext>
            </a:extLst>
          </p:cNvPr>
          <p:cNvSpPr/>
          <p:nvPr/>
        </p:nvSpPr>
        <p:spPr>
          <a:xfrm>
            <a:off x="1956847" y="4297680"/>
            <a:ext cx="1756633" cy="3934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ACBC6CC-E4DA-27A4-86A1-A8603699A2E6}"/>
              </a:ext>
            </a:extLst>
          </p:cNvPr>
          <p:cNvSpPr/>
          <p:nvPr/>
        </p:nvSpPr>
        <p:spPr>
          <a:xfrm>
            <a:off x="2035633" y="4360066"/>
            <a:ext cx="1756633" cy="3310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1" name="図 20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5CCDFCE-EA94-A855-EF3C-079DF32E4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44" y="1882098"/>
            <a:ext cx="2286022" cy="4148091"/>
          </a:xfrm>
          <a:prstGeom prst="rect">
            <a:avLst/>
          </a:prstGeom>
        </p:spPr>
      </p:pic>
      <p:pic>
        <p:nvPicPr>
          <p:cNvPr id="25" name="図 2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45D4BBF-4318-8277-1DAB-F00743E02F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55" y="1901665"/>
            <a:ext cx="2288793" cy="4148091"/>
          </a:xfrm>
          <a:prstGeom prst="rect">
            <a:avLst/>
          </a:prstGeom>
        </p:spPr>
      </p:pic>
      <p:pic>
        <p:nvPicPr>
          <p:cNvPr id="28" name="図 2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8930674-10C7-0DB0-6580-872B2E46D5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037" y="1901665"/>
            <a:ext cx="2213978" cy="414809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F04D708-5C7C-FA37-BE82-12BB7A7BD811}"/>
              </a:ext>
            </a:extLst>
          </p:cNvPr>
          <p:cNvSpPr/>
          <p:nvPr/>
        </p:nvSpPr>
        <p:spPr>
          <a:xfrm>
            <a:off x="5194852" y="2319130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FD00900-27B4-C989-10FC-263E75A5BFEE}"/>
              </a:ext>
            </a:extLst>
          </p:cNvPr>
          <p:cNvSpPr/>
          <p:nvPr/>
        </p:nvSpPr>
        <p:spPr>
          <a:xfrm>
            <a:off x="1970099" y="4350280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61340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1394</TotalTime>
  <Words>7404</Words>
  <Application>Microsoft Office PowerPoint</Application>
  <PresentationFormat>ワイド画面</PresentationFormat>
  <Paragraphs>1281</Paragraphs>
  <Slides>36</Slides>
  <Notes>26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36</vt:i4>
      </vt:variant>
    </vt:vector>
  </HeadingPairs>
  <TitlesOfParts>
    <vt:vector size="48" baseType="lpstr">
      <vt:lpstr>Hiragino Kaku Gothic Pro</vt:lpstr>
      <vt:lpstr>メイリオ</vt:lpstr>
      <vt:lpstr>メイリオ</vt:lpstr>
      <vt:lpstr>メイリオ 本文</vt:lpstr>
      <vt:lpstr>Yu Gothic</vt:lpstr>
      <vt:lpstr>Arial</vt:lpstr>
      <vt:lpstr>Calibri</vt:lpstr>
      <vt:lpstr>Segoe UI</vt:lpstr>
      <vt:lpstr>Verdana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13</cp:revision>
  <dcterms:created xsi:type="dcterms:W3CDTF">2020-02-26T07:28:11Z</dcterms:created>
  <dcterms:modified xsi:type="dcterms:W3CDTF">2025-03-24T04:42:47Z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2024-12-20T10:10:40Z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2136d603-fb2d-426d-b55a-6da54aec0485</vt:lpwstr>
  </property>
  <property fmtid="{D5CDD505-2E9C-101B-9397-08002B2CF9AE}" pid="8" name="MSIP_Label_defa4170-0d19-0005-0004-bc88714345d2_ContentBits">
    <vt:lpwstr>0</vt:lpwstr>
  </property>
</Properties>
</file>