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589" r:id="rId2"/>
    <p:sldId id="590" r:id="rId3"/>
    <p:sldId id="591" r:id="rId4"/>
    <p:sldId id="592" r:id="rId5"/>
    <p:sldId id="593" r:id="rId6"/>
    <p:sldId id="595" r:id="rId7"/>
    <p:sldId id="553" r:id="rId8"/>
    <p:sldId id="601" r:id="rId9"/>
    <p:sldId id="562" r:id="rId10"/>
    <p:sldId id="574" r:id="rId11"/>
    <p:sldId id="575" r:id="rId12"/>
    <p:sldId id="576" r:id="rId13"/>
    <p:sldId id="615" r:id="rId14"/>
    <p:sldId id="588" r:id="rId15"/>
    <p:sldId id="616" r:id="rId16"/>
    <p:sldId id="578" r:id="rId17"/>
    <p:sldId id="579" r:id="rId18"/>
    <p:sldId id="580" r:id="rId19"/>
    <p:sldId id="514" r:id="rId20"/>
    <p:sldId id="585" r:id="rId21"/>
    <p:sldId id="581" r:id="rId22"/>
    <p:sldId id="586" r:id="rId23"/>
    <p:sldId id="596" r:id="rId24"/>
    <p:sldId id="570" r:id="rId25"/>
    <p:sldId id="623" r:id="rId26"/>
    <p:sldId id="573" r:id="rId27"/>
    <p:sldId id="631" r:id="rId28"/>
    <p:sldId id="632" r:id="rId29"/>
    <p:sldId id="630" r:id="rId30"/>
    <p:sldId id="598" r:id="rId3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EDE"/>
    <a:srgbClr val="F5F5F5"/>
    <a:srgbClr val="ECECEC"/>
    <a:srgbClr val="FBFBFB"/>
    <a:srgbClr val="FFFFFF"/>
    <a:srgbClr val="999999"/>
    <a:srgbClr val="FCEDED"/>
    <a:srgbClr val="FFDBDB"/>
    <a:srgbClr val="C9002C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C244E5-2713-4A92-9848-B95FED963E28}" v="52" dt="2023-08-07T09:04:51.9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7" autoAdjust="0"/>
    <p:restoredTop sz="96678" autoAdjust="0"/>
  </p:normalViewPr>
  <p:slideViewPr>
    <p:cSldViewPr snapToGrid="0">
      <p:cViewPr varScale="1">
        <p:scale>
          <a:sx n="72" d="100"/>
          <a:sy n="72" d="100"/>
        </p:scale>
        <p:origin x="72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40" d="100"/>
        <a:sy n="24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62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2024/5/20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12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171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9275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9677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079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529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7609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110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736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3456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3889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090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0216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639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52688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648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628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1383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188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419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5254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282583" y="5710013"/>
            <a:ext cx="102592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996765" y="6227119"/>
            <a:ext cx="1143903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725807" y="5931299"/>
            <a:ext cx="102592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16262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F74FA470-B922-CF76-77C1-0B50130C20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043" y="2790694"/>
            <a:ext cx="5696262" cy="1413755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 dirty="0"/>
              <a:t>行目タイトルタイトル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B80D547-D955-FB5D-CAE1-459854915AE8}"/>
              </a:ext>
            </a:extLst>
          </p:cNvPr>
          <p:cNvSpPr txBox="1"/>
          <p:nvPr userDrawn="1"/>
        </p:nvSpPr>
        <p:spPr>
          <a:xfrm>
            <a:off x="438974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2024/2/7</a:t>
            </a:r>
          </a:p>
        </p:txBody>
      </p:sp>
      <p:sp>
        <p:nvSpPr>
          <p:cNvPr id="12" name="角丸四角形 10">
            <a:extLst>
              <a:ext uri="{FF2B5EF4-FFF2-40B4-BE49-F238E27FC236}">
                <a16:creationId xmlns:a16="http://schemas.microsoft.com/office/drawing/2014/main" id="{1CC2295D-1B72-E309-4CD6-F5D2A3D05114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43B7E6D-CC82-AEFD-61C6-AA2A4D6E9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C4A9C52-9C83-5370-B3F6-0F4ADA8BDE44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3714AD9-8779-81E7-8518-6EF2EAE2777C}"/>
              </a:ext>
            </a:extLst>
          </p:cNvPr>
          <p:cNvSpPr txBox="1"/>
          <p:nvPr userDrawn="1"/>
        </p:nvSpPr>
        <p:spPr>
          <a:xfrm>
            <a:off x="959942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 dirty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</p:spTree>
    <p:extLst>
      <p:ext uri="{BB962C8B-B14F-4D97-AF65-F5344CB8AC3E}">
        <p14:creationId xmlns:p14="http://schemas.microsoft.com/office/powerpoint/2010/main" val="1317098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目次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6030C7D-94B5-12AE-CA2C-FDAD0D79A8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A95148-BF84-6D1E-E0CF-5C19FD29FE70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26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">
            <a:extLst>
              <a:ext uri="{FF2B5EF4-FFF2-40B4-BE49-F238E27FC236}">
                <a16:creationId xmlns:a16="http://schemas.microsoft.com/office/drawing/2014/main" id="{D44F6A60-70A9-2876-A875-6FB30166F4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BA0A0CF-4C34-456B-1278-158391591519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4434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携帯電話を持っている手">
            <a:extLst>
              <a:ext uri="{FF2B5EF4-FFF2-40B4-BE49-F238E27FC236}">
                <a16:creationId xmlns:a16="http://schemas.microsoft.com/office/drawing/2014/main" id="{44FB7C00-13EB-2195-9D06-C47028A0CE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2107EE8-891D-FA79-3F49-6D11C7C098D0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角丸四角形 5">
            <a:extLst>
              <a:ext uri="{FF2B5EF4-FFF2-40B4-BE49-F238E27FC236}">
                <a16:creationId xmlns:a16="http://schemas.microsoft.com/office/drawing/2014/main" id="{B963F7A7-8706-0651-495D-650D9F8056E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AF59CC4-92D1-32B1-06A5-8188A148FE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44CE542-7BE0-EB77-8CF0-2E0B763E2B98}"/>
              </a:ext>
            </a:extLst>
          </p:cNvPr>
          <p:cNvSpPr txBox="1"/>
          <p:nvPr userDrawn="1"/>
        </p:nvSpPr>
        <p:spPr>
          <a:xfrm>
            <a:off x="4304574" y="5220647"/>
            <a:ext cx="3562321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2351383-FB91-DB20-586C-0AF699D63106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814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453430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C2A974A-BD36-8C97-40A0-DB582C1418BF}"/>
              </a:ext>
            </a:extLst>
          </p:cNvPr>
          <p:cNvSpPr txBox="1"/>
          <p:nvPr userDrawn="1"/>
        </p:nvSpPr>
        <p:spPr>
          <a:xfrm>
            <a:off x="607656" y="5710013"/>
            <a:ext cx="170085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  <a:p>
            <a:pPr algn="r"/>
            <a:endParaRPr kumimoji="1" lang="en-US" altLang="ja-JP" sz="140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  <a:p>
            <a:pPr algn="r"/>
            <a:r>
              <a:rPr kumimoji="1" lang="ja-JP" altLang="en-US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更新日：</a:t>
            </a:r>
            <a:r>
              <a:rPr kumimoji="1" lang="en-US" altLang="ja-JP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2023/2/16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F64E951-8A5A-F20C-F424-B57522E8186A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737" r:id="rId9"/>
    <p:sldLayoutId id="2147483850" r:id="rId10"/>
    <p:sldLayoutId id="2147483853" r:id="rId11"/>
    <p:sldLayoutId id="2147483851" r:id="rId12"/>
    <p:sldLayoutId id="2147483852" r:id="rId13"/>
    <p:sldLayoutId id="2147483760" r:id="rId14"/>
    <p:sldLayoutId id="2147483846" r:id="rId15"/>
    <p:sldLayoutId id="2147483847" r:id="rId16"/>
    <p:sldLayoutId id="2147483845" r:id="rId17"/>
    <p:sldLayoutId id="2147483849" r:id="rId18"/>
    <p:sldLayoutId id="2147483864" r:id="rId19"/>
    <p:sldLayoutId id="2147483820" r:id="rId20"/>
    <p:sldLayoutId id="2147483762" r:id="rId21"/>
    <p:sldLayoutId id="2147483782" r:id="rId22"/>
    <p:sldLayoutId id="2147483793" r:id="rId23"/>
    <p:sldLayoutId id="2147483799" r:id="rId24"/>
    <p:sldLayoutId id="2147483800" r:id="rId25"/>
    <p:sldLayoutId id="2147483794" r:id="rId26"/>
    <p:sldLayoutId id="2147483863" r:id="rId27"/>
    <p:sldLayoutId id="2147483865" r:id="rId28"/>
    <p:sldLayoutId id="2147483870" r:id="rId29"/>
    <p:sldLayoutId id="2147483871" r:id="rId30"/>
    <p:sldLayoutId id="2147483872" r:id="rId31"/>
    <p:sldLayoutId id="2147483873" r:id="rId32"/>
    <p:sldLayoutId id="2147483874" r:id="rId33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ads-help.yahoo.co.jp/yahooads/guideline/articledetail?lan=ja&amp;aid=1493&amp;o=default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ads-help.yahoo-net.jp/s/article/H000044833?language=j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9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ads-help.yahoo-net.jp/s/article/H000044833?language=j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ads-help.yahoo-net.jp/" TargetMode="External"/><Relationship Id="rId5" Type="http://schemas.openxmlformats.org/officeDocument/2006/relationships/hyperlink" Target="https://www.lycbiz.com/jp/terms-and-policies/yahoo/" TargetMode="External"/><Relationship Id="rId4" Type="http://schemas.openxmlformats.org/officeDocument/2006/relationships/hyperlink" Target="https://www.lycbiz.com/jp/download/yahoo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1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yadui.business.yahoo.co.jp/agencyportal/30187098/" TargetMode="External"/><Relationship Id="rId3" Type="http://schemas.openxmlformats.org/officeDocument/2006/relationships/image" Target="../media/image18.emf"/><Relationship Id="rId7" Type="http://schemas.openxmlformats.org/officeDocument/2006/relationships/hyperlink" Target="https://portal.yadui.business.yahoo.co.jp/agencyportal/30335704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873240/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emf"/><Relationship Id="rId9" Type="http://schemas.openxmlformats.org/officeDocument/2006/relationships/hyperlink" Target="https://portal.yadui.business.yahoo.co.jp/agencyportal/1052207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2.png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s://ads-help.yahoo.co.jp/yahooads/guideline/articledetail?lan=ja&amp;aid=1493&amp;o=default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CCF94-73B7-3C10-BEF3-5ADF2DE99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487" y="2790694"/>
            <a:ext cx="5656521" cy="1413755"/>
          </a:xfrm>
        </p:spPr>
        <p:txBody>
          <a:bodyPr/>
          <a:lstStyle/>
          <a:p>
            <a:r>
              <a:rPr kumimoji="1" lang="ja-JP" altLang="en-US" dirty="0"/>
              <a:t>ディスプレイ広告 </a:t>
            </a:r>
            <a:r>
              <a:rPr lang="ja-JP" altLang="en-US" dirty="0"/>
              <a:t>（</a:t>
            </a:r>
            <a:r>
              <a:rPr kumimoji="1" lang="ja-JP" altLang="en-US" dirty="0"/>
              <a:t>予約型</a:t>
            </a:r>
            <a:r>
              <a:rPr lang="ja-JP" altLang="en-US" dirty="0"/>
              <a:t>）</a:t>
            </a:r>
            <a:br>
              <a:rPr kumimoji="1" lang="en-US" altLang="ja-JP" dirty="0"/>
            </a:br>
            <a:r>
              <a:rPr kumimoji="1" lang="ja-JP" altLang="en-US" dirty="0"/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618104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980647"/>
              </p:ext>
            </p:extLst>
          </p:nvPr>
        </p:nvGraphicFramePr>
        <p:xfrm>
          <a:off x="479425" y="1090059"/>
          <a:ext cx="11242472" cy="5088174"/>
        </p:xfrm>
        <a:graphic>
          <a:graphicData uri="http://schemas.openxmlformats.org/drawingml/2006/table">
            <a:tbl>
              <a:tblPr firstCol="1" bandRow="1"/>
              <a:tblGrid>
                <a:gridCol w="14010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95046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09139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054086067"/>
                    </a:ext>
                  </a:extLst>
                </a:gridCol>
                <a:gridCol w="613899">
                  <a:extLst>
                    <a:ext uri="{9D8B030D-6E8A-4147-A177-3AD203B41FA5}">
                      <a16:colId xmlns:a16="http://schemas.microsoft.com/office/drawing/2014/main" val="3758870668"/>
                    </a:ext>
                  </a:extLst>
                </a:gridCol>
                <a:gridCol w="1251324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9593">
                  <a:extLst>
                    <a:ext uri="{9D8B030D-6E8A-4147-A177-3AD203B41FA5}">
                      <a16:colId xmlns:a16="http://schemas.microsoft.com/office/drawing/2014/main" val="517657099"/>
                    </a:ext>
                  </a:extLst>
                </a:gridCol>
                <a:gridCol w="122269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5338">
                  <a:extLst>
                    <a:ext uri="{9D8B030D-6E8A-4147-A177-3AD203B41FA5}">
                      <a16:colId xmlns:a16="http://schemas.microsoft.com/office/drawing/2014/main" val="1157670479"/>
                    </a:ext>
                  </a:extLst>
                </a:gridCol>
                <a:gridCol w="1194060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33916451"/>
                    </a:ext>
                  </a:extLst>
                </a:gridCol>
                <a:gridCol w="670460">
                  <a:extLst>
                    <a:ext uri="{9D8B030D-6E8A-4147-A177-3AD203B41FA5}">
                      <a16:colId xmlns:a16="http://schemas.microsoft.com/office/drawing/2014/main" val="1117088551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2292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024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83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EAB74A18-4F4C-1C21-6533-194C178C38A1}"/>
              </a:ext>
            </a:extLst>
          </p:cNvPr>
          <p:cNvSpPr>
            <a:spLocks noChangeAspect="1"/>
          </p:cNvSpPr>
          <p:nvPr/>
        </p:nvSpPr>
        <p:spPr>
          <a:xfrm>
            <a:off x="7325379" y="2620139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7" name="図プレースホルダー 16" descr="アイコン&#10;&#10;自動的に生成された説明">
            <a:extLst>
              <a:ext uri="{FF2B5EF4-FFF2-40B4-BE49-F238E27FC236}">
                <a16:creationId xmlns:a16="http://schemas.microsoft.com/office/drawing/2014/main" id="{A5AA4462-2AC1-BB60-E35F-A84EC70251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B85D26-3FA9-E3E7-EAA6-7272DB8DC0E4}"/>
              </a:ext>
            </a:extLst>
          </p:cNvPr>
          <p:cNvSpPr/>
          <p:nvPr/>
        </p:nvSpPr>
        <p:spPr>
          <a:xfrm>
            <a:off x="555391" y="621850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324BF85-1DFE-C5B7-D45E-8ED6D4357BB8}"/>
              </a:ext>
            </a:extLst>
          </p:cNvPr>
          <p:cNvSpPr/>
          <p:nvPr/>
        </p:nvSpPr>
        <p:spPr>
          <a:xfrm>
            <a:off x="8482269" y="6308357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97371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620938"/>
              </p:ext>
            </p:extLst>
          </p:nvPr>
        </p:nvGraphicFramePr>
        <p:xfrm>
          <a:off x="479425" y="1062900"/>
          <a:ext cx="11242098" cy="5131785"/>
        </p:xfrm>
        <a:graphic>
          <a:graphicData uri="http://schemas.openxmlformats.org/drawingml/2006/table">
            <a:tbl>
              <a:tblPr firstCol="1" bandRow="1"/>
              <a:tblGrid>
                <a:gridCol w="140742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74841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03657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28455213"/>
                    </a:ext>
                  </a:extLst>
                </a:gridCol>
                <a:gridCol w="468357">
                  <a:extLst>
                    <a:ext uri="{9D8B030D-6E8A-4147-A177-3AD203B41FA5}">
                      <a16:colId xmlns:a16="http://schemas.microsoft.com/office/drawing/2014/main" val="3491006422"/>
                    </a:ext>
                  </a:extLst>
                </a:gridCol>
                <a:gridCol w="1007169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26255">
                  <a:extLst>
                    <a:ext uri="{9D8B030D-6E8A-4147-A177-3AD203B41FA5}">
                      <a16:colId xmlns:a16="http://schemas.microsoft.com/office/drawing/2014/main" val="1523555283"/>
                    </a:ext>
                  </a:extLst>
                </a:gridCol>
                <a:gridCol w="505983">
                  <a:extLst>
                    <a:ext uri="{9D8B030D-6E8A-4147-A177-3AD203B41FA5}">
                      <a16:colId xmlns:a16="http://schemas.microsoft.com/office/drawing/2014/main" val="1194680518"/>
                    </a:ext>
                  </a:extLst>
                </a:gridCol>
                <a:gridCol w="1021873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3461586"/>
                    </a:ext>
                  </a:extLst>
                </a:gridCol>
                <a:gridCol w="536257">
                  <a:extLst>
                    <a:ext uri="{9D8B030D-6E8A-4147-A177-3AD203B41FA5}">
                      <a16:colId xmlns:a16="http://schemas.microsoft.com/office/drawing/2014/main" val="868495894"/>
                    </a:ext>
                  </a:extLst>
                </a:gridCol>
                <a:gridCol w="1043928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121432487"/>
                    </a:ext>
                  </a:extLst>
                </a:gridCol>
                <a:gridCol w="500366">
                  <a:extLst>
                    <a:ext uri="{9D8B030D-6E8A-4147-A177-3AD203B41FA5}">
                      <a16:colId xmlns:a16="http://schemas.microsoft.com/office/drawing/2014/main" val="754637424"/>
                    </a:ext>
                  </a:extLst>
                </a:gridCol>
                <a:gridCol w="104392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805562872"/>
                    </a:ext>
                  </a:extLst>
                </a:gridCol>
                <a:gridCol w="359458">
                  <a:extLst>
                    <a:ext uri="{9D8B030D-6E8A-4147-A177-3AD203B41FA5}">
                      <a16:colId xmlns:a16="http://schemas.microsoft.com/office/drawing/2014/main" val="3138108266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479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1000008212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835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873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835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167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93,000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167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F1D3BC15-6336-2C9F-D604-9EFE73BD33F8}"/>
              </a:ext>
            </a:extLst>
          </p:cNvPr>
          <p:cNvSpPr>
            <a:spLocks noChangeAspect="1"/>
          </p:cNvSpPr>
          <p:nvPr/>
        </p:nvSpPr>
        <p:spPr>
          <a:xfrm>
            <a:off x="7244694" y="267617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B0DBB577-EB56-37EB-CD93-6304753002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FB42E10-0E3F-EBE5-D752-7D5B003849A2}"/>
              </a:ext>
            </a:extLst>
          </p:cNvPr>
          <p:cNvSpPr/>
          <p:nvPr/>
        </p:nvSpPr>
        <p:spPr>
          <a:xfrm>
            <a:off x="555391" y="6228347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C99A79D-2837-69E4-77EB-4B7DAA59CD23}"/>
              </a:ext>
            </a:extLst>
          </p:cNvPr>
          <p:cNvSpPr/>
          <p:nvPr/>
        </p:nvSpPr>
        <p:spPr>
          <a:xfrm>
            <a:off x="8574552" y="6253361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2363280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83686"/>
              </p:ext>
            </p:extLst>
          </p:nvPr>
        </p:nvGraphicFramePr>
        <p:xfrm>
          <a:off x="479423" y="1056575"/>
          <a:ext cx="11246174" cy="5173410"/>
        </p:xfrm>
        <a:graphic>
          <a:graphicData uri="http://schemas.openxmlformats.org/drawingml/2006/table">
            <a:tbl>
              <a:tblPr firstCol="1" bandRow="1"/>
              <a:tblGrid>
                <a:gridCol w="139193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601559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0015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519093549"/>
                    </a:ext>
                  </a:extLst>
                </a:gridCol>
                <a:gridCol w="618931">
                  <a:extLst>
                    <a:ext uri="{9D8B030D-6E8A-4147-A177-3AD203B41FA5}">
                      <a16:colId xmlns:a16="http://schemas.microsoft.com/office/drawing/2014/main" val="2767616810"/>
                    </a:ext>
                  </a:extLst>
                </a:gridCol>
                <a:gridCol w="1264275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94526045"/>
                    </a:ext>
                  </a:extLst>
                </a:gridCol>
                <a:gridCol w="636303">
                  <a:extLst>
                    <a:ext uri="{9D8B030D-6E8A-4147-A177-3AD203B41FA5}">
                      <a16:colId xmlns:a16="http://schemas.microsoft.com/office/drawing/2014/main" val="241326037"/>
                    </a:ext>
                  </a:extLst>
                </a:gridCol>
                <a:gridCol w="1213821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59560272"/>
                    </a:ext>
                  </a:extLst>
                </a:gridCol>
                <a:gridCol w="653675">
                  <a:extLst>
                    <a:ext uri="{9D8B030D-6E8A-4147-A177-3AD203B41FA5}">
                      <a16:colId xmlns:a16="http://schemas.microsoft.com/office/drawing/2014/main" val="2495807198"/>
                    </a:ext>
                  </a:extLst>
                </a:gridCol>
                <a:gridCol w="1192512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48995112"/>
                    </a:ext>
                  </a:extLst>
                </a:gridCol>
                <a:gridCol w="671047">
                  <a:extLst>
                    <a:ext uri="{9D8B030D-6E8A-4147-A177-3AD203B41FA5}">
                      <a16:colId xmlns:a16="http://schemas.microsoft.com/office/drawing/2014/main" val="840188204"/>
                    </a:ext>
                  </a:extLst>
                </a:gridCol>
                <a:gridCol w="1234604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333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1000008230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1000008241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85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266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36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36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13,500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4599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3" name="円/楕円 19">
            <a:extLst>
              <a:ext uri="{FF2B5EF4-FFF2-40B4-BE49-F238E27FC236}">
                <a16:creationId xmlns:a16="http://schemas.microsoft.com/office/drawing/2014/main" id="{9176EE98-E0C6-919E-10E8-DC381D0D1CB4}"/>
              </a:ext>
            </a:extLst>
          </p:cNvPr>
          <p:cNvSpPr>
            <a:spLocks noChangeAspect="1"/>
          </p:cNvSpPr>
          <p:nvPr/>
        </p:nvSpPr>
        <p:spPr>
          <a:xfrm>
            <a:off x="7312870" y="258977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72AE318-B0D9-1D14-6EC8-7D5C87F493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DF4FA5-B6B8-AE5C-47EF-5D41CCA11109}"/>
              </a:ext>
            </a:extLst>
          </p:cNvPr>
          <p:cNvSpPr/>
          <p:nvPr/>
        </p:nvSpPr>
        <p:spPr>
          <a:xfrm>
            <a:off x="555391" y="6254870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D63F60-945C-3179-B772-254E3EDF67D9}"/>
              </a:ext>
            </a:extLst>
          </p:cNvPr>
          <p:cNvSpPr/>
          <p:nvPr/>
        </p:nvSpPr>
        <p:spPr>
          <a:xfrm>
            <a:off x="8574552" y="629586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3138813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9B11FB3-D319-F680-E02A-AF514548708D}"/>
              </a:ext>
            </a:extLst>
          </p:cNvPr>
          <p:cNvSpPr/>
          <p:nvPr/>
        </p:nvSpPr>
        <p:spPr>
          <a:xfrm>
            <a:off x="475574" y="6422639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18B31-197A-83B0-5A94-0A1E79A47069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到着駅指定広告　広告挙動</a:t>
            </a:r>
          </a:p>
        </p:txBody>
      </p: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0DE597FE-7569-157D-6EEE-582908AC4EB0}"/>
              </a:ext>
            </a:extLst>
          </p:cNvPr>
          <p:cNvSpPr/>
          <p:nvPr/>
        </p:nvSpPr>
        <p:spPr>
          <a:xfrm>
            <a:off x="1779574" y="168557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81865439-B595-3E0D-6733-251F82C9C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商品スペック</a:t>
            </a:r>
            <a:endParaRPr lang="en-US" altLang="ja-JP" dirty="0"/>
          </a:p>
        </p:txBody>
      </p:sp>
      <p:pic>
        <p:nvPicPr>
          <p:cNvPr id="24" name="図プレースホルダー 23" descr="アイコン&#10;&#10;自動的に生成された説明">
            <a:extLst>
              <a:ext uri="{FF2B5EF4-FFF2-40B4-BE49-F238E27FC236}">
                <a16:creationId xmlns:a16="http://schemas.microsoft.com/office/drawing/2014/main" id="{281A4442-F7FC-0676-2830-9392070DC5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7B62F065-11A8-E1F2-CD69-A845CDE0808C}"/>
              </a:ext>
            </a:extLst>
          </p:cNvPr>
          <p:cNvSpPr/>
          <p:nvPr/>
        </p:nvSpPr>
        <p:spPr>
          <a:xfrm>
            <a:off x="1745057" y="169926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2" name="テキスト プレースホルダー 35">
            <a:extLst>
              <a:ext uri="{FF2B5EF4-FFF2-40B4-BE49-F238E27FC236}">
                <a16:creationId xmlns:a16="http://schemas.microsoft.com/office/drawing/2014/main" id="{BCD3FD22-F459-B805-5C32-BF168E0965BB}"/>
              </a:ext>
            </a:extLst>
          </p:cNvPr>
          <p:cNvSpPr txBox="1">
            <a:spLocks/>
          </p:cNvSpPr>
          <p:nvPr/>
        </p:nvSpPr>
        <p:spPr>
          <a:xfrm>
            <a:off x="3762627" y="207998"/>
            <a:ext cx="5325181" cy="335028"/>
          </a:xfrm>
          <a:prstGeom prst="rect">
            <a:avLst/>
          </a:prstGeom>
        </p:spPr>
        <p:txBody>
          <a:bodyPr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CD15460-EC71-A4E1-FEBE-158EF72A3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159" y="2416120"/>
            <a:ext cx="1872208" cy="371721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C103719-BA5F-0D46-BBDE-1DFFF807B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089" y="2416120"/>
            <a:ext cx="1884574" cy="371721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3B1837C-EF14-340C-CCA7-968DB18D7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0037" y="2416120"/>
            <a:ext cx="1887978" cy="3717218"/>
          </a:xfrm>
          <a:prstGeom prst="rect">
            <a:avLst/>
          </a:prstGeom>
        </p:spPr>
      </p:pic>
      <p:sp>
        <p:nvSpPr>
          <p:cNvPr id="6" name="二等辺三角形 5">
            <a:extLst>
              <a:ext uri="{FF2B5EF4-FFF2-40B4-BE49-F238E27FC236}">
                <a16:creationId xmlns:a16="http://schemas.microsoft.com/office/drawing/2014/main" id="{20BBE730-EC62-81FA-8AE7-D94FE633B8FB}"/>
              </a:ext>
            </a:extLst>
          </p:cNvPr>
          <p:cNvSpPr/>
          <p:nvPr/>
        </p:nvSpPr>
        <p:spPr bwMode="auto">
          <a:xfrm rot="5400000">
            <a:off x="3982749" y="4040574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9D0570A8-65E3-8510-9757-66BA8FF895A7}"/>
              </a:ext>
            </a:extLst>
          </p:cNvPr>
          <p:cNvSpPr/>
          <p:nvPr/>
        </p:nvSpPr>
        <p:spPr bwMode="auto">
          <a:xfrm rot="5400000">
            <a:off x="7151101" y="4040574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11" name="角丸四角形 46">
            <a:extLst>
              <a:ext uri="{FF2B5EF4-FFF2-40B4-BE49-F238E27FC236}">
                <a16:creationId xmlns:a16="http://schemas.microsoft.com/office/drawing/2014/main" id="{7A179520-70AB-564B-2F26-696D73930F6C}"/>
              </a:ext>
            </a:extLst>
          </p:cNvPr>
          <p:cNvSpPr/>
          <p:nvPr/>
        </p:nvSpPr>
        <p:spPr>
          <a:xfrm>
            <a:off x="1779574" y="1756697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Yahoo!</a:t>
            </a:r>
            <a:r>
              <a:rPr lang="ja-JP" altLang="en-US" sz="1200" dirty="0">
                <a:solidFill>
                  <a:schemeClr val="tx1"/>
                </a:solidFill>
              </a:rPr>
              <a:t>乗換案内で駅を検索</a:t>
            </a:r>
          </a:p>
        </p:txBody>
      </p:sp>
      <p:sp>
        <p:nvSpPr>
          <p:cNvPr id="12" name="角丸四角形 46">
            <a:extLst>
              <a:ext uri="{FF2B5EF4-FFF2-40B4-BE49-F238E27FC236}">
                <a16:creationId xmlns:a16="http://schemas.microsoft.com/office/drawing/2014/main" id="{17655277-EC4E-2A82-477B-C78FCF532E28}"/>
              </a:ext>
            </a:extLst>
          </p:cNvPr>
          <p:cNvSpPr/>
          <p:nvPr/>
        </p:nvSpPr>
        <p:spPr>
          <a:xfrm>
            <a:off x="4729977" y="1751349"/>
            <a:ext cx="2673151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（アプリのみ）経路一覧が表示</a:t>
            </a:r>
          </a:p>
        </p:txBody>
      </p:sp>
      <p:sp>
        <p:nvSpPr>
          <p:cNvPr id="23" name="角丸四角形 46">
            <a:extLst>
              <a:ext uri="{FF2B5EF4-FFF2-40B4-BE49-F238E27FC236}">
                <a16:creationId xmlns:a16="http://schemas.microsoft.com/office/drawing/2014/main" id="{0C813C5E-6B42-1038-DB5C-11299A720495}"/>
              </a:ext>
            </a:extLst>
          </p:cNvPr>
          <p:cNvSpPr/>
          <p:nvPr/>
        </p:nvSpPr>
        <p:spPr>
          <a:xfrm>
            <a:off x="7862648" y="1556618"/>
            <a:ext cx="2673151" cy="6701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経路詳細が表示。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購入している駅が到着地に</a:t>
            </a:r>
            <a:endParaRPr lang="en-US" altLang="ja-JP" sz="1200" dirty="0">
              <a:solidFill>
                <a:schemeClr val="tx1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なっている場合、広告が表示。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CFEAA221-7EF4-C417-11DA-88089EA66C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1725632" y="2218612"/>
            <a:ext cx="2287569" cy="4148322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843A79BD-71AD-C891-530F-7693AE6F96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4899536" y="2249611"/>
            <a:ext cx="2287569" cy="414832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D11E3F93-C859-2DB8-8DC5-6A837EAA23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101053" y="2269409"/>
            <a:ext cx="2215127" cy="414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7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8F62498E-EA71-6E8F-3ABF-44865B5DC823}"/>
              </a:ext>
            </a:extLst>
          </p:cNvPr>
          <p:cNvSpPr txBox="1"/>
          <p:nvPr/>
        </p:nvSpPr>
        <p:spPr>
          <a:xfrm>
            <a:off x="5926230" y="6224799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7178234" y="1721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464391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365836" y="1451451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フリーフォーム 24">
            <a:extLst>
              <a:ext uri="{FF2B5EF4-FFF2-40B4-BE49-F238E27FC236}">
                <a16:creationId xmlns:a16="http://schemas.microsoft.com/office/drawing/2014/main" id="{1B7E617F-3ABE-6E1F-EDFA-1386B289138C}"/>
              </a:ext>
            </a:extLst>
          </p:cNvPr>
          <p:cNvSpPr/>
          <p:nvPr/>
        </p:nvSpPr>
        <p:spPr>
          <a:xfrm>
            <a:off x="11155992" y="1721488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27">
            <a:extLst>
              <a:ext uri="{FF2B5EF4-FFF2-40B4-BE49-F238E27FC236}">
                <a16:creationId xmlns:a16="http://schemas.microsoft.com/office/drawing/2014/main" id="{C79C2654-939B-8B0C-B6BE-4EEC8E013705}"/>
              </a:ext>
            </a:extLst>
          </p:cNvPr>
          <p:cNvSpPr/>
          <p:nvPr/>
        </p:nvSpPr>
        <p:spPr>
          <a:xfrm>
            <a:off x="861687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円/楕円 28">
            <a:extLst>
              <a:ext uri="{FF2B5EF4-FFF2-40B4-BE49-F238E27FC236}">
                <a16:creationId xmlns:a16="http://schemas.microsoft.com/office/drawing/2014/main" id="{A481F14A-8536-34B0-2B68-0A8171279C16}"/>
              </a:ext>
            </a:extLst>
          </p:cNvPr>
          <p:cNvSpPr>
            <a:spLocks noChangeAspect="1"/>
          </p:cNvSpPr>
          <p:nvPr/>
        </p:nvSpPr>
        <p:spPr>
          <a:xfrm>
            <a:off x="8434050" y="1440630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4233F286-5FDC-C631-4EED-2B0039343D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BA3F5C5-613E-4F4A-AA9E-CBE69DDD7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5693" y="2339770"/>
            <a:ext cx="2252025" cy="440149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A734FF8-693F-7639-9272-A8DB054D71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673" y="2380833"/>
            <a:ext cx="2251836" cy="4401499"/>
          </a:xfrm>
          <a:prstGeom prst="rect">
            <a:avLst/>
          </a:prstGeom>
        </p:spPr>
      </p:pic>
      <p:sp>
        <p:nvSpPr>
          <p:cNvPr id="11" name="角丸四角形 46">
            <a:extLst>
              <a:ext uri="{FF2B5EF4-FFF2-40B4-BE49-F238E27FC236}">
                <a16:creationId xmlns:a16="http://schemas.microsoft.com/office/drawing/2014/main" id="{C71E7E22-7AF7-1FC6-D9C7-C68F01555974}"/>
              </a:ext>
            </a:extLst>
          </p:cNvPr>
          <p:cNvSpPr/>
          <p:nvPr/>
        </p:nvSpPr>
        <p:spPr>
          <a:xfrm>
            <a:off x="479425" y="88350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角丸四角形 47">
            <a:extLst>
              <a:ext uri="{FF2B5EF4-FFF2-40B4-BE49-F238E27FC236}">
                <a16:creationId xmlns:a16="http://schemas.microsoft.com/office/drawing/2014/main" id="{7A8475F9-B363-319A-E15B-BE642BC22CE3}"/>
              </a:ext>
            </a:extLst>
          </p:cNvPr>
          <p:cNvSpPr/>
          <p:nvPr/>
        </p:nvSpPr>
        <p:spPr>
          <a:xfrm>
            <a:off x="2659095" y="889260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フリーフォーム 24">
            <a:extLst>
              <a:ext uri="{FF2B5EF4-FFF2-40B4-BE49-F238E27FC236}">
                <a16:creationId xmlns:a16="http://schemas.microsoft.com/office/drawing/2014/main" id="{9561F999-A058-D01F-2264-E11D279774FD}"/>
              </a:ext>
            </a:extLst>
          </p:cNvPr>
          <p:cNvSpPr/>
          <p:nvPr/>
        </p:nvSpPr>
        <p:spPr>
          <a:xfrm>
            <a:off x="3298441" y="1746888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角丸四角形 27">
            <a:extLst>
              <a:ext uri="{FF2B5EF4-FFF2-40B4-BE49-F238E27FC236}">
                <a16:creationId xmlns:a16="http://schemas.microsoft.com/office/drawing/2014/main" id="{51491EFC-6333-4F88-B81C-B3C73593B4BF}"/>
              </a:ext>
            </a:extLst>
          </p:cNvPr>
          <p:cNvSpPr/>
          <p:nvPr/>
        </p:nvSpPr>
        <p:spPr>
          <a:xfrm>
            <a:off x="764124" y="1437632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円/楕円 28">
            <a:extLst>
              <a:ext uri="{FF2B5EF4-FFF2-40B4-BE49-F238E27FC236}">
                <a16:creationId xmlns:a16="http://schemas.microsoft.com/office/drawing/2014/main" id="{B63A4D68-1976-C0B2-417F-526218AD4EFE}"/>
              </a:ext>
            </a:extLst>
          </p:cNvPr>
          <p:cNvSpPr>
            <a:spLocks noChangeAspect="1"/>
          </p:cNvSpPr>
          <p:nvPr/>
        </p:nvSpPr>
        <p:spPr>
          <a:xfrm>
            <a:off x="486043" y="1476850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46CAB99F-EBD3-7CAC-12F3-D6B28469E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589" y="2409708"/>
            <a:ext cx="2216852" cy="440149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6700019-C73D-FC78-F85D-A6BA3A8FB4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4754185" y="2211514"/>
            <a:ext cx="2629536" cy="427412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08BA653-1C72-385D-FE92-A2C31C3612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834051" y="2228383"/>
            <a:ext cx="2629536" cy="427412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10ED708F-03CB-C4A4-5073-7C24BBC958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73003" y="2227463"/>
            <a:ext cx="2629536" cy="4274120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2659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https://ads-help.yahoo-net.jp/s/article/H000044930?language=ja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567142" y="6417566"/>
            <a:ext cx="2769989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DF775E1-3A9C-5E66-BBED-9C3ED359F0D0}"/>
              </a:ext>
            </a:extLst>
          </p:cNvPr>
          <p:cNvSpPr txBox="1"/>
          <p:nvPr/>
        </p:nvSpPr>
        <p:spPr>
          <a:xfrm>
            <a:off x="6518354" y="5957347"/>
            <a:ext cx="5078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ja-JP" sz="900" dirty="0">
                <a:solidFill>
                  <a:schemeClr val="accent6"/>
                </a:solidFill>
              </a:rPr>
              <a:t>※</a:t>
            </a:r>
            <a:r>
              <a:rPr lang="ja-JP" altLang="en-US" sz="900" dirty="0">
                <a:solidFill>
                  <a:schemeClr val="accent6"/>
                </a:solidFill>
              </a:rPr>
              <a:t>駅下バナー（バナー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9</a:t>
            </a:r>
            <a:r>
              <a:rPr lang="ja-JP" altLang="en-US" sz="900" dirty="0">
                <a:solidFill>
                  <a:schemeClr val="accent6"/>
                </a:solidFill>
              </a:rPr>
              <a:t>、バナー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）は、アプリ面では最終到着駅の直下、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ja-JP" altLang="en-US" sz="900" dirty="0">
                <a:solidFill>
                  <a:schemeClr val="accent6"/>
                </a:solidFill>
              </a:rPr>
              <a:t>　</a:t>
            </a:r>
            <a:r>
              <a:rPr lang="en-US" altLang="ja-JP" sz="900" dirty="0">
                <a:solidFill>
                  <a:schemeClr val="accent6"/>
                </a:solidFill>
              </a:rPr>
              <a:t>WEB</a:t>
            </a:r>
            <a:r>
              <a:rPr lang="ja-JP" altLang="en-US" sz="900" dirty="0">
                <a:solidFill>
                  <a:schemeClr val="accent6"/>
                </a:solidFill>
              </a:rPr>
              <a:t>ブラウザ面では、経路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の最終到着駅の直下に掲載されます。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en-US" altLang="ja-JP" sz="900" dirty="0">
                <a:solidFill>
                  <a:schemeClr val="accent6"/>
                </a:solidFill>
              </a:rPr>
              <a:t>※</a:t>
            </a:r>
            <a:r>
              <a:rPr lang="ja-JP" altLang="en-US" sz="900" dirty="0">
                <a:solidFill>
                  <a:schemeClr val="accent6"/>
                </a:solidFill>
              </a:rPr>
              <a:t>駅下バナーセット掲載時のバナー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5</a:t>
            </a:r>
            <a:r>
              <a:rPr lang="ja-JP" altLang="en-US" sz="900" dirty="0">
                <a:solidFill>
                  <a:schemeClr val="accent6"/>
                </a:solidFill>
              </a:rPr>
              <a:t>とバナー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9</a:t>
            </a:r>
            <a:r>
              <a:rPr lang="ja-JP" altLang="en-US" sz="900" dirty="0">
                <a:solidFill>
                  <a:schemeClr val="accent6"/>
                </a:solidFill>
              </a:rPr>
              <a:t>、バナー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を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ja-JP" altLang="en-US" sz="900" dirty="0">
                <a:solidFill>
                  <a:schemeClr val="accent6"/>
                </a:solidFill>
              </a:rPr>
              <a:t>　複数入稿した場合、掲載時の両バナーの組み合わせの指定はできません。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BFCDA61-2E26-C78E-4A50-FB78895B858D}"/>
              </a:ext>
            </a:extLst>
          </p:cNvPr>
          <p:cNvSpPr txBox="1"/>
          <p:nvPr/>
        </p:nvSpPr>
        <p:spPr>
          <a:xfrm>
            <a:off x="11070104" y="6512464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9BE3814-4A7E-F96C-F94A-3B00F81E6BE0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250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027933"/>
              </p:ext>
            </p:extLst>
          </p:nvPr>
        </p:nvGraphicFramePr>
        <p:xfrm>
          <a:off x="479426" y="1070707"/>
          <a:ext cx="11233145" cy="5142437"/>
        </p:xfrm>
        <a:graphic>
          <a:graphicData uri="http://schemas.openxmlformats.org/drawingml/2006/table">
            <a:tbl>
              <a:tblPr firstCol="1" bandRow="1"/>
              <a:tblGrid>
                <a:gridCol w="130182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23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935401049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432769">
                  <a:extLst>
                    <a:ext uri="{9D8B030D-6E8A-4147-A177-3AD203B41FA5}">
                      <a16:colId xmlns:a16="http://schemas.microsoft.com/office/drawing/2014/main" val="2261843913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692135">
                  <a:extLst>
                    <a:ext uri="{9D8B030D-6E8A-4147-A177-3AD203B41FA5}">
                      <a16:colId xmlns:a16="http://schemas.microsoft.com/office/drawing/2014/main" val="2572015205"/>
                    </a:ext>
                  </a:extLst>
                </a:gridCol>
                <a:gridCol w="9751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14658">
                  <a:extLst>
                    <a:ext uri="{9D8B030D-6E8A-4147-A177-3AD203B41FA5}">
                      <a16:colId xmlns:a16="http://schemas.microsoft.com/office/drawing/2014/main" val="2067663509"/>
                    </a:ext>
                  </a:extLst>
                </a:gridCol>
                <a:gridCol w="91569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1010680676"/>
                    </a:ext>
                  </a:extLst>
                </a:gridCol>
                <a:gridCol w="1213400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516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76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1000008242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1000008231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1000008243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194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759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132,000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DAC4F17F-2C23-E71F-0A8C-2065936675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B1B0EE0C-B720-8404-490A-0BEEFB81746C}"/>
              </a:ext>
            </a:extLst>
          </p:cNvPr>
          <p:cNvSpPr>
            <a:spLocks noChangeAspect="1"/>
          </p:cNvSpPr>
          <p:nvPr/>
        </p:nvSpPr>
        <p:spPr>
          <a:xfrm>
            <a:off x="6779226" y="2678325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2ED69576-85AD-1E2F-19B4-4463964F8576}"/>
              </a:ext>
            </a:extLst>
          </p:cNvPr>
          <p:cNvSpPr>
            <a:spLocks noChangeAspect="1"/>
          </p:cNvSpPr>
          <p:nvPr/>
        </p:nvSpPr>
        <p:spPr>
          <a:xfrm>
            <a:off x="5593119" y="2858325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1CE95D3E-8E77-B749-E234-4B9F7C9C88EF}"/>
              </a:ext>
            </a:extLst>
          </p:cNvPr>
          <p:cNvSpPr>
            <a:spLocks noChangeAspect="1"/>
          </p:cNvSpPr>
          <p:nvPr/>
        </p:nvSpPr>
        <p:spPr>
          <a:xfrm>
            <a:off x="7345011" y="2858325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872D5BA-462A-14C3-1221-5407D523F942}"/>
              </a:ext>
            </a:extLst>
          </p:cNvPr>
          <p:cNvSpPr/>
          <p:nvPr/>
        </p:nvSpPr>
        <p:spPr>
          <a:xfrm>
            <a:off x="555391" y="6260933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5356848-7866-E8FE-E675-54AA21C98473}"/>
              </a:ext>
            </a:extLst>
          </p:cNvPr>
          <p:cNvSpPr/>
          <p:nvPr/>
        </p:nvSpPr>
        <p:spPr>
          <a:xfrm>
            <a:off x="6397674" y="6208631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5FBE4DBE-994C-3009-1393-61830EFA80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0554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97955"/>
              </p:ext>
            </p:extLst>
          </p:nvPr>
        </p:nvGraphicFramePr>
        <p:xfrm>
          <a:off x="479426" y="1095785"/>
          <a:ext cx="11245581" cy="5136300"/>
        </p:xfrm>
        <a:graphic>
          <a:graphicData uri="http://schemas.openxmlformats.org/drawingml/2006/table">
            <a:tbl>
              <a:tblPr firstCol="1" bandRow="1"/>
              <a:tblGrid>
                <a:gridCol w="141562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0455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547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719067">
                  <a:extLst>
                    <a:ext uri="{9D8B030D-6E8A-4147-A177-3AD203B41FA5}">
                      <a16:colId xmlns:a16="http://schemas.microsoft.com/office/drawing/2014/main" val="1236693783"/>
                    </a:ext>
                  </a:extLst>
                </a:gridCol>
                <a:gridCol w="1258619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0839">
                  <a:extLst>
                    <a:ext uri="{9D8B030D-6E8A-4147-A177-3AD203B41FA5}">
                      <a16:colId xmlns:a16="http://schemas.microsoft.com/office/drawing/2014/main" val="2194441965"/>
                    </a:ext>
                  </a:extLst>
                </a:gridCol>
                <a:gridCol w="1229987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2611">
                  <a:extLst>
                    <a:ext uri="{9D8B030D-6E8A-4147-A177-3AD203B41FA5}">
                      <a16:colId xmlns:a16="http://schemas.microsoft.com/office/drawing/2014/main" val="3693333223"/>
                    </a:ext>
                  </a:extLst>
                </a:gridCol>
                <a:gridCol w="1223241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84382">
                  <a:extLst>
                    <a:ext uri="{9D8B030D-6E8A-4147-A177-3AD203B41FA5}">
                      <a16:colId xmlns:a16="http://schemas.microsoft.com/office/drawing/2014/main" val="1924097858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8032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37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1000008188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1000008204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1000008221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1000008223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1000008192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25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27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5037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336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23,000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19,500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14,500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6" name="テキスト プレースホルダー 35">
            <a:extLst>
              <a:ext uri="{FF2B5EF4-FFF2-40B4-BE49-F238E27FC236}">
                <a16:creationId xmlns:a16="http://schemas.microsoft.com/office/drawing/2014/main" id="{15B927C8-AEBD-FA4F-26FF-B5A21FBFF2F6}"/>
              </a:ext>
            </a:extLst>
          </p:cNvPr>
          <p:cNvSpPr txBox="1">
            <a:spLocks/>
          </p:cNvSpPr>
          <p:nvPr/>
        </p:nvSpPr>
        <p:spPr>
          <a:xfrm>
            <a:off x="3856038" y="241300"/>
            <a:ext cx="5324475" cy="33496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/>
              <a:t>スマートフォン商品</a:t>
            </a:r>
            <a:endParaRPr lang="ja-JP" altLang="en-US" dirty="0"/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A099C916-8123-EBED-0AFF-D7D2F6E2AB21}"/>
              </a:ext>
            </a:extLst>
          </p:cNvPr>
          <p:cNvSpPr>
            <a:spLocks noChangeAspect="1"/>
          </p:cNvSpPr>
          <p:nvPr/>
        </p:nvSpPr>
        <p:spPr>
          <a:xfrm>
            <a:off x="6802801" y="2588704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A2C6AD11-7F9A-B50E-9A33-75A161F3401B}"/>
              </a:ext>
            </a:extLst>
          </p:cNvPr>
          <p:cNvSpPr>
            <a:spLocks noChangeAspect="1"/>
          </p:cNvSpPr>
          <p:nvPr/>
        </p:nvSpPr>
        <p:spPr>
          <a:xfrm>
            <a:off x="5682209" y="2762771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C45CDC13-9FE2-7269-78B0-578700EE4D31}"/>
              </a:ext>
            </a:extLst>
          </p:cNvPr>
          <p:cNvSpPr>
            <a:spLocks noChangeAspect="1"/>
          </p:cNvSpPr>
          <p:nvPr/>
        </p:nvSpPr>
        <p:spPr>
          <a:xfrm>
            <a:off x="7408000" y="2762771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7D36579-A24F-F8E2-7FD7-19C2F54E6EF9}"/>
              </a:ext>
            </a:extLst>
          </p:cNvPr>
          <p:cNvSpPr/>
          <p:nvPr/>
        </p:nvSpPr>
        <p:spPr>
          <a:xfrm>
            <a:off x="555391" y="6262637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2C199C2-B2E8-D3F7-EE96-7F6B5A7DA533}"/>
              </a:ext>
            </a:extLst>
          </p:cNvPr>
          <p:cNvSpPr/>
          <p:nvPr/>
        </p:nvSpPr>
        <p:spPr>
          <a:xfrm>
            <a:off x="6463483" y="6220238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0908D17E-A02E-774C-661F-38D075E55B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9727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190898"/>
              </p:ext>
            </p:extLst>
          </p:nvPr>
        </p:nvGraphicFramePr>
        <p:xfrm>
          <a:off x="479426" y="1057645"/>
          <a:ext cx="11238822" cy="5186623"/>
        </p:xfrm>
        <a:graphic>
          <a:graphicData uri="http://schemas.openxmlformats.org/drawingml/2006/table">
            <a:tbl>
              <a:tblPr firstCol="1" bandRow="1"/>
              <a:tblGrid>
                <a:gridCol w="130525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19300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5943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419300">
                  <a:extLst>
                    <a:ext uri="{9D8B030D-6E8A-4147-A177-3AD203B41FA5}">
                      <a16:colId xmlns:a16="http://schemas.microsoft.com/office/drawing/2014/main" val="935401049"/>
                    </a:ext>
                  </a:extLst>
                </a:gridCol>
                <a:gridCol w="121948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433908">
                  <a:extLst>
                    <a:ext uri="{9D8B030D-6E8A-4147-A177-3AD203B41FA5}">
                      <a16:colId xmlns:a16="http://schemas.microsoft.com/office/drawing/2014/main" val="2261843913"/>
                    </a:ext>
                  </a:extLst>
                </a:gridCol>
                <a:gridCol w="121948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596259">
                  <a:extLst>
                    <a:ext uri="{9D8B030D-6E8A-4147-A177-3AD203B41FA5}">
                      <a16:colId xmlns:a16="http://schemas.microsoft.com/office/drawing/2014/main" val="2572015205"/>
                    </a:ext>
                  </a:extLst>
                </a:gridCol>
                <a:gridCol w="1073717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572203">
                  <a:extLst>
                    <a:ext uri="{9D8B030D-6E8A-4147-A177-3AD203B41FA5}">
                      <a16:colId xmlns:a16="http://schemas.microsoft.com/office/drawing/2014/main" val="2067663509"/>
                    </a:ext>
                  </a:extLst>
                </a:gridCol>
                <a:gridCol w="106073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409838">
                  <a:extLst>
                    <a:ext uri="{9D8B030D-6E8A-4147-A177-3AD203B41FA5}">
                      <a16:colId xmlns:a16="http://schemas.microsoft.com/office/drawing/2014/main" val="1010680676"/>
                    </a:ext>
                  </a:extLst>
                </a:gridCol>
                <a:gridCol w="1213400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5310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1000008195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1000008210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205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019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2010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29,000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2010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DAC4F17F-2C23-E71F-0A8C-2065936675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B1B0EE0C-B720-8404-490A-0BEEFB81746C}"/>
              </a:ext>
            </a:extLst>
          </p:cNvPr>
          <p:cNvSpPr>
            <a:spLocks noChangeAspect="1"/>
          </p:cNvSpPr>
          <p:nvPr/>
        </p:nvSpPr>
        <p:spPr>
          <a:xfrm>
            <a:off x="6774626" y="2667362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2ED69576-85AD-1E2F-19B4-4463964F8576}"/>
              </a:ext>
            </a:extLst>
          </p:cNvPr>
          <p:cNvSpPr>
            <a:spLocks noChangeAspect="1"/>
          </p:cNvSpPr>
          <p:nvPr/>
        </p:nvSpPr>
        <p:spPr>
          <a:xfrm>
            <a:off x="5663239" y="2862629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1CE95D3E-8E77-B749-E234-4B9F7C9C88EF}"/>
              </a:ext>
            </a:extLst>
          </p:cNvPr>
          <p:cNvSpPr>
            <a:spLocks noChangeAspect="1"/>
          </p:cNvSpPr>
          <p:nvPr/>
        </p:nvSpPr>
        <p:spPr>
          <a:xfrm>
            <a:off x="7269860" y="284956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872D5BA-462A-14C3-1221-5407D523F942}"/>
              </a:ext>
            </a:extLst>
          </p:cNvPr>
          <p:cNvSpPr/>
          <p:nvPr/>
        </p:nvSpPr>
        <p:spPr>
          <a:xfrm>
            <a:off x="555391" y="6267038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5356848-7866-E8FE-E675-54AA21C98473}"/>
              </a:ext>
            </a:extLst>
          </p:cNvPr>
          <p:cNvSpPr/>
          <p:nvPr/>
        </p:nvSpPr>
        <p:spPr>
          <a:xfrm>
            <a:off x="6628058" y="6219591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5FBE4DBE-994C-3009-1393-61830EFA80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2600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921371"/>
              </p:ext>
            </p:extLst>
          </p:nvPr>
        </p:nvGraphicFramePr>
        <p:xfrm>
          <a:off x="479426" y="1035742"/>
          <a:ext cx="11247055" cy="5142738"/>
        </p:xfrm>
        <a:graphic>
          <a:graphicData uri="http://schemas.openxmlformats.org/drawingml/2006/table">
            <a:tbl>
              <a:tblPr firstCol="1" bandRow="1"/>
              <a:tblGrid>
                <a:gridCol w="138922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600393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7629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734571">
                  <a:extLst>
                    <a:ext uri="{9D8B030D-6E8A-4147-A177-3AD203B41FA5}">
                      <a16:colId xmlns:a16="http://schemas.microsoft.com/office/drawing/2014/main" val="3718859347"/>
                    </a:ext>
                  </a:extLst>
                </a:gridCol>
                <a:gridCol w="1269090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51908">
                  <a:extLst>
                    <a:ext uri="{9D8B030D-6E8A-4147-A177-3AD203B41FA5}">
                      <a16:colId xmlns:a16="http://schemas.microsoft.com/office/drawing/2014/main" val="133721752"/>
                    </a:ext>
                  </a:extLst>
                </a:gridCol>
                <a:gridCol w="1218734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2605449"/>
                    </a:ext>
                  </a:extLst>
                </a:gridCol>
                <a:gridCol w="652407">
                  <a:extLst>
                    <a:ext uri="{9D8B030D-6E8A-4147-A177-3AD203B41FA5}">
                      <a16:colId xmlns:a16="http://schemas.microsoft.com/office/drawing/2014/main" val="1105341003"/>
                    </a:ext>
                  </a:extLst>
                </a:gridCol>
                <a:gridCol w="1197466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727662822"/>
                    </a:ext>
                  </a:extLst>
                </a:gridCol>
                <a:gridCol w="669744">
                  <a:extLst>
                    <a:ext uri="{9D8B030D-6E8A-4147-A177-3AD203B41FA5}">
                      <a16:colId xmlns:a16="http://schemas.microsoft.com/office/drawing/2014/main" val="2373090660"/>
                    </a:ext>
                  </a:extLst>
                </a:gridCol>
                <a:gridCol w="1232207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6297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1000008211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1000008228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019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75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50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90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19,500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16,500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050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93AD07B6-2E5E-43F6-03F8-AEFB83234C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2" name="円/楕円 19">
            <a:extLst>
              <a:ext uri="{FF2B5EF4-FFF2-40B4-BE49-F238E27FC236}">
                <a16:creationId xmlns:a16="http://schemas.microsoft.com/office/drawing/2014/main" id="{30C2A7F2-7680-0D97-8F1A-BB9761851B5E}"/>
              </a:ext>
            </a:extLst>
          </p:cNvPr>
          <p:cNvSpPr>
            <a:spLocks noChangeAspect="1"/>
          </p:cNvSpPr>
          <p:nvPr/>
        </p:nvSpPr>
        <p:spPr>
          <a:xfrm>
            <a:off x="6818043" y="2605548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円/楕円 19">
            <a:extLst>
              <a:ext uri="{FF2B5EF4-FFF2-40B4-BE49-F238E27FC236}">
                <a16:creationId xmlns:a16="http://schemas.microsoft.com/office/drawing/2014/main" id="{7FDA9579-FE26-5F09-2BA1-01F4C96980D5}"/>
              </a:ext>
            </a:extLst>
          </p:cNvPr>
          <p:cNvSpPr>
            <a:spLocks noChangeAspect="1"/>
          </p:cNvSpPr>
          <p:nvPr/>
        </p:nvSpPr>
        <p:spPr>
          <a:xfrm>
            <a:off x="5704631" y="2798610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4" name="円/楕円 19">
            <a:extLst>
              <a:ext uri="{FF2B5EF4-FFF2-40B4-BE49-F238E27FC236}">
                <a16:creationId xmlns:a16="http://schemas.microsoft.com/office/drawing/2014/main" id="{BC5A6492-B786-07BA-8111-42B4820477C2}"/>
              </a:ext>
            </a:extLst>
          </p:cNvPr>
          <p:cNvSpPr>
            <a:spLocks noChangeAspect="1"/>
          </p:cNvSpPr>
          <p:nvPr/>
        </p:nvSpPr>
        <p:spPr>
          <a:xfrm>
            <a:off x="7337422" y="2772486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098E0DD-AE11-7E2D-EDAD-BD27A00448FE}"/>
              </a:ext>
            </a:extLst>
          </p:cNvPr>
          <p:cNvSpPr/>
          <p:nvPr/>
        </p:nvSpPr>
        <p:spPr>
          <a:xfrm>
            <a:off x="555391" y="6202937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C6B029E-864C-E6A0-3CAA-52102A624D8E}"/>
              </a:ext>
            </a:extLst>
          </p:cNvPr>
          <p:cNvSpPr/>
          <p:nvPr/>
        </p:nvSpPr>
        <p:spPr>
          <a:xfrm>
            <a:off x="6518275" y="6163751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EA43BCFA-106F-90F1-0D6B-63E16DEE22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4333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00228"/>
              </p:ext>
            </p:extLst>
          </p:nvPr>
        </p:nvGraphicFramePr>
        <p:xfrm>
          <a:off x="479423" y="1089025"/>
          <a:ext cx="11233153" cy="3779335"/>
        </p:xfrm>
        <a:graphic>
          <a:graphicData uri="http://schemas.openxmlformats.org/drawingml/2006/table">
            <a:tbl>
              <a:tblPr bandRow="1"/>
              <a:tblGrid>
                <a:gridCol w="247428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456491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361267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941109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</a:tblGrid>
              <a:tr h="55608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到着駅指定トップパネル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駅下バナーセット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556088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1619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F5396AFB-12AB-9DED-7FAA-1ECD2BAEFA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E2012F63-D3C8-3306-FA27-4231D868D18F}"/>
              </a:ext>
            </a:extLst>
          </p:cNvPr>
          <p:cNvSpPr txBox="1"/>
          <p:nvPr/>
        </p:nvSpPr>
        <p:spPr>
          <a:xfrm>
            <a:off x="513056" y="4953005"/>
            <a:ext cx="11199519" cy="1777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28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8F4E73C6-A603-DEA1-4F70-BF1BDA52E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898267-9CDA-D036-B18D-27F330663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dirty="0"/>
              <a:t>商品スペック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2D939B-6F95-479A-D14B-2B24204DE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  <p:sp>
        <p:nvSpPr>
          <p:cNvPr id="5" name="角丸四角形 1">
            <a:extLst>
              <a:ext uri="{FF2B5EF4-FFF2-40B4-BE49-F238E27FC236}">
                <a16:creationId xmlns:a16="http://schemas.microsoft.com/office/drawing/2014/main" id="{357F7996-98AB-28D7-DD46-63B9419AF2B4}"/>
              </a:ext>
            </a:extLst>
          </p:cNvPr>
          <p:cNvSpPr/>
          <p:nvPr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886816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-2658" y="5884588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7295528" y="1798490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4651141" y="1489234"/>
            <a:ext cx="3087389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271462" y="1528452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529303B3-83B4-2993-3B72-4ED189874A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EE0DA3C-F237-48FE-30EC-97B341DB2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6352" y="2504639"/>
            <a:ext cx="2928221" cy="2928221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38374A3-62FD-3299-75A7-4DD786E80236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1796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726307"/>
              </p:ext>
            </p:extLst>
          </p:nvPr>
        </p:nvGraphicFramePr>
        <p:xfrm>
          <a:off x="479425" y="1089023"/>
          <a:ext cx="11246172" cy="5103267"/>
        </p:xfrm>
        <a:graphic>
          <a:graphicData uri="http://schemas.openxmlformats.org/drawingml/2006/table">
            <a:tbl>
              <a:tblPr firstCol="1" bandRow="1"/>
              <a:tblGrid>
                <a:gridCol w="14065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6987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353215">
                  <a:extLst>
                    <a:ext uri="{9D8B030D-6E8A-4147-A177-3AD203B41FA5}">
                      <a16:colId xmlns:a16="http://schemas.microsoft.com/office/drawing/2014/main" val="10512544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607274">
                  <a:extLst>
                    <a:ext uri="{9D8B030D-6E8A-4147-A177-3AD203B41FA5}">
                      <a16:colId xmlns:a16="http://schemas.microsoft.com/office/drawing/2014/main" val="1117208755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302762">
                  <a:extLst>
                    <a:ext uri="{9D8B030D-6E8A-4147-A177-3AD203B41FA5}">
                      <a16:colId xmlns:a16="http://schemas.microsoft.com/office/drawing/2014/main" val="3074135209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  <a:gridCol w="627561">
                  <a:extLst>
                    <a:ext uri="{9D8B030D-6E8A-4147-A177-3AD203B41FA5}">
                      <a16:colId xmlns:a16="http://schemas.microsoft.com/office/drawing/2014/main" val="465713039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266880">
                  <a:extLst>
                    <a:ext uri="{9D8B030D-6E8A-4147-A177-3AD203B41FA5}">
                      <a16:colId xmlns:a16="http://schemas.microsoft.com/office/drawing/2014/main" val="2255424119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4406700"/>
                    </a:ext>
                  </a:extLst>
                </a:gridCol>
                <a:gridCol w="647847">
                  <a:extLst>
                    <a:ext uri="{9D8B030D-6E8A-4147-A177-3AD203B41FA5}">
                      <a16:colId xmlns:a16="http://schemas.microsoft.com/office/drawing/2014/main" val="1391722922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230999">
                  <a:extLst>
                    <a:ext uri="{9D8B030D-6E8A-4147-A177-3AD203B41FA5}">
                      <a16:colId xmlns:a16="http://schemas.microsoft.com/office/drawing/2014/main" val="9065429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75244229"/>
                    </a:ext>
                  </a:extLst>
                </a:gridCol>
                <a:gridCol w="668134">
                  <a:extLst>
                    <a:ext uri="{9D8B030D-6E8A-4147-A177-3AD203B41FA5}">
                      <a16:colId xmlns:a16="http://schemas.microsoft.com/office/drawing/2014/main" val="1464258326"/>
                    </a:ext>
                  </a:extLst>
                </a:gridCol>
                <a:gridCol w="123460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6068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8369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                          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374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618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597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検索結果詳細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903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zh-CN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56CFF8F5-BC95-3BDF-5F41-054F5ED27A7B}"/>
              </a:ext>
            </a:extLst>
          </p:cNvPr>
          <p:cNvSpPr>
            <a:spLocks noChangeAspect="1"/>
          </p:cNvSpPr>
          <p:nvPr/>
        </p:nvSpPr>
        <p:spPr>
          <a:xfrm>
            <a:off x="7398468" y="2656851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2034F94-224A-C326-7C61-C0DBD191B3E5}"/>
              </a:ext>
            </a:extLst>
          </p:cNvPr>
          <p:cNvSpPr/>
          <p:nvPr/>
        </p:nvSpPr>
        <p:spPr>
          <a:xfrm>
            <a:off x="555391" y="6206353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674DCB6-A957-E74D-A4C7-9AAF68DC45E7}"/>
              </a:ext>
            </a:extLst>
          </p:cNvPr>
          <p:cNvSpPr/>
          <p:nvPr/>
        </p:nvSpPr>
        <p:spPr>
          <a:xfrm>
            <a:off x="8368020" y="6254058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6355DFAD-7D23-8A60-72A7-4D8372227E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8991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16280"/>
              </p:ext>
            </p:extLst>
          </p:nvPr>
        </p:nvGraphicFramePr>
        <p:xfrm>
          <a:off x="479423" y="1089026"/>
          <a:ext cx="11233152" cy="3696206"/>
        </p:xfrm>
        <a:graphic>
          <a:graphicData uri="http://schemas.openxmlformats.org/drawingml/2006/table">
            <a:tbl>
              <a:tblPr bandRow="1"/>
              <a:tblGrid>
                <a:gridCol w="274400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20176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5768975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6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1358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4266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zh-CN" dirty="0"/>
              <a:t>PC</a:t>
            </a:r>
            <a:r>
              <a:rPr lang="ja-JP" altLang="en-US" dirty="0"/>
              <a:t>商品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7C4FEA2E-9FB1-065A-28C3-DBAB448C79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ACA03D-1801-114A-FF79-D1500D032E8B}"/>
              </a:ext>
            </a:extLst>
          </p:cNvPr>
          <p:cNvSpPr txBox="1"/>
          <p:nvPr/>
        </p:nvSpPr>
        <p:spPr>
          <a:xfrm>
            <a:off x="513056" y="4953005"/>
            <a:ext cx="11199519" cy="1777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769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41E7C21-B615-B9A8-0BD5-48B532140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FEC2A57-3E72-9C16-3FC9-E1D903256A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060C559-B652-029C-6B25-63FBBD5573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8D1B7D35-2F34-E509-923C-A0137DBBF45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040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C6DC75B1-C79A-96FD-D4A3-25D7D3A9FA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32962"/>
              </p:ext>
            </p:extLst>
          </p:nvPr>
        </p:nvGraphicFramePr>
        <p:xfrm>
          <a:off x="479425" y="1089025"/>
          <a:ext cx="11233150" cy="5188597"/>
        </p:xfrm>
        <a:graphic>
          <a:graphicData uri="http://schemas.openxmlformats.org/drawingml/2006/table">
            <a:tbl>
              <a:tblPr firstCol="1" bandRow="1"/>
              <a:tblGrid>
                <a:gridCol w="516570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3185945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881501">
                  <a:extLst>
                    <a:ext uri="{9D8B030D-6E8A-4147-A177-3AD203B41FA5}">
                      <a16:colId xmlns:a16="http://schemas.microsoft.com/office/drawing/2014/main" val="4203260269"/>
                    </a:ext>
                  </a:extLst>
                </a:gridCol>
              </a:tblGrid>
              <a:tr h="6208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到着駅指定　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到着駅指定　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 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96208" y="6308106"/>
            <a:ext cx="190338" cy="115018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3397855-4D1C-3CA9-7788-D360A07FBE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D0B63F7-743C-1783-B2D3-B9F27B0A699A}"/>
              </a:ext>
            </a:extLst>
          </p:cNvPr>
          <p:cNvSpPr/>
          <p:nvPr/>
        </p:nvSpPr>
        <p:spPr>
          <a:xfrm>
            <a:off x="7845184" y="629770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0609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ディスプレイ広告（予約型）入稿前審査依頼フォーム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5661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4"/>
              </a:rPr>
              <a:t>https://www.lycbiz.com/jp/download/yahoo/</a:t>
            </a:r>
            <a:br>
              <a:rPr lang="en-US" altLang="ja-JP" sz="1400" dirty="0">
                <a:latin typeface="+mn-ea"/>
              </a:rPr>
            </a:b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5"/>
              </a:rPr>
              <a:t>https://www.lycbiz.com/jp/terms-and-policies/yahoo/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商品によってはセールスシートの「商品一覧」ページに記載の「購入期間」より短期間で購入可能ですが、予約時のシミュレーションビューアブルインプレッションを下回る場合があります。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セールスシートの「商品一覧」ページ、「時間帯ジャック価格表」ページに記載の「想定ビューアブルインプレッション」は広告視聴数の目安です。結果として下回る場合があります。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概要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5A42432D-E4F2-4F74-195A-457955C0FB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0078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70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155052"/>
            <a:ext cx="575621" cy="475831"/>
          </a:xfrm>
          <a:prstGeom prst="rect">
            <a:avLst/>
          </a:prstGeom>
        </p:spPr>
      </p:pic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A0FE4991-A325-59E8-049C-E6BC2E935B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EBBEE1-C72B-8F5B-5289-D03CA8C5C3AA}"/>
              </a:ext>
            </a:extLst>
          </p:cNvPr>
          <p:cNvSpPr txBox="1"/>
          <p:nvPr/>
        </p:nvSpPr>
        <p:spPr>
          <a:xfrm>
            <a:off x="479425" y="1241076"/>
            <a:ext cx="9560438" cy="6217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Yahoo!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乗換案内のセール</a:t>
            </a:r>
            <a:r>
              <a:rPr lang="ja-JP" altLang="en-US" sz="1600">
                <a:solidFill>
                  <a:schemeClr val="accent3"/>
                </a:solidFill>
                <a:latin typeface="Meiryo"/>
                <a:ea typeface="Meiryo"/>
              </a:rPr>
              <a:t>ス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シートです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/>
              <a:ea typeface="Meiryo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その他商品のセール</a:t>
            </a:r>
            <a:r>
              <a:rPr lang="ja-JP" sz="1600">
                <a:solidFill>
                  <a:schemeClr val="accent3"/>
                </a:solidFill>
                <a:latin typeface="Meiryo"/>
                <a:ea typeface="Meiryo"/>
              </a:rPr>
              <a:t>ス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シートや販促資料は下記をご覧ください</a:t>
            </a:r>
            <a:endParaRPr lang="en-US" altLang="ja-JP" sz="16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/>
              <a:ea typeface="Meiryo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A5AD2282-7944-8DFD-738B-B38F8EA0D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55619"/>
              </p:ext>
            </p:extLst>
          </p:nvPr>
        </p:nvGraphicFramePr>
        <p:xfrm>
          <a:off x="479425" y="2247856"/>
          <a:ext cx="11233150" cy="4133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65036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368114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1771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7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事例カタログ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8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乗換案内ほか）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9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668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96369" y="222976"/>
            <a:ext cx="8136904" cy="335028"/>
          </a:xfrm>
        </p:spPr>
        <p:txBody>
          <a:bodyPr/>
          <a:lstStyle/>
          <a:p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乗換案内</a:t>
            </a:r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~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/>
              <a:t>9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商品 変更点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155052"/>
            <a:ext cx="575621" cy="475831"/>
          </a:xfrm>
          <a:prstGeom prst="rect">
            <a:avLst/>
          </a:prstGeom>
        </p:spPr>
      </p:pic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A0FE4991-A325-59E8-049C-E6BC2E935B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EEFCEA-E901-62FC-BF26-7F6C49BAB32F}"/>
              </a:ext>
            </a:extLst>
          </p:cNvPr>
          <p:cNvSpPr txBox="1"/>
          <p:nvPr/>
        </p:nvSpPr>
        <p:spPr>
          <a:xfrm>
            <a:off x="8116693" y="222976"/>
            <a:ext cx="2890972" cy="4570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乗換案内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からの変更点</a:t>
            </a:r>
          </a:p>
        </p:txBody>
      </p:sp>
      <p:sp>
        <p:nvSpPr>
          <p:cNvPr id="6" name="角丸四角形 3">
            <a:extLst>
              <a:ext uri="{FF2B5EF4-FFF2-40B4-BE49-F238E27FC236}">
                <a16:creationId xmlns:a16="http://schemas.microsoft.com/office/drawing/2014/main" id="{7C4F737D-94F2-D8C9-FA65-7703AB273274}"/>
              </a:ext>
            </a:extLst>
          </p:cNvPr>
          <p:cNvSpPr/>
          <p:nvPr/>
        </p:nvSpPr>
        <p:spPr>
          <a:xfrm>
            <a:off x="600427" y="3106340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Yahoo!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乗換案内の有料会員サービスのリリースに伴い、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広告の想定</a:t>
            </a:r>
            <a:r>
              <a:rPr lang="en-US" altLang="ja-JP" sz="2000" b="1" spc="300" dirty="0" err="1">
                <a:solidFill>
                  <a:schemeClr val="accent3"/>
                </a:solidFill>
                <a:latin typeface="Meiryo"/>
                <a:ea typeface="Meiryo"/>
              </a:rPr>
              <a:t>vimps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および広告料金を変更いたします。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889573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7CC67EC1-F599-5CF0-722D-8230F1BAAF0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商品スペック</a:t>
            </a:r>
          </a:p>
        </p:txBody>
      </p:sp>
    </p:spTree>
    <p:extLst>
      <p:ext uri="{BB962C8B-B14F-4D97-AF65-F5344CB8AC3E}">
        <p14:creationId xmlns:p14="http://schemas.microsoft.com/office/powerpoint/2010/main" val="328098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60048"/>
              </p:ext>
            </p:extLst>
          </p:nvPr>
        </p:nvGraphicFramePr>
        <p:xfrm>
          <a:off x="479425" y="1816674"/>
          <a:ext cx="11233150" cy="25332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r>
                        <a:rPr kumimoji="1" lang="en-US" altLang="ja-JP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kumimoji="1" lang="ja-JP" altLang="en-US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3645382"/>
            <a:ext cx="575621" cy="475831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FE73FE4D-EC79-E7D4-43C5-3E6E5541D21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角丸四角形 37">
            <a:extLst>
              <a:ext uri="{FF2B5EF4-FFF2-40B4-BE49-F238E27FC236}">
                <a16:creationId xmlns:a16="http://schemas.microsoft.com/office/drawing/2014/main" id="{F58F6AB5-605E-6FBE-E3A9-42D491E834AD}"/>
              </a:ext>
            </a:extLst>
          </p:cNvPr>
          <p:cNvSpPr/>
          <p:nvPr/>
        </p:nvSpPr>
        <p:spPr>
          <a:xfrm>
            <a:off x="3827066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7" name="円/楕円 38">
            <a:extLst>
              <a:ext uri="{FF2B5EF4-FFF2-40B4-BE49-F238E27FC236}">
                <a16:creationId xmlns:a16="http://schemas.microsoft.com/office/drawing/2014/main" id="{4BF73FD6-D6D9-BE26-BB61-CFE6B1F4B833}"/>
              </a:ext>
            </a:extLst>
          </p:cNvPr>
          <p:cNvSpPr>
            <a:spLocks noChangeAspect="1"/>
          </p:cNvSpPr>
          <p:nvPr/>
        </p:nvSpPr>
        <p:spPr>
          <a:xfrm>
            <a:off x="3812878" y="2983612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角丸四角形 46">
            <a:extLst>
              <a:ext uri="{FF2B5EF4-FFF2-40B4-BE49-F238E27FC236}">
                <a16:creationId xmlns:a16="http://schemas.microsoft.com/office/drawing/2014/main" id="{13A17453-6221-F25C-408B-F332B62BF27D}"/>
              </a:ext>
            </a:extLst>
          </p:cNvPr>
          <p:cNvSpPr/>
          <p:nvPr/>
        </p:nvSpPr>
        <p:spPr>
          <a:xfrm>
            <a:off x="3834985" y="186645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8D9C06F-1997-453B-5950-FAE89A2CE4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32FA4A6-2ADB-B0BD-B76D-EDE5C47D9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665" y="1658938"/>
            <a:ext cx="2469034" cy="49022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F18486B-9947-B77F-2B5B-89E12D357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6409266" y="1462603"/>
            <a:ext cx="2878667" cy="5388712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80856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70104" y="6512464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9" name="角丸四角形 47">
            <a:extLst>
              <a:ext uri="{FF2B5EF4-FFF2-40B4-BE49-F238E27FC236}">
                <a16:creationId xmlns:a16="http://schemas.microsoft.com/office/drawing/2014/main" id="{2AA8FD4E-D878-7699-0011-4F7136F5AED2}"/>
              </a:ext>
            </a:extLst>
          </p:cNvPr>
          <p:cNvSpPr/>
          <p:nvPr/>
        </p:nvSpPr>
        <p:spPr>
          <a:xfrm>
            <a:off x="3837183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F43653-0076-6D41-0965-AEE505B1841A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83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968718"/>
              </p:ext>
            </p:extLst>
          </p:nvPr>
        </p:nvGraphicFramePr>
        <p:xfrm>
          <a:off x="479426" y="1075966"/>
          <a:ext cx="11242043" cy="5112235"/>
        </p:xfrm>
        <a:graphic>
          <a:graphicData uri="http://schemas.openxmlformats.org/drawingml/2006/table">
            <a:tbl>
              <a:tblPr firstCol="1" bandRow="1"/>
              <a:tblGrid>
                <a:gridCol w="1407588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60191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06610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27748656"/>
                    </a:ext>
                  </a:extLst>
                </a:gridCol>
                <a:gridCol w="371523">
                  <a:extLst>
                    <a:ext uri="{9D8B030D-6E8A-4147-A177-3AD203B41FA5}">
                      <a16:colId xmlns:a16="http://schemas.microsoft.com/office/drawing/2014/main" val="911241655"/>
                    </a:ext>
                  </a:extLst>
                </a:gridCol>
                <a:gridCol w="1073458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72998">
                  <a:extLst>
                    <a:ext uri="{9D8B030D-6E8A-4147-A177-3AD203B41FA5}">
                      <a16:colId xmlns:a16="http://schemas.microsoft.com/office/drawing/2014/main" val="2735264801"/>
                    </a:ext>
                  </a:extLst>
                </a:gridCol>
                <a:gridCol w="455313">
                  <a:extLst>
                    <a:ext uri="{9D8B030D-6E8A-4147-A177-3AD203B41FA5}">
                      <a16:colId xmlns:a16="http://schemas.microsoft.com/office/drawing/2014/main" val="3746055809"/>
                    </a:ext>
                  </a:extLst>
                </a:gridCol>
                <a:gridCol w="1048049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11278277"/>
                    </a:ext>
                  </a:extLst>
                </a:gridCol>
                <a:gridCol w="514262">
                  <a:extLst>
                    <a:ext uri="{9D8B030D-6E8A-4147-A177-3AD203B41FA5}">
                      <a16:colId xmlns:a16="http://schemas.microsoft.com/office/drawing/2014/main" val="3679122740"/>
                    </a:ext>
                  </a:extLst>
                </a:gridCol>
                <a:gridCol w="10587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341033086"/>
                    </a:ext>
                  </a:extLst>
                </a:gridCol>
                <a:gridCol w="493073">
                  <a:extLst>
                    <a:ext uri="{9D8B030D-6E8A-4147-A177-3AD203B41FA5}">
                      <a16:colId xmlns:a16="http://schemas.microsoft.com/office/drawing/2014/main" val="4062512086"/>
                    </a:ext>
                  </a:extLst>
                </a:gridCol>
                <a:gridCol w="1051401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331775034"/>
                    </a:ext>
                  </a:extLst>
                </a:gridCol>
                <a:gridCol w="359500">
                  <a:extLst>
                    <a:ext uri="{9D8B030D-6E8A-4147-A177-3AD203B41FA5}">
                      <a16:colId xmlns:a16="http://schemas.microsoft.com/office/drawing/2014/main" val="304790145"/>
                    </a:ext>
                  </a:extLst>
                </a:gridCol>
                <a:gridCol w="1242467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661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1000008203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内容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変更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1000008189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43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57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en-US" altLang="ja-JP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23,000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505057" y="623035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AD592DD-FF08-8301-D58F-015E5B7DF42A}"/>
              </a:ext>
            </a:extLst>
          </p:cNvPr>
          <p:cNvSpPr/>
          <p:nvPr/>
        </p:nvSpPr>
        <p:spPr>
          <a:xfrm>
            <a:off x="8624886" y="6232694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67E5743-3051-5E4D-D69C-3AD1DCCE0F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6EF207A4-D0FF-FFD0-298C-57348720EC3E}"/>
              </a:ext>
            </a:extLst>
          </p:cNvPr>
          <p:cNvSpPr>
            <a:spLocks noChangeAspect="1"/>
          </p:cNvSpPr>
          <p:nvPr/>
        </p:nvSpPr>
        <p:spPr>
          <a:xfrm>
            <a:off x="7263539" y="272646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44F9BC07-D251-9BDF-E735-D28266D262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2894444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19774</TotalTime>
  <Words>6898</Words>
  <Application>Microsoft Office PowerPoint</Application>
  <PresentationFormat>ワイド画面</PresentationFormat>
  <Paragraphs>1176</Paragraphs>
  <Slides>30</Slides>
  <Notes>27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41" baseType="lpstr">
      <vt:lpstr>A P-OTF UD Shin Go NT Pr6N U</vt:lpstr>
      <vt:lpstr>LINE Seed JP_OTF Regular</vt:lpstr>
      <vt:lpstr>Meiryo</vt:lpstr>
      <vt:lpstr>Meiryo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ディスプレイ広告 （予約型）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小曽根 祐子</cp:lastModifiedBy>
  <cp:revision>550</cp:revision>
  <dcterms:created xsi:type="dcterms:W3CDTF">2020-02-26T07:28:11Z</dcterms:created>
  <dcterms:modified xsi:type="dcterms:W3CDTF">2024-05-20T01:57:57Z</dcterms:modified>
  <cp:category/>
</cp:coreProperties>
</file>