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68" r:id="rId1"/>
    <p:sldMasterId id="2147484433" r:id="rId2"/>
    <p:sldMasterId id="2147484440" r:id="rId3"/>
  </p:sldMasterIdLst>
  <p:notesMasterIdLst>
    <p:notesMasterId r:id="rId70"/>
  </p:notesMasterIdLst>
  <p:handoutMasterIdLst>
    <p:handoutMasterId r:id="rId71"/>
  </p:handoutMasterIdLst>
  <p:sldIdLst>
    <p:sldId id="702" r:id="rId4"/>
    <p:sldId id="745" r:id="rId5"/>
    <p:sldId id="764" r:id="rId6"/>
    <p:sldId id="726" r:id="rId7"/>
    <p:sldId id="728" r:id="rId8"/>
    <p:sldId id="672" r:id="rId9"/>
    <p:sldId id="679" r:id="rId10"/>
    <p:sldId id="578" r:id="rId11"/>
    <p:sldId id="723" r:id="rId12"/>
    <p:sldId id="731" r:id="rId13"/>
    <p:sldId id="746" r:id="rId14"/>
    <p:sldId id="733" r:id="rId15"/>
    <p:sldId id="725" r:id="rId16"/>
    <p:sldId id="721" r:id="rId17"/>
    <p:sldId id="722" r:id="rId18"/>
    <p:sldId id="761" r:id="rId19"/>
    <p:sldId id="660" r:id="rId20"/>
    <p:sldId id="734" r:id="rId21"/>
    <p:sldId id="762" r:id="rId22"/>
    <p:sldId id="755" r:id="rId23"/>
    <p:sldId id="564" r:id="rId24"/>
    <p:sldId id="758" r:id="rId25"/>
    <p:sldId id="305" r:id="rId26"/>
    <p:sldId id="648" r:id="rId27"/>
    <p:sldId id="772" r:id="rId28"/>
    <p:sldId id="763" r:id="rId29"/>
    <p:sldId id="773" r:id="rId30"/>
    <p:sldId id="774" r:id="rId31"/>
    <p:sldId id="742" r:id="rId32"/>
    <p:sldId id="748" r:id="rId33"/>
    <p:sldId id="695" r:id="rId34"/>
    <p:sldId id="696" r:id="rId35"/>
    <p:sldId id="699" r:id="rId36"/>
    <p:sldId id="700" r:id="rId37"/>
    <p:sldId id="712" r:id="rId38"/>
    <p:sldId id="741" r:id="rId39"/>
    <p:sldId id="703" r:id="rId40"/>
    <p:sldId id="707" r:id="rId41"/>
    <p:sldId id="708" r:id="rId42"/>
    <p:sldId id="709" r:id="rId43"/>
    <p:sldId id="713" r:id="rId44"/>
    <p:sldId id="770" r:id="rId45"/>
    <p:sldId id="771" r:id="rId46"/>
    <p:sldId id="715" r:id="rId47"/>
    <p:sldId id="632" r:id="rId48"/>
    <p:sldId id="716" r:id="rId49"/>
    <p:sldId id="749" r:id="rId50"/>
    <p:sldId id="719" r:id="rId51"/>
    <p:sldId id="720" r:id="rId52"/>
    <p:sldId id="750" r:id="rId53"/>
    <p:sldId id="751" r:id="rId54"/>
    <p:sldId id="752" r:id="rId55"/>
    <p:sldId id="724" r:id="rId56"/>
    <p:sldId id="756" r:id="rId57"/>
    <p:sldId id="757" r:id="rId58"/>
    <p:sldId id="727" r:id="rId59"/>
    <p:sldId id="775" r:id="rId60"/>
    <p:sldId id="730" r:id="rId61"/>
    <p:sldId id="737" r:id="rId62"/>
    <p:sldId id="739" r:id="rId63"/>
    <p:sldId id="754" r:id="rId64"/>
    <p:sldId id="732" r:id="rId65"/>
    <p:sldId id="635" r:id="rId66"/>
    <p:sldId id="636" r:id="rId67"/>
    <p:sldId id="717" r:id="rId68"/>
    <p:sldId id="652" r:id="rId69"/>
  </p:sldIdLst>
  <p:sldSz cx="12192000" cy="6858000"/>
  <p:notesSz cx="6858000" cy="9144000"/>
  <p:custDataLst>
    <p:tags r:id="rId72"/>
  </p:custDataLst>
  <p:defaultTex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p:defaultTextStyle>
  <p:extLst>
    <p:ext uri="{EFAFB233-063F-42B5-8137-9DF3F51BA10A}">
      <p15:sldGuideLst xmlns:p15="http://schemas.microsoft.com/office/powerpoint/2012/main">
        <p15:guide id="1" orient="horz" pos="368" userDrawn="1">
          <p15:clr>
            <a:srgbClr val="F26B43"/>
          </p15:clr>
        </p15:guide>
        <p15:guide id="2" pos="3046" userDrawn="1">
          <p15:clr>
            <a:srgbClr val="A4A3A4"/>
          </p15:clr>
        </p15:guide>
        <p15:guide id="3" pos="370" userDrawn="1">
          <p15:clr>
            <a:srgbClr val="F26B43"/>
          </p15:clr>
        </p15:guide>
        <p15:guide id="4" pos="7287" userDrawn="1">
          <p15:clr>
            <a:srgbClr val="F26B43"/>
          </p15:clr>
        </p15:guide>
        <p15:guide id="5" orient="horz" pos="2273" userDrawn="1">
          <p15:clr>
            <a:srgbClr val="A4A3A4"/>
          </p15:clr>
        </p15:guide>
        <p15:guide id="6" orient="horz" pos="3884" userDrawn="1">
          <p15:clr>
            <a:srgbClr val="F26B43"/>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E5EB"/>
    <a:srgbClr val="FCEDED"/>
    <a:srgbClr val="00003E"/>
    <a:srgbClr val="8C8CA8"/>
    <a:srgbClr val="F77911"/>
    <a:srgbClr val="DF5656"/>
    <a:srgbClr val="595981"/>
    <a:srgbClr val="26265B"/>
    <a:srgbClr val="FF466E"/>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E72B0F-ED7C-45E2-912F-369A447060C3}" v="175" dt="2025-05-09T04:50:12.69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026" autoAdjust="0"/>
  </p:normalViewPr>
  <p:slideViewPr>
    <p:cSldViewPr snapToGrid="0">
      <p:cViewPr varScale="1">
        <p:scale>
          <a:sx n="71" d="100"/>
          <a:sy n="71" d="100"/>
        </p:scale>
        <p:origin x="1032" y="283"/>
      </p:cViewPr>
      <p:guideLst>
        <p:guide orient="horz" pos="368"/>
        <p:guide pos="3046"/>
        <p:guide pos="370"/>
        <p:guide pos="7287"/>
        <p:guide orient="horz" pos="2273"/>
        <p:guide orient="horz" pos="3884"/>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16" Type="http://schemas.openxmlformats.org/officeDocument/2006/relationships/slide" Target="slides/slide1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viewProps" Target="viewProp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microsoft.com/office/2015/10/relationships/revisionInfo" Target="revisionInfo.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tags" Target="tags/tag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handoutMaster" Target="handoutMasters/handoutMaster1.xml"/><Relationship Id="rId2" Type="http://schemas.openxmlformats.org/officeDocument/2006/relationships/slideMaster" Target="slideMasters/slideMaster2.xml"/><Relationship Id="rId29" Type="http://schemas.openxmlformats.org/officeDocument/2006/relationships/slide" Target="slides/slide26.xml"/></Relationships>
</file>

<file path=ppt/charts/_rels/chart1.xml.rels><?xml version="1.0" encoding="UTF-8" standalone="yes"?>
<Relationships xmlns="http://schemas.openxmlformats.org/package/2006/relationships"><Relationship Id="rId3" Type="http://schemas.openxmlformats.org/officeDocument/2006/relationships/oleObject" Target="file:///C:\Users\megmatsu\Downloads\BT&#12487;&#12496;&#12452;&#12473;&#27604;&#29575;%20(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megmatsu\Downloads\BT&#12487;&#12496;&#12452;&#12473;&#27604;&#29575;%20(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megmatsu\AppData\Local\Box\Box%20Edit\Documents\1wF0Xi3Lt0m6aPXIJdzXEw==\nielsen&#65288;&#24615;&#24180;&#20195;&#20998;&#24067;&#65289;.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megmatsu\AppData\Local\Box\Box%20Edit\Documents\1wF0Xi3Lt0m6aPXIJdzXEw==\nielsen&#65288;&#24615;&#24180;&#20195;&#20998;&#24067;&#65289;.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'raw (2)'!$S$40</c:f>
              <c:strCache>
                <c:ptCount val="1"/>
                <c:pt idx="0">
                  <c:v>SP</c:v>
                </c:pt>
              </c:strCache>
            </c:strRef>
          </c:tx>
          <c:spPr>
            <a:solidFill>
              <a:srgbClr val="C00000"/>
            </a:solidFill>
            <a:ln>
              <a:noFill/>
            </a:ln>
            <a:effectLst/>
          </c:spPr>
          <c:invertIfNegative val="0"/>
          <c:cat>
            <c:strRef>
              <c:f>'raw (2)'!$R$41:$R$55</c:f>
              <c:strCache>
                <c:ptCount val="15"/>
                <c:pt idx="0">
                  <c:v>アパレル、アクセサリー/時計、宝石/結婚指輪、婚約指輪</c:v>
                </c:pt>
                <c:pt idx="1">
                  <c:v>ダイエット、健康/健康飲料、健康食品</c:v>
                </c:pt>
                <c:pt idx="2">
                  <c:v>行事</c:v>
                </c:pt>
                <c:pt idx="3">
                  <c:v>行事/挙式、披露宴プラン</c:v>
                </c:pt>
                <c:pt idx="4">
                  <c:v>飲食店/焼肉屋</c:v>
                </c:pt>
                <c:pt idx="5">
                  <c:v>金融/保険/生命保険</c:v>
                </c:pt>
                <c:pt idx="6">
                  <c:v>不動産/不動産購入/マンション/新築マンション</c:v>
                </c:pt>
                <c:pt idx="7">
                  <c:v>スポーツ、フィットネス/スポーツジム、フィットネスクラブ</c:v>
                </c:pt>
                <c:pt idx="8">
                  <c:v>ゲーム、エンターテインメント/マンガ</c:v>
                </c:pt>
                <c:pt idx="9">
                  <c:v>食品、飲料/飲料/お酒/ビール、発泡酒</c:v>
                </c:pt>
                <c:pt idx="10">
                  <c:v>金融/保険/医療保険</c:v>
                </c:pt>
                <c:pt idx="11">
                  <c:v>幼児、子供向け製品/バッグ、ランドセル</c:v>
                </c:pt>
                <c:pt idx="12">
                  <c:v>家電、スマホ、カメラ/生活家電/炊飯器</c:v>
                </c:pt>
                <c:pt idx="13">
                  <c:v>家具、インテリア/ベッド、マットレス</c:v>
                </c:pt>
                <c:pt idx="14">
                  <c:v>金融/モバイルペイメント</c:v>
                </c:pt>
              </c:strCache>
            </c:strRef>
          </c:cat>
          <c:val>
            <c:numRef>
              <c:f>'raw (2)'!$S$41:$S$55</c:f>
              <c:numCache>
                <c:formatCode>0%</c:formatCode>
                <c:ptCount val="15"/>
                <c:pt idx="0">
                  <c:v>0.67644092529538891</c:v>
                </c:pt>
                <c:pt idx="1">
                  <c:v>0.66627210291144567</c:v>
                </c:pt>
                <c:pt idx="2">
                  <c:v>0.68638991018676032</c:v>
                </c:pt>
                <c:pt idx="3">
                  <c:v>0.68638991018676032</c:v>
                </c:pt>
                <c:pt idx="4">
                  <c:v>0.68417552172567142</c:v>
                </c:pt>
                <c:pt idx="5">
                  <c:v>0.69154653899912943</c:v>
                </c:pt>
                <c:pt idx="6">
                  <c:v>0.68281757413585631</c:v>
                </c:pt>
                <c:pt idx="7">
                  <c:v>0.70516304513325112</c:v>
                </c:pt>
                <c:pt idx="8">
                  <c:v>0.70372277727089838</c:v>
                </c:pt>
                <c:pt idx="9">
                  <c:v>0.72773586202051532</c:v>
                </c:pt>
                <c:pt idx="10">
                  <c:v>0.7420428986457992</c:v>
                </c:pt>
                <c:pt idx="11">
                  <c:v>0.74573112237905992</c:v>
                </c:pt>
                <c:pt idx="12">
                  <c:v>0.74888505950276896</c:v>
                </c:pt>
                <c:pt idx="13">
                  <c:v>0.78230165201435187</c:v>
                </c:pt>
                <c:pt idx="14">
                  <c:v>0.81123506212817786</c:v>
                </c:pt>
              </c:numCache>
            </c:numRef>
          </c:val>
          <c:extLst>
            <c:ext xmlns:c16="http://schemas.microsoft.com/office/drawing/2014/chart" uri="{C3380CC4-5D6E-409C-BE32-E72D297353CC}">
              <c16:uniqueId val="{00000000-4673-44CA-97D4-57818014561D}"/>
            </c:ext>
          </c:extLst>
        </c:ser>
        <c:ser>
          <c:idx val="1"/>
          <c:order val="1"/>
          <c:tx>
            <c:strRef>
              <c:f>'raw (2)'!$T$40</c:f>
              <c:strCache>
                <c:ptCount val="1"/>
                <c:pt idx="0">
                  <c:v>PC</c:v>
                </c:pt>
              </c:strCache>
            </c:strRef>
          </c:tx>
          <c:spPr>
            <a:solidFill>
              <a:schemeClr val="tx1">
                <a:lumMod val="50000"/>
                <a:lumOff val="50000"/>
              </a:schemeClr>
            </a:solidFill>
            <a:ln>
              <a:noFill/>
            </a:ln>
            <a:effectLst/>
          </c:spPr>
          <c:invertIfNegative val="0"/>
          <c:cat>
            <c:strRef>
              <c:f>'raw (2)'!$R$41:$R$55</c:f>
              <c:strCache>
                <c:ptCount val="15"/>
                <c:pt idx="0">
                  <c:v>アパレル、アクセサリー/時計、宝石/結婚指輪、婚約指輪</c:v>
                </c:pt>
                <c:pt idx="1">
                  <c:v>ダイエット、健康/健康飲料、健康食品</c:v>
                </c:pt>
                <c:pt idx="2">
                  <c:v>行事</c:v>
                </c:pt>
                <c:pt idx="3">
                  <c:v>行事/挙式、披露宴プラン</c:v>
                </c:pt>
                <c:pt idx="4">
                  <c:v>飲食店/焼肉屋</c:v>
                </c:pt>
                <c:pt idx="5">
                  <c:v>金融/保険/生命保険</c:v>
                </c:pt>
                <c:pt idx="6">
                  <c:v>不動産/不動産購入/マンション/新築マンション</c:v>
                </c:pt>
                <c:pt idx="7">
                  <c:v>スポーツ、フィットネス/スポーツジム、フィットネスクラブ</c:v>
                </c:pt>
                <c:pt idx="8">
                  <c:v>ゲーム、エンターテインメント/マンガ</c:v>
                </c:pt>
                <c:pt idx="9">
                  <c:v>食品、飲料/飲料/お酒/ビール、発泡酒</c:v>
                </c:pt>
                <c:pt idx="10">
                  <c:v>金融/保険/医療保険</c:v>
                </c:pt>
                <c:pt idx="11">
                  <c:v>幼児、子供向け製品/バッグ、ランドセル</c:v>
                </c:pt>
                <c:pt idx="12">
                  <c:v>家電、スマホ、カメラ/生活家電/炊飯器</c:v>
                </c:pt>
                <c:pt idx="13">
                  <c:v>家具、インテリア/ベッド、マットレス</c:v>
                </c:pt>
                <c:pt idx="14">
                  <c:v>金融/モバイルペイメント</c:v>
                </c:pt>
              </c:strCache>
            </c:strRef>
          </c:cat>
          <c:val>
            <c:numRef>
              <c:f>'raw (2)'!$T$41:$T$55</c:f>
              <c:numCache>
                <c:formatCode>0%</c:formatCode>
                <c:ptCount val="15"/>
                <c:pt idx="0">
                  <c:v>0.30936932388417182</c:v>
                </c:pt>
                <c:pt idx="1">
                  <c:v>0.30774579017385711</c:v>
                </c:pt>
                <c:pt idx="2">
                  <c:v>0.29882748907058843</c:v>
                </c:pt>
                <c:pt idx="3">
                  <c:v>0.29882748907058843</c:v>
                </c:pt>
                <c:pt idx="4">
                  <c:v>0.29728172420028626</c:v>
                </c:pt>
                <c:pt idx="5">
                  <c:v>0.29138106327439434</c:v>
                </c:pt>
                <c:pt idx="6">
                  <c:v>0.28213201227943768</c:v>
                </c:pt>
                <c:pt idx="7">
                  <c:v>0.26651798058148357</c:v>
                </c:pt>
                <c:pt idx="8">
                  <c:v>0.26183972662514665</c:v>
                </c:pt>
                <c:pt idx="9">
                  <c:v>0.24964970127142033</c:v>
                </c:pt>
                <c:pt idx="10">
                  <c:v>0.23896406648503551</c:v>
                </c:pt>
                <c:pt idx="11">
                  <c:v>0.23700346522054072</c:v>
                </c:pt>
                <c:pt idx="12">
                  <c:v>0.20946152939790266</c:v>
                </c:pt>
                <c:pt idx="13">
                  <c:v>0.19079216956587569</c:v>
                </c:pt>
                <c:pt idx="14">
                  <c:v>0.17261086890323155</c:v>
                </c:pt>
              </c:numCache>
            </c:numRef>
          </c:val>
          <c:extLst>
            <c:ext xmlns:c16="http://schemas.microsoft.com/office/drawing/2014/chart" uri="{C3380CC4-5D6E-409C-BE32-E72D297353CC}">
              <c16:uniqueId val="{00000001-4673-44CA-97D4-57818014561D}"/>
            </c:ext>
          </c:extLst>
        </c:ser>
        <c:dLbls>
          <c:showLegendKey val="0"/>
          <c:showVal val="0"/>
          <c:showCatName val="0"/>
          <c:showSerName val="0"/>
          <c:showPercent val="0"/>
          <c:showBubbleSize val="0"/>
        </c:dLbls>
        <c:gapWidth val="150"/>
        <c:overlap val="100"/>
        <c:axId val="1098513391"/>
        <c:axId val="1098513871"/>
      </c:barChart>
      <c:catAx>
        <c:axId val="109851339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ja-JP" sz="9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098513871"/>
        <c:crosses val="autoZero"/>
        <c:auto val="1"/>
        <c:lblAlgn val="ctr"/>
        <c:lblOffset val="100"/>
        <c:noMultiLvlLbl val="0"/>
      </c:catAx>
      <c:valAx>
        <c:axId val="1098513871"/>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ja-JP" sz="900" b="0" i="0" u="none" strike="noStrike" kern="1200" baseline="0">
                <a:solidFill>
                  <a:schemeClr val="tx1">
                    <a:lumMod val="65000"/>
                    <a:lumOff val="35000"/>
                  </a:schemeClr>
                </a:solidFill>
                <a:latin typeface="+mn-lt"/>
                <a:ea typeface="+mn-ea"/>
                <a:cs typeface="+mn-cs"/>
              </a:defRPr>
            </a:pPr>
            <a:endParaRPr lang="ja-JP"/>
          </a:p>
        </c:txPr>
        <c:crossAx val="109851339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ja-JP" sz="900" b="0" i="0" u="none" strike="noStrike" kern="1200" baseline="0">
              <a:solidFill>
                <a:schemeClr val="tx1">
                  <a:lumMod val="65000"/>
                  <a:lumOff val="35000"/>
                </a:schemeClr>
              </a:solidFill>
              <a:latin typeface="+mn-ea"/>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'raw (2)'!$S$22</c:f>
              <c:strCache>
                <c:ptCount val="1"/>
                <c:pt idx="0">
                  <c:v>PC</c:v>
                </c:pt>
              </c:strCache>
            </c:strRef>
          </c:tx>
          <c:spPr>
            <a:solidFill>
              <a:srgbClr val="C00000"/>
            </a:solidFill>
            <a:ln>
              <a:noFill/>
            </a:ln>
            <a:effectLst/>
          </c:spPr>
          <c:invertIfNegative val="0"/>
          <c:cat>
            <c:strRef>
              <c:f>'raw (2)'!$R$23:$R$37</c:f>
              <c:strCache>
                <c:ptCount val="15"/>
                <c:pt idx="0">
                  <c:v>不動産/賃貸（オフィス）</c:v>
                </c:pt>
                <c:pt idx="1">
                  <c:v>ソフトウエア</c:v>
                </c:pt>
                <c:pt idx="2">
                  <c:v>コンピューター、周辺機器/ノートパソコン</c:v>
                </c:pt>
                <c:pt idx="3">
                  <c:v>金融/税金</c:v>
                </c:pt>
                <c:pt idx="4">
                  <c:v>ビジネスサービス/広告、マーケティングサービス</c:v>
                </c:pt>
                <c:pt idx="5">
                  <c:v>ソフトウエア/動画、画像、音楽ソフト</c:v>
                </c:pt>
                <c:pt idx="6">
                  <c:v>コンピューター、周辺機器/デスクトップパソコン</c:v>
                </c:pt>
                <c:pt idx="7">
                  <c:v>コンピューター、周辺機器/ディスプレイ、モニター</c:v>
                </c:pt>
                <c:pt idx="8">
                  <c:v>コンピューター、周辺機器/プリンター、スキャナー、FAX</c:v>
                </c:pt>
                <c:pt idx="9">
                  <c:v>ビジネスサービス</c:v>
                </c:pt>
                <c:pt idx="10">
                  <c:v>DIY、工具/材料、部品</c:v>
                </c:pt>
                <c:pt idx="11">
                  <c:v>ソフトウエア/オフィス、ビジネスソフト</c:v>
                </c:pt>
                <c:pt idx="12">
                  <c:v>ソフトウエア/業務管理、会計ソフト</c:v>
                </c:pt>
                <c:pt idx="13">
                  <c:v>ビジネスサービス/クラウドサービス</c:v>
                </c:pt>
                <c:pt idx="14">
                  <c:v>家具、インテリア/オフィス家具</c:v>
                </c:pt>
              </c:strCache>
            </c:strRef>
          </c:cat>
          <c:val>
            <c:numRef>
              <c:f>'raw (2)'!$S$23:$S$37</c:f>
              <c:numCache>
                <c:formatCode>0%</c:formatCode>
                <c:ptCount val="15"/>
                <c:pt idx="0">
                  <c:v>0.81524959334005431</c:v>
                </c:pt>
                <c:pt idx="1">
                  <c:v>0.85005841423245732</c:v>
                </c:pt>
                <c:pt idx="2">
                  <c:v>0.85527986451170424</c:v>
                </c:pt>
                <c:pt idx="3">
                  <c:v>0.86306880518259232</c:v>
                </c:pt>
                <c:pt idx="4">
                  <c:v>0.87141151036215092</c:v>
                </c:pt>
                <c:pt idx="5">
                  <c:v>0.88489210432624921</c:v>
                </c:pt>
                <c:pt idx="6">
                  <c:v>0.88498810530247918</c:v>
                </c:pt>
                <c:pt idx="7">
                  <c:v>0.88905874710198052</c:v>
                </c:pt>
                <c:pt idx="8">
                  <c:v>0.91432056297973974</c:v>
                </c:pt>
                <c:pt idx="9">
                  <c:v>0.91444337266704845</c:v>
                </c:pt>
                <c:pt idx="10">
                  <c:v>0.92155507286552951</c:v>
                </c:pt>
                <c:pt idx="11">
                  <c:v>0.92817532962232474</c:v>
                </c:pt>
                <c:pt idx="12">
                  <c:v>0.93566157666286554</c:v>
                </c:pt>
                <c:pt idx="13">
                  <c:v>0.96943335413768861</c:v>
                </c:pt>
                <c:pt idx="14">
                  <c:v>0.97281570643076443</c:v>
                </c:pt>
              </c:numCache>
            </c:numRef>
          </c:val>
          <c:extLst>
            <c:ext xmlns:c16="http://schemas.microsoft.com/office/drawing/2014/chart" uri="{C3380CC4-5D6E-409C-BE32-E72D297353CC}">
              <c16:uniqueId val="{00000000-3DED-43A0-806F-DBAC7B444C14}"/>
            </c:ext>
          </c:extLst>
        </c:ser>
        <c:ser>
          <c:idx val="1"/>
          <c:order val="1"/>
          <c:tx>
            <c:strRef>
              <c:f>'raw (2)'!$T$22</c:f>
              <c:strCache>
                <c:ptCount val="1"/>
                <c:pt idx="0">
                  <c:v>SP</c:v>
                </c:pt>
              </c:strCache>
            </c:strRef>
          </c:tx>
          <c:spPr>
            <a:solidFill>
              <a:schemeClr val="bg1">
                <a:lumMod val="50000"/>
              </a:schemeClr>
            </a:solidFill>
            <a:ln>
              <a:noFill/>
            </a:ln>
            <a:effectLst/>
          </c:spPr>
          <c:invertIfNegative val="0"/>
          <c:cat>
            <c:strRef>
              <c:f>'raw (2)'!$R$23:$R$37</c:f>
              <c:strCache>
                <c:ptCount val="15"/>
                <c:pt idx="0">
                  <c:v>不動産/賃貸（オフィス）</c:v>
                </c:pt>
                <c:pt idx="1">
                  <c:v>ソフトウエア</c:v>
                </c:pt>
                <c:pt idx="2">
                  <c:v>コンピューター、周辺機器/ノートパソコン</c:v>
                </c:pt>
                <c:pt idx="3">
                  <c:v>金融/税金</c:v>
                </c:pt>
                <c:pt idx="4">
                  <c:v>ビジネスサービス/広告、マーケティングサービス</c:v>
                </c:pt>
                <c:pt idx="5">
                  <c:v>ソフトウエア/動画、画像、音楽ソフト</c:v>
                </c:pt>
                <c:pt idx="6">
                  <c:v>コンピューター、周辺機器/デスクトップパソコン</c:v>
                </c:pt>
                <c:pt idx="7">
                  <c:v>コンピューター、周辺機器/ディスプレイ、モニター</c:v>
                </c:pt>
                <c:pt idx="8">
                  <c:v>コンピューター、周辺機器/プリンター、スキャナー、FAX</c:v>
                </c:pt>
                <c:pt idx="9">
                  <c:v>ビジネスサービス</c:v>
                </c:pt>
                <c:pt idx="10">
                  <c:v>DIY、工具/材料、部品</c:v>
                </c:pt>
                <c:pt idx="11">
                  <c:v>ソフトウエア/オフィス、ビジネスソフト</c:v>
                </c:pt>
                <c:pt idx="12">
                  <c:v>ソフトウエア/業務管理、会計ソフト</c:v>
                </c:pt>
                <c:pt idx="13">
                  <c:v>ビジネスサービス/クラウドサービス</c:v>
                </c:pt>
                <c:pt idx="14">
                  <c:v>家具、インテリア/オフィス家具</c:v>
                </c:pt>
              </c:strCache>
            </c:strRef>
          </c:cat>
          <c:val>
            <c:numRef>
              <c:f>'raw (2)'!$T$23:$T$37</c:f>
              <c:numCache>
                <c:formatCode>0%</c:formatCode>
                <c:ptCount val="15"/>
                <c:pt idx="0">
                  <c:v>0.17636156347090706</c:v>
                </c:pt>
                <c:pt idx="1">
                  <c:v>0.13627869446070093</c:v>
                </c:pt>
                <c:pt idx="2">
                  <c:v>0.12312518870584284</c:v>
                </c:pt>
                <c:pt idx="3">
                  <c:v>0.12683295948066217</c:v>
                </c:pt>
                <c:pt idx="4">
                  <c:v>0.12095061310666359</c:v>
                </c:pt>
                <c:pt idx="5">
                  <c:v>0.10079851386539243</c:v>
                </c:pt>
                <c:pt idx="6">
                  <c:v>9.6226136877494442E-2</c:v>
                </c:pt>
                <c:pt idx="7">
                  <c:v>9.1213860430188268E-2</c:v>
                </c:pt>
                <c:pt idx="8">
                  <c:v>7.123200776523779E-2</c:v>
                </c:pt>
                <c:pt idx="9">
                  <c:v>7.9978296507731875E-2</c:v>
                </c:pt>
                <c:pt idx="10">
                  <c:v>7.2012829105506757E-2</c:v>
                </c:pt>
                <c:pt idx="11">
                  <c:v>6.4117429933895326E-2</c:v>
                </c:pt>
                <c:pt idx="12">
                  <c:v>5.9253803504532764E-2</c:v>
                </c:pt>
                <c:pt idx="13">
                  <c:v>2.800359597300044E-2</c:v>
                </c:pt>
                <c:pt idx="14">
                  <c:v>2.2947181685423954E-2</c:v>
                </c:pt>
              </c:numCache>
            </c:numRef>
          </c:val>
          <c:extLst>
            <c:ext xmlns:c16="http://schemas.microsoft.com/office/drawing/2014/chart" uri="{C3380CC4-5D6E-409C-BE32-E72D297353CC}">
              <c16:uniqueId val="{00000001-3DED-43A0-806F-DBAC7B444C14}"/>
            </c:ext>
          </c:extLst>
        </c:ser>
        <c:dLbls>
          <c:showLegendKey val="0"/>
          <c:showVal val="0"/>
          <c:showCatName val="0"/>
          <c:showSerName val="0"/>
          <c:showPercent val="0"/>
          <c:showBubbleSize val="0"/>
        </c:dLbls>
        <c:gapWidth val="150"/>
        <c:overlap val="100"/>
        <c:axId val="1627798319"/>
        <c:axId val="1627798799"/>
      </c:barChart>
      <c:catAx>
        <c:axId val="162779831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ja-JP" sz="8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627798799"/>
        <c:crosses val="autoZero"/>
        <c:auto val="1"/>
        <c:lblAlgn val="ctr"/>
        <c:lblOffset val="100"/>
        <c:noMultiLvlLbl val="0"/>
      </c:catAx>
      <c:valAx>
        <c:axId val="1627798799"/>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ja-JP" sz="9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62779831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ja-JP" sz="9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solidFill>
              <a:srgbClr val="E5E5EB"/>
            </a:solidFill>
            <a:ln w="3175"/>
          </c:spPr>
          <c:dPt>
            <c:idx val="0"/>
            <c:bubble3D val="0"/>
            <c:spPr>
              <a:solidFill>
                <a:srgbClr val="595981"/>
              </a:solidFill>
              <a:ln w="3175">
                <a:solidFill>
                  <a:schemeClr val="lt1"/>
                </a:solidFill>
              </a:ln>
              <a:effectLst/>
            </c:spPr>
            <c:extLst>
              <c:ext xmlns:c16="http://schemas.microsoft.com/office/drawing/2014/chart" uri="{C3380CC4-5D6E-409C-BE32-E72D297353CC}">
                <c16:uniqueId val="{00000001-AA97-4D96-B91B-42BEE4C912DE}"/>
              </c:ext>
            </c:extLst>
          </c:dPt>
          <c:dPt>
            <c:idx val="1"/>
            <c:bubble3D val="0"/>
            <c:spPr>
              <a:solidFill>
                <a:srgbClr val="8C8CA8"/>
              </a:solidFill>
              <a:ln w="3175">
                <a:solidFill>
                  <a:schemeClr val="lt1"/>
                </a:solidFill>
              </a:ln>
              <a:effectLst/>
            </c:spPr>
            <c:extLst>
              <c:ext xmlns:c16="http://schemas.microsoft.com/office/drawing/2014/chart" uri="{C3380CC4-5D6E-409C-BE32-E72D297353CC}">
                <c16:uniqueId val="{00000003-AA97-4D96-B91B-42BEE4C912DE}"/>
              </c:ext>
            </c:extLst>
          </c:dPt>
          <c:dPt>
            <c:idx val="2"/>
            <c:bubble3D val="0"/>
            <c:spPr>
              <a:solidFill>
                <a:srgbClr val="E5E5EB"/>
              </a:solidFill>
              <a:ln w="3175">
                <a:solidFill>
                  <a:schemeClr val="lt1"/>
                </a:solidFill>
              </a:ln>
              <a:effectLst/>
            </c:spPr>
            <c:extLst>
              <c:ext xmlns:c16="http://schemas.microsoft.com/office/drawing/2014/chart" uri="{C3380CC4-5D6E-409C-BE32-E72D297353CC}">
                <c16:uniqueId val="{00000005-AA97-4D96-B91B-42BEE4C912DE}"/>
              </c:ext>
            </c:extLst>
          </c:dPt>
          <c:dPt>
            <c:idx val="3"/>
            <c:bubble3D val="0"/>
            <c:spPr>
              <a:solidFill>
                <a:srgbClr val="F6F6F8"/>
              </a:solidFill>
              <a:ln w="3175">
                <a:solidFill>
                  <a:schemeClr val="lt1"/>
                </a:solidFill>
              </a:ln>
              <a:effectLst/>
            </c:spPr>
            <c:extLst>
              <c:ext xmlns:c16="http://schemas.microsoft.com/office/drawing/2014/chart" uri="{C3380CC4-5D6E-409C-BE32-E72D297353CC}">
                <c16:uniqueId val="{00000007-AA97-4D96-B91B-42BEE4C912DE}"/>
              </c:ext>
            </c:extLst>
          </c:dPt>
          <c:dLbls>
            <c:dLbl>
              <c:idx val="0"/>
              <c:layout>
                <c:manualLayout>
                  <c:x val="-0.20245100612423447"/>
                  <c:y val="-9.1669218431029459E-2"/>
                </c:manualLayout>
              </c:layou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AA97-4D96-B91B-42BEE4C912DE}"/>
                </c:ext>
              </c:extLst>
            </c:dLbl>
            <c:dLbl>
              <c:idx val="1"/>
              <c:layout>
                <c:manualLayout>
                  <c:x val="0.1821548892719283"/>
                  <c:y val="-7.4451273921864791E-2"/>
                </c:manualLayout>
              </c:layou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AA97-4D96-B91B-42BEE4C912DE}"/>
                </c:ext>
              </c:extLst>
            </c:dLbl>
            <c:dLbl>
              <c:idx val="2"/>
              <c:layout>
                <c:manualLayout>
                  <c:x val="0.15350443708684214"/>
                  <c:y val="0.19015826192292162"/>
                </c:manualLayout>
              </c:layout>
              <c:spPr>
                <a:noFill/>
                <a:ln>
                  <a:noFill/>
                </a:ln>
                <a:effectLst/>
              </c:spPr>
              <c:txPr>
                <a:bodyPr rot="0" spcFirstLastPara="1" vertOverflow="ellipsis" vert="horz" wrap="square" lIns="38100" tIns="19050" rIns="38100" bIns="19050" anchor="ctr" anchorCtr="1">
                  <a:spAutoFit/>
                </a:bodyPr>
                <a:lstStyle/>
                <a:p>
                  <a:pPr>
                    <a:defRPr lang="ja-JP" sz="900" b="1" i="0" u="none" strike="noStrike" kern="1200" baseline="0">
                      <a:solidFill>
                        <a:srgbClr val="C00000"/>
                      </a:solidFill>
                      <a:latin typeface="+mn-ea"/>
                      <a:ea typeface="+mn-ea"/>
                      <a:cs typeface="+mn-cs"/>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AA97-4D96-B91B-42BEE4C912DE}"/>
                </c:ext>
              </c:extLst>
            </c:dLbl>
            <c:dLbl>
              <c:idx val="3"/>
              <c:layout>
                <c:manualLayout>
                  <c:x val="-0.10748024325779088"/>
                  <c:y val="2.275194291155079E-2"/>
                </c:manualLayout>
              </c:layout>
              <c:spPr>
                <a:noFill/>
                <a:ln>
                  <a:noFill/>
                </a:ln>
                <a:effectLst/>
              </c:spPr>
              <c:txPr>
                <a:bodyPr rot="0" spcFirstLastPara="1" vertOverflow="ellipsis" vert="horz" wrap="square" lIns="38100" tIns="19050" rIns="38100" bIns="19050" anchor="ctr" anchorCtr="1">
                  <a:noAutofit/>
                </a:bodyPr>
                <a:lstStyle/>
                <a:p>
                  <a:pPr>
                    <a:defRPr lang="ja-JP" sz="900" b="1" i="0" u="none" strike="noStrike" kern="1200" baseline="0">
                      <a:solidFill>
                        <a:srgbClr val="C00000"/>
                      </a:solidFill>
                      <a:latin typeface="+mn-ea"/>
                      <a:ea typeface="+mn-ea"/>
                      <a:cs typeface="+mn-cs"/>
                    </a:defRPr>
                  </a:pPr>
                  <a:endParaRPr lang="ja-JP"/>
                </a:p>
              </c:txPr>
              <c:showLegendKey val="0"/>
              <c:showVal val="1"/>
              <c:showCatName val="1"/>
              <c:showSerName val="0"/>
              <c:showPercent val="0"/>
              <c:showBubbleSize val="0"/>
              <c:separator>
</c:separator>
              <c:extLst>
                <c:ext xmlns:c15="http://schemas.microsoft.com/office/drawing/2012/chart" uri="{CE6537A1-D6FC-4f65-9D91-7224C49458BB}">
                  <c15:layout>
                    <c:manualLayout>
                      <c:w val="0.20944356584509619"/>
                      <c:h val="0.16830518043279943"/>
                    </c:manualLayout>
                  </c15:layout>
                </c:ext>
                <c:ext xmlns:c16="http://schemas.microsoft.com/office/drawing/2014/chart" uri="{C3380CC4-5D6E-409C-BE32-E72D297353CC}">
                  <c16:uniqueId val="{00000007-AA97-4D96-B91B-42BEE4C912DE}"/>
                </c:ext>
              </c:extLst>
            </c:dLbl>
            <c:spPr>
              <a:noFill/>
              <a:ln>
                <a:noFill/>
              </a:ln>
              <a:effectLst/>
            </c:spPr>
            <c:txPr>
              <a:bodyPr rot="0" spcFirstLastPara="1" vertOverflow="ellipsis" vert="horz" wrap="square" lIns="38100" tIns="19050" rIns="38100" bIns="19050" anchor="ctr" anchorCtr="1">
                <a:spAutoFit/>
              </a:bodyPr>
              <a:lstStyle/>
              <a:p>
                <a:pPr>
                  <a:defRPr lang="ja-JP" sz="900" b="0" i="0" u="none" strike="noStrike" kern="1200" baseline="0">
                    <a:solidFill>
                      <a:schemeClr val="bg1"/>
                    </a:solidFill>
                    <a:latin typeface="+mn-ea"/>
                    <a:ea typeface="+mn-ea"/>
                    <a:cs typeface="+mn-cs"/>
                  </a:defRPr>
                </a:pPr>
                <a:endParaRPr lang="ja-JP"/>
              </a:p>
            </c:txPr>
            <c:showLegendKey val="0"/>
            <c:showVal val="1"/>
            <c:showCatName val="1"/>
            <c:showSerName val="0"/>
            <c:showPercent val="0"/>
            <c:showBubbleSize val="0"/>
            <c:separator>
</c:separator>
            <c:showLeaderLines val="0"/>
            <c:extLst>
              <c:ext xmlns:c15="http://schemas.microsoft.com/office/drawing/2012/chart" uri="{CE6537A1-D6FC-4f65-9D91-7224C49458BB}"/>
            </c:extLst>
          </c:dLbls>
          <c:cat>
            <c:strRef>
              <c:f>'SP年収 '!$G$29:$G$32</c:f>
              <c:strCache>
                <c:ptCount val="4"/>
                <c:pt idx="0">
                  <c:v>500万円未満</c:v>
                </c:pt>
                <c:pt idx="1">
                  <c:v>500-800万円</c:v>
                </c:pt>
                <c:pt idx="2">
                  <c:v>800-1200万円</c:v>
                </c:pt>
                <c:pt idx="3">
                  <c:v>1200万円以上</c:v>
                </c:pt>
              </c:strCache>
            </c:strRef>
          </c:cat>
          <c:val>
            <c:numRef>
              <c:f>'SP年収 '!$I$29:$I$32</c:f>
              <c:numCache>
                <c:formatCode>0%</c:formatCode>
                <c:ptCount val="4"/>
                <c:pt idx="0">
                  <c:v>0.58000000000000007</c:v>
                </c:pt>
                <c:pt idx="1">
                  <c:v>0.25</c:v>
                </c:pt>
                <c:pt idx="2">
                  <c:v>0.13</c:v>
                </c:pt>
                <c:pt idx="3">
                  <c:v>0.04</c:v>
                </c:pt>
              </c:numCache>
            </c:numRef>
          </c:val>
          <c:extLst>
            <c:ext xmlns:c16="http://schemas.microsoft.com/office/drawing/2014/chart" uri="{C3380CC4-5D6E-409C-BE32-E72D297353CC}">
              <c16:uniqueId val="{00000008-AA97-4D96-B91B-42BEE4C912DE}"/>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ln w="3175"/>
          </c:spPr>
          <c:dPt>
            <c:idx val="0"/>
            <c:bubble3D val="0"/>
            <c:spPr>
              <a:solidFill>
                <a:srgbClr val="595981"/>
              </a:solidFill>
              <a:ln w="3175">
                <a:solidFill>
                  <a:schemeClr val="lt1"/>
                </a:solidFill>
              </a:ln>
              <a:effectLst/>
            </c:spPr>
            <c:extLst>
              <c:ext xmlns:c16="http://schemas.microsoft.com/office/drawing/2014/chart" uri="{C3380CC4-5D6E-409C-BE32-E72D297353CC}">
                <c16:uniqueId val="{00000001-92D5-491A-B96D-E69E12E97FF6}"/>
              </c:ext>
            </c:extLst>
          </c:dPt>
          <c:dPt>
            <c:idx val="1"/>
            <c:bubble3D val="0"/>
            <c:spPr>
              <a:solidFill>
                <a:srgbClr val="8C8CA8"/>
              </a:solidFill>
              <a:ln w="3175">
                <a:solidFill>
                  <a:schemeClr val="lt1"/>
                </a:solidFill>
              </a:ln>
              <a:effectLst/>
            </c:spPr>
            <c:extLst>
              <c:ext xmlns:c16="http://schemas.microsoft.com/office/drawing/2014/chart" uri="{C3380CC4-5D6E-409C-BE32-E72D297353CC}">
                <c16:uniqueId val="{00000003-92D5-491A-B96D-E69E12E97FF6}"/>
              </c:ext>
            </c:extLst>
          </c:dPt>
          <c:dPt>
            <c:idx val="2"/>
            <c:bubble3D val="0"/>
            <c:spPr>
              <a:solidFill>
                <a:srgbClr val="E5E5EB"/>
              </a:solidFill>
              <a:ln w="3175">
                <a:solidFill>
                  <a:schemeClr val="lt1"/>
                </a:solidFill>
              </a:ln>
              <a:effectLst/>
            </c:spPr>
            <c:extLst>
              <c:ext xmlns:c16="http://schemas.microsoft.com/office/drawing/2014/chart" uri="{C3380CC4-5D6E-409C-BE32-E72D297353CC}">
                <c16:uniqueId val="{00000005-92D5-491A-B96D-E69E12E97FF6}"/>
              </c:ext>
            </c:extLst>
          </c:dPt>
          <c:dPt>
            <c:idx val="3"/>
            <c:bubble3D val="0"/>
            <c:spPr>
              <a:solidFill>
                <a:srgbClr val="E5E5EB">
                  <a:alpha val="35000"/>
                </a:srgbClr>
              </a:solidFill>
              <a:ln w="3175">
                <a:solidFill>
                  <a:schemeClr val="lt1"/>
                </a:solidFill>
              </a:ln>
              <a:effectLst/>
            </c:spPr>
            <c:extLst>
              <c:ext xmlns:c16="http://schemas.microsoft.com/office/drawing/2014/chart" uri="{C3380CC4-5D6E-409C-BE32-E72D297353CC}">
                <c16:uniqueId val="{00000007-92D5-491A-B96D-E69E12E97FF6}"/>
              </c:ext>
            </c:extLst>
          </c:dPt>
          <c:dLbls>
            <c:dLbl>
              <c:idx val="0"/>
              <c:layout>
                <c:manualLayout>
                  <c:x val="-0.21520122484689413"/>
                  <c:y val="1.1278607783610251E-2"/>
                </c:manualLayout>
              </c:layout>
              <c:spPr>
                <a:noFill/>
                <a:ln>
                  <a:noFill/>
                </a:ln>
                <a:effectLst/>
              </c:spPr>
              <c:txPr>
                <a:bodyPr rot="0" spcFirstLastPara="1" vertOverflow="ellipsis" vert="horz" wrap="square" lIns="38100" tIns="19050" rIns="38100" bIns="19050" anchor="ctr" anchorCtr="1">
                  <a:spAutoFit/>
                </a:bodyPr>
                <a:lstStyle/>
                <a:p>
                  <a:pPr>
                    <a:defRPr lang="ja-JP" sz="900" b="0" i="0" u="none" strike="noStrike" kern="1200" baseline="0">
                      <a:solidFill>
                        <a:schemeClr val="bg1"/>
                      </a:solidFill>
                      <a:latin typeface="+mn-ea"/>
                      <a:ea typeface="+mn-ea"/>
                      <a:cs typeface="+mn-cs"/>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92D5-491A-B96D-E69E12E97FF6}"/>
                </c:ext>
              </c:extLst>
            </c:dLbl>
            <c:dLbl>
              <c:idx val="1"/>
              <c:layout>
                <c:manualLayout>
                  <c:x val="0.17592596237970254"/>
                  <c:y val="-0.17831416593137614"/>
                </c:manualLayout>
              </c:layout>
              <c:spPr>
                <a:noFill/>
                <a:ln>
                  <a:noFill/>
                </a:ln>
                <a:effectLst/>
              </c:spPr>
              <c:txPr>
                <a:bodyPr rot="0" spcFirstLastPara="1" vertOverflow="ellipsis" vert="horz" wrap="square" lIns="38100" tIns="19050" rIns="38100" bIns="19050" anchor="ctr" anchorCtr="1">
                  <a:spAutoFit/>
                </a:bodyPr>
                <a:lstStyle/>
                <a:p>
                  <a:pPr>
                    <a:defRPr lang="ja-JP" sz="900" b="0" i="0" u="none" strike="noStrike" kern="1200" baseline="0">
                      <a:solidFill>
                        <a:schemeClr val="bg1"/>
                      </a:solidFill>
                      <a:latin typeface="+mn-ea"/>
                      <a:ea typeface="+mn-ea"/>
                      <a:cs typeface="+mn-cs"/>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92D5-491A-B96D-E69E12E97FF6}"/>
                </c:ext>
              </c:extLst>
            </c:dLbl>
            <c:dLbl>
              <c:idx val="2"/>
              <c:layout>
                <c:manualLayout>
                  <c:x val="0.17697156605424316"/>
                  <c:y val="0.17879117003404768"/>
                </c:manualLayout>
              </c:layout>
              <c:spPr>
                <a:noFill/>
                <a:ln>
                  <a:noFill/>
                </a:ln>
                <a:effectLst/>
              </c:spPr>
              <c:txPr>
                <a:bodyPr rot="0" spcFirstLastPara="1" vertOverflow="ellipsis" vert="horz" wrap="square" lIns="38100" tIns="19050" rIns="38100" bIns="19050" anchor="ctr" anchorCtr="1">
                  <a:spAutoFit/>
                </a:bodyPr>
                <a:lstStyle/>
                <a:p>
                  <a:pPr>
                    <a:defRPr lang="ja-JP" sz="900" b="1" i="0" u="none" strike="noStrike" kern="1200" baseline="0">
                      <a:solidFill>
                        <a:srgbClr val="C00000"/>
                      </a:solidFill>
                      <a:latin typeface="+mn-ea"/>
                      <a:ea typeface="+mn-ea"/>
                      <a:cs typeface="+mn-cs"/>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92D5-491A-B96D-E69E12E97FF6}"/>
                </c:ext>
              </c:extLst>
            </c:dLbl>
            <c:dLbl>
              <c:idx val="3"/>
              <c:layout>
                <c:manualLayout>
                  <c:x val="-0.11432174103237099"/>
                  <c:y val="8.9029341827807432E-3"/>
                </c:manualLayout>
              </c:layout>
              <c:spPr>
                <a:noFill/>
                <a:ln>
                  <a:noFill/>
                </a:ln>
                <a:effectLst/>
              </c:spPr>
              <c:txPr>
                <a:bodyPr rot="0" spcFirstLastPara="1" vertOverflow="ellipsis" vert="horz" wrap="square" lIns="38100" tIns="19050" rIns="38100" bIns="19050" anchor="ctr" anchorCtr="1">
                  <a:spAutoFit/>
                </a:bodyPr>
                <a:lstStyle/>
                <a:p>
                  <a:pPr>
                    <a:defRPr lang="ja-JP" sz="900" b="1" i="0" u="none" strike="noStrike" kern="1200" baseline="0">
                      <a:solidFill>
                        <a:srgbClr val="C00000"/>
                      </a:solidFill>
                      <a:latin typeface="+mn-ea"/>
                      <a:ea typeface="+mn-ea"/>
                      <a:cs typeface="+mn-cs"/>
                    </a:defRPr>
                  </a:pPr>
                  <a:endParaRPr lang="ja-JP"/>
                </a:p>
              </c:txPr>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7-92D5-491A-B96D-E69E12E97FF6}"/>
                </c:ext>
              </c:extLst>
            </c:dLbl>
            <c:spPr>
              <a:noFill/>
              <a:ln>
                <a:noFill/>
              </a:ln>
              <a:effectLst/>
            </c:spPr>
            <c:txPr>
              <a:bodyPr rot="0" spcFirstLastPara="1" vertOverflow="ellipsis" vert="horz" wrap="square" lIns="38100" tIns="19050" rIns="38100" bIns="19050" anchor="ctr" anchorCtr="1">
                <a:spAutoFit/>
              </a:bodyPr>
              <a:lstStyle/>
              <a:p>
                <a:pPr>
                  <a:defRPr lang="ja-JP" sz="900" b="0" i="0" u="none" strike="noStrike" kern="1200" baseline="0">
                    <a:solidFill>
                      <a:schemeClr val="tx1">
                        <a:lumMod val="75000"/>
                        <a:lumOff val="25000"/>
                      </a:schemeClr>
                    </a:solidFill>
                    <a:latin typeface="+mn-ea"/>
                    <a:ea typeface="+mn-ea"/>
                    <a:cs typeface="+mn-cs"/>
                  </a:defRPr>
                </a:pPr>
                <a:endParaRPr lang="ja-JP"/>
              </a:p>
            </c:txPr>
            <c:showLegendKey val="0"/>
            <c:showVal val="1"/>
            <c:showCatName val="1"/>
            <c:showSerName val="0"/>
            <c:showPercent val="0"/>
            <c:showBubbleSize val="0"/>
            <c:separator>
</c:separator>
            <c:showLeaderLines val="0"/>
            <c:extLst>
              <c:ext xmlns:c15="http://schemas.microsoft.com/office/drawing/2012/chart" uri="{CE6537A1-D6FC-4f65-9D91-7224C49458BB}"/>
            </c:extLst>
          </c:dLbls>
          <c:cat>
            <c:strRef>
              <c:f>PC年収!$G$37:$G$40</c:f>
              <c:strCache>
                <c:ptCount val="4"/>
                <c:pt idx="0">
                  <c:v>500万円未満</c:v>
                </c:pt>
                <c:pt idx="1">
                  <c:v>500-800万円</c:v>
                </c:pt>
                <c:pt idx="2">
                  <c:v>800-1200万円</c:v>
                </c:pt>
                <c:pt idx="3">
                  <c:v>1200万円以上</c:v>
                </c:pt>
              </c:strCache>
            </c:strRef>
          </c:cat>
          <c:val>
            <c:numRef>
              <c:f>PC年収!$I$37:$I$40</c:f>
              <c:numCache>
                <c:formatCode>0%</c:formatCode>
                <c:ptCount val="4"/>
                <c:pt idx="0">
                  <c:v>0.49013984915147712</c:v>
                </c:pt>
                <c:pt idx="1">
                  <c:v>0.29321181646763045</c:v>
                </c:pt>
                <c:pt idx="2">
                  <c:v>0.16322281583909493</c:v>
                </c:pt>
                <c:pt idx="3">
                  <c:v>5.3425518541797619E-2</c:v>
                </c:pt>
              </c:numCache>
            </c:numRef>
          </c:val>
          <c:extLst>
            <c:ext xmlns:c16="http://schemas.microsoft.com/office/drawing/2014/chart" uri="{C3380CC4-5D6E-409C-BE32-E72D297353CC}">
              <c16:uniqueId val="{00000008-92D5-491A-B96D-E69E12E97FF6}"/>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CDF807-79CD-47CF-B398-458B8E66FDE5}" type="doc">
      <dgm:prSet loTypeId="urn:microsoft.com/office/officeart/2005/8/layout/venn1" loCatId="relationship" qsTypeId="urn:microsoft.com/office/officeart/2005/8/quickstyle/simple1" qsCatId="simple" csTypeId="urn:microsoft.com/office/officeart/2005/8/colors/accent1_2" csCatId="accent1" phldr="1"/>
      <dgm:spPr/>
    </dgm:pt>
    <dgm:pt modelId="{93F528D9-F3DE-4247-979F-ED0EEFB7D606}">
      <dgm:prSet phldrT="[テキスト]" custT="1"/>
      <dgm:spPr/>
      <dgm:t>
        <a:bodyPr/>
        <a:lstStyle/>
        <a:p>
          <a:endParaRPr kumimoji="1" lang="ja-JP" altLang="en-US" sz="1600" b="1">
            <a:solidFill>
              <a:schemeClr val="bg1"/>
            </a:solidFill>
            <a:latin typeface="+mn-ea"/>
            <a:ea typeface="+mn-ea"/>
          </a:endParaRPr>
        </a:p>
      </dgm:t>
    </dgm:pt>
    <dgm:pt modelId="{4DB0E50F-CA36-46F8-91AB-41A3B9F9DAC1}" type="parTrans" cxnId="{DFB2B37B-39A7-4F6F-B88B-CE9D9A8F3CE3}">
      <dgm:prSet/>
      <dgm:spPr/>
      <dgm:t>
        <a:bodyPr/>
        <a:lstStyle/>
        <a:p>
          <a:endParaRPr kumimoji="1" lang="ja-JP" altLang="en-US" sz="1100" b="1">
            <a:solidFill>
              <a:schemeClr val="bg1"/>
            </a:solidFill>
            <a:latin typeface="+mn-ea"/>
            <a:ea typeface="+mn-ea"/>
          </a:endParaRPr>
        </a:p>
      </dgm:t>
    </dgm:pt>
    <dgm:pt modelId="{4B4D9E30-8511-4986-89BA-7625361C26DC}" type="sibTrans" cxnId="{DFB2B37B-39A7-4F6F-B88B-CE9D9A8F3CE3}">
      <dgm:prSet/>
      <dgm:spPr/>
      <dgm:t>
        <a:bodyPr/>
        <a:lstStyle/>
        <a:p>
          <a:endParaRPr kumimoji="1" lang="ja-JP" altLang="en-US" sz="1100" b="1">
            <a:solidFill>
              <a:schemeClr val="bg1"/>
            </a:solidFill>
            <a:latin typeface="+mn-ea"/>
            <a:ea typeface="+mn-ea"/>
          </a:endParaRPr>
        </a:p>
      </dgm:t>
    </dgm:pt>
    <dgm:pt modelId="{FDAB3A4D-01DF-433C-A36F-2ED0FCFD5512}">
      <dgm:prSet phldrT="[テキスト]" custT="1"/>
      <dgm:spPr>
        <a:solidFill>
          <a:schemeClr val="accent5">
            <a:lumMod val="40000"/>
            <a:lumOff val="60000"/>
            <a:alpha val="50000"/>
          </a:schemeClr>
        </a:solidFill>
      </dgm:spPr>
      <dgm:t>
        <a:bodyPr/>
        <a:lstStyle/>
        <a:p>
          <a:endParaRPr kumimoji="1" lang="ja-JP" altLang="en-US" sz="1600" b="1">
            <a:solidFill>
              <a:schemeClr val="bg1"/>
            </a:solidFill>
            <a:latin typeface="+mn-ea"/>
            <a:ea typeface="+mn-ea"/>
          </a:endParaRPr>
        </a:p>
      </dgm:t>
    </dgm:pt>
    <dgm:pt modelId="{1761787C-68ED-4053-97C1-190FC4E68BA1}" type="parTrans" cxnId="{56178C16-103E-45F3-A9BC-41DF1E9DE5C0}">
      <dgm:prSet/>
      <dgm:spPr/>
      <dgm:t>
        <a:bodyPr/>
        <a:lstStyle/>
        <a:p>
          <a:endParaRPr kumimoji="1" lang="ja-JP" altLang="en-US" sz="1100" b="1">
            <a:solidFill>
              <a:schemeClr val="bg1"/>
            </a:solidFill>
            <a:latin typeface="+mn-ea"/>
            <a:ea typeface="+mn-ea"/>
          </a:endParaRPr>
        </a:p>
      </dgm:t>
    </dgm:pt>
    <dgm:pt modelId="{35CC4606-73D2-4605-8A4F-C56FC15150C9}" type="sibTrans" cxnId="{56178C16-103E-45F3-A9BC-41DF1E9DE5C0}">
      <dgm:prSet/>
      <dgm:spPr/>
      <dgm:t>
        <a:bodyPr/>
        <a:lstStyle/>
        <a:p>
          <a:endParaRPr kumimoji="1" lang="ja-JP" altLang="en-US" sz="1100" b="1">
            <a:solidFill>
              <a:schemeClr val="bg1"/>
            </a:solidFill>
            <a:latin typeface="+mn-ea"/>
            <a:ea typeface="+mn-ea"/>
          </a:endParaRPr>
        </a:p>
      </dgm:t>
    </dgm:pt>
    <dgm:pt modelId="{C7B01E41-D9C4-4928-939A-A3EFFDC8830F}" type="pres">
      <dgm:prSet presAssocID="{AACDF807-79CD-47CF-B398-458B8E66FDE5}" presName="compositeShape" presStyleCnt="0">
        <dgm:presLayoutVars>
          <dgm:chMax val="7"/>
          <dgm:dir/>
          <dgm:resizeHandles val="exact"/>
        </dgm:presLayoutVars>
      </dgm:prSet>
      <dgm:spPr/>
    </dgm:pt>
    <dgm:pt modelId="{CEA3591B-7C4A-47E9-9C18-FBBE42A7682F}" type="pres">
      <dgm:prSet presAssocID="{93F528D9-F3DE-4247-979F-ED0EEFB7D606}" presName="circ1" presStyleLbl="vennNode1" presStyleIdx="0" presStyleCnt="2" custLinFactNeighborX="-9393" custLinFactNeighborY="-1043"/>
      <dgm:spPr/>
    </dgm:pt>
    <dgm:pt modelId="{EC3E0DF7-FC62-415E-AEEB-0F64BE2D7D3A}" type="pres">
      <dgm:prSet presAssocID="{93F528D9-F3DE-4247-979F-ED0EEFB7D606}" presName="circ1Tx" presStyleLbl="revTx" presStyleIdx="0" presStyleCnt="0">
        <dgm:presLayoutVars>
          <dgm:chMax val="0"/>
          <dgm:chPref val="0"/>
          <dgm:bulletEnabled val="1"/>
        </dgm:presLayoutVars>
      </dgm:prSet>
      <dgm:spPr/>
    </dgm:pt>
    <dgm:pt modelId="{FBFB4C52-F980-41F6-AB60-BCA26C9361FD}" type="pres">
      <dgm:prSet presAssocID="{FDAB3A4D-01DF-433C-A36F-2ED0FCFD5512}" presName="circ2" presStyleLbl="vennNode1" presStyleIdx="1" presStyleCnt="2" custLinFactNeighborX="23632" custLinFactNeighborY="440"/>
      <dgm:spPr/>
    </dgm:pt>
    <dgm:pt modelId="{308C330C-4C1C-46ED-BC9B-35A5D2046850}" type="pres">
      <dgm:prSet presAssocID="{FDAB3A4D-01DF-433C-A36F-2ED0FCFD5512}" presName="circ2Tx" presStyleLbl="revTx" presStyleIdx="0" presStyleCnt="0">
        <dgm:presLayoutVars>
          <dgm:chMax val="0"/>
          <dgm:chPref val="0"/>
          <dgm:bulletEnabled val="1"/>
        </dgm:presLayoutVars>
      </dgm:prSet>
      <dgm:spPr/>
    </dgm:pt>
  </dgm:ptLst>
  <dgm:cxnLst>
    <dgm:cxn modelId="{56178C16-103E-45F3-A9BC-41DF1E9DE5C0}" srcId="{AACDF807-79CD-47CF-B398-458B8E66FDE5}" destId="{FDAB3A4D-01DF-433C-A36F-2ED0FCFD5512}" srcOrd="1" destOrd="0" parTransId="{1761787C-68ED-4053-97C1-190FC4E68BA1}" sibTransId="{35CC4606-73D2-4605-8A4F-C56FC15150C9}"/>
    <dgm:cxn modelId="{12BC4D1E-2F5D-4982-9ED2-75A2850430F5}" type="presOf" srcId="{93F528D9-F3DE-4247-979F-ED0EEFB7D606}" destId="{EC3E0DF7-FC62-415E-AEEB-0F64BE2D7D3A}" srcOrd="1" destOrd="0" presId="urn:microsoft.com/office/officeart/2005/8/layout/venn1"/>
    <dgm:cxn modelId="{B2185B4F-D236-4F48-B86F-1EF6109EAF1D}" type="presOf" srcId="{FDAB3A4D-01DF-433C-A36F-2ED0FCFD5512}" destId="{FBFB4C52-F980-41F6-AB60-BCA26C9361FD}" srcOrd="0" destOrd="0" presId="urn:microsoft.com/office/officeart/2005/8/layout/venn1"/>
    <dgm:cxn modelId="{DFB2B37B-39A7-4F6F-B88B-CE9D9A8F3CE3}" srcId="{AACDF807-79CD-47CF-B398-458B8E66FDE5}" destId="{93F528D9-F3DE-4247-979F-ED0EEFB7D606}" srcOrd="0" destOrd="0" parTransId="{4DB0E50F-CA36-46F8-91AB-41A3B9F9DAC1}" sibTransId="{4B4D9E30-8511-4986-89BA-7625361C26DC}"/>
    <dgm:cxn modelId="{378B2499-3C05-48AE-A49B-1B7256E4B8EE}" type="presOf" srcId="{AACDF807-79CD-47CF-B398-458B8E66FDE5}" destId="{C7B01E41-D9C4-4928-939A-A3EFFDC8830F}" srcOrd="0" destOrd="0" presId="urn:microsoft.com/office/officeart/2005/8/layout/venn1"/>
    <dgm:cxn modelId="{B60EFEA7-8FA3-4BDE-B97B-D7428DEC07C2}" type="presOf" srcId="{FDAB3A4D-01DF-433C-A36F-2ED0FCFD5512}" destId="{308C330C-4C1C-46ED-BC9B-35A5D2046850}" srcOrd="1" destOrd="0" presId="urn:microsoft.com/office/officeart/2005/8/layout/venn1"/>
    <dgm:cxn modelId="{488454A8-EEF2-44D2-B7E8-377200842388}" type="presOf" srcId="{93F528D9-F3DE-4247-979F-ED0EEFB7D606}" destId="{CEA3591B-7C4A-47E9-9C18-FBBE42A7682F}" srcOrd="0" destOrd="0" presId="urn:microsoft.com/office/officeart/2005/8/layout/venn1"/>
    <dgm:cxn modelId="{6C5A3B72-05E7-4FB8-8ACF-C182F0EA25B3}" type="presParOf" srcId="{C7B01E41-D9C4-4928-939A-A3EFFDC8830F}" destId="{CEA3591B-7C4A-47E9-9C18-FBBE42A7682F}" srcOrd="0" destOrd="0" presId="urn:microsoft.com/office/officeart/2005/8/layout/venn1"/>
    <dgm:cxn modelId="{6DE2345F-2595-4F33-87C5-86E8257775B8}" type="presParOf" srcId="{C7B01E41-D9C4-4928-939A-A3EFFDC8830F}" destId="{EC3E0DF7-FC62-415E-AEEB-0F64BE2D7D3A}" srcOrd="1" destOrd="0" presId="urn:microsoft.com/office/officeart/2005/8/layout/venn1"/>
    <dgm:cxn modelId="{A20A1529-2761-41BB-B29C-249E4E43F72E}" type="presParOf" srcId="{C7B01E41-D9C4-4928-939A-A3EFFDC8830F}" destId="{FBFB4C52-F980-41F6-AB60-BCA26C9361FD}" srcOrd="2" destOrd="0" presId="urn:microsoft.com/office/officeart/2005/8/layout/venn1"/>
    <dgm:cxn modelId="{A544C7AD-C34F-421B-809A-441717F3B9BD}" type="presParOf" srcId="{C7B01E41-D9C4-4928-939A-A3EFFDC8830F}" destId="{308C330C-4C1C-46ED-BC9B-35A5D2046850}"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A3591B-7C4A-47E9-9C18-FBBE42A7682F}">
      <dsp:nvSpPr>
        <dsp:cNvPr id="0" name=""/>
        <dsp:cNvSpPr/>
      </dsp:nvSpPr>
      <dsp:spPr>
        <a:xfrm>
          <a:off x="0" y="148778"/>
          <a:ext cx="2680492" cy="268049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kumimoji="1" lang="ja-JP" altLang="en-US" sz="1600" b="1" kern="1200">
            <a:solidFill>
              <a:schemeClr val="bg1"/>
            </a:solidFill>
            <a:latin typeface="+mn-ea"/>
            <a:ea typeface="+mn-ea"/>
          </a:endParaRPr>
        </a:p>
      </dsp:txBody>
      <dsp:txXfrm>
        <a:off x="374302" y="464865"/>
        <a:ext cx="1545509" cy="2048317"/>
      </dsp:txXfrm>
    </dsp:sp>
    <dsp:sp modelId="{FBFB4C52-F980-41F6-AB60-BCA26C9361FD}">
      <dsp:nvSpPr>
        <dsp:cNvPr id="0" name=""/>
        <dsp:cNvSpPr/>
      </dsp:nvSpPr>
      <dsp:spPr>
        <a:xfrm>
          <a:off x="2149223" y="188529"/>
          <a:ext cx="2680492" cy="2680492"/>
        </a:xfrm>
        <a:prstGeom prst="ellipse">
          <a:avLst/>
        </a:prstGeom>
        <a:solidFill>
          <a:schemeClr val="accent5">
            <a:lumMod val="40000"/>
            <a:lumOff val="6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kumimoji="1" lang="ja-JP" altLang="en-US" sz="1600" b="1" kern="1200">
            <a:solidFill>
              <a:schemeClr val="bg1"/>
            </a:solidFill>
            <a:latin typeface="+mn-ea"/>
            <a:ea typeface="+mn-ea"/>
          </a:endParaRPr>
        </a:p>
      </dsp:txBody>
      <dsp:txXfrm>
        <a:off x="2909903" y="504617"/>
        <a:ext cx="1545509" cy="2048317"/>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머리글 개체 틀 1">
            <a:extLst>
              <a:ext uri="{FF2B5EF4-FFF2-40B4-BE49-F238E27FC236}">
                <a16:creationId xmlns:a16="http://schemas.microsoft.com/office/drawing/2014/main" id="{9D8F3632-A2D4-4F72-7175-501AE62513A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3" name="날짜 개체 틀 2">
            <a:extLst>
              <a:ext uri="{FF2B5EF4-FFF2-40B4-BE49-F238E27FC236}">
                <a16:creationId xmlns:a16="http://schemas.microsoft.com/office/drawing/2014/main" id="{D58C8494-8330-4353-D23D-18E858B7F26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A0BF9565-4216-4445-8ACA-A5D634DFD475}" type="datetimeFigureOut">
              <a:rPr lang="LID4096" altLang="en-US"/>
              <a:pPr>
                <a:defRPr/>
              </a:pPr>
              <a:t>06/27/2025</a:t>
            </a:fld>
            <a:endParaRPr lang="ko-JP" altLang="en-US"/>
          </a:p>
        </p:txBody>
      </p:sp>
      <p:sp>
        <p:nvSpPr>
          <p:cNvPr id="4" name="바닥글 개체 틀 3">
            <a:extLst>
              <a:ext uri="{FF2B5EF4-FFF2-40B4-BE49-F238E27FC236}">
                <a16:creationId xmlns:a16="http://schemas.microsoft.com/office/drawing/2014/main" id="{C87C6BA4-8DA7-C06C-8257-2177622D5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5" name="슬라이드 번호 개체 틀 4">
            <a:extLst>
              <a:ext uri="{FF2B5EF4-FFF2-40B4-BE49-F238E27FC236}">
                <a16:creationId xmlns:a16="http://schemas.microsoft.com/office/drawing/2014/main" id="{D239C5E2-5CF6-2635-BAF9-1937888CC6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18E14646-2E14-7248-B4B6-D58404B832E8}" type="slidenum">
              <a:rPr lang="ko-JP" altLang="en-US"/>
              <a:pPr>
                <a:defRPr/>
              </a:pPr>
              <a:t>‹#›</a:t>
            </a:fld>
            <a:endParaRPr lang="ko-JP"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D79D448-FAB9-A985-C8EE-A3AC846F6AD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en-JP"/>
          </a:p>
        </p:txBody>
      </p:sp>
      <p:sp>
        <p:nvSpPr>
          <p:cNvPr id="3" name="Date Placeholder 2">
            <a:extLst>
              <a:ext uri="{FF2B5EF4-FFF2-40B4-BE49-F238E27FC236}">
                <a16:creationId xmlns:a16="http://schemas.microsoft.com/office/drawing/2014/main" id="{3B1EE019-0D3A-EFDE-72D0-027738907E63}"/>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0252C802-D109-8043-B0F9-067150D0A317}" type="datetimeFigureOut">
              <a:rPr lang="LID4096"/>
              <a:pPr>
                <a:defRPr/>
              </a:pPr>
              <a:t>06/27/2025</a:t>
            </a:fld>
            <a:endParaRPr lang="en-JP"/>
          </a:p>
        </p:txBody>
      </p:sp>
      <p:sp>
        <p:nvSpPr>
          <p:cNvPr id="4" name="Slide Image Placeholder 3">
            <a:extLst>
              <a:ext uri="{FF2B5EF4-FFF2-40B4-BE49-F238E27FC236}">
                <a16:creationId xmlns:a16="http://schemas.microsoft.com/office/drawing/2014/main" id="{3AA202DE-2309-EA35-7DE7-932674C71D7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JP" noProof="0"/>
          </a:p>
        </p:txBody>
      </p:sp>
      <p:sp>
        <p:nvSpPr>
          <p:cNvPr id="5" name="Notes Placeholder 4">
            <a:extLst>
              <a:ext uri="{FF2B5EF4-FFF2-40B4-BE49-F238E27FC236}">
                <a16:creationId xmlns:a16="http://schemas.microsoft.com/office/drawing/2014/main" id="{4189CFDF-9D04-A4F9-6376-969A949D98A9}"/>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JP" noProof="0"/>
          </a:p>
        </p:txBody>
      </p:sp>
      <p:sp>
        <p:nvSpPr>
          <p:cNvPr id="6" name="Footer Placeholder 5">
            <a:extLst>
              <a:ext uri="{FF2B5EF4-FFF2-40B4-BE49-F238E27FC236}">
                <a16:creationId xmlns:a16="http://schemas.microsoft.com/office/drawing/2014/main" id="{9D94BA57-741F-1D20-99F5-34509589ED48}"/>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en-JP"/>
          </a:p>
        </p:txBody>
      </p:sp>
      <p:sp>
        <p:nvSpPr>
          <p:cNvPr id="7" name="Slide Number Placeholder 6">
            <a:extLst>
              <a:ext uri="{FF2B5EF4-FFF2-40B4-BE49-F238E27FC236}">
                <a16:creationId xmlns:a16="http://schemas.microsoft.com/office/drawing/2014/main" id="{1910DD09-E01C-BAD1-AC99-DCCAF070837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AB966C30-85DB-4C4B-A060-BF5C5320BA04}" type="slidenum">
              <a:rPr lang="en-JP"/>
              <a:pPr>
                <a:defRPr/>
              </a:pPr>
              <a:t>‹#›</a:t>
            </a:fld>
            <a:endParaRPr lang="en-JP"/>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675808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40994112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26725D-9DF2-415C-AB8C-875BE3177909}"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23662232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63</a:t>
            </a:fld>
            <a:endParaRPr kumimoji="1" lang="ja-JP" altLang="en-US"/>
          </a:p>
        </p:txBody>
      </p:sp>
    </p:spTree>
    <p:extLst>
      <p:ext uri="{BB962C8B-B14F-4D97-AF65-F5344CB8AC3E}">
        <p14:creationId xmlns:p14="http://schemas.microsoft.com/office/powerpoint/2010/main" val="23776025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64</a:t>
            </a:fld>
            <a:endParaRPr kumimoji="1" lang="ja-JP" altLang="en-US"/>
          </a:p>
        </p:txBody>
      </p:sp>
    </p:spTree>
    <p:extLst>
      <p:ext uri="{BB962C8B-B14F-4D97-AF65-F5344CB8AC3E}">
        <p14:creationId xmlns:p14="http://schemas.microsoft.com/office/powerpoint/2010/main" val="13450765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7FE0B-EE3C-8CC1-1759-2CC1F203343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50D1CB1-41C0-2837-E1F2-8553C6B1ADC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1ACA71E-77A1-0003-8279-DA33D3914CDD}"/>
              </a:ext>
            </a:extLst>
          </p:cNvPr>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a:extLst>
              <a:ext uri="{FF2B5EF4-FFF2-40B4-BE49-F238E27FC236}">
                <a16:creationId xmlns:a16="http://schemas.microsoft.com/office/drawing/2014/main" id="{4EA180A7-65A4-4BFB-02B8-361F3EAAB7A0}"/>
              </a:ext>
            </a:extLst>
          </p:cNvPr>
          <p:cNvSpPr>
            <a:spLocks noGrp="1"/>
          </p:cNvSpPr>
          <p:nvPr>
            <p:ph type="sldNum" sz="quarter" idx="5"/>
          </p:nvPr>
        </p:nvSpPr>
        <p:spPr/>
        <p:txBody>
          <a:bodyPr/>
          <a:lstStyle/>
          <a:p>
            <a:fld id="{8226725D-9DF2-415C-AB8C-875BE3177909}" type="slidenum">
              <a:rPr kumimoji="1" lang="ja-JP" altLang="en-US" smtClean="0"/>
              <a:pPr/>
              <a:t>65</a:t>
            </a:fld>
            <a:endParaRPr kumimoji="1" lang="ja-JP" altLang="en-US"/>
          </a:p>
        </p:txBody>
      </p:sp>
    </p:spTree>
    <p:extLst>
      <p:ext uri="{BB962C8B-B14F-4D97-AF65-F5344CB8AC3E}">
        <p14:creationId xmlns:p14="http://schemas.microsoft.com/office/powerpoint/2010/main" val="3369298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679054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549687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904705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37</a:t>
            </a:fld>
            <a:endParaRPr kumimoji="1" lang="ja-JP" altLang="en-US"/>
          </a:p>
        </p:txBody>
      </p:sp>
    </p:spTree>
    <p:extLst>
      <p:ext uri="{BB962C8B-B14F-4D97-AF65-F5344CB8AC3E}">
        <p14:creationId xmlns:p14="http://schemas.microsoft.com/office/powerpoint/2010/main" val="25537429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8657012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33631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45</a:t>
            </a:fld>
            <a:endParaRPr kumimoji="1" lang="ja-JP" altLang="en-US"/>
          </a:p>
        </p:txBody>
      </p:sp>
    </p:spTree>
    <p:extLst>
      <p:ext uri="{BB962C8B-B14F-4D97-AF65-F5344CB8AC3E}">
        <p14:creationId xmlns:p14="http://schemas.microsoft.com/office/powerpoint/2010/main" val="161888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9710013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0704876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1833852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90619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最終ページ">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43109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タイトル+説明文＋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5639578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10" name="テキスト プレースホルダー 19">
            <a:extLst>
              <a:ext uri="{FF2B5EF4-FFF2-40B4-BE49-F238E27FC236}">
                <a16:creationId xmlns:a16="http://schemas.microsoft.com/office/drawing/2014/main" id="{BBE8B47C-E3DF-7454-A3FA-093FD29B3210}"/>
              </a:ext>
            </a:extLst>
          </p:cNvPr>
          <p:cNvSpPr>
            <a:spLocks noGrp="1"/>
          </p:cNvSpPr>
          <p:nvPr>
            <p:ph type="body" sz="quarter" idx="18" hasCustomPrompt="1"/>
          </p:nvPr>
        </p:nvSpPr>
        <p:spPr>
          <a:xfrm>
            <a:off x="5551588" y="1210966"/>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a:t>01</a:t>
            </a:r>
            <a:endParaRPr kumimoji="1" lang="ja-JP" altLang="en-US"/>
          </a:p>
        </p:txBody>
      </p:sp>
      <p:pic>
        <p:nvPicPr>
          <p:cNvPr id="2" name="グラフィックス 7">
            <a:extLst>
              <a:ext uri="{FF2B5EF4-FFF2-40B4-BE49-F238E27FC236}">
                <a16:creationId xmlns:a16="http://schemas.microsoft.com/office/drawing/2014/main" id="{3B967D41-98D0-C253-8D0F-4F5B9AEA6E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31000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MSC_プロダクト資料表紙（社外秘）">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4" name="Text Placeholder 3">
            <a:extLst>
              <a:ext uri="{FF2B5EF4-FFF2-40B4-BE49-F238E27FC236}">
                <a16:creationId xmlns:a16="http://schemas.microsoft.com/office/drawing/2014/main" id="{C65F8747-0174-E1AE-4BF5-69B373F553CC}"/>
              </a:ext>
            </a:extLst>
          </p:cNvPr>
          <p:cNvSpPr>
            <a:spLocks noGrp="1"/>
          </p:cNvSpPr>
          <p:nvPr>
            <p:ph type="body" sz="quarter" idx="10"/>
          </p:nvPr>
        </p:nvSpPr>
        <p:spPr>
          <a:xfrm>
            <a:off x="587375" y="1698498"/>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1323309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社外秘）">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rgbClr val="00003E"/>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469028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社外秘）">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Tree>
    <p:extLst>
      <p:ext uri="{BB962C8B-B14F-4D97-AF65-F5344CB8AC3E}">
        <p14:creationId xmlns:p14="http://schemas.microsoft.com/office/powerpoint/2010/main" val="4915269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0281177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19411771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Tree>
    <p:extLst>
      <p:ext uri="{BB962C8B-B14F-4D97-AF65-F5344CB8AC3E}">
        <p14:creationId xmlns:p14="http://schemas.microsoft.com/office/powerpoint/2010/main" val="39956847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社外秘）">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34085357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最終ページ（社外秘）">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12786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タイトル+説明文＋コピーライト+ノンブタイトル+ポイント＋コピーライト+ノンブル（社外秘）">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3D27E4-95DD-1CF2-1603-E3597E94ABC4}"/>
              </a:ext>
            </a:extLst>
          </p:cNvPr>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4" name="字幕 2">
            <a:extLst>
              <a:ext uri="{FF2B5EF4-FFF2-40B4-BE49-F238E27FC236}">
                <a16:creationId xmlns:a16="http://schemas.microsoft.com/office/drawing/2014/main" id="{7F654D57-EFB3-2A21-A516-4FDCD6FF16CE}"/>
              </a:ext>
            </a:extLst>
          </p:cNvPr>
          <p:cNvSpPr>
            <a:spLocks noGrp="1"/>
          </p:cNvSpPr>
          <p:nvPr>
            <p:ph type="subTitle" idx="1" hasCustomPrompt="1"/>
          </p:nvPr>
        </p:nvSpPr>
        <p:spPr>
          <a:xfrm>
            <a:off x="942427" y="1233684"/>
            <a:ext cx="10488109" cy="338554"/>
          </a:xfrm>
        </p:spPr>
        <p:txBody>
          <a:bodyPr wrap="square" anchor="t">
            <a:spAutoFit/>
          </a:bodyPr>
          <a:lstStyle>
            <a:lvl1pPr marL="0" indent="0" algn="l">
              <a:lnSpc>
                <a:spcPct val="120000"/>
              </a:lnSpc>
              <a:spcBef>
                <a:spcPts val="0"/>
              </a:spcBef>
              <a:buNone/>
              <a:defRPr sz="1600" b="1" i="0" spc="100" baseline="0">
                <a:solidFill>
                  <a:srgbClr val="00003E"/>
                </a:solidFill>
                <a:latin typeface="Arial" panose="020B0604020202020204" pitchFamily="34" charset="0"/>
                <a:ea typeface="メイリオ" panose="020B0604030504040204" pitchFamily="34"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a:t>サブタイトル、ダミーテキストダミーテキストダミーテキストダミーテキスト</a:t>
            </a:r>
            <a:endParaRPr lang="en-US" altLang="ja-JP"/>
          </a:p>
        </p:txBody>
      </p:sp>
      <p:grpSp>
        <p:nvGrpSpPr>
          <p:cNvPr id="7" name="グループ化 6">
            <a:extLst>
              <a:ext uri="{FF2B5EF4-FFF2-40B4-BE49-F238E27FC236}">
                <a16:creationId xmlns:a16="http://schemas.microsoft.com/office/drawing/2014/main" id="{DBC9E746-FDF8-3E3F-D661-E8F8D133C06E}"/>
              </a:ext>
            </a:extLst>
          </p:cNvPr>
          <p:cNvGrpSpPr/>
          <p:nvPr userDrawn="1"/>
        </p:nvGrpSpPr>
        <p:grpSpPr>
          <a:xfrm>
            <a:off x="555102" y="1216721"/>
            <a:ext cx="338554" cy="338554"/>
            <a:chOff x="711200" y="1442638"/>
            <a:chExt cx="338554" cy="338554"/>
          </a:xfrm>
        </p:grpSpPr>
        <p:sp>
          <p:nvSpPr>
            <p:cNvPr id="8" name="円/楕円 7">
              <a:extLst>
                <a:ext uri="{FF2B5EF4-FFF2-40B4-BE49-F238E27FC236}">
                  <a16:creationId xmlns:a16="http://schemas.microsoft.com/office/drawing/2014/main" id="{0DB89515-2F95-E24C-9282-ADDEAF05F209}"/>
                </a:ext>
              </a:extLst>
            </p:cNvPr>
            <p:cNvSpPr/>
            <p:nvPr userDrawn="1"/>
          </p:nvSpPr>
          <p:spPr>
            <a:xfrm>
              <a:off x="711200" y="1442638"/>
              <a:ext cx="338554" cy="338554"/>
            </a:xfrm>
            <a:prstGeom prst="ellipse">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a:extLst>
                <a:ext uri="{FF2B5EF4-FFF2-40B4-BE49-F238E27FC236}">
                  <a16:creationId xmlns:a16="http://schemas.microsoft.com/office/drawing/2014/main" id="{0AFD7E21-6679-CD67-EDA0-4F1F72CC5EE0}"/>
                </a:ext>
              </a:extLst>
            </p:cNvPr>
            <p:cNvGrpSpPr/>
            <p:nvPr userDrawn="1"/>
          </p:nvGrpSpPr>
          <p:grpSpPr>
            <a:xfrm rot="18900000">
              <a:off x="817024" y="1534352"/>
              <a:ext cx="131682" cy="110134"/>
              <a:chOff x="4013200" y="2692400"/>
              <a:chExt cx="558800" cy="467360"/>
            </a:xfrm>
            <a:solidFill>
              <a:schemeClr val="bg1"/>
            </a:solidFill>
          </p:grpSpPr>
          <p:sp>
            <p:nvSpPr>
              <p:cNvPr id="10" name="正方形/長方形 9">
                <a:extLst>
                  <a:ext uri="{FF2B5EF4-FFF2-40B4-BE49-F238E27FC236}">
                    <a16:creationId xmlns:a16="http://schemas.microsoft.com/office/drawing/2014/main" id="{434ADAB9-4C53-6026-D442-9BAFC5EDF77D}"/>
                  </a:ext>
                </a:extLst>
              </p:cNvPr>
              <p:cNvSpPr/>
              <p:nvPr userDrawn="1"/>
            </p:nvSpPr>
            <p:spPr>
              <a:xfrm>
                <a:off x="4013200" y="2692400"/>
                <a:ext cx="182880" cy="4673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DA15F63B-79FD-83D6-DD73-A3219D41DF33}"/>
                  </a:ext>
                </a:extLst>
              </p:cNvPr>
              <p:cNvSpPr/>
              <p:nvPr userDrawn="1"/>
            </p:nvSpPr>
            <p:spPr>
              <a:xfrm rot="5400000">
                <a:off x="4246880" y="2834640"/>
                <a:ext cx="182880" cy="4673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3" name="スライド番号プレースホルダー 5">
            <a:extLst>
              <a:ext uri="{FF2B5EF4-FFF2-40B4-BE49-F238E27FC236}">
                <a16:creationId xmlns:a16="http://schemas.microsoft.com/office/drawing/2014/main" id="{5AC4F7D8-7F11-A206-BC87-2BF05F59D401}"/>
              </a:ext>
            </a:extLst>
          </p:cNvPr>
          <p:cNvSpPr txBox="1">
            <a:spLocks/>
          </p:cNvSpPr>
          <p:nvPr userDrawn="1"/>
        </p:nvSpPr>
        <p:spPr>
          <a:xfrm>
            <a:off x="11159836" y="6389895"/>
            <a:ext cx="729720" cy="365125"/>
          </a:xfrm>
          <a:prstGeom prst="rect">
            <a:avLst/>
          </a:prstGeom>
        </p:spPr>
        <p:txBody>
          <a:bodyPr vert="horz" lIns="0" tIns="45720" rIns="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E45AF0D7-7DAB-C943-A251-572CD5FC0461}" type="slidenum">
              <a:rPr lang="ja-JP" altLang="en-US" sz="700" smtClean="0">
                <a:solidFill>
                  <a:schemeClr val="bg1">
                    <a:lumMod val="75000"/>
                  </a:schemeClr>
                </a:solidFill>
                <a:latin typeface="Meiryo" panose="020B0604030504040204" pitchFamily="34" charset="-128"/>
                <a:ea typeface="Meiryo" panose="020B0604030504040204" pitchFamily="34" charset="-128"/>
              </a:rPr>
              <a:pPr/>
              <a:t>‹#›</a:t>
            </a:fld>
            <a:endParaRPr lang="ja-JP" altLang="en-US" sz="700">
              <a:solidFill>
                <a:schemeClr val="bg1">
                  <a:lumMod val="75000"/>
                </a:schemeClr>
              </a:solidFill>
              <a:latin typeface="Meiryo" panose="020B0604030504040204" pitchFamily="34" charset="-128"/>
              <a:ea typeface="Meiryo" panose="020B0604030504040204" pitchFamily="34" charset="-128"/>
            </a:endParaRPr>
          </a:p>
        </p:txBody>
      </p:sp>
      <p:pic>
        <p:nvPicPr>
          <p:cNvPr id="5" name="グラフィックス 4">
            <a:extLst>
              <a:ext uri="{FF2B5EF4-FFF2-40B4-BE49-F238E27FC236}">
                <a16:creationId xmlns:a16="http://schemas.microsoft.com/office/drawing/2014/main" id="{78FA76B7-8752-47EB-1539-CDDD0EF64A7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86310" y="6533996"/>
            <a:ext cx="813256" cy="94565"/>
          </a:xfrm>
          <a:prstGeom prst="rect">
            <a:avLst/>
          </a:prstGeom>
        </p:spPr>
      </p:pic>
    </p:spTree>
    <p:extLst>
      <p:ext uri="{BB962C8B-B14F-4D97-AF65-F5344CB8AC3E}">
        <p14:creationId xmlns:p14="http://schemas.microsoft.com/office/powerpoint/2010/main" val="29506779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115621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962082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3726192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4" name="Text Placeholder 3">
            <a:extLst>
              <a:ext uri="{FF2B5EF4-FFF2-40B4-BE49-F238E27FC236}">
                <a16:creationId xmlns:a16="http://schemas.microsoft.com/office/drawing/2014/main" id="{CF1B3F06-73C7-6284-A08A-6C7B04F7A52F}"/>
              </a:ext>
            </a:extLst>
          </p:cNvPr>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274015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rgbClr val="00003E"/>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083968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Tree>
    <p:extLst>
      <p:ext uri="{BB962C8B-B14F-4D97-AF65-F5344CB8AC3E}">
        <p14:creationId xmlns:p14="http://schemas.microsoft.com/office/powerpoint/2010/main" val="3305404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385454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34673316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oleObject" Target="../embeddings/oleObject1.bin"/><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ags" Target="../tags/tag3.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theme" Target="../theme/theme2.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4.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9.emf"/><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oleObject" Target="../embeddings/oleObject1.bin"/><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ags" Target="../tags/tag4.xml"/><Relationship Id="rId5" Type="http://schemas.openxmlformats.org/officeDocument/2006/relationships/slideLayout" Target="../slideLayouts/slideLayout19.xml"/><Relationship Id="rId10" Type="http://schemas.openxmlformats.org/officeDocument/2006/relationships/theme" Target="../theme/theme3.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2F77BCE-7BC5-0A60-F32B-260926B7EFF2}"/>
              </a:ext>
            </a:extLst>
          </p:cNvPr>
          <p:cNvGraphicFramePr>
            <a:graphicFrameLocks noChangeAspect="1"/>
          </p:cNvGraphicFramePr>
          <p:nvPr userDrawn="1">
            <p:custDataLst>
              <p:tags r:id="rId6"/>
            </p:custDataLst>
            <p:extLst>
              <p:ext uri="{D42A27DB-BD31-4B8C-83A1-F6EECF244321}">
                <p14:modId xmlns:p14="http://schemas.microsoft.com/office/powerpoint/2010/main" val="1360350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7" imgW="7772400" imgH="10058400" progId="TCLayout.ActiveDocument.1">
                  <p:embed/>
                </p:oleObj>
              </mc:Choice>
              <mc:Fallback>
                <p:oleObj name="think-cell スライド" r:id="rId7" imgW="7772400" imgH="10058400" progId="TCLayout.ActiveDocument.1">
                  <p:embed/>
                  <p:pic>
                    <p:nvPicPr>
                      <p:cNvPr id="2" name="think-cell data - do not delete" hidden="1">
                        <a:extLst>
                          <a:ext uri="{FF2B5EF4-FFF2-40B4-BE49-F238E27FC236}">
                            <a16:creationId xmlns:a16="http://schemas.microsoft.com/office/drawing/2014/main" id="{B2F77BCE-7BC5-0A60-F32B-260926B7EFF2}"/>
                          </a:ext>
                        </a:extLst>
                      </p:cNvPr>
                      <p:cNvPicPr/>
                      <p:nvPr/>
                    </p:nvPicPr>
                    <p:blipFill>
                      <a:blip r:embed="rId8"/>
                      <a:stretch>
                        <a:fillRect/>
                      </a:stretch>
                    </p:blipFill>
                    <p:spPr>
                      <a:xfrm>
                        <a:off x="1588" y="1588"/>
                        <a:ext cx="1227" cy="1588"/>
                      </a:xfrm>
                      <a:prstGeom prst="rect">
                        <a:avLst/>
                      </a:prstGeom>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4427" r:id="rId1"/>
    <p:sldLayoutId id="2147484429" r:id="rId2"/>
    <p:sldLayoutId id="2147484430" r:id="rId3"/>
    <p:sldLayoutId id="2147484431" r:id="rId4"/>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12"/>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3" imgW="7772400" imgH="10058400" progId="TCLayout.ActiveDocument.1">
                  <p:embed/>
                </p:oleObj>
              </mc:Choice>
              <mc:Fallback>
                <p:oleObj name="think-cell スライド" r:id="rId13" imgW="7772400" imgH="10058400" progId="TCLayout.ActiveDocument.1">
                  <p:embed/>
                  <p:pic>
                    <p:nvPicPr>
                      <p:cNvPr id="2" name="think-cell data - do not delete" hidden="1">
                        <a:extLst>
                          <a:ext uri="{FF2B5EF4-FFF2-40B4-BE49-F238E27FC236}">
                            <a16:creationId xmlns:a16="http://schemas.microsoft.com/office/drawing/2014/main" id="{CB5F5847-9726-D6C0-67F5-7527AF7AABC1}"/>
                          </a:ext>
                        </a:extLst>
                      </p:cNvPr>
                      <p:cNvPicPr/>
                      <p:nvPr/>
                    </p:nvPicPr>
                    <p:blipFill>
                      <a:blip r:embed="rId14"/>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792014818"/>
      </p:ext>
    </p:extLst>
  </p:cSld>
  <p:clrMap bg1="lt1" tx1="dk1" bg2="lt2" tx2="dk2" accent1="accent1" accent2="accent2" accent3="accent3" accent4="accent4" accent5="accent5" accent6="accent6" hlink="hlink" folHlink="folHlink"/>
  <p:sldLayoutIdLst>
    <p:sldLayoutId id="2147484434" r:id="rId1"/>
    <p:sldLayoutId id="2147484435" r:id="rId2"/>
    <p:sldLayoutId id="2147484436" r:id="rId3"/>
    <p:sldLayoutId id="2147484437" r:id="rId4"/>
    <p:sldLayoutId id="2147484452" r:id="rId5"/>
    <p:sldLayoutId id="2147484438" r:id="rId6"/>
    <p:sldLayoutId id="2147484439" r:id="rId7"/>
    <p:sldLayoutId id="2147484449" r:id="rId8"/>
    <p:sldLayoutId id="2147484453" r:id="rId9"/>
    <p:sldLayoutId id="2147484454" r:id="rId10"/>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EBCABAA8-2C12-15AF-1424-E1DC7E36B449}"/>
              </a:ext>
            </a:extLst>
          </p:cNvPr>
          <p:cNvGraphicFramePr>
            <a:graphicFrameLocks noChangeAspect="1"/>
          </p:cNvGraphicFramePr>
          <p:nvPr userDrawn="1">
            <p:custDataLst>
              <p:tags r:id="rId11"/>
            </p:custDataLst>
            <p:extLst>
              <p:ext uri="{D42A27DB-BD31-4B8C-83A1-F6EECF244321}">
                <p14:modId xmlns:p14="http://schemas.microsoft.com/office/powerpoint/2010/main" val="402705790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2" imgW="7772400" imgH="10058400" progId="TCLayout.ActiveDocument.1">
                  <p:embed/>
                </p:oleObj>
              </mc:Choice>
              <mc:Fallback>
                <p:oleObj name="think-cell スライド" r:id="rId12" imgW="7772400" imgH="10058400" progId="TCLayout.ActiveDocument.1">
                  <p:embed/>
                  <p:pic>
                    <p:nvPicPr>
                      <p:cNvPr id="2" name="think-cell data - do not delete" hidden="1">
                        <a:extLst>
                          <a:ext uri="{FF2B5EF4-FFF2-40B4-BE49-F238E27FC236}">
                            <a16:creationId xmlns:a16="http://schemas.microsoft.com/office/drawing/2014/main" id="{EBCABAA8-2C12-15AF-1424-E1DC7E36B449}"/>
                          </a:ext>
                        </a:extLst>
                      </p:cNvPr>
                      <p:cNvPicPr/>
                      <p:nvPr/>
                    </p:nvPicPr>
                    <p:blipFill>
                      <a:blip r:embed="rId13"/>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社外秘</a:t>
            </a:r>
          </a:p>
        </p:txBody>
      </p:sp>
    </p:spTree>
    <p:extLst>
      <p:ext uri="{BB962C8B-B14F-4D97-AF65-F5344CB8AC3E}">
        <p14:creationId xmlns:p14="http://schemas.microsoft.com/office/powerpoint/2010/main" val="3328767484"/>
      </p:ext>
    </p:extLst>
  </p:cSld>
  <p:clrMap bg1="lt1" tx1="dk1" bg2="lt2" tx2="dk2" accent1="accent1" accent2="accent2" accent3="accent3" accent4="accent4" accent5="accent5" accent6="accent6" hlink="hlink" folHlink="folHlink"/>
  <p:sldLayoutIdLst>
    <p:sldLayoutId id="2147484441" r:id="rId1"/>
    <p:sldLayoutId id="2147484442" r:id="rId2"/>
    <p:sldLayoutId id="2147484443" r:id="rId3"/>
    <p:sldLayoutId id="2147484444" r:id="rId4"/>
    <p:sldLayoutId id="2147484455" r:id="rId5"/>
    <p:sldLayoutId id="2147484445" r:id="rId6"/>
    <p:sldLayoutId id="2147484446" r:id="rId7"/>
    <p:sldLayoutId id="2147484447" r:id="rId8"/>
    <p:sldLayoutId id="2147484451" r:id="rId9"/>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Layout" Target="../diagrams/layout1.xml"/><Relationship Id="rId7" Type="http://schemas.openxmlformats.org/officeDocument/2006/relationships/image" Target="../media/image17.jpe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chart" Target="../charts/chart2.xml"/><Relationship Id="rId7" Type="http://schemas.openxmlformats.org/officeDocument/2006/relationships/image" Target="../media/image24.png"/><Relationship Id="rId2" Type="http://schemas.openxmlformats.org/officeDocument/2006/relationships/chart" Target="../charts/chart1.xml"/><Relationship Id="rId1" Type="http://schemas.openxmlformats.org/officeDocument/2006/relationships/slideLayout" Target="../slideLayouts/slideLayout8.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jpeg"/><Relationship Id="rId4" Type="http://schemas.openxmlformats.org/officeDocument/2006/relationships/image" Target="../media/image21.png"/><Relationship Id="rId9"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8.xml"/><Relationship Id="rId4" Type="http://schemas.openxmlformats.org/officeDocument/2006/relationships/hyperlink" Target="https://www.nta.go.jp/publication/statistics/kokuzeicho/minkan2023/pdf/R05_001.pdf"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image" Target="../media/image18.jpeg"/><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8.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8.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image" Target="../media/image35.jpeg"/><Relationship Id="rId2" Type="http://schemas.openxmlformats.org/officeDocument/2006/relationships/image" Target="../media/image18.jpeg"/><Relationship Id="rId1" Type="http://schemas.openxmlformats.org/officeDocument/2006/relationships/slideLayout" Target="../slideLayouts/slideLayout8.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hyperlink" Target="https://s.yimg.jp/dl/displayads-guarantee/01/displayads-guarantee_Specialfeature_news_2025H1.zip" TargetMode="Externa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17.jpeg"/><Relationship Id="rId5" Type="http://schemas.openxmlformats.org/officeDocument/2006/relationships/image" Target="../media/image18.jpeg"/><Relationship Id="rId4" Type="http://schemas.openxmlformats.org/officeDocument/2006/relationships/hyperlink" Target="https://ads-help.yahoo-net.jp/s/article/H000044528?language=ja"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ads-help.yahoo-net.jp/s/article/H000044294?language=ja" TargetMode="External"/><Relationship Id="rId2" Type="http://schemas.openxmlformats.org/officeDocument/2006/relationships/image" Target="../media/image37.pn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hyperlink" Target="https://ads-help.yahoo-net.jp/s/article/H000044855?language=ja" TargetMode="External"/><Relationship Id="rId2" Type="http://schemas.openxmlformats.org/officeDocument/2006/relationships/image" Target="../media/image37.pn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hyperlink" Target="https://ads-help.yahoo-net.jp/s/article/H000044245" TargetMode="External"/><Relationship Id="rId2" Type="http://schemas.openxmlformats.org/officeDocument/2006/relationships/image" Target="../media/image37.pn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hyperlink" Target="https://ads-help.yahoo-net.jp/s/article/H000044816" TargetMode="External"/><Relationship Id="rId2" Type="http://schemas.openxmlformats.org/officeDocument/2006/relationships/image" Target="../media/image37.pn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hyperlink" Target="https://ads-help.yahoo-net.jp/s/article/H000044245?language=ja" TargetMode="External"/><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hyperlink" Target="https://form-business.yahoo.co.jp/claris/enqueteForm?inquiry_type=guaranteed_review" TargetMode="External"/><Relationship Id="rId2" Type="http://schemas.openxmlformats.org/officeDocument/2006/relationships/image" Target="../media/image36.png"/><Relationship Id="rId1" Type="http://schemas.openxmlformats.org/officeDocument/2006/relationships/slideLayout" Target="../slideLayouts/slideLayout9.xml"/><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hyperlink" Target="mailto:ml-toppage-pr-desk@lycorp.co.jp"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hyperlink" Target="https://form-business.yahoo.co.jp/claris/enqueteForm?inquiry_type=guaranteed_review" TargetMode="External"/><Relationship Id="rId4" Type="http://schemas.openxmlformats.org/officeDocument/2006/relationships/image" Target="../media/image36.png"/></Relationships>
</file>

<file path=ppt/slides/_rels/slide43.xml.rels><?xml version="1.0" encoding="UTF-8" standalone="yes"?>
<Relationships xmlns="http://schemas.openxmlformats.org/package/2006/relationships"><Relationship Id="rId3" Type="http://schemas.openxmlformats.org/officeDocument/2006/relationships/hyperlink" Target="https://form-business.yahoo.co.jp/claris/enqueteForm?inquiry_type=guaranteed_review" TargetMode="External"/><Relationship Id="rId2" Type="http://schemas.openxmlformats.org/officeDocument/2006/relationships/image" Target="../media/image36.png"/><Relationship Id="rId1" Type="http://schemas.openxmlformats.org/officeDocument/2006/relationships/slideLayout" Target="../slideLayouts/slideLayout9.xml"/><Relationship Id="rId6" Type="http://schemas.openxmlformats.org/officeDocument/2006/relationships/image" Target="../media/image41.emf"/><Relationship Id="rId5" Type="http://schemas.openxmlformats.org/officeDocument/2006/relationships/hyperlink" Target="mailto:ml-toppage-pr-desk@lycorp.co.jp" TargetMode="External"/><Relationship Id="rId4" Type="http://schemas.openxmlformats.org/officeDocument/2006/relationships/image" Target="../media/image40.png"/></Relationships>
</file>

<file path=ppt/slides/_rels/slide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hyperlink" Target="https://form-business.yahoo.co.jp/claris/enqueteForm?inquiry_type=placement_restrictions" TargetMode="External"/><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hyperlink" Target="https://form-business.yahoo.co.jp/claris/enqueteForm?inquiry_type=guaranteed_review" TargetMode="External"/><Relationship Id="rId5" Type="http://schemas.openxmlformats.org/officeDocument/2006/relationships/hyperlink" Target="https://ads-help.yahoo-net.jp/s/article/H000044534" TargetMode="External"/><Relationship Id="rId4" Type="http://schemas.openxmlformats.org/officeDocument/2006/relationships/hyperlink" Target="https://form-business.yahoo.co.jp/claris/enqueteForm?inquiry_type=bls_review" TargetMode="External"/></Relationships>
</file>

<file path=ppt/slides/_rels/slide46.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hyperlink" Target="https://form-business.yahoo.co.jp/claris/enqueteForm?inquiry_type=placement_restrictions" TargetMode="External"/><Relationship Id="rId7" Type="http://schemas.openxmlformats.org/officeDocument/2006/relationships/image" Target="../media/image42.png"/><Relationship Id="rId2" Type="http://schemas.openxmlformats.org/officeDocument/2006/relationships/image" Target="../media/image36.png"/><Relationship Id="rId1" Type="http://schemas.openxmlformats.org/officeDocument/2006/relationships/slideLayout" Target="../slideLayouts/slideLayout9.xml"/><Relationship Id="rId6" Type="http://schemas.openxmlformats.org/officeDocument/2006/relationships/hyperlink" Target="mailto:ml-toppage-pr-desk@lycorp.co.jp" TargetMode="External"/><Relationship Id="rId5" Type="http://schemas.openxmlformats.org/officeDocument/2006/relationships/hyperlink" Target="https://ads-help.yahoo-net.jp/s/article/H000044534?language=ja" TargetMode="External"/><Relationship Id="rId4" Type="http://schemas.openxmlformats.org/officeDocument/2006/relationships/hyperlink" Target="https://form-business.yahoo.co.jp/claris/enqueteForm?inquiry_type=guaranteed_review"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 Id="rId5" Type="http://schemas.openxmlformats.org/officeDocument/2006/relationships/image" Target="../media/image15.png"/><Relationship Id="rId4" Type="http://schemas.openxmlformats.org/officeDocument/2006/relationships/image" Target="../media/image14.png"/></Relationships>
</file>

<file path=ppt/slides/_rels/slide5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6.png"/><Relationship Id="rId1" Type="http://schemas.openxmlformats.org/officeDocument/2006/relationships/slideLayout" Target="../slideLayouts/slideLayout9.xml"/><Relationship Id="rId4" Type="http://schemas.openxmlformats.org/officeDocument/2006/relationships/image" Target="../media/image46.png"/></Relationships>
</file>

<file path=ppt/slides/_rels/slide5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47.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hyperlink" Target="https://form-business.yahoo.co.jp/claris/enqueteForm?inquiry_type=placement_restrictions" TargetMode="External"/></Relationships>
</file>

<file path=ppt/slides/_rels/slide5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36.png"/><Relationship Id="rId1" Type="http://schemas.openxmlformats.org/officeDocument/2006/relationships/slideLayout" Target="../slideLayouts/slideLayout9.xml"/><Relationship Id="rId4" Type="http://schemas.openxmlformats.org/officeDocument/2006/relationships/image" Target="../media/image49.pn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8.xml"/><Relationship Id="rId4" Type="http://schemas.openxmlformats.org/officeDocument/2006/relationships/image" Target="../media/image18.jpeg"/></Relationships>
</file>

<file path=ppt/slides/_rels/slide60.xml.rels><?xml version="1.0" encoding="UTF-8" standalone="yes"?>
<Relationships xmlns="http://schemas.openxmlformats.org/package/2006/relationships"><Relationship Id="rId3" Type="http://schemas.openxmlformats.org/officeDocument/2006/relationships/hyperlink" Target="https://ads-help.yahoo-net.jp/s/article/H000044196?language=ja" TargetMode="External"/><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3" Type="http://schemas.openxmlformats.org/officeDocument/2006/relationships/hyperlink" Target="https://ads-help.yahoo-net.jp/s/article/H000044904?language=ja" TargetMode="External"/><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hyperlink" Target="https://ads-help.yahoo-net.jp/" TargetMode="External"/><Relationship Id="rId5" Type="http://schemas.openxmlformats.org/officeDocument/2006/relationships/hyperlink" Target="https://www.lycbiz.com/jp/terms-and-policies/yahoo/" TargetMode="External"/><Relationship Id="rId4" Type="http://schemas.openxmlformats.org/officeDocument/2006/relationships/hyperlink" Target="https://www.lycbiz.com/jp/download/yahoo/" TargetMode="External"/></Relationships>
</file>

<file path=ppt/slides/_rels/slide6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8" Type="http://schemas.openxmlformats.org/officeDocument/2006/relationships/hyperlink" Target="https://form-business.yahoo.co.jp/claris/enqueteForm?inquiry_type=guaranteed_review" TargetMode="External"/><Relationship Id="rId3" Type="http://schemas.openxmlformats.org/officeDocument/2006/relationships/image" Target="../media/image36.png"/><Relationship Id="rId7" Type="http://schemas.openxmlformats.org/officeDocument/2006/relationships/hyperlink" Target="https://form-business.yahoo.co.jp/claris/enqueteForm?inquiry_type=placement_restrictions" TargetMode="External"/><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hyperlink" Target="https://portal.yadui.business.yahoo.co.jp/agencyportal/30335704/" TargetMode="External"/><Relationship Id="rId5" Type="http://schemas.openxmlformats.org/officeDocument/2006/relationships/hyperlink" Target="https://portal.yadui.business.yahoo.co.jp/agencyportal/873315/" TargetMode="External"/><Relationship Id="rId4" Type="http://schemas.openxmlformats.org/officeDocument/2006/relationships/hyperlink" Target="https://ads-help.yahoo-net.jp/" TargetMode="External"/></Relationships>
</file>

<file path=ppt/slides/_rels/slide6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テキスト プレースホルダー 6">
            <a:extLst>
              <a:ext uri="{FF2B5EF4-FFF2-40B4-BE49-F238E27FC236}">
                <a16:creationId xmlns:a16="http://schemas.microsoft.com/office/drawing/2014/main" id="{3D85EFA8-7C57-5851-ACF9-310414B31A82}"/>
              </a:ext>
            </a:extLst>
          </p:cNvPr>
          <p:cNvSpPr>
            <a:spLocks noGrp="1" noChangeArrowheads="1"/>
          </p:cNvSpPr>
          <p:nvPr>
            <p:ph type="body" sz="quarter" idx="11"/>
          </p:nvPr>
        </p:nvSpPr>
        <p:spPr bwMode="auto">
          <a:xfrm>
            <a:off x="587375" y="5264748"/>
            <a:ext cx="5131879" cy="2179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2025/5/14</a:t>
            </a:r>
          </a:p>
          <a:p>
            <a:pPr eaLnBrk="1" hangingPunct="1"/>
            <a:r>
              <a:rPr lang="ja-JP" altLang="en-US" dirty="0"/>
              <a:t>更新日：</a:t>
            </a:r>
            <a:r>
              <a:rPr lang="en-US" altLang="ja-JP" dirty="0"/>
              <a:t>2025/6/27</a:t>
            </a:r>
            <a:endParaRPr lang="ja-JP" altLang="en-US" dirty="0"/>
          </a:p>
          <a:p>
            <a:pPr eaLnBrk="1" hangingPunct="1"/>
            <a:endParaRPr lang="en-US" altLang="ja-JP" dirty="0">
              <a:latin typeface="メイリオ" panose="020B0604030504040204" pitchFamily="34" charset="-128"/>
              <a:ea typeface="メイリオ" panose="020B0604030504040204" pitchFamily="34" charset="-128"/>
            </a:endParaRPr>
          </a:p>
          <a:p>
            <a:pPr eaLnBrk="1" hangingPunct="1"/>
            <a:r>
              <a:rPr lang="ja-JP" altLang="en-US" dirty="0">
                <a:latin typeface="メイリオ" panose="020B0604030504040204" pitchFamily="34" charset="-128"/>
                <a:ea typeface="メイリオ" panose="020B0604030504040204" pitchFamily="34" charset="-128"/>
              </a:rPr>
              <a:t>　</a:t>
            </a:r>
          </a:p>
        </p:txBody>
      </p:sp>
      <p:sp>
        <p:nvSpPr>
          <p:cNvPr id="10241" name="テキスト プレースホルダー 4">
            <a:extLst>
              <a:ext uri="{FF2B5EF4-FFF2-40B4-BE49-F238E27FC236}">
                <a16:creationId xmlns:a16="http://schemas.microsoft.com/office/drawing/2014/main" id="{2385609C-6A75-C700-DE67-38D7C4A93406}"/>
              </a:ext>
            </a:extLst>
          </p:cNvPr>
          <p:cNvSpPr>
            <a:spLocks noGrp="1" noChangeArrowheads="1"/>
          </p:cNvSpPr>
          <p:nvPr>
            <p:ph type="body" sz="quarter" idx="12"/>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spcBef>
                <a:spcPct val="0"/>
              </a:spcBef>
            </a:pPr>
            <a:r>
              <a:rPr lang="en-US" altLang="ja-JP">
                <a:latin typeface="メイリオ" panose="020B0604030504040204" pitchFamily="34" charset="-128"/>
                <a:ea typeface="メイリオ" panose="020B0604030504040204" pitchFamily="34" charset="-128"/>
              </a:rPr>
              <a:t>LINE</a:t>
            </a:r>
            <a:r>
              <a:rPr lang="ja-JP" altLang="en-US">
                <a:latin typeface="メイリオ" panose="020B0604030504040204" pitchFamily="34" charset="-128"/>
                <a:ea typeface="メイリオ" panose="020B0604030504040204" pitchFamily="34" charset="-128"/>
              </a:rPr>
              <a:t>ヤフー株式会社</a:t>
            </a:r>
          </a:p>
        </p:txBody>
      </p:sp>
      <p:sp>
        <p:nvSpPr>
          <p:cNvPr id="10242" name="テキスト プレースホルダー 5">
            <a:extLst>
              <a:ext uri="{FF2B5EF4-FFF2-40B4-BE49-F238E27FC236}">
                <a16:creationId xmlns:a16="http://schemas.microsoft.com/office/drawing/2014/main" id="{9941C0A3-571E-8015-F1A7-BA7FD150852E}"/>
              </a:ext>
            </a:extLst>
          </p:cNvPr>
          <p:cNvSpPr>
            <a:spLocks noGrp="1" noChangeArrowheads="1"/>
          </p:cNvSpPr>
          <p:nvPr>
            <p:ph type="body"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lnSpc>
                <a:spcPct val="120000"/>
              </a:lnSpc>
            </a:pPr>
            <a:r>
              <a:rPr lang="en-US" altLang="ja-JP">
                <a:latin typeface="+mj-ea"/>
                <a:ea typeface="+mj-ea"/>
              </a:rPr>
              <a:t>P</a:t>
            </a:r>
            <a:r>
              <a:rPr lang="en-US" altLang="ja-JP" sz="4000">
                <a:latin typeface="+mj-ea"/>
                <a:ea typeface="+mj-ea"/>
              </a:rPr>
              <a:t>oC</a:t>
            </a:r>
            <a:r>
              <a:rPr lang="ja-JP" altLang="en-US" sz="4000">
                <a:latin typeface="+mj-ea"/>
                <a:ea typeface="+mj-ea"/>
              </a:rPr>
              <a:t>販売のご案内</a:t>
            </a:r>
            <a:endParaRPr lang="en-US" altLang="ja-JP" sz="4000">
              <a:latin typeface="+mj-ea"/>
              <a:ea typeface="+mj-ea"/>
            </a:endParaRPr>
          </a:p>
          <a:p>
            <a:pPr eaLnBrk="1" hangingPunct="1">
              <a:lnSpc>
                <a:spcPct val="120000"/>
              </a:lnSpc>
            </a:pPr>
            <a:r>
              <a:rPr lang="en-US" altLang="ja-JP" sz="4000">
                <a:latin typeface="+mj-ea"/>
                <a:ea typeface="+mj-ea"/>
              </a:rPr>
              <a:t>Yahoo! JAPAN</a:t>
            </a:r>
            <a:r>
              <a:rPr lang="ja-JP" altLang="en-US" sz="4000">
                <a:latin typeface="+mj-ea"/>
                <a:ea typeface="+mj-ea"/>
              </a:rPr>
              <a:t>トップページ　</a:t>
            </a:r>
            <a:endParaRPr lang="en-US" altLang="ja-JP" sz="4000">
              <a:latin typeface="+mj-ea"/>
              <a:ea typeface="+mj-ea"/>
            </a:endParaRPr>
          </a:p>
          <a:p>
            <a:pPr eaLnBrk="1" hangingPunct="1">
              <a:lnSpc>
                <a:spcPct val="120000"/>
              </a:lnSpc>
            </a:pPr>
            <a:r>
              <a:rPr lang="ja-JP" altLang="en-US" sz="4000">
                <a:latin typeface="+mj-ea"/>
                <a:ea typeface="+mj-ea"/>
              </a:rPr>
              <a:t>トピックス</a:t>
            </a:r>
            <a:r>
              <a:rPr lang="en-US" altLang="ja-JP" sz="4000">
                <a:latin typeface="+mj-ea"/>
                <a:ea typeface="+mj-ea"/>
              </a:rPr>
              <a:t>PR</a:t>
            </a:r>
            <a:r>
              <a:rPr lang="ja-JP" altLang="en-US">
                <a:latin typeface="+mj-ea"/>
                <a:ea typeface="+mj-ea"/>
              </a:rPr>
              <a:t> </a:t>
            </a:r>
            <a:r>
              <a:rPr lang="en-US" altLang="ja-JP">
                <a:latin typeface="+mj-ea"/>
                <a:ea typeface="+mj-ea"/>
              </a:rPr>
              <a:t>MD/PC</a:t>
            </a:r>
            <a:r>
              <a:rPr lang="ja-JP" altLang="en-US" sz="4000">
                <a:latin typeface="+mj-ea"/>
                <a:ea typeface="+mj-ea"/>
              </a:rPr>
              <a:t>　</a:t>
            </a:r>
            <a:endParaRPr lang="en-US" altLang="ja-JP">
              <a:latin typeface="メイリオ" panose="020B0604030504040204" pitchFamily="34" charset="-128"/>
              <a:ea typeface="メイリオ" panose="020B0604030504040204" pitchFamily="34" charset="-128"/>
            </a:endParaRPr>
          </a:p>
        </p:txBody>
      </p:sp>
      <p:sp>
        <p:nvSpPr>
          <p:cNvPr id="2" name="角丸四角形 1">
            <a:extLst>
              <a:ext uri="{FF2B5EF4-FFF2-40B4-BE49-F238E27FC236}">
                <a16:creationId xmlns:a16="http://schemas.microsoft.com/office/drawing/2014/main" id="{F154551B-3C5F-85AD-573E-7C83B193229C}"/>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B7B602A4-188A-A559-452B-50FAF140703D}"/>
              </a:ext>
            </a:extLst>
          </p:cNvPr>
          <p:cNvSpPr txBox="1"/>
          <p:nvPr/>
        </p:nvSpPr>
        <p:spPr>
          <a:xfrm>
            <a:off x="587375" y="1209176"/>
            <a:ext cx="3922841" cy="276999"/>
          </a:xfrm>
          <a:prstGeom prst="rect">
            <a:avLst/>
          </a:prstGeom>
          <a:noFill/>
          <a:ln>
            <a:noFill/>
          </a:ln>
        </p:spPr>
        <p:txBody>
          <a:bodyPr wrap="square">
            <a:spAutoFit/>
          </a:bodyPr>
          <a:lstStyle/>
          <a:p>
            <a:pPr algn="ctr" eaLnBrk="1" hangingPunct="1"/>
            <a:r>
              <a:rPr lang="en-US" altLang="ja-JP" sz="1200" b="1">
                <a:solidFill>
                  <a:schemeClr val="tx2"/>
                </a:solidFill>
                <a:latin typeface="メイリオ" panose="020B0604030504040204" pitchFamily="34" charset="-128"/>
                <a:ea typeface="メイリオ" panose="020B0604030504040204" pitchFamily="34" charset="-128"/>
              </a:rPr>
              <a:t>Yahoo!</a:t>
            </a:r>
            <a:r>
              <a:rPr lang="ja-JP" altLang="en-US" sz="1200" b="1">
                <a:solidFill>
                  <a:schemeClr val="tx2"/>
                </a:solidFill>
                <a:latin typeface="メイリオ" panose="020B0604030504040204" pitchFamily="34" charset="-128"/>
                <a:ea typeface="メイリオ" panose="020B0604030504040204" pitchFamily="34" charset="-128"/>
              </a:rPr>
              <a:t>広告　ディスプレイ広告（予約型）</a:t>
            </a:r>
            <a:endParaRPr lang="en-US" altLang="ja-JP" sz="1200" b="1">
              <a:solidFill>
                <a:schemeClr val="tx2"/>
              </a:solidFill>
              <a:latin typeface="メイリオ" panose="020B0604030504040204" pitchFamily="34" charset="-128"/>
              <a:ea typeface="メイリオ" panose="020B0604030504040204" pitchFamily="34" charset="-128"/>
            </a:endParaRPr>
          </a:p>
        </p:txBody>
      </p:sp>
    </p:spTree>
    <p:extLst>
      <p:ext uri="{BB962C8B-B14F-4D97-AF65-F5344CB8AC3E}">
        <p14:creationId xmlns:p14="http://schemas.microsoft.com/office/powerpoint/2010/main" val="13886299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FF75D1-38E4-2542-0E40-A810C5F6983E}"/>
              </a:ext>
            </a:extLst>
          </p:cNvPr>
          <p:cNvSpPr>
            <a:spLocks noGrp="1"/>
          </p:cNvSpPr>
          <p:nvPr>
            <p:ph type="ctrTitle"/>
          </p:nvPr>
        </p:nvSpPr>
        <p:spPr/>
        <p:txBody>
          <a:bodyPr/>
          <a:lstStyle/>
          <a:p>
            <a:r>
              <a:rPr lang="ja-JP" altLang="en-US"/>
              <a:t>トップページのユーザー重複</a:t>
            </a:r>
            <a:endParaRPr kumimoji="1" lang="ja-JP" altLang="en-US"/>
          </a:p>
        </p:txBody>
      </p:sp>
      <p:sp>
        <p:nvSpPr>
          <p:cNvPr id="3" name="テキスト プレースホルダー 2">
            <a:extLst>
              <a:ext uri="{FF2B5EF4-FFF2-40B4-BE49-F238E27FC236}">
                <a16:creationId xmlns:a16="http://schemas.microsoft.com/office/drawing/2014/main" id="{32E5F280-1D2B-1AC3-FACA-0AD0AD6F857B}"/>
              </a:ext>
            </a:extLst>
          </p:cNvPr>
          <p:cNvSpPr>
            <a:spLocks noGrp="1"/>
          </p:cNvSpPr>
          <p:nvPr>
            <p:ph type="body" sz="quarter" idx="10"/>
          </p:nvPr>
        </p:nvSpPr>
        <p:spPr/>
        <p:txBody>
          <a:bodyPr/>
          <a:lstStyle/>
          <a:p>
            <a:r>
              <a:rPr lang="ja-JP" altLang="en-US" sz="1600"/>
              <a:t>パソコン</a:t>
            </a:r>
            <a:r>
              <a:rPr kumimoji="1" lang="ja-JP" altLang="en-US" sz="1600"/>
              <a:t>と</a:t>
            </a:r>
            <a:r>
              <a:rPr lang="ja-JP" altLang="en-US" sz="1600"/>
              <a:t>スマートフォンのユーザーの重複は全体の</a:t>
            </a:r>
            <a:r>
              <a:rPr lang="en-US" altLang="ja-JP" sz="1600"/>
              <a:t>7</a:t>
            </a:r>
            <a:r>
              <a:rPr lang="ja-JP" altLang="en-US" sz="1600"/>
              <a:t>％。マルチデバイス掲載することでリーチ最大化が可能です。</a:t>
            </a:r>
            <a:endParaRPr kumimoji="1" lang="ja-JP" altLang="en-US" sz="1600"/>
          </a:p>
        </p:txBody>
      </p:sp>
      <p:sp>
        <p:nvSpPr>
          <p:cNvPr id="4" name="正方形/長方形 3">
            <a:extLst>
              <a:ext uri="{FF2B5EF4-FFF2-40B4-BE49-F238E27FC236}">
                <a16:creationId xmlns:a16="http://schemas.microsoft.com/office/drawing/2014/main" id="{6AC30CA4-84C9-7B5B-BF7D-45B7BC4E019D}"/>
              </a:ext>
            </a:extLst>
          </p:cNvPr>
          <p:cNvSpPr/>
          <p:nvPr/>
        </p:nvSpPr>
        <p:spPr>
          <a:xfrm>
            <a:off x="6884345" y="6195656"/>
            <a:ext cx="4717638" cy="553998"/>
          </a:xfrm>
          <a:prstGeom prst="rect">
            <a:avLst/>
          </a:prstGeom>
        </p:spPr>
        <p:txBody>
          <a:bodyPr wrap="none" lIns="0" tIns="0" rIns="0" bIns="0">
            <a:spAutoFit/>
          </a:bodyPr>
          <a:lstStyle/>
          <a:p>
            <a:r>
              <a:rPr lang="en-US" altLang="ja-JP" sz="900">
                <a:solidFill>
                  <a:schemeClr val="tx1">
                    <a:lumMod val="50000"/>
                    <a:lumOff val="50000"/>
                  </a:schemeClr>
                </a:solidFill>
                <a:latin typeface="Meiryo" panose="020B0604030504040204" pitchFamily="34" charset="-128"/>
                <a:ea typeface="Meiryo" panose="020B0604030504040204" pitchFamily="34" charset="-128"/>
                <a:cs typeface="メイリオ" panose="020B0604030504040204" pitchFamily="50" charset="-128"/>
              </a:rPr>
              <a:t>※LINE</a:t>
            </a:r>
            <a:r>
              <a:rPr lang="ja-JP" altLang="en-US" sz="900">
                <a:solidFill>
                  <a:schemeClr val="tx1">
                    <a:lumMod val="50000"/>
                    <a:lumOff val="50000"/>
                  </a:schemeClr>
                </a:solidFill>
                <a:latin typeface="Meiryo" panose="020B0604030504040204" pitchFamily="34" charset="-128"/>
                <a:ea typeface="Meiryo" panose="020B0604030504040204" pitchFamily="34" charset="-128"/>
                <a:cs typeface="メイリオ" panose="020B0604030504040204" pitchFamily="50" charset="-128"/>
              </a:rPr>
              <a:t>ヤフー調べ（</a:t>
            </a:r>
            <a:r>
              <a:rPr lang="en-US" altLang="ja-JP" sz="900">
                <a:solidFill>
                  <a:schemeClr val="tx1">
                    <a:lumMod val="50000"/>
                    <a:lumOff val="50000"/>
                  </a:schemeClr>
                </a:solidFill>
                <a:latin typeface="Meiryo" panose="020B0604030504040204" pitchFamily="34" charset="-128"/>
                <a:ea typeface="Meiryo" panose="020B0604030504040204" pitchFamily="34" charset="-128"/>
                <a:cs typeface="メイリオ" panose="020B0604030504040204" pitchFamily="50" charset="-128"/>
              </a:rPr>
              <a:t>2024</a:t>
            </a:r>
            <a:r>
              <a:rPr lang="ja-JP" altLang="en-US" sz="900">
                <a:solidFill>
                  <a:schemeClr val="tx1">
                    <a:lumMod val="50000"/>
                    <a:lumOff val="50000"/>
                  </a:schemeClr>
                </a:solidFill>
                <a:latin typeface="Meiryo" panose="020B0604030504040204" pitchFamily="34" charset="-128"/>
                <a:ea typeface="Meiryo" panose="020B0604030504040204" pitchFamily="34" charset="-128"/>
                <a:cs typeface="メイリオ" panose="020B0604030504040204" pitchFamily="50" charset="-128"/>
              </a:rPr>
              <a:t>年</a:t>
            </a:r>
            <a:r>
              <a:rPr lang="en-US" altLang="ja-JP" sz="900">
                <a:solidFill>
                  <a:schemeClr val="tx1">
                    <a:lumMod val="50000"/>
                    <a:lumOff val="50000"/>
                  </a:schemeClr>
                </a:solidFill>
                <a:latin typeface="Meiryo" panose="020B0604030504040204" pitchFamily="34" charset="-128"/>
                <a:ea typeface="Meiryo" panose="020B0604030504040204" pitchFamily="34" charset="-128"/>
                <a:cs typeface="メイリオ" panose="020B0604030504040204" pitchFamily="50" charset="-128"/>
              </a:rPr>
              <a:t>10</a:t>
            </a:r>
            <a:r>
              <a:rPr lang="ja-JP" altLang="en-US" sz="900">
                <a:solidFill>
                  <a:schemeClr val="tx1">
                    <a:lumMod val="50000"/>
                    <a:lumOff val="50000"/>
                  </a:schemeClr>
                </a:solidFill>
                <a:latin typeface="Meiryo" panose="020B0604030504040204" pitchFamily="34" charset="-128"/>
                <a:ea typeface="Meiryo" panose="020B0604030504040204" pitchFamily="34" charset="-128"/>
                <a:cs typeface="メイリオ" panose="020B0604030504040204" pitchFamily="50" charset="-128"/>
              </a:rPr>
              <a:t>月）</a:t>
            </a:r>
            <a:endParaRPr lang="en-US" altLang="ja-JP" sz="900">
              <a:solidFill>
                <a:schemeClr val="tx1">
                  <a:lumMod val="50000"/>
                  <a:lumOff val="50000"/>
                </a:schemeClr>
              </a:solidFill>
              <a:latin typeface="Meiryo" panose="020B0604030504040204" pitchFamily="34" charset="-128"/>
              <a:ea typeface="Meiryo" panose="020B0604030504040204" pitchFamily="34" charset="-128"/>
              <a:cs typeface="メイリオ" panose="020B0604030504040204" pitchFamily="50" charset="-128"/>
            </a:endParaRPr>
          </a:p>
          <a:p>
            <a:r>
              <a:rPr lang="en-US" altLang="ja-JP" sz="900">
                <a:solidFill>
                  <a:schemeClr val="tx1">
                    <a:lumMod val="50000"/>
                    <a:lumOff val="50000"/>
                  </a:schemeClr>
                </a:solidFill>
                <a:latin typeface="Meiryo" panose="020B0604030504040204" pitchFamily="34" charset="-128"/>
                <a:ea typeface="Meiryo" panose="020B0604030504040204" pitchFamily="34" charset="-128"/>
                <a:cs typeface="メイリオ" panose="020B0604030504040204" pitchFamily="50" charset="-128"/>
              </a:rPr>
              <a:t>※</a:t>
            </a:r>
            <a:r>
              <a:rPr lang="ja-JP" altLang="en-US" sz="900">
                <a:solidFill>
                  <a:schemeClr val="tx1">
                    <a:lumMod val="50000"/>
                    <a:lumOff val="50000"/>
                  </a:schemeClr>
                </a:solidFill>
                <a:latin typeface="Meiryo" panose="020B0604030504040204" pitchFamily="34" charset="-128"/>
                <a:ea typeface="Meiryo" panose="020B0604030504040204" pitchFamily="34" charset="-128"/>
                <a:cs typeface="メイリオ" panose="020B0604030504040204" pitchFamily="50" charset="-128"/>
              </a:rPr>
              <a:t>日次実績でのデバイス間の重複調査</a:t>
            </a:r>
            <a:endParaRPr lang="en-US" altLang="ja-JP" sz="900">
              <a:solidFill>
                <a:schemeClr val="tx1">
                  <a:lumMod val="50000"/>
                  <a:lumOff val="50000"/>
                </a:schemeClr>
              </a:solidFill>
              <a:latin typeface="Meiryo" panose="020B0604030504040204" pitchFamily="34" charset="-128"/>
              <a:ea typeface="Meiryo" panose="020B0604030504040204" pitchFamily="34" charset="-128"/>
              <a:cs typeface="メイリオ" panose="020B0604030504040204" pitchFamily="50" charset="-128"/>
            </a:endParaRPr>
          </a:p>
          <a:p>
            <a:r>
              <a:rPr lang="en-US" altLang="ja-JP" sz="900">
                <a:solidFill>
                  <a:schemeClr val="tx1">
                    <a:lumMod val="50000"/>
                    <a:lumOff val="50000"/>
                  </a:schemeClr>
                </a:solidFill>
                <a:latin typeface="Meiryo" panose="020B0604030504040204" pitchFamily="34" charset="-128"/>
                <a:ea typeface="Meiryo" panose="020B0604030504040204" pitchFamily="34" charset="-128"/>
                <a:cs typeface="メイリオ" panose="020B0604030504040204" pitchFamily="50" charset="-128"/>
              </a:rPr>
              <a:t>※</a:t>
            </a:r>
            <a:r>
              <a:rPr lang="ja-JP" altLang="en-US" sz="900">
                <a:solidFill>
                  <a:schemeClr val="tx1">
                    <a:lumMod val="50000"/>
                    <a:lumOff val="50000"/>
                  </a:schemeClr>
                </a:solidFill>
                <a:latin typeface="+mn-ea"/>
                <a:ea typeface="+mn-ea"/>
              </a:rPr>
              <a:t>小数点以下を四捨五入しているため、合計しても必ずしも</a:t>
            </a:r>
            <a:r>
              <a:rPr lang="en-US" altLang="ja-JP" sz="900">
                <a:solidFill>
                  <a:schemeClr val="tx1">
                    <a:lumMod val="50000"/>
                    <a:lumOff val="50000"/>
                  </a:schemeClr>
                </a:solidFill>
                <a:latin typeface="+mn-ea"/>
                <a:ea typeface="+mn-ea"/>
              </a:rPr>
              <a:t>100</a:t>
            </a:r>
            <a:r>
              <a:rPr lang="ja-JP" altLang="en-US" sz="900">
                <a:solidFill>
                  <a:schemeClr val="tx1">
                    <a:lumMod val="50000"/>
                    <a:lumOff val="50000"/>
                  </a:schemeClr>
                </a:solidFill>
                <a:latin typeface="+mn-ea"/>
                <a:ea typeface="+mn-ea"/>
              </a:rPr>
              <a:t>とはならない場合がある。</a:t>
            </a:r>
            <a:endParaRPr lang="en-US" altLang="ja-JP" sz="900">
              <a:solidFill>
                <a:schemeClr val="tx1">
                  <a:lumMod val="50000"/>
                  <a:lumOff val="50000"/>
                </a:schemeClr>
              </a:solidFill>
              <a:latin typeface="+mn-ea"/>
              <a:ea typeface="+mn-ea"/>
            </a:endParaRPr>
          </a:p>
          <a:p>
            <a:endParaRPr lang="en-US" altLang="ja-JP" sz="900">
              <a:solidFill>
                <a:schemeClr val="tx1">
                  <a:lumMod val="50000"/>
                  <a:lumOff val="50000"/>
                </a:schemeClr>
              </a:solidFill>
              <a:latin typeface="Meiryo" panose="020B0604030504040204" pitchFamily="34" charset="-128"/>
              <a:ea typeface="Meiryo" panose="020B0604030504040204" pitchFamily="34" charset="-128"/>
              <a:cs typeface="メイリオ" panose="020B0604030504040204" pitchFamily="50" charset="-128"/>
            </a:endParaRPr>
          </a:p>
        </p:txBody>
      </p:sp>
      <p:graphicFrame>
        <p:nvGraphicFramePr>
          <p:cNvPr id="5" name="図表 4">
            <a:extLst>
              <a:ext uri="{FF2B5EF4-FFF2-40B4-BE49-F238E27FC236}">
                <a16:creationId xmlns:a16="http://schemas.microsoft.com/office/drawing/2014/main" id="{75A950F7-CA38-47E0-AF0F-ED44A093129B}"/>
              </a:ext>
            </a:extLst>
          </p:cNvPr>
          <p:cNvGraphicFramePr/>
          <p:nvPr/>
        </p:nvGraphicFramePr>
        <p:xfrm>
          <a:off x="3679820" y="2317775"/>
          <a:ext cx="4829716" cy="30339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フリーフォーム 13324">
            <a:extLst>
              <a:ext uri="{FF2B5EF4-FFF2-40B4-BE49-F238E27FC236}">
                <a16:creationId xmlns:a16="http://schemas.microsoft.com/office/drawing/2014/main" id="{E4D7AB93-958D-25AA-E3A3-D626D571D7A2}"/>
              </a:ext>
            </a:extLst>
          </p:cNvPr>
          <p:cNvSpPr/>
          <p:nvPr/>
        </p:nvSpPr>
        <p:spPr>
          <a:xfrm rot="16556125" flipV="1">
            <a:off x="5612903" y="4772955"/>
            <a:ext cx="915390" cy="82576"/>
          </a:xfrm>
          <a:custGeom>
            <a:avLst/>
            <a:gdLst>
              <a:gd name="connsiteX0" fmla="*/ 0 w 603848"/>
              <a:gd name="connsiteY0" fmla="*/ 0 h 155275"/>
              <a:gd name="connsiteX1" fmla="*/ 448573 w 603848"/>
              <a:gd name="connsiteY1" fmla="*/ 0 h 155275"/>
              <a:gd name="connsiteX2" fmla="*/ 603848 w 603848"/>
              <a:gd name="connsiteY2" fmla="*/ 155275 h 155275"/>
              <a:gd name="connsiteX0" fmla="*/ 0 w 726070"/>
              <a:gd name="connsiteY0" fmla="*/ 0 h 155275"/>
              <a:gd name="connsiteX1" fmla="*/ 570795 w 726070"/>
              <a:gd name="connsiteY1" fmla="*/ 0 h 155275"/>
              <a:gd name="connsiteX2" fmla="*/ 726070 w 726070"/>
              <a:gd name="connsiteY2" fmla="*/ 155275 h 155275"/>
              <a:gd name="connsiteX0" fmla="*/ 0 w 786395"/>
              <a:gd name="connsiteY0" fmla="*/ 0 h 155275"/>
              <a:gd name="connsiteX1" fmla="*/ 631120 w 786395"/>
              <a:gd name="connsiteY1" fmla="*/ 0 h 155275"/>
              <a:gd name="connsiteX2" fmla="*/ 786395 w 786395"/>
              <a:gd name="connsiteY2" fmla="*/ 155275 h 155275"/>
              <a:gd name="connsiteX0" fmla="*/ 0 w 764170"/>
              <a:gd name="connsiteY0" fmla="*/ 0 h 174325"/>
              <a:gd name="connsiteX1" fmla="*/ 631120 w 764170"/>
              <a:gd name="connsiteY1" fmla="*/ 0 h 174325"/>
              <a:gd name="connsiteX2" fmla="*/ 764170 w 764170"/>
              <a:gd name="connsiteY2" fmla="*/ 174325 h 174325"/>
              <a:gd name="connsiteX0" fmla="*/ 0 w 760995"/>
              <a:gd name="connsiteY0" fmla="*/ 0 h 129875"/>
              <a:gd name="connsiteX1" fmla="*/ 631120 w 760995"/>
              <a:gd name="connsiteY1" fmla="*/ 0 h 129875"/>
              <a:gd name="connsiteX2" fmla="*/ 760995 w 760995"/>
              <a:gd name="connsiteY2" fmla="*/ 129875 h 129875"/>
              <a:gd name="connsiteX0" fmla="*/ 0 w 808620"/>
              <a:gd name="connsiteY0" fmla="*/ 3175 h 129875"/>
              <a:gd name="connsiteX1" fmla="*/ 678745 w 808620"/>
              <a:gd name="connsiteY1" fmla="*/ 0 h 129875"/>
              <a:gd name="connsiteX2" fmla="*/ 808620 w 808620"/>
              <a:gd name="connsiteY2" fmla="*/ 129875 h 129875"/>
              <a:gd name="connsiteX0" fmla="*/ 0 w 821320"/>
              <a:gd name="connsiteY0" fmla="*/ 0 h 129875"/>
              <a:gd name="connsiteX1" fmla="*/ 691445 w 821320"/>
              <a:gd name="connsiteY1" fmla="*/ 0 h 129875"/>
              <a:gd name="connsiteX2" fmla="*/ 821320 w 821320"/>
              <a:gd name="connsiteY2" fmla="*/ 129875 h 129875"/>
              <a:gd name="connsiteX0" fmla="*/ 0 w 745120"/>
              <a:gd name="connsiteY0" fmla="*/ 0 h 56850"/>
              <a:gd name="connsiteX1" fmla="*/ 691445 w 745120"/>
              <a:gd name="connsiteY1" fmla="*/ 0 h 56850"/>
              <a:gd name="connsiteX2" fmla="*/ 745120 w 745120"/>
              <a:gd name="connsiteY2" fmla="*/ 56850 h 56850"/>
              <a:gd name="connsiteX0" fmla="*/ 0 w 808620"/>
              <a:gd name="connsiteY0" fmla="*/ 0 h 136225"/>
              <a:gd name="connsiteX1" fmla="*/ 691445 w 808620"/>
              <a:gd name="connsiteY1" fmla="*/ 0 h 136225"/>
              <a:gd name="connsiteX2" fmla="*/ 808620 w 808620"/>
              <a:gd name="connsiteY2" fmla="*/ 136225 h 136225"/>
              <a:gd name="connsiteX0" fmla="*/ 0 w 992770"/>
              <a:gd name="connsiteY0" fmla="*/ 0 h 136225"/>
              <a:gd name="connsiteX1" fmla="*/ 875595 w 992770"/>
              <a:gd name="connsiteY1" fmla="*/ 0 h 136225"/>
              <a:gd name="connsiteX2" fmla="*/ 992770 w 992770"/>
              <a:gd name="connsiteY2" fmla="*/ 136225 h 136225"/>
              <a:gd name="connsiteX0" fmla="*/ 0 w 334547"/>
              <a:gd name="connsiteY0" fmla="*/ 0 h 136225"/>
              <a:gd name="connsiteX1" fmla="*/ 217372 w 334547"/>
              <a:gd name="connsiteY1" fmla="*/ 0 h 136225"/>
              <a:gd name="connsiteX2" fmla="*/ 334547 w 334547"/>
              <a:gd name="connsiteY2" fmla="*/ 136225 h 136225"/>
            </a:gdLst>
            <a:ahLst/>
            <a:cxnLst>
              <a:cxn ang="0">
                <a:pos x="connsiteX0" y="connsiteY0"/>
              </a:cxn>
              <a:cxn ang="0">
                <a:pos x="connsiteX1" y="connsiteY1"/>
              </a:cxn>
              <a:cxn ang="0">
                <a:pos x="connsiteX2" y="connsiteY2"/>
              </a:cxn>
            </a:cxnLst>
            <a:rect l="l" t="t" r="r" b="b"/>
            <a:pathLst>
              <a:path w="334547" h="136225">
                <a:moveTo>
                  <a:pt x="0" y="0"/>
                </a:moveTo>
                <a:lnTo>
                  <a:pt x="217372" y="0"/>
                </a:lnTo>
                <a:lnTo>
                  <a:pt x="334547" y="136225"/>
                </a:lnTo>
              </a:path>
            </a:pathLst>
          </a:custGeom>
          <a:noFill/>
          <a:ln w="9525" cap="rnd" cmpd="sng" algn="ctr">
            <a:solidFill>
              <a:schemeClr val="accent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メイリオ"/>
              <a:ea typeface="メイリオ"/>
              <a:cs typeface="+mn-cs"/>
            </a:endParaRPr>
          </a:p>
        </p:txBody>
      </p:sp>
      <p:sp>
        <p:nvSpPr>
          <p:cNvPr id="13" name="テキスト ボックス 12">
            <a:extLst>
              <a:ext uri="{FF2B5EF4-FFF2-40B4-BE49-F238E27FC236}">
                <a16:creationId xmlns:a16="http://schemas.microsoft.com/office/drawing/2014/main" id="{CA4AC83F-E122-47A7-BBA5-FE6672F78019}"/>
              </a:ext>
            </a:extLst>
          </p:cNvPr>
          <p:cNvSpPr txBox="1"/>
          <p:nvPr/>
        </p:nvSpPr>
        <p:spPr>
          <a:xfrm>
            <a:off x="4768037" y="5376731"/>
            <a:ext cx="2552369" cy="861774"/>
          </a:xfrm>
          <a:prstGeom prst="rect">
            <a:avLst/>
          </a:prstGeom>
          <a:noFill/>
        </p:spPr>
        <p:txBody>
          <a:bodyPr wrap="square" rtlCol="0">
            <a:spAutoFit/>
          </a:bodyPr>
          <a:lstStyle/>
          <a:p>
            <a:pPr algn="ctr"/>
            <a:r>
              <a:rPr lang="ja-JP" altLang="en-US" sz="1600" b="1">
                <a:solidFill>
                  <a:srgbClr val="C00000"/>
                </a:solidFill>
                <a:latin typeface="+mn-ea"/>
                <a:ea typeface="+mn-ea"/>
              </a:rPr>
              <a:t>パソコン</a:t>
            </a:r>
            <a:r>
              <a:rPr kumimoji="1" lang="en-US" altLang="ja-JP" sz="1600" b="1">
                <a:solidFill>
                  <a:srgbClr val="C00000"/>
                </a:solidFill>
                <a:latin typeface="+mn-ea"/>
                <a:ea typeface="+mn-ea"/>
              </a:rPr>
              <a:t>,</a:t>
            </a:r>
            <a:r>
              <a:rPr kumimoji="1" lang="ja-JP" altLang="en-US" sz="1600" b="1">
                <a:solidFill>
                  <a:srgbClr val="C00000"/>
                </a:solidFill>
                <a:latin typeface="+mn-ea"/>
                <a:ea typeface="+mn-ea"/>
              </a:rPr>
              <a:t>スマートフォン</a:t>
            </a:r>
            <a:endParaRPr kumimoji="1" lang="en-US" altLang="ja-JP" sz="1600" b="1">
              <a:solidFill>
                <a:srgbClr val="C00000"/>
              </a:solidFill>
              <a:latin typeface="+mn-ea"/>
              <a:ea typeface="+mn-ea"/>
            </a:endParaRPr>
          </a:p>
          <a:p>
            <a:pPr algn="ctr"/>
            <a:r>
              <a:rPr kumimoji="1" lang="ja-JP" altLang="en-US" sz="1600" b="1">
                <a:solidFill>
                  <a:srgbClr val="C00000"/>
                </a:solidFill>
                <a:latin typeface="+mn-ea"/>
                <a:ea typeface="+mn-ea"/>
              </a:rPr>
              <a:t>ともに利用</a:t>
            </a:r>
            <a:endParaRPr kumimoji="1" lang="en-US" altLang="ja-JP" sz="1600" b="1">
              <a:solidFill>
                <a:srgbClr val="C00000"/>
              </a:solidFill>
              <a:latin typeface="+mn-ea"/>
              <a:ea typeface="+mn-ea"/>
            </a:endParaRPr>
          </a:p>
          <a:p>
            <a:pPr algn="ctr"/>
            <a:r>
              <a:rPr lang="en-US" altLang="ja-JP" b="1">
                <a:solidFill>
                  <a:srgbClr val="C00000"/>
                </a:solidFill>
                <a:latin typeface="+mn-ea"/>
                <a:ea typeface="+mn-ea"/>
              </a:rPr>
              <a:t>7</a:t>
            </a:r>
            <a:r>
              <a:rPr lang="ja-JP" altLang="en-US" b="1">
                <a:solidFill>
                  <a:srgbClr val="C00000"/>
                </a:solidFill>
                <a:latin typeface="+mn-ea"/>
                <a:ea typeface="+mn-ea"/>
              </a:rPr>
              <a:t>％</a:t>
            </a:r>
            <a:endParaRPr kumimoji="1" lang="ja-JP" altLang="en-US" b="1">
              <a:solidFill>
                <a:srgbClr val="C00000"/>
              </a:solidFill>
              <a:latin typeface="+mn-ea"/>
              <a:ea typeface="+mn-ea"/>
            </a:endParaRPr>
          </a:p>
        </p:txBody>
      </p:sp>
      <p:sp>
        <p:nvSpPr>
          <p:cNvPr id="24" name="テキスト ボックス 23">
            <a:extLst>
              <a:ext uri="{FF2B5EF4-FFF2-40B4-BE49-F238E27FC236}">
                <a16:creationId xmlns:a16="http://schemas.microsoft.com/office/drawing/2014/main" id="{11922BAE-1C90-5E34-112D-D14A3B696C12}"/>
              </a:ext>
            </a:extLst>
          </p:cNvPr>
          <p:cNvSpPr txBox="1"/>
          <p:nvPr/>
        </p:nvSpPr>
        <p:spPr>
          <a:xfrm>
            <a:off x="6044222" y="3405991"/>
            <a:ext cx="2552369" cy="1107996"/>
          </a:xfrm>
          <a:prstGeom prst="rect">
            <a:avLst/>
          </a:prstGeom>
          <a:noFill/>
        </p:spPr>
        <p:txBody>
          <a:bodyPr wrap="square" rtlCol="0">
            <a:spAutoFit/>
          </a:bodyPr>
          <a:lstStyle/>
          <a:p>
            <a:pPr algn="ctr"/>
            <a:r>
              <a:rPr lang="ja-JP" altLang="en-US" sz="1600" b="1">
                <a:solidFill>
                  <a:schemeClr val="tx1">
                    <a:lumMod val="65000"/>
                    <a:lumOff val="35000"/>
                  </a:schemeClr>
                </a:solidFill>
                <a:latin typeface="+mn-ea"/>
                <a:ea typeface="+mn-ea"/>
              </a:rPr>
              <a:t>スマートフォンのみ</a:t>
            </a:r>
            <a:endParaRPr lang="en-US" altLang="ja-JP" sz="1600" b="1">
              <a:solidFill>
                <a:schemeClr val="tx1">
                  <a:lumMod val="65000"/>
                  <a:lumOff val="35000"/>
                </a:schemeClr>
              </a:solidFill>
              <a:latin typeface="+mn-ea"/>
              <a:ea typeface="+mn-ea"/>
            </a:endParaRPr>
          </a:p>
          <a:p>
            <a:pPr algn="ctr"/>
            <a:r>
              <a:rPr lang="ja-JP" altLang="en-US" sz="1600" b="1">
                <a:solidFill>
                  <a:schemeClr val="tx1">
                    <a:lumMod val="65000"/>
                    <a:lumOff val="35000"/>
                  </a:schemeClr>
                </a:solidFill>
                <a:latin typeface="+mn-ea"/>
                <a:ea typeface="+mn-ea"/>
              </a:rPr>
              <a:t>利用</a:t>
            </a:r>
            <a:endParaRPr lang="en-US" altLang="ja-JP" sz="1600" b="1">
              <a:solidFill>
                <a:schemeClr val="tx1">
                  <a:lumMod val="65000"/>
                  <a:lumOff val="35000"/>
                </a:schemeClr>
              </a:solidFill>
              <a:latin typeface="+mn-ea"/>
              <a:ea typeface="+mn-ea"/>
            </a:endParaRPr>
          </a:p>
          <a:p>
            <a:pPr algn="ctr"/>
            <a:r>
              <a:rPr lang="ja-JP" altLang="en-US" sz="1000" b="1">
                <a:solidFill>
                  <a:schemeClr val="tx1">
                    <a:lumMod val="65000"/>
                    <a:lumOff val="35000"/>
                  </a:schemeClr>
                </a:solidFill>
                <a:latin typeface="+mn-ea"/>
                <a:ea typeface="+mn-ea"/>
              </a:rPr>
              <a:t>　</a:t>
            </a:r>
            <a:endParaRPr lang="en-US" altLang="ja-JP" sz="1000" b="1">
              <a:solidFill>
                <a:schemeClr val="tx1">
                  <a:lumMod val="65000"/>
                  <a:lumOff val="35000"/>
                </a:schemeClr>
              </a:solidFill>
              <a:latin typeface="+mn-ea"/>
              <a:ea typeface="+mn-ea"/>
            </a:endParaRPr>
          </a:p>
          <a:p>
            <a:pPr algn="ctr"/>
            <a:r>
              <a:rPr kumimoji="1" lang="en-US" altLang="ja-JP" sz="2400" b="1">
                <a:solidFill>
                  <a:schemeClr val="tx1">
                    <a:lumMod val="65000"/>
                    <a:lumOff val="35000"/>
                  </a:schemeClr>
                </a:solidFill>
                <a:latin typeface="+mn-ea"/>
                <a:ea typeface="+mn-ea"/>
              </a:rPr>
              <a:t>47</a:t>
            </a:r>
            <a:r>
              <a:rPr kumimoji="1" lang="ja-JP" altLang="en-US" sz="2400" b="1">
                <a:solidFill>
                  <a:schemeClr val="tx1">
                    <a:lumMod val="65000"/>
                    <a:lumOff val="35000"/>
                  </a:schemeClr>
                </a:solidFill>
                <a:latin typeface="+mn-ea"/>
                <a:ea typeface="+mn-ea"/>
              </a:rPr>
              <a:t>％</a:t>
            </a:r>
          </a:p>
        </p:txBody>
      </p:sp>
      <p:sp>
        <p:nvSpPr>
          <p:cNvPr id="25" name="テキスト ボックス 24">
            <a:extLst>
              <a:ext uri="{FF2B5EF4-FFF2-40B4-BE49-F238E27FC236}">
                <a16:creationId xmlns:a16="http://schemas.microsoft.com/office/drawing/2014/main" id="{E845A882-2C81-DA40-53CB-5C1F04B30B67}"/>
              </a:ext>
            </a:extLst>
          </p:cNvPr>
          <p:cNvSpPr txBox="1"/>
          <p:nvPr/>
        </p:nvSpPr>
        <p:spPr>
          <a:xfrm>
            <a:off x="3592766" y="3452158"/>
            <a:ext cx="2552369" cy="1015663"/>
          </a:xfrm>
          <a:prstGeom prst="rect">
            <a:avLst/>
          </a:prstGeom>
          <a:noFill/>
        </p:spPr>
        <p:txBody>
          <a:bodyPr wrap="square" rtlCol="0">
            <a:spAutoFit/>
          </a:bodyPr>
          <a:lstStyle/>
          <a:p>
            <a:pPr algn="ctr"/>
            <a:r>
              <a:rPr lang="ja-JP" altLang="en-US" sz="1600" b="1">
                <a:solidFill>
                  <a:schemeClr val="bg1"/>
                </a:solidFill>
                <a:latin typeface="+mn-ea"/>
                <a:ea typeface="+mn-ea"/>
              </a:rPr>
              <a:t>パソコンのみ利用</a:t>
            </a:r>
            <a:endParaRPr lang="en-US" altLang="ja-JP" sz="1600" b="1">
              <a:solidFill>
                <a:schemeClr val="bg1"/>
              </a:solidFill>
              <a:latin typeface="+mn-ea"/>
              <a:ea typeface="+mn-ea"/>
            </a:endParaRPr>
          </a:p>
          <a:p>
            <a:pPr algn="ctr"/>
            <a:r>
              <a:rPr lang="ja-JP" altLang="en-US" sz="1000" b="1">
                <a:solidFill>
                  <a:schemeClr val="bg1"/>
                </a:solidFill>
                <a:latin typeface="+mn-ea"/>
                <a:ea typeface="+mn-ea"/>
              </a:rPr>
              <a:t>　</a:t>
            </a:r>
            <a:endParaRPr lang="en-US" altLang="ja-JP" sz="1000" b="1">
              <a:solidFill>
                <a:schemeClr val="bg1"/>
              </a:solidFill>
              <a:latin typeface="+mn-ea"/>
              <a:ea typeface="+mn-ea"/>
            </a:endParaRPr>
          </a:p>
          <a:p>
            <a:pPr algn="ctr"/>
            <a:endParaRPr lang="en-US" altLang="ja-JP" sz="1000" b="1">
              <a:solidFill>
                <a:schemeClr val="bg1"/>
              </a:solidFill>
              <a:latin typeface="+mn-ea"/>
              <a:ea typeface="+mn-ea"/>
            </a:endParaRPr>
          </a:p>
          <a:p>
            <a:pPr algn="ctr"/>
            <a:r>
              <a:rPr kumimoji="1" lang="en-US" altLang="ja-JP" sz="2400" b="1">
                <a:solidFill>
                  <a:schemeClr val="bg1"/>
                </a:solidFill>
                <a:latin typeface="+mn-ea"/>
                <a:ea typeface="+mn-ea"/>
              </a:rPr>
              <a:t>45</a:t>
            </a:r>
            <a:r>
              <a:rPr kumimoji="1" lang="ja-JP" altLang="en-US" sz="2400" b="1">
                <a:solidFill>
                  <a:schemeClr val="bg1"/>
                </a:solidFill>
                <a:latin typeface="+mn-ea"/>
                <a:ea typeface="+mn-ea"/>
              </a:rPr>
              <a:t>％</a:t>
            </a:r>
          </a:p>
        </p:txBody>
      </p:sp>
      <p:pic>
        <p:nvPicPr>
          <p:cNvPr id="6" name="図 5" descr="グラフィカル ユーザー インターフェイス, アプリケーション&#10;&#10;自動的に生成された説明">
            <a:extLst>
              <a:ext uri="{FF2B5EF4-FFF2-40B4-BE49-F238E27FC236}">
                <a16:creationId xmlns:a16="http://schemas.microsoft.com/office/drawing/2014/main" id="{E65E4665-54DD-6745-C37F-305B8829B57E}"/>
              </a:ext>
            </a:extLst>
          </p:cNvPr>
          <p:cNvPicPr>
            <a:picLocks noChangeAspect="1"/>
          </p:cNvPicPr>
          <p:nvPr/>
        </p:nvPicPr>
        <p:blipFill>
          <a:blip r:embed="rId7"/>
          <a:stretch>
            <a:fillRect/>
          </a:stretch>
        </p:blipFill>
        <p:spPr>
          <a:xfrm>
            <a:off x="587374" y="2505470"/>
            <a:ext cx="3057268" cy="2524350"/>
          </a:xfrm>
          <a:prstGeom prst="rect">
            <a:avLst/>
          </a:prstGeom>
          <a:ln w="3175">
            <a:solidFill>
              <a:schemeClr val="bg1">
                <a:lumMod val="65000"/>
              </a:schemeClr>
            </a:solidFill>
          </a:ln>
        </p:spPr>
      </p:pic>
      <p:pic>
        <p:nvPicPr>
          <p:cNvPr id="7" name="図 6"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F98CFA3B-DC70-5F3E-6FAB-CE0EE7FFE25D}"/>
              </a:ext>
            </a:extLst>
          </p:cNvPr>
          <p:cNvPicPr>
            <a:picLocks noChangeAspect="1"/>
          </p:cNvPicPr>
          <p:nvPr/>
        </p:nvPicPr>
        <p:blipFill>
          <a:blip r:embed="rId8"/>
          <a:srcRect b="20871"/>
          <a:stretch/>
        </p:blipFill>
        <p:spPr>
          <a:xfrm>
            <a:off x="9137459" y="2212092"/>
            <a:ext cx="1674459" cy="3245329"/>
          </a:xfrm>
          <a:prstGeom prst="rect">
            <a:avLst/>
          </a:prstGeom>
          <a:ln w="3175">
            <a:solidFill>
              <a:schemeClr val="bg1">
                <a:lumMod val="65000"/>
              </a:schemeClr>
            </a:solidFill>
          </a:ln>
        </p:spPr>
      </p:pic>
    </p:spTree>
    <p:extLst>
      <p:ext uri="{BB962C8B-B14F-4D97-AF65-F5344CB8AC3E}">
        <p14:creationId xmlns:p14="http://schemas.microsoft.com/office/powerpoint/2010/main" val="3680374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860DF3-EAD0-747A-D362-6CA963B25694}"/>
            </a:ext>
          </a:extLst>
        </p:cNvPr>
        <p:cNvGrpSpPr/>
        <p:nvPr/>
      </p:nvGrpSpPr>
      <p:grpSpPr>
        <a:xfrm>
          <a:off x="0" y="0"/>
          <a:ext cx="0" cy="0"/>
          <a:chOff x="0" y="0"/>
          <a:chExt cx="0" cy="0"/>
        </a:xfrm>
      </p:grpSpPr>
      <p:graphicFrame>
        <p:nvGraphicFramePr>
          <p:cNvPr id="11" name="グラフ 10">
            <a:extLst>
              <a:ext uri="{FF2B5EF4-FFF2-40B4-BE49-F238E27FC236}">
                <a16:creationId xmlns:a16="http://schemas.microsoft.com/office/drawing/2014/main" id="{E7311A25-C2BE-B3EA-F35C-FD9E715516A0}"/>
              </a:ext>
            </a:extLst>
          </p:cNvPr>
          <p:cNvGraphicFramePr>
            <a:graphicFrameLocks/>
          </p:cNvGraphicFramePr>
          <p:nvPr>
            <p:extLst>
              <p:ext uri="{D42A27DB-BD31-4B8C-83A1-F6EECF244321}">
                <p14:modId xmlns:p14="http://schemas.microsoft.com/office/powerpoint/2010/main" val="2459959173"/>
              </p:ext>
            </p:extLst>
          </p:nvPr>
        </p:nvGraphicFramePr>
        <p:xfrm>
          <a:off x="6161865" y="2530090"/>
          <a:ext cx="5608304" cy="39116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グラフ 4">
            <a:extLst>
              <a:ext uri="{FF2B5EF4-FFF2-40B4-BE49-F238E27FC236}">
                <a16:creationId xmlns:a16="http://schemas.microsoft.com/office/drawing/2014/main" id="{6BC7A27E-EDDA-CDEE-E997-13A900A2B8FA}"/>
              </a:ext>
            </a:extLst>
          </p:cNvPr>
          <p:cNvGraphicFramePr>
            <a:graphicFrameLocks/>
          </p:cNvGraphicFramePr>
          <p:nvPr>
            <p:extLst>
              <p:ext uri="{D42A27DB-BD31-4B8C-83A1-F6EECF244321}">
                <p14:modId xmlns:p14="http://schemas.microsoft.com/office/powerpoint/2010/main" val="1126282610"/>
              </p:ext>
            </p:extLst>
          </p:nvPr>
        </p:nvGraphicFramePr>
        <p:xfrm>
          <a:off x="539374" y="2530089"/>
          <a:ext cx="5490763" cy="3976885"/>
        </p:xfrm>
        <a:graphic>
          <a:graphicData uri="http://schemas.openxmlformats.org/drawingml/2006/chart">
            <c:chart xmlns:c="http://schemas.openxmlformats.org/drawingml/2006/chart" xmlns:r="http://schemas.openxmlformats.org/officeDocument/2006/relationships" r:id="rId3"/>
          </a:graphicData>
        </a:graphic>
      </p:graphicFrame>
      <p:sp>
        <p:nvSpPr>
          <p:cNvPr id="32" name="正方形/長方形 31">
            <a:extLst>
              <a:ext uri="{FF2B5EF4-FFF2-40B4-BE49-F238E27FC236}">
                <a16:creationId xmlns:a16="http://schemas.microsoft.com/office/drawing/2014/main" id="{E4F25A2F-66A6-7510-D600-C9404803D83C}"/>
              </a:ext>
            </a:extLst>
          </p:cNvPr>
          <p:cNvSpPr/>
          <p:nvPr/>
        </p:nvSpPr>
        <p:spPr>
          <a:xfrm>
            <a:off x="1041212" y="3327173"/>
            <a:ext cx="4750687" cy="156760"/>
          </a:xfrm>
          <a:prstGeom prst="rect">
            <a:avLst/>
          </a:prstGeom>
          <a:solidFill>
            <a:srgbClr val="DF5656">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6FA072F3-C233-4E02-477C-E9C460B73857}"/>
              </a:ext>
            </a:extLst>
          </p:cNvPr>
          <p:cNvSpPr/>
          <p:nvPr/>
        </p:nvSpPr>
        <p:spPr>
          <a:xfrm>
            <a:off x="1201678" y="2906839"/>
            <a:ext cx="4611622" cy="174262"/>
          </a:xfrm>
          <a:prstGeom prst="rect">
            <a:avLst/>
          </a:prstGeom>
          <a:solidFill>
            <a:srgbClr val="DF5656">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DFD5BE55-421D-F14E-4537-C3C0A190258C}"/>
              </a:ext>
            </a:extLst>
          </p:cNvPr>
          <p:cNvSpPr/>
          <p:nvPr/>
        </p:nvSpPr>
        <p:spPr>
          <a:xfrm>
            <a:off x="1448981" y="5669235"/>
            <a:ext cx="4384926" cy="156754"/>
          </a:xfrm>
          <a:prstGeom prst="rect">
            <a:avLst/>
          </a:prstGeom>
          <a:solidFill>
            <a:srgbClr val="DF5656">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DE43B372-B179-FD50-7FF2-3D02F5D585B5}"/>
              </a:ext>
            </a:extLst>
          </p:cNvPr>
          <p:cNvSpPr/>
          <p:nvPr/>
        </p:nvSpPr>
        <p:spPr>
          <a:xfrm>
            <a:off x="2369820" y="5011836"/>
            <a:ext cx="3455286" cy="156754"/>
          </a:xfrm>
          <a:prstGeom prst="rect">
            <a:avLst/>
          </a:prstGeom>
          <a:solidFill>
            <a:srgbClr val="DF5656">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5E77FEA8-DC8E-EBBF-6923-4780FAFF9E15}"/>
              </a:ext>
            </a:extLst>
          </p:cNvPr>
          <p:cNvSpPr/>
          <p:nvPr/>
        </p:nvSpPr>
        <p:spPr>
          <a:xfrm>
            <a:off x="6652522" y="3978589"/>
            <a:ext cx="4855156" cy="131437"/>
          </a:xfrm>
          <a:prstGeom prst="rect">
            <a:avLst/>
          </a:prstGeom>
          <a:solidFill>
            <a:srgbClr val="DF5656">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DB78F9A9-BE9F-3B17-8872-93DC81E25CBF}"/>
              </a:ext>
            </a:extLst>
          </p:cNvPr>
          <p:cNvSpPr/>
          <p:nvPr/>
        </p:nvSpPr>
        <p:spPr>
          <a:xfrm>
            <a:off x="7339122" y="2692681"/>
            <a:ext cx="4168556" cy="156760"/>
          </a:xfrm>
          <a:prstGeom prst="rect">
            <a:avLst/>
          </a:prstGeom>
          <a:solidFill>
            <a:srgbClr val="DF5656">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0B5F0E3C-2BD3-0D60-582B-9CBA2BE5F7B8}"/>
              </a:ext>
            </a:extLst>
          </p:cNvPr>
          <p:cNvSpPr/>
          <p:nvPr/>
        </p:nvSpPr>
        <p:spPr>
          <a:xfrm>
            <a:off x="6730227" y="3743183"/>
            <a:ext cx="4777451" cy="156760"/>
          </a:xfrm>
          <a:prstGeom prst="rect">
            <a:avLst/>
          </a:prstGeom>
          <a:solidFill>
            <a:srgbClr val="DF5656">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84A62C00-90B0-9941-C5D3-CED64D82E9C0}"/>
              </a:ext>
            </a:extLst>
          </p:cNvPr>
          <p:cNvSpPr>
            <a:spLocks noGrp="1"/>
          </p:cNvSpPr>
          <p:nvPr>
            <p:ph type="ctrTitle"/>
          </p:nvPr>
        </p:nvSpPr>
        <p:spPr/>
        <p:txBody>
          <a:bodyPr/>
          <a:lstStyle/>
          <a:p>
            <a:r>
              <a:rPr lang="ja-JP" altLang="en-US"/>
              <a:t>トップページのユーザー属性（興味関心）</a:t>
            </a:r>
            <a:endParaRPr kumimoji="1" lang="ja-JP" altLang="en-US"/>
          </a:p>
        </p:txBody>
      </p:sp>
      <p:sp>
        <p:nvSpPr>
          <p:cNvPr id="3" name="テキスト プレースホルダー 2">
            <a:extLst>
              <a:ext uri="{FF2B5EF4-FFF2-40B4-BE49-F238E27FC236}">
                <a16:creationId xmlns:a16="http://schemas.microsoft.com/office/drawing/2014/main" id="{306C3179-7BB3-B695-6AA8-8946EC5BF76E}"/>
              </a:ext>
            </a:extLst>
          </p:cNvPr>
          <p:cNvSpPr>
            <a:spLocks noGrp="1"/>
          </p:cNvSpPr>
          <p:nvPr>
            <p:ph type="body" sz="quarter" idx="10"/>
          </p:nvPr>
        </p:nvSpPr>
        <p:spPr/>
        <p:txBody>
          <a:bodyPr/>
          <a:lstStyle/>
          <a:p>
            <a:r>
              <a:rPr lang="en-US" altLang="ja-JP" sz="1600"/>
              <a:t>PC</a:t>
            </a:r>
            <a:r>
              <a:rPr lang="ja-JP" altLang="en-US" sz="1600"/>
              <a:t>は</a:t>
            </a:r>
            <a:r>
              <a:rPr lang="en-US" altLang="ja-JP" sz="1600"/>
              <a:t>IT</a:t>
            </a:r>
            <a:r>
              <a:rPr lang="ja-JP" altLang="en-US" sz="1600"/>
              <a:t>情報やビジネスサービス、金融や不動産情報など高単価かつ比較検討が必要なもの、</a:t>
            </a:r>
            <a:endParaRPr lang="en-US" altLang="ja-JP" sz="1600"/>
          </a:p>
          <a:p>
            <a:r>
              <a:rPr lang="ja-JP" altLang="en-US" sz="1600"/>
              <a:t>スマートフォンはモバイルサービス、エンタメ情報や日常で利用するものとの相性がいいと考えられます。</a:t>
            </a:r>
            <a:endParaRPr kumimoji="1" lang="en-US" altLang="ja-JP" sz="1600"/>
          </a:p>
        </p:txBody>
      </p:sp>
      <p:sp>
        <p:nvSpPr>
          <p:cNvPr id="4" name="正方形/長方形 3">
            <a:extLst>
              <a:ext uri="{FF2B5EF4-FFF2-40B4-BE49-F238E27FC236}">
                <a16:creationId xmlns:a16="http://schemas.microsoft.com/office/drawing/2014/main" id="{A6FA5AE8-46D5-4FF2-0198-978169621A5F}"/>
              </a:ext>
            </a:extLst>
          </p:cNvPr>
          <p:cNvSpPr/>
          <p:nvPr/>
        </p:nvSpPr>
        <p:spPr>
          <a:xfrm>
            <a:off x="8572500" y="6441728"/>
            <a:ext cx="2995613" cy="304699"/>
          </a:xfrm>
          <a:prstGeom prst="rect">
            <a:avLst/>
          </a:prstGeom>
        </p:spPr>
        <p:txBody>
          <a:bodyPr wrap="square" lIns="0" tIns="0" rIns="0" bIns="0" anchor="t">
            <a:spAutoFit/>
          </a:bodyPr>
          <a:lstStyle/>
          <a:p>
            <a:pPr eaLnBrk="1" fontAlgn="auto" hangingPunct="1">
              <a:lnSpc>
                <a:spcPct val="110000"/>
              </a:lnSpc>
              <a:spcBef>
                <a:spcPts val="0"/>
              </a:spcBef>
              <a:spcAft>
                <a:spcPts val="0"/>
              </a:spcAft>
              <a:defRPr/>
            </a:pPr>
            <a:r>
              <a:rPr kumimoji="0" lang="ja-JP" altLang="en-US" sz="900" kern="0">
                <a:solidFill>
                  <a:srgbClr val="CCCCCC">
                    <a:lumMod val="75000"/>
                  </a:srgbClr>
                </a:solidFill>
                <a:latin typeface="Meiryo"/>
                <a:ea typeface="Meiryo"/>
              </a:rPr>
              <a:t>出典：</a:t>
            </a:r>
            <a:r>
              <a:rPr kumimoji="0" lang="en-US" altLang="ja-JP" sz="900" kern="0">
                <a:solidFill>
                  <a:srgbClr val="CCCCCC">
                    <a:lumMod val="75000"/>
                  </a:srgbClr>
                </a:solidFill>
                <a:latin typeface="Meiryo"/>
                <a:ea typeface="Meiryo"/>
              </a:rPr>
              <a:t>LINE</a:t>
            </a:r>
            <a:r>
              <a:rPr kumimoji="0" lang="ja-JP" altLang="en-US" sz="900" kern="0">
                <a:solidFill>
                  <a:srgbClr val="CCCCCC">
                    <a:lumMod val="75000"/>
                  </a:srgbClr>
                </a:solidFill>
                <a:latin typeface="Meiryo"/>
                <a:ea typeface="Meiryo"/>
              </a:rPr>
              <a:t>ヤフー調べ（</a:t>
            </a:r>
            <a:r>
              <a:rPr kumimoji="0" lang="en-US" altLang="ja-JP" sz="900" kern="0">
                <a:solidFill>
                  <a:srgbClr val="CCCCCC">
                    <a:lumMod val="75000"/>
                  </a:srgbClr>
                </a:solidFill>
                <a:latin typeface="Meiryo"/>
                <a:ea typeface="Meiryo"/>
              </a:rPr>
              <a:t>2024</a:t>
            </a:r>
            <a:r>
              <a:rPr kumimoji="0" lang="ja-JP" altLang="en-US" sz="900" kern="0">
                <a:solidFill>
                  <a:srgbClr val="CCCCCC">
                    <a:lumMod val="75000"/>
                  </a:srgbClr>
                </a:solidFill>
                <a:latin typeface="Meiryo"/>
                <a:ea typeface="Meiryo"/>
              </a:rPr>
              <a:t>年</a:t>
            </a:r>
            <a:r>
              <a:rPr kumimoji="0" lang="en-US" altLang="ja-JP" sz="900" kern="0">
                <a:solidFill>
                  <a:srgbClr val="CCCCCC">
                    <a:lumMod val="75000"/>
                  </a:srgbClr>
                </a:solidFill>
                <a:latin typeface="Meiryo"/>
                <a:ea typeface="Meiryo"/>
              </a:rPr>
              <a:t>10</a:t>
            </a:r>
            <a:r>
              <a:rPr kumimoji="0" lang="ja-JP" altLang="en-US" sz="900" kern="0">
                <a:solidFill>
                  <a:srgbClr val="CCCCCC">
                    <a:lumMod val="75000"/>
                  </a:srgbClr>
                </a:solidFill>
                <a:latin typeface="Meiryo"/>
                <a:ea typeface="Meiryo"/>
              </a:rPr>
              <a:t>月）</a:t>
            </a:r>
          </a:p>
          <a:p>
            <a:pPr eaLnBrk="1" fontAlgn="auto" hangingPunct="1">
              <a:lnSpc>
                <a:spcPct val="110000"/>
              </a:lnSpc>
              <a:spcBef>
                <a:spcPts val="0"/>
              </a:spcBef>
              <a:spcAft>
                <a:spcPts val="0"/>
              </a:spcAft>
              <a:defRPr/>
            </a:pPr>
            <a:r>
              <a:rPr kumimoji="0" lang="ja-JP" altLang="en-US" sz="900" kern="0">
                <a:solidFill>
                  <a:srgbClr val="CCCCCC">
                    <a:lumMod val="75000"/>
                  </a:srgbClr>
                </a:solidFill>
                <a:latin typeface="Meiryo"/>
                <a:ea typeface="Meiryo"/>
              </a:rPr>
              <a:t>オーディエンスリストごとのデバイス別の含有率を可視化</a:t>
            </a:r>
            <a:endParaRPr kumimoji="0" lang="en-US" altLang="ja-JP" sz="900" kern="0">
              <a:solidFill>
                <a:srgbClr val="CCCCCC">
                  <a:lumMod val="75000"/>
                </a:srgbClr>
              </a:solidFill>
              <a:latin typeface="Meiryo"/>
              <a:ea typeface="Meiryo"/>
            </a:endParaRPr>
          </a:p>
        </p:txBody>
      </p:sp>
      <p:sp>
        <p:nvSpPr>
          <p:cNvPr id="13" name="角丸四角形 45">
            <a:extLst>
              <a:ext uri="{FF2B5EF4-FFF2-40B4-BE49-F238E27FC236}">
                <a16:creationId xmlns:a16="http://schemas.microsoft.com/office/drawing/2014/main" id="{790414D9-4C64-FDC0-8912-21E4F7947E0F}"/>
              </a:ext>
            </a:extLst>
          </p:cNvPr>
          <p:cNvSpPr/>
          <p:nvPr/>
        </p:nvSpPr>
        <p:spPr>
          <a:xfrm>
            <a:off x="606911" y="1939007"/>
            <a:ext cx="5143148" cy="381000"/>
          </a:xfrm>
          <a:prstGeom prst="roundRect">
            <a:avLst>
              <a:gd name="adj" fmla="val 50000"/>
            </a:avLst>
          </a:prstGeom>
          <a:solidFill>
            <a:schemeClr val="bg1"/>
          </a:solidFill>
          <a:ln w="3175">
            <a:solidFill>
              <a:schemeClr val="accent1"/>
            </a:solidFill>
          </a:ln>
          <a:effectLst>
            <a:outerShdw dist="25400" dir="2700000" algn="t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lIns="0" tIns="36000" rIns="0" bIns="0" rtlCol="0" anchor="ctr">
            <a:noAutofit/>
          </a:bodyPr>
          <a:lstStyle/>
          <a:p>
            <a:pPr algn="ctr">
              <a:lnSpc>
                <a:spcPct val="120000"/>
              </a:lnSpc>
            </a:pPr>
            <a:r>
              <a:rPr lang="ja-JP" altLang="en-US" sz="1600" b="1">
                <a:solidFill>
                  <a:schemeClr val="accent1"/>
                </a:solidFill>
                <a:latin typeface="Meiryo" panose="020B0604030504040204" pitchFamily="34" charset="-128"/>
                <a:ea typeface="Meiryo" panose="020B0604030504040204" pitchFamily="34" charset="-128"/>
              </a:rPr>
              <a:t>パソコン</a:t>
            </a:r>
            <a:r>
              <a:rPr kumimoji="1" lang="en-US" altLang="ja-JP" sz="1600" b="1" baseline="30000">
                <a:solidFill>
                  <a:schemeClr val="accent1"/>
                </a:solidFill>
                <a:latin typeface="Meiryo" panose="020B0604030504040204" pitchFamily="34" charset="-128"/>
                <a:ea typeface="Meiryo" panose="020B0604030504040204" pitchFamily="34" charset="-128"/>
              </a:rPr>
              <a:t> </a:t>
            </a:r>
          </a:p>
        </p:txBody>
      </p:sp>
      <p:sp>
        <p:nvSpPr>
          <p:cNvPr id="14" name="角丸四角形 46">
            <a:extLst>
              <a:ext uri="{FF2B5EF4-FFF2-40B4-BE49-F238E27FC236}">
                <a16:creationId xmlns:a16="http://schemas.microsoft.com/office/drawing/2014/main" id="{00010632-4303-7CA4-738D-FD1E674ECF3D}"/>
              </a:ext>
            </a:extLst>
          </p:cNvPr>
          <p:cNvSpPr/>
          <p:nvPr/>
        </p:nvSpPr>
        <p:spPr>
          <a:xfrm>
            <a:off x="6458834" y="1939007"/>
            <a:ext cx="5143149" cy="381000"/>
          </a:xfrm>
          <a:prstGeom prst="roundRect">
            <a:avLst>
              <a:gd name="adj" fmla="val 50000"/>
            </a:avLst>
          </a:prstGeom>
          <a:solidFill>
            <a:schemeClr val="bg1"/>
          </a:solidFill>
          <a:ln w="3175">
            <a:solidFill>
              <a:schemeClr val="accent1"/>
            </a:solidFill>
          </a:ln>
          <a:effectLst>
            <a:outerShdw dist="25400" dir="2700000" algn="t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lIns="0" tIns="36000" rIns="0" bIns="0" rtlCol="0" anchor="ctr">
            <a:noAutofit/>
          </a:bodyPr>
          <a:lstStyle/>
          <a:p>
            <a:pPr algn="ctr">
              <a:lnSpc>
                <a:spcPct val="120000"/>
              </a:lnSpc>
            </a:pPr>
            <a:r>
              <a:rPr lang="ja-JP" altLang="en-US" sz="1600" b="1">
                <a:solidFill>
                  <a:schemeClr val="accent1"/>
                </a:solidFill>
                <a:latin typeface="Meiryo" panose="020B0604030504040204" pitchFamily="34" charset="-128"/>
                <a:ea typeface="Meiryo" panose="020B0604030504040204" pitchFamily="34" charset="-128"/>
              </a:rPr>
              <a:t>スマートフォン</a:t>
            </a:r>
            <a:r>
              <a:rPr kumimoji="1" lang="en-US" altLang="ja-JP" sz="1600" b="1" baseline="30000">
                <a:solidFill>
                  <a:schemeClr val="accent1"/>
                </a:solidFill>
                <a:latin typeface="Meiryo" panose="020B0604030504040204" pitchFamily="34" charset="-128"/>
                <a:ea typeface="Meiryo" panose="020B0604030504040204" pitchFamily="34" charset="-128"/>
              </a:rPr>
              <a:t> </a:t>
            </a:r>
          </a:p>
        </p:txBody>
      </p:sp>
      <p:pic>
        <p:nvPicPr>
          <p:cNvPr id="9" name="図 8" descr="アイコン&#10;&#10;自動的に生成された説明">
            <a:extLst>
              <a:ext uri="{FF2B5EF4-FFF2-40B4-BE49-F238E27FC236}">
                <a16:creationId xmlns:a16="http://schemas.microsoft.com/office/drawing/2014/main" id="{E9C43366-6036-2631-4A41-9D0E485A9D06}"/>
              </a:ext>
            </a:extLst>
          </p:cNvPr>
          <p:cNvPicPr>
            <a:picLocks noChangeAspect="1"/>
          </p:cNvPicPr>
          <p:nvPr/>
        </p:nvPicPr>
        <p:blipFill>
          <a:blip r:embed="rId4"/>
          <a:stretch>
            <a:fillRect/>
          </a:stretch>
        </p:blipFill>
        <p:spPr>
          <a:xfrm>
            <a:off x="7038159" y="2609976"/>
            <a:ext cx="300963" cy="300963"/>
          </a:xfrm>
          <a:prstGeom prst="rect">
            <a:avLst/>
          </a:prstGeom>
        </p:spPr>
      </p:pic>
      <p:pic>
        <p:nvPicPr>
          <p:cNvPr id="26" name="図 25" descr="アイコン&#10;&#10;自動的に生成された説明">
            <a:extLst>
              <a:ext uri="{FF2B5EF4-FFF2-40B4-BE49-F238E27FC236}">
                <a16:creationId xmlns:a16="http://schemas.microsoft.com/office/drawing/2014/main" id="{FA5E16D7-6699-31EA-B13B-4995C8A0EE44}"/>
              </a:ext>
            </a:extLst>
          </p:cNvPr>
          <p:cNvPicPr>
            <a:picLocks noChangeAspect="1"/>
          </p:cNvPicPr>
          <p:nvPr/>
        </p:nvPicPr>
        <p:blipFill>
          <a:blip r:embed="rId5"/>
          <a:stretch>
            <a:fillRect/>
          </a:stretch>
        </p:blipFill>
        <p:spPr>
          <a:xfrm>
            <a:off x="6489882" y="3632086"/>
            <a:ext cx="240345" cy="240345"/>
          </a:xfrm>
          <a:prstGeom prst="rect">
            <a:avLst/>
          </a:prstGeom>
        </p:spPr>
      </p:pic>
      <p:pic>
        <p:nvPicPr>
          <p:cNvPr id="38" name="図 37" descr="アイコン&#10;&#10;自動的に生成された説明">
            <a:extLst>
              <a:ext uri="{FF2B5EF4-FFF2-40B4-BE49-F238E27FC236}">
                <a16:creationId xmlns:a16="http://schemas.microsoft.com/office/drawing/2014/main" id="{8EE8FC2F-BB6D-780D-59A4-A8626B461E0A}"/>
              </a:ext>
            </a:extLst>
          </p:cNvPr>
          <p:cNvPicPr>
            <a:picLocks noChangeAspect="1"/>
          </p:cNvPicPr>
          <p:nvPr/>
        </p:nvPicPr>
        <p:blipFill>
          <a:blip r:embed="rId6"/>
          <a:stretch>
            <a:fillRect/>
          </a:stretch>
        </p:blipFill>
        <p:spPr>
          <a:xfrm>
            <a:off x="2019816" y="4936404"/>
            <a:ext cx="289945" cy="289945"/>
          </a:xfrm>
          <a:prstGeom prst="rect">
            <a:avLst/>
          </a:prstGeom>
        </p:spPr>
      </p:pic>
      <p:pic>
        <p:nvPicPr>
          <p:cNvPr id="40" name="図 39" descr="アイコン&#10;&#10;自動的に生成された説明">
            <a:extLst>
              <a:ext uri="{FF2B5EF4-FFF2-40B4-BE49-F238E27FC236}">
                <a16:creationId xmlns:a16="http://schemas.microsoft.com/office/drawing/2014/main" id="{6D620D7A-A68D-AC62-916C-BE7DED9EB3E4}"/>
              </a:ext>
            </a:extLst>
          </p:cNvPr>
          <p:cNvPicPr>
            <a:picLocks noChangeAspect="1"/>
          </p:cNvPicPr>
          <p:nvPr/>
        </p:nvPicPr>
        <p:blipFill>
          <a:blip r:embed="rId7"/>
          <a:stretch>
            <a:fillRect/>
          </a:stretch>
        </p:blipFill>
        <p:spPr>
          <a:xfrm>
            <a:off x="868606" y="2816870"/>
            <a:ext cx="279863" cy="279863"/>
          </a:xfrm>
          <a:prstGeom prst="rect">
            <a:avLst/>
          </a:prstGeom>
        </p:spPr>
      </p:pic>
      <p:pic>
        <p:nvPicPr>
          <p:cNvPr id="42" name="図 41" descr="記号, 停止, 時計, ストリート が含まれている画像&#10;&#10;自動的に生成された説明">
            <a:extLst>
              <a:ext uri="{FF2B5EF4-FFF2-40B4-BE49-F238E27FC236}">
                <a16:creationId xmlns:a16="http://schemas.microsoft.com/office/drawing/2014/main" id="{2284F6E9-AE17-9E08-95DA-9448E54C7B36}"/>
              </a:ext>
            </a:extLst>
          </p:cNvPr>
          <p:cNvPicPr>
            <a:picLocks noChangeAspect="1"/>
          </p:cNvPicPr>
          <p:nvPr/>
        </p:nvPicPr>
        <p:blipFill>
          <a:blip r:embed="rId8"/>
          <a:stretch>
            <a:fillRect/>
          </a:stretch>
        </p:blipFill>
        <p:spPr>
          <a:xfrm>
            <a:off x="1097281" y="5631180"/>
            <a:ext cx="257262" cy="257262"/>
          </a:xfrm>
          <a:prstGeom prst="rect">
            <a:avLst/>
          </a:prstGeom>
        </p:spPr>
      </p:pic>
      <p:pic>
        <p:nvPicPr>
          <p:cNvPr id="44" name="図 43" descr="アイコン&#10;&#10;自動的に生成された説明">
            <a:extLst>
              <a:ext uri="{FF2B5EF4-FFF2-40B4-BE49-F238E27FC236}">
                <a16:creationId xmlns:a16="http://schemas.microsoft.com/office/drawing/2014/main" id="{E0DD2CE4-C539-E7F8-1163-3C47FF90C9CA}"/>
              </a:ext>
            </a:extLst>
          </p:cNvPr>
          <p:cNvPicPr>
            <a:picLocks noChangeAspect="1"/>
          </p:cNvPicPr>
          <p:nvPr/>
        </p:nvPicPr>
        <p:blipFill>
          <a:blip r:embed="rId9"/>
          <a:stretch>
            <a:fillRect/>
          </a:stretch>
        </p:blipFill>
        <p:spPr>
          <a:xfrm>
            <a:off x="698277" y="3278115"/>
            <a:ext cx="317282" cy="317282"/>
          </a:xfrm>
          <a:prstGeom prst="rect">
            <a:avLst/>
          </a:prstGeom>
        </p:spPr>
      </p:pic>
      <p:pic>
        <p:nvPicPr>
          <p:cNvPr id="7" name="図 6" descr="アイコン&#10;&#10;自動的に生成された説明">
            <a:extLst>
              <a:ext uri="{FF2B5EF4-FFF2-40B4-BE49-F238E27FC236}">
                <a16:creationId xmlns:a16="http://schemas.microsoft.com/office/drawing/2014/main" id="{4CCB0C11-9425-BC29-A4CA-52365747A2CA}"/>
              </a:ext>
            </a:extLst>
          </p:cNvPr>
          <p:cNvPicPr>
            <a:picLocks noChangeAspect="1"/>
          </p:cNvPicPr>
          <p:nvPr/>
        </p:nvPicPr>
        <p:blipFill>
          <a:blip r:embed="rId10"/>
          <a:stretch>
            <a:fillRect/>
          </a:stretch>
        </p:blipFill>
        <p:spPr>
          <a:xfrm>
            <a:off x="6412176" y="3887479"/>
            <a:ext cx="240346" cy="240346"/>
          </a:xfrm>
          <a:prstGeom prst="rect">
            <a:avLst/>
          </a:prstGeom>
        </p:spPr>
      </p:pic>
    </p:spTree>
    <p:extLst>
      <p:ext uri="{BB962C8B-B14F-4D97-AF65-F5344CB8AC3E}">
        <p14:creationId xmlns:p14="http://schemas.microsoft.com/office/powerpoint/2010/main" val="2786081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5BA32A-CB14-9601-6261-041850CD345C}"/>
            </a:ext>
          </a:extLst>
        </p:cNvPr>
        <p:cNvGrpSpPr/>
        <p:nvPr/>
      </p:nvGrpSpPr>
      <p:grpSpPr>
        <a:xfrm>
          <a:off x="0" y="0"/>
          <a:ext cx="0" cy="0"/>
          <a:chOff x="0" y="0"/>
          <a:chExt cx="0" cy="0"/>
        </a:xfrm>
      </p:grpSpPr>
      <p:graphicFrame>
        <p:nvGraphicFramePr>
          <p:cNvPr id="22" name="グラフ 21">
            <a:extLst>
              <a:ext uri="{FF2B5EF4-FFF2-40B4-BE49-F238E27FC236}">
                <a16:creationId xmlns:a16="http://schemas.microsoft.com/office/drawing/2014/main" id="{2E606C91-D8C7-EA47-D2AE-DBBBF221CE6D}"/>
              </a:ext>
            </a:extLst>
          </p:cNvPr>
          <p:cNvGraphicFramePr>
            <a:graphicFrameLocks/>
          </p:cNvGraphicFramePr>
          <p:nvPr/>
        </p:nvGraphicFramePr>
        <p:xfrm>
          <a:off x="6606739" y="2486520"/>
          <a:ext cx="4683591" cy="32096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グラフ 13">
            <a:extLst>
              <a:ext uri="{FF2B5EF4-FFF2-40B4-BE49-F238E27FC236}">
                <a16:creationId xmlns:a16="http://schemas.microsoft.com/office/drawing/2014/main" id="{B7639E2E-B4FB-FC69-32F2-7BEA64B9FC17}"/>
              </a:ext>
            </a:extLst>
          </p:cNvPr>
          <p:cNvGraphicFramePr>
            <a:graphicFrameLocks/>
          </p:cNvGraphicFramePr>
          <p:nvPr/>
        </p:nvGraphicFramePr>
        <p:xfrm>
          <a:off x="901670" y="2462508"/>
          <a:ext cx="4572000" cy="3209616"/>
        </p:xfrm>
        <a:graphic>
          <a:graphicData uri="http://schemas.openxmlformats.org/drawingml/2006/chart">
            <c:chart xmlns:c="http://schemas.openxmlformats.org/drawingml/2006/chart" xmlns:r="http://schemas.openxmlformats.org/officeDocument/2006/relationships" r:id="rId3"/>
          </a:graphicData>
        </a:graphic>
      </p:graphicFrame>
      <p:sp>
        <p:nvSpPr>
          <p:cNvPr id="2" name="タイトル 1">
            <a:extLst>
              <a:ext uri="{FF2B5EF4-FFF2-40B4-BE49-F238E27FC236}">
                <a16:creationId xmlns:a16="http://schemas.microsoft.com/office/drawing/2014/main" id="{A77361FC-EA17-0783-7A75-60E415F1E3FF}"/>
              </a:ext>
            </a:extLst>
          </p:cNvPr>
          <p:cNvSpPr>
            <a:spLocks noGrp="1"/>
          </p:cNvSpPr>
          <p:nvPr>
            <p:ph type="ctrTitle"/>
          </p:nvPr>
        </p:nvSpPr>
        <p:spPr/>
        <p:txBody>
          <a:bodyPr/>
          <a:lstStyle/>
          <a:p>
            <a:r>
              <a:rPr lang="ja-JP" altLang="en-US"/>
              <a:t>トップページのユーザー属性（年収）</a:t>
            </a:r>
            <a:endParaRPr kumimoji="1" lang="ja-JP" altLang="en-US"/>
          </a:p>
        </p:txBody>
      </p:sp>
      <p:sp>
        <p:nvSpPr>
          <p:cNvPr id="3" name="テキスト プレースホルダー 2">
            <a:extLst>
              <a:ext uri="{FF2B5EF4-FFF2-40B4-BE49-F238E27FC236}">
                <a16:creationId xmlns:a16="http://schemas.microsoft.com/office/drawing/2014/main" id="{75BECBEA-CC7F-C87A-F10E-3976D58988DC}"/>
              </a:ext>
            </a:extLst>
          </p:cNvPr>
          <p:cNvSpPr>
            <a:spLocks noGrp="1"/>
          </p:cNvSpPr>
          <p:nvPr>
            <p:ph type="body" sz="quarter" idx="10"/>
          </p:nvPr>
        </p:nvSpPr>
        <p:spPr/>
        <p:txBody>
          <a:bodyPr/>
          <a:lstStyle/>
          <a:p>
            <a:r>
              <a:rPr kumimoji="1" lang="en-US" altLang="ja-JP" sz="1600"/>
              <a:t>PC</a:t>
            </a:r>
            <a:r>
              <a:rPr kumimoji="1" lang="ja-JP" altLang="en-US" sz="1600"/>
              <a:t>はユーザーの</a:t>
            </a:r>
            <a:r>
              <a:rPr lang="ja-JP" altLang="en-US" sz="1600"/>
              <a:t>約半数</a:t>
            </a:r>
            <a:r>
              <a:rPr kumimoji="1" lang="ja-JP" altLang="en-US" sz="1600"/>
              <a:t>が</a:t>
            </a:r>
            <a:r>
              <a:rPr lang="ja-JP" altLang="en-US" sz="1600"/>
              <a:t>民間平均給与を上回る</a:t>
            </a:r>
            <a:r>
              <a:rPr lang="en-US" altLang="ja-JP" sz="1600"/>
              <a:t>5</a:t>
            </a:r>
            <a:r>
              <a:rPr kumimoji="1" lang="en-US" altLang="ja-JP" sz="1600"/>
              <a:t>00</a:t>
            </a:r>
            <a:r>
              <a:rPr kumimoji="1" lang="ja-JP" altLang="en-US" sz="1600"/>
              <a:t>万円以上</a:t>
            </a:r>
            <a:r>
              <a:rPr lang="ja-JP" altLang="en-US" sz="1600"/>
              <a:t>、約</a:t>
            </a:r>
            <a:r>
              <a:rPr lang="en-US" altLang="ja-JP" sz="1600"/>
              <a:t>20</a:t>
            </a:r>
            <a:r>
              <a:rPr lang="ja-JP" altLang="en-US" sz="1600"/>
              <a:t>％が</a:t>
            </a:r>
            <a:r>
              <a:rPr lang="en-US" altLang="ja-JP" sz="1600"/>
              <a:t>800</a:t>
            </a:r>
            <a:r>
              <a:rPr lang="ja-JP" altLang="en-US" sz="1600"/>
              <a:t>万円以上の年収を得ています。</a:t>
            </a:r>
            <a:endParaRPr kumimoji="1" lang="ja-JP" altLang="en-US" sz="1600"/>
          </a:p>
        </p:txBody>
      </p:sp>
      <p:sp>
        <p:nvSpPr>
          <p:cNvPr id="4" name="正方形/長方形 3">
            <a:extLst>
              <a:ext uri="{FF2B5EF4-FFF2-40B4-BE49-F238E27FC236}">
                <a16:creationId xmlns:a16="http://schemas.microsoft.com/office/drawing/2014/main" id="{3FD37386-1BA8-80F8-A088-2B3F33E8F4C0}"/>
              </a:ext>
            </a:extLst>
          </p:cNvPr>
          <p:cNvSpPr/>
          <p:nvPr/>
        </p:nvSpPr>
        <p:spPr>
          <a:xfrm>
            <a:off x="489242" y="5696022"/>
            <a:ext cx="11210872" cy="657872"/>
          </a:xfrm>
          <a:prstGeom prst="rect">
            <a:avLst/>
          </a:prstGeom>
        </p:spPr>
        <p:txBody>
          <a:bodyPr wrap="square" lIns="0" tIns="0" rIns="0" bIns="0">
            <a:spAutoFit/>
          </a:bodyPr>
          <a:lstStyle/>
          <a:p>
            <a:pPr defTabSz="1131757">
              <a:lnSpc>
                <a:spcPct val="120000"/>
              </a:lnSpc>
              <a:defRPr/>
            </a:pPr>
            <a:r>
              <a:rPr lang="en-US" altLang="ja-JP" sz="900" b="1">
                <a:solidFill>
                  <a:schemeClr val="tx1">
                    <a:lumMod val="50000"/>
                    <a:lumOff val="50000"/>
                  </a:schemeClr>
                </a:solidFill>
                <a:latin typeface="+mn-ea"/>
                <a:ea typeface="+mn-ea"/>
                <a:cs typeface="メイリオ" panose="020B0604030504040204" pitchFamily="50" charset="-128"/>
              </a:rPr>
              <a:t>※1 </a:t>
            </a:r>
            <a:r>
              <a:rPr lang="ja-JP" altLang="en-US" sz="900" b="1">
                <a:solidFill>
                  <a:schemeClr val="tx1">
                    <a:lumMod val="50000"/>
                    <a:lumOff val="50000"/>
                  </a:schemeClr>
                </a:solidFill>
                <a:latin typeface="+mn-ea"/>
                <a:ea typeface="+mn-ea"/>
                <a:cs typeface="メイリオ" panose="020B0604030504040204" pitchFamily="50" charset="-128"/>
              </a:rPr>
              <a:t>出典： </a:t>
            </a:r>
            <a:r>
              <a:rPr lang="en-US" altLang="ja-JP" sz="900" b="1">
                <a:solidFill>
                  <a:schemeClr val="tx1">
                    <a:lumMod val="50000"/>
                    <a:lumOff val="50000"/>
                  </a:schemeClr>
                </a:solidFill>
                <a:latin typeface="+mn-ea"/>
                <a:ea typeface="+mn-ea"/>
                <a:cs typeface="メイリオ" panose="020B0604030504040204" pitchFamily="50" charset="-128"/>
              </a:rPr>
              <a:t>Nielsen Mobile </a:t>
            </a:r>
            <a:r>
              <a:rPr lang="en-US" altLang="ja-JP" sz="900" b="1" err="1">
                <a:solidFill>
                  <a:schemeClr val="tx1">
                    <a:lumMod val="50000"/>
                    <a:lumOff val="50000"/>
                  </a:schemeClr>
                </a:solidFill>
                <a:latin typeface="+mn-ea"/>
                <a:ea typeface="+mn-ea"/>
                <a:cs typeface="メイリオ" panose="020B0604030504040204" pitchFamily="50" charset="-128"/>
              </a:rPr>
              <a:t>NetView</a:t>
            </a:r>
            <a:r>
              <a:rPr lang="en-US" altLang="ja-JP" sz="900" b="1">
                <a:solidFill>
                  <a:schemeClr val="tx1">
                    <a:lumMod val="50000"/>
                    <a:lumOff val="50000"/>
                  </a:schemeClr>
                </a:solidFill>
                <a:latin typeface="+mn-ea"/>
                <a:ea typeface="+mn-ea"/>
                <a:cs typeface="メイリオ" panose="020B0604030504040204" pitchFamily="50" charset="-128"/>
              </a:rPr>
              <a:t> Custom Data Feed</a:t>
            </a:r>
            <a:r>
              <a:rPr lang="ja-JP" altLang="en-US" sz="900" b="1">
                <a:solidFill>
                  <a:schemeClr val="tx1">
                    <a:lumMod val="50000"/>
                    <a:lumOff val="50000"/>
                  </a:schemeClr>
                </a:solidFill>
                <a:latin typeface="+mn-ea"/>
                <a:ea typeface="+mn-ea"/>
                <a:cs typeface="メイリオ" panose="020B0604030504040204" pitchFamily="50" charset="-128"/>
              </a:rPr>
              <a:t>を元に</a:t>
            </a:r>
            <a:r>
              <a:rPr lang="en-US" altLang="ja-JP" sz="900" b="1">
                <a:solidFill>
                  <a:schemeClr val="tx1">
                    <a:lumMod val="50000"/>
                    <a:lumOff val="50000"/>
                  </a:schemeClr>
                </a:solidFill>
                <a:latin typeface="+mn-ea"/>
                <a:ea typeface="+mn-ea"/>
                <a:cs typeface="メイリオ" panose="020B0604030504040204" pitchFamily="50" charset="-128"/>
              </a:rPr>
              <a:t>Yahoo Japan</a:t>
            </a:r>
            <a:r>
              <a:rPr lang="ja-JP" altLang="en-US" sz="900" b="1">
                <a:solidFill>
                  <a:schemeClr val="tx1">
                    <a:lumMod val="50000"/>
                    <a:lumOff val="50000"/>
                  </a:schemeClr>
                </a:solidFill>
                <a:latin typeface="+mn-ea"/>
                <a:ea typeface="+mn-ea"/>
                <a:cs typeface="メイリオ" panose="020B0604030504040204" pitchFamily="50" charset="-128"/>
              </a:rPr>
              <a:t>が独自集計。</a:t>
            </a:r>
            <a:r>
              <a:rPr lang="en-US" altLang="ja-JP" sz="900" b="1">
                <a:solidFill>
                  <a:schemeClr val="tx1">
                    <a:lumMod val="50000"/>
                    <a:lumOff val="50000"/>
                  </a:schemeClr>
                </a:solidFill>
                <a:latin typeface="+mn-ea"/>
                <a:ea typeface="+mn-ea"/>
                <a:cs typeface="メイリオ" panose="020B0604030504040204" pitchFamily="50" charset="-128"/>
              </a:rPr>
              <a:t>Yahoo Japan Homepage</a:t>
            </a:r>
            <a:r>
              <a:rPr lang="ja-JP" altLang="en-US" sz="900" b="1">
                <a:solidFill>
                  <a:schemeClr val="tx1">
                    <a:lumMod val="50000"/>
                    <a:lumOff val="50000"/>
                  </a:schemeClr>
                </a:solidFill>
                <a:latin typeface="+mn-ea"/>
                <a:ea typeface="+mn-ea"/>
                <a:cs typeface="メイリオ" panose="020B0604030504040204" pitchFamily="50" charset="-128"/>
              </a:rPr>
              <a:t>、</a:t>
            </a:r>
            <a:r>
              <a:rPr lang="en-US" altLang="ja-JP" sz="900" b="1">
                <a:solidFill>
                  <a:schemeClr val="tx1">
                    <a:lumMod val="50000"/>
                    <a:lumOff val="50000"/>
                  </a:schemeClr>
                </a:solidFill>
                <a:latin typeface="+mn-ea"/>
                <a:ea typeface="+mn-ea"/>
                <a:cs typeface="メイリオ" panose="020B0604030504040204" pitchFamily="50" charset="-128"/>
              </a:rPr>
              <a:t>Yahoo! JAPAN App</a:t>
            </a:r>
            <a:r>
              <a:rPr lang="ja-JP" altLang="en-US" sz="900" b="1">
                <a:solidFill>
                  <a:schemeClr val="tx1">
                    <a:lumMod val="50000"/>
                    <a:lumOff val="50000"/>
                  </a:schemeClr>
                </a:solidFill>
                <a:latin typeface="+mn-ea"/>
                <a:ea typeface="+mn-ea"/>
                <a:cs typeface="メイリオ" panose="020B0604030504040204" pitchFamily="50" charset="-128"/>
              </a:rPr>
              <a:t>（ともにチャネルレベル）。</a:t>
            </a:r>
            <a:r>
              <a:rPr lang="en-US" altLang="ja-JP" sz="900" b="1">
                <a:solidFill>
                  <a:schemeClr val="tx1">
                    <a:lumMod val="50000"/>
                    <a:lumOff val="50000"/>
                  </a:schemeClr>
                </a:solidFill>
                <a:latin typeface="+mn-ea"/>
                <a:ea typeface="+mn-ea"/>
                <a:cs typeface="メイリオ" panose="020B0604030504040204" pitchFamily="50" charset="-128"/>
              </a:rPr>
              <a:t>2024</a:t>
            </a:r>
            <a:r>
              <a:rPr lang="ja-JP" altLang="en-US" sz="900" b="1">
                <a:solidFill>
                  <a:schemeClr val="tx1">
                    <a:lumMod val="50000"/>
                    <a:lumOff val="50000"/>
                  </a:schemeClr>
                </a:solidFill>
                <a:latin typeface="+mn-ea"/>
                <a:ea typeface="+mn-ea"/>
                <a:cs typeface="メイリオ" panose="020B0604030504040204" pitchFamily="50" charset="-128"/>
              </a:rPr>
              <a:t>年</a:t>
            </a:r>
            <a:r>
              <a:rPr lang="en-US" altLang="ja-JP" sz="900" b="1">
                <a:solidFill>
                  <a:schemeClr val="tx1">
                    <a:lumMod val="50000"/>
                    <a:lumOff val="50000"/>
                  </a:schemeClr>
                </a:solidFill>
                <a:latin typeface="+mn-ea"/>
                <a:ea typeface="+mn-ea"/>
                <a:cs typeface="メイリオ" panose="020B0604030504040204" pitchFamily="50" charset="-128"/>
              </a:rPr>
              <a:t>4</a:t>
            </a:r>
            <a:r>
              <a:rPr lang="ja-JP" altLang="en-US" sz="900" b="1">
                <a:solidFill>
                  <a:schemeClr val="tx1">
                    <a:lumMod val="50000"/>
                    <a:lumOff val="50000"/>
                  </a:schemeClr>
                </a:solidFill>
                <a:latin typeface="+mn-ea"/>
                <a:ea typeface="+mn-ea"/>
                <a:cs typeface="メイリオ" panose="020B0604030504040204" pitchFamily="50" charset="-128"/>
              </a:rPr>
              <a:t>月～</a:t>
            </a:r>
            <a:r>
              <a:rPr lang="en-US" altLang="ja-JP" sz="900" b="1">
                <a:solidFill>
                  <a:schemeClr val="tx1">
                    <a:lumMod val="50000"/>
                    <a:lumOff val="50000"/>
                  </a:schemeClr>
                </a:solidFill>
                <a:latin typeface="+mn-ea"/>
                <a:ea typeface="+mn-ea"/>
                <a:cs typeface="メイリオ" panose="020B0604030504040204" pitchFamily="50" charset="-128"/>
              </a:rPr>
              <a:t>2024</a:t>
            </a:r>
            <a:r>
              <a:rPr lang="ja-JP" altLang="en-US" sz="900" b="1">
                <a:solidFill>
                  <a:schemeClr val="tx1">
                    <a:lumMod val="50000"/>
                    <a:lumOff val="50000"/>
                  </a:schemeClr>
                </a:solidFill>
                <a:latin typeface="+mn-ea"/>
                <a:ea typeface="+mn-ea"/>
                <a:cs typeface="メイリオ" panose="020B0604030504040204" pitchFamily="50" charset="-128"/>
              </a:rPr>
              <a:t>年</a:t>
            </a:r>
            <a:r>
              <a:rPr lang="en-US" altLang="ja-JP" sz="900" b="1">
                <a:solidFill>
                  <a:schemeClr val="tx1">
                    <a:lumMod val="50000"/>
                    <a:lumOff val="50000"/>
                  </a:schemeClr>
                </a:solidFill>
                <a:latin typeface="+mn-ea"/>
                <a:ea typeface="+mn-ea"/>
                <a:cs typeface="メイリオ" panose="020B0604030504040204" pitchFamily="50" charset="-128"/>
              </a:rPr>
              <a:t>8</a:t>
            </a:r>
            <a:r>
              <a:rPr lang="ja-JP" altLang="en-US" sz="900" b="1">
                <a:solidFill>
                  <a:schemeClr val="tx1">
                    <a:lumMod val="50000"/>
                    <a:lumOff val="50000"/>
                  </a:schemeClr>
                </a:solidFill>
                <a:latin typeface="+mn-ea"/>
                <a:ea typeface="+mn-ea"/>
                <a:cs typeface="メイリオ" panose="020B0604030504040204" pitchFamily="50" charset="-128"/>
              </a:rPr>
              <a:t>月利用者平均。</a:t>
            </a:r>
          </a:p>
          <a:p>
            <a:pPr defTabSz="1131757">
              <a:lnSpc>
                <a:spcPct val="120000"/>
              </a:lnSpc>
              <a:defRPr/>
            </a:pPr>
            <a:r>
              <a:rPr lang="en-US" altLang="ja-JP" sz="900" b="1">
                <a:solidFill>
                  <a:schemeClr val="tx1">
                    <a:lumMod val="50000"/>
                    <a:lumOff val="50000"/>
                  </a:schemeClr>
                </a:solidFill>
                <a:latin typeface="+mn-ea"/>
                <a:ea typeface="+mn-ea"/>
                <a:cs typeface="メイリオ" panose="020B0604030504040204" pitchFamily="50" charset="-128"/>
              </a:rPr>
              <a:t>※2 </a:t>
            </a:r>
            <a:r>
              <a:rPr lang="ja-JP" altLang="en-US" sz="900" b="1">
                <a:solidFill>
                  <a:schemeClr val="tx1">
                    <a:lumMod val="50000"/>
                    <a:lumOff val="50000"/>
                  </a:schemeClr>
                </a:solidFill>
                <a:latin typeface="+mn-ea"/>
                <a:ea typeface="+mn-ea"/>
                <a:cs typeface="メイリオ" panose="020B0604030504040204" pitchFamily="50" charset="-128"/>
              </a:rPr>
              <a:t>出典： </a:t>
            </a:r>
            <a:r>
              <a:rPr lang="en-US" altLang="ja-JP" sz="900" b="1">
                <a:solidFill>
                  <a:schemeClr val="tx1">
                    <a:lumMod val="50000"/>
                    <a:lumOff val="50000"/>
                  </a:schemeClr>
                </a:solidFill>
                <a:latin typeface="+mn-ea"/>
                <a:ea typeface="+mn-ea"/>
                <a:cs typeface="メイリオ" panose="020B0604030504040204" pitchFamily="50" charset="-128"/>
              </a:rPr>
              <a:t>Nielsen </a:t>
            </a:r>
            <a:r>
              <a:rPr lang="en-US" altLang="ja-JP" sz="900" b="1" err="1">
                <a:solidFill>
                  <a:schemeClr val="tx1">
                    <a:lumMod val="50000"/>
                    <a:lumOff val="50000"/>
                  </a:schemeClr>
                </a:solidFill>
                <a:latin typeface="+mn-ea"/>
                <a:ea typeface="+mn-ea"/>
                <a:cs typeface="メイリオ" panose="020B0604030504040204" pitchFamily="50" charset="-128"/>
              </a:rPr>
              <a:t>NetView</a:t>
            </a:r>
            <a:r>
              <a:rPr lang="en-US" altLang="ja-JP" sz="900" b="1">
                <a:solidFill>
                  <a:schemeClr val="tx1">
                    <a:lumMod val="50000"/>
                    <a:lumOff val="50000"/>
                  </a:schemeClr>
                </a:solidFill>
                <a:latin typeface="+mn-ea"/>
                <a:ea typeface="+mn-ea"/>
                <a:cs typeface="メイリオ" panose="020B0604030504040204" pitchFamily="50" charset="-128"/>
              </a:rPr>
              <a:t> Custom Data Feed</a:t>
            </a:r>
            <a:r>
              <a:rPr lang="ja-JP" altLang="en-US" sz="900" b="1">
                <a:solidFill>
                  <a:schemeClr val="tx1">
                    <a:lumMod val="50000"/>
                    <a:lumOff val="50000"/>
                  </a:schemeClr>
                </a:solidFill>
                <a:latin typeface="+mn-ea"/>
                <a:ea typeface="+mn-ea"/>
                <a:cs typeface="メイリオ" panose="020B0604030504040204" pitchFamily="50" charset="-128"/>
              </a:rPr>
              <a:t>を元に</a:t>
            </a:r>
            <a:r>
              <a:rPr lang="en-US" altLang="ja-JP" sz="900" b="1">
                <a:solidFill>
                  <a:schemeClr val="tx1">
                    <a:lumMod val="50000"/>
                    <a:lumOff val="50000"/>
                  </a:schemeClr>
                </a:solidFill>
                <a:latin typeface="+mn-ea"/>
                <a:ea typeface="+mn-ea"/>
                <a:cs typeface="メイリオ" panose="020B0604030504040204" pitchFamily="50" charset="-128"/>
              </a:rPr>
              <a:t>Yahoo Japan</a:t>
            </a:r>
            <a:r>
              <a:rPr lang="ja-JP" altLang="en-US" sz="900" b="1">
                <a:solidFill>
                  <a:schemeClr val="tx1">
                    <a:lumMod val="50000"/>
                    <a:lumOff val="50000"/>
                  </a:schemeClr>
                </a:solidFill>
                <a:latin typeface="+mn-ea"/>
                <a:ea typeface="+mn-ea"/>
                <a:cs typeface="メイリオ" panose="020B0604030504040204" pitchFamily="50" charset="-128"/>
              </a:rPr>
              <a:t>が独自集計。</a:t>
            </a:r>
            <a:r>
              <a:rPr lang="en-US" altLang="ja-JP" sz="900" b="1">
                <a:solidFill>
                  <a:schemeClr val="tx1">
                    <a:lumMod val="50000"/>
                    <a:lumOff val="50000"/>
                  </a:schemeClr>
                </a:solidFill>
                <a:latin typeface="+mn-ea"/>
                <a:ea typeface="+mn-ea"/>
                <a:cs typeface="メイリオ" panose="020B0604030504040204" pitchFamily="50" charset="-128"/>
              </a:rPr>
              <a:t>Yahoo Japan Homepage</a:t>
            </a:r>
            <a:r>
              <a:rPr lang="ja-JP" altLang="en-US" sz="900" b="1">
                <a:solidFill>
                  <a:schemeClr val="tx1">
                    <a:lumMod val="50000"/>
                    <a:lumOff val="50000"/>
                  </a:schemeClr>
                </a:solidFill>
                <a:latin typeface="+mn-ea"/>
                <a:ea typeface="+mn-ea"/>
                <a:cs typeface="メイリオ" panose="020B0604030504040204" pitchFamily="50" charset="-128"/>
              </a:rPr>
              <a:t>（チャネルレベル）。</a:t>
            </a:r>
            <a:r>
              <a:rPr lang="en-US" altLang="ja-JP" sz="900" b="1">
                <a:solidFill>
                  <a:schemeClr val="tx1">
                    <a:lumMod val="50000"/>
                    <a:lumOff val="50000"/>
                  </a:schemeClr>
                </a:solidFill>
                <a:latin typeface="+mn-ea"/>
                <a:ea typeface="+mn-ea"/>
                <a:cs typeface="メイリオ" panose="020B0604030504040204" pitchFamily="50" charset="-128"/>
              </a:rPr>
              <a:t>2024</a:t>
            </a:r>
            <a:r>
              <a:rPr lang="ja-JP" altLang="en-US" sz="900" b="1">
                <a:solidFill>
                  <a:schemeClr val="tx1">
                    <a:lumMod val="50000"/>
                    <a:lumOff val="50000"/>
                  </a:schemeClr>
                </a:solidFill>
                <a:latin typeface="+mn-ea"/>
                <a:ea typeface="+mn-ea"/>
                <a:cs typeface="メイリオ" panose="020B0604030504040204" pitchFamily="50" charset="-128"/>
              </a:rPr>
              <a:t>年</a:t>
            </a:r>
            <a:r>
              <a:rPr lang="en-US" altLang="ja-JP" sz="900" b="1">
                <a:solidFill>
                  <a:schemeClr val="tx1">
                    <a:lumMod val="50000"/>
                    <a:lumOff val="50000"/>
                  </a:schemeClr>
                </a:solidFill>
                <a:latin typeface="+mn-ea"/>
                <a:ea typeface="+mn-ea"/>
                <a:cs typeface="メイリオ" panose="020B0604030504040204" pitchFamily="50" charset="-128"/>
              </a:rPr>
              <a:t>4</a:t>
            </a:r>
            <a:r>
              <a:rPr lang="ja-JP" altLang="en-US" sz="900" b="1">
                <a:solidFill>
                  <a:schemeClr val="tx1">
                    <a:lumMod val="50000"/>
                    <a:lumOff val="50000"/>
                  </a:schemeClr>
                </a:solidFill>
                <a:latin typeface="+mn-ea"/>
                <a:ea typeface="+mn-ea"/>
                <a:cs typeface="メイリオ" panose="020B0604030504040204" pitchFamily="50" charset="-128"/>
              </a:rPr>
              <a:t>月～</a:t>
            </a:r>
            <a:r>
              <a:rPr lang="en-US" altLang="ja-JP" sz="900" b="1">
                <a:solidFill>
                  <a:schemeClr val="tx1">
                    <a:lumMod val="50000"/>
                    <a:lumOff val="50000"/>
                  </a:schemeClr>
                </a:solidFill>
                <a:latin typeface="+mn-ea"/>
                <a:ea typeface="+mn-ea"/>
                <a:cs typeface="メイリオ" panose="020B0604030504040204" pitchFamily="50" charset="-128"/>
              </a:rPr>
              <a:t>2024</a:t>
            </a:r>
            <a:r>
              <a:rPr lang="ja-JP" altLang="en-US" sz="900" b="1">
                <a:solidFill>
                  <a:schemeClr val="tx1">
                    <a:lumMod val="50000"/>
                    <a:lumOff val="50000"/>
                  </a:schemeClr>
                </a:solidFill>
                <a:latin typeface="+mn-ea"/>
                <a:ea typeface="+mn-ea"/>
                <a:cs typeface="メイリオ" panose="020B0604030504040204" pitchFamily="50" charset="-128"/>
              </a:rPr>
              <a:t>年</a:t>
            </a:r>
            <a:r>
              <a:rPr lang="en-US" altLang="ja-JP" sz="900" b="1">
                <a:solidFill>
                  <a:schemeClr val="tx1">
                    <a:lumMod val="50000"/>
                    <a:lumOff val="50000"/>
                  </a:schemeClr>
                </a:solidFill>
                <a:latin typeface="+mn-ea"/>
                <a:ea typeface="+mn-ea"/>
                <a:cs typeface="メイリオ" panose="020B0604030504040204" pitchFamily="50" charset="-128"/>
              </a:rPr>
              <a:t>8</a:t>
            </a:r>
            <a:r>
              <a:rPr lang="ja-JP" altLang="en-US" sz="900" b="1">
                <a:solidFill>
                  <a:schemeClr val="tx1">
                    <a:lumMod val="50000"/>
                    <a:lumOff val="50000"/>
                  </a:schemeClr>
                </a:solidFill>
                <a:latin typeface="+mn-ea"/>
                <a:ea typeface="+mn-ea"/>
                <a:cs typeface="メイリオ" panose="020B0604030504040204" pitchFamily="50" charset="-128"/>
              </a:rPr>
              <a:t>月利用者平均。</a:t>
            </a:r>
            <a:endParaRPr lang="en-US" altLang="ja-JP" sz="900" b="1">
              <a:solidFill>
                <a:schemeClr val="tx1">
                  <a:lumMod val="50000"/>
                  <a:lumOff val="50000"/>
                </a:schemeClr>
              </a:solidFill>
              <a:latin typeface="+mn-ea"/>
              <a:ea typeface="+mn-ea"/>
              <a:cs typeface="メイリオ" panose="020B0604030504040204" pitchFamily="50" charset="-128"/>
            </a:endParaRPr>
          </a:p>
          <a:p>
            <a:pPr defTabSz="1131757">
              <a:lnSpc>
                <a:spcPct val="120000"/>
              </a:lnSpc>
              <a:defRPr/>
            </a:pPr>
            <a:r>
              <a:rPr lang="en-US" altLang="ja-JP" sz="900">
                <a:solidFill>
                  <a:schemeClr val="tx1">
                    <a:lumMod val="50000"/>
                    <a:lumOff val="50000"/>
                  </a:schemeClr>
                </a:solidFill>
                <a:latin typeface="+mn-ea"/>
                <a:ea typeface="+mn-ea"/>
                <a:cs typeface="メイリオ" panose="020B0604030504040204" pitchFamily="50" charset="-128"/>
              </a:rPr>
              <a:t>※</a:t>
            </a:r>
            <a:r>
              <a:rPr lang="ja-JP" altLang="en-US" sz="900">
                <a:solidFill>
                  <a:schemeClr val="tx1">
                    <a:lumMod val="50000"/>
                    <a:lumOff val="50000"/>
                  </a:schemeClr>
                </a:solidFill>
                <a:latin typeface="+mn-ea"/>
                <a:ea typeface="+mn-ea"/>
              </a:rPr>
              <a:t>小数点以下を四捨五入しているため、合計しても必ずしも</a:t>
            </a:r>
            <a:r>
              <a:rPr lang="en-US" altLang="ja-JP" sz="900">
                <a:solidFill>
                  <a:schemeClr val="tx1">
                    <a:lumMod val="50000"/>
                    <a:lumOff val="50000"/>
                  </a:schemeClr>
                </a:solidFill>
                <a:latin typeface="+mn-ea"/>
                <a:ea typeface="+mn-ea"/>
              </a:rPr>
              <a:t>100</a:t>
            </a:r>
            <a:r>
              <a:rPr lang="ja-JP" altLang="en-US" sz="900">
                <a:solidFill>
                  <a:schemeClr val="tx1">
                    <a:lumMod val="50000"/>
                    <a:lumOff val="50000"/>
                  </a:schemeClr>
                </a:solidFill>
                <a:latin typeface="+mn-ea"/>
                <a:ea typeface="+mn-ea"/>
              </a:rPr>
              <a:t>とはならない場合がある。</a:t>
            </a:r>
            <a:endParaRPr lang="en-US" altLang="ja-JP" sz="900">
              <a:solidFill>
                <a:schemeClr val="tx1">
                  <a:lumMod val="50000"/>
                  <a:lumOff val="50000"/>
                </a:schemeClr>
              </a:solidFill>
              <a:latin typeface="+mn-ea"/>
              <a:ea typeface="+mn-ea"/>
            </a:endParaRPr>
          </a:p>
          <a:p>
            <a:pPr defTabSz="1131757">
              <a:lnSpc>
                <a:spcPct val="120000"/>
              </a:lnSpc>
              <a:defRPr/>
            </a:pPr>
            <a:r>
              <a:rPr lang="zh-TW" altLang="en-US" sz="900">
                <a:latin typeface="メイリオ" panose="020B0604030504040204" pitchFamily="50" charset="-128"/>
                <a:ea typeface="メイリオ" panose="020B0604030504040204" pitchFamily="50" charset="-128"/>
                <a:hlinkClick r:id="rId4"/>
              </a:rPr>
              <a:t>参考：令和</a:t>
            </a:r>
            <a:r>
              <a:rPr lang="en-US" altLang="zh-TW" sz="900">
                <a:latin typeface="メイリオ" panose="020B0604030504040204" pitchFamily="50" charset="-128"/>
                <a:ea typeface="メイリオ" panose="020B0604030504040204" pitchFamily="50" charset="-128"/>
                <a:hlinkClick r:id="rId4"/>
              </a:rPr>
              <a:t>5</a:t>
            </a:r>
            <a:r>
              <a:rPr lang="zh-TW" altLang="en-US" sz="900">
                <a:latin typeface="メイリオ" panose="020B0604030504040204" pitchFamily="50" charset="-128"/>
                <a:ea typeface="メイリオ" panose="020B0604030504040204" pitchFamily="50" charset="-128"/>
                <a:hlinkClick r:id="rId4"/>
              </a:rPr>
              <a:t>年分 民間給与実態統計調査結果（国税庁）　</a:t>
            </a:r>
            <a:r>
              <a:rPr kumimoji="1" lang="ja-JP" altLang="en-US" sz="900">
                <a:solidFill>
                  <a:schemeClr val="tx1">
                    <a:lumMod val="50000"/>
                    <a:lumOff val="50000"/>
                  </a:schemeClr>
                </a:solidFill>
                <a:latin typeface="+mn-ea"/>
                <a:ea typeface="+mn-ea"/>
              </a:rPr>
              <a:t>平均給与 </a:t>
            </a:r>
            <a:r>
              <a:rPr kumimoji="1" lang="en-US" altLang="ja-JP" sz="900">
                <a:solidFill>
                  <a:schemeClr val="tx1">
                    <a:lumMod val="50000"/>
                    <a:lumOff val="50000"/>
                  </a:schemeClr>
                </a:solidFill>
                <a:latin typeface="+mn-ea"/>
                <a:ea typeface="+mn-ea"/>
              </a:rPr>
              <a:t>460 </a:t>
            </a:r>
            <a:r>
              <a:rPr kumimoji="1" lang="ja-JP" altLang="en-US" sz="900">
                <a:solidFill>
                  <a:schemeClr val="tx1">
                    <a:lumMod val="50000"/>
                    <a:lumOff val="50000"/>
                  </a:schemeClr>
                </a:solidFill>
                <a:latin typeface="+mn-ea"/>
                <a:ea typeface="+mn-ea"/>
              </a:rPr>
              <a:t>万円（男性 </a:t>
            </a:r>
            <a:r>
              <a:rPr kumimoji="1" lang="en-US" altLang="ja-JP" sz="900">
                <a:solidFill>
                  <a:schemeClr val="tx1">
                    <a:lumMod val="50000"/>
                    <a:lumOff val="50000"/>
                  </a:schemeClr>
                </a:solidFill>
                <a:latin typeface="+mn-ea"/>
                <a:ea typeface="+mn-ea"/>
              </a:rPr>
              <a:t>569 </a:t>
            </a:r>
            <a:r>
              <a:rPr kumimoji="1" lang="ja-JP" altLang="en-US" sz="900">
                <a:solidFill>
                  <a:schemeClr val="tx1">
                    <a:lumMod val="50000"/>
                    <a:lumOff val="50000"/>
                  </a:schemeClr>
                </a:solidFill>
                <a:latin typeface="+mn-ea"/>
                <a:ea typeface="+mn-ea"/>
              </a:rPr>
              <a:t>万円、女性 </a:t>
            </a:r>
            <a:r>
              <a:rPr kumimoji="1" lang="en-US" altLang="ja-JP" sz="900">
                <a:solidFill>
                  <a:schemeClr val="tx1">
                    <a:lumMod val="50000"/>
                    <a:lumOff val="50000"/>
                  </a:schemeClr>
                </a:solidFill>
                <a:latin typeface="+mn-ea"/>
                <a:ea typeface="+mn-ea"/>
              </a:rPr>
              <a:t>316 </a:t>
            </a:r>
            <a:r>
              <a:rPr kumimoji="1" lang="ja-JP" altLang="en-US" sz="900">
                <a:solidFill>
                  <a:schemeClr val="tx1">
                    <a:lumMod val="50000"/>
                    <a:lumOff val="50000"/>
                  </a:schemeClr>
                </a:solidFill>
                <a:latin typeface="+mn-ea"/>
                <a:ea typeface="+mn-ea"/>
              </a:rPr>
              <a:t>万円）</a:t>
            </a:r>
            <a:endParaRPr lang="en-US" altLang="ja-JP" sz="800">
              <a:solidFill>
                <a:schemeClr val="tx1">
                  <a:lumMod val="50000"/>
                  <a:lumOff val="50000"/>
                </a:schemeClr>
              </a:solidFill>
              <a:latin typeface="+mn-ea"/>
              <a:ea typeface="+mn-ea"/>
            </a:endParaRPr>
          </a:p>
        </p:txBody>
      </p:sp>
      <p:sp>
        <p:nvSpPr>
          <p:cNvPr id="6" name="角丸四角形 46">
            <a:extLst>
              <a:ext uri="{FF2B5EF4-FFF2-40B4-BE49-F238E27FC236}">
                <a16:creationId xmlns:a16="http://schemas.microsoft.com/office/drawing/2014/main" id="{9627419B-E59C-5FF5-BFE9-48F34DB978C1}"/>
              </a:ext>
            </a:extLst>
          </p:cNvPr>
          <p:cNvSpPr/>
          <p:nvPr/>
        </p:nvSpPr>
        <p:spPr>
          <a:xfrm>
            <a:off x="685946" y="1693152"/>
            <a:ext cx="5143149" cy="381000"/>
          </a:xfrm>
          <a:prstGeom prst="roundRect">
            <a:avLst>
              <a:gd name="adj" fmla="val 50000"/>
            </a:avLst>
          </a:prstGeom>
          <a:solidFill>
            <a:schemeClr val="bg1"/>
          </a:solidFill>
          <a:ln w="3175">
            <a:solidFill>
              <a:schemeClr val="accent1"/>
            </a:solidFill>
          </a:ln>
          <a:effectLst>
            <a:outerShdw dist="25400" dir="2700000" algn="t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lIns="0" tIns="36000" rIns="0" bIns="0" rtlCol="0" anchor="ctr">
            <a:noAutofit/>
          </a:bodyPr>
          <a:lstStyle/>
          <a:p>
            <a:pPr algn="ctr">
              <a:lnSpc>
                <a:spcPct val="120000"/>
              </a:lnSpc>
            </a:pPr>
            <a:r>
              <a:rPr kumimoji="1" lang="ja-JP" altLang="en-US" sz="1600" b="1">
                <a:solidFill>
                  <a:schemeClr val="accent1"/>
                </a:solidFill>
                <a:latin typeface="Meiryo" panose="020B0604030504040204" pitchFamily="34" charset="-128"/>
                <a:ea typeface="Meiryo" panose="020B0604030504040204" pitchFamily="34" charset="-128"/>
              </a:rPr>
              <a:t>パソコン</a:t>
            </a:r>
            <a:r>
              <a:rPr kumimoji="1" lang="en-US" altLang="ja-JP" sz="1600" b="1" baseline="30000">
                <a:solidFill>
                  <a:schemeClr val="accent1"/>
                </a:solidFill>
                <a:latin typeface="Meiryo" panose="020B0604030504040204" pitchFamily="34" charset="-128"/>
                <a:ea typeface="Meiryo" panose="020B0604030504040204" pitchFamily="34" charset="-128"/>
              </a:rPr>
              <a:t>※2 </a:t>
            </a:r>
          </a:p>
        </p:txBody>
      </p:sp>
      <p:sp>
        <p:nvSpPr>
          <p:cNvPr id="10" name="角丸四角形 46">
            <a:extLst>
              <a:ext uri="{FF2B5EF4-FFF2-40B4-BE49-F238E27FC236}">
                <a16:creationId xmlns:a16="http://schemas.microsoft.com/office/drawing/2014/main" id="{7DD49C2A-4251-4822-C0A9-2C2113DD186B}"/>
              </a:ext>
            </a:extLst>
          </p:cNvPr>
          <p:cNvSpPr/>
          <p:nvPr/>
        </p:nvSpPr>
        <p:spPr>
          <a:xfrm>
            <a:off x="6407387" y="1693152"/>
            <a:ext cx="5143149" cy="381000"/>
          </a:xfrm>
          <a:prstGeom prst="roundRect">
            <a:avLst>
              <a:gd name="adj" fmla="val 50000"/>
            </a:avLst>
          </a:prstGeom>
          <a:solidFill>
            <a:schemeClr val="bg1"/>
          </a:solidFill>
          <a:ln w="3175">
            <a:solidFill>
              <a:schemeClr val="accent1"/>
            </a:solidFill>
          </a:ln>
          <a:effectLst>
            <a:outerShdw dist="25400" dir="2700000" algn="t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lIns="0" tIns="36000" rIns="0" bIns="0" rtlCol="0" anchor="ctr">
            <a:noAutofit/>
          </a:bodyPr>
          <a:lstStyle/>
          <a:p>
            <a:pPr algn="ctr">
              <a:lnSpc>
                <a:spcPct val="120000"/>
              </a:lnSpc>
            </a:pPr>
            <a:r>
              <a:rPr kumimoji="1" lang="ja-JP" altLang="en-US" sz="1600" b="1">
                <a:solidFill>
                  <a:schemeClr val="accent1"/>
                </a:solidFill>
                <a:latin typeface="Meiryo" panose="020B0604030504040204" pitchFamily="34" charset="-128"/>
                <a:ea typeface="Meiryo" panose="020B0604030504040204" pitchFamily="34" charset="-128"/>
              </a:rPr>
              <a:t>スマートフォン</a:t>
            </a:r>
            <a:r>
              <a:rPr kumimoji="1" lang="en-US" altLang="ja-JP" sz="1600" b="1" baseline="30000">
                <a:solidFill>
                  <a:schemeClr val="accent1"/>
                </a:solidFill>
                <a:latin typeface="Meiryo" panose="020B0604030504040204" pitchFamily="34" charset="-128"/>
                <a:ea typeface="Meiryo" panose="020B0604030504040204" pitchFamily="34" charset="-128"/>
              </a:rPr>
              <a:t>※1 </a:t>
            </a:r>
          </a:p>
        </p:txBody>
      </p:sp>
      <p:sp>
        <p:nvSpPr>
          <p:cNvPr id="12" name="部分円 11">
            <a:extLst>
              <a:ext uri="{FF2B5EF4-FFF2-40B4-BE49-F238E27FC236}">
                <a16:creationId xmlns:a16="http://schemas.microsoft.com/office/drawing/2014/main" id="{0256B225-344F-D535-3D43-B6EFBA82FC3D}"/>
              </a:ext>
            </a:extLst>
          </p:cNvPr>
          <p:cNvSpPr/>
          <p:nvPr/>
        </p:nvSpPr>
        <p:spPr>
          <a:xfrm>
            <a:off x="1901703" y="2765290"/>
            <a:ext cx="2628900" cy="2604052"/>
          </a:xfrm>
          <a:prstGeom prst="pie">
            <a:avLst>
              <a:gd name="adj1" fmla="val 11425486"/>
              <a:gd name="adj2" fmla="val 16189368"/>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noFill/>
            </a:endParaRPr>
          </a:p>
        </p:txBody>
      </p:sp>
      <p:sp>
        <p:nvSpPr>
          <p:cNvPr id="13" name="部分円 12">
            <a:extLst>
              <a:ext uri="{FF2B5EF4-FFF2-40B4-BE49-F238E27FC236}">
                <a16:creationId xmlns:a16="http://schemas.microsoft.com/office/drawing/2014/main" id="{0FA3CC5A-D87A-0BD7-2A1C-15C2FD623663}"/>
              </a:ext>
            </a:extLst>
          </p:cNvPr>
          <p:cNvSpPr/>
          <p:nvPr/>
        </p:nvSpPr>
        <p:spPr>
          <a:xfrm>
            <a:off x="7645461" y="2819826"/>
            <a:ext cx="2628900" cy="2604052"/>
          </a:xfrm>
          <a:prstGeom prst="pie">
            <a:avLst>
              <a:gd name="adj1" fmla="val 12525448"/>
              <a:gd name="adj2" fmla="val 16189368"/>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noFill/>
            </a:endParaRPr>
          </a:p>
        </p:txBody>
      </p:sp>
      <p:sp>
        <p:nvSpPr>
          <p:cNvPr id="15" name="フリーフォーム 13324">
            <a:extLst>
              <a:ext uri="{FF2B5EF4-FFF2-40B4-BE49-F238E27FC236}">
                <a16:creationId xmlns:a16="http://schemas.microsoft.com/office/drawing/2014/main" id="{B510E862-CFA4-1554-D79B-372F708939B2}"/>
              </a:ext>
            </a:extLst>
          </p:cNvPr>
          <p:cNvSpPr/>
          <p:nvPr/>
        </p:nvSpPr>
        <p:spPr>
          <a:xfrm>
            <a:off x="2621064" y="2663998"/>
            <a:ext cx="370788" cy="202584"/>
          </a:xfrm>
          <a:custGeom>
            <a:avLst/>
            <a:gdLst>
              <a:gd name="connsiteX0" fmla="*/ 0 w 603848"/>
              <a:gd name="connsiteY0" fmla="*/ 0 h 155275"/>
              <a:gd name="connsiteX1" fmla="*/ 448573 w 603848"/>
              <a:gd name="connsiteY1" fmla="*/ 0 h 155275"/>
              <a:gd name="connsiteX2" fmla="*/ 603848 w 603848"/>
              <a:gd name="connsiteY2" fmla="*/ 155275 h 155275"/>
              <a:gd name="connsiteX0" fmla="*/ 0 w 726070"/>
              <a:gd name="connsiteY0" fmla="*/ 0 h 155275"/>
              <a:gd name="connsiteX1" fmla="*/ 570795 w 726070"/>
              <a:gd name="connsiteY1" fmla="*/ 0 h 155275"/>
              <a:gd name="connsiteX2" fmla="*/ 726070 w 726070"/>
              <a:gd name="connsiteY2" fmla="*/ 155275 h 155275"/>
              <a:gd name="connsiteX0" fmla="*/ 0 w 786395"/>
              <a:gd name="connsiteY0" fmla="*/ 0 h 155275"/>
              <a:gd name="connsiteX1" fmla="*/ 631120 w 786395"/>
              <a:gd name="connsiteY1" fmla="*/ 0 h 155275"/>
              <a:gd name="connsiteX2" fmla="*/ 786395 w 786395"/>
              <a:gd name="connsiteY2" fmla="*/ 155275 h 155275"/>
              <a:gd name="connsiteX0" fmla="*/ 0 w 764170"/>
              <a:gd name="connsiteY0" fmla="*/ 0 h 174325"/>
              <a:gd name="connsiteX1" fmla="*/ 631120 w 764170"/>
              <a:gd name="connsiteY1" fmla="*/ 0 h 174325"/>
              <a:gd name="connsiteX2" fmla="*/ 764170 w 764170"/>
              <a:gd name="connsiteY2" fmla="*/ 174325 h 174325"/>
              <a:gd name="connsiteX0" fmla="*/ 0 w 760995"/>
              <a:gd name="connsiteY0" fmla="*/ 0 h 129875"/>
              <a:gd name="connsiteX1" fmla="*/ 631120 w 760995"/>
              <a:gd name="connsiteY1" fmla="*/ 0 h 129875"/>
              <a:gd name="connsiteX2" fmla="*/ 760995 w 760995"/>
              <a:gd name="connsiteY2" fmla="*/ 129875 h 129875"/>
              <a:gd name="connsiteX0" fmla="*/ 0 w 808620"/>
              <a:gd name="connsiteY0" fmla="*/ 3175 h 129875"/>
              <a:gd name="connsiteX1" fmla="*/ 678745 w 808620"/>
              <a:gd name="connsiteY1" fmla="*/ 0 h 129875"/>
              <a:gd name="connsiteX2" fmla="*/ 808620 w 808620"/>
              <a:gd name="connsiteY2" fmla="*/ 129875 h 129875"/>
              <a:gd name="connsiteX0" fmla="*/ 0 w 821320"/>
              <a:gd name="connsiteY0" fmla="*/ 0 h 129875"/>
              <a:gd name="connsiteX1" fmla="*/ 691445 w 821320"/>
              <a:gd name="connsiteY1" fmla="*/ 0 h 129875"/>
              <a:gd name="connsiteX2" fmla="*/ 821320 w 821320"/>
              <a:gd name="connsiteY2" fmla="*/ 129875 h 129875"/>
              <a:gd name="connsiteX0" fmla="*/ 0 w 745120"/>
              <a:gd name="connsiteY0" fmla="*/ 0 h 56850"/>
              <a:gd name="connsiteX1" fmla="*/ 691445 w 745120"/>
              <a:gd name="connsiteY1" fmla="*/ 0 h 56850"/>
              <a:gd name="connsiteX2" fmla="*/ 745120 w 745120"/>
              <a:gd name="connsiteY2" fmla="*/ 56850 h 56850"/>
              <a:gd name="connsiteX0" fmla="*/ 0 w 808620"/>
              <a:gd name="connsiteY0" fmla="*/ 0 h 136225"/>
              <a:gd name="connsiteX1" fmla="*/ 691445 w 808620"/>
              <a:gd name="connsiteY1" fmla="*/ 0 h 136225"/>
              <a:gd name="connsiteX2" fmla="*/ 808620 w 808620"/>
              <a:gd name="connsiteY2" fmla="*/ 136225 h 136225"/>
              <a:gd name="connsiteX0" fmla="*/ 0 w 992770"/>
              <a:gd name="connsiteY0" fmla="*/ 0 h 136225"/>
              <a:gd name="connsiteX1" fmla="*/ 875595 w 992770"/>
              <a:gd name="connsiteY1" fmla="*/ 0 h 136225"/>
              <a:gd name="connsiteX2" fmla="*/ 992770 w 992770"/>
              <a:gd name="connsiteY2" fmla="*/ 136225 h 136225"/>
              <a:gd name="connsiteX0" fmla="*/ 0 w 334547"/>
              <a:gd name="connsiteY0" fmla="*/ 0 h 136225"/>
              <a:gd name="connsiteX1" fmla="*/ 217372 w 334547"/>
              <a:gd name="connsiteY1" fmla="*/ 0 h 136225"/>
              <a:gd name="connsiteX2" fmla="*/ 334547 w 334547"/>
              <a:gd name="connsiteY2" fmla="*/ 136225 h 136225"/>
            </a:gdLst>
            <a:ahLst/>
            <a:cxnLst>
              <a:cxn ang="0">
                <a:pos x="connsiteX0" y="connsiteY0"/>
              </a:cxn>
              <a:cxn ang="0">
                <a:pos x="connsiteX1" y="connsiteY1"/>
              </a:cxn>
              <a:cxn ang="0">
                <a:pos x="connsiteX2" y="connsiteY2"/>
              </a:cxn>
            </a:cxnLst>
            <a:rect l="l" t="t" r="r" b="b"/>
            <a:pathLst>
              <a:path w="334547" h="136225">
                <a:moveTo>
                  <a:pt x="0" y="0"/>
                </a:moveTo>
                <a:lnTo>
                  <a:pt x="217372" y="0"/>
                </a:lnTo>
                <a:lnTo>
                  <a:pt x="334547" y="136225"/>
                </a:lnTo>
              </a:path>
            </a:pathLst>
          </a:custGeom>
          <a:noFill/>
          <a:ln w="9525" cap="rnd" cmpd="sng" algn="ctr">
            <a:solidFill>
              <a:schemeClr val="accent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メイリオ"/>
              <a:ea typeface="メイリオ"/>
              <a:cs typeface="+mn-cs"/>
            </a:endParaRPr>
          </a:p>
        </p:txBody>
      </p:sp>
      <p:sp>
        <p:nvSpPr>
          <p:cNvPr id="20" name="フリーフォーム 13324">
            <a:extLst>
              <a:ext uri="{FF2B5EF4-FFF2-40B4-BE49-F238E27FC236}">
                <a16:creationId xmlns:a16="http://schemas.microsoft.com/office/drawing/2014/main" id="{B7DDECED-EBFE-0A15-67E8-DE596C1DEC0F}"/>
              </a:ext>
            </a:extLst>
          </p:cNvPr>
          <p:cNvSpPr/>
          <p:nvPr/>
        </p:nvSpPr>
        <p:spPr>
          <a:xfrm>
            <a:off x="8521951" y="2697611"/>
            <a:ext cx="370788" cy="202584"/>
          </a:xfrm>
          <a:custGeom>
            <a:avLst/>
            <a:gdLst>
              <a:gd name="connsiteX0" fmla="*/ 0 w 603848"/>
              <a:gd name="connsiteY0" fmla="*/ 0 h 155275"/>
              <a:gd name="connsiteX1" fmla="*/ 448573 w 603848"/>
              <a:gd name="connsiteY1" fmla="*/ 0 h 155275"/>
              <a:gd name="connsiteX2" fmla="*/ 603848 w 603848"/>
              <a:gd name="connsiteY2" fmla="*/ 155275 h 155275"/>
              <a:gd name="connsiteX0" fmla="*/ 0 w 726070"/>
              <a:gd name="connsiteY0" fmla="*/ 0 h 155275"/>
              <a:gd name="connsiteX1" fmla="*/ 570795 w 726070"/>
              <a:gd name="connsiteY1" fmla="*/ 0 h 155275"/>
              <a:gd name="connsiteX2" fmla="*/ 726070 w 726070"/>
              <a:gd name="connsiteY2" fmla="*/ 155275 h 155275"/>
              <a:gd name="connsiteX0" fmla="*/ 0 w 786395"/>
              <a:gd name="connsiteY0" fmla="*/ 0 h 155275"/>
              <a:gd name="connsiteX1" fmla="*/ 631120 w 786395"/>
              <a:gd name="connsiteY1" fmla="*/ 0 h 155275"/>
              <a:gd name="connsiteX2" fmla="*/ 786395 w 786395"/>
              <a:gd name="connsiteY2" fmla="*/ 155275 h 155275"/>
              <a:gd name="connsiteX0" fmla="*/ 0 w 764170"/>
              <a:gd name="connsiteY0" fmla="*/ 0 h 174325"/>
              <a:gd name="connsiteX1" fmla="*/ 631120 w 764170"/>
              <a:gd name="connsiteY1" fmla="*/ 0 h 174325"/>
              <a:gd name="connsiteX2" fmla="*/ 764170 w 764170"/>
              <a:gd name="connsiteY2" fmla="*/ 174325 h 174325"/>
              <a:gd name="connsiteX0" fmla="*/ 0 w 760995"/>
              <a:gd name="connsiteY0" fmla="*/ 0 h 129875"/>
              <a:gd name="connsiteX1" fmla="*/ 631120 w 760995"/>
              <a:gd name="connsiteY1" fmla="*/ 0 h 129875"/>
              <a:gd name="connsiteX2" fmla="*/ 760995 w 760995"/>
              <a:gd name="connsiteY2" fmla="*/ 129875 h 129875"/>
              <a:gd name="connsiteX0" fmla="*/ 0 w 808620"/>
              <a:gd name="connsiteY0" fmla="*/ 3175 h 129875"/>
              <a:gd name="connsiteX1" fmla="*/ 678745 w 808620"/>
              <a:gd name="connsiteY1" fmla="*/ 0 h 129875"/>
              <a:gd name="connsiteX2" fmla="*/ 808620 w 808620"/>
              <a:gd name="connsiteY2" fmla="*/ 129875 h 129875"/>
              <a:gd name="connsiteX0" fmla="*/ 0 w 821320"/>
              <a:gd name="connsiteY0" fmla="*/ 0 h 129875"/>
              <a:gd name="connsiteX1" fmla="*/ 691445 w 821320"/>
              <a:gd name="connsiteY1" fmla="*/ 0 h 129875"/>
              <a:gd name="connsiteX2" fmla="*/ 821320 w 821320"/>
              <a:gd name="connsiteY2" fmla="*/ 129875 h 129875"/>
              <a:gd name="connsiteX0" fmla="*/ 0 w 745120"/>
              <a:gd name="connsiteY0" fmla="*/ 0 h 56850"/>
              <a:gd name="connsiteX1" fmla="*/ 691445 w 745120"/>
              <a:gd name="connsiteY1" fmla="*/ 0 h 56850"/>
              <a:gd name="connsiteX2" fmla="*/ 745120 w 745120"/>
              <a:gd name="connsiteY2" fmla="*/ 56850 h 56850"/>
              <a:gd name="connsiteX0" fmla="*/ 0 w 808620"/>
              <a:gd name="connsiteY0" fmla="*/ 0 h 136225"/>
              <a:gd name="connsiteX1" fmla="*/ 691445 w 808620"/>
              <a:gd name="connsiteY1" fmla="*/ 0 h 136225"/>
              <a:gd name="connsiteX2" fmla="*/ 808620 w 808620"/>
              <a:gd name="connsiteY2" fmla="*/ 136225 h 136225"/>
              <a:gd name="connsiteX0" fmla="*/ 0 w 992770"/>
              <a:gd name="connsiteY0" fmla="*/ 0 h 136225"/>
              <a:gd name="connsiteX1" fmla="*/ 875595 w 992770"/>
              <a:gd name="connsiteY1" fmla="*/ 0 h 136225"/>
              <a:gd name="connsiteX2" fmla="*/ 992770 w 992770"/>
              <a:gd name="connsiteY2" fmla="*/ 136225 h 136225"/>
              <a:gd name="connsiteX0" fmla="*/ 0 w 334547"/>
              <a:gd name="connsiteY0" fmla="*/ 0 h 136225"/>
              <a:gd name="connsiteX1" fmla="*/ 217372 w 334547"/>
              <a:gd name="connsiteY1" fmla="*/ 0 h 136225"/>
              <a:gd name="connsiteX2" fmla="*/ 334547 w 334547"/>
              <a:gd name="connsiteY2" fmla="*/ 136225 h 136225"/>
            </a:gdLst>
            <a:ahLst/>
            <a:cxnLst>
              <a:cxn ang="0">
                <a:pos x="connsiteX0" y="connsiteY0"/>
              </a:cxn>
              <a:cxn ang="0">
                <a:pos x="connsiteX1" y="connsiteY1"/>
              </a:cxn>
              <a:cxn ang="0">
                <a:pos x="connsiteX2" y="connsiteY2"/>
              </a:cxn>
            </a:cxnLst>
            <a:rect l="l" t="t" r="r" b="b"/>
            <a:pathLst>
              <a:path w="334547" h="136225">
                <a:moveTo>
                  <a:pt x="0" y="0"/>
                </a:moveTo>
                <a:lnTo>
                  <a:pt x="217372" y="0"/>
                </a:lnTo>
                <a:lnTo>
                  <a:pt x="334547" y="136225"/>
                </a:lnTo>
              </a:path>
            </a:pathLst>
          </a:custGeom>
          <a:noFill/>
          <a:ln w="9525" cap="rnd" cmpd="sng" algn="ctr">
            <a:solidFill>
              <a:schemeClr val="accent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メイリオ"/>
              <a:ea typeface="メイリオ"/>
              <a:cs typeface="+mn-cs"/>
            </a:endParaRPr>
          </a:p>
        </p:txBody>
      </p:sp>
    </p:spTree>
    <p:extLst>
      <p:ext uri="{BB962C8B-B14F-4D97-AF65-F5344CB8AC3E}">
        <p14:creationId xmlns:p14="http://schemas.microsoft.com/office/powerpoint/2010/main" val="10244698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B2CCD1A9-1DA7-E401-E124-16BD0CCF88B1}"/>
              </a:ext>
            </a:extLst>
          </p:cNvPr>
          <p:cNvSpPr>
            <a:spLocks noGrp="1"/>
          </p:cNvSpPr>
          <p:nvPr>
            <p:ph type="body" sz="quarter" idx="11"/>
          </p:nvPr>
        </p:nvSpPr>
        <p:spPr/>
        <p:txBody>
          <a:bodyPr/>
          <a:lstStyle/>
          <a:p>
            <a:r>
              <a:rPr lang="ja-JP" altLang="en-US"/>
              <a:t>商品一覧</a:t>
            </a:r>
          </a:p>
        </p:txBody>
      </p:sp>
    </p:spTree>
    <p:extLst>
      <p:ext uri="{BB962C8B-B14F-4D97-AF65-F5344CB8AC3E}">
        <p14:creationId xmlns:p14="http://schemas.microsoft.com/office/powerpoint/2010/main" val="511236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78F5D95-D77D-F979-CDCE-10C7F4EC7B58}"/>
              </a:ext>
            </a:extLst>
          </p:cNvPr>
          <p:cNvSpPr>
            <a:spLocks noGrp="1"/>
          </p:cNvSpPr>
          <p:nvPr>
            <p:ph type="body" sz="quarter" idx="12"/>
          </p:nvPr>
        </p:nvSpPr>
        <p:spPr/>
        <p:txBody>
          <a:bodyPr/>
          <a:lstStyle/>
          <a:p>
            <a:pPr marL="0" indent="0">
              <a:buNone/>
            </a:pPr>
            <a:r>
              <a:rPr kumimoji="1" lang="ja-JP" altLang="en-US"/>
              <a:t>商品スペック</a:t>
            </a:r>
            <a:endParaRPr kumimoji="1" lang="en-US" altLang="ja-JP"/>
          </a:p>
        </p:txBody>
      </p:sp>
      <p:pic>
        <p:nvPicPr>
          <p:cNvPr id="10" name="図プレースホルダー 6" descr="アイコン&#10;&#10;自動的に生成された説明">
            <a:extLst>
              <a:ext uri="{FF2B5EF4-FFF2-40B4-BE49-F238E27FC236}">
                <a16:creationId xmlns:a16="http://schemas.microsoft.com/office/drawing/2014/main" id="{81187BB5-6F00-5BDC-31E4-D4DB8F31970F}"/>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DC6224D2-567D-4B65-5566-F7CEE090D522}"/>
              </a:ext>
            </a:extLst>
          </p:cNvPr>
          <p:cNvSpPr>
            <a:spLocks noGrp="1"/>
          </p:cNvSpPr>
          <p:nvPr>
            <p:ph type="body" sz="quarter" idx="10"/>
          </p:nvPr>
        </p:nvSpPr>
        <p:spPr>
          <a:xfrm>
            <a:off x="1853942" y="253535"/>
            <a:ext cx="8136904" cy="335028"/>
          </a:xfrm>
        </p:spPr>
        <p:txBody>
          <a:bodyPr/>
          <a:lstStyle/>
          <a:p>
            <a:r>
              <a:rPr kumimoji="1" lang="en-US" altLang="ja-JP" sz="2000" b="1" i="0">
                <a:latin typeface="Meiryo" panose="020B0604030504040204" pitchFamily="34" charset="-128"/>
                <a:ea typeface="Meiryo" panose="020B0604030504040204" pitchFamily="34" charset="-128"/>
              </a:rPr>
              <a:t>Yahoo! JAPAN</a:t>
            </a:r>
            <a:r>
              <a:rPr kumimoji="1" lang="ja-JP" altLang="en-US" sz="2000" b="1" i="0">
                <a:latin typeface="Meiryo" panose="020B0604030504040204" pitchFamily="34" charset="-128"/>
                <a:ea typeface="Meiryo" panose="020B0604030504040204" pitchFamily="34" charset="-128"/>
              </a:rPr>
              <a:t>　トップページ　トピックス</a:t>
            </a:r>
            <a:r>
              <a:rPr kumimoji="1" lang="en-US" altLang="ja-JP" sz="2000" b="1" i="0">
                <a:latin typeface="Meiryo" panose="020B0604030504040204" pitchFamily="34" charset="-128"/>
                <a:ea typeface="Meiryo" panose="020B0604030504040204" pitchFamily="34" charset="-128"/>
              </a:rPr>
              <a:t>PR</a:t>
            </a:r>
            <a:r>
              <a:rPr lang="ja-JP" altLang="en-US" sz="2000"/>
              <a:t>　マルチデバイス</a:t>
            </a:r>
            <a:endParaRPr lang="ja-JP" altLang="en-US" sz="2000" b="1" i="0" u="none" strike="noStrike">
              <a:solidFill>
                <a:srgbClr val="002060"/>
              </a:solidFill>
              <a:effectLst/>
              <a:latin typeface="Meiryo"/>
              <a:ea typeface="Meiryo"/>
            </a:endParaRPr>
          </a:p>
        </p:txBody>
      </p:sp>
      <p:graphicFrame>
        <p:nvGraphicFramePr>
          <p:cNvPr id="11" name="表 10">
            <a:extLst>
              <a:ext uri="{FF2B5EF4-FFF2-40B4-BE49-F238E27FC236}">
                <a16:creationId xmlns:a16="http://schemas.microsoft.com/office/drawing/2014/main" id="{3B0A33E1-FBBB-3582-0E41-0FF83DD41FE4}"/>
              </a:ext>
            </a:extLst>
          </p:cNvPr>
          <p:cNvGraphicFramePr>
            <a:graphicFrameLocks noGrp="1"/>
          </p:cNvGraphicFramePr>
          <p:nvPr>
            <p:extLst>
              <p:ext uri="{D42A27DB-BD31-4B8C-83A1-F6EECF244321}">
                <p14:modId xmlns:p14="http://schemas.microsoft.com/office/powerpoint/2010/main" val="1380622649"/>
              </p:ext>
            </p:extLst>
          </p:nvPr>
        </p:nvGraphicFramePr>
        <p:xfrm>
          <a:off x="5181600" y="854874"/>
          <a:ext cx="6386514" cy="6004376"/>
        </p:xfrm>
        <a:graphic>
          <a:graphicData uri="http://schemas.openxmlformats.org/drawingml/2006/table">
            <a:tbl>
              <a:tblPr/>
              <a:tblGrid>
                <a:gridCol w="896172">
                  <a:extLst>
                    <a:ext uri="{9D8B030D-6E8A-4147-A177-3AD203B41FA5}">
                      <a16:colId xmlns:a16="http://schemas.microsoft.com/office/drawing/2014/main" val="3131085178"/>
                    </a:ext>
                  </a:extLst>
                </a:gridCol>
                <a:gridCol w="2745171">
                  <a:extLst>
                    <a:ext uri="{9D8B030D-6E8A-4147-A177-3AD203B41FA5}">
                      <a16:colId xmlns:a16="http://schemas.microsoft.com/office/drawing/2014/main" val="3425513550"/>
                    </a:ext>
                  </a:extLst>
                </a:gridCol>
                <a:gridCol w="2745171">
                  <a:extLst>
                    <a:ext uri="{9D8B030D-6E8A-4147-A177-3AD203B41FA5}">
                      <a16:colId xmlns:a16="http://schemas.microsoft.com/office/drawing/2014/main" val="3078795596"/>
                    </a:ext>
                  </a:extLst>
                </a:gridCol>
              </a:tblGrid>
              <a:tr h="486246">
                <a:tc>
                  <a:txBody>
                    <a:bodyPr/>
                    <a:lstStyle/>
                    <a:p>
                      <a:pPr algn="ctr" rtl="0" fontAlgn="ctr"/>
                      <a:r>
                        <a:rPr lang="ja-JP" altLang="en-US" sz="900" b="1" i="0" u="none" strike="noStrike">
                          <a:solidFill>
                            <a:srgbClr val="FFFFFF"/>
                          </a:solidFill>
                          <a:effectLst/>
                          <a:latin typeface="Meiryo" panose="020B0604030504040204" pitchFamily="50" charset="-128"/>
                          <a:ea typeface="Meiryo" panose="020B0604030504040204" pitchFamily="50" charset="-128"/>
                        </a:rPr>
                        <a:t>商品名</a:t>
                      </a:r>
                    </a:p>
                  </a:txBody>
                  <a:tcPr marL="5250" marR="5250" marT="5250" marB="0" anchor="ctr">
                    <a:lnL>
                      <a:noFill/>
                    </a:lnL>
                    <a:lnR w="190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00003E"/>
                    </a:solidFill>
                  </a:tcPr>
                </a:tc>
                <a:tc>
                  <a:txBody>
                    <a:bodyPr/>
                    <a:lstStyle/>
                    <a:p>
                      <a:pPr marL="0" marR="0" lvl="0" indent="0" algn="ctr" defTabSz="914400" rtl="0" eaLnBrk="1" fontAlgn="ctr" latinLnBrk="0" hangingPunct="1">
                        <a:lnSpc>
                          <a:spcPct val="110000"/>
                        </a:lnSpc>
                        <a:spcBef>
                          <a:spcPts val="0"/>
                        </a:spcBef>
                        <a:spcAft>
                          <a:spcPts val="0"/>
                        </a:spcAft>
                        <a:buClrTx/>
                        <a:buSzTx/>
                        <a:buFontTx/>
                        <a:buNone/>
                        <a:tabLst/>
                        <a:defRPr/>
                      </a:pPr>
                      <a:r>
                        <a:rPr kumimoji="1" lang="en-US" altLang="ja-JP" sz="900" b="1" i="0" u="none" strike="noStrike" kern="1200" dirty="0">
                          <a:solidFill>
                            <a:srgbClr val="FFFFFF"/>
                          </a:solidFill>
                          <a:effectLst/>
                          <a:latin typeface="Meiryo"/>
                          <a:ea typeface="Meiryo"/>
                          <a:cs typeface="+mn-cs"/>
                        </a:rPr>
                        <a:t>Yahoo! JAPAN</a:t>
                      </a:r>
                      <a:r>
                        <a:rPr kumimoji="1" lang="ja-JP" altLang="en-US" sz="900" b="1" i="0" u="none" strike="noStrike" kern="1200">
                          <a:solidFill>
                            <a:srgbClr val="FFFFFF"/>
                          </a:solidFill>
                          <a:effectLst/>
                          <a:latin typeface="Meiryo"/>
                          <a:ea typeface="Meiryo"/>
                          <a:cs typeface="+mn-cs"/>
                        </a:rPr>
                        <a:t>　トップページ　トピックス</a:t>
                      </a:r>
                      <a:r>
                        <a:rPr kumimoji="1" lang="en-US" altLang="ja-JP" sz="900" b="1" i="0" u="none" strike="noStrike" kern="1200" dirty="0">
                          <a:solidFill>
                            <a:srgbClr val="FFFFFF"/>
                          </a:solidFill>
                          <a:effectLst/>
                          <a:latin typeface="Meiryo"/>
                          <a:ea typeface="Meiryo"/>
                          <a:cs typeface="+mn-cs"/>
                        </a:rPr>
                        <a:t>PR</a:t>
                      </a:r>
                      <a:r>
                        <a:rPr kumimoji="1" lang="ja-JP" altLang="en-US" sz="900" b="1" i="0" u="none" strike="noStrike" kern="1200" dirty="0">
                          <a:solidFill>
                            <a:srgbClr val="FFFFFF"/>
                          </a:solidFill>
                          <a:effectLst/>
                          <a:latin typeface="Meiryo"/>
                          <a:ea typeface="Meiryo"/>
                          <a:cs typeface="+mn-cs"/>
                        </a:rPr>
                        <a:t>　</a:t>
                      </a:r>
                      <a:r>
                        <a:rPr kumimoji="1" lang="en-US" altLang="ja-JP" sz="900" b="1" i="0" u="none" strike="noStrike" kern="1200" dirty="0">
                          <a:solidFill>
                            <a:srgbClr val="FFFFFF"/>
                          </a:solidFill>
                          <a:effectLst/>
                          <a:latin typeface="Meiryo"/>
                          <a:ea typeface="Meiryo"/>
                          <a:cs typeface="+mn-cs"/>
                        </a:rPr>
                        <a:t>MD</a:t>
                      </a:r>
                      <a:r>
                        <a:rPr kumimoji="1" lang="ja-JP" altLang="en-US" sz="900" b="1" i="0" u="none" strike="noStrike" kern="1200">
                          <a:solidFill>
                            <a:srgbClr val="FFFFFF"/>
                          </a:solidFill>
                          <a:effectLst/>
                          <a:latin typeface="Meiryo"/>
                          <a:ea typeface="Meiryo"/>
                          <a:cs typeface="+mn-cs"/>
                        </a:rPr>
                        <a:t>（</a:t>
                      </a:r>
                      <a:r>
                        <a:rPr kumimoji="1" lang="en-US" altLang="ja-JP" sz="900" b="1" i="0" u="none" strike="noStrike" kern="1200" dirty="0">
                          <a:solidFill>
                            <a:srgbClr val="FFFFFF"/>
                          </a:solidFill>
                          <a:effectLst/>
                          <a:latin typeface="Meiryo"/>
                          <a:ea typeface="Meiryo"/>
                          <a:cs typeface="+mn-cs"/>
                        </a:rPr>
                        <a:t>FQ1</a:t>
                      </a:r>
                      <a:r>
                        <a:rPr kumimoji="1" lang="ja-JP" altLang="en-US" sz="900" b="1" i="0" u="none" strike="noStrike" kern="1200">
                          <a:solidFill>
                            <a:srgbClr val="FFFFFF"/>
                          </a:solidFill>
                          <a:effectLst/>
                          <a:latin typeface="Meiryo"/>
                          <a:ea typeface="Meiryo"/>
                          <a:cs typeface="+mn-cs"/>
                        </a:rPr>
                        <a:t>）（月～金）</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00003E"/>
                    </a:solidFill>
                  </a:tcPr>
                </a:tc>
                <a:tc>
                  <a:txBody>
                    <a:bodyPr/>
                    <a:lstStyle/>
                    <a:p>
                      <a:pPr marL="0" marR="0" lvl="0" indent="0" algn="ctr" defTabSz="914400" rtl="0" eaLnBrk="1" fontAlgn="ctr" latinLnBrk="0" hangingPunct="1">
                        <a:lnSpc>
                          <a:spcPct val="110000"/>
                        </a:lnSpc>
                        <a:spcBef>
                          <a:spcPts val="0"/>
                        </a:spcBef>
                        <a:spcAft>
                          <a:spcPts val="0"/>
                        </a:spcAft>
                        <a:buClrTx/>
                        <a:buSzTx/>
                        <a:buFontTx/>
                        <a:buNone/>
                        <a:tabLst/>
                        <a:defRPr/>
                      </a:pPr>
                      <a:r>
                        <a:rPr kumimoji="1" lang="en-US" altLang="ja-JP" sz="900" b="1" i="0" u="none" strike="noStrike" kern="1200" dirty="0">
                          <a:solidFill>
                            <a:srgbClr val="FFFFFF"/>
                          </a:solidFill>
                          <a:effectLst/>
                          <a:latin typeface="Meiryo"/>
                          <a:ea typeface="Meiryo"/>
                          <a:cs typeface="+mn-cs"/>
                        </a:rPr>
                        <a:t>Yahoo! JAPAN</a:t>
                      </a:r>
                      <a:r>
                        <a:rPr kumimoji="1" lang="ja-JP" altLang="en-US" sz="900" b="1" i="0" u="none" strike="noStrike" kern="1200">
                          <a:solidFill>
                            <a:srgbClr val="FFFFFF"/>
                          </a:solidFill>
                          <a:effectLst/>
                          <a:latin typeface="Meiryo"/>
                          <a:ea typeface="Meiryo"/>
                          <a:cs typeface="+mn-cs"/>
                        </a:rPr>
                        <a:t>　トップページ　トピックス</a:t>
                      </a:r>
                      <a:r>
                        <a:rPr kumimoji="1" lang="en-US" altLang="ja-JP" sz="900" b="1" i="0" u="none" strike="noStrike" kern="1200" dirty="0">
                          <a:solidFill>
                            <a:srgbClr val="FFFFFF"/>
                          </a:solidFill>
                          <a:effectLst/>
                          <a:latin typeface="Meiryo"/>
                          <a:ea typeface="Meiryo"/>
                          <a:cs typeface="+mn-cs"/>
                        </a:rPr>
                        <a:t>PR</a:t>
                      </a:r>
                      <a:r>
                        <a:rPr kumimoji="1" lang="ja-JP" altLang="en-US" sz="900" b="1" i="0" u="none" strike="noStrike" kern="1200" dirty="0">
                          <a:solidFill>
                            <a:srgbClr val="FFFFFF"/>
                          </a:solidFill>
                          <a:effectLst/>
                          <a:latin typeface="Meiryo"/>
                          <a:ea typeface="Meiryo"/>
                          <a:cs typeface="+mn-cs"/>
                        </a:rPr>
                        <a:t>　</a:t>
                      </a:r>
                      <a:r>
                        <a:rPr kumimoji="1" lang="en-US" altLang="ja-JP" sz="900" b="1" i="0" u="none" strike="noStrike" kern="1200" dirty="0">
                          <a:solidFill>
                            <a:srgbClr val="FFFFFF"/>
                          </a:solidFill>
                          <a:effectLst/>
                          <a:latin typeface="Meiryo"/>
                          <a:ea typeface="Meiryo"/>
                          <a:cs typeface="+mn-cs"/>
                        </a:rPr>
                        <a:t>MD</a:t>
                      </a:r>
                      <a:r>
                        <a:rPr kumimoji="1" lang="ja-JP" altLang="en-US" sz="900" b="1" i="0" u="none" strike="noStrike" kern="1200">
                          <a:solidFill>
                            <a:srgbClr val="FFFFFF"/>
                          </a:solidFill>
                          <a:effectLst/>
                          <a:latin typeface="Meiryo"/>
                          <a:ea typeface="Meiryo"/>
                          <a:cs typeface="+mn-cs"/>
                        </a:rPr>
                        <a:t>（</a:t>
                      </a:r>
                      <a:r>
                        <a:rPr kumimoji="1" lang="en-US" altLang="ja-JP" sz="900" b="1" i="0" u="none" strike="noStrike" kern="1200" dirty="0">
                          <a:solidFill>
                            <a:srgbClr val="FFFFFF"/>
                          </a:solidFill>
                          <a:effectLst/>
                          <a:latin typeface="Meiryo"/>
                          <a:ea typeface="Meiryo"/>
                          <a:cs typeface="+mn-cs"/>
                        </a:rPr>
                        <a:t>FQ1</a:t>
                      </a:r>
                      <a:r>
                        <a:rPr kumimoji="1" lang="ja-JP" altLang="en-US" sz="900" b="1" i="0" u="none" strike="noStrike" kern="1200">
                          <a:solidFill>
                            <a:srgbClr val="FFFFFF"/>
                          </a:solidFill>
                          <a:effectLst/>
                          <a:latin typeface="Meiryo"/>
                          <a:ea typeface="Meiryo"/>
                          <a:cs typeface="+mn-cs"/>
                        </a:rPr>
                        <a:t>）（土日）</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00003E"/>
                    </a:solidFill>
                  </a:tcPr>
                </a:tc>
                <a:extLst>
                  <a:ext uri="{0D108BD9-81ED-4DB2-BD59-A6C34878D82A}">
                    <a16:rowId xmlns:a16="http://schemas.microsoft.com/office/drawing/2014/main" val="87160056"/>
                  </a:ext>
                </a:extLst>
              </a:tr>
              <a:tr h="324000">
                <a:tc>
                  <a:txBody>
                    <a:bodyPr/>
                    <a:lstStyle/>
                    <a:p>
                      <a:pPr algn="ctr" rtl="0" fontAlgn="ctr"/>
                      <a:r>
                        <a:rPr lang="ja-JP" altLang="en-US" sz="900" b="0" i="0" u="none" strike="noStrike">
                          <a:solidFill>
                            <a:srgbClr val="FFFFFF"/>
                          </a:solidFill>
                          <a:effectLst/>
                          <a:latin typeface="Meiryo"/>
                          <a:ea typeface="Meiryo"/>
                        </a:rPr>
                        <a:t>商品</a:t>
                      </a:r>
                      <a:r>
                        <a:rPr lang="en-US" altLang="ja-JP" sz="900" b="0" i="0" u="none" strike="noStrike" dirty="0">
                          <a:solidFill>
                            <a:srgbClr val="FFFFFF"/>
                          </a:solidFill>
                          <a:effectLst/>
                          <a:latin typeface="Meiryo"/>
                          <a:ea typeface="Meiryo"/>
                        </a:rPr>
                        <a:t>ID</a:t>
                      </a:r>
                      <a:endParaRPr lang="ja-JP" altLang="en-US" sz="900" b="0" i="0" u="none" strike="noStrike" dirty="0">
                        <a:solidFill>
                          <a:srgbClr val="FFFFFF"/>
                        </a:solidFill>
                        <a:effectLst/>
                        <a:latin typeface="Meiryo"/>
                        <a:ea typeface="Meiryo"/>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a:ea typeface="Meiryo"/>
                          <a:cs typeface="+mn-cs"/>
                        </a:rPr>
                        <a:t>1000011724</a:t>
                      </a:r>
                      <a:endParaRPr kumimoji="1" lang="ja-JP" altLang="en-US" sz="900" b="0" i="0" kern="1200" dirty="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3E">
                        <a:alpha val="10196"/>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a:ea typeface="Meiryo"/>
                          <a:cs typeface="+mn-cs"/>
                        </a:rPr>
                        <a:t>1000011684</a:t>
                      </a:r>
                      <a:endParaRPr kumimoji="1" lang="ja-JP" altLang="en-US" sz="900" b="0" i="0" kern="1200" dirty="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930541053"/>
                  </a:ext>
                </a:extLst>
              </a:tr>
              <a:tr h="324000">
                <a:tc>
                  <a:txBody>
                    <a:bodyPr/>
                    <a:lstStyle/>
                    <a:p>
                      <a:pPr algn="ctr" rtl="0" fontAlgn="ctr"/>
                      <a:r>
                        <a:rPr lang="ja-JP" altLang="en-US" sz="900" b="0" i="0" u="none" strike="noStrike">
                          <a:solidFill>
                            <a:srgbClr val="FFFFFF"/>
                          </a:solidFill>
                          <a:effectLst/>
                          <a:latin typeface="Meiryo" panose="020B0604030504040204" pitchFamily="50" charset="-128"/>
                          <a:ea typeface="Meiryo" panose="020B0604030504040204" pitchFamily="50" charset="-128"/>
                        </a:rPr>
                        <a:t>デバイス</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algn="ctr"/>
                      <a:r>
                        <a:rPr kumimoji="1" lang="ja-JP" altLang="en-US" sz="900" kern="1200">
                          <a:solidFill>
                            <a:srgbClr val="0D0D0D"/>
                          </a:solidFill>
                          <a:latin typeface="Meiryo"/>
                          <a:ea typeface="Meiryo"/>
                          <a:cs typeface="+mn-cs"/>
                        </a:rPr>
                        <a:t>スマートフォン（ウェブ</a:t>
                      </a:r>
                      <a:r>
                        <a:rPr kumimoji="1" lang="en-US" altLang="ja-JP" sz="900" kern="1200" dirty="0">
                          <a:solidFill>
                            <a:srgbClr val="0D0D0D"/>
                          </a:solidFill>
                          <a:latin typeface="Meiryo"/>
                          <a:ea typeface="Meiryo"/>
                          <a:cs typeface="+mn-cs"/>
                        </a:rPr>
                        <a:t>/</a:t>
                      </a:r>
                      <a:r>
                        <a:rPr kumimoji="1" lang="ja-JP" altLang="en-US" sz="900" kern="1200">
                          <a:solidFill>
                            <a:srgbClr val="0D0D0D"/>
                          </a:solidFill>
                          <a:latin typeface="Meiryo"/>
                          <a:ea typeface="Meiryo"/>
                          <a:cs typeface="+mn-cs"/>
                        </a:rPr>
                        <a:t>アプリ）　</a:t>
                      </a:r>
                      <a:r>
                        <a:rPr kumimoji="1" lang="en-US" altLang="ja-JP" sz="900" kern="1200" dirty="0">
                          <a:solidFill>
                            <a:srgbClr val="0D0D0D"/>
                          </a:solidFill>
                          <a:latin typeface="Meiryo"/>
                          <a:ea typeface="Meiryo"/>
                          <a:cs typeface="+mn-cs"/>
                        </a:rPr>
                        <a:t>/</a:t>
                      </a:r>
                      <a:r>
                        <a:rPr kumimoji="1" lang="ja-JP" altLang="en-US" sz="900" kern="1200" baseline="0" dirty="0">
                          <a:solidFill>
                            <a:srgbClr val="0D0D0D"/>
                          </a:solidFill>
                          <a:latin typeface="Meiryo"/>
                          <a:ea typeface="Meiryo"/>
                          <a:cs typeface="+mn-cs"/>
                        </a:rPr>
                        <a:t>　</a:t>
                      </a:r>
                      <a:r>
                        <a:rPr kumimoji="1" lang="en-US" altLang="ja-JP" sz="900" kern="1200" dirty="0">
                          <a:solidFill>
                            <a:srgbClr val="0D0D0D"/>
                          </a:solidFill>
                          <a:latin typeface="Meiryo"/>
                          <a:ea typeface="Meiryo"/>
                          <a:cs typeface="+mn-cs"/>
                        </a:rPr>
                        <a:t>PC</a:t>
                      </a:r>
                      <a:endParaRPr kumimoji="1" lang="ja-JP" altLang="en-US" sz="900" kern="1200" dirty="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hMerge="1">
                  <a:txBody>
                    <a:bodyPr/>
                    <a:lstStyle/>
                    <a:p>
                      <a:pPr algn="ctr"/>
                      <a:endParaRPr kumimoji="1" lang="ja-JP" altLang="en-US" sz="90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741236972"/>
                  </a:ext>
                </a:extLst>
              </a:tr>
              <a:tr h="324000">
                <a:tc>
                  <a:txBody>
                    <a:bodyPr/>
                    <a:lstStyle/>
                    <a:p>
                      <a:pPr algn="ctr" rtl="0" fontAlgn="ctr"/>
                      <a:r>
                        <a:rPr lang="ja-JP" altLang="en-US" sz="900" b="0" i="0" u="none" strike="noStrike">
                          <a:solidFill>
                            <a:srgbClr val="FFFFFF"/>
                          </a:solidFill>
                          <a:effectLst/>
                          <a:latin typeface="Meiryo" panose="020B0604030504040204" pitchFamily="50" charset="-128"/>
                          <a:ea typeface="Meiryo" panose="020B0604030504040204" pitchFamily="50" charset="-128"/>
                        </a:rPr>
                        <a:t>掲載面</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algn="ctr"/>
                      <a:r>
                        <a:rPr kumimoji="1" lang="en-US" altLang="ja-JP" sz="900" kern="1200" dirty="0">
                          <a:solidFill>
                            <a:srgbClr val="0D0D0D"/>
                          </a:solidFill>
                          <a:latin typeface="Meiryo"/>
                          <a:ea typeface="Meiryo"/>
                          <a:cs typeface="+mn-cs"/>
                        </a:rPr>
                        <a:t>Yahoo! JAPAN</a:t>
                      </a:r>
                      <a:r>
                        <a:rPr kumimoji="1" lang="ja-JP" altLang="en-US" sz="900" kern="1200">
                          <a:solidFill>
                            <a:srgbClr val="0D0D0D"/>
                          </a:solidFill>
                          <a:latin typeface="Meiryo"/>
                          <a:ea typeface="Meiryo"/>
                          <a:cs typeface="+mn-cs"/>
                        </a:rPr>
                        <a:t>　トップページ　トピックス</a:t>
                      </a:r>
                      <a:r>
                        <a:rPr kumimoji="1" lang="en-US" altLang="ja-JP" sz="900" kern="1200" dirty="0">
                          <a:solidFill>
                            <a:srgbClr val="0D0D0D"/>
                          </a:solidFill>
                          <a:latin typeface="Meiryo"/>
                          <a:ea typeface="Meiryo"/>
                          <a:cs typeface="+mn-cs"/>
                        </a:rPr>
                        <a:t>PR</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hMerge="1">
                  <a:txBody>
                    <a:bodyPr/>
                    <a:lstStyle/>
                    <a:p>
                      <a:pPr algn="ctr"/>
                      <a:endParaRPr kumimoji="1" lang="en-US" altLang="ja-JP" sz="90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48400791"/>
                  </a:ext>
                </a:extLst>
              </a:tr>
              <a:tr h="324000">
                <a:tc>
                  <a:txBody>
                    <a:bodyPr/>
                    <a:lstStyle/>
                    <a:p>
                      <a:pPr algn="ctr" rtl="0" fontAlgn="ctr"/>
                      <a:r>
                        <a:rPr lang="ja-JP" altLang="en-US" sz="900" b="0" i="0" u="none" strike="noStrike">
                          <a:solidFill>
                            <a:srgbClr val="FFFFFF"/>
                          </a:solidFill>
                          <a:effectLst/>
                          <a:latin typeface="Meiryo" panose="020B0604030504040204" pitchFamily="50" charset="-128"/>
                          <a:ea typeface="Meiryo" panose="020B0604030504040204" pitchFamily="50" charset="-128"/>
                        </a:rPr>
                        <a:t>掲載位置</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a:ea typeface="Meiryo"/>
                          <a:cs typeface="+mn-cs"/>
                        </a:rPr>
                        <a:t>Yahoo! JAPAN</a:t>
                      </a:r>
                      <a:r>
                        <a:rPr kumimoji="1" lang="ja-JP" altLang="en-US" sz="900" kern="1200">
                          <a:solidFill>
                            <a:srgbClr val="0D0D0D"/>
                          </a:solidFill>
                          <a:latin typeface="Meiryo"/>
                          <a:ea typeface="Meiryo"/>
                          <a:cs typeface="+mn-cs"/>
                        </a:rPr>
                        <a:t>トップページ　および　</a:t>
                      </a:r>
                      <a:r>
                        <a:rPr kumimoji="1" lang="en-US" altLang="ja-JP" sz="900" kern="1200" dirty="0">
                          <a:solidFill>
                            <a:srgbClr val="0D0D0D"/>
                          </a:solidFill>
                          <a:latin typeface="Meiryo"/>
                          <a:ea typeface="Meiryo"/>
                          <a:cs typeface="+mn-cs"/>
                        </a:rPr>
                        <a:t>Yahoo! JAPAN</a:t>
                      </a:r>
                      <a:r>
                        <a:rPr kumimoji="1" lang="ja-JP" altLang="en-US" sz="900" kern="1200">
                          <a:solidFill>
                            <a:srgbClr val="0D0D0D"/>
                          </a:solidFill>
                          <a:latin typeface="Meiryo"/>
                          <a:ea typeface="Meiryo"/>
                          <a:cs typeface="+mn-cs"/>
                        </a:rPr>
                        <a:t>アプリのトップページトピックス内</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90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2885288285"/>
                  </a:ext>
                </a:extLst>
              </a:tr>
              <a:tr h="349920">
                <a:tc>
                  <a:txBody>
                    <a:bodyPr/>
                    <a:lstStyle/>
                    <a:p>
                      <a:pPr algn="ctr" rtl="0" fontAlgn="ctr"/>
                      <a:r>
                        <a:rPr lang="ja-JP" altLang="en-US" sz="900" b="0" i="0" u="none" strike="noStrike">
                          <a:solidFill>
                            <a:srgbClr val="FFFFFF"/>
                          </a:solidFill>
                          <a:effectLst/>
                          <a:latin typeface="Meiryo" panose="020B0604030504040204" pitchFamily="50" charset="-128"/>
                          <a:ea typeface="Meiryo" panose="020B0604030504040204" pitchFamily="50" charset="-128"/>
                        </a:rPr>
                        <a:t>予約開始日</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a:ea typeface="Meiryo"/>
                          <a:cs typeface="+mn-cs"/>
                        </a:rPr>
                        <a:t>2025</a:t>
                      </a:r>
                      <a:r>
                        <a:rPr kumimoji="1" lang="ja-JP" altLang="en-US" sz="900" kern="1200">
                          <a:solidFill>
                            <a:srgbClr val="0D0D0D"/>
                          </a:solidFill>
                          <a:latin typeface="Meiryo"/>
                          <a:ea typeface="Meiryo"/>
                          <a:cs typeface="+mn-cs"/>
                        </a:rPr>
                        <a:t>年</a:t>
                      </a:r>
                      <a:r>
                        <a:rPr kumimoji="1" lang="en-US" altLang="ja-JP" sz="900" kern="1200" dirty="0">
                          <a:solidFill>
                            <a:srgbClr val="0D0D0D"/>
                          </a:solidFill>
                          <a:latin typeface="Meiryo"/>
                          <a:ea typeface="Meiryo"/>
                          <a:cs typeface="+mn-cs"/>
                        </a:rPr>
                        <a:t>5</a:t>
                      </a:r>
                      <a:r>
                        <a:rPr kumimoji="1" lang="ja-JP" altLang="en-US" sz="900" kern="1200">
                          <a:solidFill>
                            <a:srgbClr val="0D0D0D"/>
                          </a:solidFill>
                          <a:latin typeface="Meiryo"/>
                          <a:ea typeface="Meiryo"/>
                          <a:cs typeface="+mn-cs"/>
                        </a:rPr>
                        <a:t>月</a:t>
                      </a:r>
                      <a:r>
                        <a:rPr kumimoji="1" lang="en-US" altLang="ja-JP" sz="900" kern="1200" dirty="0">
                          <a:solidFill>
                            <a:srgbClr val="0D0D0D"/>
                          </a:solidFill>
                          <a:latin typeface="Meiryo"/>
                          <a:ea typeface="Meiryo"/>
                          <a:cs typeface="+mn-cs"/>
                        </a:rPr>
                        <a:t>29</a:t>
                      </a:r>
                      <a:r>
                        <a:rPr kumimoji="1" lang="ja-JP" altLang="en-US" sz="900" kern="1200">
                          <a:solidFill>
                            <a:srgbClr val="0D0D0D"/>
                          </a:solidFill>
                          <a:latin typeface="Meiryo"/>
                          <a:ea typeface="Meiryo"/>
                          <a:cs typeface="+mn-cs"/>
                        </a:rPr>
                        <a:t>日（木）</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90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4115728728"/>
                  </a:ext>
                </a:extLst>
              </a:tr>
              <a:tr h="324000">
                <a:tc>
                  <a:txBody>
                    <a:bodyPr/>
                    <a:lstStyle/>
                    <a:p>
                      <a:pPr algn="ctr" rtl="0" fontAlgn="ctr"/>
                      <a:r>
                        <a:rPr lang="ja-JP" altLang="en-US" sz="900" b="0" i="0" u="none" strike="noStrike">
                          <a:solidFill>
                            <a:srgbClr val="FFFFFF"/>
                          </a:solidFill>
                          <a:effectLst/>
                          <a:latin typeface="Meiryo" panose="020B0604030504040204" pitchFamily="50" charset="-128"/>
                          <a:ea typeface="Meiryo" panose="020B0604030504040204" pitchFamily="50" charset="-128"/>
                        </a:rPr>
                        <a:t>掲載期間</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algn="ctr" rtl="0" fontAlgn="ctr"/>
                      <a:r>
                        <a:rPr kumimoji="1" lang="en-US" altLang="ja-JP" sz="900" kern="1200" dirty="0">
                          <a:solidFill>
                            <a:srgbClr val="0D0D0D"/>
                          </a:solidFill>
                          <a:latin typeface="Meiryo"/>
                          <a:ea typeface="Meiryo"/>
                          <a:cs typeface="+mn-cs"/>
                        </a:rPr>
                        <a:t>2025/06/01</a:t>
                      </a:r>
                      <a:r>
                        <a:rPr kumimoji="1" lang="ja-JP" altLang="en-US" sz="900" kern="1200">
                          <a:solidFill>
                            <a:srgbClr val="0D0D0D"/>
                          </a:solidFill>
                          <a:latin typeface="Meiryo"/>
                          <a:ea typeface="Meiryo"/>
                          <a:cs typeface="+mn-cs"/>
                        </a:rPr>
                        <a:t>（日）～</a:t>
                      </a:r>
                      <a:r>
                        <a:rPr kumimoji="1" lang="en-US" altLang="ja-JP" sz="900" kern="1200" dirty="0">
                          <a:solidFill>
                            <a:srgbClr val="0D0D0D"/>
                          </a:solidFill>
                          <a:latin typeface="Meiryo"/>
                          <a:ea typeface="Meiryo"/>
                          <a:cs typeface="+mn-cs"/>
                        </a:rPr>
                        <a:t>2025/09/30</a:t>
                      </a:r>
                      <a:r>
                        <a:rPr kumimoji="1" lang="ja-JP" altLang="en-US" sz="900" kern="1200">
                          <a:solidFill>
                            <a:srgbClr val="0D0D0D"/>
                          </a:solidFill>
                          <a:latin typeface="Meiryo"/>
                          <a:ea typeface="Meiryo"/>
                          <a:cs typeface="+mn-cs"/>
                        </a:rPr>
                        <a:t>（火）</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hMerge="1">
                  <a:txBody>
                    <a:bodyPr/>
                    <a:lstStyle/>
                    <a:p>
                      <a:pPr algn="ctr" rtl="0" fontAlgn="ctr"/>
                      <a:endParaRPr kumimoji="1" lang="ja-JP" altLang="en-US" sz="90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4033549575"/>
                  </a:ext>
                </a:extLst>
              </a:tr>
              <a:tr h="324000">
                <a:tc>
                  <a:txBody>
                    <a:bodyPr/>
                    <a:lstStyle/>
                    <a:p>
                      <a:pPr algn="ctr" rtl="0" fontAlgn="ctr"/>
                      <a:r>
                        <a:rPr lang="ja-JP" altLang="en-US" sz="900" b="0" i="0" u="none" strike="noStrike">
                          <a:solidFill>
                            <a:srgbClr val="FFFFFF"/>
                          </a:solidFill>
                          <a:effectLst/>
                          <a:latin typeface="Meiryo" panose="020B0604030504040204" pitchFamily="50" charset="-128"/>
                          <a:ea typeface="Meiryo" panose="020B0604030504040204" pitchFamily="50" charset="-128"/>
                        </a:rPr>
                        <a:t>購入期間</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algn="ctr" rtl="0" fontAlgn="ctr"/>
                      <a:r>
                        <a:rPr kumimoji="1" lang="en-US" altLang="ja-JP" sz="900" kern="1200" dirty="0">
                          <a:solidFill>
                            <a:srgbClr val="0D0D0D"/>
                          </a:solidFill>
                          <a:latin typeface="Meiryo"/>
                          <a:ea typeface="Meiryo"/>
                          <a:cs typeface="+mn-cs"/>
                        </a:rPr>
                        <a:t>1</a:t>
                      </a:r>
                      <a:r>
                        <a:rPr kumimoji="1" lang="zh-TW" altLang="en-US" sz="900" kern="1200">
                          <a:solidFill>
                            <a:srgbClr val="0D0D0D"/>
                          </a:solidFill>
                          <a:latin typeface="Meiryo"/>
                          <a:ea typeface="Meiryo"/>
                          <a:cs typeface="+mn-cs"/>
                        </a:rPr>
                        <a:t>日間</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3E">
                        <a:alpha val="10196"/>
                      </a:srgbClr>
                    </a:solidFill>
                  </a:tcPr>
                </a:tc>
                <a:tc hMerge="1">
                  <a:txBody>
                    <a:bodyPr/>
                    <a:lstStyle/>
                    <a:p>
                      <a:pPr algn="ctr" rtl="0" fontAlgn="ctr"/>
                      <a:endParaRPr kumimoji="1" lang="zh-TW" altLang="en-US" sz="90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3197181867"/>
                  </a:ext>
                </a:extLst>
              </a:tr>
              <a:tr h="324000">
                <a:tc>
                  <a:txBody>
                    <a:bodyPr/>
                    <a:lstStyle/>
                    <a:p>
                      <a:pPr algn="ctr" rtl="0" fontAlgn="ctr"/>
                      <a:r>
                        <a:rPr lang="ja-JP" altLang="en-US" sz="900" b="0" i="0" u="none" strike="noStrike">
                          <a:solidFill>
                            <a:srgbClr val="FFFFFF"/>
                          </a:solidFill>
                          <a:effectLst/>
                          <a:latin typeface="Meiryo" panose="020B0604030504040204" pitchFamily="50" charset="-128"/>
                          <a:ea typeface="Meiryo" panose="020B0604030504040204" pitchFamily="50" charset="-128"/>
                        </a:rPr>
                        <a:t>ターゲティング</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a:txBody>
                    <a:bodyPr/>
                    <a:lstStyle/>
                    <a:p>
                      <a:pPr marL="1701800" marR="0" lvl="0" indent="-1343025" algn="l" defTabSz="914400" rtl="0" eaLnBrk="1" fontAlgn="ctr" latinLnBrk="0" hangingPunct="1">
                        <a:lnSpc>
                          <a:spcPct val="100000"/>
                        </a:lnSpc>
                        <a:spcBef>
                          <a:spcPts val="0"/>
                        </a:spcBef>
                        <a:spcAft>
                          <a:spcPts val="0"/>
                        </a:spcAft>
                        <a:buClrTx/>
                        <a:buSzTx/>
                        <a:buFontTx/>
                        <a:buNone/>
                        <a:tabLst/>
                        <a:defRPr/>
                      </a:pPr>
                      <a:r>
                        <a:rPr kumimoji="1" lang="ja-JP" altLang="en-US" sz="900" kern="1200">
                          <a:solidFill>
                            <a:srgbClr val="0D0D0D"/>
                          </a:solidFill>
                          <a:latin typeface="Meiryo" panose="020B0604030504040204" pitchFamily="34" charset="-128"/>
                          <a:ea typeface="Meiryo" panose="020B0604030504040204" pitchFamily="34" charset="-128"/>
                          <a:cs typeface="+mn-cs"/>
                        </a:rPr>
                        <a:t>・曜日・時間帯：月～金</a:t>
                      </a:r>
                    </a:p>
                    <a:p>
                      <a:pPr marL="1701800" marR="0" lvl="0" indent="-1343025" algn="l" defTabSz="914400" rtl="0" eaLnBrk="1" fontAlgn="ctr" latinLnBrk="0" hangingPunct="1">
                        <a:lnSpc>
                          <a:spcPct val="100000"/>
                        </a:lnSpc>
                        <a:spcBef>
                          <a:spcPts val="0"/>
                        </a:spcBef>
                        <a:spcAft>
                          <a:spcPts val="0"/>
                        </a:spcAft>
                        <a:buClrTx/>
                        <a:buSzTx/>
                        <a:buFontTx/>
                        <a:buNone/>
                        <a:tabLst/>
                        <a:defRPr/>
                      </a:pPr>
                      <a:r>
                        <a:rPr kumimoji="1" lang="ja-JP" altLang="en-US" sz="900" kern="1200">
                          <a:solidFill>
                            <a:srgbClr val="0D0D0D"/>
                          </a:solidFill>
                          <a:latin typeface="Meiryo"/>
                          <a:ea typeface="Meiryo"/>
                          <a:cs typeface="+mn-cs"/>
                        </a:rPr>
                        <a:t>・フリークエンシー：</a:t>
                      </a:r>
                      <a:r>
                        <a:rPr kumimoji="1" lang="en-US" altLang="ja-JP" sz="900" kern="1200" dirty="0">
                          <a:solidFill>
                            <a:srgbClr val="0D0D0D"/>
                          </a:solidFill>
                          <a:latin typeface="Meiryo"/>
                          <a:ea typeface="Meiryo"/>
                          <a:cs typeface="+mn-cs"/>
                        </a:rPr>
                        <a:t>1</a:t>
                      </a:r>
                      <a:r>
                        <a:rPr kumimoji="1" lang="ja-JP" altLang="en-US" sz="900" kern="1200">
                          <a:solidFill>
                            <a:srgbClr val="0D0D0D"/>
                          </a:solidFill>
                          <a:latin typeface="Meiryo"/>
                          <a:ea typeface="Meiryo"/>
                          <a:cs typeface="+mn-cs"/>
                        </a:rPr>
                        <a:t>回</a:t>
                      </a:r>
                      <a:r>
                        <a:rPr kumimoji="1" lang="en-US" altLang="ja-JP" sz="900" kern="1200" dirty="0">
                          <a:solidFill>
                            <a:srgbClr val="0D0D0D"/>
                          </a:solidFill>
                          <a:latin typeface="Meiryo"/>
                          <a:ea typeface="Meiryo"/>
                          <a:cs typeface="+mn-cs"/>
                        </a:rPr>
                        <a:t>/</a:t>
                      </a:r>
                      <a:r>
                        <a:rPr kumimoji="1" lang="ja-JP" altLang="en-US" sz="900" kern="1200">
                          <a:solidFill>
                            <a:srgbClr val="0D0D0D"/>
                          </a:solidFill>
                          <a:latin typeface="Meiryo"/>
                          <a:ea typeface="Meiryo"/>
                          <a:cs typeface="+mn-cs"/>
                        </a:rPr>
                        <a:t>通期（固定）</a:t>
                      </a:r>
                      <a:endParaRPr kumimoji="1" lang="zh-TW" altLang="en-US" sz="900" kern="120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3E">
                        <a:alpha val="10196"/>
                      </a:srgbClr>
                    </a:solidFill>
                  </a:tcPr>
                </a:tc>
                <a:tc>
                  <a:txBody>
                    <a:bodyPr/>
                    <a:lstStyle/>
                    <a:p>
                      <a:pPr marL="534670" marR="0" lvl="0" indent="-175895" algn="l" defTabSz="914400" rtl="0" eaLnBrk="1" fontAlgn="ctr" latinLnBrk="0" hangingPunct="1">
                        <a:lnSpc>
                          <a:spcPct val="100000"/>
                        </a:lnSpc>
                        <a:spcBef>
                          <a:spcPts val="0"/>
                        </a:spcBef>
                        <a:spcAft>
                          <a:spcPts val="0"/>
                        </a:spcAft>
                        <a:buClrTx/>
                        <a:buSzTx/>
                        <a:buFontTx/>
                        <a:buNone/>
                        <a:tabLst/>
                        <a:defRPr/>
                      </a:pPr>
                      <a:r>
                        <a:rPr kumimoji="1" lang="ja-JP" altLang="en-US" sz="900" kern="1200">
                          <a:solidFill>
                            <a:srgbClr val="0D0D0D"/>
                          </a:solidFill>
                          <a:latin typeface="Meiryo" panose="020B0604030504040204" pitchFamily="34" charset="-128"/>
                          <a:ea typeface="Meiryo" panose="020B0604030504040204" pitchFamily="34" charset="-128"/>
                          <a:cs typeface="+mn-cs"/>
                        </a:rPr>
                        <a:t>・曜日・時間帯：土日</a:t>
                      </a:r>
                      <a:endParaRPr kumimoji="1" lang="en-US" altLang="ja-JP" sz="900" kern="1200">
                        <a:solidFill>
                          <a:srgbClr val="0D0D0D"/>
                        </a:solidFill>
                        <a:latin typeface="Meiryo" panose="020B0604030504040204" pitchFamily="34" charset="-128"/>
                        <a:ea typeface="Meiryo" panose="020B0604030504040204" pitchFamily="34" charset="-128"/>
                        <a:cs typeface="+mn-cs"/>
                      </a:endParaRPr>
                    </a:p>
                    <a:p>
                      <a:pPr marL="534670" marR="0" lvl="0" indent="-175895" algn="l" defTabSz="914400" rtl="0" eaLnBrk="1" fontAlgn="ctr" latinLnBrk="0" hangingPunct="1">
                        <a:lnSpc>
                          <a:spcPct val="100000"/>
                        </a:lnSpc>
                        <a:spcBef>
                          <a:spcPts val="0"/>
                        </a:spcBef>
                        <a:spcAft>
                          <a:spcPts val="0"/>
                        </a:spcAft>
                        <a:buClrTx/>
                        <a:buSzTx/>
                        <a:buFontTx/>
                        <a:buNone/>
                        <a:tabLst/>
                        <a:defRPr/>
                      </a:pPr>
                      <a:r>
                        <a:rPr kumimoji="1" lang="ja-JP" altLang="en-US" sz="900" kern="1200">
                          <a:solidFill>
                            <a:srgbClr val="0D0D0D"/>
                          </a:solidFill>
                          <a:latin typeface="Meiryo"/>
                          <a:ea typeface="Meiryo"/>
                          <a:cs typeface="+mn-cs"/>
                        </a:rPr>
                        <a:t>・フリークエンシー：</a:t>
                      </a:r>
                      <a:r>
                        <a:rPr kumimoji="1" lang="en-US" altLang="ja-JP" sz="900" kern="1200" dirty="0">
                          <a:solidFill>
                            <a:srgbClr val="0D0D0D"/>
                          </a:solidFill>
                          <a:latin typeface="Meiryo"/>
                          <a:ea typeface="Meiryo"/>
                          <a:cs typeface="+mn-cs"/>
                        </a:rPr>
                        <a:t>1</a:t>
                      </a:r>
                      <a:r>
                        <a:rPr kumimoji="1" lang="ja-JP" altLang="en-US" sz="900" kern="1200">
                          <a:solidFill>
                            <a:srgbClr val="0D0D0D"/>
                          </a:solidFill>
                          <a:latin typeface="Meiryo"/>
                          <a:ea typeface="Meiryo"/>
                          <a:cs typeface="+mn-cs"/>
                        </a:rPr>
                        <a:t>回</a:t>
                      </a:r>
                      <a:r>
                        <a:rPr kumimoji="1" lang="en-US" altLang="ja-JP" sz="900" kern="1200" dirty="0">
                          <a:solidFill>
                            <a:srgbClr val="0D0D0D"/>
                          </a:solidFill>
                          <a:latin typeface="Meiryo"/>
                          <a:ea typeface="Meiryo"/>
                          <a:cs typeface="+mn-cs"/>
                        </a:rPr>
                        <a:t>/</a:t>
                      </a:r>
                      <a:r>
                        <a:rPr kumimoji="1" lang="ja-JP" altLang="en-US" sz="900" kern="1200">
                          <a:solidFill>
                            <a:srgbClr val="0D0D0D"/>
                          </a:solidFill>
                          <a:latin typeface="Meiryo"/>
                          <a:ea typeface="Meiryo"/>
                          <a:cs typeface="+mn-cs"/>
                        </a:rPr>
                        <a:t>通期（固定）</a:t>
                      </a:r>
                      <a:endParaRPr kumimoji="1" lang="zh-TW" altLang="en-US" sz="900" kern="120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3221513493"/>
                  </a:ext>
                </a:extLst>
              </a:tr>
              <a:tr h="324000">
                <a:tc>
                  <a:txBody>
                    <a:bodyPr/>
                    <a:lstStyle/>
                    <a:p>
                      <a:pPr algn="ctr" rtl="0" fontAlgn="ctr"/>
                      <a:r>
                        <a:rPr lang="ja-JP" altLang="en-US" sz="900" b="0" i="0" u="none" strike="noStrike">
                          <a:solidFill>
                            <a:srgbClr val="FFFFFF"/>
                          </a:solidFill>
                          <a:effectLst/>
                          <a:latin typeface="Meiryo" panose="020B0604030504040204" pitchFamily="50" charset="-128"/>
                          <a:ea typeface="Meiryo" panose="020B0604030504040204" pitchFamily="50" charset="-128"/>
                        </a:rPr>
                        <a:t>料金タイプ</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algn="ctr" rtl="0" fontAlgn="ctr"/>
                      <a:r>
                        <a:rPr kumimoji="1" lang="ja-JP" altLang="en-US" sz="900" kern="1200">
                          <a:solidFill>
                            <a:srgbClr val="0D0D0D"/>
                          </a:solidFill>
                          <a:latin typeface="Meiryo" panose="020B0604030504040204" pitchFamily="34" charset="-128"/>
                          <a:ea typeface="Meiryo" panose="020B0604030504040204" pitchFamily="34" charset="-128"/>
                          <a:cs typeface="+mn-cs"/>
                        </a:rPr>
                        <a:t>枠購入型</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hMerge="1">
                  <a:txBody>
                    <a:bodyPr/>
                    <a:lstStyle/>
                    <a:p>
                      <a:pPr algn="ctr" rtl="0" fontAlgn="ctr"/>
                      <a:endParaRPr kumimoji="1" lang="ja-JP" altLang="en-US" sz="90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343486527"/>
                  </a:ext>
                </a:extLst>
              </a:tr>
              <a:tr h="324000">
                <a:tc>
                  <a:txBody>
                    <a:bodyPr/>
                    <a:lstStyle/>
                    <a:p>
                      <a:pPr algn="ctr" rtl="0" fontAlgn="ctr"/>
                      <a:r>
                        <a:rPr lang="zh-TW" altLang="en-US" sz="900" b="0" i="0" u="none" strike="noStrike">
                          <a:solidFill>
                            <a:srgbClr val="FFFFFF"/>
                          </a:solidFill>
                          <a:effectLst/>
                          <a:latin typeface="Meiryo" panose="020B0604030504040204" pitchFamily="50" charset="-128"/>
                          <a:ea typeface="Meiryo" panose="020B0604030504040204" pitchFamily="50" charset="-128"/>
                        </a:rPr>
                        <a:t>最低購入価格</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900" kern="1200" dirty="0">
                          <a:solidFill>
                            <a:srgbClr val="0D0D0D"/>
                          </a:solidFill>
                          <a:latin typeface="Meiryo"/>
                          <a:ea typeface="Meiryo"/>
                          <a:cs typeface="+mn-cs"/>
                        </a:rPr>
                        <a:t>1,630</a:t>
                      </a:r>
                      <a:r>
                        <a:rPr kumimoji="1" lang="ja-JP" altLang="en-US" sz="900" kern="1200">
                          <a:solidFill>
                            <a:srgbClr val="0D0D0D"/>
                          </a:solidFill>
                          <a:latin typeface="Meiryo"/>
                          <a:ea typeface="Meiryo"/>
                          <a:cs typeface="+mn-cs"/>
                        </a:rPr>
                        <a:t>万円　</a:t>
                      </a:r>
                      <a:endParaRPr kumimoji="1" lang="en-US" altLang="ja-JP" sz="900" kern="120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900" kern="1200" dirty="0">
                          <a:solidFill>
                            <a:srgbClr val="0D0D0D"/>
                          </a:solidFill>
                          <a:latin typeface="Meiryo"/>
                          <a:ea typeface="Meiryo"/>
                          <a:cs typeface="+mn-cs"/>
                        </a:rPr>
                        <a:t>1,450</a:t>
                      </a:r>
                      <a:r>
                        <a:rPr kumimoji="1" lang="ja-JP" altLang="en-US" sz="900" kern="1200">
                          <a:solidFill>
                            <a:srgbClr val="0D0D0D"/>
                          </a:solidFill>
                          <a:latin typeface="Meiryo"/>
                          <a:ea typeface="Meiryo"/>
                          <a:cs typeface="+mn-cs"/>
                        </a:rPr>
                        <a:t>万円　</a:t>
                      </a:r>
                      <a:endParaRPr kumimoji="1" lang="en-US" altLang="ja-JP" sz="900" kern="120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32659942"/>
                  </a:ext>
                </a:extLst>
              </a:tr>
              <a:tr h="324000">
                <a:tc>
                  <a:txBody>
                    <a:bodyPr/>
                    <a:lstStyle/>
                    <a:p>
                      <a:pPr algn="ctr" rtl="0" fontAlgn="ctr"/>
                      <a:r>
                        <a:rPr lang="ja-JP" altLang="en-US" sz="900" b="0" i="0" u="none" strike="noStrike">
                          <a:solidFill>
                            <a:srgbClr val="FFFFFF"/>
                          </a:solidFill>
                          <a:effectLst/>
                          <a:latin typeface="Meiryo"/>
                          <a:ea typeface="Meiryo"/>
                        </a:rPr>
                        <a:t>想定</a:t>
                      </a:r>
                      <a:r>
                        <a:rPr lang="en-US" altLang="ja-JP" sz="900" b="0" i="0" u="none" strike="noStrike" err="1">
                          <a:solidFill>
                            <a:srgbClr val="FFFFFF"/>
                          </a:solidFill>
                          <a:effectLst/>
                          <a:latin typeface="Meiryo"/>
                          <a:ea typeface="Meiryo"/>
                        </a:rPr>
                        <a:t>vimps</a:t>
                      </a:r>
                      <a:endParaRPr lang="ja-JP" altLang="en-US" sz="900" b="0" i="0" u="none" strike="noStrike">
                        <a:solidFill>
                          <a:srgbClr val="FFFFFF"/>
                        </a:solidFill>
                        <a:effectLst/>
                        <a:latin typeface="Meiryo"/>
                        <a:ea typeface="Meiryo"/>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kern="1200" dirty="0">
                          <a:solidFill>
                            <a:srgbClr val="0D0D0D"/>
                          </a:solidFill>
                          <a:latin typeface="Meiryo"/>
                          <a:ea typeface="Meiryo"/>
                          <a:cs typeface="+mn-cs"/>
                        </a:rPr>
                        <a:t>2,550</a:t>
                      </a:r>
                      <a:r>
                        <a:rPr kumimoji="1" lang="ja-JP" altLang="en-US" sz="900" kern="1200">
                          <a:solidFill>
                            <a:srgbClr val="0D0D0D"/>
                          </a:solidFill>
                          <a:latin typeface="Meiryo"/>
                          <a:ea typeface="Meiryo"/>
                          <a:cs typeface="+mn-cs"/>
                        </a:rPr>
                        <a:t>万</a:t>
                      </a:r>
                      <a:r>
                        <a:rPr kumimoji="1" lang="en-US" altLang="ja-JP" sz="900" kern="1200" dirty="0" err="1">
                          <a:solidFill>
                            <a:srgbClr val="0D0D0D"/>
                          </a:solidFill>
                          <a:latin typeface="Meiryo"/>
                          <a:ea typeface="Meiryo"/>
                          <a:cs typeface="+mn-cs"/>
                        </a:rPr>
                        <a:t>vimps</a:t>
                      </a:r>
                      <a:endParaRPr kumimoji="1" lang="en-US" altLang="ja-JP" sz="900" kern="1200" dirty="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kern="1200" dirty="0">
                          <a:solidFill>
                            <a:srgbClr val="0D0D0D"/>
                          </a:solidFill>
                          <a:latin typeface="Meiryo"/>
                          <a:ea typeface="Meiryo"/>
                          <a:cs typeface="+mn-cs"/>
                        </a:rPr>
                        <a:t>2,250</a:t>
                      </a:r>
                      <a:r>
                        <a:rPr kumimoji="1" lang="ja-JP" altLang="en-US" sz="900" kern="1200">
                          <a:solidFill>
                            <a:srgbClr val="0D0D0D"/>
                          </a:solidFill>
                          <a:latin typeface="Meiryo"/>
                          <a:ea typeface="Meiryo"/>
                          <a:cs typeface="+mn-cs"/>
                        </a:rPr>
                        <a:t>万</a:t>
                      </a:r>
                      <a:r>
                        <a:rPr kumimoji="1" lang="en-US" altLang="ja-JP" sz="900" kern="1200" dirty="0" err="1">
                          <a:solidFill>
                            <a:srgbClr val="0D0D0D"/>
                          </a:solidFill>
                          <a:latin typeface="Meiryo"/>
                          <a:ea typeface="Meiryo"/>
                          <a:cs typeface="+mn-cs"/>
                        </a:rPr>
                        <a:t>vimps</a:t>
                      </a:r>
                      <a:endParaRPr kumimoji="1" lang="en-US" altLang="ja-JP" sz="900" kern="1200" dirty="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674518781"/>
                  </a:ext>
                </a:extLst>
              </a:tr>
              <a:tr h="324000">
                <a:tc>
                  <a:txBody>
                    <a:bodyPr/>
                    <a:lstStyle/>
                    <a:p>
                      <a:pPr algn="ctr" rtl="0" fontAlgn="ctr"/>
                      <a:r>
                        <a:rPr lang="ja-JP" altLang="en-US" sz="900" b="0" i="0" u="none" strike="noStrike">
                          <a:solidFill>
                            <a:srgbClr val="FFFFFF"/>
                          </a:solidFill>
                          <a:effectLst/>
                          <a:latin typeface="Meiryo"/>
                          <a:ea typeface="Meiryo"/>
                        </a:rPr>
                        <a:t>想定リーチ</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a:txBody>
                    <a:bodyPr/>
                    <a:lstStyle/>
                    <a:p>
                      <a:pPr marL="0" algn="ctr" defTabSz="914400" rtl="0" eaLnBrk="1" fontAlgn="ctr" latinLnBrk="0" hangingPunct="1"/>
                      <a:r>
                        <a:rPr lang="en-US" altLang="ja-JP" sz="900" kern="1200" dirty="0">
                          <a:solidFill>
                            <a:srgbClr val="0D0D0D"/>
                          </a:solidFill>
                          <a:latin typeface="Meiryo"/>
                          <a:ea typeface="Meiryo"/>
                          <a:cs typeface="+mn-cs"/>
                        </a:rPr>
                        <a:t>2,550</a:t>
                      </a:r>
                      <a:r>
                        <a:rPr kumimoji="1" lang="ja-JP" altLang="en-US" sz="900" kern="1200">
                          <a:solidFill>
                            <a:srgbClr val="0D0D0D"/>
                          </a:solidFill>
                          <a:latin typeface="Meiryo"/>
                          <a:ea typeface="Meiryo"/>
                          <a:cs typeface="+mn-cs"/>
                        </a:rPr>
                        <a:t>万リーチ</a:t>
                      </a:r>
                      <a:endParaRPr kumimoji="1" lang="en-US" altLang="ja-JP" sz="900" kern="1200">
                        <a:solidFill>
                          <a:srgbClr val="0D0D0D"/>
                        </a:solidFill>
                        <a:latin typeface="Meiryo"/>
                        <a:ea typeface="Meiryo"/>
                        <a:cs typeface="+mn-cs"/>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a:txBody>
                    <a:bodyPr/>
                    <a:lstStyle/>
                    <a:p>
                      <a:pPr marL="0" algn="ctr" defTabSz="914400" rtl="0" eaLnBrk="1" fontAlgn="ctr" latinLnBrk="0" hangingPunct="1"/>
                      <a:r>
                        <a:rPr lang="en-US" altLang="ja-JP" sz="900" kern="1200" dirty="0">
                          <a:solidFill>
                            <a:srgbClr val="0D0D0D"/>
                          </a:solidFill>
                          <a:latin typeface="Meiryo"/>
                          <a:ea typeface="Meiryo"/>
                          <a:cs typeface="+mn-cs"/>
                        </a:rPr>
                        <a:t>2,250</a:t>
                      </a:r>
                      <a:r>
                        <a:rPr kumimoji="1" lang="ja-JP" altLang="en-US" sz="900" kern="1200">
                          <a:solidFill>
                            <a:srgbClr val="0D0D0D"/>
                          </a:solidFill>
                          <a:latin typeface="Meiryo"/>
                          <a:ea typeface="Meiryo"/>
                          <a:cs typeface="+mn-cs"/>
                        </a:rPr>
                        <a:t>万リーチ</a:t>
                      </a:r>
                      <a:endParaRPr kumimoji="1" lang="en-US" altLang="ja-JP" sz="900" kern="1200">
                        <a:solidFill>
                          <a:srgbClr val="0D0D0D"/>
                        </a:solidFill>
                        <a:latin typeface="Meiryo"/>
                        <a:ea typeface="Meiryo"/>
                        <a:cs typeface="+mn-cs"/>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287589912"/>
                  </a:ext>
                </a:extLst>
              </a:tr>
              <a:tr h="360947">
                <a:tc>
                  <a:txBody>
                    <a:bodyPr/>
                    <a:lstStyle/>
                    <a:p>
                      <a:pPr algn="ctr" rtl="0" fontAlgn="ctr"/>
                      <a:r>
                        <a:rPr lang="ja-JP" altLang="en-US" sz="900" b="0" i="0" u="none" strike="noStrike">
                          <a:solidFill>
                            <a:srgbClr val="FFFFFF"/>
                          </a:solidFill>
                          <a:effectLst/>
                          <a:latin typeface="Meiryo"/>
                          <a:ea typeface="Meiryo"/>
                        </a:rPr>
                        <a:t>クリエイティブ</a:t>
                      </a:r>
                      <a:r>
                        <a:rPr lang="en-US" altLang="ja-JP" sz="900" b="0" i="0" u="none" strike="noStrike" dirty="0">
                          <a:solidFill>
                            <a:srgbClr val="FFFFFF"/>
                          </a:solidFill>
                          <a:effectLst/>
                          <a:latin typeface="Meiryo"/>
                          <a:ea typeface="Meiryo"/>
                        </a:rPr>
                        <a:t>/</a:t>
                      </a:r>
                    </a:p>
                    <a:p>
                      <a:pPr algn="ctr" rtl="0" fontAlgn="ctr"/>
                      <a:r>
                        <a:rPr lang="ja-JP" altLang="en-US" sz="900" b="0" i="0" u="none" strike="noStrike">
                          <a:solidFill>
                            <a:srgbClr val="FFFFFF"/>
                          </a:solidFill>
                          <a:effectLst/>
                          <a:latin typeface="Meiryo"/>
                          <a:ea typeface="Meiryo"/>
                        </a:rPr>
                        <a:t>入稿規定</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1" lang="ja-JP" altLang="en-US" sz="900" b="0" i="0" kern="1200">
                          <a:solidFill>
                            <a:srgbClr val="0D0D0D"/>
                          </a:solidFill>
                          <a:latin typeface="Meiryo"/>
                          <a:ea typeface="Meiryo"/>
                          <a:cs typeface="+mn-cs"/>
                        </a:rPr>
                        <a:t>・入稿規定については本資料にてご確認ください。・</a:t>
                      </a:r>
                      <a:r>
                        <a:rPr lang="en-US" altLang="ja-JP" sz="900" dirty="0">
                          <a:latin typeface="+mn-ea"/>
                          <a:ea typeface="+mn-ea"/>
                        </a:rPr>
                        <a:t>PC</a:t>
                      </a:r>
                      <a:r>
                        <a:rPr lang="ja-JP" altLang="en-US" sz="900">
                          <a:latin typeface="+mn-ea"/>
                          <a:ea typeface="+mn-ea"/>
                        </a:rPr>
                        <a:t>は広告表示の際、画像は掲載されません。</a:t>
                      </a:r>
                      <a:endParaRPr kumimoji="1" lang="en-US" altLang="ja-JP" sz="900" b="0" i="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h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kumimoji="1" lang="en-US" altLang="ja-JP" sz="900" b="0" i="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620900017"/>
                  </a:ext>
                </a:extLst>
              </a:tr>
              <a:tr h="481263">
                <a:tc rowSpan="2">
                  <a:txBody>
                    <a:bodyPr/>
                    <a:lstStyle/>
                    <a:p>
                      <a:pPr marL="0" marR="0" lvl="0" indent="0" algn="ctr" defTabSz="914400" rtl="0">
                        <a:lnSpc>
                          <a:spcPct val="100000"/>
                        </a:lnSpc>
                        <a:spcBef>
                          <a:spcPts val="0"/>
                        </a:spcBef>
                        <a:spcAft>
                          <a:spcPts val="0"/>
                        </a:spcAft>
                        <a:buClrTx/>
                        <a:buSzTx/>
                        <a:buFontTx/>
                        <a:buNone/>
                        <a:tabLst/>
                        <a:defRPr/>
                      </a:pPr>
                      <a:r>
                        <a:rPr lang="ja-JP" altLang="en-US" sz="900" b="0" i="0" u="none" strike="noStrike">
                          <a:solidFill>
                            <a:srgbClr val="FFFFFF"/>
                          </a:solidFill>
                          <a:effectLst/>
                          <a:latin typeface="Meiryo"/>
                          <a:ea typeface="Meiryo"/>
                        </a:rPr>
                        <a:t>注意事項</a:t>
                      </a:r>
                      <a:endParaRPr lang="ja-JP"/>
                    </a:p>
                  </a:txBody>
                  <a:tcPr marL="5249" marR="5249" marT="5249" marB="0" anchor="ctr">
                    <a:lnL w="19050">
                      <a:solidFill>
                        <a:srgbClr val="FFFFFF"/>
                      </a:solidFill>
                    </a:lnL>
                    <a:lnR w="19050">
                      <a:solidFill>
                        <a:srgbClr val="FFFFFF"/>
                      </a:solidFill>
                    </a:lnR>
                    <a:lnT w="19050">
                      <a:solidFill>
                        <a:srgbClr val="FFFFFF"/>
                      </a:solidFill>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lvl="0" algn="l">
                        <a:lnSpc>
                          <a:spcPct val="100000"/>
                        </a:lnSpc>
                        <a:spcBef>
                          <a:spcPts val="0"/>
                        </a:spcBef>
                        <a:spcAft>
                          <a:spcPts val="0"/>
                        </a:spcAft>
                        <a:buNone/>
                      </a:pPr>
                      <a:r>
                        <a:rPr kumimoji="1" lang="ja-JP" altLang="en-US" sz="900" b="0" i="0" u="none" strike="noStrike" kern="1200" noProof="0" dirty="0">
                          <a:solidFill>
                            <a:srgbClr val="0D0D0D"/>
                          </a:solidFill>
                          <a:latin typeface="Meiryo"/>
                          <a:ea typeface="Meiryo"/>
                          <a:cs typeface="+mn-cs"/>
                        </a:rPr>
                        <a:t>・</a:t>
                      </a:r>
                      <a:r>
                        <a:rPr kumimoji="1" lang="en-US" altLang="ja-JP" sz="900" b="0" i="0" u="none" strike="noStrike" kern="1200" dirty="0">
                          <a:solidFill>
                            <a:srgbClr val="0D0D0D"/>
                          </a:solidFill>
                          <a:latin typeface="Meiryo"/>
                          <a:ea typeface="Meiryo"/>
                          <a:cs typeface="+mn-cs"/>
                        </a:rPr>
                        <a:t>PC SP</a:t>
                      </a:r>
                      <a:r>
                        <a:rPr kumimoji="1" lang="ja-JP" altLang="en-US" sz="900" b="0" i="0" u="none" strike="noStrike" kern="1200" dirty="0">
                          <a:solidFill>
                            <a:srgbClr val="0D0D0D"/>
                          </a:solidFill>
                          <a:latin typeface="Meiryo"/>
                          <a:ea typeface="Meiryo"/>
                          <a:cs typeface="+mn-cs"/>
                        </a:rPr>
                        <a:t>それぞれのページを閲覧し同一ユーザーと判定される場合には、どちらかのデバイスで一度しか表示されません。</a:t>
                      </a:r>
                      <a:endParaRPr kumimoji="1" lang="en-US" altLang="ja-JP" sz="900" b="0" i="0" u="none" strike="noStrike" kern="1200" dirty="0">
                        <a:solidFill>
                          <a:srgbClr val="0D0D0D"/>
                        </a:solidFill>
                        <a:latin typeface="Meiryo"/>
                        <a:ea typeface="Meiryo"/>
                        <a:cs typeface="+mn-cs"/>
                      </a:endParaRPr>
                    </a:p>
                    <a:p>
                      <a:pPr lvl="0" algn="l">
                        <a:lnSpc>
                          <a:spcPct val="100000"/>
                        </a:lnSpc>
                        <a:spcBef>
                          <a:spcPts val="0"/>
                        </a:spcBef>
                        <a:spcAft>
                          <a:spcPts val="0"/>
                        </a:spcAft>
                        <a:buNone/>
                      </a:pPr>
                      <a:r>
                        <a:rPr lang="ja-JP" altLang="en-US" sz="900" b="0" i="0" u="none" strike="noStrike" kern="1200" noProof="0" dirty="0">
                          <a:solidFill>
                            <a:srgbClr val="0D0D0D"/>
                          </a:solidFill>
                          <a:latin typeface="Meiryo"/>
                          <a:ea typeface="Meiryo"/>
                        </a:rPr>
                        <a:t>・「想定vimps」「想定リーチ」はあくまでも目安です。結果として下回る場合があります。</a:t>
                      </a:r>
                      <a:endParaRPr lang="ja-JP" sz="900" b="0" i="0" u="none" strike="noStrike" kern="1200" noProof="0" dirty="0">
                        <a:solidFill>
                          <a:srgbClr val="0D0D0D"/>
                        </a:solidFill>
                        <a:latin typeface="Meiryo"/>
                        <a:ea typeface="Meiryo"/>
                      </a:endParaRPr>
                    </a:p>
                  </a:txBody>
                  <a:tcPr marL="5249" marR="5249" marT="5249" marB="0" anchor="ctr">
                    <a:lnL w="19050">
                      <a:solidFill>
                        <a:srgbClr val="FFFFFF"/>
                      </a:solidFill>
                    </a:lnL>
                    <a:lnR w="19050">
                      <a:solidFill>
                        <a:srgbClr val="FFFFFF"/>
                      </a:solidFill>
                    </a:lnR>
                    <a:lnT w="19050">
                      <a:solidFill>
                        <a:srgbClr val="FFFFFF"/>
                      </a:solidFill>
                    </a:lnT>
                    <a:lnB w="19050">
                      <a:solidFill>
                        <a:srgbClr val="FFFFFF"/>
                      </a:solidFill>
                    </a:lnB>
                    <a:solidFill>
                      <a:srgbClr val="00003E">
                        <a:alpha val="10196"/>
                      </a:srgbClr>
                    </a:solidFill>
                  </a:tcPr>
                </a:tc>
                <a:tc hMerge="1">
                  <a:txBody>
                    <a:bodyPr/>
                    <a:lstStyle/>
                    <a:p>
                      <a:endParaRPr kumimoji="1" lang="ja-JP"/>
                    </a:p>
                  </a:txBody>
                  <a:tcPr marL="5249" marR="5249" marT="5249" marB="0" anchor="ctr">
                    <a:lnL w="19050">
                      <a:solidFill>
                        <a:srgbClr val="FFFFFF"/>
                      </a:solidFill>
                    </a:lnL>
                    <a:lnR w="19050">
                      <a:solidFill>
                        <a:srgbClr val="FFFFFF"/>
                      </a:solidFill>
                    </a:lnR>
                    <a:lnT w="19050">
                      <a:solidFill>
                        <a:srgbClr val="FFFFFF"/>
                      </a:solidFill>
                    </a:lnT>
                    <a:lnB w="19050">
                      <a:solidFill>
                        <a:srgbClr val="FFFFFF"/>
                      </a:solidFill>
                    </a:lnB>
                    <a:solidFill>
                      <a:srgbClr val="00003E">
                        <a:alpha val="10196"/>
                      </a:srgbClr>
                    </a:solidFill>
                  </a:tcPr>
                </a:tc>
                <a:extLst>
                  <a:ext uri="{0D108BD9-81ED-4DB2-BD59-A6C34878D82A}">
                    <a16:rowId xmlns:a16="http://schemas.microsoft.com/office/drawing/2014/main" val="1253063288"/>
                  </a:ext>
                </a:extLst>
              </a:tr>
              <a:tr h="762000">
                <a:tc vMerge="1">
                  <a:txBody>
                    <a:bodyPr/>
                    <a:lstStyle/>
                    <a:p>
                      <a:pPr defTabSz="914400">
                        <a:tabLst/>
                        <a:defRPr/>
                      </a:pPr>
                      <a:endParaRPr lang="ja-JP" altLang="en-US" sz="900" b="0" i="0" u="none" strike="noStrike">
                        <a:solidFill>
                          <a:srgbClr val="FFFFFF"/>
                        </a:solidFill>
                        <a:effectLst/>
                        <a:latin typeface="Meiryo"/>
                        <a:ea typeface="Meiryo"/>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a:txBody>
                    <a:bodyPr/>
                    <a:lstStyle/>
                    <a:p>
                      <a:pPr algn="l" rtl="0" fontAlgn="ctr"/>
                      <a:r>
                        <a:rPr kumimoji="1" lang="ja-JP" altLang="en-US" sz="900" kern="1200">
                          <a:solidFill>
                            <a:srgbClr val="0D0D0D"/>
                          </a:solidFill>
                          <a:latin typeface="Meiryo"/>
                          <a:ea typeface="Meiryo"/>
                          <a:cs typeface="+mn-cs"/>
                        </a:rPr>
                        <a:t>・土曜日、日曜日は掲載日として選択できません。</a:t>
                      </a:r>
                      <a:br>
                        <a:rPr kumimoji="1" lang="en-US" altLang="ja-JP" sz="900" kern="1200" dirty="0">
                          <a:solidFill>
                            <a:srgbClr val="0D0D0D"/>
                          </a:solidFill>
                          <a:latin typeface="Meiryo"/>
                          <a:ea typeface="Meiryo"/>
                          <a:cs typeface="+mn-cs"/>
                        </a:rPr>
                      </a:br>
                      <a:r>
                        <a:rPr kumimoji="1" lang="ja-JP" altLang="en-US" sz="900" kern="1200">
                          <a:solidFill>
                            <a:srgbClr val="0D0D0D"/>
                          </a:solidFill>
                          <a:latin typeface="Meiryo"/>
                          <a:ea typeface="Meiryo"/>
                          <a:cs typeface="+mn-cs"/>
                        </a:rPr>
                        <a:t>・月～金にあたる祝日の場合、土日商品の価格での実施が可能です。お手数ですが、弊社営業にご連絡ください。なお、想定</a:t>
                      </a:r>
                      <a:r>
                        <a:rPr kumimoji="1" lang="en-US" altLang="ja-JP" sz="900" kern="1200" dirty="0" err="1">
                          <a:solidFill>
                            <a:srgbClr val="0D0D0D"/>
                          </a:solidFill>
                          <a:latin typeface="Meiryo"/>
                          <a:ea typeface="Meiryo"/>
                          <a:cs typeface="+mn-cs"/>
                        </a:rPr>
                        <a:t>Vimps</a:t>
                      </a:r>
                      <a:r>
                        <a:rPr kumimoji="1" lang="ja-JP" altLang="en-US" sz="900" kern="1200">
                          <a:solidFill>
                            <a:srgbClr val="0D0D0D"/>
                          </a:solidFill>
                          <a:latin typeface="Meiryo"/>
                          <a:ea typeface="Meiryo"/>
                          <a:cs typeface="+mn-cs"/>
                        </a:rPr>
                        <a:t>、想定リーチについても、土日商品のデータを参照ください。</a:t>
                      </a:r>
                      <a:endParaRPr kumimoji="1" lang="en-US" altLang="ja-JP" sz="900" kern="120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a:txBody>
                    <a:bodyPr/>
                    <a:lstStyle/>
                    <a:p>
                      <a:pPr algn="l" rtl="0" fontAlgn="ctr"/>
                      <a:r>
                        <a:rPr kumimoji="1" lang="ja-JP" altLang="en-US" sz="900" kern="1200" dirty="0">
                          <a:solidFill>
                            <a:srgbClr val="0D0D0D"/>
                          </a:solidFill>
                          <a:latin typeface="Meiryo"/>
                          <a:ea typeface="Meiryo"/>
                          <a:cs typeface="+mn-cs"/>
                        </a:rPr>
                        <a:t>・月曜日～金曜日は掲載日として選択できません。</a:t>
                      </a:r>
                      <a:endParaRPr kumimoji="1" lang="en-US" altLang="ja-JP" sz="900" kern="1200" dirty="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000082720"/>
                  </a:ext>
                </a:extLst>
              </a:tr>
            </a:tbl>
          </a:graphicData>
        </a:graphic>
      </p:graphicFrame>
      <p:sp>
        <p:nvSpPr>
          <p:cNvPr id="3" name="角丸四角形 48">
            <a:extLst>
              <a:ext uri="{FF2B5EF4-FFF2-40B4-BE49-F238E27FC236}">
                <a16:creationId xmlns:a16="http://schemas.microsoft.com/office/drawing/2014/main" id="{A2444B89-F32E-65F0-1E96-346ED433F41C}"/>
              </a:ext>
            </a:extLst>
          </p:cNvPr>
          <p:cNvSpPr/>
          <p:nvPr/>
        </p:nvSpPr>
        <p:spPr>
          <a:xfrm>
            <a:off x="306000" y="1177381"/>
            <a:ext cx="4638895" cy="409396"/>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algn="ctr" eaLnBrk="1" fontAlgn="auto" hangingPunct="1">
              <a:lnSpc>
                <a:spcPct val="120000"/>
              </a:lnSpc>
              <a:spcBef>
                <a:spcPts val="0"/>
              </a:spcBef>
              <a:spcAft>
                <a:spcPts val="0"/>
              </a:spcAft>
              <a:defRPr/>
            </a:pPr>
            <a:r>
              <a:rPr lang="en-US" altLang="ja-JP" sz="1050" b="1">
                <a:solidFill>
                  <a:schemeClr val="bg1"/>
                </a:solidFill>
                <a:latin typeface="Meiryo" panose="020B0604030504040204" pitchFamily="34" charset="-128"/>
                <a:ea typeface="Meiryo" panose="020B0604030504040204" pitchFamily="34" charset="-128"/>
                <a:cs typeface="Segoe UI" panose="020B0502040204020203" pitchFamily="34" charset="0"/>
              </a:rPr>
              <a:t>【</a:t>
            </a:r>
            <a:r>
              <a:rPr lang="ja-JP" altLang="en-US" sz="1050" b="1">
                <a:solidFill>
                  <a:schemeClr val="bg1"/>
                </a:solidFill>
                <a:latin typeface="Meiryo" panose="020B0604030504040204" pitchFamily="34" charset="-128"/>
                <a:ea typeface="Meiryo" panose="020B0604030504040204" pitchFamily="34" charset="-128"/>
                <a:cs typeface="Segoe UI" panose="020B0502040204020203" pitchFamily="34" charset="0"/>
              </a:rPr>
              <a:t>スマートフォン</a:t>
            </a:r>
            <a:r>
              <a:rPr lang="en-US" altLang="ja-JP" sz="1050" b="1">
                <a:solidFill>
                  <a:schemeClr val="bg1"/>
                </a:solidFill>
                <a:latin typeface="Meiryo" panose="020B0604030504040204" pitchFamily="34" charset="-128"/>
                <a:ea typeface="Meiryo" panose="020B0604030504040204" pitchFamily="34" charset="-128"/>
                <a:cs typeface="Segoe UI" panose="020B0502040204020203" pitchFamily="34" charset="0"/>
              </a:rPr>
              <a:t>】/【PC】</a:t>
            </a:r>
          </a:p>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900" b="1">
                <a:solidFill>
                  <a:schemeClr val="bg1"/>
                </a:solidFill>
                <a:latin typeface="Meiryo" panose="020B0604030504040204" pitchFamily="34" charset="-128"/>
                <a:ea typeface="Meiryo" panose="020B0604030504040204" pitchFamily="34" charset="-128"/>
                <a:cs typeface="Segoe UI" panose="020B0502040204020203" pitchFamily="34" charset="0"/>
              </a:rPr>
              <a:t>トップページ トピックス</a:t>
            </a:r>
            <a:r>
              <a:rPr lang="en-US" altLang="ja-JP" sz="900" b="1">
                <a:solidFill>
                  <a:schemeClr val="bg1"/>
                </a:solidFill>
                <a:latin typeface="Meiryo" panose="020B0604030504040204" pitchFamily="34" charset="-128"/>
                <a:ea typeface="Meiryo" panose="020B0604030504040204" pitchFamily="34" charset="-128"/>
                <a:cs typeface="Segoe UI" panose="020B0502040204020203" pitchFamily="34" charset="0"/>
              </a:rPr>
              <a:t>PR/</a:t>
            </a:r>
            <a:r>
              <a:rPr lang="ja-JP" altLang="en-US" sz="900" b="1">
                <a:solidFill>
                  <a:schemeClr val="bg1"/>
                </a:solidFill>
                <a:latin typeface="Meiryo" panose="020B0604030504040204" pitchFamily="34" charset="-128"/>
                <a:ea typeface="Meiryo" panose="020B0604030504040204" pitchFamily="34" charset="-128"/>
                <a:cs typeface="Segoe UI" panose="020B0502040204020203" pitchFamily="34" charset="0"/>
              </a:rPr>
              <a:t>画像</a:t>
            </a:r>
            <a:r>
              <a:rPr lang="en-US" altLang="ja-JP" sz="900" b="1">
                <a:solidFill>
                  <a:schemeClr val="bg1"/>
                </a:solidFill>
                <a:latin typeface="Meiryo" panose="020B0604030504040204" pitchFamily="34" charset="-128"/>
                <a:ea typeface="Meiryo" panose="020B0604030504040204" pitchFamily="34" charset="-128"/>
                <a:cs typeface="Segoe UI" panose="020B0502040204020203" pitchFamily="34" charset="0"/>
              </a:rPr>
              <a:t>/1</a:t>
            </a:r>
            <a:r>
              <a:rPr lang="ja-JP" altLang="en-US" sz="900" b="1">
                <a:solidFill>
                  <a:schemeClr val="bg1"/>
                </a:solidFill>
                <a:latin typeface="Meiryo" panose="020B0604030504040204" pitchFamily="34" charset="-128"/>
                <a:ea typeface="Meiryo" panose="020B0604030504040204" pitchFamily="34" charset="-128"/>
                <a:cs typeface="Segoe UI" panose="020B0502040204020203" pitchFamily="34" charset="0"/>
              </a:rPr>
              <a:t>：</a:t>
            </a:r>
            <a:r>
              <a:rPr lang="en-US" altLang="ja-JP" sz="900" b="1">
                <a:solidFill>
                  <a:schemeClr val="bg1"/>
                </a:solidFill>
                <a:latin typeface="Meiryo" panose="020B0604030504040204" pitchFamily="34" charset="-128"/>
                <a:ea typeface="Meiryo" panose="020B0604030504040204" pitchFamily="34" charset="-128"/>
                <a:cs typeface="Segoe UI" panose="020B0502040204020203" pitchFamily="34" charset="0"/>
              </a:rPr>
              <a:t>1</a:t>
            </a:r>
          </a:p>
        </p:txBody>
      </p:sp>
      <p:sp>
        <p:nvSpPr>
          <p:cNvPr id="19" name="角丸四角形 20">
            <a:extLst>
              <a:ext uri="{FF2B5EF4-FFF2-40B4-BE49-F238E27FC236}">
                <a16:creationId xmlns:a16="http://schemas.microsoft.com/office/drawing/2014/main" id="{A5DA8FF2-FB94-E3A5-B383-78B4B4C48F52}"/>
              </a:ext>
            </a:extLst>
          </p:cNvPr>
          <p:cNvSpPr/>
          <p:nvPr/>
        </p:nvSpPr>
        <p:spPr>
          <a:xfrm>
            <a:off x="390717" y="1692441"/>
            <a:ext cx="843612" cy="245445"/>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i="0" u="none" strike="noStrike" kern="1200" cap="none"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rPr>
              <a:t>WEB</a:t>
            </a:r>
            <a:endParaRPr kumimoji="1" lang="ja-JP" altLang="en-US" sz="1050" b="1" i="0" u="none" strike="noStrike" kern="1200" cap="none"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sp>
        <p:nvSpPr>
          <p:cNvPr id="20" name="角丸四角形 20">
            <a:extLst>
              <a:ext uri="{FF2B5EF4-FFF2-40B4-BE49-F238E27FC236}">
                <a16:creationId xmlns:a16="http://schemas.microsoft.com/office/drawing/2014/main" id="{36D69BA1-2F24-2BC7-BEE9-52A80ED7DB71}"/>
              </a:ext>
            </a:extLst>
          </p:cNvPr>
          <p:cNvSpPr/>
          <p:nvPr/>
        </p:nvSpPr>
        <p:spPr>
          <a:xfrm>
            <a:off x="1319367" y="1692441"/>
            <a:ext cx="843612" cy="266328"/>
          </a:xfrm>
          <a:prstGeom prst="roundRect">
            <a:avLst>
              <a:gd name="adj" fmla="val 50000"/>
            </a:avLst>
          </a:prstGeom>
          <a:solidFill>
            <a:schemeClr val="bg1"/>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i="0" u="none" strike="noStrike" kern="1200" cap="none"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rPr>
              <a:t>APP</a:t>
            </a:r>
          </a:p>
        </p:txBody>
      </p:sp>
      <p:sp>
        <p:nvSpPr>
          <p:cNvPr id="21" name="テキスト ボックス 20">
            <a:extLst>
              <a:ext uri="{FF2B5EF4-FFF2-40B4-BE49-F238E27FC236}">
                <a16:creationId xmlns:a16="http://schemas.microsoft.com/office/drawing/2014/main" id="{CA58E1AF-2752-BCB5-2390-19F43380306A}"/>
              </a:ext>
            </a:extLst>
          </p:cNvPr>
          <p:cNvSpPr txBox="1"/>
          <p:nvPr/>
        </p:nvSpPr>
        <p:spPr>
          <a:xfrm>
            <a:off x="201111" y="5769881"/>
            <a:ext cx="2941831" cy="338554"/>
          </a:xfrm>
          <a:prstGeom prst="rect">
            <a:avLst/>
          </a:prstGeom>
          <a:noFill/>
        </p:spPr>
        <p:txBody>
          <a:bodyPr wrap="none" rtlCol="0">
            <a:spAutoFit/>
          </a:bodyPr>
          <a:lstStyle/>
          <a:p>
            <a:r>
              <a:rPr kumimoji="1" lang="en-US" altLang="ja-JP" sz="800"/>
              <a:t>※</a:t>
            </a:r>
            <a:r>
              <a:rPr kumimoji="1" lang="ja-JP" altLang="en-US" sz="800"/>
              <a:t>上記画像は</a:t>
            </a:r>
            <a:r>
              <a:rPr kumimoji="1" lang="en-US" altLang="ja-JP" sz="800"/>
              <a:t>WEB</a:t>
            </a:r>
            <a:r>
              <a:rPr kumimoji="1" lang="ja-JP" altLang="en-US" sz="800"/>
              <a:t>となります。</a:t>
            </a:r>
            <a:endParaRPr kumimoji="1" lang="en-US" altLang="ja-JP" sz="800"/>
          </a:p>
          <a:p>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コンテンツページは予告なく変更されることがあります</a:t>
            </a:r>
            <a:r>
              <a:rPr kumimoji="1" lang="ja-JP" altLang="en-US" sz="7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endParaRPr kumimoji="1" lang="ja-JP" altLang="en-US" sz="800"/>
          </a:p>
        </p:txBody>
      </p:sp>
      <p:pic>
        <p:nvPicPr>
          <p:cNvPr id="5" name="図 4" descr="グラフィカル ユーザー インターフェイス, アプリケーション&#10;&#10;自動的に生成された説明">
            <a:extLst>
              <a:ext uri="{FF2B5EF4-FFF2-40B4-BE49-F238E27FC236}">
                <a16:creationId xmlns:a16="http://schemas.microsoft.com/office/drawing/2014/main" id="{1DCA7D93-6928-0D71-A7E5-941E4CB486C8}"/>
              </a:ext>
            </a:extLst>
          </p:cNvPr>
          <p:cNvPicPr>
            <a:picLocks noChangeAspect="1"/>
          </p:cNvPicPr>
          <p:nvPr/>
        </p:nvPicPr>
        <p:blipFill>
          <a:blip r:embed="rId4"/>
          <a:stretch>
            <a:fillRect/>
          </a:stretch>
        </p:blipFill>
        <p:spPr>
          <a:xfrm>
            <a:off x="2297889" y="2044892"/>
            <a:ext cx="2647006" cy="2185602"/>
          </a:xfrm>
          <a:prstGeom prst="rect">
            <a:avLst/>
          </a:prstGeom>
          <a:ln w="3175">
            <a:solidFill>
              <a:schemeClr val="bg1">
                <a:lumMod val="65000"/>
              </a:schemeClr>
            </a:solidFill>
          </a:ln>
        </p:spPr>
      </p:pic>
      <p:sp>
        <p:nvSpPr>
          <p:cNvPr id="9" name="正方形/長方形 8">
            <a:extLst>
              <a:ext uri="{FF2B5EF4-FFF2-40B4-BE49-F238E27FC236}">
                <a16:creationId xmlns:a16="http://schemas.microsoft.com/office/drawing/2014/main" id="{66235AAC-9A3E-CEE3-C546-1D4E73861A28}"/>
              </a:ext>
            </a:extLst>
          </p:cNvPr>
          <p:cNvSpPr/>
          <p:nvPr/>
        </p:nvSpPr>
        <p:spPr>
          <a:xfrm>
            <a:off x="2840468" y="3256050"/>
            <a:ext cx="1130082" cy="215736"/>
          </a:xfrm>
          <a:prstGeom prst="rect">
            <a:avLst/>
          </a:prstGeom>
          <a:noFill/>
          <a:ln w="381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12" name="図 11"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7CCAAA3D-1323-858D-01AB-69F0983135EE}"/>
              </a:ext>
            </a:extLst>
          </p:cNvPr>
          <p:cNvPicPr>
            <a:picLocks noChangeAspect="1"/>
          </p:cNvPicPr>
          <p:nvPr/>
        </p:nvPicPr>
        <p:blipFill>
          <a:blip r:embed="rId5"/>
          <a:srcRect b="20871"/>
          <a:stretch/>
        </p:blipFill>
        <p:spPr>
          <a:xfrm>
            <a:off x="407790" y="2064433"/>
            <a:ext cx="1823151" cy="3533513"/>
          </a:xfrm>
          <a:prstGeom prst="rect">
            <a:avLst/>
          </a:prstGeom>
          <a:ln w="3175">
            <a:solidFill>
              <a:schemeClr val="bg1">
                <a:lumMod val="65000"/>
              </a:schemeClr>
            </a:solidFill>
          </a:ln>
        </p:spPr>
      </p:pic>
      <p:sp>
        <p:nvSpPr>
          <p:cNvPr id="14" name="正方形/長方形 13">
            <a:extLst>
              <a:ext uri="{FF2B5EF4-FFF2-40B4-BE49-F238E27FC236}">
                <a16:creationId xmlns:a16="http://schemas.microsoft.com/office/drawing/2014/main" id="{7EEB1DF7-FB36-0F55-04A0-09E8370DCB02}"/>
              </a:ext>
            </a:extLst>
          </p:cNvPr>
          <p:cNvSpPr/>
          <p:nvPr/>
        </p:nvSpPr>
        <p:spPr>
          <a:xfrm>
            <a:off x="371782" y="4980188"/>
            <a:ext cx="1859159" cy="491211"/>
          </a:xfrm>
          <a:prstGeom prst="rect">
            <a:avLst/>
          </a:prstGeom>
          <a:noFill/>
          <a:ln w="381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6" name="正方形/長方形 5">
            <a:extLst>
              <a:ext uri="{FF2B5EF4-FFF2-40B4-BE49-F238E27FC236}">
                <a16:creationId xmlns:a16="http://schemas.microsoft.com/office/drawing/2014/main" id="{E577B546-8917-4082-5752-E35F73F6D005}"/>
              </a:ext>
            </a:extLst>
          </p:cNvPr>
          <p:cNvSpPr/>
          <p:nvPr/>
        </p:nvSpPr>
        <p:spPr>
          <a:xfrm>
            <a:off x="201111" y="6036192"/>
            <a:ext cx="8691096" cy="538609"/>
          </a:xfrm>
          <a:prstGeom prst="rect">
            <a:avLst/>
          </a:prstGeom>
        </p:spPr>
        <p:txBody>
          <a:bodyPr wrap="squar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lang="en-US" altLang="ja-JP" sz="700" b="0" i="0" u="none" strike="noStrike" kern="0" cap="none" spc="0" normalizeH="0" baseline="0" noProof="0">
                <a:ln>
                  <a:noFill/>
                </a:ln>
                <a:solidFill>
                  <a:srgbClr val="0D0D0D"/>
                </a:solidFill>
                <a:effectLst/>
                <a:uLnTx/>
                <a:uFillTx/>
                <a:latin typeface="Meiryo"/>
                <a:ea typeface="Meiryo"/>
              </a:rPr>
              <a:t>※SP</a:t>
            </a:r>
            <a:r>
              <a:rPr lang="ja-JP" altLang="en-US" sz="700" b="0" i="0" u="none" strike="noStrike" kern="0" cap="none" spc="0" normalizeH="0" baseline="0" noProof="0">
                <a:ln>
                  <a:noFill/>
                </a:ln>
                <a:solidFill>
                  <a:srgbClr val="0D0D0D"/>
                </a:solidFill>
                <a:effectLst/>
                <a:uLnTx/>
                <a:uFillTx/>
                <a:latin typeface="Meiryo"/>
                <a:ea typeface="Meiryo"/>
              </a:rPr>
              <a:t>はスマートフォン、</a:t>
            </a:r>
            <a:r>
              <a:rPr lang="en-US" altLang="ja-JP" sz="700" b="0" i="0" u="none" strike="noStrike" kern="0" cap="none" spc="0" normalizeH="0" baseline="0" noProof="0">
                <a:ln>
                  <a:noFill/>
                </a:ln>
                <a:solidFill>
                  <a:srgbClr val="0D0D0D"/>
                </a:solidFill>
                <a:effectLst/>
                <a:uLnTx/>
                <a:uFillTx/>
                <a:latin typeface="Meiryo"/>
                <a:ea typeface="Meiryo"/>
              </a:rPr>
              <a:t>PC</a:t>
            </a:r>
            <a:r>
              <a:rPr lang="ja-JP" altLang="en-US" sz="700" b="0" i="0" u="none" strike="noStrike" kern="0" cap="none" spc="0" normalizeH="0" baseline="0" noProof="0">
                <a:ln>
                  <a:noFill/>
                </a:ln>
                <a:solidFill>
                  <a:srgbClr val="0D0D0D"/>
                </a:solidFill>
                <a:effectLst/>
                <a:uLnTx/>
                <a:uFillTx/>
                <a:latin typeface="Meiryo"/>
                <a:ea typeface="Meiryo"/>
              </a:rPr>
              <a:t>はパソコン、</a:t>
            </a:r>
            <a:r>
              <a:rPr lang="en-US" altLang="ja-JP" sz="700" b="0" i="0" u="none" strike="noStrike" kern="0" cap="none" spc="0" normalizeH="0" baseline="0" noProof="0">
                <a:ln>
                  <a:noFill/>
                </a:ln>
                <a:solidFill>
                  <a:srgbClr val="0D0D0D"/>
                </a:solidFill>
                <a:effectLst/>
                <a:uLnTx/>
                <a:uFillTx/>
                <a:latin typeface="Meiryo"/>
                <a:ea typeface="Meiryo"/>
              </a:rPr>
              <a:t>MD</a:t>
            </a:r>
            <a:r>
              <a:rPr lang="ja-JP" altLang="en-US" sz="700" b="0" i="0" u="none" strike="noStrike" kern="0" cap="none" spc="0" normalizeH="0" baseline="0" noProof="0">
                <a:ln>
                  <a:noFill/>
                </a:ln>
                <a:solidFill>
                  <a:srgbClr val="0D0D0D"/>
                </a:solidFill>
                <a:effectLst/>
                <a:uLnTx/>
                <a:uFillTx/>
                <a:latin typeface="Meiryo"/>
                <a:ea typeface="Meiryo"/>
              </a:rPr>
              <a:t>はマルチデバイスの略称です。</a:t>
            </a:r>
          </a:p>
          <a:p>
            <a:pPr marL="0" marR="0" lvl="0" indent="0" defTabSz="914400" eaLnBrk="1" fontAlgn="auto" latinLnBrk="0" hangingPunct="1">
              <a:spcBef>
                <a:spcPts val="0"/>
              </a:spcBef>
              <a:spcAft>
                <a:spcPts val="0"/>
              </a:spcAft>
              <a:buClrTx/>
              <a:buSzTx/>
              <a:buFontTx/>
              <a:buNone/>
              <a:tabLst/>
              <a:defRPr/>
            </a:pPr>
            <a:r>
              <a:rPr lang="en-US" altLang="ja-JP" sz="700" b="0" i="0" u="none" strike="noStrike" kern="0" cap="none" spc="0" normalizeH="0" baseline="0" noProof="0">
                <a:ln>
                  <a:noFill/>
                </a:ln>
                <a:solidFill>
                  <a:srgbClr val="0D0D0D"/>
                </a:solidFill>
                <a:effectLst/>
                <a:uLnTx/>
                <a:uFillTx/>
                <a:latin typeface="Meiryo"/>
                <a:ea typeface="Meiryo"/>
              </a:rPr>
              <a:t>※</a:t>
            </a:r>
            <a:r>
              <a:rPr lang="en-US" altLang="ja-JP" sz="700" b="0" i="0" u="none" strike="noStrike" kern="0" cap="none" spc="0" normalizeH="0" baseline="0" noProof="0" err="1">
                <a:ln>
                  <a:noFill/>
                </a:ln>
                <a:solidFill>
                  <a:srgbClr val="0D0D0D"/>
                </a:solidFill>
                <a:effectLst/>
                <a:uLnTx/>
                <a:uFillTx/>
                <a:latin typeface="Meiryo"/>
                <a:ea typeface="Meiryo"/>
              </a:rPr>
              <a:t>vimps</a:t>
            </a:r>
            <a:r>
              <a:rPr lang="ja-JP" altLang="en-US" sz="700" b="0" i="0" u="none" strike="noStrike" kern="0" cap="none" spc="0" normalizeH="0" baseline="0" noProof="0">
                <a:ln>
                  <a:noFill/>
                </a:ln>
                <a:solidFill>
                  <a:srgbClr val="0D0D0D"/>
                </a:solidFill>
                <a:effectLst/>
                <a:uLnTx/>
                <a:uFillTx/>
                <a:latin typeface="Meiryo"/>
                <a:ea typeface="Meiryo"/>
              </a:rPr>
              <a:t>はビューアブルインプレッションの略称です。</a:t>
            </a:r>
          </a:p>
          <a:p>
            <a:pPr marL="0" marR="0" lvl="0" indent="0" defTabSz="914400" eaLnBrk="1" fontAlgn="auto" latinLnBrk="0" hangingPunct="1">
              <a:spcBef>
                <a:spcPts val="0"/>
              </a:spcBef>
              <a:spcAft>
                <a:spcPts val="0"/>
              </a:spcAft>
              <a:buClrTx/>
              <a:buSzTx/>
              <a:buFontTx/>
              <a:buNone/>
              <a:tabLst/>
              <a:defRPr/>
            </a:pPr>
            <a:r>
              <a:rPr lang="en-US" altLang="ja-JP" sz="700" b="1" i="0" u="none" strike="noStrike" kern="0" cap="none" spc="0" normalizeH="0" baseline="0" noProof="0">
                <a:ln>
                  <a:noFill/>
                </a:ln>
                <a:solidFill>
                  <a:srgbClr val="FF0033"/>
                </a:solidFill>
                <a:effectLst/>
                <a:uLnTx/>
                <a:uFillTx/>
                <a:latin typeface="Meiryo"/>
                <a:ea typeface="Meiryo"/>
              </a:rPr>
              <a:t>※</a:t>
            </a:r>
            <a:r>
              <a:rPr lang="ja-JP" altLang="en-US" sz="700" b="1" i="0" u="none" strike="noStrike" kern="0" cap="none" spc="0" normalizeH="0" baseline="0" noProof="0">
                <a:ln>
                  <a:noFill/>
                </a:ln>
                <a:solidFill>
                  <a:srgbClr val="FF0033"/>
                </a:solidFill>
                <a:effectLst/>
                <a:uLnTx/>
                <a:uFillTx/>
                <a:latin typeface="Meiryo"/>
                <a:ea typeface="Meiryo"/>
              </a:rPr>
              <a:t>同一広告主様において、連続した日付での予約は各デバイスごとに</a:t>
            </a:r>
            <a:r>
              <a:rPr lang="en-US" altLang="ja-JP" sz="700" b="1" i="0" u="none" strike="noStrike" kern="0" cap="none" spc="0" normalizeH="0" baseline="0" noProof="0">
                <a:ln>
                  <a:noFill/>
                </a:ln>
                <a:solidFill>
                  <a:srgbClr val="FF0033"/>
                </a:solidFill>
                <a:effectLst/>
                <a:uLnTx/>
                <a:uFillTx/>
                <a:latin typeface="Meiryo"/>
                <a:ea typeface="Meiryo"/>
              </a:rPr>
              <a:t>2</a:t>
            </a:r>
            <a:r>
              <a:rPr lang="ja-JP" altLang="en-US" sz="700" b="1" i="0" u="none" strike="noStrike" kern="0" cap="none" spc="0" normalizeH="0" baseline="0" noProof="0">
                <a:ln>
                  <a:noFill/>
                </a:ln>
                <a:solidFill>
                  <a:srgbClr val="FF0033"/>
                </a:solidFill>
                <a:effectLst/>
                <a:uLnTx/>
                <a:uFillTx/>
                <a:latin typeface="Meiryo"/>
                <a:ea typeface="Meiryo"/>
              </a:rPr>
              <a:t>日を上限とします。</a:t>
            </a:r>
            <a:r>
              <a:rPr lang="ja-JP" sz="700" b="1" kern="0">
                <a:solidFill>
                  <a:srgbClr val="FF0033"/>
                </a:solidFill>
                <a:latin typeface="Meiryo"/>
                <a:ea typeface="Meiryo"/>
              </a:rPr>
              <a:t>（SP単体での掲載も含む）</a:t>
            </a:r>
            <a:endParaRPr lang="en-US" altLang="ja-JP" sz="700" b="1" i="0" u="none" strike="noStrike" kern="0" cap="none" spc="0" normalizeH="0" baseline="0" noProof="0">
              <a:ln>
                <a:noFill/>
              </a:ln>
              <a:solidFill>
                <a:srgbClr val="FF0033"/>
              </a:solidFill>
              <a:effectLst/>
              <a:uLnTx/>
              <a:uFillTx/>
              <a:latin typeface="Meiryo"/>
              <a:ea typeface="Meiryo"/>
            </a:endParaRPr>
          </a:p>
          <a:p>
            <a:pPr marL="0" marR="0" lvl="0" indent="0" defTabSz="914400" eaLnBrk="1" fontAlgn="auto" latinLnBrk="0" hangingPunct="1">
              <a:spcBef>
                <a:spcPts val="0"/>
              </a:spcBef>
              <a:spcAft>
                <a:spcPts val="0"/>
              </a:spcAft>
              <a:buClrTx/>
              <a:buSzTx/>
              <a:buFontTx/>
              <a:buNone/>
              <a:tabLst/>
              <a:defRPr/>
            </a:pPr>
            <a:r>
              <a:rPr lang="ja-JP" altLang="en-US" sz="700" b="1" i="0" u="none" strike="noStrike" kern="0" cap="none" spc="0" normalizeH="0" baseline="0" noProof="0">
                <a:ln>
                  <a:noFill/>
                </a:ln>
                <a:solidFill>
                  <a:srgbClr val="FF0033"/>
                </a:solidFill>
                <a:effectLst/>
                <a:uLnTx/>
                <a:uFillTx/>
                <a:latin typeface="Meiryo"/>
                <a:ea typeface="Meiryo"/>
              </a:rPr>
              <a:t>ただし、</a:t>
            </a:r>
            <a:r>
              <a:rPr lang="en-US" altLang="ja-JP" sz="700" b="1" i="0" u="none" strike="noStrike" kern="0" cap="none" spc="0" normalizeH="0" baseline="0" noProof="0">
                <a:ln>
                  <a:noFill/>
                </a:ln>
                <a:solidFill>
                  <a:srgbClr val="FF0033"/>
                </a:solidFill>
                <a:effectLst/>
                <a:uLnTx/>
                <a:uFillTx/>
                <a:latin typeface="Meiryo"/>
                <a:ea typeface="Meiryo"/>
              </a:rPr>
              <a:t>2</a:t>
            </a:r>
            <a:r>
              <a:rPr lang="ja-JP" altLang="en-US" sz="700" b="1" i="0" u="none" strike="noStrike" kern="0" cap="none" spc="0" normalizeH="0" baseline="0" noProof="0">
                <a:ln>
                  <a:noFill/>
                </a:ln>
                <a:solidFill>
                  <a:srgbClr val="FF0033"/>
                </a:solidFill>
                <a:effectLst/>
                <a:uLnTx/>
                <a:uFillTx/>
                <a:latin typeface="Meiryo"/>
                <a:ea typeface="Meiryo"/>
              </a:rPr>
              <a:t>日連続で同一クリエイティブ（画像・見出し）や同等のクリエイティブを掲載することはできません</a:t>
            </a:r>
            <a:r>
              <a:rPr lang="ja-JP" altLang="en-US" sz="800" b="1" i="0" u="none" strike="noStrike" kern="0" cap="none" spc="0" normalizeH="0" baseline="0" noProof="0">
                <a:ln>
                  <a:noFill/>
                </a:ln>
                <a:solidFill>
                  <a:srgbClr val="FF0033"/>
                </a:solidFill>
                <a:effectLst/>
                <a:uLnTx/>
                <a:uFillTx/>
                <a:latin typeface="Meiryo"/>
                <a:ea typeface="Meiryo"/>
              </a:rPr>
              <a:t>。</a:t>
            </a:r>
          </a:p>
        </p:txBody>
      </p:sp>
    </p:spTree>
    <p:extLst>
      <p:ext uri="{BB962C8B-B14F-4D97-AF65-F5344CB8AC3E}">
        <p14:creationId xmlns:p14="http://schemas.microsoft.com/office/powerpoint/2010/main" val="9675635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78F5D95-D77D-F979-CDCE-10C7F4EC7B58}"/>
              </a:ext>
            </a:extLst>
          </p:cNvPr>
          <p:cNvSpPr>
            <a:spLocks noGrp="1"/>
          </p:cNvSpPr>
          <p:nvPr>
            <p:ph type="body" sz="quarter" idx="12"/>
          </p:nvPr>
        </p:nvSpPr>
        <p:spPr/>
        <p:txBody>
          <a:bodyPr/>
          <a:lstStyle/>
          <a:p>
            <a:pPr marL="0" indent="0">
              <a:buNone/>
            </a:pPr>
            <a:r>
              <a:rPr kumimoji="1" lang="ja-JP" altLang="en-US"/>
              <a:t>商品スペック</a:t>
            </a:r>
            <a:endParaRPr kumimoji="1" lang="en-US" altLang="ja-JP"/>
          </a:p>
        </p:txBody>
      </p:sp>
      <p:pic>
        <p:nvPicPr>
          <p:cNvPr id="10" name="図プレースホルダー 6" descr="アイコン&#10;&#10;自動的に生成された説明">
            <a:extLst>
              <a:ext uri="{FF2B5EF4-FFF2-40B4-BE49-F238E27FC236}">
                <a16:creationId xmlns:a16="http://schemas.microsoft.com/office/drawing/2014/main" id="{81187BB5-6F00-5BDC-31E4-D4DB8F31970F}"/>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DC6224D2-567D-4B65-5566-F7CEE090D522}"/>
              </a:ext>
            </a:extLst>
          </p:cNvPr>
          <p:cNvSpPr>
            <a:spLocks noGrp="1"/>
          </p:cNvSpPr>
          <p:nvPr>
            <p:ph type="body" sz="quarter" idx="10"/>
          </p:nvPr>
        </p:nvSpPr>
        <p:spPr/>
        <p:txBody>
          <a:bodyPr/>
          <a:lstStyle/>
          <a:p>
            <a:r>
              <a:rPr kumimoji="1" lang="en-US" altLang="ja-JP" sz="2000" b="1" i="0">
                <a:latin typeface="Meiryo" panose="020B0604030504040204" pitchFamily="34" charset="-128"/>
                <a:ea typeface="Meiryo" panose="020B0604030504040204" pitchFamily="34" charset="-128"/>
              </a:rPr>
              <a:t>Yahoo! JAPAN</a:t>
            </a:r>
            <a:r>
              <a:rPr kumimoji="1" lang="ja-JP" altLang="en-US" sz="2000" b="1" i="0">
                <a:latin typeface="Meiryo" panose="020B0604030504040204" pitchFamily="34" charset="-128"/>
                <a:ea typeface="Meiryo" panose="020B0604030504040204" pitchFamily="34" charset="-128"/>
              </a:rPr>
              <a:t>　トップページ　トピックス</a:t>
            </a:r>
            <a:r>
              <a:rPr kumimoji="1" lang="en-US" altLang="ja-JP" sz="2000" b="1" i="0">
                <a:latin typeface="Meiryo" panose="020B0604030504040204" pitchFamily="34" charset="-128"/>
                <a:ea typeface="Meiryo" panose="020B0604030504040204" pitchFamily="34" charset="-128"/>
              </a:rPr>
              <a:t>PR</a:t>
            </a:r>
            <a:r>
              <a:rPr lang="ja-JP" altLang="en-US" sz="2000"/>
              <a:t>　</a:t>
            </a:r>
            <a:r>
              <a:rPr lang="en-US" altLang="ja-JP" sz="2000"/>
              <a:t>PC</a:t>
            </a:r>
            <a:endParaRPr lang="ja-JP" altLang="en-US" sz="2000" b="1" i="0" u="none" strike="noStrike">
              <a:solidFill>
                <a:srgbClr val="002060"/>
              </a:solidFill>
              <a:effectLst/>
              <a:latin typeface="Meiryo"/>
              <a:ea typeface="Meiryo"/>
            </a:endParaRPr>
          </a:p>
        </p:txBody>
      </p:sp>
      <p:graphicFrame>
        <p:nvGraphicFramePr>
          <p:cNvPr id="11" name="表 10">
            <a:extLst>
              <a:ext uri="{FF2B5EF4-FFF2-40B4-BE49-F238E27FC236}">
                <a16:creationId xmlns:a16="http://schemas.microsoft.com/office/drawing/2014/main" id="{3B0A33E1-FBBB-3582-0E41-0FF83DD41FE4}"/>
              </a:ext>
            </a:extLst>
          </p:cNvPr>
          <p:cNvGraphicFramePr>
            <a:graphicFrameLocks noGrp="1"/>
          </p:cNvGraphicFramePr>
          <p:nvPr>
            <p:extLst>
              <p:ext uri="{D42A27DB-BD31-4B8C-83A1-F6EECF244321}">
                <p14:modId xmlns:p14="http://schemas.microsoft.com/office/powerpoint/2010/main" val="1915008084"/>
              </p:ext>
            </p:extLst>
          </p:nvPr>
        </p:nvGraphicFramePr>
        <p:xfrm>
          <a:off x="5195777" y="871177"/>
          <a:ext cx="6372337" cy="5893260"/>
        </p:xfrm>
        <a:graphic>
          <a:graphicData uri="http://schemas.openxmlformats.org/drawingml/2006/table">
            <a:tbl>
              <a:tblPr/>
              <a:tblGrid>
                <a:gridCol w="902215">
                  <a:extLst>
                    <a:ext uri="{9D8B030D-6E8A-4147-A177-3AD203B41FA5}">
                      <a16:colId xmlns:a16="http://schemas.microsoft.com/office/drawing/2014/main" val="3131085178"/>
                    </a:ext>
                  </a:extLst>
                </a:gridCol>
                <a:gridCol w="2735061">
                  <a:extLst>
                    <a:ext uri="{9D8B030D-6E8A-4147-A177-3AD203B41FA5}">
                      <a16:colId xmlns:a16="http://schemas.microsoft.com/office/drawing/2014/main" val="3425513550"/>
                    </a:ext>
                  </a:extLst>
                </a:gridCol>
                <a:gridCol w="2735061">
                  <a:extLst>
                    <a:ext uri="{9D8B030D-6E8A-4147-A177-3AD203B41FA5}">
                      <a16:colId xmlns:a16="http://schemas.microsoft.com/office/drawing/2014/main" val="1165860117"/>
                    </a:ext>
                  </a:extLst>
                </a:gridCol>
              </a:tblGrid>
              <a:tr h="486000">
                <a:tc>
                  <a:txBody>
                    <a:bodyPr/>
                    <a:lstStyle/>
                    <a:p>
                      <a:pPr algn="ctr" rtl="0" fontAlgn="ctr"/>
                      <a:r>
                        <a:rPr lang="ja-JP" altLang="en-US" sz="900" b="1" i="0" u="none" strike="noStrike">
                          <a:solidFill>
                            <a:srgbClr val="FFFFFF"/>
                          </a:solidFill>
                          <a:effectLst/>
                          <a:latin typeface="Meiryo" panose="020B0604030504040204" pitchFamily="50" charset="-128"/>
                          <a:ea typeface="Meiryo" panose="020B0604030504040204" pitchFamily="50" charset="-128"/>
                        </a:rPr>
                        <a:t>商品名</a:t>
                      </a:r>
                    </a:p>
                  </a:txBody>
                  <a:tcPr marL="5250" marR="5250" marT="5250" marB="0" anchor="ctr">
                    <a:lnL>
                      <a:noFill/>
                    </a:lnL>
                    <a:lnR w="190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00003E"/>
                    </a:solidFill>
                  </a:tcPr>
                </a:tc>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900" b="1" i="0" u="none" strike="noStrike" kern="1200">
                          <a:solidFill>
                            <a:srgbClr val="FFFFFF"/>
                          </a:solidFill>
                          <a:effectLst/>
                          <a:latin typeface="Meiryo"/>
                          <a:ea typeface="Meiryo"/>
                          <a:cs typeface="+mn-cs"/>
                        </a:rPr>
                        <a:t>Yahoo! JAPAN</a:t>
                      </a:r>
                      <a:r>
                        <a:rPr kumimoji="1" lang="ja-JP" altLang="en-US" sz="900" b="1" i="0" u="none" strike="noStrike" kern="1200">
                          <a:solidFill>
                            <a:srgbClr val="FFFFFF"/>
                          </a:solidFill>
                          <a:effectLst/>
                          <a:latin typeface="Meiryo"/>
                          <a:ea typeface="Meiryo"/>
                          <a:cs typeface="+mn-cs"/>
                        </a:rPr>
                        <a:t>　トップページ　トピックス</a:t>
                      </a:r>
                      <a:r>
                        <a:rPr kumimoji="1" lang="en-US" altLang="ja-JP" sz="900" b="1" i="0" u="none" strike="noStrike" kern="1200">
                          <a:solidFill>
                            <a:srgbClr val="FFFFFF"/>
                          </a:solidFill>
                          <a:effectLst/>
                          <a:latin typeface="Meiryo"/>
                          <a:ea typeface="Meiryo"/>
                          <a:cs typeface="+mn-cs"/>
                        </a:rPr>
                        <a:t>PR</a:t>
                      </a:r>
                      <a:r>
                        <a:rPr kumimoji="1" lang="ja-JP" altLang="en-US" sz="900" b="1" i="0" u="none" strike="noStrike" kern="1200">
                          <a:solidFill>
                            <a:srgbClr val="FFFFFF"/>
                          </a:solidFill>
                          <a:effectLst/>
                          <a:latin typeface="Meiryo"/>
                          <a:ea typeface="Meiryo"/>
                          <a:cs typeface="+mn-cs"/>
                        </a:rPr>
                        <a:t>　</a:t>
                      </a:r>
                      <a:r>
                        <a:rPr kumimoji="1" lang="en-US" altLang="ja-JP" sz="900" b="1" i="0" u="none" strike="noStrike" kern="1200">
                          <a:solidFill>
                            <a:srgbClr val="FFFFFF"/>
                          </a:solidFill>
                          <a:effectLst/>
                          <a:latin typeface="Meiryo"/>
                          <a:ea typeface="Meiryo"/>
                          <a:cs typeface="+mn-cs"/>
                        </a:rPr>
                        <a:t>PC</a:t>
                      </a:r>
                      <a:r>
                        <a:rPr kumimoji="1" lang="ja-JP" altLang="en-US" sz="900" b="1" i="0" u="none" strike="noStrike" kern="1200">
                          <a:solidFill>
                            <a:srgbClr val="FFFFFF"/>
                          </a:solidFill>
                          <a:effectLst/>
                          <a:latin typeface="Meiryo"/>
                          <a:ea typeface="Meiryo"/>
                          <a:cs typeface="+mn-cs"/>
                        </a:rPr>
                        <a:t>（</a:t>
                      </a:r>
                      <a:r>
                        <a:rPr kumimoji="1" lang="en-US" altLang="ja-JP" sz="900" b="1" i="0" u="none" strike="noStrike" kern="1200">
                          <a:solidFill>
                            <a:srgbClr val="FFFFFF"/>
                          </a:solidFill>
                          <a:effectLst/>
                          <a:latin typeface="Meiryo"/>
                          <a:ea typeface="Meiryo"/>
                          <a:cs typeface="+mn-cs"/>
                        </a:rPr>
                        <a:t>FQ4</a:t>
                      </a:r>
                      <a:r>
                        <a:rPr kumimoji="1" lang="ja-JP" altLang="en-US" sz="900" b="1" i="0" u="none" strike="noStrike" kern="1200">
                          <a:solidFill>
                            <a:srgbClr val="FFFFFF"/>
                          </a:solidFill>
                          <a:effectLst/>
                          <a:latin typeface="Meiryo"/>
                          <a:ea typeface="Meiryo"/>
                          <a:cs typeface="+mn-cs"/>
                        </a:rPr>
                        <a:t>）（月～金）</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00003E"/>
                    </a:solidFill>
                  </a:tcPr>
                </a:tc>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900" b="1" i="0" u="none" strike="noStrike" kern="1200">
                          <a:solidFill>
                            <a:srgbClr val="FFFFFF"/>
                          </a:solidFill>
                          <a:effectLst/>
                          <a:latin typeface="Meiryo"/>
                          <a:ea typeface="Meiryo"/>
                          <a:cs typeface="+mn-cs"/>
                        </a:rPr>
                        <a:t>Yahoo! JAPAN</a:t>
                      </a:r>
                      <a:r>
                        <a:rPr kumimoji="1" lang="ja-JP" altLang="en-US" sz="900" b="1" i="0" u="none" strike="noStrike" kern="1200">
                          <a:solidFill>
                            <a:srgbClr val="FFFFFF"/>
                          </a:solidFill>
                          <a:effectLst/>
                          <a:latin typeface="Meiryo"/>
                          <a:ea typeface="Meiryo"/>
                          <a:cs typeface="+mn-cs"/>
                        </a:rPr>
                        <a:t>　トップページ　トピックス</a:t>
                      </a:r>
                      <a:r>
                        <a:rPr kumimoji="1" lang="en-US" altLang="ja-JP" sz="900" b="1" i="0" u="none" strike="noStrike" kern="1200">
                          <a:solidFill>
                            <a:srgbClr val="FFFFFF"/>
                          </a:solidFill>
                          <a:effectLst/>
                          <a:latin typeface="Meiryo"/>
                          <a:ea typeface="Meiryo"/>
                          <a:cs typeface="+mn-cs"/>
                        </a:rPr>
                        <a:t>PR</a:t>
                      </a:r>
                      <a:r>
                        <a:rPr kumimoji="1" lang="ja-JP" altLang="en-US" sz="900" b="1" i="0" u="none" strike="noStrike" kern="1200">
                          <a:solidFill>
                            <a:srgbClr val="FFFFFF"/>
                          </a:solidFill>
                          <a:effectLst/>
                          <a:latin typeface="Meiryo"/>
                          <a:ea typeface="Meiryo"/>
                          <a:cs typeface="+mn-cs"/>
                        </a:rPr>
                        <a:t>　</a:t>
                      </a:r>
                      <a:r>
                        <a:rPr kumimoji="1" lang="en-US" altLang="ja-JP" sz="900" b="1" i="0" u="none" strike="noStrike" kern="1200">
                          <a:solidFill>
                            <a:srgbClr val="FFFFFF"/>
                          </a:solidFill>
                          <a:effectLst/>
                          <a:latin typeface="Meiryo"/>
                          <a:ea typeface="Meiryo"/>
                          <a:cs typeface="+mn-cs"/>
                        </a:rPr>
                        <a:t>PC</a:t>
                      </a:r>
                      <a:r>
                        <a:rPr kumimoji="1" lang="ja-JP" altLang="en-US" sz="900" b="1" i="0" u="none" strike="noStrike" kern="1200">
                          <a:solidFill>
                            <a:srgbClr val="FFFFFF"/>
                          </a:solidFill>
                          <a:effectLst/>
                          <a:latin typeface="Meiryo"/>
                          <a:ea typeface="Meiryo"/>
                          <a:cs typeface="+mn-cs"/>
                        </a:rPr>
                        <a:t>（</a:t>
                      </a:r>
                      <a:r>
                        <a:rPr kumimoji="1" lang="en-US" altLang="ja-JP" sz="900" b="1" i="0" u="none" strike="noStrike" kern="1200">
                          <a:solidFill>
                            <a:srgbClr val="FFFFFF"/>
                          </a:solidFill>
                          <a:effectLst/>
                          <a:latin typeface="Meiryo"/>
                          <a:ea typeface="Meiryo"/>
                          <a:cs typeface="+mn-cs"/>
                        </a:rPr>
                        <a:t>FQ4</a:t>
                      </a:r>
                      <a:r>
                        <a:rPr kumimoji="1" lang="ja-JP" altLang="en-US" sz="900" b="1" i="0" u="none" strike="noStrike" kern="1200">
                          <a:solidFill>
                            <a:srgbClr val="FFFFFF"/>
                          </a:solidFill>
                          <a:effectLst/>
                          <a:latin typeface="Meiryo"/>
                          <a:ea typeface="Meiryo"/>
                          <a:cs typeface="+mn-cs"/>
                        </a:rPr>
                        <a:t>）（土日）</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00003E"/>
                    </a:solidFill>
                  </a:tcPr>
                </a:tc>
                <a:extLst>
                  <a:ext uri="{0D108BD9-81ED-4DB2-BD59-A6C34878D82A}">
                    <a16:rowId xmlns:a16="http://schemas.microsoft.com/office/drawing/2014/main" val="87160056"/>
                  </a:ext>
                </a:extLst>
              </a:tr>
              <a:tr h="324000">
                <a:tc>
                  <a:txBody>
                    <a:bodyPr/>
                    <a:lstStyle/>
                    <a:p>
                      <a:pPr algn="ctr" rtl="0" fontAlgn="ctr"/>
                      <a:r>
                        <a:rPr lang="ja-JP" altLang="en-US" sz="900" b="0" i="0" u="none" strike="noStrike">
                          <a:solidFill>
                            <a:srgbClr val="FFFFFF"/>
                          </a:solidFill>
                          <a:effectLst/>
                          <a:latin typeface="Meiryo"/>
                          <a:ea typeface="Meiryo"/>
                        </a:rPr>
                        <a:t>商品</a:t>
                      </a:r>
                      <a:r>
                        <a:rPr lang="en-US" altLang="ja-JP" sz="900" b="0" i="0" u="none" strike="noStrike">
                          <a:solidFill>
                            <a:srgbClr val="FFFFFF"/>
                          </a:solidFill>
                          <a:effectLst/>
                          <a:latin typeface="Meiryo"/>
                          <a:ea typeface="Meiryo"/>
                        </a:rPr>
                        <a:t>ID</a:t>
                      </a:r>
                      <a:endParaRPr lang="ja-JP" altLang="en-US" sz="900" b="0" i="0" u="none" strike="noStrike" dirty="0">
                        <a:solidFill>
                          <a:srgbClr val="FFFFFF"/>
                        </a:solidFill>
                        <a:effectLst/>
                        <a:latin typeface="Meiryo"/>
                        <a:ea typeface="Meiryo"/>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a:ea typeface="Meiryo"/>
                          <a:cs typeface="+mn-cs"/>
                        </a:rPr>
                        <a:t>1000011683</a:t>
                      </a:r>
                      <a:endParaRPr kumimoji="1" lang="ja-JP" altLang="en-US" sz="900" b="0" i="0" kern="1200" dirty="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3E">
                        <a:alpha val="10196"/>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a:ea typeface="Meiryo"/>
                          <a:cs typeface="+mn-cs"/>
                        </a:rPr>
                        <a:t>1000011704</a:t>
                      </a:r>
                      <a:endParaRPr kumimoji="1" lang="ja-JP" altLang="en-US" sz="900" b="0" i="0" kern="1200" dirty="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3363351422"/>
                  </a:ext>
                </a:extLst>
              </a:tr>
              <a:tr h="324000">
                <a:tc>
                  <a:txBody>
                    <a:bodyPr/>
                    <a:lstStyle/>
                    <a:p>
                      <a:pPr algn="ctr" rtl="0" fontAlgn="ctr"/>
                      <a:r>
                        <a:rPr lang="ja-JP" altLang="en-US" sz="900" b="0" i="0" u="none" strike="noStrike">
                          <a:solidFill>
                            <a:srgbClr val="FFFFFF"/>
                          </a:solidFill>
                          <a:effectLst/>
                          <a:latin typeface="Meiryo" panose="020B0604030504040204" pitchFamily="50" charset="-128"/>
                          <a:ea typeface="Meiryo" panose="020B0604030504040204" pitchFamily="50" charset="-128"/>
                        </a:rPr>
                        <a:t>デバイス</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a:solidFill>
                            <a:srgbClr val="0D0D0D"/>
                          </a:solidFill>
                          <a:latin typeface="Meiryo"/>
                          <a:ea typeface="Meiryo"/>
                          <a:cs typeface="+mn-cs"/>
                        </a:rPr>
                        <a:t>PC</a:t>
                      </a:r>
                      <a:endParaRPr kumimoji="1" lang="ja-JP" altLang="en-US" sz="900" b="0" i="0" kern="1200" dirty="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900" b="0" i="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741236972"/>
                  </a:ext>
                </a:extLst>
              </a:tr>
              <a:tr h="324000">
                <a:tc>
                  <a:txBody>
                    <a:bodyPr/>
                    <a:lstStyle/>
                    <a:p>
                      <a:pPr algn="ctr" rtl="0" fontAlgn="ctr"/>
                      <a:r>
                        <a:rPr lang="ja-JP" altLang="en-US" sz="900" b="0" i="0" u="none" strike="noStrike">
                          <a:solidFill>
                            <a:srgbClr val="FFFFFF"/>
                          </a:solidFill>
                          <a:effectLst/>
                          <a:latin typeface="Meiryo" panose="020B0604030504040204" pitchFamily="50" charset="-128"/>
                          <a:ea typeface="Meiryo" panose="020B0604030504040204" pitchFamily="50" charset="-128"/>
                        </a:rPr>
                        <a:t>掲載面</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a:solidFill>
                            <a:srgbClr val="0D0D0D"/>
                          </a:solidFill>
                          <a:latin typeface="Meiryo"/>
                          <a:ea typeface="Meiryo"/>
                          <a:cs typeface="+mn-cs"/>
                        </a:rPr>
                        <a:t>Yahoo! JAPAN</a:t>
                      </a:r>
                      <a:r>
                        <a:rPr kumimoji="1" lang="ja-JP" altLang="en-US" sz="900" b="0" i="0" kern="1200">
                          <a:solidFill>
                            <a:srgbClr val="0D0D0D"/>
                          </a:solidFill>
                          <a:latin typeface="Meiryo"/>
                          <a:ea typeface="Meiryo"/>
                          <a:cs typeface="+mn-cs"/>
                        </a:rPr>
                        <a:t>　トップページ　トピックス</a:t>
                      </a:r>
                      <a:r>
                        <a:rPr kumimoji="1" lang="en-US" altLang="ja-JP" sz="900" b="0" i="0" kern="1200">
                          <a:solidFill>
                            <a:srgbClr val="0D0D0D"/>
                          </a:solidFill>
                          <a:latin typeface="Meiryo"/>
                          <a:ea typeface="Meiryo"/>
                          <a:cs typeface="+mn-cs"/>
                        </a:rPr>
                        <a:t>PR</a:t>
                      </a:r>
                      <a:endParaRPr kumimoji="1" lang="en-US" altLang="ja-JP" sz="900" b="0" i="0" kern="1200" dirty="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900" b="0" i="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48400791"/>
                  </a:ext>
                </a:extLst>
              </a:tr>
              <a:tr h="324000">
                <a:tc>
                  <a:txBody>
                    <a:bodyPr/>
                    <a:lstStyle/>
                    <a:p>
                      <a:pPr algn="ctr" rtl="0" fontAlgn="ctr"/>
                      <a:r>
                        <a:rPr lang="ja-JP" altLang="en-US" sz="900" b="0" i="0" u="none" strike="noStrike">
                          <a:solidFill>
                            <a:srgbClr val="FFFFFF"/>
                          </a:solidFill>
                          <a:effectLst/>
                          <a:latin typeface="Meiryo" panose="020B0604030504040204" pitchFamily="50" charset="-128"/>
                          <a:ea typeface="Meiryo" panose="020B0604030504040204" pitchFamily="50" charset="-128"/>
                        </a:rPr>
                        <a:t>掲載位置</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a:solidFill>
                            <a:srgbClr val="0D0D0D"/>
                          </a:solidFill>
                          <a:latin typeface="Meiryo"/>
                          <a:ea typeface="Meiryo"/>
                          <a:cs typeface="+mn-cs"/>
                        </a:rPr>
                        <a:t>Yahoo! JAPAN</a:t>
                      </a:r>
                      <a:r>
                        <a:rPr kumimoji="1" lang="ja-JP" altLang="en-US" sz="900" b="0" i="0" kern="1200">
                          <a:solidFill>
                            <a:srgbClr val="0D0D0D"/>
                          </a:solidFill>
                          <a:latin typeface="Meiryo"/>
                          <a:ea typeface="Meiryo"/>
                          <a:cs typeface="+mn-cs"/>
                        </a:rPr>
                        <a:t>トップページのトップページトピックス内</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900" b="0" i="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2885288285"/>
                  </a:ext>
                </a:extLst>
              </a:tr>
              <a:tr h="324000">
                <a:tc>
                  <a:txBody>
                    <a:bodyPr/>
                    <a:lstStyle/>
                    <a:p>
                      <a:pPr algn="ctr" rtl="0" fontAlgn="ctr"/>
                      <a:r>
                        <a:rPr lang="ja-JP" altLang="en-US" sz="900" b="0" i="0" u="none" strike="noStrike">
                          <a:solidFill>
                            <a:srgbClr val="FFFFFF"/>
                          </a:solidFill>
                          <a:effectLst/>
                          <a:latin typeface="Meiryo" panose="020B0604030504040204" pitchFamily="50" charset="-128"/>
                          <a:ea typeface="Meiryo" panose="020B0604030504040204" pitchFamily="50" charset="-128"/>
                        </a:rPr>
                        <a:t>予約開始日</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a:ea typeface="Meiryo"/>
                          <a:cs typeface="+mn-cs"/>
                        </a:rPr>
                        <a:t>2025</a:t>
                      </a:r>
                      <a:r>
                        <a:rPr kumimoji="1" lang="ja-JP" altLang="en-US" sz="900" b="0" i="0" u="none" strike="noStrike" kern="1200" cap="none" spc="0" normalizeH="0" baseline="0" noProof="0">
                          <a:ln>
                            <a:noFill/>
                          </a:ln>
                          <a:solidFill>
                            <a:srgbClr val="0D0D0D"/>
                          </a:solidFill>
                          <a:effectLst/>
                          <a:uLnTx/>
                          <a:uFillTx/>
                          <a:latin typeface="Meiryo"/>
                          <a:ea typeface="Meiryo"/>
                          <a:cs typeface="+mn-cs"/>
                        </a:rPr>
                        <a:t>年</a:t>
                      </a:r>
                      <a:r>
                        <a:rPr kumimoji="1" lang="en-US" altLang="ja-JP" sz="900" b="0" i="0" u="none" strike="noStrike" kern="1200" cap="none" spc="0" normalizeH="0" baseline="0" noProof="0">
                          <a:ln>
                            <a:noFill/>
                          </a:ln>
                          <a:solidFill>
                            <a:srgbClr val="0D0D0D"/>
                          </a:solidFill>
                          <a:effectLst/>
                          <a:uLnTx/>
                          <a:uFillTx/>
                          <a:latin typeface="Meiryo"/>
                          <a:ea typeface="Meiryo"/>
                          <a:cs typeface="+mn-cs"/>
                        </a:rPr>
                        <a:t>5</a:t>
                      </a:r>
                      <a:r>
                        <a:rPr kumimoji="1" lang="ja-JP" altLang="en-US" sz="900" b="0" i="0" u="none" strike="noStrike" kern="1200" cap="none" spc="0" normalizeH="0" baseline="0" noProof="0">
                          <a:ln>
                            <a:noFill/>
                          </a:ln>
                          <a:solidFill>
                            <a:srgbClr val="0D0D0D"/>
                          </a:solidFill>
                          <a:effectLst/>
                          <a:uLnTx/>
                          <a:uFillTx/>
                          <a:latin typeface="Meiryo"/>
                          <a:ea typeface="Meiryo"/>
                          <a:cs typeface="+mn-cs"/>
                        </a:rPr>
                        <a:t>月</a:t>
                      </a:r>
                      <a:r>
                        <a:rPr kumimoji="1" lang="en-US" altLang="ja-JP" sz="900" b="0" i="0" u="none" strike="noStrike" kern="1200" cap="none" spc="0" normalizeH="0" baseline="0" noProof="0">
                          <a:ln>
                            <a:noFill/>
                          </a:ln>
                          <a:solidFill>
                            <a:srgbClr val="0D0D0D"/>
                          </a:solidFill>
                          <a:effectLst/>
                          <a:uLnTx/>
                          <a:uFillTx/>
                          <a:latin typeface="Meiryo"/>
                          <a:ea typeface="Meiryo"/>
                          <a:cs typeface="+mn-cs"/>
                        </a:rPr>
                        <a:t>29</a:t>
                      </a:r>
                      <a:r>
                        <a:rPr kumimoji="1" lang="ja-JP" altLang="en-US" sz="900" b="0" i="0" u="none" strike="noStrike" kern="1200" cap="none" spc="0" normalizeH="0" baseline="0" noProof="0">
                          <a:ln>
                            <a:noFill/>
                          </a:ln>
                          <a:solidFill>
                            <a:srgbClr val="0D0D0D"/>
                          </a:solidFill>
                          <a:effectLst/>
                          <a:uLnTx/>
                          <a:uFillTx/>
                          <a:latin typeface="Meiryo"/>
                          <a:ea typeface="Meiryo"/>
                          <a:cs typeface="+mn-cs"/>
                        </a:rPr>
                        <a:t>日（木）</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hMerge="1">
                  <a:txBody>
                    <a:bodyPr/>
                    <a:lstStyle/>
                    <a:p>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40129071"/>
                  </a:ext>
                </a:extLst>
              </a:tr>
              <a:tr h="324000">
                <a:tc>
                  <a:txBody>
                    <a:bodyPr/>
                    <a:lstStyle/>
                    <a:p>
                      <a:pPr algn="ctr" rtl="0" fontAlgn="ctr"/>
                      <a:r>
                        <a:rPr lang="ja-JP" altLang="en-US" sz="900" b="0" i="0" u="none" strike="noStrike">
                          <a:solidFill>
                            <a:srgbClr val="FFFFFF"/>
                          </a:solidFill>
                          <a:effectLst/>
                          <a:latin typeface="Meiryo" panose="020B0604030504040204" pitchFamily="50" charset="-128"/>
                          <a:ea typeface="Meiryo" panose="020B0604030504040204" pitchFamily="50" charset="-128"/>
                        </a:rPr>
                        <a:t>掲載期間</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a:ea typeface="Meiryo"/>
                          <a:cs typeface="+mn-cs"/>
                        </a:rPr>
                        <a:t>2025/06/01</a:t>
                      </a:r>
                      <a:r>
                        <a:rPr kumimoji="1" lang="ja-JP" altLang="en-US" sz="900" kern="1200">
                          <a:solidFill>
                            <a:srgbClr val="0D0D0D"/>
                          </a:solidFill>
                          <a:latin typeface="Meiryo"/>
                          <a:ea typeface="Meiryo"/>
                          <a:cs typeface="+mn-cs"/>
                        </a:rPr>
                        <a:t>（日）～</a:t>
                      </a:r>
                      <a:r>
                        <a:rPr kumimoji="1" lang="en-US" altLang="ja-JP" sz="900" kern="1200">
                          <a:solidFill>
                            <a:srgbClr val="0D0D0D"/>
                          </a:solidFill>
                          <a:latin typeface="Meiryo"/>
                          <a:ea typeface="Meiryo"/>
                          <a:cs typeface="+mn-cs"/>
                        </a:rPr>
                        <a:t>2025/09/30</a:t>
                      </a:r>
                      <a:r>
                        <a:rPr kumimoji="1" lang="ja-JP" altLang="en-US" sz="900" kern="1200">
                          <a:solidFill>
                            <a:srgbClr val="0D0D0D"/>
                          </a:solidFill>
                          <a:latin typeface="Meiryo"/>
                          <a:ea typeface="Meiryo"/>
                          <a:cs typeface="+mn-cs"/>
                        </a:rPr>
                        <a:t>（火）</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hMerge="1">
                  <a:txBody>
                    <a:bodyPr/>
                    <a:lstStyle/>
                    <a:p>
                      <a:pPr algn="ctr" rtl="0" fontAlgn="ctr"/>
                      <a:endParaRPr kumimoji="1" lang="ja-JP" altLang="en-US" sz="90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4033549575"/>
                  </a:ext>
                </a:extLst>
              </a:tr>
              <a:tr h="324000">
                <a:tc>
                  <a:txBody>
                    <a:bodyPr/>
                    <a:lstStyle/>
                    <a:p>
                      <a:pPr algn="ctr" rtl="0" fontAlgn="ctr"/>
                      <a:r>
                        <a:rPr lang="ja-JP" altLang="en-US" sz="900" b="0" i="0" u="none" strike="noStrike">
                          <a:solidFill>
                            <a:srgbClr val="FFFFFF"/>
                          </a:solidFill>
                          <a:effectLst/>
                          <a:latin typeface="Meiryo" panose="020B0604030504040204" pitchFamily="50" charset="-128"/>
                          <a:ea typeface="Meiryo" panose="020B0604030504040204" pitchFamily="50" charset="-128"/>
                        </a:rPr>
                        <a:t>購入期間</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a:solidFill>
                            <a:srgbClr val="0D0D0D"/>
                          </a:solidFill>
                          <a:latin typeface="Meiryo"/>
                          <a:ea typeface="Meiryo"/>
                          <a:cs typeface="+mn-cs"/>
                        </a:rPr>
                        <a:t>1</a:t>
                      </a:r>
                      <a:r>
                        <a:rPr kumimoji="1" lang="zh-TW" altLang="en-US" sz="900" b="0" i="0" kern="1200">
                          <a:solidFill>
                            <a:srgbClr val="0D0D0D"/>
                          </a:solidFill>
                          <a:latin typeface="Meiryo"/>
                          <a:ea typeface="Meiryo"/>
                          <a:cs typeface="+mn-cs"/>
                        </a:rPr>
                        <a:t>日間</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3E">
                        <a:alpha val="10196"/>
                      </a:srgbClr>
                    </a:solidFill>
                  </a:tcP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zh-TW" altLang="en-US" sz="900" b="0" i="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3197181867"/>
                  </a:ext>
                </a:extLst>
              </a:tr>
              <a:tr h="324000">
                <a:tc>
                  <a:txBody>
                    <a:bodyPr/>
                    <a:lstStyle/>
                    <a:p>
                      <a:pPr algn="ctr" rtl="0" fontAlgn="ctr"/>
                      <a:r>
                        <a:rPr lang="ja-JP" altLang="en-US" sz="900" b="0" i="0" u="none" strike="noStrike">
                          <a:solidFill>
                            <a:srgbClr val="FFFFFF"/>
                          </a:solidFill>
                          <a:effectLst/>
                          <a:latin typeface="Meiryo" panose="020B0604030504040204" pitchFamily="50" charset="-128"/>
                          <a:ea typeface="Meiryo" panose="020B0604030504040204" pitchFamily="50" charset="-128"/>
                        </a:rPr>
                        <a:t>ターゲティング</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a:txBody>
                    <a:bodyPr/>
                    <a:lstStyle/>
                    <a:p>
                      <a:pPr marL="445770" marR="0" lvl="0" indent="0" algn="l" defTabSz="914400" rtl="0" eaLnBrk="1" fontAlgn="ctr" latinLnBrk="0" hangingPunct="1">
                        <a:lnSpc>
                          <a:spcPct val="100000"/>
                        </a:lnSpc>
                        <a:spcBef>
                          <a:spcPts val="0"/>
                        </a:spcBef>
                        <a:spcAft>
                          <a:spcPts val="0"/>
                        </a:spcAft>
                        <a:buClrTx/>
                        <a:buSzTx/>
                        <a:buFontTx/>
                        <a:buNone/>
                        <a:tabLst/>
                        <a:defRPr/>
                      </a:pPr>
                      <a:r>
                        <a:rPr kumimoji="1" lang="ja-JP" altLang="en-US" sz="900" kern="1200">
                          <a:solidFill>
                            <a:srgbClr val="0D0D0D"/>
                          </a:solidFill>
                          <a:latin typeface="Meiryo" panose="020B0604030504040204" pitchFamily="34" charset="-128"/>
                          <a:ea typeface="Meiryo" panose="020B0604030504040204" pitchFamily="34" charset="-128"/>
                          <a:cs typeface="+mn-cs"/>
                        </a:rPr>
                        <a:t>・曜日・時間帯：月～金</a:t>
                      </a:r>
                    </a:p>
                    <a:p>
                      <a:pPr marL="445770" marR="0" lvl="0" indent="0" algn="l" defTabSz="914400" rtl="0" eaLnBrk="1" fontAlgn="ctr" latinLnBrk="0" hangingPunct="1">
                        <a:lnSpc>
                          <a:spcPct val="100000"/>
                        </a:lnSpc>
                        <a:spcBef>
                          <a:spcPts val="0"/>
                        </a:spcBef>
                        <a:spcAft>
                          <a:spcPts val="0"/>
                        </a:spcAft>
                        <a:buClrTx/>
                        <a:buSzTx/>
                        <a:buFontTx/>
                        <a:buNone/>
                        <a:tabLst/>
                        <a:defRPr/>
                      </a:pPr>
                      <a:r>
                        <a:rPr kumimoji="1" lang="ja-JP" altLang="en-US" sz="900" kern="1200">
                          <a:solidFill>
                            <a:srgbClr val="0D0D0D"/>
                          </a:solidFill>
                          <a:latin typeface="Meiryo"/>
                          <a:ea typeface="Meiryo"/>
                          <a:cs typeface="+mn-cs"/>
                        </a:rPr>
                        <a:t>・フリークエンシー：</a:t>
                      </a:r>
                      <a:r>
                        <a:rPr kumimoji="1" lang="en-US" altLang="ja-JP" sz="900" kern="1200">
                          <a:solidFill>
                            <a:srgbClr val="0D0D0D"/>
                          </a:solidFill>
                          <a:latin typeface="Meiryo"/>
                          <a:ea typeface="Meiryo"/>
                          <a:cs typeface="+mn-cs"/>
                        </a:rPr>
                        <a:t>4</a:t>
                      </a:r>
                      <a:r>
                        <a:rPr kumimoji="1" lang="ja-JP" altLang="en-US" sz="900" kern="1200">
                          <a:solidFill>
                            <a:srgbClr val="0D0D0D"/>
                          </a:solidFill>
                          <a:latin typeface="Meiryo"/>
                          <a:ea typeface="Meiryo"/>
                          <a:cs typeface="+mn-cs"/>
                        </a:rPr>
                        <a:t>回</a:t>
                      </a:r>
                      <a:r>
                        <a:rPr kumimoji="1" lang="en-US" altLang="ja-JP" sz="900" kern="1200">
                          <a:solidFill>
                            <a:srgbClr val="0D0D0D"/>
                          </a:solidFill>
                          <a:latin typeface="Meiryo"/>
                          <a:ea typeface="Meiryo"/>
                          <a:cs typeface="+mn-cs"/>
                        </a:rPr>
                        <a:t>/</a:t>
                      </a:r>
                      <a:r>
                        <a:rPr kumimoji="1" lang="ja-JP" altLang="en-US" sz="900" kern="1200">
                          <a:solidFill>
                            <a:srgbClr val="0D0D0D"/>
                          </a:solidFill>
                          <a:latin typeface="Meiryo"/>
                          <a:ea typeface="Meiryo"/>
                          <a:cs typeface="+mn-cs"/>
                        </a:rPr>
                        <a:t>通期（固定）</a:t>
                      </a:r>
                      <a:endParaRPr kumimoji="1" lang="zh-TW" altLang="en-US" sz="900" kern="120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3E">
                        <a:alpha val="10196"/>
                      </a:srgbClr>
                    </a:solidFill>
                  </a:tcPr>
                </a:tc>
                <a:tc>
                  <a:txBody>
                    <a:bodyPr/>
                    <a:lstStyle/>
                    <a:p>
                      <a:pPr marL="537845" marR="0" lvl="0" indent="-175895" algn="l" defTabSz="914400" rtl="0" eaLnBrk="1" fontAlgn="ctr" latinLnBrk="0" hangingPunct="1">
                        <a:lnSpc>
                          <a:spcPct val="100000"/>
                        </a:lnSpc>
                        <a:spcBef>
                          <a:spcPts val="0"/>
                        </a:spcBef>
                        <a:spcAft>
                          <a:spcPts val="0"/>
                        </a:spcAft>
                        <a:buClrTx/>
                        <a:buSzTx/>
                        <a:buFontTx/>
                        <a:buNone/>
                        <a:tabLst/>
                        <a:defRPr/>
                      </a:pPr>
                      <a:r>
                        <a:rPr kumimoji="1" lang="ja-JP" altLang="en-US" sz="900" kern="1200">
                          <a:solidFill>
                            <a:srgbClr val="0D0D0D"/>
                          </a:solidFill>
                          <a:latin typeface="Meiryo" panose="020B0604030504040204" pitchFamily="34" charset="-128"/>
                          <a:ea typeface="Meiryo" panose="020B0604030504040204" pitchFamily="34" charset="-128"/>
                          <a:cs typeface="+mn-cs"/>
                        </a:rPr>
                        <a:t>・曜日・時間帯：土日</a:t>
                      </a:r>
                    </a:p>
                    <a:p>
                      <a:pPr marL="537845" marR="0" lvl="0" indent="-175895" algn="l" defTabSz="914400" rtl="0" eaLnBrk="1" fontAlgn="ctr" latinLnBrk="0" hangingPunct="1">
                        <a:lnSpc>
                          <a:spcPct val="100000"/>
                        </a:lnSpc>
                        <a:spcBef>
                          <a:spcPts val="0"/>
                        </a:spcBef>
                        <a:spcAft>
                          <a:spcPts val="0"/>
                        </a:spcAft>
                        <a:buClrTx/>
                        <a:buSzTx/>
                        <a:buFontTx/>
                        <a:buNone/>
                        <a:tabLst/>
                        <a:defRPr/>
                      </a:pPr>
                      <a:r>
                        <a:rPr kumimoji="1" lang="ja-JP" altLang="en-US" sz="900" kern="1200">
                          <a:solidFill>
                            <a:srgbClr val="0D0D0D"/>
                          </a:solidFill>
                          <a:latin typeface="Meiryo"/>
                          <a:ea typeface="Meiryo"/>
                          <a:cs typeface="+mn-cs"/>
                        </a:rPr>
                        <a:t>・フリークエンシー：</a:t>
                      </a:r>
                      <a:r>
                        <a:rPr kumimoji="1" lang="en-US" altLang="ja-JP" sz="900" kern="1200">
                          <a:solidFill>
                            <a:srgbClr val="0D0D0D"/>
                          </a:solidFill>
                          <a:latin typeface="Meiryo"/>
                          <a:ea typeface="Meiryo"/>
                          <a:cs typeface="+mn-cs"/>
                        </a:rPr>
                        <a:t>4</a:t>
                      </a:r>
                      <a:r>
                        <a:rPr kumimoji="1" lang="ja-JP" altLang="en-US" sz="900" kern="1200">
                          <a:solidFill>
                            <a:srgbClr val="0D0D0D"/>
                          </a:solidFill>
                          <a:latin typeface="Meiryo"/>
                          <a:ea typeface="Meiryo"/>
                          <a:cs typeface="+mn-cs"/>
                        </a:rPr>
                        <a:t>回</a:t>
                      </a:r>
                      <a:r>
                        <a:rPr kumimoji="1" lang="en-US" altLang="ja-JP" sz="900" kern="1200">
                          <a:solidFill>
                            <a:srgbClr val="0D0D0D"/>
                          </a:solidFill>
                          <a:latin typeface="Meiryo"/>
                          <a:ea typeface="Meiryo"/>
                          <a:cs typeface="+mn-cs"/>
                        </a:rPr>
                        <a:t>/</a:t>
                      </a:r>
                      <a:r>
                        <a:rPr kumimoji="1" lang="ja-JP" altLang="en-US" sz="900" kern="1200">
                          <a:solidFill>
                            <a:srgbClr val="0D0D0D"/>
                          </a:solidFill>
                          <a:latin typeface="Meiryo"/>
                          <a:ea typeface="Meiryo"/>
                          <a:cs typeface="+mn-cs"/>
                        </a:rPr>
                        <a:t>通期（固定）</a:t>
                      </a:r>
                      <a:endParaRPr kumimoji="1" lang="zh-TW" altLang="en-US" sz="900" kern="120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3221513493"/>
                  </a:ext>
                </a:extLst>
              </a:tr>
              <a:tr h="324000">
                <a:tc>
                  <a:txBody>
                    <a:bodyPr/>
                    <a:lstStyle/>
                    <a:p>
                      <a:pPr algn="ctr" rtl="0" fontAlgn="ctr"/>
                      <a:r>
                        <a:rPr lang="ja-JP" altLang="en-US" sz="900" b="0" i="0" u="none" strike="noStrike">
                          <a:solidFill>
                            <a:srgbClr val="FFFFFF"/>
                          </a:solidFill>
                          <a:effectLst/>
                          <a:latin typeface="Meiryo" panose="020B0604030504040204" pitchFamily="50" charset="-128"/>
                          <a:ea typeface="Meiryo" panose="020B0604030504040204" pitchFamily="50" charset="-128"/>
                        </a:rPr>
                        <a:t>料金タイプ</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900" b="0" i="0" kern="1200">
                          <a:solidFill>
                            <a:srgbClr val="0D0D0D"/>
                          </a:solidFill>
                          <a:latin typeface="Meiryo" panose="020B0604030504040204" pitchFamily="34" charset="-128"/>
                          <a:ea typeface="Meiryo" panose="020B0604030504040204" pitchFamily="34" charset="-128"/>
                          <a:cs typeface="+mn-cs"/>
                        </a:rPr>
                        <a:t>枠購入型</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900" b="0" i="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343486527"/>
                  </a:ext>
                </a:extLst>
              </a:tr>
              <a:tr h="324000">
                <a:tc>
                  <a:txBody>
                    <a:bodyPr/>
                    <a:lstStyle/>
                    <a:p>
                      <a:pPr algn="ctr" rtl="0" fontAlgn="ctr"/>
                      <a:r>
                        <a:rPr lang="zh-TW" altLang="en-US" sz="900" b="0" i="0" u="none" strike="noStrike">
                          <a:solidFill>
                            <a:srgbClr val="FFFFFF"/>
                          </a:solidFill>
                          <a:effectLst/>
                          <a:latin typeface="Meiryo" panose="020B0604030504040204" pitchFamily="50" charset="-128"/>
                          <a:ea typeface="Meiryo" panose="020B0604030504040204" pitchFamily="50" charset="-128"/>
                        </a:rPr>
                        <a:t>最低購入価格</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a:solidFill>
                            <a:srgbClr val="0D0D0D"/>
                          </a:solidFill>
                          <a:latin typeface="Meiryo"/>
                          <a:ea typeface="Meiryo"/>
                          <a:cs typeface="+mn-cs"/>
                        </a:rPr>
                        <a:t>700</a:t>
                      </a:r>
                      <a:r>
                        <a:rPr kumimoji="1" lang="ja-JP" altLang="en-US" sz="900" b="0" i="0" kern="1200">
                          <a:solidFill>
                            <a:srgbClr val="0D0D0D"/>
                          </a:solidFill>
                          <a:latin typeface="Meiryo"/>
                          <a:ea typeface="Meiryo"/>
                          <a:cs typeface="+mn-cs"/>
                        </a:rPr>
                        <a:t>万円　</a:t>
                      </a:r>
                      <a:endParaRPr kumimoji="1" lang="en-US" altLang="ja-JP" sz="900" b="0" i="0" kern="120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a:solidFill>
                            <a:srgbClr val="0D0D0D"/>
                          </a:solidFill>
                          <a:latin typeface="Meiryo"/>
                          <a:ea typeface="Meiryo"/>
                          <a:cs typeface="+mn-cs"/>
                        </a:rPr>
                        <a:t>440</a:t>
                      </a:r>
                      <a:r>
                        <a:rPr kumimoji="1" lang="ja-JP" altLang="en-US" sz="900" b="0" i="0" kern="1200">
                          <a:solidFill>
                            <a:srgbClr val="0D0D0D"/>
                          </a:solidFill>
                          <a:latin typeface="Meiryo"/>
                          <a:ea typeface="Meiryo"/>
                          <a:cs typeface="+mn-cs"/>
                        </a:rPr>
                        <a:t>万円</a:t>
                      </a:r>
                      <a:endParaRPr kumimoji="1" lang="en-US" altLang="ja-JP" sz="900" b="0" i="0" kern="120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32659942"/>
                  </a:ext>
                </a:extLst>
              </a:tr>
              <a:tr h="324000">
                <a:tc>
                  <a:txBody>
                    <a:bodyPr/>
                    <a:lstStyle/>
                    <a:p>
                      <a:pPr algn="ctr" rtl="0" fontAlgn="ctr"/>
                      <a:r>
                        <a:rPr lang="ja-JP" altLang="en-US" sz="900" b="0" i="0" u="none" strike="noStrike">
                          <a:solidFill>
                            <a:srgbClr val="FFFFFF"/>
                          </a:solidFill>
                          <a:effectLst/>
                          <a:latin typeface="Meiryo"/>
                          <a:ea typeface="Meiryo"/>
                        </a:rPr>
                        <a:t>想定</a:t>
                      </a:r>
                      <a:r>
                        <a:rPr lang="en-US" altLang="ja-JP" sz="900" b="0" i="0" u="none" strike="noStrike" err="1">
                          <a:solidFill>
                            <a:srgbClr val="FFFFFF"/>
                          </a:solidFill>
                          <a:effectLst/>
                          <a:latin typeface="Meiryo"/>
                          <a:ea typeface="Meiryo"/>
                        </a:rPr>
                        <a:t>vimps</a:t>
                      </a:r>
                      <a:endParaRPr lang="ja-JP" altLang="en-US" sz="900" b="0" i="0" u="none" strike="noStrike">
                        <a:solidFill>
                          <a:srgbClr val="FFFFFF"/>
                        </a:solidFill>
                        <a:effectLst/>
                        <a:latin typeface="Meiryo"/>
                        <a:ea typeface="Meiryo"/>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900" b="0" i="0" kern="1200">
                          <a:solidFill>
                            <a:srgbClr val="0D0D0D"/>
                          </a:solidFill>
                          <a:latin typeface="Meiryo"/>
                          <a:ea typeface="Meiryo"/>
                          <a:cs typeface="+mn-cs"/>
                        </a:rPr>
                        <a:t>2,600</a:t>
                      </a:r>
                      <a:r>
                        <a:rPr kumimoji="1" lang="ja-JP" altLang="en-US" sz="900" b="0" i="0" kern="1200">
                          <a:solidFill>
                            <a:srgbClr val="0D0D0D"/>
                          </a:solidFill>
                          <a:latin typeface="Meiryo"/>
                          <a:ea typeface="Meiryo"/>
                          <a:cs typeface="+mn-cs"/>
                        </a:rPr>
                        <a:t>万</a:t>
                      </a:r>
                      <a:r>
                        <a:rPr kumimoji="1" lang="en-US" altLang="ja-JP" sz="900" b="0" i="0" kern="1200">
                          <a:solidFill>
                            <a:srgbClr val="0D0D0D"/>
                          </a:solidFill>
                          <a:latin typeface="Meiryo"/>
                          <a:ea typeface="Meiryo"/>
                          <a:cs typeface="+mn-cs"/>
                        </a:rPr>
                        <a:t>vimps</a:t>
                      </a:r>
                      <a:endParaRPr kumimoji="1" lang="en-US" altLang="ja-JP" sz="900" b="0" i="0" kern="1200" dirty="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900" b="0" i="0" kern="1200">
                          <a:solidFill>
                            <a:srgbClr val="0D0D0D"/>
                          </a:solidFill>
                          <a:latin typeface="Meiryo"/>
                          <a:ea typeface="Meiryo"/>
                          <a:cs typeface="+mn-cs"/>
                        </a:rPr>
                        <a:t>1,600</a:t>
                      </a:r>
                      <a:r>
                        <a:rPr kumimoji="1" lang="ja-JP" altLang="en-US" sz="900" b="0" i="0" kern="1200">
                          <a:solidFill>
                            <a:srgbClr val="0D0D0D"/>
                          </a:solidFill>
                          <a:latin typeface="Meiryo"/>
                          <a:ea typeface="Meiryo"/>
                          <a:cs typeface="+mn-cs"/>
                        </a:rPr>
                        <a:t>万</a:t>
                      </a:r>
                      <a:r>
                        <a:rPr kumimoji="1" lang="en-US" altLang="ja-JP" sz="900" b="0" i="0" kern="1200">
                          <a:solidFill>
                            <a:srgbClr val="0D0D0D"/>
                          </a:solidFill>
                          <a:latin typeface="Meiryo"/>
                          <a:ea typeface="Meiryo"/>
                          <a:cs typeface="+mn-cs"/>
                        </a:rPr>
                        <a:t>vimps</a:t>
                      </a:r>
                      <a:endParaRPr kumimoji="1" lang="en-US" altLang="ja-JP" sz="900" b="0" i="0" kern="1200" dirty="0">
                        <a:solidFill>
                          <a:srgbClr val="0D0D0D"/>
                        </a:solidFill>
                        <a:latin typeface="Meiryo"/>
                        <a:ea typeface="Meiryo"/>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674518781"/>
                  </a:ext>
                </a:extLst>
              </a:tr>
              <a:tr h="324000">
                <a:tc>
                  <a:txBody>
                    <a:bodyPr/>
                    <a:lstStyle/>
                    <a:p>
                      <a:pPr algn="ctr" rtl="0" fontAlgn="ctr"/>
                      <a:r>
                        <a:rPr lang="ja-JP" altLang="en-US" sz="900" b="0" i="0" u="none" strike="noStrike">
                          <a:solidFill>
                            <a:srgbClr val="FFFFFF"/>
                          </a:solidFill>
                          <a:effectLst/>
                          <a:latin typeface="Meiryo"/>
                          <a:ea typeface="Meiryo"/>
                        </a:rPr>
                        <a:t>想定リーチ</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a:solidFill>
                            <a:srgbClr val="0D0D0D"/>
                          </a:solidFill>
                          <a:latin typeface="Meiryo"/>
                          <a:ea typeface="Meiryo"/>
                          <a:cs typeface="+mn-cs"/>
                        </a:rPr>
                        <a:t>950</a:t>
                      </a:r>
                      <a:r>
                        <a:rPr kumimoji="1" lang="ja-JP" altLang="en-US" sz="900" b="0" i="0" kern="1200">
                          <a:solidFill>
                            <a:srgbClr val="0D0D0D"/>
                          </a:solidFill>
                          <a:latin typeface="Meiryo"/>
                          <a:ea typeface="Meiryo"/>
                          <a:cs typeface="+mn-cs"/>
                        </a:rPr>
                        <a:t>万リーチ</a:t>
                      </a:r>
                      <a:endParaRPr kumimoji="1" lang="en-US" altLang="ja-JP" sz="900" b="0" i="0" kern="1200">
                        <a:solidFill>
                          <a:srgbClr val="0D0D0D"/>
                        </a:solidFill>
                        <a:latin typeface="Meiryo"/>
                        <a:ea typeface="Meiryo"/>
                        <a:cs typeface="+mn-cs"/>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a:solidFill>
                            <a:srgbClr val="0D0D0D"/>
                          </a:solidFill>
                          <a:latin typeface="Meiryo"/>
                          <a:ea typeface="Meiryo"/>
                          <a:cs typeface="+mn-cs"/>
                        </a:rPr>
                        <a:t>580</a:t>
                      </a:r>
                      <a:r>
                        <a:rPr kumimoji="1" lang="ja-JP" altLang="en-US" sz="900" b="0" i="0" kern="1200">
                          <a:solidFill>
                            <a:srgbClr val="0D0D0D"/>
                          </a:solidFill>
                          <a:latin typeface="Meiryo"/>
                          <a:ea typeface="Meiryo"/>
                          <a:cs typeface="+mn-cs"/>
                        </a:rPr>
                        <a:t>万リーチ</a:t>
                      </a:r>
                      <a:endParaRPr kumimoji="1" lang="en-US" altLang="ja-JP" sz="900" b="0" i="0" kern="1200">
                        <a:solidFill>
                          <a:srgbClr val="0D0D0D"/>
                        </a:solidFill>
                        <a:latin typeface="Meiryo"/>
                        <a:ea typeface="Meiryo"/>
                        <a:cs typeface="+mn-cs"/>
                      </a:endParaRPr>
                    </a:p>
                  </a:txBody>
                  <a:tcPr marL="6350" marR="6350" marT="63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287589912"/>
                  </a:ext>
                </a:extLst>
              </a:tr>
              <a:tr h="553890">
                <a:tc>
                  <a:txBody>
                    <a:bodyPr/>
                    <a:lstStyle/>
                    <a:p>
                      <a:pPr algn="ctr" rtl="0" fontAlgn="ctr"/>
                      <a:r>
                        <a:rPr lang="ja-JP" altLang="en-US" sz="900" b="0" i="0" u="none" strike="noStrike">
                          <a:solidFill>
                            <a:srgbClr val="FFFFFF"/>
                          </a:solidFill>
                          <a:effectLst/>
                          <a:latin typeface="Meiryo"/>
                          <a:ea typeface="Meiryo"/>
                        </a:rPr>
                        <a:t>クリエイティブ</a:t>
                      </a:r>
                      <a:r>
                        <a:rPr lang="en-US" altLang="ja-JP" sz="900" b="0" i="0" u="none" strike="noStrike">
                          <a:solidFill>
                            <a:srgbClr val="FFFFFF"/>
                          </a:solidFill>
                          <a:effectLst/>
                          <a:latin typeface="Meiryo"/>
                          <a:ea typeface="Meiryo"/>
                        </a:rPr>
                        <a:t>/</a:t>
                      </a:r>
                    </a:p>
                    <a:p>
                      <a:pPr algn="ctr" rtl="0" fontAlgn="ctr"/>
                      <a:r>
                        <a:rPr lang="ja-JP" altLang="en-US" sz="900" b="0" i="0" u="none" strike="noStrike">
                          <a:solidFill>
                            <a:srgbClr val="FFFFFF"/>
                          </a:solidFill>
                          <a:effectLst/>
                          <a:latin typeface="Meiryo"/>
                          <a:ea typeface="Meiryo"/>
                        </a:rPr>
                        <a:t>入稿規定</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1" lang="ja-JP" altLang="en-US" sz="900" b="0" i="0" kern="1200">
                          <a:solidFill>
                            <a:srgbClr val="0D0D0D"/>
                          </a:solidFill>
                          <a:latin typeface="Meiryo" panose="020B0604030504040204" pitchFamily="34" charset="-128"/>
                          <a:ea typeface="Meiryo" panose="020B0604030504040204" pitchFamily="34" charset="-128"/>
                          <a:cs typeface="+mn-cs"/>
                        </a:rPr>
                        <a:t>・入稿規定については本資料にてご確認ください。</a:t>
                      </a:r>
                      <a:endParaRPr kumimoji="1" lang="en-US" altLang="ja-JP" sz="900" b="0" i="0" kern="1200">
                        <a:solidFill>
                          <a:srgbClr val="0D0D0D"/>
                        </a:solidFill>
                        <a:latin typeface="Meiryo" panose="020B0604030504040204" pitchFamily="34" charset="-128"/>
                        <a:ea typeface="Meiryo" panose="020B0604030504040204" pitchFamily="34" charset="-128"/>
                        <a:cs typeface="+mn-cs"/>
                      </a:endParaRPr>
                    </a:p>
                    <a:p>
                      <a:pPr marL="0" marR="0" lvl="0" indent="0" algn="l" defTabSz="914400" rtl="0" eaLnBrk="1" fontAlgn="ctr" latinLnBrk="0" hangingPunct="1">
                        <a:lnSpc>
                          <a:spcPct val="100000"/>
                        </a:lnSpc>
                        <a:spcBef>
                          <a:spcPts val="0"/>
                        </a:spcBef>
                        <a:spcAft>
                          <a:spcPts val="0"/>
                        </a:spcAft>
                        <a:buClrTx/>
                        <a:buSzTx/>
                        <a:buFontTx/>
                        <a:buNone/>
                        <a:tabLst/>
                        <a:defRPr/>
                      </a:pPr>
                      <a:r>
                        <a:rPr kumimoji="1" lang="ja-JP" altLang="en-US" sz="900" b="0" i="0" kern="1200">
                          <a:solidFill>
                            <a:srgbClr val="0D0D0D"/>
                          </a:solidFill>
                          <a:latin typeface="Meiryo"/>
                          <a:ea typeface="Meiryo"/>
                          <a:cs typeface="+mn-cs"/>
                        </a:rPr>
                        <a:t>・</a:t>
                      </a:r>
                      <a:r>
                        <a:rPr lang="en-US" altLang="ja-JP" sz="900">
                          <a:latin typeface="+mn-ea"/>
                          <a:ea typeface="+mn-ea"/>
                        </a:rPr>
                        <a:t>PC</a:t>
                      </a:r>
                      <a:r>
                        <a:rPr lang="ja-JP" altLang="en-US" sz="900">
                          <a:latin typeface="+mn-ea"/>
                          <a:ea typeface="+mn-ea"/>
                        </a:rPr>
                        <a:t>は広告表示の際、画像は掲載されませんが、入稿の仕様上、画像の入稿が必須となります。</a:t>
                      </a:r>
                      <a:r>
                        <a:rPr lang="en-US" altLang="ja-JP" sz="900">
                          <a:latin typeface="+mn-ea"/>
                          <a:ea typeface="+mn-ea"/>
                        </a:rPr>
                        <a:t>PC</a:t>
                      </a:r>
                      <a:r>
                        <a:rPr lang="ja-JP" altLang="en-US" sz="900">
                          <a:latin typeface="+mn-ea"/>
                          <a:ea typeface="+mn-ea"/>
                        </a:rPr>
                        <a:t>のみを配信対象とする広告の場合、訴求にあった画像のご用意が難しい場合は企業ロゴやサービスロゴを推奨いたします。</a:t>
                      </a:r>
                      <a:endParaRPr kumimoji="1" lang="en-US" altLang="ja-JP" sz="900" b="0" i="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h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kumimoji="1" lang="en-US" altLang="ja-JP" sz="900" b="0" i="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620900017"/>
                  </a:ext>
                </a:extLst>
              </a:tr>
              <a:tr h="752283">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900" b="0" i="0" u="none" strike="noStrike">
                          <a:solidFill>
                            <a:srgbClr val="FFFFFF"/>
                          </a:solidFill>
                          <a:effectLst/>
                          <a:latin typeface="Meiryo"/>
                          <a:ea typeface="Meiryo"/>
                        </a:rPr>
                        <a:t>注意事項</a:t>
                      </a: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60000"/>
                      </a:srgbClr>
                    </a:solidFill>
                  </a:tcPr>
                </a:tc>
                <a:tc>
                  <a:txBody>
                    <a:bodyPr/>
                    <a:lstStyle/>
                    <a:p>
                      <a:pPr algn="l" rtl="0" fontAlgn="ctr"/>
                      <a:r>
                        <a:rPr kumimoji="1" lang="ja-JP" altLang="en-US" sz="900" kern="1200">
                          <a:solidFill>
                            <a:srgbClr val="0D0D0D"/>
                          </a:solidFill>
                          <a:latin typeface="Meiryo"/>
                          <a:ea typeface="Meiryo"/>
                          <a:cs typeface="+mn-cs"/>
                        </a:rPr>
                        <a:t>・土曜日、日曜日は掲載日として選択できません。</a:t>
                      </a:r>
                      <a:br>
                        <a:rPr kumimoji="1" lang="en-US" altLang="ja-JP" sz="900" kern="1200">
                          <a:solidFill>
                            <a:srgbClr val="0D0D0D"/>
                          </a:solidFill>
                          <a:latin typeface="Meiryo"/>
                          <a:ea typeface="Meiryo"/>
                          <a:cs typeface="+mn-cs"/>
                        </a:rPr>
                      </a:br>
                      <a:r>
                        <a:rPr kumimoji="1" lang="ja-JP" altLang="en-US" sz="900" kern="1200">
                          <a:solidFill>
                            <a:srgbClr val="0D0D0D"/>
                          </a:solidFill>
                          <a:latin typeface="Meiryo"/>
                          <a:ea typeface="Meiryo"/>
                          <a:cs typeface="+mn-cs"/>
                        </a:rPr>
                        <a:t>・月～金にあたる祝日の場合、土日商品の価格での実施が可能です。お手数ですが、弊社営業にご連絡ください。なお、想定</a:t>
                      </a:r>
                      <a:r>
                        <a:rPr kumimoji="1" lang="en-US" altLang="ja-JP" sz="900" kern="1200">
                          <a:solidFill>
                            <a:srgbClr val="0D0D0D"/>
                          </a:solidFill>
                          <a:latin typeface="Meiryo"/>
                          <a:ea typeface="Meiryo"/>
                          <a:cs typeface="+mn-cs"/>
                        </a:rPr>
                        <a:t>Vimps</a:t>
                      </a:r>
                      <a:r>
                        <a:rPr kumimoji="1" lang="ja-JP" altLang="en-US" sz="900" kern="1200">
                          <a:solidFill>
                            <a:srgbClr val="0D0D0D"/>
                          </a:solidFill>
                          <a:latin typeface="Meiryo"/>
                          <a:ea typeface="Meiryo"/>
                          <a:cs typeface="+mn-cs"/>
                        </a:rPr>
                        <a:t>、想定リーチについても、土日商品のデータを参照ください。</a:t>
                      </a:r>
                      <a:endParaRPr kumimoji="1" lang="en-US" altLang="ja-JP" sz="900" kern="1200">
                        <a:solidFill>
                          <a:srgbClr val="0D0D0D"/>
                        </a:solidFill>
                        <a:latin typeface="Meiryo"/>
                        <a:ea typeface="Meiryo"/>
                        <a:cs typeface="+mn-cs"/>
                      </a:endParaRPr>
                    </a:p>
                    <a:p>
                      <a:pPr algn="l" rtl="0" fontAlgn="ctr"/>
                      <a:r>
                        <a:rPr kumimoji="1" lang="ja-JP" altLang="en-US" sz="900" kern="1200">
                          <a:solidFill>
                            <a:srgbClr val="0D0D0D"/>
                          </a:solidFill>
                          <a:latin typeface="Meiryo" panose="020B0604030504040204" pitchFamily="34" charset="-128"/>
                          <a:ea typeface="Meiryo" panose="020B0604030504040204" pitchFamily="34" charset="-128"/>
                          <a:cs typeface="+mn-cs"/>
                        </a:rPr>
                        <a:t>・「想定</a:t>
                      </a:r>
                      <a:r>
                        <a:rPr kumimoji="1" lang="en-US" altLang="ja-JP" sz="900" kern="1200">
                          <a:solidFill>
                            <a:srgbClr val="0D0D0D"/>
                          </a:solidFill>
                          <a:latin typeface="Meiryo" panose="020B0604030504040204" pitchFamily="34" charset="-128"/>
                          <a:ea typeface="Meiryo" panose="020B0604030504040204" pitchFamily="34" charset="-128"/>
                          <a:cs typeface="+mn-cs"/>
                        </a:rPr>
                        <a:t>vimps</a:t>
                      </a:r>
                      <a:r>
                        <a:rPr kumimoji="1" lang="ja-JP" altLang="en-US" sz="900" kern="1200">
                          <a:solidFill>
                            <a:srgbClr val="0D0D0D"/>
                          </a:solidFill>
                          <a:latin typeface="Meiryo" panose="020B0604030504040204" pitchFamily="34" charset="-128"/>
                          <a:ea typeface="Meiryo" panose="020B0604030504040204" pitchFamily="34" charset="-128"/>
                          <a:cs typeface="+mn-cs"/>
                        </a:rPr>
                        <a:t>」「想定リーチ」はあくまでも目安です。結果として下回る場合があります。</a:t>
                      </a:r>
                      <a:endParaRPr kumimoji="1" lang="en-US" altLang="ja-JP" sz="90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1" lang="ja-JP" altLang="en-US" sz="900" kern="1200" dirty="0">
                          <a:solidFill>
                            <a:srgbClr val="0D0D0D"/>
                          </a:solidFill>
                          <a:latin typeface="Meiryo"/>
                          <a:ea typeface="Meiryo"/>
                          <a:cs typeface="+mn-cs"/>
                        </a:rPr>
                        <a:t>・月曜日～金曜日は掲載日として選択できません。</a:t>
                      </a:r>
                      <a:br>
                        <a:rPr kumimoji="1" lang="en-US" altLang="ja-JP" sz="900" kern="1200" dirty="0">
                          <a:solidFill>
                            <a:srgbClr val="0D0D0D"/>
                          </a:solidFill>
                          <a:latin typeface="Meiryo"/>
                          <a:ea typeface="Meiryo"/>
                          <a:cs typeface="+mn-cs"/>
                        </a:rPr>
                      </a:br>
                      <a:r>
                        <a:rPr kumimoji="1" lang="ja-JP" altLang="en-US" sz="900" kern="1200" dirty="0">
                          <a:solidFill>
                            <a:srgbClr val="0D0D0D"/>
                          </a:solidFill>
                          <a:latin typeface="Meiryo"/>
                          <a:ea typeface="Meiryo"/>
                          <a:cs typeface="+mn-cs"/>
                        </a:rPr>
                        <a:t>・「想定</a:t>
                      </a:r>
                      <a:r>
                        <a:rPr kumimoji="1" lang="en-US" altLang="ja-JP" sz="900" kern="1200" dirty="0" err="1">
                          <a:solidFill>
                            <a:srgbClr val="0D0D0D"/>
                          </a:solidFill>
                          <a:latin typeface="Meiryo"/>
                          <a:ea typeface="Meiryo"/>
                          <a:cs typeface="+mn-cs"/>
                        </a:rPr>
                        <a:t>vimps</a:t>
                      </a:r>
                      <a:r>
                        <a:rPr kumimoji="1" lang="ja-JP" altLang="en-US" sz="900" kern="1200" dirty="0">
                          <a:solidFill>
                            <a:srgbClr val="0D0D0D"/>
                          </a:solidFill>
                          <a:latin typeface="Meiryo"/>
                          <a:ea typeface="Meiryo"/>
                          <a:cs typeface="+mn-cs"/>
                        </a:rPr>
                        <a:t>」「想定リーチ」はあくまでも目安です。結果として下回る場合があります。</a:t>
                      </a:r>
                      <a:endParaRPr kumimoji="1" lang="en-US" altLang="ja-JP" sz="900" kern="1200" dirty="0">
                        <a:solidFill>
                          <a:srgbClr val="0D0D0D"/>
                        </a:solidFill>
                        <a:latin typeface="Meiryo"/>
                        <a:ea typeface="Meiryo"/>
                        <a:cs typeface="+mn-cs"/>
                      </a:endParaRPr>
                    </a:p>
                    <a:p>
                      <a:pPr marL="0" algn="l" defTabSz="914400" rtl="0" eaLnBrk="1" fontAlgn="ctr" latinLnBrk="0" hangingPunct="1"/>
                      <a:endParaRPr kumimoji="1" lang="en-US" altLang="ja-JP" sz="900" kern="1200" dirty="0">
                        <a:solidFill>
                          <a:srgbClr val="0D0D0D"/>
                        </a:solidFill>
                        <a:latin typeface="Meiryo" panose="020B0604030504040204" pitchFamily="34" charset="-128"/>
                        <a:ea typeface="Meiryo" panose="020B0604030504040204" pitchFamily="34" charset="-128"/>
                        <a:cs typeface="+mn-cs"/>
                      </a:endParaRPr>
                    </a:p>
                  </a:txBody>
                  <a:tcPr marL="5250" marR="5250" marT="525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000082720"/>
                  </a:ext>
                </a:extLst>
              </a:tr>
            </a:tbl>
          </a:graphicData>
        </a:graphic>
      </p:graphicFrame>
      <p:sp>
        <p:nvSpPr>
          <p:cNvPr id="8" name="角丸四角形 48">
            <a:extLst>
              <a:ext uri="{FF2B5EF4-FFF2-40B4-BE49-F238E27FC236}">
                <a16:creationId xmlns:a16="http://schemas.microsoft.com/office/drawing/2014/main" id="{B571F03B-E96D-8965-2AFF-EC033753B979}"/>
              </a:ext>
            </a:extLst>
          </p:cNvPr>
          <p:cNvSpPr/>
          <p:nvPr/>
        </p:nvSpPr>
        <p:spPr>
          <a:xfrm>
            <a:off x="1233301" y="1269666"/>
            <a:ext cx="2219237" cy="410840"/>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US" altLang="ja-JP" sz="1050" b="1">
                <a:solidFill>
                  <a:schemeClr val="bg1"/>
                </a:solidFill>
                <a:latin typeface="Meiryo" panose="020B0604030504040204" pitchFamily="34" charset="-128"/>
                <a:ea typeface="Meiryo" panose="020B0604030504040204" pitchFamily="34" charset="-128"/>
                <a:cs typeface="Segoe UI" panose="020B0502040204020203" pitchFamily="34" charset="0"/>
              </a:rPr>
              <a:t>【PC】</a:t>
            </a:r>
          </a:p>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900" b="1">
                <a:solidFill>
                  <a:schemeClr val="bg1"/>
                </a:solidFill>
                <a:latin typeface="Meiryo" panose="020B0604030504040204" pitchFamily="34" charset="-128"/>
                <a:ea typeface="Meiryo" panose="020B0604030504040204" pitchFamily="34" charset="-128"/>
                <a:cs typeface="Segoe UI" panose="020B0502040204020203" pitchFamily="34" charset="0"/>
              </a:rPr>
              <a:t>トップページ トピックス</a:t>
            </a:r>
            <a:r>
              <a:rPr lang="en-US" altLang="ja-JP" sz="900" b="1">
                <a:solidFill>
                  <a:schemeClr val="bg1"/>
                </a:solidFill>
                <a:latin typeface="Meiryo" panose="020B0604030504040204" pitchFamily="34" charset="-128"/>
                <a:ea typeface="Meiryo" panose="020B0604030504040204" pitchFamily="34" charset="-128"/>
                <a:cs typeface="Segoe UI" panose="020B0502040204020203" pitchFamily="34" charset="0"/>
              </a:rPr>
              <a:t>PR/</a:t>
            </a:r>
            <a:r>
              <a:rPr lang="ja-JP" altLang="en-US" sz="900" b="1">
                <a:solidFill>
                  <a:schemeClr val="bg1"/>
                </a:solidFill>
                <a:latin typeface="Meiryo" panose="020B0604030504040204" pitchFamily="34" charset="-128"/>
                <a:ea typeface="Meiryo" panose="020B0604030504040204" pitchFamily="34" charset="-128"/>
                <a:cs typeface="Segoe UI" panose="020B0502040204020203" pitchFamily="34" charset="0"/>
              </a:rPr>
              <a:t>画像</a:t>
            </a:r>
            <a:r>
              <a:rPr lang="en-US" altLang="ja-JP" sz="900" b="1">
                <a:solidFill>
                  <a:schemeClr val="bg1"/>
                </a:solidFill>
                <a:latin typeface="Meiryo" panose="020B0604030504040204" pitchFamily="34" charset="-128"/>
                <a:ea typeface="Meiryo" panose="020B0604030504040204" pitchFamily="34" charset="-128"/>
                <a:cs typeface="Segoe UI" panose="020B0502040204020203" pitchFamily="34" charset="0"/>
              </a:rPr>
              <a:t>/1</a:t>
            </a:r>
            <a:r>
              <a:rPr lang="ja-JP" altLang="en-US" sz="900" b="1">
                <a:solidFill>
                  <a:schemeClr val="bg1"/>
                </a:solidFill>
                <a:latin typeface="Meiryo" panose="020B0604030504040204" pitchFamily="34" charset="-128"/>
                <a:ea typeface="Meiryo" panose="020B0604030504040204" pitchFamily="34" charset="-128"/>
                <a:cs typeface="Segoe UI" panose="020B0502040204020203" pitchFamily="34" charset="0"/>
              </a:rPr>
              <a:t>：</a:t>
            </a:r>
            <a:r>
              <a:rPr lang="en-US" altLang="ja-JP" sz="900" b="1">
                <a:solidFill>
                  <a:schemeClr val="bg1"/>
                </a:solidFill>
                <a:latin typeface="Meiryo" panose="020B0604030504040204" pitchFamily="34" charset="-128"/>
                <a:ea typeface="Meiryo" panose="020B0604030504040204" pitchFamily="34" charset="-128"/>
                <a:cs typeface="Segoe UI" panose="020B0502040204020203" pitchFamily="34" charset="0"/>
              </a:rPr>
              <a:t>1</a:t>
            </a:r>
          </a:p>
        </p:txBody>
      </p:sp>
      <p:sp>
        <p:nvSpPr>
          <p:cNvPr id="3" name="正方形/長方形 2">
            <a:extLst>
              <a:ext uri="{FF2B5EF4-FFF2-40B4-BE49-F238E27FC236}">
                <a16:creationId xmlns:a16="http://schemas.microsoft.com/office/drawing/2014/main" id="{08AD7457-8D66-EDB4-D0BC-C81698C076F9}"/>
              </a:ext>
            </a:extLst>
          </p:cNvPr>
          <p:cNvSpPr/>
          <p:nvPr/>
        </p:nvSpPr>
        <p:spPr>
          <a:xfrm>
            <a:off x="252930" y="5812464"/>
            <a:ext cx="2757165" cy="123111"/>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コンテンツページは予告なく変更されることがあります</a:t>
            </a:r>
            <a:r>
              <a:rPr kumimoji="1" lang="ja-JP" altLang="en-US" sz="7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p>
        </p:txBody>
      </p:sp>
      <p:pic>
        <p:nvPicPr>
          <p:cNvPr id="5" name="図 4" descr="グラフィカル ユーザー インターフェイス, アプリケーション&#10;&#10;自動的に生成された説明">
            <a:extLst>
              <a:ext uri="{FF2B5EF4-FFF2-40B4-BE49-F238E27FC236}">
                <a16:creationId xmlns:a16="http://schemas.microsoft.com/office/drawing/2014/main" id="{743D360A-7EE1-5D74-7A99-C42C8B7CFF20}"/>
              </a:ext>
            </a:extLst>
          </p:cNvPr>
          <p:cNvPicPr>
            <a:picLocks noChangeAspect="1"/>
          </p:cNvPicPr>
          <p:nvPr/>
        </p:nvPicPr>
        <p:blipFill>
          <a:blip r:embed="rId3"/>
          <a:stretch>
            <a:fillRect/>
          </a:stretch>
        </p:blipFill>
        <p:spPr>
          <a:xfrm>
            <a:off x="380353" y="1892359"/>
            <a:ext cx="4156603" cy="3432058"/>
          </a:xfrm>
          <a:prstGeom prst="rect">
            <a:avLst/>
          </a:prstGeom>
          <a:ln w="3175">
            <a:solidFill>
              <a:schemeClr val="bg1">
                <a:lumMod val="65000"/>
              </a:schemeClr>
            </a:solidFill>
          </a:ln>
        </p:spPr>
      </p:pic>
      <p:sp>
        <p:nvSpPr>
          <p:cNvPr id="6" name="正方形/長方形 5">
            <a:extLst>
              <a:ext uri="{FF2B5EF4-FFF2-40B4-BE49-F238E27FC236}">
                <a16:creationId xmlns:a16="http://schemas.microsoft.com/office/drawing/2014/main" id="{5994B7F1-133A-3946-AFCA-1425634A9FDC}"/>
              </a:ext>
            </a:extLst>
          </p:cNvPr>
          <p:cNvSpPr/>
          <p:nvPr/>
        </p:nvSpPr>
        <p:spPr>
          <a:xfrm>
            <a:off x="1233301" y="3830082"/>
            <a:ext cx="1779266" cy="272018"/>
          </a:xfrm>
          <a:prstGeom prst="rect">
            <a:avLst/>
          </a:prstGeom>
          <a:noFill/>
          <a:ln w="381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7" name="正方形/長方形 6">
            <a:extLst>
              <a:ext uri="{FF2B5EF4-FFF2-40B4-BE49-F238E27FC236}">
                <a16:creationId xmlns:a16="http://schemas.microsoft.com/office/drawing/2014/main" id="{EAEE9EC3-D00F-D52B-79EE-68E7272378E9}"/>
              </a:ext>
            </a:extLst>
          </p:cNvPr>
          <p:cNvSpPr/>
          <p:nvPr/>
        </p:nvSpPr>
        <p:spPr>
          <a:xfrm>
            <a:off x="201111" y="6000647"/>
            <a:ext cx="8691096" cy="538609"/>
          </a:xfrm>
          <a:prstGeom prst="rect">
            <a:avLst/>
          </a:prstGeom>
        </p:spPr>
        <p:txBody>
          <a:bodyPr wrap="squar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lang="en-US" altLang="ja-JP" sz="700" b="0" i="0" u="none" strike="noStrike" kern="0" cap="none" spc="0" normalizeH="0" baseline="0" noProof="0">
                <a:ln>
                  <a:noFill/>
                </a:ln>
                <a:solidFill>
                  <a:srgbClr val="0D0D0D"/>
                </a:solidFill>
                <a:effectLst/>
                <a:uLnTx/>
                <a:uFillTx/>
                <a:latin typeface="Meiryo"/>
                <a:ea typeface="Meiryo"/>
              </a:rPr>
              <a:t>※SP</a:t>
            </a:r>
            <a:r>
              <a:rPr lang="ja-JP" altLang="en-US" sz="700" b="0" i="0" u="none" strike="noStrike" kern="0" cap="none" spc="0" normalizeH="0" baseline="0" noProof="0">
                <a:ln>
                  <a:noFill/>
                </a:ln>
                <a:solidFill>
                  <a:srgbClr val="0D0D0D"/>
                </a:solidFill>
                <a:effectLst/>
                <a:uLnTx/>
                <a:uFillTx/>
                <a:latin typeface="Meiryo"/>
                <a:ea typeface="Meiryo"/>
              </a:rPr>
              <a:t>はスマートフォン、</a:t>
            </a:r>
            <a:r>
              <a:rPr lang="en-US" altLang="ja-JP" sz="700" b="0" i="0" u="none" strike="noStrike" kern="0" cap="none" spc="0" normalizeH="0" baseline="0" noProof="0">
                <a:ln>
                  <a:noFill/>
                </a:ln>
                <a:solidFill>
                  <a:srgbClr val="0D0D0D"/>
                </a:solidFill>
                <a:effectLst/>
                <a:uLnTx/>
                <a:uFillTx/>
                <a:latin typeface="Meiryo"/>
                <a:ea typeface="Meiryo"/>
              </a:rPr>
              <a:t>PC</a:t>
            </a:r>
            <a:r>
              <a:rPr lang="ja-JP" altLang="en-US" sz="700" b="0" i="0" u="none" strike="noStrike" kern="0" cap="none" spc="0" normalizeH="0" baseline="0" noProof="0">
                <a:ln>
                  <a:noFill/>
                </a:ln>
                <a:solidFill>
                  <a:srgbClr val="0D0D0D"/>
                </a:solidFill>
                <a:effectLst/>
                <a:uLnTx/>
                <a:uFillTx/>
                <a:latin typeface="Meiryo"/>
                <a:ea typeface="Meiryo"/>
              </a:rPr>
              <a:t>はパソコン、</a:t>
            </a:r>
            <a:r>
              <a:rPr lang="en-US" altLang="ja-JP" sz="700" b="0" i="0" u="none" strike="noStrike" kern="0" cap="none" spc="0" normalizeH="0" baseline="0" noProof="0">
                <a:ln>
                  <a:noFill/>
                </a:ln>
                <a:solidFill>
                  <a:srgbClr val="0D0D0D"/>
                </a:solidFill>
                <a:effectLst/>
                <a:uLnTx/>
                <a:uFillTx/>
                <a:latin typeface="Meiryo"/>
                <a:ea typeface="Meiryo"/>
              </a:rPr>
              <a:t>MD</a:t>
            </a:r>
            <a:r>
              <a:rPr lang="ja-JP" altLang="en-US" sz="700" b="0" i="0" u="none" strike="noStrike" kern="0" cap="none" spc="0" normalizeH="0" baseline="0" noProof="0">
                <a:ln>
                  <a:noFill/>
                </a:ln>
                <a:solidFill>
                  <a:srgbClr val="0D0D0D"/>
                </a:solidFill>
                <a:effectLst/>
                <a:uLnTx/>
                <a:uFillTx/>
                <a:latin typeface="Meiryo"/>
                <a:ea typeface="Meiryo"/>
              </a:rPr>
              <a:t>はマルチデバイスの略称です。</a:t>
            </a:r>
          </a:p>
          <a:p>
            <a:pPr marL="0" marR="0" lvl="0" indent="0" defTabSz="914400" eaLnBrk="1" fontAlgn="auto" latinLnBrk="0" hangingPunct="1">
              <a:spcBef>
                <a:spcPts val="0"/>
              </a:spcBef>
              <a:spcAft>
                <a:spcPts val="0"/>
              </a:spcAft>
              <a:buClrTx/>
              <a:buSzTx/>
              <a:buFontTx/>
              <a:buNone/>
              <a:tabLst/>
              <a:defRPr/>
            </a:pPr>
            <a:r>
              <a:rPr lang="en-US" altLang="ja-JP" sz="700" b="0" i="0" u="none" strike="noStrike" kern="0" cap="none" spc="0" normalizeH="0" baseline="0" noProof="0">
                <a:ln>
                  <a:noFill/>
                </a:ln>
                <a:solidFill>
                  <a:srgbClr val="0D0D0D"/>
                </a:solidFill>
                <a:effectLst/>
                <a:uLnTx/>
                <a:uFillTx/>
                <a:latin typeface="Meiryo"/>
                <a:ea typeface="Meiryo"/>
              </a:rPr>
              <a:t>※</a:t>
            </a:r>
            <a:r>
              <a:rPr lang="en-US" altLang="ja-JP" sz="700" b="0" i="0" u="none" strike="noStrike" kern="0" cap="none" spc="0" normalizeH="0" baseline="0" noProof="0" err="1">
                <a:ln>
                  <a:noFill/>
                </a:ln>
                <a:solidFill>
                  <a:srgbClr val="0D0D0D"/>
                </a:solidFill>
                <a:effectLst/>
                <a:uLnTx/>
                <a:uFillTx/>
                <a:latin typeface="Meiryo"/>
                <a:ea typeface="Meiryo"/>
              </a:rPr>
              <a:t>vimps</a:t>
            </a:r>
            <a:r>
              <a:rPr lang="ja-JP" altLang="en-US" sz="700" b="0" i="0" u="none" strike="noStrike" kern="0" cap="none" spc="0" normalizeH="0" baseline="0" noProof="0">
                <a:ln>
                  <a:noFill/>
                </a:ln>
                <a:solidFill>
                  <a:srgbClr val="0D0D0D"/>
                </a:solidFill>
                <a:effectLst/>
                <a:uLnTx/>
                <a:uFillTx/>
                <a:latin typeface="Meiryo"/>
                <a:ea typeface="Meiryo"/>
              </a:rPr>
              <a:t>はビューアブルインプレッションの略称です。</a:t>
            </a:r>
          </a:p>
          <a:p>
            <a:pPr marL="0" marR="0" lvl="0" indent="0" defTabSz="914400" eaLnBrk="1" fontAlgn="auto" latinLnBrk="0" hangingPunct="1">
              <a:spcBef>
                <a:spcPts val="0"/>
              </a:spcBef>
              <a:spcAft>
                <a:spcPts val="0"/>
              </a:spcAft>
              <a:buClrTx/>
              <a:buSzTx/>
              <a:buFontTx/>
              <a:buNone/>
              <a:tabLst/>
              <a:defRPr/>
            </a:pPr>
            <a:r>
              <a:rPr lang="en-US" altLang="ja-JP" sz="700" b="1" i="0" u="none" strike="noStrike" kern="0" cap="none" spc="0" normalizeH="0" baseline="0" noProof="0">
                <a:ln>
                  <a:noFill/>
                </a:ln>
                <a:solidFill>
                  <a:srgbClr val="FF0033"/>
                </a:solidFill>
                <a:effectLst/>
                <a:uLnTx/>
                <a:uFillTx/>
                <a:latin typeface="Meiryo"/>
                <a:ea typeface="Meiryo"/>
              </a:rPr>
              <a:t>※</a:t>
            </a:r>
            <a:r>
              <a:rPr lang="ja-JP" altLang="en-US" sz="700" b="1" i="0" u="none" strike="noStrike" kern="0" cap="none" spc="0" normalizeH="0" baseline="0" noProof="0">
                <a:ln>
                  <a:noFill/>
                </a:ln>
                <a:solidFill>
                  <a:srgbClr val="FF0033"/>
                </a:solidFill>
                <a:effectLst/>
                <a:uLnTx/>
                <a:uFillTx/>
                <a:latin typeface="Meiryo"/>
                <a:ea typeface="Meiryo"/>
              </a:rPr>
              <a:t>同一広告主様において、連続した日付での予約は各デバイスごとに</a:t>
            </a:r>
            <a:r>
              <a:rPr lang="en-US" altLang="ja-JP" sz="700" b="1" i="0" u="none" strike="noStrike" kern="0" cap="none" spc="0" normalizeH="0" baseline="0" noProof="0">
                <a:ln>
                  <a:noFill/>
                </a:ln>
                <a:solidFill>
                  <a:srgbClr val="FF0033"/>
                </a:solidFill>
                <a:effectLst/>
                <a:uLnTx/>
                <a:uFillTx/>
                <a:latin typeface="Meiryo"/>
                <a:ea typeface="Meiryo"/>
              </a:rPr>
              <a:t>2</a:t>
            </a:r>
            <a:r>
              <a:rPr lang="ja-JP" altLang="en-US" sz="700" b="1" i="0" u="none" strike="noStrike" kern="0" cap="none" spc="0" normalizeH="0" baseline="0" noProof="0">
                <a:ln>
                  <a:noFill/>
                </a:ln>
                <a:solidFill>
                  <a:srgbClr val="FF0033"/>
                </a:solidFill>
                <a:effectLst/>
                <a:uLnTx/>
                <a:uFillTx/>
                <a:latin typeface="Meiryo"/>
                <a:ea typeface="Meiryo"/>
              </a:rPr>
              <a:t>日を上限とします。</a:t>
            </a:r>
            <a:endParaRPr lang="en-US" altLang="ja-JP" sz="700" b="1" i="0" u="none" strike="noStrike" kern="0" cap="none" spc="0" normalizeH="0" baseline="0" noProof="0">
              <a:ln>
                <a:noFill/>
              </a:ln>
              <a:solidFill>
                <a:srgbClr val="FF0033"/>
              </a:solidFill>
              <a:effectLst/>
              <a:uLnTx/>
              <a:uFillTx/>
              <a:latin typeface="Meiryo"/>
              <a:ea typeface="Meiryo"/>
            </a:endParaRPr>
          </a:p>
          <a:p>
            <a:pPr marL="0" marR="0" lvl="0" indent="0" defTabSz="914400" eaLnBrk="1" fontAlgn="auto" latinLnBrk="0" hangingPunct="1">
              <a:spcBef>
                <a:spcPts val="0"/>
              </a:spcBef>
              <a:spcAft>
                <a:spcPts val="0"/>
              </a:spcAft>
              <a:buClrTx/>
              <a:buSzTx/>
              <a:buFontTx/>
              <a:buNone/>
              <a:tabLst/>
              <a:defRPr/>
            </a:pPr>
            <a:r>
              <a:rPr lang="ja-JP" altLang="en-US" sz="700" b="1" i="0" u="none" strike="noStrike" kern="0" cap="none" spc="0" normalizeH="0" baseline="0" noProof="0">
                <a:ln>
                  <a:noFill/>
                </a:ln>
                <a:solidFill>
                  <a:srgbClr val="FF0033"/>
                </a:solidFill>
                <a:effectLst/>
                <a:uLnTx/>
                <a:uFillTx/>
                <a:latin typeface="Meiryo"/>
                <a:ea typeface="Meiryo"/>
              </a:rPr>
              <a:t>ただし、</a:t>
            </a:r>
            <a:r>
              <a:rPr lang="en-US" altLang="ja-JP" sz="700" b="1" i="0" u="none" strike="noStrike" kern="0" cap="none" spc="0" normalizeH="0" baseline="0" noProof="0">
                <a:ln>
                  <a:noFill/>
                </a:ln>
                <a:solidFill>
                  <a:srgbClr val="FF0033"/>
                </a:solidFill>
                <a:effectLst/>
                <a:uLnTx/>
                <a:uFillTx/>
                <a:latin typeface="Meiryo"/>
                <a:ea typeface="Meiryo"/>
              </a:rPr>
              <a:t>2</a:t>
            </a:r>
            <a:r>
              <a:rPr lang="ja-JP" altLang="en-US" sz="700" b="1" i="0" u="none" strike="noStrike" kern="0" cap="none" spc="0" normalizeH="0" baseline="0" noProof="0">
                <a:ln>
                  <a:noFill/>
                </a:ln>
                <a:solidFill>
                  <a:srgbClr val="FF0033"/>
                </a:solidFill>
                <a:effectLst/>
                <a:uLnTx/>
                <a:uFillTx/>
                <a:latin typeface="Meiryo"/>
                <a:ea typeface="Meiryo"/>
              </a:rPr>
              <a:t>日連続で同一クリエイティブ（画像・見出し）や同等のクリエイティブを掲載することはできません</a:t>
            </a:r>
            <a:r>
              <a:rPr lang="ja-JP" altLang="en-US" sz="800" b="1" i="0" u="none" strike="noStrike" kern="0" cap="none" spc="0" normalizeH="0" baseline="0" noProof="0">
                <a:ln>
                  <a:noFill/>
                </a:ln>
                <a:solidFill>
                  <a:srgbClr val="FF0033"/>
                </a:solidFill>
                <a:effectLst/>
                <a:uLnTx/>
                <a:uFillTx/>
                <a:latin typeface="Meiryo"/>
                <a:ea typeface="Meiryo"/>
              </a:rPr>
              <a:t>。</a:t>
            </a:r>
          </a:p>
        </p:txBody>
      </p:sp>
    </p:spTree>
    <p:extLst>
      <p:ext uri="{BB962C8B-B14F-4D97-AF65-F5344CB8AC3E}">
        <p14:creationId xmlns:p14="http://schemas.microsoft.com/office/powerpoint/2010/main" val="23261024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2F22D7-A0F7-8850-76DF-0F8989EBA7E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90960D7-3609-5A96-62A8-406591329314}"/>
              </a:ext>
            </a:extLst>
          </p:cNvPr>
          <p:cNvSpPr>
            <a:spLocks noGrp="1"/>
          </p:cNvSpPr>
          <p:nvPr>
            <p:ph type="body" sz="quarter" idx="12"/>
          </p:nvPr>
        </p:nvSpPr>
        <p:spPr/>
        <p:txBody>
          <a:bodyPr/>
          <a:lstStyle/>
          <a:p>
            <a:pPr marL="0" indent="0">
              <a:buNone/>
            </a:pPr>
            <a:r>
              <a:rPr kumimoji="1" lang="ja-JP" altLang="en-US"/>
              <a:t>商品スペック</a:t>
            </a:r>
            <a:endParaRPr kumimoji="1" lang="en-US" altLang="ja-JP"/>
          </a:p>
        </p:txBody>
      </p:sp>
      <p:pic>
        <p:nvPicPr>
          <p:cNvPr id="10" name="図プレースホルダー 6" descr="アイコン&#10;&#10;自動的に生成された説明">
            <a:extLst>
              <a:ext uri="{FF2B5EF4-FFF2-40B4-BE49-F238E27FC236}">
                <a16:creationId xmlns:a16="http://schemas.microsoft.com/office/drawing/2014/main" id="{D0DB1D20-9876-A8FD-06C2-40E391905EA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0DB6490C-BD64-304F-1BB4-992F1A6A2B6A}"/>
              </a:ext>
            </a:extLst>
          </p:cNvPr>
          <p:cNvSpPr>
            <a:spLocks noGrp="1"/>
          </p:cNvSpPr>
          <p:nvPr>
            <p:ph type="body" sz="quarter" idx="10"/>
          </p:nvPr>
        </p:nvSpPr>
        <p:spPr/>
        <p:txBody>
          <a:bodyPr/>
          <a:lstStyle/>
          <a:p>
            <a:r>
              <a:rPr lang="ja-JP" altLang="en-US">
                <a:latin typeface="Meiryo"/>
                <a:ea typeface="Meiryo"/>
              </a:rPr>
              <a:t>祝日の掲載について</a:t>
            </a:r>
            <a:endParaRPr kumimoji="1" lang="en-US" altLang="ja-JP" sz="2000" b="1" i="0">
              <a:latin typeface="Meiryo"/>
              <a:ea typeface="Meiryo"/>
            </a:endParaRPr>
          </a:p>
        </p:txBody>
      </p:sp>
      <p:sp>
        <p:nvSpPr>
          <p:cNvPr id="9" name="テキスト ボックス 8">
            <a:extLst>
              <a:ext uri="{FF2B5EF4-FFF2-40B4-BE49-F238E27FC236}">
                <a16:creationId xmlns:a16="http://schemas.microsoft.com/office/drawing/2014/main" id="{7D8F71D4-C426-817C-0A67-A37209330D55}"/>
              </a:ext>
            </a:extLst>
          </p:cNvPr>
          <p:cNvSpPr txBox="1"/>
          <p:nvPr/>
        </p:nvSpPr>
        <p:spPr>
          <a:xfrm>
            <a:off x="3402954" y="2372097"/>
            <a:ext cx="3465611" cy="646331"/>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altLang="ja-JP" dirty="0">
                <a:solidFill>
                  <a:srgbClr val="172B4D"/>
                </a:solidFill>
                <a:latin typeface="Hiragino Kaku Gothic Pro"/>
                <a:ea typeface="メイリオ"/>
              </a:rPr>
              <a:t>2025/7/21</a:t>
            </a:r>
            <a:r>
              <a:rPr lang="ja-JP" altLang="en-US" b="0" i="0" dirty="0">
                <a:solidFill>
                  <a:srgbClr val="172B4D"/>
                </a:solidFill>
                <a:effectLst/>
                <a:latin typeface="Hiragino Kaku Gothic Pro"/>
                <a:ea typeface="メイリオ"/>
              </a:rPr>
              <a:t>（月）海の日</a:t>
            </a:r>
            <a:endParaRPr lang="en-US" altLang="ja-JP" b="0" i="0" dirty="0">
              <a:solidFill>
                <a:srgbClr val="172B4D"/>
              </a:solidFill>
              <a:effectLst/>
              <a:latin typeface="Hiragino Kaku Gothic Pro"/>
              <a:ea typeface="メイリオ"/>
            </a:endParaRPr>
          </a:p>
          <a:p>
            <a:pPr marL="285750" indent="-285750">
              <a:buFont typeface="Arial" panose="020B0604020202020204" pitchFamily="34" charset="0"/>
              <a:buChar char="•"/>
            </a:pPr>
            <a:r>
              <a:rPr lang="en-US" altLang="ja-JP" dirty="0">
                <a:solidFill>
                  <a:srgbClr val="172B4D"/>
                </a:solidFill>
                <a:latin typeface="Hiragino Kaku Gothic Pro"/>
                <a:ea typeface="メイリオ"/>
              </a:rPr>
              <a:t>2025/8/11</a:t>
            </a:r>
            <a:r>
              <a:rPr lang="ja-JP" altLang="en-US" b="0" i="0" dirty="0">
                <a:solidFill>
                  <a:srgbClr val="172B4D"/>
                </a:solidFill>
                <a:effectLst/>
                <a:latin typeface="Hiragino Kaku Gothic Pro"/>
                <a:ea typeface="メイリオ"/>
              </a:rPr>
              <a:t>（月）山の日</a:t>
            </a:r>
            <a:endParaRPr lang="en-US" altLang="ja-JP" b="0" i="0" dirty="0">
              <a:solidFill>
                <a:srgbClr val="172B4D"/>
              </a:solidFill>
              <a:effectLst/>
              <a:latin typeface="Hiragino Kaku Gothic Pro"/>
              <a:ea typeface="メイリオ"/>
            </a:endParaRPr>
          </a:p>
        </p:txBody>
      </p:sp>
      <p:sp>
        <p:nvSpPr>
          <p:cNvPr id="14" name="テキスト プレースホルダー 2">
            <a:extLst>
              <a:ext uri="{FF2B5EF4-FFF2-40B4-BE49-F238E27FC236}">
                <a16:creationId xmlns:a16="http://schemas.microsoft.com/office/drawing/2014/main" id="{ED89511B-B1C6-D27C-C74D-CCAE9C29396E}"/>
              </a:ext>
            </a:extLst>
          </p:cNvPr>
          <p:cNvSpPr txBox="1">
            <a:spLocks/>
          </p:cNvSpPr>
          <p:nvPr/>
        </p:nvSpPr>
        <p:spPr>
          <a:xfrm>
            <a:off x="587374" y="1098188"/>
            <a:ext cx="11014609" cy="920933"/>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1400" b="0" i="0" dirty="0">
                <a:solidFill>
                  <a:srgbClr val="172B4D"/>
                </a:solidFill>
                <a:effectLst/>
                <a:latin typeface="Hiragino Kaku Gothic Pro"/>
              </a:rPr>
              <a:t>PC</a:t>
            </a:r>
            <a:r>
              <a:rPr lang="ja-JP" altLang="en-US" sz="1400" b="0" i="0" dirty="0">
                <a:solidFill>
                  <a:srgbClr val="172B4D"/>
                </a:solidFill>
                <a:effectLst/>
                <a:latin typeface="Hiragino Kaku Gothic Pro"/>
              </a:rPr>
              <a:t>の利用特性上、土日に比べ平日の方が利用者が多い傾向にあります</a:t>
            </a:r>
            <a:r>
              <a:rPr lang="ja-JP" altLang="en-US" sz="1400" b="0" dirty="0">
                <a:solidFill>
                  <a:srgbClr val="172B4D"/>
                </a:solidFill>
                <a:latin typeface="Hiragino Kaku Gothic Pro"/>
              </a:rPr>
              <a:t>。</a:t>
            </a:r>
            <a:endParaRPr lang="en-US" altLang="ja-JP" sz="1400" b="0" dirty="0">
              <a:solidFill>
                <a:srgbClr val="172B4D"/>
              </a:solidFill>
              <a:latin typeface="Hiragino Kaku Gothic Pro"/>
            </a:endParaRPr>
          </a:p>
          <a:p>
            <a:r>
              <a:rPr lang="ja-JP" altLang="en-US" sz="1400" b="0" i="0" dirty="0">
                <a:solidFill>
                  <a:srgbClr val="172B4D"/>
                </a:solidFill>
                <a:effectLst/>
                <a:latin typeface="Hiragino Kaku Gothic Pro"/>
              </a:rPr>
              <a:t>月～金にあたる祝日の場合、平日同等には掲載ボリュームが出ないため、土日商品の金額での実施が可能です。</a:t>
            </a:r>
            <a:endParaRPr lang="en-US" altLang="ja-JP" sz="1400" b="0" i="0" dirty="0">
              <a:solidFill>
                <a:srgbClr val="172B4D"/>
              </a:solidFill>
              <a:effectLst/>
              <a:latin typeface="Hiragino Kaku Gothic Pro"/>
            </a:endParaRPr>
          </a:p>
          <a:p>
            <a:r>
              <a:rPr lang="ja-JP" altLang="en-US" sz="1400" b="0" dirty="0">
                <a:solidFill>
                  <a:srgbClr val="172B4D"/>
                </a:solidFill>
                <a:latin typeface="Hiragino Kaku Gothic Pro"/>
              </a:rPr>
              <a:t>商品は掲載日の曜日に紐づいているため、</a:t>
            </a:r>
            <a:r>
              <a:rPr lang="ja-JP" altLang="en-US" sz="1400" b="0" u="sng" dirty="0">
                <a:solidFill>
                  <a:srgbClr val="172B4D"/>
                </a:solidFill>
                <a:latin typeface="Hiragino Kaku Gothic Pro"/>
              </a:rPr>
              <a:t>月～金の商品にて予約いただく必要があります。</a:t>
            </a:r>
            <a:endParaRPr lang="en-US" altLang="ja-JP" sz="1400" b="0" i="0" u="sng" dirty="0">
              <a:solidFill>
                <a:srgbClr val="172B4D"/>
              </a:solidFill>
              <a:effectLst/>
              <a:latin typeface="Hiragino Kaku Gothic Pro"/>
            </a:endParaRPr>
          </a:p>
          <a:p>
            <a:r>
              <a:rPr lang="ja-JP" altLang="en-US" sz="1400" b="0" i="0" dirty="0">
                <a:solidFill>
                  <a:srgbClr val="172B4D"/>
                </a:solidFill>
                <a:effectLst/>
                <a:latin typeface="Hiragino Kaku Gothic Pro"/>
              </a:rPr>
              <a:t>土日価格適用をご希望の場合は、お手数ですが弊社営業にご連絡ください。</a:t>
            </a:r>
            <a:r>
              <a:rPr lang="ja-JP" altLang="en-US" sz="1400" dirty="0">
                <a:latin typeface="メイリオ"/>
                <a:ea typeface="メイリオ"/>
              </a:rPr>
              <a:t>請求時は「特別調整金」として割引された金額をご請求します。</a:t>
            </a:r>
            <a:endParaRPr lang="en-US" altLang="ja-JP" sz="1400" b="0" i="0" dirty="0">
              <a:solidFill>
                <a:srgbClr val="172B4D"/>
              </a:solidFill>
              <a:effectLst/>
              <a:latin typeface="Hiragino Kaku Gothic Pro"/>
            </a:endParaRPr>
          </a:p>
          <a:p>
            <a:r>
              <a:rPr lang="ja-JP" altLang="en-US" sz="1400" b="0" i="0" dirty="0">
                <a:solidFill>
                  <a:srgbClr val="172B4D"/>
                </a:solidFill>
                <a:effectLst/>
                <a:latin typeface="Hiragino Kaku Gothic Pro"/>
              </a:rPr>
              <a:t>なお、想定</a:t>
            </a:r>
            <a:r>
              <a:rPr lang="en-US" altLang="ja-JP" sz="1400" b="0" i="0" dirty="0" err="1">
                <a:solidFill>
                  <a:srgbClr val="172B4D"/>
                </a:solidFill>
                <a:effectLst/>
                <a:latin typeface="Hiragino Kaku Gothic Pro"/>
              </a:rPr>
              <a:t>Vimps</a:t>
            </a:r>
            <a:r>
              <a:rPr lang="ja-JP" altLang="en-US" sz="1400" b="0" i="0" dirty="0">
                <a:solidFill>
                  <a:srgbClr val="172B4D"/>
                </a:solidFill>
                <a:effectLst/>
                <a:latin typeface="Hiragino Kaku Gothic Pro"/>
              </a:rPr>
              <a:t>、想定リーチについても、土日商品のデータを参照ください。</a:t>
            </a:r>
            <a:endParaRPr lang="ja-JP" altLang="en-US" sz="1600" dirty="0"/>
          </a:p>
        </p:txBody>
      </p:sp>
      <p:sp>
        <p:nvSpPr>
          <p:cNvPr id="15" name="テキスト ボックス 14">
            <a:extLst>
              <a:ext uri="{FF2B5EF4-FFF2-40B4-BE49-F238E27FC236}">
                <a16:creationId xmlns:a16="http://schemas.microsoft.com/office/drawing/2014/main" id="{0B3622EA-E057-86F2-8939-9B40D0BC2089}"/>
              </a:ext>
            </a:extLst>
          </p:cNvPr>
          <p:cNvSpPr txBox="1"/>
          <p:nvPr/>
        </p:nvSpPr>
        <p:spPr>
          <a:xfrm>
            <a:off x="3403285" y="3176964"/>
            <a:ext cx="8092392" cy="1006429"/>
          </a:xfrm>
          <a:prstGeom prst="rect">
            <a:avLst/>
          </a:prstGeom>
          <a:noFill/>
        </p:spPr>
        <p:txBody>
          <a:bodyPr wrap="square" rtlCol="0">
            <a:spAutoFit/>
          </a:bodyPr>
          <a:lstStyle/>
          <a:p>
            <a:pPr marL="171450" marR="0" lvl="0" indent="-171450" defTabSz="914400" rtl="0" eaLnBrk="1" fontAlgn="ctr" latinLnBrk="0" hangingPunct="1">
              <a:lnSpc>
                <a:spcPct val="110000"/>
              </a:lnSpc>
              <a:spcBef>
                <a:spcPts val="0"/>
              </a:spcBef>
              <a:spcAft>
                <a:spcPts val="0"/>
              </a:spcAft>
              <a:buClrTx/>
              <a:buSzTx/>
              <a:buFont typeface="Arial" panose="020B0604020202020204" pitchFamily="34" charset="0"/>
              <a:buChar char="•"/>
              <a:tabLst/>
              <a:defRPr/>
            </a:pPr>
            <a:r>
              <a:rPr lang="en-US" altLang="ja-JP" dirty="0">
                <a:solidFill>
                  <a:srgbClr val="172B4D"/>
                </a:solidFill>
                <a:latin typeface="Hiragino Kaku Gothic Pro"/>
              </a:rPr>
              <a:t>Yahoo! JAPAN</a:t>
            </a:r>
            <a:r>
              <a:rPr lang="ja-JP" altLang="en-US" dirty="0">
                <a:solidFill>
                  <a:srgbClr val="172B4D"/>
                </a:solidFill>
                <a:latin typeface="Hiragino Kaku Gothic Pro"/>
              </a:rPr>
              <a:t>　トップページ　トピックス</a:t>
            </a:r>
            <a:r>
              <a:rPr lang="en-US" altLang="ja-JP" dirty="0">
                <a:solidFill>
                  <a:srgbClr val="172B4D"/>
                </a:solidFill>
                <a:latin typeface="Hiragino Kaku Gothic Pro"/>
              </a:rPr>
              <a:t>PR</a:t>
            </a:r>
            <a:r>
              <a:rPr lang="ja-JP" altLang="en-US" dirty="0">
                <a:solidFill>
                  <a:srgbClr val="172B4D"/>
                </a:solidFill>
                <a:latin typeface="Hiragino Kaku Gothic Pro"/>
              </a:rPr>
              <a:t>　</a:t>
            </a:r>
            <a:r>
              <a:rPr lang="en-US" altLang="ja-JP" dirty="0">
                <a:solidFill>
                  <a:srgbClr val="172B4D"/>
                </a:solidFill>
                <a:latin typeface="Hiragino Kaku Gothic Pro"/>
              </a:rPr>
              <a:t>MD</a:t>
            </a:r>
            <a:r>
              <a:rPr lang="ja-JP" altLang="en-US" dirty="0">
                <a:solidFill>
                  <a:srgbClr val="172B4D"/>
                </a:solidFill>
                <a:latin typeface="Hiragino Kaku Gothic Pro"/>
              </a:rPr>
              <a:t>（</a:t>
            </a:r>
            <a:r>
              <a:rPr lang="en-US" altLang="ja-JP" dirty="0">
                <a:solidFill>
                  <a:srgbClr val="172B4D"/>
                </a:solidFill>
                <a:latin typeface="Hiragino Kaku Gothic Pro"/>
              </a:rPr>
              <a:t>FQ1</a:t>
            </a:r>
            <a:r>
              <a:rPr lang="ja-JP" altLang="en-US" dirty="0">
                <a:solidFill>
                  <a:srgbClr val="172B4D"/>
                </a:solidFill>
                <a:latin typeface="Hiragino Kaku Gothic Pro"/>
              </a:rPr>
              <a:t>）（月～金）</a:t>
            </a:r>
            <a:endParaRPr lang="en-US" altLang="ja-JP" dirty="0">
              <a:solidFill>
                <a:srgbClr val="172B4D"/>
              </a:solidFill>
              <a:latin typeface="Hiragino Kaku Gothic Pro"/>
            </a:endParaRPr>
          </a:p>
          <a:p>
            <a:pPr marL="171450" indent="-171450" eaLnBrk="1" fontAlgn="ctr" hangingPunct="1">
              <a:lnSpc>
                <a:spcPct val="110000"/>
              </a:lnSpc>
              <a:spcBef>
                <a:spcPts val="0"/>
              </a:spcBef>
              <a:spcAft>
                <a:spcPts val="0"/>
              </a:spcAft>
              <a:buFont typeface="Arial" panose="020B0604020202020204" pitchFamily="34" charset="0"/>
              <a:buChar char="•"/>
              <a:defRPr/>
            </a:pPr>
            <a:r>
              <a:rPr lang="en-US" altLang="ja-JP" dirty="0">
                <a:solidFill>
                  <a:srgbClr val="172B4D"/>
                </a:solidFill>
                <a:latin typeface="Hiragino Kaku Gothic Pro"/>
              </a:rPr>
              <a:t>Yahoo! JAPAN</a:t>
            </a:r>
            <a:r>
              <a:rPr lang="ja-JP" altLang="en-US" dirty="0">
                <a:solidFill>
                  <a:srgbClr val="172B4D"/>
                </a:solidFill>
                <a:latin typeface="Hiragino Kaku Gothic Pro"/>
              </a:rPr>
              <a:t>　トップページ　トピックス</a:t>
            </a:r>
            <a:r>
              <a:rPr lang="en-US" altLang="ja-JP" dirty="0">
                <a:solidFill>
                  <a:srgbClr val="172B4D"/>
                </a:solidFill>
                <a:latin typeface="Hiragino Kaku Gothic Pro"/>
              </a:rPr>
              <a:t>PR</a:t>
            </a:r>
            <a:r>
              <a:rPr lang="ja-JP" altLang="en-US" dirty="0">
                <a:solidFill>
                  <a:srgbClr val="172B4D"/>
                </a:solidFill>
                <a:latin typeface="Hiragino Kaku Gothic Pro"/>
              </a:rPr>
              <a:t>　</a:t>
            </a:r>
            <a:r>
              <a:rPr lang="en-US" altLang="ja-JP" dirty="0">
                <a:solidFill>
                  <a:srgbClr val="172B4D"/>
                </a:solidFill>
                <a:latin typeface="Hiragino Kaku Gothic Pro"/>
              </a:rPr>
              <a:t>PC</a:t>
            </a:r>
            <a:r>
              <a:rPr lang="ja-JP" altLang="en-US" dirty="0">
                <a:solidFill>
                  <a:srgbClr val="172B4D"/>
                </a:solidFill>
                <a:latin typeface="Hiragino Kaku Gothic Pro"/>
              </a:rPr>
              <a:t>（</a:t>
            </a:r>
            <a:r>
              <a:rPr lang="en-US" altLang="ja-JP" dirty="0">
                <a:solidFill>
                  <a:srgbClr val="172B4D"/>
                </a:solidFill>
                <a:latin typeface="Hiragino Kaku Gothic Pro"/>
              </a:rPr>
              <a:t>FQ4</a:t>
            </a:r>
            <a:r>
              <a:rPr lang="ja-JP" altLang="en-US" dirty="0">
                <a:solidFill>
                  <a:srgbClr val="172B4D"/>
                </a:solidFill>
                <a:latin typeface="Hiragino Kaku Gothic Pro"/>
              </a:rPr>
              <a:t>）（月～金）</a:t>
            </a:r>
          </a:p>
          <a:p>
            <a:pPr marL="0" marR="0" lvl="0" indent="0" algn="ctr" defTabSz="914400" rtl="0" eaLnBrk="1" fontAlgn="ctr" latinLnBrk="0" hangingPunct="1">
              <a:lnSpc>
                <a:spcPct val="110000"/>
              </a:lnSpc>
              <a:spcBef>
                <a:spcPts val="0"/>
              </a:spcBef>
              <a:spcAft>
                <a:spcPts val="0"/>
              </a:spcAft>
              <a:buClrTx/>
              <a:buSzTx/>
              <a:buFontTx/>
              <a:buNone/>
              <a:tabLst/>
              <a:defRPr/>
            </a:pPr>
            <a:endParaRPr kumimoji="1" lang="ja-JP" altLang="en-US" sz="1800" b="1" i="0" u="none" strike="noStrike" kern="1200" dirty="0">
              <a:solidFill>
                <a:srgbClr val="FF0000"/>
              </a:solidFill>
              <a:effectLst/>
              <a:latin typeface="Meiryo" panose="020B0604030504040204" pitchFamily="50" charset="-128"/>
              <a:ea typeface="Meiryo" panose="020B0604030504040204" pitchFamily="50" charset="-128"/>
              <a:cs typeface="+mn-cs"/>
            </a:endParaRPr>
          </a:p>
        </p:txBody>
      </p:sp>
      <p:sp>
        <p:nvSpPr>
          <p:cNvPr id="16" name="テキスト ボックス 15">
            <a:extLst>
              <a:ext uri="{FF2B5EF4-FFF2-40B4-BE49-F238E27FC236}">
                <a16:creationId xmlns:a16="http://schemas.microsoft.com/office/drawing/2014/main" id="{F7DFDD01-2A7D-0886-CA5B-86A1198ACDD2}"/>
              </a:ext>
            </a:extLst>
          </p:cNvPr>
          <p:cNvSpPr txBox="1"/>
          <p:nvPr/>
        </p:nvSpPr>
        <p:spPr>
          <a:xfrm>
            <a:off x="3267670" y="5477463"/>
            <a:ext cx="7230997" cy="369332"/>
          </a:xfrm>
          <a:prstGeom prst="rect">
            <a:avLst/>
          </a:prstGeom>
          <a:noFill/>
        </p:spPr>
        <p:txBody>
          <a:bodyPr wrap="square" rtlCol="0">
            <a:spAutoFit/>
          </a:bodyPr>
          <a:lstStyle/>
          <a:p>
            <a:r>
              <a:rPr lang="ja-JP" altLang="en-US" b="0" i="0" dirty="0">
                <a:solidFill>
                  <a:srgbClr val="C00000"/>
                </a:solidFill>
                <a:effectLst/>
                <a:latin typeface="Hiragino Kaku Gothic Pro"/>
              </a:rPr>
              <a:t>予約日翌日までに</a:t>
            </a:r>
            <a:r>
              <a:rPr lang="ja-JP" altLang="en-US" b="0" i="0" dirty="0">
                <a:solidFill>
                  <a:srgbClr val="172B4D"/>
                </a:solidFill>
                <a:effectLst/>
                <a:latin typeface="Hiragino Kaku Gothic Pro"/>
              </a:rPr>
              <a:t>以下項目を、弊社営業宛てにご連絡ください</a:t>
            </a:r>
            <a:endParaRPr kumimoji="1" lang="ja-JP" altLang="en-US" dirty="0"/>
          </a:p>
        </p:txBody>
      </p:sp>
      <p:sp>
        <p:nvSpPr>
          <p:cNvPr id="17" name="テキスト ボックス 16">
            <a:extLst>
              <a:ext uri="{FF2B5EF4-FFF2-40B4-BE49-F238E27FC236}">
                <a16:creationId xmlns:a16="http://schemas.microsoft.com/office/drawing/2014/main" id="{A87314B2-6554-8AA7-2312-7427F8CE75CC}"/>
              </a:ext>
            </a:extLst>
          </p:cNvPr>
          <p:cNvSpPr txBox="1"/>
          <p:nvPr/>
        </p:nvSpPr>
        <p:spPr>
          <a:xfrm>
            <a:off x="3267670" y="4105905"/>
            <a:ext cx="5493489" cy="646331"/>
          </a:xfrm>
          <a:prstGeom prst="rect">
            <a:avLst/>
          </a:prstGeom>
          <a:noFill/>
        </p:spPr>
        <p:txBody>
          <a:bodyPr wrap="square" rtlCol="0">
            <a:spAutoFit/>
          </a:bodyPr>
          <a:lstStyle/>
          <a:p>
            <a:r>
              <a:rPr lang="ja-JP" altLang="en-US" b="0" i="0">
                <a:solidFill>
                  <a:srgbClr val="172B4D"/>
                </a:solidFill>
                <a:effectLst/>
                <a:latin typeface="Hiragino Kaku Gothic Pro"/>
              </a:rPr>
              <a:t>土日商品と同一価格へ割引</a:t>
            </a:r>
            <a:endParaRPr lang="en-US" altLang="ja-JP" b="0" i="0">
              <a:solidFill>
                <a:srgbClr val="172B4D"/>
              </a:solidFill>
              <a:effectLst/>
              <a:latin typeface="Hiragino Kaku Gothic Pro"/>
            </a:endParaRPr>
          </a:p>
          <a:p>
            <a:endParaRPr kumimoji="1" lang="en-US" altLang="ja-JP"/>
          </a:p>
        </p:txBody>
      </p:sp>
      <p:sp>
        <p:nvSpPr>
          <p:cNvPr id="18" name="四角形: 角を丸くする 4">
            <a:extLst>
              <a:ext uri="{FF2B5EF4-FFF2-40B4-BE49-F238E27FC236}">
                <a16:creationId xmlns:a16="http://schemas.microsoft.com/office/drawing/2014/main" id="{D3747293-A60C-04A3-C19A-4D68E89B3C94}"/>
              </a:ext>
            </a:extLst>
          </p:cNvPr>
          <p:cNvSpPr/>
          <p:nvPr/>
        </p:nvSpPr>
        <p:spPr>
          <a:xfrm>
            <a:off x="555391" y="2372097"/>
            <a:ext cx="2712279" cy="471319"/>
          </a:xfrm>
          <a:prstGeom prst="roundRect">
            <a:avLst>
              <a:gd name="adj" fmla="val 0"/>
            </a:avLst>
          </a:prstGeom>
          <a:solidFill>
            <a:schemeClr val="accent1"/>
          </a:solidFill>
          <a:ln w="6350">
            <a:noFill/>
          </a:ln>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lang="ja-JP" altLang="en-US" sz="1600" b="1">
                <a:solidFill>
                  <a:schemeClr val="bg1"/>
                </a:solidFill>
                <a:latin typeface="+mn-ea"/>
              </a:rPr>
              <a:t>対象となる祝日</a:t>
            </a:r>
            <a:endParaRPr kumimoji="1" lang="ja-JP" altLang="en-US" sz="1600" b="1">
              <a:solidFill>
                <a:schemeClr val="bg1"/>
              </a:solidFill>
              <a:latin typeface="+mn-ea"/>
            </a:endParaRPr>
          </a:p>
        </p:txBody>
      </p:sp>
      <p:sp>
        <p:nvSpPr>
          <p:cNvPr id="19" name="四角形: 角を丸くする 4">
            <a:extLst>
              <a:ext uri="{FF2B5EF4-FFF2-40B4-BE49-F238E27FC236}">
                <a16:creationId xmlns:a16="http://schemas.microsoft.com/office/drawing/2014/main" id="{E2B5EEC0-D83F-A01A-FA10-077ADD892062}"/>
              </a:ext>
            </a:extLst>
          </p:cNvPr>
          <p:cNvSpPr/>
          <p:nvPr/>
        </p:nvSpPr>
        <p:spPr>
          <a:xfrm>
            <a:off x="531668" y="3308686"/>
            <a:ext cx="2712279" cy="471319"/>
          </a:xfrm>
          <a:prstGeom prst="roundRect">
            <a:avLst>
              <a:gd name="adj" fmla="val 0"/>
            </a:avLst>
          </a:prstGeom>
          <a:solidFill>
            <a:schemeClr val="accent1"/>
          </a:solidFill>
          <a:ln w="6350">
            <a:noFill/>
          </a:ln>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lang="ja-JP" altLang="en-US" sz="1600" b="1">
                <a:solidFill>
                  <a:schemeClr val="bg1"/>
                </a:solidFill>
                <a:latin typeface="+mn-ea"/>
              </a:rPr>
              <a:t>対象商品</a:t>
            </a:r>
            <a:endParaRPr kumimoji="1" lang="ja-JP" altLang="en-US" sz="1600" b="1">
              <a:solidFill>
                <a:schemeClr val="bg1"/>
              </a:solidFill>
              <a:latin typeface="+mn-ea"/>
            </a:endParaRPr>
          </a:p>
        </p:txBody>
      </p:sp>
      <p:sp>
        <p:nvSpPr>
          <p:cNvPr id="20" name="四角形: 角を丸くする 4">
            <a:extLst>
              <a:ext uri="{FF2B5EF4-FFF2-40B4-BE49-F238E27FC236}">
                <a16:creationId xmlns:a16="http://schemas.microsoft.com/office/drawing/2014/main" id="{042AB18B-E55F-A0EC-180E-AA3F95F23943}"/>
              </a:ext>
            </a:extLst>
          </p:cNvPr>
          <p:cNvSpPr/>
          <p:nvPr/>
        </p:nvSpPr>
        <p:spPr>
          <a:xfrm>
            <a:off x="555391" y="4109446"/>
            <a:ext cx="2712279" cy="471319"/>
          </a:xfrm>
          <a:prstGeom prst="roundRect">
            <a:avLst>
              <a:gd name="adj" fmla="val 0"/>
            </a:avLst>
          </a:prstGeom>
          <a:solidFill>
            <a:schemeClr val="accent1"/>
          </a:solidFill>
          <a:ln w="6350">
            <a:noFill/>
          </a:ln>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lang="ja-JP" altLang="en-US" sz="1600" b="1">
                <a:solidFill>
                  <a:schemeClr val="bg1"/>
                </a:solidFill>
                <a:latin typeface="+mn-ea"/>
              </a:rPr>
              <a:t>対応内容</a:t>
            </a:r>
            <a:endParaRPr kumimoji="1" lang="ja-JP" altLang="en-US" sz="1600" b="1">
              <a:solidFill>
                <a:schemeClr val="bg1"/>
              </a:solidFill>
              <a:latin typeface="+mn-ea"/>
            </a:endParaRPr>
          </a:p>
        </p:txBody>
      </p:sp>
      <p:sp>
        <p:nvSpPr>
          <p:cNvPr id="21" name="四角形: 角を丸くする 4">
            <a:extLst>
              <a:ext uri="{FF2B5EF4-FFF2-40B4-BE49-F238E27FC236}">
                <a16:creationId xmlns:a16="http://schemas.microsoft.com/office/drawing/2014/main" id="{4D6828F1-5628-75DA-2869-E0873ED94386}"/>
              </a:ext>
            </a:extLst>
          </p:cNvPr>
          <p:cNvSpPr/>
          <p:nvPr/>
        </p:nvSpPr>
        <p:spPr>
          <a:xfrm>
            <a:off x="531668" y="5396473"/>
            <a:ext cx="2712279" cy="471319"/>
          </a:xfrm>
          <a:prstGeom prst="roundRect">
            <a:avLst>
              <a:gd name="adj" fmla="val 0"/>
            </a:avLst>
          </a:prstGeom>
          <a:solidFill>
            <a:schemeClr val="accent1"/>
          </a:solidFill>
          <a:ln w="6350">
            <a:noFill/>
          </a:ln>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lang="ja-JP" altLang="en-US" sz="1600" b="1">
                <a:solidFill>
                  <a:schemeClr val="bg1"/>
                </a:solidFill>
                <a:latin typeface="+mn-ea"/>
              </a:rPr>
              <a:t>申請方法</a:t>
            </a:r>
            <a:endParaRPr kumimoji="1" lang="ja-JP" altLang="en-US" sz="1600" b="1">
              <a:solidFill>
                <a:schemeClr val="bg1"/>
              </a:solidFill>
              <a:latin typeface="+mn-ea"/>
            </a:endParaRPr>
          </a:p>
        </p:txBody>
      </p:sp>
      <p:graphicFrame>
        <p:nvGraphicFramePr>
          <p:cNvPr id="22" name="表 21">
            <a:extLst>
              <a:ext uri="{FF2B5EF4-FFF2-40B4-BE49-F238E27FC236}">
                <a16:creationId xmlns:a16="http://schemas.microsoft.com/office/drawing/2014/main" id="{406B855A-23C9-BF97-40F3-0256DE2C49C1}"/>
              </a:ext>
            </a:extLst>
          </p:cNvPr>
          <p:cNvGraphicFramePr>
            <a:graphicFrameLocks noGrp="1"/>
          </p:cNvGraphicFramePr>
          <p:nvPr>
            <p:extLst>
              <p:ext uri="{D42A27DB-BD31-4B8C-83A1-F6EECF244321}">
                <p14:modId xmlns:p14="http://schemas.microsoft.com/office/powerpoint/2010/main" val="1276715481"/>
              </p:ext>
            </p:extLst>
          </p:nvPr>
        </p:nvGraphicFramePr>
        <p:xfrm>
          <a:off x="3407144" y="4436281"/>
          <a:ext cx="7679071" cy="741681"/>
        </p:xfrm>
        <a:graphic>
          <a:graphicData uri="http://schemas.openxmlformats.org/drawingml/2006/table">
            <a:tbl>
              <a:tblPr firstRow="1" bandRow="1">
                <a:tableStyleId>{5940675A-B579-460E-94D1-54222C63F5DA}</a:tableStyleId>
              </a:tblPr>
              <a:tblGrid>
                <a:gridCol w="4776619">
                  <a:extLst>
                    <a:ext uri="{9D8B030D-6E8A-4147-A177-3AD203B41FA5}">
                      <a16:colId xmlns:a16="http://schemas.microsoft.com/office/drawing/2014/main" val="3657718182"/>
                    </a:ext>
                  </a:extLst>
                </a:gridCol>
                <a:gridCol w="1451226">
                  <a:extLst>
                    <a:ext uri="{9D8B030D-6E8A-4147-A177-3AD203B41FA5}">
                      <a16:colId xmlns:a16="http://schemas.microsoft.com/office/drawing/2014/main" val="795617540"/>
                    </a:ext>
                  </a:extLst>
                </a:gridCol>
                <a:gridCol w="1451226">
                  <a:extLst>
                    <a:ext uri="{9D8B030D-6E8A-4147-A177-3AD203B41FA5}">
                      <a16:colId xmlns:a16="http://schemas.microsoft.com/office/drawing/2014/main" val="2986498113"/>
                    </a:ext>
                  </a:extLst>
                </a:gridCol>
              </a:tblGrid>
              <a:tr h="247227">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900" kern="1200">
                          <a:solidFill>
                            <a:srgbClr val="0D0D0D"/>
                          </a:solidFill>
                          <a:latin typeface="Meiryo" panose="020B0604030504040204" pitchFamily="34" charset="-128"/>
                          <a:ea typeface="Meiryo" panose="020B0604030504040204" pitchFamily="34" charset="-128"/>
                          <a:cs typeface="+mn-cs"/>
                        </a:rPr>
                        <a:t>予約商品</a:t>
                      </a:r>
                    </a:p>
                  </a:txBody>
                  <a:tcPr>
                    <a:solidFill>
                      <a:schemeClr val="bg1">
                        <a:lumMod val="9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900" kern="1200">
                          <a:solidFill>
                            <a:srgbClr val="0D0D0D"/>
                          </a:solidFill>
                          <a:latin typeface="Meiryo" panose="020B0604030504040204" pitchFamily="34" charset="-128"/>
                          <a:ea typeface="Meiryo" panose="020B0604030504040204" pitchFamily="34" charset="-128"/>
                          <a:cs typeface="+mn-cs"/>
                        </a:rPr>
                        <a:t>予約金額</a:t>
                      </a:r>
                    </a:p>
                  </a:txBody>
                  <a:tcPr>
                    <a:solidFill>
                      <a:schemeClr val="bg1">
                        <a:lumMod val="9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900" kern="1200">
                          <a:solidFill>
                            <a:srgbClr val="0D0D0D"/>
                          </a:solidFill>
                          <a:latin typeface="Meiryo" panose="020B0604030504040204" pitchFamily="34" charset="-128"/>
                          <a:ea typeface="Meiryo" panose="020B0604030504040204" pitchFamily="34" charset="-128"/>
                          <a:cs typeface="+mn-cs"/>
                        </a:rPr>
                        <a:t>割引後金額</a:t>
                      </a:r>
                    </a:p>
                  </a:txBody>
                  <a:tcPr>
                    <a:solidFill>
                      <a:schemeClr val="bg1">
                        <a:lumMod val="95000"/>
                      </a:schemeClr>
                    </a:solidFill>
                  </a:tcPr>
                </a:tc>
                <a:extLst>
                  <a:ext uri="{0D108BD9-81ED-4DB2-BD59-A6C34878D82A}">
                    <a16:rowId xmlns:a16="http://schemas.microsoft.com/office/drawing/2014/main" val="2641283767"/>
                  </a:ext>
                </a:extLst>
              </a:tr>
              <a:tr h="247227">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Yahoo! JAPAN</a:t>
                      </a:r>
                      <a:r>
                        <a:rPr kumimoji="1" lang="ja-JP" altLang="en-US" sz="900" kern="1200">
                          <a:solidFill>
                            <a:srgbClr val="0D0D0D"/>
                          </a:solidFill>
                          <a:latin typeface="Meiryo" panose="020B0604030504040204" pitchFamily="34" charset="-128"/>
                          <a:ea typeface="Meiryo" panose="020B0604030504040204" pitchFamily="34" charset="-128"/>
                          <a:cs typeface="+mn-cs"/>
                        </a:rPr>
                        <a:t>　トップページ　トピックス</a:t>
                      </a:r>
                      <a:r>
                        <a:rPr kumimoji="1" lang="en-US" altLang="ja-JP" sz="900" kern="1200">
                          <a:solidFill>
                            <a:srgbClr val="0D0D0D"/>
                          </a:solidFill>
                          <a:latin typeface="Meiryo" panose="020B0604030504040204" pitchFamily="34" charset="-128"/>
                          <a:ea typeface="Meiryo" panose="020B0604030504040204" pitchFamily="34" charset="-128"/>
                          <a:cs typeface="+mn-cs"/>
                        </a:rPr>
                        <a:t>PR</a:t>
                      </a:r>
                      <a:r>
                        <a:rPr kumimoji="1" lang="ja-JP" altLang="en-US" sz="900" kern="1200">
                          <a:solidFill>
                            <a:srgbClr val="0D0D0D"/>
                          </a:solidFill>
                          <a:latin typeface="Meiryo" panose="020B0604030504040204" pitchFamily="34" charset="-128"/>
                          <a:ea typeface="Meiryo" panose="020B0604030504040204" pitchFamily="34" charset="-128"/>
                          <a:cs typeface="+mn-cs"/>
                        </a:rPr>
                        <a:t>　</a:t>
                      </a:r>
                      <a:r>
                        <a:rPr kumimoji="1" lang="en-US" altLang="ja-JP" sz="900" kern="1200">
                          <a:solidFill>
                            <a:srgbClr val="0D0D0D"/>
                          </a:solidFill>
                          <a:latin typeface="Meiryo" panose="020B0604030504040204" pitchFamily="34" charset="-128"/>
                          <a:ea typeface="Meiryo" panose="020B0604030504040204" pitchFamily="34" charset="-128"/>
                          <a:cs typeface="+mn-cs"/>
                        </a:rPr>
                        <a:t>MD</a:t>
                      </a:r>
                      <a:r>
                        <a:rPr kumimoji="1" lang="ja-JP" altLang="en-US" sz="900" kern="1200">
                          <a:solidFill>
                            <a:srgbClr val="0D0D0D"/>
                          </a:solidFill>
                          <a:latin typeface="Meiryo" panose="020B0604030504040204" pitchFamily="34" charset="-128"/>
                          <a:ea typeface="Meiryo" panose="020B0604030504040204" pitchFamily="34" charset="-128"/>
                          <a:cs typeface="+mn-cs"/>
                        </a:rPr>
                        <a:t>（</a:t>
                      </a:r>
                      <a:r>
                        <a:rPr kumimoji="1" lang="en-US" altLang="ja-JP" sz="900" kern="1200">
                          <a:solidFill>
                            <a:srgbClr val="0D0D0D"/>
                          </a:solidFill>
                          <a:latin typeface="Meiryo" panose="020B0604030504040204" pitchFamily="34" charset="-128"/>
                          <a:ea typeface="Meiryo" panose="020B0604030504040204" pitchFamily="34" charset="-128"/>
                          <a:cs typeface="+mn-cs"/>
                        </a:rPr>
                        <a:t>FQ1</a:t>
                      </a:r>
                      <a:r>
                        <a:rPr kumimoji="1" lang="ja-JP" altLang="en-US" sz="900" kern="1200">
                          <a:solidFill>
                            <a:srgbClr val="0D0D0D"/>
                          </a:solidFill>
                          <a:latin typeface="Meiryo" panose="020B0604030504040204" pitchFamily="34" charset="-128"/>
                          <a:ea typeface="Meiryo" panose="020B0604030504040204" pitchFamily="34" charset="-128"/>
                          <a:cs typeface="+mn-cs"/>
                        </a:rPr>
                        <a:t>）（月～金）</a:t>
                      </a:r>
                      <a:endParaRPr kumimoji="1" lang="en-US" altLang="ja-JP" sz="900" kern="1200">
                        <a:solidFill>
                          <a:srgbClr val="0D0D0D"/>
                        </a:solidFill>
                        <a:latin typeface="Meiryo" panose="020B0604030504040204" pitchFamily="34" charset="-128"/>
                        <a:ea typeface="Meiryo" panose="020B0604030504040204" pitchFamily="34" charset="-128"/>
                        <a:cs typeface="+mn-cs"/>
                      </a:endParaRP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1630</a:t>
                      </a:r>
                      <a:r>
                        <a:rPr kumimoji="1" lang="ja-JP" altLang="en-US" sz="900" kern="1200">
                          <a:solidFill>
                            <a:srgbClr val="0D0D0D"/>
                          </a:solidFill>
                          <a:latin typeface="Meiryo" panose="020B0604030504040204" pitchFamily="34" charset="-128"/>
                          <a:ea typeface="Meiryo" panose="020B0604030504040204" pitchFamily="34" charset="-128"/>
                          <a:cs typeface="+mn-cs"/>
                        </a:rPr>
                        <a:t>万円　</a:t>
                      </a:r>
                      <a:endParaRPr kumimoji="1" lang="en-US" altLang="ja-JP" sz="900" kern="1200">
                        <a:solidFill>
                          <a:srgbClr val="0D0D0D"/>
                        </a:solidFill>
                        <a:latin typeface="Meiryo" panose="020B0604030504040204" pitchFamily="34" charset="-128"/>
                        <a:ea typeface="Meiryo" panose="020B0604030504040204" pitchFamily="34" charset="-128"/>
                        <a:cs typeface="+mn-cs"/>
                      </a:endParaRPr>
                    </a:p>
                  </a:txBody>
                  <a:tcPr marL="5250" marR="5250" marT="525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kern="1200" dirty="0">
                          <a:solidFill>
                            <a:srgbClr val="0D0D0D"/>
                          </a:solidFill>
                          <a:latin typeface="Meiryo" panose="020B0604030504040204" pitchFamily="34" charset="-128"/>
                          <a:ea typeface="Meiryo" panose="020B0604030504040204" pitchFamily="34" charset="-128"/>
                          <a:cs typeface="+mn-cs"/>
                        </a:rPr>
                        <a:t>1450</a:t>
                      </a:r>
                      <a:r>
                        <a:rPr kumimoji="1" lang="ja-JP" altLang="en-US" sz="900" kern="1200" dirty="0">
                          <a:solidFill>
                            <a:srgbClr val="0D0D0D"/>
                          </a:solidFill>
                          <a:latin typeface="Meiryo" panose="020B0604030504040204" pitchFamily="34" charset="-128"/>
                          <a:ea typeface="Meiryo" panose="020B0604030504040204" pitchFamily="34" charset="-128"/>
                          <a:cs typeface="+mn-cs"/>
                        </a:rPr>
                        <a:t>万円　</a:t>
                      </a:r>
                      <a:endParaRPr kumimoji="1" lang="en-US" altLang="ja-JP" sz="900" kern="1200" dirty="0">
                        <a:solidFill>
                          <a:srgbClr val="0D0D0D"/>
                        </a:solidFill>
                        <a:latin typeface="Meiryo" panose="020B0604030504040204" pitchFamily="34" charset="-128"/>
                        <a:ea typeface="Meiryo" panose="020B0604030504040204" pitchFamily="34" charset="-128"/>
                        <a:cs typeface="+mn-cs"/>
                      </a:endParaRPr>
                    </a:p>
                  </a:txBody>
                  <a:tcPr marL="5250" marR="5250" marT="5250" marB="0" anchor="ctr"/>
                </a:tc>
                <a:extLst>
                  <a:ext uri="{0D108BD9-81ED-4DB2-BD59-A6C34878D82A}">
                    <a16:rowId xmlns:a16="http://schemas.microsoft.com/office/drawing/2014/main" val="3979702144"/>
                  </a:ext>
                </a:extLst>
              </a:tr>
              <a:tr h="247227">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kern="1200">
                          <a:solidFill>
                            <a:srgbClr val="0D0D0D"/>
                          </a:solidFill>
                          <a:latin typeface="Meiryo" panose="020B0604030504040204" pitchFamily="34" charset="-128"/>
                          <a:ea typeface="Meiryo" panose="020B0604030504040204" pitchFamily="34" charset="-128"/>
                          <a:cs typeface="+mn-cs"/>
                        </a:rPr>
                        <a:t>Yahoo! JAPAN</a:t>
                      </a:r>
                      <a:r>
                        <a:rPr kumimoji="1" lang="ja-JP" altLang="en-US" sz="900" kern="1200">
                          <a:solidFill>
                            <a:srgbClr val="0D0D0D"/>
                          </a:solidFill>
                          <a:latin typeface="Meiryo" panose="020B0604030504040204" pitchFamily="34" charset="-128"/>
                          <a:ea typeface="Meiryo" panose="020B0604030504040204" pitchFamily="34" charset="-128"/>
                          <a:cs typeface="+mn-cs"/>
                        </a:rPr>
                        <a:t>　トップページ　トピックス</a:t>
                      </a:r>
                      <a:r>
                        <a:rPr kumimoji="1" lang="en-US" altLang="ja-JP" sz="900" kern="1200">
                          <a:solidFill>
                            <a:srgbClr val="0D0D0D"/>
                          </a:solidFill>
                          <a:latin typeface="Meiryo" panose="020B0604030504040204" pitchFamily="34" charset="-128"/>
                          <a:ea typeface="Meiryo" panose="020B0604030504040204" pitchFamily="34" charset="-128"/>
                          <a:cs typeface="+mn-cs"/>
                        </a:rPr>
                        <a:t>PR</a:t>
                      </a:r>
                      <a:r>
                        <a:rPr kumimoji="1" lang="ja-JP" altLang="en-US" sz="900" kern="1200">
                          <a:solidFill>
                            <a:srgbClr val="0D0D0D"/>
                          </a:solidFill>
                          <a:latin typeface="Meiryo" panose="020B0604030504040204" pitchFamily="34" charset="-128"/>
                          <a:ea typeface="Meiryo" panose="020B0604030504040204" pitchFamily="34" charset="-128"/>
                          <a:cs typeface="+mn-cs"/>
                        </a:rPr>
                        <a:t>　</a:t>
                      </a:r>
                      <a:r>
                        <a:rPr kumimoji="1" lang="en-US" altLang="ja-JP" sz="900" kern="1200">
                          <a:solidFill>
                            <a:srgbClr val="0D0D0D"/>
                          </a:solidFill>
                          <a:latin typeface="Meiryo" panose="020B0604030504040204" pitchFamily="34" charset="-128"/>
                          <a:ea typeface="Meiryo" panose="020B0604030504040204" pitchFamily="34" charset="-128"/>
                          <a:cs typeface="+mn-cs"/>
                        </a:rPr>
                        <a:t>PC</a:t>
                      </a:r>
                      <a:r>
                        <a:rPr kumimoji="1" lang="ja-JP" altLang="en-US" sz="900" kern="1200">
                          <a:solidFill>
                            <a:srgbClr val="0D0D0D"/>
                          </a:solidFill>
                          <a:latin typeface="Meiryo" panose="020B0604030504040204" pitchFamily="34" charset="-128"/>
                          <a:ea typeface="Meiryo" panose="020B0604030504040204" pitchFamily="34" charset="-128"/>
                          <a:cs typeface="+mn-cs"/>
                        </a:rPr>
                        <a:t>（</a:t>
                      </a:r>
                      <a:r>
                        <a:rPr kumimoji="1" lang="en-US" altLang="ja-JP" sz="900" kern="1200">
                          <a:solidFill>
                            <a:srgbClr val="0D0D0D"/>
                          </a:solidFill>
                          <a:latin typeface="Meiryo" panose="020B0604030504040204" pitchFamily="34" charset="-128"/>
                          <a:ea typeface="Meiryo" panose="020B0604030504040204" pitchFamily="34" charset="-128"/>
                          <a:cs typeface="+mn-cs"/>
                        </a:rPr>
                        <a:t>FQ4</a:t>
                      </a:r>
                      <a:r>
                        <a:rPr kumimoji="1" lang="ja-JP" altLang="en-US" sz="900" kern="1200">
                          <a:solidFill>
                            <a:srgbClr val="0D0D0D"/>
                          </a:solidFill>
                          <a:latin typeface="Meiryo" panose="020B0604030504040204" pitchFamily="34" charset="-128"/>
                          <a:ea typeface="Meiryo" panose="020B0604030504040204" pitchFamily="34" charset="-128"/>
                          <a:cs typeface="+mn-cs"/>
                        </a:rPr>
                        <a:t>）（月～金）</a:t>
                      </a:r>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panose="020B0604030504040204" pitchFamily="34" charset="-128"/>
                          <a:ea typeface="Meiryo" panose="020B0604030504040204" pitchFamily="34" charset="-128"/>
                          <a:cs typeface="+mn-cs"/>
                        </a:rPr>
                        <a:t>700</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万円　</a:t>
                      </a:r>
                      <a:endParaRPr kumimoji="1" lang="en-US" altLang="ja-JP" sz="900" b="0" i="0" kern="1200" dirty="0">
                        <a:solidFill>
                          <a:srgbClr val="0D0D0D"/>
                        </a:solidFill>
                        <a:latin typeface="Meiryo" panose="020B0604030504040204" pitchFamily="34" charset="-128"/>
                        <a:ea typeface="Meiryo" panose="020B0604030504040204" pitchFamily="34" charset="-128"/>
                        <a:cs typeface="+mn-cs"/>
                      </a:endParaRPr>
                    </a:p>
                  </a:txBody>
                  <a:tcPr marL="5250" marR="5250" marT="525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panose="020B0604030504040204" pitchFamily="34" charset="-128"/>
                          <a:ea typeface="Meiryo" panose="020B0604030504040204" pitchFamily="34" charset="-128"/>
                          <a:cs typeface="+mn-cs"/>
                        </a:rPr>
                        <a:t>440</a:t>
                      </a:r>
                      <a:r>
                        <a:rPr kumimoji="1" lang="ja-JP" altLang="en-US" sz="900" b="0" i="0" kern="1200" dirty="0">
                          <a:solidFill>
                            <a:srgbClr val="0D0D0D"/>
                          </a:solidFill>
                          <a:latin typeface="Meiryo" panose="020B0604030504040204" pitchFamily="34" charset="-128"/>
                          <a:ea typeface="Meiryo" panose="020B0604030504040204" pitchFamily="34" charset="-128"/>
                          <a:cs typeface="+mn-cs"/>
                        </a:rPr>
                        <a:t>万円</a:t>
                      </a:r>
                      <a:endParaRPr kumimoji="1" lang="en-US" altLang="ja-JP" sz="900" b="0" i="0" kern="1200" dirty="0">
                        <a:solidFill>
                          <a:srgbClr val="0D0D0D"/>
                        </a:solidFill>
                        <a:latin typeface="Meiryo" panose="020B0604030504040204" pitchFamily="34" charset="-128"/>
                        <a:ea typeface="Meiryo" panose="020B0604030504040204" pitchFamily="34" charset="-128"/>
                        <a:cs typeface="+mn-cs"/>
                      </a:endParaRPr>
                    </a:p>
                  </a:txBody>
                  <a:tcPr marL="5250" marR="5250" marT="5250" marB="0" anchor="ctr"/>
                </a:tc>
                <a:extLst>
                  <a:ext uri="{0D108BD9-81ED-4DB2-BD59-A6C34878D82A}">
                    <a16:rowId xmlns:a16="http://schemas.microsoft.com/office/drawing/2014/main" val="1384056040"/>
                  </a:ext>
                </a:extLst>
              </a:tr>
            </a:tbl>
          </a:graphicData>
        </a:graphic>
      </p:graphicFrame>
      <p:sp>
        <p:nvSpPr>
          <p:cNvPr id="3" name="テキスト ボックス 2">
            <a:extLst>
              <a:ext uri="{FF2B5EF4-FFF2-40B4-BE49-F238E27FC236}">
                <a16:creationId xmlns:a16="http://schemas.microsoft.com/office/drawing/2014/main" id="{6E27165E-45B0-CE20-E326-674159ECFE34}"/>
              </a:ext>
            </a:extLst>
          </p:cNvPr>
          <p:cNvSpPr txBox="1"/>
          <p:nvPr/>
        </p:nvSpPr>
        <p:spPr>
          <a:xfrm>
            <a:off x="3296980" y="5853908"/>
            <a:ext cx="8305003" cy="584775"/>
          </a:xfrm>
          <a:prstGeom prst="rect">
            <a:avLst/>
          </a:prstGeom>
          <a:noFill/>
          <a:ln>
            <a:solidFill>
              <a:srgbClr val="000000"/>
            </a:solidFill>
            <a:prstDash val="lgDash"/>
          </a:ln>
        </p:spPr>
        <p:txBody>
          <a:bodyPr wrap="square">
            <a:spAutoFit/>
          </a:bodyPr>
          <a:lstStyle/>
          <a:p>
            <a:pPr eaLnBrk="1" fontAlgn="auto" hangingPunct="1">
              <a:spcBef>
                <a:spcPts val="0"/>
              </a:spcBef>
              <a:spcAft>
                <a:spcPts val="0"/>
              </a:spcAft>
              <a:defRPr/>
            </a:pPr>
            <a:r>
              <a:rPr kumimoji="0" lang="en-US" altLang="ja-JP" sz="1600" kern="0" dirty="0">
                <a:solidFill>
                  <a:srgbClr val="0D0D0D"/>
                </a:solidFill>
                <a:latin typeface="メイリオ"/>
                <a:ea typeface="メイリオ" panose="020B0604030504040204" pitchFamily="50" charset="-128"/>
              </a:rPr>
              <a:t>【</a:t>
            </a:r>
            <a:r>
              <a:rPr kumimoji="0" lang="ja-JP" altLang="en-US" sz="1600" kern="0" dirty="0">
                <a:solidFill>
                  <a:srgbClr val="0D0D0D"/>
                </a:solidFill>
                <a:latin typeface="メイリオ"/>
                <a:ea typeface="メイリオ" panose="020B0604030504040204" pitchFamily="50" charset="-128"/>
              </a:rPr>
              <a:t>連携必須予約内容</a:t>
            </a:r>
            <a:r>
              <a:rPr kumimoji="0" lang="en-US" altLang="ja-JP" sz="1600" kern="0" dirty="0">
                <a:solidFill>
                  <a:srgbClr val="0D0D0D"/>
                </a:solidFill>
                <a:latin typeface="メイリオ"/>
                <a:ea typeface="メイリオ" panose="020B0604030504040204" pitchFamily="50" charset="-128"/>
              </a:rPr>
              <a:t>】</a:t>
            </a:r>
          </a:p>
          <a:p>
            <a:pPr eaLnBrk="1" fontAlgn="auto" hangingPunct="1">
              <a:spcBef>
                <a:spcPts val="0"/>
              </a:spcBef>
              <a:spcAft>
                <a:spcPts val="0"/>
              </a:spcAft>
              <a:defRPr/>
            </a:pPr>
            <a:r>
              <a:rPr kumimoji="0" lang="ja-JP" altLang="en-US" sz="1600" kern="0" dirty="0">
                <a:solidFill>
                  <a:srgbClr val="0D0D0D"/>
                </a:solidFill>
                <a:latin typeface="メイリオ"/>
                <a:ea typeface="メイリオ" panose="020B0604030504040204" pitchFamily="50" charset="-128"/>
              </a:rPr>
              <a:t>・アカウント</a:t>
            </a:r>
            <a:r>
              <a:rPr kumimoji="0" lang="en-US" altLang="ja-JP" sz="1600" kern="0" dirty="0">
                <a:solidFill>
                  <a:srgbClr val="0D0D0D"/>
                </a:solidFill>
                <a:latin typeface="メイリオ"/>
                <a:ea typeface="メイリオ" panose="020B0604030504040204" pitchFamily="50" charset="-128"/>
              </a:rPr>
              <a:t>ID</a:t>
            </a:r>
            <a:r>
              <a:rPr kumimoji="0" lang="ja-JP" altLang="en-US" sz="1600" kern="0" dirty="0">
                <a:solidFill>
                  <a:srgbClr val="0D0D0D"/>
                </a:solidFill>
                <a:latin typeface="メイリオ"/>
                <a:ea typeface="メイリオ" panose="020B0604030504040204" pitchFamily="50" charset="-128"/>
              </a:rPr>
              <a:t>　・キャンペーン</a:t>
            </a:r>
            <a:r>
              <a:rPr kumimoji="0" lang="en-US" altLang="ja-JP" sz="1600" kern="0" dirty="0">
                <a:solidFill>
                  <a:srgbClr val="0D0D0D"/>
                </a:solidFill>
                <a:latin typeface="メイリオ"/>
                <a:ea typeface="メイリオ" panose="020B0604030504040204" pitchFamily="50" charset="-128"/>
              </a:rPr>
              <a:t>ID</a:t>
            </a:r>
            <a:r>
              <a:rPr kumimoji="0" lang="ja-JP" altLang="en-US" sz="1600" kern="0" dirty="0">
                <a:solidFill>
                  <a:srgbClr val="0D0D0D"/>
                </a:solidFill>
                <a:latin typeface="メイリオ"/>
                <a:ea typeface="メイリオ" panose="020B0604030504040204" pitchFamily="50" charset="-128"/>
              </a:rPr>
              <a:t>　・お申込み金額　・お申込み商品名　・掲載期間</a:t>
            </a:r>
            <a:endParaRPr kumimoji="0" lang="en-US" altLang="ja-JP" sz="700" kern="0" dirty="0">
              <a:solidFill>
                <a:srgbClr val="000000">
                  <a:lumMod val="65000"/>
                  <a:lumOff val="35000"/>
                </a:srgbClr>
              </a:solidFill>
              <a:latin typeface="メイリオ"/>
              <a:ea typeface="メイリオ" panose="020B0604030504040204" pitchFamily="50" charset="-128"/>
            </a:endParaRPr>
          </a:p>
        </p:txBody>
      </p:sp>
      <p:sp>
        <p:nvSpPr>
          <p:cNvPr id="6" name="テキスト ボックス 5">
            <a:extLst>
              <a:ext uri="{FF2B5EF4-FFF2-40B4-BE49-F238E27FC236}">
                <a16:creationId xmlns:a16="http://schemas.microsoft.com/office/drawing/2014/main" id="{83F0216A-3C93-C55D-16E9-75773EBACB74}"/>
              </a:ext>
            </a:extLst>
          </p:cNvPr>
          <p:cNvSpPr txBox="1"/>
          <p:nvPr/>
        </p:nvSpPr>
        <p:spPr>
          <a:xfrm>
            <a:off x="6625426" y="2372096"/>
            <a:ext cx="4124737" cy="646331"/>
          </a:xfrm>
          <a:prstGeom prst="rect">
            <a:avLst/>
          </a:prstGeom>
          <a:noFill/>
        </p:spPr>
        <p:txBody>
          <a:bodyPr wrap="square">
            <a:spAutoFit/>
          </a:bodyPr>
          <a:lstStyle/>
          <a:p>
            <a:pPr marL="285750" indent="-285750">
              <a:buFont typeface="Arial" panose="020B0604020202020204" pitchFamily="34" charset="0"/>
              <a:buChar char="•"/>
            </a:pPr>
            <a:r>
              <a:rPr lang="en-US" altLang="ja-JP" dirty="0">
                <a:solidFill>
                  <a:srgbClr val="172B4D"/>
                </a:solidFill>
                <a:latin typeface="Hiragino Kaku Gothic Pro"/>
                <a:ea typeface="メイリオ"/>
              </a:rPr>
              <a:t>2025/9/15</a:t>
            </a:r>
            <a:r>
              <a:rPr lang="ja-JP" altLang="en-US" b="0" i="0" dirty="0">
                <a:solidFill>
                  <a:srgbClr val="172B4D"/>
                </a:solidFill>
                <a:effectLst/>
                <a:latin typeface="Hiragino Kaku Gothic Pro"/>
                <a:ea typeface="メイリオ"/>
              </a:rPr>
              <a:t>（月）敬老の日</a:t>
            </a:r>
            <a:endParaRPr lang="en-US" altLang="ja-JP" b="0" i="0" dirty="0">
              <a:solidFill>
                <a:srgbClr val="172B4D"/>
              </a:solidFill>
              <a:effectLst/>
              <a:latin typeface="Hiragino Kaku Gothic Pro"/>
              <a:ea typeface="メイリオ"/>
            </a:endParaRPr>
          </a:p>
          <a:p>
            <a:pPr marL="285750" indent="-285750">
              <a:buFont typeface="Arial" panose="020B0604020202020204" pitchFamily="34" charset="0"/>
              <a:buChar char="•"/>
            </a:pPr>
            <a:r>
              <a:rPr lang="en-US" altLang="ja-JP" dirty="0">
                <a:solidFill>
                  <a:srgbClr val="172B4D"/>
                </a:solidFill>
                <a:latin typeface="Hiragino Kaku Gothic Pro"/>
                <a:ea typeface="メイリオ"/>
              </a:rPr>
              <a:t>2025/9/23</a:t>
            </a:r>
            <a:r>
              <a:rPr lang="ja-JP" altLang="en-US" b="0" i="0" dirty="0">
                <a:solidFill>
                  <a:srgbClr val="172B4D"/>
                </a:solidFill>
                <a:effectLst/>
                <a:latin typeface="Hiragino Kaku Gothic Pro"/>
                <a:ea typeface="メイリオ"/>
              </a:rPr>
              <a:t> （火）秋分の日</a:t>
            </a:r>
            <a:endParaRPr lang="ja-JP" altLang="en-US" dirty="0"/>
          </a:p>
        </p:txBody>
      </p:sp>
    </p:spTree>
    <p:extLst>
      <p:ext uri="{BB962C8B-B14F-4D97-AF65-F5344CB8AC3E}">
        <p14:creationId xmlns:p14="http://schemas.microsoft.com/office/powerpoint/2010/main" val="9987305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234A1E-68E3-437E-EEE2-178958ABB1FE}"/>
              </a:ext>
            </a:extLst>
          </p:cNvPr>
          <p:cNvSpPr>
            <a:spLocks noGrp="1"/>
          </p:cNvSpPr>
          <p:nvPr>
            <p:ph type="ctrTitle"/>
          </p:nvPr>
        </p:nvSpPr>
        <p:spPr/>
        <p:txBody>
          <a:bodyPr/>
          <a:lstStyle/>
          <a:p>
            <a:r>
              <a:rPr kumimoji="1" lang="en-US" altLang="ja-JP" dirty="0"/>
              <a:t>Yahoo! JAPAN</a:t>
            </a:r>
            <a:r>
              <a:rPr lang="ja-JP" altLang="en-US" dirty="0"/>
              <a:t>　</a:t>
            </a:r>
            <a:r>
              <a:rPr kumimoji="1" lang="ja-JP" altLang="en-US" dirty="0"/>
              <a:t>トップページ　トピックス</a:t>
            </a:r>
            <a:r>
              <a:rPr kumimoji="1" lang="en-US" altLang="ja-JP" dirty="0"/>
              <a:t>PR</a:t>
            </a:r>
            <a:r>
              <a:rPr kumimoji="1" lang="ja-JP" altLang="en-US" dirty="0"/>
              <a:t>　使い分け方法</a:t>
            </a:r>
          </a:p>
        </p:txBody>
      </p:sp>
      <p:sp>
        <p:nvSpPr>
          <p:cNvPr id="3" name="テキスト プレースホルダー 2">
            <a:extLst>
              <a:ext uri="{FF2B5EF4-FFF2-40B4-BE49-F238E27FC236}">
                <a16:creationId xmlns:a16="http://schemas.microsoft.com/office/drawing/2014/main" id="{06148E21-4AC5-D188-2539-E9361F7AED79}"/>
              </a:ext>
            </a:extLst>
          </p:cNvPr>
          <p:cNvSpPr>
            <a:spLocks noGrp="1"/>
          </p:cNvSpPr>
          <p:nvPr>
            <p:ph type="body" sz="quarter" idx="10"/>
          </p:nvPr>
        </p:nvSpPr>
        <p:spPr/>
        <p:txBody>
          <a:bodyPr/>
          <a:lstStyle/>
          <a:p>
            <a:r>
              <a:rPr kumimoji="1" lang="ja-JP" altLang="en-US" sz="1600"/>
              <a:t>トピックス</a:t>
            </a:r>
            <a:r>
              <a:rPr kumimoji="1" lang="en-US" altLang="ja-JP" sz="1600"/>
              <a:t>PR</a:t>
            </a:r>
            <a:r>
              <a:rPr kumimoji="1" lang="ja-JP" altLang="en-US" sz="1600"/>
              <a:t>は以下のような使い分けをおすすめします。</a:t>
            </a:r>
          </a:p>
        </p:txBody>
      </p:sp>
      <p:sp>
        <p:nvSpPr>
          <p:cNvPr id="5" name="正方形/長方形 4">
            <a:extLst>
              <a:ext uri="{FF2B5EF4-FFF2-40B4-BE49-F238E27FC236}">
                <a16:creationId xmlns:a16="http://schemas.microsoft.com/office/drawing/2014/main" id="{A87BDAA3-4F37-43FD-E561-685430721F93}"/>
              </a:ext>
            </a:extLst>
          </p:cNvPr>
          <p:cNvSpPr/>
          <p:nvPr/>
        </p:nvSpPr>
        <p:spPr>
          <a:xfrm>
            <a:off x="4350326" y="2202874"/>
            <a:ext cx="7217786" cy="4015047"/>
          </a:xfrm>
          <a:prstGeom prst="rect">
            <a:avLst/>
          </a:prstGeom>
          <a:solidFill>
            <a:srgbClr val="00003E">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67E40A85-C9CC-8F5C-D5F3-44CD6C9539E1}"/>
              </a:ext>
            </a:extLst>
          </p:cNvPr>
          <p:cNvSpPr/>
          <p:nvPr/>
        </p:nvSpPr>
        <p:spPr>
          <a:xfrm>
            <a:off x="587374" y="2202874"/>
            <a:ext cx="3491346" cy="4015047"/>
          </a:xfrm>
          <a:prstGeom prst="rect">
            <a:avLst/>
          </a:prstGeom>
          <a:solidFill>
            <a:srgbClr val="00003E">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四角形: 角を丸くする 4">
            <a:extLst>
              <a:ext uri="{FF2B5EF4-FFF2-40B4-BE49-F238E27FC236}">
                <a16:creationId xmlns:a16="http://schemas.microsoft.com/office/drawing/2014/main" id="{35D24443-D0DD-B94D-CCC1-8CD398D2A4A2}"/>
              </a:ext>
            </a:extLst>
          </p:cNvPr>
          <p:cNvSpPr/>
          <p:nvPr/>
        </p:nvSpPr>
        <p:spPr>
          <a:xfrm>
            <a:off x="587374" y="1719816"/>
            <a:ext cx="3492000" cy="471319"/>
          </a:xfrm>
          <a:prstGeom prst="roundRect">
            <a:avLst>
              <a:gd name="adj" fmla="val 0"/>
            </a:avLst>
          </a:prstGeom>
          <a:solidFill>
            <a:schemeClr val="accent1"/>
          </a:solidFill>
          <a:ln w="6350">
            <a:noFill/>
          </a:ln>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1600" b="1">
                <a:solidFill>
                  <a:schemeClr val="bg1"/>
                </a:solidFill>
                <a:latin typeface="+mn-ea"/>
              </a:rPr>
              <a:t>リーチ最大化</a:t>
            </a:r>
          </a:p>
        </p:txBody>
      </p:sp>
      <p:sp>
        <p:nvSpPr>
          <p:cNvPr id="10" name="四角形: 角を丸くする 16">
            <a:extLst>
              <a:ext uri="{FF2B5EF4-FFF2-40B4-BE49-F238E27FC236}">
                <a16:creationId xmlns:a16="http://schemas.microsoft.com/office/drawing/2014/main" id="{A16AD237-884F-981E-924A-62969911014F}"/>
              </a:ext>
            </a:extLst>
          </p:cNvPr>
          <p:cNvSpPr/>
          <p:nvPr/>
        </p:nvSpPr>
        <p:spPr>
          <a:xfrm>
            <a:off x="4349999" y="1719816"/>
            <a:ext cx="7218113" cy="477117"/>
          </a:xfrm>
          <a:prstGeom prst="roundRect">
            <a:avLst>
              <a:gd name="adj" fmla="val 0"/>
            </a:avLst>
          </a:prstGeom>
          <a:solidFill>
            <a:schemeClr val="accent1"/>
          </a:solidFill>
          <a:ln w="6350">
            <a:noFill/>
          </a:ln>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lang="ja-JP" altLang="en-US" sz="1600" b="1">
                <a:solidFill>
                  <a:schemeClr val="bg1"/>
                </a:solidFill>
                <a:latin typeface="+mn-ea"/>
              </a:rPr>
              <a:t>ターゲット層や展開デバイスが明確</a:t>
            </a:r>
            <a:endParaRPr kumimoji="1" lang="en-US" altLang="ja-JP" sz="1600" b="1">
              <a:solidFill>
                <a:schemeClr val="bg1"/>
              </a:solidFill>
              <a:latin typeface="+mn-ea"/>
            </a:endParaRPr>
          </a:p>
        </p:txBody>
      </p:sp>
      <p:pic>
        <p:nvPicPr>
          <p:cNvPr id="14" name="図 13">
            <a:extLst>
              <a:ext uri="{FF2B5EF4-FFF2-40B4-BE49-F238E27FC236}">
                <a16:creationId xmlns:a16="http://schemas.microsoft.com/office/drawing/2014/main" id="{3FB0BD8F-3E52-9C96-4AA5-6628FE87488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6408" y="3587750"/>
            <a:ext cx="557822" cy="817322"/>
          </a:xfrm>
          <a:prstGeom prst="rect">
            <a:avLst/>
          </a:prstGeom>
        </p:spPr>
      </p:pic>
      <p:sp>
        <p:nvSpPr>
          <p:cNvPr id="16" name="テキスト ボックス 15">
            <a:extLst>
              <a:ext uri="{FF2B5EF4-FFF2-40B4-BE49-F238E27FC236}">
                <a16:creationId xmlns:a16="http://schemas.microsoft.com/office/drawing/2014/main" id="{339BAC38-AD73-F87D-A3DF-99F0249793A6}"/>
              </a:ext>
            </a:extLst>
          </p:cNvPr>
          <p:cNvSpPr txBox="1"/>
          <p:nvPr/>
        </p:nvSpPr>
        <p:spPr>
          <a:xfrm>
            <a:off x="521865" y="4457002"/>
            <a:ext cx="1248301" cy="430887"/>
          </a:xfrm>
          <a:prstGeom prst="rect">
            <a:avLst/>
          </a:prstGeom>
          <a:noFill/>
        </p:spPr>
        <p:txBody>
          <a:bodyPr wrap="square">
            <a:spAutoFit/>
          </a:bodyPr>
          <a:lstStyle/>
          <a:p>
            <a:pPr algn="ctr" eaLnBrk="1" fontAlgn="auto" hangingPunct="1">
              <a:spcBef>
                <a:spcPts val="0"/>
              </a:spcBef>
              <a:spcAft>
                <a:spcPts val="0"/>
              </a:spcAft>
            </a:pPr>
            <a:r>
              <a:rPr lang="ja-JP" altLang="en-US" sz="1100">
                <a:solidFill>
                  <a:srgbClr val="545454"/>
                </a:solidFill>
                <a:latin typeface="メイリオ" panose="020B0604030504040204" pitchFamily="50" charset="-128"/>
                <a:ea typeface="メイリオ" panose="020B0604030504040204" pitchFamily="50" charset="-128"/>
              </a:rPr>
              <a:t>初回訪問時</a:t>
            </a:r>
            <a:endParaRPr lang="en-US" altLang="ja-JP" sz="110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ja-JP" altLang="en-US" sz="1100">
                <a:solidFill>
                  <a:srgbClr val="545454"/>
                </a:solidFill>
                <a:latin typeface="メイリオ" panose="020B0604030504040204" pitchFamily="50" charset="-128"/>
                <a:ea typeface="メイリオ" panose="020B0604030504040204" pitchFamily="50" charset="-128"/>
              </a:rPr>
              <a:t>表示</a:t>
            </a:r>
            <a:endParaRPr lang="en-US" altLang="ja-JP" sz="1100">
              <a:solidFill>
                <a:srgbClr val="545454"/>
              </a:solidFill>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DA90F69B-DC6D-6861-67E4-B92802C619A8}"/>
              </a:ext>
            </a:extLst>
          </p:cNvPr>
          <p:cNvSpPr txBox="1"/>
          <p:nvPr/>
        </p:nvSpPr>
        <p:spPr>
          <a:xfrm>
            <a:off x="560549" y="2376234"/>
            <a:ext cx="3503934" cy="338554"/>
          </a:xfrm>
          <a:prstGeom prst="rect">
            <a:avLst/>
          </a:prstGeom>
          <a:noFill/>
        </p:spPr>
        <p:txBody>
          <a:bodyPr wrap="square" rtlCol="0">
            <a:spAutoFit/>
          </a:bodyPr>
          <a:lstStyle/>
          <a:p>
            <a:pPr algn="ctr"/>
            <a:r>
              <a:rPr kumimoji="1" lang="ja-JP" altLang="en-US" sz="1600" b="1">
                <a:solidFill>
                  <a:schemeClr val="tx1">
                    <a:lumMod val="65000"/>
                    <a:lumOff val="35000"/>
                  </a:schemeClr>
                </a:solidFill>
                <a:latin typeface="+mn-ea"/>
                <a:ea typeface="+mn-ea"/>
              </a:rPr>
              <a:t>トップページ　トピックス</a:t>
            </a:r>
            <a:r>
              <a:rPr kumimoji="1" lang="en-US" altLang="ja-JP" sz="1600" b="1">
                <a:solidFill>
                  <a:schemeClr val="tx1">
                    <a:lumMod val="65000"/>
                    <a:lumOff val="35000"/>
                  </a:schemeClr>
                </a:solidFill>
                <a:latin typeface="+mn-ea"/>
                <a:ea typeface="+mn-ea"/>
              </a:rPr>
              <a:t>PR</a:t>
            </a:r>
            <a:r>
              <a:rPr kumimoji="1" lang="ja-JP" altLang="en-US" sz="1600" b="1">
                <a:solidFill>
                  <a:schemeClr val="tx1">
                    <a:lumMod val="65000"/>
                    <a:lumOff val="35000"/>
                  </a:schemeClr>
                </a:solidFill>
                <a:latin typeface="+mn-ea"/>
                <a:ea typeface="+mn-ea"/>
              </a:rPr>
              <a:t>　</a:t>
            </a:r>
            <a:r>
              <a:rPr lang="en-US" altLang="ja-JP" sz="1600" b="1">
                <a:solidFill>
                  <a:srgbClr val="C00000"/>
                </a:solidFill>
                <a:latin typeface="+mn-ea"/>
                <a:ea typeface="+mn-ea"/>
              </a:rPr>
              <a:t>MD</a:t>
            </a:r>
            <a:endParaRPr kumimoji="1" lang="en-US" altLang="ja-JP" sz="1600" b="1">
              <a:solidFill>
                <a:srgbClr val="C00000"/>
              </a:solidFill>
              <a:latin typeface="+mn-ea"/>
              <a:ea typeface="+mn-ea"/>
            </a:endParaRPr>
          </a:p>
        </p:txBody>
      </p:sp>
      <p:sp>
        <p:nvSpPr>
          <p:cNvPr id="18" name="テキスト ボックス 17">
            <a:extLst>
              <a:ext uri="{FF2B5EF4-FFF2-40B4-BE49-F238E27FC236}">
                <a16:creationId xmlns:a16="http://schemas.microsoft.com/office/drawing/2014/main" id="{7528DFF2-8D39-3CAD-7424-EC22D63A6602}"/>
              </a:ext>
            </a:extLst>
          </p:cNvPr>
          <p:cNvSpPr txBox="1"/>
          <p:nvPr/>
        </p:nvSpPr>
        <p:spPr>
          <a:xfrm>
            <a:off x="4364237" y="2405282"/>
            <a:ext cx="3503934" cy="338554"/>
          </a:xfrm>
          <a:prstGeom prst="rect">
            <a:avLst/>
          </a:prstGeom>
          <a:noFill/>
        </p:spPr>
        <p:txBody>
          <a:bodyPr wrap="square" rtlCol="0">
            <a:spAutoFit/>
          </a:bodyPr>
          <a:lstStyle/>
          <a:p>
            <a:pPr algn="ctr"/>
            <a:r>
              <a:rPr kumimoji="1" lang="ja-JP" altLang="en-US" sz="1600" b="1">
                <a:solidFill>
                  <a:schemeClr val="tx1">
                    <a:lumMod val="65000"/>
                    <a:lumOff val="35000"/>
                  </a:schemeClr>
                </a:solidFill>
                <a:latin typeface="+mn-ea"/>
                <a:ea typeface="+mn-ea"/>
              </a:rPr>
              <a:t>トップページ　トピックス</a:t>
            </a:r>
            <a:r>
              <a:rPr kumimoji="1" lang="en-US" altLang="ja-JP" sz="1600" b="1">
                <a:solidFill>
                  <a:schemeClr val="tx1">
                    <a:lumMod val="65000"/>
                    <a:lumOff val="35000"/>
                  </a:schemeClr>
                </a:solidFill>
                <a:latin typeface="+mn-ea"/>
                <a:ea typeface="+mn-ea"/>
              </a:rPr>
              <a:t>PR</a:t>
            </a:r>
            <a:r>
              <a:rPr kumimoji="1" lang="ja-JP" altLang="en-US" sz="1600" b="1">
                <a:solidFill>
                  <a:schemeClr val="tx1">
                    <a:lumMod val="65000"/>
                    <a:lumOff val="35000"/>
                  </a:schemeClr>
                </a:solidFill>
                <a:latin typeface="+mn-ea"/>
                <a:ea typeface="+mn-ea"/>
              </a:rPr>
              <a:t>　</a:t>
            </a:r>
            <a:r>
              <a:rPr kumimoji="1" lang="en-US" altLang="ja-JP" sz="1600" b="1">
                <a:solidFill>
                  <a:srgbClr val="C00000"/>
                </a:solidFill>
                <a:latin typeface="+mn-ea"/>
                <a:ea typeface="+mn-ea"/>
              </a:rPr>
              <a:t>PC</a:t>
            </a:r>
          </a:p>
        </p:txBody>
      </p:sp>
      <p:sp>
        <p:nvSpPr>
          <p:cNvPr id="19" name="テキスト ボックス 18">
            <a:extLst>
              <a:ext uri="{FF2B5EF4-FFF2-40B4-BE49-F238E27FC236}">
                <a16:creationId xmlns:a16="http://schemas.microsoft.com/office/drawing/2014/main" id="{1A9C4A69-47BD-4C3A-FDCC-18C0166275F9}"/>
              </a:ext>
            </a:extLst>
          </p:cNvPr>
          <p:cNvSpPr txBox="1"/>
          <p:nvPr/>
        </p:nvSpPr>
        <p:spPr>
          <a:xfrm>
            <a:off x="8098049" y="2396346"/>
            <a:ext cx="3503934" cy="338554"/>
          </a:xfrm>
          <a:prstGeom prst="rect">
            <a:avLst/>
          </a:prstGeom>
          <a:noFill/>
        </p:spPr>
        <p:txBody>
          <a:bodyPr wrap="square" rtlCol="0">
            <a:spAutoFit/>
          </a:bodyPr>
          <a:lstStyle/>
          <a:p>
            <a:pPr algn="ctr"/>
            <a:r>
              <a:rPr kumimoji="1" lang="ja-JP" altLang="en-US" sz="1600" b="1">
                <a:solidFill>
                  <a:schemeClr val="tx1">
                    <a:lumMod val="65000"/>
                    <a:lumOff val="35000"/>
                  </a:schemeClr>
                </a:solidFill>
                <a:latin typeface="+mn-ea"/>
                <a:ea typeface="+mn-ea"/>
              </a:rPr>
              <a:t>トップページ　トピックス</a:t>
            </a:r>
            <a:r>
              <a:rPr kumimoji="1" lang="en-US" altLang="ja-JP" sz="1600" b="1">
                <a:solidFill>
                  <a:schemeClr val="tx1">
                    <a:lumMod val="65000"/>
                    <a:lumOff val="35000"/>
                  </a:schemeClr>
                </a:solidFill>
                <a:latin typeface="+mn-ea"/>
                <a:ea typeface="+mn-ea"/>
              </a:rPr>
              <a:t>PR</a:t>
            </a:r>
            <a:r>
              <a:rPr kumimoji="1" lang="ja-JP" altLang="en-US" sz="1600" b="1">
                <a:solidFill>
                  <a:schemeClr val="tx1">
                    <a:lumMod val="65000"/>
                    <a:lumOff val="35000"/>
                  </a:schemeClr>
                </a:solidFill>
                <a:latin typeface="+mn-ea"/>
                <a:ea typeface="+mn-ea"/>
              </a:rPr>
              <a:t>　</a:t>
            </a:r>
            <a:r>
              <a:rPr kumimoji="1" lang="en-US" altLang="ja-JP" sz="1600" b="1">
                <a:solidFill>
                  <a:srgbClr val="C00000"/>
                </a:solidFill>
                <a:latin typeface="+mn-ea"/>
                <a:ea typeface="+mn-ea"/>
              </a:rPr>
              <a:t>SP</a:t>
            </a:r>
          </a:p>
        </p:txBody>
      </p:sp>
      <p:sp>
        <p:nvSpPr>
          <p:cNvPr id="25" name="テキスト ボックス 24">
            <a:extLst>
              <a:ext uri="{FF2B5EF4-FFF2-40B4-BE49-F238E27FC236}">
                <a16:creationId xmlns:a16="http://schemas.microsoft.com/office/drawing/2014/main" id="{9C5ED2BC-5914-35EF-58A4-41B332E201E5}"/>
              </a:ext>
            </a:extLst>
          </p:cNvPr>
          <p:cNvSpPr txBox="1"/>
          <p:nvPr/>
        </p:nvSpPr>
        <p:spPr>
          <a:xfrm>
            <a:off x="4541866" y="4370015"/>
            <a:ext cx="1248301" cy="430887"/>
          </a:xfrm>
          <a:prstGeom prst="rect">
            <a:avLst/>
          </a:prstGeom>
          <a:noFill/>
        </p:spPr>
        <p:txBody>
          <a:bodyPr wrap="square">
            <a:spAutoFit/>
          </a:bodyPr>
          <a:lstStyle/>
          <a:p>
            <a:pPr algn="ctr" eaLnBrk="1" fontAlgn="auto" hangingPunct="1">
              <a:spcBef>
                <a:spcPts val="0"/>
              </a:spcBef>
              <a:spcAft>
                <a:spcPts val="0"/>
              </a:spcAft>
            </a:pPr>
            <a:r>
              <a:rPr lang="en-US" altLang="ja-JP" sz="1100">
                <a:solidFill>
                  <a:srgbClr val="545454"/>
                </a:solidFill>
                <a:latin typeface="メイリオ" panose="020B0604030504040204" pitchFamily="50" charset="-128"/>
                <a:ea typeface="メイリオ" panose="020B0604030504040204" pitchFamily="50" charset="-128"/>
              </a:rPr>
              <a:t>4</a:t>
            </a:r>
            <a:r>
              <a:rPr lang="ja-JP" altLang="en-US" sz="1100">
                <a:solidFill>
                  <a:srgbClr val="545454"/>
                </a:solidFill>
                <a:latin typeface="メイリオ" panose="020B0604030504040204" pitchFamily="50" charset="-128"/>
                <a:ea typeface="メイリオ" panose="020B0604030504040204" pitchFamily="50" charset="-128"/>
              </a:rPr>
              <a:t>回目の</a:t>
            </a:r>
            <a:endParaRPr lang="en-US" altLang="ja-JP" sz="110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ja-JP" altLang="en-US" sz="1100">
                <a:solidFill>
                  <a:srgbClr val="545454"/>
                </a:solidFill>
                <a:latin typeface="メイリオ" panose="020B0604030504040204" pitchFamily="50" charset="-128"/>
                <a:ea typeface="メイリオ" panose="020B0604030504040204" pitchFamily="50" charset="-128"/>
              </a:rPr>
              <a:t>訪問時まで表示</a:t>
            </a:r>
            <a:endParaRPr lang="en-US" altLang="ja-JP" sz="1100">
              <a:solidFill>
                <a:srgbClr val="545454"/>
              </a:solidFill>
              <a:latin typeface="メイリオ" panose="020B0604030504040204" pitchFamily="50" charset="-128"/>
              <a:ea typeface="メイリオ" panose="020B0604030504040204" pitchFamily="50" charset="-128"/>
            </a:endParaRPr>
          </a:p>
        </p:txBody>
      </p:sp>
      <p:pic>
        <p:nvPicPr>
          <p:cNvPr id="26" name="図 25">
            <a:extLst>
              <a:ext uri="{FF2B5EF4-FFF2-40B4-BE49-F238E27FC236}">
                <a16:creationId xmlns:a16="http://schemas.microsoft.com/office/drawing/2014/main" id="{5F4C2B27-3CF1-6918-EF50-47CEDCBB6B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14996" y="3093816"/>
            <a:ext cx="432834" cy="634189"/>
          </a:xfrm>
          <a:prstGeom prst="rect">
            <a:avLst/>
          </a:prstGeom>
        </p:spPr>
      </p:pic>
      <p:sp>
        <p:nvSpPr>
          <p:cNvPr id="27" name="テキスト ボックス 26">
            <a:extLst>
              <a:ext uri="{FF2B5EF4-FFF2-40B4-BE49-F238E27FC236}">
                <a16:creationId xmlns:a16="http://schemas.microsoft.com/office/drawing/2014/main" id="{CA4F3E3B-09C8-A9BE-A102-236557C96DAF}"/>
              </a:ext>
            </a:extLst>
          </p:cNvPr>
          <p:cNvSpPr txBox="1"/>
          <p:nvPr/>
        </p:nvSpPr>
        <p:spPr>
          <a:xfrm>
            <a:off x="8517557" y="3794258"/>
            <a:ext cx="1304674" cy="477054"/>
          </a:xfrm>
          <a:prstGeom prst="rect">
            <a:avLst/>
          </a:prstGeom>
          <a:noFill/>
        </p:spPr>
        <p:txBody>
          <a:bodyPr wrap="square">
            <a:spAutoFit/>
          </a:bodyPr>
          <a:lstStyle/>
          <a:p>
            <a:pPr algn="ctr" eaLnBrk="1" fontAlgn="auto" hangingPunct="1">
              <a:spcBef>
                <a:spcPts val="0"/>
              </a:spcBef>
              <a:spcAft>
                <a:spcPts val="0"/>
              </a:spcAft>
            </a:pPr>
            <a:r>
              <a:rPr lang="ja-JP" altLang="en-US" sz="1100">
                <a:solidFill>
                  <a:srgbClr val="545454"/>
                </a:solidFill>
                <a:latin typeface="メイリオ" panose="020B0604030504040204" pitchFamily="50" charset="-128"/>
                <a:ea typeface="メイリオ" panose="020B0604030504040204" pitchFamily="50" charset="-128"/>
              </a:rPr>
              <a:t>初回訪問時に表示</a:t>
            </a:r>
            <a:endParaRPr lang="en-US" altLang="ja-JP" sz="110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ja-JP" altLang="en-US" sz="300">
                <a:solidFill>
                  <a:srgbClr val="545454"/>
                </a:solidFill>
                <a:latin typeface="メイリオ" panose="020B0604030504040204" pitchFamily="50" charset="-128"/>
                <a:ea typeface="メイリオ" panose="020B0604030504040204" pitchFamily="50" charset="-128"/>
              </a:rPr>
              <a:t>　</a:t>
            </a:r>
            <a:endParaRPr lang="en-US" altLang="ja-JP" sz="30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ja-JP" altLang="en-US" sz="1100">
                <a:solidFill>
                  <a:srgbClr val="545454"/>
                </a:solidFill>
                <a:latin typeface="メイリオ" panose="020B0604030504040204" pitchFamily="50" charset="-128"/>
                <a:ea typeface="メイリオ" panose="020B0604030504040204" pitchFamily="50" charset="-128"/>
              </a:rPr>
              <a:t>または</a:t>
            </a:r>
            <a:endParaRPr lang="en-US" altLang="ja-JP" sz="1100">
              <a:solidFill>
                <a:srgbClr val="545454"/>
              </a:solidFill>
              <a:latin typeface="メイリオ" panose="020B0604030504040204" pitchFamily="50" charset="-128"/>
              <a:ea typeface="メイリオ" panose="020B0604030504040204" pitchFamily="50" charset="-128"/>
            </a:endParaRPr>
          </a:p>
        </p:txBody>
      </p:sp>
      <p:sp>
        <p:nvSpPr>
          <p:cNvPr id="29" name="テキスト ボックス 28">
            <a:extLst>
              <a:ext uri="{FF2B5EF4-FFF2-40B4-BE49-F238E27FC236}">
                <a16:creationId xmlns:a16="http://schemas.microsoft.com/office/drawing/2014/main" id="{226AEA19-71FB-CFE5-1687-449B7695E9CE}"/>
              </a:ext>
            </a:extLst>
          </p:cNvPr>
          <p:cNvSpPr txBox="1"/>
          <p:nvPr/>
        </p:nvSpPr>
        <p:spPr>
          <a:xfrm>
            <a:off x="8573930" y="4793927"/>
            <a:ext cx="1248301" cy="430887"/>
          </a:xfrm>
          <a:prstGeom prst="rect">
            <a:avLst/>
          </a:prstGeom>
          <a:noFill/>
        </p:spPr>
        <p:txBody>
          <a:bodyPr wrap="square">
            <a:spAutoFit/>
          </a:bodyPr>
          <a:lstStyle/>
          <a:p>
            <a:pPr algn="ctr" eaLnBrk="1" fontAlgn="auto" hangingPunct="1">
              <a:spcBef>
                <a:spcPts val="0"/>
              </a:spcBef>
              <a:spcAft>
                <a:spcPts val="0"/>
              </a:spcAft>
            </a:pPr>
            <a:r>
              <a:rPr lang="en-US" altLang="ja-JP" sz="1100">
                <a:solidFill>
                  <a:srgbClr val="545454"/>
                </a:solidFill>
                <a:latin typeface="メイリオ" panose="020B0604030504040204" pitchFamily="50" charset="-128"/>
                <a:ea typeface="メイリオ" panose="020B0604030504040204" pitchFamily="50" charset="-128"/>
              </a:rPr>
              <a:t>4</a:t>
            </a:r>
            <a:r>
              <a:rPr lang="ja-JP" altLang="en-US" sz="1100">
                <a:solidFill>
                  <a:srgbClr val="545454"/>
                </a:solidFill>
                <a:latin typeface="メイリオ" panose="020B0604030504040204" pitchFamily="50" charset="-128"/>
                <a:ea typeface="メイリオ" panose="020B0604030504040204" pitchFamily="50" charset="-128"/>
              </a:rPr>
              <a:t>回目の</a:t>
            </a:r>
            <a:endParaRPr lang="en-US" altLang="ja-JP" sz="110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ja-JP" altLang="en-US" sz="1100">
                <a:solidFill>
                  <a:srgbClr val="545454"/>
                </a:solidFill>
                <a:latin typeface="メイリオ" panose="020B0604030504040204" pitchFamily="50" charset="-128"/>
                <a:ea typeface="メイリオ" panose="020B0604030504040204" pitchFamily="50" charset="-128"/>
              </a:rPr>
              <a:t>訪問時まで表示</a:t>
            </a:r>
            <a:endParaRPr lang="en-US" altLang="ja-JP" sz="1100">
              <a:solidFill>
                <a:srgbClr val="545454"/>
              </a:solidFill>
              <a:latin typeface="メイリオ" panose="020B0604030504040204" pitchFamily="50" charset="-128"/>
              <a:ea typeface="メイリオ" panose="020B0604030504040204" pitchFamily="50" charset="-128"/>
            </a:endParaRPr>
          </a:p>
        </p:txBody>
      </p:sp>
      <p:grpSp>
        <p:nvGrpSpPr>
          <p:cNvPr id="34" name="グループ化 33">
            <a:extLst>
              <a:ext uri="{FF2B5EF4-FFF2-40B4-BE49-F238E27FC236}">
                <a16:creationId xmlns:a16="http://schemas.microsoft.com/office/drawing/2014/main" id="{D09725F3-E0FC-E194-A98E-EF66B1BE2EC3}"/>
              </a:ext>
            </a:extLst>
          </p:cNvPr>
          <p:cNvGrpSpPr/>
          <p:nvPr/>
        </p:nvGrpSpPr>
        <p:grpSpPr>
          <a:xfrm>
            <a:off x="8815134" y="4267468"/>
            <a:ext cx="778938" cy="515965"/>
            <a:chOff x="7870547" y="6212973"/>
            <a:chExt cx="778938" cy="515965"/>
          </a:xfrm>
        </p:grpSpPr>
        <p:pic>
          <p:nvPicPr>
            <p:cNvPr id="30" name="図 29">
              <a:extLst>
                <a:ext uri="{FF2B5EF4-FFF2-40B4-BE49-F238E27FC236}">
                  <a16:creationId xmlns:a16="http://schemas.microsoft.com/office/drawing/2014/main" id="{2BFFEF0D-DD5E-2971-66D8-7707D549B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03087" y="6217184"/>
              <a:ext cx="346398" cy="507544"/>
            </a:xfrm>
            <a:prstGeom prst="rect">
              <a:avLst/>
            </a:prstGeom>
          </p:spPr>
        </p:pic>
        <p:pic>
          <p:nvPicPr>
            <p:cNvPr id="31" name="図 30">
              <a:extLst>
                <a:ext uri="{FF2B5EF4-FFF2-40B4-BE49-F238E27FC236}">
                  <a16:creationId xmlns:a16="http://schemas.microsoft.com/office/drawing/2014/main" id="{C027AAE9-8D71-95B8-2C28-5ACC7D7C0A6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64217" y="6212973"/>
              <a:ext cx="348769" cy="511017"/>
            </a:xfrm>
            <a:prstGeom prst="rect">
              <a:avLst/>
            </a:prstGeom>
          </p:spPr>
        </p:pic>
        <p:pic>
          <p:nvPicPr>
            <p:cNvPr id="32" name="図 31">
              <a:extLst>
                <a:ext uri="{FF2B5EF4-FFF2-40B4-BE49-F238E27FC236}">
                  <a16:creationId xmlns:a16="http://schemas.microsoft.com/office/drawing/2014/main" id="{C006D7FF-F0FA-DFA4-4200-69F5E45CAF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17382" y="6217921"/>
              <a:ext cx="348769" cy="511017"/>
            </a:xfrm>
            <a:prstGeom prst="rect">
              <a:avLst/>
            </a:prstGeom>
          </p:spPr>
        </p:pic>
        <p:pic>
          <p:nvPicPr>
            <p:cNvPr id="33" name="図 32">
              <a:extLst>
                <a:ext uri="{FF2B5EF4-FFF2-40B4-BE49-F238E27FC236}">
                  <a16:creationId xmlns:a16="http://schemas.microsoft.com/office/drawing/2014/main" id="{2F06EEE4-DEC8-F24C-2E80-5FD91B04296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0547" y="6217921"/>
              <a:ext cx="348769" cy="511017"/>
            </a:xfrm>
            <a:prstGeom prst="rect">
              <a:avLst/>
            </a:prstGeom>
          </p:spPr>
        </p:pic>
      </p:grpSp>
      <p:grpSp>
        <p:nvGrpSpPr>
          <p:cNvPr id="35" name="グループ化 34">
            <a:extLst>
              <a:ext uri="{FF2B5EF4-FFF2-40B4-BE49-F238E27FC236}">
                <a16:creationId xmlns:a16="http://schemas.microsoft.com/office/drawing/2014/main" id="{0240281B-D956-DAF6-F1E0-98E433D1E518}"/>
              </a:ext>
            </a:extLst>
          </p:cNvPr>
          <p:cNvGrpSpPr>
            <a:grpSpLocks noChangeAspect="1"/>
          </p:cNvGrpSpPr>
          <p:nvPr/>
        </p:nvGrpSpPr>
        <p:grpSpPr>
          <a:xfrm>
            <a:off x="4688671" y="3672843"/>
            <a:ext cx="973670" cy="644956"/>
            <a:chOff x="7870547" y="6212973"/>
            <a:chExt cx="778938" cy="515965"/>
          </a:xfrm>
        </p:grpSpPr>
        <p:pic>
          <p:nvPicPr>
            <p:cNvPr id="36" name="図 35">
              <a:extLst>
                <a:ext uri="{FF2B5EF4-FFF2-40B4-BE49-F238E27FC236}">
                  <a16:creationId xmlns:a16="http://schemas.microsoft.com/office/drawing/2014/main" id="{5373593E-C2B7-448A-89B1-24C93C7CFC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03087" y="6217184"/>
              <a:ext cx="346398" cy="507544"/>
            </a:xfrm>
            <a:prstGeom prst="rect">
              <a:avLst/>
            </a:prstGeom>
          </p:spPr>
        </p:pic>
        <p:pic>
          <p:nvPicPr>
            <p:cNvPr id="37" name="図 36">
              <a:extLst>
                <a:ext uri="{FF2B5EF4-FFF2-40B4-BE49-F238E27FC236}">
                  <a16:creationId xmlns:a16="http://schemas.microsoft.com/office/drawing/2014/main" id="{CC04C571-29D9-79F6-A206-11442A60D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64217" y="6212973"/>
              <a:ext cx="348769" cy="511017"/>
            </a:xfrm>
            <a:prstGeom prst="rect">
              <a:avLst/>
            </a:prstGeom>
          </p:spPr>
        </p:pic>
        <p:pic>
          <p:nvPicPr>
            <p:cNvPr id="38" name="図 37">
              <a:extLst>
                <a:ext uri="{FF2B5EF4-FFF2-40B4-BE49-F238E27FC236}">
                  <a16:creationId xmlns:a16="http://schemas.microsoft.com/office/drawing/2014/main" id="{F571A858-D1A8-C1C4-FE92-07360CBE868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17382" y="6217921"/>
              <a:ext cx="348769" cy="511017"/>
            </a:xfrm>
            <a:prstGeom prst="rect">
              <a:avLst/>
            </a:prstGeom>
          </p:spPr>
        </p:pic>
        <p:pic>
          <p:nvPicPr>
            <p:cNvPr id="39" name="図 38">
              <a:extLst>
                <a:ext uri="{FF2B5EF4-FFF2-40B4-BE49-F238E27FC236}">
                  <a16:creationId xmlns:a16="http://schemas.microsoft.com/office/drawing/2014/main" id="{90731BE2-494E-5B3F-8EFE-10F9707CD8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0547" y="6217921"/>
              <a:ext cx="348769" cy="511017"/>
            </a:xfrm>
            <a:prstGeom prst="rect">
              <a:avLst/>
            </a:prstGeom>
          </p:spPr>
        </p:pic>
      </p:grpSp>
      <p:sp>
        <p:nvSpPr>
          <p:cNvPr id="40" name="テキスト ボックス 39">
            <a:extLst>
              <a:ext uri="{FF2B5EF4-FFF2-40B4-BE49-F238E27FC236}">
                <a16:creationId xmlns:a16="http://schemas.microsoft.com/office/drawing/2014/main" id="{87826481-9A63-9CDE-A294-38F20F54C915}"/>
              </a:ext>
            </a:extLst>
          </p:cNvPr>
          <p:cNvSpPr txBox="1"/>
          <p:nvPr/>
        </p:nvSpPr>
        <p:spPr>
          <a:xfrm>
            <a:off x="768456" y="5278034"/>
            <a:ext cx="3114945" cy="584775"/>
          </a:xfrm>
          <a:prstGeom prst="rect">
            <a:avLst/>
          </a:prstGeom>
          <a:noFill/>
        </p:spPr>
        <p:txBody>
          <a:bodyPr wrap="square" rtlCol="0">
            <a:spAutoFit/>
          </a:bodyPr>
          <a:lstStyle/>
          <a:p>
            <a:pPr algn="ctr"/>
            <a:r>
              <a:rPr kumimoji="1" lang="ja-JP" altLang="en-US" sz="1600" b="1">
                <a:solidFill>
                  <a:schemeClr val="tx1">
                    <a:lumMod val="65000"/>
                    <a:lumOff val="35000"/>
                  </a:schemeClr>
                </a:solidFill>
                <a:latin typeface="+mn-ea"/>
                <a:ea typeface="+mn-ea"/>
              </a:rPr>
              <a:t>ヤフートピックス面を訪れる</a:t>
            </a:r>
            <a:endParaRPr kumimoji="1" lang="en-US" altLang="ja-JP" sz="1600" b="1">
              <a:solidFill>
                <a:schemeClr val="tx1">
                  <a:lumMod val="65000"/>
                  <a:lumOff val="35000"/>
                </a:schemeClr>
              </a:solidFill>
              <a:latin typeface="+mn-ea"/>
              <a:ea typeface="+mn-ea"/>
            </a:endParaRPr>
          </a:p>
          <a:p>
            <a:pPr algn="ctr"/>
            <a:r>
              <a:rPr kumimoji="1" lang="ja-JP" altLang="en-US" sz="1600" b="1">
                <a:solidFill>
                  <a:schemeClr val="tx1">
                    <a:lumMod val="65000"/>
                    <a:lumOff val="35000"/>
                  </a:schemeClr>
                </a:solidFill>
                <a:latin typeface="+mn-ea"/>
                <a:ea typeface="+mn-ea"/>
              </a:rPr>
              <a:t>全てのユーザーにリーチ</a:t>
            </a:r>
            <a:endParaRPr kumimoji="1" lang="en-US" altLang="ja-JP" sz="1600" b="1">
              <a:solidFill>
                <a:schemeClr val="tx1">
                  <a:lumMod val="65000"/>
                  <a:lumOff val="35000"/>
                </a:schemeClr>
              </a:solidFill>
              <a:latin typeface="+mn-ea"/>
              <a:ea typeface="+mn-ea"/>
            </a:endParaRPr>
          </a:p>
        </p:txBody>
      </p:sp>
      <p:sp>
        <p:nvSpPr>
          <p:cNvPr id="41" name="テキスト ボックス 40">
            <a:extLst>
              <a:ext uri="{FF2B5EF4-FFF2-40B4-BE49-F238E27FC236}">
                <a16:creationId xmlns:a16="http://schemas.microsoft.com/office/drawing/2014/main" id="{E1BDC790-B060-F656-5C88-FC22D4F6E132}"/>
              </a:ext>
            </a:extLst>
          </p:cNvPr>
          <p:cNvSpPr txBox="1"/>
          <p:nvPr/>
        </p:nvSpPr>
        <p:spPr>
          <a:xfrm>
            <a:off x="4435600" y="5300686"/>
            <a:ext cx="3510869" cy="584775"/>
          </a:xfrm>
          <a:prstGeom prst="rect">
            <a:avLst/>
          </a:prstGeom>
          <a:noFill/>
        </p:spPr>
        <p:txBody>
          <a:bodyPr wrap="square" rtlCol="0">
            <a:spAutoFit/>
          </a:bodyPr>
          <a:lstStyle/>
          <a:p>
            <a:pPr algn="ctr"/>
            <a:r>
              <a:rPr lang="ja-JP" altLang="en-US" sz="1600" b="1">
                <a:solidFill>
                  <a:schemeClr val="tx1">
                    <a:lumMod val="65000"/>
                    <a:lumOff val="35000"/>
                  </a:schemeClr>
                </a:solidFill>
                <a:latin typeface="+mn-ea"/>
                <a:ea typeface="+mn-ea"/>
              </a:rPr>
              <a:t>例：</a:t>
            </a:r>
            <a:r>
              <a:rPr kumimoji="1" lang="ja-JP" altLang="en-US" sz="1600" b="1">
                <a:solidFill>
                  <a:schemeClr val="tx1">
                    <a:lumMod val="65000"/>
                    <a:lumOff val="35000"/>
                  </a:schemeClr>
                </a:solidFill>
                <a:latin typeface="+mn-ea"/>
                <a:ea typeface="+mn-ea"/>
              </a:rPr>
              <a:t>金融、不動産などの</a:t>
            </a:r>
            <a:r>
              <a:rPr lang="ja-JP" altLang="en-US" sz="1600" b="1">
                <a:solidFill>
                  <a:schemeClr val="tx1">
                    <a:lumMod val="65000"/>
                    <a:lumOff val="35000"/>
                  </a:schemeClr>
                </a:solidFill>
                <a:latin typeface="+mn-ea"/>
                <a:ea typeface="+mn-ea"/>
              </a:rPr>
              <a:t>訴求</a:t>
            </a:r>
            <a:endParaRPr lang="en-US" altLang="ja-JP" sz="1600" b="1">
              <a:solidFill>
                <a:schemeClr val="tx1">
                  <a:lumMod val="65000"/>
                  <a:lumOff val="35000"/>
                </a:schemeClr>
              </a:solidFill>
              <a:latin typeface="+mn-ea"/>
              <a:ea typeface="+mn-ea"/>
            </a:endParaRPr>
          </a:p>
          <a:p>
            <a:pPr algn="ctr"/>
            <a:r>
              <a:rPr lang="ja-JP" altLang="en-US" sz="1600" b="1">
                <a:solidFill>
                  <a:schemeClr val="tx1">
                    <a:lumMod val="65000"/>
                    <a:lumOff val="35000"/>
                  </a:schemeClr>
                </a:solidFill>
                <a:latin typeface="+mn-ea"/>
                <a:ea typeface="+mn-ea"/>
              </a:rPr>
              <a:t>ビジネス層へのリーチ</a:t>
            </a:r>
            <a:endParaRPr lang="en-US" altLang="ja-JP" sz="1600" b="1">
              <a:solidFill>
                <a:schemeClr val="tx1">
                  <a:lumMod val="65000"/>
                  <a:lumOff val="35000"/>
                </a:schemeClr>
              </a:solidFill>
              <a:latin typeface="+mn-ea"/>
              <a:ea typeface="+mn-ea"/>
            </a:endParaRPr>
          </a:p>
        </p:txBody>
      </p:sp>
      <p:sp>
        <p:nvSpPr>
          <p:cNvPr id="42" name="テキスト ボックス 41">
            <a:extLst>
              <a:ext uri="{FF2B5EF4-FFF2-40B4-BE49-F238E27FC236}">
                <a16:creationId xmlns:a16="http://schemas.microsoft.com/office/drawing/2014/main" id="{31CFD467-FBD1-0CBD-42AC-7A72B3D22EEF}"/>
              </a:ext>
            </a:extLst>
          </p:cNvPr>
          <p:cNvSpPr txBox="1"/>
          <p:nvPr/>
        </p:nvSpPr>
        <p:spPr>
          <a:xfrm>
            <a:off x="8180704" y="5300686"/>
            <a:ext cx="3309440" cy="584775"/>
          </a:xfrm>
          <a:prstGeom prst="rect">
            <a:avLst/>
          </a:prstGeom>
          <a:noFill/>
        </p:spPr>
        <p:txBody>
          <a:bodyPr wrap="square" rtlCol="0">
            <a:spAutoFit/>
          </a:bodyPr>
          <a:lstStyle/>
          <a:p>
            <a:pPr algn="ctr"/>
            <a:r>
              <a:rPr lang="ja-JP" altLang="en-US" sz="1600" b="1">
                <a:solidFill>
                  <a:schemeClr val="tx1">
                    <a:lumMod val="65000"/>
                    <a:lumOff val="35000"/>
                  </a:schemeClr>
                </a:solidFill>
                <a:latin typeface="+mn-ea"/>
                <a:ea typeface="+mn-ea"/>
              </a:rPr>
              <a:t>例：アプリサービスの訴求</a:t>
            </a:r>
            <a:endParaRPr lang="en-US" altLang="ja-JP" sz="1600" b="1">
              <a:solidFill>
                <a:schemeClr val="tx1">
                  <a:lumMod val="65000"/>
                  <a:lumOff val="35000"/>
                </a:schemeClr>
              </a:solidFill>
              <a:latin typeface="+mn-ea"/>
              <a:ea typeface="+mn-ea"/>
            </a:endParaRPr>
          </a:p>
          <a:p>
            <a:pPr algn="ctr"/>
            <a:r>
              <a:rPr lang="ja-JP" altLang="en-US" sz="1600" b="1">
                <a:solidFill>
                  <a:schemeClr val="tx1">
                    <a:lumMod val="65000"/>
                    <a:lumOff val="35000"/>
                  </a:schemeClr>
                </a:solidFill>
                <a:latin typeface="+mn-ea"/>
                <a:ea typeface="+mn-ea"/>
              </a:rPr>
              <a:t>エンタメコンテンツへの誘導</a:t>
            </a:r>
            <a:endParaRPr lang="en-US" altLang="ja-JP" sz="1600" b="1">
              <a:solidFill>
                <a:schemeClr val="tx1">
                  <a:lumMod val="65000"/>
                  <a:lumOff val="35000"/>
                </a:schemeClr>
              </a:solidFill>
              <a:latin typeface="+mn-ea"/>
              <a:ea typeface="+mn-ea"/>
            </a:endParaRPr>
          </a:p>
        </p:txBody>
      </p:sp>
      <p:cxnSp>
        <p:nvCxnSpPr>
          <p:cNvPr id="45" name="直線コネクタ 44">
            <a:extLst>
              <a:ext uri="{FF2B5EF4-FFF2-40B4-BE49-F238E27FC236}">
                <a16:creationId xmlns:a16="http://schemas.microsoft.com/office/drawing/2014/main" id="{0BD58725-4A8A-3A82-AEEF-470E208E7B1D}"/>
              </a:ext>
            </a:extLst>
          </p:cNvPr>
          <p:cNvCxnSpPr/>
          <p:nvPr/>
        </p:nvCxnSpPr>
        <p:spPr>
          <a:xfrm flipH="1">
            <a:off x="8024437" y="2409590"/>
            <a:ext cx="0" cy="3600000"/>
          </a:xfrm>
          <a:prstGeom prst="line">
            <a:avLst/>
          </a:prstGeom>
          <a:ln w="12700">
            <a:headEnd type="none" w="lg" len="lg"/>
            <a:tailEnd type="none" w="lg" len="lg"/>
          </a:ln>
        </p:spPr>
        <p:style>
          <a:lnRef idx="1">
            <a:schemeClr val="accent1"/>
          </a:lnRef>
          <a:fillRef idx="0">
            <a:schemeClr val="accent1"/>
          </a:fillRef>
          <a:effectRef idx="0">
            <a:schemeClr val="accent1"/>
          </a:effectRef>
          <a:fontRef idx="minor">
            <a:schemeClr val="tx1"/>
          </a:fontRef>
        </p:style>
      </p:cxnSp>
      <p:pic>
        <p:nvPicPr>
          <p:cNvPr id="4" name="図 3" descr="グラフィカル ユーザー インターフェイス, アプリケーション&#10;&#10;自動的に生成された説明">
            <a:extLst>
              <a:ext uri="{FF2B5EF4-FFF2-40B4-BE49-F238E27FC236}">
                <a16:creationId xmlns:a16="http://schemas.microsoft.com/office/drawing/2014/main" id="{E6FA118C-B8EA-147A-6CE4-001BC0A18BBB}"/>
              </a:ext>
            </a:extLst>
          </p:cNvPr>
          <p:cNvPicPr>
            <a:picLocks noChangeAspect="1"/>
          </p:cNvPicPr>
          <p:nvPr/>
        </p:nvPicPr>
        <p:blipFill>
          <a:blip r:embed="rId5"/>
          <a:stretch>
            <a:fillRect/>
          </a:stretch>
        </p:blipFill>
        <p:spPr>
          <a:xfrm>
            <a:off x="1864948" y="3533005"/>
            <a:ext cx="1788042" cy="1476365"/>
          </a:xfrm>
          <a:prstGeom prst="rect">
            <a:avLst/>
          </a:prstGeom>
          <a:ln w="3175">
            <a:solidFill>
              <a:schemeClr val="bg1">
                <a:lumMod val="65000"/>
              </a:schemeClr>
            </a:solidFill>
          </a:ln>
        </p:spPr>
      </p:pic>
      <p:pic>
        <p:nvPicPr>
          <p:cNvPr id="6" name="図 5"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EB2835D7-361E-CD36-88F1-54CA1338458F}"/>
              </a:ext>
            </a:extLst>
          </p:cNvPr>
          <p:cNvPicPr>
            <a:picLocks noChangeAspect="1"/>
          </p:cNvPicPr>
          <p:nvPr/>
        </p:nvPicPr>
        <p:blipFill>
          <a:blip r:embed="rId6"/>
          <a:srcRect b="20871"/>
          <a:stretch/>
        </p:blipFill>
        <p:spPr>
          <a:xfrm>
            <a:off x="3167553" y="2977792"/>
            <a:ext cx="761745" cy="1476365"/>
          </a:xfrm>
          <a:prstGeom prst="rect">
            <a:avLst/>
          </a:prstGeom>
          <a:ln w="3175">
            <a:solidFill>
              <a:schemeClr val="bg1">
                <a:lumMod val="65000"/>
              </a:schemeClr>
            </a:solidFill>
          </a:ln>
        </p:spPr>
      </p:pic>
      <p:pic>
        <p:nvPicPr>
          <p:cNvPr id="8" name="図 7" descr="グラフィカル ユーザー インターフェイス, アプリケーション&#10;&#10;自動的に生成された説明">
            <a:extLst>
              <a:ext uri="{FF2B5EF4-FFF2-40B4-BE49-F238E27FC236}">
                <a16:creationId xmlns:a16="http://schemas.microsoft.com/office/drawing/2014/main" id="{4B918AFC-40FD-B8C0-77CD-8CE9DC426137}"/>
              </a:ext>
            </a:extLst>
          </p:cNvPr>
          <p:cNvPicPr>
            <a:picLocks noChangeAspect="1"/>
          </p:cNvPicPr>
          <p:nvPr/>
        </p:nvPicPr>
        <p:blipFill>
          <a:blip r:embed="rId5"/>
          <a:stretch>
            <a:fillRect/>
          </a:stretch>
        </p:blipFill>
        <p:spPr>
          <a:xfrm>
            <a:off x="5956886" y="3336708"/>
            <a:ext cx="1883172" cy="1554913"/>
          </a:xfrm>
          <a:prstGeom prst="rect">
            <a:avLst/>
          </a:prstGeom>
          <a:ln w="3175">
            <a:solidFill>
              <a:schemeClr val="bg1">
                <a:lumMod val="65000"/>
              </a:schemeClr>
            </a:solidFill>
          </a:ln>
        </p:spPr>
      </p:pic>
      <p:pic>
        <p:nvPicPr>
          <p:cNvPr id="13" name="図 12"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EF06AF2E-786C-1F1D-59F4-9B705FE8D9DB}"/>
              </a:ext>
            </a:extLst>
          </p:cNvPr>
          <p:cNvPicPr>
            <a:picLocks noChangeAspect="1"/>
          </p:cNvPicPr>
          <p:nvPr/>
        </p:nvPicPr>
        <p:blipFill>
          <a:blip r:embed="rId6"/>
          <a:srcRect b="20871"/>
          <a:stretch/>
        </p:blipFill>
        <p:spPr>
          <a:xfrm>
            <a:off x="10079040" y="3136535"/>
            <a:ext cx="925798" cy="1794322"/>
          </a:xfrm>
          <a:prstGeom prst="rect">
            <a:avLst/>
          </a:prstGeom>
          <a:ln w="3175">
            <a:solidFill>
              <a:schemeClr val="bg1">
                <a:lumMod val="65000"/>
              </a:schemeClr>
            </a:solidFill>
          </a:ln>
        </p:spPr>
      </p:pic>
    </p:spTree>
    <p:extLst>
      <p:ext uri="{BB962C8B-B14F-4D97-AF65-F5344CB8AC3E}">
        <p14:creationId xmlns:p14="http://schemas.microsoft.com/office/powerpoint/2010/main" val="31004254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70AA662E-602B-918D-E715-E2A9FC7AD73C}"/>
              </a:ext>
            </a:extLst>
          </p:cNvPr>
          <p:cNvSpPr/>
          <p:nvPr/>
        </p:nvSpPr>
        <p:spPr>
          <a:xfrm>
            <a:off x="4352177" y="1734083"/>
            <a:ext cx="3491346" cy="4215867"/>
          </a:xfrm>
          <a:prstGeom prst="rect">
            <a:avLst/>
          </a:prstGeom>
          <a:solidFill>
            <a:srgbClr val="00003E">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186B7F4B-87C0-1A2B-1035-EBEBBE4F7731}"/>
              </a:ext>
            </a:extLst>
          </p:cNvPr>
          <p:cNvSpPr/>
          <p:nvPr/>
        </p:nvSpPr>
        <p:spPr>
          <a:xfrm>
            <a:off x="8066391" y="1753479"/>
            <a:ext cx="3491346" cy="4215867"/>
          </a:xfrm>
          <a:prstGeom prst="rect">
            <a:avLst/>
          </a:prstGeom>
          <a:solidFill>
            <a:srgbClr val="00003E">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6096522E-F580-1D44-64CB-CA767C144BC5}"/>
              </a:ext>
            </a:extLst>
          </p:cNvPr>
          <p:cNvSpPr/>
          <p:nvPr/>
        </p:nvSpPr>
        <p:spPr>
          <a:xfrm>
            <a:off x="595082" y="1656742"/>
            <a:ext cx="3491346" cy="4293208"/>
          </a:xfrm>
          <a:prstGeom prst="rect">
            <a:avLst/>
          </a:prstGeom>
          <a:solidFill>
            <a:srgbClr val="00003E">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B13964FC-A242-719D-7A59-42F673732D3E}"/>
              </a:ext>
            </a:extLst>
          </p:cNvPr>
          <p:cNvSpPr>
            <a:spLocks noGrp="1"/>
          </p:cNvSpPr>
          <p:nvPr>
            <p:ph type="ctrTitle"/>
          </p:nvPr>
        </p:nvSpPr>
        <p:spPr/>
        <p:txBody>
          <a:bodyPr/>
          <a:lstStyle/>
          <a:p>
            <a:r>
              <a:rPr kumimoji="1" lang="en-US" altLang="ja-JP" dirty="0"/>
              <a:t>Yahoo! JAPAN</a:t>
            </a:r>
            <a:r>
              <a:rPr lang="ja-JP" altLang="en-US" dirty="0"/>
              <a:t>　</a:t>
            </a:r>
            <a:r>
              <a:rPr kumimoji="1" lang="ja-JP" altLang="en-US" dirty="0"/>
              <a:t>トップページ　トピックス</a:t>
            </a:r>
            <a:r>
              <a:rPr kumimoji="1" lang="en-US" altLang="ja-JP" dirty="0"/>
              <a:t>PR</a:t>
            </a:r>
            <a:r>
              <a:rPr kumimoji="1" lang="ja-JP" altLang="en-US" dirty="0"/>
              <a:t>　クリエイティブ例</a:t>
            </a:r>
          </a:p>
        </p:txBody>
      </p:sp>
      <p:pic>
        <p:nvPicPr>
          <p:cNvPr id="5" name="図 4"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939234E1-6A96-39F9-C18D-81FB180E5C06}"/>
              </a:ext>
            </a:extLst>
          </p:cNvPr>
          <p:cNvPicPr>
            <a:picLocks noChangeAspect="1"/>
          </p:cNvPicPr>
          <p:nvPr/>
        </p:nvPicPr>
        <p:blipFill>
          <a:blip r:embed="rId2"/>
          <a:srcRect t="65199" b="25250"/>
          <a:stretch/>
        </p:blipFill>
        <p:spPr>
          <a:xfrm>
            <a:off x="721528" y="2128061"/>
            <a:ext cx="3227394" cy="754998"/>
          </a:xfrm>
          <a:prstGeom prst="rect">
            <a:avLst/>
          </a:prstGeom>
        </p:spPr>
      </p:pic>
      <p:sp>
        <p:nvSpPr>
          <p:cNvPr id="10" name="四角形: 角を丸くする 4">
            <a:extLst>
              <a:ext uri="{FF2B5EF4-FFF2-40B4-BE49-F238E27FC236}">
                <a16:creationId xmlns:a16="http://schemas.microsoft.com/office/drawing/2014/main" id="{F2AE4649-9F0B-62E8-290D-18B70F8B0508}"/>
              </a:ext>
            </a:extLst>
          </p:cNvPr>
          <p:cNvSpPr/>
          <p:nvPr/>
        </p:nvSpPr>
        <p:spPr>
          <a:xfrm>
            <a:off x="589226" y="1279070"/>
            <a:ext cx="3492000" cy="471319"/>
          </a:xfrm>
          <a:prstGeom prst="roundRect">
            <a:avLst>
              <a:gd name="adj" fmla="val 0"/>
            </a:avLst>
          </a:prstGeom>
          <a:solidFill>
            <a:schemeClr val="accent1"/>
          </a:solidFill>
          <a:ln w="6350">
            <a:noFill/>
          </a:ln>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lang="ja-JP" altLang="en-US" sz="1600" b="1">
                <a:solidFill>
                  <a:schemeClr val="bg1"/>
                </a:solidFill>
                <a:latin typeface="+mn-ea"/>
              </a:rPr>
              <a:t>旅行業種</a:t>
            </a:r>
            <a:endParaRPr kumimoji="1" lang="ja-JP" altLang="en-US" sz="1600" b="1">
              <a:solidFill>
                <a:schemeClr val="bg1"/>
              </a:solidFill>
              <a:latin typeface="+mn-ea"/>
            </a:endParaRPr>
          </a:p>
        </p:txBody>
      </p:sp>
      <p:sp>
        <p:nvSpPr>
          <p:cNvPr id="11" name="四角形: 角を丸くする 4">
            <a:extLst>
              <a:ext uri="{FF2B5EF4-FFF2-40B4-BE49-F238E27FC236}">
                <a16:creationId xmlns:a16="http://schemas.microsoft.com/office/drawing/2014/main" id="{502CC1BF-3B90-4C10-5590-7CF5447F0B8C}"/>
              </a:ext>
            </a:extLst>
          </p:cNvPr>
          <p:cNvSpPr/>
          <p:nvPr/>
        </p:nvSpPr>
        <p:spPr>
          <a:xfrm>
            <a:off x="4350529" y="1279070"/>
            <a:ext cx="3492000" cy="471319"/>
          </a:xfrm>
          <a:prstGeom prst="roundRect">
            <a:avLst>
              <a:gd name="adj" fmla="val 0"/>
            </a:avLst>
          </a:prstGeom>
          <a:solidFill>
            <a:schemeClr val="accent1"/>
          </a:solidFill>
          <a:ln w="6350">
            <a:noFill/>
          </a:ln>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lang="ja-JP" altLang="en-US" sz="1600" b="1">
                <a:solidFill>
                  <a:schemeClr val="bg1"/>
                </a:solidFill>
                <a:latin typeface="+mn-ea"/>
              </a:rPr>
              <a:t>金融</a:t>
            </a:r>
            <a:r>
              <a:rPr kumimoji="1" lang="ja-JP" altLang="en-US" sz="1600" b="1">
                <a:solidFill>
                  <a:schemeClr val="bg1"/>
                </a:solidFill>
                <a:latin typeface="+mn-ea"/>
              </a:rPr>
              <a:t>業種</a:t>
            </a:r>
          </a:p>
        </p:txBody>
      </p:sp>
      <p:sp>
        <p:nvSpPr>
          <p:cNvPr id="12" name="四角形: 角を丸くする 4">
            <a:extLst>
              <a:ext uri="{FF2B5EF4-FFF2-40B4-BE49-F238E27FC236}">
                <a16:creationId xmlns:a16="http://schemas.microsoft.com/office/drawing/2014/main" id="{B041AE50-4F61-71BF-38A1-B2ABCE01E1B5}"/>
              </a:ext>
            </a:extLst>
          </p:cNvPr>
          <p:cNvSpPr/>
          <p:nvPr/>
        </p:nvSpPr>
        <p:spPr>
          <a:xfrm>
            <a:off x="8076113" y="1279070"/>
            <a:ext cx="3492000" cy="471319"/>
          </a:xfrm>
          <a:prstGeom prst="roundRect">
            <a:avLst>
              <a:gd name="adj" fmla="val 0"/>
            </a:avLst>
          </a:prstGeom>
          <a:solidFill>
            <a:schemeClr val="accent1"/>
          </a:solidFill>
          <a:ln w="6350">
            <a:noFill/>
          </a:ln>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1600" b="1">
                <a:solidFill>
                  <a:schemeClr val="bg1"/>
                </a:solidFill>
                <a:latin typeface="+mn-ea"/>
              </a:rPr>
              <a:t>ソフトウェア業種</a:t>
            </a:r>
          </a:p>
        </p:txBody>
      </p:sp>
      <p:pic>
        <p:nvPicPr>
          <p:cNvPr id="9" name="図 8"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925ECFCE-C7E3-FB71-7EDF-57145DD902E0}"/>
              </a:ext>
            </a:extLst>
          </p:cNvPr>
          <p:cNvPicPr>
            <a:picLocks noChangeAspect="1"/>
          </p:cNvPicPr>
          <p:nvPr/>
        </p:nvPicPr>
        <p:blipFill>
          <a:blip r:embed="rId3"/>
          <a:srcRect t="65085" b="24573"/>
          <a:stretch/>
        </p:blipFill>
        <p:spPr>
          <a:xfrm>
            <a:off x="4484153" y="2121313"/>
            <a:ext cx="3227394" cy="817547"/>
          </a:xfrm>
          <a:prstGeom prst="rect">
            <a:avLst/>
          </a:prstGeom>
        </p:spPr>
      </p:pic>
      <p:grpSp>
        <p:nvGrpSpPr>
          <p:cNvPr id="14" name="グループ化 13">
            <a:extLst>
              <a:ext uri="{FF2B5EF4-FFF2-40B4-BE49-F238E27FC236}">
                <a16:creationId xmlns:a16="http://schemas.microsoft.com/office/drawing/2014/main" id="{33CFC40C-839B-DE76-9553-ED20AAB598FC}"/>
              </a:ext>
            </a:extLst>
          </p:cNvPr>
          <p:cNvGrpSpPr/>
          <p:nvPr/>
        </p:nvGrpSpPr>
        <p:grpSpPr>
          <a:xfrm>
            <a:off x="721528" y="3210762"/>
            <a:ext cx="3227394" cy="2580626"/>
            <a:chOff x="721528" y="3106062"/>
            <a:chExt cx="3227394" cy="2580626"/>
          </a:xfrm>
        </p:grpSpPr>
        <p:pic>
          <p:nvPicPr>
            <p:cNvPr id="15" name="図 14" descr="グラフィカル ユーザー インターフェイス, アプリケーション&#10;&#10;自動的に生成された説明">
              <a:extLst>
                <a:ext uri="{FF2B5EF4-FFF2-40B4-BE49-F238E27FC236}">
                  <a16:creationId xmlns:a16="http://schemas.microsoft.com/office/drawing/2014/main" id="{4DEFFFCF-F6F1-F771-EAF3-BF98BC0DA9EF}"/>
                </a:ext>
              </a:extLst>
            </p:cNvPr>
            <p:cNvPicPr>
              <a:picLocks noChangeAspect="1"/>
            </p:cNvPicPr>
            <p:nvPr/>
          </p:nvPicPr>
          <p:blipFill>
            <a:blip r:embed="rId4"/>
            <a:srcRect l="20586" t="22402" r="36685" b="36218"/>
            <a:stretch/>
          </p:blipFill>
          <p:spPr>
            <a:xfrm>
              <a:off x="721529" y="3106062"/>
              <a:ext cx="3227393" cy="2580626"/>
            </a:xfrm>
            <a:prstGeom prst="rect">
              <a:avLst/>
            </a:prstGeom>
          </p:spPr>
        </p:pic>
        <p:sp>
          <p:nvSpPr>
            <p:cNvPr id="24" name="正方形/長方形 23">
              <a:extLst>
                <a:ext uri="{FF2B5EF4-FFF2-40B4-BE49-F238E27FC236}">
                  <a16:creationId xmlns:a16="http://schemas.microsoft.com/office/drawing/2014/main" id="{D021897D-E012-66FE-1884-D057EE8ED09C}"/>
                </a:ext>
              </a:extLst>
            </p:cNvPr>
            <p:cNvSpPr/>
            <p:nvPr/>
          </p:nvSpPr>
          <p:spPr>
            <a:xfrm>
              <a:off x="721528" y="5265002"/>
              <a:ext cx="3227392" cy="421685"/>
            </a:xfrm>
            <a:prstGeom prst="rect">
              <a:avLst/>
            </a:prstGeom>
            <a:noFill/>
            <a:ln w="1905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16" name="グループ化 15">
            <a:extLst>
              <a:ext uri="{FF2B5EF4-FFF2-40B4-BE49-F238E27FC236}">
                <a16:creationId xmlns:a16="http://schemas.microsoft.com/office/drawing/2014/main" id="{32DEC2A9-4E97-EC92-E963-9DF8F7AB0DE2}"/>
              </a:ext>
            </a:extLst>
          </p:cNvPr>
          <p:cNvGrpSpPr/>
          <p:nvPr/>
        </p:nvGrpSpPr>
        <p:grpSpPr>
          <a:xfrm>
            <a:off x="4484154" y="3229135"/>
            <a:ext cx="3227393" cy="2659078"/>
            <a:chOff x="4473779" y="3095829"/>
            <a:chExt cx="3227393" cy="2659078"/>
          </a:xfrm>
        </p:grpSpPr>
        <p:pic>
          <p:nvPicPr>
            <p:cNvPr id="19" name="図 18" descr="グラフィカル ユーザー インターフェイス, アプリケーション&#10;&#10;自動的に生成された説明">
              <a:extLst>
                <a:ext uri="{FF2B5EF4-FFF2-40B4-BE49-F238E27FC236}">
                  <a16:creationId xmlns:a16="http://schemas.microsoft.com/office/drawing/2014/main" id="{E619FC63-0245-638E-2A9E-92C3C63D2E62}"/>
                </a:ext>
              </a:extLst>
            </p:cNvPr>
            <p:cNvPicPr>
              <a:picLocks noChangeAspect="1"/>
            </p:cNvPicPr>
            <p:nvPr/>
          </p:nvPicPr>
          <p:blipFill>
            <a:blip r:embed="rId5"/>
            <a:srcRect l="20679" t="22090" r="37096" b="35775"/>
            <a:stretch/>
          </p:blipFill>
          <p:spPr>
            <a:xfrm>
              <a:off x="4473779" y="3095829"/>
              <a:ext cx="3227393" cy="2659078"/>
            </a:xfrm>
            <a:prstGeom prst="rect">
              <a:avLst/>
            </a:prstGeom>
          </p:spPr>
        </p:pic>
        <p:sp>
          <p:nvSpPr>
            <p:cNvPr id="25" name="正方形/長方形 24">
              <a:extLst>
                <a:ext uri="{FF2B5EF4-FFF2-40B4-BE49-F238E27FC236}">
                  <a16:creationId xmlns:a16="http://schemas.microsoft.com/office/drawing/2014/main" id="{B589134D-A762-DB86-AECC-D3EED975A00D}"/>
                </a:ext>
              </a:extLst>
            </p:cNvPr>
            <p:cNvSpPr/>
            <p:nvPr/>
          </p:nvSpPr>
          <p:spPr>
            <a:xfrm>
              <a:off x="4473780" y="5304229"/>
              <a:ext cx="3227392" cy="421685"/>
            </a:xfrm>
            <a:prstGeom prst="rect">
              <a:avLst/>
            </a:prstGeom>
            <a:noFill/>
            <a:ln w="1905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grpSp>
      <p:sp>
        <p:nvSpPr>
          <p:cNvPr id="4" name="テキスト ボックス 3">
            <a:extLst>
              <a:ext uri="{FF2B5EF4-FFF2-40B4-BE49-F238E27FC236}">
                <a16:creationId xmlns:a16="http://schemas.microsoft.com/office/drawing/2014/main" id="{D26F08CC-E5D2-C99D-C7ED-B4ABA5740817}"/>
              </a:ext>
            </a:extLst>
          </p:cNvPr>
          <p:cNvSpPr txBox="1"/>
          <p:nvPr/>
        </p:nvSpPr>
        <p:spPr>
          <a:xfrm>
            <a:off x="4473777" y="1878698"/>
            <a:ext cx="855987" cy="276999"/>
          </a:xfrm>
          <a:prstGeom prst="rect">
            <a:avLst/>
          </a:prstGeom>
          <a:noFill/>
        </p:spPr>
        <p:txBody>
          <a:bodyPr wrap="square" rtlCol="0">
            <a:spAutoFit/>
          </a:bodyPr>
          <a:lstStyle/>
          <a:p>
            <a:r>
              <a:rPr kumimoji="1" lang="en-US" altLang="ja-JP" sz="1200">
                <a:latin typeface="+mn-ea"/>
                <a:ea typeface="+mn-ea"/>
              </a:rPr>
              <a:t>SP</a:t>
            </a:r>
            <a:endParaRPr kumimoji="1" lang="ja-JP" altLang="en-US" sz="1200">
              <a:latin typeface="+mn-ea"/>
              <a:ea typeface="+mn-ea"/>
            </a:endParaRPr>
          </a:p>
        </p:txBody>
      </p:sp>
      <p:sp>
        <p:nvSpPr>
          <p:cNvPr id="8" name="テキスト ボックス 7">
            <a:extLst>
              <a:ext uri="{FF2B5EF4-FFF2-40B4-BE49-F238E27FC236}">
                <a16:creationId xmlns:a16="http://schemas.microsoft.com/office/drawing/2014/main" id="{21261758-CC04-1ADD-8057-02DAE69DC888}"/>
              </a:ext>
            </a:extLst>
          </p:cNvPr>
          <p:cNvSpPr txBox="1"/>
          <p:nvPr/>
        </p:nvSpPr>
        <p:spPr>
          <a:xfrm>
            <a:off x="8206283" y="1844314"/>
            <a:ext cx="855987" cy="276999"/>
          </a:xfrm>
          <a:prstGeom prst="rect">
            <a:avLst/>
          </a:prstGeom>
          <a:noFill/>
        </p:spPr>
        <p:txBody>
          <a:bodyPr wrap="square" rtlCol="0">
            <a:spAutoFit/>
          </a:bodyPr>
          <a:lstStyle/>
          <a:p>
            <a:r>
              <a:rPr kumimoji="1" lang="en-US" altLang="ja-JP" sz="1200">
                <a:latin typeface="+mn-ea"/>
                <a:ea typeface="+mn-ea"/>
              </a:rPr>
              <a:t>SP</a:t>
            </a:r>
            <a:endParaRPr kumimoji="1" lang="ja-JP" altLang="en-US" sz="1200">
              <a:latin typeface="+mn-ea"/>
              <a:ea typeface="+mn-ea"/>
            </a:endParaRPr>
          </a:p>
        </p:txBody>
      </p:sp>
      <p:sp>
        <p:nvSpPr>
          <p:cNvPr id="13" name="テキスト ボックス 12">
            <a:extLst>
              <a:ext uri="{FF2B5EF4-FFF2-40B4-BE49-F238E27FC236}">
                <a16:creationId xmlns:a16="http://schemas.microsoft.com/office/drawing/2014/main" id="{CE5222F2-7BB6-98D4-1B7A-DA4FC1DA84B0}"/>
              </a:ext>
            </a:extLst>
          </p:cNvPr>
          <p:cNvSpPr txBox="1"/>
          <p:nvPr/>
        </p:nvSpPr>
        <p:spPr>
          <a:xfrm>
            <a:off x="717828" y="1834892"/>
            <a:ext cx="855987" cy="276999"/>
          </a:xfrm>
          <a:prstGeom prst="rect">
            <a:avLst/>
          </a:prstGeom>
          <a:noFill/>
        </p:spPr>
        <p:txBody>
          <a:bodyPr wrap="square" rtlCol="0">
            <a:spAutoFit/>
          </a:bodyPr>
          <a:lstStyle/>
          <a:p>
            <a:r>
              <a:rPr kumimoji="1" lang="en-US" altLang="ja-JP" sz="1200">
                <a:latin typeface="+mn-ea"/>
                <a:ea typeface="+mn-ea"/>
              </a:rPr>
              <a:t>SP</a:t>
            </a:r>
            <a:endParaRPr kumimoji="1" lang="ja-JP" altLang="en-US" sz="1200">
              <a:latin typeface="+mn-ea"/>
              <a:ea typeface="+mn-ea"/>
            </a:endParaRPr>
          </a:p>
        </p:txBody>
      </p:sp>
      <p:sp>
        <p:nvSpPr>
          <p:cNvPr id="23" name="テキスト ボックス 22">
            <a:extLst>
              <a:ext uri="{FF2B5EF4-FFF2-40B4-BE49-F238E27FC236}">
                <a16:creationId xmlns:a16="http://schemas.microsoft.com/office/drawing/2014/main" id="{66C7D675-2707-1FAF-6E98-BC3566FFEC09}"/>
              </a:ext>
            </a:extLst>
          </p:cNvPr>
          <p:cNvSpPr txBox="1"/>
          <p:nvPr/>
        </p:nvSpPr>
        <p:spPr>
          <a:xfrm>
            <a:off x="717828" y="2952439"/>
            <a:ext cx="855987" cy="276999"/>
          </a:xfrm>
          <a:prstGeom prst="rect">
            <a:avLst/>
          </a:prstGeom>
          <a:noFill/>
        </p:spPr>
        <p:txBody>
          <a:bodyPr wrap="square" rtlCol="0">
            <a:spAutoFit/>
          </a:bodyPr>
          <a:lstStyle/>
          <a:p>
            <a:r>
              <a:rPr kumimoji="1" lang="en-US" altLang="ja-JP" sz="1200">
                <a:latin typeface="+mn-ea"/>
                <a:ea typeface="+mn-ea"/>
              </a:rPr>
              <a:t>PC</a:t>
            </a:r>
            <a:endParaRPr kumimoji="1" lang="ja-JP" altLang="en-US" sz="1200">
              <a:latin typeface="+mn-ea"/>
              <a:ea typeface="+mn-ea"/>
            </a:endParaRPr>
          </a:p>
        </p:txBody>
      </p:sp>
      <p:sp>
        <p:nvSpPr>
          <p:cNvPr id="26" name="テキスト ボックス 25">
            <a:extLst>
              <a:ext uri="{FF2B5EF4-FFF2-40B4-BE49-F238E27FC236}">
                <a16:creationId xmlns:a16="http://schemas.microsoft.com/office/drawing/2014/main" id="{702FFC52-20C2-C819-8DC7-3699581FF7C4}"/>
              </a:ext>
            </a:extLst>
          </p:cNvPr>
          <p:cNvSpPr txBox="1"/>
          <p:nvPr/>
        </p:nvSpPr>
        <p:spPr>
          <a:xfrm>
            <a:off x="4473777" y="2988266"/>
            <a:ext cx="855987" cy="276999"/>
          </a:xfrm>
          <a:prstGeom prst="rect">
            <a:avLst/>
          </a:prstGeom>
          <a:noFill/>
        </p:spPr>
        <p:txBody>
          <a:bodyPr wrap="square" rtlCol="0">
            <a:spAutoFit/>
          </a:bodyPr>
          <a:lstStyle/>
          <a:p>
            <a:r>
              <a:rPr kumimoji="1" lang="en-US" altLang="ja-JP" sz="1200">
                <a:latin typeface="+mn-ea"/>
                <a:ea typeface="+mn-ea"/>
              </a:rPr>
              <a:t>PC</a:t>
            </a:r>
            <a:endParaRPr kumimoji="1" lang="ja-JP" altLang="en-US" sz="1200">
              <a:latin typeface="+mn-ea"/>
              <a:ea typeface="+mn-ea"/>
            </a:endParaRPr>
          </a:p>
        </p:txBody>
      </p:sp>
      <p:sp>
        <p:nvSpPr>
          <p:cNvPr id="28" name="テキスト ボックス 27">
            <a:extLst>
              <a:ext uri="{FF2B5EF4-FFF2-40B4-BE49-F238E27FC236}">
                <a16:creationId xmlns:a16="http://schemas.microsoft.com/office/drawing/2014/main" id="{26A89E9A-AAED-4FCF-3A11-259FAEDCA51D}"/>
              </a:ext>
            </a:extLst>
          </p:cNvPr>
          <p:cNvSpPr txBox="1"/>
          <p:nvPr/>
        </p:nvSpPr>
        <p:spPr>
          <a:xfrm>
            <a:off x="8206283" y="2988265"/>
            <a:ext cx="855987" cy="276999"/>
          </a:xfrm>
          <a:prstGeom prst="rect">
            <a:avLst/>
          </a:prstGeom>
          <a:noFill/>
        </p:spPr>
        <p:txBody>
          <a:bodyPr wrap="square" rtlCol="0">
            <a:spAutoFit/>
          </a:bodyPr>
          <a:lstStyle/>
          <a:p>
            <a:r>
              <a:rPr kumimoji="1" lang="en-US" altLang="ja-JP" sz="1200">
                <a:latin typeface="+mn-ea"/>
                <a:ea typeface="+mn-ea"/>
              </a:rPr>
              <a:t>PC</a:t>
            </a:r>
            <a:endParaRPr kumimoji="1" lang="ja-JP" altLang="en-US" sz="1200">
              <a:latin typeface="+mn-ea"/>
              <a:ea typeface="+mn-ea"/>
            </a:endParaRPr>
          </a:p>
        </p:txBody>
      </p:sp>
      <p:pic>
        <p:nvPicPr>
          <p:cNvPr id="6" name="図 5" descr="グラフィカル ユーザー インターフェイス, アプリケーション&#10;&#10;自動的に生成された説明">
            <a:extLst>
              <a:ext uri="{FF2B5EF4-FFF2-40B4-BE49-F238E27FC236}">
                <a16:creationId xmlns:a16="http://schemas.microsoft.com/office/drawing/2014/main" id="{7D471EE6-67FF-9BAF-A313-45C8B9601F8F}"/>
              </a:ext>
            </a:extLst>
          </p:cNvPr>
          <p:cNvPicPr>
            <a:picLocks noChangeAspect="1"/>
          </p:cNvPicPr>
          <p:nvPr/>
        </p:nvPicPr>
        <p:blipFill>
          <a:blip r:embed="rId6"/>
          <a:srcRect l="20719" t="22778" r="37156" b="36944"/>
          <a:stretch/>
        </p:blipFill>
        <p:spPr>
          <a:xfrm>
            <a:off x="8178689" y="3284825"/>
            <a:ext cx="3286847" cy="2594879"/>
          </a:xfrm>
          <a:prstGeom prst="rect">
            <a:avLst/>
          </a:prstGeom>
        </p:spPr>
      </p:pic>
      <p:pic>
        <p:nvPicPr>
          <p:cNvPr id="30" name="図 29"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BAB3942C-A079-49DA-9681-786838BA8A41}"/>
              </a:ext>
            </a:extLst>
          </p:cNvPr>
          <p:cNvPicPr>
            <a:picLocks noChangeAspect="1"/>
          </p:cNvPicPr>
          <p:nvPr/>
        </p:nvPicPr>
        <p:blipFill>
          <a:blip r:embed="rId7"/>
          <a:srcRect t="65335" b="25124"/>
          <a:stretch/>
        </p:blipFill>
        <p:spPr>
          <a:xfrm>
            <a:off x="8304411" y="2117736"/>
            <a:ext cx="3166061" cy="739902"/>
          </a:xfrm>
          <a:prstGeom prst="rect">
            <a:avLst/>
          </a:prstGeom>
        </p:spPr>
      </p:pic>
      <p:sp>
        <p:nvSpPr>
          <p:cNvPr id="27" name="正方形/長方形 26">
            <a:extLst>
              <a:ext uri="{FF2B5EF4-FFF2-40B4-BE49-F238E27FC236}">
                <a16:creationId xmlns:a16="http://schemas.microsoft.com/office/drawing/2014/main" id="{D4278CC8-40D8-F5AA-4FC6-42BA800768E9}"/>
              </a:ext>
            </a:extLst>
          </p:cNvPr>
          <p:cNvSpPr/>
          <p:nvPr/>
        </p:nvSpPr>
        <p:spPr>
          <a:xfrm>
            <a:off x="8215739" y="5435795"/>
            <a:ext cx="3227392" cy="421685"/>
          </a:xfrm>
          <a:prstGeom prst="rect">
            <a:avLst/>
          </a:prstGeom>
          <a:noFill/>
          <a:ln w="1905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Tree>
    <p:extLst>
      <p:ext uri="{BB962C8B-B14F-4D97-AF65-F5344CB8AC3E}">
        <p14:creationId xmlns:p14="http://schemas.microsoft.com/office/powerpoint/2010/main" val="37218489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9B45E0-21BB-244D-CF80-99FCF24E347D}"/>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50200427-258E-6B7C-6FA2-5B8A4429FCCC}"/>
              </a:ext>
            </a:extLst>
          </p:cNvPr>
          <p:cNvSpPr>
            <a:spLocks noGrp="1"/>
          </p:cNvSpPr>
          <p:nvPr>
            <p:ph type="ctrTitle"/>
          </p:nvPr>
        </p:nvSpPr>
        <p:spPr/>
        <p:txBody>
          <a:bodyPr/>
          <a:lstStyle/>
          <a:p>
            <a:r>
              <a:rPr lang="ja-JP" altLang="en-US"/>
              <a:t>商品別スペック</a:t>
            </a:r>
            <a:r>
              <a:rPr kumimoji="1" lang="ja-JP" altLang="en-US"/>
              <a:t>比較</a:t>
            </a:r>
          </a:p>
        </p:txBody>
      </p:sp>
      <p:graphicFrame>
        <p:nvGraphicFramePr>
          <p:cNvPr id="4" name="表 3">
            <a:extLst>
              <a:ext uri="{FF2B5EF4-FFF2-40B4-BE49-F238E27FC236}">
                <a16:creationId xmlns:a16="http://schemas.microsoft.com/office/drawing/2014/main" id="{D07AA23C-E157-F280-F1BB-91D793D19013}"/>
              </a:ext>
            </a:extLst>
          </p:cNvPr>
          <p:cNvGraphicFramePr>
            <a:graphicFrameLocks noGrp="1"/>
          </p:cNvGraphicFramePr>
          <p:nvPr>
            <p:extLst>
              <p:ext uri="{D42A27DB-BD31-4B8C-83A1-F6EECF244321}">
                <p14:modId xmlns:p14="http://schemas.microsoft.com/office/powerpoint/2010/main" val="4042822672"/>
              </p:ext>
            </p:extLst>
          </p:nvPr>
        </p:nvGraphicFramePr>
        <p:xfrm>
          <a:off x="587373" y="1172074"/>
          <a:ext cx="10980740" cy="5099628"/>
        </p:xfrm>
        <a:graphic>
          <a:graphicData uri="http://schemas.openxmlformats.org/drawingml/2006/table">
            <a:tbl>
              <a:tblPr firstRow="1" bandRow="1">
                <a:tableStyleId>{5C22544A-7EE6-4342-B048-85BDC9FD1C3A}</a:tableStyleId>
              </a:tblPr>
              <a:tblGrid>
                <a:gridCol w="1447100">
                  <a:extLst>
                    <a:ext uri="{9D8B030D-6E8A-4147-A177-3AD203B41FA5}">
                      <a16:colId xmlns:a16="http://schemas.microsoft.com/office/drawing/2014/main" val="2176526896"/>
                    </a:ext>
                  </a:extLst>
                </a:gridCol>
                <a:gridCol w="1587093">
                  <a:extLst>
                    <a:ext uri="{9D8B030D-6E8A-4147-A177-3AD203B41FA5}">
                      <a16:colId xmlns:a16="http://schemas.microsoft.com/office/drawing/2014/main" val="2715509011"/>
                    </a:ext>
                  </a:extLst>
                </a:gridCol>
                <a:gridCol w="1587093">
                  <a:extLst>
                    <a:ext uri="{9D8B030D-6E8A-4147-A177-3AD203B41FA5}">
                      <a16:colId xmlns:a16="http://schemas.microsoft.com/office/drawing/2014/main" val="2454079242"/>
                    </a:ext>
                  </a:extLst>
                </a:gridCol>
                <a:gridCol w="1626247">
                  <a:extLst>
                    <a:ext uri="{9D8B030D-6E8A-4147-A177-3AD203B41FA5}">
                      <a16:colId xmlns:a16="http://schemas.microsoft.com/office/drawing/2014/main" val="4128783988"/>
                    </a:ext>
                  </a:extLst>
                </a:gridCol>
                <a:gridCol w="1626247">
                  <a:extLst>
                    <a:ext uri="{9D8B030D-6E8A-4147-A177-3AD203B41FA5}">
                      <a16:colId xmlns:a16="http://schemas.microsoft.com/office/drawing/2014/main" val="3276438866"/>
                    </a:ext>
                  </a:extLst>
                </a:gridCol>
                <a:gridCol w="1553480">
                  <a:extLst>
                    <a:ext uri="{9D8B030D-6E8A-4147-A177-3AD203B41FA5}">
                      <a16:colId xmlns:a16="http://schemas.microsoft.com/office/drawing/2014/main" val="4262203116"/>
                    </a:ext>
                  </a:extLst>
                </a:gridCol>
                <a:gridCol w="1553480">
                  <a:extLst>
                    <a:ext uri="{9D8B030D-6E8A-4147-A177-3AD203B41FA5}">
                      <a16:colId xmlns:a16="http://schemas.microsoft.com/office/drawing/2014/main" val="2662798772"/>
                    </a:ext>
                  </a:extLst>
                </a:gridCol>
              </a:tblGrid>
              <a:tr h="888091">
                <a:tc>
                  <a:txBody>
                    <a:bodyPr/>
                    <a:lstStyle/>
                    <a:p>
                      <a:pPr algn="ctr"/>
                      <a:endParaRPr kumimoji="1" lang="ja-JP" altLang="en-US" sz="1600">
                        <a:latin typeface="+mn-ea"/>
                        <a:ea typeface="+mn-ea"/>
                      </a:endParaRPr>
                    </a:p>
                  </a:txBody>
                  <a:tcPr anchor="ctr">
                    <a:lnB w="6350" cap="flat" cmpd="sng" algn="ctr">
                      <a:solidFill>
                        <a:schemeClr val="bg1">
                          <a:lumMod val="50000"/>
                        </a:schemeClr>
                      </a:solidFill>
                      <a:prstDash val="solid"/>
                      <a:round/>
                      <a:headEnd type="none" w="med" len="med"/>
                      <a:tailEnd type="none" w="med" len="med"/>
                    </a:lnB>
                  </a:tcPr>
                </a:tc>
                <a:tc>
                  <a:txBody>
                    <a:bodyPr/>
                    <a:lstStyle/>
                    <a:p>
                      <a:pPr algn="ctr"/>
                      <a:r>
                        <a:rPr kumimoji="1" lang="ja-JP" altLang="en-US" sz="1400">
                          <a:latin typeface="+mn-ea"/>
                          <a:ea typeface="+mn-ea"/>
                        </a:rPr>
                        <a:t>トピックス</a:t>
                      </a:r>
                      <a:r>
                        <a:rPr kumimoji="1" lang="en-US" altLang="ja-JP" sz="1400">
                          <a:latin typeface="+mn-ea"/>
                          <a:ea typeface="+mn-ea"/>
                        </a:rPr>
                        <a:t>PR</a:t>
                      </a:r>
                      <a:r>
                        <a:rPr kumimoji="1" lang="ja-JP" altLang="en-US" sz="1400">
                          <a:latin typeface="+mn-ea"/>
                          <a:ea typeface="+mn-ea"/>
                        </a:rPr>
                        <a:t>　</a:t>
                      </a:r>
                      <a:r>
                        <a:rPr kumimoji="1" lang="en-US" altLang="ja-JP" sz="1400">
                          <a:latin typeface="+mn-ea"/>
                          <a:ea typeface="+mn-ea"/>
                        </a:rPr>
                        <a:t>MD</a:t>
                      </a:r>
                      <a:r>
                        <a:rPr kumimoji="1" lang="ja-JP" altLang="en-US" sz="1400">
                          <a:latin typeface="+mn-ea"/>
                          <a:ea typeface="+mn-ea"/>
                        </a:rPr>
                        <a:t>（</a:t>
                      </a:r>
                      <a:r>
                        <a:rPr kumimoji="1" lang="en-US" altLang="ja-JP" sz="1400">
                          <a:latin typeface="+mn-ea"/>
                          <a:ea typeface="+mn-ea"/>
                        </a:rPr>
                        <a:t>FQ1)</a:t>
                      </a:r>
                      <a:r>
                        <a:rPr kumimoji="1" lang="ja-JP" altLang="en-US" sz="1400">
                          <a:latin typeface="+mn-ea"/>
                          <a:ea typeface="+mn-ea"/>
                        </a:rPr>
                        <a:t>　</a:t>
                      </a:r>
                      <a:endParaRPr kumimoji="1" lang="en-US" altLang="ja-JP" sz="1400">
                        <a:latin typeface="+mn-ea"/>
                        <a:ea typeface="+mn-ea"/>
                      </a:endParaRPr>
                    </a:p>
                    <a:p>
                      <a:pPr algn="ctr"/>
                      <a:r>
                        <a:rPr kumimoji="1" lang="ja-JP" altLang="en-US" sz="1400">
                          <a:latin typeface="+mn-ea"/>
                          <a:ea typeface="+mn-ea"/>
                        </a:rPr>
                        <a:t>月～金</a:t>
                      </a:r>
                    </a:p>
                  </a:txBody>
                  <a:tcPr anchor="ctr">
                    <a:lnB w="6350" cap="flat" cmpd="sng" algn="ctr">
                      <a:solidFill>
                        <a:schemeClr val="bg1">
                          <a:lumMod val="50000"/>
                        </a:schemeClr>
                      </a:solidFill>
                      <a:prstDash val="solid"/>
                      <a:round/>
                      <a:headEnd type="none" w="med" len="med"/>
                      <a:tailEnd type="none" w="med" len="med"/>
                    </a:lnB>
                  </a:tcPr>
                </a:tc>
                <a:tc>
                  <a:txBody>
                    <a:bodyPr/>
                    <a:lstStyle/>
                    <a:p>
                      <a:pPr algn="ctr"/>
                      <a:r>
                        <a:rPr kumimoji="1" lang="ja-JP" altLang="en-US" sz="1400" dirty="0">
                          <a:latin typeface="+mn-ea"/>
                          <a:ea typeface="+mn-ea"/>
                        </a:rPr>
                        <a:t>トピックス</a:t>
                      </a:r>
                      <a:r>
                        <a:rPr kumimoji="1" lang="en-US" altLang="ja-JP" sz="1400" dirty="0">
                          <a:latin typeface="+mn-ea"/>
                          <a:ea typeface="+mn-ea"/>
                        </a:rPr>
                        <a:t>PR</a:t>
                      </a:r>
                      <a:r>
                        <a:rPr kumimoji="1" lang="ja-JP" altLang="en-US" sz="1400" dirty="0">
                          <a:latin typeface="+mn-ea"/>
                          <a:ea typeface="+mn-ea"/>
                        </a:rPr>
                        <a:t>　</a:t>
                      </a:r>
                      <a:r>
                        <a:rPr kumimoji="1" lang="en-US" altLang="ja-JP" sz="1400" dirty="0">
                          <a:latin typeface="+mn-ea"/>
                          <a:ea typeface="+mn-ea"/>
                        </a:rPr>
                        <a:t>MD</a:t>
                      </a:r>
                      <a:r>
                        <a:rPr kumimoji="1" lang="ja-JP" altLang="en-US" sz="1400" dirty="0">
                          <a:latin typeface="+mn-ea"/>
                          <a:ea typeface="+mn-ea"/>
                        </a:rPr>
                        <a:t>（</a:t>
                      </a:r>
                      <a:r>
                        <a:rPr kumimoji="1" lang="en-US" altLang="ja-JP" sz="1400" dirty="0">
                          <a:latin typeface="+mn-ea"/>
                          <a:ea typeface="+mn-ea"/>
                        </a:rPr>
                        <a:t>FQ1)</a:t>
                      </a:r>
                      <a:r>
                        <a:rPr kumimoji="1" lang="ja-JP" altLang="en-US" sz="1400" dirty="0">
                          <a:latin typeface="+mn-ea"/>
                          <a:ea typeface="+mn-ea"/>
                        </a:rPr>
                        <a:t>　</a:t>
                      </a:r>
                      <a:endParaRPr kumimoji="1" lang="en-US" altLang="ja-JP" sz="1400" dirty="0">
                        <a:latin typeface="+mn-ea"/>
                        <a:ea typeface="+mn-ea"/>
                      </a:endParaRPr>
                    </a:p>
                    <a:p>
                      <a:pPr algn="ctr"/>
                      <a:r>
                        <a:rPr kumimoji="1" lang="ja-JP" altLang="en-US" sz="1400" dirty="0">
                          <a:latin typeface="+mn-ea"/>
                          <a:ea typeface="+mn-ea"/>
                        </a:rPr>
                        <a:t>土日</a:t>
                      </a:r>
                    </a:p>
                  </a:txBody>
                  <a:tcPr anchor="ctr">
                    <a:lnB w="6350" cap="flat" cmpd="sng" algn="ctr">
                      <a:solidFill>
                        <a:schemeClr val="bg1">
                          <a:lumMod val="50000"/>
                        </a:schemeClr>
                      </a:solidFill>
                      <a:prstDash val="solid"/>
                      <a:round/>
                      <a:headEnd type="none" w="med" len="med"/>
                      <a:tailEnd type="none" w="med" len="med"/>
                    </a:lnB>
                  </a:tcPr>
                </a:tc>
                <a:tc>
                  <a:txBody>
                    <a:bodyPr/>
                    <a:lstStyle/>
                    <a:p>
                      <a:pPr algn="ctr"/>
                      <a:r>
                        <a:rPr kumimoji="1" lang="ja-JP" altLang="en-US" sz="1400">
                          <a:latin typeface="+mn-ea"/>
                          <a:ea typeface="+mn-ea"/>
                        </a:rPr>
                        <a:t>トピックス</a:t>
                      </a:r>
                      <a:r>
                        <a:rPr kumimoji="1" lang="en-US" altLang="ja-JP" sz="1400">
                          <a:latin typeface="+mn-ea"/>
                          <a:ea typeface="+mn-ea"/>
                        </a:rPr>
                        <a:t>PR</a:t>
                      </a:r>
                      <a:r>
                        <a:rPr kumimoji="1" lang="ja-JP" altLang="en-US" sz="1400">
                          <a:latin typeface="+mn-ea"/>
                          <a:ea typeface="+mn-ea"/>
                        </a:rPr>
                        <a:t>　</a:t>
                      </a:r>
                      <a:r>
                        <a:rPr kumimoji="1" lang="en-US" altLang="ja-JP" sz="1400">
                          <a:latin typeface="+mn-ea"/>
                          <a:ea typeface="+mn-ea"/>
                        </a:rPr>
                        <a:t>PC</a:t>
                      </a:r>
                      <a:r>
                        <a:rPr kumimoji="1" lang="ja-JP" altLang="en-US" sz="1400">
                          <a:latin typeface="+mn-ea"/>
                          <a:ea typeface="+mn-ea"/>
                        </a:rPr>
                        <a:t>（</a:t>
                      </a:r>
                      <a:r>
                        <a:rPr kumimoji="1" lang="en-US" altLang="ja-JP" sz="1400">
                          <a:latin typeface="+mn-ea"/>
                          <a:ea typeface="+mn-ea"/>
                        </a:rPr>
                        <a:t>FQ4</a:t>
                      </a:r>
                      <a:r>
                        <a:rPr kumimoji="1" lang="ja-JP" altLang="en-US" sz="1400">
                          <a:latin typeface="+mn-ea"/>
                          <a:ea typeface="+mn-ea"/>
                        </a:rPr>
                        <a:t>）　</a:t>
                      </a:r>
                      <a:endParaRPr kumimoji="1" lang="en-US" altLang="ja-JP" sz="1400">
                        <a:latin typeface="+mn-ea"/>
                        <a:ea typeface="+mn-ea"/>
                      </a:endParaRPr>
                    </a:p>
                    <a:p>
                      <a:pPr algn="ctr"/>
                      <a:r>
                        <a:rPr kumimoji="1" lang="ja-JP" altLang="en-US" sz="1400">
                          <a:latin typeface="+mn-ea"/>
                          <a:ea typeface="+mn-ea"/>
                        </a:rPr>
                        <a:t>月～金</a:t>
                      </a:r>
                    </a:p>
                  </a:txBody>
                  <a:tcPr anchor="ctr">
                    <a:lnB w="6350" cap="flat" cmpd="sng" algn="ctr">
                      <a:solidFill>
                        <a:schemeClr val="bg1">
                          <a:lumMod val="50000"/>
                        </a:schemeClr>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n-ea"/>
                          <a:ea typeface="+mn-ea"/>
                        </a:rPr>
                        <a:t>トピックス</a:t>
                      </a:r>
                      <a:r>
                        <a:rPr kumimoji="1" lang="en-US" altLang="ja-JP" sz="1400" dirty="0">
                          <a:latin typeface="+mn-ea"/>
                          <a:ea typeface="+mn-ea"/>
                        </a:rPr>
                        <a:t>PR</a:t>
                      </a:r>
                      <a:r>
                        <a:rPr kumimoji="1" lang="ja-JP" altLang="en-US" sz="1400" dirty="0">
                          <a:latin typeface="+mn-ea"/>
                          <a:ea typeface="+mn-ea"/>
                        </a:rPr>
                        <a:t>　</a:t>
                      </a:r>
                      <a:r>
                        <a:rPr kumimoji="1" lang="en-US" altLang="ja-JP" sz="1400" dirty="0">
                          <a:latin typeface="+mn-ea"/>
                          <a:ea typeface="+mn-ea"/>
                        </a:rPr>
                        <a:t>PC</a:t>
                      </a:r>
                      <a:r>
                        <a:rPr kumimoji="1" lang="ja-JP" altLang="en-US" sz="1400" dirty="0">
                          <a:latin typeface="+mn-ea"/>
                          <a:ea typeface="+mn-ea"/>
                        </a:rPr>
                        <a:t>（</a:t>
                      </a:r>
                      <a:r>
                        <a:rPr kumimoji="1" lang="en-US" altLang="ja-JP" sz="1400" dirty="0">
                          <a:latin typeface="+mn-ea"/>
                          <a:ea typeface="+mn-ea"/>
                        </a:rPr>
                        <a:t>FQ4</a:t>
                      </a:r>
                      <a:r>
                        <a:rPr kumimoji="1" lang="ja-JP" altLang="en-US" sz="1400" dirty="0">
                          <a:latin typeface="+mn-ea"/>
                          <a:ea typeface="+mn-ea"/>
                        </a:rPr>
                        <a:t>）　</a:t>
                      </a:r>
                      <a:endParaRPr kumimoji="1" lang="en-US" altLang="ja-JP" sz="1400" dirty="0">
                        <a:latin typeface="+mn-ea"/>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n-ea"/>
                          <a:ea typeface="+mn-ea"/>
                        </a:rPr>
                        <a:t>土日</a:t>
                      </a:r>
                      <a:endParaRPr kumimoji="1" lang="en-US" altLang="ja-JP" sz="1400" dirty="0">
                        <a:latin typeface="+mn-ea"/>
                        <a:ea typeface="+mn-ea"/>
                      </a:endParaRPr>
                    </a:p>
                  </a:txBody>
                  <a:tcPr anchor="ctr">
                    <a:lnB w="6350" cap="flat" cmpd="sng" algn="ctr">
                      <a:solidFill>
                        <a:schemeClr val="bg1">
                          <a:lumMod val="50000"/>
                        </a:schemeClr>
                      </a:solidFill>
                      <a:prstDash val="solid"/>
                      <a:round/>
                      <a:headEnd type="none" w="med" len="med"/>
                      <a:tailEnd type="none" w="med" len="med"/>
                    </a:lnB>
                  </a:tcPr>
                </a:tc>
                <a:tc>
                  <a:txBody>
                    <a:bodyPr/>
                    <a:lstStyle/>
                    <a:p>
                      <a:pPr algn="ctr"/>
                      <a:r>
                        <a:rPr kumimoji="1" lang="ja-JP" altLang="en-US" sz="1400">
                          <a:latin typeface="+mn-ea"/>
                          <a:ea typeface="+mn-ea"/>
                        </a:rPr>
                        <a:t>トピックス</a:t>
                      </a:r>
                      <a:r>
                        <a:rPr kumimoji="1" lang="en-US" altLang="ja-JP" sz="1400">
                          <a:latin typeface="+mn-ea"/>
                          <a:ea typeface="+mn-ea"/>
                        </a:rPr>
                        <a:t>PR</a:t>
                      </a:r>
                      <a:r>
                        <a:rPr kumimoji="1" lang="ja-JP" altLang="en-US" sz="1400">
                          <a:latin typeface="+mn-ea"/>
                          <a:ea typeface="+mn-ea"/>
                        </a:rPr>
                        <a:t>　</a:t>
                      </a:r>
                      <a:r>
                        <a:rPr kumimoji="1" lang="en-US" altLang="ja-JP" sz="1400">
                          <a:latin typeface="+mn-ea"/>
                          <a:ea typeface="+mn-ea"/>
                        </a:rPr>
                        <a:t>SP</a:t>
                      </a:r>
                      <a:r>
                        <a:rPr kumimoji="1" lang="ja-JP" altLang="en-US" sz="1400">
                          <a:latin typeface="+mn-ea"/>
                          <a:ea typeface="+mn-ea"/>
                        </a:rPr>
                        <a:t>（オールリーチ）</a:t>
                      </a:r>
                    </a:p>
                  </a:txBody>
                  <a:tcPr anchor="ctr">
                    <a:lnB w="6350" cap="flat" cmpd="sng" algn="ctr">
                      <a:solidFill>
                        <a:schemeClr val="bg1">
                          <a:lumMod val="50000"/>
                        </a:schemeClr>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a:latin typeface="+mn-ea"/>
                          <a:ea typeface="+mn-ea"/>
                        </a:rPr>
                        <a:t>トピックス</a:t>
                      </a:r>
                      <a:r>
                        <a:rPr kumimoji="1" lang="en-US" altLang="ja-JP" sz="1400">
                          <a:latin typeface="+mn-ea"/>
                          <a:ea typeface="+mn-ea"/>
                        </a:rPr>
                        <a:t>PR</a:t>
                      </a:r>
                      <a:r>
                        <a:rPr kumimoji="1" lang="ja-JP" altLang="en-US" sz="1400">
                          <a:latin typeface="+mn-ea"/>
                          <a:ea typeface="+mn-ea"/>
                        </a:rPr>
                        <a:t>　</a:t>
                      </a:r>
                      <a:r>
                        <a:rPr kumimoji="1" lang="en-US" altLang="ja-JP" sz="1400">
                          <a:latin typeface="+mn-ea"/>
                          <a:ea typeface="+mn-ea"/>
                        </a:rPr>
                        <a:t>SP</a:t>
                      </a:r>
                      <a:r>
                        <a:rPr kumimoji="1" lang="ja-JP" altLang="en-US" sz="1400">
                          <a:latin typeface="+mn-ea"/>
                          <a:ea typeface="+mn-ea"/>
                        </a:rPr>
                        <a:t>（オールリーチ</a:t>
                      </a:r>
                      <a:r>
                        <a:rPr kumimoji="1" lang="en-US" altLang="ja-JP" sz="1400">
                          <a:latin typeface="+mn-ea"/>
                          <a:ea typeface="+mn-ea"/>
                        </a:rPr>
                        <a:t>Plus</a:t>
                      </a:r>
                      <a:r>
                        <a:rPr kumimoji="1" lang="ja-JP" altLang="en-US" sz="1400">
                          <a:latin typeface="+mn-ea"/>
                          <a:ea typeface="+mn-ea"/>
                        </a:rPr>
                        <a:t>）</a:t>
                      </a:r>
                      <a:endParaRPr kumimoji="1" lang="en-US" altLang="ja-JP" sz="1400">
                        <a:latin typeface="+mn-ea"/>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a:latin typeface="+mn-ea"/>
                          <a:ea typeface="+mn-ea"/>
                        </a:rPr>
                        <a:t>※</a:t>
                      </a:r>
                      <a:r>
                        <a:rPr kumimoji="1" lang="ja-JP" altLang="en-US" sz="1100">
                          <a:latin typeface="+mn-ea"/>
                          <a:ea typeface="+mn-ea"/>
                        </a:rPr>
                        <a:t>ノンターゲ</a:t>
                      </a:r>
                    </a:p>
                  </a:txBody>
                  <a:tcPr anchor="ctr">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969944243"/>
                  </a:ext>
                </a:extLst>
              </a:tr>
              <a:tr h="1053667">
                <a:tc>
                  <a:txBody>
                    <a:bodyPr/>
                    <a:lstStyle/>
                    <a:p>
                      <a:pPr algn="ctr"/>
                      <a:r>
                        <a:rPr kumimoji="1" lang="ja-JP" altLang="en-US" sz="1600">
                          <a:solidFill>
                            <a:schemeClr val="tx1">
                              <a:lumMod val="65000"/>
                              <a:lumOff val="35000"/>
                            </a:schemeClr>
                          </a:solidFill>
                          <a:latin typeface="+mn-ea"/>
                          <a:ea typeface="+mn-ea"/>
                        </a:rPr>
                        <a:t>掲載イメージ</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endParaRPr kumimoji="1" lang="en-US" altLang="ja-JP" sz="1600">
                        <a:latin typeface="+mn-ea"/>
                        <a:ea typeface="+mn-ea"/>
                      </a:endParaRPr>
                    </a:p>
                    <a:p>
                      <a:pPr algn="ctr"/>
                      <a:endParaRPr kumimoji="1" lang="en-US" altLang="ja-JP" sz="1600">
                        <a:latin typeface="+mn-ea"/>
                        <a:ea typeface="+mn-ea"/>
                      </a:endParaRPr>
                    </a:p>
                    <a:p>
                      <a:pPr algn="ctr"/>
                      <a:endParaRPr kumimoji="1" lang="en-US" altLang="ja-JP" sz="1600">
                        <a:latin typeface="+mn-ea"/>
                        <a:ea typeface="+mn-ea"/>
                      </a:endParaRPr>
                    </a:p>
                    <a:p>
                      <a:pPr algn="ctr"/>
                      <a:endParaRPr kumimoji="1" lang="en-US" altLang="ja-JP" sz="1600">
                        <a:latin typeface="+mn-ea"/>
                        <a:ea typeface="+mn-ea"/>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endParaRPr kumimoji="1" lang="en-US" altLang="ja-JP" sz="1600">
                        <a:latin typeface="+mn-ea"/>
                        <a:ea typeface="+mn-ea"/>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endParaRPr kumimoji="1" lang="ja-JP" altLang="en-US" sz="1600">
                        <a:latin typeface="+mn-ea"/>
                        <a:ea typeface="+mn-ea"/>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endParaRPr kumimoji="1" lang="ja-JP" altLang="en-US" sz="1600">
                        <a:latin typeface="+mn-ea"/>
                        <a:ea typeface="+mn-ea"/>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endParaRPr kumimoji="1" lang="ja-JP" altLang="en-US" sz="1600">
                        <a:latin typeface="+mn-ea"/>
                        <a:ea typeface="+mn-ea"/>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endParaRPr kumimoji="1" lang="ja-JP" altLang="en-US" sz="1600">
                        <a:latin typeface="+mn-ea"/>
                        <a:ea typeface="+mn-ea"/>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556094554"/>
                  </a:ext>
                </a:extLst>
              </a:tr>
              <a:tr h="349077">
                <a:tc>
                  <a:txBody>
                    <a:bodyPr/>
                    <a:lstStyle/>
                    <a:p>
                      <a:pPr algn="ctr"/>
                      <a:r>
                        <a:rPr kumimoji="1" lang="ja-JP" altLang="en-US" sz="1600">
                          <a:solidFill>
                            <a:schemeClr val="tx1">
                              <a:lumMod val="65000"/>
                              <a:lumOff val="35000"/>
                            </a:schemeClr>
                          </a:solidFill>
                          <a:latin typeface="+mn-ea"/>
                          <a:ea typeface="+mn-ea"/>
                        </a:rPr>
                        <a:t>掲載金額</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600">
                          <a:solidFill>
                            <a:schemeClr val="tx1">
                              <a:lumMod val="65000"/>
                              <a:lumOff val="35000"/>
                            </a:schemeClr>
                          </a:solidFill>
                          <a:latin typeface="+mn-ea"/>
                          <a:ea typeface="+mn-ea"/>
                        </a:rPr>
                        <a:t>1,630</a:t>
                      </a:r>
                      <a:r>
                        <a:rPr kumimoji="1" lang="ja-JP" altLang="en-US" sz="1600">
                          <a:solidFill>
                            <a:schemeClr val="tx1">
                              <a:lumMod val="65000"/>
                              <a:lumOff val="35000"/>
                            </a:schemeClr>
                          </a:solidFill>
                          <a:latin typeface="+mn-ea"/>
                          <a:ea typeface="+mn-ea"/>
                        </a:rPr>
                        <a:t>万円</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lumMod val="65000"/>
                              <a:lumOff val="35000"/>
                            </a:schemeClr>
                          </a:solidFill>
                          <a:latin typeface="+mn-ea"/>
                          <a:ea typeface="+mn-ea"/>
                        </a:rPr>
                        <a:t>1,450</a:t>
                      </a:r>
                      <a:r>
                        <a:rPr kumimoji="1" lang="ja-JP" altLang="en-US" sz="1600">
                          <a:solidFill>
                            <a:schemeClr val="tx1">
                              <a:lumMod val="65000"/>
                              <a:lumOff val="35000"/>
                            </a:schemeClr>
                          </a:solidFill>
                          <a:latin typeface="+mn-ea"/>
                          <a:ea typeface="+mn-ea"/>
                        </a:rPr>
                        <a:t>万円</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600">
                          <a:solidFill>
                            <a:schemeClr val="tx1">
                              <a:lumMod val="65000"/>
                              <a:lumOff val="35000"/>
                            </a:schemeClr>
                          </a:solidFill>
                          <a:latin typeface="+mn-ea"/>
                          <a:ea typeface="+mn-ea"/>
                        </a:rPr>
                        <a:t>700</a:t>
                      </a:r>
                      <a:r>
                        <a:rPr kumimoji="1" lang="ja-JP" altLang="en-US" sz="1600">
                          <a:solidFill>
                            <a:schemeClr val="tx1">
                              <a:lumMod val="65000"/>
                              <a:lumOff val="35000"/>
                            </a:schemeClr>
                          </a:solidFill>
                          <a:latin typeface="+mn-ea"/>
                          <a:ea typeface="+mn-ea"/>
                        </a:rPr>
                        <a:t>万円</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lumMod val="65000"/>
                              <a:lumOff val="35000"/>
                            </a:schemeClr>
                          </a:solidFill>
                          <a:latin typeface="+mn-ea"/>
                          <a:ea typeface="+mn-ea"/>
                        </a:rPr>
                        <a:t>440</a:t>
                      </a:r>
                      <a:r>
                        <a:rPr kumimoji="1" lang="ja-JP" altLang="en-US" sz="1600">
                          <a:solidFill>
                            <a:schemeClr val="tx1">
                              <a:lumMod val="65000"/>
                              <a:lumOff val="35000"/>
                            </a:schemeClr>
                          </a:solidFill>
                          <a:latin typeface="+mn-ea"/>
                          <a:ea typeface="+mn-ea"/>
                        </a:rPr>
                        <a:t>万円</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600">
                          <a:solidFill>
                            <a:schemeClr val="tx1">
                              <a:lumMod val="65000"/>
                              <a:lumOff val="35000"/>
                            </a:schemeClr>
                          </a:solidFill>
                          <a:latin typeface="+mn-ea"/>
                          <a:ea typeface="+mn-ea"/>
                        </a:rPr>
                        <a:t>1,300</a:t>
                      </a:r>
                      <a:r>
                        <a:rPr kumimoji="1" lang="ja-JP" altLang="en-US" sz="1600">
                          <a:solidFill>
                            <a:schemeClr val="tx1">
                              <a:lumMod val="65000"/>
                              <a:lumOff val="35000"/>
                            </a:schemeClr>
                          </a:solidFill>
                          <a:latin typeface="+mn-ea"/>
                          <a:ea typeface="+mn-ea"/>
                        </a:rPr>
                        <a:t>万円</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600">
                          <a:solidFill>
                            <a:schemeClr val="tx1">
                              <a:lumMod val="65000"/>
                              <a:lumOff val="35000"/>
                            </a:schemeClr>
                          </a:solidFill>
                          <a:latin typeface="+mn-ea"/>
                          <a:ea typeface="+mn-ea"/>
                        </a:rPr>
                        <a:t>2,500</a:t>
                      </a:r>
                      <a:r>
                        <a:rPr kumimoji="1" lang="ja-JP" altLang="en-US" sz="1600">
                          <a:solidFill>
                            <a:schemeClr val="tx1">
                              <a:lumMod val="65000"/>
                              <a:lumOff val="35000"/>
                            </a:schemeClr>
                          </a:solidFill>
                          <a:latin typeface="+mn-ea"/>
                          <a:ea typeface="+mn-ea"/>
                        </a:rPr>
                        <a:t>万円</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710891115"/>
                  </a:ext>
                </a:extLst>
              </a:tr>
              <a:tr h="571991">
                <a:tc>
                  <a:txBody>
                    <a:bodyPr/>
                    <a:lstStyle/>
                    <a:p>
                      <a:pPr algn="ctr"/>
                      <a:r>
                        <a:rPr kumimoji="1" lang="ja-JP" altLang="en-US" sz="1600">
                          <a:solidFill>
                            <a:schemeClr val="tx1">
                              <a:lumMod val="65000"/>
                              <a:lumOff val="35000"/>
                            </a:schemeClr>
                          </a:solidFill>
                          <a:latin typeface="+mn-ea"/>
                          <a:ea typeface="+mn-ea"/>
                        </a:rPr>
                        <a:t>想定</a:t>
                      </a:r>
                      <a:r>
                        <a:rPr kumimoji="1" lang="en-US" altLang="ja-JP" sz="1600" err="1">
                          <a:solidFill>
                            <a:schemeClr val="tx1">
                              <a:lumMod val="65000"/>
                              <a:lumOff val="35000"/>
                            </a:schemeClr>
                          </a:solidFill>
                          <a:latin typeface="+mn-ea"/>
                          <a:ea typeface="+mn-ea"/>
                        </a:rPr>
                        <a:t>vimps</a:t>
                      </a:r>
                      <a:endParaRPr kumimoji="1" lang="ja-JP" altLang="en-US" sz="1600">
                        <a:solidFill>
                          <a:schemeClr val="tx1">
                            <a:lumMod val="65000"/>
                            <a:lumOff val="35000"/>
                          </a:schemeClr>
                        </a:solidFill>
                        <a:latin typeface="+mn-ea"/>
                        <a:ea typeface="+mn-ea"/>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kern="1200">
                          <a:solidFill>
                            <a:schemeClr val="tx1">
                              <a:lumMod val="65000"/>
                              <a:lumOff val="35000"/>
                            </a:schemeClr>
                          </a:solidFill>
                          <a:latin typeface="+mn-ea"/>
                          <a:ea typeface="+mn-ea"/>
                          <a:cs typeface="+mn-cs"/>
                        </a:rPr>
                        <a:t>2,550</a:t>
                      </a:r>
                      <a:r>
                        <a:rPr kumimoji="1" lang="ja-JP" altLang="en-US" sz="1600" b="0" i="0" kern="1200">
                          <a:solidFill>
                            <a:schemeClr val="tx1">
                              <a:lumMod val="65000"/>
                              <a:lumOff val="35000"/>
                            </a:schemeClr>
                          </a:solidFill>
                          <a:latin typeface="+mn-ea"/>
                          <a:ea typeface="+mn-ea"/>
                          <a:cs typeface="+mn-cs"/>
                        </a:rPr>
                        <a:t>万 </a:t>
                      </a:r>
                      <a:r>
                        <a:rPr kumimoji="1" lang="en-US" altLang="ja-JP" sz="1600" b="0" i="0" kern="1200" err="1">
                          <a:solidFill>
                            <a:schemeClr val="tx1">
                              <a:lumMod val="65000"/>
                              <a:lumOff val="35000"/>
                            </a:schemeClr>
                          </a:solidFill>
                          <a:latin typeface="+mn-ea"/>
                          <a:ea typeface="+mn-ea"/>
                          <a:cs typeface="+mn-cs"/>
                        </a:rPr>
                        <a:t>vimps</a:t>
                      </a:r>
                      <a:endParaRPr kumimoji="1" lang="en-US" altLang="ja-JP" sz="1600" b="0" i="0" kern="1200">
                        <a:solidFill>
                          <a:schemeClr val="tx1">
                            <a:lumMod val="65000"/>
                            <a:lumOff val="35000"/>
                          </a:schemeClr>
                        </a:solidFill>
                        <a:latin typeface="+mn-ea"/>
                        <a:ea typeface="+mn-ea"/>
                        <a:cs typeface="+mn-cs"/>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kern="1200">
                          <a:solidFill>
                            <a:schemeClr val="tx1">
                              <a:lumMod val="65000"/>
                              <a:lumOff val="35000"/>
                            </a:schemeClr>
                          </a:solidFill>
                          <a:latin typeface="+mn-ea"/>
                          <a:ea typeface="+mn-ea"/>
                          <a:cs typeface="+mn-cs"/>
                        </a:rPr>
                        <a:t>2,250</a:t>
                      </a:r>
                      <a:r>
                        <a:rPr kumimoji="1" lang="ja-JP" altLang="en-US" sz="1600" b="0" i="0" kern="1200">
                          <a:solidFill>
                            <a:schemeClr val="tx1">
                              <a:lumMod val="65000"/>
                              <a:lumOff val="35000"/>
                            </a:schemeClr>
                          </a:solidFill>
                          <a:latin typeface="+mn-ea"/>
                          <a:ea typeface="+mn-ea"/>
                          <a:cs typeface="+mn-cs"/>
                        </a:rPr>
                        <a:t>万 </a:t>
                      </a:r>
                      <a:r>
                        <a:rPr kumimoji="1" lang="en-US" altLang="ja-JP" sz="1600" b="0" i="0" kern="1200" err="1">
                          <a:solidFill>
                            <a:schemeClr val="tx1">
                              <a:lumMod val="65000"/>
                              <a:lumOff val="35000"/>
                            </a:schemeClr>
                          </a:solidFill>
                          <a:latin typeface="+mn-ea"/>
                          <a:ea typeface="+mn-ea"/>
                          <a:cs typeface="+mn-cs"/>
                        </a:rPr>
                        <a:t>vimps</a:t>
                      </a:r>
                      <a:endParaRPr kumimoji="1" lang="en-US" altLang="ja-JP" sz="1600" b="0" i="0" kern="1200">
                        <a:solidFill>
                          <a:schemeClr val="tx1">
                            <a:lumMod val="65000"/>
                            <a:lumOff val="35000"/>
                          </a:schemeClr>
                        </a:solidFill>
                        <a:latin typeface="+mn-ea"/>
                        <a:ea typeface="+mn-ea"/>
                        <a:cs typeface="+mn-cs"/>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600" b="0" i="0" kern="1200">
                          <a:solidFill>
                            <a:schemeClr val="tx1">
                              <a:lumMod val="65000"/>
                              <a:lumOff val="35000"/>
                            </a:schemeClr>
                          </a:solidFill>
                          <a:effectLst/>
                          <a:latin typeface="+mn-ea"/>
                          <a:ea typeface="+mn-ea"/>
                          <a:cs typeface="+mn-cs"/>
                        </a:rPr>
                        <a:t>2,600</a:t>
                      </a:r>
                      <a:r>
                        <a:rPr kumimoji="1" lang="ja-JP" altLang="en-US" sz="1600" b="0" i="0" kern="1200">
                          <a:solidFill>
                            <a:schemeClr val="tx1">
                              <a:lumMod val="65000"/>
                              <a:lumOff val="35000"/>
                            </a:schemeClr>
                          </a:solidFill>
                          <a:effectLst/>
                          <a:latin typeface="+mn-ea"/>
                          <a:ea typeface="+mn-ea"/>
                          <a:cs typeface="+mn-cs"/>
                        </a:rPr>
                        <a:t>万</a:t>
                      </a:r>
                      <a:r>
                        <a:rPr kumimoji="1" lang="en-US" altLang="ja-JP" sz="1600" b="0" i="0" kern="1200">
                          <a:solidFill>
                            <a:schemeClr val="tx1">
                              <a:lumMod val="65000"/>
                              <a:lumOff val="35000"/>
                            </a:schemeClr>
                          </a:solidFill>
                          <a:effectLst/>
                          <a:latin typeface="+mn-ea"/>
                          <a:ea typeface="+mn-ea"/>
                          <a:cs typeface="+mn-cs"/>
                        </a:rPr>
                        <a:t> </a:t>
                      </a:r>
                    </a:p>
                    <a:p>
                      <a:pPr algn="ctr"/>
                      <a:r>
                        <a:rPr kumimoji="1" lang="en-US" altLang="ja-JP" sz="1600" b="0" i="0" kern="1200" err="1">
                          <a:solidFill>
                            <a:schemeClr val="tx1">
                              <a:lumMod val="65000"/>
                              <a:lumOff val="35000"/>
                            </a:schemeClr>
                          </a:solidFill>
                          <a:effectLst/>
                          <a:latin typeface="+mn-ea"/>
                          <a:ea typeface="+mn-ea"/>
                          <a:cs typeface="+mn-cs"/>
                        </a:rPr>
                        <a:t>vimps</a:t>
                      </a:r>
                      <a:endParaRPr kumimoji="1" lang="ja-JP" altLang="en-US" sz="1400">
                        <a:solidFill>
                          <a:schemeClr val="tx1">
                            <a:lumMod val="65000"/>
                            <a:lumOff val="35000"/>
                          </a:schemeClr>
                        </a:solidFill>
                        <a:latin typeface="+mn-ea"/>
                        <a:ea typeface="+mn-ea"/>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algn="ctr" defTabSz="914400" rtl="0" eaLnBrk="1" latinLnBrk="0" hangingPunct="1"/>
                      <a:r>
                        <a:rPr kumimoji="1" lang="en-US" altLang="ja-JP" sz="1600" b="0" i="0" kern="1200">
                          <a:solidFill>
                            <a:schemeClr val="tx1">
                              <a:lumMod val="65000"/>
                              <a:lumOff val="35000"/>
                            </a:schemeClr>
                          </a:solidFill>
                          <a:effectLst/>
                          <a:latin typeface="+mn-ea"/>
                          <a:ea typeface="+mn-ea"/>
                          <a:cs typeface="+mn-cs"/>
                        </a:rPr>
                        <a:t>1,600</a:t>
                      </a:r>
                      <a:r>
                        <a:rPr kumimoji="1" lang="ja-JP" altLang="en-US" sz="1600" b="0" i="0" kern="1200">
                          <a:solidFill>
                            <a:schemeClr val="tx1">
                              <a:lumMod val="65000"/>
                              <a:lumOff val="35000"/>
                            </a:schemeClr>
                          </a:solidFill>
                          <a:effectLst/>
                          <a:latin typeface="+mn-ea"/>
                          <a:ea typeface="+mn-ea"/>
                          <a:cs typeface="+mn-cs"/>
                        </a:rPr>
                        <a:t>万</a:t>
                      </a:r>
                      <a:r>
                        <a:rPr kumimoji="1" lang="en-US" altLang="ja-JP" sz="1600" b="0" i="0" kern="1200">
                          <a:solidFill>
                            <a:schemeClr val="tx1">
                              <a:lumMod val="65000"/>
                              <a:lumOff val="35000"/>
                            </a:schemeClr>
                          </a:solidFill>
                          <a:effectLst/>
                          <a:latin typeface="+mn-ea"/>
                          <a:ea typeface="+mn-ea"/>
                          <a:cs typeface="+mn-cs"/>
                        </a:rPr>
                        <a:t> </a:t>
                      </a:r>
                    </a:p>
                    <a:p>
                      <a:pPr marL="0" algn="ctr" defTabSz="914400" rtl="0" eaLnBrk="1" latinLnBrk="0" hangingPunct="1"/>
                      <a:r>
                        <a:rPr kumimoji="1" lang="en-US" altLang="ja-JP" sz="1600" b="0" i="0" kern="1200" err="1">
                          <a:solidFill>
                            <a:schemeClr val="tx1">
                              <a:lumMod val="65000"/>
                              <a:lumOff val="35000"/>
                            </a:schemeClr>
                          </a:solidFill>
                          <a:effectLst/>
                          <a:latin typeface="+mn-ea"/>
                          <a:ea typeface="+mn-ea"/>
                          <a:cs typeface="+mn-cs"/>
                        </a:rPr>
                        <a:t>vimps</a:t>
                      </a:r>
                      <a:endParaRPr kumimoji="1" lang="ja-JP" altLang="en-US" sz="1600" b="0" i="0" kern="1200">
                        <a:solidFill>
                          <a:schemeClr val="tx1">
                            <a:lumMod val="65000"/>
                            <a:lumOff val="35000"/>
                          </a:schemeClr>
                        </a:solidFill>
                        <a:effectLst/>
                        <a:latin typeface="+mn-ea"/>
                        <a:ea typeface="+mn-ea"/>
                        <a:cs typeface="+mn-cs"/>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kern="1200">
                          <a:solidFill>
                            <a:schemeClr val="tx1">
                              <a:lumMod val="65000"/>
                              <a:lumOff val="35000"/>
                            </a:schemeClr>
                          </a:solidFill>
                          <a:latin typeface="+mn-ea"/>
                          <a:ea typeface="+mn-ea"/>
                          <a:cs typeface="+mn-cs"/>
                        </a:rPr>
                        <a:t>1,750</a:t>
                      </a:r>
                      <a:r>
                        <a:rPr kumimoji="1" lang="ja-JP" altLang="en-US" sz="1600" b="0" i="0" kern="1200">
                          <a:solidFill>
                            <a:schemeClr val="tx1">
                              <a:lumMod val="65000"/>
                              <a:lumOff val="35000"/>
                            </a:schemeClr>
                          </a:solidFill>
                          <a:latin typeface="+mn-ea"/>
                          <a:ea typeface="+mn-ea"/>
                          <a:cs typeface="+mn-cs"/>
                        </a:rPr>
                        <a:t>万</a:t>
                      </a:r>
                      <a:r>
                        <a:rPr kumimoji="1" lang="en-US" altLang="ja-JP" sz="1600" b="0" i="0" kern="1200">
                          <a:solidFill>
                            <a:schemeClr val="tx1">
                              <a:lumMod val="65000"/>
                              <a:lumOff val="35000"/>
                            </a:schemeClr>
                          </a:solidFill>
                          <a:latin typeface="+mn-ea"/>
                          <a:ea typeface="+mn-ea"/>
                          <a:cs typeface="+mn-cs"/>
                        </a:rPr>
                        <a:t> </a:t>
                      </a:r>
                      <a:r>
                        <a:rPr kumimoji="1" lang="en-US" altLang="ja-JP" sz="1600" b="0" i="0" kern="1200" err="1">
                          <a:solidFill>
                            <a:schemeClr val="tx1">
                              <a:lumMod val="65000"/>
                              <a:lumOff val="35000"/>
                            </a:schemeClr>
                          </a:solidFill>
                          <a:latin typeface="+mn-ea"/>
                          <a:ea typeface="+mn-ea"/>
                          <a:cs typeface="+mn-cs"/>
                        </a:rPr>
                        <a:t>vimps</a:t>
                      </a:r>
                      <a:endParaRPr kumimoji="1" lang="en-US" altLang="ja-JP" sz="1600" b="0" i="0" kern="1200">
                        <a:solidFill>
                          <a:schemeClr val="tx1">
                            <a:lumMod val="65000"/>
                            <a:lumOff val="35000"/>
                          </a:schemeClr>
                        </a:solidFill>
                        <a:latin typeface="+mn-ea"/>
                        <a:ea typeface="+mn-ea"/>
                        <a:cs typeface="+mn-cs"/>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a:solidFill>
                            <a:schemeClr val="tx1">
                              <a:lumMod val="65000"/>
                              <a:lumOff val="35000"/>
                            </a:schemeClr>
                          </a:solidFill>
                          <a:latin typeface="+mn-ea"/>
                          <a:ea typeface="+mn-ea"/>
                        </a:rPr>
                        <a:t>4,400</a:t>
                      </a:r>
                      <a:r>
                        <a:rPr kumimoji="1" lang="ja-JP" altLang="en-US" sz="1600" b="0" i="0">
                          <a:solidFill>
                            <a:schemeClr val="tx1">
                              <a:lumMod val="65000"/>
                              <a:lumOff val="35000"/>
                            </a:schemeClr>
                          </a:solidFill>
                          <a:latin typeface="+mn-ea"/>
                          <a:ea typeface="+mn-ea"/>
                        </a:rPr>
                        <a:t>万</a:t>
                      </a:r>
                      <a:r>
                        <a:rPr kumimoji="1" lang="en-US" altLang="ja-JP" sz="1600" b="0" i="0">
                          <a:solidFill>
                            <a:schemeClr val="tx1">
                              <a:lumMod val="65000"/>
                              <a:lumOff val="35000"/>
                            </a:schemeClr>
                          </a:solidFill>
                          <a:latin typeface="+mn-ea"/>
                          <a:ea typeface="+mn-ea"/>
                        </a:rPr>
                        <a:t> </a:t>
                      </a:r>
                      <a:r>
                        <a:rPr kumimoji="1" lang="en-US" altLang="ja-JP" sz="1600" b="0" i="0" err="1">
                          <a:solidFill>
                            <a:schemeClr val="tx1">
                              <a:lumMod val="65000"/>
                              <a:lumOff val="35000"/>
                            </a:schemeClr>
                          </a:solidFill>
                          <a:latin typeface="+mn-ea"/>
                          <a:ea typeface="+mn-ea"/>
                        </a:rPr>
                        <a:t>vimps</a:t>
                      </a:r>
                      <a:endParaRPr kumimoji="1" lang="en-US" altLang="ja-JP" sz="1600" b="0" i="0">
                        <a:solidFill>
                          <a:schemeClr val="tx1">
                            <a:lumMod val="65000"/>
                            <a:lumOff val="35000"/>
                          </a:schemeClr>
                        </a:solidFill>
                        <a:latin typeface="+mn-ea"/>
                        <a:ea typeface="+mn-ea"/>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98906201"/>
                  </a:ext>
                </a:extLst>
              </a:tr>
              <a:tr h="349077">
                <a:tc>
                  <a:txBody>
                    <a:bodyPr/>
                    <a:lstStyle/>
                    <a:p>
                      <a:pPr algn="ctr"/>
                      <a:r>
                        <a:rPr kumimoji="1" lang="ja-JP" altLang="en-US" sz="1600">
                          <a:solidFill>
                            <a:schemeClr val="tx1">
                              <a:lumMod val="65000"/>
                              <a:lumOff val="35000"/>
                            </a:schemeClr>
                          </a:solidFill>
                          <a:latin typeface="+mn-ea"/>
                          <a:ea typeface="+mn-ea"/>
                        </a:rPr>
                        <a:t>想定</a:t>
                      </a:r>
                      <a:r>
                        <a:rPr kumimoji="1" lang="en-US" altLang="ja-JP" sz="1600" err="1">
                          <a:solidFill>
                            <a:schemeClr val="tx1">
                              <a:lumMod val="65000"/>
                              <a:lumOff val="35000"/>
                            </a:schemeClr>
                          </a:solidFill>
                          <a:latin typeface="+mn-ea"/>
                          <a:ea typeface="+mn-ea"/>
                        </a:rPr>
                        <a:t>vCPM</a:t>
                      </a:r>
                      <a:endParaRPr kumimoji="1" lang="ja-JP" altLang="en-US" sz="1600">
                        <a:solidFill>
                          <a:schemeClr val="tx1">
                            <a:lumMod val="65000"/>
                            <a:lumOff val="35000"/>
                          </a:schemeClr>
                        </a:solidFill>
                        <a:latin typeface="+mn-ea"/>
                        <a:ea typeface="+mn-ea"/>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600">
                          <a:solidFill>
                            <a:schemeClr val="tx1">
                              <a:lumMod val="65000"/>
                              <a:lumOff val="35000"/>
                            </a:schemeClr>
                          </a:solidFill>
                          <a:latin typeface="+mn-ea"/>
                          <a:ea typeface="+mn-ea"/>
                        </a:rPr>
                        <a:t>639</a:t>
                      </a:r>
                      <a:r>
                        <a:rPr kumimoji="1" lang="ja-JP" altLang="en-US" sz="1600">
                          <a:solidFill>
                            <a:schemeClr val="tx1">
                              <a:lumMod val="65000"/>
                              <a:lumOff val="35000"/>
                            </a:schemeClr>
                          </a:solidFill>
                          <a:latin typeface="+mn-ea"/>
                          <a:ea typeface="+mn-ea"/>
                        </a:rPr>
                        <a:t>円</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lumMod val="65000"/>
                              <a:lumOff val="35000"/>
                            </a:schemeClr>
                          </a:solidFill>
                          <a:latin typeface="+mn-ea"/>
                          <a:ea typeface="+mn-ea"/>
                        </a:rPr>
                        <a:t>644</a:t>
                      </a:r>
                      <a:r>
                        <a:rPr kumimoji="1" lang="ja-JP" altLang="en-US" sz="1600">
                          <a:solidFill>
                            <a:schemeClr val="tx1">
                              <a:lumMod val="65000"/>
                              <a:lumOff val="35000"/>
                            </a:schemeClr>
                          </a:solidFill>
                          <a:latin typeface="+mn-ea"/>
                          <a:ea typeface="+mn-ea"/>
                        </a:rPr>
                        <a:t>円</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600">
                          <a:solidFill>
                            <a:schemeClr val="tx1">
                              <a:lumMod val="65000"/>
                              <a:lumOff val="35000"/>
                            </a:schemeClr>
                          </a:solidFill>
                          <a:latin typeface="+mn-ea"/>
                          <a:ea typeface="+mn-ea"/>
                        </a:rPr>
                        <a:t>269</a:t>
                      </a:r>
                      <a:r>
                        <a:rPr kumimoji="1" lang="ja-JP" altLang="en-US" sz="1600">
                          <a:solidFill>
                            <a:schemeClr val="tx1">
                              <a:lumMod val="65000"/>
                              <a:lumOff val="35000"/>
                            </a:schemeClr>
                          </a:solidFill>
                          <a:latin typeface="+mn-ea"/>
                          <a:ea typeface="+mn-ea"/>
                        </a:rPr>
                        <a:t>円</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lumMod val="65000"/>
                              <a:lumOff val="35000"/>
                            </a:schemeClr>
                          </a:solidFill>
                          <a:latin typeface="+mn-ea"/>
                          <a:ea typeface="+mn-ea"/>
                        </a:rPr>
                        <a:t>275</a:t>
                      </a:r>
                      <a:r>
                        <a:rPr kumimoji="1" lang="ja-JP" altLang="en-US" sz="1600">
                          <a:solidFill>
                            <a:schemeClr val="tx1">
                              <a:lumMod val="65000"/>
                              <a:lumOff val="35000"/>
                            </a:schemeClr>
                          </a:solidFill>
                          <a:latin typeface="+mn-ea"/>
                          <a:ea typeface="+mn-ea"/>
                        </a:rPr>
                        <a:t>円</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kern="1200">
                          <a:solidFill>
                            <a:schemeClr val="tx1">
                              <a:lumMod val="65000"/>
                              <a:lumOff val="35000"/>
                            </a:schemeClr>
                          </a:solidFill>
                          <a:latin typeface="+mn-ea"/>
                          <a:ea typeface="+mn-ea"/>
                          <a:cs typeface="+mn-cs"/>
                        </a:rPr>
                        <a:t>743</a:t>
                      </a:r>
                      <a:r>
                        <a:rPr kumimoji="1" lang="ja-JP" altLang="en-US" sz="1600" b="0" i="0" kern="1200">
                          <a:solidFill>
                            <a:schemeClr val="tx1">
                              <a:lumMod val="65000"/>
                              <a:lumOff val="35000"/>
                            </a:schemeClr>
                          </a:solidFill>
                          <a:latin typeface="+mn-ea"/>
                          <a:ea typeface="+mn-ea"/>
                          <a:cs typeface="+mn-cs"/>
                        </a:rPr>
                        <a:t>円</a:t>
                      </a:r>
                      <a:endParaRPr kumimoji="1" lang="en-US" altLang="ja-JP" sz="1600" b="0" i="0" kern="1200">
                        <a:solidFill>
                          <a:schemeClr val="tx1">
                            <a:lumMod val="65000"/>
                            <a:lumOff val="35000"/>
                          </a:schemeClr>
                        </a:solidFill>
                        <a:latin typeface="+mn-ea"/>
                        <a:ea typeface="+mn-ea"/>
                        <a:cs typeface="+mn-cs"/>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kern="1200">
                          <a:solidFill>
                            <a:schemeClr val="tx1">
                              <a:lumMod val="65000"/>
                              <a:lumOff val="35000"/>
                            </a:schemeClr>
                          </a:solidFill>
                          <a:latin typeface="+mn-ea"/>
                          <a:ea typeface="+mn-ea"/>
                          <a:cs typeface="+mn-cs"/>
                        </a:rPr>
                        <a:t>568</a:t>
                      </a:r>
                      <a:r>
                        <a:rPr kumimoji="1" lang="ja-JP" altLang="en-US" sz="1600" b="0" i="0" kern="1200">
                          <a:solidFill>
                            <a:schemeClr val="tx1">
                              <a:lumMod val="65000"/>
                              <a:lumOff val="35000"/>
                            </a:schemeClr>
                          </a:solidFill>
                          <a:latin typeface="+mn-ea"/>
                          <a:ea typeface="+mn-ea"/>
                          <a:cs typeface="+mn-cs"/>
                        </a:rPr>
                        <a:t>円</a:t>
                      </a:r>
                      <a:endParaRPr kumimoji="1" lang="en-US" altLang="ja-JP" sz="1600" b="0" i="0" kern="1200">
                        <a:solidFill>
                          <a:schemeClr val="tx1">
                            <a:lumMod val="65000"/>
                            <a:lumOff val="35000"/>
                          </a:schemeClr>
                        </a:solidFill>
                        <a:latin typeface="+mn-ea"/>
                        <a:ea typeface="+mn-ea"/>
                        <a:cs typeface="+mn-cs"/>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68015951"/>
                  </a:ext>
                </a:extLst>
              </a:tr>
              <a:tr h="571991">
                <a:tc>
                  <a:txBody>
                    <a:bodyPr/>
                    <a:lstStyle/>
                    <a:p>
                      <a:pPr algn="ctr"/>
                      <a:r>
                        <a:rPr kumimoji="1" lang="ja-JP" altLang="en-US" sz="1600">
                          <a:solidFill>
                            <a:schemeClr val="tx1">
                              <a:lumMod val="65000"/>
                              <a:lumOff val="35000"/>
                            </a:schemeClr>
                          </a:solidFill>
                          <a:latin typeface="+mn-ea"/>
                          <a:ea typeface="+mn-ea"/>
                        </a:rPr>
                        <a:t>想定リーチ</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600">
                          <a:solidFill>
                            <a:schemeClr val="tx1">
                              <a:lumMod val="65000"/>
                              <a:lumOff val="35000"/>
                            </a:schemeClr>
                          </a:solidFill>
                          <a:latin typeface="+mn-ea"/>
                          <a:ea typeface="+mn-ea"/>
                        </a:rPr>
                        <a:t>2,550</a:t>
                      </a:r>
                      <a:r>
                        <a:rPr kumimoji="1" lang="ja-JP" altLang="en-US" sz="1600">
                          <a:solidFill>
                            <a:schemeClr val="tx1">
                              <a:lumMod val="65000"/>
                              <a:lumOff val="35000"/>
                            </a:schemeClr>
                          </a:solidFill>
                          <a:latin typeface="+mn-ea"/>
                          <a:ea typeface="+mn-ea"/>
                        </a:rPr>
                        <a:t>万 </a:t>
                      </a:r>
                      <a:endParaRPr kumimoji="1" lang="en-US" altLang="ja-JP" sz="1600">
                        <a:solidFill>
                          <a:schemeClr val="tx1">
                            <a:lumMod val="65000"/>
                            <a:lumOff val="35000"/>
                          </a:schemeClr>
                        </a:solidFill>
                        <a:latin typeface="+mn-ea"/>
                        <a:ea typeface="+mn-ea"/>
                      </a:endParaRPr>
                    </a:p>
                    <a:p>
                      <a:pPr algn="ctr"/>
                      <a:r>
                        <a:rPr kumimoji="1" lang="ja-JP" altLang="en-US" sz="1600">
                          <a:solidFill>
                            <a:schemeClr val="tx1">
                              <a:lumMod val="65000"/>
                              <a:lumOff val="35000"/>
                            </a:schemeClr>
                          </a:solidFill>
                          <a:latin typeface="+mn-ea"/>
                          <a:ea typeface="+mn-ea"/>
                        </a:rPr>
                        <a:t>リーチ</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lumMod val="65000"/>
                              <a:lumOff val="35000"/>
                            </a:schemeClr>
                          </a:solidFill>
                          <a:latin typeface="+mn-ea"/>
                          <a:ea typeface="+mn-ea"/>
                        </a:rPr>
                        <a:t>2,250</a:t>
                      </a:r>
                      <a:r>
                        <a:rPr kumimoji="1" lang="ja-JP" altLang="en-US" sz="1600">
                          <a:solidFill>
                            <a:schemeClr val="tx1">
                              <a:lumMod val="65000"/>
                              <a:lumOff val="35000"/>
                            </a:schemeClr>
                          </a:solidFill>
                          <a:latin typeface="+mn-ea"/>
                          <a:ea typeface="+mn-ea"/>
                        </a:rPr>
                        <a:t>万 </a:t>
                      </a:r>
                      <a:endParaRPr kumimoji="1" lang="en-US" altLang="ja-JP" sz="1600">
                        <a:solidFill>
                          <a:schemeClr val="tx1">
                            <a:lumMod val="65000"/>
                            <a:lumOff val="35000"/>
                          </a:schemeClr>
                        </a:solidFill>
                        <a:latin typeface="+mn-ea"/>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a:solidFill>
                            <a:schemeClr val="tx1">
                              <a:lumMod val="65000"/>
                              <a:lumOff val="35000"/>
                            </a:schemeClr>
                          </a:solidFill>
                          <a:latin typeface="+mn-ea"/>
                          <a:ea typeface="+mn-ea"/>
                        </a:rPr>
                        <a:t>リーチ</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600">
                          <a:solidFill>
                            <a:schemeClr val="tx1">
                              <a:lumMod val="65000"/>
                              <a:lumOff val="35000"/>
                            </a:schemeClr>
                          </a:solidFill>
                          <a:latin typeface="+mn-ea"/>
                          <a:ea typeface="+mn-ea"/>
                        </a:rPr>
                        <a:t>950</a:t>
                      </a:r>
                      <a:r>
                        <a:rPr kumimoji="1" lang="ja-JP" altLang="en-US" sz="1600">
                          <a:solidFill>
                            <a:schemeClr val="tx1">
                              <a:lumMod val="65000"/>
                              <a:lumOff val="35000"/>
                            </a:schemeClr>
                          </a:solidFill>
                          <a:latin typeface="+mn-ea"/>
                          <a:ea typeface="+mn-ea"/>
                        </a:rPr>
                        <a:t>万</a:t>
                      </a:r>
                      <a:r>
                        <a:rPr kumimoji="1" lang="en-US" altLang="ja-JP" sz="1600">
                          <a:solidFill>
                            <a:schemeClr val="tx1">
                              <a:lumMod val="65000"/>
                              <a:lumOff val="35000"/>
                            </a:schemeClr>
                          </a:solidFill>
                          <a:latin typeface="+mn-ea"/>
                          <a:ea typeface="+mn-ea"/>
                        </a:rPr>
                        <a:t> </a:t>
                      </a:r>
                    </a:p>
                    <a:p>
                      <a:pPr algn="ctr"/>
                      <a:r>
                        <a:rPr kumimoji="1" lang="ja-JP" altLang="en-US" sz="1600">
                          <a:solidFill>
                            <a:schemeClr val="tx1">
                              <a:lumMod val="65000"/>
                              <a:lumOff val="35000"/>
                            </a:schemeClr>
                          </a:solidFill>
                          <a:latin typeface="+mn-ea"/>
                          <a:ea typeface="+mn-ea"/>
                        </a:rPr>
                        <a:t>リーチ</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600">
                          <a:solidFill>
                            <a:schemeClr val="tx1">
                              <a:lumMod val="65000"/>
                              <a:lumOff val="35000"/>
                            </a:schemeClr>
                          </a:solidFill>
                          <a:latin typeface="+mn-ea"/>
                          <a:ea typeface="+mn-ea"/>
                        </a:rPr>
                        <a:t>580</a:t>
                      </a:r>
                      <a:r>
                        <a:rPr kumimoji="1" lang="ja-JP" altLang="en-US" sz="1600">
                          <a:solidFill>
                            <a:schemeClr val="tx1">
                              <a:lumMod val="65000"/>
                              <a:lumOff val="35000"/>
                            </a:schemeClr>
                          </a:solidFill>
                          <a:latin typeface="+mn-ea"/>
                          <a:ea typeface="+mn-ea"/>
                        </a:rPr>
                        <a:t>万</a:t>
                      </a:r>
                      <a:r>
                        <a:rPr kumimoji="1" lang="en-US" altLang="ja-JP" sz="1600">
                          <a:solidFill>
                            <a:schemeClr val="tx1">
                              <a:lumMod val="65000"/>
                              <a:lumOff val="35000"/>
                            </a:schemeClr>
                          </a:solidFill>
                          <a:latin typeface="+mn-ea"/>
                          <a:ea typeface="+mn-ea"/>
                        </a:rPr>
                        <a:t> </a:t>
                      </a:r>
                    </a:p>
                    <a:p>
                      <a:pPr algn="ctr"/>
                      <a:r>
                        <a:rPr kumimoji="1" lang="ja-JP" altLang="en-US" sz="1600">
                          <a:solidFill>
                            <a:schemeClr val="tx1">
                              <a:lumMod val="65000"/>
                              <a:lumOff val="35000"/>
                            </a:schemeClr>
                          </a:solidFill>
                          <a:latin typeface="+mn-ea"/>
                          <a:ea typeface="+mn-ea"/>
                        </a:rPr>
                        <a:t>リーチ</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kern="1200">
                          <a:solidFill>
                            <a:schemeClr val="tx1">
                              <a:lumMod val="65000"/>
                              <a:lumOff val="35000"/>
                            </a:schemeClr>
                          </a:solidFill>
                          <a:latin typeface="+mn-ea"/>
                          <a:ea typeface="+mn-ea"/>
                          <a:cs typeface="+mn-cs"/>
                        </a:rPr>
                        <a:t>1,750</a:t>
                      </a:r>
                      <a:r>
                        <a:rPr kumimoji="1" lang="ja-JP" altLang="en-US" sz="1600" b="0" i="0" kern="1200">
                          <a:solidFill>
                            <a:schemeClr val="tx1">
                              <a:lumMod val="65000"/>
                              <a:lumOff val="35000"/>
                            </a:schemeClr>
                          </a:solidFill>
                          <a:latin typeface="+mn-ea"/>
                          <a:ea typeface="+mn-ea"/>
                          <a:cs typeface="+mn-cs"/>
                        </a:rPr>
                        <a:t>万</a:t>
                      </a:r>
                      <a:r>
                        <a:rPr kumimoji="1" lang="en-US" altLang="ja-JP" sz="1600" b="0" i="0" kern="1200">
                          <a:solidFill>
                            <a:schemeClr val="tx1">
                              <a:lumMod val="65000"/>
                              <a:lumOff val="35000"/>
                            </a:schemeClr>
                          </a:solidFill>
                          <a:latin typeface="+mn-ea"/>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i="0" kern="1200">
                          <a:solidFill>
                            <a:schemeClr val="tx1">
                              <a:lumMod val="65000"/>
                              <a:lumOff val="35000"/>
                            </a:schemeClr>
                          </a:solidFill>
                          <a:latin typeface="+mn-ea"/>
                          <a:ea typeface="+mn-ea"/>
                          <a:cs typeface="+mn-cs"/>
                        </a:rPr>
                        <a:t>リーチ</a:t>
                      </a:r>
                      <a:endParaRPr kumimoji="1" lang="en-US" altLang="ja-JP" sz="1600" b="0" i="0" kern="1200">
                        <a:solidFill>
                          <a:schemeClr val="tx1">
                            <a:lumMod val="65000"/>
                            <a:lumOff val="35000"/>
                          </a:schemeClr>
                        </a:solidFill>
                        <a:latin typeface="+mn-ea"/>
                        <a:ea typeface="+mn-ea"/>
                        <a:cs typeface="+mn-cs"/>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kern="1200">
                          <a:solidFill>
                            <a:schemeClr val="tx1">
                              <a:lumMod val="65000"/>
                              <a:lumOff val="35000"/>
                            </a:schemeClr>
                          </a:solidFill>
                          <a:latin typeface="+mn-ea"/>
                          <a:ea typeface="+mn-ea"/>
                          <a:cs typeface="+mn-cs"/>
                        </a:rPr>
                        <a:t>1,750</a:t>
                      </a:r>
                      <a:r>
                        <a:rPr kumimoji="1" lang="ja-JP" altLang="en-US" sz="1600" b="0" i="0" kern="1200">
                          <a:solidFill>
                            <a:schemeClr val="tx1">
                              <a:lumMod val="65000"/>
                              <a:lumOff val="35000"/>
                            </a:schemeClr>
                          </a:solidFill>
                          <a:latin typeface="+mn-ea"/>
                          <a:ea typeface="+mn-ea"/>
                          <a:cs typeface="+mn-cs"/>
                        </a:rPr>
                        <a:t>万</a:t>
                      </a:r>
                      <a:r>
                        <a:rPr kumimoji="1" lang="en-US" altLang="ja-JP" sz="1600" b="0" i="0" kern="1200">
                          <a:solidFill>
                            <a:schemeClr val="tx1">
                              <a:lumMod val="65000"/>
                              <a:lumOff val="35000"/>
                            </a:schemeClr>
                          </a:solidFill>
                          <a:latin typeface="+mn-ea"/>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i="0" kern="1200">
                          <a:solidFill>
                            <a:schemeClr val="tx1">
                              <a:lumMod val="65000"/>
                              <a:lumOff val="35000"/>
                            </a:schemeClr>
                          </a:solidFill>
                          <a:latin typeface="+mn-ea"/>
                          <a:ea typeface="+mn-ea"/>
                          <a:cs typeface="+mn-cs"/>
                        </a:rPr>
                        <a:t>リーチ</a:t>
                      </a:r>
                      <a:endParaRPr kumimoji="1" lang="en-US" altLang="ja-JP" sz="1600" b="0" i="0" kern="1200">
                        <a:solidFill>
                          <a:schemeClr val="tx1">
                            <a:lumMod val="65000"/>
                            <a:lumOff val="35000"/>
                          </a:schemeClr>
                        </a:solidFill>
                        <a:latin typeface="+mn-ea"/>
                        <a:ea typeface="+mn-ea"/>
                        <a:cs typeface="+mn-cs"/>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207390278"/>
                  </a:ext>
                </a:extLst>
              </a:tr>
              <a:tr h="571991">
                <a:tc>
                  <a:txBody>
                    <a:bodyPr/>
                    <a:lstStyle/>
                    <a:p>
                      <a:pPr algn="ctr"/>
                      <a:r>
                        <a:rPr kumimoji="1" lang="ja-JP" altLang="en-US" sz="1600">
                          <a:solidFill>
                            <a:schemeClr val="tx1">
                              <a:lumMod val="65000"/>
                              <a:lumOff val="35000"/>
                            </a:schemeClr>
                          </a:solidFill>
                          <a:latin typeface="+mn-ea"/>
                          <a:ea typeface="+mn-ea"/>
                        </a:rPr>
                        <a:t>想定リーチ</a:t>
                      </a:r>
                      <a:endParaRPr kumimoji="1" lang="en-US" altLang="ja-JP" sz="1600">
                        <a:solidFill>
                          <a:schemeClr val="tx1">
                            <a:lumMod val="65000"/>
                            <a:lumOff val="35000"/>
                          </a:schemeClr>
                        </a:solidFill>
                        <a:latin typeface="+mn-ea"/>
                        <a:ea typeface="+mn-ea"/>
                      </a:endParaRPr>
                    </a:p>
                    <a:p>
                      <a:pPr algn="ctr"/>
                      <a:r>
                        <a:rPr kumimoji="1" lang="ja-JP" altLang="en-US" sz="1600">
                          <a:solidFill>
                            <a:schemeClr val="tx1">
                              <a:lumMod val="65000"/>
                              <a:lumOff val="35000"/>
                            </a:schemeClr>
                          </a:solidFill>
                          <a:latin typeface="+mn-ea"/>
                          <a:ea typeface="+mn-ea"/>
                        </a:rPr>
                        <a:t>単価</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lumMod val="65000"/>
                              <a:lumOff val="35000"/>
                            </a:schemeClr>
                          </a:solidFill>
                          <a:latin typeface="+mn-ea"/>
                          <a:ea typeface="+mn-ea"/>
                        </a:rPr>
                        <a:t>0.64</a:t>
                      </a:r>
                      <a:r>
                        <a:rPr kumimoji="1" lang="ja-JP" altLang="en-US" sz="1600">
                          <a:solidFill>
                            <a:schemeClr val="tx1">
                              <a:lumMod val="65000"/>
                              <a:lumOff val="35000"/>
                            </a:schemeClr>
                          </a:solidFill>
                          <a:latin typeface="+mn-ea"/>
                          <a:ea typeface="+mn-ea"/>
                        </a:rPr>
                        <a:t>円</a:t>
                      </a:r>
                      <a:endParaRPr kumimoji="1" lang="en-US" altLang="ja-JP" sz="1600">
                        <a:solidFill>
                          <a:schemeClr val="tx1">
                            <a:lumMod val="65000"/>
                            <a:lumOff val="35000"/>
                          </a:schemeClr>
                        </a:solidFill>
                        <a:latin typeface="+mn-ea"/>
                        <a:ea typeface="+mn-ea"/>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lumMod val="65000"/>
                              <a:lumOff val="35000"/>
                            </a:schemeClr>
                          </a:solidFill>
                          <a:latin typeface="+mn-ea"/>
                          <a:ea typeface="+mn-ea"/>
                        </a:rPr>
                        <a:t>0.64</a:t>
                      </a:r>
                      <a:r>
                        <a:rPr kumimoji="1" lang="ja-JP" altLang="en-US" sz="1600">
                          <a:solidFill>
                            <a:schemeClr val="tx1">
                              <a:lumMod val="65000"/>
                              <a:lumOff val="35000"/>
                            </a:schemeClr>
                          </a:solidFill>
                          <a:latin typeface="+mn-ea"/>
                          <a:ea typeface="+mn-ea"/>
                        </a:rPr>
                        <a:t>円</a:t>
                      </a:r>
                      <a:endParaRPr kumimoji="1" lang="en-US" altLang="ja-JP" sz="1600">
                        <a:solidFill>
                          <a:schemeClr val="tx1">
                            <a:lumMod val="65000"/>
                            <a:lumOff val="35000"/>
                          </a:schemeClr>
                        </a:solidFill>
                        <a:latin typeface="+mn-ea"/>
                        <a:ea typeface="+mn-ea"/>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600">
                          <a:solidFill>
                            <a:schemeClr val="tx1">
                              <a:lumMod val="65000"/>
                              <a:lumOff val="35000"/>
                            </a:schemeClr>
                          </a:solidFill>
                          <a:latin typeface="+mn-ea"/>
                          <a:ea typeface="+mn-ea"/>
                        </a:rPr>
                        <a:t>0.74</a:t>
                      </a:r>
                      <a:r>
                        <a:rPr kumimoji="1" lang="ja-JP" altLang="en-US" sz="1600">
                          <a:solidFill>
                            <a:schemeClr val="tx1">
                              <a:lumMod val="65000"/>
                              <a:lumOff val="35000"/>
                            </a:schemeClr>
                          </a:solidFill>
                          <a:latin typeface="+mn-ea"/>
                          <a:ea typeface="+mn-ea"/>
                        </a:rPr>
                        <a:t>円</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lumMod val="65000"/>
                              <a:lumOff val="35000"/>
                            </a:schemeClr>
                          </a:solidFill>
                          <a:latin typeface="+mn-ea"/>
                          <a:ea typeface="+mn-ea"/>
                        </a:rPr>
                        <a:t>0.76</a:t>
                      </a:r>
                      <a:r>
                        <a:rPr kumimoji="1" lang="ja-JP" altLang="en-US" sz="1600">
                          <a:solidFill>
                            <a:schemeClr val="tx1">
                              <a:lumMod val="65000"/>
                              <a:lumOff val="35000"/>
                            </a:schemeClr>
                          </a:solidFill>
                          <a:latin typeface="+mn-ea"/>
                          <a:ea typeface="+mn-ea"/>
                        </a:rPr>
                        <a:t>円</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kern="1200">
                          <a:solidFill>
                            <a:schemeClr val="tx1">
                              <a:lumMod val="65000"/>
                              <a:lumOff val="35000"/>
                            </a:schemeClr>
                          </a:solidFill>
                          <a:latin typeface="+mn-ea"/>
                          <a:ea typeface="+mn-ea"/>
                          <a:cs typeface="+mn-cs"/>
                        </a:rPr>
                        <a:t>0.74</a:t>
                      </a:r>
                      <a:r>
                        <a:rPr kumimoji="1" lang="ja-JP" altLang="en-US" sz="1600" b="0" i="0" kern="1200">
                          <a:solidFill>
                            <a:schemeClr val="tx1">
                              <a:lumMod val="65000"/>
                              <a:lumOff val="35000"/>
                            </a:schemeClr>
                          </a:solidFill>
                          <a:latin typeface="+mn-ea"/>
                          <a:ea typeface="+mn-ea"/>
                          <a:cs typeface="+mn-cs"/>
                        </a:rPr>
                        <a:t>円</a:t>
                      </a:r>
                      <a:endParaRPr kumimoji="1" lang="en-US" altLang="ja-JP" sz="1600" b="0" i="0" kern="1200">
                        <a:solidFill>
                          <a:schemeClr val="tx1">
                            <a:lumMod val="65000"/>
                            <a:lumOff val="35000"/>
                          </a:schemeClr>
                        </a:solidFill>
                        <a:latin typeface="+mn-ea"/>
                        <a:ea typeface="+mn-ea"/>
                        <a:cs typeface="+mn-cs"/>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kern="1200">
                          <a:solidFill>
                            <a:schemeClr val="tx1">
                              <a:lumMod val="65000"/>
                              <a:lumOff val="35000"/>
                            </a:schemeClr>
                          </a:solidFill>
                          <a:latin typeface="+mn-ea"/>
                          <a:ea typeface="+mn-ea"/>
                          <a:cs typeface="+mn-cs"/>
                        </a:rPr>
                        <a:t>1.42</a:t>
                      </a:r>
                      <a:r>
                        <a:rPr kumimoji="1" lang="ja-JP" altLang="en-US" sz="1600" b="0" i="0" kern="1200">
                          <a:solidFill>
                            <a:schemeClr val="tx1">
                              <a:lumMod val="65000"/>
                              <a:lumOff val="35000"/>
                            </a:schemeClr>
                          </a:solidFill>
                          <a:latin typeface="+mn-ea"/>
                          <a:ea typeface="+mn-ea"/>
                          <a:cs typeface="+mn-cs"/>
                        </a:rPr>
                        <a:t>円</a:t>
                      </a:r>
                      <a:endParaRPr kumimoji="1" lang="en-US" altLang="ja-JP" sz="1600" b="0" i="0" kern="1200">
                        <a:solidFill>
                          <a:schemeClr val="tx1">
                            <a:lumMod val="65000"/>
                            <a:lumOff val="35000"/>
                          </a:schemeClr>
                        </a:solidFill>
                        <a:latin typeface="+mn-ea"/>
                        <a:ea typeface="+mn-ea"/>
                        <a:cs typeface="+mn-cs"/>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292115537"/>
                  </a:ext>
                </a:extLst>
              </a:tr>
              <a:tr h="349077">
                <a:tc>
                  <a:txBody>
                    <a:bodyPr/>
                    <a:lstStyle/>
                    <a:p>
                      <a:pPr algn="ctr"/>
                      <a:r>
                        <a:rPr kumimoji="1" lang="ja-JP" altLang="en-US" sz="1600">
                          <a:solidFill>
                            <a:schemeClr val="tx1">
                              <a:lumMod val="65000"/>
                              <a:lumOff val="35000"/>
                            </a:schemeClr>
                          </a:solidFill>
                          <a:latin typeface="+mn-ea"/>
                          <a:ea typeface="+mn-ea"/>
                        </a:rPr>
                        <a:t>想定</a:t>
                      </a:r>
                      <a:r>
                        <a:rPr kumimoji="1" lang="en-US" altLang="ja-JP" sz="1600" err="1">
                          <a:solidFill>
                            <a:schemeClr val="tx1">
                              <a:lumMod val="65000"/>
                              <a:lumOff val="35000"/>
                            </a:schemeClr>
                          </a:solidFill>
                          <a:latin typeface="+mn-ea"/>
                          <a:ea typeface="+mn-ea"/>
                        </a:rPr>
                        <a:t>vCTR</a:t>
                      </a:r>
                      <a:endParaRPr kumimoji="1" lang="ja-JP" altLang="en-US" sz="1600">
                        <a:solidFill>
                          <a:schemeClr val="tx1">
                            <a:lumMod val="65000"/>
                            <a:lumOff val="35000"/>
                          </a:schemeClr>
                        </a:solidFill>
                        <a:latin typeface="+mn-ea"/>
                        <a:ea typeface="+mn-ea"/>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lumMod val="65000"/>
                              <a:lumOff val="35000"/>
                            </a:schemeClr>
                          </a:solidFill>
                          <a:latin typeface="+mn-ea"/>
                          <a:ea typeface="+mn-ea"/>
                        </a:rPr>
                        <a:t>0.78%</a:t>
                      </a:r>
                      <a:endParaRPr kumimoji="1" lang="ja-JP" altLang="en-US" sz="1600">
                        <a:solidFill>
                          <a:schemeClr val="tx1">
                            <a:lumMod val="65000"/>
                            <a:lumOff val="35000"/>
                          </a:schemeClr>
                        </a:solidFill>
                        <a:latin typeface="+mn-ea"/>
                        <a:ea typeface="+mn-ea"/>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lumMod val="65000"/>
                              <a:lumOff val="35000"/>
                            </a:schemeClr>
                          </a:solidFill>
                          <a:latin typeface="+mn-ea"/>
                          <a:ea typeface="+mn-ea"/>
                        </a:rPr>
                        <a:t>0.78%</a:t>
                      </a:r>
                      <a:endParaRPr kumimoji="1" lang="ja-JP" altLang="en-US" sz="1600">
                        <a:solidFill>
                          <a:schemeClr val="tx1">
                            <a:lumMod val="65000"/>
                            <a:lumOff val="35000"/>
                          </a:schemeClr>
                        </a:solidFill>
                        <a:latin typeface="+mn-ea"/>
                        <a:ea typeface="+mn-ea"/>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algn="ctr" defTabSz="914400" rtl="0" eaLnBrk="1" latinLnBrk="0" hangingPunct="1"/>
                      <a:r>
                        <a:rPr kumimoji="1" lang="en-US" altLang="ja-JP" sz="1600" kern="1200">
                          <a:solidFill>
                            <a:schemeClr val="tx1">
                              <a:lumMod val="65000"/>
                              <a:lumOff val="35000"/>
                            </a:schemeClr>
                          </a:solidFill>
                          <a:latin typeface="+mn-ea"/>
                          <a:ea typeface="+mn-ea"/>
                          <a:cs typeface="+mn-cs"/>
                        </a:rPr>
                        <a:t>0.27%</a:t>
                      </a:r>
                      <a:endParaRPr kumimoji="1" lang="ja-JP" altLang="en-US" sz="1600" kern="1200">
                        <a:solidFill>
                          <a:schemeClr val="tx1">
                            <a:lumMod val="65000"/>
                            <a:lumOff val="35000"/>
                          </a:schemeClr>
                        </a:solidFill>
                        <a:latin typeface="+mn-ea"/>
                        <a:ea typeface="+mn-ea"/>
                        <a:cs typeface="+mn-cs"/>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kern="1200">
                          <a:solidFill>
                            <a:schemeClr val="tx1">
                              <a:lumMod val="65000"/>
                              <a:lumOff val="35000"/>
                            </a:schemeClr>
                          </a:solidFill>
                          <a:latin typeface="+mn-ea"/>
                          <a:ea typeface="+mn-ea"/>
                          <a:cs typeface="+mn-cs"/>
                        </a:rPr>
                        <a:t>0.27%</a:t>
                      </a:r>
                      <a:endParaRPr kumimoji="1" lang="ja-JP" altLang="en-US" sz="1600" kern="1200">
                        <a:solidFill>
                          <a:schemeClr val="tx1">
                            <a:lumMod val="65000"/>
                            <a:lumOff val="35000"/>
                          </a:schemeClr>
                        </a:solidFill>
                        <a:latin typeface="+mn-ea"/>
                        <a:ea typeface="+mn-ea"/>
                        <a:cs typeface="+mn-cs"/>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kern="1200">
                          <a:solidFill>
                            <a:schemeClr val="tx1">
                              <a:lumMod val="65000"/>
                              <a:lumOff val="35000"/>
                            </a:schemeClr>
                          </a:solidFill>
                          <a:latin typeface="+mn-ea"/>
                          <a:ea typeface="+mn-ea"/>
                          <a:cs typeface="+mn-cs"/>
                        </a:rPr>
                        <a:t>1.20% </a:t>
                      </a:r>
                      <a:r>
                        <a:rPr kumimoji="1" lang="en-US" altLang="ja-JP" sz="900" b="0" i="0" kern="1200">
                          <a:solidFill>
                            <a:schemeClr val="tx1">
                              <a:lumMod val="65000"/>
                              <a:lumOff val="35000"/>
                            </a:schemeClr>
                          </a:solidFill>
                          <a:latin typeface="+mn-ea"/>
                          <a:ea typeface="+mn-ea"/>
                          <a:cs typeface="+mn-cs"/>
                        </a:rPr>
                        <a:t>※1</a:t>
                      </a:r>
                      <a:endParaRPr kumimoji="1" lang="en-US" altLang="ja-JP" sz="1600" b="0" i="0" kern="1200">
                        <a:solidFill>
                          <a:schemeClr val="tx1">
                            <a:lumMod val="65000"/>
                            <a:lumOff val="35000"/>
                          </a:schemeClr>
                        </a:solidFill>
                        <a:latin typeface="+mn-ea"/>
                        <a:ea typeface="+mn-ea"/>
                        <a:cs typeface="+mn-cs"/>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kern="1200">
                          <a:solidFill>
                            <a:schemeClr val="tx1">
                              <a:lumMod val="65000"/>
                              <a:lumOff val="35000"/>
                            </a:schemeClr>
                          </a:solidFill>
                          <a:latin typeface="+mn-ea"/>
                          <a:ea typeface="+mn-ea"/>
                          <a:cs typeface="+mn-cs"/>
                        </a:rPr>
                        <a:t>0.99%</a:t>
                      </a:r>
                      <a:r>
                        <a:rPr kumimoji="1" lang="ja-JP" altLang="en-US" sz="1600" b="0" i="0" kern="1200">
                          <a:solidFill>
                            <a:schemeClr val="tx1">
                              <a:lumMod val="65000"/>
                              <a:lumOff val="35000"/>
                            </a:schemeClr>
                          </a:solidFill>
                          <a:latin typeface="+mn-ea"/>
                          <a:ea typeface="+mn-ea"/>
                          <a:cs typeface="+mn-cs"/>
                        </a:rPr>
                        <a:t> </a:t>
                      </a:r>
                      <a:r>
                        <a:rPr kumimoji="1" lang="en-US" altLang="ja-JP" sz="800" b="0" i="0" kern="1200">
                          <a:solidFill>
                            <a:schemeClr val="tx1">
                              <a:lumMod val="65000"/>
                              <a:lumOff val="35000"/>
                            </a:schemeClr>
                          </a:solidFill>
                          <a:latin typeface="+mn-ea"/>
                          <a:ea typeface="+mn-ea"/>
                          <a:cs typeface="+mn-cs"/>
                        </a:rPr>
                        <a:t>※1</a:t>
                      </a:r>
                      <a:endParaRPr kumimoji="1" lang="en-US" altLang="ja-JP" sz="1600" b="0" i="0" kern="1200">
                        <a:solidFill>
                          <a:schemeClr val="tx1">
                            <a:lumMod val="65000"/>
                            <a:lumOff val="35000"/>
                          </a:schemeClr>
                        </a:solidFill>
                        <a:latin typeface="+mn-ea"/>
                        <a:ea typeface="+mn-ea"/>
                        <a:cs typeface="+mn-cs"/>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54797899"/>
                  </a:ext>
                </a:extLst>
              </a:tr>
              <a:tr h="349077">
                <a:tc>
                  <a:txBody>
                    <a:bodyPr/>
                    <a:lstStyle/>
                    <a:p>
                      <a:pPr algn="ctr"/>
                      <a:r>
                        <a:rPr kumimoji="1" lang="ja-JP" altLang="en-US" sz="1600">
                          <a:solidFill>
                            <a:schemeClr val="tx1">
                              <a:lumMod val="65000"/>
                              <a:lumOff val="35000"/>
                            </a:schemeClr>
                          </a:solidFill>
                          <a:latin typeface="+mn-ea"/>
                          <a:ea typeface="+mn-ea"/>
                        </a:rPr>
                        <a:t>想定</a:t>
                      </a:r>
                      <a:r>
                        <a:rPr kumimoji="1" lang="en-US" altLang="ja-JP" sz="1600" err="1">
                          <a:solidFill>
                            <a:schemeClr val="tx1">
                              <a:lumMod val="65000"/>
                              <a:lumOff val="35000"/>
                            </a:schemeClr>
                          </a:solidFill>
                          <a:latin typeface="+mn-ea"/>
                          <a:ea typeface="+mn-ea"/>
                        </a:rPr>
                        <a:t>vCPC</a:t>
                      </a:r>
                      <a:endParaRPr kumimoji="1" lang="ja-JP" altLang="en-US" sz="1600">
                        <a:solidFill>
                          <a:schemeClr val="tx1">
                            <a:lumMod val="65000"/>
                            <a:lumOff val="35000"/>
                          </a:schemeClr>
                        </a:solidFill>
                        <a:latin typeface="+mn-ea"/>
                        <a:ea typeface="+mn-ea"/>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600">
                          <a:solidFill>
                            <a:schemeClr val="tx1">
                              <a:lumMod val="65000"/>
                              <a:lumOff val="35000"/>
                            </a:schemeClr>
                          </a:solidFill>
                          <a:latin typeface="+mn-ea"/>
                          <a:ea typeface="+mn-ea"/>
                        </a:rPr>
                        <a:t>82</a:t>
                      </a:r>
                      <a:r>
                        <a:rPr kumimoji="1" lang="ja-JP" altLang="en-US" sz="1600">
                          <a:solidFill>
                            <a:schemeClr val="tx1">
                              <a:lumMod val="65000"/>
                              <a:lumOff val="35000"/>
                            </a:schemeClr>
                          </a:solidFill>
                          <a:latin typeface="+mn-ea"/>
                          <a:ea typeface="+mn-ea"/>
                        </a:rPr>
                        <a:t>円</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lumMod val="65000"/>
                              <a:lumOff val="35000"/>
                            </a:schemeClr>
                          </a:solidFill>
                          <a:latin typeface="+mn-ea"/>
                          <a:ea typeface="+mn-ea"/>
                        </a:rPr>
                        <a:t>83</a:t>
                      </a:r>
                      <a:r>
                        <a:rPr kumimoji="1" lang="ja-JP" altLang="en-US" sz="1600">
                          <a:solidFill>
                            <a:schemeClr val="tx1">
                              <a:lumMod val="65000"/>
                              <a:lumOff val="35000"/>
                            </a:schemeClr>
                          </a:solidFill>
                          <a:latin typeface="+mn-ea"/>
                          <a:ea typeface="+mn-ea"/>
                        </a:rPr>
                        <a:t>円</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algn="ctr" defTabSz="914400" rtl="0" eaLnBrk="1" latinLnBrk="0" hangingPunct="1"/>
                      <a:r>
                        <a:rPr kumimoji="1" lang="en-US" altLang="ja-JP" sz="1600" kern="1200">
                          <a:solidFill>
                            <a:schemeClr val="tx1">
                              <a:lumMod val="65000"/>
                              <a:lumOff val="35000"/>
                            </a:schemeClr>
                          </a:solidFill>
                          <a:latin typeface="+mn-ea"/>
                          <a:ea typeface="+mn-ea"/>
                          <a:cs typeface="+mn-cs"/>
                        </a:rPr>
                        <a:t>100</a:t>
                      </a:r>
                      <a:r>
                        <a:rPr kumimoji="1" lang="ja-JP" altLang="en-US" sz="1600" kern="1200">
                          <a:solidFill>
                            <a:schemeClr val="tx1">
                              <a:lumMod val="65000"/>
                              <a:lumOff val="35000"/>
                            </a:schemeClr>
                          </a:solidFill>
                          <a:latin typeface="+mn-ea"/>
                          <a:ea typeface="+mn-ea"/>
                          <a:cs typeface="+mn-cs"/>
                        </a:rPr>
                        <a:t>円</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algn="ctr" defTabSz="914400" rtl="0" eaLnBrk="1" latinLnBrk="0" hangingPunct="1"/>
                      <a:r>
                        <a:rPr kumimoji="1" lang="en-US" altLang="ja-JP" sz="1600" kern="1200">
                          <a:solidFill>
                            <a:schemeClr val="tx1">
                              <a:lumMod val="65000"/>
                              <a:lumOff val="35000"/>
                            </a:schemeClr>
                          </a:solidFill>
                          <a:latin typeface="+mn-ea"/>
                          <a:ea typeface="+mn-ea"/>
                          <a:cs typeface="+mn-cs"/>
                        </a:rPr>
                        <a:t>102</a:t>
                      </a:r>
                      <a:r>
                        <a:rPr kumimoji="1" lang="ja-JP" altLang="en-US" sz="1600" kern="1200">
                          <a:solidFill>
                            <a:schemeClr val="tx1">
                              <a:lumMod val="65000"/>
                              <a:lumOff val="35000"/>
                            </a:schemeClr>
                          </a:solidFill>
                          <a:latin typeface="+mn-ea"/>
                          <a:ea typeface="+mn-ea"/>
                          <a:cs typeface="+mn-cs"/>
                        </a:rPr>
                        <a:t>円</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0" i="0" kern="1200">
                          <a:solidFill>
                            <a:schemeClr val="tx1">
                              <a:lumMod val="65000"/>
                              <a:lumOff val="35000"/>
                            </a:schemeClr>
                          </a:solidFill>
                          <a:latin typeface="+mn-ea"/>
                          <a:ea typeface="+mn-ea"/>
                          <a:cs typeface="+mn-cs"/>
                        </a:rPr>
                        <a:t>71</a:t>
                      </a:r>
                      <a:r>
                        <a:rPr kumimoji="1" lang="ja-JP" altLang="en-US" sz="1600" b="0" i="0" kern="1200">
                          <a:solidFill>
                            <a:schemeClr val="tx1">
                              <a:lumMod val="65000"/>
                              <a:lumOff val="35000"/>
                            </a:schemeClr>
                          </a:solidFill>
                          <a:latin typeface="+mn-ea"/>
                          <a:ea typeface="+mn-ea"/>
                          <a:cs typeface="+mn-cs"/>
                        </a:rPr>
                        <a:t>円 </a:t>
                      </a:r>
                      <a:r>
                        <a:rPr kumimoji="1" lang="en-US" altLang="ja-JP" sz="800" b="0" i="0" kern="1200">
                          <a:solidFill>
                            <a:schemeClr val="tx1">
                              <a:lumMod val="65000"/>
                              <a:lumOff val="35000"/>
                            </a:schemeClr>
                          </a:solidFill>
                          <a:latin typeface="+mn-ea"/>
                          <a:ea typeface="+mn-ea"/>
                          <a:cs typeface="+mn-cs"/>
                        </a:rPr>
                        <a:t>※1</a:t>
                      </a:r>
                      <a:endParaRPr kumimoji="1" lang="en-US" altLang="ja-JP" sz="1600" b="0" i="0" kern="1200">
                        <a:solidFill>
                          <a:schemeClr val="tx1">
                            <a:lumMod val="65000"/>
                            <a:lumOff val="35000"/>
                          </a:schemeClr>
                        </a:solidFill>
                        <a:latin typeface="+mn-ea"/>
                        <a:ea typeface="+mn-ea"/>
                        <a:cs typeface="+mn-cs"/>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ctr" rtl="0" eaLnBrk="1" fontAlgn="auto" latinLnBrk="0" hangingPunct="1">
                        <a:lnSpc>
                          <a:spcPct val="100000"/>
                        </a:lnSpc>
                        <a:spcBef>
                          <a:spcPts val="0"/>
                        </a:spcBef>
                        <a:spcAft>
                          <a:spcPts val="0"/>
                        </a:spcAft>
                        <a:buClrTx/>
                        <a:buSzTx/>
                        <a:buFontTx/>
                        <a:buNone/>
                      </a:pPr>
                      <a:r>
                        <a:rPr kumimoji="1" lang="en-US" altLang="ja-JP" sz="1600" b="0" i="0" dirty="0">
                          <a:solidFill>
                            <a:schemeClr val="tx1">
                              <a:lumMod val="65000"/>
                              <a:lumOff val="35000"/>
                            </a:schemeClr>
                          </a:solidFill>
                          <a:latin typeface="+mn-ea"/>
                          <a:ea typeface="+mn-ea"/>
                        </a:rPr>
                        <a:t>51</a:t>
                      </a:r>
                      <a:r>
                        <a:rPr kumimoji="1" lang="ja-JP" altLang="en-US" sz="1600" b="0" i="0" dirty="0">
                          <a:solidFill>
                            <a:schemeClr val="tx1">
                              <a:lumMod val="65000"/>
                              <a:lumOff val="35000"/>
                            </a:schemeClr>
                          </a:solidFill>
                          <a:latin typeface="+mn-ea"/>
                          <a:ea typeface="+mn-ea"/>
                        </a:rPr>
                        <a:t>円 </a:t>
                      </a:r>
                      <a:r>
                        <a:rPr kumimoji="1" lang="en-US" altLang="ja-JP" sz="900" b="0" i="0" dirty="0">
                          <a:solidFill>
                            <a:schemeClr val="tx1">
                              <a:lumMod val="65000"/>
                              <a:lumOff val="35000"/>
                            </a:schemeClr>
                          </a:solidFill>
                          <a:latin typeface="+mn-ea"/>
                          <a:ea typeface="+mn-ea"/>
                        </a:rPr>
                        <a:t>※1</a:t>
                      </a:r>
                      <a:r>
                        <a:rPr lang="en-US" altLang="ja-JP" sz="900" b="0" i="0" dirty="0">
                          <a:solidFill>
                            <a:schemeClr val="tx1">
                              <a:lumMod val="65000"/>
                              <a:lumOff val="35000"/>
                            </a:schemeClr>
                          </a:solidFill>
                          <a:latin typeface="+mn-ea"/>
                          <a:ea typeface="+mn-ea"/>
                        </a:rPr>
                        <a:t> </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995433905"/>
                  </a:ext>
                </a:extLst>
              </a:tr>
            </a:tbl>
          </a:graphicData>
        </a:graphic>
      </p:graphicFrame>
      <p:sp>
        <p:nvSpPr>
          <p:cNvPr id="8" name="テキスト ボックス 7">
            <a:extLst>
              <a:ext uri="{FF2B5EF4-FFF2-40B4-BE49-F238E27FC236}">
                <a16:creationId xmlns:a16="http://schemas.microsoft.com/office/drawing/2014/main" id="{4AEE1BDE-5440-4F09-8CED-97BA3E80D593}"/>
              </a:ext>
            </a:extLst>
          </p:cNvPr>
          <p:cNvSpPr txBox="1"/>
          <p:nvPr/>
        </p:nvSpPr>
        <p:spPr>
          <a:xfrm>
            <a:off x="6400799" y="6354806"/>
            <a:ext cx="5201184" cy="400110"/>
          </a:xfrm>
          <a:prstGeom prst="rect">
            <a:avLst/>
          </a:prstGeom>
          <a:noFill/>
        </p:spPr>
        <p:txBody>
          <a:bodyPr wrap="square">
            <a:spAutoFit/>
          </a:bodyPr>
          <a:lstStyle/>
          <a:p>
            <a:r>
              <a:rPr kumimoji="1" lang="en-US" altLang="ja-JP" sz="1000" b="0" i="0" kern="1200">
                <a:solidFill>
                  <a:srgbClr val="0D0D0D"/>
                </a:solidFill>
                <a:latin typeface="+mn-ea"/>
                <a:ea typeface="+mn-ea"/>
                <a:cs typeface="+mn-cs"/>
              </a:rPr>
              <a:t>※1</a:t>
            </a:r>
            <a:r>
              <a:rPr kumimoji="1" lang="ja-JP" altLang="en-US" sz="1000" b="0" i="0" kern="1200">
                <a:solidFill>
                  <a:srgbClr val="0D0D0D"/>
                </a:solidFill>
                <a:latin typeface="+mn-ea"/>
                <a:ea typeface="+mn-ea"/>
                <a:cs typeface="+mn-cs"/>
              </a:rPr>
              <a:t>：</a:t>
            </a:r>
            <a:r>
              <a:rPr kumimoji="1" lang="en-US" altLang="ja-JP" sz="1000" b="0" i="0" kern="1200">
                <a:solidFill>
                  <a:srgbClr val="0D0D0D"/>
                </a:solidFill>
                <a:latin typeface="+mn-ea"/>
                <a:ea typeface="+mn-ea"/>
                <a:cs typeface="+mn-cs"/>
              </a:rPr>
              <a:t>2024</a:t>
            </a:r>
            <a:r>
              <a:rPr kumimoji="1" lang="ja-JP" altLang="en-US" sz="1000" b="0" i="0" kern="1200">
                <a:solidFill>
                  <a:srgbClr val="0D0D0D"/>
                </a:solidFill>
                <a:latin typeface="+mn-ea"/>
                <a:ea typeface="+mn-ea"/>
                <a:cs typeface="+mn-cs"/>
              </a:rPr>
              <a:t>年</a:t>
            </a:r>
            <a:r>
              <a:rPr kumimoji="1" lang="en-US" altLang="ja-JP" sz="1000" b="0" i="0" kern="1200">
                <a:solidFill>
                  <a:srgbClr val="0D0D0D"/>
                </a:solidFill>
                <a:latin typeface="+mn-ea"/>
                <a:ea typeface="+mn-ea"/>
                <a:cs typeface="+mn-cs"/>
              </a:rPr>
              <a:t>4</a:t>
            </a:r>
            <a:r>
              <a:rPr kumimoji="1" lang="ja-JP" altLang="en-US" sz="1000" b="0" i="0" kern="1200">
                <a:solidFill>
                  <a:srgbClr val="0D0D0D"/>
                </a:solidFill>
                <a:latin typeface="+mn-ea"/>
                <a:ea typeface="+mn-ea"/>
                <a:cs typeface="+mn-cs"/>
              </a:rPr>
              <a:t>月～</a:t>
            </a:r>
            <a:r>
              <a:rPr lang="en-US" altLang="ja-JP" sz="1000">
                <a:solidFill>
                  <a:srgbClr val="0D0D0D"/>
                </a:solidFill>
                <a:latin typeface="+mn-ea"/>
                <a:ea typeface="+mn-ea"/>
              </a:rPr>
              <a:t>12</a:t>
            </a:r>
            <a:r>
              <a:rPr kumimoji="1" lang="ja-JP" altLang="en-US" sz="1000" b="0" i="0" kern="1200">
                <a:solidFill>
                  <a:srgbClr val="0D0D0D"/>
                </a:solidFill>
                <a:latin typeface="+mn-ea"/>
                <a:ea typeface="+mn-ea"/>
                <a:cs typeface="+mn-cs"/>
              </a:rPr>
              <a:t>月実績</a:t>
            </a:r>
            <a:endParaRPr kumimoji="1" lang="en-US" altLang="ja-JP" sz="1000" b="0" i="0" kern="1200">
              <a:solidFill>
                <a:srgbClr val="0D0D0D"/>
              </a:solidFill>
              <a:latin typeface="+mn-ea"/>
              <a:ea typeface="+mn-ea"/>
              <a:cs typeface="+mn-cs"/>
            </a:endParaRPr>
          </a:p>
          <a:p>
            <a:r>
              <a:rPr lang="en-US" altLang="ja-JP" sz="1000">
                <a:solidFill>
                  <a:srgbClr val="0D0D0D"/>
                </a:solidFill>
                <a:latin typeface="+mn-ea"/>
                <a:ea typeface="+mn-ea"/>
              </a:rPr>
              <a:t>※</a:t>
            </a:r>
            <a:r>
              <a:rPr lang="ja-JP" altLang="en-US" sz="1000">
                <a:solidFill>
                  <a:srgbClr val="0D0D0D"/>
                </a:solidFill>
                <a:latin typeface="+mn-ea"/>
                <a:ea typeface="+mn-ea"/>
              </a:rPr>
              <a:t>いずれも想定や平均値であり、実際にこの数値をお約束するものではございません。</a:t>
            </a:r>
            <a:endParaRPr kumimoji="1" lang="en-US" altLang="ja-JP" sz="1000" b="0" i="0" kern="1200">
              <a:solidFill>
                <a:srgbClr val="0D0D0D"/>
              </a:solidFill>
              <a:latin typeface="+mn-ea"/>
              <a:ea typeface="+mn-ea"/>
              <a:cs typeface="+mn-cs"/>
            </a:endParaRPr>
          </a:p>
        </p:txBody>
      </p:sp>
      <p:pic>
        <p:nvPicPr>
          <p:cNvPr id="5" name="図 4" descr="グラフィカル ユーザー インターフェイス, アプリケーション&#10;&#10;自動的に生成された説明">
            <a:extLst>
              <a:ext uri="{FF2B5EF4-FFF2-40B4-BE49-F238E27FC236}">
                <a16:creationId xmlns:a16="http://schemas.microsoft.com/office/drawing/2014/main" id="{F9E37E08-86CE-4240-CC85-79EAE111C86E}"/>
              </a:ext>
            </a:extLst>
          </p:cNvPr>
          <p:cNvPicPr>
            <a:picLocks noChangeAspect="1"/>
          </p:cNvPicPr>
          <p:nvPr/>
        </p:nvPicPr>
        <p:blipFill>
          <a:blip r:embed="rId3"/>
          <a:stretch>
            <a:fillRect/>
          </a:stretch>
        </p:blipFill>
        <p:spPr>
          <a:xfrm>
            <a:off x="2536401" y="2170989"/>
            <a:ext cx="970975" cy="801723"/>
          </a:xfrm>
          <a:prstGeom prst="rect">
            <a:avLst/>
          </a:prstGeom>
          <a:ln w="3175">
            <a:solidFill>
              <a:schemeClr val="bg1">
                <a:lumMod val="65000"/>
              </a:schemeClr>
            </a:solidFill>
          </a:ln>
        </p:spPr>
      </p:pic>
      <p:pic>
        <p:nvPicPr>
          <p:cNvPr id="6" name="図 5"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4649A05A-7510-04BD-4F98-3AF5AC9DA6C9}"/>
              </a:ext>
            </a:extLst>
          </p:cNvPr>
          <p:cNvPicPr>
            <a:picLocks noChangeAspect="1"/>
          </p:cNvPicPr>
          <p:nvPr/>
        </p:nvPicPr>
        <p:blipFill>
          <a:blip r:embed="rId4"/>
          <a:srcRect b="20871"/>
          <a:stretch/>
        </p:blipFill>
        <p:spPr>
          <a:xfrm>
            <a:off x="2096938" y="2259872"/>
            <a:ext cx="367797" cy="712840"/>
          </a:xfrm>
          <a:prstGeom prst="rect">
            <a:avLst/>
          </a:prstGeom>
          <a:ln w="3175">
            <a:solidFill>
              <a:schemeClr val="bg1">
                <a:lumMod val="65000"/>
              </a:schemeClr>
            </a:solidFill>
          </a:ln>
        </p:spPr>
      </p:pic>
      <p:pic>
        <p:nvPicPr>
          <p:cNvPr id="7" name="図 6" descr="グラフィカル ユーザー インターフェイス, アプリケーション&#10;&#10;自動的に生成された説明">
            <a:extLst>
              <a:ext uri="{FF2B5EF4-FFF2-40B4-BE49-F238E27FC236}">
                <a16:creationId xmlns:a16="http://schemas.microsoft.com/office/drawing/2014/main" id="{716B54AD-0B26-04EE-B0D0-7151E2B6F236}"/>
              </a:ext>
            </a:extLst>
          </p:cNvPr>
          <p:cNvPicPr>
            <a:picLocks noChangeAspect="1"/>
          </p:cNvPicPr>
          <p:nvPr/>
        </p:nvPicPr>
        <p:blipFill>
          <a:blip r:embed="rId3"/>
          <a:stretch>
            <a:fillRect/>
          </a:stretch>
        </p:blipFill>
        <p:spPr>
          <a:xfrm>
            <a:off x="5507247" y="2133868"/>
            <a:ext cx="1078923" cy="890854"/>
          </a:xfrm>
          <a:prstGeom prst="rect">
            <a:avLst/>
          </a:prstGeom>
          <a:ln w="3175">
            <a:solidFill>
              <a:schemeClr val="bg1">
                <a:lumMod val="65000"/>
              </a:schemeClr>
            </a:solidFill>
          </a:ln>
        </p:spPr>
      </p:pic>
      <p:pic>
        <p:nvPicPr>
          <p:cNvPr id="14" name="図 13"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B90788A3-4B09-E8FE-DB5C-C1D70EF2FEB5}"/>
              </a:ext>
            </a:extLst>
          </p:cNvPr>
          <p:cNvPicPr>
            <a:picLocks noChangeAspect="1"/>
          </p:cNvPicPr>
          <p:nvPr/>
        </p:nvPicPr>
        <p:blipFill>
          <a:blip r:embed="rId4"/>
          <a:srcRect b="20871"/>
          <a:stretch/>
        </p:blipFill>
        <p:spPr>
          <a:xfrm>
            <a:off x="9014562" y="2175805"/>
            <a:ext cx="408686" cy="792089"/>
          </a:xfrm>
          <a:prstGeom prst="rect">
            <a:avLst/>
          </a:prstGeom>
          <a:ln w="3175">
            <a:solidFill>
              <a:schemeClr val="bg1">
                <a:lumMod val="65000"/>
              </a:schemeClr>
            </a:solidFill>
          </a:ln>
        </p:spPr>
      </p:pic>
      <p:pic>
        <p:nvPicPr>
          <p:cNvPr id="15" name="図 14"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60014779-5696-D0EE-C668-5477AB8EE90D}"/>
              </a:ext>
            </a:extLst>
          </p:cNvPr>
          <p:cNvPicPr>
            <a:picLocks noChangeAspect="1"/>
          </p:cNvPicPr>
          <p:nvPr/>
        </p:nvPicPr>
        <p:blipFill>
          <a:blip r:embed="rId4"/>
          <a:srcRect b="20871"/>
          <a:stretch/>
        </p:blipFill>
        <p:spPr>
          <a:xfrm>
            <a:off x="10593091" y="2183250"/>
            <a:ext cx="408686" cy="792089"/>
          </a:xfrm>
          <a:prstGeom prst="rect">
            <a:avLst/>
          </a:prstGeom>
          <a:ln w="3175">
            <a:solidFill>
              <a:schemeClr val="bg1">
                <a:lumMod val="65000"/>
              </a:schemeClr>
            </a:solidFill>
          </a:ln>
        </p:spPr>
      </p:pic>
      <p:pic>
        <p:nvPicPr>
          <p:cNvPr id="9" name="図 8" descr="グラフィカル ユーザー インターフェイス, アプリケーション&#10;&#10;自動的に生成された説明">
            <a:extLst>
              <a:ext uri="{FF2B5EF4-FFF2-40B4-BE49-F238E27FC236}">
                <a16:creationId xmlns:a16="http://schemas.microsoft.com/office/drawing/2014/main" id="{B0D097FE-637B-5829-7360-A900119D2E72}"/>
              </a:ext>
            </a:extLst>
          </p:cNvPr>
          <p:cNvPicPr>
            <a:picLocks noChangeAspect="1"/>
          </p:cNvPicPr>
          <p:nvPr/>
        </p:nvPicPr>
        <p:blipFill>
          <a:blip r:embed="rId3"/>
          <a:stretch>
            <a:fillRect/>
          </a:stretch>
        </p:blipFill>
        <p:spPr>
          <a:xfrm>
            <a:off x="7092052" y="2133868"/>
            <a:ext cx="1078923" cy="890854"/>
          </a:xfrm>
          <a:prstGeom prst="rect">
            <a:avLst/>
          </a:prstGeom>
          <a:ln w="3175">
            <a:solidFill>
              <a:schemeClr val="bg1">
                <a:lumMod val="65000"/>
              </a:schemeClr>
            </a:solidFill>
          </a:ln>
        </p:spPr>
      </p:pic>
      <p:pic>
        <p:nvPicPr>
          <p:cNvPr id="12" name="図 11" descr="グラフィカル ユーザー インターフェイス, アプリケーション&#10;&#10;自動的に生成された説明">
            <a:extLst>
              <a:ext uri="{FF2B5EF4-FFF2-40B4-BE49-F238E27FC236}">
                <a16:creationId xmlns:a16="http://schemas.microsoft.com/office/drawing/2014/main" id="{1B034B90-180B-5511-F663-9A78FF792A27}"/>
              </a:ext>
            </a:extLst>
          </p:cNvPr>
          <p:cNvPicPr>
            <a:picLocks noChangeAspect="1"/>
          </p:cNvPicPr>
          <p:nvPr/>
        </p:nvPicPr>
        <p:blipFill>
          <a:blip r:embed="rId3"/>
          <a:stretch>
            <a:fillRect/>
          </a:stretch>
        </p:blipFill>
        <p:spPr>
          <a:xfrm>
            <a:off x="4157488" y="2170989"/>
            <a:ext cx="970975" cy="801723"/>
          </a:xfrm>
          <a:prstGeom prst="rect">
            <a:avLst/>
          </a:prstGeom>
          <a:ln w="3175">
            <a:solidFill>
              <a:schemeClr val="bg1">
                <a:lumMod val="65000"/>
              </a:schemeClr>
            </a:solidFill>
          </a:ln>
        </p:spPr>
      </p:pic>
      <p:pic>
        <p:nvPicPr>
          <p:cNvPr id="13" name="図 12"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05F3D8E5-8B76-6070-8C8C-1DBF64A72F4F}"/>
              </a:ext>
            </a:extLst>
          </p:cNvPr>
          <p:cNvPicPr>
            <a:picLocks noChangeAspect="1"/>
          </p:cNvPicPr>
          <p:nvPr/>
        </p:nvPicPr>
        <p:blipFill>
          <a:blip r:embed="rId4"/>
          <a:srcRect b="20871"/>
          <a:stretch/>
        </p:blipFill>
        <p:spPr>
          <a:xfrm>
            <a:off x="3718025" y="2259872"/>
            <a:ext cx="367797" cy="712840"/>
          </a:xfrm>
          <a:prstGeom prst="rect">
            <a:avLst/>
          </a:prstGeom>
          <a:ln w="3175">
            <a:solidFill>
              <a:schemeClr val="bg1">
                <a:lumMod val="65000"/>
              </a:schemeClr>
            </a:solidFill>
          </a:ln>
        </p:spPr>
      </p:pic>
    </p:spTree>
    <p:extLst>
      <p:ext uri="{BB962C8B-B14F-4D97-AF65-F5344CB8AC3E}">
        <p14:creationId xmlns:p14="http://schemas.microsoft.com/office/powerpoint/2010/main" val="3501965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1C1662-C12F-878B-8910-60E8C9128535}"/>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7B03317C-A41A-A9C0-7414-8B0FB79D4BC0}"/>
              </a:ext>
            </a:extLst>
          </p:cNvPr>
          <p:cNvSpPr>
            <a:spLocks noGrp="1"/>
          </p:cNvSpPr>
          <p:nvPr>
            <p:ph type="body" sz="quarter" idx="11"/>
          </p:nvPr>
        </p:nvSpPr>
        <p:spPr/>
        <p:txBody>
          <a:bodyPr/>
          <a:lstStyle/>
          <a:p>
            <a:r>
              <a:rPr lang="ja-JP" altLang="en-US"/>
              <a:t>スケジュール</a:t>
            </a:r>
          </a:p>
        </p:txBody>
      </p:sp>
    </p:spTree>
    <p:extLst>
      <p:ext uri="{BB962C8B-B14F-4D97-AF65-F5344CB8AC3E}">
        <p14:creationId xmlns:p14="http://schemas.microsoft.com/office/powerpoint/2010/main" val="15707184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958F51-2C58-0E76-A615-26FE21A15CAB}"/>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E56487E-D1EE-0062-7DCE-57E19E15B777}"/>
              </a:ext>
            </a:extLst>
          </p:cNvPr>
          <p:cNvSpPr>
            <a:spLocks noGrp="1"/>
          </p:cNvSpPr>
          <p:nvPr>
            <p:ph type="body" sz="quarter" idx="11"/>
          </p:nvPr>
        </p:nvSpPr>
        <p:spPr/>
        <p:txBody>
          <a:bodyPr/>
          <a:lstStyle/>
          <a:p>
            <a:r>
              <a:rPr lang="ja-JP" altLang="en-US"/>
              <a:t>割引プラン</a:t>
            </a:r>
          </a:p>
        </p:txBody>
      </p:sp>
    </p:spTree>
    <p:extLst>
      <p:ext uri="{BB962C8B-B14F-4D97-AF65-F5344CB8AC3E}">
        <p14:creationId xmlns:p14="http://schemas.microsoft.com/office/powerpoint/2010/main" val="4756773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初回限定割引</a:t>
            </a:r>
          </a:p>
        </p:txBody>
      </p:sp>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eaLnBrk="1" fontAlgn="auto" hangingPunct="1">
              <a:spcAft>
                <a:spcPts val="0"/>
              </a:spcAft>
              <a:defRPr/>
            </a:pPr>
            <a:r>
              <a:rPr lang="ja-JP" altLang="en-US" sz="1600"/>
              <a:t>トピックス</a:t>
            </a:r>
            <a:r>
              <a:rPr lang="en-US" altLang="ja-JP" sz="1600"/>
              <a:t>PR</a:t>
            </a:r>
            <a:r>
              <a:rPr lang="ja-JP" altLang="en-US" sz="1600"/>
              <a:t>　</a:t>
            </a:r>
            <a:r>
              <a:rPr lang="en-US" altLang="ja-JP" sz="1600"/>
              <a:t>MD </a:t>
            </a:r>
            <a:r>
              <a:rPr lang="ja-JP" altLang="en-US" sz="1600"/>
              <a:t>または トピックス</a:t>
            </a:r>
            <a:r>
              <a:rPr lang="en-US" altLang="ja-JP" sz="1600"/>
              <a:t>PR</a:t>
            </a:r>
            <a:r>
              <a:rPr lang="ja-JP" altLang="en-US" sz="1600"/>
              <a:t>　</a:t>
            </a:r>
            <a:r>
              <a:rPr lang="en-US" altLang="ja-JP" sz="1600"/>
              <a:t>PC</a:t>
            </a:r>
            <a:r>
              <a:rPr lang="ja-JP" altLang="en-US" sz="1600"/>
              <a:t>の</a:t>
            </a:r>
            <a:r>
              <a:rPr lang="ja-JP" altLang="en-US" sz="1600" b="1"/>
              <a:t>初回出稿時に限り</a:t>
            </a:r>
            <a:r>
              <a:rPr lang="ja-JP" altLang="en-US" sz="1600" b="1">
                <a:solidFill>
                  <a:schemeClr val="tx1"/>
                </a:solidFill>
              </a:rPr>
              <a:t>特別価格</a:t>
            </a:r>
            <a:r>
              <a:rPr lang="ja-JP" altLang="en-US" sz="1600">
                <a:solidFill>
                  <a:schemeClr val="tx1"/>
                </a:solidFill>
              </a:rPr>
              <a:t>でご提供いたします。</a:t>
            </a:r>
            <a:endParaRPr lang="ja-JP" altLang="en-US" sz="1600"/>
          </a:p>
        </p:txBody>
      </p:sp>
      <p:sp>
        <p:nvSpPr>
          <p:cNvPr id="7" name="テキスト ボックス 6">
            <a:extLst>
              <a:ext uri="{FF2B5EF4-FFF2-40B4-BE49-F238E27FC236}">
                <a16:creationId xmlns:a16="http://schemas.microsoft.com/office/drawing/2014/main" id="{E41DF3F7-0779-82B9-4107-D02D4C5BC2FB}"/>
              </a:ext>
            </a:extLst>
          </p:cNvPr>
          <p:cNvSpPr txBox="1"/>
          <p:nvPr/>
        </p:nvSpPr>
        <p:spPr>
          <a:xfrm>
            <a:off x="587375" y="5172808"/>
            <a:ext cx="11114768" cy="738664"/>
          </a:xfrm>
          <a:prstGeom prst="rect">
            <a:avLst/>
          </a:prstGeom>
          <a:noFill/>
        </p:spPr>
        <p:txBody>
          <a:bodyPr wrap="square" rtlCol="0">
            <a:spAutoFit/>
          </a:bodyPr>
          <a:lstStyle/>
          <a:p>
            <a:r>
              <a:rPr lang="en-US" altLang="ja-JP" sz="1400">
                <a:solidFill>
                  <a:srgbClr val="0D0D0D"/>
                </a:solidFill>
                <a:latin typeface="メイリオ" panose="020B0604030504040204" pitchFamily="50" charset="-128"/>
                <a:ea typeface="メイリオ" panose="020B0604030504040204" pitchFamily="50" charset="-128"/>
              </a:rPr>
              <a:t>※</a:t>
            </a:r>
            <a:r>
              <a:rPr lang="ja-JP" altLang="en-US" sz="1400">
                <a:solidFill>
                  <a:srgbClr val="0D0D0D"/>
                </a:solidFill>
                <a:latin typeface="メイリオ" panose="020B0604030504040204" pitchFamily="50" charset="-128"/>
                <a:ea typeface="メイリオ" panose="020B0604030504040204" pitchFamily="50" charset="-128"/>
              </a:rPr>
              <a:t> 他割引プランとの併用は不可です。次ページの早期予約割引との併用も不可です。</a:t>
            </a:r>
            <a:endParaRPr lang="en-US" altLang="ja-JP" sz="1400">
              <a:solidFill>
                <a:srgbClr val="0D0D0D"/>
              </a:solidFill>
              <a:latin typeface="メイリオ" panose="020B0604030504040204" pitchFamily="50" charset="-128"/>
              <a:ea typeface="メイリオ" panose="020B0604030504040204" pitchFamily="50" charset="-128"/>
            </a:endParaRPr>
          </a:p>
          <a:p>
            <a:r>
              <a:rPr lang="en-US" altLang="ja-JP" sz="1400">
                <a:solidFill>
                  <a:srgbClr val="0D0D0D"/>
                </a:solidFill>
                <a:latin typeface="メイリオ" panose="020B0604030504040204" pitchFamily="50" charset="-128"/>
                <a:ea typeface="メイリオ" panose="020B0604030504040204" pitchFamily="50" charset="-128"/>
              </a:rPr>
              <a:t>※</a:t>
            </a:r>
            <a:r>
              <a:rPr lang="ja-JP" altLang="en-US" sz="1400">
                <a:solidFill>
                  <a:srgbClr val="0D0D0D"/>
                </a:solidFill>
                <a:latin typeface="メイリオ" panose="020B0604030504040204" pitchFamily="50" charset="-128"/>
                <a:ea typeface="メイリオ" panose="020B0604030504040204" pitchFamily="50" charset="-128"/>
              </a:rPr>
              <a:t> トピックス</a:t>
            </a:r>
            <a:r>
              <a:rPr lang="en-US" altLang="ja-JP" sz="1400">
                <a:solidFill>
                  <a:srgbClr val="0D0D0D"/>
                </a:solidFill>
                <a:latin typeface="メイリオ" panose="020B0604030504040204" pitchFamily="50" charset="-128"/>
                <a:ea typeface="メイリオ" panose="020B0604030504040204" pitchFamily="50" charset="-128"/>
              </a:rPr>
              <a:t>PR</a:t>
            </a:r>
            <a:r>
              <a:rPr lang="ja-JP" altLang="en-US" sz="1400">
                <a:solidFill>
                  <a:srgbClr val="0D0D0D"/>
                </a:solidFill>
                <a:latin typeface="メイリオ" panose="020B0604030504040204" pitchFamily="50" charset="-128"/>
                <a:ea typeface="メイリオ" panose="020B0604030504040204" pitchFamily="50" charset="-128"/>
              </a:rPr>
              <a:t>　</a:t>
            </a:r>
            <a:r>
              <a:rPr lang="en-US" altLang="ja-JP" sz="1400">
                <a:solidFill>
                  <a:srgbClr val="0D0D0D"/>
                </a:solidFill>
                <a:latin typeface="メイリオ" panose="020B0604030504040204" pitchFamily="50" charset="-128"/>
                <a:ea typeface="メイリオ" panose="020B0604030504040204" pitchFamily="50" charset="-128"/>
              </a:rPr>
              <a:t>SP</a:t>
            </a:r>
            <a:r>
              <a:rPr lang="ja-JP" altLang="en-US" sz="1400">
                <a:solidFill>
                  <a:srgbClr val="0D0D0D"/>
                </a:solidFill>
                <a:latin typeface="メイリオ" panose="020B0604030504040204" pitchFamily="50" charset="-128"/>
                <a:ea typeface="メイリオ" panose="020B0604030504040204" pitchFamily="50" charset="-128"/>
              </a:rPr>
              <a:t>のご掲載実績がある広告主もトピックス</a:t>
            </a:r>
            <a:r>
              <a:rPr lang="en-US" altLang="ja-JP" sz="1400">
                <a:solidFill>
                  <a:srgbClr val="0D0D0D"/>
                </a:solidFill>
                <a:latin typeface="メイリオ" panose="020B0604030504040204" pitchFamily="50" charset="-128"/>
                <a:ea typeface="メイリオ" panose="020B0604030504040204" pitchFamily="50" charset="-128"/>
              </a:rPr>
              <a:t>PR</a:t>
            </a:r>
            <a:r>
              <a:rPr lang="ja-JP" altLang="en-US" sz="1400">
                <a:solidFill>
                  <a:srgbClr val="0D0D0D"/>
                </a:solidFill>
                <a:latin typeface="メイリオ" panose="020B0604030504040204" pitchFamily="50" charset="-128"/>
                <a:ea typeface="メイリオ" panose="020B0604030504040204" pitchFamily="50" charset="-128"/>
              </a:rPr>
              <a:t>　</a:t>
            </a:r>
            <a:r>
              <a:rPr lang="en-US" altLang="ja-JP" sz="1400">
                <a:solidFill>
                  <a:srgbClr val="0D0D0D"/>
                </a:solidFill>
                <a:latin typeface="メイリオ" panose="020B0604030504040204" pitchFamily="50" charset="-128"/>
                <a:ea typeface="メイリオ" panose="020B0604030504040204" pitchFamily="50" charset="-128"/>
              </a:rPr>
              <a:t>MD</a:t>
            </a:r>
            <a:r>
              <a:rPr lang="ja-JP" altLang="en-US" sz="1400">
                <a:solidFill>
                  <a:srgbClr val="0D0D0D"/>
                </a:solidFill>
                <a:latin typeface="メイリオ" panose="020B0604030504040204" pitchFamily="50" charset="-128"/>
                <a:ea typeface="メイリオ" panose="020B0604030504040204" pitchFamily="50" charset="-128"/>
              </a:rPr>
              <a:t>、トピックス</a:t>
            </a:r>
            <a:r>
              <a:rPr lang="en-US" altLang="ja-JP" sz="1400">
                <a:solidFill>
                  <a:srgbClr val="0D0D0D"/>
                </a:solidFill>
                <a:latin typeface="メイリオ" panose="020B0604030504040204" pitchFamily="50" charset="-128"/>
                <a:ea typeface="メイリオ" panose="020B0604030504040204" pitchFamily="50" charset="-128"/>
              </a:rPr>
              <a:t>PR</a:t>
            </a:r>
            <a:r>
              <a:rPr lang="ja-JP" altLang="en-US" sz="1400">
                <a:solidFill>
                  <a:srgbClr val="0D0D0D"/>
                </a:solidFill>
                <a:latin typeface="メイリオ" panose="020B0604030504040204" pitchFamily="50" charset="-128"/>
                <a:ea typeface="メイリオ" panose="020B0604030504040204" pitchFamily="50" charset="-128"/>
              </a:rPr>
              <a:t>　</a:t>
            </a:r>
            <a:r>
              <a:rPr lang="en-US" altLang="ja-JP" sz="1400">
                <a:solidFill>
                  <a:srgbClr val="0D0D0D"/>
                </a:solidFill>
                <a:latin typeface="メイリオ" panose="020B0604030504040204" pitchFamily="50" charset="-128"/>
                <a:ea typeface="メイリオ" panose="020B0604030504040204" pitchFamily="50" charset="-128"/>
              </a:rPr>
              <a:t>PC</a:t>
            </a:r>
            <a:r>
              <a:rPr lang="ja-JP" altLang="en-US" sz="1400">
                <a:solidFill>
                  <a:srgbClr val="0D0D0D"/>
                </a:solidFill>
                <a:latin typeface="メイリオ" panose="020B0604030504040204" pitchFamily="50" charset="-128"/>
                <a:ea typeface="メイリオ" panose="020B0604030504040204" pitchFamily="50" charset="-128"/>
              </a:rPr>
              <a:t>のいずれかの初回ご出稿時に適用可能です。</a:t>
            </a:r>
            <a:endParaRPr lang="en-US" altLang="ja-JP" sz="1400">
              <a:solidFill>
                <a:srgbClr val="0D0D0D"/>
              </a:solidFill>
              <a:latin typeface="メイリオ" panose="020B0604030504040204" pitchFamily="50" charset="-128"/>
              <a:ea typeface="メイリオ" panose="020B0604030504040204" pitchFamily="50" charset="-128"/>
            </a:endParaRPr>
          </a:p>
          <a:p>
            <a:r>
              <a:rPr lang="en-US" altLang="ja-JP" sz="1400">
                <a:solidFill>
                  <a:srgbClr val="0D0D0D"/>
                </a:solidFill>
                <a:latin typeface="メイリオ" panose="020B0604030504040204" pitchFamily="50" charset="-128"/>
                <a:ea typeface="メイリオ" panose="020B0604030504040204" pitchFamily="50" charset="-128"/>
              </a:rPr>
              <a:t>※</a:t>
            </a:r>
            <a:r>
              <a:rPr lang="ja-JP" altLang="en-US" sz="1400">
                <a:solidFill>
                  <a:srgbClr val="0D0D0D"/>
                </a:solidFill>
                <a:latin typeface="メイリオ" panose="020B0604030504040204" pitchFamily="50" charset="-128"/>
                <a:ea typeface="メイリオ" panose="020B0604030504040204" pitchFamily="50" charset="-128"/>
              </a:rPr>
              <a:t> 実施確定後は、通常価格で予約いただき、予約翌日までに弊社営業に割引適用希望の旨ご連絡ください。</a:t>
            </a:r>
            <a:endParaRPr lang="en-US" altLang="ja-JP" sz="1400">
              <a:solidFill>
                <a:srgbClr val="0D0D0D"/>
              </a:solidFill>
              <a:latin typeface="メイリオ" panose="020B0604030504040204" pitchFamily="50" charset="-128"/>
              <a:ea typeface="メイリオ" panose="020B0604030504040204" pitchFamily="50" charset="-128"/>
            </a:endParaRPr>
          </a:p>
        </p:txBody>
      </p:sp>
      <p:graphicFrame>
        <p:nvGraphicFramePr>
          <p:cNvPr id="15" name="表 14">
            <a:extLst>
              <a:ext uri="{FF2B5EF4-FFF2-40B4-BE49-F238E27FC236}">
                <a16:creationId xmlns:a16="http://schemas.microsoft.com/office/drawing/2014/main" id="{89C24A1B-D03B-DBFB-DA83-AF52B9D1F2B8}"/>
              </a:ext>
            </a:extLst>
          </p:cNvPr>
          <p:cNvGraphicFramePr>
            <a:graphicFrameLocks noGrp="1"/>
          </p:cNvGraphicFramePr>
          <p:nvPr/>
        </p:nvGraphicFramePr>
        <p:xfrm>
          <a:off x="1517953" y="1750113"/>
          <a:ext cx="9153451" cy="2896228"/>
        </p:xfrm>
        <a:graphic>
          <a:graphicData uri="http://schemas.openxmlformats.org/drawingml/2006/table">
            <a:tbl>
              <a:tblPr bandRow="1">
                <a:tableStyleId>{5C22544A-7EE6-4342-B048-85BDC9FD1C3A}</a:tableStyleId>
              </a:tblPr>
              <a:tblGrid>
                <a:gridCol w="1909135">
                  <a:extLst>
                    <a:ext uri="{9D8B030D-6E8A-4147-A177-3AD203B41FA5}">
                      <a16:colId xmlns:a16="http://schemas.microsoft.com/office/drawing/2014/main" val="1597581053"/>
                    </a:ext>
                  </a:extLst>
                </a:gridCol>
                <a:gridCol w="7244316">
                  <a:extLst>
                    <a:ext uri="{9D8B030D-6E8A-4147-A177-3AD203B41FA5}">
                      <a16:colId xmlns:a16="http://schemas.microsoft.com/office/drawing/2014/main" val="1485574004"/>
                    </a:ext>
                  </a:extLst>
                </a:gridCol>
              </a:tblGrid>
              <a:tr h="905186">
                <a:tc>
                  <a:txBody>
                    <a:bodyPr/>
                    <a:lstStyle/>
                    <a:p>
                      <a:pPr algn="ctr"/>
                      <a:r>
                        <a:rPr lang="ja-JP" altLang="en-US" sz="1600" b="1">
                          <a:solidFill>
                            <a:schemeClr val="bg1"/>
                          </a:solidFill>
                          <a:latin typeface="+mn-ea"/>
                          <a:ea typeface="+mn-ea"/>
                        </a:rPr>
                        <a:t>対象商品</a:t>
                      </a:r>
                      <a:endParaRPr kumimoji="1" lang="ja-JP" altLang="en-US" sz="1600" b="1">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a:solidFill>
                            <a:srgbClr val="0D0D0D"/>
                          </a:solidFill>
                          <a:latin typeface="+mn-ea"/>
                          <a:ea typeface="+mn-ea"/>
                        </a:rPr>
                        <a:t>Yahoo! JAPAN</a:t>
                      </a:r>
                      <a:r>
                        <a:rPr lang="ja-JP" altLang="en-US" sz="1600">
                          <a:solidFill>
                            <a:srgbClr val="0D0D0D"/>
                          </a:solidFill>
                          <a:latin typeface="+mn-ea"/>
                          <a:ea typeface="+mn-ea"/>
                        </a:rPr>
                        <a:t>　トップページ　トピックス</a:t>
                      </a:r>
                      <a:r>
                        <a:rPr lang="en-US" altLang="ja-JP" sz="1600">
                          <a:solidFill>
                            <a:srgbClr val="0D0D0D"/>
                          </a:solidFill>
                          <a:latin typeface="+mn-ea"/>
                          <a:ea typeface="+mn-ea"/>
                        </a:rPr>
                        <a:t>PR</a:t>
                      </a:r>
                      <a:r>
                        <a:rPr lang="ja-JP" altLang="en-US" sz="1600">
                          <a:solidFill>
                            <a:srgbClr val="0D0D0D"/>
                          </a:solidFill>
                          <a:latin typeface="+mn-ea"/>
                          <a:ea typeface="+mn-ea"/>
                        </a:rPr>
                        <a:t>　</a:t>
                      </a:r>
                      <a:r>
                        <a:rPr lang="en-US" altLang="ja-JP" sz="1600">
                          <a:solidFill>
                            <a:srgbClr val="0D0D0D"/>
                          </a:solidFill>
                          <a:latin typeface="+mn-ea"/>
                          <a:ea typeface="+mn-ea"/>
                        </a:rPr>
                        <a:t>MD </a:t>
                      </a:r>
                      <a:r>
                        <a:rPr lang="ja-JP" altLang="en-US" sz="1600">
                          <a:solidFill>
                            <a:srgbClr val="0D0D0D"/>
                          </a:solidFill>
                          <a:latin typeface="+mn-ea"/>
                          <a:ea typeface="+mn-ea"/>
                        </a:rPr>
                        <a:t>および </a:t>
                      </a:r>
                      <a:r>
                        <a:rPr lang="en-US" altLang="ja-JP" sz="1600">
                          <a:solidFill>
                            <a:srgbClr val="0D0D0D"/>
                          </a:solidFill>
                          <a:latin typeface="+mn-ea"/>
                          <a:ea typeface="+mn-ea"/>
                        </a:rPr>
                        <a:t>PC </a:t>
                      </a:r>
                      <a:r>
                        <a:rPr lang="ja-JP" altLang="en-US" sz="1600">
                          <a:solidFill>
                            <a:srgbClr val="0D0D0D"/>
                          </a:solidFill>
                          <a:latin typeface="+mn-ea"/>
                          <a:ea typeface="+mn-ea"/>
                        </a:rPr>
                        <a:t>全商品</a:t>
                      </a: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3540950353"/>
                  </a:ext>
                </a:extLst>
              </a:tr>
              <a:tr h="674132">
                <a:tc>
                  <a:txBody>
                    <a:bodyPr/>
                    <a:lstStyle/>
                    <a:p>
                      <a:pPr algn="ctr"/>
                      <a:r>
                        <a:rPr lang="ja-JP" altLang="en-US" sz="1600" b="1">
                          <a:solidFill>
                            <a:schemeClr val="bg1"/>
                          </a:solidFill>
                          <a:latin typeface="+mn-ea"/>
                          <a:ea typeface="+mn-ea"/>
                        </a:rPr>
                        <a:t>対象掲載期間</a:t>
                      </a:r>
                      <a:endParaRPr kumimoji="1" lang="ja-JP" altLang="en-US" sz="1600" b="1">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b="1" dirty="0">
                          <a:solidFill>
                            <a:srgbClr val="00003E"/>
                          </a:solidFill>
                          <a:latin typeface="+mn-ea"/>
                          <a:ea typeface="+mn-ea"/>
                        </a:rPr>
                        <a:t> </a:t>
                      </a:r>
                      <a:r>
                        <a:rPr lang="en-US" altLang="ja-JP" sz="1600" b="1" dirty="0">
                          <a:solidFill>
                            <a:srgbClr val="00003E"/>
                          </a:solidFill>
                          <a:latin typeface="+mn-ea"/>
                          <a:ea typeface="+mn-ea"/>
                        </a:rPr>
                        <a:t>2025</a:t>
                      </a:r>
                      <a:r>
                        <a:rPr lang="ja-JP" altLang="en-US" sz="1600" b="1" dirty="0">
                          <a:solidFill>
                            <a:srgbClr val="00003E"/>
                          </a:solidFill>
                          <a:latin typeface="+mn-ea"/>
                          <a:ea typeface="+mn-ea"/>
                        </a:rPr>
                        <a:t>年</a:t>
                      </a:r>
                      <a:r>
                        <a:rPr lang="en-US" altLang="ja-JP" sz="1600" b="1" dirty="0">
                          <a:solidFill>
                            <a:srgbClr val="00003E"/>
                          </a:solidFill>
                          <a:latin typeface="+mn-ea"/>
                          <a:ea typeface="+mn-ea"/>
                        </a:rPr>
                        <a:t>6</a:t>
                      </a:r>
                      <a:r>
                        <a:rPr lang="ja-JP" altLang="en-US" sz="1600" b="1" dirty="0">
                          <a:solidFill>
                            <a:srgbClr val="00003E"/>
                          </a:solidFill>
                          <a:latin typeface="+mn-ea"/>
                          <a:ea typeface="+mn-ea"/>
                        </a:rPr>
                        <a:t>月</a:t>
                      </a:r>
                      <a:r>
                        <a:rPr lang="en-US" altLang="ja-JP" sz="1600" b="1" dirty="0">
                          <a:solidFill>
                            <a:srgbClr val="00003E"/>
                          </a:solidFill>
                          <a:latin typeface="+mn-ea"/>
                          <a:ea typeface="+mn-ea"/>
                        </a:rPr>
                        <a:t>1</a:t>
                      </a:r>
                      <a:r>
                        <a:rPr lang="ja-JP" altLang="en-US" sz="1600" b="1" dirty="0">
                          <a:solidFill>
                            <a:srgbClr val="00003E"/>
                          </a:solidFill>
                          <a:latin typeface="+mn-ea"/>
                          <a:ea typeface="+mn-ea"/>
                        </a:rPr>
                        <a:t>日　～　</a:t>
                      </a:r>
                      <a:r>
                        <a:rPr lang="en-US" altLang="ja-JP" sz="1600" b="1" dirty="0">
                          <a:solidFill>
                            <a:srgbClr val="00003E"/>
                          </a:solidFill>
                          <a:latin typeface="+mn-ea"/>
                          <a:ea typeface="+mn-ea"/>
                        </a:rPr>
                        <a:t>2025</a:t>
                      </a:r>
                      <a:r>
                        <a:rPr lang="ja-JP" altLang="en-US" sz="1600" b="1" dirty="0">
                          <a:solidFill>
                            <a:srgbClr val="00003E"/>
                          </a:solidFill>
                          <a:latin typeface="+mn-ea"/>
                          <a:ea typeface="+mn-ea"/>
                        </a:rPr>
                        <a:t>年</a:t>
                      </a:r>
                      <a:r>
                        <a:rPr lang="en-US" altLang="ja-JP" sz="1600" b="1" dirty="0">
                          <a:solidFill>
                            <a:srgbClr val="00003E"/>
                          </a:solidFill>
                          <a:latin typeface="+mn-ea"/>
                          <a:ea typeface="+mn-ea"/>
                        </a:rPr>
                        <a:t>9</a:t>
                      </a:r>
                      <a:r>
                        <a:rPr lang="ja-JP" altLang="en-US" sz="1600" b="1" dirty="0">
                          <a:solidFill>
                            <a:srgbClr val="00003E"/>
                          </a:solidFill>
                          <a:latin typeface="+mn-ea"/>
                          <a:ea typeface="+mn-ea"/>
                        </a:rPr>
                        <a:t>月</a:t>
                      </a:r>
                      <a:r>
                        <a:rPr lang="en-US" altLang="ja-JP" sz="1600" b="1" dirty="0">
                          <a:solidFill>
                            <a:srgbClr val="00003E"/>
                          </a:solidFill>
                          <a:latin typeface="+mn-ea"/>
                          <a:ea typeface="+mn-ea"/>
                        </a:rPr>
                        <a:t>30</a:t>
                      </a:r>
                      <a:r>
                        <a:rPr lang="ja-JP" altLang="en-US" sz="1600" b="1" dirty="0">
                          <a:solidFill>
                            <a:srgbClr val="00003E"/>
                          </a:solidFill>
                          <a:latin typeface="+mn-ea"/>
                          <a:ea typeface="+mn-ea"/>
                        </a:rPr>
                        <a:t>日</a:t>
                      </a:r>
                      <a:endParaRPr lang="en-US" altLang="ja-JP" sz="1600" b="1" dirty="0">
                        <a:solidFill>
                          <a:srgbClr val="00003E"/>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80497404"/>
                  </a:ext>
                </a:extLst>
              </a:tr>
              <a:tr h="642777">
                <a:tc>
                  <a:txBody>
                    <a:bodyPr/>
                    <a:lstStyle/>
                    <a:p>
                      <a:pPr algn="ctr"/>
                      <a:r>
                        <a:rPr lang="ja-JP" altLang="en-US" sz="1600" b="1">
                          <a:solidFill>
                            <a:schemeClr val="bg1"/>
                          </a:solidFill>
                          <a:latin typeface="+mn-ea"/>
                          <a:ea typeface="+mn-ea"/>
                        </a:rPr>
                        <a:t>割引内容</a:t>
                      </a:r>
                      <a:endParaRPr kumimoji="1" lang="ja-JP" altLang="en-US" sz="1600" b="1">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lang="ja-JP" altLang="en-US" sz="1600" b="1" dirty="0">
                          <a:solidFill>
                            <a:srgbClr val="C00000"/>
                          </a:solidFill>
                          <a:latin typeface="+mn-ea"/>
                          <a:ea typeface="+mn-ea"/>
                        </a:rPr>
                        <a:t>定価から</a:t>
                      </a:r>
                      <a:r>
                        <a:rPr lang="en-US" altLang="ja-JP" sz="1600" b="1" dirty="0">
                          <a:solidFill>
                            <a:srgbClr val="C00000"/>
                          </a:solidFill>
                          <a:latin typeface="+mn-ea"/>
                          <a:ea typeface="+mn-ea"/>
                        </a:rPr>
                        <a:t>10</a:t>
                      </a:r>
                      <a:r>
                        <a:rPr lang="ja-JP" altLang="en-US" sz="1600" b="1" dirty="0">
                          <a:solidFill>
                            <a:srgbClr val="C00000"/>
                          </a:solidFill>
                          <a:latin typeface="+mn-ea"/>
                          <a:ea typeface="+mn-ea"/>
                        </a:rPr>
                        <a:t>％割引</a:t>
                      </a:r>
                      <a:endParaRPr lang="en-US" altLang="ja-JP" sz="1600" b="1" dirty="0">
                        <a:solidFill>
                          <a:srgbClr val="C00000"/>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05098263"/>
                  </a:ext>
                </a:extLst>
              </a:tr>
              <a:tr h="674133">
                <a:tc>
                  <a:txBody>
                    <a:bodyPr/>
                    <a:lstStyle/>
                    <a:p>
                      <a:pPr algn="ctr"/>
                      <a:r>
                        <a:rPr lang="ja-JP" altLang="en-US" sz="1600" b="1">
                          <a:solidFill>
                            <a:schemeClr val="bg1"/>
                          </a:solidFill>
                          <a:latin typeface="+mn-ea"/>
                          <a:ea typeface="+mn-ea"/>
                        </a:rPr>
                        <a:t>適用条件</a:t>
                      </a:r>
                      <a:endParaRPr kumimoji="1" lang="ja-JP" altLang="en-US" sz="1600" b="1">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3E"/>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lang="ja-JP" altLang="en-US" sz="1600" b="1" dirty="0">
                          <a:solidFill>
                            <a:srgbClr val="C00000"/>
                          </a:solidFill>
                          <a:latin typeface="+mn-ea"/>
                          <a:ea typeface="+mn-ea"/>
                        </a:rPr>
                        <a:t>トピックス</a:t>
                      </a:r>
                      <a:r>
                        <a:rPr lang="en-US" altLang="ja-JP" sz="1600" b="1" dirty="0">
                          <a:solidFill>
                            <a:srgbClr val="C00000"/>
                          </a:solidFill>
                          <a:latin typeface="+mn-ea"/>
                          <a:ea typeface="+mn-ea"/>
                        </a:rPr>
                        <a:t>PR</a:t>
                      </a:r>
                      <a:r>
                        <a:rPr lang="ja-JP" altLang="en-US" sz="1600" b="1" dirty="0">
                          <a:solidFill>
                            <a:srgbClr val="C00000"/>
                          </a:solidFill>
                          <a:latin typeface="+mn-ea"/>
                          <a:ea typeface="+mn-ea"/>
                        </a:rPr>
                        <a:t>　</a:t>
                      </a:r>
                      <a:r>
                        <a:rPr lang="en-US" altLang="ja-JP" sz="1600" b="1" dirty="0">
                          <a:solidFill>
                            <a:srgbClr val="C00000"/>
                          </a:solidFill>
                          <a:latin typeface="+mn-ea"/>
                          <a:ea typeface="+mn-ea"/>
                        </a:rPr>
                        <a:t>MD</a:t>
                      </a:r>
                      <a:r>
                        <a:rPr lang="ja-JP" altLang="en-US" sz="1600" b="1" dirty="0">
                          <a:solidFill>
                            <a:srgbClr val="C00000"/>
                          </a:solidFill>
                          <a:latin typeface="+mn-ea"/>
                          <a:ea typeface="+mn-ea"/>
                        </a:rPr>
                        <a:t>　または　</a:t>
                      </a:r>
                      <a:r>
                        <a:rPr lang="en-US" altLang="ja-JP" sz="1600" b="1" dirty="0">
                          <a:solidFill>
                            <a:srgbClr val="C00000"/>
                          </a:solidFill>
                          <a:latin typeface="+mn-ea"/>
                          <a:ea typeface="+mn-ea"/>
                        </a:rPr>
                        <a:t>PC</a:t>
                      </a:r>
                      <a:r>
                        <a:rPr lang="ja-JP" altLang="en-US" sz="1600" b="1" dirty="0">
                          <a:solidFill>
                            <a:srgbClr val="C00000"/>
                          </a:solidFill>
                          <a:latin typeface="+mn-ea"/>
                          <a:ea typeface="+mn-ea"/>
                        </a:rPr>
                        <a:t>の初回出稿時</a:t>
                      </a:r>
                      <a:endParaRPr lang="en-US" altLang="ja-JP" sz="1600" b="1" dirty="0">
                        <a:solidFill>
                          <a:srgbClr val="C00000"/>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1800232151"/>
                  </a:ext>
                </a:extLst>
              </a:tr>
            </a:tbl>
          </a:graphicData>
        </a:graphic>
      </p:graphicFrame>
    </p:spTree>
    <p:extLst>
      <p:ext uri="{BB962C8B-B14F-4D97-AF65-F5344CB8AC3E}">
        <p14:creationId xmlns:p14="http://schemas.microsoft.com/office/powerpoint/2010/main" val="26883886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E8D4C3-6959-7380-A02C-3FB030667A55}"/>
              </a:ext>
            </a:extLst>
          </p:cNvPr>
          <p:cNvSpPr>
            <a:spLocks noGrp="1"/>
          </p:cNvSpPr>
          <p:nvPr>
            <p:ph type="ctrTitle"/>
          </p:nvPr>
        </p:nvSpPr>
        <p:spPr/>
        <p:txBody>
          <a:bodyPr/>
          <a:lstStyle/>
          <a:p>
            <a:r>
              <a:rPr kumimoji="1" lang="ja-JP" altLang="en-US"/>
              <a:t>早期予約割引</a:t>
            </a:r>
          </a:p>
        </p:txBody>
      </p:sp>
      <p:sp>
        <p:nvSpPr>
          <p:cNvPr id="4" name="テキスト プレースホルダー 3">
            <a:extLst>
              <a:ext uri="{FF2B5EF4-FFF2-40B4-BE49-F238E27FC236}">
                <a16:creationId xmlns:a16="http://schemas.microsoft.com/office/drawing/2014/main" id="{E75D0904-FEC5-B335-FBAB-315B89271BF6}"/>
              </a:ext>
            </a:extLst>
          </p:cNvPr>
          <p:cNvSpPr>
            <a:spLocks noGrp="1"/>
          </p:cNvSpPr>
          <p:nvPr>
            <p:ph type="body" sz="quarter" idx="10"/>
          </p:nvPr>
        </p:nvSpPr>
        <p:spPr/>
        <p:txBody>
          <a:bodyPr/>
          <a:lstStyle/>
          <a:p>
            <a:pPr eaLnBrk="1" fontAlgn="auto" hangingPunct="1">
              <a:spcAft>
                <a:spcPts val="0"/>
              </a:spcAft>
              <a:defRPr/>
            </a:pPr>
            <a:r>
              <a:rPr lang="ja-JP" altLang="en-US" sz="1600">
                <a:solidFill>
                  <a:schemeClr val="tx1"/>
                </a:solidFill>
              </a:rPr>
              <a:t>トピックス</a:t>
            </a:r>
            <a:r>
              <a:rPr lang="en-US" altLang="ja-JP" sz="1600">
                <a:solidFill>
                  <a:schemeClr val="tx1"/>
                </a:solidFill>
              </a:rPr>
              <a:t>PR MD</a:t>
            </a:r>
            <a:r>
              <a:rPr lang="ja-JP" altLang="en-US" sz="1600">
                <a:solidFill>
                  <a:schemeClr val="tx1"/>
                </a:solidFill>
              </a:rPr>
              <a:t>またはトピックス</a:t>
            </a:r>
            <a:r>
              <a:rPr lang="en-US" altLang="ja-JP" sz="1600">
                <a:solidFill>
                  <a:schemeClr val="tx1"/>
                </a:solidFill>
              </a:rPr>
              <a:t>PR</a:t>
            </a:r>
            <a:r>
              <a:rPr lang="ja-JP" altLang="en-US" sz="1600">
                <a:solidFill>
                  <a:schemeClr val="tx1"/>
                </a:solidFill>
              </a:rPr>
              <a:t> </a:t>
            </a:r>
            <a:r>
              <a:rPr lang="en-US" altLang="ja-JP" sz="1600">
                <a:solidFill>
                  <a:schemeClr val="tx1"/>
                </a:solidFill>
              </a:rPr>
              <a:t>PC</a:t>
            </a:r>
            <a:r>
              <a:rPr lang="ja-JP" altLang="en-US" sz="1600">
                <a:solidFill>
                  <a:schemeClr val="tx1"/>
                </a:solidFill>
              </a:rPr>
              <a:t>を掲載日の</a:t>
            </a:r>
            <a:r>
              <a:rPr lang="en-US" altLang="ja-JP" sz="1600" b="1">
                <a:solidFill>
                  <a:schemeClr val="tx1"/>
                </a:solidFill>
              </a:rPr>
              <a:t>2</a:t>
            </a:r>
            <a:r>
              <a:rPr lang="ja-JP" altLang="en-US" sz="1600" b="1">
                <a:solidFill>
                  <a:schemeClr val="tx1"/>
                </a:solidFill>
              </a:rPr>
              <a:t>か月前にご予約いただく場合</a:t>
            </a:r>
            <a:r>
              <a:rPr lang="ja-JP" altLang="en-US" sz="1600">
                <a:solidFill>
                  <a:schemeClr val="tx1"/>
                </a:solidFill>
              </a:rPr>
              <a:t>、特別割引価格をご提供します。</a:t>
            </a:r>
          </a:p>
        </p:txBody>
      </p:sp>
      <p:graphicFrame>
        <p:nvGraphicFramePr>
          <p:cNvPr id="5" name="表 4">
            <a:extLst>
              <a:ext uri="{FF2B5EF4-FFF2-40B4-BE49-F238E27FC236}">
                <a16:creationId xmlns:a16="http://schemas.microsoft.com/office/drawing/2014/main" id="{0D9462AE-9C83-BA96-54D8-6F17C3CDC0B7}"/>
              </a:ext>
            </a:extLst>
          </p:cNvPr>
          <p:cNvGraphicFramePr>
            <a:graphicFrameLocks noGrp="1"/>
          </p:cNvGraphicFramePr>
          <p:nvPr/>
        </p:nvGraphicFramePr>
        <p:xfrm>
          <a:off x="1517953" y="1750113"/>
          <a:ext cx="9153451" cy="2896228"/>
        </p:xfrm>
        <a:graphic>
          <a:graphicData uri="http://schemas.openxmlformats.org/drawingml/2006/table">
            <a:tbl>
              <a:tblPr bandRow="1">
                <a:tableStyleId>{5C22544A-7EE6-4342-B048-85BDC9FD1C3A}</a:tableStyleId>
              </a:tblPr>
              <a:tblGrid>
                <a:gridCol w="1909135">
                  <a:extLst>
                    <a:ext uri="{9D8B030D-6E8A-4147-A177-3AD203B41FA5}">
                      <a16:colId xmlns:a16="http://schemas.microsoft.com/office/drawing/2014/main" val="1597581053"/>
                    </a:ext>
                  </a:extLst>
                </a:gridCol>
                <a:gridCol w="7244316">
                  <a:extLst>
                    <a:ext uri="{9D8B030D-6E8A-4147-A177-3AD203B41FA5}">
                      <a16:colId xmlns:a16="http://schemas.microsoft.com/office/drawing/2014/main" val="1485574004"/>
                    </a:ext>
                  </a:extLst>
                </a:gridCol>
              </a:tblGrid>
              <a:tr h="905186">
                <a:tc>
                  <a:txBody>
                    <a:bodyPr/>
                    <a:lstStyle/>
                    <a:p>
                      <a:pPr algn="ctr"/>
                      <a:r>
                        <a:rPr lang="ja-JP" altLang="en-US" sz="1600" b="1">
                          <a:solidFill>
                            <a:schemeClr val="bg1"/>
                          </a:solidFill>
                          <a:latin typeface="+mn-ea"/>
                          <a:ea typeface="+mn-ea"/>
                        </a:rPr>
                        <a:t>対象商品</a:t>
                      </a:r>
                      <a:endParaRPr kumimoji="1" lang="ja-JP" altLang="en-US" sz="1600" b="1">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rgbClr val="0D0D0D"/>
                          </a:solidFill>
                          <a:latin typeface="+mn-ea"/>
                          <a:ea typeface="+mn-ea"/>
                        </a:rPr>
                        <a:t>Yahoo! JAPAN</a:t>
                      </a:r>
                      <a:r>
                        <a:rPr lang="ja-JP" altLang="en-US" sz="1600" dirty="0">
                          <a:solidFill>
                            <a:srgbClr val="0D0D0D"/>
                          </a:solidFill>
                          <a:latin typeface="+mn-ea"/>
                          <a:ea typeface="+mn-ea"/>
                        </a:rPr>
                        <a:t>　トップページ　トピックス</a:t>
                      </a:r>
                      <a:r>
                        <a:rPr lang="en-US" altLang="ja-JP" sz="1600" dirty="0">
                          <a:solidFill>
                            <a:srgbClr val="0D0D0D"/>
                          </a:solidFill>
                          <a:latin typeface="+mn-ea"/>
                          <a:ea typeface="+mn-ea"/>
                        </a:rPr>
                        <a:t>PR</a:t>
                      </a:r>
                      <a:r>
                        <a:rPr lang="ja-JP" altLang="en-US" sz="1600" dirty="0">
                          <a:solidFill>
                            <a:srgbClr val="0D0D0D"/>
                          </a:solidFill>
                          <a:latin typeface="+mn-ea"/>
                          <a:ea typeface="+mn-ea"/>
                        </a:rPr>
                        <a:t>　</a:t>
                      </a:r>
                      <a:r>
                        <a:rPr lang="en-US" altLang="ja-JP" sz="1600" dirty="0">
                          <a:solidFill>
                            <a:srgbClr val="0D0D0D"/>
                          </a:solidFill>
                          <a:latin typeface="+mn-ea"/>
                          <a:ea typeface="+mn-ea"/>
                        </a:rPr>
                        <a:t>MD </a:t>
                      </a:r>
                      <a:r>
                        <a:rPr lang="ja-JP" altLang="en-US" sz="1600" dirty="0">
                          <a:solidFill>
                            <a:srgbClr val="0D0D0D"/>
                          </a:solidFill>
                          <a:latin typeface="+mn-ea"/>
                          <a:ea typeface="+mn-ea"/>
                        </a:rPr>
                        <a:t>および </a:t>
                      </a:r>
                      <a:r>
                        <a:rPr lang="en-US" altLang="ja-JP" sz="1600" dirty="0">
                          <a:solidFill>
                            <a:srgbClr val="0D0D0D"/>
                          </a:solidFill>
                          <a:latin typeface="+mn-ea"/>
                          <a:ea typeface="+mn-ea"/>
                        </a:rPr>
                        <a:t>PC </a:t>
                      </a:r>
                      <a:r>
                        <a:rPr lang="ja-JP" altLang="en-US" sz="1600" dirty="0">
                          <a:solidFill>
                            <a:srgbClr val="0D0D0D"/>
                          </a:solidFill>
                          <a:latin typeface="+mn-ea"/>
                          <a:ea typeface="+mn-ea"/>
                        </a:rPr>
                        <a:t>全商品</a:t>
                      </a: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3540950353"/>
                  </a:ext>
                </a:extLst>
              </a:tr>
              <a:tr h="674132">
                <a:tc>
                  <a:txBody>
                    <a:bodyPr/>
                    <a:lstStyle/>
                    <a:p>
                      <a:pPr algn="ctr"/>
                      <a:r>
                        <a:rPr lang="ja-JP" altLang="en-US" sz="1600" b="1">
                          <a:solidFill>
                            <a:schemeClr val="bg1"/>
                          </a:solidFill>
                          <a:latin typeface="+mn-ea"/>
                          <a:ea typeface="+mn-ea"/>
                        </a:rPr>
                        <a:t>対象掲載期間</a:t>
                      </a:r>
                      <a:endParaRPr kumimoji="1" lang="ja-JP" altLang="en-US" sz="1600" b="1">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b="1">
                          <a:solidFill>
                            <a:srgbClr val="00003E"/>
                          </a:solidFill>
                          <a:latin typeface="+mn-ea"/>
                          <a:ea typeface="+mn-ea"/>
                        </a:rPr>
                        <a:t>2025</a:t>
                      </a:r>
                      <a:r>
                        <a:rPr lang="ja-JP" altLang="en-US" sz="1600" b="1">
                          <a:solidFill>
                            <a:srgbClr val="00003E"/>
                          </a:solidFill>
                          <a:latin typeface="+mn-ea"/>
                          <a:ea typeface="+mn-ea"/>
                        </a:rPr>
                        <a:t>年</a:t>
                      </a:r>
                      <a:r>
                        <a:rPr lang="en-US" altLang="ja-JP" sz="1600" b="1">
                          <a:solidFill>
                            <a:srgbClr val="00003E"/>
                          </a:solidFill>
                          <a:latin typeface="+mn-ea"/>
                          <a:ea typeface="+mn-ea"/>
                        </a:rPr>
                        <a:t>6</a:t>
                      </a:r>
                      <a:r>
                        <a:rPr lang="ja-JP" altLang="en-US" sz="1600" b="1">
                          <a:solidFill>
                            <a:srgbClr val="00003E"/>
                          </a:solidFill>
                          <a:latin typeface="+mn-ea"/>
                          <a:ea typeface="+mn-ea"/>
                        </a:rPr>
                        <a:t>月</a:t>
                      </a:r>
                      <a:r>
                        <a:rPr lang="en-US" altLang="ja-JP" sz="1600" b="1">
                          <a:solidFill>
                            <a:srgbClr val="00003E"/>
                          </a:solidFill>
                          <a:latin typeface="+mn-ea"/>
                          <a:ea typeface="+mn-ea"/>
                        </a:rPr>
                        <a:t>1</a:t>
                      </a:r>
                      <a:r>
                        <a:rPr lang="ja-JP" altLang="en-US" sz="1600" b="1">
                          <a:solidFill>
                            <a:srgbClr val="00003E"/>
                          </a:solidFill>
                          <a:latin typeface="+mn-ea"/>
                          <a:ea typeface="+mn-ea"/>
                        </a:rPr>
                        <a:t>日　～　</a:t>
                      </a:r>
                      <a:r>
                        <a:rPr lang="en-US" altLang="ja-JP" sz="1600" b="1">
                          <a:solidFill>
                            <a:srgbClr val="00003E"/>
                          </a:solidFill>
                          <a:latin typeface="+mn-ea"/>
                          <a:ea typeface="+mn-ea"/>
                        </a:rPr>
                        <a:t>2025</a:t>
                      </a:r>
                      <a:r>
                        <a:rPr lang="ja-JP" altLang="en-US" sz="1600" b="1">
                          <a:solidFill>
                            <a:srgbClr val="00003E"/>
                          </a:solidFill>
                          <a:latin typeface="+mn-ea"/>
                          <a:ea typeface="+mn-ea"/>
                        </a:rPr>
                        <a:t>年</a:t>
                      </a:r>
                      <a:r>
                        <a:rPr lang="en-US" altLang="ja-JP" sz="1600" b="1">
                          <a:solidFill>
                            <a:srgbClr val="00003E"/>
                          </a:solidFill>
                          <a:latin typeface="+mn-ea"/>
                          <a:ea typeface="+mn-ea"/>
                        </a:rPr>
                        <a:t>9</a:t>
                      </a:r>
                      <a:r>
                        <a:rPr lang="ja-JP" altLang="en-US" sz="1600" b="1">
                          <a:solidFill>
                            <a:srgbClr val="00003E"/>
                          </a:solidFill>
                          <a:latin typeface="+mn-ea"/>
                          <a:ea typeface="+mn-ea"/>
                        </a:rPr>
                        <a:t>月</a:t>
                      </a:r>
                      <a:r>
                        <a:rPr lang="en-US" altLang="ja-JP" sz="1600" b="1">
                          <a:solidFill>
                            <a:srgbClr val="00003E"/>
                          </a:solidFill>
                          <a:latin typeface="+mn-ea"/>
                          <a:ea typeface="+mn-ea"/>
                        </a:rPr>
                        <a:t>30</a:t>
                      </a:r>
                      <a:r>
                        <a:rPr lang="ja-JP" altLang="en-US" sz="1600" b="1">
                          <a:solidFill>
                            <a:srgbClr val="00003E"/>
                          </a:solidFill>
                          <a:latin typeface="+mn-ea"/>
                          <a:ea typeface="+mn-ea"/>
                        </a:rPr>
                        <a:t>日</a:t>
                      </a:r>
                      <a:endParaRPr lang="en-US" altLang="ja-JP" sz="1600" b="1">
                        <a:solidFill>
                          <a:srgbClr val="00003E"/>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80497404"/>
                  </a:ext>
                </a:extLst>
              </a:tr>
              <a:tr h="642777">
                <a:tc>
                  <a:txBody>
                    <a:bodyPr/>
                    <a:lstStyle/>
                    <a:p>
                      <a:pPr algn="ctr"/>
                      <a:r>
                        <a:rPr lang="ja-JP" altLang="en-US" sz="1600" b="1">
                          <a:solidFill>
                            <a:schemeClr val="bg1"/>
                          </a:solidFill>
                          <a:latin typeface="+mn-ea"/>
                          <a:ea typeface="+mn-ea"/>
                        </a:rPr>
                        <a:t>割引内容</a:t>
                      </a:r>
                      <a:endParaRPr kumimoji="1" lang="ja-JP" altLang="en-US" sz="1600" b="1">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lang="ja-JP" altLang="en-US" sz="1600" b="1">
                          <a:solidFill>
                            <a:srgbClr val="C00000"/>
                          </a:solidFill>
                          <a:latin typeface="+mn-ea"/>
                          <a:ea typeface="+mn-ea"/>
                        </a:rPr>
                        <a:t>定価から</a:t>
                      </a:r>
                      <a:r>
                        <a:rPr lang="en-US" altLang="ja-JP" sz="1600" b="1">
                          <a:solidFill>
                            <a:srgbClr val="C00000"/>
                          </a:solidFill>
                          <a:latin typeface="+mn-ea"/>
                          <a:ea typeface="+mn-ea"/>
                        </a:rPr>
                        <a:t>15</a:t>
                      </a:r>
                      <a:r>
                        <a:rPr lang="ja-JP" altLang="en-US" sz="1600" b="1">
                          <a:solidFill>
                            <a:srgbClr val="C00000"/>
                          </a:solidFill>
                          <a:latin typeface="+mn-ea"/>
                          <a:ea typeface="+mn-ea"/>
                        </a:rPr>
                        <a:t>％割引</a:t>
                      </a:r>
                      <a:endParaRPr lang="en-US" altLang="ja-JP" sz="1600" b="1">
                        <a:solidFill>
                          <a:srgbClr val="C00000"/>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05098263"/>
                  </a:ext>
                </a:extLst>
              </a:tr>
              <a:tr h="674133">
                <a:tc>
                  <a:txBody>
                    <a:bodyPr/>
                    <a:lstStyle/>
                    <a:p>
                      <a:pPr algn="ctr"/>
                      <a:r>
                        <a:rPr lang="ja-JP" altLang="en-US" sz="1600" b="1">
                          <a:solidFill>
                            <a:schemeClr val="bg1"/>
                          </a:solidFill>
                          <a:latin typeface="+mn-ea"/>
                          <a:ea typeface="+mn-ea"/>
                        </a:rPr>
                        <a:t>適用条件</a:t>
                      </a:r>
                      <a:endParaRPr kumimoji="1" lang="ja-JP" altLang="en-US" sz="1600" b="1">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3E"/>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kumimoji="1" lang="ja-JP" altLang="en-US" sz="1600" b="1" dirty="0">
                          <a:solidFill>
                            <a:srgbClr val="C00000"/>
                          </a:solidFill>
                          <a:latin typeface="+mn-ea"/>
                          <a:ea typeface="+mn-ea"/>
                        </a:rPr>
                        <a:t>掲載日の</a:t>
                      </a:r>
                      <a:r>
                        <a:rPr kumimoji="1" lang="en-US" altLang="ja-JP" sz="1600" b="1" dirty="0">
                          <a:solidFill>
                            <a:srgbClr val="C00000"/>
                          </a:solidFill>
                          <a:latin typeface="+mn-ea"/>
                          <a:ea typeface="+mn-ea"/>
                        </a:rPr>
                        <a:t>2</a:t>
                      </a:r>
                      <a:r>
                        <a:rPr kumimoji="1" lang="ja-JP" altLang="en-US" sz="1600" b="1" dirty="0">
                          <a:solidFill>
                            <a:srgbClr val="C00000"/>
                          </a:solidFill>
                          <a:latin typeface="+mn-ea"/>
                          <a:ea typeface="+mn-ea"/>
                        </a:rPr>
                        <a:t>か月前に予約完了</a:t>
                      </a: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1800232151"/>
                  </a:ext>
                </a:extLst>
              </a:tr>
            </a:tbl>
          </a:graphicData>
        </a:graphic>
      </p:graphicFrame>
      <p:sp>
        <p:nvSpPr>
          <p:cNvPr id="6" name="テキスト ボックス 5">
            <a:extLst>
              <a:ext uri="{FF2B5EF4-FFF2-40B4-BE49-F238E27FC236}">
                <a16:creationId xmlns:a16="http://schemas.microsoft.com/office/drawing/2014/main" id="{451BB9BE-DA16-1781-5051-35E0489BB71C}"/>
              </a:ext>
            </a:extLst>
          </p:cNvPr>
          <p:cNvSpPr txBox="1"/>
          <p:nvPr/>
        </p:nvSpPr>
        <p:spPr>
          <a:xfrm>
            <a:off x="587375" y="5172808"/>
            <a:ext cx="11114768" cy="738664"/>
          </a:xfrm>
          <a:prstGeom prst="rect">
            <a:avLst/>
          </a:prstGeom>
          <a:noFill/>
        </p:spPr>
        <p:txBody>
          <a:bodyPr wrap="square" rtlCol="0">
            <a:spAutoFit/>
          </a:bodyPr>
          <a:lstStyle/>
          <a:p>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 他割引プランとの併用は不可です。前ページの初回限定割引との併用も不可です。</a:t>
            </a:r>
            <a:endParaRPr lang="en-US" altLang="ja-JP" sz="1400" dirty="0">
              <a:solidFill>
                <a:srgbClr val="0D0D0D"/>
              </a:solidFill>
              <a:latin typeface="メイリオ" panose="020B0604030504040204" pitchFamily="50" charset="-128"/>
              <a:ea typeface="メイリオ" panose="020B0604030504040204" pitchFamily="50" charset="-128"/>
            </a:endParaRPr>
          </a:p>
          <a:p>
            <a:r>
              <a:rPr lang="en-US" altLang="ja-JP" sz="1400" dirty="0">
                <a:solidFill>
                  <a:srgbClr val="0D0D0D"/>
                </a:solidFill>
                <a:latin typeface="メイリオ" panose="020B0604030504040204" pitchFamily="50" charset="-128"/>
                <a:ea typeface="メイリオ" panose="020B0604030504040204" pitchFamily="50" charset="-128"/>
              </a:rPr>
              <a:t>※ </a:t>
            </a:r>
            <a:r>
              <a:rPr lang="ja-JP" altLang="en-US" sz="1400" dirty="0">
                <a:solidFill>
                  <a:srgbClr val="0D0D0D"/>
                </a:solidFill>
                <a:latin typeface="メイリオ" panose="020B0604030504040204" pitchFamily="50" charset="-128"/>
                <a:ea typeface="メイリオ" panose="020B0604030504040204" pitchFamily="50" charset="-128"/>
              </a:rPr>
              <a:t>適用回数に上限はありません。</a:t>
            </a:r>
            <a:endParaRPr lang="en-US" altLang="ja-JP" sz="1400" dirty="0">
              <a:solidFill>
                <a:srgbClr val="0D0D0D"/>
              </a:solidFill>
              <a:latin typeface="メイリオ" panose="020B0604030504040204" pitchFamily="50" charset="-128"/>
              <a:ea typeface="メイリオ" panose="020B0604030504040204" pitchFamily="50" charset="-128"/>
            </a:endParaRPr>
          </a:p>
          <a:p>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 実施確定後は、通常価格で予約いただき、予約翌日までに弊社営業に割引適用希望の旨ご連絡ください。</a:t>
            </a:r>
            <a:endParaRPr lang="en-US" altLang="ja-JP" sz="1400" dirty="0">
              <a:solidFill>
                <a:srgbClr val="0D0D0D"/>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26068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60A225-DF23-9D02-57AE-3E200FFA0AE8}"/>
              </a:ext>
            </a:extLst>
          </p:cNvPr>
          <p:cNvSpPr>
            <a:spLocks noGrp="1"/>
          </p:cNvSpPr>
          <p:nvPr>
            <p:ph type="ctrTitle"/>
          </p:nvPr>
        </p:nvSpPr>
        <p:spPr/>
        <p:txBody>
          <a:bodyPr/>
          <a:lstStyle/>
          <a:p>
            <a:r>
              <a:rPr kumimoji="1" lang="en-US" altLang="ja-JP" sz="2400"/>
              <a:t>LINE</a:t>
            </a:r>
            <a:r>
              <a:rPr kumimoji="1" lang="ja-JP" altLang="en-US" sz="2400"/>
              <a:t>ヤフー　同時出稿割引</a:t>
            </a:r>
          </a:p>
        </p:txBody>
      </p:sp>
      <p:graphicFrame>
        <p:nvGraphicFramePr>
          <p:cNvPr id="8" name="表 7">
            <a:extLst>
              <a:ext uri="{FF2B5EF4-FFF2-40B4-BE49-F238E27FC236}">
                <a16:creationId xmlns:a16="http://schemas.microsoft.com/office/drawing/2014/main" id="{490BE918-0F1E-40AC-5B1F-1D9F51264EE9}"/>
              </a:ext>
            </a:extLst>
          </p:cNvPr>
          <p:cNvGraphicFramePr>
            <a:graphicFrameLocks noGrp="1"/>
          </p:cNvGraphicFramePr>
          <p:nvPr/>
        </p:nvGraphicFramePr>
        <p:xfrm>
          <a:off x="672950" y="2737796"/>
          <a:ext cx="10778649" cy="2109158"/>
        </p:xfrm>
        <a:graphic>
          <a:graphicData uri="http://schemas.openxmlformats.org/drawingml/2006/table">
            <a:tbl>
              <a:tblPr/>
              <a:tblGrid>
                <a:gridCol w="2412662">
                  <a:extLst>
                    <a:ext uri="{9D8B030D-6E8A-4147-A177-3AD203B41FA5}">
                      <a16:colId xmlns:a16="http://schemas.microsoft.com/office/drawing/2014/main" val="645405953"/>
                    </a:ext>
                  </a:extLst>
                </a:gridCol>
                <a:gridCol w="4552545">
                  <a:extLst>
                    <a:ext uri="{9D8B030D-6E8A-4147-A177-3AD203B41FA5}">
                      <a16:colId xmlns:a16="http://schemas.microsoft.com/office/drawing/2014/main" val="4225100490"/>
                    </a:ext>
                  </a:extLst>
                </a:gridCol>
                <a:gridCol w="3813442">
                  <a:extLst>
                    <a:ext uri="{9D8B030D-6E8A-4147-A177-3AD203B41FA5}">
                      <a16:colId xmlns:a16="http://schemas.microsoft.com/office/drawing/2014/main" val="2569690539"/>
                    </a:ext>
                  </a:extLst>
                </a:gridCol>
              </a:tblGrid>
              <a:tr h="350591">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endParaRPr kumimoji="1" lang="ja-JP" altLang="en-US" sz="1800" b="0" i="0" u="none" strike="noStrike" kern="1200">
                        <a:solidFill>
                          <a:srgbClr val="F2F2F2"/>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ja-JP" altLang="en-US" sz="1800" b="0" i="0" u="none" strike="noStrike" kern="1200">
                          <a:solidFill>
                            <a:srgbClr val="F2F2F2"/>
                          </a:solidFill>
                          <a:effectLst/>
                          <a:latin typeface="メイリオ" panose="020B0604030504040204" pitchFamily="50" charset="-128"/>
                          <a:ea typeface="メイリオ" panose="020B0604030504040204" pitchFamily="50" charset="-128"/>
                          <a:cs typeface="+mn-cs"/>
                        </a:rPr>
                        <a:t>対象商品</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rtl="0" fontAlgn="ctr"/>
                      <a:r>
                        <a:rPr kumimoji="1" lang="ja-JP" altLang="en-US" sz="1800" b="0" i="0" u="none" strike="noStrike" kern="1200">
                          <a:solidFill>
                            <a:srgbClr val="F2F2F2"/>
                          </a:solidFill>
                          <a:effectLst/>
                          <a:latin typeface="メイリオ" panose="020B0604030504040204" pitchFamily="50" charset="-128"/>
                          <a:ea typeface="メイリオ" panose="020B0604030504040204" pitchFamily="50" charset="-128"/>
                          <a:cs typeface="+mn-cs"/>
                        </a:rPr>
                        <a:t>割引率</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620721856"/>
                  </a:ext>
                </a:extLst>
              </a:tr>
              <a:tr h="399431">
                <a:tc row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lvl="0" algn="ctr" rtl="0" fontAlgn="ctr"/>
                      <a:r>
                        <a:rPr kumimoji="1" lang="en-US" altLang="ja-JP" sz="1800" b="0" i="0"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Yahoo!</a:t>
                      </a:r>
                      <a:r>
                        <a:rPr kumimoji="1" lang="ja-JP" altLang="en-US" sz="1800" b="0" i="0"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 </a:t>
                      </a:r>
                      <a:r>
                        <a:rPr kumimoji="1" lang="en-US" altLang="ja-JP" sz="1800" b="0" i="0"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JAPAN</a:t>
                      </a:r>
                      <a:r>
                        <a:rPr kumimoji="1" lang="ja-JP" altLang="en-US" sz="1800" b="0" i="0"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商品</a:t>
                      </a:r>
                      <a:endParaRPr kumimoji="1" lang="en-US" altLang="ja-JP" sz="1800" b="0" i="0"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lvl="0" algn="ctr" rtl="0" fontAlgn="ctr"/>
                      <a:r>
                        <a:rPr kumimoji="1" lang="ja-JP" altLang="en-US" sz="1800" b="0" i="0"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トップページ　トピックス</a:t>
                      </a:r>
                      <a:r>
                        <a:rPr kumimoji="1" lang="en-US" altLang="ja-JP" sz="1800" b="0" i="0"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PR</a:t>
                      </a:r>
                      <a:r>
                        <a:rPr kumimoji="1" lang="ja-JP" altLang="en-US" sz="1800" b="0" i="0"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　全商品</a:t>
                      </a:r>
                      <a:endParaRPr kumimoji="1" lang="en-US" altLang="ja-JP" sz="1800" b="0" i="0"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lvl="0" algn="ctr" rtl="0" fontAlgn="ctr"/>
                      <a:r>
                        <a:rPr kumimoji="1" lang="en-US" altLang="ja-JP" sz="2400" b="1" i="0" kern="1200">
                          <a:solidFill>
                            <a:srgbClr val="C00000"/>
                          </a:solidFill>
                          <a:effectLst/>
                          <a:latin typeface="メイリオ" panose="020B0604030504040204" pitchFamily="50" charset="-128"/>
                          <a:ea typeface="メイリオ" panose="020B0604030504040204" pitchFamily="50" charset="-128"/>
                          <a:cs typeface="+mn-cs"/>
                        </a:rPr>
                        <a:t>10</a:t>
                      </a:r>
                      <a:r>
                        <a:rPr kumimoji="1" lang="ja-JP" altLang="en-US" sz="2400" b="1" i="0" kern="1200">
                          <a:solidFill>
                            <a:srgbClr val="C00000"/>
                          </a:solidFill>
                          <a:effectLst/>
                          <a:latin typeface="メイリオ" panose="020B0604030504040204" pitchFamily="50" charset="-128"/>
                          <a:ea typeface="メイリオ" panose="020B0604030504040204" pitchFamily="50" charset="-128"/>
                          <a:cs typeface="+mn-cs"/>
                        </a:rPr>
                        <a:t>％</a:t>
                      </a:r>
                      <a:endParaRPr kumimoji="1" lang="en-US" altLang="ja-JP" sz="2400" b="1" i="0"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79924255"/>
                  </a:ext>
                </a:extLst>
              </a:tr>
              <a:tr h="793727">
                <a:tc vMerge="1">
                  <a:txBody>
                    <a:bodyPr/>
                    <a:lstStyle/>
                    <a:p>
                      <a:pPr lvl="0" algn="ctr" rtl="0" fontAlgn="ctr"/>
                      <a:endParaRPr kumimoji="1" lang="en-US" altLang="ja-JP" sz="1800" b="0" i="0" kern="1200">
                        <a:solidFill>
                          <a:schemeClr val="tx1">
                            <a:lumMod val="75000"/>
                            <a:lumOff val="25000"/>
                          </a:schemeClr>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lvl="0" algn="ctr" rtl="0" fontAlgn="ctr"/>
                      <a:r>
                        <a:rPr kumimoji="1" lang="ja-JP" altLang="en-US" sz="1800" b="0" i="0"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ブランドパネル　全商品</a:t>
                      </a:r>
                      <a:endParaRPr kumimoji="1" lang="en-US" altLang="ja-JP" sz="1800" b="0" i="0"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lvl="0" algn="ctr" rtl="0" fontAlgn="ctr"/>
                      <a:r>
                        <a:rPr kumimoji="1" lang="ja-JP" altLang="en-US" sz="1800" b="1" i="0" kern="1200">
                          <a:solidFill>
                            <a:srgbClr val="C00000"/>
                          </a:solidFill>
                          <a:effectLst/>
                          <a:latin typeface="メイリオ" panose="020B0604030504040204" pitchFamily="50" charset="-128"/>
                          <a:ea typeface="メイリオ" panose="020B0604030504040204" pitchFamily="50" charset="-128"/>
                          <a:cs typeface="+mn-cs"/>
                        </a:rPr>
                        <a:t>ターゲティング　</a:t>
                      </a:r>
                      <a:r>
                        <a:rPr kumimoji="1" lang="en-US" altLang="ja-JP" sz="2400" b="1" i="0" kern="1200">
                          <a:solidFill>
                            <a:srgbClr val="C00000"/>
                          </a:solidFill>
                          <a:effectLst/>
                          <a:latin typeface="メイリオ" panose="020B0604030504040204" pitchFamily="50" charset="-128"/>
                          <a:ea typeface="メイリオ" panose="020B0604030504040204" pitchFamily="50" charset="-128"/>
                          <a:cs typeface="+mn-cs"/>
                        </a:rPr>
                        <a:t>10</a:t>
                      </a:r>
                      <a:r>
                        <a:rPr kumimoji="1" lang="ja-JP" altLang="en-US" sz="2400" b="1" i="0" kern="1200">
                          <a:solidFill>
                            <a:srgbClr val="C00000"/>
                          </a:solidFill>
                          <a:effectLst/>
                          <a:latin typeface="メイリオ" panose="020B0604030504040204" pitchFamily="50" charset="-128"/>
                          <a:ea typeface="メイリオ" panose="020B0604030504040204" pitchFamily="50" charset="-128"/>
                          <a:cs typeface="+mn-cs"/>
                        </a:rPr>
                        <a:t>％</a:t>
                      </a:r>
                      <a:endParaRPr kumimoji="1" lang="en-US" altLang="ja-JP" sz="2400" b="1" i="0" kern="1200">
                        <a:solidFill>
                          <a:srgbClr val="C00000"/>
                        </a:solidFill>
                        <a:effectLst/>
                        <a:latin typeface="メイリオ" panose="020B0604030504040204" pitchFamily="50" charset="-128"/>
                        <a:ea typeface="メイリオ" panose="020B0604030504040204" pitchFamily="50" charset="-128"/>
                        <a:cs typeface="+mn-cs"/>
                      </a:endParaRPr>
                    </a:p>
                    <a:p>
                      <a:pPr lvl="0" algn="ctr" rtl="0" fontAlgn="ctr"/>
                      <a:r>
                        <a:rPr kumimoji="1" lang="ja-JP" altLang="en-US" sz="1800" b="1" i="0" kern="1200">
                          <a:solidFill>
                            <a:srgbClr val="C00000"/>
                          </a:solidFill>
                          <a:effectLst/>
                          <a:latin typeface="メイリオ" panose="020B0604030504040204" pitchFamily="50" charset="-128"/>
                          <a:ea typeface="メイリオ" panose="020B0604030504040204" pitchFamily="50" charset="-128"/>
                          <a:cs typeface="+mn-cs"/>
                        </a:rPr>
                        <a:t>ノンターゲティング　</a:t>
                      </a:r>
                      <a:r>
                        <a:rPr kumimoji="1" lang="en-US" altLang="ja-JP" sz="2400" b="1" i="0" kern="1200">
                          <a:solidFill>
                            <a:srgbClr val="C00000"/>
                          </a:solidFill>
                          <a:effectLst/>
                          <a:latin typeface="メイリオ" panose="020B0604030504040204" pitchFamily="50" charset="-128"/>
                          <a:ea typeface="メイリオ" panose="020B0604030504040204" pitchFamily="50" charset="-128"/>
                          <a:cs typeface="+mn-cs"/>
                        </a:rPr>
                        <a:t>5</a:t>
                      </a:r>
                      <a:r>
                        <a:rPr kumimoji="1" lang="ja-JP" altLang="en-US" sz="2400" b="1" i="0" kern="1200">
                          <a:solidFill>
                            <a:srgbClr val="C00000"/>
                          </a:solidFill>
                          <a:effectLst/>
                          <a:latin typeface="メイリオ" panose="020B0604030504040204" pitchFamily="50" charset="-128"/>
                          <a:ea typeface="メイリオ" panose="020B0604030504040204" pitchFamily="50" charset="-128"/>
                          <a:cs typeface="+mn-cs"/>
                        </a:rPr>
                        <a:t>％</a:t>
                      </a:r>
                      <a:endParaRPr kumimoji="1" lang="en-US" altLang="ja-JP" sz="2400" b="1" i="0"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09661112"/>
                  </a:ext>
                </a:extLst>
              </a:tr>
              <a:tr h="565409">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lvl="0" algn="ctr" rtl="0" fontAlgn="ctr"/>
                      <a:r>
                        <a:rPr kumimoji="1" lang="en-US" altLang="ja-JP" sz="1800" b="0" i="0"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LINE</a:t>
                      </a:r>
                      <a:r>
                        <a:rPr kumimoji="1" lang="ja-JP" altLang="en-US" sz="1800" b="0" i="0"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商品</a:t>
                      </a:r>
                      <a:endParaRPr kumimoji="1" lang="en-US" altLang="ja-JP" sz="1800" b="0" i="0"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lvl="0" algn="ctr" rtl="0" fontAlgn="ctr"/>
                      <a:r>
                        <a:rPr lang="en-US" altLang="ja-JP">
                          <a:solidFill>
                            <a:schemeClr val="tx1">
                              <a:lumMod val="65000"/>
                              <a:lumOff val="35000"/>
                            </a:schemeClr>
                          </a:solidFill>
                          <a:latin typeface="メイリオ" panose="020B0604030504040204" pitchFamily="50" charset="-128"/>
                          <a:ea typeface="メイリオ" panose="020B0604030504040204" pitchFamily="50" charset="-128"/>
                        </a:rPr>
                        <a:t>Talk Head View</a:t>
                      </a:r>
                      <a:r>
                        <a:rPr lang="ja-JP" altLang="en-US">
                          <a:solidFill>
                            <a:schemeClr val="tx1">
                              <a:lumMod val="65000"/>
                              <a:lumOff val="35000"/>
                            </a:schemeClr>
                          </a:solidFill>
                          <a:latin typeface="メイリオ" panose="020B0604030504040204" pitchFamily="50" charset="-128"/>
                          <a:ea typeface="メイリオ" panose="020B0604030504040204" pitchFamily="50" charset="-128"/>
                        </a:rPr>
                        <a:t>　全商品</a:t>
                      </a:r>
                      <a:endParaRPr kumimoji="1" lang="en-US" altLang="ja-JP" sz="1800" b="0" i="0"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lvl="0" algn="ctr" rtl="0" fontAlgn="ctr"/>
                      <a:r>
                        <a:rPr kumimoji="1" lang="en-US" altLang="ja-JP" sz="2400" b="1" i="0" kern="1200">
                          <a:solidFill>
                            <a:srgbClr val="C00000"/>
                          </a:solidFill>
                          <a:effectLst/>
                          <a:latin typeface="メイリオ" panose="020B0604030504040204" pitchFamily="50" charset="-128"/>
                          <a:ea typeface="メイリオ" panose="020B0604030504040204" pitchFamily="50" charset="-128"/>
                          <a:cs typeface="+mn-cs"/>
                        </a:rPr>
                        <a:t>10</a:t>
                      </a:r>
                      <a:r>
                        <a:rPr kumimoji="1" lang="ja-JP" altLang="en-US" sz="2400" b="1" i="0" kern="1200">
                          <a:solidFill>
                            <a:srgbClr val="C00000"/>
                          </a:solidFill>
                          <a:effectLst/>
                          <a:latin typeface="メイリオ" panose="020B0604030504040204" pitchFamily="50" charset="-128"/>
                          <a:ea typeface="メイリオ" panose="020B0604030504040204" pitchFamily="50" charset="-128"/>
                          <a:cs typeface="+mn-cs"/>
                        </a:rPr>
                        <a:t>％</a:t>
                      </a:r>
                      <a:endParaRPr kumimoji="1" lang="en-US" altLang="ja-JP" sz="2400" b="1" i="0"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2333986"/>
                  </a:ext>
                </a:extLst>
              </a:tr>
            </a:tbl>
          </a:graphicData>
        </a:graphic>
      </p:graphicFrame>
      <p:sp>
        <p:nvSpPr>
          <p:cNvPr id="9" name="テキスト ボックス 8">
            <a:extLst>
              <a:ext uri="{FF2B5EF4-FFF2-40B4-BE49-F238E27FC236}">
                <a16:creationId xmlns:a16="http://schemas.microsoft.com/office/drawing/2014/main" id="{6826A799-235D-1643-5402-E5C7CA345394}"/>
              </a:ext>
            </a:extLst>
          </p:cNvPr>
          <p:cNvSpPr txBox="1"/>
          <p:nvPr/>
        </p:nvSpPr>
        <p:spPr>
          <a:xfrm>
            <a:off x="619495" y="4965521"/>
            <a:ext cx="10832104" cy="1200329"/>
          </a:xfrm>
          <a:prstGeom prst="rect">
            <a:avLst/>
          </a:prstGeom>
          <a:noFill/>
        </p:spPr>
        <p:txBody>
          <a:bodyPr wrap="square" lIns="91440" tIns="45720" rIns="91440" bIns="45720" rtlCol="0" anchor="t">
            <a:spAutoFit/>
          </a:bodyPr>
          <a:lstStyle/>
          <a:p>
            <a:r>
              <a:rPr lang="en-US" altLang="ja-JP" sz="900">
                <a:solidFill>
                  <a:srgbClr val="545454"/>
                </a:solidFill>
                <a:latin typeface="メイリオ"/>
                <a:ea typeface="メイリオ"/>
              </a:rPr>
              <a:t>※1</a:t>
            </a:r>
            <a:r>
              <a:rPr lang="ja-JP" altLang="en-US" sz="900">
                <a:solidFill>
                  <a:srgbClr val="545454"/>
                </a:solidFill>
                <a:latin typeface="メイリオ"/>
                <a:ea typeface="メイリオ"/>
              </a:rPr>
              <a:t>　</a:t>
            </a:r>
            <a:r>
              <a:rPr lang="ja-JP" altLang="en-US" sz="900">
                <a:solidFill>
                  <a:srgbClr val="545454"/>
                </a:solidFill>
                <a:latin typeface="メイリオ"/>
                <a:ea typeface="メイリオ"/>
                <a:cs typeface="Calibri" panose="020F0502020204030204"/>
              </a:rPr>
              <a:t>Yahoo! JAPAN トップページ商品の掲載期間内にTalk Head Viewの掲載開始日が含まれることを指します。</a:t>
            </a:r>
            <a:r>
              <a:rPr lang="en-US" altLang="ja-JP" sz="900">
                <a:solidFill>
                  <a:srgbClr val="545454"/>
                </a:solidFill>
                <a:latin typeface="メイリオ"/>
                <a:ea typeface="メイリオ"/>
              </a:rPr>
              <a:t> </a:t>
            </a:r>
            <a:endParaRPr lang="en-US" altLang="ja-JP" sz="900">
              <a:solidFill>
                <a:srgbClr val="545454"/>
              </a:solidFill>
              <a:latin typeface="メイリオ" panose="020B0604030504040204" pitchFamily="50" charset="-128"/>
              <a:ea typeface="メイリオ" panose="020B0604030504040204" pitchFamily="50" charset="-128"/>
            </a:endParaRPr>
          </a:p>
          <a:p>
            <a:r>
              <a:rPr lang="ja-JP" altLang="en-US" sz="900">
                <a:solidFill>
                  <a:srgbClr val="545454"/>
                </a:solidFill>
                <a:latin typeface="メイリオ"/>
                <a:ea typeface="メイリオ"/>
              </a:rPr>
              <a:t>　　  </a:t>
            </a:r>
            <a:r>
              <a:rPr lang="en-US" altLang="ja-JP" sz="900">
                <a:solidFill>
                  <a:srgbClr val="545454"/>
                </a:solidFill>
                <a:latin typeface="メイリオ"/>
                <a:ea typeface="メイリオ"/>
              </a:rPr>
              <a:t>Yahoo!</a:t>
            </a:r>
            <a:r>
              <a:rPr lang="ja-JP" altLang="en-US" sz="900">
                <a:solidFill>
                  <a:srgbClr val="545454"/>
                </a:solidFill>
                <a:latin typeface="メイリオ"/>
                <a:ea typeface="メイリオ"/>
              </a:rPr>
              <a:t> </a:t>
            </a:r>
            <a:r>
              <a:rPr lang="en-US" altLang="ja-JP" sz="900">
                <a:solidFill>
                  <a:srgbClr val="545454"/>
                </a:solidFill>
                <a:latin typeface="メイリオ"/>
                <a:ea typeface="メイリオ"/>
              </a:rPr>
              <a:t>JAPAN</a:t>
            </a:r>
            <a:r>
              <a:rPr lang="ja-JP" altLang="en-US" sz="900">
                <a:solidFill>
                  <a:srgbClr val="545454"/>
                </a:solidFill>
                <a:latin typeface="メイリオ"/>
                <a:ea typeface="メイリオ"/>
              </a:rPr>
              <a:t> トップページ商品の掲載期間内に</a:t>
            </a:r>
            <a:r>
              <a:rPr lang="en-US" altLang="ja-JP" sz="900">
                <a:solidFill>
                  <a:srgbClr val="545454"/>
                </a:solidFill>
                <a:latin typeface="メイリオ"/>
                <a:ea typeface="メイリオ"/>
              </a:rPr>
              <a:t>Talk Head View</a:t>
            </a:r>
            <a:r>
              <a:rPr lang="ja-JP" altLang="en-US" sz="900">
                <a:solidFill>
                  <a:srgbClr val="545454"/>
                </a:solidFill>
                <a:latin typeface="メイリオ"/>
                <a:ea typeface="メイリオ"/>
              </a:rPr>
              <a:t>を複数回ご出稿された場合、同一プロモーションであればすべて割引適用が可能となります。</a:t>
            </a:r>
            <a:endParaRPr lang="en-US" altLang="ja-JP" sz="900">
              <a:solidFill>
                <a:srgbClr val="545454"/>
              </a:solidFill>
              <a:latin typeface="Meiryo"/>
              <a:ea typeface="+mn-lt"/>
            </a:endParaRPr>
          </a:p>
          <a:p>
            <a:r>
              <a:rPr lang="en-US" altLang="ja-JP" sz="900">
                <a:solidFill>
                  <a:srgbClr val="545454"/>
                </a:solidFill>
                <a:latin typeface="Meiryo"/>
                <a:ea typeface="+mn-lt"/>
              </a:rPr>
              <a:t>※</a:t>
            </a:r>
            <a:r>
              <a:rPr lang="ja-JP" altLang="en-US" sz="900">
                <a:solidFill>
                  <a:srgbClr val="545454"/>
                </a:solidFill>
                <a:latin typeface="Meiryo"/>
                <a:ea typeface="Meiryo"/>
              </a:rPr>
              <a:t>　対象期間で適用条件を満たしていれば何度でも適用可能です。</a:t>
            </a:r>
            <a:endParaRPr lang="ja-JP" altLang="en-US" sz="1050">
              <a:solidFill>
                <a:srgbClr val="545454"/>
              </a:solidFill>
              <a:latin typeface="Calibri" panose="020F0502020204030204"/>
              <a:ea typeface="メイリオ" panose="020B0604030504040204" pitchFamily="50" charset="-128"/>
            </a:endParaRPr>
          </a:p>
          <a:p>
            <a:r>
              <a:rPr lang="ja-JP" altLang="en-US" sz="900">
                <a:solidFill>
                  <a:srgbClr val="545454"/>
                </a:solidFill>
                <a:latin typeface="メイリオ"/>
                <a:ea typeface="メイリオ"/>
              </a:rPr>
              <a:t>※　各商品の商流は同一の場合のみ適用可能です。</a:t>
            </a:r>
            <a:endParaRPr lang="en-US" altLang="ja-JP" sz="900">
              <a:solidFill>
                <a:srgbClr val="545454"/>
              </a:solidFill>
              <a:latin typeface="メイリオ"/>
              <a:ea typeface="メイリオ"/>
            </a:endParaRPr>
          </a:p>
          <a:p>
            <a:r>
              <a:rPr lang="en-US" altLang="ja-JP" sz="900">
                <a:solidFill>
                  <a:srgbClr val="545454"/>
                </a:solidFill>
                <a:latin typeface="メイリオ" panose="020B0604030504040204" pitchFamily="50" charset="-128"/>
                <a:ea typeface="メイリオ" panose="020B0604030504040204" pitchFamily="50" charset="-128"/>
              </a:rPr>
              <a:t>※</a:t>
            </a:r>
            <a:r>
              <a:rPr lang="ja-JP" altLang="en-US" sz="900">
                <a:solidFill>
                  <a:srgbClr val="545454"/>
                </a:solidFill>
                <a:latin typeface="メイリオ" panose="020B0604030504040204" pitchFamily="50" charset="-128"/>
                <a:ea typeface="メイリオ" panose="020B0604030504040204" pitchFamily="50" charset="-128"/>
              </a:rPr>
              <a:t>　他割引プランとの併用は不可です。トピックス</a:t>
            </a:r>
            <a:r>
              <a:rPr lang="en-US" altLang="ja-JP" sz="900">
                <a:solidFill>
                  <a:srgbClr val="545454"/>
                </a:solidFill>
                <a:latin typeface="メイリオ" panose="020B0604030504040204" pitchFamily="50" charset="-128"/>
                <a:ea typeface="メイリオ" panose="020B0604030504040204" pitchFamily="50" charset="-128"/>
              </a:rPr>
              <a:t>PR</a:t>
            </a:r>
            <a:r>
              <a:rPr lang="ja-JP" altLang="en-US" sz="900">
                <a:solidFill>
                  <a:srgbClr val="545454"/>
                </a:solidFill>
                <a:latin typeface="メイリオ" panose="020B0604030504040204" pitchFamily="50" charset="-128"/>
                <a:ea typeface="メイリオ" panose="020B0604030504040204" pitchFamily="50" charset="-128"/>
              </a:rPr>
              <a:t> </a:t>
            </a:r>
            <a:r>
              <a:rPr lang="en-US" altLang="ja-JP" sz="900">
                <a:solidFill>
                  <a:srgbClr val="545454"/>
                </a:solidFill>
                <a:latin typeface="メイリオ" panose="020B0604030504040204" pitchFamily="50" charset="-128"/>
                <a:ea typeface="メイリオ" panose="020B0604030504040204" pitchFamily="50" charset="-128"/>
              </a:rPr>
              <a:t>MD/PC</a:t>
            </a:r>
            <a:r>
              <a:rPr lang="ja-JP" altLang="en-US" sz="900">
                <a:solidFill>
                  <a:srgbClr val="545454"/>
                </a:solidFill>
                <a:latin typeface="メイリオ" panose="020B0604030504040204" pitchFamily="50" charset="-128"/>
                <a:ea typeface="メイリオ" panose="020B0604030504040204" pitchFamily="50" charset="-128"/>
              </a:rPr>
              <a:t>の初回限定割引、早期予約割引との適用も不可です。</a:t>
            </a:r>
            <a:endParaRPr lang="en-US" altLang="ja-JP" sz="900">
              <a:solidFill>
                <a:srgbClr val="545454"/>
              </a:solidFill>
              <a:latin typeface="メイリオ" panose="020B0604030504040204" pitchFamily="50" charset="-128"/>
              <a:ea typeface="メイリオ" panose="020B0604030504040204" pitchFamily="50" charset="-128"/>
            </a:endParaRPr>
          </a:p>
          <a:p>
            <a:r>
              <a:rPr lang="en-US" altLang="ja-JP" sz="900">
                <a:solidFill>
                  <a:srgbClr val="545454"/>
                </a:solidFill>
                <a:latin typeface="メイリオ" panose="020B0604030504040204" pitchFamily="50" charset="-128"/>
                <a:ea typeface="メイリオ" panose="020B0604030504040204" pitchFamily="50" charset="-128"/>
              </a:rPr>
              <a:t>※</a:t>
            </a:r>
            <a:r>
              <a:rPr lang="ja-JP" altLang="en-US" sz="900">
                <a:solidFill>
                  <a:srgbClr val="545454"/>
                </a:solidFill>
                <a:latin typeface="メイリオ" panose="020B0604030504040204" pitchFamily="50" charset="-128"/>
                <a:ea typeface="メイリオ" panose="020B0604030504040204" pitchFamily="50" charset="-128"/>
              </a:rPr>
              <a:t>　</a:t>
            </a:r>
            <a:r>
              <a:rPr lang="en-US" altLang="ja-JP" sz="900">
                <a:solidFill>
                  <a:srgbClr val="545454"/>
                </a:solidFill>
                <a:latin typeface="メイリオ" panose="020B0604030504040204" pitchFamily="50" charset="-128"/>
                <a:ea typeface="メイリオ" panose="020B0604030504040204" pitchFamily="50" charset="-128"/>
              </a:rPr>
              <a:t>LINE</a:t>
            </a:r>
            <a:r>
              <a:rPr lang="ja-JP" altLang="en-US" sz="900">
                <a:solidFill>
                  <a:srgbClr val="545454"/>
                </a:solidFill>
                <a:latin typeface="メイリオ" panose="020B0604030504040204" pitchFamily="50" charset="-128"/>
                <a:ea typeface="メイリオ" panose="020B0604030504040204" pitchFamily="50" charset="-128"/>
              </a:rPr>
              <a:t>商品：実施確定後は、値引き後の金額で予約ください。</a:t>
            </a:r>
            <a:endParaRPr lang="en-US" altLang="ja-JP" sz="900">
              <a:solidFill>
                <a:srgbClr val="545454"/>
              </a:solidFill>
              <a:latin typeface="メイリオ" panose="020B0604030504040204" pitchFamily="50" charset="-128"/>
              <a:ea typeface="メイリオ" panose="020B0604030504040204" pitchFamily="50" charset="-128"/>
            </a:endParaRPr>
          </a:p>
          <a:p>
            <a:r>
              <a:rPr lang="en-US" altLang="ja-JP" sz="900">
                <a:solidFill>
                  <a:srgbClr val="545454"/>
                </a:solidFill>
                <a:latin typeface="メイリオ" panose="020B0604030504040204" pitchFamily="50" charset="-128"/>
                <a:ea typeface="メイリオ" panose="020B0604030504040204" pitchFamily="50" charset="-128"/>
              </a:rPr>
              <a:t>※</a:t>
            </a:r>
            <a:r>
              <a:rPr lang="ja-JP" altLang="en-US" sz="900">
                <a:solidFill>
                  <a:srgbClr val="545454"/>
                </a:solidFill>
                <a:latin typeface="メイリオ" panose="020B0604030504040204" pitchFamily="50" charset="-128"/>
                <a:ea typeface="メイリオ" panose="020B0604030504040204" pitchFamily="50" charset="-128"/>
              </a:rPr>
              <a:t>　</a:t>
            </a:r>
            <a:r>
              <a:rPr lang="en-US" altLang="ja-JP" sz="900">
                <a:solidFill>
                  <a:srgbClr val="545454"/>
                </a:solidFill>
                <a:latin typeface="メイリオ" panose="020B0604030504040204" pitchFamily="50" charset="-128"/>
                <a:ea typeface="メイリオ" panose="020B0604030504040204" pitchFamily="50" charset="-128"/>
              </a:rPr>
              <a:t>Yahoo!</a:t>
            </a:r>
            <a:r>
              <a:rPr lang="ja-JP" altLang="en-US" sz="900">
                <a:solidFill>
                  <a:srgbClr val="545454"/>
                </a:solidFill>
                <a:latin typeface="メイリオ" panose="020B0604030504040204" pitchFamily="50" charset="-128"/>
                <a:ea typeface="メイリオ" panose="020B0604030504040204" pitchFamily="50" charset="-128"/>
              </a:rPr>
              <a:t> </a:t>
            </a:r>
            <a:r>
              <a:rPr lang="en-US" altLang="ja-JP" sz="900">
                <a:solidFill>
                  <a:srgbClr val="545454"/>
                </a:solidFill>
                <a:latin typeface="メイリオ" panose="020B0604030504040204" pitchFamily="50" charset="-128"/>
                <a:ea typeface="メイリオ" panose="020B0604030504040204" pitchFamily="50" charset="-128"/>
              </a:rPr>
              <a:t>JAPAN</a:t>
            </a:r>
            <a:r>
              <a:rPr lang="ja-JP" altLang="en-US" sz="900">
                <a:solidFill>
                  <a:srgbClr val="545454"/>
                </a:solidFill>
                <a:latin typeface="メイリオ" panose="020B0604030504040204" pitchFamily="50" charset="-128"/>
                <a:ea typeface="メイリオ" panose="020B0604030504040204" pitchFamily="50" charset="-128"/>
              </a:rPr>
              <a:t>商品：実施確定後は、通常価格で予約いただき、予約翌日までに弊社営業に割引適用希望の旨ご連絡ください。</a:t>
            </a:r>
          </a:p>
          <a:p>
            <a:r>
              <a:rPr lang="ja-JP" altLang="en-US" sz="900">
                <a:solidFill>
                  <a:srgbClr val="545454"/>
                </a:solidFill>
                <a:latin typeface="メイリオ"/>
                <a:ea typeface="メイリオ"/>
              </a:rPr>
              <a:t>※　</a:t>
            </a:r>
            <a:r>
              <a:rPr lang="en-US" altLang="ja-JP" sz="900">
                <a:solidFill>
                  <a:srgbClr val="545454"/>
                </a:solidFill>
                <a:latin typeface="メイリオ"/>
                <a:ea typeface="メイリオ"/>
              </a:rPr>
              <a:t>Yahoo! JAPAN</a:t>
            </a:r>
            <a:r>
              <a:rPr lang="ja-JP" altLang="en-US" sz="900">
                <a:solidFill>
                  <a:srgbClr val="545454"/>
                </a:solidFill>
                <a:latin typeface="メイリオ"/>
                <a:ea typeface="メイリオ"/>
              </a:rPr>
              <a:t>、</a:t>
            </a:r>
            <a:r>
              <a:rPr lang="en-US" altLang="ja-JP" sz="900">
                <a:solidFill>
                  <a:srgbClr val="545454"/>
                </a:solidFill>
                <a:latin typeface="メイリオ"/>
                <a:ea typeface="メイリオ"/>
              </a:rPr>
              <a:t>LINE</a:t>
            </a:r>
            <a:r>
              <a:rPr lang="ja-JP" altLang="en-US" sz="900">
                <a:solidFill>
                  <a:srgbClr val="545454"/>
                </a:solidFill>
                <a:latin typeface="メイリオ"/>
                <a:ea typeface="メイリオ"/>
              </a:rPr>
              <a:t>いずれかの広告商品で既に予約済みの案件でクロスセルによる増額提案をご検討の際は、弊社営業までご連絡ください。</a:t>
            </a:r>
            <a:endParaRPr lang="en-US" altLang="ja-JP" sz="900">
              <a:solidFill>
                <a:srgbClr val="545454"/>
              </a:solidFill>
              <a:latin typeface="メイリオ"/>
              <a:ea typeface="メイリオ"/>
            </a:endParaRPr>
          </a:p>
        </p:txBody>
      </p:sp>
      <p:sp>
        <p:nvSpPr>
          <p:cNvPr id="11" name="テキスト ボックス 1">
            <a:extLst>
              <a:ext uri="{FF2B5EF4-FFF2-40B4-BE49-F238E27FC236}">
                <a16:creationId xmlns:a16="http://schemas.microsoft.com/office/drawing/2014/main" id="{97454EC5-206D-7C7C-92EE-09C10E707DBB}"/>
              </a:ext>
            </a:extLst>
          </p:cNvPr>
          <p:cNvSpPr txBox="1"/>
          <p:nvPr/>
        </p:nvSpPr>
        <p:spPr>
          <a:xfrm>
            <a:off x="587375" y="1453041"/>
            <a:ext cx="11014607" cy="1077218"/>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ctr">
              <a:defRPr/>
            </a:pPr>
            <a:r>
              <a:rPr lang="ja-JP" altLang="en-US" sz="1600" dirty="0">
                <a:solidFill>
                  <a:srgbClr val="000000">
                    <a:lumMod val="75000"/>
                    <a:lumOff val="25000"/>
                  </a:srgbClr>
                </a:solidFill>
                <a:latin typeface="メイリオ" panose="020B0604030504040204" pitchFamily="50" charset="-128"/>
                <a:ea typeface="メイリオ" panose="020B0604030504040204" pitchFamily="50" charset="-128"/>
              </a:rPr>
              <a:t>・</a:t>
            </a:r>
            <a:r>
              <a:rPr lang="en-US" altLang="ja-JP" sz="1600" b="1" dirty="0">
                <a:latin typeface="メイリオ" panose="020B0604030504040204" pitchFamily="50" charset="-128"/>
                <a:ea typeface="メイリオ" panose="020B0604030504040204" pitchFamily="50" charset="-128"/>
              </a:rPr>
              <a:t>JBP</a:t>
            </a:r>
            <a:r>
              <a:rPr lang="ja-JP" altLang="en-US" sz="1600" b="1" dirty="0">
                <a:latin typeface="メイリオ" panose="020B0604030504040204" pitchFamily="50" charset="-128"/>
                <a:ea typeface="メイリオ" panose="020B0604030504040204" pitchFamily="50" charset="-128"/>
              </a:rPr>
              <a:t>締結広告主様限定</a:t>
            </a:r>
            <a:endParaRPr lang="en-US" altLang="ja-JP" sz="1600" b="1" dirty="0">
              <a:latin typeface="メイリオ" panose="020B0604030504040204" pitchFamily="50" charset="-128"/>
              <a:ea typeface="メイリオ" panose="020B0604030504040204" pitchFamily="50" charset="-128"/>
            </a:endParaRPr>
          </a:p>
          <a:p>
            <a:pPr fontAlgn="ctr">
              <a:defRPr/>
            </a:pPr>
            <a:r>
              <a:rPr lang="ja-JP" altLang="en-US" sz="1600" dirty="0">
                <a:solidFill>
                  <a:srgbClr val="000000">
                    <a:lumMod val="75000"/>
                    <a:lumOff val="25000"/>
                  </a:srgbClr>
                </a:solidFill>
                <a:latin typeface="メイリオ" panose="020B0604030504040204" pitchFamily="50" charset="-128"/>
                <a:ea typeface="メイリオ" panose="020B0604030504040204" pitchFamily="50" charset="-128"/>
              </a:rPr>
              <a:t>・</a:t>
            </a:r>
            <a:r>
              <a:rPr lang="en-US" altLang="ja-JP" sz="1600" dirty="0">
                <a:solidFill>
                  <a:srgbClr val="000000">
                    <a:lumMod val="75000"/>
                    <a:lumOff val="25000"/>
                  </a:srgbClr>
                </a:solidFill>
                <a:latin typeface="メイリオ" panose="020B0604030504040204" pitchFamily="50" charset="-128"/>
                <a:ea typeface="メイリオ" panose="020B0604030504040204" pitchFamily="50" charset="-128"/>
              </a:rPr>
              <a:t>Yahoo!</a:t>
            </a:r>
            <a:r>
              <a:rPr lang="ja-JP" altLang="en-US" sz="1600" dirty="0">
                <a:solidFill>
                  <a:srgbClr val="000000">
                    <a:lumMod val="75000"/>
                    <a:lumOff val="25000"/>
                  </a:srgbClr>
                </a:solidFill>
                <a:latin typeface="メイリオ" panose="020B0604030504040204" pitchFamily="50" charset="-128"/>
                <a:ea typeface="メイリオ" panose="020B0604030504040204" pitchFamily="50" charset="-128"/>
              </a:rPr>
              <a:t> </a:t>
            </a:r>
            <a:r>
              <a:rPr lang="en-US" altLang="ja-JP" sz="1600" dirty="0">
                <a:solidFill>
                  <a:srgbClr val="000000">
                    <a:lumMod val="75000"/>
                    <a:lumOff val="25000"/>
                  </a:srgbClr>
                </a:solidFill>
                <a:latin typeface="メイリオ" panose="020B0604030504040204" pitchFamily="50" charset="-128"/>
                <a:ea typeface="メイリオ" panose="020B0604030504040204" pitchFamily="50" charset="-128"/>
              </a:rPr>
              <a:t>JAPAN</a:t>
            </a:r>
            <a:r>
              <a:rPr lang="ja-JP" altLang="en-US" sz="1600" dirty="0">
                <a:solidFill>
                  <a:srgbClr val="000000">
                    <a:lumMod val="75000"/>
                    <a:lumOff val="25000"/>
                  </a:srgbClr>
                </a:solidFill>
                <a:latin typeface="メイリオ" panose="020B0604030504040204" pitchFamily="50" charset="-128"/>
                <a:ea typeface="メイリオ" panose="020B0604030504040204" pitchFamily="50" charset="-128"/>
              </a:rPr>
              <a:t> </a:t>
            </a:r>
            <a:r>
              <a:rPr lang="ja-JP" altLang="en-US" sz="1600" dirty="0">
                <a:solidFill>
                  <a:srgbClr val="545454"/>
                </a:solidFill>
                <a:latin typeface="メイリオ" panose="020B0604030504040204" pitchFamily="50" charset="-128"/>
                <a:ea typeface="メイリオ" panose="020B0604030504040204" pitchFamily="50" charset="-128"/>
              </a:rPr>
              <a:t>トップページ対象商品と</a:t>
            </a:r>
            <a:r>
              <a:rPr lang="en-US" altLang="ja-JP" sz="1600" dirty="0">
                <a:solidFill>
                  <a:srgbClr val="545454"/>
                </a:solidFill>
                <a:latin typeface="メイリオ" panose="020B0604030504040204" pitchFamily="50" charset="-128"/>
                <a:ea typeface="メイリオ" panose="020B0604030504040204" pitchFamily="50" charset="-128"/>
              </a:rPr>
              <a:t>LINE Talk</a:t>
            </a:r>
            <a:r>
              <a:rPr lang="ja-JP" altLang="en-US" sz="1600" dirty="0">
                <a:solidFill>
                  <a:srgbClr val="545454"/>
                </a:solidFill>
                <a:latin typeface="メイリオ" panose="020B0604030504040204" pitchFamily="50" charset="-128"/>
                <a:ea typeface="メイリオ" panose="020B0604030504040204" pitchFamily="50" charset="-128"/>
              </a:rPr>
              <a:t> </a:t>
            </a:r>
            <a:r>
              <a:rPr lang="en-US" altLang="ja-JP" sz="1600" dirty="0">
                <a:solidFill>
                  <a:srgbClr val="545454"/>
                </a:solidFill>
                <a:latin typeface="メイリオ" panose="020B0604030504040204" pitchFamily="50" charset="-128"/>
                <a:ea typeface="メイリオ" panose="020B0604030504040204" pitchFamily="50" charset="-128"/>
              </a:rPr>
              <a:t>Head View</a:t>
            </a:r>
            <a:r>
              <a:rPr lang="ja-JP" altLang="en-US" sz="1600" dirty="0">
                <a:solidFill>
                  <a:srgbClr val="545454"/>
                </a:solidFill>
                <a:latin typeface="メイリオ" panose="020B0604030504040204" pitchFamily="50" charset="-128"/>
                <a:ea typeface="メイリオ" panose="020B0604030504040204" pitchFamily="50" charset="-128"/>
              </a:rPr>
              <a:t>の</a:t>
            </a:r>
            <a:r>
              <a:rPr lang="ja-JP" altLang="en-US" sz="1600" b="1" dirty="0">
                <a:solidFill>
                  <a:srgbClr val="C00000"/>
                </a:solidFill>
                <a:latin typeface="メイリオ" panose="020B0604030504040204" pitchFamily="50" charset="-128"/>
                <a:ea typeface="メイリオ" panose="020B0604030504040204" pitchFamily="50" charset="-128"/>
              </a:rPr>
              <a:t>同期間、同一プロモーション</a:t>
            </a:r>
            <a:r>
              <a:rPr lang="ja-JP" altLang="en-US" sz="1600" dirty="0">
                <a:solidFill>
                  <a:srgbClr val="545454"/>
                </a:solidFill>
                <a:latin typeface="メイリオ" panose="020B0604030504040204" pitchFamily="50" charset="-128"/>
                <a:ea typeface="メイリオ" panose="020B0604030504040204" pitchFamily="50" charset="-128"/>
              </a:rPr>
              <a:t>でのご出稿　</a:t>
            </a:r>
            <a:r>
              <a:rPr lang="en-US" altLang="ja-JP" sz="1600" dirty="0">
                <a:solidFill>
                  <a:srgbClr val="545454"/>
                </a:solidFill>
                <a:latin typeface="メイリオ" panose="020B0604030504040204" pitchFamily="50" charset="-128"/>
                <a:ea typeface="メイリオ" panose="020B0604030504040204" pitchFamily="50" charset="-128"/>
              </a:rPr>
              <a:t>※1</a:t>
            </a:r>
          </a:p>
          <a:p>
            <a:pPr fontAlgn="ctr">
              <a:defRPr/>
            </a:pPr>
            <a:r>
              <a:rPr lang="ja-JP" altLang="en-US" sz="1600" dirty="0">
                <a:solidFill>
                  <a:srgbClr val="545454"/>
                </a:solidFill>
                <a:latin typeface="メイリオ" panose="020B0604030504040204" pitchFamily="50" charset="-128"/>
                <a:ea typeface="メイリオ" panose="020B0604030504040204" pitchFamily="50" charset="-128"/>
              </a:rPr>
              <a:t>・</a:t>
            </a:r>
            <a:r>
              <a:rPr lang="en-US" altLang="ja-JP" sz="1600" dirty="0">
                <a:solidFill>
                  <a:srgbClr val="000000">
                    <a:lumMod val="75000"/>
                    <a:lumOff val="25000"/>
                  </a:srgbClr>
                </a:solidFill>
                <a:latin typeface="メイリオ" panose="020B0604030504040204" pitchFamily="50" charset="-128"/>
                <a:ea typeface="メイリオ" panose="020B0604030504040204" pitchFamily="50" charset="-128"/>
              </a:rPr>
              <a:t>Yahoo!</a:t>
            </a:r>
            <a:r>
              <a:rPr lang="ja-JP" altLang="en-US" sz="1600" dirty="0">
                <a:solidFill>
                  <a:srgbClr val="000000">
                    <a:lumMod val="75000"/>
                    <a:lumOff val="25000"/>
                  </a:srgbClr>
                </a:solidFill>
                <a:latin typeface="メイリオ" panose="020B0604030504040204" pitchFamily="50" charset="-128"/>
                <a:ea typeface="メイリオ" panose="020B0604030504040204" pitchFamily="50" charset="-128"/>
              </a:rPr>
              <a:t> </a:t>
            </a:r>
            <a:r>
              <a:rPr lang="en-US" altLang="ja-JP" sz="1600" dirty="0">
                <a:solidFill>
                  <a:srgbClr val="000000">
                    <a:lumMod val="75000"/>
                    <a:lumOff val="25000"/>
                  </a:srgbClr>
                </a:solidFill>
                <a:latin typeface="メイリオ" panose="020B0604030504040204" pitchFamily="50" charset="-128"/>
                <a:ea typeface="メイリオ" panose="020B0604030504040204" pitchFamily="50" charset="-128"/>
              </a:rPr>
              <a:t>JAPAN</a:t>
            </a:r>
            <a:r>
              <a:rPr lang="ja-JP" altLang="en-US" sz="1600" dirty="0">
                <a:solidFill>
                  <a:srgbClr val="000000">
                    <a:lumMod val="75000"/>
                    <a:lumOff val="25000"/>
                  </a:srgbClr>
                </a:solidFill>
                <a:latin typeface="メイリオ" panose="020B0604030504040204" pitchFamily="50" charset="-128"/>
                <a:ea typeface="メイリオ" panose="020B0604030504040204" pitchFamily="50" charset="-128"/>
              </a:rPr>
              <a:t> </a:t>
            </a:r>
            <a:r>
              <a:rPr lang="ja-JP" altLang="en-US" sz="1600" dirty="0">
                <a:solidFill>
                  <a:srgbClr val="545454"/>
                </a:solidFill>
                <a:latin typeface="メイリオ" panose="020B0604030504040204" pitchFamily="50" charset="-128"/>
                <a:ea typeface="メイリオ" panose="020B0604030504040204" pitchFamily="50" charset="-128"/>
              </a:rPr>
              <a:t>トップページ対象商品と</a:t>
            </a:r>
            <a:r>
              <a:rPr lang="en-US" altLang="ja-JP" sz="1600" dirty="0">
                <a:solidFill>
                  <a:srgbClr val="545454"/>
                </a:solidFill>
                <a:latin typeface="メイリオ" panose="020B0604030504040204" pitchFamily="50" charset="-128"/>
                <a:ea typeface="メイリオ" panose="020B0604030504040204" pitchFamily="50" charset="-128"/>
              </a:rPr>
              <a:t>LINE Talk Head View</a:t>
            </a:r>
            <a:r>
              <a:rPr lang="ja-JP" altLang="en-US" sz="1600" dirty="0">
                <a:solidFill>
                  <a:srgbClr val="545454"/>
                </a:solidFill>
                <a:latin typeface="メイリオ" panose="020B0604030504040204" pitchFamily="50" charset="-128"/>
                <a:ea typeface="メイリオ" panose="020B0604030504040204" pitchFamily="50" charset="-128"/>
              </a:rPr>
              <a:t>、</a:t>
            </a:r>
            <a:r>
              <a:rPr lang="ja-JP" altLang="en-US" sz="1600" b="1" dirty="0">
                <a:solidFill>
                  <a:srgbClr val="C00000"/>
                </a:solidFill>
                <a:latin typeface="メイリオ" panose="020B0604030504040204" pitchFamily="50" charset="-128"/>
                <a:ea typeface="メイリオ" panose="020B0604030504040204" pitchFamily="50" charset="-128"/>
              </a:rPr>
              <a:t>各商品で</a:t>
            </a:r>
            <a:r>
              <a:rPr lang="en-US" altLang="ja-JP" sz="1600" b="1" dirty="0">
                <a:solidFill>
                  <a:srgbClr val="C00000"/>
                </a:solidFill>
                <a:latin typeface="メイリオ" panose="020B0604030504040204" pitchFamily="50" charset="-128"/>
                <a:ea typeface="メイリオ" panose="020B0604030504040204" pitchFamily="50" charset="-128"/>
              </a:rPr>
              <a:t>1,000</a:t>
            </a:r>
            <a:r>
              <a:rPr lang="ja-JP" altLang="en-US" sz="1600" b="1" dirty="0">
                <a:solidFill>
                  <a:srgbClr val="C00000"/>
                </a:solidFill>
                <a:latin typeface="メイリオ" panose="020B0604030504040204" pitchFamily="50" charset="-128"/>
                <a:ea typeface="メイリオ" panose="020B0604030504040204" pitchFamily="50" charset="-128"/>
              </a:rPr>
              <a:t>万円以上（割引前）</a:t>
            </a:r>
            <a:r>
              <a:rPr lang="ja-JP" altLang="en-US" sz="1600" dirty="0">
                <a:solidFill>
                  <a:srgbClr val="545454"/>
                </a:solidFill>
                <a:latin typeface="メイリオ" panose="020B0604030504040204" pitchFamily="50" charset="-128"/>
                <a:ea typeface="メイリオ" panose="020B0604030504040204" pitchFamily="50" charset="-128"/>
              </a:rPr>
              <a:t>のご出稿</a:t>
            </a:r>
            <a:endParaRPr lang="en-US" altLang="ja-JP" sz="1600" dirty="0">
              <a:solidFill>
                <a:srgbClr val="545454"/>
              </a:solidFill>
              <a:latin typeface="メイリオ" panose="020B0604030504040204" pitchFamily="50" charset="-128"/>
              <a:ea typeface="メイリオ" panose="020B0604030504040204" pitchFamily="50" charset="-128"/>
            </a:endParaRPr>
          </a:p>
          <a:p>
            <a:r>
              <a:rPr lang="ja-JP" altLang="en-US" sz="1600" dirty="0">
                <a:solidFill>
                  <a:srgbClr val="545454"/>
                </a:solidFill>
                <a:latin typeface="メイリオ" panose="020B0604030504040204" pitchFamily="50" charset="-128"/>
                <a:ea typeface="メイリオ" panose="020B0604030504040204" pitchFamily="50" charset="-128"/>
              </a:rPr>
              <a:t>・掲載期間：</a:t>
            </a:r>
            <a:r>
              <a:rPr lang="en-US" altLang="ja-JP" sz="1600" dirty="0">
                <a:solidFill>
                  <a:srgbClr val="545454"/>
                </a:solidFill>
                <a:latin typeface="メイリオ" panose="020B0604030504040204" pitchFamily="50" charset="-128"/>
                <a:ea typeface="メイリオ" panose="020B0604030504040204" pitchFamily="50" charset="-128"/>
              </a:rPr>
              <a:t>2025</a:t>
            </a:r>
            <a:r>
              <a:rPr lang="ja-JP" altLang="en-US" sz="1600" dirty="0">
                <a:solidFill>
                  <a:srgbClr val="545454"/>
                </a:solidFill>
                <a:latin typeface="メイリオ" panose="020B0604030504040204" pitchFamily="50" charset="-128"/>
                <a:ea typeface="メイリオ" panose="020B0604030504040204" pitchFamily="50" charset="-128"/>
              </a:rPr>
              <a:t>年</a:t>
            </a:r>
            <a:r>
              <a:rPr lang="en-US" altLang="ja-JP" sz="1600" dirty="0">
                <a:solidFill>
                  <a:srgbClr val="545454"/>
                </a:solidFill>
                <a:latin typeface="メイリオ" panose="020B0604030504040204" pitchFamily="50" charset="-128"/>
                <a:ea typeface="メイリオ" panose="020B0604030504040204" pitchFamily="50" charset="-128"/>
              </a:rPr>
              <a:t>4</a:t>
            </a:r>
            <a:r>
              <a:rPr lang="ja-JP" altLang="en-US" sz="1600" dirty="0">
                <a:solidFill>
                  <a:srgbClr val="545454"/>
                </a:solidFill>
                <a:latin typeface="メイリオ" panose="020B0604030504040204" pitchFamily="50" charset="-128"/>
                <a:ea typeface="メイリオ" panose="020B0604030504040204" pitchFamily="50" charset="-128"/>
              </a:rPr>
              <a:t>月</a:t>
            </a:r>
            <a:r>
              <a:rPr lang="en-US" altLang="ja-JP" sz="1600" dirty="0">
                <a:solidFill>
                  <a:srgbClr val="545454"/>
                </a:solidFill>
                <a:latin typeface="メイリオ" panose="020B0604030504040204" pitchFamily="50" charset="-128"/>
                <a:ea typeface="メイリオ" panose="020B0604030504040204" pitchFamily="50" charset="-128"/>
              </a:rPr>
              <a:t>1</a:t>
            </a:r>
            <a:r>
              <a:rPr lang="ja-JP" altLang="en-US" sz="1600" dirty="0">
                <a:solidFill>
                  <a:srgbClr val="545454"/>
                </a:solidFill>
                <a:latin typeface="メイリオ" panose="020B0604030504040204" pitchFamily="50" charset="-128"/>
                <a:ea typeface="メイリオ" panose="020B0604030504040204" pitchFamily="50" charset="-128"/>
              </a:rPr>
              <a:t>日～</a:t>
            </a:r>
            <a:r>
              <a:rPr lang="en-US" altLang="ja-JP" sz="1600" dirty="0">
                <a:solidFill>
                  <a:srgbClr val="545454"/>
                </a:solidFill>
                <a:latin typeface="メイリオ" panose="020B0604030504040204" pitchFamily="50" charset="-128"/>
                <a:ea typeface="メイリオ" panose="020B0604030504040204" pitchFamily="50" charset="-128"/>
              </a:rPr>
              <a:t>2025</a:t>
            </a:r>
            <a:r>
              <a:rPr lang="ja-JP" altLang="en-US" sz="1600" dirty="0">
                <a:solidFill>
                  <a:srgbClr val="545454"/>
                </a:solidFill>
                <a:latin typeface="メイリオ" panose="020B0604030504040204" pitchFamily="50" charset="-128"/>
                <a:ea typeface="メイリオ" panose="020B0604030504040204" pitchFamily="50" charset="-128"/>
              </a:rPr>
              <a:t>年</a:t>
            </a:r>
            <a:r>
              <a:rPr lang="en-US" altLang="ja-JP" sz="1600" dirty="0">
                <a:solidFill>
                  <a:srgbClr val="545454"/>
                </a:solidFill>
                <a:latin typeface="メイリオ" panose="020B0604030504040204" pitchFamily="50" charset="-128"/>
                <a:ea typeface="メイリオ" panose="020B0604030504040204" pitchFamily="50" charset="-128"/>
              </a:rPr>
              <a:t>9</a:t>
            </a:r>
            <a:r>
              <a:rPr lang="ja-JP" altLang="en-US" sz="1600" dirty="0">
                <a:solidFill>
                  <a:srgbClr val="545454"/>
                </a:solidFill>
                <a:latin typeface="メイリオ" panose="020B0604030504040204" pitchFamily="50" charset="-128"/>
                <a:ea typeface="メイリオ" panose="020B0604030504040204" pitchFamily="50" charset="-128"/>
              </a:rPr>
              <a:t>月</a:t>
            </a:r>
            <a:r>
              <a:rPr lang="en-US" altLang="ja-JP" sz="1600" dirty="0">
                <a:solidFill>
                  <a:srgbClr val="545454"/>
                </a:solidFill>
                <a:latin typeface="メイリオ" panose="020B0604030504040204" pitchFamily="50" charset="-128"/>
                <a:ea typeface="メイリオ" panose="020B0604030504040204" pitchFamily="50" charset="-128"/>
              </a:rPr>
              <a:t>30</a:t>
            </a:r>
            <a:r>
              <a:rPr lang="ja-JP" altLang="en-US" sz="1600" dirty="0">
                <a:solidFill>
                  <a:srgbClr val="545454"/>
                </a:solidFill>
                <a:latin typeface="メイリオ" panose="020B0604030504040204" pitchFamily="50" charset="-128"/>
                <a:ea typeface="メイリオ" panose="020B0604030504040204" pitchFamily="50" charset="-128"/>
              </a:rPr>
              <a:t>日掲載終了</a:t>
            </a:r>
            <a:r>
              <a:rPr lang="en-US" altLang="ja-JP" sz="1600" dirty="0">
                <a:solidFill>
                  <a:srgbClr val="545454"/>
                </a:solidFill>
                <a:latin typeface="メイリオ"/>
                <a:ea typeface="メイリオ"/>
              </a:rPr>
              <a:t>(LINE</a:t>
            </a:r>
            <a:r>
              <a:rPr lang="ja-JP" altLang="en-US" sz="1600" dirty="0">
                <a:solidFill>
                  <a:srgbClr val="545454"/>
                </a:solidFill>
                <a:latin typeface="メイリオ"/>
                <a:ea typeface="メイリオ"/>
              </a:rPr>
              <a:t>は掲載日</a:t>
            </a:r>
            <a:r>
              <a:rPr lang="en-US" altLang="ja-JP" sz="1600" dirty="0">
                <a:solidFill>
                  <a:srgbClr val="545454"/>
                </a:solidFill>
                <a:latin typeface="メイリオ"/>
                <a:ea typeface="メイリオ"/>
              </a:rPr>
              <a:t>)</a:t>
            </a:r>
            <a:r>
              <a:rPr lang="ja-JP" altLang="en-US" sz="1600" dirty="0">
                <a:solidFill>
                  <a:srgbClr val="545454"/>
                </a:solidFill>
                <a:latin typeface="メイリオ"/>
                <a:ea typeface="メイリオ"/>
              </a:rPr>
              <a:t>　 　</a:t>
            </a:r>
            <a:endParaRPr lang="en-US" altLang="ja-JP" sz="1600" dirty="0">
              <a:solidFill>
                <a:srgbClr val="545454"/>
              </a:solidFill>
              <a:latin typeface="メイリオ"/>
              <a:ea typeface="メイリオ"/>
            </a:endParaRPr>
          </a:p>
        </p:txBody>
      </p:sp>
      <p:sp>
        <p:nvSpPr>
          <p:cNvPr id="3" name="テキスト プレースホルダー 3">
            <a:extLst>
              <a:ext uri="{FF2B5EF4-FFF2-40B4-BE49-F238E27FC236}">
                <a16:creationId xmlns:a16="http://schemas.microsoft.com/office/drawing/2014/main" id="{3F523944-04DC-312B-9E83-60A693C7E32E}"/>
              </a:ext>
            </a:extLst>
          </p:cNvPr>
          <p:cNvSpPr>
            <a:spLocks noGrp="1"/>
          </p:cNvSpPr>
          <p:nvPr>
            <p:ph type="body" sz="quarter" idx="10"/>
          </p:nvPr>
        </p:nvSpPr>
        <p:spPr>
          <a:xfrm>
            <a:off x="619495" y="1034664"/>
            <a:ext cx="10982487" cy="418377"/>
          </a:xfrm>
        </p:spPr>
        <p:txBody>
          <a:bodyPr/>
          <a:lstStyle/>
          <a:p>
            <a:pPr eaLnBrk="1" fontAlgn="auto" hangingPunct="1">
              <a:spcAft>
                <a:spcPts val="0"/>
              </a:spcAft>
              <a:defRPr/>
            </a:pPr>
            <a:r>
              <a:rPr lang="en-US" altLang="ja-JP" sz="1600" b="1">
                <a:solidFill>
                  <a:schemeClr val="tx1"/>
                </a:solidFill>
              </a:rPr>
              <a:t>LINE</a:t>
            </a:r>
            <a:r>
              <a:rPr lang="ja-JP" altLang="en-US" sz="1600" b="1">
                <a:solidFill>
                  <a:schemeClr val="tx1"/>
                </a:solidFill>
              </a:rPr>
              <a:t>商品 </a:t>
            </a:r>
            <a:r>
              <a:rPr lang="en-US" altLang="ja-JP" sz="1600" b="1">
                <a:solidFill>
                  <a:schemeClr val="tx1"/>
                </a:solidFill>
              </a:rPr>
              <a:t>Talk Head View</a:t>
            </a:r>
            <a:r>
              <a:rPr lang="ja-JP" altLang="en-US" sz="1600" b="1">
                <a:solidFill>
                  <a:schemeClr val="tx1"/>
                </a:solidFill>
              </a:rPr>
              <a:t>と同期間、同一プロモーションでのご出稿の場合</a:t>
            </a:r>
            <a:r>
              <a:rPr lang="ja-JP" altLang="en-US" sz="1600">
                <a:solidFill>
                  <a:schemeClr val="tx1"/>
                </a:solidFill>
              </a:rPr>
              <a:t>、特別割引価格をご提供します。</a:t>
            </a:r>
          </a:p>
        </p:txBody>
      </p:sp>
    </p:spTree>
    <p:extLst>
      <p:ext uri="{BB962C8B-B14F-4D97-AF65-F5344CB8AC3E}">
        <p14:creationId xmlns:p14="http://schemas.microsoft.com/office/powerpoint/2010/main" val="18342783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8D5349-3E27-E184-FBCF-A45831FAE8C3}"/>
              </a:ext>
            </a:extLst>
          </p:cNvPr>
          <p:cNvSpPr>
            <a:spLocks noGrp="1"/>
          </p:cNvSpPr>
          <p:nvPr>
            <p:ph type="ctrTitle"/>
          </p:nvPr>
        </p:nvSpPr>
        <p:spPr/>
        <p:txBody>
          <a:bodyPr/>
          <a:lstStyle/>
          <a:p>
            <a:r>
              <a:rPr kumimoji="1" lang="ja-JP" altLang="en-US" sz="2400"/>
              <a:t>トピックス</a:t>
            </a:r>
            <a:r>
              <a:rPr kumimoji="1" lang="en-US" altLang="ja-JP" sz="2400"/>
              <a:t>PR &amp; Yahoo!</a:t>
            </a:r>
            <a:r>
              <a:rPr kumimoji="1" lang="ja-JP" altLang="en-US" sz="2400"/>
              <a:t>ニュース タイアップパッケージ</a:t>
            </a:r>
          </a:p>
        </p:txBody>
      </p:sp>
      <p:sp>
        <p:nvSpPr>
          <p:cNvPr id="3" name="テキスト プレースホルダー 2">
            <a:extLst>
              <a:ext uri="{FF2B5EF4-FFF2-40B4-BE49-F238E27FC236}">
                <a16:creationId xmlns:a16="http://schemas.microsoft.com/office/drawing/2014/main" id="{B4EBCDC5-38BB-8300-1A0F-6A2697181022}"/>
              </a:ext>
            </a:extLst>
          </p:cNvPr>
          <p:cNvSpPr>
            <a:spLocks noGrp="1"/>
          </p:cNvSpPr>
          <p:nvPr>
            <p:ph type="body" sz="quarter" idx="10"/>
          </p:nvPr>
        </p:nvSpPr>
        <p:spPr>
          <a:xfrm>
            <a:off x="588695" y="1171012"/>
            <a:ext cx="11014609" cy="792088"/>
          </a:xfrm>
        </p:spPr>
        <p:txBody>
          <a:bodyPr/>
          <a:lstStyle/>
          <a:p>
            <a:r>
              <a:rPr kumimoji="1" lang="en-US" altLang="ja-JP" sz="1600" b="1">
                <a:solidFill>
                  <a:schemeClr val="tx1"/>
                </a:solidFill>
              </a:rPr>
              <a:t>Yahoo!</a:t>
            </a:r>
            <a:r>
              <a:rPr kumimoji="1" lang="ja-JP" altLang="en-US" sz="1600" b="1">
                <a:solidFill>
                  <a:schemeClr val="tx1"/>
                </a:solidFill>
              </a:rPr>
              <a:t>ニュースタイアップへの誘導広告としてトピックス</a:t>
            </a:r>
            <a:r>
              <a:rPr kumimoji="1" lang="en-US" altLang="ja-JP" sz="1600" b="1">
                <a:solidFill>
                  <a:schemeClr val="tx1"/>
                </a:solidFill>
              </a:rPr>
              <a:t>PR</a:t>
            </a:r>
            <a:r>
              <a:rPr kumimoji="1" lang="ja-JP" altLang="en-US" sz="1600" b="1">
                <a:solidFill>
                  <a:schemeClr val="tx1"/>
                </a:solidFill>
              </a:rPr>
              <a:t>をご購入いただく場合</a:t>
            </a:r>
            <a:r>
              <a:rPr kumimoji="1" lang="ja-JP" altLang="en-US" sz="1600">
                <a:solidFill>
                  <a:schemeClr val="tx1"/>
                </a:solidFill>
              </a:rPr>
              <a:t>、特別割引をいたします。</a:t>
            </a:r>
            <a:endParaRPr kumimoji="1" lang="en-US" altLang="ja-JP" sz="1600">
              <a:solidFill>
                <a:schemeClr val="tx1"/>
              </a:solidFill>
            </a:endParaRPr>
          </a:p>
        </p:txBody>
      </p:sp>
      <p:graphicFrame>
        <p:nvGraphicFramePr>
          <p:cNvPr id="5" name="表 4">
            <a:extLst>
              <a:ext uri="{FF2B5EF4-FFF2-40B4-BE49-F238E27FC236}">
                <a16:creationId xmlns:a16="http://schemas.microsoft.com/office/drawing/2014/main" id="{1A6F0A74-6647-DC50-AFF5-D6BE33E4EA1E}"/>
              </a:ext>
            </a:extLst>
          </p:cNvPr>
          <p:cNvGraphicFramePr>
            <a:graphicFrameLocks noGrp="1"/>
          </p:cNvGraphicFramePr>
          <p:nvPr>
            <p:extLst>
              <p:ext uri="{D42A27DB-BD31-4B8C-83A1-F6EECF244321}">
                <p14:modId xmlns:p14="http://schemas.microsoft.com/office/powerpoint/2010/main" val="3480953242"/>
              </p:ext>
            </p:extLst>
          </p:nvPr>
        </p:nvGraphicFramePr>
        <p:xfrm>
          <a:off x="1308644" y="1637461"/>
          <a:ext cx="9574712" cy="3450104"/>
        </p:xfrm>
        <a:graphic>
          <a:graphicData uri="http://schemas.openxmlformats.org/drawingml/2006/table">
            <a:tbl>
              <a:tblPr bandRow="1">
                <a:tableStyleId>{5C22544A-7EE6-4342-B048-85BDC9FD1C3A}</a:tableStyleId>
              </a:tblPr>
              <a:tblGrid>
                <a:gridCol w="1909135">
                  <a:extLst>
                    <a:ext uri="{9D8B030D-6E8A-4147-A177-3AD203B41FA5}">
                      <a16:colId xmlns:a16="http://schemas.microsoft.com/office/drawing/2014/main" val="1597581053"/>
                    </a:ext>
                  </a:extLst>
                </a:gridCol>
                <a:gridCol w="7665577">
                  <a:extLst>
                    <a:ext uri="{9D8B030D-6E8A-4147-A177-3AD203B41FA5}">
                      <a16:colId xmlns:a16="http://schemas.microsoft.com/office/drawing/2014/main" val="1485574004"/>
                    </a:ext>
                  </a:extLst>
                </a:gridCol>
              </a:tblGrid>
              <a:tr h="1078512">
                <a:tc>
                  <a:txBody>
                    <a:bodyPr/>
                    <a:lstStyle/>
                    <a:p>
                      <a:pPr algn="ctr"/>
                      <a:r>
                        <a:rPr lang="ja-JP" altLang="en-US" sz="1600" b="1">
                          <a:solidFill>
                            <a:schemeClr val="bg1"/>
                          </a:solidFill>
                          <a:latin typeface="+mn-ea"/>
                          <a:ea typeface="+mn-ea"/>
                        </a:rPr>
                        <a:t>対象商品</a:t>
                      </a:r>
                      <a:endParaRPr kumimoji="1" lang="ja-JP" altLang="en-US" sz="1600" b="1">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rgbClr val="0D0D0D"/>
                          </a:solidFill>
                          <a:latin typeface="+mn-ea"/>
                          <a:ea typeface="+mn-ea"/>
                        </a:rPr>
                        <a:t>Yahoo! JAPAN</a:t>
                      </a:r>
                      <a:r>
                        <a:rPr lang="ja-JP" altLang="en-US" sz="1600" dirty="0">
                          <a:solidFill>
                            <a:srgbClr val="0D0D0D"/>
                          </a:solidFill>
                          <a:latin typeface="+mn-ea"/>
                          <a:ea typeface="+mn-ea"/>
                        </a:rPr>
                        <a:t>　トップページ　トピックス</a:t>
                      </a:r>
                      <a:r>
                        <a:rPr lang="en-US" altLang="ja-JP" sz="1600" dirty="0">
                          <a:solidFill>
                            <a:srgbClr val="0D0D0D"/>
                          </a:solidFill>
                          <a:latin typeface="+mn-ea"/>
                          <a:ea typeface="+mn-ea"/>
                        </a:rPr>
                        <a:t>PR</a:t>
                      </a:r>
                      <a:r>
                        <a:rPr lang="ja-JP" altLang="en-US" sz="1600" dirty="0">
                          <a:solidFill>
                            <a:srgbClr val="0D0D0D"/>
                          </a:solidFill>
                          <a:latin typeface="+mn-ea"/>
                          <a:ea typeface="+mn-ea"/>
                        </a:rPr>
                        <a:t>　</a:t>
                      </a:r>
                      <a:r>
                        <a:rPr lang="en-US" altLang="ja-JP" sz="1600" dirty="0">
                          <a:solidFill>
                            <a:srgbClr val="0D0D0D"/>
                          </a:solidFill>
                          <a:latin typeface="+mn-ea"/>
                          <a:ea typeface="+mn-ea"/>
                        </a:rPr>
                        <a:t>MD </a:t>
                      </a:r>
                      <a:r>
                        <a:rPr lang="ja-JP" altLang="en-US" sz="1600" dirty="0">
                          <a:solidFill>
                            <a:srgbClr val="0D0D0D"/>
                          </a:solidFill>
                          <a:latin typeface="+mn-ea"/>
                          <a:ea typeface="+mn-ea"/>
                        </a:rPr>
                        <a:t>および </a:t>
                      </a:r>
                      <a:r>
                        <a:rPr lang="en-US" altLang="ja-JP" sz="1600" dirty="0">
                          <a:solidFill>
                            <a:srgbClr val="0D0D0D"/>
                          </a:solidFill>
                          <a:latin typeface="+mn-ea"/>
                          <a:ea typeface="+mn-ea"/>
                        </a:rPr>
                        <a:t>PC </a:t>
                      </a:r>
                      <a:r>
                        <a:rPr lang="ja-JP" altLang="en-US" sz="1600" dirty="0">
                          <a:solidFill>
                            <a:srgbClr val="0D0D0D"/>
                          </a:solidFill>
                          <a:latin typeface="+mn-ea"/>
                          <a:ea typeface="+mn-ea"/>
                        </a:rPr>
                        <a:t>全商品</a:t>
                      </a: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3540950353"/>
                  </a:ext>
                </a:extLst>
              </a:tr>
              <a:tr h="888537">
                <a:tc>
                  <a:txBody>
                    <a:bodyPr/>
                    <a:lstStyle/>
                    <a:p>
                      <a:pPr algn="ctr"/>
                      <a:r>
                        <a:rPr lang="ja-JP" altLang="en-US" sz="1600" b="1">
                          <a:solidFill>
                            <a:schemeClr val="bg1"/>
                          </a:solidFill>
                          <a:latin typeface="+mn-ea"/>
                          <a:ea typeface="+mn-ea"/>
                        </a:rPr>
                        <a:t>対象掲載期間</a:t>
                      </a:r>
                      <a:endParaRPr kumimoji="1" lang="ja-JP" altLang="en-US" sz="1600" b="1">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b="1">
                          <a:solidFill>
                            <a:srgbClr val="00003E"/>
                          </a:solidFill>
                          <a:latin typeface="+mn-ea"/>
                          <a:ea typeface="+mn-ea"/>
                        </a:rPr>
                        <a:t>Yahoo!</a:t>
                      </a:r>
                      <a:r>
                        <a:rPr lang="ja-JP" altLang="en-US" sz="1600" b="1">
                          <a:solidFill>
                            <a:srgbClr val="00003E"/>
                          </a:solidFill>
                          <a:latin typeface="+mn-ea"/>
                          <a:ea typeface="+mn-ea"/>
                        </a:rPr>
                        <a:t>ニュースタイアップの掲載期間が、</a:t>
                      </a:r>
                      <a:br>
                        <a:rPr lang="en-US" altLang="ja-JP" sz="1600" b="1">
                          <a:solidFill>
                            <a:srgbClr val="00003E"/>
                          </a:solidFill>
                          <a:latin typeface="+mn-ea"/>
                          <a:ea typeface="+mn-ea"/>
                        </a:rPr>
                      </a:br>
                      <a:r>
                        <a:rPr lang="en-US" altLang="ja-JP" sz="1600" b="1">
                          <a:solidFill>
                            <a:srgbClr val="00003E"/>
                          </a:solidFill>
                          <a:latin typeface="+mn-ea"/>
                          <a:ea typeface="+mn-ea"/>
                        </a:rPr>
                        <a:t>2025</a:t>
                      </a:r>
                      <a:r>
                        <a:rPr lang="ja-JP" altLang="en-US" sz="1600" b="1">
                          <a:solidFill>
                            <a:srgbClr val="00003E"/>
                          </a:solidFill>
                          <a:latin typeface="+mn-ea"/>
                          <a:ea typeface="+mn-ea"/>
                        </a:rPr>
                        <a:t>年</a:t>
                      </a:r>
                      <a:r>
                        <a:rPr lang="en-US" altLang="ja-JP" sz="1600" b="1">
                          <a:solidFill>
                            <a:srgbClr val="00003E"/>
                          </a:solidFill>
                          <a:latin typeface="+mn-ea"/>
                          <a:ea typeface="+mn-ea"/>
                        </a:rPr>
                        <a:t>4</a:t>
                      </a:r>
                      <a:r>
                        <a:rPr lang="ja-JP" altLang="en-US" sz="1600" b="1">
                          <a:solidFill>
                            <a:srgbClr val="00003E"/>
                          </a:solidFill>
                          <a:latin typeface="+mn-ea"/>
                          <a:ea typeface="+mn-ea"/>
                        </a:rPr>
                        <a:t>月</a:t>
                      </a:r>
                      <a:r>
                        <a:rPr lang="en-US" altLang="ja-JP" sz="1600" b="1">
                          <a:solidFill>
                            <a:srgbClr val="00003E"/>
                          </a:solidFill>
                          <a:latin typeface="+mn-ea"/>
                          <a:ea typeface="+mn-ea"/>
                        </a:rPr>
                        <a:t>1</a:t>
                      </a:r>
                      <a:r>
                        <a:rPr lang="ja-JP" altLang="en-US" sz="1600" b="1">
                          <a:solidFill>
                            <a:srgbClr val="00003E"/>
                          </a:solidFill>
                          <a:latin typeface="+mn-ea"/>
                          <a:ea typeface="+mn-ea"/>
                        </a:rPr>
                        <a:t>日</a:t>
                      </a:r>
                      <a:r>
                        <a:rPr lang="en-US" altLang="ja-JP" sz="1600" b="1">
                          <a:solidFill>
                            <a:srgbClr val="00003E"/>
                          </a:solidFill>
                          <a:latin typeface="+mn-ea"/>
                          <a:ea typeface="+mn-ea"/>
                        </a:rPr>
                        <a:t>(</a:t>
                      </a:r>
                      <a:r>
                        <a:rPr lang="ja-JP" altLang="en-US" sz="1600" b="1">
                          <a:solidFill>
                            <a:srgbClr val="00003E"/>
                          </a:solidFill>
                          <a:latin typeface="+mn-ea"/>
                          <a:ea typeface="+mn-ea"/>
                        </a:rPr>
                        <a:t>火</a:t>
                      </a:r>
                      <a:r>
                        <a:rPr lang="en-US" altLang="ja-JP" sz="1600" b="1">
                          <a:solidFill>
                            <a:srgbClr val="00003E"/>
                          </a:solidFill>
                          <a:latin typeface="+mn-ea"/>
                          <a:ea typeface="+mn-ea"/>
                        </a:rPr>
                        <a:t>)</a:t>
                      </a:r>
                      <a:r>
                        <a:rPr lang="ja-JP" altLang="en-US" sz="1600" b="1">
                          <a:solidFill>
                            <a:srgbClr val="00003E"/>
                          </a:solidFill>
                          <a:latin typeface="+mn-ea"/>
                          <a:ea typeface="+mn-ea"/>
                        </a:rPr>
                        <a:t>掲載開始～</a:t>
                      </a:r>
                      <a:r>
                        <a:rPr lang="en-US" altLang="ja-JP" sz="1600" b="1">
                          <a:solidFill>
                            <a:srgbClr val="00003E"/>
                          </a:solidFill>
                          <a:latin typeface="+mn-ea"/>
                          <a:ea typeface="+mn-ea"/>
                        </a:rPr>
                        <a:t>2025</a:t>
                      </a:r>
                      <a:r>
                        <a:rPr lang="ja-JP" altLang="en-US" sz="1600" b="1">
                          <a:solidFill>
                            <a:srgbClr val="00003E"/>
                          </a:solidFill>
                          <a:latin typeface="+mn-ea"/>
                          <a:ea typeface="+mn-ea"/>
                        </a:rPr>
                        <a:t>年</a:t>
                      </a:r>
                      <a:r>
                        <a:rPr lang="en-US" altLang="ja-JP" sz="1600" b="1">
                          <a:solidFill>
                            <a:srgbClr val="00003E"/>
                          </a:solidFill>
                          <a:latin typeface="+mn-ea"/>
                          <a:ea typeface="+mn-ea"/>
                        </a:rPr>
                        <a:t>9</a:t>
                      </a:r>
                      <a:r>
                        <a:rPr lang="ja-JP" altLang="en-US" sz="1600" b="1">
                          <a:solidFill>
                            <a:srgbClr val="00003E"/>
                          </a:solidFill>
                          <a:latin typeface="+mn-ea"/>
                          <a:ea typeface="+mn-ea"/>
                        </a:rPr>
                        <a:t>月</a:t>
                      </a:r>
                      <a:r>
                        <a:rPr lang="en-US" altLang="ja-JP" sz="1600" b="1">
                          <a:solidFill>
                            <a:srgbClr val="00003E"/>
                          </a:solidFill>
                          <a:latin typeface="+mn-ea"/>
                          <a:ea typeface="+mn-ea"/>
                        </a:rPr>
                        <a:t>30</a:t>
                      </a:r>
                      <a:r>
                        <a:rPr lang="ja-JP" altLang="en-US" sz="1600" b="1">
                          <a:solidFill>
                            <a:srgbClr val="00003E"/>
                          </a:solidFill>
                          <a:latin typeface="+mn-ea"/>
                          <a:ea typeface="+mn-ea"/>
                        </a:rPr>
                        <a:t>日（金）掲載終了分まで</a:t>
                      </a:r>
                      <a:endParaRPr lang="en-US" altLang="ja-JP" sz="1600" b="1">
                        <a:solidFill>
                          <a:srgbClr val="00003E"/>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80497404"/>
                  </a:ext>
                </a:extLst>
              </a:tr>
              <a:tr h="723871">
                <a:tc>
                  <a:txBody>
                    <a:bodyPr/>
                    <a:lstStyle/>
                    <a:p>
                      <a:pPr algn="ctr"/>
                      <a:r>
                        <a:rPr lang="ja-JP" altLang="en-US" sz="1600" b="1">
                          <a:solidFill>
                            <a:schemeClr val="bg1"/>
                          </a:solidFill>
                          <a:latin typeface="+mn-ea"/>
                          <a:ea typeface="+mn-ea"/>
                        </a:rPr>
                        <a:t>割引内容</a:t>
                      </a:r>
                      <a:endParaRPr kumimoji="1" lang="ja-JP" altLang="en-US" sz="1600" b="1">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lang="ja-JP" altLang="en-US" sz="1600" b="1">
                          <a:solidFill>
                            <a:srgbClr val="C00000"/>
                          </a:solidFill>
                          <a:latin typeface="+mn-ea"/>
                          <a:ea typeface="+mn-ea"/>
                        </a:rPr>
                        <a:t>定価から</a:t>
                      </a:r>
                      <a:r>
                        <a:rPr lang="en-US" altLang="ja-JP" sz="1600" b="1">
                          <a:solidFill>
                            <a:srgbClr val="C00000"/>
                          </a:solidFill>
                          <a:latin typeface="+mn-ea"/>
                          <a:ea typeface="+mn-ea"/>
                        </a:rPr>
                        <a:t>20</a:t>
                      </a:r>
                      <a:r>
                        <a:rPr lang="ja-JP" altLang="en-US" sz="1600" b="1">
                          <a:solidFill>
                            <a:srgbClr val="C00000"/>
                          </a:solidFill>
                          <a:latin typeface="+mn-ea"/>
                          <a:ea typeface="+mn-ea"/>
                        </a:rPr>
                        <a:t>％割引</a:t>
                      </a:r>
                      <a:endParaRPr lang="en-US" altLang="ja-JP" sz="1600" b="1">
                        <a:solidFill>
                          <a:srgbClr val="C00000"/>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05098263"/>
                  </a:ext>
                </a:extLst>
              </a:tr>
              <a:tr h="759184">
                <a:tc>
                  <a:txBody>
                    <a:bodyPr/>
                    <a:lstStyle/>
                    <a:p>
                      <a:pPr algn="ctr"/>
                      <a:r>
                        <a:rPr lang="ja-JP" altLang="en-US" sz="1600" b="1">
                          <a:solidFill>
                            <a:schemeClr val="bg1"/>
                          </a:solidFill>
                          <a:latin typeface="+mn-ea"/>
                          <a:ea typeface="+mn-ea"/>
                        </a:rPr>
                        <a:t>適用条件</a:t>
                      </a:r>
                      <a:endParaRPr kumimoji="1" lang="ja-JP" altLang="en-US" sz="1600" b="1">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3E"/>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kumimoji="1" lang="ja-JP" altLang="en-US" sz="1600" b="1" dirty="0">
                          <a:solidFill>
                            <a:srgbClr val="C00000"/>
                          </a:solidFill>
                          <a:latin typeface="+mn-ea"/>
                          <a:ea typeface="+mn-ea"/>
                        </a:rPr>
                        <a:t>・</a:t>
                      </a:r>
                      <a:r>
                        <a:rPr kumimoji="1" lang="en-US" altLang="ja-JP" sz="1600" b="1" dirty="0">
                          <a:solidFill>
                            <a:srgbClr val="C00000"/>
                          </a:solidFill>
                          <a:latin typeface="+mn-ea"/>
                          <a:ea typeface="+mn-ea"/>
                        </a:rPr>
                        <a:t>Yahoo!</a:t>
                      </a:r>
                      <a:r>
                        <a:rPr kumimoji="1" lang="ja-JP" altLang="en-US" sz="1600" b="1" dirty="0">
                          <a:solidFill>
                            <a:srgbClr val="C00000"/>
                          </a:solidFill>
                          <a:latin typeface="+mn-ea"/>
                          <a:ea typeface="+mn-ea"/>
                        </a:rPr>
                        <a:t>ニュースタイアップへの誘導広告としてご購入</a:t>
                      </a:r>
                      <a:endParaRPr kumimoji="1" lang="en-US" altLang="ja-JP" sz="1600" b="1" dirty="0">
                        <a:solidFill>
                          <a:srgbClr val="C00000"/>
                        </a:solidFill>
                        <a:latin typeface="+mn-ea"/>
                        <a:ea typeface="+mn-ea"/>
                      </a:endParaRPr>
                    </a:p>
                    <a:p>
                      <a:r>
                        <a:rPr kumimoji="1" lang="ja-JP" altLang="en-US" sz="1600" b="1" dirty="0">
                          <a:solidFill>
                            <a:srgbClr val="C00000"/>
                          </a:solidFill>
                          <a:latin typeface="+mn-ea"/>
                          <a:ea typeface="+mn-ea"/>
                        </a:rPr>
                        <a:t>・掲載日の</a:t>
                      </a:r>
                      <a:r>
                        <a:rPr kumimoji="1" lang="en-US" altLang="ja-JP" sz="1600" b="1" dirty="0">
                          <a:solidFill>
                            <a:srgbClr val="C00000"/>
                          </a:solidFill>
                          <a:latin typeface="+mn-ea"/>
                          <a:ea typeface="+mn-ea"/>
                        </a:rPr>
                        <a:t>2</a:t>
                      </a:r>
                      <a:r>
                        <a:rPr kumimoji="1" lang="ja-JP" altLang="en-US" sz="1600" b="1" dirty="0">
                          <a:solidFill>
                            <a:srgbClr val="C00000"/>
                          </a:solidFill>
                          <a:latin typeface="+mn-ea"/>
                          <a:ea typeface="+mn-ea"/>
                        </a:rPr>
                        <a:t>か月前に予約及びニュースタイアップのオリエンテーションを完了</a:t>
                      </a: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1800232151"/>
                  </a:ext>
                </a:extLst>
              </a:tr>
            </a:tbl>
          </a:graphicData>
        </a:graphic>
      </p:graphicFrame>
      <p:sp>
        <p:nvSpPr>
          <p:cNvPr id="6" name="テキスト ボックス 5">
            <a:extLst>
              <a:ext uri="{FF2B5EF4-FFF2-40B4-BE49-F238E27FC236}">
                <a16:creationId xmlns:a16="http://schemas.microsoft.com/office/drawing/2014/main" id="{61AE600C-0E5A-212C-F948-9C2BA177353F}"/>
              </a:ext>
            </a:extLst>
          </p:cNvPr>
          <p:cNvSpPr txBox="1"/>
          <p:nvPr/>
        </p:nvSpPr>
        <p:spPr>
          <a:xfrm>
            <a:off x="639908" y="5157970"/>
            <a:ext cx="11014609" cy="830997"/>
          </a:xfrm>
          <a:prstGeom prst="rect">
            <a:avLst/>
          </a:prstGeom>
          <a:noFill/>
        </p:spPr>
        <p:txBody>
          <a:bodyPr wrap="square" lIns="91440" tIns="45720" rIns="91440" bIns="45720" rtlCol="0" anchor="t">
            <a:spAutoFit/>
          </a:bodyPr>
          <a:lstStyle/>
          <a:p>
            <a:r>
              <a:rPr lang="en-US" altLang="ja-JP" sz="1200">
                <a:latin typeface="メイリオ"/>
                <a:ea typeface="メイリオ"/>
              </a:rPr>
              <a:t>※</a:t>
            </a:r>
            <a:r>
              <a:rPr lang="ja-JP" altLang="en-US" sz="1200">
                <a:latin typeface="メイリオ"/>
                <a:ea typeface="メイリオ"/>
              </a:rPr>
              <a:t>　</a:t>
            </a:r>
            <a:r>
              <a:rPr lang="ja-JP" altLang="en-US" sz="1200" b="1">
                <a:latin typeface="メイリオ"/>
                <a:ea typeface="メイリオ"/>
              </a:rPr>
              <a:t>限定</a:t>
            </a:r>
            <a:r>
              <a:rPr lang="en-US" altLang="ja-JP" sz="1200" b="1">
                <a:latin typeface="メイリオ"/>
                <a:ea typeface="メイリオ"/>
              </a:rPr>
              <a:t>3</a:t>
            </a:r>
            <a:r>
              <a:rPr lang="ja-JP" altLang="en-US" sz="1200" b="1">
                <a:latin typeface="メイリオ"/>
                <a:ea typeface="メイリオ"/>
              </a:rPr>
              <a:t>案件まで、1社につき1案件まで</a:t>
            </a:r>
            <a:r>
              <a:rPr lang="ja-JP" altLang="en-US" sz="1200">
                <a:latin typeface="メイリオ"/>
                <a:ea typeface="メイリオ"/>
              </a:rPr>
              <a:t>となります。</a:t>
            </a:r>
            <a:endParaRPr lang="en-US" altLang="ja-JP" sz="1200">
              <a:latin typeface="メイリオ" panose="020B0604030504040204" pitchFamily="50" charset="-128"/>
              <a:ea typeface="メイリオ" panose="020B0604030504040204" pitchFamily="50" charset="-128"/>
            </a:endParaRPr>
          </a:p>
          <a:p>
            <a:r>
              <a:rPr lang="en-US" altLang="ja-JP" sz="1200">
                <a:latin typeface="メイリオ" panose="020B0604030504040204" pitchFamily="50" charset="-128"/>
                <a:ea typeface="メイリオ" panose="020B0604030504040204" pitchFamily="50" charset="-128"/>
              </a:rPr>
              <a:t>※</a:t>
            </a:r>
            <a:r>
              <a:rPr lang="ja-JP" altLang="en-US" sz="1200">
                <a:latin typeface="メイリオ" panose="020B0604030504040204" pitchFamily="50" charset="-128"/>
                <a:ea typeface="メイリオ" panose="020B0604030504040204" pitchFamily="50" charset="-128"/>
              </a:rPr>
              <a:t>　他割引プランとの併用は不可です。初回限定割引、早期予約割引との併用も不可です。</a:t>
            </a:r>
            <a:endParaRPr lang="en-US" altLang="ja-JP" sz="1200">
              <a:latin typeface="メイリオ" panose="020B0604030504040204" pitchFamily="50" charset="-128"/>
              <a:ea typeface="メイリオ" panose="020B0604030504040204" pitchFamily="50" charset="-128"/>
            </a:endParaRPr>
          </a:p>
          <a:p>
            <a:r>
              <a:rPr lang="en-US" altLang="ja-JP" sz="1200">
                <a:latin typeface="メイリオ" panose="020B0604030504040204" pitchFamily="50" charset="-128"/>
                <a:ea typeface="メイリオ" panose="020B0604030504040204" pitchFamily="50" charset="-128"/>
              </a:rPr>
              <a:t>※</a:t>
            </a:r>
            <a:r>
              <a:rPr lang="ja-JP" altLang="en-US" sz="1200">
                <a:latin typeface="メイリオ" panose="020B0604030504040204" pitchFamily="50" charset="-128"/>
                <a:ea typeface="メイリオ" panose="020B0604030504040204" pitchFamily="50" charset="-128"/>
              </a:rPr>
              <a:t>　実施確定後は、通常価格で予約いただき、予約翌日までに弊社営業に割引適用希望の旨ご連絡ください。</a:t>
            </a:r>
            <a:endParaRPr lang="en-US" altLang="ja-JP" sz="1200">
              <a:latin typeface="メイリオ" panose="020B0604030504040204" pitchFamily="50" charset="-128"/>
              <a:ea typeface="メイリオ" panose="020B0604030504040204" pitchFamily="50" charset="-128"/>
            </a:endParaRPr>
          </a:p>
          <a:p>
            <a:r>
              <a:rPr lang="en-US" altLang="ja-JP" sz="1200" b="1">
                <a:latin typeface="メイリオ" panose="020B0604030504040204" pitchFamily="50" charset="-128"/>
                <a:ea typeface="メイリオ" panose="020B0604030504040204" pitchFamily="50" charset="-128"/>
              </a:rPr>
              <a:t>※</a:t>
            </a:r>
            <a:r>
              <a:rPr lang="ja-JP" altLang="en-US" sz="1200" b="1">
                <a:latin typeface="メイリオ" panose="020B0604030504040204" pitchFamily="50" charset="-128"/>
                <a:ea typeface="メイリオ" panose="020B0604030504040204" pitchFamily="50" charset="-128"/>
              </a:rPr>
              <a:t>　別途、</a:t>
            </a:r>
            <a:r>
              <a:rPr lang="en-US" altLang="ja-JP" sz="1200" b="1">
                <a:latin typeface="メイリオ" panose="020B0604030504040204" pitchFamily="50" charset="-128"/>
                <a:ea typeface="メイリオ" panose="020B0604030504040204" pitchFamily="50" charset="-128"/>
              </a:rPr>
              <a:t>Yahoo!</a:t>
            </a:r>
            <a:r>
              <a:rPr lang="ja-JP" altLang="en-US" sz="1200" b="1">
                <a:latin typeface="メイリオ" panose="020B0604030504040204" pitchFamily="50" charset="-128"/>
                <a:ea typeface="メイリオ" panose="020B0604030504040204" pitchFamily="50" charset="-128"/>
              </a:rPr>
              <a:t>ニュースタイアップの制作費・掲載費の購入が必要です。</a:t>
            </a:r>
            <a:endParaRPr lang="en-US" altLang="ja-JP" sz="1200" b="1">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C3EB808C-B421-C1C5-0354-91FF21962D28}"/>
              </a:ext>
            </a:extLst>
          </p:cNvPr>
          <p:cNvSpPr txBox="1"/>
          <p:nvPr/>
        </p:nvSpPr>
        <p:spPr>
          <a:xfrm>
            <a:off x="639908" y="6059372"/>
            <a:ext cx="10912184" cy="430887"/>
          </a:xfrm>
          <a:prstGeom prst="rect">
            <a:avLst/>
          </a:prstGeom>
          <a:noFill/>
          <a:ln>
            <a:solidFill>
              <a:srgbClr val="000000"/>
            </a:solidFill>
            <a:prstDash val="dash"/>
          </a:ln>
        </p:spPr>
        <p:txBody>
          <a:bodyPr wrap="square"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lang="en-US" altLang="ja-JP" sz="1100" b="0" i="0">
                <a:solidFill>
                  <a:srgbClr val="1D1C1D"/>
                </a:solidFill>
                <a:effectLst/>
                <a:latin typeface="NotoSansJP"/>
              </a:rPr>
              <a:t>Yahoo!</a:t>
            </a:r>
            <a:r>
              <a:rPr lang="ja-JP" altLang="en-US" sz="1100" b="0" i="0">
                <a:solidFill>
                  <a:srgbClr val="1D1C1D"/>
                </a:solidFill>
                <a:effectLst/>
                <a:latin typeface="NotoSansJP"/>
              </a:rPr>
              <a:t>ニュースタイアップの詳細スペック及びお申し込み方法は以下の「キャンペーンのご案内」をご確認ください。</a:t>
            </a:r>
            <a:endParaRPr lang="en-US" altLang="ja-JP" sz="1100" b="0" i="0">
              <a:solidFill>
                <a:srgbClr val="1D1C1D"/>
              </a:solidFill>
              <a:effectLst/>
              <a:latin typeface="NotoSansJP"/>
            </a:endParaRPr>
          </a:p>
          <a:p>
            <a:pPr marL="0" marR="0" lvl="0" indent="0" defTabSz="914400" eaLnBrk="0" fontAlgn="base" latinLnBrk="0" hangingPunct="0">
              <a:lnSpc>
                <a:spcPct val="100000"/>
              </a:lnSpc>
              <a:spcBef>
                <a:spcPct val="0"/>
              </a:spcBef>
              <a:spcAft>
                <a:spcPct val="0"/>
              </a:spcAft>
              <a:buClrTx/>
              <a:buSzTx/>
              <a:buFontTx/>
              <a:buNone/>
              <a:tabLst/>
              <a:defRPr/>
            </a:pPr>
            <a:r>
              <a:rPr kumimoji="0" lang="en-US" altLang="ja-JP" sz="1100" b="0" i="0" u="none" strike="noStrike" kern="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hlinkClick r:id="rId2"/>
              </a:rPr>
              <a:t>https://s.yimg.jp/dl/displayads-guarantee/01/displayads-guarantee_Specialfeature_news_2025H1.zip</a:t>
            </a:r>
            <a:endParaRPr kumimoji="0" lang="en-US" altLang="ja-JP" sz="1100" b="0" i="0" u="none" strike="noStrike" kern="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5029017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予約及び割引方法</a:t>
            </a:r>
          </a:p>
        </p:txBody>
      </p:sp>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a:xfrm>
            <a:off x="590016" y="1334493"/>
            <a:ext cx="11014609" cy="2780307"/>
          </a:xfrm>
        </p:spPr>
        <p:txBody>
          <a:bodyPr/>
          <a:lstStyle/>
          <a:p>
            <a:pPr eaLnBrk="1" fontAlgn="auto" hangingPunct="1">
              <a:spcAft>
                <a:spcPts val="0"/>
              </a:spcAft>
              <a:defRPr/>
            </a:pPr>
            <a:r>
              <a:rPr lang="ja-JP" altLang="en-US">
                <a:solidFill>
                  <a:schemeClr val="tx1"/>
                </a:solidFill>
              </a:rPr>
              <a:t>割引前の正規の金額でご予約ください。割引分をその後、特別調整金として処理いたします。</a:t>
            </a:r>
            <a:endParaRPr lang="en-US" altLang="ja-JP">
              <a:solidFill>
                <a:schemeClr val="tx1"/>
              </a:solidFill>
            </a:endParaRPr>
          </a:p>
          <a:p>
            <a:pPr eaLnBrk="1" fontAlgn="auto" hangingPunct="1">
              <a:spcAft>
                <a:spcPts val="0"/>
              </a:spcAft>
              <a:defRPr/>
            </a:pPr>
            <a:r>
              <a:rPr lang="ja-JP" altLang="en-US">
                <a:solidFill>
                  <a:schemeClr val="tx1"/>
                </a:solidFill>
              </a:rPr>
              <a:t>割引額は次ページをご参照ください。</a:t>
            </a:r>
            <a:endParaRPr lang="en-US" altLang="ja-JP">
              <a:solidFill>
                <a:schemeClr val="tx1"/>
              </a:solidFill>
            </a:endParaRPr>
          </a:p>
          <a:p>
            <a:pPr eaLnBrk="1" fontAlgn="auto" hangingPunct="1">
              <a:spcAft>
                <a:spcPts val="0"/>
              </a:spcAft>
              <a:defRPr/>
            </a:pPr>
            <a:endParaRPr lang="en-US" altLang="ja-JP">
              <a:solidFill>
                <a:schemeClr val="tx1"/>
              </a:solidFill>
            </a:endParaRPr>
          </a:p>
          <a:p>
            <a:pPr defTabSz="914423" eaLnBrk="1" fontAlgn="auto" hangingPunct="1">
              <a:spcBef>
                <a:spcPct val="20000"/>
              </a:spcBef>
              <a:spcAft>
                <a:spcPts val="0"/>
              </a:spcAft>
              <a:buFont typeface="+mj-lt"/>
              <a:buNone/>
              <a:defRPr/>
            </a:pPr>
            <a:r>
              <a:rPr lang="ja-JP" altLang="en-US">
                <a:solidFill>
                  <a:schemeClr val="tx1"/>
                </a:solidFill>
              </a:rPr>
              <a:t>予約後は、翌日までに</a:t>
            </a:r>
            <a:r>
              <a:rPr lang="ja-JP" altLang="en-US" sz="1400">
                <a:latin typeface="メイリオ"/>
                <a:ea typeface="メイリオ"/>
              </a:rPr>
              <a:t>予約翌日までに弊社営業に予約内容の連携をお願いします。</a:t>
            </a:r>
            <a:endParaRPr lang="en-US" altLang="ja-JP" sz="1400">
              <a:latin typeface="メイリオ"/>
              <a:ea typeface="メイリオ"/>
            </a:endParaRPr>
          </a:p>
          <a:p>
            <a:pPr defTabSz="914423" eaLnBrk="1" fontAlgn="auto" hangingPunct="1">
              <a:spcBef>
                <a:spcPct val="20000"/>
              </a:spcBef>
              <a:spcAft>
                <a:spcPts val="0"/>
              </a:spcAft>
              <a:buFont typeface="+mj-lt"/>
              <a:buNone/>
              <a:defRPr/>
            </a:pPr>
            <a:r>
              <a:rPr lang="ja-JP" altLang="en-US" sz="1400">
                <a:latin typeface="メイリオ"/>
                <a:ea typeface="メイリオ"/>
              </a:rPr>
              <a:t>その後弊社にて調整金処理を行います。請求時は「特別調整金」として割引された金額をご請求します。</a:t>
            </a:r>
            <a:endParaRPr lang="en-US" altLang="ja-JP" sz="1400">
              <a:latin typeface="メイリオ"/>
              <a:ea typeface="メイリオ"/>
            </a:endParaRPr>
          </a:p>
          <a:p>
            <a:pPr defTabSz="914423" eaLnBrk="1" fontAlgn="auto" hangingPunct="1">
              <a:spcBef>
                <a:spcPct val="20000"/>
              </a:spcBef>
              <a:spcAft>
                <a:spcPts val="0"/>
              </a:spcAft>
              <a:buFont typeface="+mj-lt"/>
              <a:buNone/>
              <a:defRPr/>
            </a:pPr>
            <a:endParaRPr lang="en-US" altLang="ja-JP">
              <a:latin typeface="メイリオ"/>
              <a:ea typeface="メイリオ"/>
            </a:endParaRPr>
          </a:p>
          <a:p>
            <a:pPr defTabSz="914423" eaLnBrk="1" fontAlgn="auto" hangingPunct="1">
              <a:spcBef>
                <a:spcPct val="20000"/>
              </a:spcBef>
              <a:spcAft>
                <a:spcPts val="0"/>
              </a:spcAft>
              <a:buFont typeface="+mj-lt"/>
              <a:buNone/>
              <a:defRPr/>
            </a:pPr>
            <a:r>
              <a:rPr lang="ja-JP" altLang="en-US" sz="1400">
                <a:latin typeface="メイリオ"/>
                <a:ea typeface="メイリオ"/>
              </a:rPr>
              <a:t>月～金に祝日が当たる場合、販売スペック・金額は土日と同じものとなりますが、予約は月～金商品で行ってください。</a:t>
            </a:r>
            <a:endParaRPr lang="en-US" altLang="ja-JP" sz="1400">
              <a:latin typeface="メイリオ"/>
              <a:ea typeface="メイリオ"/>
            </a:endParaRPr>
          </a:p>
          <a:p>
            <a:pPr defTabSz="914423" eaLnBrk="1" fontAlgn="auto" hangingPunct="1">
              <a:spcBef>
                <a:spcPct val="20000"/>
              </a:spcBef>
              <a:spcAft>
                <a:spcPts val="0"/>
              </a:spcAft>
              <a:buFont typeface="+mj-lt"/>
              <a:buNone/>
              <a:defRPr/>
            </a:pPr>
            <a:r>
              <a:rPr lang="ja-JP" altLang="en-US">
                <a:latin typeface="メイリオ"/>
                <a:ea typeface="メイリオ"/>
              </a:rPr>
              <a:t>また、割引を適用する際は、土日商品の金額で算出後、最後に月～金商品と土日商品の差額を足したものが最終割引額となります。</a:t>
            </a:r>
            <a:endParaRPr lang="en-US" altLang="ja-JP">
              <a:latin typeface="メイリオ"/>
              <a:ea typeface="メイリオ"/>
            </a:endParaRPr>
          </a:p>
          <a:p>
            <a:pPr defTabSz="914423" eaLnBrk="1" fontAlgn="auto" hangingPunct="1">
              <a:spcBef>
                <a:spcPct val="20000"/>
              </a:spcBef>
              <a:spcAft>
                <a:spcPts val="0"/>
              </a:spcAft>
              <a:buFont typeface="+mj-lt"/>
              <a:buNone/>
              <a:defRPr/>
            </a:pPr>
            <a:endParaRPr lang="en-US" altLang="ja-JP" sz="1400">
              <a:latin typeface="メイリオ"/>
              <a:ea typeface="メイリオ"/>
            </a:endParaRPr>
          </a:p>
          <a:p>
            <a:pPr eaLnBrk="1" fontAlgn="auto" hangingPunct="1">
              <a:spcAft>
                <a:spcPts val="0"/>
              </a:spcAft>
              <a:defRPr/>
            </a:pPr>
            <a:endParaRPr lang="en-US" altLang="ja-JP">
              <a:solidFill>
                <a:schemeClr val="tx1"/>
              </a:solidFill>
            </a:endParaRPr>
          </a:p>
        </p:txBody>
      </p:sp>
      <p:sp>
        <p:nvSpPr>
          <p:cNvPr id="19" name="テキスト ボックス 18">
            <a:extLst>
              <a:ext uri="{FF2B5EF4-FFF2-40B4-BE49-F238E27FC236}">
                <a16:creationId xmlns:a16="http://schemas.microsoft.com/office/drawing/2014/main" id="{2B72C861-9C44-0193-0080-367CE5FE4D00}"/>
              </a:ext>
            </a:extLst>
          </p:cNvPr>
          <p:cNvSpPr txBox="1"/>
          <p:nvPr/>
        </p:nvSpPr>
        <p:spPr>
          <a:xfrm>
            <a:off x="1395867" y="4285447"/>
            <a:ext cx="9402905" cy="861774"/>
          </a:xfrm>
          <a:prstGeom prst="rect">
            <a:avLst/>
          </a:prstGeom>
          <a:noFill/>
          <a:ln>
            <a:solidFill>
              <a:srgbClr val="000000"/>
            </a:solidFill>
            <a:prstDash val="lgDash"/>
          </a:ln>
        </p:spPr>
        <p:txBody>
          <a:bodyPr wrap="square">
            <a:spAutoFit/>
          </a:bodyPr>
          <a:lstStyle/>
          <a:p>
            <a:pPr eaLnBrk="1" fontAlgn="auto" hangingPunct="1">
              <a:spcBef>
                <a:spcPts val="0"/>
              </a:spcBef>
              <a:spcAft>
                <a:spcPts val="0"/>
              </a:spcAft>
              <a:defRPr/>
            </a:pPr>
            <a:endParaRPr kumimoji="0" lang="en-US" altLang="ja-JP" sz="1000" b="1" kern="0">
              <a:solidFill>
                <a:srgbClr val="000000">
                  <a:lumMod val="65000"/>
                  <a:lumOff val="35000"/>
                </a:srgbClr>
              </a:solidFill>
              <a:latin typeface="メイリオ"/>
              <a:ea typeface="メイリオ" panose="020B0604030504040204" pitchFamily="50" charset="-128"/>
            </a:endParaRPr>
          </a:p>
          <a:p>
            <a:pPr eaLnBrk="1" fontAlgn="auto" hangingPunct="1">
              <a:spcBef>
                <a:spcPts val="0"/>
              </a:spcBef>
              <a:spcAft>
                <a:spcPts val="0"/>
              </a:spcAft>
              <a:defRPr/>
            </a:pPr>
            <a:r>
              <a:rPr kumimoji="0" lang="en-US" altLang="ja-JP" sz="1600" b="1" kern="0">
                <a:solidFill>
                  <a:srgbClr val="0D0D0D"/>
                </a:solidFill>
                <a:latin typeface="メイリオ"/>
                <a:ea typeface="メイリオ" panose="020B0604030504040204" pitchFamily="50" charset="-128"/>
              </a:rPr>
              <a:t>【</a:t>
            </a:r>
            <a:r>
              <a:rPr kumimoji="0" lang="ja-JP" altLang="en-US" sz="1600" b="1" kern="0">
                <a:solidFill>
                  <a:srgbClr val="0D0D0D"/>
                </a:solidFill>
                <a:latin typeface="メイリオ"/>
                <a:ea typeface="メイリオ" panose="020B0604030504040204" pitchFamily="50" charset="-128"/>
              </a:rPr>
              <a:t>連携必須予約内容</a:t>
            </a:r>
            <a:r>
              <a:rPr kumimoji="0" lang="en-US" altLang="ja-JP" sz="1600" b="1" kern="0">
                <a:solidFill>
                  <a:srgbClr val="0D0D0D"/>
                </a:solidFill>
                <a:latin typeface="メイリオ"/>
                <a:ea typeface="メイリオ" panose="020B0604030504040204" pitchFamily="50" charset="-128"/>
              </a:rPr>
              <a:t>】</a:t>
            </a:r>
          </a:p>
          <a:p>
            <a:pPr eaLnBrk="1" fontAlgn="auto" hangingPunct="1">
              <a:spcBef>
                <a:spcPts val="0"/>
              </a:spcBef>
              <a:spcAft>
                <a:spcPts val="0"/>
              </a:spcAft>
              <a:defRPr/>
            </a:pPr>
            <a:r>
              <a:rPr kumimoji="0" lang="ja-JP" altLang="en-US" sz="1600" kern="0">
                <a:solidFill>
                  <a:srgbClr val="0D0D0D"/>
                </a:solidFill>
                <a:latin typeface="メイリオ"/>
                <a:ea typeface="メイリオ" panose="020B0604030504040204" pitchFamily="50" charset="-128"/>
              </a:rPr>
              <a:t>・アカウント</a:t>
            </a:r>
            <a:r>
              <a:rPr kumimoji="0" lang="en-US" altLang="ja-JP" sz="1600" kern="0">
                <a:solidFill>
                  <a:srgbClr val="0D0D0D"/>
                </a:solidFill>
                <a:latin typeface="メイリオ"/>
                <a:ea typeface="メイリオ" panose="020B0604030504040204" pitchFamily="50" charset="-128"/>
              </a:rPr>
              <a:t>ID</a:t>
            </a:r>
            <a:r>
              <a:rPr kumimoji="0" lang="ja-JP" altLang="en-US" sz="1600" kern="0">
                <a:solidFill>
                  <a:srgbClr val="0D0D0D"/>
                </a:solidFill>
                <a:latin typeface="メイリオ"/>
                <a:ea typeface="メイリオ" panose="020B0604030504040204" pitchFamily="50" charset="-128"/>
              </a:rPr>
              <a:t>　・キャンペーン</a:t>
            </a:r>
            <a:r>
              <a:rPr kumimoji="0" lang="en-US" altLang="ja-JP" sz="1600" kern="0">
                <a:solidFill>
                  <a:srgbClr val="0D0D0D"/>
                </a:solidFill>
                <a:latin typeface="メイリオ"/>
                <a:ea typeface="メイリオ" panose="020B0604030504040204" pitchFamily="50" charset="-128"/>
              </a:rPr>
              <a:t>ID</a:t>
            </a:r>
            <a:r>
              <a:rPr kumimoji="0" lang="ja-JP" altLang="en-US" sz="1600" kern="0">
                <a:solidFill>
                  <a:srgbClr val="0D0D0D"/>
                </a:solidFill>
                <a:latin typeface="メイリオ"/>
                <a:ea typeface="メイリオ" panose="020B0604030504040204" pitchFamily="50" charset="-128"/>
              </a:rPr>
              <a:t>　・お申込み金額　・お申込み商品名　・掲載期間　</a:t>
            </a:r>
            <a:endParaRPr kumimoji="0" lang="en-US" altLang="ja-JP" sz="1600" kern="0">
              <a:solidFill>
                <a:srgbClr val="0D0D0D"/>
              </a:solidFill>
              <a:latin typeface="メイリオ"/>
              <a:ea typeface="メイリオ" panose="020B0604030504040204" pitchFamily="50" charset="-128"/>
            </a:endParaRPr>
          </a:p>
          <a:p>
            <a:pPr eaLnBrk="1" fontAlgn="auto" hangingPunct="1">
              <a:spcBef>
                <a:spcPts val="0"/>
              </a:spcBef>
              <a:spcAft>
                <a:spcPts val="0"/>
              </a:spcAft>
              <a:defRPr/>
            </a:pPr>
            <a:endParaRPr kumimoji="0" lang="en-US" altLang="ja-JP" sz="700" kern="0">
              <a:solidFill>
                <a:srgbClr val="000000">
                  <a:lumMod val="65000"/>
                  <a:lumOff val="35000"/>
                </a:srgbClr>
              </a:solidFill>
              <a:latin typeface="メイリオ"/>
              <a:ea typeface="メイリオ" panose="020B0604030504040204" pitchFamily="50" charset="-128"/>
            </a:endParaRPr>
          </a:p>
        </p:txBody>
      </p:sp>
      <p:sp>
        <p:nvSpPr>
          <p:cNvPr id="20" name="テキスト ボックス 19">
            <a:extLst>
              <a:ext uri="{FF2B5EF4-FFF2-40B4-BE49-F238E27FC236}">
                <a16:creationId xmlns:a16="http://schemas.microsoft.com/office/drawing/2014/main" id="{B4E88F79-DFE3-C74B-6E7B-5A854B273821}"/>
              </a:ext>
            </a:extLst>
          </p:cNvPr>
          <p:cNvSpPr txBox="1"/>
          <p:nvPr/>
        </p:nvSpPr>
        <p:spPr>
          <a:xfrm>
            <a:off x="587376" y="5534775"/>
            <a:ext cx="11017249" cy="338554"/>
          </a:xfrm>
          <a:prstGeom prst="rect">
            <a:avLst/>
          </a:prstGeom>
          <a:noFill/>
        </p:spPr>
        <p:txBody>
          <a:bodyPr wrap="square">
            <a:spAutoFit/>
          </a:bodyPr>
          <a:lstStyle/>
          <a:p>
            <a:pPr eaLnBrk="1" fontAlgn="auto" hangingPunct="1">
              <a:spcBef>
                <a:spcPts val="0"/>
              </a:spcBef>
              <a:spcAft>
                <a:spcPts val="0"/>
              </a:spcAft>
            </a:pPr>
            <a:r>
              <a:rPr lang="ja-JP" altLang="en-US" sz="1600" b="1">
                <a:solidFill>
                  <a:srgbClr val="C00000"/>
                </a:solidFill>
                <a:latin typeface="メイリオ" panose="020B0604030504040204" pitchFamily="50" charset="-128"/>
                <a:ea typeface="メイリオ" panose="020B0604030504040204" pitchFamily="50" charset="-128"/>
              </a:rPr>
              <a:t>弊社担当営業に情報連携がない場合は、割引適用とならずに予約金額のまま請求が行われますのでご注意ください。</a:t>
            </a:r>
            <a:endParaRPr lang="en-US" altLang="ja-JP" sz="1600" b="1">
              <a:solidFill>
                <a:srgbClr val="C0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6631683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A307B9-44A9-BB3E-386D-665E6C0945ED}"/>
            </a:ext>
          </a:extLst>
        </p:cNvPr>
        <p:cNvGrpSpPr/>
        <p:nvPr/>
      </p:nvGrpSpPr>
      <p:grpSpPr>
        <a:xfrm>
          <a:off x="0" y="0"/>
          <a:ext cx="0" cy="0"/>
          <a:chOff x="0" y="0"/>
          <a:chExt cx="0" cy="0"/>
        </a:xfrm>
      </p:grpSpPr>
      <p:sp>
        <p:nvSpPr>
          <p:cNvPr id="13314" name="タイトル 2">
            <a:extLst>
              <a:ext uri="{FF2B5EF4-FFF2-40B4-BE49-F238E27FC236}">
                <a16:creationId xmlns:a16="http://schemas.microsoft.com/office/drawing/2014/main" id="{07D8730B-EB1F-EC56-40AF-53C8E367BED9}"/>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予約及び割引方法</a:t>
            </a:r>
          </a:p>
        </p:txBody>
      </p:sp>
      <p:graphicFrame>
        <p:nvGraphicFramePr>
          <p:cNvPr id="17" name="表 16">
            <a:extLst>
              <a:ext uri="{FF2B5EF4-FFF2-40B4-BE49-F238E27FC236}">
                <a16:creationId xmlns:a16="http://schemas.microsoft.com/office/drawing/2014/main" id="{038329B6-D77E-04B8-62BB-2D06AEF401D8}"/>
              </a:ext>
            </a:extLst>
          </p:cNvPr>
          <p:cNvGraphicFramePr>
            <a:graphicFrameLocks noGrp="1"/>
          </p:cNvGraphicFramePr>
          <p:nvPr/>
        </p:nvGraphicFramePr>
        <p:xfrm>
          <a:off x="1218600" y="1663552"/>
          <a:ext cx="9723377" cy="4285184"/>
        </p:xfrm>
        <a:graphic>
          <a:graphicData uri="http://schemas.openxmlformats.org/drawingml/2006/table">
            <a:tbl>
              <a:tblPr/>
              <a:tblGrid>
                <a:gridCol w="1618171">
                  <a:extLst>
                    <a:ext uri="{9D8B030D-6E8A-4147-A177-3AD203B41FA5}">
                      <a16:colId xmlns:a16="http://schemas.microsoft.com/office/drawing/2014/main" val="4085448283"/>
                    </a:ext>
                  </a:extLst>
                </a:gridCol>
                <a:gridCol w="1618171">
                  <a:extLst>
                    <a:ext uri="{9D8B030D-6E8A-4147-A177-3AD203B41FA5}">
                      <a16:colId xmlns:a16="http://schemas.microsoft.com/office/drawing/2014/main" val="2561205553"/>
                    </a:ext>
                  </a:extLst>
                </a:gridCol>
                <a:gridCol w="867071">
                  <a:extLst>
                    <a:ext uri="{9D8B030D-6E8A-4147-A177-3AD203B41FA5}">
                      <a16:colId xmlns:a16="http://schemas.microsoft.com/office/drawing/2014/main" val="688406194"/>
                    </a:ext>
                  </a:extLst>
                </a:gridCol>
                <a:gridCol w="2050459">
                  <a:extLst>
                    <a:ext uri="{9D8B030D-6E8A-4147-A177-3AD203B41FA5}">
                      <a16:colId xmlns:a16="http://schemas.microsoft.com/office/drawing/2014/main" val="182766774"/>
                    </a:ext>
                  </a:extLst>
                </a:gridCol>
                <a:gridCol w="1387498">
                  <a:extLst>
                    <a:ext uri="{9D8B030D-6E8A-4147-A177-3AD203B41FA5}">
                      <a16:colId xmlns:a16="http://schemas.microsoft.com/office/drawing/2014/main" val="1596049777"/>
                    </a:ext>
                  </a:extLst>
                </a:gridCol>
                <a:gridCol w="2182007">
                  <a:extLst>
                    <a:ext uri="{9D8B030D-6E8A-4147-A177-3AD203B41FA5}">
                      <a16:colId xmlns:a16="http://schemas.microsoft.com/office/drawing/2014/main" val="4004894550"/>
                    </a:ext>
                  </a:extLst>
                </a:gridCol>
              </a:tblGrid>
              <a:tr h="493400">
                <a:tc>
                  <a:txBody>
                    <a:bodyPr/>
                    <a:lstStyle/>
                    <a:p>
                      <a:pPr algn="ctr" rtl="0" fontAlgn="ctr"/>
                      <a:r>
                        <a:rPr lang="ja-JP" altLang="en-US" sz="1600" b="1" i="0" u="none" strike="noStrike">
                          <a:solidFill>
                            <a:srgbClr val="F2F2F2"/>
                          </a:solidFill>
                          <a:effectLst/>
                          <a:latin typeface="メイリオ" panose="020B0604030504040204" pitchFamily="50" charset="-128"/>
                          <a:ea typeface="メイリオ" panose="020B0604030504040204" pitchFamily="50" charset="-128"/>
                        </a:rPr>
                        <a:t>掲載日</a:t>
                      </a:r>
                      <a:endParaRPr lang="en-US" altLang="ja-JP" sz="1600" b="1" i="0" u="none" strike="noStrike">
                        <a:solidFill>
                          <a:srgbClr val="F2F2F2"/>
                        </a:solidFill>
                        <a:effectLst/>
                        <a:latin typeface="メイリオ" panose="020B0604030504040204" pitchFamily="50" charset="-128"/>
                        <a:ea typeface="メイリオ" panose="020B0604030504040204" pitchFamily="50" charset="-128"/>
                      </a:endParaRPr>
                    </a:p>
                  </a:txBody>
                  <a:tcPr marL="4763" marR="4763" marT="4763" marB="0" anchor="ctr">
                    <a:lnL w="6350" cap="flat" cmpd="sng" algn="ctr">
                      <a:solidFill>
                        <a:srgbClr val="000000"/>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a:solidFill>
                            <a:srgbClr val="F2F2F2"/>
                          </a:solidFill>
                          <a:effectLst/>
                          <a:latin typeface="メイリオ" panose="020B0604030504040204" pitchFamily="50" charset="-128"/>
                          <a:ea typeface="メイリオ" panose="020B0604030504040204" pitchFamily="50" charset="-128"/>
                        </a:rPr>
                        <a:t>予約金額例</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a:solidFill>
                            <a:srgbClr val="F2F2F2"/>
                          </a:solidFill>
                          <a:effectLst/>
                          <a:latin typeface="メイリオ" panose="020B0604030504040204" pitchFamily="50" charset="-128"/>
                          <a:ea typeface="メイリオ" panose="020B0604030504040204" pitchFamily="50" charset="-128"/>
                        </a:rPr>
                        <a:t>割引率</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ja-JP" altLang="en-US" sz="1600" b="1" i="0" u="none" strike="noStrike">
                          <a:solidFill>
                            <a:srgbClr val="F2F2F2"/>
                          </a:solidFill>
                          <a:effectLst/>
                          <a:latin typeface="メイリオ" panose="020B0604030504040204" pitchFamily="50" charset="-128"/>
                          <a:ea typeface="メイリオ" panose="020B0604030504040204" pitchFamily="50" charset="-128"/>
                        </a:rPr>
                        <a:t>割引金額計算</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ctr" rtl="0" fontAlgn="ctr"/>
                      <a:r>
                        <a:rPr lang="ja-JP" altLang="en-US" sz="1600" b="1" i="0" u="none" strike="noStrike">
                          <a:solidFill>
                            <a:srgbClr val="F2F2F2"/>
                          </a:solidFill>
                          <a:effectLst/>
                          <a:latin typeface="メイリオ" panose="020B0604030504040204" pitchFamily="50" charset="-128"/>
                          <a:ea typeface="+mn-ea"/>
                        </a:rPr>
                        <a:t>割引金額</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a:solidFill>
                            <a:srgbClr val="F2F2F2"/>
                          </a:solidFill>
                          <a:effectLst/>
                          <a:latin typeface="メイリオ" panose="020B0604030504040204" pitchFamily="50" charset="-128"/>
                          <a:ea typeface="メイリオ" panose="020B0604030504040204" pitchFamily="50" charset="-128"/>
                        </a:rPr>
                        <a:t>請求金額</a:t>
                      </a:r>
                      <a:endParaRPr lang="en-US" altLang="ja-JP" sz="1600" b="1" i="0" u="none" strike="noStrike">
                        <a:solidFill>
                          <a:srgbClr val="F2F2F2"/>
                        </a:solidFill>
                        <a:effectLst/>
                        <a:latin typeface="メイリオ" panose="020B0604030504040204" pitchFamily="50" charset="-128"/>
                        <a:ea typeface="メイリオ" panose="020B0604030504040204" pitchFamily="50" charset="-128"/>
                      </a:endParaRPr>
                    </a:p>
                    <a:p>
                      <a:pPr algn="ctr" rtl="0" fontAlgn="ctr"/>
                      <a:r>
                        <a:rPr lang="ja-JP" altLang="en-US" sz="1400" b="1" i="0" u="none" strike="noStrike">
                          <a:solidFill>
                            <a:srgbClr val="F2F2F2"/>
                          </a:solidFill>
                          <a:effectLst/>
                          <a:latin typeface="メイリオ" panose="020B0604030504040204" pitchFamily="50" charset="-128"/>
                          <a:ea typeface="+mn-ea"/>
                        </a:rPr>
                        <a:t>（予約金額ー割引金額</a:t>
                      </a:r>
                      <a:r>
                        <a:rPr lang="ja-JP" altLang="en-US" sz="1400" b="1" i="0" u="none" strike="noStrike">
                          <a:solidFill>
                            <a:srgbClr val="F2F2F2"/>
                          </a:solidFill>
                          <a:effectLst/>
                          <a:latin typeface="メイリオ" panose="020B0604030504040204" pitchFamily="50" charset="-128"/>
                          <a:ea typeface="メイリオ" panose="020B0604030504040204" pitchFamily="50" charset="-128"/>
                        </a:rPr>
                        <a:t>）</a:t>
                      </a:r>
                      <a:endParaRPr lang="ja-JP" altLang="en-US" sz="1400" b="1" i="0" u="none" strike="noStrike">
                        <a:solidFill>
                          <a:srgbClr val="F2F2F2"/>
                        </a:solidFill>
                        <a:effectLst/>
                        <a:latin typeface="メイリオ" panose="020B0604030504040204" pitchFamily="50" charset="-128"/>
                        <a:ea typeface="+mn-ea"/>
                      </a:endParaRPr>
                    </a:p>
                  </a:txBody>
                  <a:tcPr marL="4763" marR="4763" marT="4763" marB="0" anchor="ctr">
                    <a:lnL w="12700" cap="flat" cmpd="sng" algn="ctr">
                      <a:solidFill>
                        <a:schemeClr val="bg1">
                          <a:lumMod val="9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620721856"/>
                  </a:ext>
                </a:extLst>
              </a:tr>
              <a:tr h="631964">
                <a:tc>
                  <a:txBody>
                    <a:body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MD</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　月～金</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1,630</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en-US" altLang="ja-JP" sz="1600" b="0" i="0" u="none" strike="noStrike">
                          <a:solidFill>
                            <a:schemeClr val="tx1">
                              <a:lumMod val="65000"/>
                              <a:lumOff val="35000"/>
                            </a:schemeClr>
                          </a:solidFill>
                          <a:effectLst/>
                          <a:latin typeface="メイリオ" panose="020B0604030504040204" pitchFamily="50" charset="-128"/>
                          <a:ea typeface="メイリオ" panose="020B0604030504040204" pitchFamily="50" charset="-128"/>
                        </a:rPr>
                        <a:t>10</a:t>
                      </a:r>
                      <a:r>
                        <a:rPr lang="ja-JP" altLang="en-US" sz="1600" b="0" i="0" u="none" strike="noStrike">
                          <a:solidFill>
                            <a:schemeClr val="tx1">
                              <a:lumMod val="65000"/>
                              <a:lumOff val="35000"/>
                            </a:schemeClr>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1,630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×0.1</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mn-ea"/>
                          <a:cs typeface="+mn-cs"/>
                        </a:rPr>
                        <a:t>163</a:t>
                      </a:r>
                      <a:r>
                        <a:rPr kumimoji="1" lang="ja-JP" altLang="en-US" sz="1600" b="0" i="0" u="none" strike="noStrike" kern="1200">
                          <a:solidFill>
                            <a:srgbClr val="C00000"/>
                          </a:solidFill>
                          <a:effectLst/>
                          <a:latin typeface="メイリオ" panose="020B0604030504040204" pitchFamily="50" charset="-128"/>
                          <a:ea typeface="+mn-ea"/>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1,467</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9583415"/>
                  </a:ext>
                </a:extLst>
              </a:tr>
              <a:tr h="631964">
                <a:tc>
                  <a:txBody>
                    <a:body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PC</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　月～金</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700</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en-US" altLang="ja-JP" sz="1600" b="0" i="0" u="none" strike="noStrike">
                          <a:solidFill>
                            <a:schemeClr val="tx1">
                              <a:lumMod val="65000"/>
                              <a:lumOff val="35000"/>
                            </a:schemeClr>
                          </a:solidFill>
                          <a:effectLst/>
                          <a:latin typeface="メイリオ" panose="020B0604030504040204" pitchFamily="50" charset="-128"/>
                          <a:ea typeface="メイリオ" panose="020B0604030504040204" pitchFamily="50" charset="-128"/>
                        </a:rPr>
                        <a:t>10</a:t>
                      </a:r>
                      <a:r>
                        <a:rPr lang="ja-JP" altLang="en-US" sz="1600" b="0" i="0" u="none" strike="noStrike">
                          <a:solidFill>
                            <a:schemeClr val="tx1">
                              <a:lumMod val="65000"/>
                              <a:lumOff val="35000"/>
                            </a:schemeClr>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700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×0.1</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mn-ea"/>
                          <a:cs typeface="+mn-cs"/>
                        </a:rPr>
                        <a:t>70</a:t>
                      </a:r>
                      <a:r>
                        <a:rPr kumimoji="1" lang="ja-JP" altLang="en-US" sz="1600" b="0" i="0" u="none" strike="noStrike" kern="1200">
                          <a:solidFill>
                            <a:srgbClr val="C00000"/>
                          </a:solidFill>
                          <a:effectLst/>
                          <a:latin typeface="メイリオ" panose="020B0604030504040204" pitchFamily="50" charset="-128"/>
                          <a:ea typeface="+mn-ea"/>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630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79924255"/>
                  </a:ext>
                </a:extLst>
              </a:tr>
              <a:tr h="631964">
                <a:tc>
                  <a:txBody>
                    <a:body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MD</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　土日</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t>1,450</a:t>
                      </a: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万円</a:t>
                      </a:r>
                      <a:endPar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b="0" i="0" u="none" strike="noStrike">
                          <a:solidFill>
                            <a:schemeClr val="tx1">
                              <a:lumMod val="65000"/>
                              <a:lumOff val="35000"/>
                            </a:schemeClr>
                          </a:solidFill>
                          <a:effectLst/>
                          <a:latin typeface="メイリオ" panose="020B0604030504040204" pitchFamily="50" charset="-128"/>
                          <a:ea typeface="+mn-ea"/>
                        </a:rPr>
                        <a:t>10</a:t>
                      </a:r>
                      <a:r>
                        <a:rPr lang="ja-JP" altLang="en-US" sz="1600" b="0" i="0" u="none" strike="noStrike">
                          <a:solidFill>
                            <a:schemeClr val="tx1">
                              <a:lumMod val="65000"/>
                              <a:lumOff val="35000"/>
                            </a:schemeClr>
                          </a:solidFill>
                          <a:effectLst/>
                          <a:latin typeface="メイリオ" panose="020B0604030504040204" pitchFamily="50" charset="-128"/>
                          <a:ea typeface="+mn-ea"/>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1,450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×0.1</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145</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1305</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12476073"/>
                  </a:ext>
                </a:extLst>
              </a:tr>
              <a:tr h="63196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t>PC</a:t>
                      </a: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　土日</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t>440</a:t>
                      </a: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b="0" i="0" u="none" strike="noStrike">
                          <a:solidFill>
                            <a:schemeClr val="tx1">
                              <a:lumMod val="65000"/>
                              <a:lumOff val="35000"/>
                            </a:schemeClr>
                          </a:solidFill>
                          <a:effectLst/>
                          <a:latin typeface="メイリオ" panose="020B0604030504040204" pitchFamily="50" charset="-128"/>
                          <a:ea typeface="+mn-ea"/>
                        </a:rPr>
                        <a:t>10</a:t>
                      </a:r>
                      <a:r>
                        <a:rPr lang="ja-JP" altLang="en-US" sz="1600" b="0" i="0" u="none" strike="noStrike">
                          <a:solidFill>
                            <a:schemeClr val="tx1">
                              <a:lumMod val="65000"/>
                              <a:lumOff val="35000"/>
                            </a:schemeClr>
                          </a:solidFill>
                          <a:effectLst/>
                          <a:latin typeface="メイリオ" panose="020B0604030504040204" pitchFamily="50" charset="-128"/>
                          <a:ea typeface="+mn-ea"/>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440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×0.1</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44</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396</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6889462"/>
                  </a:ext>
                </a:extLst>
              </a:tr>
              <a:tr h="63196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t>MD</a:t>
                      </a: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　</a:t>
                      </a:r>
                      <a:b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b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月～金の祝日</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1,630</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万円 </a:t>
                      </a:r>
                      <a:r>
                        <a:rPr kumimoji="1" lang="en-US" altLang="ja-JP" sz="11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※1</a:t>
                      </a:r>
                      <a:endPar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b="0" i="0" u="none" strike="noStrike">
                          <a:solidFill>
                            <a:schemeClr val="tx1">
                              <a:lumMod val="65000"/>
                              <a:lumOff val="35000"/>
                            </a:schemeClr>
                          </a:solidFill>
                          <a:effectLst/>
                          <a:latin typeface="メイリオ" panose="020B0604030504040204" pitchFamily="50" charset="-128"/>
                          <a:ea typeface="+mn-ea"/>
                        </a:rPr>
                        <a:t>10</a:t>
                      </a:r>
                      <a:r>
                        <a:rPr lang="ja-JP" altLang="en-US" sz="1600" b="0" i="0" u="none" strike="noStrike">
                          <a:solidFill>
                            <a:schemeClr val="tx1">
                              <a:lumMod val="65000"/>
                              <a:lumOff val="35000"/>
                            </a:schemeClr>
                          </a:solidFill>
                          <a:effectLst/>
                          <a:latin typeface="メイリオ" panose="020B0604030504040204" pitchFamily="50" charset="-128"/>
                          <a:ea typeface="+mn-ea"/>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1,450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×0.1</a:t>
                      </a:r>
                      <a:b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b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180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 </a:t>
                      </a:r>
                      <a:r>
                        <a:rPr kumimoji="1" lang="en-US" altLang="ja-JP" sz="1100" b="0" i="0" u="none" strike="noStrike" kern="1200">
                          <a:solidFill>
                            <a:srgbClr val="C00000"/>
                          </a:solidFill>
                          <a:effectLst/>
                          <a:latin typeface="メイリオ" panose="020B0604030504040204" pitchFamily="50" charset="-128"/>
                          <a:ea typeface="メイリオ" panose="020B0604030504040204" pitchFamily="50" charset="-128"/>
                          <a:cs typeface="+mn-cs"/>
                        </a:rPr>
                        <a:t>※2</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325</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1,305</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53076550"/>
                  </a:ext>
                </a:extLst>
              </a:tr>
              <a:tr h="63196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t>PC</a:t>
                      </a:r>
                      <a:b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b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月～金の祝日</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700</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万円 </a:t>
                      </a:r>
                      <a:r>
                        <a:rPr kumimoji="1" lang="en-US" altLang="ja-JP" sz="11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※1</a:t>
                      </a:r>
                      <a:endPar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b="0" i="0" u="none" strike="noStrike">
                          <a:solidFill>
                            <a:schemeClr val="tx1">
                              <a:lumMod val="65000"/>
                              <a:lumOff val="35000"/>
                            </a:schemeClr>
                          </a:solidFill>
                          <a:effectLst/>
                          <a:latin typeface="メイリオ" panose="020B0604030504040204" pitchFamily="50" charset="-128"/>
                          <a:ea typeface="+mn-ea"/>
                        </a:rPr>
                        <a:t>10</a:t>
                      </a:r>
                      <a:r>
                        <a:rPr lang="ja-JP" altLang="en-US" sz="1600" b="0" i="0" u="none" strike="noStrike">
                          <a:solidFill>
                            <a:schemeClr val="tx1">
                              <a:lumMod val="65000"/>
                              <a:lumOff val="35000"/>
                            </a:schemeClr>
                          </a:solidFill>
                          <a:effectLst/>
                          <a:latin typeface="メイリオ" panose="020B0604030504040204" pitchFamily="50" charset="-128"/>
                          <a:ea typeface="+mn-ea"/>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440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×0.1</a:t>
                      </a:r>
                      <a:b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b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260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mn-ea"/>
                          <a:cs typeface="+mn-cs"/>
                        </a:rPr>
                        <a:t> </a:t>
                      </a:r>
                      <a:r>
                        <a:rPr kumimoji="1" lang="en-US" altLang="ja-JP" sz="1100" b="0" i="0" u="none" strike="noStrike" kern="1200">
                          <a:solidFill>
                            <a:srgbClr val="C00000"/>
                          </a:solidFill>
                          <a:effectLst/>
                          <a:latin typeface="メイリオ" panose="020B0604030504040204" pitchFamily="50" charset="-128"/>
                          <a:ea typeface="+mn-ea"/>
                          <a:cs typeface="+mn-cs"/>
                        </a:rPr>
                        <a:t>※2</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304</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396</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94276736"/>
                  </a:ext>
                </a:extLst>
              </a:tr>
            </a:tbl>
          </a:graphicData>
        </a:graphic>
      </p:graphicFrame>
      <p:sp>
        <p:nvSpPr>
          <p:cNvPr id="5" name="テキスト ボックス 4">
            <a:extLst>
              <a:ext uri="{FF2B5EF4-FFF2-40B4-BE49-F238E27FC236}">
                <a16:creationId xmlns:a16="http://schemas.microsoft.com/office/drawing/2014/main" id="{DE067FA3-65C9-BE53-F205-2C68E639550C}"/>
              </a:ext>
            </a:extLst>
          </p:cNvPr>
          <p:cNvSpPr txBox="1"/>
          <p:nvPr/>
        </p:nvSpPr>
        <p:spPr>
          <a:xfrm>
            <a:off x="587376" y="1099290"/>
            <a:ext cx="7611402" cy="369332"/>
          </a:xfrm>
          <a:prstGeom prst="rect">
            <a:avLst/>
          </a:prstGeom>
          <a:noFill/>
        </p:spPr>
        <p:txBody>
          <a:bodyPr wrap="square" rtlCol="0">
            <a:spAutoFit/>
          </a:bodyPr>
          <a:lstStyle/>
          <a:p>
            <a:r>
              <a:rPr lang="ja-JP" altLang="en-US" b="1">
                <a:latin typeface="+mn-ea"/>
                <a:ea typeface="+mn-ea"/>
              </a:rPr>
              <a:t>初回限定割引 及び </a:t>
            </a:r>
            <a:r>
              <a:rPr lang="en-US" altLang="ja-JP" b="1">
                <a:latin typeface="+mn-ea"/>
                <a:ea typeface="+mn-ea"/>
              </a:rPr>
              <a:t>LY</a:t>
            </a:r>
            <a:r>
              <a:rPr lang="ja-JP" altLang="en-US" b="1">
                <a:latin typeface="+mn-ea"/>
                <a:ea typeface="+mn-ea"/>
              </a:rPr>
              <a:t>同時出稿パッケージ（</a:t>
            </a:r>
            <a:r>
              <a:rPr lang="en-US" altLang="ja-JP" b="1">
                <a:latin typeface="+mn-ea"/>
                <a:ea typeface="+mn-ea"/>
              </a:rPr>
              <a:t>10</a:t>
            </a:r>
            <a:r>
              <a:rPr lang="ja-JP" altLang="en-US" b="1">
                <a:latin typeface="+mn-ea"/>
                <a:ea typeface="+mn-ea"/>
              </a:rPr>
              <a:t>％割引）　割引金額一覧</a:t>
            </a:r>
            <a:endParaRPr kumimoji="1" lang="ja-JP" altLang="en-US" b="1">
              <a:latin typeface="+mn-ea"/>
              <a:ea typeface="+mn-ea"/>
            </a:endParaRPr>
          </a:p>
        </p:txBody>
      </p:sp>
      <p:sp>
        <p:nvSpPr>
          <p:cNvPr id="2" name="テキスト ボックス 1">
            <a:extLst>
              <a:ext uri="{FF2B5EF4-FFF2-40B4-BE49-F238E27FC236}">
                <a16:creationId xmlns:a16="http://schemas.microsoft.com/office/drawing/2014/main" id="{9A21CF67-8C16-D939-CD82-E9DC77BDBE43}"/>
              </a:ext>
            </a:extLst>
          </p:cNvPr>
          <p:cNvSpPr txBox="1"/>
          <p:nvPr/>
        </p:nvSpPr>
        <p:spPr>
          <a:xfrm>
            <a:off x="1187177" y="5978359"/>
            <a:ext cx="9754800" cy="600164"/>
          </a:xfrm>
          <a:prstGeom prst="rect">
            <a:avLst/>
          </a:prstGeom>
          <a:noFill/>
        </p:spPr>
        <p:txBody>
          <a:bodyPr wrap="square" rtlCol="0">
            <a:spAutoFit/>
          </a:bodyPr>
          <a:lstStyle/>
          <a:p>
            <a:r>
              <a:rPr lang="en-US" altLang="ja-JP" sz="1100"/>
              <a:t>※1</a:t>
            </a:r>
            <a:r>
              <a:rPr lang="ja-JP" altLang="en-US" sz="1100"/>
              <a:t>：月～金の祝日を掲載する場合、予約は月～金商品で行ってください。金額、スペックは土日商品のものをご参照ください。</a:t>
            </a:r>
            <a:br>
              <a:rPr lang="en-US" altLang="ja-JP" sz="1100"/>
            </a:br>
            <a:r>
              <a:rPr lang="en-US" altLang="ja-JP" sz="1100"/>
              <a:t>※2</a:t>
            </a:r>
            <a:r>
              <a:rPr lang="ja-JP" altLang="en-US" sz="1100"/>
              <a:t>：祝日は土日商品の金額から割引額を計算してください。計算後、月～金商品と土日商品の差額を足したものが最終的な割引額になります。</a:t>
            </a:r>
            <a:endParaRPr lang="en-US" altLang="ja-JP" sz="1100"/>
          </a:p>
          <a:p>
            <a:r>
              <a:rPr lang="ja-JP" altLang="en-US" sz="1100"/>
              <a:t>　　（</a:t>
            </a:r>
            <a:r>
              <a:rPr lang="en-US" altLang="ja-JP" sz="1100"/>
              <a:t>MD</a:t>
            </a:r>
            <a:r>
              <a:rPr lang="ja-JP" altLang="en-US" sz="1100"/>
              <a:t>の月～金と土日の差額　</a:t>
            </a:r>
            <a:r>
              <a:rPr lang="en-US" altLang="ja-JP" sz="1100"/>
              <a:t>180</a:t>
            </a:r>
            <a:r>
              <a:rPr lang="ja-JP" altLang="en-US" sz="1100"/>
              <a:t>万円、</a:t>
            </a:r>
            <a:r>
              <a:rPr lang="en-US" altLang="ja-JP" sz="1100"/>
              <a:t>PC</a:t>
            </a:r>
            <a:r>
              <a:rPr lang="ja-JP" altLang="en-US" sz="1100"/>
              <a:t>の月～金と土日の差額　</a:t>
            </a:r>
            <a:r>
              <a:rPr lang="en-US" altLang="ja-JP" sz="1100"/>
              <a:t>260</a:t>
            </a:r>
            <a:r>
              <a:rPr lang="ja-JP" altLang="en-US" sz="1100"/>
              <a:t>万円）</a:t>
            </a:r>
            <a:endParaRPr lang="en-US" altLang="ja-JP" sz="1100"/>
          </a:p>
        </p:txBody>
      </p:sp>
    </p:spTree>
    <p:extLst>
      <p:ext uri="{BB962C8B-B14F-4D97-AF65-F5344CB8AC3E}">
        <p14:creationId xmlns:p14="http://schemas.microsoft.com/office/powerpoint/2010/main" val="29011297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1AB9AC-7D2C-4244-652A-9C89B61DD119}"/>
            </a:ext>
          </a:extLst>
        </p:cNvPr>
        <p:cNvGrpSpPr/>
        <p:nvPr/>
      </p:nvGrpSpPr>
      <p:grpSpPr>
        <a:xfrm>
          <a:off x="0" y="0"/>
          <a:ext cx="0" cy="0"/>
          <a:chOff x="0" y="0"/>
          <a:chExt cx="0" cy="0"/>
        </a:xfrm>
      </p:grpSpPr>
      <p:sp>
        <p:nvSpPr>
          <p:cNvPr id="13314" name="タイトル 2">
            <a:extLst>
              <a:ext uri="{FF2B5EF4-FFF2-40B4-BE49-F238E27FC236}">
                <a16:creationId xmlns:a16="http://schemas.microsoft.com/office/drawing/2014/main" id="{0AAE2FA0-1C62-3ED9-DABE-D86471C21651}"/>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予約及び割引方法</a:t>
            </a:r>
          </a:p>
        </p:txBody>
      </p:sp>
      <p:graphicFrame>
        <p:nvGraphicFramePr>
          <p:cNvPr id="17" name="表 16">
            <a:extLst>
              <a:ext uri="{FF2B5EF4-FFF2-40B4-BE49-F238E27FC236}">
                <a16:creationId xmlns:a16="http://schemas.microsoft.com/office/drawing/2014/main" id="{62477D69-3EF2-0DF8-3A3B-AE5AE3352606}"/>
              </a:ext>
            </a:extLst>
          </p:cNvPr>
          <p:cNvGraphicFramePr>
            <a:graphicFrameLocks noGrp="1"/>
          </p:cNvGraphicFramePr>
          <p:nvPr/>
        </p:nvGraphicFramePr>
        <p:xfrm>
          <a:off x="1232990" y="1596640"/>
          <a:ext cx="9723377" cy="4285184"/>
        </p:xfrm>
        <a:graphic>
          <a:graphicData uri="http://schemas.openxmlformats.org/drawingml/2006/table">
            <a:tbl>
              <a:tblPr/>
              <a:tblGrid>
                <a:gridCol w="1618171">
                  <a:extLst>
                    <a:ext uri="{9D8B030D-6E8A-4147-A177-3AD203B41FA5}">
                      <a16:colId xmlns:a16="http://schemas.microsoft.com/office/drawing/2014/main" val="4085448283"/>
                    </a:ext>
                  </a:extLst>
                </a:gridCol>
                <a:gridCol w="1618171">
                  <a:extLst>
                    <a:ext uri="{9D8B030D-6E8A-4147-A177-3AD203B41FA5}">
                      <a16:colId xmlns:a16="http://schemas.microsoft.com/office/drawing/2014/main" val="2561205553"/>
                    </a:ext>
                  </a:extLst>
                </a:gridCol>
                <a:gridCol w="867071">
                  <a:extLst>
                    <a:ext uri="{9D8B030D-6E8A-4147-A177-3AD203B41FA5}">
                      <a16:colId xmlns:a16="http://schemas.microsoft.com/office/drawing/2014/main" val="688406194"/>
                    </a:ext>
                  </a:extLst>
                </a:gridCol>
                <a:gridCol w="2050459">
                  <a:extLst>
                    <a:ext uri="{9D8B030D-6E8A-4147-A177-3AD203B41FA5}">
                      <a16:colId xmlns:a16="http://schemas.microsoft.com/office/drawing/2014/main" val="182766774"/>
                    </a:ext>
                  </a:extLst>
                </a:gridCol>
                <a:gridCol w="1387498">
                  <a:extLst>
                    <a:ext uri="{9D8B030D-6E8A-4147-A177-3AD203B41FA5}">
                      <a16:colId xmlns:a16="http://schemas.microsoft.com/office/drawing/2014/main" val="1596049777"/>
                    </a:ext>
                  </a:extLst>
                </a:gridCol>
                <a:gridCol w="2182007">
                  <a:extLst>
                    <a:ext uri="{9D8B030D-6E8A-4147-A177-3AD203B41FA5}">
                      <a16:colId xmlns:a16="http://schemas.microsoft.com/office/drawing/2014/main" val="4004894550"/>
                    </a:ext>
                  </a:extLst>
                </a:gridCol>
              </a:tblGrid>
              <a:tr h="493400">
                <a:tc>
                  <a:txBody>
                    <a:bodyPr/>
                    <a:lstStyle/>
                    <a:p>
                      <a:pPr algn="ctr" rtl="0" fontAlgn="ctr"/>
                      <a:r>
                        <a:rPr lang="ja-JP" altLang="en-US" sz="1600" b="1" i="0" u="none" strike="noStrike">
                          <a:solidFill>
                            <a:srgbClr val="F2F2F2"/>
                          </a:solidFill>
                          <a:effectLst/>
                          <a:latin typeface="メイリオ" panose="020B0604030504040204" pitchFamily="50" charset="-128"/>
                          <a:ea typeface="メイリオ" panose="020B0604030504040204" pitchFamily="50" charset="-128"/>
                        </a:rPr>
                        <a:t>掲載日</a:t>
                      </a:r>
                      <a:endParaRPr lang="en-US" altLang="ja-JP" sz="1600" b="1" i="0" u="none" strike="noStrike">
                        <a:solidFill>
                          <a:srgbClr val="F2F2F2"/>
                        </a:solidFill>
                        <a:effectLst/>
                        <a:latin typeface="メイリオ" panose="020B0604030504040204" pitchFamily="50" charset="-128"/>
                        <a:ea typeface="メイリオ" panose="020B0604030504040204" pitchFamily="50" charset="-128"/>
                      </a:endParaRPr>
                    </a:p>
                  </a:txBody>
                  <a:tcPr marL="4763" marR="4763" marT="4763" marB="0" anchor="ctr">
                    <a:lnL w="6350" cap="flat" cmpd="sng" algn="ctr">
                      <a:solidFill>
                        <a:srgbClr val="000000"/>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a:solidFill>
                            <a:srgbClr val="F2F2F2"/>
                          </a:solidFill>
                          <a:effectLst/>
                          <a:latin typeface="メイリオ" panose="020B0604030504040204" pitchFamily="50" charset="-128"/>
                          <a:ea typeface="メイリオ" panose="020B0604030504040204" pitchFamily="50" charset="-128"/>
                        </a:rPr>
                        <a:t>予約金額例</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a:solidFill>
                            <a:srgbClr val="F2F2F2"/>
                          </a:solidFill>
                          <a:effectLst/>
                          <a:latin typeface="メイリオ" panose="020B0604030504040204" pitchFamily="50" charset="-128"/>
                          <a:ea typeface="メイリオ" panose="020B0604030504040204" pitchFamily="50" charset="-128"/>
                        </a:rPr>
                        <a:t>割引率</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ja-JP" altLang="en-US" sz="1600" b="1" i="0" u="none" strike="noStrike">
                          <a:solidFill>
                            <a:srgbClr val="F2F2F2"/>
                          </a:solidFill>
                          <a:effectLst/>
                          <a:latin typeface="メイリオ" panose="020B0604030504040204" pitchFamily="50" charset="-128"/>
                          <a:ea typeface="メイリオ" panose="020B0604030504040204" pitchFamily="50" charset="-128"/>
                        </a:rPr>
                        <a:t>割引金額計算</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ctr" rtl="0" fontAlgn="ctr"/>
                      <a:r>
                        <a:rPr lang="ja-JP" altLang="en-US" sz="1600" b="1" i="0" u="none" strike="noStrike">
                          <a:solidFill>
                            <a:srgbClr val="F2F2F2"/>
                          </a:solidFill>
                          <a:effectLst/>
                          <a:latin typeface="メイリオ" panose="020B0604030504040204" pitchFamily="50" charset="-128"/>
                          <a:ea typeface="+mn-ea"/>
                        </a:rPr>
                        <a:t>割引金額</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a:solidFill>
                            <a:srgbClr val="F2F2F2"/>
                          </a:solidFill>
                          <a:effectLst/>
                          <a:latin typeface="メイリオ" panose="020B0604030504040204" pitchFamily="50" charset="-128"/>
                          <a:ea typeface="メイリオ" panose="020B0604030504040204" pitchFamily="50" charset="-128"/>
                        </a:rPr>
                        <a:t>請求金額</a:t>
                      </a:r>
                      <a:endParaRPr lang="en-US" altLang="ja-JP" sz="1600" b="1" i="0" u="none" strike="noStrike">
                        <a:solidFill>
                          <a:srgbClr val="F2F2F2"/>
                        </a:solidFill>
                        <a:effectLst/>
                        <a:latin typeface="メイリオ" panose="020B0604030504040204" pitchFamily="50" charset="-128"/>
                        <a:ea typeface="メイリオ" panose="020B0604030504040204" pitchFamily="50" charset="-128"/>
                      </a:endParaRPr>
                    </a:p>
                    <a:p>
                      <a:pPr algn="ctr" rtl="0" fontAlgn="ctr"/>
                      <a:r>
                        <a:rPr lang="ja-JP" altLang="en-US" sz="1400" b="1" i="0" u="none" strike="noStrike">
                          <a:solidFill>
                            <a:srgbClr val="F2F2F2"/>
                          </a:solidFill>
                          <a:effectLst/>
                          <a:latin typeface="メイリオ" panose="020B0604030504040204" pitchFamily="50" charset="-128"/>
                          <a:ea typeface="+mn-ea"/>
                        </a:rPr>
                        <a:t>（予約金額ー割引金額</a:t>
                      </a:r>
                      <a:r>
                        <a:rPr lang="ja-JP" altLang="en-US" sz="1400" b="1" i="0" u="none" strike="noStrike">
                          <a:solidFill>
                            <a:srgbClr val="F2F2F2"/>
                          </a:solidFill>
                          <a:effectLst/>
                          <a:latin typeface="メイリオ" panose="020B0604030504040204" pitchFamily="50" charset="-128"/>
                          <a:ea typeface="メイリオ" panose="020B0604030504040204" pitchFamily="50" charset="-128"/>
                        </a:rPr>
                        <a:t>）</a:t>
                      </a:r>
                      <a:endParaRPr lang="ja-JP" altLang="en-US" sz="1400" b="1" i="0" u="none" strike="noStrike">
                        <a:solidFill>
                          <a:srgbClr val="F2F2F2"/>
                        </a:solidFill>
                        <a:effectLst/>
                        <a:latin typeface="メイリオ" panose="020B0604030504040204" pitchFamily="50" charset="-128"/>
                        <a:ea typeface="+mn-ea"/>
                      </a:endParaRPr>
                    </a:p>
                  </a:txBody>
                  <a:tcPr marL="4763" marR="4763" marT="4763" marB="0" anchor="ctr">
                    <a:lnL w="12700" cap="flat" cmpd="sng" algn="ctr">
                      <a:solidFill>
                        <a:schemeClr val="bg1">
                          <a:lumMod val="9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620721856"/>
                  </a:ext>
                </a:extLst>
              </a:tr>
              <a:tr h="631964">
                <a:tc>
                  <a:txBody>
                    <a:body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MD</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　月～金</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1,630</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en-US" altLang="ja-JP" sz="1600" b="0" i="0" u="none" strike="noStrike">
                          <a:solidFill>
                            <a:schemeClr val="tx1">
                              <a:lumMod val="65000"/>
                              <a:lumOff val="35000"/>
                            </a:schemeClr>
                          </a:solidFill>
                          <a:effectLst/>
                          <a:latin typeface="メイリオ" panose="020B0604030504040204" pitchFamily="50" charset="-128"/>
                          <a:ea typeface="メイリオ" panose="020B0604030504040204" pitchFamily="50" charset="-128"/>
                        </a:rPr>
                        <a:t>15</a:t>
                      </a:r>
                      <a:r>
                        <a:rPr lang="ja-JP" altLang="en-US" sz="1600" b="0" i="0" u="none" strike="noStrike">
                          <a:solidFill>
                            <a:schemeClr val="tx1">
                              <a:lumMod val="65000"/>
                              <a:lumOff val="35000"/>
                            </a:schemeClr>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1,630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×0.15</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mn-ea"/>
                          <a:cs typeface="+mn-cs"/>
                        </a:rPr>
                        <a:t>244.5</a:t>
                      </a:r>
                      <a:r>
                        <a:rPr kumimoji="1" lang="ja-JP" altLang="en-US" sz="1600" b="0" i="0" u="none" strike="noStrike" kern="1200">
                          <a:solidFill>
                            <a:srgbClr val="C00000"/>
                          </a:solidFill>
                          <a:effectLst/>
                          <a:latin typeface="メイリオ" panose="020B0604030504040204" pitchFamily="50" charset="-128"/>
                          <a:ea typeface="+mn-ea"/>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1,385.5</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9583415"/>
                  </a:ext>
                </a:extLst>
              </a:tr>
              <a:tr h="631964">
                <a:tc>
                  <a:txBody>
                    <a:body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PC</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　月～金</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700</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en-US" altLang="ja-JP" sz="1600" b="0" i="0" u="none" strike="noStrike">
                          <a:solidFill>
                            <a:schemeClr val="tx1">
                              <a:lumMod val="65000"/>
                              <a:lumOff val="35000"/>
                            </a:schemeClr>
                          </a:solidFill>
                          <a:effectLst/>
                          <a:latin typeface="メイリオ" panose="020B0604030504040204" pitchFamily="50" charset="-128"/>
                          <a:ea typeface="メイリオ" panose="020B0604030504040204" pitchFamily="50" charset="-128"/>
                        </a:rPr>
                        <a:t>15</a:t>
                      </a:r>
                      <a:r>
                        <a:rPr lang="ja-JP" altLang="en-US" sz="1600" b="0" i="0" u="none" strike="noStrike">
                          <a:solidFill>
                            <a:schemeClr val="tx1">
                              <a:lumMod val="65000"/>
                              <a:lumOff val="35000"/>
                            </a:schemeClr>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700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×0.15</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mn-ea"/>
                          <a:cs typeface="+mn-cs"/>
                        </a:rPr>
                        <a:t>105</a:t>
                      </a:r>
                      <a:r>
                        <a:rPr kumimoji="1" lang="ja-JP" altLang="en-US" sz="1600" b="0" i="0" u="none" strike="noStrike" kern="1200">
                          <a:solidFill>
                            <a:srgbClr val="C00000"/>
                          </a:solidFill>
                          <a:effectLst/>
                          <a:latin typeface="メイリオ" panose="020B0604030504040204" pitchFamily="50" charset="-128"/>
                          <a:ea typeface="+mn-ea"/>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595</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79924255"/>
                  </a:ext>
                </a:extLst>
              </a:tr>
              <a:tr h="631964">
                <a:tc>
                  <a:txBody>
                    <a:body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MD</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　土日</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t>1,450</a:t>
                      </a: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万円</a:t>
                      </a:r>
                      <a:endPar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b="0" i="0" u="none" strike="noStrike">
                          <a:solidFill>
                            <a:schemeClr val="tx1">
                              <a:lumMod val="65000"/>
                              <a:lumOff val="35000"/>
                            </a:schemeClr>
                          </a:solidFill>
                          <a:effectLst/>
                          <a:latin typeface="メイリオ" panose="020B0604030504040204" pitchFamily="50" charset="-128"/>
                          <a:ea typeface="+mn-ea"/>
                        </a:rPr>
                        <a:t>15</a:t>
                      </a:r>
                      <a:r>
                        <a:rPr lang="ja-JP" altLang="en-US" sz="1600" b="0" i="0" u="none" strike="noStrike">
                          <a:solidFill>
                            <a:schemeClr val="tx1">
                              <a:lumMod val="65000"/>
                              <a:lumOff val="35000"/>
                            </a:schemeClr>
                          </a:solidFill>
                          <a:effectLst/>
                          <a:latin typeface="メイリオ" panose="020B0604030504040204" pitchFamily="50" charset="-128"/>
                          <a:ea typeface="+mn-ea"/>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1,450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×0.15</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217.5</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1232.5</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12476073"/>
                  </a:ext>
                </a:extLst>
              </a:tr>
              <a:tr h="63196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t>PC</a:t>
                      </a: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　土日</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t>440</a:t>
                      </a: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b="0" i="0" u="none" strike="noStrike">
                          <a:solidFill>
                            <a:schemeClr val="tx1">
                              <a:lumMod val="65000"/>
                              <a:lumOff val="35000"/>
                            </a:schemeClr>
                          </a:solidFill>
                          <a:effectLst/>
                          <a:latin typeface="メイリオ" panose="020B0604030504040204" pitchFamily="50" charset="-128"/>
                          <a:ea typeface="+mn-ea"/>
                        </a:rPr>
                        <a:t>15</a:t>
                      </a:r>
                      <a:r>
                        <a:rPr lang="ja-JP" altLang="en-US" sz="1600" b="0" i="0" u="none" strike="noStrike">
                          <a:solidFill>
                            <a:schemeClr val="tx1">
                              <a:lumMod val="65000"/>
                              <a:lumOff val="35000"/>
                            </a:schemeClr>
                          </a:solidFill>
                          <a:effectLst/>
                          <a:latin typeface="メイリオ" panose="020B0604030504040204" pitchFamily="50" charset="-128"/>
                          <a:ea typeface="+mn-ea"/>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440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×0.15</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66</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374</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6889462"/>
                  </a:ext>
                </a:extLst>
              </a:tr>
              <a:tr h="63196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t>MD</a:t>
                      </a: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　</a:t>
                      </a:r>
                      <a:b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b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月～金の祝日</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1,630</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万円 </a:t>
                      </a:r>
                      <a:r>
                        <a:rPr kumimoji="1" lang="en-US" altLang="ja-JP" sz="11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※1</a:t>
                      </a:r>
                      <a:endPar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b="0" i="0" u="none" strike="noStrike">
                          <a:solidFill>
                            <a:schemeClr val="tx1">
                              <a:lumMod val="65000"/>
                              <a:lumOff val="35000"/>
                            </a:schemeClr>
                          </a:solidFill>
                          <a:effectLst/>
                          <a:latin typeface="メイリオ" panose="020B0604030504040204" pitchFamily="50" charset="-128"/>
                          <a:ea typeface="+mn-ea"/>
                        </a:rPr>
                        <a:t>15</a:t>
                      </a:r>
                      <a:r>
                        <a:rPr lang="ja-JP" altLang="en-US" sz="1600" b="0" i="0" u="none" strike="noStrike">
                          <a:solidFill>
                            <a:schemeClr val="tx1">
                              <a:lumMod val="65000"/>
                              <a:lumOff val="35000"/>
                            </a:schemeClr>
                          </a:solidFill>
                          <a:effectLst/>
                          <a:latin typeface="メイリオ" panose="020B0604030504040204" pitchFamily="50" charset="-128"/>
                          <a:ea typeface="+mn-ea"/>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1,450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×0.15</a:t>
                      </a:r>
                      <a:b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b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180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 </a:t>
                      </a:r>
                      <a:r>
                        <a:rPr kumimoji="1" lang="en-US" altLang="ja-JP" sz="1100" b="0" i="0" u="none" strike="noStrike" kern="1200">
                          <a:solidFill>
                            <a:srgbClr val="C00000"/>
                          </a:solidFill>
                          <a:effectLst/>
                          <a:latin typeface="メイリオ" panose="020B0604030504040204" pitchFamily="50" charset="-128"/>
                          <a:ea typeface="メイリオ" panose="020B0604030504040204" pitchFamily="50" charset="-128"/>
                          <a:cs typeface="+mn-cs"/>
                        </a:rPr>
                        <a:t>※2</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397.5</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1232.5</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53076550"/>
                  </a:ext>
                </a:extLst>
              </a:tr>
              <a:tr h="63196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t>PC</a:t>
                      </a:r>
                      <a:b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b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月～金の祝日</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700</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万円 </a:t>
                      </a:r>
                      <a:r>
                        <a:rPr kumimoji="1" lang="en-US" altLang="ja-JP" sz="11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※1</a:t>
                      </a:r>
                      <a:endPar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b="0" i="0" u="none" strike="noStrike">
                          <a:solidFill>
                            <a:schemeClr val="tx1">
                              <a:lumMod val="65000"/>
                              <a:lumOff val="35000"/>
                            </a:schemeClr>
                          </a:solidFill>
                          <a:effectLst/>
                          <a:latin typeface="メイリオ" panose="020B0604030504040204" pitchFamily="50" charset="-128"/>
                          <a:ea typeface="+mn-ea"/>
                        </a:rPr>
                        <a:t>15</a:t>
                      </a:r>
                      <a:r>
                        <a:rPr lang="ja-JP" altLang="en-US" sz="1600" b="0" i="0" u="none" strike="noStrike">
                          <a:solidFill>
                            <a:schemeClr val="tx1">
                              <a:lumMod val="65000"/>
                              <a:lumOff val="35000"/>
                            </a:schemeClr>
                          </a:solidFill>
                          <a:effectLst/>
                          <a:latin typeface="メイリオ" panose="020B0604030504040204" pitchFamily="50" charset="-128"/>
                          <a:ea typeface="+mn-ea"/>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440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×0.15</a:t>
                      </a:r>
                      <a:b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b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260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 </a:t>
                      </a:r>
                      <a:r>
                        <a:rPr kumimoji="1" lang="en-US" altLang="ja-JP" sz="1100" b="0" i="0" u="none" strike="noStrike" kern="1200">
                          <a:solidFill>
                            <a:srgbClr val="C00000"/>
                          </a:solidFill>
                          <a:effectLst/>
                          <a:latin typeface="メイリオ" panose="020B0604030504040204" pitchFamily="50" charset="-128"/>
                          <a:ea typeface="メイリオ" panose="020B0604030504040204" pitchFamily="50" charset="-128"/>
                          <a:cs typeface="+mn-cs"/>
                        </a:rPr>
                        <a:t>※2</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326</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374</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94276736"/>
                  </a:ext>
                </a:extLst>
              </a:tr>
            </a:tbl>
          </a:graphicData>
        </a:graphic>
      </p:graphicFrame>
      <p:sp>
        <p:nvSpPr>
          <p:cNvPr id="5" name="テキスト ボックス 4">
            <a:extLst>
              <a:ext uri="{FF2B5EF4-FFF2-40B4-BE49-F238E27FC236}">
                <a16:creationId xmlns:a16="http://schemas.microsoft.com/office/drawing/2014/main" id="{26863710-8343-C94D-B444-18C1B49880A3}"/>
              </a:ext>
            </a:extLst>
          </p:cNvPr>
          <p:cNvSpPr txBox="1"/>
          <p:nvPr/>
        </p:nvSpPr>
        <p:spPr>
          <a:xfrm>
            <a:off x="587376" y="1099290"/>
            <a:ext cx="4467509" cy="369332"/>
          </a:xfrm>
          <a:prstGeom prst="rect">
            <a:avLst/>
          </a:prstGeom>
          <a:noFill/>
        </p:spPr>
        <p:txBody>
          <a:bodyPr wrap="square" rtlCol="0">
            <a:spAutoFit/>
          </a:bodyPr>
          <a:lstStyle/>
          <a:p>
            <a:r>
              <a:rPr lang="ja-JP" altLang="en-US" b="1">
                <a:latin typeface="+mn-ea"/>
                <a:ea typeface="+mn-ea"/>
              </a:rPr>
              <a:t>早期予約割引（</a:t>
            </a:r>
            <a:r>
              <a:rPr lang="en-US" altLang="ja-JP" b="1">
                <a:latin typeface="+mn-ea"/>
                <a:ea typeface="+mn-ea"/>
              </a:rPr>
              <a:t>15</a:t>
            </a:r>
            <a:r>
              <a:rPr lang="ja-JP" altLang="en-US" b="1">
                <a:latin typeface="+mn-ea"/>
                <a:ea typeface="+mn-ea"/>
              </a:rPr>
              <a:t>％）　割引金額一覧</a:t>
            </a:r>
            <a:endParaRPr kumimoji="1" lang="ja-JP" altLang="en-US" b="1">
              <a:latin typeface="+mn-ea"/>
              <a:ea typeface="+mn-ea"/>
            </a:endParaRPr>
          </a:p>
        </p:txBody>
      </p:sp>
      <p:sp>
        <p:nvSpPr>
          <p:cNvPr id="2" name="テキスト ボックス 1">
            <a:extLst>
              <a:ext uri="{FF2B5EF4-FFF2-40B4-BE49-F238E27FC236}">
                <a16:creationId xmlns:a16="http://schemas.microsoft.com/office/drawing/2014/main" id="{A52DCD12-8898-368C-3F02-BFF73F2E4DE6}"/>
              </a:ext>
            </a:extLst>
          </p:cNvPr>
          <p:cNvSpPr txBox="1"/>
          <p:nvPr/>
        </p:nvSpPr>
        <p:spPr>
          <a:xfrm>
            <a:off x="1187177" y="5978359"/>
            <a:ext cx="9754800" cy="600164"/>
          </a:xfrm>
          <a:prstGeom prst="rect">
            <a:avLst/>
          </a:prstGeom>
          <a:noFill/>
        </p:spPr>
        <p:txBody>
          <a:bodyPr wrap="square" rtlCol="0">
            <a:spAutoFit/>
          </a:bodyPr>
          <a:lstStyle/>
          <a:p>
            <a:r>
              <a:rPr lang="en-US" altLang="ja-JP" sz="1100"/>
              <a:t>※1</a:t>
            </a:r>
            <a:r>
              <a:rPr lang="ja-JP" altLang="en-US" sz="1100"/>
              <a:t>：月～金の祝日を掲載する場合、予約は月～金商品で行ってください。金額、スペックは土日商品のものをご参照ください。</a:t>
            </a:r>
            <a:br>
              <a:rPr lang="en-US" altLang="ja-JP" sz="1100"/>
            </a:br>
            <a:r>
              <a:rPr lang="en-US" altLang="ja-JP" sz="1100"/>
              <a:t>※2</a:t>
            </a:r>
            <a:r>
              <a:rPr lang="ja-JP" altLang="en-US" sz="1100"/>
              <a:t>：祝日は土日商品の金額から割引額を計算してください。計算後、月～金商品と土日商品の差額を足したものが最終的な割引額になります。</a:t>
            </a:r>
            <a:endParaRPr lang="en-US" altLang="ja-JP" sz="1100"/>
          </a:p>
          <a:p>
            <a:r>
              <a:rPr lang="ja-JP" altLang="en-US" sz="1100"/>
              <a:t>　　（</a:t>
            </a:r>
            <a:r>
              <a:rPr lang="en-US" altLang="ja-JP" sz="1100"/>
              <a:t>MD</a:t>
            </a:r>
            <a:r>
              <a:rPr lang="ja-JP" altLang="en-US" sz="1100"/>
              <a:t>の月～金と土日の差額　</a:t>
            </a:r>
            <a:r>
              <a:rPr lang="en-US" altLang="ja-JP" sz="1100"/>
              <a:t>180</a:t>
            </a:r>
            <a:r>
              <a:rPr lang="ja-JP" altLang="en-US" sz="1100"/>
              <a:t>万円、</a:t>
            </a:r>
            <a:r>
              <a:rPr lang="en-US" altLang="ja-JP" sz="1100"/>
              <a:t>PC</a:t>
            </a:r>
            <a:r>
              <a:rPr lang="ja-JP" altLang="en-US" sz="1100"/>
              <a:t>の月～金と土日の差額　</a:t>
            </a:r>
            <a:r>
              <a:rPr lang="en-US" altLang="ja-JP" sz="1100"/>
              <a:t>260</a:t>
            </a:r>
            <a:r>
              <a:rPr lang="ja-JP" altLang="en-US" sz="1100"/>
              <a:t>万円）</a:t>
            </a:r>
            <a:endParaRPr lang="en-US" altLang="ja-JP" sz="1100"/>
          </a:p>
        </p:txBody>
      </p:sp>
    </p:spTree>
    <p:extLst>
      <p:ext uri="{BB962C8B-B14F-4D97-AF65-F5344CB8AC3E}">
        <p14:creationId xmlns:p14="http://schemas.microsoft.com/office/powerpoint/2010/main" val="35253497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8CA096-7B0F-0ABC-AF9F-3AD27F2A91FB}"/>
            </a:ext>
          </a:extLst>
        </p:cNvPr>
        <p:cNvGrpSpPr/>
        <p:nvPr/>
      </p:nvGrpSpPr>
      <p:grpSpPr>
        <a:xfrm>
          <a:off x="0" y="0"/>
          <a:ext cx="0" cy="0"/>
          <a:chOff x="0" y="0"/>
          <a:chExt cx="0" cy="0"/>
        </a:xfrm>
      </p:grpSpPr>
      <p:sp>
        <p:nvSpPr>
          <p:cNvPr id="13314" name="タイトル 2">
            <a:extLst>
              <a:ext uri="{FF2B5EF4-FFF2-40B4-BE49-F238E27FC236}">
                <a16:creationId xmlns:a16="http://schemas.microsoft.com/office/drawing/2014/main" id="{96B86A60-A871-C1CC-6383-65264A9E3171}"/>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予約及び割引方法</a:t>
            </a:r>
          </a:p>
        </p:txBody>
      </p:sp>
      <p:graphicFrame>
        <p:nvGraphicFramePr>
          <p:cNvPr id="2" name="表 1">
            <a:extLst>
              <a:ext uri="{FF2B5EF4-FFF2-40B4-BE49-F238E27FC236}">
                <a16:creationId xmlns:a16="http://schemas.microsoft.com/office/drawing/2014/main" id="{788F53E7-DD3D-30DE-FB33-01D59FA01484}"/>
              </a:ext>
            </a:extLst>
          </p:cNvPr>
          <p:cNvGraphicFramePr>
            <a:graphicFrameLocks noGrp="1"/>
          </p:cNvGraphicFramePr>
          <p:nvPr/>
        </p:nvGraphicFramePr>
        <p:xfrm>
          <a:off x="1218600" y="1622912"/>
          <a:ext cx="9723377" cy="4285184"/>
        </p:xfrm>
        <a:graphic>
          <a:graphicData uri="http://schemas.openxmlformats.org/drawingml/2006/table">
            <a:tbl>
              <a:tblPr/>
              <a:tblGrid>
                <a:gridCol w="1618171">
                  <a:extLst>
                    <a:ext uri="{9D8B030D-6E8A-4147-A177-3AD203B41FA5}">
                      <a16:colId xmlns:a16="http://schemas.microsoft.com/office/drawing/2014/main" val="4085448283"/>
                    </a:ext>
                  </a:extLst>
                </a:gridCol>
                <a:gridCol w="1618171">
                  <a:extLst>
                    <a:ext uri="{9D8B030D-6E8A-4147-A177-3AD203B41FA5}">
                      <a16:colId xmlns:a16="http://schemas.microsoft.com/office/drawing/2014/main" val="2561205553"/>
                    </a:ext>
                  </a:extLst>
                </a:gridCol>
                <a:gridCol w="867071">
                  <a:extLst>
                    <a:ext uri="{9D8B030D-6E8A-4147-A177-3AD203B41FA5}">
                      <a16:colId xmlns:a16="http://schemas.microsoft.com/office/drawing/2014/main" val="688406194"/>
                    </a:ext>
                  </a:extLst>
                </a:gridCol>
                <a:gridCol w="2050459">
                  <a:extLst>
                    <a:ext uri="{9D8B030D-6E8A-4147-A177-3AD203B41FA5}">
                      <a16:colId xmlns:a16="http://schemas.microsoft.com/office/drawing/2014/main" val="182766774"/>
                    </a:ext>
                  </a:extLst>
                </a:gridCol>
                <a:gridCol w="1387498">
                  <a:extLst>
                    <a:ext uri="{9D8B030D-6E8A-4147-A177-3AD203B41FA5}">
                      <a16:colId xmlns:a16="http://schemas.microsoft.com/office/drawing/2014/main" val="1596049777"/>
                    </a:ext>
                  </a:extLst>
                </a:gridCol>
                <a:gridCol w="2182007">
                  <a:extLst>
                    <a:ext uri="{9D8B030D-6E8A-4147-A177-3AD203B41FA5}">
                      <a16:colId xmlns:a16="http://schemas.microsoft.com/office/drawing/2014/main" val="4004894550"/>
                    </a:ext>
                  </a:extLst>
                </a:gridCol>
              </a:tblGrid>
              <a:tr h="493400">
                <a:tc>
                  <a:txBody>
                    <a:bodyPr/>
                    <a:lstStyle/>
                    <a:p>
                      <a:pPr algn="ctr" rtl="0" fontAlgn="ctr"/>
                      <a:r>
                        <a:rPr lang="ja-JP" altLang="en-US" sz="1600" b="1" i="0" u="none" strike="noStrike">
                          <a:solidFill>
                            <a:srgbClr val="F2F2F2"/>
                          </a:solidFill>
                          <a:effectLst/>
                          <a:latin typeface="メイリオ" panose="020B0604030504040204" pitchFamily="50" charset="-128"/>
                          <a:ea typeface="メイリオ" panose="020B0604030504040204" pitchFamily="50" charset="-128"/>
                        </a:rPr>
                        <a:t>掲載日</a:t>
                      </a:r>
                      <a:endParaRPr lang="en-US" altLang="ja-JP" sz="1600" b="1" i="0" u="none" strike="noStrike">
                        <a:solidFill>
                          <a:srgbClr val="F2F2F2"/>
                        </a:solidFill>
                        <a:effectLst/>
                        <a:latin typeface="メイリオ" panose="020B0604030504040204" pitchFamily="50" charset="-128"/>
                        <a:ea typeface="メイリオ" panose="020B0604030504040204" pitchFamily="50" charset="-128"/>
                      </a:endParaRPr>
                    </a:p>
                  </a:txBody>
                  <a:tcPr marL="4763" marR="4763" marT="4763" marB="0" anchor="ctr">
                    <a:lnL w="6350" cap="flat" cmpd="sng" algn="ctr">
                      <a:solidFill>
                        <a:srgbClr val="000000"/>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a:solidFill>
                            <a:srgbClr val="F2F2F2"/>
                          </a:solidFill>
                          <a:effectLst/>
                          <a:latin typeface="メイリオ" panose="020B0604030504040204" pitchFamily="50" charset="-128"/>
                          <a:ea typeface="メイリオ" panose="020B0604030504040204" pitchFamily="50" charset="-128"/>
                        </a:rPr>
                        <a:t>予約金額例</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a:solidFill>
                            <a:srgbClr val="F2F2F2"/>
                          </a:solidFill>
                          <a:effectLst/>
                          <a:latin typeface="メイリオ" panose="020B0604030504040204" pitchFamily="50" charset="-128"/>
                          <a:ea typeface="メイリオ" panose="020B0604030504040204" pitchFamily="50" charset="-128"/>
                        </a:rPr>
                        <a:t>割引率</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ja-JP" altLang="en-US" sz="1600" b="1" i="0" u="none" strike="noStrike">
                          <a:solidFill>
                            <a:srgbClr val="F2F2F2"/>
                          </a:solidFill>
                          <a:effectLst/>
                          <a:latin typeface="メイリオ" panose="020B0604030504040204" pitchFamily="50" charset="-128"/>
                          <a:ea typeface="メイリオ" panose="020B0604030504040204" pitchFamily="50" charset="-128"/>
                        </a:rPr>
                        <a:t>割引金額計算</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ctr" rtl="0" fontAlgn="ctr"/>
                      <a:r>
                        <a:rPr lang="ja-JP" altLang="en-US" sz="1600" b="1" i="0" u="none" strike="noStrike">
                          <a:solidFill>
                            <a:srgbClr val="F2F2F2"/>
                          </a:solidFill>
                          <a:effectLst/>
                          <a:latin typeface="メイリオ" panose="020B0604030504040204" pitchFamily="50" charset="-128"/>
                          <a:ea typeface="+mn-ea"/>
                        </a:rPr>
                        <a:t>割引金額</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a:solidFill>
                            <a:srgbClr val="F2F2F2"/>
                          </a:solidFill>
                          <a:effectLst/>
                          <a:latin typeface="メイリオ" panose="020B0604030504040204" pitchFamily="50" charset="-128"/>
                          <a:ea typeface="メイリオ" panose="020B0604030504040204" pitchFamily="50" charset="-128"/>
                        </a:rPr>
                        <a:t>請求金額</a:t>
                      </a:r>
                      <a:endParaRPr lang="en-US" altLang="ja-JP" sz="1600" b="1" i="0" u="none" strike="noStrike">
                        <a:solidFill>
                          <a:srgbClr val="F2F2F2"/>
                        </a:solidFill>
                        <a:effectLst/>
                        <a:latin typeface="メイリオ" panose="020B0604030504040204" pitchFamily="50" charset="-128"/>
                        <a:ea typeface="メイリオ" panose="020B0604030504040204" pitchFamily="50" charset="-128"/>
                      </a:endParaRPr>
                    </a:p>
                    <a:p>
                      <a:pPr algn="ctr" rtl="0" fontAlgn="ctr"/>
                      <a:r>
                        <a:rPr lang="ja-JP" altLang="en-US" sz="1400" b="1" i="0" u="none" strike="noStrike">
                          <a:solidFill>
                            <a:srgbClr val="F2F2F2"/>
                          </a:solidFill>
                          <a:effectLst/>
                          <a:latin typeface="メイリオ" panose="020B0604030504040204" pitchFamily="50" charset="-128"/>
                          <a:ea typeface="+mn-ea"/>
                        </a:rPr>
                        <a:t>（予約金額ー割引金額</a:t>
                      </a:r>
                      <a:r>
                        <a:rPr lang="ja-JP" altLang="en-US" sz="1400" b="1" i="0" u="none" strike="noStrike">
                          <a:solidFill>
                            <a:srgbClr val="F2F2F2"/>
                          </a:solidFill>
                          <a:effectLst/>
                          <a:latin typeface="メイリオ" panose="020B0604030504040204" pitchFamily="50" charset="-128"/>
                          <a:ea typeface="メイリオ" panose="020B0604030504040204" pitchFamily="50" charset="-128"/>
                        </a:rPr>
                        <a:t>）</a:t>
                      </a:r>
                      <a:endParaRPr lang="ja-JP" altLang="en-US" sz="1400" b="1" i="0" u="none" strike="noStrike">
                        <a:solidFill>
                          <a:srgbClr val="F2F2F2"/>
                        </a:solidFill>
                        <a:effectLst/>
                        <a:latin typeface="メイリオ" panose="020B0604030504040204" pitchFamily="50" charset="-128"/>
                        <a:ea typeface="+mn-ea"/>
                      </a:endParaRPr>
                    </a:p>
                  </a:txBody>
                  <a:tcPr marL="4763" marR="4763" marT="4763" marB="0" anchor="ctr">
                    <a:lnL w="12700" cap="flat" cmpd="sng" algn="ctr">
                      <a:solidFill>
                        <a:schemeClr val="bg1">
                          <a:lumMod val="9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620721856"/>
                  </a:ext>
                </a:extLst>
              </a:tr>
              <a:tr h="631964">
                <a:tc>
                  <a:txBody>
                    <a:body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MD</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　月～金</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1,630</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en-US" altLang="ja-JP" sz="1600" b="0" i="0" u="none" strike="noStrike">
                          <a:solidFill>
                            <a:schemeClr val="tx1">
                              <a:lumMod val="65000"/>
                              <a:lumOff val="35000"/>
                            </a:schemeClr>
                          </a:solidFill>
                          <a:effectLst/>
                          <a:latin typeface="メイリオ" panose="020B0604030504040204" pitchFamily="50" charset="-128"/>
                          <a:ea typeface="メイリオ" panose="020B0604030504040204" pitchFamily="50" charset="-128"/>
                        </a:rPr>
                        <a:t>20</a:t>
                      </a:r>
                      <a:r>
                        <a:rPr lang="ja-JP" altLang="en-US" sz="1600" b="0" i="0" u="none" strike="noStrike">
                          <a:solidFill>
                            <a:schemeClr val="tx1">
                              <a:lumMod val="65000"/>
                              <a:lumOff val="35000"/>
                            </a:schemeClr>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1,630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mn-ea"/>
                          <a:cs typeface="+mn-cs"/>
                        </a:rPr>
                        <a:t>326</a:t>
                      </a:r>
                      <a:r>
                        <a:rPr kumimoji="1" lang="ja-JP" altLang="en-US" sz="1600" b="0" i="0" u="none" strike="noStrike" kern="1200">
                          <a:solidFill>
                            <a:srgbClr val="C00000"/>
                          </a:solidFill>
                          <a:effectLst/>
                          <a:latin typeface="メイリオ" panose="020B0604030504040204" pitchFamily="50" charset="-128"/>
                          <a:ea typeface="+mn-ea"/>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1,304</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9583415"/>
                  </a:ext>
                </a:extLst>
              </a:tr>
              <a:tr h="631964">
                <a:tc>
                  <a:txBody>
                    <a:body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PC</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　月～金</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700</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en-US" altLang="ja-JP" sz="1600" b="0" i="0" u="none" strike="noStrike">
                          <a:solidFill>
                            <a:schemeClr val="tx1">
                              <a:lumMod val="65000"/>
                              <a:lumOff val="35000"/>
                            </a:schemeClr>
                          </a:solidFill>
                          <a:effectLst/>
                          <a:latin typeface="メイリオ" panose="020B0604030504040204" pitchFamily="50" charset="-128"/>
                          <a:ea typeface="メイリオ" panose="020B0604030504040204" pitchFamily="50" charset="-128"/>
                        </a:rPr>
                        <a:t>20</a:t>
                      </a:r>
                      <a:r>
                        <a:rPr lang="ja-JP" altLang="en-US" sz="1600" b="0" i="0" u="none" strike="noStrike">
                          <a:solidFill>
                            <a:schemeClr val="tx1">
                              <a:lumMod val="65000"/>
                              <a:lumOff val="35000"/>
                            </a:schemeClr>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700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mn-ea"/>
                          <a:cs typeface="+mn-cs"/>
                        </a:rPr>
                        <a:t>140</a:t>
                      </a:r>
                      <a:r>
                        <a:rPr kumimoji="1" lang="ja-JP" altLang="en-US" sz="1600" b="0" i="0" u="none" strike="noStrike" kern="1200">
                          <a:solidFill>
                            <a:srgbClr val="C00000"/>
                          </a:solidFill>
                          <a:effectLst/>
                          <a:latin typeface="メイリオ" panose="020B0604030504040204" pitchFamily="50" charset="-128"/>
                          <a:ea typeface="+mn-ea"/>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560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79924255"/>
                  </a:ext>
                </a:extLst>
              </a:tr>
              <a:tr h="631964">
                <a:tc>
                  <a:txBody>
                    <a:body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MD</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　土日</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t>1,450</a:t>
                      </a: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万円</a:t>
                      </a:r>
                      <a:endPar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b="0" i="0" u="none" strike="noStrike">
                          <a:solidFill>
                            <a:schemeClr val="tx1">
                              <a:lumMod val="65000"/>
                              <a:lumOff val="35000"/>
                            </a:schemeClr>
                          </a:solidFill>
                          <a:effectLst/>
                          <a:latin typeface="メイリオ" panose="020B0604030504040204" pitchFamily="50" charset="-128"/>
                          <a:ea typeface="+mn-ea"/>
                        </a:rPr>
                        <a:t>20</a:t>
                      </a:r>
                      <a:r>
                        <a:rPr lang="ja-JP" altLang="en-US" sz="1600" b="0" i="0" u="none" strike="noStrike">
                          <a:solidFill>
                            <a:schemeClr val="tx1">
                              <a:lumMod val="65000"/>
                              <a:lumOff val="35000"/>
                            </a:schemeClr>
                          </a:solidFill>
                          <a:effectLst/>
                          <a:latin typeface="メイリオ" panose="020B0604030504040204" pitchFamily="50" charset="-128"/>
                          <a:ea typeface="+mn-ea"/>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1,450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290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1160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12476073"/>
                  </a:ext>
                </a:extLst>
              </a:tr>
              <a:tr h="63196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t>PC</a:t>
                      </a: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　土日</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t>440</a:t>
                      </a: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b="0" i="0" u="none" strike="noStrike">
                          <a:solidFill>
                            <a:schemeClr val="tx1">
                              <a:lumMod val="65000"/>
                              <a:lumOff val="35000"/>
                            </a:schemeClr>
                          </a:solidFill>
                          <a:effectLst/>
                          <a:latin typeface="メイリオ" panose="020B0604030504040204" pitchFamily="50" charset="-128"/>
                          <a:ea typeface="+mn-ea"/>
                        </a:rPr>
                        <a:t>20</a:t>
                      </a:r>
                      <a:r>
                        <a:rPr lang="ja-JP" altLang="en-US" sz="1600" b="0" i="0" u="none" strike="noStrike">
                          <a:solidFill>
                            <a:schemeClr val="tx1">
                              <a:lumMod val="65000"/>
                              <a:lumOff val="35000"/>
                            </a:schemeClr>
                          </a:solidFill>
                          <a:effectLst/>
                          <a:latin typeface="メイリオ" panose="020B0604030504040204" pitchFamily="50" charset="-128"/>
                          <a:ea typeface="+mn-ea"/>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440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×0.2</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88</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352</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6889462"/>
                  </a:ext>
                </a:extLst>
              </a:tr>
              <a:tr h="63196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t>MD</a:t>
                      </a: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　</a:t>
                      </a:r>
                      <a:b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b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月～金の祝日</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1,630</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万円 </a:t>
                      </a:r>
                      <a:r>
                        <a:rPr kumimoji="1" lang="en-US" altLang="ja-JP" sz="11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※1</a:t>
                      </a:r>
                      <a:endPar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b="0" i="0" u="none" strike="noStrike">
                          <a:solidFill>
                            <a:schemeClr val="tx1">
                              <a:lumMod val="65000"/>
                              <a:lumOff val="35000"/>
                            </a:schemeClr>
                          </a:solidFill>
                          <a:effectLst/>
                          <a:latin typeface="メイリオ" panose="020B0604030504040204" pitchFamily="50" charset="-128"/>
                          <a:ea typeface="+mn-ea"/>
                        </a:rPr>
                        <a:t>20</a:t>
                      </a:r>
                      <a:r>
                        <a:rPr lang="ja-JP" altLang="en-US" sz="1600" b="0" i="0" u="none" strike="noStrike">
                          <a:solidFill>
                            <a:schemeClr val="tx1">
                              <a:lumMod val="65000"/>
                              <a:lumOff val="35000"/>
                            </a:schemeClr>
                          </a:solidFill>
                          <a:effectLst/>
                          <a:latin typeface="メイリオ" panose="020B0604030504040204" pitchFamily="50" charset="-128"/>
                          <a:ea typeface="+mn-ea"/>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1,450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×0.2</a:t>
                      </a:r>
                      <a:b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b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180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 </a:t>
                      </a:r>
                      <a:r>
                        <a:rPr kumimoji="1" lang="en-US" altLang="ja-JP" sz="1100" b="0" i="0" u="none" strike="noStrike" kern="1200">
                          <a:solidFill>
                            <a:srgbClr val="C00000"/>
                          </a:solidFill>
                          <a:effectLst/>
                          <a:latin typeface="メイリオ" panose="020B0604030504040204" pitchFamily="50" charset="-128"/>
                          <a:ea typeface="メイリオ" panose="020B0604030504040204" pitchFamily="50" charset="-128"/>
                          <a:cs typeface="+mn-cs"/>
                        </a:rPr>
                        <a:t>※2</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470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1160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53076550"/>
                  </a:ext>
                </a:extLst>
              </a:tr>
              <a:tr h="63196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t>PC</a:t>
                      </a:r>
                      <a:br>
                        <a:rPr kumimoji="1" lang="en-US" altLang="ja-JP" sz="1600" b="0" i="0" u="none" strike="noStrike" kern="1200">
                          <a:solidFill>
                            <a:schemeClr val="tx1">
                              <a:lumMod val="65000"/>
                              <a:lumOff val="35000"/>
                            </a:schemeClr>
                          </a:solidFill>
                          <a:effectLst/>
                          <a:latin typeface="メイリオ" panose="020B0604030504040204" pitchFamily="50" charset="-128"/>
                          <a:ea typeface="+mn-ea"/>
                          <a:cs typeface="+mn-cs"/>
                        </a:rPr>
                      </a:br>
                      <a:r>
                        <a:rPr kumimoji="1" lang="ja-JP" altLang="en-US" sz="1600" b="0" i="0" u="none" strike="noStrike" kern="1200">
                          <a:solidFill>
                            <a:schemeClr val="tx1">
                              <a:lumMod val="65000"/>
                              <a:lumOff val="35000"/>
                            </a:schemeClr>
                          </a:solidFill>
                          <a:effectLst/>
                          <a:latin typeface="メイリオ" panose="020B0604030504040204" pitchFamily="50" charset="-128"/>
                          <a:ea typeface="+mn-ea"/>
                          <a:cs typeface="+mn-cs"/>
                        </a:rPr>
                        <a:t>月～金の祝日</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700</a:t>
                      </a:r>
                      <a:r>
                        <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万円 </a:t>
                      </a:r>
                      <a:r>
                        <a:rPr kumimoji="1" lang="en-US" altLang="ja-JP" sz="11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rPr>
                        <a:t>※1</a:t>
                      </a:r>
                      <a:endParaRPr kumimoji="1" lang="ja-JP" altLang="en-US" sz="1600" b="0" i="0" u="none" strike="noStrike" kern="120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b="0" i="0" u="none" strike="noStrike">
                          <a:solidFill>
                            <a:schemeClr val="tx1">
                              <a:lumMod val="65000"/>
                              <a:lumOff val="35000"/>
                            </a:schemeClr>
                          </a:solidFill>
                          <a:effectLst/>
                          <a:latin typeface="メイリオ" panose="020B0604030504040204" pitchFamily="50" charset="-128"/>
                          <a:ea typeface="+mn-ea"/>
                        </a:rPr>
                        <a:t>20</a:t>
                      </a:r>
                      <a:r>
                        <a:rPr lang="ja-JP" altLang="en-US" sz="1600" b="0" i="0" u="none" strike="noStrike">
                          <a:solidFill>
                            <a:schemeClr val="tx1">
                              <a:lumMod val="65000"/>
                              <a:lumOff val="35000"/>
                            </a:schemeClr>
                          </a:solidFill>
                          <a:effectLst/>
                          <a:latin typeface="メイリオ" panose="020B0604030504040204" pitchFamily="50" charset="-128"/>
                          <a:ea typeface="+mn-ea"/>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440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×0.2</a:t>
                      </a:r>
                      <a:b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b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a:t>
                      </a: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260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 </a:t>
                      </a:r>
                      <a:r>
                        <a:rPr kumimoji="1" lang="en-US" altLang="ja-JP" sz="1100" b="0" i="0" u="none" strike="noStrike" kern="1200">
                          <a:solidFill>
                            <a:srgbClr val="C00000"/>
                          </a:solidFill>
                          <a:effectLst/>
                          <a:latin typeface="メイリオ" panose="020B0604030504040204" pitchFamily="50" charset="-128"/>
                          <a:ea typeface="メイリオ" panose="020B0604030504040204" pitchFamily="50" charset="-128"/>
                          <a:cs typeface="+mn-cs"/>
                        </a:rPr>
                        <a:t>※2</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260</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rPr>
                        <a:t>352</a:t>
                      </a:r>
                      <a:r>
                        <a:rPr kumimoji="1" lang="ja-JP" altLang="en-US" sz="1600" b="0" i="0" u="none" strike="noStrike" kern="120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0" i="0" u="none" strike="noStrike" kern="120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94276736"/>
                  </a:ext>
                </a:extLst>
              </a:tr>
            </a:tbl>
          </a:graphicData>
        </a:graphic>
      </p:graphicFrame>
      <p:sp>
        <p:nvSpPr>
          <p:cNvPr id="3" name="テキスト ボックス 2">
            <a:extLst>
              <a:ext uri="{FF2B5EF4-FFF2-40B4-BE49-F238E27FC236}">
                <a16:creationId xmlns:a16="http://schemas.microsoft.com/office/drawing/2014/main" id="{DE463F44-5D87-D0F6-1112-AFB32134BDAD}"/>
              </a:ext>
            </a:extLst>
          </p:cNvPr>
          <p:cNvSpPr txBox="1"/>
          <p:nvPr/>
        </p:nvSpPr>
        <p:spPr>
          <a:xfrm>
            <a:off x="587376" y="1099290"/>
            <a:ext cx="7539482" cy="369332"/>
          </a:xfrm>
          <a:prstGeom prst="rect">
            <a:avLst/>
          </a:prstGeom>
          <a:noFill/>
        </p:spPr>
        <p:txBody>
          <a:bodyPr wrap="square" rtlCol="0">
            <a:spAutoFit/>
          </a:bodyPr>
          <a:lstStyle/>
          <a:p>
            <a:r>
              <a:rPr lang="ja-JP" altLang="en-US" b="1">
                <a:latin typeface="+mn-ea"/>
                <a:ea typeface="+mn-ea"/>
              </a:rPr>
              <a:t>ニュースタイアップパッケージ（</a:t>
            </a:r>
            <a:r>
              <a:rPr lang="en-US" altLang="ja-JP" b="1">
                <a:latin typeface="+mn-ea"/>
                <a:ea typeface="+mn-ea"/>
              </a:rPr>
              <a:t>20</a:t>
            </a:r>
            <a:r>
              <a:rPr lang="ja-JP" altLang="en-US" b="1">
                <a:latin typeface="+mn-ea"/>
                <a:ea typeface="+mn-ea"/>
              </a:rPr>
              <a:t>％割引）　割引金額一覧</a:t>
            </a:r>
            <a:endParaRPr kumimoji="1" lang="ja-JP" altLang="en-US" b="1">
              <a:latin typeface="+mn-ea"/>
              <a:ea typeface="+mn-ea"/>
            </a:endParaRPr>
          </a:p>
        </p:txBody>
      </p:sp>
      <p:sp>
        <p:nvSpPr>
          <p:cNvPr id="4" name="テキスト ボックス 3">
            <a:extLst>
              <a:ext uri="{FF2B5EF4-FFF2-40B4-BE49-F238E27FC236}">
                <a16:creationId xmlns:a16="http://schemas.microsoft.com/office/drawing/2014/main" id="{70C75D60-D16F-2276-5262-6BE4054961CA}"/>
              </a:ext>
            </a:extLst>
          </p:cNvPr>
          <p:cNvSpPr txBox="1"/>
          <p:nvPr/>
        </p:nvSpPr>
        <p:spPr>
          <a:xfrm>
            <a:off x="1187177" y="5978359"/>
            <a:ext cx="9754800" cy="600164"/>
          </a:xfrm>
          <a:prstGeom prst="rect">
            <a:avLst/>
          </a:prstGeom>
          <a:noFill/>
        </p:spPr>
        <p:txBody>
          <a:bodyPr wrap="square" rtlCol="0">
            <a:spAutoFit/>
          </a:bodyPr>
          <a:lstStyle/>
          <a:p>
            <a:r>
              <a:rPr lang="en-US" altLang="ja-JP" sz="1100"/>
              <a:t>※1</a:t>
            </a:r>
            <a:r>
              <a:rPr lang="ja-JP" altLang="en-US" sz="1100"/>
              <a:t>：月～金の祝日を掲載する場合、予約は月～金商品で行ってください。金額、スペックは土日商品のものをご参照ください。</a:t>
            </a:r>
            <a:br>
              <a:rPr lang="en-US" altLang="ja-JP" sz="1100"/>
            </a:br>
            <a:r>
              <a:rPr lang="en-US" altLang="ja-JP" sz="1100"/>
              <a:t>※2</a:t>
            </a:r>
            <a:r>
              <a:rPr lang="ja-JP" altLang="en-US" sz="1100"/>
              <a:t>：祝日は土日商品の金額から割引額を計算してください。計算後、月～金商品と土日商品の差額を足したものが最終的な割引額になります。</a:t>
            </a:r>
            <a:endParaRPr lang="en-US" altLang="ja-JP" sz="1100"/>
          </a:p>
          <a:p>
            <a:r>
              <a:rPr lang="ja-JP" altLang="en-US" sz="1100"/>
              <a:t>　　（</a:t>
            </a:r>
            <a:r>
              <a:rPr lang="en-US" altLang="ja-JP" sz="1100"/>
              <a:t>MD</a:t>
            </a:r>
            <a:r>
              <a:rPr lang="ja-JP" altLang="en-US" sz="1100"/>
              <a:t>の月～金と土日の差額　</a:t>
            </a:r>
            <a:r>
              <a:rPr lang="en-US" altLang="ja-JP" sz="1100"/>
              <a:t>180</a:t>
            </a:r>
            <a:r>
              <a:rPr lang="ja-JP" altLang="en-US" sz="1100"/>
              <a:t>万円、</a:t>
            </a:r>
            <a:r>
              <a:rPr lang="en-US" altLang="ja-JP" sz="1100"/>
              <a:t>PC</a:t>
            </a:r>
            <a:r>
              <a:rPr lang="ja-JP" altLang="en-US" sz="1100"/>
              <a:t>の月～金と土日の差額　</a:t>
            </a:r>
            <a:r>
              <a:rPr lang="en-US" altLang="ja-JP" sz="1100"/>
              <a:t>260</a:t>
            </a:r>
            <a:r>
              <a:rPr lang="ja-JP" altLang="en-US" sz="1100"/>
              <a:t>万円）</a:t>
            </a:r>
            <a:endParaRPr lang="en-US" altLang="ja-JP" sz="1100"/>
          </a:p>
        </p:txBody>
      </p:sp>
    </p:spTree>
    <p:extLst>
      <p:ext uri="{BB962C8B-B14F-4D97-AF65-F5344CB8AC3E}">
        <p14:creationId xmlns:p14="http://schemas.microsoft.com/office/powerpoint/2010/main" val="1739237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19E4DE-0D1E-48B5-B62E-3428423498A6}"/>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A968952D-95C5-23BD-B0DA-AEF74283C6C7}"/>
              </a:ext>
            </a:extLst>
          </p:cNvPr>
          <p:cNvSpPr>
            <a:spLocks noGrp="1"/>
          </p:cNvSpPr>
          <p:nvPr>
            <p:ph type="body" sz="quarter" idx="11"/>
          </p:nvPr>
        </p:nvSpPr>
        <p:spPr/>
        <p:txBody>
          <a:bodyPr/>
          <a:lstStyle/>
          <a:p>
            <a:r>
              <a:rPr lang="ja-JP" altLang="en-US"/>
              <a:t>入稿規定</a:t>
            </a:r>
          </a:p>
        </p:txBody>
      </p:sp>
      <p:sp>
        <p:nvSpPr>
          <p:cNvPr id="2" name="テキスト ボックス 1">
            <a:extLst>
              <a:ext uri="{FF2B5EF4-FFF2-40B4-BE49-F238E27FC236}">
                <a16:creationId xmlns:a16="http://schemas.microsoft.com/office/drawing/2014/main" id="{83C5D455-1EB0-844E-953B-5BFF4345C687}"/>
              </a:ext>
            </a:extLst>
          </p:cNvPr>
          <p:cNvSpPr txBox="1"/>
          <p:nvPr/>
        </p:nvSpPr>
        <p:spPr>
          <a:xfrm>
            <a:off x="4043680" y="4022386"/>
            <a:ext cx="5005494" cy="369332"/>
          </a:xfrm>
          <a:prstGeom prst="rect">
            <a:avLst/>
          </a:prstGeom>
          <a:noFill/>
        </p:spPr>
        <p:txBody>
          <a:bodyPr wrap="square" rtlCol="0">
            <a:spAutoFit/>
          </a:bodyPr>
          <a:lstStyle/>
          <a:p>
            <a:r>
              <a:rPr kumimoji="1" lang="en-US" altLang="ja-JP" dirty="0">
                <a:solidFill>
                  <a:srgbClr val="FF0000"/>
                </a:solidFill>
                <a:highlight>
                  <a:srgbClr val="FFFF00"/>
                </a:highlight>
              </a:rPr>
              <a:t>※</a:t>
            </a:r>
            <a:r>
              <a:rPr kumimoji="1" lang="ja-JP" altLang="en-US" dirty="0">
                <a:solidFill>
                  <a:srgbClr val="FF0000"/>
                </a:solidFill>
                <a:highlight>
                  <a:srgbClr val="FFFF00"/>
                </a:highlight>
              </a:rPr>
              <a:t>入稿規定は、必ず本資料を参照ください。</a:t>
            </a:r>
            <a:endParaRPr kumimoji="1" lang="en-US" altLang="ja-JP" dirty="0">
              <a:solidFill>
                <a:srgbClr val="FF0000"/>
              </a:solidFill>
              <a:highlight>
                <a:srgbClr val="FFFF00"/>
              </a:highlight>
            </a:endParaRPr>
          </a:p>
        </p:txBody>
      </p:sp>
    </p:spTree>
    <p:extLst>
      <p:ext uri="{BB962C8B-B14F-4D97-AF65-F5344CB8AC3E}">
        <p14:creationId xmlns:p14="http://schemas.microsoft.com/office/powerpoint/2010/main" val="2201305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FE3C4F-9751-B36E-EADE-548B678DA1C0}"/>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CDCBE04A-4F95-85EE-DCDB-076BDD71950E}"/>
              </a:ext>
            </a:extLst>
          </p:cNvPr>
          <p:cNvSpPr>
            <a:spLocks noGrp="1"/>
          </p:cNvSpPr>
          <p:nvPr>
            <p:ph type="ctrTitle"/>
          </p:nvPr>
        </p:nvSpPr>
        <p:spPr/>
        <p:txBody>
          <a:bodyPr/>
          <a:lstStyle/>
          <a:p>
            <a:r>
              <a:rPr kumimoji="1" lang="ja-JP" altLang="en-US"/>
              <a:t>トピックス</a:t>
            </a:r>
            <a:r>
              <a:rPr kumimoji="1" lang="en-US" altLang="ja-JP"/>
              <a:t>PR</a:t>
            </a:r>
            <a:r>
              <a:rPr kumimoji="1" lang="ja-JP" altLang="en-US"/>
              <a:t>　</a:t>
            </a:r>
            <a:r>
              <a:rPr kumimoji="1" lang="en-US" altLang="ja-JP"/>
              <a:t>MD/PC</a:t>
            </a:r>
            <a:r>
              <a:rPr kumimoji="1" lang="ja-JP" altLang="en-US"/>
              <a:t>の販売について</a:t>
            </a:r>
          </a:p>
        </p:txBody>
      </p:sp>
      <p:sp>
        <p:nvSpPr>
          <p:cNvPr id="6" name="テキスト プレースホルダー 5">
            <a:extLst>
              <a:ext uri="{FF2B5EF4-FFF2-40B4-BE49-F238E27FC236}">
                <a16:creationId xmlns:a16="http://schemas.microsoft.com/office/drawing/2014/main" id="{BB985074-3A60-03DE-20D5-F7CEED51C965}"/>
              </a:ext>
            </a:extLst>
          </p:cNvPr>
          <p:cNvSpPr>
            <a:spLocks noGrp="1"/>
          </p:cNvSpPr>
          <p:nvPr>
            <p:ph type="body" sz="quarter" idx="10"/>
          </p:nvPr>
        </p:nvSpPr>
        <p:spPr>
          <a:xfrm>
            <a:off x="587374" y="1098189"/>
            <a:ext cx="11233150" cy="792088"/>
          </a:xfrm>
        </p:spPr>
        <p:txBody>
          <a:bodyPr/>
          <a:lstStyle/>
          <a:p>
            <a:r>
              <a:rPr lang="en-US" altLang="ja-JP" dirty="0">
                <a:latin typeface="+mn-ea"/>
                <a:ea typeface="+mn-ea"/>
              </a:rPr>
              <a:t>2025</a:t>
            </a:r>
            <a:r>
              <a:rPr lang="ja-JP" altLang="en-US" dirty="0">
                <a:latin typeface="+mn-ea"/>
                <a:ea typeface="+mn-ea"/>
              </a:rPr>
              <a:t>年</a:t>
            </a:r>
            <a:r>
              <a:rPr lang="en-US" altLang="ja-JP" dirty="0">
                <a:latin typeface="+mn-ea"/>
                <a:ea typeface="+mn-ea"/>
              </a:rPr>
              <a:t>9</a:t>
            </a:r>
            <a:r>
              <a:rPr lang="ja-JP" altLang="en-US" dirty="0">
                <a:latin typeface="+mn-ea"/>
                <a:ea typeface="+mn-ea"/>
              </a:rPr>
              <a:t>月</a:t>
            </a:r>
            <a:r>
              <a:rPr lang="en-US" altLang="ja-JP" dirty="0">
                <a:latin typeface="+mn-ea"/>
                <a:ea typeface="+mn-ea"/>
              </a:rPr>
              <a:t>30</a:t>
            </a:r>
            <a:r>
              <a:rPr lang="ja-JP" altLang="en-US" dirty="0">
                <a:latin typeface="+mn-ea"/>
                <a:ea typeface="+mn-ea"/>
              </a:rPr>
              <a:t>日掲載分までを対象に、効果検証および</a:t>
            </a:r>
            <a:r>
              <a:rPr lang="ja-JP" altLang="en-US">
                <a:latin typeface="+mn-ea"/>
                <a:ea typeface="+mn-ea"/>
              </a:rPr>
              <a:t>適切な商品スペック検討</a:t>
            </a:r>
            <a:r>
              <a:rPr lang="ja-JP" altLang="en-US" dirty="0">
                <a:latin typeface="+mn-ea"/>
                <a:ea typeface="+mn-ea"/>
              </a:rPr>
              <a:t>のため</a:t>
            </a:r>
            <a:r>
              <a:rPr lang="en-US" altLang="ja-JP" dirty="0">
                <a:latin typeface="+mn-ea"/>
                <a:ea typeface="+mn-ea"/>
              </a:rPr>
              <a:t>PoC</a:t>
            </a:r>
            <a:r>
              <a:rPr lang="ja-JP" altLang="en-US" dirty="0">
                <a:latin typeface="+mn-ea"/>
                <a:ea typeface="+mn-ea"/>
              </a:rPr>
              <a:t>販売をいたします。</a:t>
            </a:r>
            <a:br>
              <a:rPr lang="en-US" altLang="ja-JP" dirty="0">
                <a:latin typeface="+mn-ea"/>
                <a:ea typeface="+mn-ea"/>
              </a:rPr>
            </a:br>
            <a:r>
              <a:rPr lang="en-US" altLang="ja-JP" dirty="0">
                <a:latin typeface="+mn-ea"/>
                <a:ea typeface="+mn-ea"/>
              </a:rPr>
              <a:t>2025</a:t>
            </a:r>
            <a:r>
              <a:rPr lang="ja-JP" altLang="en-US" dirty="0">
                <a:latin typeface="+mn-ea"/>
                <a:ea typeface="+mn-ea"/>
              </a:rPr>
              <a:t>年</a:t>
            </a:r>
            <a:r>
              <a:rPr lang="en-US" altLang="ja-JP" dirty="0">
                <a:latin typeface="+mn-ea"/>
                <a:ea typeface="+mn-ea"/>
              </a:rPr>
              <a:t>10</a:t>
            </a:r>
            <a:r>
              <a:rPr lang="ja-JP" altLang="en-US" dirty="0">
                <a:latin typeface="+mn-ea"/>
                <a:ea typeface="+mn-ea"/>
              </a:rPr>
              <a:t>月掲載分から正式商品として販売を予定しています。</a:t>
            </a:r>
            <a:endParaRPr kumimoji="1" lang="ja-JP" altLang="en-US" dirty="0">
              <a:latin typeface="+mn-ea"/>
              <a:ea typeface="+mn-ea"/>
            </a:endParaRPr>
          </a:p>
        </p:txBody>
      </p:sp>
      <p:graphicFrame>
        <p:nvGraphicFramePr>
          <p:cNvPr id="5" name="表 4">
            <a:extLst>
              <a:ext uri="{FF2B5EF4-FFF2-40B4-BE49-F238E27FC236}">
                <a16:creationId xmlns:a16="http://schemas.microsoft.com/office/drawing/2014/main" id="{E4BC391E-6A35-656D-7750-AB3101D1319D}"/>
              </a:ext>
            </a:extLst>
          </p:cNvPr>
          <p:cNvGraphicFramePr>
            <a:graphicFrameLocks noGrp="1"/>
          </p:cNvGraphicFramePr>
          <p:nvPr>
            <p:extLst>
              <p:ext uri="{D42A27DB-BD31-4B8C-83A1-F6EECF244321}">
                <p14:modId xmlns:p14="http://schemas.microsoft.com/office/powerpoint/2010/main" val="3527854788"/>
              </p:ext>
            </p:extLst>
          </p:nvPr>
        </p:nvGraphicFramePr>
        <p:xfrm>
          <a:off x="587374" y="1647594"/>
          <a:ext cx="11233150" cy="4291790"/>
        </p:xfrm>
        <a:graphic>
          <a:graphicData uri="http://schemas.openxmlformats.org/drawingml/2006/table">
            <a:tbl>
              <a:tblPr>
                <a:tableStyleId>{5C22544A-7EE6-4342-B048-85BDC9FD1C3A}</a:tableStyleId>
              </a:tblPr>
              <a:tblGrid>
                <a:gridCol w="5946947">
                  <a:extLst>
                    <a:ext uri="{9D8B030D-6E8A-4147-A177-3AD203B41FA5}">
                      <a16:colId xmlns:a16="http://schemas.microsoft.com/office/drawing/2014/main" val="606051176"/>
                    </a:ext>
                  </a:extLst>
                </a:gridCol>
                <a:gridCol w="5286203">
                  <a:extLst>
                    <a:ext uri="{9D8B030D-6E8A-4147-A177-3AD203B41FA5}">
                      <a16:colId xmlns:a16="http://schemas.microsoft.com/office/drawing/2014/main" val="687840856"/>
                    </a:ext>
                  </a:extLst>
                </a:gridCol>
              </a:tblGrid>
              <a:tr h="368942">
                <a:tc>
                  <a:txBody>
                    <a:bodyPr/>
                    <a:lstStyle/>
                    <a:p>
                      <a:pPr algn="ctr"/>
                      <a:r>
                        <a:rPr kumimoji="1" lang="ja-JP" altLang="en-US" sz="1400" b="1" i="0">
                          <a:solidFill>
                            <a:schemeClr val="bg1"/>
                          </a:solidFill>
                          <a:latin typeface="Meiryo" panose="020B0604030504040204" pitchFamily="34" charset="-128"/>
                          <a:ea typeface="Meiryo" panose="020B0604030504040204" pitchFamily="34" charset="-128"/>
                        </a:rPr>
                        <a:t>項目</a:t>
                      </a:r>
                    </a:p>
                  </a:txBody>
                  <a:tcPr marL="144000" anchor="ctr">
                    <a:lnR w="12700" cap="flat" cmpd="sng" algn="ctr">
                      <a:solidFill>
                        <a:schemeClr val="bg1"/>
                      </a:solidFill>
                      <a:prstDash val="sysDot"/>
                      <a:round/>
                      <a:headEnd type="none" w="med" len="med"/>
                      <a:tailEnd type="none" w="med" len="med"/>
                    </a:lnR>
                    <a:lnB w="57150" cap="flat" cmpd="sng" algn="ctr">
                      <a:solidFill>
                        <a:schemeClr val="bg1"/>
                      </a:solidFill>
                      <a:prstDash val="solid"/>
                      <a:round/>
                      <a:headEnd type="none" w="med" len="med"/>
                      <a:tailEnd type="none" w="med" len="med"/>
                    </a:lnB>
                    <a:solidFill>
                      <a:srgbClr val="02004A"/>
                    </a:solidFill>
                  </a:tcPr>
                </a:tc>
                <a:tc>
                  <a:txBody>
                    <a:bodyPr/>
                    <a:lstStyle/>
                    <a:p>
                      <a:pPr algn="ctr"/>
                      <a:r>
                        <a:rPr kumimoji="1" lang="ja-JP" altLang="en-US" sz="1400" b="1" i="0">
                          <a:solidFill>
                            <a:schemeClr val="bg1"/>
                          </a:solidFill>
                          <a:latin typeface="Meiryo" panose="020B0604030504040204" pitchFamily="34" charset="-128"/>
                          <a:ea typeface="Meiryo" panose="020B0604030504040204" pitchFamily="34" charset="-128"/>
                        </a:rPr>
                        <a:t>スケジュール</a:t>
                      </a:r>
                    </a:p>
                  </a:txBody>
                  <a:tcPr marL="144000" anchor="ctr">
                    <a:lnL w="12700" cap="flat" cmpd="sng" algn="ctr">
                      <a:solidFill>
                        <a:schemeClr val="bg1"/>
                      </a:solidFill>
                      <a:prstDash val="sysDot"/>
                      <a:round/>
                      <a:headEnd type="none" w="med" len="med"/>
                      <a:tailEnd type="none" w="med" len="med"/>
                    </a:lnL>
                    <a:lnR w="12700" cap="flat" cmpd="sng" algn="ctr">
                      <a:solidFill>
                        <a:schemeClr val="bg1"/>
                      </a:solidFill>
                      <a:prstDash val="sysDot"/>
                      <a:round/>
                      <a:headEnd type="none" w="med" len="med"/>
                      <a:tailEnd type="none" w="med" len="med"/>
                    </a:lnR>
                    <a:lnB w="57150" cap="flat" cmpd="sng" algn="ctr">
                      <a:solidFill>
                        <a:schemeClr val="bg1"/>
                      </a:solidFill>
                      <a:prstDash val="solid"/>
                      <a:round/>
                      <a:headEnd type="none" w="med" len="med"/>
                      <a:tailEnd type="none" w="med" len="med"/>
                    </a:lnB>
                    <a:solidFill>
                      <a:srgbClr val="02004A"/>
                    </a:solidFill>
                  </a:tcPr>
                </a:tc>
                <a:extLst>
                  <a:ext uri="{0D108BD9-81ED-4DB2-BD59-A6C34878D82A}">
                    <a16:rowId xmlns:a16="http://schemas.microsoft.com/office/drawing/2014/main" val="1317350027"/>
                  </a:ext>
                </a:extLst>
              </a:tr>
              <a:tr h="858558">
                <a:tc>
                  <a:txBody>
                    <a:bodyPr/>
                    <a:lstStyle/>
                    <a:p>
                      <a:pPr algn="ctr"/>
                      <a:r>
                        <a:rPr kumimoji="1" lang="en-US" altLang="ja-JP" sz="1600" b="1" i="0">
                          <a:solidFill>
                            <a:srgbClr val="C00000"/>
                          </a:solidFill>
                          <a:latin typeface="Meiryo" panose="020B0604030504040204" pitchFamily="34" charset="-128"/>
                          <a:ea typeface="Meiryo" panose="020B0604030504040204" pitchFamily="34" charset="-128"/>
                        </a:rPr>
                        <a:t>【PoC</a:t>
                      </a:r>
                      <a:r>
                        <a:rPr kumimoji="1" lang="ja-JP" altLang="en-US" sz="1600" b="1" i="0">
                          <a:solidFill>
                            <a:srgbClr val="C00000"/>
                          </a:solidFill>
                          <a:latin typeface="Meiryo" panose="020B0604030504040204" pitchFamily="34" charset="-128"/>
                          <a:ea typeface="Meiryo" panose="020B0604030504040204" pitchFamily="34" charset="-128"/>
                        </a:rPr>
                        <a:t>販売</a:t>
                      </a:r>
                      <a:r>
                        <a:rPr kumimoji="1" lang="en-US" altLang="ja-JP" sz="1600" b="1" i="0">
                          <a:solidFill>
                            <a:srgbClr val="C00000"/>
                          </a:solidFill>
                          <a:latin typeface="Meiryo" panose="020B0604030504040204" pitchFamily="34" charset="-128"/>
                          <a:ea typeface="Meiryo" panose="020B0604030504040204" pitchFamily="34" charset="-128"/>
                        </a:rPr>
                        <a:t>】</a:t>
                      </a:r>
                      <a:r>
                        <a:rPr kumimoji="1" lang="ja-JP" altLang="en-US" sz="1600" b="1" i="0">
                          <a:solidFill>
                            <a:srgbClr val="00003E"/>
                          </a:solidFill>
                          <a:latin typeface="Meiryo" panose="020B0604030504040204" pitchFamily="34" charset="-128"/>
                          <a:ea typeface="Meiryo" panose="020B0604030504040204" pitchFamily="34" charset="-128"/>
                        </a:rPr>
                        <a:t>リリース、社外周知</a:t>
                      </a:r>
                      <a:endParaRPr kumimoji="1" lang="en-US" altLang="ja-JP" sz="1600" b="1" i="0">
                        <a:solidFill>
                          <a:srgbClr val="00003E"/>
                        </a:solidFill>
                        <a:latin typeface="Meiryo" panose="020B0604030504040204" pitchFamily="34" charset="-128"/>
                        <a:ea typeface="Meiryo" panose="020B0604030504040204" pitchFamily="34" charset="-128"/>
                      </a:endParaRPr>
                    </a:p>
                    <a:p>
                      <a:pPr marL="0" algn="ctr" defTabSz="914423" rtl="0" eaLnBrk="1" latinLnBrk="0" hangingPunct="1"/>
                      <a:r>
                        <a:rPr kumimoji="1" lang="en-US" altLang="ja-JP" sz="1200" b="1" i="0" kern="1200">
                          <a:solidFill>
                            <a:srgbClr val="00003E"/>
                          </a:solidFill>
                          <a:latin typeface="Meiryo" panose="020B0604030504040204" pitchFamily="34" charset="-128"/>
                          <a:ea typeface="Meiryo" panose="020B0604030504040204" pitchFamily="34" charset="-128"/>
                          <a:cs typeface="+mn-cs"/>
                        </a:rPr>
                        <a:t>※</a:t>
                      </a:r>
                      <a:r>
                        <a:rPr kumimoji="1" lang="ja-JP" altLang="en-US" sz="1200" b="1" i="0" kern="1200">
                          <a:solidFill>
                            <a:srgbClr val="00003E"/>
                          </a:solidFill>
                          <a:latin typeface="Meiryo" panose="020B0604030504040204" pitchFamily="34" charset="-128"/>
                          <a:ea typeface="Meiryo" panose="020B0604030504040204" pitchFamily="34" charset="-128"/>
                          <a:cs typeface="+mn-cs"/>
                        </a:rPr>
                        <a:t>エージェンシーポータルに資料</a:t>
                      </a:r>
                      <a:r>
                        <a:rPr kumimoji="1" lang="en-US" altLang="ja-JP" sz="1200" b="1" i="0" kern="1200">
                          <a:solidFill>
                            <a:srgbClr val="00003E"/>
                          </a:solidFill>
                          <a:latin typeface="Meiryo" panose="020B0604030504040204" pitchFamily="34" charset="-128"/>
                          <a:ea typeface="Meiryo" panose="020B0604030504040204" pitchFamily="34" charset="-128"/>
                          <a:cs typeface="+mn-cs"/>
                        </a:rPr>
                        <a:t>up ※</a:t>
                      </a:r>
                      <a:r>
                        <a:rPr kumimoji="1" lang="ja-JP" altLang="en-US" sz="1200" b="1" i="0" kern="1200">
                          <a:solidFill>
                            <a:srgbClr val="00003E"/>
                          </a:solidFill>
                          <a:latin typeface="Meiryo" panose="020B0604030504040204" pitchFamily="34" charset="-128"/>
                          <a:ea typeface="Meiryo" panose="020B0604030504040204" pitchFamily="34" charset="-128"/>
                          <a:cs typeface="+mn-cs"/>
                        </a:rPr>
                        <a:t>広告管理ツールに商品情報</a:t>
                      </a:r>
                      <a:r>
                        <a:rPr kumimoji="1" lang="en-US" altLang="ja-JP" sz="1200" b="1" i="0" kern="1200">
                          <a:solidFill>
                            <a:srgbClr val="00003E"/>
                          </a:solidFill>
                          <a:latin typeface="Meiryo" panose="020B0604030504040204" pitchFamily="34" charset="-128"/>
                          <a:ea typeface="Meiryo" panose="020B0604030504040204" pitchFamily="34" charset="-128"/>
                          <a:cs typeface="+mn-cs"/>
                        </a:rPr>
                        <a:t>up</a:t>
                      </a:r>
                      <a:endParaRPr kumimoji="1" lang="ja-JP" altLang="en-US" sz="1200" b="1" i="0" kern="1200">
                        <a:solidFill>
                          <a:srgbClr val="00003E"/>
                        </a:solidFill>
                        <a:latin typeface="Meiryo" panose="020B0604030504040204" pitchFamily="34" charset="-128"/>
                        <a:ea typeface="Meiryo" panose="020B0604030504040204" pitchFamily="34" charset="-128"/>
                        <a:cs typeface="+mn-cs"/>
                      </a:endParaRPr>
                    </a:p>
                  </a:txBody>
                  <a:tcPr marL="144000" anchor="ctr">
                    <a:lnR w="12700" cap="flat" cmpd="sng" algn="ctr">
                      <a:solidFill>
                        <a:schemeClr val="bg1"/>
                      </a:solidFill>
                      <a:prstDash val="sysDot"/>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600" b="0" i="0" kern="1200">
                          <a:solidFill>
                            <a:srgbClr val="00003E"/>
                          </a:solidFill>
                          <a:latin typeface="Meiryo" panose="020B0604030504040204" pitchFamily="34" charset="-128"/>
                          <a:ea typeface="Meiryo" panose="020B0604030504040204" pitchFamily="34" charset="-128"/>
                          <a:cs typeface="+mn-cs"/>
                        </a:rPr>
                        <a:t>2025</a:t>
                      </a:r>
                      <a:r>
                        <a:rPr kumimoji="1" lang="ja-JP" altLang="en-US" sz="1600" b="0" i="0" kern="1200">
                          <a:solidFill>
                            <a:srgbClr val="00003E"/>
                          </a:solidFill>
                          <a:latin typeface="Meiryo" panose="020B0604030504040204" pitchFamily="34" charset="-128"/>
                          <a:ea typeface="Meiryo" panose="020B0604030504040204" pitchFamily="34" charset="-128"/>
                          <a:cs typeface="+mn-cs"/>
                        </a:rPr>
                        <a:t>年</a:t>
                      </a:r>
                      <a:r>
                        <a:rPr kumimoji="1" lang="en-US" altLang="ja-JP" sz="1600" b="0" i="0" kern="1200">
                          <a:solidFill>
                            <a:srgbClr val="00003E"/>
                          </a:solidFill>
                          <a:latin typeface="Meiryo" panose="020B0604030504040204" pitchFamily="34" charset="-128"/>
                          <a:ea typeface="Meiryo" panose="020B0604030504040204" pitchFamily="34" charset="-128"/>
                          <a:cs typeface="+mn-cs"/>
                        </a:rPr>
                        <a:t>5</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月</a:t>
                      </a:r>
                      <a:r>
                        <a:rPr kumimoji="1" lang="en-US" altLang="ja-JP" sz="1600" b="0" i="0" kern="1200" noProof="0">
                          <a:solidFill>
                            <a:srgbClr val="00003E"/>
                          </a:solidFill>
                          <a:latin typeface="Meiryo" panose="020B0604030504040204" pitchFamily="34" charset="-128"/>
                          <a:ea typeface="Meiryo" panose="020B0604030504040204" pitchFamily="34" charset="-128"/>
                          <a:cs typeface="+mn-cs"/>
                        </a:rPr>
                        <a:t>14</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日</a:t>
                      </a:r>
                      <a:r>
                        <a:rPr kumimoji="1" lang="ja-JP" altLang="en-US" sz="1600" b="0" i="0" kern="1200">
                          <a:solidFill>
                            <a:srgbClr val="00003E"/>
                          </a:solidFill>
                          <a:latin typeface="Meiryo" panose="020B0604030504040204" pitchFamily="34" charset="-128"/>
                          <a:ea typeface="Meiryo" panose="020B0604030504040204" pitchFamily="34" charset="-128"/>
                          <a:cs typeface="+mn-cs"/>
                        </a:rPr>
                        <a:t>（水）</a:t>
                      </a:r>
                      <a:r>
                        <a:rPr kumimoji="1" lang="en-US" altLang="ja-JP" sz="1600" b="0" i="0" kern="1200" noProof="0">
                          <a:solidFill>
                            <a:srgbClr val="00003E"/>
                          </a:solidFill>
                          <a:latin typeface="Meiryo" panose="020B0604030504040204" pitchFamily="34" charset="-128"/>
                          <a:ea typeface="Meiryo" panose="020B0604030504040204" pitchFamily="34" charset="-128"/>
                          <a:cs typeface="+mn-cs"/>
                        </a:rPr>
                        <a:t>12:00</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a:t>
                      </a:r>
                    </a:p>
                  </a:txBody>
                  <a:tcPr marL="144000" anchor="ctr">
                    <a:lnL w="12700" cap="flat" cmpd="sng" algn="ctr">
                      <a:solidFill>
                        <a:schemeClr val="bg1"/>
                      </a:solidFill>
                      <a:prstDash val="sysDot"/>
                      <a:round/>
                      <a:headEnd type="none" w="med" len="med"/>
                      <a:tailEnd type="none" w="med" len="med"/>
                    </a:lnL>
                    <a:lnR w="12700" cap="flat" cmpd="sng" algn="ctr">
                      <a:solidFill>
                        <a:schemeClr val="bg1"/>
                      </a:solidFill>
                      <a:prstDash val="sysDot"/>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957711322"/>
                  </a:ext>
                </a:extLst>
              </a:tr>
              <a:tr h="635194">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600" b="1" i="0">
                          <a:solidFill>
                            <a:srgbClr val="C00000"/>
                          </a:solidFill>
                          <a:latin typeface="Meiryo" panose="020B0604030504040204" pitchFamily="34" charset="-128"/>
                          <a:ea typeface="Meiryo" panose="020B0604030504040204" pitchFamily="34" charset="-128"/>
                        </a:rPr>
                        <a:t>【PoC</a:t>
                      </a:r>
                      <a:r>
                        <a:rPr kumimoji="1" lang="ja-JP" altLang="en-US" sz="1600" b="1" i="0">
                          <a:solidFill>
                            <a:srgbClr val="C00000"/>
                          </a:solidFill>
                          <a:latin typeface="Meiryo" panose="020B0604030504040204" pitchFamily="34" charset="-128"/>
                          <a:ea typeface="Meiryo" panose="020B0604030504040204" pitchFamily="34" charset="-128"/>
                        </a:rPr>
                        <a:t>販売</a:t>
                      </a:r>
                      <a:r>
                        <a:rPr kumimoji="1" lang="en-US" altLang="ja-JP" sz="1600" b="1" i="0">
                          <a:solidFill>
                            <a:srgbClr val="C00000"/>
                          </a:solidFill>
                          <a:latin typeface="Meiryo" panose="020B0604030504040204" pitchFamily="34" charset="-128"/>
                          <a:ea typeface="Meiryo" panose="020B0604030504040204" pitchFamily="34" charset="-128"/>
                        </a:rPr>
                        <a:t>】</a:t>
                      </a:r>
                      <a:r>
                        <a:rPr kumimoji="1" lang="ja-JP" altLang="en-US" sz="16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予約開始日</a:t>
                      </a:r>
                      <a:endParaRPr kumimoji="1" lang="en-US" altLang="ja-JP" sz="16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endParaRPr>
                    </a:p>
                  </a:txBody>
                  <a:tcPr marL="144000" anchor="ctr">
                    <a:lnR w="12700" cap="flat" cmpd="sng" algn="ctr">
                      <a:solidFill>
                        <a:schemeClr val="bg1"/>
                      </a:solidFill>
                      <a:prstDash val="sysDot"/>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600" b="0" i="0" kern="1200">
                          <a:solidFill>
                            <a:srgbClr val="00003E"/>
                          </a:solidFill>
                          <a:latin typeface="Meiryo" panose="020B0604030504040204" pitchFamily="34" charset="-128"/>
                          <a:ea typeface="Meiryo" panose="020B0604030504040204" pitchFamily="34" charset="-128"/>
                          <a:cs typeface="+mn-cs"/>
                        </a:rPr>
                        <a:t>2025</a:t>
                      </a:r>
                      <a:r>
                        <a:rPr kumimoji="1" lang="ja-JP" altLang="en-US" sz="1600" b="0" i="0" kern="1200">
                          <a:solidFill>
                            <a:srgbClr val="00003E"/>
                          </a:solidFill>
                          <a:latin typeface="Meiryo" panose="020B0604030504040204" pitchFamily="34" charset="-128"/>
                          <a:ea typeface="Meiryo" panose="020B0604030504040204" pitchFamily="34" charset="-128"/>
                          <a:cs typeface="+mn-cs"/>
                        </a:rPr>
                        <a:t>年</a:t>
                      </a:r>
                      <a:r>
                        <a:rPr kumimoji="1" lang="en-US" altLang="ja-JP" sz="1600" b="0" i="0" kern="1200">
                          <a:solidFill>
                            <a:srgbClr val="00003E"/>
                          </a:solidFill>
                          <a:latin typeface="Meiryo" panose="020B0604030504040204" pitchFamily="34" charset="-128"/>
                          <a:ea typeface="Meiryo" panose="020B0604030504040204" pitchFamily="34" charset="-128"/>
                          <a:cs typeface="+mn-cs"/>
                        </a:rPr>
                        <a:t>5</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月</a:t>
                      </a:r>
                      <a:r>
                        <a:rPr kumimoji="1" lang="en-US" altLang="ja-JP" sz="1600" b="0" i="0" kern="1200" noProof="0">
                          <a:solidFill>
                            <a:srgbClr val="00003E"/>
                          </a:solidFill>
                          <a:latin typeface="Meiryo" panose="020B0604030504040204" pitchFamily="34" charset="-128"/>
                          <a:ea typeface="Meiryo" panose="020B0604030504040204" pitchFamily="34" charset="-128"/>
                          <a:cs typeface="+mn-cs"/>
                        </a:rPr>
                        <a:t>29</a:t>
                      </a:r>
                      <a:r>
                        <a:rPr kumimoji="1" lang="ja-JP" altLang="en-US" sz="1600" b="0" i="0" kern="1200" noProof="0">
                          <a:solidFill>
                            <a:srgbClr val="00003E"/>
                          </a:solidFill>
                          <a:latin typeface="Meiryo"/>
                          <a:ea typeface="Meiryo"/>
                          <a:cs typeface="+mn-cs"/>
                        </a:rPr>
                        <a:t>日（木）</a:t>
                      </a:r>
                      <a:r>
                        <a:rPr kumimoji="1" lang="en-US" altLang="ja-JP" sz="1600" b="0" i="0" kern="1200" noProof="0">
                          <a:solidFill>
                            <a:srgbClr val="00003E"/>
                          </a:solidFill>
                          <a:latin typeface="Meiryo"/>
                          <a:ea typeface="Meiryo"/>
                          <a:cs typeface="+mn-cs"/>
                        </a:rPr>
                        <a:t>12:00</a:t>
                      </a:r>
                      <a:r>
                        <a:rPr kumimoji="1" lang="ja-JP" altLang="en-US" sz="1600" b="0" i="0" kern="1200" noProof="0">
                          <a:solidFill>
                            <a:srgbClr val="00003E"/>
                          </a:solidFill>
                          <a:latin typeface="Meiryo"/>
                          <a:ea typeface="Meiryo"/>
                          <a:cs typeface="+mn-cs"/>
                        </a:rPr>
                        <a:t>～</a:t>
                      </a:r>
                    </a:p>
                  </a:txBody>
                  <a:tcPr marL="144000" anchor="ctr">
                    <a:lnL w="12700" cap="flat" cmpd="sng" algn="ctr">
                      <a:solidFill>
                        <a:schemeClr val="bg1"/>
                      </a:solidFill>
                      <a:prstDash val="sysDot"/>
                      <a:round/>
                      <a:headEnd type="none" w="med" len="med"/>
                      <a:tailEnd type="none" w="med" len="med"/>
                    </a:lnL>
                    <a:lnR w="12700" cap="flat" cmpd="sng" algn="ctr">
                      <a:solidFill>
                        <a:schemeClr val="bg1"/>
                      </a:solidFill>
                      <a:prstDash val="sysDot"/>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18767192"/>
                  </a:ext>
                </a:extLst>
              </a:tr>
              <a:tr h="607274">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600" b="1" i="0">
                          <a:solidFill>
                            <a:srgbClr val="C00000"/>
                          </a:solidFill>
                          <a:latin typeface="Meiryo" panose="020B0604030504040204" pitchFamily="34" charset="-128"/>
                          <a:ea typeface="Meiryo" panose="020B0604030504040204" pitchFamily="34" charset="-128"/>
                        </a:rPr>
                        <a:t>【PoC</a:t>
                      </a:r>
                      <a:r>
                        <a:rPr kumimoji="1" lang="ja-JP" altLang="en-US" sz="1600" b="1" i="0">
                          <a:solidFill>
                            <a:srgbClr val="C00000"/>
                          </a:solidFill>
                          <a:latin typeface="Meiryo" panose="020B0604030504040204" pitchFamily="34" charset="-128"/>
                          <a:ea typeface="Meiryo" panose="020B0604030504040204" pitchFamily="34" charset="-128"/>
                        </a:rPr>
                        <a:t>販売</a:t>
                      </a:r>
                      <a:r>
                        <a:rPr kumimoji="1" lang="en-US" altLang="ja-JP" sz="1600" b="1" i="0">
                          <a:solidFill>
                            <a:srgbClr val="C00000"/>
                          </a:solidFill>
                          <a:latin typeface="Meiryo" panose="020B0604030504040204" pitchFamily="34" charset="-128"/>
                          <a:ea typeface="Meiryo" panose="020B0604030504040204" pitchFamily="34" charset="-128"/>
                        </a:rPr>
                        <a:t>】</a:t>
                      </a:r>
                      <a:r>
                        <a:rPr kumimoji="1" lang="ja-JP" altLang="en-US" sz="16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掲載開始日</a:t>
                      </a:r>
                      <a:endParaRPr kumimoji="1" lang="en-US" altLang="ja-JP" sz="16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endParaRPr>
                    </a:p>
                  </a:txBody>
                  <a:tcPr marL="144000" anchor="ctr">
                    <a:lnR w="12700" cap="flat" cmpd="sng" algn="ctr">
                      <a:solidFill>
                        <a:schemeClr val="bg1"/>
                      </a:solidFill>
                      <a:prstDash val="sysDot"/>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600" b="0" i="0" kern="1200" noProof="0">
                          <a:solidFill>
                            <a:srgbClr val="00003E"/>
                          </a:solidFill>
                          <a:latin typeface="Meiryo" panose="020B0604030504040204" pitchFamily="34" charset="-128"/>
                          <a:ea typeface="Meiryo" panose="020B0604030504040204" pitchFamily="34" charset="-128"/>
                          <a:cs typeface="+mn-cs"/>
                        </a:rPr>
                        <a:t>2025</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年</a:t>
                      </a:r>
                      <a:r>
                        <a:rPr kumimoji="1" lang="en-US" altLang="ja-JP" sz="1600" b="0" i="0" kern="1200" noProof="0">
                          <a:solidFill>
                            <a:srgbClr val="00003E"/>
                          </a:solidFill>
                          <a:latin typeface="Meiryo" panose="020B0604030504040204" pitchFamily="34" charset="-128"/>
                          <a:ea typeface="Meiryo" panose="020B0604030504040204" pitchFamily="34" charset="-128"/>
                          <a:cs typeface="+mn-cs"/>
                        </a:rPr>
                        <a:t>6</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月</a:t>
                      </a:r>
                      <a:r>
                        <a:rPr kumimoji="1" lang="en-US" altLang="ja-JP" sz="1600" b="0" i="0" kern="1200" noProof="0">
                          <a:solidFill>
                            <a:srgbClr val="00003E"/>
                          </a:solidFill>
                          <a:latin typeface="Meiryo" panose="020B0604030504040204" pitchFamily="34" charset="-128"/>
                          <a:ea typeface="Meiryo" panose="020B0604030504040204" pitchFamily="34" charset="-128"/>
                          <a:cs typeface="+mn-cs"/>
                        </a:rPr>
                        <a:t>1</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日（日）</a:t>
                      </a:r>
                    </a:p>
                  </a:txBody>
                  <a:tcPr marL="144000" anchor="ctr">
                    <a:lnL w="12700" cap="flat" cmpd="sng" algn="ctr">
                      <a:solidFill>
                        <a:schemeClr val="bg1"/>
                      </a:solidFill>
                      <a:prstDash val="sysDot"/>
                      <a:round/>
                      <a:headEnd type="none" w="med" len="med"/>
                      <a:tailEnd type="none" w="med" len="med"/>
                    </a:lnL>
                    <a:lnR w="12700" cap="flat" cmpd="sng" algn="ctr">
                      <a:solidFill>
                        <a:schemeClr val="bg1"/>
                      </a:solidFill>
                      <a:prstDash val="sysDot"/>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81222869"/>
                  </a:ext>
                </a:extLst>
              </a:tr>
              <a:tr h="607274">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600" b="1" i="0">
                          <a:solidFill>
                            <a:srgbClr val="C00000"/>
                          </a:solidFill>
                          <a:latin typeface="Meiryo" panose="020B0604030504040204" pitchFamily="34" charset="-128"/>
                          <a:ea typeface="Meiryo" panose="020B0604030504040204" pitchFamily="34" charset="-128"/>
                        </a:rPr>
                        <a:t>【PoC</a:t>
                      </a:r>
                      <a:r>
                        <a:rPr kumimoji="1" lang="ja-JP" altLang="en-US" sz="1600" b="1" i="0">
                          <a:solidFill>
                            <a:srgbClr val="C00000"/>
                          </a:solidFill>
                          <a:latin typeface="Meiryo" panose="020B0604030504040204" pitchFamily="34" charset="-128"/>
                          <a:ea typeface="Meiryo" panose="020B0604030504040204" pitchFamily="34" charset="-128"/>
                        </a:rPr>
                        <a:t>販売</a:t>
                      </a:r>
                      <a:r>
                        <a:rPr kumimoji="1" lang="en-US" altLang="ja-JP" sz="1600" b="1" i="0">
                          <a:solidFill>
                            <a:srgbClr val="C00000"/>
                          </a:solidFill>
                          <a:latin typeface="Meiryo" panose="020B0604030504040204" pitchFamily="34" charset="-128"/>
                          <a:ea typeface="Meiryo" panose="020B0604030504040204" pitchFamily="34" charset="-128"/>
                        </a:rPr>
                        <a:t>】</a:t>
                      </a:r>
                      <a:r>
                        <a:rPr kumimoji="1" lang="ja-JP" altLang="en-US" sz="16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商品有効期間</a:t>
                      </a:r>
                      <a:endParaRPr kumimoji="1" lang="en-US" altLang="ja-JP" sz="16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endParaRPr>
                    </a:p>
                  </a:txBody>
                  <a:tcPr marL="144000" anchor="ctr">
                    <a:lnR w="12700" cap="flat" cmpd="sng" algn="ctr">
                      <a:solidFill>
                        <a:schemeClr val="bg1"/>
                      </a:solidFill>
                      <a:prstDash val="sysDot"/>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600" b="0" i="0" kern="1200" noProof="0">
                          <a:solidFill>
                            <a:srgbClr val="00003E"/>
                          </a:solidFill>
                          <a:latin typeface="Meiryo" panose="020B0604030504040204" pitchFamily="34" charset="-128"/>
                          <a:ea typeface="Meiryo" panose="020B0604030504040204" pitchFamily="34" charset="-128"/>
                          <a:cs typeface="+mn-cs"/>
                        </a:rPr>
                        <a:t>2025</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年</a:t>
                      </a:r>
                      <a:r>
                        <a:rPr kumimoji="1" lang="en-US" altLang="ja-JP" sz="1600" b="0" i="0" kern="1200" noProof="0">
                          <a:solidFill>
                            <a:srgbClr val="00003E"/>
                          </a:solidFill>
                          <a:latin typeface="Meiryo" panose="020B0604030504040204" pitchFamily="34" charset="-128"/>
                          <a:ea typeface="Meiryo" panose="020B0604030504040204" pitchFamily="34" charset="-128"/>
                          <a:cs typeface="+mn-cs"/>
                        </a:rPr>
                        <a:t>5</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月</a:t>
                      </a:r>
                      <a:r>
                        <a:rPr kumimoji="1" lang="en-US" altLang="ja-JP" sz="1600" b="0" i="0" kern="1200" noProof="0">
                          <a:solidFill>
                            <a:srgbClr val="00003E"/>
                          </a:solidFill>
                          <a:latin typeface="Meiryo" panose="020B0604030504040204" pitchFamily="34" charset="-128"/>
                          <a:ea typeface="Meiryo" panose="020B0604030504040204" pitchFamily="34" charset="-128"/>
                          <a:cs typeface="+mn-cs"/>
                        </a:rPr>
                        <a:t>29</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日（木）～</a:t>
                      </a:r>
                      <a:r>
                        <a:rPr kumimoji="1" lang="en-US" altLang="ja-JP" sz="1600" b="0" i="0" kern="1200" noProof="0">
                          <a:solidFill>
                            <a:srgbClr val="00003E"/>
                          </a:solidFill>
                          <a:latin typeface="Meiryo" panose="020B0604030504040204" pitchFamily="34" charset="-128"/>
                          <a:ea typeface="Meiryo" panose="020B0604030504040204" pitchFamily="34" charset="-128"/>
                          <a:cs typeface="+mn-cs"/>
                        </a:rPr>
                        <a:t>2025</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年</a:t>
                      </a:r>
                      <a:r>
                        <a:rPr kumimoji="1" lang="en-US" altLang="ja-JP" sz="1600" b="0" i="0" kern="1200" noProof="0">
                          <a:solidFill>
                            <a:srgbClr val="00003E"/>
                          </a:solidFill>
                          <a:latin typeface="Meiryo" panose="020B0604030504040204" pitchFamily="34" charset="-128"/>
                          <a:ea typeface="Meiryo" panose="020B0604030504040204" pitchFamily="34" charset="-128"/>
                          <a:cs typeface="+mn-cs"/>
                        </a:rPr>
                        <a:t>9</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月</a:t>
                      </a:r>
                      <a:r>
                        <a:rPr kumimoji="1" lang="en-US" altLang="ja-JP" sz="1600" b="0" i="0" kern="1200" noProof="0">
                          <a:solidFill>
                            <a:srgbClr val="00003E"/>
                          </a:solidFill>
                          <a:latin typeface="Meiryo" panose="020B0604030504040204" pitchFamily="34" charset="-128"/>
                          <a:ea typeface="Meiryo" panose="020B0604030504040204" pitchFamily="34" charset="-128"/>
                          <a:cs typeface="+mn-cs"/>
                        </a:rPr>
                        <a:t>30</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日（火）</a:t>
                      </a:r>
                    </a:p>
                  </a:txBody>
                  <a:tcPr marL="144000" anchor="ctr">
                    <a:lnL w="12700" cap="flat" cmpd="sng" algn="ctr">
                      <a:solidFill>
                        <a:schemeClr val="bg1"/>
                      </a:solidFill>
                      <a:prstDash val="sysDot"/>
                      <a:round/>
                      <a:headEnd type="none" w="med" len="med"/>
                      <a:tailEnd type="none" w="med" len="med"/>
                    </a:lnL>
                    <a:lnR w="12700" cap="flat" cmpd="sng" algn="ctr">
                      <a:solidFill>
                        <a:schemeClr val="bg1"/>
                      </a:solidFill>
                      <a:prstDash val="sysDot"/>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836183635"/>
                  </a:ext>
                </a:extLst>
              </a:tr>
              <a:tr h="607274">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rgbClr val="F77911"/>
                          </a:solidFill>
                          <a:effectLst/>
                          <a:uLnTx/>
                          <a:uFillTx/>
                          <a:latin typeface="Meiryo" panose="020B0604030504040204" pitchFamily="34" charset="-128"/>
                          <a:ea typeface="Meiryo" panose="020B0604030504040204" pitchFamily="34" charset="-128"/>
                          <a:cs typeface="+mn-cs"/>
                        </a:rPr>
                        <a:t>【</a:t>
                      </a:r>
                      <a:r>
                        <a:rPr kumimoji="1" lang="ja-JP" altLang="en-US" sz="1600" b="0" i="0" u="none" strike="noStrike" kern="1200" cap="none" spc="0" normalizeH="0" baseline="0" noProof="0">
                          <a:ln>
                            <a:noFill/>
                          </a:ln>
                          <a:solidFill>
                            <a:srgbClr val="F77911"/>
                          </a:solidFill>
                          <a:effectLst/>
                          <a:uLnTx/>
                          <a:uFillTx/>
                          <a:latin typeface="Meiryo" panose="020B0604030504040204" pitchFamily="34" charset="-128"/>
                          <a:ea typeface="Meiryo" panose="020B0604030504040204" pitchFamily="34" charset="-128"/>
                          <a:cs typeface="+mn-cs"/>
                        </a:rPr>
                        <a:t>正式販売</a:t>
                      </a:r>
                      <a:r>
                        <a:rPr kumimoji="1" lang="en-US" altLang="ja-JP" sz="1600" b="0" i="0" u="none" strike="noStrike" kern="1200" cap="none" spc="0" normalizeH="0" baseline="0" noProof="0">
                          <a:ln>
                            <a:noFill/>
                          </a:ln>
                          <a:solidFill>
                            <a:srgbClr val="F77911"/>
                          </a:solidFill>
                          <a:effectLst/>
                          <a:uLnTx/>
                          <a:uFillTx/>
                          <a:latin typeface="Meiryo" panose="020B0604030504040204" pitchFamily="34" charset="-128"/>
                          <a:ea typeface="Meiryo" panose="020B0604030504040204" pitchFamily="34" charset="-128"/>
                          <a:cs typeface="+mn-cs"/>
                        </a:rPr>
                        <a:t>】</a:t>
                      </a:r>
                      <a:r>
                        <a:rPr kumimoji="1" lang="ja-JP" altLang="en-US" sz="1600" b="0"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商品情報周知、予約開始</a:t>
                      </a:r>
                      <a:endParaRPr kumimoji="1" lang="en-US" altLang="ja-JP" sz="1600" b="0"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endParaRPr>
                    </a:p>
                  </a:txBody>
                  <a:tcPr marL="144000" anchor="ctr">
                    <a:lnR w="12700" cap="flat" cmpd="sng" algn="ctr">
                      <a:solidFill>
                        <a:schemeClr val="bg1"/>
                      </a:solidFill>
                      <a:prstDash val="sysDot"/>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600" b="0" i="0" kern="1200" noProof="0">
                          <a:solidFill>
                            <a:srgbClr val="00003E"/>
                          </a:solidFill>
                          <a:latin typeface="Meiryo" panose="020B0604030504040204" pitchFamily="34" charset="-128"/>
                          <a:ea typeface="Meiryo" panose="020B0604030504040204" pitchFamily="34" charset="-128"/>
                          <a:cs typeface="+mn-cs"/>
                        </a:rPr>
                        <a:t>2025</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年</a:t>
                      </a:r>
                      <a:r>
                        <a:rPr kumimoji="1" lang="en-US" altLang="ja-JP" sz="1600" b="0" i="0" kern="1200" noProof="0">
                          <a:solidFill>
                            <a:srgbClr val="00003E"/>
                          </a:solidFill>
                          <a:latin typeface="Meiryo" panose="020B0604030504040204" pitchFamily="34" charset="-128"/>
                          <a:ea typeface="Meiryo" panose="020B0604030504040204" pitchFamily="34" charset="-128"/>
                          <a:cs typeface="+mn-cs"/>
                        </a:rPr>
                        <a:t>9</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月（予定）</a:t>
                      </a:r>
                    </a:p>
                  </a:txBody>
                  <a:tcPr marL="144000" anchor="ctr">
                    <a:lnL w="12700" cap="flat" cmpd="sng" algn="ctr">
                      <a:solidFill>
                        <a:schemeClr val="bg1"/>
                      </a:solidFill>
                      <a:prstDash val="sysDot"/>
                      <a:round/>
                      <a:headEnd type="none" w="med" len="med"/>
                      <a:tailEnd type="none" w="med" len="med"/>
                    </a:lnL>
                    <a:lnR w="12700" cap="flat" cmpd="sng" algn="ctr">
                      <a:solidFill>
                        <a:schemeClr val="bg1"/>
                      </a:solidFill>
                      <a:prstDash val="sysDot"/>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92105711"/>
                  </a:ext>
                </a:extLst>
              </a:tr>
              <a:tr h="607274">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srgbClr val="F77911"/>
                          </a:solidFill>
                          <a:effectLst/>
                          <a:uLnTx/>
                          <a:uFillTx/>
                          <a:latin typeface="Meiryo" panose="020B0604030504040204" pitchFamily="34" charset="-128"/>
                          <a:ea typeface="Meiryo" panose="020B0604030504040204" pitchFamily="34" charset="-128"/>
                          <a:cs typeface="+mn-cs"/>
                        </a:rPr>
                        <a:t>【</a:t>
                      </a:r>
                      <a:r>
                        <a:rPr kumimoji="1" lang="ja-JP" altLang="en-US" sz="1600" b="0" i="0" u="none" strike="noStrike" kern="1200" cap="none" spc="0" normalizeH="0" baseline="0" noProof="0">
                          <a:ln>
                            <a:noFill/>
                          </a:ln>
                          <a:solidFill>
                            <a:srgbClr val="F77911"/>
                          </a:solidFill>
                          <a:effectLst/>
                          <a:uLnTx/>
                          <a:uFillTx/>
                          <a:latin typeface="Meiryo" panose="020B0604030504040204" pitchFamily="34" charset="-128"/>
                          <a:ea typeface="Meiryo" panose="020B0604030504040204" pitchFamily="34" charset="-128"/>
                          <a:cs typeface="+mn-cs"/>
                        </a:rPr>
                        <a:t>正式販売</a:t>
                      </a:r>
                      <a:r>
                        <a:rPr kumimoji="1" lang="en-US" altLang="ja-JP" sz="1600" b="0" i="0" u="none" strike="noStrike" kern="1200" cap="none" spc="0" normalizeH="0" baseline="0" noProof="0">
                          <a:ln>
                            <a:noFill/>
                          </a:ln>
                          <a:solidFill>
                            <a:srgbClr val="F77911"/>
                          </a:solidFill>
                          <a:effectLst/>
                          <a:uLnTx/>
                          <a:uFillTx/>
                          <a:latin typeface="Meiryo" panose="020B0604030504040204" pitchFamily="34" charset="-128"/>
                          <a:ea typeface="Meiryo" panose="020B0604030504040204" pitchFamily="34" charset="-128"/>
                          <a:cs typeface="+mn-cs"/>
                        </a:rPr>
                        <a:t>】</a:t>
                      </a:r>
                      <a:r>
                        <a:rPr kumimoji="1" lang="ja-JP" altLang="en-US" sz="1600" b="0"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掲載開始</a:t>
                      </a:r>
                      <a:endParaRPr kumimoji="1" lang="en-US" altLang="ja-JP" sz="1600" b="0"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endParaRPr>
                    </a:p>
                  </a:txBody>
                  <a:tcPr marL="144000" anchor="ctr">
                    <a:lnR w="12700" cap="flat" cmpd="sng" algn="ctr">
                      <a:solidFill>
                        <a:schemeClr val="bg1"/>
                      </a:solidFill>
                      <a:prstDash val="sysDot"/>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600" b="0" i="0" kern="1200" noProof="0">
                          <a:solidFill>
                            <a:srgbClr val="00003E"/>
                          </a:solidFill>
                          <a:latin typeface="Meiryo" panose="020B0604030504040204" pitchFamily="34" charset="-128"/>
                          <a:ea typeface="Meiryo" panose="020B0604030504040204" pitchFamily="34" charset="-128"/>
                          <a:cs typeface="+mn-cs"/>
                        </a:rPr>
                        <a:t>2025</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年</a:t>
                      </a:r>
                      <a:r>
                        <a:rPr kumimoji="1" lang="en-US" altLang="ja-JP" sz="1600" b="0" i="0" kern="1200" noProof="0">
                          <a:solidFill>
                            <a:srgbClr val="00003E"/>
                          </a:solidFill>
                          <a:latin typeface="Meiryo" panose="020B0604030504040204" pitchFamily="34" charset="-128"/>
                          <a:ea typeface="Meiryo" panose="020B0604030504040204" pitchFamily="34" charset="-128"/>
                          <a:cs typeface="+mn-cs"/>
                        </a:rPr>
                        <a:t>10</a:t>
                      </a:r>
                      <a:r>
                        <a:rPr kumimoji="1" lang="ja-JP" altLang="en-US" sz="1600" b="0" i="0" kern="1200" noProof="0">
                          <a:solidFill>
                            <a:srgbClr val="00003E"/>
                          </a:solidFill>
                          <a:latin typeface="Meiryo" panose="020B0604030504040204" pitchFamily="34" charset="-128"/>
                          <a:ea typeface="Meiryo" panose="020B0604030504040204" pitchFamily="34" charset="-128"/>
                          <a:cs typeface="+mn-cs"/>
                        </a:rPr>
                        <a:t>月（予定）</a:t>
                      </a:r>
                    </a:p>
                  </a:txBody>
                  <a:tcPr marL="144000" anchor="ctr">
                    <a:lnL w="12700" cap="flat" cmpd="sng" algn="ctr">
                      <a:solidFill>
                        <a:schemeClr val="bg1"/>
                      </a:solidFill>
                      <a:prstDash val="sysDot"/>
                      <a:round/>
                      <a:headEnd type="none" w="med" len="med"/>
                      <a:tailEnd type="none" w="med" len="med"/>
                    </a:lnL>
                    <a:lnR w="12700" cap="flat" cmpd="sng" algn="ctr">
                      <a:solidFill>
                        <a:schemeClr val="bg1"/>
                      </a:solidFill>
                      <a:prstDash val="sysDot"/>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841016152"/>
                  </a:ext>
                </a:extLst>
              </a:tr>
            </a:tbl>
          </a:graphicData>
        </a:graphic>
      </p:graphicFrame>
      <p:sp>
        <p:nvSpPr>
          <p:cNvPr id="8" name="テキスト ボックス 7">
            <a:extLst>
              <a:ext uri="{FF2B5EF4-FFF2-40B4-BE49-F238E27FC236}">
                <a16:creationId xmlns:a16="http://schemas.microsoft.com/office/drawing/2014/main" id="{012E9F5C-56C5-8BC5-E96F-BCF255674B03}"/>
              </a:ext>
            </a:extLst>
          </p:cNvPr>
          <p:cNvSpPr txBox="1"/>
          <p:nvPr/>
        </p:nvSpPr>
        <p:spPr>
          <a:xfrm>
            <a:off x="2232082" y="5911432"/>
            <a:ext cx="7725192" cy="523220"/>
          </a:xfrm>
          <a:prstGeom prst="rect">
            <a:avLst/>
          </a:prstGeom>
          <a:noFill/>
        </p:spPr>
        <p:txBody>
          <a:bodyPr wrap="square" rtlCol="0">
            <a:spAutoFit/>
          </a:bodyPr>
          <a:lstStyle/>
          <a:p>
            <a:r>
              <a:rPr lang="ja-JP" altLang="en-US" sz="1400" u="sng">
                <a:solidFill>
                  <a:srgbClr val="00003E"/>
                </a:solidFill>
                <a:latin typeface="Meiryo" panose="020B0604030504040204" pitchFamily="34" charset="-128"/>
                <a:ea typeface="Meiryo" panose="020B0604030504040204" pitchFamily="34" charset="-128"/>
              </a:rPr>
              <a:t>◆注意事項</a:t>
            </a:r>
            <a:endParaRPr lang="en-US" altLang="ja-JP" sz="1400" u="sng">
              <a:solidFill>
                <a:srgbClr val="00003E"/>
              </a:solidFill>
              <a:latin typeface="Meiryo" panose="020B0604030504040204" pitchFamily="34" charset="-128"/>
              <a:ea typeface="Meiryo" panose="020B0604030504040204" pitchFamily="34" charset="-128"/>
            </a:endParaRPr>
          </a:p>
          <a:p>
            <a:r>
              <a:rPr lang="ja-JP" altLang="en-US" sz="1400">
                <a:solidFill>
                  <a:srgbClr val="00003E"/>
                </a:solidFill>
                <a:latin typeface="Meiryo" panose="020B0604030504040204" pitchFamily="34" charset="-128"/>
                <a:ea typeface="Meiryo" panose="020B0604030504040204" pitchFamily="34" charset="-128"/>
              </a:rPr>
              <a:t>・正式商品販売時に商品スペックは変更になる可能性があります。</a:t>
            </a:r>
            <a:endParaRPr lang="en-US" altLang="ja-JP" sz="1400">
              <a:solidFill>
                <a:srgbClr val="00003E"/>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5521266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A28E4F-ECFC-5017-C8F5-C9CBC0E9B350}"/>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B259F397-9D2E-E89B-0A32-6E16051F5881}"/>
              </a:ext>
            </a:extLst>
          </p:cNvPr>
          <p:cNvSpPr>
            <a:spLocks noGrp="1"/>
          </p:cNvSpPr>
          <p:nvPr>
            <p:ph type="body" sz="quarter" idx="12"/>
          </p:nvPr>
        </p:nvSpPr>
        <p:spPr/>
        <p:txBody>
          <a:bodyPr/>
          <a:lstStyle/>
          <a:p>
            <a:pPr marL="0" indent="0">
              <a:buNone/>
            </a:pPr>
            <a:r>
              <a:rPr kumimoji="1" lang="ja-JP" altLang="en-US"/>
              <a:t>その他・注意事項</a:t>
            </a:r>
          </a:p>
        </p:txBody>
      </p:sp>
      <p:pic>
        <p:nvPicPr>
          <p:cNvPr id="8" name="図プレースホルダー 8" descr="アイコン&#10;&#10;自動的に生成された説明">
            <a:extLst>
              <a:ext uri="{FF2B5EF4-FFF2-40B4-BE49-F238E27FC236}">
                <a16:creationId xmlns:a16="http://schemas.microsoft.com/office/drawing/2014/main" id="{7E5E315C-6283-5E43-B84D-0DC156AF141C}"/>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6EB355E0-5B12-236A-3EB5-EB10334A6F85}"/>
              </a:ext>
            </a:extLst>
          </p:cNvPr>
          <p:cNvSpPr>
            <a:spLocks noGrp="1"/>
          </p:cNvSpPr>
          <p:nvPr>
            <p:ph type="body" sz="quarter" idx="10"/>
          </p:nvPr>
        </p:nvSpPr>
        <p:spPr/>
        <p:txBody>
          <a:bodyPr/>
          <a:lstStyle/>
          <a:p>
            <a:r>
              <a:rPr lang="ja-JP" altLang="en-US"/>
              <a:t>入稿と広告掲出時の差分について</a:t>
            </a:r>
            <a:endParaRPr lang="en-US" altLang="ja-JP"/>
          </a:p>
        </p:txBody>
      </p:sp>
      <p:sp>
        <p:nvSpPr>
          <p:cNvPr id="7" name="テキスト ボックス 6">
            <a:extLst>
              <a:ext uri="{FF2B5EF4-FFF2-40B4-BE49-F238E27FC236}">
                <a16:creationId xmlns:a16="http://schemas.microsoft.com/office/drawing/2014/main" id="{64C36BE9-E3F2-A0F0-744C-4DB4EF580B12}"/>
              </a:ext>
            </a:extLst>
          </p:cNvPr>
          <p:cNvSpPr txBox="1"/>
          <p:nvPr/>
        </p:nvSpPr>
        <p:spPr>
          <a:xfrm>
            <a:off x="306000" y="667530"/>
            <a:ext cx="11012722" cy="469359"/>
          </a:xfrm>
          <a:prstGeom prst="rect">
            <a:avLst/>
          </a:prstGeom>
          <a:noFill/>
        </p:spPr>
        <p:txBody>
          <a:bodyPr wrap="square" rtlCol="0">
            <a:spAutoFit/>
          </a:bodyPr>
          <a:lstStyle/>
          <a:p>
            <a:pPr>
              <a:lnSpc>
                <a:spcPct val="200000"/>
              </a:lnSpc>
            </a:pPr>
            <a:r>
              <a:rPr lang="ja-JP" altLang="en-US" sz="1400">
                <a:solidFill>
                  <a:schemeClr val="tx1">
                    <a:lumMod val="65000"/>
                    <a:lumOff val="35000"/>
                  </a:schemeClr>
                </a:solidFill>
                <a:latin typeface="+mn-ea"/>
                <a:ea typeface="+mn-ea"/>
              </a:rPr>
              <a:t>トップページ　トピックス</a:t>
            </a:r>
            <a:r>
              <a:rPr lang="en-US" altLang="ja-JP" sz="1400">
                <a:solidFill>
                  <a:schemeClr val="tx1">
                    <a:lumMod val="65000"/>
                    <a:lumOff val="35000"/>
                  </a:schemeClr>
                </a:solidFill>
                <a:latin typeface="+mn-ea"/>
                <a:ea typeface="+mn-ea"/>
              </a:rPr>
              <a:t>PR SP</a:t>
            </a:r>
            <a:r>
              <a:rPr lang="ja-JP" altLang="en-US" sz="1400">
                <a:solidFill>
                  <a:schemeClr val="tx1">
                    <a:lumMod val="65000"/>
                    <a:lumOff val="35000"/>
                  </a:schemeClr>
                </a:solidFill>
                <a:latin typeface="+mn-ea"/>
                <a:ea typeface="+mn-ea"/>
              </a:rPr>
              <a:t>との差分について、ご留意ください。</a:t>
            </a:r>
            <a:endParaRPr lang="en-US" altLang="ja-JP" sz="1400">
              <a:solidFill>
                <a:schemeClr val="tx1">
                  <a:lumMod val="65000"/>
                  <a:lumOff val="35000"/>
                </a:schemeClr>
              </a:solidFill>
              <a:latin typeface="+mn-ea"/>
              <a:ea typeface="+mn-ea"/>
            </a:endParaRPr>
          </a:p>
        </p:txBody>
      </p:sp>
      <p:graphicFrame>
        <p:nvGraphicFramePr>
          <p:cNvPr id="6" name="表 5">
            <a:extLst>
              <a:ext uri="{FF2B5EF4-FFF2-40B4-BE49-F238E27FC236}">
                <a16:creationId xmlns:a16="http://schemas.microsoft.com/office/drawing/2014/main" id="{E62D60C4-F7A0-5FAA-2022-2E849C6173B2}"/>
              </a:ext>
            </a:extLst>
          </p:cNvPr>
          <p:cNvGraphicFramePr>
            <a:graphicFrameLocks noGrp="1"/>
          </p:cNvGraphicFramePr>
          <p:nvPr>
            <p:extLst>
              <p:ext uri="{D42A27DB-BD31-4B8C-83A1-F6EECF244321}">
                <p14:modId xmlns:p14="http://schemas.microsoft.com/office/powerpoint/2010/main" val="2024251856"/>
              </p:ext>
            </p:extLst>
          </p:nvPr>
        </p:nvGraphicFramePr>
        <p:xfrm>
          <a:off x="372533" y="1122399"/>
          <a:ext cx="11446933" cy="5508947"/>
        </p:xfrm>
        <a:graphic>
          <a:graphicData uri="http://schemas.openxmlformats.org/drawingml/2006/table">
            <a:tbl>
              <a:tblPr>
                <a:tableStyleId>{16D9F66E-5EB9-4882-86FB-DCBF35E3C3E4}</a:tableStyleId>
              </a:tblPr>
              <a:tblGrid>
                <a:gridCol w="1055719">
                  <a:extLst>
                    <a:ext uri="{9D8B030D-6E8A-4147-A177-3AD203B41FA5}">
                      <a16:colId xmlns:a16="http://schemas.microsoft.com/office/drawing/2014/main" val="1941218389"/>
                    </a:ext>
                  </a:extLst>
                </a:gridCol>
                <a:gridCol w="2249668">
                  <a:extLst>
                    <a:ext uri="{9D8B030D-6E8A-4147-A177-3AD203B41FA5}">
                      <a16:colId xmlns:a16="http://schemas.microsoft.com/office/drawing/2014/main" val="3425513550"/>
                    </a:ext>
                  </a:extLst>
                </a:gridCol>
                <a:gridCol w="4710706">
                  <a:extLst>
                    <a:ext uri="{9D8B030D-6E8A-4147-A177-3AD203B41FA5}">
                      <a16:colId xmlns:a16="http://schemas.microsoft.com/office/drawing/2014/main" val="1603431523"/>
                    </a:ext>
                  </a:extLst>
                </a:gridCol>
                <a:gridCol w="3430840">
                  <a:extLst>
                    <a:ext uri="{9D8B030D-6E8A-4147-A177-3AD203B41FA5}">
                      <a16:colId xmlns:a16="http://schemas.microsoft.com/office/drawing/2014/main" val="877723388"/>
                    </a:ext>
                  </a:extLst>
                </a:gridCol>
              </a:tblGrid>
              <a:tr h="279405">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endParaRPr kumimoji="1" lang="ja-JP" altLang="en-US" sz="900" b="1" i="0" kern="1200">
                        <a:solidFill>
                          <a:schemeClr val="bg1"/>
                        </a:solidFill>
                        <a:latin typeface="Meiryo"/>
                        <a:ea typeface="Meiryo"/>
                        <a:cs typeface="+mn-cs"/>
                      </a:endParaRPr>
                    </a:p>
                  </a:txBody>
                  <a:tcPr marL="5250" marR="5250" marT="5250" marB="0" anchor="ctr"/>
                </a:tc>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a:solidFill>
                            <a:schemeClr val="tx1">
                              <a:lumMod val="65000"/>
                              <a:lumOff val="35000"/>
                            </a:schemeClr>
                          </a:solidFill>
                          <a:latin typeface="+mn-ea"/>
                          <a:ea typeface="+mn-ea"/>
                        </a:rPr>
                        <a:t>トップページ　トピックス</a:t>
                      </a:r>
                      <a:r>
                        <a:rPr kumimoji="1" lang="en-US" altLang="ja-JP" sz="1050" b="1">
                          <a:solidFill>
                            <a:schemeClr val="tx1">
                              <a:lumMod val="65000"/>
                              <a:lumOff val="35000"/>
                            </a:schemeClr>
                          </a:solidFill>
                          <a:latin typeface="+mn-ea"/>
                          <a:ea typeface="+mn-ea"/>
                        </a:rPr>
                        <a:t>PR</a:t>
                      </a:r>
                      <a:r>
                        <a:rPr kumimoji="1" lang="ja-JP" altLang="en-US" sz="1050" b="1">
                          <a:solidFill>
                            <a:schemeClr val="tx1">
                              <a:lumMod val="65000"/>
                              <a:lumOff val="35000"/>
                            </a:schemeClr>
                          </a:solidFill>
                          <a:latin typeface="+mn-ea"/>
                          <a:ea typeface="+mn-ea"/>
                        </a:rPr>
                        <a:t>　</a:t>
                      </a:r>
                      <a:r>
                        <a:rPr kumimoji="1" lang="en-US" altLang="ja-JP" sz="1050" b="1">
                          <a:solidFill>
                            <a:srgbClr val="C00000"/>
                          </a:solidFill>
                          <a:latin typeface="+mn-ea"/>
                          <a:ea typeface="+mn-ea"/>
                        </a:rPr>
                        <a:t>SP</a:t>
                      </a:r>
                      <a:endParaRPr kumimoji="1" lang="ja-JP" altLang="en-US" sz="1050" b="1" i="0" kern="1200">
                        <a:solidFill>
                          <a:schemeClr val="bg1"/>
                        </a:solidFill>
                        <a:latin typeface="Meiryo"/>
                        <a:ea typeface="Meiryo"/>
                        <a:cs typeface="+mn-cs"/>
                      </a:endParaRPr>
                    </a:p>
                  </a:txBody>
                  <a:tcPr marL="5250" marR="5250" marT="5250" marB="0" anchor="ctr"/>
                </a:tc>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a:solidFill>
                            <a:schemeClr val="tx1">
                              <a:lumMod val="65000"/>
                              <a:lumOff val="35000"/>
                            </a:schemeClr>
                          </a:solidFill>
                          <a:latin typeface="+mn-ea"/>
                          <a:ea typeface="+mn-ea"/>
                        </a:rPr>
                        <a:t>トップページ　トピックス</a:t>
                      </a:r>
                      <a:r>
                        <a:rPr kumimoji="1" lang="en-US" altLang="ja-JP" sz="1050" b="1">
                          <a:solidFill>
                            <a:schemeClr val="tx1">
                              <a:lumMod val="65000"/>
                              <a:lumOff val="35000"/>
                            </a:schemeClr>
                          </a:solidFill>
                          <a:latin typeface="+mn-ea"/>
                          <a:ea typeface="+mn-ea"/>
                        </a:rPr>
                        <a:t>PR</a:t>
                      </a:r>
                      <a:r>
                        <a:rPr kumimoji="1" lang="ja-JP" altLang="en-US" sz="1050" b="1">
                          <a:solidFill>
                            <a:schemeClr val="tx1">
                              <a:lumMod val="65000"/>
                              <a:lumOff val="35000"/>
                            </a:schemeClr>
                          </a:solidFill>
                          <a:latin typeface="+mn-ea"/>
                          <a:ea typeface="+mn-ea"/>
                        </a:rPr>
                        <a:t>　</a:t>
                      </a:r>
                      <a:r>
                        <a:rPr lang="en-US" altLang="ja-JP" sz="1050" b="1">
                          <a:solidFill>
                            <a:srgbClr val="C00000"/>
                          </a:solidFill>
                          <a:latin typeface="+mn-ea"/>
                          <a:ea typeface="+mn-ea"/>
                        </a:rPr>
                        <a:t>MD</a:t>
                      </a:r>
                      <a:endParaRPr kumimoji="1" lang="en-US" altLang="ja-JP" sz="1050" b="1">
                        <a:solidFill>
                          <a:srgbClr val="C00000"/>
                        </a:solidFill>
                        <a:latin typeface="+mn-ea"/>
                        <a:ea typeface="+mn-ea"/>
                      </a:endParaRPr>
                    </a:p>
                  </a:txBody>
                  <a:tcPr marL="5250" marR="5250" marT="5250" marB="0" anchor="ctr"/>
                </a:tc>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a:solidFill>
                            <a:schemeClr val="tx1">
                              <a:lumMod val="65000"/>
                              <a:lumOff val="35000"/>
                            </a:schemeClr>
                          </a:solidFill>
                          <a:latin typeface="+mn-ea"/>
                          <a:ea typeface="+mn-ea"/>
                        </a:rPr>
                        <a:t>トップページ　トピックス</a:t>
                      </a:r>
                      <a:r>
                        <a:rPr kumimoji="1" lang="en-US" altLang="ja-JP" sz="1050" b="1">
                          <a:solidFill>
                            <a:schemeClr val="tx1">
                              <a:lumMod val="65000"/>
                              <a:lumOff val="35000"/>
                            </a:schemeClr>
                          </a:solidFill>
                          <a:latin typeface="+mn-ea"/>
                          <a:ea typeface="+mn-ea"/>
                        </a:rPr>
                        <a:t>PR</a:t>
                      </a:r>
                      <a:r>
                        <a:rPr kumimoji="1" lang="ja-JP" altLang="en-US" sz="1050" b="1">
                          <a:solidFill>
                            <a:schemeClr val="tx1">
                              <a:lumMod val="65000"/>
                              <a:lumOff val="35000"/>
                            </a:schemeClr>
                          </a:solidFill>
                          <a:latin typeface="+mn-ea"/>
                          <a:ea typeface="+mn-ea"/>
                        </a:rPr>
                        <a:t>　</a:t>
                      </a:r>
                      <a:r>
                        <a:rPr kumimoji="1" lang="en-US" altLang="ja-JP" sz="1050" b="1">
                          <a:solidFill>
                            <a:srgbClr val="C00000"/>
                          </a:solidFill>
                          <a:latin typeface="+mn-ea"/>
                          <a:ea typeface="+mn-ea"/>
                        </a:rPr>
                        <a:t>PC</a:t>
                      </a:r>
                    </a:p>
                  </a:txBody>
                  <a:tcPr marL="5250" marR="5250" marT="5250" marB="0" anchor="ctr"/>
                </a:tc>
                <a:extLst>
                  <a:ext uri="{0D108BD9-81ED-4DB2-BD59-A6C34878D82A}">
                    <a16:rowId xmlns:a16="http://schemas.microsoft.com/office/drawing/2014/main" val="87160056"/>
                  </a:ext>
                </a:extLst>
              </a:tr>
              <a:tr h="1956276">
                <a:tc>
                  <a:txBody>
                    <a:body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1" i="0" kern="1200">
                          <a:solidFill>
                            <a:srgbClr val="0D0D0D"/>
                          </a:solidFill>
                          <a:latin typeface="+mn-ea"/>
                          <a:ea typeface="+mn-ea"/>
                          <a:cs typeface="+mn-cs"/>
                        </a:rPr>
                        <a:t>広告掲載</a:t>
                      </a:r>
                      <a:endParaRPr kumimoji="1" lang="en-US" altLang="ja-JP" sz="1000" b="1" i="0" kern="1200">
                        <a:solidFill>
                          <a:srgbClr val="0D0D0D"/>
                        </a:solidFill>
                        <a:latin typeface="+mn-ea"/>
                        <a:ea typeface="+mn-ea"/>
                        <a:cs typeface="+mn-cs"/>
                      </a:endParaRPr>
                    </a:p>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1" i="0" kern="1200">
                          <a:solidFill>
                            <a:srgbClr val="0D0D0D"/>
                          </a:solidFill>
                          <a:latin typeface="+mn-ea"/>
                          <a:ea typeface="+mn-ea"/>
                          <a:cs typeface="+mn-cs"/>
                        </a:rPr>
                        <a:t>イメージ</a:t>
                      </a:r>
                    </a:p>
                  </a:txBody>
                  <a:tcPr marL="5250" marR="5250" marT="5250" marB="0" anchor="ctr"/>
                </a:tc>
                <a:tc>
                  <a:txBody>
                    <a:bodyPr/>
                    <a:lstStyle/>
                    <a:p>
                      <a:pPr marL="742950" marR="0" lvl="1"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kumimoji="1" lang="ja-JP" altLang="en-US" sz="700" b="0" i="0" kern="1200">
                        <a:solidFill>
                          <a:srgbClr val="0D0D0D"/>
                        </a:solidFill>
                        <a:latin typeface="+mn-ea"/>
                        <a:ea typeface="+mn-ea"/>
                        <a:cs typeface="+mn-cs"/>
                      </a:endParaRPr>
                    </a:p>
                  </a:txBody>
                  <a:tcPr marL="5250" marR="5250" marT="5250" marB="0" anchor="ctr">
                    <a:noFill/>
                  </a:tcPr>
                </a:tc>
                <a:tc>
                  <a:txBody>
                    <a:bodyPr/>
                    <a:lstStyle/>
                    <a:p>
                      <a:pPr marL="742950" marR="0" lvl="1"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kumimoji="1" lang="ja-JP" altLang="en-US" sz="700" b="0" i="0" kern="1200" dirty="0">
                        <a:solidFill>
                          <a:srgbClr val="0D0D0D"/>
                        </a:solidFill>
                        <a:latin typeface="+mn-ea"/>
                        <a:ea typeface="+mn-ea"/>
                        <a:cs typeface="+mn-cs"/>
                      </a:endParaRPr>
                    </a:p>
                  </a:txBody>
                  <a:tcPr marL="5250" marR="5250" marT="5250" marB="0" anchor="ctr">
                    <a:noFill/>
                  </a:tcPr>
                </a:tc>
                <a:tc>
                  <a:txBody>
                    <a:bodyPr/>
                    <a:lstStyle/>
                    <a:p>
                      <a:pPr marL="742950" marR="0" lvl="1"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kumimoji="1" lang="ja-JP" altLang="en-US" sz="700" b="0" i="0" kern="1200">
                        <a:solidFill>
                          <a:srgbClr val="0D0D0D"/>
                        </a:solidFill>
                        <a:latin typeface="+mn-ea"/>
                        <a:ea typeface="+mn-ea"/>
                        <a:cs typeface="+mn-cs"/>
                      </a:endParaRPr>
                    </a:p>
                  </a:txBody>
                  <a:tcPr marL="5250" marR="5250" marT="5250" marB="0" anchor="ctr">
                    <a:noFill/>
                  </a:tcPr>
                </a:tc>
                <a:extLst>
                  <a:ext uri="{0D108BD9-81ED-4DB2-BD59-A6C34878D82A}">
                    <a16:rowId xmlns:a16="http://schemas.microsoft.com/office/drawing/2014/main" val="1741236972"/>
                  </a:ext>
                </a:extLst>
              </a:tr>
              <a:tr h="302225">
                <a:tc>
                  <a:txBody>
                    <a:body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1" i="0" kern="1200">
                          <a:solidFill>
                            <a:srgbClr val="0D0D0D"/>
                          </a:solidFill>
                          <a:latin typeface="+mn-ea"/>
                          <a:ea typeface="+mn-ea"/>
                          <a:cs typeface="+mn-cs"/>
                        </a:rPr>
                        <a:t>画像</a:t>
                      </a:r>
                      <a:endParaRPr kumimoji="1" lang="en-US" altLang="ja-JP" sz="1000" b="1" i="0" kern="1200">
                        <a:solidFill>
                          <a:srgbClr val="0D0D0D"/>
                        </a:solidFill>
                        <a:latin typeface="+mn-ea"/>
                        <a:ea typeface="+mn-ea"/>
                        <a:cs typeface="+mn-cs"/>
                      </a:endParaRPr>
                    </a:p>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1" i="0" kern="1200">
                          <a:solidFill>
                            <a:srgbClr val="0D0D0D"/>
                          </a:solidFill>
                          <a:latin typeface="+mn-ea"/>
                          <a:ea typeface="+mn-ea"/>
                          <a:cs typeface="+mn-cs"/>
                        </a:rPr>
                        <a:t>入稿</a:t>
                      </a:r>
                    </a:p>
                  </a:txBody>
                  <a:tcPr marL="5250" marR="5250" marT="5250" marB="0" anchor="ctr"/>
                </a:tc>
                <a:tc>
                  <a:txBody>
                    <a:body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200" kern="1200">
                          <a:solidFill>
                            <a:schemeClr val="tx1">
                              <a:lumMod val="65000"/>
                              <a:lumOff val="35000"/>
                            </a:schemeClr>
                          </a:solidFill>
                          <a:latin typeface="+mn-ea"/>
                          <a:ea typeface="+mn-ea"/>
                          <a:cs typeface="+mn-cs"/>
                        </a:rPr>
                        <a:t>入稿必須</a:t>
                      </a:r>
                      <a:endParaRPr kumimoji="1" lang="zh-TW" altLang="en-US" sz="1200" kern="1200">
                        <a:solidFill>
                          <a:schemeClr val="tx1">
                            <a:lumMod val="65000"/>
                            <a:lumOff val="35000"/>
                          </a:schemeClr>
                        </a:solidFill>
                        <a:latin typeface="+mn-ea"/>
                        <a:ea typeface="+mn-ea"/>
                        <a:cs typeface="+mn-cs"/>
                      </a:endParaRPr>
                    </a:p>
                  </a:txBody>
                  <a:tcPr marL="5250" marR="5250" marT="5250" marB="0" anchor="ctr">
                    <a:noFill/>
                  </a:tcPr>
                </a:tc>
                <a:tc>
                  <a:txBody>
                    <a:body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200" kern="1200">
                          <a:solidFill>
                            <a:schemeClr val="tx1">
                              <a:lumMod val="65000"/>
                              <a:lumOff val="35000"/>
                            </a:schemeClr>
                          </a:solidFill>
                          <a:latin typeface="+mn-ea"/>
                          <a:ea typeface="+mn-ea"/>
                          <a:cs typeface="+mn-cs"/>
                        </a:rPr>
                        <a:t>入稿必須</a:t>
                      </a:r>
                      <a:endParaRPr kumimoji="1" lang="zh-TW" altLang="en-US" sz="1200" kern="1200">
                        <a:solidFill>
                          <a:schemeClr val="tx1">
                            <a:lumMod val="65000"/>
                            <a:lumOff val="35000"/>
                          </a:schemeClr>
                        </a:solidFill>
                        <a:latin typeface="+mn-ea"/>
                        <a:ea typeface="+mn-ea"/>
                        <a:cs typeface="+mn-cs"/>
                      </a:endParaRPr>
                    </a:p>
                  </a:txBody>
                  <a:tcPr marL="5250" marR="5250" marT="5250" marB="0" anchor="ctr">
                    <a:noFill/>
                  </a:tcPr>
                </a:tc>
                <a:tc>
                  <a:txBody>
                    <a:body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200" kern="1200">
                          <a:solidFill>
                            <a:srgbClr val="C00000"/>
                          </a:solidFill>
                          <a:latin typeface="+mn-ea"/>
                          <a:ea typeface="+mn-ea"/>
                          <a:cs typeface="+mn-cs"/>
                        </a:rPr>
                        <a:t>入稿必須</a:t>
                      </a:r>
                      <a:endParaRPr kumimoji="1" lang="zh-TW" altLang="en-US" sz="1200" kern="1200">
                        <a:solidFill>
                          <a:srgbClr val="C00000"/>
                        </a:solidFill>
                        <a:latin typeface="+mn-ea"/>
                        <a:ea typeface="+mn-ea"/>
                        <a:cs typeface="+mn-cs"/>
                      </a:endParaRPr>
                    </a:p>
                  </a:txBody>
                  <a:tcPr marL="5250" marR="5250" marT="5250" marB="0" anchor="ctr">
                    <a:noFill/>
                  </a:tcPr>
                </a:tc>
                <a:extLst>
                  <a:ext uri="{0D108BD9-81ED-4DB2-BD59-A6C34878D82A}">
                    <a16:rowId xmlns:a16="http://schemas.microsoft.com/office/drawing/2014/main" val="3197181867"/>
                  </a:ext>
                </a:extLst>
              </a:tr>
              <a:tr h="279405">
                <a:tc rowSpan="2">
                  <a:txBody>
                    <a:body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1" i="0" kern="1200" dirty="0">
                          <a:solidFill>
                            <a:srgbClr val="0D0D0D"/>
                          </a:solidFill>
                          <a:latin typeface="+mn-ea"/>
                          <a:ea typeface="+mn-ea"/>
                          <a:cs typeface="+mn-cs"/>
                        </a:rPr>
                        <a:t>画像</a:t>
                      </a:r>
                      <a:endParaRPr kumimoji="1" lang="en-US" altLang="ja-JP" sz="1000" b="1" i="0" kern="1200" dirty="0">
                        <a:solidFill>
                          <a:srgbClr val="0D0D0D"/>
                        </a:solidFill>
                        <a:latin typeface="+mn-ea"/>
                        <a:ea typeface="+mn-ea"/>
                        <a:cs typeface="+mn-cs"/>
                      </a:endParaRPr>
                    </a:p>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1" i="0" kern="1200" dirty="0">
                          <a:solidFill>
                            <a:srgbClr val="0D0D0D"/>
                          </a:solidFill>
                          <a:latin typeface="+mn-ea"/>
                          <a:ea typeface="+mn-ea"/>
                          <a:cs typeface="+mn-cs"/>
                        </a:rPr>
                        <a:t>広告表示</a:t>
                      </a:r>
                    </a:p>
                  </a:txBody>
                  <a:tcPr marL="5250" marR="5250" marT="5250" marB="0" anchor="ctr"/>
                </a:tc>
                <a:tc rowSpan="2">
                  <a:txBody>
                    <a:body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200" kern="1200" dirty="0">
                          <a:solidFill>
                            <a:schemeClr val="tx1">
                              <a:lumMod val="65000"/>
                              <a:lumOff val="35000"/>
                            </a:schemeClr>
                          </a:solidFill>
                          <a:latin typeface="+mn-ea"/>
                          <a:ea typeface="+mn-ea"/>
                          <a:cs typeface="+mn-cs"/>
                        </a:rPr>
                        <a:t>表示される</a:t>
                      </a:r>
                    </a:p>
                  </a:txBody>
                  <a:tcPr marL="5250" marR="5250" marT="5250" marB="0" anchor="ctr">
                    <a:noFill/>
                  </a:tcPr>
                </a:tc>
                <a:tc>
                  <a:txBody>
                    <a:bodyPr/>
                    <a:lstStyle/>
                    <a:p>
                      <a:pPr marL="0" marR="0" lvl="1" indent="1252538" algn="l" defTabSz="914400" rtl="0" eaLnBrk="1" fontAlgn="ctr" latinLnBrk="0" hangingPunct="1">
                        <a:lnSpc>
                          <a:spcPct val="100000"/>
                        </a:lnSpc>
                        <a:spcBef>
                          <a:spcPts val="0"/>
                        </a:spcBef>
                        <a:spcAft>
                          <a:spcPts val="0"/>
                        </a:spcAft>
                        <a:buClrTx/>
                        <a:buSzTx/>
                        <a:buFontTx/>
                        <a:buNone/>
                        <a:tabLst/>
                        <a:defRPr/>
                      </a:pPr>
                      <a:r>
                        <a:rPr kumimoji="1" lang="en-US" altLang="ja-JP" sz="1200" kern="1200" dirty="0">
                          <a:solidFill>
                            <a:schemeClr val="tx1">
                              <a:lumMod val="65000"/>
                              <a:lumOff val="35000"/>
                            </a:schemeClr>
                          </a:solidFill>
                          <a:latin typeface="+mn-ea"/>
                          <a:ea typeface="+mn-ea"/>
                          <a:cs typeface="+mn-cs"/>
                        </a:rPr>
                        <a:t>【SP】</a:t>
                      </a:r>
                      <a:r>
                        <a:rPr kumimoji="1" lang="ja-JP" altLang="en-US" sz="1200" kern="1200" dirty="0">
                          <a:solidFill>
                            <a:schemeClr val="tx1">
                              <a:lumMod val="65000"/>
                              <a:lumOff val="35000"/>
                            </a:schemeClr>
                          </a:solidFill>
                          <a:latin typeface="+mn-ea"/>
                          <a:ea typeface="+mn-ea"/>
                          <a:cs typeface="+mn-cs"/>
                        </a:rPr>
                        <a:t>表示される</a:t>
                      </a:r>
                    </a:p>
                  </a:txBody>
                  <a:tcPr marL="5250" marR="5250" marT="5250" marB="0" anchor="ctr">
                    <a:noFill/>
                  </a:tcPr>
                </a:tc>
                <a:tc rowSpan="2">
                  <a:txBody>
                    <a:body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400" b="1" i="0" kern="1200" dirty="0">
                          <a:solidFill>
                            <a:srgbClr val="C00000"/>
                          </a:solidFill>
                          <a:effectLst/>
                          <a:latin typeface="+mn-ea"/>
                          <a:ea typeface="+mn-ea"/>
                          <a:cs typeface="+mn-cs"/>
                        </a:rPr>
                        <a:t>表示されない</a:t>
                      </a:r>
                    </a:p>
                  </a:txBody>
                  <a:tcPr marL="5250" marR="5250" marT="5250" marB="0" anchor="ctr">
                    <a:noFill/>
                  </a:tcPr>
                </a:tc>
                <a:extLst>
                  <a:ext uri="{0D108BD9-81ED-4DB2-BD59-A6C34878D82A}">
                    <a16:rowId xmlns:a16="http://schemas.microsoft.com/office/drawing/2014/main" val="3221513493"/>
                  </a:ext>
                </a:extLst>
              </a:tr>
              <a:tr h="279405">
                <a:tc vMerge="1">
                  <a:txBody>
                    <a:body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endParaRPr kumimoji="1" lang="ja-JP" altLang="en-US" sz="1400" b="1" i="0" kern="1200">
                        <a:solidFill>
                          <a:srgbClr val="0D0D0D"/>
                        </a:solidFill>
                        <a:latin typeface="+mn-ea"/>
                        <a:ea typeface="+mn-ea"/>
                        <a:cs typeface="+mn-cs"/>
                      </a:endParaRPr>
                    </a:p>
                  </a:txBody>
                  <a:tcPr marL="5250" marR="5250" marT="5250" marB="0" anchor="ctr"/>
                </a:tc>
                <a:tc vMerge="1">
                  <a:txBody>
                    <a:bodyPr/>
                    <a:lstStyle/>
                    <a:p>
                      <a:pPr marL="0" marR="0" lvl="1" indent="0" algn="ctr" defTabSz="914400" rtl="0" eaLnBrk="1" fontAlgn="ctr" latinLnBrk="0" hangingPunct="1">
                        <a:lnSpc>
                          <a:spcPct val="100000"/>
                        </a:lnSpc>
                        <a:spcBef>
                          <a:spcPts val="0"/>
                        </a:spcBef>
                        <a:spcAft>
                          <a:spcPts val="0"/>
                        </a:spcAft>
                        <a:buClrTx/>
                        <a:buSzTx/>
                        <a:buFontTx/>
                        <a:buNone/>
                        <a:tabLst/>
                        <a:defRPr/>
                      </a:pPr>
                      <a:endParaRPr kumimoji="1" lang="ja-JP" altLang="en-US" sz="1400" b="0" i="0" kern="1200">
                        <a:solidFill>
                          <a:schemeClr val="tx1"/>
                        </a:solidFill>
                        <a:effectLst/>
                        <a:latin typeface="+mn-ea"/>
                        <a:ea typeface="+mn-ea"/>
                        <a:cs typeface="+mn-cs"/>
                      </a:endParaRPr>
                    </a:p>
                  </a:txBody>
                  <a:tcPr marL="5250" marR="5250" marT="5250" marB="0" anchor="ctr"/>
                </a:tc>
                <a:tc>
                  <a:txBody>
                    <a:bodyPr/>
                    <a:lstStyle/>
                    <a:p>
                      <a:pPr marL="1346200" marR="0" lvl="1" indent="-93663" algn="l" defTabSz="914400" rtl="0" eaLnBrk="1" fontAlgn="ctr" latinLnBrk="0" hangingPunct="1">
                        <a:lnSpc>
                          <a:spcPct val="100000"/>
                        </a:lnSpc>
                        <a:spcBef>
                          <a:spcPts val="0"/>
                        </a:spcBef>
                        <a:spcAft>
                          <a:spcPts val="0"/>
                        </a:spcAft>
                        <a:buClrTx/>
                        <a:buSzTx/>
                        <a:buFontTx/>
                        <a:buNone/>
                        <a:tabLst/>
                        <a:defRPr/>
                      </a:pPr>
                      <a:r>
                        <a:rPr kumimoji="1" lang="en-US" altLang="ja-JP" sz="1200" kern="1200" dirty="0">
                          <a:solidFill>
                            <a:schemeClr val="tx1">
                              <a:lumMod val="65000"/>
                              <a:lumOff val="35000"/>
                            </a:schemeClr>
                          </a:solidFill>
                          <a:latin typeface="+mn-ea"/>
                          <a:ea typeface="+mn-ea"/>
                          <a:cs typeface="+mn-cs"/>
                        </a:rPr>
                        <a:t>【PC】</a:t>
                      </a:r>
                      <a:r>
                        <a:rPr kumimoji="1" lang="ja-JP" altLang="en-US" sz="1400" b="1" i="0" kern="1200" dirty="0">
                          <a:solidFill>
                            <a:srgbClr val="C00000"/>
                          </a:solidFill>
                          <a:effectLst/>
                          <a:latin typeface="+mn-ea"/>
                          <a:ea typeface="+mn-ea"/>
                          <a:cs typeface="+mn-cs"/>
                        </a:rPr>
                        <a:t>表示されない</a:t>
                      </a:r>
                    </a:p>
                  </a:txBody>
                  <a:tcPr marL="5250" marR="5250" marT="5250" marB="0" anchor="ctr">
                    <a:noFill/>
                  </a:tcPr>
                </a:tc>
                <a:tc vMerge="1">
                  <a:txBody>
                    <a:bodyPr/>
                    <a:lstStyle/>
                    <a:p>
                      <a:pPr marL="742950" marR="0" lvl="1"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kumimoji="1" lang="ja-JP" altLang="en-US" sz="1400" b="0" i="0" kern="1200">
                        <a:solidFill>
                          <a:schemeClr val="tx1"/>
                        </a:solidFill>
                        <a:effectLst/>
                        <a:latin typeface="+mn-ea"/>
                        <a:ea typeface="+mn-ea"/>
                        <a:cs typeface="+mn-cs"/>
                      </a:endParaRPr>
                    </a:p>
                  </a:txBody>
                  <a:tcPr marL="5250" marR="5250" marT="5250" marB="0" anchor="ctr"/>
                </a:tc>
                <a:extLst>
                  <a:ext uri="{0D108BD9-81ED-4DB2-BD59-A6C34878D82A}">
                    <a16:rowId xmlns:a16="http://schemas.microsoft.com/office/drawing/2014/main" val="3811139215"/>
                  </a:ext>
                </a:extLst>
              </a:tr>
              <a:tr h="159809">
                <a:tc>
                  <a:txBody>
                    <a:body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1" i="0" kern="1200" dirty="0">
                          <a:solidFill>
                            <a:srgbClr val="0D0D0D"/>
                          </a:solidFill>
                          <a:latin typeface="+mn-ea"/>
                          <a:ea typeface="+mn-ea"/>
                          <a:cs typeface="+mn-cs"/>
                        </a:rPr>
                        <a:t>テキスト</a:t>
                      </a:r>
                      <a:br>
                        <a:rPr kumimoji="1" lang="en-US" altLang="ja-JP" sz="1000" b="1" i="0" kern="1200" dirty="0">
                          <a:solidFill>
                            <a:srgbClr val="0D0D0D"/>
                          </a:solidFill>
                          <a:latin typeface="+mn-ea"/>
                          <a:ea typeface="+mn-ea"/>
                          <a:cs typeface="+mn-cs"/>
                        </a:rPr>
                      </a:br>
                      <a:r>
                        <a:rPr kumimoji="1" lang="ja-JP" altLang="en-US" sz="1000" b="1" i="0" kern="1200" dirty="0">
                          <a:solidFill>
                            <a:srgbClr val="0D0D0D"/>
                          </a:solidFill>
                          <a:latin typeface="+mn-ea"/>
                          <a:ea typeface="+mn-ea"/>
                          <a:cs typeface="+mn-cs"/>
                        </a:rPr>
                        <a:t>表示</a:t>
                      </a:r>
                    </a:p>
                  </a:txBody>
                  <a:tcPr marL="5250" marR="5250" marT="5250" marB="0" anchor="ctr"/>
                </a:tc>
                <a:tc>
                  <a:txBody>
                    <a:body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100" kern="1200" dirty="0">
                          <a:solidFill>
                            <a:schemeClr val="tx1">
                              <a:lumMod val="65000"/>
                              <a:lumOff val="35000"/>
                            </a:schemeClr>
                          </a:solidFill>
                          <a:latin typeface="+mn-ea"/>
                          <a:ea typeface="+mn-ea"/>
                          <a:cs typeface="+mn-cs"/>
                        </a:rPr>
                        <a:t>入稿したテキストが</a:t>
                      </a:r>
                      <a:endParaRPr kumimoji="1" lang="en-US" altLang="ja-JP" sz="1100" kern="1200" dirty="0">
                        <a:solidFill>
                          <a:schemeClr val="tx1">
                            <a:lumMod val="65000"/>
                            <a:lumOff val="35000"/>
                          </a:schemeClr>
                        </a:solidFill>
                        <a:latin typeface="+mn-ea"/>
                        <a:ea typeface="+mn-ea"/>
                        <a:cs typeface="+mn-cs"/>
                      </a:endParaRPr>
                    </a:p>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100" kern="1200" dirty="0">
                          <a:solidFill>
                            <a:schemeClr val="tx1">
                              <a:lumMod val="65000"/>
                              <a:lumOff val="35000"/>
                            </a:schemeClr>
                          </a:solidFill>
                          <a:latin typeface="+mn-ea"/>
                          <a:ea typeface="+mn-ea"/>
                          <a:cs typeface="+mn-cs"/>
                        </a:rPr>
                        <a:t>そのまま表示される</a:t>
                      </a:r>
                    </a:p>
                  </a:txBody>
                  <a:tcPr marL="5250" marR="5250" marT="5250" marB="0" anchor="ctr">
                    <a:noFill/>
                  </a:tcPr>
                </a:tc>
                <a:tc>
                  <a:txBody>
                    <a:bodyPr/>
                    <a:lstStyle/>
                    <a:p>
                      <a:pPr marL="0" marR="0" lvl="1" indent="0" algn="l" defTabSz="914400" rtl="0" eaLnBrk="1" fontAlgn="ctr" latinLnBrk="0" hangingPunct="1">
                        <a:lnSpc>
                          <a:spcPct val="100000"/>
                        </a:lnSpc>
                        <a:spcBef>
                          <a:spcPts val="0"/>
                        </a:spcBef>
                        <a:spcAft>
                          <a:spcPts val="0"/>
                        </a:spcAft>
                        <a:buClrTx/>
                        <a:buSzTx/>
                        <a:buFontTx/>
                        <a:buNone/>
                        <a:tabLst/>
                        <a:defRPr/>
                      </a:pPr>
                      <a:r>
                        <a:rPr kumimoji="1" lang="en-US" altLang="ja-JP" sz="1100" kern="1200" dirty="0">
                          <a:solidFill>
                            <a:schemeClr val="tx1">
                              <a:lumMod val="65000"/>
                              <a:lumOff val="35000"/>
                            </a:schemeClr>
                          </a:solidFill>
                          <a:latin typeface="+mn-ea"/>
                          <a:ea typeface="+mn-ea"/>
                          <a:cs typeface="+mn-cs"/>
                        </a:rPr>
                        <a:t>【SP】</a:t>
                      </a:r>
                      <a:r>
                        <a:rPr kumimoji="1" lang="ja-JP" altLang="en-US" sz="1100" kern="1200" dirty="0">
                          <a:solidFill>
                            <a:schemeClr val="tx1">
                              <a:lumMod val="65000"/>
                              <a:lumOff val="35000"/>
                            </a:schemeClr>
                          </a:solidFill>
                          <a:latin typeface="+mn-ea"/>
                          <a:ea typeface="+mn-ea"/>
                          <a:cs typeface="+mn-cs"/>
                        </a:rPr>
                        <a:t>入稿したテキストがそのまま表示される</a:t>
                      </a:r>
                    </a:p>
                    <a:p>
                      <a:pPr marL="0" marR="0" lvl="1" indent="0" algn="l" defTabSz="914400" rtl="0" eaLnBrk="1" fontAlgn="ctr" latinLnBrk="0" hangingPunct="1">
                        <a:lnSpc>
                          <a:spcPct val="100000"/>
                        </a:lnSpc>
                        <a:spcBef>
                          <a:spcPts val="0"/>
                        </a:spcBef>
                        <a:spcAft>
                          <a:spcPts val="0"/>
                        </a:spcAft>
                        <a:buClrTx/>
                        <a:buSzTx/>
                        <a:buFontTx/>
                        <a:buNone/>
                        <a:tabLst/>
                        <a:defRPr/>
                      </a:pPr>
                      <a:r>
                        <a:rPr kumimoji="1" lang="en-US" altLang="ja-JP" sz="1100" kern="1200" dirty="0">
                          <a:solidFill>
                            <a:schemeClr val="tx1">
                              <a:lumMod val="65000"/>
                              <a:lumOff val="35000"/>
                            </a:schemeClr>
                          </a:solidFill>
                          <a:latin typeface="+mn-ea"/>
                          <a:ea typeface="+mn-ea"/>
                          <a:cs typeface="+mn-cs"/>
                        </a:rPr>
                        <a:t>【PC】</a:t>
                      </a:r>
                      <a:r>
                        <a:rPr kumimoji="1" lang="ja-JP" altLang="en-US" sz="1100" kern="1200" dirty="0">
                          <a:solidFill>
                            <a:schemeClr val="tx1">
                              <a:lumMod val="65000"/>
                              <a:lumOff val="35000"/>
                            </a:schemeClr>
                          </a:solidFill>
                          <a:latin typeface="+mn-ea"/>
                          <a:ea typeface="+mn-ea"/>
                          <a:cs typeface="+mn-cs"/>
                        </a:rPr>
                        <a:t>入稿したテキストの冒頭に「・」が自動で付与され表示される</a:t>
                      </a:r>
                    </a:p>
                  </a:txBody>
                  <a:tcPr marL="5250" marR="5250" marT="5250" marB="0" anchor="ctr">
                    <a:noFill/>
                  </a:tcPr>
                </a:tc>
                <a:tc>
                  <a:txBody>
                    <a:body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100" kern="1200" dirty="0">
                          <a:solidFill>
                            <a:schemeClr val="tx1">
                              <a:lumMod val="65000"/>
                              <a:lumOff val="35000"/>
                            </a:schemeClr>
                          </a:solidFill>
                          <a:latin typeface="+mn-ea"/>
                          <a:ea typeface="+mn-ea"/>
                          <a:cs typeface="+mn-cs"/>
                        </a:rPr>
                        <a:t>入稿したテキストの冒頭に「・」が</a:t>
                      </a:r>
                      <a:endParaRPr kumimoji="1" lang="en-US" altLang="ja-JP" sz="1100" kern="1200" dirty="0">
                        <a:solidFill>
                          <a:schemeClr val="tx1">
                            <a:lumMod val="65000"/>
                            <a:lumOff val="35000"/>
                          </a:schemeClr>
                        </a:solidFill>
                        <a:latin typeface="+mn-ea"/>
                        <a:ea typeface="+mn-ea"/>
                        <a:cs typeface="+mn-cs"/>
                      </a:endParaRPr>
                    </a:p>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100" kern="1200" dirty="0">
                          <a:solidFill>
                            <a:schemeClr val="tx1">
                              <a:lumMod val="65000"/>
                              <a:lumOff val="35000"/>
                            </a:schemeClr>
                          </a:solidFill>
                          <a:latin typeface="+mn-ea"/>
                          <a:ea typeface="+mn-ea"/>
                          <a:cs typeface="+mn-cs"/>
                        </a:rPr>
                        <a:t>自動で付与され表示される</a:t>
                      </a:r>
                    </a:p>
                  </a:txBody>
                  <a:tcPr marL="5250" marR="5250" marT="5250" marB="0" anchor="ctr">
                    <a:noFill/>
                  </a:tcPr>
                </a:tc>
                <a:extLst>
                  <a:ext uri="{0D108BD9-81ED-4DB2-BD59-A6C34878D82A}">
                    <a16:rowId xmlns:a16="http://schemas.microsoft.com/office/drawing/2014/main" val="34376893"/>
                  </a:ext>
                </a:extLst>
              </a:tr>
              <a:tr h="1224211">
                <a:tc rowSpan="2">
                  <a:txBody>
                    <a:body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1" i="0" kern="1200">
                          <a:solidFill>
                            <a:srgbClr val="0D0D0D"/>
                          </a:solidFill>
                          <a:latin typeface="+mn-ea"/>
                          <a:ea typeface="+mn-ea"/>
                          <a:cs typeface="+mn-cs"/>
                        </a:rPr>
                        <a:t>注意点</a:t>
                      </a:r>
                    </a:p>
                  </a:txBody>
                  <a:tcPr marL="5250" marR="5250" marT="5250" marB="0" anchor="ctr"/>
                </a:tc>
                <a:tc rowSpan="2">
                  <a:txBody>
                    <a:body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1400" b="0" i="0" kern="1200" dirty="0">
                          <a:solidFill>
                            <a:schemeClr val="tx1"/>
                          </a:solidFill>
                          <a:effectLst/>
                          <a:latin typeface="+mn-ea"/>
                          <a:ea typeface="+mn-ea"/>
                          <a:cs typeface="+mn-cs"/>
                        </a:rPr>
                        <a:t>ー</a:t>
                      </a:r>
                    </a:p>
                  </a:txBody>
                  <a:tcPr marL="5250" marR="5250" marT="5250" marB="0" anchor="ctr">
                    <a:noFill/>
                  </a:tcPr>
                </a:tc>
                <a:tc>
                  <a:txBody>
                    <a:bodyPr/>
                    <a:lstStyle/>
                    <a:p>
                      <a:pPr marL="93663" marR="0" lvl="1"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200" kern="1200" dirty="0">
                          <a:solidFill>
                            <a:srgbClr val="C00000"/>
                          </a:solidFill>
                          <a:latin typeface="+mn-ea"/>
                          <a:ea typeface="+mn-ea"/>
                          <a:cs typeface="+mn-cs"/>
                        </a:rPr>
                        <a:t>・</a:t>
                      </a:r>
                      <a:r>
                        <a:rPr kumimoji="1" lang="en-US" altLang="ja-JP" sz="1200" kern="1200" dirty="0">
                          <a:solidFill>
                            <a:srgbClr val="C00000"/>
                          </a:solidFill>
                          <a:latin typeface="+mn-ea"/>
                          <a:ea typeface="+mn-ea"/>
                          <a:cs typeface="+mn-cs"/>
                        </a:rPr>
                        <a:t>1</a:t>
                      </a:r>
                      <a:r>
                        <a:rPr kumimoji="1" lang="ja-JP" altLang="en-US" sz="1200" kern="1200" dirty="0">
                          <a:solidFill>
                            <a:srgbClr val="C00000"/>
                          </a:solidFill>
                          <a:latin typeface="+mn-ea"/>
                          <a:ea typeface="+mn-ea"/>
                          <a:cs typeface="+mn-cs"/>
                        </a:rPr>
                        <a:t>本の広告クリエイティブで</a:t>
                      </a:r>
                      <a:r>
                        <a:rPr kumimoji="1" lang="en-US" altLang="ja-JP" sz="1200" kern="1200" dirty="0">
                          <a:solidFill>
                            <a:srgbClr val="C00000"/>
                          </a:solidFill>
                          <a:latin typeface="+mn-ea"/>
                          <a:ea typeface="+mn-ea"/>
                          <a:cs typeface="+mn-cs"/>
                        </a:rPr>
                        <a:t>SP/PC</a:t>
                      </a:r>
                      <a:r>
                        <a:rPr kumimoji="1" lang="ja-JP" altLang="en-US" sz="1200" kern="1200" dirty="0">
                          <a:solidFill>
                            <a:srgbClr val="C00000"/>
                          </a:solidFill>
                          <a:latin typeface="+mn-ea"/>
                          <a:ea typeface="+mn-ea"/>
                          <a:cs typeface="+mn-cs"/>
                        </a:rPr>
                        <a:t>掲載可能。</a:t>
                      </a:r>
                      <a:br>
                        <a:rPr kumimoji="1" lang="en-US" altLang="ja-JP" sz="1200" kern="1200" dirty="0">
                          <a:solidFill>
                            <a:srgbClr val="C00000"/>
                          </a:solidFill>
                          <a:latin typeface="+mn-ea"/>
                          <a:ea typeface="+mn-ea"/>
                          <a:cs typeface="+mn-cs"/>
                        </a:rPr>
                      </a:br>
                      <a:r>
                        <a:rPr kumimoji="1" lang="ja-JP" altLang="en-US" sz="1200" kern="1200" dirty="0">
                          <a:solidFill>
                            <a:schemeClr val="tx1">
                              <a:lumMod val="65000"/>
                              <a:lumOff val="35000"/>
                            </a:schemeClr>
                          </a:solidFill>
                          <a:latin typeface="+mn-ea"/>
                          <a:ea typeface="+mn-ea"/>
                          <a:cs typeface="+mn-cs"/>
                        </a:rPr>
                        <a:t>（ディスプレイ広告（予約型）の機能である</a:t>
                      </a:r>
                      <a:r>
                        <a:rPr kumimoji="1" lang="ja-JP" altLang="en-US" sz="1200" kern="1200" dirty="0">
                          <a:solidFill>
                            <a:srgbClr val="C00000"/>
                          </a:solidFill>
                          <a:latin typeface="+mn-ea"/>
                          <a:ea typeface="+mn-ea"/>
                          <a:cs typeface="+mn-cs"/>
                          <a:hlinkClick r:id="rId4">
                            <a:extLst>
                              <a:ext uri="{A12FA001-AC4F-418D-AE19-62706E023703}">
                                <ahyp:hlinkClr xmlns:ahyp="http://schemas.microsoft.com/office/drawing/2018/hyperlinkcolor" val="tx"/>
                              </a:ext>
                            </a:extLst>
                          </a:hlinkClick>
                        </a:rPr>
                        <a:t>クリエイティブプロファイル</a:t>
                      </a:r>
                      <a:r>
                        <a:rPr kumimoji="1" lang="ja-JP" altLang="en-US" sz="1200" kern="1200" dirty="0">
                          <a:solidFill>
                            <a:srgbClr val="C00000"/>
                          </a:solidFill>
                          <a:latin typeface="+mn-ea"/>
                          <a:ea typeface="+mn-ea"/>
                          <a:cs typeface="+mn-cs"/>
                        </a:rPr>
                        <a:t>を利用し、追加広告グループに広告クリエイティブを入稿することでデバイス指定配信も可能。デフォルトの広告グループの設定は必須。</a:t>
                      </a:r>
                      <a:r>
                        <a:rPr kumimoji="1" lang="ja-JP" altLang="en-US" sz="1200" kern="1200" dirty="0">
                          <a:solidFill>
                            <a:schemeClr val="tx1">
                              <a:lumMod val="65000"/>
                              <a:lumOff val="35000"/>
                            </a:schemeClr>
                          </a:solidFill>
                          <a:latin typeface="+mn-ea"/>
                          <a:ea typeface="+mn-ea"/>
                          <a:cs typeface="+mn-cs"/>
                        </a:rPr>
                        <a:t>詳細は </a:t>
                      </a:r>
                      <a:r>
                        <a:rPr kumimoji="1" lang="en-US" altLang="ja-JP" sz="900" kern="1200" dirty="0">
                          <a:solidFill>
                            <a:schemeClr val="tx1">
                              <a:lumMod val="65000"/>
                              <a:lumOff val="35000"/>
                            </a:schemeClr>
                          </a:solidFill>
                          <a:latin typeface="+mn-ea"/>
                          <a:ea typeface="+mn-ea"/>
                          <a:cs typeface="+mn-cs"/>
                          <a:hlinkClick r:id="rId4"/>
                        </a:rPr>
                        <a:t>https://ads-help.yahoo-net.jp/s/article/H000044528?language=ja</a:t>
                      </a:r>
                      <a:r>
                        <a:rPr kumimoji="1" lang="en-US" altLang="ja-JP" sz="900" kern="1200" dirty="0">
                          <a:solidFill>
                            <a:schemeClr val="tx1">
                              <a:lumMod val="65000"/>
                              <a:lumOff val="35000"/>
                            </a:schemeClr>
                          </a:solidFill>
                          <a:latin typeface="+mn-ea"/>
                          <a:ea typeface="+mn-ea"/>
                          <a:cs typeface="+mn-cs"/>
                        </a:rPr>
                        <a:t> </a:t>
                      </a:r>
                      <a:r>
                        <a:rPr kumimoji="1" lang="ja-JP" altLang="en-US" sz="1200" kern="1200" dirty="0">
                          <a:solidFill>
                            <a:schemeClr val="tx1">
                              <a:lumMod val="65000"/>
                              <a:lumOff val="35000"/>
                            </a:schemeClr>
                          </a:solidFill>
                          <a:latin typeface="+mn-ea"/>
                          <a:ea typeface="+mn-ea"/>
                          <a:cs typeface="+mn-cs"/>
                        </a:rPr>
                        <a:t>を参照ください）</a:t>
                      </a:r>
                      <a:endParaRPr kumimoji="1" lang="en-US" altLang="ja-JP" sz="1200" kern="1200" dirty="0">
                        <a:solidFill>
                          <a:schemeClr val="tx1">
                            <a:lumMod val="65000"/>
                            <a:lumOff val="35000"/>
                          </a:schemeClr>
                        </a:solidFill>
                        <a:latin typeface="+mn-ea"/>
                        <a:ea typeface="+mn-ea"/>
                        <a:cs typeface="+mn-cs"/>
                      </a:endParaRPr>
                    </a:p>
                  </a:txBody>
                  <a:tcPr marL="5250" marR="5250" marT="5250" marB="0" anchor="ctr">
                    <a:noFill/>
                  </a:tcPr>
                </a:tc>
                <a:tc>
                  <a:txBody>
                    <a:bodyPr/>
                    <a:lstStyle/>
                    <a:p>
                      <a:pPr marL="93663" marR="0" lvl="1"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200" kern="1200" dirty="0">
                          <a:solidFill>
                            <a:srgbClr val="C00000"/>
                          </a:solidFill>
                          <a:latin typeface="+mn-ea"/>
                          <a:ea typeface="+mn-ea"/>
                          <a:cs typeface="+mn-cs"/>
                        </a:rPr>
                        <a:t>・広告掲載時に画像は表示されませんが、システム上入稿必須。主体者の名称に関連するロゴの入稿を推奨いたします。</a:t>
                      </a:r>
                      <a:endParaRPr kumimoji="1" lang="en-US" altLang="ja-JP" sz="500" b="0" i="0" kern="1200" dirty="0">
                        <a:solidFill>
                          <a:srgbClr val="C00000"/>
                        </a:solidFill>
                        <a:effectLst/>
                        <a:latin typeface="+mn-ea"/>
                        <a:ea typeface="+mn-ea"/>
                        <a:cs typeface="+mn-cs"/>
                      </a:endParaRPr>
                    </a:p>
                  </a:txBody>
                  <a:tcPr marL="5250" marR="5250" marT="5250" marB="0" anchor="ctr">
                    <a:noFill/>
                  </a:tcPr>
                </a:tc>
                <a:extLst>
                  <a:ext uri="{0D108BD9-81ED-4DB2-BD59-A6C34878D82A}">
                    <a16:rowId xmlns:a16="http://schemas.microsoft.com/office/drawing/2014/main" val="1336769347"/>
                  </a:ext>
                </a:extLst>
              </a:tr>
              <a:tr h="839665">
                <a:tc vMerge="1">
                  <a:txBody>
                    <a:body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endParaRPr kumimoji="1" lang="ja-JP" altLang="en-US" sz="1000" b="1" i="0" kern="1200">
                        <a:solidFill>
                          <a:srgbClr val="0D0D0D"/>
                        </a:solidFill>
                        <a:latin typeface="+mn-ea"/>
                        <a:ea typeface="+mn-ea"/>
                        <a:cs typeface="+mn-cs"/>
                      </a:endParaRPr>
                    </a:p>
                  </a:txBody>
                  <a:tcPr marL="5250" marR="5250" marT="5250" marB="0" anchor="ctr"/>
                </a:tc>
                <a:tc vMerge="1">
                  <a:txBody>
                    <a:bodyPr/>
                    <a:lstStyle/>
                    <a:p>
                      <a:pPr marL="0" marR="0" lvl="1" indent="0" algn="ctr" defTabSz="914400" rtl="0" eaLnBrk="1" fontAlgn="ctr" latinLnBrk="0" hangingPunct="1">
                        <a:lnSpc>
                          <a:spcPct val="100000"/>
                        </a:lnSpc>
                        <a:spcBef>
                          <a:spcPts val="0"/>
                        </a:spcBef>
                        <a:spcAft>
                          <a:spcPts val="0"/>
                        </a:spcAft>
                        <a:buClrTx/>
                        <a:buSzTx/>
                        <a:buFontTx/>
                        <a:buNone/>
                        <a:tabLst/>
                        <a:defRPr/>
                      </a:pPr>
                      <a:endParaRPr kumimoji="1" lang="ja-JP" altLang="en-US" sz="1400" b="0" i="0" kern="1200">
                        <a:solidFill>
                          <a:schemeClr val="tx1"/>
                        </a:solidFill>
                        <a:effectLst/>
                        <a:latin typeface="+mn-ea"/>
                        <a:ea typeface="+mn-ea"/>
                        <a:cs typeface="+mn-cs"/>
                      </a:endParaRPr>
                    </a:p>
                  </a:txBody>
                  <a:tcPr marL="5250" marR="5250" marT="5250" marB="0" anchor="ctr">
                    <a:noFill/>
                  </a:tcPr>
                </a:tc>
                <a:tc gridSpan="2">
                  <a:txBody>
                    <a:bodyPr/>
                    <a:lstStyle/>
                    <a:p>
                      <a:pPr marL="93663" marR="0" lvl="1"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200" b="0" i="0" kern="1200" dirty="0">
                          <a:solidFill>
                            <a:srgbClr val="C00000"/>
                          </a:solidFill>
                          <a:effectLst/>
                          <a:latin typeface="+mn-ea"/>
                          <a:ea typeface="+mn-ea"/>
                          <a:cs typeface="+mn-cs"/>
                        </a:rPr>
                        <a:t>・</a:t>
                      </a:r>
                      <a:r>
                        <a:rPr kumimoji="1" lang="en-US" altLang="ja-JP" sz="1200" b="0" i="0" kern="1200" dirty="0">
                          <a:solidFill>
                            <a:srgbClr val="C00000"/>
                          </a:solidFill>
                          <a:effectLst/>
                          <a:latin typeface="+mn-ea"/>
                          <a:ea typeface="+mn-ea"/>
                          <a:cs typeface="+mn-cs"/>
                        </a:rPr>
                        <a:t>PC</a:t>
                      </a:r>
                      <a:r>
                        <a:rPr kumimoji="1" lang="ja-JP" altLang="en-US" sz="1200" b="0" i="0" kern="1200" dirty="0">
                          <a:solidFill>
                            <a:srgbClr val="C00000"/>
                          </a:solidFill>
                          <a:effectLst/>
                          <a:latin typeface="+mn-ea"/>
                          <a:ea typeface="+mn-ea"/>
                          <a:cs typeface="+mn-cs"/>
                        </a:rPr>
                        <a:t>は画像表示がなく、ユーザーに訴求内容が伝わりづらくなるため、</a:t>
                      </a:r>
                      <a:r>
                        <a:rPr kumimoji="1" lang="ja-JP" altLang="en-US" sz="1200" b="1" i="0" kern="1200" dirty="0">
                          <a:solidFill>
                            <a:srgbClr val="C00000"/>
                          </a:solidFill>
                          <a:effectLst/>
                          <a:latin typeface="+mn-ea"/>
                          <a:ea typeface="+mn-ea"/>
                          <a:cs typeface="+mn-cs"/>
                        </a:rPr>
                        <a:t>テキスト内に訴求内容を分かりやすく記載することを推奨いたします。</a:t>
                      </a:r>
                      <a:endParaRPr kumimoji="1" lang="en-US" altLang="ja-JP" sz="1200" b="1" i="0" kern="1200" dirty="0">
                        <a:solidFill>
                          <a:srgbClr val="C00000"/>
                        </a:solidFill>
                        <a:effectLst/>
                        <a:latin typeface="+mn-ea"/>
                        <a:ea typeface="+mn-ea"/>
                        <a:cs typeface="+mn-cs"/>
                      </a:endParaRPr>
                    </a:p>
                    <a:p>
                      <a:pPr marL="0" marR="0" lvl="1" indent="0" algn="l" defTabSz="914400" rtl="0" eaLnBrk="1" fontAlgn="ctr" latinLnBrk="0" hangingPunct="1">
                        <a:lnSpc>
                          <a:spcPct val="100000"/>
                        </a:lnSpc>
                        <a:spcBef>
                          <a:spcPts val="0"/>
                        </a:spcBef>
                        <a:spcAft>
                          <a:spcPts val="0"/>
                        </a:spcAft>
                        <a:buClrTx/>
                        <a:buSzTx/>
                        <a:buFontTx/>
                        <a:buNone/>
                        <a:tabLst/>
                        <a:defRPr/>
                      </a:pPr>
                      <a:endParaRPr kumimoji="1" lang="en-US" altLang="ja-JP" sz="500" b="0" i="0" kern="1200" dirty="0">
                        <a:solidFill>
                          <a:srgbClr val="C00000"/>
                        </a:solidFill>
                        <a:effectLst/>
                        <a:latin typeface="+mn-ea"/>
                        <a:ea typeface="+mn-ea"/>
                        <a:cs typeface="+mn-cs"/>
                      </a:endParaRPr>
                    </a:p>
                    <a:p>
                      <a:pPr marL="93663" marR="0" lvl="1"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1200" kern="1200" dirty="0">
                          <a:solidFill>
                            <a:schemeClr val="tx1">
                              <a:lumMod val="65000"/>
                              <a:lumOff val="35000"/>
                            </a:schemeClr>
                          </a:solidFill>
                          <a:latin typeface="+mn-ea"/>
                          <a:ea typeface="+mn-ea"/>
                          <a:cs typeface="+mn-cs"/>
                        </a:rPr>
                        <a:t>・クリエイティブの表現領域が狭く、ユーザーに訴求内容が伝わりづらくなるため、主体者の名称（会社名、ブランド名、商品名、サービス名）を複数記載することを推奨いたします。</a:t>
                      </a:r>
                      <a:endParaRPr kumimoji="1" lang="en-US" altLang="ja-JP" sz="1200" kern="1200" dirty="0">
                        <a:solidFill>
                          <a:schemeClr val="tx1">
                            <a:lumMod val="65000"/>
                            <a:lumOff val="35000"/>
                          </a:schemeClr>
                        </a:solidFill>
                        <a:latin typeface="+mn-ea"/>
                        <a:ea typeface="+mn-ea"/>
                        <a:cs typeface="+mn-cs"/>
                      </a:endParaRPr>
                    </a:p>
                  </a:txBody>
                  <a:tcPr marL="5250" marR="5250" marT="5250" marB="0" anchor="ctr">
                    <a:noFill/>
                  </a:tcPr>
                </a:tc>
                <a:tc hMerge="1">
                  <a:txBody>
                    <a:bodyPr/>
                    <a:lstStyle/>
                    <a:p>
                      <a:pPr marL="93663" marR="0" lvl="1"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endParaRPr kumimoji="1" lang="ja-JP" altLang="en-US" sz="1200" kern="1200">
                        <a:solidFill>
                          <a:schemeClr val="tx1">
                            <a:lumMod val="65000"/>
                            <a:lumOff val="35000"/>
                          </a:schemeClr>
                        </a:solidFill>
                        <a:latin typeface="+mn-ea"/>
                        <a:ea typeface="+mn-ea"/>
                        <a:cs typeface="+mn-cs"/>
                      </a:endParaRPr>
                    </a:p>
                  </a:txBody>
                  <a:tcPr marL="5250" marR="5250" marT="5250" marB="0" anchor="ctr">
                    <a:noFill/>
                  </a:tcPr>
                </a:tc>
                <a:extLst>
                  <a:ext uri="{0D108BD9-81ED-4DB2-BD59-A6C34878D82A}">
                    <a16:rowId xmlns:a16="http://schemas.microsoft.com/office/drawing/2014/main" val="2958106680"/>
                  </a:ext>
                </a:extLst>
              </a:tr>
            </a:tbl>
          </a:graphicData>
        </a:graphic>
      </p:graphicFrame>
      <p:pic>
        <p:nvPicPr>
          <p:cNvPr id="5" name="図 4"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C9B739C0-9F85-DE70-3E56-1BC4AF3020CD}"/>
              </a:ext>
            </a:extLst>
          </p:cNvPr>
          <p:cNvPicPr>
            <a:picLocks noChangeAspect="1"/>
          </p:cNvPicPr>
          <p:nvPr/>
        </p:nvPicPr>
        <p:blipFill>
          <a:blip r:embed="rId5"/>
          <a:srcRect b="22478"/>
          <a:stretch/>
        </p:blipFill>
        <p:spPr>
          <a:xfrm>
            <a:off x="2052042" y="1549570"/>
            <a:ext cx="928688" cy="1763366"/>
          </a:xfrm>
          <a:prstGeom prst="rect">
            <a:avLst/>
          </a:prstGeom>
          <a:ln w="3175">
            <a:solidFill>
              <a:schemeClr val="bg1">
                <a:lumMod val="65000"/>
              </a:schemeClr>
            </a:solidFill>
          </a:ln>
        </p:spPr>
      </p:pic>
      <p:pic>
        <p:nvPicPr>
          <p:cNvPr id="12" name="図 11" descr="グラフィカル ユーザー インターフェイス, アプリケーション&#10;&#10;自動的に生成された説明">
            <a:extLst>
              <a:ext uri="{FF2B5EF4-FFF2-40B4-BE49-F238E27FC236}">
                <a16:creationId xmlns:a16="http://schemas.microsoft.com/office/drawing/2014/main" id="{1F2B9582-D3D8-3CB1-B6C1-017ACFBE7F94}"/>
              </a:ext>
            </a:extLst>
          </p:cNvPr>
          <p:cNvPicPr>
            <a:picLocks noChangeAspect="1"/>
          </p:cNvPicPr>
          <p:nvPr/>
        </p:nvPicPr>
        <p:blipFill>
          <a:blip r:embed="rId6"/>
          <a:srcRect r="30287" b="32849"/>
          <a:stretch/>
        </p:blipFill>
        <p:spPr>
          <a:xfrm>
            <a:off x="8879516" y="1635930"/>
            <a:ext cx="2108513" cy="1677006"/>
          </a:xfrm>
          <a:prstGeom prst="rect">
            <a:avLst/>
          </a:prstGeom>
          <a:ln w="3175">
            <a:solidFill>
              <a:schemeClr val="bg1">
                <a:lumMod val="65000"/>
              </a:schemeClr>
            </a:solidFill>
          </a:ln>
        </p:spPr>
      </p:pic>
      <p:pic>
        <p:nvPicPr>
          <p:cNvPr id="13" name="図 12" descr="グラフィカル ユーザー インターフェイス, アプリケーション&#10;&#10;自動的に生成された説明">
            <a:extLst>
              <a:ext uri="{FF2B5EF4-FFF2-40B4-BE49-F238E27FC236}">
                <a16:creationId xmlns:a16="http://schemas.microsoft.com/office/drawing/2014/main" id="{FE71729C-067E-4CA8-5012-A498E72E3695}"/>
              </a:ext>
            </a:extLst>
          </p:cNvPr>
          <p:cNvPicPr>
            <a:picLocks noChangeAspect="1"/>
          </p:cNvPicPr>
          <p:nvPr/>
        </p:nvPicPr>
        <p:blipFill>
          <a:blip r:embed="rId6"/>
          <a:srcRect t="-1" r="23914" b="32561"/>
          <a:stretch/>
        </p:blipFill>
        <p:spPr>
          <a:xfrm>
            <a:off x="4642419" y="1635931"/>
            <a:ext cx="2291444" cy="1677005"/>
          </a:xfrm>
          <a:prstGeom prst="rect">
            <a:avLst/>
          </a:prstGeom>
          <a:ln w="3175">
            <a:solidFill>
              <a:schemeClr val="bg1">
                <a:lumMod val="65000"/>
              </a:schemeClr>
            </a:solidFill>
          </a:ln>
        </p:spPr>
      </p:pic>
      <p:pic>
        <p:nvPicPr>
          <p:cNvPr id="11" name="図 10"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E501885B-7D7B-4460-20B9-ED9A9E4D112D}"/>
              </a:ext>
            </a:extLst>
          </p:cNvPr>
          <p:cNvPicPr>
            <a:picLocks noChangeAspect="1"/>
          </p:cNvPicPr>
          <p:nvPr/>
        </p:nvPicPr>
        <p:blipFill>
          <a:blip r:embed="rId5"/>
          <a:srcRect b="20871"/>
          <a:stretch/>
        </p:blipFill>
        <p:spPr>
          <a:xfrm>
            <a:off x="6690773" y="1549570"/>
            <a:ext cx="928688" cy="1799920"/>
          </a:xfrm>
          <a:prstGeom prst="rect">
            <a:avLst/>
          </a:prstGeom>
          <a:ln w="3175">
            <a:solidFill>
              <a:schemeClr val="bg1">
                <a:lumMod val="65000"/>
              </a:schemeClr>
            </a:solidFill>
          </a:ln>
        </p:spPr>
      </p:pic>
      <p:sp>
        <p:nvSpPr>
          <p:cNvPr id="9" name="テキスト ボックス 8">
            <a:extLst>
              <a:ext uri="{FF2B5EF4-FFF2-40B4-BE49-F238E27FC236}">
                <a16:creationId xmlns:a16="http://schemas.microsoft.com/office/drawing/2014/main" id="{5E1DF813-412B-2BDF-DB4B-947B483D5CA3}"/>
              </a:ext>
            </a:extLst>
          </p:cNvPr>
          <p:cNvSpPr txBox="1"/>
          <p:nvPr/>
        </p:nvSpPr>
        <p:spPr>
          <a:xfrm>
            <a:off x="8359503" y="6496363"/>
            <a:ext cx="3918814" cy="361637"/>
          </a:xfrm>
          <a:prstGeom prst="rect">
            <a:avLst/>
          </a:prstGeom>
          <a:noFill/>
        </p:spPr>
        <p:txBody>
          <a:bodyPr wrap="square" rtlCol="0">
            <a:spAutoFit/>
          </a:bodyPr>
          <a:lstStyle/>
          <a:p>
            <a:pPr>
              <a:lnSpc>
                <a:spcPct val="200000"/>
              </a:lnSpc>
            </a:pPr>
            <a:r>
              <a:rPr lang="en-US" altLang="ja-JP" sz="1000" dirty="0">
                <a:solidFill>
                  <a:schemeClr val="tx1">
                    <a:lumMod val="65000"/>
                    <a:lumOff val="35000"/>
                  </a:schemeClr>
                </a:solidFill>
                <a:latin typeface="+mn-ea"/>
                <a:ea typeface="+mn-ea"/>
              </a:rPr>
              <a:t>※</a:t>
            </a:r>
            <a:r>
              <a:rPr lang="ja-JP" altLang="en-US" sz="1000" dirty="0">
                <a:solidFill>
                  <a:schemeClr val="tx1">
                    <a:lumMod val="65000"/>
                    <a:lumOff val="35000"/>
                  </a:schemeClr>
                </a:solidFill>
                <a:latin typeface="+mn-ea"/>
                <a:ea typeface="+mn-ea"/>
              </a:rPr>
              <a:t>詳細については次ページ「入稿規定」をご確認ください</a:t>
            </a:r>
            <a:endParaRPr lang="en-US" altLang="ja-JP" sz="1000" dirty="0">
              <a:solidFill>
                <a:schemeClr val="tx1">
                  <a:lumMod val="65000"/>
                  <a:lumOff val="35000"/>
                </a:schemeClr>
              </a:solidFill>
              <a:latin typeface="+mn-ea"/>
              <a:ea typeface="+mn-ea"/>
            </a:endParaRPr>
          </a:p>
        </p:txBody>
      </p:sp>
    </p:spTree>
    <p:extLst>
      <p:ext uri="{BB962C8B-B14F-4D97-AF65-F5344CB8AC3E}">
        <p14:creationId xmlns:p14="http://schemas.microsoft.com/office/powerpoint/2010/main" val="21973329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プレースホルダー 8" descr="アイコン&#10;&#10;自動的に生成された説明">
            <a:extLst>
              <a:ext uri="{FF2B5EF4-FFF2-40B4-BE49-F238E27FC236}">
                <a16:creationId xmlns:a16="http://schemas.microsoft.com/office/drawing/2014/main" id="{E7F87398-B608-704D-8000-0B57783AD1E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5" name="テキスト プレースホルダー 1">
            <a:extLst>
              <a:ext uri="{FF2B5EF4-FFF2-40B4-BE49-F238E27FC236}">
                <a16:creationId xmlns:a16="http://schemas.microsoft.com/office/drawing/2014/main" id="{9A21C7AB-8F8E-5CBC-0A0F-98F5DA42E915}"/>
              </a:ext>
            </a:extLst>
          </p:cNvPr>
          <p:cNvSpPr txBox="1">
            <a:spLocks noGrp="1"/>
          </p:cNvSpPr>
          <p:nvPr>
            <p:ph type="body" sz="quarter" idx="10"/>
          </p:nvPr>
        </p:nvSpPr>
        <p:spPr>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ja-JP" altLang="en-US">
                <a:solidFill>
                  <a:srgbClr val="00003E"/>
                </a:solidFill>
                <a:latin typeface="Meiryo" panose="020B0604030504040204" pitchFamily="34" charset="-128"/>
                <a:ea typeface="Meiryo" panose="020B0604030504040204" pitchFamily="34" charset="-128"/>
              </a:rPr>
              <a:t>入稿規定 </a:t>
            </a:r>
            <a:r>
              <a:rPr lang="ja-JP" altLang="en-US">
                <a:solidFill>
                  <a:srgbClr val="00003E"/>
                </a:solidFill>
              </a:rPr>
              <a:t>①</a:t>
            </a:r>
            <a:endParaRPr kumimoji="1" lang="ja-JP" altLang="en-US">
              <a:solidFill>
                <a:srgbClr val="00003E"/>
              </a:solidFill>
              <a:latin typeface="Meiryo" panose="020B0604030504040204" pitchFamily="34" charset="-128"/>
              <a:ea typeface="Meiryo" panose="020B0604030504040204" pitchFamily="34" charset="-128"/>
            </a:endParaRPr>
          </a:p>
        </p:txBody>
      </p:sp>
      <p:sp>
        <p:nvSpPr>
          <p:cNvPr id="12" name="テキスト プレースホルダー 5">
            <a:extLst>
              <a:ext uri="{FF2B5EF4-FFF2-40B4-BE49-F238E27FC236}">
                <a16:creationId xmlns:a16="http://schemas.microsoft.com/office/drawing/2014/main" id="{51C7BCF8-1EFC-A02C-197B-521B57E30841}"/>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a:t>概要</a:t>
            </a:r>
          </a:p>
        </p:txBody>
      </p:sp>
      <p:graphicFrame>
        <p:nvGraphicFramePr>
          <p:cNvPr id="15" name="表 14">
            <a:extLst>
              <a:ext uri="{FF2B5EF4-FFF2-40B4-BE49-F238E27FC236}">
                <a16:creationId xmlns:a16="http://schemas.microsoft.com/office/drawing/2014/main" id="{C0E8D8B9-2CF4-0A5C-E5FA-6D86B7B398EA}"/>
              </a:ext>
            </a:extLst>
          </p:cNvPr>
          <p:cNvGraphicFramePr>
            <a:graphicFrameLocks noGrp="1"/>
          </p:cNvGraphicFramePr>
          <p:nvPr>
            <p:extLst>
              <p:ext uri="{D42A27DB-BD31-4B8C-83A1-F6EECF244321}">
                <p14:modId xmlns:p14="http://schemas.microsoft.com/office/powerpoint/2010/main" val="2478045495"/>
              </p:ext>
            </p:extLst>
          </p:nvPr>
        </p:nvGraphicFramePr>
        <p:xfrm>
          <a:off x="1463599" y="797631"/>
          <a:ext cx="8601889" cy="6060880"/>
        </p:xfrm>
        <a:graphic>
          <a:graphicData uri="http://schemas.openxmlformats.org/drawingml/2006/table">
            <a:tbl>
              <a:tblPr firstRow="1" bandRow="1">
                <a:tableStyleId>{16D9F66E-5EB9-4882-86FB-DCBF35E3C3E4}</a:tableStyleId>
              </a:tblPr>
              <a:tblGrid>
                <a:gridCol w="1955024">
                  <a:extLst>
                    <a:ext uri="{9D8B030D-6E8A-4147-A177-3AD203B41FA5}">
                      <a16:colId xmlns:a16="http://schemas.microsoft.com/office/drawing/2014/main" val="2190090662"/>
                    </a:ext>
                  </a:extLst>
                </a:gridCol>
                <a:gridCol w="1954367">
                  <a:extLst>
                    <a:ext uri="{9D8B030D-6E8A-4147-A177-3AD203B41FA5}">
                      <a16:colId xmlns:a16="http://schemas.microsoft.com/office/drawing/2014/main" val="1448114287"/>
                    </a:ext>
                  </a:extLst>
                </a:gridCol>
                <a:gridCol w="4692498">
                  <a:extLst>
                    <a:ext uri="{9D8B030D-6E8A-4147-A177-3AD203B41FA5}">
                      <a16:colId xmlns:a16="http://schemas.microsoft.com/office/drawing/2014/main" val="3642628450"/>
                    </a:ext>
                  </a:extLst>
                </a:gridCol>
              </a:tblGrid>
              <a:tr h="257363">
                <a:tc gridSpan="3">
                  <a:txBody>
                    <a:bodyPr/>
                    <a:lstStyle/>
                    <a:p>
                      <a:pPr algn="l"/>
                      <a:r>
                        <a:rPr lang="ja-JP" altLang="en-US" sz="700">
                          <a:effectLst/>
                          <a:latin typeface="+mn-ea"/>
                          <a:ea typeface="+mn-ea"/>
                        </a:rPr>
                        <a:t>広告タイプ</a:t>
                      </a:r>
                    </a:p>
                  </a:txBody>
                  <a:tcPr marL="63500" marR="63500" marT="31750" marB="31750" anchor="ctr">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24702413"/>
                  </a:ext>
                </a:extLst>
              </a:tr>
              <a:tr h="206680">
                <a:tc gridSpan="3">
                  <a:txBody>
                    <a:bodyPr/>
                    <a:lstStyle/>
                    <a:p>
                      <a:pPr algn="l" fontAlgn="t" latinLnBrk="1"/>
                      <a:r>
                        <a:rPr lang="ja-JP" altLang="en-US" sz="700">
                          <a:effectLst/>
                          <a:latin typeface="+mn-ea"/>
                          <a:ea typeface="+mn-ea"/>
                        </a:rPr>
                        <a:t>トップページ トピックス</a:t>
                      </a:r>
                      <a:r>
                        <a:rPr lang="en-US" altLang="ja-JP" sz="700">
                          <a:effectLst/>
                          <a:latin typeface="+mn-ea"/>
                          <a:ea typeface="+mn-ea"/>
                        </a:rPr>
                        <a:t>PR</a:t>
                      </a:r>
                    </a:p>
                  </a:txBody>
                  <a:tcPr marL="76200" marR="76200" marT="31750" marB="31750">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21122122"/>
                  </a:ext>
                </a:extLst>
              </a:tr>
              <a:tr h="218585">
                <a:tc gridSpan="3">
                  <a:txBody>
                    <a:bodyPr/>
                    <a:lstStyle/>
                    <a:p>
                      <a:pPr algn="l"/>
                      <a:r>
                        <a:rPr lang="ja-JP" altLang="en-US" sz="700" b="1">
                          <a:effectLst/>
                          <a:latin typeface="+mn-ea"/>
                          <a:ea typeface="+mn-ea"/>
                        </a:rPr>
                        <a:t>画像（入稿必須）　</a:t>
                      </a:r>
                      <a:r>
                        <a:rPr lang="ja-JP" altLang="en-US" sz="700" b="1">
                          <a:solidFill>
                            <a:srgbClr val="00B050"/>
                          </a:solidFill>
                          <a:effectLst/>
                          <a:highlight>
                            <a:srgbClr val="FFFF00"/>
                          </a:highlight>
                          <a:latin typeface="+mn-ea"/>
                          <a:ea typeface="+mn-ea"/>
                        </a:rPr>
                        <a:t>表示：</a:t>
                      </a:r>
                      <a:r>
                        <a:rPr lang="en-US" altLang="ja-JP" sz="700" b="1">
                          <a:solidFill>
                            <a:srgbClr val="00B050"/>
                          </a:solidFill>
                          <a:effectLst/>
                          <a:highlight>
                            <a:srgbClr val="FFFF00"/>
                          </a:highlight>
                          <a:latin typeface="+mn-ea"/>
                          <a:ea typeface="+mn-ea"/>
                        </a:rPr>
                        <a:t>PC</a:t>
                      </a:r>
                      <a:r>
                        <a:rPr lang="ja-JP" altLang="en-US" sz="700" b="1">
                          <a:solidFill>
                            <a:srgbClr val="00B050"/>
                          </a:solidFill>
                          <a:effectLst/>
                          <a:highlight>
                            <a:srgbClr val="FFFF00"/>
                          </a:highlight>
                          <a:latin typeface="+mn-ea"/>
                          <a:ea typeface="+mn-ea"/>
                        </a:rPr>
                        <a:t>に対して配信する場合、非表示</a:t>
                      </a:r>
                      <a:r>
                        <a:rPr lang="en-US" altLang="ja-JP" sz="700" b="1">
                          <a:solidFill>
                            <a:srgbClr val="00B050"/>
                          </a:solidFill>
                          <a:effectLst/>
                          <a:highlight>
                            <a:srgbClr val="FFFF00"/>
                          </a:highlight>
                          <a:latin typeface="+mn-ea"/>
                          <a:ea typeface="+mn-ea"/>
                        </a:rPr>
                        <a:t>※</a:t>
                      </a:r>
                      <a:endParaRPr lang="ja-JP" altLang="en-US" sz="700" b="1">
                        <a:solidFill>
                          <a:srgbClr val="00B050"/>
                        </a:solidFill>
                        <a:effectLst/>
                        <a:highlight>
                          <a:srgbClr val="FFFF00"/>
                        </a:highlight>
                        <a:latin typeface="+mn-ea"/>
                        <a:ea typeface="+mn-ea"/>
                      </a:endParaRPr>
                    </a:p>
                  </a:txBody>
                  <a:tcPr marL="63500" marR="63500" marT="31750" marB="3175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46165566"/>
                  </a:ext>
                </a:extLst>
              </a:tr>
              <a:tr h="211322">
                <a:tc gridSpan="3">
                  <a:txBody>
                    <a:bodyPr/>
                    <a:lstStyle/>
                    <a:p>
                      <a:pPr algn="l" fontAlgn="t" latinLnBrk="1"/>
                      <a:r>
                        <a:rPr lang="ja-JP" altLang="en-US" sz="700" b="1">
                          <a:solidFill>
                            <a:srgbClr val="2980B9"/>
                          </a:solidFill>
                          <a:effectLst/>
                          <a:latin typeface="+mn-ea"/>
                          <a:ea typeface="+mn-ea"/>
                        </a:rPr>
                        <a:t>推奨：高解像度ディスプレイ搭載のデバイス用に、以下、推奨サイズ（もしくはそれ以上のサイズ）での作成をおすすめします。</a:t>
                      </a:r>
                      <a:endParaRPr lang="ja-JP" altLang="en-US" sz="700">
                        <a:effectLst/>
                        <a:latin typeface="+mn-ea"/>
                        <a:ea typeface="+mn-ea"/>
                      </a:endParaRPr>
                    </a:p>
                  </a:txBody>
                  <a:tcPr marL="76200" marR="76200" marT="31750" marB="31750">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32447585"/>
                  </a:ext>
                </a:extLst>
              </a:tr>
              <a:tr h="249199">
                <a:tc>
                  <a:txBody>
                    <a:bodyPr/>
                    <a:lstStyle/>
                    <a:p>
                      <a:pPr algn="l" fontAlgn="t" latinLnBrk="1"/>
                      <a:r>
                        <a:rPr lang="ja-JP" altLang="en-US" sz="700">
                          <a:effectLst/>
                          <a:latin typeface="+mn-ea"/>
                          <a:ea typeface="+mn-ea"/>
                        </a:rPr>
                        <a:t>アスペクト比</a:t>
                      </a:r>
                    </a:p>
                  </a:txBody>
                  <a:tcPr marL="76200" marR="76200" marT="31750" marB="31750">
                    <a:noFill/>
                  </a:tcPr>
                </a:tc>
                <a:tc>
                  <a:txBody>
                    <a:bodyPr/>
                    <a:lstStyle/>
                    <a:p>
                      <a:pPr algn="l" fontAlgn="t" latinLnBrk="1"/>
                      <a:r>
                        <a:rPr lang="ja-JP" altLang="en-US" sz="700">
                          <a:effectLst/>
                          <a:latin typeface="+mn-ea"/>
                          <a:ea typeface="+mn-ea"/>
                        </a:rPr>
                        <a:t>推奨ピクセルサイズ</a:t>
                      </a:r>
                      <a:br>
                        <a:rPr lang="ja-JP" altLang="en-US" sz="700">
                          <a:effectLst/>
                          <a:latin typeface="+mn-ea"/>
                          <a:ea typeface="+mn-ea"/>
                        </a:rPr>
                      </a:br>
                      <a:r>
                        <a:rPr lang="ja-JP" altLang="en-US" sz="700">
                          <a:effectLst/>
                          <a:latin typeface="+mn-ea"/>
                          <a:ea typeface="+mn-ea"/>
                        </a:rPr>
                        <a:t>（横</a:t>
                      </a:r>
                      <a:r>
                        <a:rPr lang="en-US" altLang="ja-JP" sz="700">
                          <a:effectLst/>
                          <a:latin typeface="+mn-ea"/>
                          <a:ea typeface="+mn-ea"/>
                        </a:rPr>
                        <a:t>×</a:t>
                      </a:r>
                      <a:r>
                        <a:rPr lang="ja-JP" altLang="en-US" sz="700">
                          <a:effectLst/>
                          <a:latin typeface="+mn-ea"/>
                          <a:ea typeface="+mn-ea"/>
                        </a:rPr>
                        <a:t>縦）</a:t>
                      </a:r>
                    </a:p>
                  </a:txBody>
                  <a:tcPr marL="76200" marR="76200" marT="31750" marB="31750">
                    <a:noFill/>
                  </a:tcPr>
                </a:tc>
                <a:tc>
                  <a:txBody>
                    <a:bodyPr/>
                    <a:lstStyle/>
                    <a:p>
                      <a:pPr algn="l" fontAlgn="t" latinLnBrk="1"/>
                      <a:r>
                        <a:rPr lang="ja-JP" altLang="en-US" sz="700">
                          <a:effectLst/>
                          <a:latin typeface="+mn-ea"/>
                          <a:ea typeface="+mn-ea"/>
                        </a:rPr>
                        <a:t>入稿可能なピクセルサイズ（横</a:t>
                      </a:r>
                      <a:r>
                        <a:rPr lang="en-US" altLang="ja-JP" sz="700">
                          <a:effectLst/>
                          <a:latin typeface="+mn-ea"/>
                          <a:ea typeface="+mn-ea"/>
                        </a:rPr>
                        <a:t>×</a:t>
                      </a:r>
                      <a:r>
                        <a:rPr lang="ja-JP" altLang="en-US" sz="700">
                          <a:effectLst/>
                          <a:latin typeface="+mn-ea"/>
                          <a:ea typeface="+mn-ea"/>
                        </a:rPr>
                        <a:t>縦）</a:t>
                      </a:r>
                    </a:p>
                  </a:txBody>
                  <a:tcPr marL="76200" marR="76200" marT="31750" marB="31750">
                    <a:noFill/>
                  </a:tcPr>
                </a:tc>
                <a:extLst>
                  <a:ext uri="{0D108BD9-81ED-4DB2-BD59-A6C34878D82A}">
                    <a16:rowId xmlns:a16="http://schemas.microsoft.com/office/drawing/2014/main" val="1971838899"/>
                  </a:ext>
                </a:extLst>
              </a:tr>
              <a:tr h="229087">
                <a:tc>
                  <a:txBody>
                    <a:bodyPr/>
                    <a:lstStyle/>
                    <a:p>
                      <a:pPr algn="l" fontAlgn="t" latinLnBrk="1"/>
                      <a:r>
                        <a:rPr lang="en-US" altLang="ja-JP" sz="700">
                          <a:effectLst/>
                          <a:latin typeface="+mn-ea"/>
                          <a:ea typeface="+mn-ea"/>
                        </a:rPr>
                        <a:t>1:1</a:t>
                      </a:r>
                    </a:p>
                  </a:txBody>
                  <a:tcPr marL="76200" marR="76200" marT="31750" marB="31750">
                    <a:noFill/>
                  </a:tcPr>
                </a:tc>
                <a:tc>
                  <a:txBody>
                    <a:bodyPr/>
                    <a:lstStyle/>
                    <a:p>
                      <a:pPr algn="l" fontAlgn="t" latinLnBrk="1"/>
                      <a:r>
                        <a:rPr lang="en-US" sz="700">
                          <a:effectLst/>
                          <a:latin typeface="+mn-ea"/>
                          <a:ea typeface="+mn-ea"/>
                        </a:rPr>
                        <a:t>1200pixel x 1200pixel</a:t>
                      </a:r>
                    </a:p>
                  </a:txBody>
                  <a:tcPr marL="76200" marR="76200" marT="31750" marB="31750">
                    <a:noFill/>
                  </a:tcPr>
                </a:tc>
                <a:tc>
                  <a:txBody>
                    <a:bodyPr/>
                    <a:lstStyle/>
                    <a:p>
                      <a:pPr algn="l" fontAlgn="t" latinLnBrk="1"/>
                      <a:r>
                        <a:rPr lang="en-US" sz="700">
                          <a:effectLst/>
                          <a:latin typeface="+mn-ea"/>
                          <a:ea typeface="+mn-ea"/>
                        </a:rPr>
                        <a:t>600pixel x 600pixel</a:t>
                      </a:r>
                      <a:r>
                        <a:rPr lang="ja-JP" altLang="en-US" sz="700">
                          <a:effectLst/>
                          <a:latin typeface="+mn-ea"/>
                          <a:ea typeface="+mn-ea"/>
                        </a:rPr>
                        <a:t>以上</a:t>
                      </a:r>
                    </a:p>
                  </a:txBody>
                  <a:tcPr marL="76200" marR="76200" marT="31750" marB="31750">
                    <a:noFill/>
                  </a:tcPr>
                </a:tc>
                <a:extLst>
                  <a:ext uri="{0D108BD9-81ED-4DB2-BD59-A6C34878D82A}">
                    <a16:rowId xmlns:a16="http://schemas.microsoft.com/office/drawing/2014/main" val="3406415596"/>
                  </a:ext>
                </a:extLst>
              </a:tr>
              <a:tr h="370840">
                <a:tc>
                  <a:txBody>
                    <a:bodyPr/>
                    <a:lstStyle/>
                    <a:p>
                      <a:pPr algn="l" fontAlgn="t" latinLnBrk="1"/>
                      <a:r>
                        <a:rPr lang="ja-JP" altLang="en-US" sz="700">
                          <a:effectLst/>
                          <a:latin typeface="+mn-ea"/>
                          <a:ea typeface="+mn-ea"/>
                        </a:rPr>
                        <a:t>ファイルサイズ</a:t>
                      </a:r>
                    </a:p>
                  </a:txBody>
                  <a:tcPr marL="76200" marR="76200" marT="31750" marB="31750">
                    <a:noFill/>
                  </a:tcPr>
                </a:tc>
                <a:tc gridSpan="2">
                  <a:txBody>
                    <a:bodyPr/>
                    <a:lstStyle/>
                    <a:p>
                      <a:pPr algn="l" fontAlgn="t" latinLnBrk="1"/>
                      <a:r>
                        <a:rPr lang="ja-JP" altLang="en-US" sz="700">
                          <a:effectLst/>
                          <a:latin typeface="+mn-ea"/>
                          <a:ea typeface="+mn-ea"/>
                        </a:rPr>
                        <a:t>推奨：</a:t>
                      </a:r>
                      <a:r>
                        <a:rPr lang="en-US" altLang="ja-JP" sz="700">
                          <a:effectLst/>
                          <a:latin typeface="+mn-ea"/>
                          <a:ea typeface="+mn-ea"/>
                        </a:rPr>
                        <a:t>300KB</a:t>
                      </a:r>
                      <a:r>
                        <a:rPr lang="ja-JP" altLang="en-US" sz="700">
                          <a:effectLst/>
                          <a:latin typeface="+mn-ea"/>
                          <a:ea typeface="+mn-ea"/>
                        </a:rPr>
                        <a:t>以内（最大容量</a:t>
                      </a:r>
                      <a:r>
                        <a:rPr lang="en-US" altLang="ja-JP" sz="700">
                          <a:effectLst/>
                          <a:latin typeface="+mn-ea"/>
                          <a:ea typeface="+mn-ea"/>
                        </a:rPr>
                        <a:t>10MB</a:t>
                      </a:r>
                      <a:r>
                        <a:rPr lang="ja-JP" altLang="en-US" sz="700">
                          <a:effectLst/>
                          <a:latin typeface="+mn-ea"/>
                          <a:ea typeface="+mn-ea"/>
                        </a:rPr>
                        <a:t>）</a:t>
                      </a:r>
                      <a:br>
                        <a:rPr lang="ja-JP" altLang="en-US" sz="700">
                          <a:effectLst/>
                          <a:latin typeface="+mn-ea"/>
                          <a:ea typeface="+mn-ea"/>
                        </a:rPr>
                      </a:br>
                      <a:br>
                        <a:rPr lang="ja-JP" altLang="en-US" sz="700">
                          <a:effectLst/>
                          <a:latin typeface="+mn-ea"/>
                          <a:ea typeface="+mn-ea"/>
                        </a:rPr>
                      </a:br>
                      <a:r>
                        <a:rPr lang="ja-JP" altLang="en-US" sz="700" b="1">
                          <a:solidFill>
                            <a:srgbClr val="C0392B"/>
                          </a:solidFill>
                          <a:effectLst/>
                          <a:latin typeface="+mn-ea"/>
                          <a:ea typeface="+mn-ea"/>
                        </a:rPr>
                        <a:t>ご注意：ファイルサイズが</a:t>
                      </a:r>
                      <a:r>
                        <a:rPr lang="en-US" altLang="ja-JP" sz="700" b="1">
                          <a:solidFill>
                            <a:srgbClr val="C0392B"/>
                          </a:solidFill>
                          <a:effectLst/>
                          <a:latin typeface="+mn-ea"/>
                          <a:ea typeface="+mn-ea"/>
                        </a:rPr>
                        <a:t>300KB</a:t>
                      </a:r>
                      <a:r>
                        <a:rPr lang="ja-JP" altLang="en-US" sz="700" b="1">
                          <a:solidFill>
                            <a:srgbClr val="C0392B"/>
                          </a:solidFill>
                          <a:effectLst/>
                          <a:latin typeface="+mn-ea"/>
                          <a:ea typeface="+mn-ea"/>
                        </a:rPr>
                        <a:t>を超える場合、または縦横どちらかが</a:t>
                      </a:r>
                      <a:r>
                        <a:rPr lang="en-US" altLang="ja-JP" sz="700" b="1">
                          <a:solidFill>
                            <a:srgbClr val="C0392B"/>
                          </a:solidFill>
                          <a:effectLst/>
                          <a:latin typeface="+mn-ea"/>
                          <a:ea typeface="+mn-ea"/>
                        </a:rPr>
                        <a:t>3000px</a:t>
                      </a:r>
                      <a:r>
                        <a:rPr lang="ja-JP" altLang="en-US" sz="700" b="1">
                          <a:solidFill>
                            <a:srgbClr val="C0392B"/>
                          </a:solidFill>
                          <a:effectLst/>
                          <a:latin typeface="+mn-ea"/>
                          <a:ea typeface="+mn-ea"/>
                        </a:rPr>
                        <a:t>を超える場合はファイルアップロード時に自動圧縮されます。自動圧縮した結果</a:t>
                      </a:r>
                      <a:r>
                        <a:rPr lang="en-US" altLang="ja-JP" sz="700" b="1">
                          <a:solidFill>
                            <a:srgbClr val="C0392B"/>
                          </a:solidFill>
                          <a:effectLst/>
                          <a:latin typeface="+mn-ea"/>
                          <a:ea typeface="+mn-ea"/>
                        </a:rPr>
                        <a:t>300KB</a:t>
                      </a:r>
                      <a:r>
                        <a:rPr lang="ja-JP" altLang="en-US" sz="700" b="1">
                          <a:solidFill>
                            <a:srgbClr val="C0392B"/>
                          </a:solidFill>
                          <a:effectLst/>
                          <a:latin typeface="+mn-ea"/>
                          <a:ea typeface="+mn-ea"/>
                        </a:rPr>
                        <a:t>以下にならない場合はエラーとなりアップロードができません。</a:t>
                      </a:r>
                      <a:endParaRPr lang="ja-JP" altLang="en-US" sz="700">
                        <a:effectLst/>
                        <a:latin typeface="+mn-ea"/>
                        <a:ea typeface="+mn-ea"/>
                      </a:endParaRP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3507440077"/>
                  </a:ext>
                </a:extLst>
              </a:tr>
              <a:tr h="370840">
                <a:tc>
                  <a:txBody>
                    <a:bodyPr/>
                    <a:lstStyle/>
                    <a:p>
                      <a:pPr algn="l" fontAlgn="t" latinLnBrk="1"/>
                      <a:r>
                        <a:rPr lang="ja-JP" altLang="en-US" sz="700">
                          <a:effectLst/>
                          <a:latin typeface="+mn-ea"/>
                          <a:ea typeface="+mn-ea"/>
                        </a:rPr>
                        <a:t>ファイル形式</a:t>
                      </a:r>
                    </a:p>
                  </a:txBody>
                  <a:tcPr marL="76200" marR="76200" marT="31750" marB="31750">
                    <a:noFill/>
                  </a:tcPr>
                </a:tc>
                <a:tc gridSpan="2">
                  <a:txBody>
                    <a:bodyPr/>
                    <a:lstStyle/>
                    <a:p>
                      <a:pPr algn="l" fontAlgn="t" latinLnBrk="1"/>
                      <a:r>
                        <a:rPr lang="en-US" sz="700">
                          <a:effectLst/>
                          <a:latin typeface="+mn-ea"/>
                          <a:ea typeface="+mn-ea"/>
                        </a:rPr>
                        <a:t>JPEG（RGB</a:t>
                      </a:r>
                      <a:r>
                        <a:rPr lang="ja-JP" altLang="en-US" sz="700">
                          <a:effectLst/>
                          <a:latin typeface="+mn-ea"/>
                          <a:ea typeface="+mn-ea"/>
                        </a:rPr>
                        <a:t>のみ）：拡張子「</a:t>
                      </a:r>
                      <a:r>
                        <a:rPr lang="en-US" altLang="ja-JP" sz="700">
                          <a:effectLst/>
                          <a:latin typeface="+mn-ea"/>
                          <a:ea typeface="+mn-ea"/>
                        </a:rPr>
                        <a:t>.</a:t>
                      </a:r>
                      <a:r>
                        <a:rPr lang="en-US" sz="700">
                          <a:effectLst/>
                          <a:latin typeface="+mn-ea"/>
                          <a:ea typeface="+mn-ea"/>
                        </a:rPr>
                        <a:t>jpg」「.jpeg」</a:t>
                      </a:r>
                      <a:br>
                        <a:rPr lang="en-US" sz="700">
                          <a:effectLst/>
                          <a:latin typeface="+mn-ea"/>
                          <a:ea typeface="+mn-ea"/>
                        </a:rPr>
                      </a:br>
                      <a:r>
                        <a:rPr lang="en-US" sz="700">
                          <a:effectLst/>
                          <a:latin typeface="+mn-ea"/>
                          <a:ea typeface="+mn-ea"/>
                        </a:rPr>
                        <a:t>GIF89a：</a:t>
                      </a:r>
                      <a:r>
                        <a:rPr lang="ja-JP" altLang="en-US" sz="700">
                          <a:effectLst/>
                          <a:latin typeface="+mn-ea"/>
                          <a:ea typeface="+mn-ea"/>
                        </a:rPr>
                        <a:t>拡張子「</a:t>
                      </a:r>
                      <a:r>
                        <a:rPr lang="en-US" altLang="ja-JP" sz="700">
                          <a:effectLst/>
                          <a:latin typeface="+mn-ea"/>
                          <a:ea typeface="+mn-ea"/>
                        </a:rPr>
                        <a:t>.</a:t>
                      </a:r>
                      <a:r>
                        <a:rPr lang="en-US" sz="700">
                          <a:effectLst/>
                          <a:latin typeface="+mn-ea"/>
                          <a:ea typeface="+mn-ea"/>
                        </a:rPr>
                        <a:t>gif」</a:t>
                      </a:r>
                      <a:br>
                        <a:rPr lang="en-US" sz="700">
                          <a:effectLst/>
                          <a:latin typeface="+mn-ea"/>
                          <a:ea typeface="+mn-ea"/>
                        </a:rPr>
                      </a:br>
                      <a:r>
                        <a:rPr lang="en-US" sz="700">
                          <a:effectLst/>
                          <a:latin typeface="+mn-ea"/>
                          <a:ea typeface="+mn-ea"/>
                        </a:rPr>
                        <a:t>PNG：</a:t>
                      </a:r>
                      <a:r>
                        <a:rPr lang="ja-JP" altLang="en-US" sz="700">
                          <a:effectLst/>
                          <a:latin typeface="+mn-ea"/>
                          <a:ea typeface="+mn-ea"/>
                        </a:rPr>
                        <a:t>拡張子「</a:t>
                      </a:r>
                      <a:r>
                        <a:rPr lang="en-US" altLang="ja-JP" sz="700">
                          <a:effectLst/>
                          <a:latin typeface="+mn-ea"/>
                          <a:ea typeface="+mn-ea"/>
                        </a:rPr>
                        <a:t>.</a:t>
                      </a:r>
                      <a:r>
                        <a:rPr lang="en-US" sz="700" err="1">
                          <a:effectLst/>
                          <a:latin typeface="+mn-ea"/>
                          <a:ea typeface="+mn-ea"/>
                        </a:rPr>
                        <a:t>png</a:t>
                      </a:r>
                      <a:r>
                        <a:rPr lang="en-US" sz="700">
                          <a:effectLst/>
                          <a:latin typeface="+mn-ea"/>
                          <a:ea typeface="+mn-ea"/>
                        </a:rPr>
                        <a:t>」</a:t>
                      </a: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3585754166"/>
                  </a:ext>
                </a:extLst>
              </a:tr>
              <a:tr h="218301">
                <a:tc>
                  <a:txBody>
                    <a:bodyPr/>
                    <a:lstStyle/>
                    <a:p>
                      <a:pPr algn="l" fontAlgn="t" latinLnBrk="1"/>
                      <a:r>
                        <a:rPr lang="en-US" altLang="ja-JP" sz="700">
                          <a:effectLst/>
                          <a:latin typeface="+mn-ea"/>
                          <a:ea typeface="+mn-ea"/>
                        </a:rPr>
                        <a:t>GIF</a:t>
                      </a:r>
                      <a:r>
                        <a:rPr lang="ja-JP" altLang="en-US" sz="700">
                          <a:effectLst/>
                          <a:latin typeface="+mn-ea"/>
                          <a:ea typeface="+mn-ea"/>
                        </a:rPr>
                        <a:t>形式アニメーション</a:t>
                      </a:r>
                    </a:p>
                  </a:txBody>
                  <a:tcPr marL="76200" marR="76200" marT="31750" marB="31750">
                    <a:noFill/>
                  </a:tcPr>
                </a:tc>
                <a:tc gridSpan="2">
                  <a:txBody>
                    <a:bodyPr/>
                    <a:lstStyle/>
                    <a:p>
                      <a:pPr algn="l" fontAlgn="t" latinLnBrk="1"/>
                      <a:r>
                        <a:rPr lang="ja-JP" altLang="en-US" sz="700">
                          <a:effectLst/>
                          <a:latin typeface="+mn-ea"/>
                          <a:ea typeface="+mn-ea"/>
                        </a:rPr>
                        <a:t>不可</a:t>
                      </a: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542088894"/>
                  </a:ext>
                </a:extLst>
              </a:tr>
              <a:tr h="212943">
                <a:tc>
                  <a:txBody>
                    <a:bodyPr/>
                    <a:lstStyle/>
                    <a:p>
                      <a:pPr algn="l" fontAlgn="t" latinLnBrk="1"/>
                      <a:r>
                        <a:rPr lang="en-US" sz="700">
                          <a:effectLst/>
                          <a:latin typeface="+mn-ea"/>
                          <a:ea typeface="+mn-ea"/>
                        </a:rPr>
                        <a:t>ALT</a:t>
                      </a:r>
                      <a:r>
                        <a:rPr lang="ja-JP" altLang="en-US" sz="700">
                          <a:effectLst/>
                          <a:latin typeface="+mn-ea"/>
                          <a:ea typeface="+mn-ea"/>
                        </a:rPr>
                        <a:t>テキスト</a:t>
                      </a:r>
                    </a:p>
                  </a:txBody>
                  <a:tcPr marL="76200" marR="76200" marT="31750" marB="31750">
                    <a:noFill/>
                  </a:tcPr>
                </a:tc>
                <a:tc gridSpan="2">
                  <a:txBody>
                    <a:bodyPr/>
                    <a:lstStyle/>
                    <a:p>
                      <a:pPr algn="l" fontAlgn="t" latinLnBrk="1"/>
                      <a:r>
                        <a:rPr lang="ja-JP" altLang="en-US" sz="700">
                          <a:effectLst/>
                          <a:latin typeface="+mn-ea"/>
                          <a:ea typeface="+mn-ea"/>
                        </a:rPr>
                        <a:t>不可</a:t>
                      </a: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173864415"/>
                  </a:ext>
                </a:extLst>
              </a:tr>
              <a:tr h="219031">
                <a:tc>
                  <a:txBody>
                    <a:bodyPr/>
                    <a:lstStyle/>
                    <a:p>
                      <a:pPr algn="l" fontAlgn="t" latinLnBrk="1"/>
                      <a:r>
                        <a:rPr lang="ja-JP" altLang="en-US" sz="700">
                          <a:effectLst/>
                          <a:latin typeface="+mn-ea"/>
                          <a:ea typeface="+mn-ea"/>
                        </a:rPr>
                        <a:t>注意事項 </a:t>
                      </a:r>
                    </a:p>
                  </a:txBody>
                  <a:tcPr marL="76200" marR="76200" marT="31750" marB="31750">
                    <a:noFill/>
                  </a:tcPr>
                </a:tc>
                <a:tc gridSpan="2">
                  <a:txBody>
                    <a:bodyPr/>
                    <a:lstStyle/>
                    <a:p>
                      <a:pPr algn="l" fontAlgn="t" latinLnBrk="1"/>
                      <a:r>
                        <a:rPr lang="en-US" altLang="ja-JP" sz="700" dirty="0">
                          <a:effectLst/>
                          <a:latin typeface="+mn-ea"/>
                          <a:ea typeface="+mn-ea"/>
                        </a:rPr>
                        <a:t>Yahoo! JAPAN</a:t>
                      </a:r>
                      <a:r>
                        <a:rPr lang="ja-JP" altLang="en-US" sz="700" dirty="0">
                          <a:effectLst/>
                          <a:latin typeface="+mn-ea"/>
                          <a:ea typeface="+mn-ea"/>
                        </a:rPr>
                        <a:t>アプリに配信される画像について、四隅の角を丸くして掲載します。</a:t>
                      </a:r>
                      <a:endParaRPr lang="en-US" altLang="ja-JP" sz="700" dirty="0">
                        <a:effectLst/>
                        <a:latin typeface="+mn-ea"/>
                        <a:ea typeface="+mn-ea"/>
                      </a:endParaRPr>
                    </a:p>
                    <a:p>
                      <a:pPr marL="0" marR="0" lvl="0" indent="0" algn="l" defTabSz="914400" rtl="0" eaLnBrk="1" fontAlgn="t" latinLnBrk="1" hangingPunct="1">
                        <a:lnSpc>
                          <a:spcPct val="100000"/>
                        </a:lnSpc>
                        <a:spcBef>
                          <a:spcPts val="0"/>
                        </a:spcBef>
                        <a:spcAft>
                          <a:spcPts val="0"/>
                        </a:spcAft>
                        <a:buClrTx/>
                        <a:buSzTx/>
                        <a:buFontTx/>
                        <a:buNone/>
                        <a:tabLst/>
                        <a:defRPr/>
                      </a:pPr>
                      <a:r>
                        <a:rPr kumimoji="1" lang="en-US" altLang="ja-JP" sz="700" b="0" kern="1200" dirty="0">
                          <a:solidFill>
                            <a:schemeClr val="accent2"/>
                          </a:solidFill>
                          <a:effectLst/>
                          <a:highlight>
                            <a:srgbClr val="FFFF00"/>
                          </a:highlight>
                          <a:latin typeface="+mn-ea"/>
                          <a:ea typeface="+mn-ea"/>
                          <a:cs typeface="+mn-cs"/>
                        </a:rPr>
                        <a:t>※PC</a:t>
                      </a:r>
                      <a:r>
                        <a:rPr kumimoji="1" lang="ja-JP" altLang="en-US" sz="700" b="0" kern="1200" dirty="0">
                          <a:solidFill>
                            <a:schemeClr val="accent2"/>
                          </a:solidFill>
                          <a:effectLst/>
                          <a:highlight>
                            <a:srgbClr val="FFFF00"/>
                          </a:highlight>
                          <a:latin typeface="+mn-ea"/>
                          <a:ea typeface="+mn-ea"/>
                          <a:cs typeface="+mn-cs"/>
                        </a:rPr>
                        <a:t>に対して配信、またはマルチデバイス配信でデバイスターゲティングを</a:t>
                      </a:r>
                      <a:r>
                        <a:rPr kumimoji="1" lang="en-US" altLang="ja-JP" sz="700" b="0" kern="1200" dirty="0">
                          <a:solidFill>
                            <a:schemeClr val="accent2"/>
                          </a:solidFill>
                          <a:effectLst/>
                          <a:highlight>
                            <a:srgbClr val="FFFF00"/>
                          </a:highlight>
                          <a:latin typeface="+mn-ea"/>
                          <a:ea typeface="+mn-ea"/>
                          <a:cs typeface="+mn-cs"/>
                        </a:rPr>
                        <a:t>PC</a:t>
                      </a:r>
                      <a:r>
                        <a:rPr kumimoji="1" lang="ja-JP" altLang="en-US" sz="700" b="0" kern="1200" dirty="0">
                          <a:solidFill>
                            <a:schemeClr val="accent2"/>
                          </a:solidFill>
                          <a:effectLst/>
                          <a:highlight>
                            <a:srgbClr val="FFFF00"/>
                          </a:highlight>
                          <a:latin typeface="+mn-ea"/>
                          <a:ea typeface="+mn-ea"/>
                          <a:cs typeface="+mn-cs"/>
                        </a:rPr>
                        <a:t>に設定した場合は、入稿時の画像は主体者の名称に関連するロゴを推奨いたします。</a:t>
                      </a:r>
                      <a:endParaRPr kumimoji="1" lang="en-US" altLang="ja-JP" sz="700" b="0" kern="1200" dirty="0">
                        <a:solidFill>
                          <a:schemeClr val="accent2"/>
                        </a:solidFill>
                        <a:effectLst/>
                        <a:highlight>
                          <a:srgbClr val="FFFF00"/>
                        </a:highlight>
                        <a:latin typeface="+mn-ea"/>
                        <a:ea typeface="+mn-ea"/>
                        <a:cs typeface="+mn-cs"/>
                      </a:endParaRPr>
                    </a:p>
                    <a:p>
                      <a:pPr marL="0" marR="0" lvl="0" indent="0" algn="l" defTabSz="914400" rtl="0" eaLnBrk="1" fontAlgn="t" latinLnBrk="1" hangingPunct="1">
                        <a:lnSpc>
                          <a:spcPct val="100000"/>
                        </a:lnSpc>
                        <a:spcBef>
                          <a:spcPts val="0"/>
                        </a:spcBef>
                        <a:spcAft>
                          <a:spcPts val="0"/>
                        </a:spcAft>
                        <a:buClrTx/>
                        <a:buSzTx/>
                        <a:buFontTx/>
                        <a:buNone/>
                        <a:tabLst/>
                        <a:defRPr/>
                      </a:pPr>
                      <a:r>
                        <a:rPr kumimoji="1" lang="en-US" altLang="ja-JP" sz="700" b="0" kern="1200" dirty="0">
                          <a:solidFill>
                            <a:schemeClr val="accent2"/>
                          </a:solidFill>
                          <a:effectLst/>
                          <a:highlight>
                            <a:srgbClr val="FFFF00"/>
                          </a:highlight>
                          <a:latin typeface="+mn-ea"/>
                          <a:ea typeface="+mn-ea"/>
                          <a:cs typeface="+mn-cs"/>
                        </a:rPr>
                        <a:t>※</a:t>
                      </a:r>
                      <a:r>
                        <a:rPr kumimoji="1" lang="ja-JP" altLang="en-US" sz="700" b="0" kern="1200" dirty="0">
                          <a:solidFill>
                            <a:schemeClr val="accent2"/>
                          </a:solidFill>
                          <a:effectLst/>
                          <a:highlight>
                            <a:srgbClr val="FFFF00"/>
                          </a:highlight>
                          <a:latin typeface="+mn-ea"/>
                          <a:ea typeface="+mn-ea"/>
                          <a:cs typeface="+mn-cs"/>
                        </a:rPr>
                        <a:t>今後システム改修により変更になる可能性があります。</a:t>
                      </a: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4145552707"/>
                  </a:ext>
                </a:extLst>
              </a:tr>
              <a:tr h="111521">
                <a:tc gridSpan="3">
                  <a:txBody>
                    <a:bodyPr/>
                    <a:lstStyle/>
                    <a:p>
                      <a:pPr algn="l"/>
                      <a:r>
                        <a:rPr lang="ja-JP" altLang="en-US" sz="700" b="1">
                          <a:effectLst/>
                          <a:latin typeface="+mn-ea"/>
                          <a:ea typeface="+mn-ea"/>
                        </a:rPr>
                        <a:t>タイトル（入稿必須）</a:t>
                      </a:r>
                    </a:p>
                  </a:txBody>
                  <a:tcPr marL="63500" marR="63500" marT="31750" marB="3175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180681"/>
                  </a:ext>
                </a:extLst>
              </a:tr>
              <a:tr h="294361">
                <a:tc>
                  <a:txBody>
                    <a:bodyPr/>
                    <a:lstStyle/>
                    <a:p>
                      <a:pPr algn="l" fontAlgn="t" latinLnBrk="1"/>
                      <a:r>
                        <a:rPr lang="ja-JP" altLang="en-US" sz="700" dirty="0">
                          <a:effectLst/>
                          <a:latin typeface="+mn-ea"/>
                          <a:ea typeface="+mn-ea"/>
                        </a:rPr>
                        <a:t>文字数</a:t>
                      </a:r>
                    </a:p>
                  </a:txBody>
                  <a:tcPr marL="76200" marR="76200" marT="31750" marB="31750">
                    <a:noFill/>
                  </a:tcPr>
                </a:tc>
                <a:tc gridSpan="2">
                  <a:txBody>
                    <a:bodyPr/>
                    <a:lstStyle/>
                    <a:p>
                      <a:pPr algn="l" fontAlgn="t" latinLnBrk="1"/>
                      <a:r>
                        <a:rPr lang="en-US" altLang="ja-JP" sz="700" dirty="0">
                          <a:effectLst/>
                          <a:latin typeface="+mn-ea"/>
                          <a:ea typeface="+mn-ea"/>
                        </a:rPr>
                        <a:t>15.5</a:t>
                      </a:r>
                      <a:r>
                        <a:rPr lang="ja-JP" altLang="en-US" sz="700" dirty="0">
                          <a:effectLst/>
                          <a:latin typeface="+mn-ea"/>
                          <a:ea typeface="+mn-ea"/>
                        </a:rPr>
                        <a:t>文字以内になります。</a:t>
                      </a:r>
                      <a:br>
                        <a:rPr lang="ja-JP" altLang="en-US" sz="700" dirty="0">
                          <a:effectLst/>
                          <a:latin typeface="+mn-ea"/>
                          <a:ea typeface="+mn-ea"/>
                        </a:rPr>
                      </a:br>
                      <a:r>
                        <a:rPr lang="en-US" altLang="ja-JP" sz="700" dirty="0">
                          <a:effectLst/>
                          <a:latin typeface="+mn-ea"/>
                          <a:ea typeface="+mn-ea"/>
                        </a:rPr>
                        <a:t>※</a:t>
                      </a:r>
                      <a:r>
                        <a:rPr lang="ja-JP" altLang="en-US" sz="700" dirty="0">
                          <a:effectLst/>
                          <a:latin typeface="+mn-ea"/>
                          <a:ea typeface="+mn-ea"/>
                        </a:rPr>
                        <a:t>全角を</a:t>
                      </a:r>
                      <a:r>
                        <a:rPr lang="en-US" altLang="ja-JP" sz="700" dirty="0">
                          <a:effectLst/>
                          <a:latin typeface="+mn-ea"/>
                          <a:ea typeface="+mn-ea"/>
                        </a:rPr>
                        <a:t>1</a:t>
                      </a:r>
                      <a:r>
                        <a:rPr lang="ja-JP" altLang="en-US" sz="700" dirty="0">
                          <a:effectLst/>
                          <a:latin typeface="+mn-ea"/>
                          <a:ea typeface="+mn-ea"/>
                        </a:rPr>
                        <a:t>文字、半角を</a:t>
                      </a:r>
                      <a:r>
                        <a:rPr lang="en-US" altLang="ja-JP" sz="700" dirty="0">
                          <a:effectLst/>
                          <a:latin typeface="+mn-ea"/>
                          <a:ea typeface="+mn-ea"/>
                        </a:rPr>
                        <a:t>0.5</a:t>
                      </a:r>
                      <a:r>
                        <a:rPr lang="ja-JP" altLang="en-US" sz="700" dirty="0">
                          <a:effectLst/>
                          <a:latin typeface="+mn-ea"/>
                          <a:ea typeface="+mn-ea"/>
                        </a:rPr>
                        <a:t>文字と数えます。</a:t>
                      </a: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2507612410"/>
                  </a:ext>
                </a:extLst>
              </a:tr>
              <a:tr h="1620000">
                <a:tc>
                  <a:txBody>
                    <a:bodyPr/>
                    <a:lstStyle/>
                    <a:p>
                      <a:pPr algn="l" fontAlgn="t" latinLnBrk="1"/>
                      <a:r>
                        <a:rPr lang="ja-JP" altLang="en-US" sz="700">
                          <a:effectLst/>
                          <a:latin typeface="+mn-ea"/>
                          <a:ea typeface="+mn-ea"/>
                        </a:rPr>
                        <a:t>使用可能文字、</a:t>
                      </a:r>
                      <a:br>
                        <a:rPr lang="ja-JP" altLang="en-US" sz="700">
                          <a:effectLst/>
                          <a:latin typeface="+mn-ea"/>
                          <a:ea typeface="+mn-ea"/>
                        </a:rPr>
                      </a:br>
                      <a:r>
                        <a:rPr lang="ja-JP" altLang="en-US" sz="700">
                          <a:effectLst/>
                          <a:latin typeface="+mn-ea"/>
                          <a:ea typeface="+mn-ea"/>
                        </a:rPr>
                        <a:t>スペース、記号</a:t>
                      </a:r>
                    </a:p>
                  </a:txBody>
                  <a:tcPr marL="76200" marR="76200" marT="31750" marB="31750">
                    <a:noFill/>
                  </a:tcPr>
                </a:tc>
                <a:tc gridSpan="2">
                  <a:txBody>
                    <a:bodyPr/>
                    <a:lstStyle/>
                    <a:p>
                      <a:pPr algn="l" fontAlgn="t" latinLnBrk="1">
                        <a:spcAft>
                          <a:spcPts val="1125"/>
                        </a:spcAft>
                        <a:buFont typeface="Arial" panose="020B0604020202020204" pitchFamily="34" charset="0"/>
                        <a:buNone/>
                      </a:pPr>
                      <a:r>
                        <a:rPr lang="ja-JP" altLang="en-US" sz="700" dirty="0">
                          <a:effectLst/>
                          <a:latin typeface="+mn-ea"/>
                          <a:ea typeface="+mn-ea"/>
                        </a:rPr>
                        <a:t>以下の記号は使用できません。</a:t>
                      </a:r>
                      <a:br>
                        <a:rPr lang="en-US" altLang="ja-JP" sz="700" dirty="0">
                          <a:effectLst/>
                          <a:latin typeface="+mn-ea"/>
                          <a:ea typeface="+mn-ea"/>
                        </a:rPr>
                      </a:br>
                      <a:br>
                        <a:rPr lang="en-US" altLang="ja-JP" sz="700" dirty="0">
                          <a:effectLst/>
                          <a:latin typeface="+mn-ea"/>
                          <a:ea typeface="+mn-ea"/>
                        </a:rPr>
                      </a:br>
                      <a:endParaRPr lang="en-US" altLang="ja-JP" sz="700" dirty="0">
                        <a:effectLst/>
                        <a:latin typeface="+mn-ea"/>
                        <a:ea typeface="+mn-ea"/>
                      </a:endParaRPr>
                    </a:p>
                    <a:p>
                      <a:pPr algn="l" fontAlgn="t" latinLnBrk="1">
                        <a:spcAft>
                          <a:spcPts val="1125"/>
                        </a:spcAft>
                        <a:buFont typeface="Arial" panose="020B0604020202020204" pitchFamily="34" charset="0"/>
                        <a:buNone/>
                      </a:pPr>
                      <a:endParaRPr kumimoji="1" lang="en-US" altLang="ja-JP" sz="700" kern="1200" dirty="0">
                        <a:solidFill>
                          <a:schemeClr val="dk1"/>
                        </a:solidFill>
                        <a:effectLst/>
                        <a:latin typeface="+mn-ea"/>
                        <a:ea typeface="+mn-ea"/>
                        <a:cs typeface="+mn-cs"/>
                      </a:endParaRPr>
                    </a:p>
                    <a:p>
                      <a:pPr algn="l" fontAlgn="t" latinLnBrk="1">
                        <a:spcAft>
                          <a:spcPts val="1125"/>
                        </a:spcAft>
                        <a:buFont typeface="Arial" panose="020B0604020202020204" pitchFamily="34" charset="0"/>
                        <a:buNone/>
                      </a:pPr>
                      <a:br>
                        <a:rPr kumimoji="1" lang="en-US" altLang="ja-JP" sz="700" kern="1200" dirty="0">
                          <a:solidFill>
                            <a:schemeClr val="dk1"/>
                          </a:solidFill>
                          <a:effectLst/>
                          <a:latin typeface="+mn-ea"/>
                          <a:ea typeface="+mn-ea"/>
                          <a:cs typeface="+mn-cs"/>
                        </a:rPr>
                      </a:br>
                      <a:r>
                        <a:rPr kumimoji="1" lang="ja-JP" altLang="en-US" sz="700" kern="1200" dirty="0">
                          <a:solidFill>
                            <a:schemeClr val="dk1"/>
                          </a:solidFill>
                          <a:effectLst/>
                          <a:latin typeface="+mn-ea"/>
                          <a:ea typeface="+mn-ea"/>
                          <a:cs typeface="+mn-cs"/>
                        </a:rPr>
                        <a:t>絵文字は使用できません</a:t>
                      </a:r>
                      <a:br>
                        <a:rPr kumimoji="1" lang="en-US" altLang="ja-JP" sz="700" kern="1200" dirty="0">
                          <a:solidFill>
                            <a:schemeClr val="dk1"/>
                          </a:solidFill>
                          <a:effectLst/>
                          <a:latin typeface="+mn-ea"/>
                          <a:ea typeface="+mn-ea"/>
                          <a:cs typeface="+mn-cs"/>
                        </a:rPr>
                      </a:br>
                      <a:br>
                        <a:rPr kumimoji="1" lang="en-US" altLang="ja-JP" sz="700" kern="1200" dirty="0">
                          <a:solidFill>
                            <a:schemeClr val="dk1"/>
                          </a:solidFill>
                          <a:effectLst/>
                          <a:latin typeface="+mn-ea"/>
                          <a:ea typeface="+mn-ea"/>
                          <a:cs typeface="+mn-cs"/>
                        </a:rPr>
                      </a:br>
                      <a:r>
                        <a:rPr lang="ja-JP" altLang="en-US" sz="700" dirty="0">
                          <a:effectLst/>
                          <a:latin typeface="+mn-ea"/>
                          <a:ea typeface="+mn-ea"/>
                        </a:rPr>
                        <a:t>その他記号については、下記ページを参照ください。</a:t>
                      </a:r>
                      <a:br>
                        <a:rPr lang="ja-JP" altLang="en-US" sz="700" dirty="0">
                          <a:effectLst/>
                          <a:latin typeface="+mn-ea"/>
                          <a:ea typeface="+mn-ea"/>
                        </a:rPr>
                      </a:br>
                      <a:r>
                        <a:rPr lang="ja-JP" altLang="en-US" sz="700" u="none" strike="noStrike" dirty="0">
                          <a:solidFill>
                            <a:srgbClr val="1A72B0"/>
                          </a:solidFill>
                          <a:effectLst/>
                          <a:latin typeface="+mn-ea"/>
                          <a:ea typeface="+mn-ea"/>
                          <a:hlinkClick r:id="rId3"/>
                        </a:rPr>
                        <a:t>使用可能な文字種別、スペース、記号種別</a:t>
                      </a:r>
                      <a:br>
                        <a:rPr lang="ja-JP" altLang="en-US" sz="700" dirty="0">
                          <a:effectLst/>
                          <a:latin typeface="+mn-ea"/>
                          <a:ea typeface="+mn-ea"/>
                        </a:rPr>
                      </a:br>
                      <a:r>
                        <a:rPr lang="en-US" altLang="ja-JP" sz="700" dirty="0">
                          <a:effectLst/>
                          <a:latin typeface="+mn-ea"/>
                          <a:ea typeface="+mn-ea"/>
                        </a:rPr>
                        <a:t>※</a:t>
                      </a:r>
                      <a:r>
                        <a:rPr lang="ja-JP" altLang="en-US" sz="700" dirty="0">
                          <a:effectLst/>
                          <a:latin typeface="+mn-ea"/>
                          <a:ea typeface="+mn-ea"/>
                        </a:rPr>
                        <a:t>同じ種別の記号はタイトル・説明文内で</a:t>
                      </a:r>
                      <a:r>
                        <a:rPr lang="en-US" altLang="ja-JP" sz="700" dirty="0">
                          <a:effectLst/>
                          <a:latin typeface="+mn-ea"/>
                          <a:ea typeface="+mn-ea"/>
                        </a:rPr>
                        <a:t>2</a:t>
                      </a:r>
                      <a:r>
                        <a:rPr lang="ja-JP" altLang="en-US" sz="700" dirty="0">
                          <a:effectLst/>
                          <a:latin typeface="+mn-ea"/>
                          <a:ea typeface="+mn-ea"/>
                        </a:rPr>
                        <a:t>つまで使用可能です。</a:t>
                      </a:r>
                      <a:br>
                        <a:rPr lang="ja-JP" altLang="en-US" sz="700" dirty="0">
                          <a:effectLst/>
                          <a:latin typeface="+mn-ea"/>
                          <a:ea typeface="+mn-ea"/>
                        </a:rPr>
                      </a:br>
                      <a:r>
                        <a:rPr lang="en-US" altLang="ja-JP" sz="700" dirty="0">
                          <a:effectLst/>
                          <a:latin typeface="+mn-ea"/>
                          <a:ea typeface="+mn-ea"/>
                        </a:rPr>
                        <a:t>※</a:t>
                      </a:r>
                      <a:r>
                        <a:rPr lang="ja-JP" altLang="en-US" sz="700" dirty="0">
                          <a:effectLst/>
                          <a:latin typeface="+mn-ea"/>
                          <a:ea typeface="+mn-ea"/>
                        </a:rPr>
                        <a:t>記号を使用する場合、半角を推奨とします。　</a:t>
                      </a:r>
                    </a:p>
                  </a:txBody>
                  <a:tcPr marL="76200" marR="76200" marT="31750" marB="31750" anchor="ctr">
                    <a:noFill/>
                  </a:tcPr>
                </a:tc>
                <a:tc hMerge="1">
                  <a:txBody>
                    <a:bodyPr/>
                    <a:lstStyle/>
                    <a:p>
                      <a:endParaRPr kumimoji="1" lang="ja-JP" altLang="en-US"/>
                    </a:p>
                  </a:txBody>
                  <a:tcPr/>
                </a:tc>
                <a:extLst>
                  <a:ext uri="{0D108BD9-81ED-4DB2-BD59-A6C34878D82A}">
                    <a16:rowId xmlns:a16="http://schemas.microsoft.com/office/drawing/2014/main" val="3832874063"/>
                  </a:ext>
                </a:extLst>
              </a:tr>
              <a:tr h="144000">
                <a:tc>
                  <a:txBody>
                    <a:bodyPr/>
                    <a:lstStyle/>
                    <a:p>
                      <a:pPr algn="l" fontAlgn="t" latinLnBrk="1"/>
                      <a:r>
                        <a:rPr lang="ja-JP" altLang="en-US" sz="700" dirty="0">
                          <a:effectLst/>
                          <a:latin typeface="+mn-ea"/>
                          <a:ea typeface="+mn-ea"/>
                        </a:rPr>
                        <a:t>注意事項</a:t>
                      </a:r>
                    </a:p>
                  </a:txBody>
                  <a:tcPr marL="76200" marR="76200" marT="31750" marB="31750">
                    <a:noFill/>
                  </a:tcPr>
                </a:tc>
                <a:tc gridSpan="2">
                  <a:txBody>
                    <a:bodyPr/>
                    <a:lstStyle/>
                    <a:p>
                      <a:pPr algn="l" fontAlgn="t" latinLnBrk="1">
                        <a:spcAft>
                          <a:spcPts val="1125"/>
                        </a:spcAft>
                        <a:buFont typeface="Arial" panose="020B0604020202020204" pitchFamily="34" charset="0"/>
                        <a:buNone/>
                      </a:pPr>
                      <a:r>
                        <a:rPr kumimoji="1" lang="en-US" altLang="ja-JP" sz="700" kern="1200" dirty="0">
                          <a:solidFill>
                            <a:srgbClr val="00B050"/>
                          </a:solidFill>
                          <a:effectLst/>
                          <a:highlight>
                            <a:srgbClr val="FFFF00"/>
                          </a:highlight>
                          <a:latin typeface="+mn-ea"/>
                          <a:ea typeface="+mn-ea"/>
                          <a:cs typeface="+mn-cs"/>
                        </a:rPr>
                        <a:t>PC</a:t>
                      </a:r>
                      <a:r>
                        <a:rPr kumimoji="1" lang="ja-JP" altLang="en-US" sz="700" kern="1200" dirty="0">
                          <a:solidFill>
                            <a:srgbClr val="00B050"/>
                          </a:solidFill>
                          <a:effectLst/>
                          <a:highlight>
                            <a:srgbClr val="FFFF00"/>
                          </a:highlight>
                          <a:latin typeface="+mn-ea"/>
                          <a:ea typeface="+mn-ea"/>
                          <a:cs typeface="+mn-cs"/>
                        </a:rPr>
                        <a:t>への配信時は、</a:t>
                      </a:r>
                      <a:r>
                        <a:rPr lang="ja-JP" altLang="en-US" sz="700" dirty="0">
                          <a:solidFill>
                            <a:srgbClr val="00B050"/>
                          </a:solidFill>
                          <a:effectLst/>
                          <a:highlight>
                            <a:srgbClr val="FFFF00"/>
                          </a:highlight>
                          <a:latin typeface="+mn-ea"/>
                          <a:ea typeface="+mn-ea"/>
                        </a:rPr>
                        <a:t>タイトル冒頭に「・」が自動で付与されます。文字数にはカウントされません</a:t>
                      </a:r>
                      <a:r>
                        <a:rPr lang="ja-JP" altLang="en-US" sz="700" dirty="0">
                          <a:effectLst/>
                          <a:highlight>
                            <a:srgbClr val="FFFF00"/>
                          </a:highlight>
                          <a:latin typeface="+mn-ea"/>
                          <a:ea typeface="+mn-ea"/>
                        </a:rPr>
                        <a:t>。</a:t>
                      </a:r>
                    </a:p>
                  </a:txBody>
                  <a:tcPr marL="76200" marR="76200" marT="31750" marB="31750" anchor="ctr">
                    <a:noFill/>
                  </a:tcPr>
                </a:tc>
                <a:tc hMerge="1">
                  <a:txBody>
                    <a:bodyPr/>
                    <a:lstStyle/>
                    <a:p>
                      <a:endParaRPr kumimoji="1" lang="ja-JP" altLang="en-US"/>
                    </a:p>
                  </a:txBody>
                  <a:tcPr/>
                </a:tc>
                <a:extLst>
                  <a:ext uri="{0D108BD9-81ED-4DB2-BD59-A6C34878D82A}">
                    <a16:rowId xmlns:a16="http://schemas.microsoft.com/office/drawing/2014/main" val="440333164"/>
                  </a:ext>
                </a:extLst>
              </a:tr>
              <a:tr h="95168">
                <a:tc gridSpan="3">
                  <a:txBody>
                    <a:bodyPr/>
                    <a:lstStyle/>
                    <a:p>
                      <a:pPr algn="l"/>
                      <a:r>
                        <a:rPr lang="ja-JP" altLang="en-US" sz="700" b="1">
                          <a:effectLst/>
                          <a:latin typeface="+mn-ea"/>
                          <a:ea typeface="+mn-ea"/>
                        </a:rPr>
                        <a:t>最終リンク先</a:t>
                      </a:r>
                      <a:r>
                        <a:rPr lang="en-US" altLang="ja-JP" sz="700" b="1">
                          <a:effectLst/>
                          <a:latin typeface="+mn-ea"/>
                          <a:ea typeface="+mn-ea"/>
                        </a:rPr>
                        <a:t>URL</a:t>
                      </a:r>
                      <a:r>
                        <a:rPr lang="ja-JP" altLang="en-US" sz="700" b="1">
                          <a:effectLst/>
                          <a:latin typeface="+mn-ea"/>
                          <a:ea typeface="+mn-ea"/>
                        </a:rPr>
                        <a:t>（入稿必須）</a:t>
                      </a:r>
                    </a:p>
                  </a:txBody>
                  <a:tcPr marL="63500" marR="63500" marT="31750" marB="3175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10397034"/>
                  </a:ext>
                </a:extLst>
              </a:tr>
              <a:tr h="125499">
                <a:tc>
                  <a:txBody>
                    <a:bodyPr/>
                    <a:lstStyle/>
                    <a:p>
                      <a:pPr algn="l" fontAlgn="t" latinLnBrk="1"/>
                      <a:r>
                        <a:rPr lang="ja-JP" altLang="en-US" sz="700" dirty="0">
                          <a:effectLst/>
                          <a:latin typeface="+mn-ea"/>
                          <a:ea typeface="+mn-ea"/>
                        </a:rPr>
                        <a:t>文字数</a:t>
                      </a:r>
                    </a:p>
                  </a:txBody>
                  <a:tcPr marL="76200" marR="76200" marT="31750" marB="31750">
                    <a:noFill/>
                  </a:tcPr>
                </a:tc>
                <a:tc gridSpan="2">
                  <a:txBody>
                    <a:bodyPr/>
                    <a:lstStyle/>
                    <a:p>
                      <a:pPr algn="l" fontAlgn="t" latinLnBrk="1"/>
                      <a:r>
                        <a:rPr lang="en-US" altLang="ja-JP" sz="700">
                          <a:effectLst/>
                          <a:latin typeface="+mn-ea"/>
                          <a:ea typeface="+mn-ea"/>
                        </a:rPr>
                        <a:t>1024</a:t>
                      </a:r>
                      <a:r>
                        <a:rPr lang="ja-JP" altLang="en-US" sz="700">
                          <a:effectLst/>
                          <a:latin typeface="+mn-ea"/>
                          <a:ea typeface="+mn-ea"/>
                        </a:rPr>
                        <a:t>文字以内</a:t>
                      </a: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248529387"/>
                  </a:ext>
                </a:extLst>
              </a:tr>
              <a:tr h="173322">
                <a:tc>
                  <a:txBody>
                    <a:bodyPr/>
                    <a:lstStyle/>
                    <a:p>
                      <a:pPr algn="l" fontAlgn="t" latinLnBrk="1"/>
                      <a:r>
                        <a:rPr lang="ja-JP" altLang="en-US" sz="700">
                          <a:effectLst/>
                          <a:latin typeface="+mn-ea"/>
                          <a:ea typeface="+mn-ea"/>
                        </a:rPr>
                        <a:t>使用可能文字</a:t>
                      </a:r>
                    </a:p>
                  </a:txBody>
                  <a:tcPr marL="76200" marR="76200" marT="31750" marB="31750">
                    <a:noFill/>
                  </a:tcPr>
                </a:tc>
                <a:tc gridSpan="2">
                  <a:txBody>
                    <a:bodyPr/>
                    <a:lstStyle/>
                    <a:p>
                      <a:pPr algn="l" fontAlgn="t" latinLnBrk="1"/>
                      <a:r>
                        <a:rPr lang="ja-JP" altLang="en-US" sz="700">
                          <a:effectLst/>
                          <a:latin typeface="+mn-ea"/>
                          <a:ea typeface="+mn-ea"/>
                        </a:rPr>
                        <a:t>半角英数記号（</a:t>
                      </a:r>
                      <a:r>
                        <a:rPr lang="en-US" altLang="ja-JP" sz="700">
                          <a:effectLst/>
                          <a:latin typeface="+mn-ea"/>
                          <a:ea typeface="+mn-ea"/>
                        </a:rPr>
                        <a:t>RFC3986</a:t>
                      </a:r>
                      <a:r>
                        <a:rPr lang="ja-JP" altLang="en-US" sz="700">
                          <a:effectLst/>
                          <a:latin typeface="+mn-ea"/>
                          <a:ea typeface="+mn-ea"/>
                        </a:rPr>
                        <a:t>および </a:t>
                      </a:r>
                      <a:r>
                        <a:rPr lang="en-US" altLang="ja-JP" sz="700">
                          <a:effectLst/>
                          <a:latin typeface="+mn-ea"/>
                          <a:ea typeface="+mn-ea"/>
                        </a:rPr>
                        <a:t>{}</a:t>
                      </a:r>
                      <a:r>
                        <a:rPr lang="ja-JP" altLang="en-US" sz="700">
                          <a:effectLst/>
                          <a:latin typeface="+mn-ea"/>
                          <a:ea typeface="+mn-ea"/>
                        </a:rPr>
                        <a:t>（</a:t>
                      </a:r>
                      <a:r>
                        <a:rPr lang="en-US" altLang="ja-JP" sz="700">
                          <a:effectLst/>
                          <a:latin typeface="+mn-ea"/>
                          <a:ea typeface="+mn-ea"/>
                        </a:rPr>
                        <a:t>※</a:t>
                      </a:r>
                      <a:r>
                        <a:rPr lang="ja-JP" altLang="en-US" sz="700">
                          <a:effectLst/>
                          <a:latin typeface="+mn-ea"/>
                          <a:ea typeface="+mn-ea"/>
                        </a:rPr>
                        <a:t>但し </a:t>
                      </a:r>
                      <a:r>
                        <a:rPr lang="en-US" altLang="ja-JP" sz="700">
                          <a:effectLst/>
                          <a:latin typeface="+mn-ea"/>
                          <a:ea typeface="+mn-ea"/>
                        </a:rPr>
                        <a:t>[] </a:t>
                      </a:r>
                      <a:r>
                        <a:rPr lang="ja-JP" altLang="en-US" sz="700">
                          <a:effectLst/>
                          <a:latin typeface="+mn-ea"/>
                          <a:ea typeface="+mn-ea"/>
                        </a:rPr>
                        <a:t>は使用不可））</a:t>
                      </a: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2833127089"/>
                  </a:ext>
                </a:extLst>
              </a:tr>
              <a:tr h="204036">
                <a:tc>
                  <a:txBody>
                    <a:bodyPr/>
                    <a:lstStyle/>
                    <a:p>
                      <a:pPr algn="l" fontAlgn="t" latinLnBrk="1"/>
                      <a:r>
                        <a:rPr lang="ja-JP" altLang="en-US" sz="700">
                          <a:effectLst/>
                          <a:latin typeface="+mn-ea"/>
                          <a:ea typeface="+mn-ea"/>
                        </a:rPr>
                        <a:t>注意事項</a:t>
                      </a:r>
                    </a:p>
                  </a:txBody>
                  <a:tcPr marL="76200" marR="76200" marT="31750" marB="31750">
                    <a:noFill/>
                  </a:tcPr>
                </a:tc>
                <a:tc gridSpan="2">
                  <a:txBody>
                    <a:bodyPr/>
                    <a:lstStyle/>
                    <a:p>
                      <a:pPr algn="l" fontAlgn="t" latinLnBrk="1"/>
                      <a:r>
                        <a:rPr lang="ja-JP" altLang="en-US" sz="700" dirty="0">
                          <a:effectLst/>
                          <a:latin typeface="+mn-ea"/>
                          <a:ea typeface="+mn-ea"/>
                        </a:rPr>
                        <a:t>「</a:t>
                      </a:r>
                      <a:r>
                        <a:rPr lang="en-US" altLang="ja-JP" sz="700" dirty="0">
                          <a:effectLst/>
                          <a:latin typeface="+mn-ea"/>
                          <a:ea typeface="+mn-ea"/>
                        </a:rPr>
                        <a:t>.</a:t>
                      </a:r>
                      <a:r>
                        <a:rPr lang="ja-JP" altLang="en-US" sz="700" dirty="0">
                          <a:effectLst/>
                          <a:latin typeface="+mn-ea"/>
                          <a:ea typeface="+mn-ea"/>
                        </a:rPr>
                        <a:t>」（ドット）で始まる</a:t>
                      </a:r>
                      <a:r>
                        <a:rPr lang="en-US" altLang="ja-JP" sz="700" dirty="0">
                          <a:effectLst/>
                          <a:latin typeface="+mn-ea"/>
                          <a:ea typeface="+mn-ea"/>
                        </a:rPr>
                        <a:t>URL</a:t>
                      </a:r>
                      <a:r>
                        <a:rPr lang="ja-JP" altLang="en-US" sz="700" dirty="0">
                          <a:effectLst/>
                          <a:latin typeface="+mn-ea"/>
                          <a:ea typeface="+mn-ea"/>
                        </a:rPr>
                        <a:t>は使用できません。</a:t>
                      </a:r>
                      <a:r>
                        <a:rPr lang="en-US" altLang="ja-JP" sz="700" dirty="0">
                          <a:effectLst/>
                          <a:latin typeface="+mn-ea"/>
                          <a:ea typeface="+mn-ea"/>
                        </a:rPr>
                        <a:t>URL</a:t>
                      </a:r>
                      <a:r>
                        <a:rPr lang="ja-JP" altLang="en-US" sz="700" dirty="0">
                          <a:effectLst/>
                          <a:latin typeface="+mn-ea"/>
                          <a:ea typeface="+mn-ea"/>
                        </a:rPr>
                        <a:t>内の日本語表記など、</a:t>
                      </a:r>
                      <a:r>
                        <a:rPr lang="en-US" altLang="ja-JP" sz="700" dirty="0">
                          <a:effectLst/>
                          <a:latin typeface="+mn-ea"/>
                          <a:ea typeface="+mn-ea"/>
                        </a:rPr>
                        <a:t>RFC3986</a:t>
                      </a:r>
                      <a:r>
                        <a:rPr lang="ja-JP" altLang="en-US" sz="700" dirty="0">
                          <a:effectLst/>
                          <a:latin typeface="+mn-ea"/>
                          <a:ea typeface="+mn-ea"/>
                        </a:rPr>
                        <a:t>に準拠していない</a:t>
                      </a:r>
                      <a:r>
                        <a:rPr lang="en-US" altLang="ja-JP" sz="700" dirty="0">
                          <a:effectLst/>
                          <a:latin typeface="+mn-ea"/>
                          <a:ea typeface="+mn-ea"/>
                        </a:rPr>
                        <a:t>URL</a:t>
                      </a:r>
                      <a:r>
                        <a:rPr lang="ja-JP" altLang="en-US" sz="700" dirty="0">
                          <a:effectLst/>
                          <a:latin typeface="+mn-ea"/>
                          <a:ea typeface="+mn-ea"/>
                        </a:rPr>
                        <a:t>は登録できません。</a:t>
                      </a: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3175821355"/>
                  </a:ext>
                </a:extLst>
              </a:tr>
            </a:tbl>
          </a:graphicData>
        </a:graphic>
      </p:graphicFrame>
      <p:sp>
        <p:nvSpPr>
          <p:cNvPr id="4" name="テキスト ボックス 3">
            <a:extLst>
              <a:ext uri="{FF2B5EF4-FFF2-40B4-BE49-F238E27FC236}">
                <a16:creationId xmlns:a16="http://schemas.microsoft.com/office/drawing/2014/main" id="{EA95B6D8-7636-585C-1C58-CC833DE9D33D}"/>
              </a:ext>
            </a:extLst>
          </p:cNvPr>
          <p:cNvSpPr txBox="1"/>
          <p:nvPr/>
        </p:nvSpPr>
        <p:spPr>
          <a:xfrm>
            <a:off x="3612435" y="4650322"/>
            <a:ext cx="2002900" cy="630942"/>
          </a:xfrm>
          <a:prstGeom prst="rect">
            <a:avLst/>
          </a:prstGeom>
          <a:noFill/>
        </p:spPr>
        <p:txBody>
          <a:bodyPr wrap="square">
            <a:spAutoFit/>
          </a:bodyPr>
          <a:lstStyle/>
          <a:p>
            <a:r>
              <a:rPr lang="ja-JP" altLang="en-US" sz="700">
                <a:solidFill>
                  <a:schemeClr val="dk1"/>
                </a:solidFill>
                <a:latin typeface="+mn-ea"/>
              </a:rPr>
              <a:t>・　［ ］（全角）</a:t>
            </a:r>
            <a:r>
              <a:rPr lang="en-US" altLang="ja-JP" sz="700">
                <a:solidFill>
                  <a:schemeClr val="dk1"/>
                </a:solidFill>
                <a:latin typeface="+mn-ea"/>
              </a:rPr>
              <a:t>[ ]</a:t>
            </a:r>
            <a:r>
              <a:rPr lang="ja-JP" altLang="en-US" sz="700">
                <a:solidFill>
                  <a:schemeClr val="dk1"/>
                </a:solidFill>
                <a:latin typeface="+mn-ea"/>
              </a:rPr>
              <a:t>（半角）</a:t>
            </a:r>
            <a:br>
              <a:rPr lang="en-US" altLang="ja-JP" sz="700">
                <a:solidFill>
                  <a:schemeClr val="dk1"/>
                </a:solidFill>
                <a:latin typeface="+mn-ea"/>
              </a:rPr>
            </a:br>
            <a:r>
              <a:rPr lang="ja-JP" altLang="en-US" sz="700">
                <a:solidFill>
                  <a:schemeClr val="dk1"/>
                </a:solidFill>
                <a:latin typeface="+mn-ea"/>
              </a:rPr>
              <a:t>・　“ ”（全角）“（半角）</a:t>
            </a:r>
            <a:br>
              <a:rPr lang="en-US" altLang="ja-JP" sz="700">
                <a:solidFill>
                  <a:schemeClr val="dk1"/>
                </a:solidFill>
                <a:latin typeface="+mn-ea"/>
              </a:rPr>
            </a:br>
            <a:r>
              <a:rPr lang="ja-JP" altLang="en-US" sz="700">
                <a:solidFill>
                  <a:schemeClr val="dk1"/>
                </a:solidFill>
                <a:latin typeface="+mn-ea"/>
              </a:rPr>
              <a:t>・　！（全角）</a:t>
            </a:r>
            <a:r>
              <a:rPr lang="en-US" altLang="ja-JP" sz="700">
                <a:solidFill>
                  <a:schemeClr val="dk1"/>
                </a:solidFill>
                <a:latin typeface="+mn-ea"/>
              </a:rPr>
              <a:t>!</a:t>
            </a:r>
            <a:r>
              <a:rPr lang="ja-JP" altLang="en-US" sz="700">
                <a:solidFill>
                  <a:schemeClr val="dk1"/>
                </a:solidFill>
                <a:latin typeface="+mn-ea"/>
              </a:rPr>
              <a:t>（半角）</a:t>
            </a:r>
            <a:br>
              <a:rPr lang="en-US" altLang="ja-JP" sz="700">
                <a:solidFill>
                  <a:schemeClr val="dk1"/>
                </a:solidFill>
                <a:latin typeface="+mn-ea"/>
              </a:rPr>
            </a:br>
            <a:r>
              <a:rPr lang="ja-JP" altLang="en-US" sz="700">
                <a:solidFill>
                  <a:schemeClr val="dk1"/>
                </a:solidFill>
                <a:latin typeface="+mn-ea"/>
              </a:rPr>
              <a:t>・　／（全角）</a:t>
            </a:r>
            <a:r>
              <a:rPr lang="en-US" altLang="ja-JP" sz="700">
                <a:solidFill>
                  <a:schemeClr val="dk1"/>
                </a:solidFill>
                <a:latin typeface="+mn-ea"/>
              </a:rPr>
              <a:t>/</a:t>
            </a:r>
            <a:r>
              <a:rPr lang="ja-JP" altLang="en-US" sz="700">
                <a:solidFill>
                  <a:schemeClr val="dk1"/>
                </a:solidFill>
                <a:latin typeface="+mn-ea"/>
              </a:rPr>
              <a:t>（半角）</a:t>
            </a:r>
            <a:br>
              <a:rPr lang="en-US" altLang="ja-JP" sz="700">
                <a:solidFill>
                  <a:schemeClr val="dk1"/>
                </a:solidFill>
                <a:latin typeface="+mn-ea"/>
              </a:rPr>
            </a:br>
            <a:r>
              <a:rPr lang="ja-JP" altLang="en-US" sz="700">
                <a:solidFill>
                  <a:schemeClr val="dk1"/>
                </a:solidFill>
                <a:latin typeface="+mn-ea"/>
              </a:rPr>
              <a:t>・　｛ ｝（全角）</a:t>
            </a:r>
            <a:r>
              <a:rPr lang="en-US" altLang="ja-JP" sz="700">
                <a:solidFill>
                  <a:schemeClr val="dk1"/>
                </a:solidFill>
                <a:latin typeface="+mn-ea"/>
              </a:rPr>
              <a:t>{}</a:t>
            </a:r>
            <a:r>
              <a:rPr lang="ja-JP" altLang="en-US" sz="700">
                <a:solidFill>
                  <a:schemeClr val="dk1"/>
                </a:solidFill>
                <a:latin typeface="+mn-ea"/>
              </a:rPr>
              <a:t>（半角）</a:t>
            </a:r>
          </a:p>
        </p:txBody>
      </p:sp>
      <p:sp>
        <p:nvSpPr>
          <p:cNvPr id="6" name="テキスト ボックス 5">
            <a:extLst>
              <a:ext uri="{FF2B5EF4-FFF2-40B4-BE49-F238E27FC236}">
                <a16:creationId xmlns:a16="http://schemas.microsoft.com/office/drawing/2014/main" id="{BBDD3AB8-B7F3-B0D9-6938-9AB4F42D490A}"/>
              </a:ext>
            </a:extLst>
          </p:cNvPr>
          <p:cNvSpPr txBox="1"/>
          <p:nvPr/>
        </p:nvSpPr>
        <p:spPr>
          <a:xfrm>
            <a:off x="4933941" y="4650322"/>
            <a:ext cx="2002900" cy="523220"/>
          </a:xfrm>
          <a:prstGeom prst="rect">
            <a:avLst/>
          </a:prstGeom>
          <a:noFill/>
        </p:spPr>
        <p:txBody>
          <a:bodyPr wrap="square">
            <a:spAutoFit/>
          </a:bodyPr>
          <a:lstStyle/>
          <a:p>
            <a:r>
              <a:rPr lang="ja-JP" altLang="en-US" sz="700">
                <a:solidFill>
                  <a:schemeClr val="dk1"/>
                </a:solidFill>
                <a:latin typeface="+mn-ea"/>
              </a:rPr>
              <a:t>・　＜＞（全角）</a:t>
            </a:r>
            <a:r>
              <a:rPr lang="en-US" altLang="ja-JP" sz="700">
                <a:solidFill>
                  <a:schemeClr val="dk1"/>
                </a:solidFill>
                <a:latin typeface="+mn-ea"/>
              </a:rPr>
              <a:t>&lt;&gt;</a:t>
            </a:r>
            <a:r>
              <a:rPr lang="ja-JP" altLang="en-US" sz="700">
                <a:solidFill>
                  <a:schemeClr val="dk1"/>
                </a:solidFill>
                <a:latin typeface="+mn-ea"/>
              </a:rPr>
              <a:t>（半角）</a:t>
            </a:r>
            <a:br>
              <a:rPr lang="en-US" altLang="ja-JP" sz="700">
                <a:solidFill>
                  <a:schemeClr val="dk1"/>
                </a:solidFill>
                <a:latin typeface="+mn-ea"/>
              </a:rPr>
            </a:br>
            <a:r>
              <a:rPr lang="ja-JP" altLang="en-US" sz="700">
                <a:solidFill>
                  <a:schemeClr val="dk1"/>
                </a:solidFill>
                <a:latin typeface="+mn-ea"/>
              </a:rPr>
              <a:t>・　</a:t>
            </a:r>
            <a:r>
              <a:rPr lang="en-US" altLang="ja-JP" sz="700">
                <a:solidFill>
                  <a:schemeClr val="dk1"/>
                </a:solidFill>
                <a:latin typeface="+mn-ea"/>
              </a:rPr>
              <a:t>【】</a:t>
            </a:r>
            <a:r>
              <a:rPr lang="ja-JP" altLang="en-US" sz="700">
                <a:solidFill>
                  <a:schemeClr val="dk1"/>
                </a:solidFill>
                <a:latin typeface="+mn-ea"/>
              </a:rPr>
              <a:t>（全角）</a:t>
            </a:r>
            <a:br>
              <a:rPr lang="en-US" altLang="ja-JP" sz="700">
                <a:solidFill>
                  <a:schemeClr val="dk1"/>
                </a:solidFill>
                <a:latin typeface="+mn-ea"/>
              </a:rPr>
            </a:br>
            <a:r>
              <a:rPr lang="ja-JP" altLang="en-US" sz="700">
                <a:solidFill>
                  <a:schemeClr val="dk1"/>
                </a:solidFill>
                <a:latin typeface="+mn-ea"/>
              </a:rPr>
              <a:t>・　</a:t>
            </a:r>
            <a:r>
              <a:rPr lang="en-US" altLang="ja-JP" sz="700">
                <a:solidFill>
                  <a:schemeClr val="dk1"/>
                </a:solidFill>
                <a:latin typeface="+mn-ea"/>
              </a:rPr>
              <a:t>〈〉</a:t>
            </a:r>
            <a:r>
              <a:rPr lang="ja-JP" altLang="en-US" sz="700">
                <a:solidFill>
                  <a:schemeClr val="dk1"/>
                </a:solidFill>
                <a:latin typeface="+mn-ea"/>
              </a:rPr>
              <a:t>（全角）</a:t>
            </a:r>
            <a:br>
              <a:rPr lang="en-US" altLang="ja-JP" sz="700">
                <a:solidFill>
                  <a:schemeClr val="dk1"/>
                </a:solidFill>
                <a:latin typeface="+mn-ea"/>
              </a:rPr>
            </a:br>
            <a:r>
              <a:rPr lang="ja-JP" altLang="en-US" sz="700">
                <a:solidFill>
                  <a:schemeClr val="dk1"/>
                </a:solidFill>
                <a:latin typeface="+mn-ea"/>
              </a:rPr>
              <a:t>・　</a:t>
            </a:r>
            <a:r>
              <a:rPr lang="en-US" altLang="ja-JP" sz="700">
                <a:solidFill>
                  <a:schemeClr val="dk1"/>
                </a:solidFill>
                <a:latin typeface="+mn-ea"/>
              </a:rPr>
              <a:t>〔〕</a:t>
            </a:r>
            <a:r>
              <a:rPr lang="ja-JP" altLang="en-US" sz="700">
                <a:solidFill>
                  <a:schemeClr val="dk1"/>
                </a:solidFill>
                <a:latin typeface="+mn-ea"/>
              </a:rPr>
              <a:t>（全角）</a:t>
            </a:r>
          </a:p>
        </p:txBody>
      </p:sp>
      <p:sp>
        <p:nvSpPr>
          <p:cNvPr id="3" name="四角形: 角を丸くする 2">
            <a:extLst>
              <a:ext uri="{FF2B5EF4-FFF2-40B4-BE49-F238E27FC236}">
                <a16:creationId xmlns:a16="http://schemas.microsoft.com/office/drawing/2014/main" id="{F1EA7D47-28B7-B359-63F1-1FD265227154}"/>
              </a:ext>
            </a:extLst>
          </p:cNvPr>
          <p:cNvSpPr/>
          <p:nvPr/>
        </p:nvSpPr>
        <p:spPr>
          <a:xfrm>
            <a:off x="10136372" y="626575"/>
            <a:ext cx="1864242" cy="36579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a:latin typeface="+mn-ea"/>
              </a:rPr>
              <a:t>緑文字</a:t>
            </a:r>
            <a:r>
              <a:rPr lang="ja-JP" altLang="en-US" sz="900">
                <a:latin typeface="+mn-ea"/>
              </a:rPr>
              <a:t>：</a:t>
            </a:r>
            <a:endParaRPr lang="en-US" altLang="ja-JP" sz="900">
              <a:latin typeface="+mn-ea"/>
            </a:endParaRPr>
          </a:p>
          <a:p>
            <a:pPr algn="ctr"/>
            <a:r>
              <a:rPr lang="ja-JP" altLang="en-US" sz="900">
                <a:latin typeface="+mn-ea"/>
              </a:rPr>
              <a:t>トピックスPR</a:t>
            </a:r>
            <a:r>
              <a:rPr lang="en-US" altLang="ja-JP" sz="900">
                <a:latin typeface="+mn-ea"/>
              </a:rPr>
              <a:t>SP</a:t>
            </a:r>
            <a:r>
              <a:rPr kumimoji="1" lang="ja-JP" altLang="en-US" sz="900">
                <a:latin typeface="+mn-ea"/>
              </a:rPr>
              <a:t>との差分</a:t>
            </a:r>
          </a:p>
        </p:txBody>
      </p:sp>
    </p:spTree>
    <p:extLst>
      <p:ext uri="{BB962C8B-B14F-4D97-AF65-F5344CB8AC3E}">
        <p14:creationId xmlns:p14="http://schemas.microsoft.com/office/powerpoint/2010/main" val="11770849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5B7A0-717B-B560-5706-B19B01A7073F}"/>
            </a:ext>
          </a:extLst>
        </p:cNvPr>
        <p:cNvGrpSpPr/>
        <p:nvPr/>
      </p:nvGrpSpPr>
      <p:grpSpPr>
        <a:xfrm>
          <a:off x="0" y="0"/>
          <a:ext cx="0" cy="0"/>
          <a:chOff x="0" y="0"/>
          <a:chExt cx="0" cy="0"/>
        </a:xfrm>
      </p:grpSpPr>
      <p:pic>
        <p:nvPicPr>
          <p:cNvPr id="13" name="図プレースホルダー 8" descr="アイコン&#10;&#10;自動的に生成された説明">
            <a:extLst>
              <a:ext uri="{FF2B5EF4-FFF2-40B4-BE49-F238E27FC236}">
                <a16:creationId xmlns:a16="http://schemas.microsoft.com/office/drawing/2014/main" id="{0DF7C6B9-F8AE-3457-A5D6-F87E116146E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5" name="テキスト プレースホルダー 1">
            <a:extLst>
              <a:ext uri="{FF2B5EF4-FFF2-40B4-BE49-F238E27FC236}">
                <a16:creationId xmlns:a16="http://schemas.microsoft.com/office/drawing/2014/main" id="{1D5EA09C-F6CB-69EE-448F-7EACA4BE292D}"/>
              </a:ext>
            </a:extLst>
          </p:cNvPr>
          <p:cNvSpPr txBox="1">
            <a:spLocks noGrp="1"/>
          </p:cNvSpPr>
          <p:nvPr>
            <p:ph type="body" sz="quarter" idx="10"/>
          </p:nvPr>
        </p:nvSpPr>
        <p:spPr>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ja-JP" altLang="en-US">
                <a:solidFill>
                  <a:srgbClr val="00003E"/>
                </a:solidFill>
                <a:latin typeface="Meiryo" panose="020B0604030504040204" pitchFamily="34" charset="-128"/>
                <a:ea typeface="Meiryo" panose="020B0604030504040204" pitchFamily="34" charset="-128"/>
              </a:rPr>
              <a:t>入稿規定 </a:t>
            </a:r>
            <a:r>
              <a:rPr lang="ja-JP" altLang="en-US">
                <a:solidFill>
                  <a:srgbClr val="00003E"/>
                </a:solidFill>
              </a:rPr>
              <a:t>②</a:t>
            </a:r>
            <a:endParaRPr kumimoji="1" lang="ja-JP" altLang="en-US">
              <a:solidFill>
                <a:srgbClr val="00003E"/>
              </a:solidFill>
              <a:latin typeface="Meiryo" panose="020B0604030504040204" pitchFamily="34" charset="-128"/>
              <a:ea typeface="Meiryo" panose="020B0604030504040204" pitchFamily="34" charset="-128"/>
            </a:endParaRPr>
          </a:p>
        </p:txBody>
      </p:sp>
      <p:sp>
        <p:nvSpPr>
          <p:cNvPr id="12" name="テキスト プレースホルダー 5">
            <a:extLst>
              <a:ext uri="{FF2B5EF4-FFF2-40B4-BE49-F238E27FC236}">
                <a16:creationId xmlns:a16="http://schemas.microsoft.com/office/drawing/2014/main" id="{833E4AB1-DF30-DDF5-F3BA-0881B002EF88}"/>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a:t>概要</a:t>
            </a:r>
          </a:p>
        </p:txBody>
      </p:sp>
      <p:graphicFrame>
        <p:nvGraphicFramePr>
          <p:cNvPr id="15" name="表 14">
            <a:extLst>
              <a:ext uri="{FF2B5EF4-FFF2-40B4-BE49-F238E27FC236}">
                <a16:creationId xmlns:a16="http://schemas.microsoft.com/office/drawing/2014/main" id="{D7116B87-CB30-D17A-2634-6B26B2E74848}"/>
              </a:ext>
            </a:extLst>
          </p:cNvPr>
          <p:cNvGraphicFramePr>
            <a:graphicFrameLocks noGrp="1"/>
          </p:cNvGraphicFramePr>
          <p:nvPr>
            <p:extLst>
              <p:ext uri="{D42A27DB-BD31-4B8C-83A1-F6EECF244321}">
                <p14:modId xmlns:p14="http://schemas.microsoft.com/office/powerpoint/2010/main" val="4025354452"/>
              </p:ext>
            </p:extLst>
          </p:nvPr>
        </p:nvGraphicFramePr>
        <p:xfrm>
          <a:off x="1455558" y="908601"/>
          <a:ext cx="8602841" cy="5412151"/>
        </p:xfrm>
        <a:graphic>
          <a:graphicData uri="http://schemas.openxmlformats.org/drawingml/2006/table">
            <a:tbl>
              <a:tblPr firstRow="1" bandRow="1">
                <a:tableStyleId>{16D9F66E-5EB9-4882-86FB-DCBF35E3C3E4}</a:tableStyleId>
              </a:tblPr>
              <a:tblGrid>
                <a:gridCol w="1954732">
                  <a:extLst>
                    <a:ext uri="{9D8B030D-6E8A-4147-A177-3AD203B41FA5}">
                      <a16:colId xmlns:a16="http://schemas.microsoft.com/office/drawing/2014/main" val="2190090662"/>
                    </a:ext>
                  </a:extLst>
                </a:gridCol>
                <a:gridCol w="1954732">
                  <a:extLst>
                    <a:ext uri="{9D8B030D-6E8A-4147-A177-3AD203B41FA5}">
                      <a16:colId xmlns:a16="http://schemas.microsoft.com/office/drawing/2014/main" val="1448114287"/>
                    </a:ext>
                  </a:extLst>
                </a:gridCol>
                <a:gridCol w="4693377">
                  <a:extLst>
                    <a:ext uri="{9D8B030D-6E8A-4147-A177-3AD203B41FA5}">
                      <a16:colId xmlns:a16="http://schemas.microsoft.com/office/drawing/2014/main" val="3642628450"/>
                    </a:ext>
                  </a:extLst>
                </a:gridCol>
              </a:tblGrid>
              <a:tr h="217466">
                <a:tc gridSpan="3">
                  <a:txBody>
                    <a:bodyPr/>
                    <a:lstStyle/>
                    <a:p>
                      <a:pPr algn="l"/>
                      <a:r>
                        <a:rPr lang="ja-JP" altLang="en-US" sz="700">
                          <a:effectLst/>
                          <a:latin typeface="+mn-ea"/>
                          <a:ea typeface="+mn-ea"/>
                        </a:rPr>
                        <a:t>表示</a:t>
                      </a:r>
                      <a:r>
                        <a:rPr lang="en-US" sz="700">
                          <a:effectLst/>
                          <a:latin typeface="+mn-ea"/>
                          <a:ea typeface="+mn-ea"/>
                        </a:rPr>
                        <a:t>URL（</a:t>
                      </a:r>
                      <a:r>
                        <a:rPr lang="ja-JP" altLang="en-US" sz="700">
                          <a:effectLst/>
                          <a:latin typeface="+mn-ea"/>
                          <a:ea typeface="+mn-ea"/>
                        </a:rPr>
                        <a:t>入稿不要）</a:t>
                      </a:r>
                    </a:p>
                  </a:txBody>
                  <a:tcPr marL="63500" marR="63500" marT="31750" marB="3175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216414798"/>
                  </a:ext>
                </a:extLst>
              </a:tr>
              <a:tr h="219159">
                <a:tc gridSpan="3">
                  <a:txBody>
                    <a:bodyPr/>
                    <a:lstStyle/>
                    <a:p>
                      <a:pPr algn="l" fontAlgn="t" latinLnBrk="1"/>
                      <a:r>
                        <a:rPr lang="ja-JP" altLang="en-US" sz="700">
                          <a:effectLst/>
                          <a:latin typeface="+mn-ea"/>
                          <a:ea typeface="+mn-ea"/>
                        </a:rPr>
                        <a:t>設定した最終リンク先</a:t>
                      </a:r>
                      <a:r>
                        <a:rPr lang="en-US" altLang="ja-JP" sz="700">
                          <a:effectLst/>
                          <a:latin typeface="+mn-ea"/>
                          <a:ea typeface="+mn-ea"/>
                        </a:rPr>
                        <a:t>URL</a:t>
                      </a:r>
                      <a:r>
                        <a:rPr lang="ja-JP" altLang="en-US" sz="700">
                          <a:effectLst/>
                          <a:latin typeface="+mn-ea"/>
                          <a:ea typeface="+mn-ea"/>
                        </a:rPr>
                        <a:t>から自動生成されます。</a:t>
                      </a:r>
                    </a:p>
                  </a:txBody>
                  <a:tcPr marL="76200" marR="76200" marT="31750" marB="31750">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17498686"/>
                  </a:ext>
                </a:extLst>
              </a:tr>
              <a:tr h="195708">
                <a:tc gridSpan="3">
                  <a:txBody>
                    <a:bodyPr/>
                    <a:lstStyle/>
                    <a:p>
                      <a:pPr algn="l"/>
                      <a:r>
                        <a:rPr lang="ja-JP" altLang="en-US" sz="700" b="1">
                          <a:effectLst/>
                          <a:latin typeface="+mn-ea"/>
                          <a:ea typeface="+mn-ea"/>
                        </a:rPr>
                        <a:t>スマートフォン向け</a:t>
                      </a:r>
                      <a:r>
                        <a:rPr lang="en-US" altLang="ja-JP" sz="700" b="1">
                          <a:effectLst/>
                          <a:latin typeface="+mn-ea"/>
                          <a:ea typeface="+mn-ea"/>
                        </a:rPr>
                        <a:t>URL</a:t>
                      </a:r>
                      <a:r>
                        <a:rPr lang="ja-JP" altLang="en-US" sz="700" b="1">
                          <a:effectLst/>
                          <a:latin typeface="+mn-ea"/>
                          <a:ea typeface="+mn-ea"/>
                        </a:rPr>
                        <a:t>（入稿任意）</a:t>
                      </a:r>
                    </a:p>
                  </a:txBody>
                  <a:tcPr marL="63500" marR="63500" marT="31750" marB="3175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07117091"/>
                  </a:ext>
                </a:extLst>
              </a:tr>
              <a:tr h="228600">
                <a:tc>
                  <a:txBody>
                    <a:bodyPr/>
                    <a:lstStyle/>
                    <a:p>
                      <a:pPr algn="l" fontAlgn="t" latinLnBrk="1"/>
                      <a:r>
                        <a:rPr lang="ja-JP" altLang="en-US" sz="700">
                          <a:effectLst/>
                          <a:latin typeface="+mn-ea"/>
                          <a:ea typeface="+mn-ea"/>
                        </a:rPr>
                        <a:t>文字数</a:t>
                      </a:r>
                    </a:p>
                  </a:txBody>
                  <a:tcPr marL="76200" marR="76200" marT="31750" marB="31750">
                    <a:noFill/>
                  </a:tcPr>
                </a:tc>
                <a:tc gridSpan="2">
                  <a:txBody>
                    <a:bodyPr/>
                    <a:lstStyle/>
                    <a:p>
                      <a:pPr algn="l" fontAlgn="t" latinLnBrk="1"/>
                      <a:r>
                        <a:rPr lang="en-US" altLang="ja-JP" sz="700">
                          <a:effectLst/>
                          <a:latin typeface="+mn-ea"/>
                          <a:ea typeface="+mn-ea"/>
                        </a:rPr>
                        <a:t>1024</a:t>
                      </a:r>
                      <a:r>
                        <a:rPr lang="ja-JP" altLang="en-US" sz="700">
                          <a:effectLst/>
                          <a:latin typeface="+mn-ea"/>
                          <a:ea typeface="+mn-ea"/>
                        </a:rPr>
                        <a:t>文字以内</a:t>
                      </a: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4209484888"/>
                  </a:ext>
                </a:extLst>
              </a:tr>
              <a:tr h="186266">
                <a:tc>
                  <a:txBody>
                    <a:bodyPr/>
                    <a:lstStyle/>
                    <a:p>
                      <a:pPr algn="l" fontAlgn="t" latinLnBrk="1"/>
                      <a:r>
                        <a:rPr lang="ja-JP" altLang="en-US" sz="700">
                          <a:effectLst/>
                          <a:latin typeface="+mn-ea"/>
                          <a:ea typeface="+mn-ea"/>
                        </a:rPr>
                        <a:t>使用可能文字</a:t>
                      </a:r>
                    </a:p>
                  </a:txBody>
                  <a:tcPr marL="76200" marR="76200" marT="31750" marB="31750">
                    <a:noFill/>
                  </a:tcPr>
                </a:tc>
                <a:tc gridSpan="2">
                  <a:txBody>
                    <a:bodyPr/>
                    <a:lstStyle/>
                    <a:p>
                      <a:pPr algn="l" fontAlgn="t" latinLnBrk="1"/>
                      <a:r>
                        <a:rPr lang="ja-JP" altLang="en-US" sz="700">
                          <a:effectLst/>
                          <a:latin typeface="+mn-ea"/>
                          <a:ea typeface="+mn-ea"/>
                        </a:rPr>
                        <a:t>半角英数記号（</a:t>
                      </a:r>
                      <a:r>
                        <a:rPr lang="en-US" altLang="ja-JP" sz="700">
                          <a:effectLst/>
                          <a:latin typeface="+mn-ea"/>
                          <a:ea typeface="+mn-ea"/>
                        </a:rPr>
                        <a:t>RFC3986</a:t>
                      </a:r>
                      <a:r>
                        <a:rPr lang="ja-JP" altLang="en-US" sz="700">
                          <a:effectLst/>
                          <a:latin typeface="+mn-ea"/>
                          <a:ea typeface="+mn-ea"/>
                        </a:rPr>
                        <a:t>および </a:t>
                      </a:r>
                      <a:r>
                        <a:rPr lang="en-US" altLang="ja-JP" sz="700">
                          <a:effectLst/>
                          <a:latin typeface="+mn-ea"/>
                          <a:ea typeface="+mn-ea"/>
                        </a:rPr>
                        <a:t>{}</a:t>
                      </a:r>
                      <a:r>
                        <a:rPr lang="ja-JP" altLang="en-US" sz="700">
                          <a:effectLst/>
                          <a:latin typeface="+mn-ea"/>
                          <a:ea typeface="+mn-ea"/>
                        </a:rPr>
                        <a:t>（</a:t>
                      </a:r>
                      <a:r>
                        <a:rPr lang="en-US" altLang="ja-JP" sz="700">
                          <a:effectLst/>
                          <a:latin typeface="+mn-ea"/>
                          <a:ea typeface="+mn-ea"/>
                        </a:rPr>
                        <a:t>※</a:t>
                      </a:r>
                      <a:r>
                        <a:rPr lang="ja-JP" altLang="en-US" sz="700">
                          <a:effectLst/>
                          <a:latin typeface="+mn-ea"/>
                          <a:ea typeface="+mn-ea"/>
                        </a:rPr>
                        <a:t>但し </a:t>
                      </a:r>
                      <a:r>
                        <a:rPr lang="en-US" altLang="ja-JP" sz="700">
                          <a:effectLst/>
                          <a:latin typeface="+mn-ea"/>
                          <a:ea typeface="+mn-ea"/>
                        </a:rPr>
                        <a:t>[] </a:t>
                      </a:r>
                      <a:r>
                        <a:rPr lang="ja-JP" altLang="en-US" sz="700">
                          <a:effectLst/>
                          <a:latin typeface="+mn-ea"/>
                          <a:ea typeface="+mn-ea"/>
                        </a:rPr>
                        <a:t>は使用不可））</a:t>
                      </a: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860354314"/>
                  </a:ext>
                </a:extLst>
              </a:tr>
              <a:tr h="186267">
                <a:tc>
                  <a:txBody>
                    <a:bodyPr/>
                    <a:lstStyle/>
                    <a:p>
                      <a:pPr algn="l" fontAlgn="t" latinLnBrk="1"/>
                      <a:r>
                        <a:rPr lang="ja-JP" altLang="en-US" sz="700">
                          <a:effectLst/>
                          <a:latin typeface="+mn-ea"/>
                          <a:ea typeface="+mn-ea"/>
                        </a:rPr>
                        <a:t>注意事項</a:t>
                      </a:r>
                    </a:p>
                  </a:txBody>
                  <a:tcPr marL="76200" marR="76200" marT="31750" marB="31750">
                    <a:noFill/>
                  </a:tcPr>
                </a:tc>
                <a:tc gridSpan="2">
                  <a:txBody>
                    <a:bodyPr/>
                    <a:lstStyle/>
                    <a:p>
                      <a:pPr algn="l" fontAlgn="t" latinLnBrk="1"/>
                      <a:r>
                        <a:rPr lang="ja-JP" altLang="en-US" sz="700">
                          <a:effectLst/>
                          <a:latin typeface="+mn-ea"/>
                          <a:ea typeface="+mn-ea"/>
                        </a:rPr>
                        <a:t>「</a:t>
                      </a:r>
                      <a:r>
                        <a:rPr lang="en-US" altLang="ja-JP" sz="700">
                          <a:effectLst/>
                          <a:latin typeface="+mn-ea"/>
                          <a:ea typeface="+mn-ea"/>
                        </a:rPr>
                        <a:t>.</a:t>
                      </a:r>
                      <a:r>
                        <a:rPr lang="ja-JP" altLang="en-US" sz="700">
                          <a:effectLst/>
                          <a:latin typeface="+mn-ea"/>
                          <a:ea typeface="+mn-ea"/>
                        </a:rPr>
                        <a:t>」（ドット）で始まる</a:t>
                      </a:r>
                      <a:r>
                        <a:rPr lang="en-US" altLang="ja-JP" sz="700">
                          <a:effectLst/>
                          <a:latin typeface="+mn-ea"/>
                          <a:ea typeface="+mn-ea"/>
                        </a:rPr>
                        <a:t>URL</a:t>
                      </a:r>
                      <a:r>
                        <a:rPr lang="ja-JP" altLang="en-US" sz="700">
                          <a:effectLst/>
                          <a:latin typeface="+mn-ea"/>
                          <a:ea typeface="+mn-ea"/>
                        </a:rPr>
                        <a:t>は使用できません。</a:t>
                      </a:r>
                      <a:r>
                        <a:rPr lang="en-US" altLang="ja-JP" sz="700">
                          <a:effectLst/>
                          <a:latin typeface="+mn-ea"/>
                          <a:ea typeface="+mn-ea"/>
                        </a:rPr>
                        <a:t>URL</a:t>
                      </a:r>
                      <a:r>
                        <a:rPr lang="ja-JP" altLang="en-US" sz="700">
                          <a:effectLst/>
                          <a:latin typeface="+mn-ea"/>
                          <a:ea typeface="+mn-ea"/>
                        </a:rPr>
                        <a:t>内の日本語表記など、</a:t>
                      </a:r>
                      <a:r>
                        <a:rPr lang="en-US" altLang="ja-JP" sz="700">
                          <a:effectLst/>
                          <a:latin typeface="+mn-ea"/>
                          <a:ea typeface="+mn-ea"/>
                        </a:rPr>
                        <a:t>RFC3986</a:t>
                      </a:r>
                      <a:r>
                        <a:rPr lang="ja-JP" altLang="en-US" sz="700">
                          <a:effectLst/>
                          <a:latin typeface="+mn-ea"/>
                          <a:ea typeface="+mn-ea"/>
                        </a:rPr>
                        <a:t>に準拠していない</a:t>
                      </a:r>
                      <a:r>
                        <a:rPr lang="en-US" altLang="ja-JP" sz="700">
                          <a:effectLst/>
                          <a:latin typeface="+mn-ea"/>
                          <a:ea typeface="+mn-ea"/>
                        </a:rPr>
                        <a:t>URL</a:t>
                      </a:r>
                      <a:r>
                        <a:rPr lang="ja-JP" altLang="en-US" sz="700">
                          <a:effectLst/>
                          <a:latin typeface="+mn-ea"/>
                          <a:ea typeface="+mn-ea"/>
                        </a:rPr>
                        <a:t>は登録できません。</a:t>
                      </a: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2879954825"/>
                  </a:ext>
                </a:extLst>
              </a:tr>
              <a:tr h="161841">
                <a:tc gridSpan="3">
                  <a:txBody>
                    <a:bodyPr/>
                    <a:lstStyle/>
                    <a:p>
                      <a:pPr algn="l"/>
                      <a:r>
                        <a:rPr lang="ja-JP" altLang="en-US" sz="700" b="1">
                          <a:effectLst/>
                          <a:latin typeface="+mn-ea"/>
                          <a:ea typeface="+mn-ea"/>
                        </a:rPr>
                        <a:t>トラッキング</a:t>
                      </a:r>
                      <a:r>
                        <a:rPr lang="en-US" altLang="ja-JP" sz="700" b="1">
                          <a:effectLst/>
                          <a:latin typeface="+mn-ea"/>
                          <a:ea typeface="+mn-ea"/>
                        </a:rPr>
                        <a:t>URL</a:t>
                      </a:r>
                      <a:r>
                        <a:rPr lang="ja-JP" altLang="en-US" sz="700" b="1">
                          <a:effectLst/>
                          <a:latin typeface="+mn-ea"/>
                          <a:ea typeface="+mn-ea"/>
                        </a:rPr>
                        <a:t>（入稿任意）</a:t>
                      </a:r>
                    </a:p>
                  </a:txBody>
                  <a:tcPr marL="63500" marR="63500" marT="31750" marB="3175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225839823"/>
                  </a:ext>
                </a:extLst>
              </a:tr>
              <a:tr h="220134">
                <a:tc>
                  <a:txBody>
                    <a:bodyPr/>
                    <a:lstStyle/>
                    <a:p>
                      <a:pPr algn="l" fontAlgn="t" latinLnBrk="1"/>
                      <a:r>
                        <a:rPr lang="ja-JP" altLang="en-US" sz="700">
                          <a:effectLst/>
                          <a:latin typeface="+mn-ea"/>
                          <a:ea typeface="+mn-ea"/>
                        </a:rPr>
                        <a:t>文字数</a:t>
                      </a:r>
                    </a:p>
                  </a:txBody>
                  <a:tcPr marL="76200" marR="76200" marT="31750" marB="31750">
                    <a:noFill/>
                  </a:tcPr>
                </a:tc>
                <a:tc gridSpan="2">
                  <a:txBody>
                    <a:bodyPr/>
                    <a:lstStyle/>
                    <a:p>
                      <a:pPr algn="l" fontAlgn="t" latinLnBrk="1"/>
                      <a:r>
                        <a:rPr lang="en-US" altLang="ja-JP" sz="700">
                          <a:effectLst/>
                          <a:latin typeface="+mn-ea"/>
                          <a:ea typeface="+mn-ea"/>
                        </a:rPr>
                        <a:t>1024</a:t>
                      </a:r>
                      <a:r>
                        <a:rPr lang="ja-JP" altLang="en-US" sz="700">
                          <a:effectLst/>
                          <a:latin typeface="+mn-ea"/>
                          <a:ea typeface="+mn-ea"/>
                        </a:rPr>
                        <a:t>文字以内</a:t>
                      </a: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1922478338"/>
                  </a:ext>
                </a:extLst>
              </a:tr>
              <a:tr h="211666">
                <a:tc>
                  <a:txBody>
                    <a:bodyPr/>
                    <a:lstStyle/>
                    <a:p>
                      <a:pPr algn="l" fontAlgn="t" latinLnBrk="1"/>
                      <a:r>
                        <a:rPr lang="ja-JP" altLang="en-US" sz="700">
                          <a:effectLst/>
                          <a:latin typeface="+mn-ea"/>
                          <a:ea typeface="+mn-ea"/>
                        </a:rPr>
                        <a:t>使用可能文字</a:t>
                      </a:r>
                    </a:p>
                  </a:txBody>
                  <a:tcPr marL="76200" marR="76200" marT="31750" marB="31750">
                    <a:noFill/>
                  </a:tcPr>
                </a:tc>
                <a:tc gridSpan="2">
                  <a:txBody>
                    <a:bodyPr/>
                    <a:lstStyle/>
                    <a:p>
                      <a:pPr algn="l" fontAlgn="t" latinLnBrk="1"/>
                      <a:r>
                        <a:rPr lang="ja-JP" altLang="en-US" sz="700">
                          <a:effectLst/>
                          <a:latin typeface="+mn-ea"/>
                          <a:ea typeface="+mn-ea"/>
                        </a:rPr>
                        <a:t>半角英数記号（</a:t>
                      </a:r>
                      <a:r>
                        <a:rPr lang="en-US" altLang="ja-JP" sz="700">
                          <a:effectLst/>
                          <a:latin typeface="+mn-ea"/>
                          <a:ea typeface="+mn-ea"/>
                        </a:rPr>
                        <a:t>RFC3986</a:t>
                      </a:r>
                      <a:r>
                        <a:rPr lang="ja-JP" altLang="en-US" sz="700">
                          <a:effectLst/>
                          <a:latin typeface="+mn-ea"/>
                          <a:ea typeface="+mn-ea"/>
                        </a:rPr>
                        <a:t>および </a:t>
                      </a:r>
                      <a:r>
                        <a:rPr lang="en-US" altLang="ja-JP" sz="700">
                          <a:effectLst/>
                          <a:latin typeface="+mn-ea"/>
                          <a:ea typeface="+mn-ea"/>
                        </a:rPr>
                        <a:t>{}</a:t>
                      </a:r>
                      <a:r>
                        <a:rPr lang="ja-JP" altLang="en-US" sz="700">
                          <a:effectLst/>
                          <a:latin typeface="+mn-ea"/>
                          <a:ea typeface="+mn-ea"/>
                        </a:rPr>
                        <a:t>（</a:t>
                      </a:r>
                      <a:r>
                        <a:rPr lang="en-US" altLang="ja-JP" sz="700">
                          <a:effectLst/>
                          <a:latin typeface="+mn-ea"/>
                          <a:ea typeface="+mn-ea"/>
                        </a:rPr>
                        <a:t>※</a:t>
                      </a:r>
                      <a:r>
                        <a:rPr lang="ja-JP" altLang="en-US" sz="700">
                          <a:effectLst/>
                          <a:latin typeface="+mn-ea"/>
                          <a:ea typeface="+mn-ea"/>
                        </a:rPr>
                        <a:t>但し </a:t>
                      </a:r>
                      <a:r>
                        <a:rPr lang="en-US" altLang="ja-JP" sz="700">
                          <a:effectLst/>
                          <a:latin typeface="+mn-ea"/>
                          <a:ea typeface="+mn-ea"/>
                        </a:rPr>
                        <a:t>[] </a:t>
                      </a:r>
                      <a:r>
                        <a:rPr lang="ja-JP" altLang="en-US" sz="700">
                          <a:effectLst/>
                          <a:latin typeface="+mn-ea"/>
                          <a:ea typeface="+mn-ea"/>
                        </a:rPr>
                        <a:t>は使用不可））</a:t>
                      </a: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783189142"/>
                  </a:ext>
                </a:extLst>
              </a:tr>
              <a:tr h="211667">
                <a:tc>
                  <a:txBody>
                    <a:bodyPr/>
                    <a:lstStyle/>
                    <a:p>
                      <a:pPr algn="l" fontAlgn="t" latinLnBrk="1"/>
                      <a:r>
                        <a:rPr lang="ja-JP" altLang="en-US" sz="700">
                          <a:effectLst/>
                          <a:latin typeface="+mn-ea"/>
                          <a:ea typeface="+mn-ea"/>
                        </a:rPr>
                        <a:t>注意事項</a:t>
                      </a:r>
                    </a:p>
                  </a:txBody>
                  <a:tcPr marL="76200" marR="76200" marT="31750" marB="31750">
                    <a:noFill/>
                  </a:tcPr>
                </a:tc>
                <a:tc gridSpan="2">
                  <a:txBody>
                    <a:bodyPr/>
                    <a:lstStyle/>
                    <a:p>
                      <a:pPr algn="l" fontAlgn="t" latinLnBrk="1"/>
                      <a:r>
                        <a:rPr lang="ja-JP" altLang="en-US" sz="700">
                          <a:effectLst/>
                          <a:latin typeface="+mn-ea"/>
                          <a:ea typeface="+mn-ea"/>
                        </a:rPr>
                        <a:t>「</a:t>
                      </a:r>
                      <a:r>
                        <a:rPr lang="en-US" altLang="ja-JP" sz="700">
                          <a:effectLst/>
                          <a:latin typeface="+mn-ea"/>
                          <a:ea typeface="+mn-ea"/>
                        </a:rPr>
                        <a:t>.</a:t>
                      </a:r>
                      <a:r>
                        <a:rPr lang="ja-JP" altLang="en-US" sz="700">
                          <a:effectLst/>
                          <a:latin typeface="+mn-ea"/>
                          <a:ea typeface="+mn-ea"/>
                        </a:rPr>
                        <a:t>」（ドット）で始まる</a:t>
                      </a:r>
                      <a:r>
                        <a:rPr lang="en-US" altLang="ja-JP" sz="700">
                          <a:effectLst/>
                          <a:latin typeface="+mn-ea"/>
                          <a:ea typeface="+mn-ea"/>
                        </a:rPr>
                        <a:t>URL</a:t>
                      </a:r>
                      <a:r>
                        <a:rPr lang="ja-JP" altLang="en-US" sz="700">
                          <a:effectLst/>
                          <a:latin typeface="+mn-ea"/>
                          <a:ea typeface="+mn-ea"/>
                        </a:rPr>
                        <a:t>は使用できません。</a:t>
                      </a:r>
                      <a:r>
                        <a:rPr lang="en-US" altLang="ja-JP" sz="700">
                          <a:effectLst/>
                          <a:latin typeface="+mn-ea"/>
                          <a:ea typeface="+mn-ea"/>
                        </a:rPr>
                        <a:t>URL</a:t>
                      </a:r>
                      <a:r>
                        <a:rPr lang="ja-JP" altLang="en-US" sz="700">
                          <a:effectLst/>
                          <a:latin typeface="+mn-ea"/>
                          <a:ea typeface="+mn-ea"/>
                        </a:rPr>
                        <a:t>内の日本語表記など、</a:t>
                      </a:r>
                      <a:r>
                        <a:rPr lang="en-US" altLang="ja-JP" sz="700">
                          <a:effectLst/>
                          <a:latin typeface="+mn-ea"/>
                          <a:ea typeface="+mn-ea"/>
                        </a:rPr>
                        <a:t>RFC3986</a:t>
                      </a:r>
                      <a:r>
                        <a:rPr lang="ja-JP" altLang="en-US" sz="700">
                          <a:effectLst/>
                          <a:latin typeface="+mn-ea"/>
                          <a:ea typeface="+mn-ea"/>
                        </a:rPr>
                        <a:t>に準拠していない</a:t>
                      </a:r>
                      <a:r>
                        <a:rPr lang="en-US" altLang="ja-JP" sz="700">
                          <a:effectLst/>
                          <a:latin typeface="+mn-ea"/>
                          <a:ea typeface="+mn-ea"/>
                        </a:rPr>
                        <a:t>URL</a:t>
                      </a:r>
                      <a:r>
                        <a:rPr lang="ja-JP" altLang="en-US" sz="700">
                          <a:effectLst/>
                          <a:latin typeface="+mn-ea"/>
                          <a:ea typeface="+mn-ea"/>
                        </a:rPr>
                        <a:t>は登録できません。</a:t>
                      </a: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3222354903"/>
                  </a:ext>
                </a:extLst>
              </a:tr>
              <a:tr h="153375">
                <a:tc gridSpan="3">
                  <a:txBody>
                    <a:bodyPr/>
                    <a:lstStyle/>
                    <a:p>
                      <a:pPr algn="l"/>
                      <a:r>
                        <a:rPr lang="ja-JP" altLang="en-US" sz="700" b="1">
                          <a:effectLst/>
                          <a:latin typeface="+mn-ea"/>
                          <a:ea typeface="+mn-ea"/>
                        </a:rPr>
                        <a:t>カスタムパラメータ（入稿任意）</a:t>
                      </a:r>
                    </a:p>
                  </a:txBody>
                  <a:tcPr marL="63500" marR="63500" marT="31750" marB="3175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66941160"/>
                  </a:ext>
                </a:extLst>
              </a:tr>
              <a:tr h="170308">
                <a:tc rowSpan="2">
                  <a:txBody>
                    <a:bodyPr/>
                    <a:lstStyle/>
                    <a:p>
                      <a:pPr algn="l" fontAlgn="t" latinLnBrk="1"/>
                      <a:r>
                        <a:rPr lang="ja-JP" altLang="en-US" sz="700">
                          <a:effectLst/>
                          <a:latin typeface="+mn-ea"/>
                          <a:ea typeface="+mn-ea"/>
                        </a:rPr>
                        <a:t>パラメータ名</a:t>
                      </a:r>
                    </a:p>
                  </a:txBody>
                  <a:tcPr marL="76200" marR="76200" marT="31750" marB="31750">
                    <a:noFill/>
                  </a:tcPr>
                </a:tc>
                <a:tc>
                  <a:txBody>
                    <a:bodyPr/>
                    <a:lstStyle/>
                    <a:p>
                      <a:pPr algn="l" fontAlgn="t" latinLnBrk="1"/>
                      <a:r>
                        <a:rPr lang="ja-JP" altLang="en-US" sz="700">
                          <a:effectLst/>
                          <a:latin typeface="+mn-ea"/>
                          <a:ea typeface="+mn-ea"/>
                        </a:rPr>
                        <a:t>文字数</a:t>
                      </a:r>
                    </a:p>
                  </a:txBody>
                  <a:tcPr marL="76200" marR="76200" marT="31750" marB="31750">
                    <a:noFill/>
                  </a:tcPr>
                </a:tc>
                <a:tc>
                  <a:txBody>
                    <a:bodyPr/>
                    <a:lstStyle/>
                    <a:p>
                      <a:pPr algn="l" fontAlgn="t" latinLnBrk="1"/>
                      <a:r>
                        <a:rPr lang="en-US" altLang="ja-JP" sz="700">
                          <a:effectLst/>
                          <a:latin typeface="+mn-ea"/>
                          <a:ea typeface="+mn-ea"/>
                        </a:rPr>
                        <a:t>16</a:t>
                      </a:r>
                      <a:r>
                        <a:rPr lang="ja-JP" altLang="en-US" sz="700">
                          <a:effectLst/>
                          <a:latin typeface="+mn-ea"/>
                          <a:ea typeface="+mn-ea"/>
                        </a:rPr>
                        <a:t>文字以内</a:t>
                      </a:r>
                    </a:p>
                  </a:txBody>
                  <a:tcPr marL="76200" marR="76200" marT="31750" marB="31750">
                    <a:noFill/>
                  </a:tcPr>
                </a:tc>
                <a:extLst>
                  <a:ext uri="{0D108BD9-81ED-4DB2-BD59-A6C34878D82A}">
                    <a16:rowId xmlns:a16="http://schemas.microsoft.com/office/drawing/2014/main" val="802801915"/>
                  </a:ext>
                </a:extLst>
              </a:tr>
              <a:tr h="178775">
                <a:tc vMerge="1">
                  <a:txBody>
                    <a:bodyPr/>
                    <a:lstStyle/>
                    <a:p>
                      <a:endParaRPr kumimoji="1" lang="ja-JP" altLang="en-US"/>
                    </a:p>
                  </a:txBody>
                  <a:tcPr/>
                </a:tc>
                <a:tc>
                  <a:txBody>
                    <a:bodyPr/>
                    <a:lstStyle/>
                    <a:p>
                      <a:pPr algn="l" fontAlgn="t" latinLnBrk="1"/>
                      <a:r>
                        <a:rPr lang="ja-JP" altLang="en-US" sz="700">
                          <a:effectLst/>
                          <a:latin typeface="+mn-ea"/>
                          <a:ea typeface="+mn-ea"/>
                        </a:rPr>
                        <a:t>使用可能文字</a:t>
                      </a:r>
                    </a:p>
                  </a:txBody>
                  <a:tcPr marL="76200" marR="76200" marT="31750" marB="31750">
                    <a:noFill/>
                  </a:tcPr>
                </a:tc>
                <a:tc>
                  <a:txBody>
                    <a:bodyPr/>
                    <a:lstStyle/>
                    <a:p>
                      <a:pPr algn="l" fontAlgn="t" latinLnBrk="1"/>
                      <a:r>
                        <a:rPr lang="ja-JP" altLang="en-US" sz="700">
                          <a:effectLst/>
                          <a:latin typeface="+mn-ea"/>
                          <a:ea typeface="+mn-ea"/>
                        </a:rPr>
                        <a:t>半角英数</a:t>
                      </a:r>
                    </a:p>
                  </a:txBody>
                  <a:tcPr marL="76200" marR="76200" marT="31750" marB="31750">
                    <a:noFill/>
                  </a:tcPr>
                </a:tc>
                <a:extLst>
                  <a:ext uri="{0D108BD9-81ED-4DB2-BD59-A6C34878D82A}">
                    <a16:rowId xmlns:a16="http://schemas.microsoft.com/office/drawing/2014/main" val="2631003029"/>
                  </a:ext>
                </a:extLst>
              </a:tr>
              <a:tr h="168358">
                <a:tc rowSpan="2">
                  <a:txBody>
                    <a:bodyPr/>
                    <a:lstStyle/>
                    <a:p>
                      <a:pPr algn="l" fontAlgn="t" latinLnBrk="1"/>
                      <a:r>
                        <a:rPr lang="ja-JP" altLang="en-US" sz="700">
                          <a:effectLst/>
                          <a:latin typeface="+mn-ea"/>
                          <a:ea typeface="+mn-ea"/>
                        </a:rPr>
                        <a:t>パラメータ値</a:t>
                      </a:r>
                    </a:p>
                  </a:txBody>
                  <a:tcPr marL="76200" marR="76200" marT="31750" marB="31750">
                    <a:noFill/>
                  </a:tcPr>
                </a:tc>
                <a:tc>
                  <a:txBody>
                    <a:bodyPr/>
                    <a:lstStyle/>
                    <a:p>
                      <a:pPr algn="l" fontAlgn="t" latinLnBrk="1"/>
                      <a:r>
                        <a:rPr lang="ja-JP" altLang="en-US" sz="700">
                          <a:effectLst/>
                          <a:latin typeface="+mn-ea"/>
                          <a:ea typeface="+mn-ea"/>
                        </a:rPr>
                        <a:t>文字数</a:t>
                      </a:r>
                    </a:p>
                  </a:txBody>
                  <a:tcPr marL="76200" marR="76200" marT="31750" marB="31750">
                    <a:noFill/>
                  </a:tcPr>
                </a:tc>
                <a:tc>
                  <a:txBody>
                    <a:bodyPr/>
                    <a:lstStyle/>
                    <a:p>
                      <a:pPr algn="l" fontAlgn="t" latinLnBrk="1"/>
                      <a:r>
                        <a:rPr lang="en-US" altLang="ja-JP" sz="700">
                          <a:effectLst/>
                          <a:latin typeface="+mn-ea"/>
                          <a:ea typeface="+mn-ea"/>
                        </a:rPr>
                        <a:t>200</a:t>
                      </a:r>
                      <a:r>
                        <a:rPr lang="ja-JP" altLang="en-US" sz="700">
                          <a:effectLst/>
                          <a:latin typeface="+mn-ea"/>
                          <a:ea typeface="+mn-ea"/>
                        </a:rPr>
                        <a:t>文字以内</a:t>
                      </a:r>
                    </a:p>
                  </a:txBody>
                  <a:tcPr marL="76200" marR="76200" marT="31750" marB="31750">
                    <a:noFill/>
                  </a:tcPr>
                </a:tc>
                <a:extLst>
                  <a:ext uri="{0D108BD9-81ED-4DB2-BD59-A6C34878D82A}">
                    <a16:rowId xmlns:a16="http://schemas.microsoft.com/office/drawing/2014/main" val="3745966488"/>
                  </a:ext>
                </a:extLst>
              </a:tr>
              <a:tr h="133645">
                <a:tc vMerge="1">
                  <a:txBody>
                    <a:bodyPr/>
                    <a:lstStyle/>
                    <a:p>
                      <a:endParaRPr kumimoji="1" lang="ja-JP" altLang="en-US"/>
                    </a:p>
                  </a:txBody>
                  <a:tcPr/>
                </a:tc>
                <a:tc>
                  <a:txBody>
                    <a:bodyPr/>
                    <a:lstStyle/>
                    <a:p>
                      <a:pPr algn="l" fontAlgn="t" latinLnBrk="1"/>
                      <a:r>
                        <a:rPr lang="ja-JP" altLang="en-US" sz="700">
                          <a:effectLst/>
                          <a:latin typeface="+mn-ea"/>
                          <a:ea typeface="+mn-ea"/>
                        </a:rPr>
                        <a:t>使用可能文字</a:t>
                      </a:r>
                    </a:p>
                  </a:txBody>
                  <a:tcPr marL="76200" marR="76200" marT="31750" marB="31750">
                    <a:noFill/>
                  </a:tcPr>
                </a:tc>
                <a:tc>
                  <a:txBody>
                    <a:bodyPr/>
                    <a:lstStyle/>
                    <a:p>
                      <a:pPr algn="l" fontAlgn="t" latinLnBrk="1"/>
                      <a:r>
                        <a:rPr lang="ja-JP" altLang="en-US" sz="700">
                          <a:effectLst/>
                          <a:latin typeface="+mn-ea"/>
                          <a:ea typeface="+mn-ea"/>
                        </a:rPr>
                        <a:t>半角英数記号（</a:t>
                      </a:r>
                      <a:r>
                        <a:rPr lang="en-US" altLang="ja-JP" sz="700">
                          <a:effectLst/>
                          <a:latin typeface="+mn-ea"/>
                          <a:ea typeface="+mn-ea"/>
                        </a:rPr>
                        <a:t>RFC3986</a:t>
                      </a:r>
                      <a:r>
                        <a:rPr lang="ja-JP" altLang="en-US" sz="700">
                          <a:effectLst/>
                          <a:latin typeface="+mn-ea"/>
                          <a:ea typeface="+mn-ea"/>
                        </a:rPr>
                        <a:t>および </a:t>
                      </a:r>
                      <a:r>
                        <a:rPr lang="en-US" altLang="ja-JP" sz="700">
                          <a:effectLst/>
                          <a:latin typeface="+mn-ea"/>
                          <a:ea typeface="+mn-ea"/>
                        </a:rPr>
                        <a:t>{}</a:t>
                      </a:r>
                      <a:r>
                        <a:rPr lang="ja-JP" altLang="en-US" sz="700">
                          <a:effectLst/>
                          <a:latin typeface="+mn-ea"/>
                          <a:ea typeface="+mn-ea"/>
                        </a:rPr>
                        <a:t>（</a:t>
                      </a:r>
                      <a:r>
                        <a:rPr lang="en-US" altLang="ja-JP" sz="700">
                          <a:effectLst/>
                          <a:latin typeface="+mn-ea"/>
                          <a:ea typeface="+mn-ea"/>
                        </a:rPr>
                        <a:t>※</a:t>
                      </a:r>
                      <a:r>
                        <a:rPr lang="ja-JP" altLang="en-US" sz="700">
                          <a:effectLst/>
                          <a:latin typeface="+mn-ea"/>
                          <a:ea typeface="+mn-ea"/>
                        </a:rPr>
                        <a:t>但し </a:t>
                      </a:r>
                      <a:r>
                        <a:rPr lang="en-US" altLang="ja-JP" sz="700">
                          <a:effectLst/>
                          <a:latin typeface="+mn-ea"/>
                          <a:ea typeface="+mn-ea"/>
                        </a:rPr>
                        <a:t>[] </a:t>
                      </a:r>
                      <a:r>
                        <a:rPr lang="ja-JP" altLang="en-US" sz="700">
                          <a:effectLst/>
                          <a:latin typeface="+mn-ea"/>
                          <a:ea typeface="+mn-ea"/>
                        </a:rPr>
                        <a:t>は使用不可））</a:t>
                      </a:r>
                    </a:p>
                  </a:txBody>
                  <a:tcPr marL="76200" marR="76200" marT="31750" marB="31750">
                    <a:noFill/>
                  </a:tcPr>
                </a:tc>
                <a:extLst>
                  <a:ext uri="{0D108BD9-81ED-4DB2-BD59-A6C34878D82A}">
                    <a16:rowId xmlns:a16="http://schemas.microsoft.com/office/drawing/2014/main" val="3816294506"/>
                  </a:ext>
                </a:extLst>
              </a:tr>
              <a:tr h="204175">
                <a:tc gridSpan="3">
                  <a:txBody>
                    <a:bodyPr/>
                    <a:lstStyle/>
                    <a:p>
                      <a:pPr algn="l"/>
                      <a:r>
                        <a:rPr lang="zh-TW" altLang="en-US" sz="700" b="1">
                          <a:effectLst/>
                          <a:latin typeface="メイリオ" panose="020B0604030504040204" pitchFamily="50" charset="-128"/>
                          <a:ea typeface="メイリオ" panose="020B0604030504040204" pitchFamily="50" charset="-128"/>
                        </a:rPr>
                        <a:t>主体者表記（入稿必須）</a:t>
                      </a:r>
                    </a:p>
                  </a:txBody>
                  <a:tcPr marL="63500" marR="63500" marT="31750" marB="3175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79092832"/>
                  </a:ext>
                </a:extLst>
              </a:tr>
              <a:tr h="177800">
                <a:tc>
                  <a:txBody>
                    <a:bodyPr/>
                    <a:lstStyle/>
                    <a:p>
                      <a:pPr algn="l" fontAlgn="t" latinLnBrk="1"/>
                      <a:r>
                        <a:rPr lang="ja-JP" altLang="en-US" sz="700">
                          <a:effectLst/>
                          <a:latin typeface="+mn-ea"/>
                          <a:ea typeface="+mn-ea"/>
                        </a:rPr>
                        <a:t>文字数</a:t>
                      </a:r>
                    </a:p>
                  </a:txBody>
                  <a:tcPr marL="76200" marR="76200" marT="31750" marB="31750">
                    <a:noFill/>
                  </a:tcPr>
                </a:tc>
                <a:tc gridSpan="2">
                  <a:txBody>
                    <a:bodyPr/>
                    <a:lstStyle/>
                    <a:p>
                      <a:pPr algn="l" fontAlgn="t" latinLnBrk="1"/>
                      <a:r>
                        <a:rPr lang="en-US" altLang="ja-JP" sz="700">
                          <a:effectLst/>
                          <a:latin typeface="+mn-ea"/>
                          <a:ea typeface="+mn-ea"/>
                        </a:rPr>
                        <a:t>20</a:t>
                      </a:r>
                      <a:r>
                        <a:rPr lang="ja-JP" altLang="en-US" sz="700">
                          <a:effectLst/>
                          <a:latin typeface="+mn-ea"/>
                          <a:ea typeface="+mn-ea"/>
                        </a:rPr>
                        <a:t>文字以内</a:t>
                      </a: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2784170569"/>
                  </a:ext>
                </a:extLst>
              </a:tr>
              <a:tr h="138007">
                <a:tc>
                  <a:txBody>
                    <a:bodyPr/>
                    <a:lstStyle/>
                    <a:p>
                      <a:pPr algn="l" fontAlgn="t" latinLnBrk="1"/>
                      <a:r>
                        <a:rPr lang="ja-JP" altLang="en-US" sz="700">
                          <a:effectLst/>
                          <a:latin typeface="+mn-ea"/>
                          <a:ea typeface="+mn-ea"/>
                        </a:rPr>
                        <a:t>表現規制</a:t>
                      </a:r>
                    </a:p>
                  </a:txBody>
                  <a:tcPr marL="76200" marR="76200" marT="31750" marB="31750">
                    <a:noFill/>
                  </a:tcPr>
                </a:tc>
                <a:tc gridSpan="2">
                  <a:txBody>
                    <a:bodyPr/>
                    <a:lstStyle/>
                    <a:p>
                      <a:pPr algn="l" fontAlgn="t" latinLnBrk="1">
                        <a:spcAft>
                          <a:spcPts val="1125"/>
                        </a:spcAft>
                        <a:buFont typeface="Arial" panose="020B0604020202020204" pitchFamily="34" charset="0"/>
                        <a:buNone/>
                      </a:pPr>
                      <a:r>
                        <a:rPr lang="ja-JP" altLang="en-US" sz="700">
                          <a:effectLst/>
                          <a:latin typeface="+mn-ea"/>
                          <a:ea typeface="+mn-ea"/>
                        </a:rPr>
                        <a:t>クリエイティブの表現領域が狭く、ユーザーに訴求内容が伝わりづらくなるため、主体者の名称（会社名、ブランド名、商品名、サービス名）を複数記載することを推奨いたします。</a:t>
                      </a:r>
                      <a:br>
                        <a:rPr lang="ja-JP" altLang="en-US" sz="700">
                          <a:effectLst/>
                          <a:latin typeface="+mn-ea"/>
                          <a:ea typeface="+mn-ea"/>
                        </a:rPr>
                      </a:br>
                      <a:r>
                        <a:rPr lang="ja-JP" altLang="en-US" sz="700">
                          <a:effectLst/>
                          <a:latin typeface="+mn-ea"/>
                          <a:ea typeface="+mn-ea"/>
                        </a:rPr>
                        <a:t>ただし、以下を遵守してください。</a:t>
                      </a:r>
                      <a:endParaRPr lang="en-US" altLang="ja-JP" sz="700">
                        <a:effectLst/>
                        <a:latin typeface="+mn-ea"/>
                        <a:ea typeface="+mn-ea"/>
                      </a:endParaRPr>
                    </a:p>
                    <a:p>
                      <a:pPr marL="285750" indent="-285750">
                        <a:buFont typeface="Arial" panose="020B0604020202020204" pitchFamily="34" charset="0"/>
                        <a:buChar char="•"/>
                      </a:pPr>
                      <a:r>
                        <a:rPr kumimoji="1" lang="ja-JP" altLang="en-US" sz="700" kern="1200">
                          <a:solidFill>
                            <a:schemeClr val="dk1"/>
                          </a:solidFill>
                          <a:effectLst/>
                          <a:latin typeface="+mn-ea"/>
                          <a:ea typeface="+mn-ea"/>
                          <a:cs typeface="+mn-cs"/>
                        </a:rPr>
                        <a:t>「</a:t>
                      </a:r>
                      <a:r>
                        <a:rPr kumimoji="1" lang="en-US" altLang="ja-JP" sz="700" kern="1200">
                          <a:solidFill>
                            <a:schemeClr val="dk1"/>
                          </a:solidFill>
                          <a:effectLst/>
                          <a:latin typeface="+mn-ea"/>
                          <a:ea typeface="+mn-ea"/>
                          <a:cs typeface="+mn-cs"/>
                        </a:rPr>
                        <a:t>/</a:t>
                      </a:r>
                      <a:r>
                        <a:rPr kumimoji="1" lang="ja-JP" altLang="en-US" sz="700" kern="1200">
                          <a:solidFill>
                            <a:schemeClr val="dk1"/>
                          </a:solidFill>
                          <a:effectLst/>
                          <a:latin typeface="+mn-ea"/>
                          <a:ea typeface="+mn-ea"/>
                          <a:cs typeface="+mn-cs"/>
                        </a:rPr>
                        <a:t>」（半角スラッシュ）で区切ること</a:t>
                      </a:r>
                    </a:p>
                    <a:p>
                      <a:pPr marL="285750" indent="-285750">
                        <a:buFont typeface="Arial" panose="020B0604020202020204" pitchFamily="34" charset="0"/>
                        <a:buChar char="•"/>
                      </a:pPr>
                      <a:r>
                        <a:rPr kumimoji="1" lang="ja-JP" altLang="en-US" sz="700" kern="1200">
                          <a:solidFill>
                            <a:schemeClr val="dk1"/>
                          </a:solidFill>
                          <a:effectLst/>
                          <a:latin typeface="+mn-ea"/>
                          <a:ea typeface="+mn-ea"/>
                          <a:cs typeface="+mn-cs"/>
                        </a:rPr>
                        <a:t>会社名、ブランド名、商品名、サービス名の内、</a:t>
                      </a:r>
                      <a:r>
                        <a:rPr kumimoji="1" lang="en-US" altLang="ja-JP" sz="700" kern="1200">
                          <a:solidFill>
                            <a:schemeClr val="dk1"/>
                          </a:solidFill>
                          <a:effectLst/>
                          <a:latin typeface="+mn-ea"/>
                          <a:ea typeface="+mn-ea"/>
                          <a:cs typeface="+mn-cs"/>
                        </a:rPr>
                        <a:t>2</a:t>
                      </a:r>
                      <a:r>
                        <a:rPr kumimoji="1" lang="ja-JP" altLang="en-US" sz="700" kern="1200">
                          <a:solidFill>
                            <a:schemeClr val="dk1"/>
                          </a:solidFill>
                          <a:effectLst/>
                          <a:latin typeface="+mn-ea"/>
                          <a:ea typeface="+mn-ea"/>
                          <a:cs typeface="+mn-cs"/>
                        </a:rPr>
                        <a:t>種類を使用すること</a:t>
                      </a:r>
                    </a:p>
                    <a:p>
                      <a:pPr marL="285750" indent="-285750">
                        <a:buFont typeface="Arial" panose="020B0604020202020204" pitchFamily="34" charset="0"/>
                        <a:buChar char="•"/>
                      </a:pPr>
                      <a:r>
                        <a:rPr kumimoji="1" lang="ja-JP" altLang="en-US" sz="700" kern="1200">
                          <a:solidFill>
                            <a:schemeClr val="dk1"/>
                          </a:solidFill>
                          <a:effectLst/>
                          <a:latin typeface="+mn-ea"/>
                          <a:ea typeface="+mn-ea"/>
                          <a:cs typeface="+mn-cs"/>
                        </a:rPr>
                        <a:t>主体者の名称以外のものを記載しないこと</a:t>
                      </a:r>
                      <a:endParaRPr kumimoji="1" lang="en-US" altLang="ja-JP" sz="700" kern="1200">
                        <a:solidFill>
                          <a:schemeClr val="dk1"/>
                        </a:solidFill>
                        <a:effectLst/>
                        <a:latin typeface="+mn-ea"/>
                        <a:ea typeface="+mn-ea"/>
                        <a:cs typeface="+mn-cs"/>
                      </a:endParaRPr>
                    </a:p>
                    <a:p>
                      <a:pPr marL="285750" indent="-285750">
                        <a:buFont typeface="Arial" panose="020B0604020202020204" pitchFamily="34" charset="0"/>
                        <a:buChar char="•"/>
                      </a:pPr>
                      <a:endParaRPr kumimoji="1" lang="en-US" altLang="ja-JP" sz="700" kern="1200">
                        <a:solidFill>
                          <a:schemeClr val="dk1"/>
                        </a:solidFill>
                        <a:effectLst/>
                        <a:latin typeface="+mn-ea"/>
                        <a:ea typeface="+mn-ea"/>
                        <a:cs typeface="+mn-cs"/>
                      </a:endParaRPr>
                    </a:p>
                    <a:p>
                      <a:pPr marL="285750" indent="-285750">
                        <a:buFont typeface="Arial" panose="020B0604020202020204" pitchFamily="34" charset="0"/>
                        <a:buChar char="•"/>
                      </a:pPr>
                      <a:endParaRPr kumimoji="1" lang="en-US" altLang="ja-JP" sz="700" kern="1200">
                        <a:solidFill>
                          <a:schemeClr val="dk1"/>
                        </a:solidFill>
                        <a:effectLst/>
                        <a:latin typeface="+mn-ea"/>
                        <a:ea typeface="+mn-ea"/>
                        <a:cs typeface="+mn-cs"/>
                      </a:endParaRPr>
                    </a:p>
                    <a:p>
                      <a:pPr marL="285750" indent="-285750">
                        <a:buFont typeface="Arial" panose="020B0604020202020204" pitchFamily="34" charset="0"/>
                        <a:buChar char="•"/>
                      </a:pPr>
                      <a:endParaRPr kumimoji="1" lang="en-US" altLang="ja-JP" sz="700" kern="1200">
                        <a:solidFill>
                          <a:schemeClr val="dk1"/>
                        </a:solidFill>
                        <a:effectLst/>
                        <a:latin typeface="+mn-ea"/>
                        <a:ea typeface="+mn-ea"/>
                        <a:cs typeface="+mn-cs"/>
                      </a:endParaRPr>
                    </a:p>
                    <a:p>
                      <a:pPr marL="285750" indent="-285750">
                        <a:buFont typeface="Arial" panose="020B0604020202020204" pitchFamily="34" charset="0"/>
                        <a:buChar char="•"/>
                      </a:pPr>
                      <a:endParaRPr kumimoji="1" lang="en-US" altLang="ja-JP" sz="700" kern="1200">
                        <a:solidFill>
                          <a:schemeClr val="dk1"/>
                        </a:solidFill>
                        <a:effectLst/>
                        <a:latin typeface="+mn-ea"/>
                        <a:ea typeface="+mn-ea"/>
                        <a:cs typeface="+mn-cs"/>
                      </a:endParaRPr>
                    </a:p>
                    <a:p>
                      <a:pPr marL="285750" indent="-285750">
                        <a:buFont typeface="Arial" panose="020B0604020202020204" pitchFamily="34" charset="0"/>
                        <a:buChar char="•"/>
                      </a:pPr>
                      <a:endParaRPr kumimoji="1" lang="en-US" altLang="ja-JP" sz="700" kern="1200">
                        <a:solidFill>
                          <a:schemeClr val="dk1"/>
                        </a:solidFill>
                        <a:effectLst/>
                        <a:latin typeface="+mn-ea"/>
                        <a:ea typeface="+mn-ea"/>
                        <a:cs typeface="+mn-cs"/>
                      </a:endParaRPr>
                    </a:p>
                    <a:p>
                      <a:pPr marL="285750" indent="-285750">
                        <a:buFont typeface="Arial" panose="020B0604020202020204" pitchFamily="34" charset="0"/>
                        <a:buChar char="•"/>
                      </a:pPr>
                      <a:endParaRPr kumimoji="1" lang="en-US" altLang="ja-JP" sz="700" kern="1200">
                        <a:solidFill>
                          <a:schemeClr val="dk1"/>
                        </a:solidFill>
                        <a:effectLst/>
                        <a:latin typeface="+mn-ea"/>
                        <a:ea typeface="+mn-ea"/>
                        <a:cs typeface="+mn-cs"/>
                      </a:endParaRPr>
                    </a:p>
                    <a:p>
                      <a:pPr marL="285750" indent="-285750">
                        <a:buFont typeface="Arial" panose="020B0604020202020204" pitchFamily="34" charset="0"/>
                        <a:buChar char="•"/>
                      </a:pPr>
                      <a:endParaRPr kumimoji="1" lang="en-US" altLang="ja-JP" sz="700" kern="1200">
                        <a:solidFill>
                          <a:schemeClr val="dk1"/>
                        </a:solidFill>
                        <a:effectLst/>
                        <a:latin typeface="+mn-ea"/>
                        <a:ea typeface="+mn-ea"/>
                        <a:cs typeface="+mn-cs"/>
                      </a:endParaRPr>
                    </a:p>
                    <a:p>
                      <a:pPr marL="285750" indent="-285750">
                        <a:buFont typeface="Arial" panose="020B0604020202020204" pitchFamily="34" charset="0"/>
                        <a:buChar char="•"/>
                      </a:pPr>
                      <a:endParaRPr kumimoji="1" lang="en-US" altLang="ja-JP" sz="700" kern="1200">
                        <a:solidFill>
                          <a:schemeClr val="dk1"/>
                        </a:solidFill>
                        <a:effectLst/>
                        <a:latin typeface="+mn-ea"/>
                        <a:ea typeface="+mn-ea"/>
                        <a:cs typeface="+mn-cs"/>
                      </a:endParaRPr>
                    </a:p>
                    <a:p>
                      <a:pPr marL="285750" indent="-285750">
                        <a:buFont typeface="Arial" panose="020B0604020202020204" pitchFamily="34" charset="0"/>
                        <a:buChar char="•"/>
                      </a:pPr>
                      <a:endParaRPr kumimoji="1" lang="en-US" altLang="ja-JP" sz="700" kern="1200">
                        <a:solidFill>
                          <a:schemeClr val="dk1"/>
                        </a:solidFill>
                        <a:effectLst/>
                        <a:latin typeface="+mn-ea"/>
                        <a:ea typeface="+mn-ea"/>
                        <a:cs typeface="+mn-cs"/>
                      </a:endParaRPr>
                    </a:p>
                    <a:p>
                      <a:pPr marL="285750" indent="-285750">
                        <a:buFont typeface="Arial" panose="020B0604020202020204" pitchFamily="34" charset="0"/>
                        <a:buChar char="•"/>
                      </a:pPr>
                      <a:endParaRPr kumimoji="1" lang="en-US" altLang="ja-JP" sz="700" kern="1200">
                        <a:solidFill>
                          <a:schemeClr val="dk1"/>
                        </a:solidFill>
                        <a:effectLst/>
                        <a:latin typeface="+mn-ea"/>
                        <a:ea typeface="+mn-ea"/>
                        <a:cs typeface="+mn-cs"/>
                      </a:endParaRPr>
                    </a:p>
                    <a:p>
                      <a:pPr marL="285750" indent="-285750">
                        <a:buFont typeface="Arial" panose="020B0604020202020204" pitchFamily="34" charset="0"/>
                        <a:buChar char="•"/>
                      </a:pPr>
                      <a:endParaRPr kumimoji="1" lang="en-US" altLang="ja-JP" sz="700" kern="1200">
                        <a:solidFill>
                          <a:schemeClr val="dk1"/>
                        </a:solidFill>
                        <a:effectLst/>
                        <a:latin typeface="+mn-ea"/>
                        <a:ea typeface="+mn-ea"/>
                        <a:cs typeface="+mn-cs"/>
                      </a:endParaRPr>
                    </a:p>
                    <a:p>
                      <a:pPr marL="0" indent="0">
                        <a:buFont typeface="Arial" panose="020B0604020202020204" pitchFamily="34" charset="0"/>
                        <a:buNone/>
                      </a:pPr>
                      <a:r>
                        <a:rPr kumimoji="1" lang="en-US" altLang="ja-JP" sz="700" kern="1200">
                          <a:solidFill>
                            <a:schemeClr val="dk1"/>
                          </a:solidFill>
                          <a:effectLst/>
                          <a:latin typeface="+mn-ea"/>
                          <a:ea typeface="+mn-ea"/>
                          <a:cs typeface="+mn-cs"/>
                        </a:rPr>
                        <a:t>※</a:t>
                      </a:r>
                      <a:r>
                        <a:rPr kumimoji="1" lang="ja-JP" altLang="en-US" sz="700" kern="1200">
                          <a:solidFill>
                            <a:schemeClr val="dk1"/>
                          </a:solidFill>
                          <a:effectLst/>
                          <a:latin typeface="+mn-ea"/>
                          <a:ea typeface="+mn-ea"/>
                          <a:cs typeface="+mn-cs"/>
                        </a:rPr>
                        <a:t>関連する広告掲載基準については</a:t>
                      </a:r>
                      <a:r>
                        <a:rPr kumimoji="1" lang="ja-JP" altLang="en-US" sz="700" kern="1200">
                          <a:solidFill>
                            <a:schemeClr val="dk1"/>
                          </a:solidFill>
                          <a:effectLst/>
                          <a:latin typeface="+mn-ea"/>
                          <a:ea typeface="+mn-ea"/>
                          <a:cs typeface="+mn-cs"/>
                          <a:hlinkClick r:id="rId3">
                            <a:extLst>
                              <a:ext uri="{A12FA001-AC4F-418D-AE19-62706E023703}">
                                <ahyp:hlinkClr xmlns:ahyp="http://schemas.microsoft.com/office/drawing/2018/hyperlinkcolor" val="tx"/>
                              </a:ext>
                            </a:extLst>
                          </a:hlinkClick>
                        </a:rPr>
                        <a:t>こちら</a:t>
                      </a:r>
                      <a:r>
                        <a:rPr kumimoji="1" lang="ja-JP" altLang="en-US" sz="700" kern="1200">
                          <a:solidFill>
                            <a:schemeClr val="dk1"/>
                          </a:solidFill>
                          <a:effectLst/>
                          <a:latin typeface="+mn-ea"/>
                          <a:ea typeface="+mn-ea"/>
                          <a:cs typeface="+mn-cs"/>
                        </a:rPr>
                        <a:t>よりご確認ください。</a:t>
                      </a:r>
                    </a:p>
                  </a:txBody>
                  <a:tcPr marL="76200" marR="76200" marT="31750" marB="31750">
                    <a:noFill/>
                  </a:tcPr>
                </a:tc>
                <a:tc hMerge="1">
                  <a:txBody>
                    <a:bodyPr/>
                    <a:lstStyle/>
                    <a:p>
                      <a:endParaRPr kumimoji="1" lang="ja-JP" altLang="en-US"/>
                    </a:p>
                  </a:txBody>
                  <a:tcPr/>
                </a:tc>
                <a:extLst>
                  <a:ext uri="{0D108BD9-81ED-4DB2-BD59-A6C34878D82A}">
                    <a16:rowId xmlns:a16="http://schemas.microsoft.com/office/drawing/2014/main" val="3742087211"/>
                  </a:ext>
                </a:extLst>
              </a:tr>
            </a:tbl>
          </a:graphicData>
        </a:graphic>
      </p:graphicFrame>
      <p:graphicFrame>
        <p:nvGraphicFramePr>
          <p:cNvPr id="2" name="表 1">
            <a:extLst>
              <a:ext uri="{FF2B5EF4-FFF2-40B4-BE49-F238E27FC236}">
                <a16:creationId xmlns:a16="http://schemas.microsoft.com/office/drawing/2014/main" id="{DEFEE5F0-A80D-D123-F507-D0F5E7679150}"/>
              </a:ext>
            </a:extLst>
          </p:cNvPr>
          <p:cNvGraphicFramePr>
            <a:graphicFrameLocks noGrp="1"/>
          </p:cNvGraphicFramePr>
          <p:nvPr/>
        </p:nvGraphicFramePr>
        <p:xfrm>
          <a:off x="3708227" y="5088466"/>
          <a:ext cx="5782734" cy="906902"/>
        </p:xfrm>
        <a:graphic>
          <a:graphicData uri="http://schemas.openxmlformats.org/drawingml/2006/table">
            <a:tbl>
              <a:tblPr firstRow="1" bandRow="1">
                <a:tableStyleId>{16D9F66E-5EB9-4882-86FB-DCBF35E3C3E4}</a:tableStyleId>
              </a:tblPr>
              <a:tblGrid>
                <a:gridCol w="1927578">
                  <a:extLst>
                    <a:ext uri="{9D8B030D-6E8A-4147-A177-3AD203B41FA5}">
                      <a16:colId xmlns:a16="http://schemas.microsoft.com/office/drawing/2014/main" val="1476976918"/>
                    </a:ext>
                  </a:extLst>
                </a:gridCol>
                <a:gridCol w="968022">
                  <a:extLst>
                    <a:ext uri="{9D8B030D-6E8A-4147-A177-3AD203B41FA5}">
                      <a16:colId xmlns:a16="http://schemas.microsoft.com/office/drawing/2014/main" val="656936112"/>
                    </a:ext>
                  </a:extLst>
                </a:gridCol>
                <a:gridCol w="2887134">
                  <a:extLst>
                    <a:ext uri="{9D8B030D-6E8A-4147-A177-3AD203B41FA5}">
                      <a16:colId xmlns:a16="http://schemas.microsoft.com/office/drawing/2014/main" val="3233786455"/>
                    </a:ext>
                  </a:extLst>
                </a:gridCol>
              </a:tblGrid>
              <a:tr h="157817">
                <a:tc>
                  <a:txBody>
                    <a:bodyPr/>
                    <a:lstStyle/>
                    <a:p>
                      <a:pPr algn="l"/>
                      <a:r>
                        <a:rPr kumimoji="1" lang="ja-JP" altLang="en-US" sz="700" kern="1200">
                          <a:solidFill>
                            <a:schemeClr val="dk1"/>
                          </a:solidFill>
                          <a:effectLst/>
                          <a:latin typeface="+mn-ea"/>
                          <a:ea typeface="+mn-ea"/>
                          <a:cs typeface="+mn-cs"/>
                        </a:rPr>
                        <a:t>例</a:t>
                      </a:r>
                    </a:p>
                  </a:txBody>
                  <a:tcPr marL="63500" marR="63500" marT="31750" marB="31750" anchor="ctr"/>
                </a:tc>
                <a:tc>
                  <a:txBody>
                    <a:bodyPr/>
                    <a:lstStyle/>
                    <a:p>
                      <a:pPr algn="l"/>
                      <a:r>
                        <a:rPr kumimoji="1" lang="ja-JP" altLang="en-US" sz="700" kern="1200">
                          <a:solidFill>
                            <a:schemeClr val="dk1"/>
                          </a:solidFill>
                          <a:effectLst/>
                          <a:latin typeface="+mn-ea"/>
                          <a:ea typeface="+mn-ea"/>
                          <a:cs typeface="+mn-cs"/>
                        </a:rPr>
                        <a:t>判断</a:t>
                      </a:r>
                    </a:p>
                  </a:txBody>
                  <a:tcPr marL="63500" marR="63500" marT="31750" marB="31750" anchor="ctr"/>
                </a:tc>
                <a:tc>
                  <a:txBody>
                    <a:bodyPr/>
                    <a:lstStyle/>
                    <a:p>
                      <a:pPr algn="l"/>
                      <a:r>
                        <a:rPr kumimoji="1" lang="ja-JP" altLang="en-US" sz="700" kern="1200">
                          <a:solidFill>
                            <a:schemeClr val="dk1"/>
                          </a:solidFill>
                          <a:effectLst/>
                          <a:latin typeface="+mn-ea"/>
                          <a:ea typeface="+mn-ea"/>
                          <a:cs typeface="+mn-cs"/>
                        </a:rPr>
                        <a:t>理由</a:t>
                      </a:r>
                    </a:p>
                  </a:txBody>
                  <a:tcPr marL="63500" marR="63500" marT="31750" marB="31750" anchor="ctr"/>
                </a:tc>
                <a:extLst>
                  <a:ext uri="{0D108BD9-81ED-4DB2-BD59-A6C34878D82A}">
                    <a16:rowId xmlns:a16="http://schemas.microsoft.com/office/drawing/2014/main" val="2709303353"/>
                  </a:ext>
                </a:extLst>
              </a:tr>
              <a:tr h="229931">
                <a:tc>
                  <a:txBody>
                    <a:bodyPr/>
                    <a:lstStyle/>
                    <a:p>
                      <a:pPr algn="l" fontAlgn="t" latinLnBrk="1"/>
                      <a:r>
                        <a:rPr kumimoji="1" lang="en-US" altLang="ja-JP" sz="700" kern="1200">
                          <a:solidFill>
                            <a:schemeClr val="dk1"/>
                          </a:solidFill>
                          <a:effectLst/>
                          <a:latin typeface="+mn-ea"/>
                          <a:ea typeface="+mn-ea"/>
                          <a:cs typeface="+mn-cs"/>
                        </a:rPr>
                        <a:t>LINE</a:t>
                      </a:r>
                      <a:r>
                        <a:rPr kumimoji="1" lang="ja-JP" altLang="en-US" sz="700" kern="1200">
                          <a:solidFill>
                            <a:schemeClr val="dk1"/>
                          </a:solidFill>
                          <a:effectLst/>
                          <a:latin typeface="+mn-ea"/>
                          <a:ea typeface="+mn-ea"/>
                          <a:cs typeface="+mn-cs"/>
                        </a:rPr>
                        <a:t>ヤフー</a:t>
                      </a:r>
                      <a:r>
                        <a:rPr kumimoji="1" lang="en-US" altLang="ja-JP" sz="700" kern="1200">
                          <a:solidFill>
                            <a:schemeClr val="dk1"/>
                          </a:solidFill>
                          <a:effectLst/>
                          <a:latin typeface="+mn-ea"/>
                          <a:ea typeface="+mn-ea"/>
                          <a:cs typeface="+mn-cs"/>
                        </a:rPr>
                        <a:t>/Yahoo!</a:t>
                      </a:r>
                      <a:r>
                        <a:rPr kumimoji="1" lang="ja-JP" altLang="en-US" sz="700" kern="1200">
                          <a:solidFill>
                            <a:schemeClr val="dk1"/>
                          </a:solidFill>
                          <a:effectLst/>
                          <a:latin typeface="+mn-ea"/>
                          <a:ea typeface="+mn-ea"/>
                          <a:cs typeface="+mn-cs"/>
                        </a:rPr>
                        <a:t>オークション</a:t>
                      </a:r>
                    </a:p>
                  </a:txBody>
                  <a:tcPr marL="76200" marR="76200" marT="31750" marB="31750"/>
                </a:tc>
                <a:tc>
                  <a:txBody>
                    <a:bodyPr/>
                    <a:lstStyle/>
                    <a:p>
                      <a:pPr algn="l" fontAlgn="t" latinLnBrk="1"/>
                      <a:r>
                        <a:rPr kumimoji="1" lang="ja-JP" altLang="en-US" sz="700" kern="1200">
                          <a:solidFill>
                            <a:schemeClr val="dk1"/>
                          </a:solidFill>
                          <a:effectLst/>
                          <a:latin typeface="+mn-ea"/>
                          <a:ea typeface="+mn-ea"/>
                          <a:cs typeface="+mn-cs"/>
                        </a:rPr>
                        <a:t>可</a:t>
                      </a:r>
                    </a:p>
                  </a:txBody>
                  <a:tcPr marL="76200" marR="76200" marT="31750" marB="31750"/>
                </a:tc>
                <a:tc>
                  <a:txBody>
                    <a:bodyPr/>
                    <a:lstStyle/>
                    <a:p>
                      <a:pPr algn="l" fontAlgn="t" latinLnBrk="1"/>
                      <a:r>
                        <a:rPr kumimoji="1" lang="ja-JP" altLang="en-US" sz="700" kern="1200">
                          <a:solidFill>
                            <a:schemeClr val="dk1"/>
                          </a:solidFill>
                          <a:effectLst/>
                          <a:latin typeface="+mn-ea"/>
                          <a:ea typeface="+mn-ea"/>
                          <a:cs typeface="+mn-cs"/>
                        </a:rPr>
                        <a:t>会社名</a:t>
                      </a:r>
                      <a:r>
                        <a:rPr kumimoji="1" lang="en-US" altLang="ja-JP" sz="700" kern="1200">
                          <a:solidFill>
                            <a:schemeClr val="dk1"/>
                          </a:solidFill>
                          <a:effectLst/>
                          <a:latin typeface="+mn-ea"/>
                          <a:ea typeface="+mn-ea"/>
                          <a:cs typeface="+mn-cs"/>
                        </a:rPr>
                        <a:t>/</a:t>
                      </a:r>
                      <a:r>
                        <a:rPr kumimoji="1" lang="ja-JP" altLang="en-US" sz="700" kern="1200">
                          <a:solidFill>
                            <a:schemeClr val="dk1"/>
                          </a:solidFill>
                          <a:effectLst/>
                          <a:latin typeface="+mn-ea"/>
                          <a:ea typeface="+mn-ea"/>
                          <a:cs typeface="+mn-cs"/>
                        </a:rPr>
                        <a:t>サービス名のため</a:t>
                      </a:r>
                    </a:p>
                  </a:txBody>
                  <a:tcPr marL="76200" marR="76200" marT="31750" marB="31750"/>
                </a:tc>
                <a:extLst>
                  <a:ext uri="{0D108BD9-81ED-4DB2-BD59-A6C34878D82A}">
                    <a16:rowId xmlns:a16="http://schemas.microsoft.com/office/drawing/2014/main" val="4202173930"/>
                  </a:ext>
                </a:extLst>
              </a:tr>
              <a:tr h="243254">
                <a:tc>
                  <a:txBody>
                    <a:bodyPr/>
                    <a:lstStyle/>
                    <a:p>
                      <a:pPr algn="l" fontAlgn="t" latinLnBrk="1"/>
                      <a:r>
                        <a:rPr kumimoji="1" lang="ja-JP" altLang="en-US" sz="700" kern="1200">
                          <a:solidFill>
                            <a:schemeClr val="dk1"/>
                          </a:solidFill>
                          <a:effectLst/>
                          <a:latin typeface="+mn-ea"/>
                          <a:ea typeface="+mn-ea"/>
                          <a:cs typeface="+mn-cs"/>
                        </a:rPr>
                        <a:t>ヤフーニュース・</a:t>
                      </a:r>
                      <a:r>
                        <a:rPr kumimoji="1" lang="en-US" altLang="ja-JP" sz="700" kern="1200">
                          <a:solidFill>
                            <a:schemeClr val="dk1"/>
                          </a:solidFill>
                          <a:effectLst/>
                          <a:latin typeface="+mn-ea"/>
                          <a:ea typeface="+mn-ea"/>
                          <a:cs typeface="+mn-cs"/>
                        </a:rPr>
                        <a:t>Yahoo!</a:t>
                      </a:r>
                      <a:r>
                        <a:rPr kumimoji="1" lang="ja-JP" altLang="en-US" sz="700" kern="1200">
                          <a:solidFill>
                            <a:schemeClr val="dk1"/>
                          </a:solidFill>
                          <a:effectLst/>
                          <a:latin typeface="+mn-ea"/>
                          <a:ea typeface="+mn-ea"/>
                          <a:cs typeface="+mn-cs"/>
                        </a:rPr>
                        <a:t>オークション</a:t>
                      </a:r>
                    </a:p>
                  </a:txBody>
                  <a:tcPr marL="76200" marR="76200" marT="31750" marB="31750"/>
                </a:tc>
                <a:tc>
                  <a:txBody>
                    <a:bodyPr/>
                    <a:lstStyle/>
                    <a:p>
                      <a:pPr algn="l" fontAlgn="t" latinLnBrk="1"/>
                      <a:r>
                        <a:rPr kumimoji="1" lang="ja-JP" altLang="en-US" sz="700" kern="1200">
                          <a:solidFill>
                            <a:schemeClr val="dk1"/>
                          </a:solidFill>
                          <a:effectLst/>
                          <a:latin typeface="+mn-ea"/>
                          <a:ea typeface="+mn-ea"/>
                          <a:cs typeface="+mn-cs"/>
                        </a:rPr>
                        <a:t>不可</a:t>
                      </a:r>
                    </a:p>
                  </a:txBody>
                  <a:tcPr marL="76200" marR="76200" marT="31750" marB="31750"/>
                </a:tc>
                <a:tc>
                  <a:txBody>
                    <a:bodyPr/>
                    <a:lstStyle/>
                    <a:p>
                      <a:pPr algn="l" fontAlgn="t" latinLnBrk="1"/>
                      <a:r>
                        <a:rPr kumimoji="1" lang="ja-JP" altLang="en-US" sz="700" kern="1200">
                          <a:solidFill>
                            <a:schemeClr val="dk1"/>
                          </a:solidFill>
                          <a:effectLst/>
                          <a:latin typeface="+mn-ea"/>
                          <a:ea typeface="+mn-ea"/>
                          <a:cs typeface="+mn-cs"/>
                        </a:rPr>
                        <a:t>・サービス名を</a:t>
                      </a:r>
                      <a:r>
                        <a:rPr kumimoji="1" lang="en-US" altLang="ja-JP" sz="700" kern="1200">
                          <a:solidFill>
                            <a:schemeClr val="dk1"/>
                          </a:solidFill>
                          <a:effectLst/>
                          <a:latin typeface="+mn-ea"/>
                          <a:ea typeface="+mn-ea"/>
                          <a:cs typeface="+mn-cs"/>
                        </a:rPr>
                        <a:t>2</a:t>
                      </a:r>
                      <a:r>
                        <a:rPr kumimoji="1" lang="ja-JP" altLang="en-US" sz="700" kern="1200">
                          <a:solidFill>
                            <a:schemeClr val="dk1"/>
                          </a:solidFill>
                          <a:effectLst/>
                          <a:latin typeface="+mn-ea"/>
                          <a:ea typeface="+mn-ea"/>
                          <a:cs typeface="+mn-cs"/>
                        </a:rPr>
                        <a:t>つ記載しているため</a:t>
                      </a:r>
                      <a:br>
                        <a:rPr kumimoji="1" lang="ja-JP" altLang="en-US" sz="700" kern="1200">
                          <a:solidFill>
                            <a:schemeClr val="dk1"/>
                          </a:solidFill>
                          <a:effectLst/>
                          <a:latin typeface="+mn-ea"/>
                          <a:ea typeface="+mn-ea"/>
                          <a:cs typeface="+mn-cs"/>
                        </a:rPr>
                      </a:br>
                      <a:r>
                        <a:rPr kumimoji="1" lang="ja-JP" altLang="en-US" sz="700" kern="1200">
                          <a:solidFill>
                            <a:schemeClr val="dk1"/>
                          </a:solidFill>
                          <a:effectLst/>
                          <a:latin typeface="+mn-ea"/>
                          <a:ea typeface="+mn-ea"/>
                          <a:cs typeface="+mn-cs"/>
                        </a:rPr>
                        <a:t>・「</a:t>
                      </a:r>
                      <a:r>
                        <a:rPr kumimoji="1" lang="en-US" altLang="ja-JP" sz="700" kern="1200">
                          <a:solidFill>
                            <a:schemeClr val="dk1"/>
                          </a:solidFill>
                          <a:effectLst/>
                          <a:latin typeface="+mn-ea"/>
                          <a:ea typeface="+mn-ea"/>
                          <a:cs typeface="+mn-cs"/>
                        </a:rPr>
                        <a:t>/</a:t>
                      </a:r>
                      <a:r>
                        <a:rPr kumimoji="1" lang="ja-JP" altLang="en-US" sz="700" kern="1200">
                          <a:solidFill>
                            <a:schemeClr val="dk1"/>
                          </a:solidFill>
                          <a:effectLst/>
                          <a:latin typeface="+mn-ea"/>
                          <a:ea typeface="+mn-ea"/>
                          <a:cs typeface="+mn-cs"/>
                        </a:rPr>
                        <a:t>」（半角スラッシュ）以外を使用しているため</a:t>
                      </a:r>
                    </a:p>
                  </a:txBody>
                  <a:tcPr marL="76200" marR="76200" marT="31750" marB="31750"/>
                </a:tc>
                <a:extLst>
                  <a:ext uri="{0D108BD9-81ED-4DB2-BD59-A6C34878D82A}">
                    <a16:rowId xmlns:a16="http://schemas.microsoft.com/office/drawing/2014/main" val="1865464920"/>
                  </a:ext>
                </a:extLst>
              </a:tr>
              <a:tr h="229931">
                <a:tc>
                  <a:txBody>
                    <a:bodyPr/>
                    <a:lstStyle/>
                    <a:p>
                      <a:pPr algn="l" fontAlgn="t" latinLnBrk="1"/>
                      <a:r>
                        <a:rPr kumimoji="1" lang="ja-JP" altLang="en-US" sz="700" kern="1200">
                          <a:solidFill>
                            <a:schemeClr val="dk1"/>
                          </a:solidFill>
                          <a:effectLst/>
                          <a:latin typeface="+mn-ea"/>
                          <a:ea typeface="+mn-ea"/>
                          <a:cs typeface="+mn-cs"/>
                        </a:rPr>
                        <a:t>オークションなら</a:t>
                      </a:r>
                      <a:r>
                        <a:rPr kumimoji="1" lang="en-US" altLang="ja-JP" sz="700" kern="1200">
                          <a:solidFill>
                            <a:schemeClr val="dk1"/>
                          </a:solidFill>
                          <a:effectLst/>
                          <a:latin typeface="+mn-ea"/>
                          <a:ea typeface="+mn-ea"/>
                          <a:cs typeface="+mn-cs"/>
                        </a:rPr>
                        <a:t>Yahoo!</a:t>
                      </a:r>
                      <a:r>
                        <a:rPr kumimoji="1" lang="ja-JP" altLang="en-US" sz="700" kern="1200">
                          <a:solidFill>
                            <a:schemeClr val="dk1"/>
                          </a:solidFill>
                          <a:effectLst/>
                          <a:latin typeface="+mn-ea"/>
                          <a:ea typeface="+mn-ea"/>
                          <a:cs typeface="+mn-cs"/>
                        </a:rPr>
                        <a:t>オークション</a:t>
                      </a:r>
                    </a:p>
                  </a:txBody>
                  <a:tcPr marL="76200" marR="76200" marT="31750" marB="31750"/>
                </a:tc>
                <a:tc>
                  <a:txBody>
                    <a:bodyPr/>
                    <a:lstStyle/>
                    <a:p>
                      <a:pPr algn="l" fontAlgn="t" latinLnBrk="1"/>
                      <a:r>
                        <a:rPr kumimoji="1" lang="ja-JP" altLang="en-US" sz="700" kern="1200">
                          <a:solidFill>
                            <a:schemeClr val="dk1"/>
                          </a:solidFill>
                          <a:effectLst/>
                          <a:latin typeface="+mn-ea"/>
                          <a:ea typeface="+mn-ea"/>
                          <a:cs typeface="+mn-cs"/>
                        </a:rPr>
                        <a:t>不可</a:t>
                      </a:r>
                    </a:p>
                  </a:txBody>
                  <a:tcPr marL="76200" marR="76200" marT="31750" marB="31750"/>
                </a:tc>
                <a:tc>
                  <a:txBody>
                    <a:bodyPr/>
                    <a:lstStyle/>
                    <a:p>
                      <a:pPr algn="l" fontAlgn="t" latinLnBrk="1"/>
                      <a:r>
                        <a:rPr kumimoji="1" lang="ja-JP" altLang="en-US" sz="700" kern="1200">
                          <a:solidFill>
                            <a:schemeClr val="dk1"/>
                          </a:solidFill>
                          <a:effectLst/>
                          <a:latin typeface="+mn-ea"/>
                          <a:ea typeface="+mn-ea"/>
                          <a:cs typeface="+mn-cs"/>
                        </a:rPr>
                        <a:t>主体者の名称以外（オークションなら）を記載しているため</a:t>
                      </a:r>
                    </a:p>
                  </a:txBody>
                  <a:tcPr marL="76200" marR="76200" marT="31750" marB="31750"/>
                </a:tc>
                <a:extLst>
                  <a:ext uri="{0D108BD9-81ED-4DB2-BD59-A6C34878D82A}">
                    <a16:rowId xmlns:a16="http://schemas.microsoft.com/office/drawing/2014/main" val="1686280821"/>
                  </a:ext>
                </a:extLst>
              </a:tr>
            </a:tbl>
          </a:graphicData>
        </a:graphic>
      </p:graphicFrame>
      <p:sp>
        <p:nvSpPr>
          <p:cNvPr id="3" name="四角形: 角を丸くする 2">
            <a:extLst>
              <a:ext uri="{FF2B5EF4-FFF2-40B4-BE49-F238E27FC236}">
                <a16:creationId xmlns:a16="http://schemas.microsoft.com/office/drawing/2014/main" id="{F6CC8B23-F2F0-3AAB-5C27-C524165A6332}"/>
              </a:ext>
            </a:extLst>
          </p:cNvPr>
          <p:cNvSpPr/>
          <p:nvPr/>
        </p:nvSpPr>
        <p:spPr>
          <a:xfrm>
            <a:off x="10136372" y="626575"/>
            <a:ext cx="1864242" cy="36579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a:latin typeface="+mn-ea"/>
              </a:rPr>
              <a:t>緑文字</a:t>
            </a:r>
            <a:r>
              <a:rPr lang="ja-JP" altLang="en-US" sz="900">
                <a:latin typeface="+mn-ea"/>
              </a:rPr>
              <a:t>：</a:t>
            </a:r>
            <a:endParaRPr lang="en-US" altLang="ja-JP" sz="900">
              <a:latin typeface="+mn-ea"/>
            </a:endParaRPr>
          </a:p>
          <a:p>
            <a:pPr algn="ctr"/>
            <a:r>
              <a:rPr lang="ja-JP" altLang="en-US" sz="900">
                <a:latin typeface="+mn-ea"/>
              </a:rPr>
              <a:t>トピックスPR</a:t>
            </a:r>
            <a:r>
              <a:rPr lang="en-US" altLang="ja-JP" sz="900">
                <a:latin typeface="+mn-ea"/>
              </a:rPr>
              <a:t>SP</a:t>
            </a:r>
            <a:r>
              <a:rPr kumimoji="1" lang="ja-JP" altLang="en-US" sz="900">
                <a:latin typeface="+mn-ea"/>
              </a:rPr>
              <a:t>との差分</a:t>
            </a:r>
          </a:p>
        </p:txBody>
      </p:sp>
    </p:spTree>
    <p:extLst>
      <p:ext uri="{BB962C8B-B14F-4D97-AF65-F5344CB8AC3E}">
        <p14:creationId xmlns:p14="http://schemas.microsoft.com/office/powerpoint/2010/main" val="23883215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90E99D-6568-4E68-E244-AB29AF927ED3}"/>
            </a:ext>
          </a:extLst>
        </p:cNvPr>
        <p:cNvGrpSpPr/>
        <p:nvPr/>
      </p:nvGrpSpPr>
      <p:grpSpPr>
        <a:xfrm>
          <a:off x="0" y="0"/>
          <a:ext cx="0" cy="0"/>
          <a:chOff x="0" y="0"/>
          <a:chExt cx="0" cy="0"/>
        </a:xfrm>
      </p:grpSpPr>
      <p:pic>
        <p:nvPicPr>
          <p:cNvPr id="13" name="図プレースホルダー 8" descr="アイコン&#10;&#10;自動的に生成された説明">
            <a:extLst>
              <a:ext uri="{FF2B5EF4-FFF2-40B4-BE49-F238E27FC236}">
                <a16:creationId xmlns:a16="http://schemas.microsoft.com/office/drawing/2014/main" id="{630B6D40-80D3-CF46-7850-EE1B33DEC3A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5" name="テキスト プレースホルダー 1">
            <a:extLst>
              <a:ext uri="{FF2B5EF4-FFF2-40B4-BE49-F238E27FC236}">
                <a16:creationId xmlns:a16="http://schemas.microsoft.com/office/drawing/2014/main" id="{94BA0C9B-B0EB-1F5F-927C-C9E6BE736347}"/>
              </a:ext>
            </a:extLst>
          </p:cNvPr>
          <p:cNvSpPr txBox="1">
            <a:spLocks noGrp="1"/>
          </p:cNvSpPr>
          <p:nvPr>
            <p:ph type="body" sz="quarter" idx="10"/>
          </p:nvPr>
        </p:nvSpPr>
        <p:spPr>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spcBef>
                <a:spcPts val="3900"/>
              </a:spcBef>
              <a:spcAft>
                <a:spcPts val="900"/>
              </a:spcAft>
            </a:pPr>
            <a:r>
              <a:rPr kumimoji="1" lang="ja-JP" altLang="en-US">
                <a:solidFill>
                  <a:srgbClr val="00003E"/>
                </a:solidFill>
                <a:latin typeface="Meiryo" panose="020B0604030504040204" pitchFamily="34" charset="-128"/>
                <a:ea typeface="Meiryo" panose="020B0604030504040204" pitchFamily="34" charset="-128"/>
              </a:rPr>
              <a:t>入稿規定　</a:t>
            </a:r>
            <a:r>
              <a:rPr lang="zh-TW" altLang="en-US" b="1" i="0">
                <a:solidFill>
                  <a:srgbClr val="333333"/>
                </a:solidFill>
                <a:effectLst/>
                <a:latin typeface="ヒラギノ角ゴ Pro"/>
              </a:rPr>
              <a:t>注意事項</a:t>
            </a:r>
            <a:r>
              <a:rPr lang="ja-JP" altLang="en-US" b="1" i="0">
                <a:solidFill>
                  <a:srgbClr val="333333"/>
                </a:solidFill>
                <a:effectLst/>
                <a:latin typeface="ヒラギノ角ゴ Pro"/>
              </a:rPr>
              <a:t>　①</a:t>
            </a:r>
            <a:endParaRPr lang="zh-TW" altLang="en-US" b="1" i="0">
              <a:solidFill>
                <a:srgbClr val="333333"/>
              </a:solidFill>
              <a:effectLst/>
              <a:latin typeface="ヒラギノ角ゴ Pro"/>
            </a:endParaRPr>
          </a:p>
        </p:txBody>
      </p:sp>
      <p:sp>
        <p:nvSpPr>
          <p:cNvPr id="12" name="テキスト プレースホルダー 5">
            <a:extLst>
              <a:ext uri="{FF2B5EF4-FFF2-40B4-BE49-F238E27FC236}">
                <a16:creationId xmlns:a16="http://schemas.microsoft.com/office/drawing/2014/main" id="{D5189719-DF47-D166-9ED8-3C848F03EB1D}"/>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a:t>概要</a:t>
            </a:r>
          </a:p>
        </p:txBody>
      </p:sp>
      <p:graphicFrame>
        <p:nvGraphicFramePr>
          <p:cNvPr id="15" name="表 14">
            <a:extLst>
              <a:ext uri="{FF2B5EF4-FFF2-40B4-BE49-F238E27FC236}">
                <a16:creationId xmlns:a16="http://schemas.microsoft.com/office/drawing/2014/main" id="{6E8DFF32-56B8-9227-217E-4E3DF22148D0}"/>
              </a:ext>
            </a:extLst>
          </p:cNvPr>
          <p:cNvGraphicFramePr>
            <a:graphicFrameLocks noGrp="1"/>
          </p:cNvGraphicFramePr>
          <p:nvPr>
            <p:extLst>
              <p:ext uri="{D42A27DB-BD31-4B8C-83A1-F6EECF244321}">
                <p14:modId xmlns:p14="http://schemas.microsoft.com/office/powerpoint/2010/main" val="523234579"/>
              </p:ext>
            </p:extLst>
          </p:nvPr>
        </p:nvGraphicFramePr>
        <p:xfrm>
          <a:off x="1444846" y="1242113"/>
          <a:ext cx="8592289" cy="2401310"/>
        </p:xfrm>
        <a:graphic>
          <a:graphicData uri="http://schemas.openxmlformats.org/drawingml/2006/table">
            <a:tbl>
              <a:tblPr firstRow="1" bandRow="1">
                <a:tableStyleId>{16D9F66E-5EB9-4882-86FB-DCBF35E3C3E4}</a:tableStyleId>
              </a:tblPr>
              <a:tblGrid>
                <a:gridCol w="1906789">
                  <a:extLst>
                    <a:ext uri="{9D8B030D-6E8A-4147-A177-3AD203B41FA5}">
                      <a16:colId xmlns:a16="http://schemas.microsoft.com/office/drawing/2014/main" val="2190090662"/>
                    </a:ext>
                  </a:extLst>
                </a:gridCol>
                <a:gridCol w="6685500">
                  <a:extLst>
                    <a:ext uri="{9D8B030D-6E8A-4147-A177-3AD203B41FA5}">
                      <a16:colId xmlns:a16="http://schemas.microsoft.com/office/drawing/2014/main" val="1448114287"/>
                    </a:ext>
                  </a:extLst>
                </a:gridCol>
              </a:tblGrid>
              <a:tr h="2401310">
                <a:tc>
                  <a:txBody>
                    <a:bodyPr/>
                    <a:lstStyle/>
                    <a:p>
                      <a:pPr algn="l"/>
                      <a:r>
                        <a:rPr kumimoji="1" lang="ja-JP" altLang="en-US" sz="800" b="1" kern="1200">
                          <a:solidFill>
                            <a:schemeClr val="dk1"/>
                          </a:solidFill>
                          <a:effectLst/>
                          <a:latin typeface="+mn-ea"/>
                          <a:ea typeface="+mn-ea"/>
                          <a:cs typeface="+mn-cs"/>
                        </a:rPr>
                        <a:t>販売</a:t>
                      </a:r>
                      <a:r>
                        <a:rPr lang="ja-JP" altLang="en-US" sz="800" b="1">
                          <a:effectLst/>
                          <a:latin typeface="+mn-ea"/>
                          <a:ea typeface="+mn-ea"/>
                        </a:rPr>
                        <a:t>制限</a:t>
                      </a:r>
                    </a:p>
                  </a:txBody>
                  <a:tcPr marL="63500" marR="63500" marT="31750" marB="31750" anchor="ctr">
                    <a:noFill/>
                  </a:tcPr>
                </a:tc>
                <a:tc>
                  <a:txBody>
                    <a:bodyPr/>
                    <a:lstStyle/>
                    <a:p>
                      <a:pPr algn="l" fontAlgn="t" latinLnBrk="1">
                        <a:spcAft>
                          <a:spcPts val="1125"/>
                        </a:spcAft>
                        <a:buFont typeface="Arial" panose="020B0604020202020204" pitchFamily="34" charset="0"/>
                        <a:buChar char="•"/>
                      </a:pPr>
                      <a:r>
                        <a:rPr lang="ja-JP" altLang="en-US" sz="800" b="0">
                          <a:effectLst/>
                          <a:latin typeface="+mn-ea"/>
                          <a:ea typeface="+mn-ea"/>
                        </a:rPr>
                        <a:t>以下の内容を含む広告クリエイティブやリンク先サイトは掲載できません。</a:t>
                      </a:r>
                      <a:endParaRPr lang="en-US" altLang="ja-JP" sz="800" b="0">
                        <a:effectLst/>
                        <a:latin typeface="+mn-ea"/>
                        <a:ea typeface="+mn-ea"/>
                      </a:endParaRPr>
                    </a:p>
                    <a:p>
                      <a:pPr marL="285750" indent="-285750">
                        <a:buFont typeface="Arial" panose="020B0604020202020204" pitchFamily="34" charset="0"/>
                        <a:buChar char="•"/>
                      </a:pPr>
                      <a:r>
                        <a:rPr kumimoji="1" lang="ja-JP" altLang="en-US" sz="800" b="0" kern="1200">
                          <a:solidFill>
                            <a:schemeClr val="dk1"/>
                          </a:solidFill>
                          <a:effectLst/>
                          <a:latin typeface="+mn-ea"/>
                          <a:ea typeface="+mn-ea"/>
                          <a:cs typeface="+mn-cs"/>
                        </a:rPr>
                        <a:t>占い、性格診断、心理テスト、漢字テスト、クイズ、なぞなぞ</a:t>
                      </a:r>
                    </a:p>
                    <a:p>
                      <a:pPr marL="285750" indent="-285750">
                        <a:buFont typeface="Arial" panose="020B0604020202020204" pitchFamily="34" charset="0"/>
                        <a:buChar char="•"/>
                      </a:pPr>
                      <a:r>
                        <a:rPr kumimoji="1" lang="ja-JP" altLang="en-US" sz="800" b="0" kern="1200">
                          <a:solidFill>
                            <a:schemeClr val="dk1"/>
                          </a:solidFill>
                          <a:effectLst/>
                          <a:latin typeface="+mn-ea"/>
                          <a:ea typeface="+mn-ea"/>
                          <a:cs typeface="+mn-cs"/>
                        </a:rPr>
                        <a:t>匿名など実在性を疑われるような体験談</a:t>
                      </a:r>
                    </a:p>
                    <a:p>
                      <a:pPr marL="285750" indent="-285750">
                        <a:buFont typeface="Arial" panose="020B0604020202020204" pitchFamily="34" charset="0"/>
                        <a:buChar char="•"/>
                      </a:pPr>
                      <a:r>
                        <a:rPr kumimoji="1" lang="ja-JP" altLang="en-US" sz="800" b="0" kern="1200">
                          <a:solidFill>
                            <a:schemeClr val="dk1"/>
                          </a:solidFill>
                          <a:effectLst/>
                          <a:latin typeface="+mn-ea"/>
                          <a:ea typeface="+mn-ea"/>
                          <a:cs typeface="+mn-cs"/>
                        </a:rPr>
                        <a:t>怪談などの読み物</a:t>
                      </a:r>
                    </a:p>
                    <a:p>
                      <a:pPr marL="285750" indent="-285750">
                        <a:buFont typeface="Arial" panose="020B0604020202020204" pitchFamily="34" charset="0"/>
                        <a:buChar char="•"/>
                      </a:pPr>
                      <a:r>
                        <a:rPr kumimoji="1" lang="ja-JP" altLang="en-US" sz="800" b="0" kern="1200">
                          <a:solidFill>
                            <a:schemeClr val="dk1"/>
                          </a:solidFill>
                          <a:effectLst/>
                          <a:latin typeface="+mn-ea"/>
                          <a:ea typeface="+mn-ea"/>
                          <a:cs typeface="+mn-cs"/>
                        </a:rPr>
                        <a:t>水着・下着（性別問わず）</a:t>
                      </a:r>
                    </a:p>
                    <a:p>
                      <a:pPr algn="l" fontAlgn="t" latinLnBrk="1">
                        <a:spcAft>
                          <a:spcPts val="1125"/>
                        </a:spcAft>
                        <a:buFont typeface="Arial" panose="020B0604020202020204" pitchFamily="34" charset="0"/>
                        <a:buChar char="•"/>
                      </a:pPr>
                      <a:endParaRPr lang="en-US" altLang="ja-JP" sz="200" b="0">
                        <a:effectLst/>
                        <a:latin typeface="+mn-ea"/>
                        <a:ea typeface="+mn-ea"/>
                      </a:endParaRPr>
                    </a:p>
                    <a:p>
                      <a:pPr algn="l" fontAlgn="t" latinLnBrk="1">
                        <a:spcAft>
                          <a:spcPts val="1125"/>
                        </a:spcAft>
                        <a:buFont typeface="Arial" panose="020B0604020202020204" pitchFamily="34" charset="0"/>
                        <a:buChar char="•"/>
                      </a:pPr>
                      <a:r>
                        <a:rPr lang="ja-JP" altLang="en-US" sz="800" b="0">
                          <a:effectLst/>
                          <a:latin typeface="+mn-ea"/>
                          <a:ea typeface="+mn-ea"/>
                        </a:rPr>
                        <a:t>天気予報・気象状況・災害情報を把握するためのアプリサービスのダウンロード促進プロモーションおよびウェブサイトへのアクセスを目的にしたプロモ</a:t>
                      </a:r>
                      <a:r>
                        <a:rPr lang="en-US" altLang="ja-JP" sz="800" b="0">
                          <a:effectLst/>
                          <a:latin typeface="+mn-ea"/>
                          <a:ea typeface="+mn-ea"/>
                        </a:rPr>
                        <a:t>―</a:t>
                      </a:r>
                      <a:r>
                        <a:rPr lang="ja-JP" altLang="en-US" sz="800" b="0">
                          <a:effectLst/>
                          <a:latin typeface="+mn-ea"/>
                          <a:ea typeface="+mn-ea"/>
                        </a:rPr>
                        <a:t>ションは掲載できません。</a:t>
                      </a:r>
                    </a:p>
                    <a:p>
                      <a:pPr algn="l" fontAlgn="t" latinLnBrk="1">
                        <a:spcAft>
                          <a:spcPts val="1125"/>
                        </a:spcAft>
                        <a:buFont typeface="Arial" panose="020B0604020202020204" pitchFamily="34" charset="0"/>
                        <a:buChar char="•"/>
                      </a:pPr>
                      <a:r>
                        <a:rPr lang="ja-JP" altLang="en-US" sz="800" b="0">
                          <a:effectLst/>
                          <a:latin typeface="+mn-ea"/>
                          <a:ea typeface="+mn-ea"/>
                        </a:rPr>
                        <a:t>健康・美容食品のうち、カプセル、錠剤、タブレット、丸剤、粉末、顆粒、液状、ゼリー等のいわゆるサプリメント商材は掲載できません。栄養ドリンク・美容ドリンクは一律掲載できません。サプリメント、栄養ドリンク・美容ドリンク以外の一部の商材（機能性表示食品、栄養機能食品、特定保健用食品、その他弊社が掲載可と判断した健康食品）のみ掲載が可能です。</a:t>
                      </a:r>
                      <a:br>
                        <a:rPr lang="ja-JP" altLang="en-US" sz="800" b="0">
                          <a:effectLst/>
                          <a:latin typeface="+mn-ea"/>
                          <a:ea typeface="+mn-ea"/>
                        </a:rPr>
                      </a:br>
                      <a:r>
                        <a:rPr lang="en-US" altLang="ja-JP" sz="800" b="0">
                          <a:effectLst/>
                          <a:latin typeface="+mn-ea"/>
                          <a:ea typeface="+mn-ea"/>
                        </a:rPr>
                        <a:t>※</a:t>
                      </a:r>
                      <a:r>
                        <a:rPr lang="ja-JP" altLang="en-US" sz="800" b="0">
                          <a:effectLst/>
                          <a:latin typeface="+mn-ea"/>
                          <a:ea typeface="+mn-ea"/>
                        </a:rPr>
                        <a:t>広告クリエイティブ、リンク先サイトに適用となる基準の詳細については「クリエイティブ・リンク先サイトの表現規制について」をあわせてご確認ください。</a:t>
                      </a:r>
                    </a:p>
                    <a:p>
                      <a:pPr algn="l" fontAlgn="t" latinLnBrk="1">
                        <a:spcAft>
                          <a:spcPts val="1125"/>
                        </a:spcAft>
                      </a:pPr>
                      <a:r>
                        <a:rPr lang="ja-JP" altLang="en-US" sz="800" b="0">
                          <a:effectLst/>
                          <a:latin typeface="+mn-ea"/>
                          <a:ea typeface="+mn-ea"/>
                        </a:rPr>
                        <a:t>その他の掲載できないカテゴリーについては </a:t>
                      </a:r>
                      <a:r>
                        <a:rPr lang="ja-JP" altLang="en-US" sz="800" b="0" u="none" strike="noStrike">
                          <a:solidFill>
                            <a:srgbClr val="1A72B0"/>
                          </a:solidFill>
                          <a:effectLst/>
                          <a:latin typeface="+mn-ea"/>
                          <a:ea typeface="+mn-ea"/>
                          <a:hlinkClick r:id="rId3"/>
                        </a:rPr>
                        <a:t>掲載制限、販売制限について</a:t>
                      </a:r>
                      <a:r>
                        <a:rPr lang="ja-JP" altLang="en-US" sz="800" b="0">
                          <a:effectLst/>
                          <a:latin typeface="+mn-ea"/>
                          <a:ea typeface="+mn-ea"/>
                        </a:rPr>
                        <a:t> をご確認ください。</a:t>
                      </a:r>
                    </a:p>
                  </a:txBody>
                  <a:tcPr marL="76200" marR="76200" marT="31750" marB="31750">
                    <a:noFill/>
                  </a:tcPr>
                </a:tc>
                <a:extLst>
                  <a:ext uri="{0D108BD9-81ED-4DB2-BD59-A6C34878D82A}">
                    <a16:rowId xmlns:a16="http://schemas.microsoft.com/office/drawing/2014/main" val="3024702413"/>
                  </a:ext>
                </a:extLst>
              </a:tr>
            </a:tbl>
          </a:graphicData>
        </a:graphic>
      </p:graphicFrame>
      <p:sp>
        <p:nvSpPr>
          <p:cNvPr id="3" name="四角形: 角を丸くする 2">
            <a:extLst>
              <a:ext uri="{FF2B5EF4-FFF2-40B4-BE49-F238E27FC236}">
                <a16:creationId xmlns:a16="http://schemas.microsoft.com/office/drawing/2014/main" id="{E4C01B03-F88C-B29E-0C4B-DDAF7F6AD38C}"/>
              </a:ext>
            </a:extLst>
          </p:cNvPr>
          <p:cNvSpPr/>
          <p:nvPr/>
        </p:nvSpPr>
        <p:spPr>
          <a:xfrm>
            <a:off x="10136372" y="626575"/>
            <a:ext cx="1864242" cy="36579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a:latin typeface="+mn-ea"/>
              </a:rPr>
              <a:t>緑文字</a:t>
            </a:r>
            <a:r>
              <a:rPr lang="ja-JP" altLang="en-US" sz="900">
                <a:latin typeface="+mn-ea"/>
              </a:rPr>
              <a:t>：</a:t>
            </a:r>
            <a:endParaRPr lang="en-US" altLang="ja-JP" sz="900">
              <a:latin typeface="+mn-ea"/>
            </a:endParaRPr>
          </a:p>
          <a:p>
            <a:pPr algn="ctr"/>
            <a:r>
              <a:rPr lang="ja-JP" altLang="en-US" sz="900">
                <a:latin typeface="+mn-ea"/>
              </a:rPr>
              <a:t>トピックスPR</a:t>
            </a:r>
            <a:r>
              <a:rPr lang="en-US" altLang="ja-JP" sz="900">
                <a:latin typeface="+mn-ea"/>
              </a:rPr>
              <a:t>SP</a:t>
            </a:r>
            <a:r>
              <a:rPr kumimoji="1" lang="ja-JP" altLang="en-US" sz="900">
                <a:latin typeface="+mn-ea"/>
              </a:rPr>
              <a:t>との差分</a:t>
            </a:r>
          </a:p>
        </p:txBody>
      </p:sp>
    </p:spTree>
    <p:extLst>
      <p:ext uri="{BB962C8B-B14F-4D97-AF65-F5344CB8AC3E}">
        <p14:creationId xmlns:p14="http://schemas.microsoft.com/office/powerpoint/2010/main" val="7197243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C9B97F-91A0-F7A4-8CFE-3355549F0135}"/>
            </a:ext>
          </a:extLst>
        </p:cNvPr>
        <p:cNvGrpSpPr/>
        <p:nvPr/>
      </p:nvGrpSpPr>
      <p:grpSpPr>
        <a:xfrm>
          <a:off x="0" y="0"/>
          <a:ext cx="0" cy="0"/>
          <a:chOff x="0" y="0"/>
          <a:chExt cx="0" cy="0"/>
        </a:xfrm>
      </p:grpSpPr>
      <p:pic>
        <p:nvPicPr>
          <p:cNvPr id="13" name="図プレースホルダー 8" descr="アイコン&#10;&#10;自動的に生成された説明">
            <a:extLst>
              <a:ext uri="{FF2B5EF4-FFF2-40B4-BE49-F238E27FC236}">
                <a16:creationId xmlns:a16="http://schemas.microsoft.com/office/drawing/2014/main" id="{8AE410C5-2E7F-7CC1-C88A-B6A12C764B7A}"/>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5" name="テキスト プレースホルダー 1">
            <a:extLst>
              <a:ext uri="{FF2B5EF4-FFF2-40B4-BE49-F238E27FC236}">
                <a16:creationId xmlns:a16="http://schemas.microsoft.com/office/drawing/2014/main" id="{C3FC3CDE-7478-0181-05BF-EFDF6E65334D}"/>
              </a:ext>
            </a:extLst>
          </p:cNvPr>
          <p:cNvSpPr txBox="1">
            <a:spLocks noGrp="1"/>
          </p:cNvSpPr>
          <p:nvPr>
            <p:ph type="body" sz="quarter" idx="10"/>
          </p:nvPr>
        </p:nvSpPr>
        <p:spPr>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spcBef>
                <a:spcPts val="3900"/>
              </a:spcBef>
              <a:spcAft>
                <a:spcPts val="900"/>
              </a:spcAft>
            </a:pPr>
            <a:r>
              <a:rPr kumimoji="1" lang="ja-JP" altLang="en-US">
                <a:solidFill>
                  <a:srgbClr val="00003E"/>
                </a:solidFill>
                <a:latin typeface="Meiryo" panose="020B0604030504040204" pitchFamily="34" charset="-128"/>
                <a:ea typeface="Meiryo" panose="020B0604030504040204" pitchFamily="34" charset="-128"/>
              </a:rPr>
              <a:t>入稿規定　</a:t>
            </a:r>
            <a:r>
              <a:rPr lang="zh-TW" altLang="en-US" b="1" i="0">
                <a:solidFill>
                  <a:srgbClr val="333333"/>
                </a:solidFill>
                <a:effectLst/>
                <a:latin typeface="ヒラギノ角ゴ Pro"/>
              </a:rPr>
              <a:t>注意事項</a:t>
            </a:r>
            <a:r>
              <a:rPr lang="ja-JP" altLang="en-US" b="1" i="0">
                <a:solidFill>
                  <a:srgbClr val="333333"/>
                </a:solidFill>
                <a:effectLst/>
                <a:latin typeface="ヒラギノ角ゴ Pro"/>
              </a:rPr>
              <a:t>　②</a:t>
            </a:r>
            <a:endParaRPr lang="zh-TW" altLang="en-US" b="1" i="0">
              <a:solidFill>
                <a:srgbClr val="333333"/>
              </a:solidFill>
              <a:effectLst/>
              <a:latin typeface="ヒラギノ角ゴ Pro"/>
            </a:endParaRPr>
          </a:p>
        </p:txBody>
      </p:sp>
      <p:sp>
        <p:nvSpPr>
          <p:cNvPr id="12" name="テキスト プレースホルダー 5">
            <a:extLst>
              <a:ext uri="{FF2B5EF4-FFF2-40B4-BE49-F238E27FC236}">
                <a16:creationId xmlns:a16="http://schemas.microsoft.com/office/drawing/2014/main" id="{F499772A-26DF-FC4C-A6B4-50EA98EAB107}"/>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a:t>概要</a:t>
            </a:r>
          </a:p>
        </p:txBody>
      </p:sp>
      <p:graphicFrame>
        <p:nvGraphicFramePr>
          <p:cNvPr id="15" name="表 14">
            <a:extLst>
              <a:ext uri="{FF2B5EF4-FFF2-40B4-BE49-F238E27FC236}">
                <a16:creationId xmlns:a16="http://schemas.microsoft.com/office/drawing/2014/main" id="{10D2738A-7D92-41C5-CDD6-96E9FCCFF75F}"/>
              </a:ext>
            </a:extLst>
          </p:cNvPr>
          <p:cNvGraphicFramePr>
            <a:graphicFrameLocks noGrp="1"/>
          </p:cNvGraphicFramePr>
          <p:nvPr>
            <p:extLst>
              <p:ext uri="{D42A27DB-BD31-4B8C-83A1-F6EECF244321}">
                <p14:modId xmlns:p14="http://schemas.microsoft.com/office/powerpoint/2010/main" val="2178387810"/>
              </p:ext>
            </p:extLst>
          </p:nvPr>
        </p:nvGraphicFramePr>
        <p:xfrm>
          <a:off x="1447445" y="1019382"/>
          <a:ext cx="9178025" cy="5793740"/>
        </p:xfrm>
        <a:graphic>
          <a:graphicData uri="http://schemas.openxmlformats.org/drawingml/2006/table">
            <a:tbl>
              <a:tblPr firstRow="1" bandRow="1">
                <a:tableStyleId>{16D9F66E-5EB9-4882-86FB-DCBF35E3C3E4}</a:tableStyleId>
              </a:tblPr>
              <a:tblGrid>
                <a:gridCol w="1762788">
                  <a:extLst>
                    <a:ext uri="{9D8B030D-6E8A-4147-A177-3AD203B41FA5}">
                      <a16:colId xmlns:a16="http://schemas.microsoft.com/office/drawing/2014/main" val="2190090662"/>
                    </a:ext>
                  </a:extLst>
                </a:gridCol>
                <a:gridCol w="7415237">
                  <a:extLst>
                    <a:ext uri="{9D8B030D-6E8A-4147-A177-3AD203B41FA5}">
                      <a16:colId xmlns:a16="http://schemas.microsoft.com/office/drawing/2014/main" val="1448114287"/>
                    </a:ext>
                  </a:extLst>
                </a:gridCol>
              </a:tblGrid>
              <a:tr h="5299914">
                <a:tc>
                  <a:txBody>
                    <a:bodyPr/>
                    <a:lstStyle/>
                    <a:p>
                      <a:pPr algn="l"/>
                      <a:r>
                        <a:rPr lang="ja-JP" altLang="en-US" sz="800" b="1">
                          <a:effectLst/>
                          <a:latin typeface="+mn-ea"/>
                          <a:ea typeface="+mn-ea"/>
                        </a:rPr>
                        <a:t>クリエイティブ・リンク先サイトの</a:t>
                      </a:r>
                      <a:endParaRPr lang="en-US" altLang="ja-JP" sz="800" b="1">
                        <a:effectLst/>
                        <a:latin typeface="+mn-ea"/>
                        <a:ea typeface="+mn-ea"/>
                      </a:endParaRPr>
                    </a:p>
                    <a:p>
                      <a:pPr algn="l"/>
                      <a:r>
                        <a:rPr lang="ja-JP" altLang="en-US" sz="800" b="1">
                          <a:effectLst/>
                          <a:latin typeface="+mn-ea"/>
                          <a:ea typeface="+mn-ea"/>
                        </a:rPr>
                        <a:t>表現規制について</a:t>
                      </a:r>
                    </a:p>
                  </a:txBody>
                  <a:tcPr marL="63500" marR="63500" marT="31750" marB="31750" anchor="ctr">
                    <a:noFill/>
                  </a:tcPr>
                </a:tc>
                <a:tc>
                  <a:txBody>
                    <a:bodyPr/>
                    <a:lstStyle/>
                    <a:p>
                      <a:pPr algn="l" fontAlgn="t" latinLnBrk="1">
                        <a:spcAft>
                          <a:spcPts val="1125"/>
                        </a:spcAft>
                        <a:buFont typeface="Arial" panose="020B0604020202020204" pitchFamily="34" charset="0"/>
                        <a:buNone/>
                      </a:pPr>
                      <a:r>
                        <a:rPr lang="en-US" altLang="ja-JP" sz="800" b="0">
                          <a:effectLst/>
                          <a:latin typeface="+mn-ea"/>
                          <a:ea typeface="+mn-ea"/>
                        </a:rPr>
                        <a:t>Yahoo! JAPAN </a:t>
                      </a:r>
                      <a:r>
                        <a:rPr lang="ja-JP" altLang="en-US" sz="800" b="0">
                          <a:effectLst/>
                          <a:latin typeface="+mn-ea"/>
                          <a:ea typeface="+mn-ea"/>
                        </a:rPr>
                        <a:t>トップページ トピックス</a:t>
                      </a:r>
                      <a:r>
                        <a:rPr lang="en-US" altLang="ja-JP" sz="800" b="0">
                          <a:effectLst/>
                          <a:latin typeface="+mn-ea"/>
                          <a:ea typeface="+mn-ea"/>
                        </a:rPr>
                        <a:t>PR</a:t>
                      </a:r>
                      <a:r>
                        <a:rPr lang="ja-JP" altLang="en-US" sz="800" b="0">
                          <a:effectLst/>
                          <a:latin typeface="+mn-ea"/>
                          <a:ea typeface="+mn-ea"/>
                        </a:rPr>
                        <a:t>は</a:t>
                      </a:r>
                      <a:r>
                        <a:rPr lang="ja-JP" altLang="en-US" sz="800" b="0" u="none" strike="noStrike">
                          <a:solidFill>
                            <a:srgbClr val="1A72B0"/>
                          </a:solidFill>
                          <a:effectLst/>
                          <a:latin typeface="+mn-ea"/>
                          <a:ea typeface="+mn-ea"/>
                          <a:hlinkClick r:id="rId3"/>
                        </a:rPr>
                        <a:t>広告掲載基準</a:t>
                      </a:r>
                      <a:r>
                        <a:rPr lang="ja-JP" altLang="en-US" sz="800" b="0">
                          <a:effectLst/>
                          <a:latin typeface="+mn-ea"/>
                          <a:ea typeface="+mn-ea"/>
                        </a:rPr>
                        <a:t> が適用されます。</a:t>
                      </a:r>
                      <a:br>
                        <a:rPr lang="ja-JP" altLang="en-US" sz="800" b="0">
                          <a:effectLst/>
                          <a:latin typeface="+mn-ea"/>
                          <a:ea typeface="+mn-ea"/>
                        </a:rPr>
                      </a:br>
                      <a:r>
                        <a:rPr lang="ja-JP" altLang="en-US" sz="800" b="0">
                          <a:effectLst/>
                          <a:latin typeface="+mn-ea"/>
                          <a:ea typeface="+mn-ea"/>
                        </a:rPr>
                        <a:t>また、各項目については、以下を遵守してください。</a:t>
                      </a:r>
                      <a:endParaRPr lang="en-US" altLang="ja-JP" sz="800" b="0">
                        <a:effectLst/>
                        <a:latin typeface="+mn-ea"/>
                        <a:ea typeface="+mn-ea"/>
                      </a:endParaRPr>
                    </a:p>
                    <a:p>
                      <a:pPr algn="l" fontAlgn="t" latinLnBrk="1">
                        <a:spcAft>
                          <a:spcPts val="1125"/>
                        </a:spcAft>
                        <a:buFont typeface="Arial" panose="020B0604020202020204" pitchFamily="34" charset="0"/>
                        <a:buChar char="•"/>
                      </a:pPr>
                      <a:r>
                        <a:rPr lang="ja-JP" altLang="en-US" sz="800" b="0">
                          <a:effectLst/>
                          <a:latin typeface="+mn-ea"/>
                          <a:ea typeface="+mn-ea"/>
                        </a:rPr>
                        <a:t>「広告掲載基準」第</a:t>
                      </a:r>
                      <a:r>
                        <a:rPr lang="en-US" altLang="ja-JP" sz="800" b="0">
                          <a:effectLst/>
                          <a:latin typeface="+mn-ea"/>
                          <a:ea typeface="+mn-ea"/>
                        </a:rPr>
                        <a:t>9</a:t>
                      </a:r>
                      <a:r>
                        <a:rPr lang="ja-JP" altLang="en-US" sz="800" b="0">
                          <a:effectLst/>
                          <a:latin typeface="+mn-ea"/>
                          <a:ea typeface="+mn-ea"/>
                        </a:rPr>
                        <a:t>章広告表現規制で定めている、アルコール飲料の「お酒、飲酒は</a:t>
                      </a:r>
                      <a:r>
                        <a:rPr lang="en-US" altLang="ja-JP" sz="800" b="0">
                          <a:effectLst/>
                          <a:latin typeface="+mn-ea"/>
                          <a:ea typeface="+mn-ea"/>
                        </a:rPr>
                        <a:t>20 </a:t>
                      </a:r>
                      <a:r>
                        <a:rPr lang="ja-JP" altLang="en-US" sz="800" b="0">
                          <a:effectLst/>
                          <a:latin typeface="+mn-ea"/>
                          <a:ea typeface="+mn-ea"/>
                        </a:rPr>
                        <a:t>歳を過ぎてから」等の文言は、テキスト広告と同等の判断で、リンク先サイト内に記載してください。　</a:t>
                      </a:r>
                    </a:p>
                    <a:p>
                      <a:pPr algn="l" fontAlgn="t" latinLnBrk="1">
                        <a:spcAft>
                          <a:spcPts val="1125"/>
                        </a:spcAft>
                        <a:buFont typeface="Arial" panose="020B0604020202020204" pitchFamily="34" charset="0"/>
                        <a:buChar char="•"/>
                      </a:pPr>
                      <a:r>
                        <a:rPr lang="ja-JP" altLang="en-US" sz="800" b="0">
                          <a:effectLst/>
                          <a:latin typeface="+mn-ea"/>
                          <a:ea typeface="+mn-ea"/>
                        </a:rPr>
                        <a:t>「広告掲載基準」第</a:t>
                      </a:r>
                      <a:r>
                        <a:rPr lang="en-US" altLang="ja-JP" sz="800" b="0">
                          <a:effectLst/>
                          <a:latin typeface="+mn-ea"/>
                          <a:ea typeface="+mn-ea"/>
                        </a:rPr>
                        <a:t>9</a:t>
                      </a:r>
                      <a:r>
                        <a:rPr lang="ja-JP" altLang="en-US" sz="800" b="0">
                          <a:effectLst/>
                          <a:latin typeface="+mn-ea"/>
                          <a:ea typeface="+mn-ea"/>
                        </a:rPr>
                        <a:t>章広告表現規制で定めている、最上級表示、</a:t>
                      </a:r>
                      <a:r>
                        <a:rPr lang="en-US" altLang="ja-JP" sz="800" b="0">
                          <a:effectLst/>
                          <a:latin typeface="+mn-ea"/>
                          <a:ea typeface="+mn-ea"/>
                        </a:rPr>
                        <a:t>No.1</a:t>
                      </a:r>
                      <a:r>
                        <a:rPr lang="ja-JP" altLang="en-US" sz="800" b="0">
                          <a:effectLst/>
                          <a:latin typeface="+mn-ea"/>
                          <a:ea typeface="+mn-ea"/>
                        </a:rPr>
                        <a:t>表示は、クリエイティブの表現領域が狭いため、画像、タイトルでの記載はできません。</a:t>
                      </a:r>
                    </a:p>
                    <a:p>
                      <a:pPr algn="l" fontAlgn="t" latinLnBrk="1">
                        <a:spcAft>
                          <a:spcPts val="1125"/>
                        </a:spcAft>
                        <a:buFont typeface="Arial" panose="020B0604020202020204" pitchFamily="34" charset="0"/>
                        <a:buChar char="•"/>
                      </a:pPr>
                      <a:r>
                        <a:rPr lang="ja-JP" altLang="en-US" sz="800" b="0">
                          <a:effectLst/>
                          <a:latin typeface="+mn-ea"/>
                          <a:ea typeface="+mn-ea"/>
                        </a:rPr>
                        <a:t>クリエイティブ内に以下の表現は使用できません。</a:t>
                      </a:r>
                      <a:endParaRPr lang="en-US" altLang="ja-JP" sz="800" b="0">
                        <a:effectLst/>
                        <a:latin typeface="+mn-ea"/>
                        <a:ea typeface="+mn-ea"/>
                      </a:endParaRPr>
                    </a:p>
                    <a:p>
                      <a:pPr marL="628650" marR="0" lvl="1" indent="-171450" algn="l" defTabSz="914400" rtl="0" eaLnBrk="1" fontAlgn="t" latinLnBrk="1" hangingPunct="1">
                        <a:lnSpc>
                          <a:spcPct val="100000"/>
                        </a:lnSpc>
                        <a:spcBef>
                          <a:spcPts val="0"/>
                        </a:spcBef>
                        <a:spcAft>
                          <a:spcPts val="1125"/>
                        </a:spcAft>
                        <a:buClrTx/>
                        <a:buSzTx/>
                        <a:buFont typeface="Arial" panose="020B0604020202020204" pitchFamily="34" charset="0"/>
                        <a:buChar char="•"/>
                        <a:tabLst/>
                        <a:defRPr/>
                      </a:pPr>
                      <a:r>
                        <a:rPr kumimoji="1" lang="ja-JP" altLang="en-US" sz="800" b="0" kern="1200">
                          <a:solidFill>
                            <a:schemeClr val="dk1"/>
                          </a:solidFill>
                          <a:effectLst/>
                          <a:latin typeface="+mn-ea"/>
                          <a:ea typeface="+mn-ea"/>
                          <a:cs typeface="+mn-cs"/>
                        </a:rPr>
                        <a:t>絶対表現（例：絶対、必ず、完全、完璧）</a:t>
                      </a:r>
                    </a:p>
                    <a:p>
                      <a:pPr algn="l" fontAlgn="t" latinLnBrk="1">
                        <a:spcAft>
                          <a:spcPts val="1125"/>
                        </a:spcAft>
                        <a:buFont typeface="Arial" panose="020B0604020202020204" pitchFamily="34" charset="0"/>
                        <a:buChar char="•"/>
                      </a:pPr>
                      <a:r>
                        <a:rPr lang="ja-JP" altLang="en-US" sz="800" b="0">
                          <a:effectLst/>
                          <a:latin typeface="+mn-ea"/>
                          <a:ea typeface="+mn-ea"/>
                        </a:rPr>
                        <a:t>クリエイティブに以下の単語を使用した場合には、その単語と同一、または同カテゴリーの単語がリンク先サイト内に必要です。</a:t>
                      </a:r>
                      <a:endParaRPr lang="en-US" altLang="ja-JP" sz="800" b="0">
                        <a:effectLst/>
                        <a:latin typeface="+mn-ea"/>
                        <a:ea typeface="+mn-ea"/>
                      </a:endParaRPr>
                    </a:p>
                    <a:p>
                      <a:pPr marL="742950" lvl="1" indent="-285750">
                        <a:buFont typeface="Arial" panose="020B0604020202020204" pitchFamily="34" charset="0"/>
                        <a:buChar char="•"/>
                      </a:pPr>
                      <a:r>
                        <a:rPr kumimoji="1" lang="ja-JP" altLang="en-US" sz="800" b="0" kern="1200">
                          <a:solidFill>
                            <a:schemeClr val="dk1"/>
                          </a:solidFill>
                          <a:effectLst/>
                          <a:latin typeface="+mn-ea"/>
                          <a:ea typeface="+mn-ea"/>
                          <a:cs typeface="+mn-cs"/>
                        </a:rPr>
                        <a:t>新しさなどを訴求する表現（例：新、最新、新登場、新発売、新たな、新たに、新しい、</a:t>
                      </a:r>
                      <a:r>
                        <a:rPr kumimoji="1" lang="en-US" altLang="ja-JP" sz="800" b="0" kern="1200">
                          <a:solidFill>
                            <a:schemeClr val="dk1"/>
                          </a:solidFill>
                          <a:effectLst/>
                          <a:latin typeface="+mn-ea"/>
                          <a:ea typeface="+mn-ea"/>
                          <a:cs typeface="+mn-cs"/>
                        </a:rPr>
                        <a:t>NEW</a:t>
                      </a:r>
                      <a:r>
                        <a:rPr kumimoji="1" lang="ja-JP" altLang="en-US" sz="800" b="0" kern="1200">
                          <a:solidFill>
                            <a:schemeClr val="dk1"/>
                          </a:solidFill>
                          <a:effectLst/>
                          <a:latin typeface="+mn-ea"/>
                          <a:ea typeface="+mn-ea"/>
                          <a:cs typeface="+mn-cs"/>
                        </a:rPr>
                        <a:t>）</a:t>
                      </a:r>
                    </a:p>
                    <a:p>
                      <a:pPr marL="742950" lvl="1" indent="-285750">
                        <a:buFont typeface="Arial" panose="020B0604020202020204" pitchFamily="34" charset="0"/>
                        <a:buChar char="•"/>
                      </a:pPr>
                      <a:r>
                        <a:rPr kumimoji="1" lang="ja-JP" altLang="en-US" sz="800" b="0" kern="1200">
                          <a:solidFill>
                            <a:schemeClr val="dk1"/>
                          </a:solidFill>
                          <a:effectLst/>
                          <a:latin typeface="+mn-ea"/>
                          <a:ea typeface="+mn-ea"/>
                          <a:cs typeface="+mn-cs"/>
                        </a:rPr>
                        <a:t>好評・反響を伴う表現（例：人気、大人気、話題、好評、大好評、反響、大反響、賞賛、絶賛、評判、流行、大ヒット）</a:t>
                      </a:r>
                    </a:p>
                    <a:p>
                      <a:pPr marL="742950" lvl="1" indent="-285750">
                        <a:buFont typeface="Arial" panose="020B0604020202020204" pitchFamily="34" charset="0"/>
                        <a:buChar char="•"/>
                      </a:pPr>
                      <a:r>
                        <a:rPr kumimoji="1" lang="ja-JP" altLang="en-US" sz="800" b="0" kern="1200">
                          <a:solidFill>
                            <a:schemeClr val="dk1"/>
                          </a:solidFill>
                          <a:effectLst/>
                          <a:latin typeface="+mn-ea"/>
                          <a:ea typeface="+mn-ea"/>
                          <a:cs typeface="+mn-cs"/>
                        </a:rPr>
                        <a:t>排他表現（他社比較）（例：唯一、独占、当社だけ、当社のみ、よそにはない、〇〇だけ、〇〇なら）</a:t>
                      </a:r>
                    </a:p>
                    <a:p>
                      <a:pPr marL="742950" lvl="1" indent="-285750">
                        <a:buFont typeface="Arial" panose="020B0604020202020204" pitchFamily="34" charset="0"/>
                        <a:buChar char="•"/>
                      </a:pPr>
                      <a:r>
                        <a:rPr kumimoji="1" lang="ja-JP" altLang="en-US" sz="800" b="0" kern="1200">
                          <a:solidFill>
                            <a:schemeClr val="dk1"/>
                          </a:solidFill>
                          <a:effectLst/>
                          <a:latin typeface="+mn-ea"/>
                          <a:ea typeface="+mn-ea"/>
                          <a:cs typeface="+mn-cs"/>
                        </a:rPr>
                        <a:t>激安表現（例：激安、格安、割安、大特価、破格、〇割引）</a:t>
                      </a:r>
                    </a:p>
                    <a:p>
                      <a:pPr marL="742950" lvl="1" indent="-285750">
                        <a:buFont typeface="Arial" panose="020B0604020202020204" pitchFamily="34" charset="0"/>
                        <a:buChar char="•"/>
                      </a:pPr>
                      <a:r>
                        <a:rPr kumimoji="1" lang="ja-JP" altLang="en-US" sz="800" b="0" kern="1200">
                          <a:solidFill>
                            <a:schemeClr val="dk1"/>
                          </a:solidFill>
                          <a:effectLst/>
                          <a:latin typeface="+mn-ea"/>
                          <a:ea typeface="+mn-ea"/>
                          <a:cs typeface="+mn-cs"/>
                        </a:rPr>
                        <a:t>利便性を訴求する表現（例：便利、重宝、使い勝手がいい、実用的、有用）</a:t>
                      </a:r>
                    </a:p>
                    <a:p>
                      <a:pPr marL="742950" lvl="1" indent="-285750">
                        <a:buFont typeface="Arial" panose="020B0604020202020204" pitchFamily="34" charset="0"/>
                        <a:buChar char="•"/>
                      </a:pPr>
                      <a:r>
                        <a:rPr kumimoji="1" lang="ja-JP" altLang="en-US" sz="800" b="0" kern="1200">
                          <a:solidFill>
                            <a:schemeClr val="dk1"/>
                          </a:solidFill>
                          <a:effectLst/>
                          <a:latin typeface="+mn-ea"/>
                          <a:ea typeface="+mn-ea"/>
                          <a:cs typeface="+mn-cs"/>
                        </a:rPr>
                        <a:t>簡易さを訴求する表現（例：手軽、簡単、誰でも使える、らくらく、楽に）</a:t>
                      </a:r>
                    </a:p>
                    <a:p>
                      <a:pPr marL="742950" lvl="1" indent="-285750">
                        <a:buFont typeface="Arial" panose="020B0604020202020204" pitchFamily="34" charset="0"/>
                        <a:buChar char="•"/>
                      </a:pPr>
                      <a:r>
                        <a:rPr kumimoji="1" lang="ja-JP" altLang="en-US" sz="800" b="0" kern="1200">
                          <a:solidFill>
                            <a:schemeClr val="dk1"/>
                          </a:solidFill>
                          <a:effectLst/>
                          <a:latin typeface="+mn-ea"/>
                          <a:ea typeface="+mn-ea"/>
                          <a:cs typeface="+mn-cs"/>
                        </a:rPr>
                        <a:t>美味しさを訴求する表現（例：美味しい、うまい、美味、絶品）</a:t>
                      </a:r>
                    </a:p>
                    <a:p>
                      <a:pPr algn="l" fontAlgn="t" latinLnBrk="1">
                        <a:spcAft>
                          <a:spcPts val="1125"/>
                        </a:spcAft>
                        <a:buFont typeface="Arial" panose="020B0604020202020204" pitchFamily="34" charset="0"/>
                        <a:buChar char="•"/>
                      </a:pPr>
                      <a:endParaRPr lang="en-US" altLang="ja-JP" sz="100" b="0">
                        <a:effectLst/>
                        <a:latin typeface="+mn-ea"/>
                        <a:ea typeface="+mn-ea"/>
                      </a:endParaRPr>
                    </a:p>
                    <a:p>
                      <a:pPr algn="l" fontAlgn="t" latinLnBrk="1">
                        <a:spcAft>
                          <a:spcPts val="1125"/>
                        </a:spcAft>
                        <a:buFont typeface="Arial" panose="020B0604020202020204" pitchFamily="34" charset="0"/>
                        <a:buChar char="•"/>
                      </a:pPr>
                      <a:r>
                        <a:rPr lang="ja-JP" altLang="en-US" sz="800" b="0">
                          <a:effectLst/>
                          <a:latin typeface="+mn-ea"/>
                          <a:ea typeface="+mn-ea"/>
                        </a:rPr>
                        <a:t>クリエイティブ内に以下の単語を使用した場合には、その単語と同一の内容がリンク先サイトに必要です。</a:t>
                      </a:r>
                      <a:endParaRPr lang="en-US" altLang="ja-JP" sz="800" b="0">
                        <a:effectLst/>
                        <a:latin typeface="+mn-ea"/>
                        <a:ea typeface="+mn-ea"/>
                      </a:endParaRPr>
                    </a:p>
                    <a:p>
                      <a:pPr marL="742950" lvl="1" indent="-285750">
                        <a:buFont typeface="Arial" panose="020B0604020202020204" pitchFamily="34" charset="0"/>
                        <a:buChar char="•"/>
                      </a:pPr>
                      <a:r>
                        <a:rPr kumimoji="1" lang="ja-JP" altLang="en-US" sz="800" b="0" kern="1200">
                          <a:solidFill>
                            <a:schemeClr val="dk1"/>
                          </a:solidFill>
                          <a:effectLst/>
                          <a:latin typeface="+mn-ea"/>
                          <a:ea typeface="+mn-ea"/>
                          <a:cs typeface="+mn-cs"/>
                        </a:rPr>
                        <a:t>効果・効能（例：〇〇に効く、〇〇を改善）</a:t>
                      </a:r>
                    </a:p>
                    <a:p>
                      <a:pPr marL="742950" lvl="1" indent="-285750">
                        <a:buFont typeface="Arial" panose="020B0604020202020204" pitchFamily="34" charset="0"/>
                        <a:buChar char="•"/>
                      </a:pPr>
                      <a:r>
                        <a:rPr kumimoji="1" lang="ja-JP" altLang="en-US" sz="800" b="0" kern="1200">
                          <a:solidFill>
                            <a:schemeClr val="dk1"/>
                          </a:solidFill>
                          <a:effectLst/>
                          <a:latin typeface="+mn-ea"/>
                          <a:ea typeface="+mn-ea"/>
                          <a:cs typeface="+mn-cs"/>
                        </a:rPr>
                        <a:t>数字を用いた表現（例：〇万人が利用、〇万人以上が登録、〇割引）</a:t>
                      </a:r>
                    </a:p>
                    <a:p>
                      <a:pPr algn="l" fontAlgn="t" latinLnBrk="1">
                        <a:spcAft>
                          <a:spcPts val="1125"/>
                        </a:spcAft>
                        <a:buFont typeface="Arial" panose="020B0604020202020204" pitchFamily="34" charset="0"/>
                        <a:buChar char="•"/>
                      </a:pPr>
                      <a:endParaRPr lang="ja-JP" altLang="en-US" sz="100" b="0">
                        <a:effectLst/>
                        <a:latin typeface="+mn-ea"/>
                        <a:ea typeface="+mn-ea"/>
                      </a:endParaRPr>
                    </a:p>
                    <a:p>
                      <a:pPr algn="l" fontAlgn="t" latinLnBrk="1">
                        <a:spcAft>
                          <a:spcPts val="1125"/>
                        </a:spcAft>
                        <a:buFont typeface="Arial" panose="020B0604020202020204" pitchFamily="34" charset="0"/>
                        <a:buChar char="•"/>
                      </a:pPr>
                      <a:r>
                        <a:rPr lang="ja-JP" altLang="en-US" sz="800" b="0">
                          <a:effectLst/>
                          <a:latin typeface="+mn-ea"/>
                          <a:ea typeface="+mn-ea"/>
                        </a:rPr>
                        <a:t>クリエイティブ内で具体的な価格、金利、割引率、ポイント等の付与を訴求する際に、その付与に「〇か月、初回なら、先着〇〇名」等の条件がある場合は、クリエイティブにその条件内容を記載してください。クリエイティブの表現領域が狭く、すべての条件が表示できない場合は条件がある旨の記載が必要です。</a:t>
                      </a:r>
                      <a:br>
                        <a:rPr kumimoji="1" lang="en-US" altLang="ja-JP" sz="800" b="0" kern="1200">
                          <a:solidFill>
                            <a:schemeClr val="dk1"/>
                          </a:solidFill>
                          <a:effectLst/>
                          <a:latin typeface="+mn-ea"/>
                          <a:ea typeface="+mn-ea"/>
                          <a:cs typeface="+mn-cs"/>
                        </a:rPr>
                      </a:br>
                      <a:r>
                        <a:rPr kumimoji="1" lang="ja-JP" altLang="en-US" sz="800" b="0" kern="1200">
                          <a:solidFill>
                            <a:srgbClr val="00B050"/>
                          </a:solidFill>
                          <a:effectLst/>
                          <a:highlight>
                            <a:srgbClr val="FFFF00"/>
                          </a:highlight>
                          <a:latin typeface="+mn-ea"/>
                          <a:ea typeface="+mn-ea"/>
                          <a:cs typeface="+mn-cs"/>
                        </a:rPr>
                        <a:t>また、</a:t>
                      </a:r>
                      <a:r>
                        <a:rPr kumimoji="1" lang="en-US" altLang="ja-JP" sz="800" b="0" kern="1200">
                          <a:solidFill>
                            <a:srgbClr val="00B050"/>
                          </a:solidFill>
                          <a:effectLst/>
                          <a:highlight>
                            <a:srgbClr val="FFFF00"/>
                          </a:highlight>
                          <a:latin typeface="+mn-ea"/>
                          <a:ea typeface="+mn-ea"/>
                          <a:cs typeface="+mn-cs"/>
                        </a:rPr>
                        <a:t>PC</a:t>
                      </a:r>
                      <a:r>
                        <a:rPr kumimoji="1" lang="ja-JP" altLang="en-US" sz="800" b="0" kern="1200">
                          <a:solidFill>
                            <a:srgbClr val="00B050"/>
                          </a:solidFill>
                          <a:effectLst/>
                          <a:highlight>
                            <a:srgbClr val="FFFF00"/>
                          </a:highlight>
                          <a:latin typeface="+mn-ea"/>
                          <a:ea typeface="+mn-ea"/>
                          <a:cs typeface="+mn-cs"/>
                        </a:rPr>
                        <a:t>に対して配信、またはマルチデバイス配信でデバイスターゲティングを</a:t>
                      </a:r>
                      <a:r>
                        <a:rPr kumimoji="1" lang="en-US" altLang="ja-JP" sz="800" b="0" kern="1200">
                          <a:solidFill>
                            <a:srgbClr val="00B050"/>
                          </a:solidFill>
                          <a:effectLst/>
                          <a:highlight>
                            <a:srgbClr val="FFFF00"/>
                          </a:highlight>
                          <a:latin typeface="+mn-ea"/>
                          <a:ea typeface="+mn-ea"/>
                          <a:cs typeface="+mn-cs"/>
                        </a:rPr>
                        <a:t>PC</a:t>
                      </a:r>
                      <a:r>
                        <a:rPr kumimoji="1" lang="ja-JP" altLang="en-US" sz="800" b="0" kern="1200">
                          <a:solidFill>
                            <a:srgbClr val="00B050"/>
                          </a:solidFill>
                          <a:effectLst/>
                          <a:highlight>
                            <a:srgbClr val="FFFF00"/>
                          </a:highlight>
                          <a:latin typeface="+mn-ea"/>
                          <a:ea typeface="+mn-ea"/>
                          <a:cs typeface="+mn-cs"/>
                        </a:rPr>
                        <a:t>に設定した場合は、画像表示がないため、テキスト内にその条件内容を記載してください。テキストの表現領域が狭く、すべての条件が表示できない場合は条件がある旨の記載が必要です。</a:t>
                      </a:r>
                      <a:endParaRPr kumimoji="1" lang="en-US" altLang="ja-JP" sz="800" b="0" kern="1200">
                        <a:solidFill>
                          <a:srgbClr val="00B050"/>
                        </a:solidFill>
                        <a:effectLst/>
                        <a:highlight>
                          <a:srgbClr val="FFFF00"/>
                        </a:highlight>
                        <a:latin typeface="+mn-ea"/>
                        <a:ea typeface="+mn-ea"/>
                        <a:cs typeface="+mn-cs"/>
                      </a:endParaRPr>
                    </a:p>
                    <a:p>
                      <a:pPr algn="l" fontAlgn="t" latinLnBrk="1">
                        <a:spcAft>
                          <a:spcPts val="1125"/>
                        </a:spcAft>
                        <a:buFont typeface="Arial" panose="020B0604020202020204" pitchFamily="34" charset="0"/>
                        <a:buChar char="•"/>
                      </a:pPr>
                      <a:r>
                        <a:rPr lang="ja-JP" altLang="en-US" sz="800" b="0">
                          <a:effectLst/>
                          <a:latin typeface="+mn-ea"/>
                          <a:ea typeface="+mn-ea"/>
                        </a:rPr>
                        <a:t>健康食品</a:t>
                      </a:r>
                      <a:r>
                        <a:rPr lang="en-US" altLang="ja-JP" sz="800" b="0">
                          <a:effectLst/>
                          <a:latin typeface="+mn-ea"/>
                          <a:ea typeface="+mn-ea"/>
                        </a:rPr>
                        <a:t>(※1)</a:t>
                      </a:r>
                      <a:r>
                        <a:rPr lang="ja-JP" altLang="en-US" sz="800" b="0">
                          <a:effectLst/>
                          <a:latin typeface="+mn-ea"/>
                          <a:ea typeface="+mn-ea"/>
                        </a:rPr>
                        <a:t>、医薬品、医薬部外品、化粧品においては、以下を遵守してください。</a:t>
                      </a:r>
                    </a:p>
                    <a:p>
                      <a:pPr marL="628650" lvl="1" indent="-171450">
                        <a:buFont typeface="Arial" panose="020B0604020202020204" pitchFamily="34" charset="0"/>
                        <a:buChar char="•"/>
                      </a:pPr>
                      <a:r>
                        <a:rPr kumimoji="1" lang="ja-JP" altLang="en-US" sz="800" b="0" kern="1200">
                          <a:solidFill>
                            <a:schemeClr val="dk1"/>
                          </a:solidFill>
                          <a:effectLst/>
                          <a:latin typeface="+mn-ea"/>
                          <a:ea typeface="+mn-ea"/>
                          <a:cs typeface="+mn-cs"/>
                        </a:rPr>
                        <a:t>クリエイティブ・リンク先サイトでは以下のような訴求、表現はできません。</a:t>
                      </a:r>
                    </a:p>
                    <a:p>
                      <a:pPr marL="1085850" lvl="2" indent="-171450">
                        <a:buFont typeface="Arial" panose="020B0604020202020204" pitchFamily="34" charset="0"/>
                        <a:buChar char="•"/>
                      </a:pPr>
                      <a:r>
                        <a:rPr kumimoji="1" lang="ja-JP" altLang="en-US" sz="800" b="0" kern="1200">
                          <a:solidFill>
                            <a:schemeClr val="dk1"/>
                          </a:solidFill>
                          <a:effectLst/>
                          <a:latin typeface="+mn-ea"/>
                          <a:ea typeface="+mn-ea"/>
                          <a:cs typeface="+mn-cs"/>
                        </a:rPr>
                        <a:t>アンケート、抽選当選、モニター、サンプル提供、定期購入、プレゼント、口コミ投稿、期間・個数・対象者を限定しているもの</a:t>
                      </a:r>
                    </a:p>
                    <a:p>
                      <a:pPr marL="628650" lvl="1" indent="-171450">
                        <a:buFont typeface="Arial" panose="020B0604020202020204" pitchFamily="34" charset="0"/>
                        <a:buChar char="•"/>
                      </a:pPr>
                      <a:r>
                        <a:rPr kumimoji="1" lang="ja-JP" altLang="en-US" sz="800" b="0" kern="1200">
                          <a:solidFill>
                            <a:schemeClr val="dk1"/>
                          </a:solidFill>
                          <a:effectLst/>
                          <a:latin typeface="+mn-ea"/>
                          <a:ea typeface="+mn-ea"/>
                          <a:cs typeface="+mn-cs"/>
                        </a:rPr>
                        <a:t>クリエイティブでは以下のような訴求はできません。</a:t>
                      </a:r>
                    </a:p>
                    <a:p>
                      <a:pPr marL="1085850" lvl="2" indent="-171450">
                        <a:buFont typeface="Arial" panose="020B0604020202020204" pitchFamily="34" charset="0"/>
                        <a:buChar char="•"/>
                      </a:pPr>
                      <a:r>
                        <a:rPr kumimoji="1" lang="ja-JP" altLang="en-US" sz="800" b="0" kern="1200">
                          <a:solidFill>
                            <a:schemeClr val="dk1"/>
                          </a:solidFill>
                          <a:effectLst/>
                          <a:latin typeface="+mn-ea"/>
                          <a:ea typeface="+mn-ea"/>
                          <a:cs typeface="+mn-cs"/>
                        </a:rPr>
                        <a:t>価格</a:t>
                      </a:r>
                    </a:p>
                    <a:p>
                      <a:pPr algn="l" fontAlgn="t" latinLnBrk="1">
                        <a:spcAft>
                          <a:spcPts val="1125"/>
                        </a:spcAft>
                      </a:pPr>
                      <a:r>
                        <a:rPr lang="en-US" altLang="ja-JP" sz="800" b="0">
                          <a:effectLst/>
                          <a:latin typeface="+mn-ea"/>
                          <a:ea typeface="+mn-ea"/>
                        </a:rPr>
                        <a:t>※1</a:t>
                      </a:r>
                      <a:r>
                        <a:rPr lang="ja-JP" altLang="en-US" sz="800" b="0">
                          <a:effectLst/>
                          <a:latin typeface="+mn-ea"/>
                          <a:ea typeface="+mn-ea"/>
                        </a:rPr>
                        <a:t>：掲載制限カテゴリー「健康・美容食品」が該当</a:t>
                      </a:r>
                      <a:endParaRPr lang="en-US" altLang="ja-JP" sz="800" b="0">
                        <a:effectLst/>
                        <a:latin typeface="+mn-ea"/>
                        <a:ea typeface="+mn-ea"/>
                      </a:endParaRPr>
                    </a:p>
                    <a:p>
                      <a:r>
                        <a:rPr kumimoji="1" lang="ja-JP" altLang="en-US" sz="800" b="0" kern="1200">
                          <a:solidFill>
                            <a:srgbClr val="00B050"/>
                          </a:solidFill>
                          <a:effectLst/>
                          <a:latin typeface="+mn-ea"/>
                          <a:ea typeface="+mn-ea"/>
                          <a:cs typeface="+mn-cs"/>
                        </a:rPr>
                        <a:t>・</a:t>
                      </a:r>
                      <a:r>
                        <a:rPr kumimoji="1" lang="en-US" altLang="ja-JP" sz="800" b="0" kern="1200">
                          <a:solidFill>
                            <a:srgbClr val="00B050"/>
                          </a:solidFill>
                          <a:effectLst/>
                          <a:highlight>
                            <a:srgbClr val="FFFF00"/>
                          </a:highlight>
                          <a:latin typeface="+mn-ea"/>
                          <a:ea typeface="+mn-ea"/>
                          <a:cs typeface="+mn-cs"/>
                        </a:rPr>
                        <a:t>PC</a:t>
                      </a:r>
                      <a:r>
                        <a:rPr kumimoji="1" lang="ja-JP" altLang="en-US" sz="800" b="0" kern="1200">
                          <a:solidFill>
                            <a:srgbClr val="00B050"/>
                          </a:solidFill>
                          <a:effectLst/>
                          <a:highlight>
                            <a:srgbClr val="FFFF00"/>
                          </a:highlight>
                          <a:latin typeface="+mn-ea"/>
                          <a:ea typeface="+mn-ea"/>
                          <a:cs typeface="+mn-cs"/>
                        </a:rPr>
                        <a:t>に対して配信、またはマルチデバイス配信でデバイスターゲティングを</a:t>
                      </a:r>
                      <a:r>
                        <a:rPr kumimoji="1" lang="en-US" altLang="ja-JP" sz="800" b="0" kern="1200">
                          <a:solidFill>
                            <a:srgbClr val="00B050"/>
                          </a:solidFill>
                          <a:effectLst/>
                          <a:highlight>
                            <a:srgbClr val="FFFF00"/>
                          </a:highlight>
                          <a:latin typeface="+mn-ea"/>
                          <a:ea typeface="+mn-ea"/>
                          <a:cs typeface="+mn-cs"/>
                        </a:rPr>
                        <a:t>PC</a:t>
                      </a:r>
                      <a:r>
                        <a:rPr kumimoji="1" lang="ja-JP" altLang="en-US" sz="800" b="0" kern="1200">
                          <a:solidFill>
                            <a:srgbClr val="00B050"/>
                          </a:solidFill>
                          <a:effectLst/>
                          <a:highlight>
                            <a:srgbClr val="FFFF00"/>
                          </a:highlight>
                          <a:latin typeface="+mn-ea"/>
                          <a:ea typeface="+mn-ea"/>
                          <a:cs typeface="+mn-cs"/>
                        </a:rPr>
                        <a:t>に設定した場合は、画像表示がなく、ユーザーに訴求内容が伝わりづらくなるため、テキスト内に訴求内容を分かりやすく記載することを推奨いたします。</a:t>
                      </a:r>
                      <a:endParaRPr kumimoji="1" lang="en-US" altLang="ja-JP" sz="800" b="0" kern="1200">
                        <a:solidFill>
                          <a:srgbClr val="00B050"/>
                        </a:solidFill>
                        <a:effectLst/>
                        <a:highlight>
                          <a:srgbClr val="FFFF00"/>
                        </a:highlight>
                        <a:latin typeface="+mn-ea"/>
                        <a:ea typeface="+mn-ea"/>
                        <a:cs typeface="+mn-cs"/>
                      </a:endParaRPr>
                    </a:p>
                    <a:p>
                      <a:endParaRPr kumimoji="1" lang="ja-JP" altLang="en-US" sz="800" b="0" kern="1200">
                        <a:solidFill>
                          <a:srgbClr val="00B050"/>
                        </a:solidFill>
                        <a:effectLst/>
                        <a:highlight>
                          <a:srgbClr val="FFFF00"/>
                        </a:highlight>
                        <a:latin typeface="+mn-ea"/>
                        <a:ea typeface="+mn-ea"/>
                        <a:cs typeface="+mn-cs"/>
                      </a:endParaRPr>
                    </a:p>
                    <a:p>
                      <a:pPr marL="0" algn="l" defTabSz="914400" rtl="0" eaLnBrk="1" latinLnBrk="0" hangingPunct="1"/>
                      <a:r>
                        <a:rPr kumimoji="1" lang="ja-JP" altLang="en-US" sz="800" b="0" kern="1200">
                          <a:solidFill>
                            <a:srgbClr val="00B050"/>
                          </a:solidFill>
                          <a:effectLst/>
                          <a:highlight>
                            <a:srgbClr val="FFFF00"/>
                          </a:highlight>
                          <a:latin typeface="+mn-ea"/>
                          <a:ea typeface="+mn-ea"/>
                          <a:cs typeface="+mn-cs"/>
                        </a:rPr>
                        <a:t>・</a:t>
                      </a:r>
                      <a:r>
                        <a:rPr kumimoji="1" lang="en-US" altLang="ja-JP" sz="800" b="0" kern="1200">
                          <a:solidFill>
                            <a:srgbClr val="00B050"/>
                          </a:solidFill>
                          <a:effectLst/>
                          <a:highlight>
                            <a:srgbClr val="FFFF00"/>
                          </a:highlight>
                          <a:latin typeface="+mn-ea"/>
                          <a:ea typeface="+mn-ea"/>
                          <a:cs typeface="+mn-cs"/>
                        </a:rPr>
                        <a:t>PC</a:t>
                      </a:r>
                      <a:r>
                        <a:rPr kumimoji="1" lang="ja-JP" altLang="en-US" sz="800" b="0" kern="1200">
                          <a:solidFill>
                            <a:srgbClr val="00B050"/>
                          </a:solidFill>
                          <a:effectLst/>
                          <a:highlight>
                            <a:srgbClr val="FFFF00"/>
                          </a:highlight>
                          <a:latin typeface="+mn-ea"/>
                          <a:ea typeface="+mn-ea"/>
                          <a:cs typeface="+mn-cs"/>
                        </a:rPr>
                        <a:t>に対して配信、またはマルチデバイス配信でデバイスターゲティングを</a:t>
                      </a:r>
                      <a:r>
                        <a:rPr kumimoji="1" lang="en-US" altLang="ja-JP" sz="800" b="0" kern="1200">
                          <a:solidFill>
                            <a:srgbClr val="00B050"/>
                          </a:solidFill>
                          <a:effectLst/>
                          <a:highlight>
                            <a:srgbClr val="FFFF00"/>
                          </a:highlight>
                          <a:latin typeface="+mn-ea"/>
                          <a:ea typeface="+mn-ea"/>
                          <a:cs typeface="+mn-cs"/>
                        </a:rPr>
                        <a:t>PC</a:t>
                      </a:r>
                      <a:r>
                        <a:rPr kumimoji="1" lang="ja-JP" altLang="en-US" sz="800" b="0" kern="1200">
                          <a:solidFill>
                            <a:srgbClr val="00B050"/>
                          </a:solidFill>
                          <a:effectLst/>
                          <a:highlight>
                            <a:srgbClr val="FFFF00"/>
                          </a:highlight>
                          <a:latin typeface="+mn-ea"/>
                          <a:ea typeface="+mn-ea"/>
                          <a:cs typeface="+mn-cs"/>
                        </a:rPr>
                        <a:t>に設定した場合は、入稿時の画像は主体者の名称に関連するロゴを推奨いたします。</a:t>
                      </a:r>
                    </a:p>
                  </a:txBody>
                  <a:tcPr marL="76200" marR="76200" marT="31750" marB="31750">
                    <a:noFill/>
                  </a:tcPr>
                </a:tc>
                <a:extLst>
                  <a:ext uri="{0D108BD9-81ED-4DB2-BD59-A6C34878D82A}">
                    <a16:rowId xmlns:a16="http://schemas.microsoft.com/office/drawing/2014/main" val="721122122"/>
                  </a:ext>
                </a:extLst>
              </a:tr>
            </a:tbl>
          </a:graphicData>
        </a:graphic>
      </p:graphicFrame>
      <p:sp>
        <p:nvSpPr>
          <p:cNvPr id="2" name="四角形: 角を丸くする 1">
            <a:extLst>
              <a:ext uri="{FF2B5EF4-FFF2-40B4-BE49-F238E27FC236}">
                <a16:creationId xmlns:a16="http://schemas.microsoft.com/office/drawing/2014/main" id="{51EAF005-5D1E-19A0-A1C1-EB6A05EE47E6}"/>
              </a:ext>
            </a:extLst>
          </p:cNvPr>
          <p:cNvSpPr/>
          <p:nvPr/>
        </p:nvSpPr>
        <p:spPr>
          <a:xfrm>
            <a:off x="10136372" y="626575"/>
            <a:ext cx="1864242" cy="36579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a:latin typeface="+mn-ea"/>
              </a:rPr>
              <a:t>緑文字</a:t>
            </a:r>
            <a:r>
              <a:rPr lang="ja-JP" altLang="en-US" sz="900">
                <a:latin typeface="+mn-ea"/>
              </a:rPr>
              <a:t>：</a:t>
            </a:r>
            <a:endParaRPr lang="en-US" altLang="ja-JP" sz="900">
              <a:latin typeface="+mn-ea"/>
            </a:endParaRPr>
          </a:p>
          <a:p>
            <a:pPr algn="ctr"/>
            <a:r>
              <a:rPr lang="ja-JP" altLang="en-US" sz="900">
                <a:latin typeface="+mn-ea"/>
              </a:rPr>
              <a:t>トピックスPR</a:t>
            </a:r>
            <a:r>
              <a:rPr lang="en-US" altLang="ja-JP" sz="900">
                <a:latin typeface="+mn-ea"/>
              </a:rPr>
              <a:t>SP</a:t>
            </a:r>
            <a:r>
              <a:rPr kumimoji="1" lang="ja-JP" altLang="en-US" sz="900">
                <a:latin typeface="+mn-ea"/>
              </a:rPr>
              <a:t>との差分</a:t>
            </a:r>
          </a:p>
        </p:txBody>
      </p:sp>
    </p:spTree>
    <p:extLst>
      <p:ext uri="{BB962C8B-B14F-4D97-AF65-F5344CB8AC3E}">
        <p14:creationId xmlns:p14="http://schemas.microsoft.com/office/powerpoint/2010/main" val="12074006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入稿規定　留意点</a:t>
            </a:r>
            <a:endParaRPr kumimoji="1" lang="ja-JP" altLang="en-US" sz="1800"/>
          </a:p>
        </p:txBody>
      </p:sp>
      <p:sp>
        <p:nvSpPr>
          <p:cNvPr id="4" name="テキスト ボックス 3">
            <a:extLst>
              <a:ext uri="{FF2B5EF4-FFF2-40B4-BE49-F238E27FC236}">
                <a16:creationId xmlns:a16="http://schemas.microsoft.com/office/drawing/2014/main" id="{AE3C78EF-9509-33AD-C5B1-0DCB7EE36E07}"/>
              </a:ext>
            </a:extLst>
          </p:cNvPr>
          <p:cNvSpPr txBox="1"/>
          <p:nvPr/>
        </p:nvSpPr>
        <p:spPr>
          <a:xfrm>
            <a:off x="711975" y="857381"/>
            <a:ext cx="11156937" cy="5112169"/>
          </a:xfrm>
          <a:prstGeom prst="rect">
            <a:avLst/>
          </a:prstGeom>
          <a:noFill/>
        </p:spPr>
        <p:txBody>
          <a:bodyPr wrap="square" rtlCol="0">
            <a:spAutoFit/>
          </a:body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0" lang="en-US" altLang="ja-JP"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0" lang="ja-JP" altLang="en-US"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アプリに配信される画像について</a:t>
            </a:r>
            <a:endParaRPr kumimoji="0" lang="en-US" altLang="ja-JP"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アプリに配信される画像について、四隅の角を丸くして掲載します。</a:t>
            </a:r>
            <a:endPar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■記号について</a:t>
            </a:r>
            <a:endParaRPr kumimoji="0" lang="en-US" altLang="ja-JP"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記号を使用する場合、半角を推奨とします。</a:t>
            </a:r>
            <a:endParaRPr kumimoji="0" lang="en-US" altLang="ja-JP"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■主体者表記</a:t>
            </a:r>
            <a:endParaRPr kumimoji="0" lang="en-US" altLang="ja-JP"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クリエイティブの表現領域が狭く、ユーザーに訴求内容が伝わりづらくなるため、主体者の名称（会社名、ブランド名、商品名、</a:t>
            </a:r>
            <a:br>
              <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サービス名）を複数記載することを推奨いたします。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ただし、以下を遵守してください。</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」（半角スラッシュ）で区切ること</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・会社名、ブランド名、商品名、サービス名の内、</a:t>
            </a:r>
            <a:r>
              <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2</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種類を使用すること</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・主体者の名称以外のものを記載しないこと</a:t>
            </a: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■広告クリエイティブについて</a:t>
            </a:r>
            <a:endParaRPr kumimoji="0" lang="en-US" altLang="ja-JP"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マクロミル調査の実施をご要望される場合は、１本</a:t>
            </a: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を推奨いたします。</a:t>
            </a: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見出し（タイトル）</a:t>
            </a: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15.5</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文字、画像　それぞれ１種ずつ</a:t>
            </a:r>
          </a:p>
        </p:txBody>
      </p:sp>
      <p:graphicFrame>
        <p:nvGraphicFramePr>
          <p:cNvPr id="5" name="表 4">
            <a:extLst>
              <a:ext uri="{FF2B5EF4-FFF2-40B4-BE49-F238E27FC236}">
                <a16:creationId xmlns:a16="http://schemas.microsoft.com/office/drawing/2014/main" id="{485762D9-1235-3768-A094-6A4DD5C6ACA9}"/>
              </a:ext>
            </a:extLst>
          </p:cNvPr>
          <p:cNvGraphicFramePr>
            <a:graphicFrameLocks noGrp="1"/>
          </p:cNvGraphicFramePr>
          <p:nvPr/>
        </p:nvGraphicFramePr>
        <p:xfrm>
          <a:off x="1292820" y="3876839"/>
          <a:ext cx="9326879" cy="1212322"/>
        </p:xfrm>
        <a:graphic>
          <a:graphicData uri="http://schemas.openxmlformats.org/drawingml/2006/table">
            <a:tbl>
              <a:tblPr/>
              <a:tblGrid>
                <a:gridCol w="2907250">
                  <a:extLst>
                    <a:ext uri="{9D8B030D-6E8A-4147-A177-3AD203B41FA5}">
                      <a16:colId xmlns:a16="http://schemas.microsoft.com/office/drawing/2014/main" val="1168553037"/>
                    </a:ext>
                  </a:extLst>
                </a:gridCol>
                <a:gridCol w="1433892">
                  <a:extLst>
                    <a:ext uri="{9D8B030D-6E8A-4147-A177-3AD203B41FA5}">
                      <a16:colId xmlns:a16="http://schemas.microsoft.com/office/drawing/2014/main" val="2159975212"/>
                    </a:ext>
                  </a:extLst>
                </a:gridCol>
                <a:gridCol w="4985737">
                  <a:extLst>
                    <a:ext uri="{9D8B030D-6E8A-4147-A177-3AD203B41FA5}">
                      <a16:colId xmlns:a16="http://schemas.microsoft.com/office/drawing/2014/main" val="3630704678"/>
                    </a:ext>
                  </a:extLst>
                </a:gridCol>
              </a:tblGrid>
              <a:tr h="120641">
                <a:tc>
                  <a:txBody>
                    <a:bodyPr/>
                    <a:lstStyle/>
                    <a:p>
                      <a:pPr algn="l"/>
                      <a:r>
                        <a:rPr lang="ja-JP" altLang="en-US" sz="1050">
                          <a:solidFill>
                            <a:srgbClr val="0D0D0D"/>
                          </a:solidFill>
                          <a:effectLst/>
                          <a:latin typeface="メイリオ" panose="020B0604030504040204" pitchFamily="50" charset="-128"/>
                          <a:ea typeface="メイリオ" panose="020B0604030504040204" pitchFamily="50" charset="-128"/>
                        </a:rPr>
                        <a:t>例</a:t>
                      </a:r>
                    </a:p>
                  </a:txBody>
                  <a:tcPr marL="45939" marR="45939" marT="22969" marB="22969" anchor="ctr">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00003E">
                        <a:alpha val="10196"/>
                      </a:srgbClr>
                    </a:solidFill>
                  </a:tcPr>
                </a:tc>
                <a:tc>
                  <a:txBody>
                    <a:bodyPr/>
                    <a:lstStyle/>
                    <a:p>
                      <a:pPr algn="l"/>
                      <a:r>
                        <a:rPr lang="ja-JP" altLang="en-US" sz="1050">
                          <a:solidFill>
                            <a:srgbClr val="0D0D0D"/>
                          </a:solidFill>
                          <a:effectLst/>
                          <a:latin typeface="メイリオ" panose="020B0604030504040204" pitchFamily="50" charset="-128"/>
                          <a:ea typeface="メイリオ" panose="020B0604030504040204" pitchFamily="50" charset="-128"/>
                        </a:rPr>
                        <a:t>判断</a:t>
                      </a:r>
                    </a:p>
                  </a:txBody>
                  <a:tcPr marL="45939" marR="45939" marT="22969" marB="22969" anchor="ctr">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00003E">
                        <a:alpha val="10196"/>
                      </a:srgbClr>
                    </a:solidFill>
                  </a:tcPr>
                </a:tc>
                <a:tc>
                  <a:txBody>
                    <a:bodyPr/>
                    <a:lstStyle/>
                    <a:p>
                      <a:pPr algn="l"/>
                      <a:r>
                        <a:rPr lang="ja-JP" altLang="en-US" sz="1050">
                          <a:solidFill>
                            <a:srgbClr val="0D0D0D"/>
                          </a:solidFill>
                          <a:effectLst/>
                          <a:latin typeface="メイリオ" panose="020B0604030504040204" pitchFamily="50" charset="-128"/>
                          <a:ea typeface="メイリオ" panose="020B0604030504040204" pitchFamily="50" charset="-128"/>
                        </a:rPr>
                        <a:t>理由</a:t>
                      </a:r>
                    </a:p>
                  </a:txBody>
                  <a:tcPr marL="45939" marR="45939" marT="22969" marB="22969" anchor="ctr">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832760805"/>
                  </a:ext>
                </a:extLst>
              </a:tr>
              <a:tr h="296410">
                <a:tc>
                  <a:txBody>
                    <a:bodyPr/>
                    <a:lstStyle/>
                    <a:p>
                      <a:pPr algn="l" fontAlgn="t" latinLnBrk="0"/>
                      <a:r>
                        <a:rPr lang="en-US" altLang="ja-JP" sz="1050">
                          <a:solidFill>
                            <a:srgbClr val="0D0D0D"/>
                          </a:solidFill>
                          <a:effectLst/>
                          <a:latin typeface="メイリオ" panose="020B0604030504040204" pitchFamily="50" charset="-128"/>
                          <a:ea typeface="+mn-ea"/>
                        </a:rPr>
                        <a:t>LINE</a:t>
                      </a:r>
                      <a:r>
                        <a:rPr lang="ja-JP" altLang="en-US" sz="1050">
                          <a:solidFill>
                            <a:srgbClr val="0D0D0D"/>
                          </a:solidFill>
                          <a:effectLst/>
                          <a:latin typeface="メイリオ" panose="020B0604030504040204" pitchFamily="50" charset="-128"/>
                          <a:ea typeface="+mn-ea"/>
                        </a:rPr>
                        <a:t>ヤフー</a:t>
                      </a:r>
                      <a:r>
                        <a:rPr lang="en-US" altLang="ja-JP" sz="1050">
                          <a:solidFill>
                            <a:srgbClr val="0D0D0D"/>
                          </a:solidFill>
                          <a:effectLst/>
                          <a:latin typeface="メイリオ" panose="020B0604030504040204" pitchFamily="50" charset="-128"/>
                          <a:ea typeface="+mn-ea"/>
                        </a:rPr>
                        <a:t>/Yahoo!</a:t>
                      </a:r>
                      <a:r>
                        <a:rPr lang="ja-JP" altLang="en-US" sz="1050">
                          <a:solidFill>
                            <a:srgbClr val="0D0D0D"/>
                          </a:solidFill>
                          <a:effectLst/>
                          <a:latin typeface="メイリオ" panose="020B0604030504040204" pitchFamily="50" charset="-128"/>
                          <a:ea typeface="+mn-ea"/>
                        </a:rPr>
                        <a:t>オークション</a:t>
                      </a:r>
                      <a:endParaRPr lang="en-US" altLang="ja-JP" sz="1050">
                        <a:solidFill>
                          <a:srgbClr val="0D0D0D"/>
                        </a:solidFill>
                        <a:effectLst/>
                        <a:latin typeface="メイリオ" panose="020B0604030504040204" pitchFamily="50" charset="-128"/>
                        <a:ea typeface="メイリオ" panose="020B0604030504040204" pitchFamily="50" charset="-128"/>
                      </a:endParaRP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tc>
                  <a:txBody>
                    <a:bodyPr/>
                    <a:lstStyle/>
                    <a:p>
                      <a:pPr algn="l" fontAlgn="t" latinLnBrk="0"/>
                      <a:r>
                        <a:rPr lang="ja-JP" altLang="en-US" sz="1050">
                          <a:solidFill>
                            <a:srgbClr val="0D0D0D"/>
                          </a:solidFill>
                          <a:effectLst/>
                          <a:latin typeface="メイリオ" panose="020B0604030504040204" pitchFamily="50" charset="-128"/>
                          <a:ea typeface="メイリオ" panose="020B0604030504040204" pitchFamily="50" charset="-128"/>
                        </a:rPr>
                        <a:t>可</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tc>
                  <a:txBody>
                    <a:bodyPr/>
                    <a:lstStyle/>
                    <a:p>
                      <a:pPr algn="l" fontAlgn="t" latinLnBrk="0"/>
                      <a:r>
                        <a:rPr lang="ja-JP" altLang="en-US" sz="1050">
                          <a:solidFill>
                            <a:srgbClr val="0D0D0D"/>
                          </a:solidFill>
                          <a:effectLst/>
                          <a:latin typeface="メイリオ" panose="020B0604030504040204" pitchFamily="50" charset="-128"/>
                          <a:ea typeface="メイリオ" panose="020B0604030504040204" pitchFamily="50" charset="-128"/>
                        </a:rPr>
                        <a:t>会社名</a:t>
                      </a:r>
                      <a:r>
                        <a:rPr lang="en-US" altLang="ja-JP" sz="1050">
                          <a:solidFill>
                            <a:srgbClr val="0D0D0D"/>
                          </a:solidFill>
                          <a:effectLst/>
                          <a:latin typeface="メイリオ" panose="020B0604030504040204" pitchFamily="50" charset="-128"/>
                          <a:ea typeface="メイリオ" panose="020B0604030504040204" pitchFamily="50" charset="-128"/>
                        </a:rPr>
                        <a:t>/</a:t>
                      </a:r>
                      <a:r>
                        <a:rPr lang="ja-JP" altLang="en-US" sz="1050">
                          <a:solidFill>
                            <a:srgbClr val="0D0D0D"/>
                          </a:solidFill>
                          <a:effectLst/>
                          <a:latin typeface="メイリオ" panose="020B0604030504040204" pitchFamily="50" charset="-128"/>
                          <a:ea typeface="メイリオ" panose="020B0604030504040204" pitchFamily="50" charset="-128"/>
                        </a:rPr>
                        <a:t>サービス名のため</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extLst>
                  <a:ext uri="{0D108BD9-81ED-4DB2-BD59-A6C34878D82A}">
                    <a16:rowId xmlns:a16="http://schemas.microsoft.com/office/drawing/2014/main" val="1049417024"/>
                  </a:ext>
                </a:extLst>
              </a:tr>
              <a:tr h="353564">
                <a:tc>
                  <a:txBody>
                    <a:bodyPr/>
                    <a:lstStyle/>
                    <a:p>
                      <a:pPr algn="l" fontAlgn="t" latinLnBrk="0"/>
                      <a:r>
                        <a:rPr lang="ja-JP" altLang="en-US" sz="1050">
                          <a:solidFill>
                            <a:srgbClr val="0D0D0D"/>
                          </a:solidFill>
                          <a:effectLst/>
                          <a:latin typeface="メイリオ" panose="020B0604030504040204" pitchFamily="50" charset="-128"/>
                          <a:ea typeface="+mn-ea"/>
                        </a:rPr>
                        <a:t>ヤフーニュース・</a:t>
                      </a:r>
                      <a:r>
                        <a:rPr lang="en-US" altLang="ja-JP" sz="1050">
                          <a:solidFill>
                            <a:srgbClr val="0D0D0D"/>
                          </a:solidFill>
                          <a:effectLst/>
                          <a:latin typeface="メイリオ" panose="020B0604030504040204" pitchFamily="50" charset="-128"/>
                          <a:ea typeface="+mn-ea"/>
                        </a:rPr>
                        <a:t>Yahoo!</a:t>
                      </a:r>
                      <a:r>
                        <a:rPr lang="ja-JP" altLang="en-US" sz="1050">
                          <a:solidFill>
                            <a:srgbClr val="0D0D0D"/>
                          </a:solidFill>
                          <a:effectLst/>
                          <a:latin typeface="メイリオ" panose="020B0604030504040204" pitchFamily="50" charset="-128"/>
                          <a:ea typeface="+mn-ea"/>
                        </a:rPr>
                        <a:t>オークション</a:t>
                      </a:r>
                      <a:endParaRPr lang="en-US" altLang="ja-JP" sz="1050">
                        <a:solidFill>
                          <a:srgbClr val="0D0D0D"/>
                        </a:solidFill>
                        <a:effectLst/>
                        <a:latin typeface="メイリオ" panose="020B0604030504040204" pitchFamily="50" charset="-128"/>
                        <a:ea typeface="メイリオ" panose="020B0604030504040204" pitchFamily="50" charset="-128"/>
                      </a:endParaRP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tc>
                  <a:txBody>
                    <a:bodyPr/>
                    <a:lstStyle/>
                    <a:p>
                      <a:pPr algn="l" fontAlgn="t" latinLnBrk="0"/>
                      <a:r>
                        <a:rPr lang="ja-JP" altLang="en-US" sz="1050" b="1">
                          <a:solidFill>
                            <a:srgbClr val="0D0D0D"/>
                          </a:solidFill>
                          <a:effectLst/>
                          <a:latin typeface="メイリオ" panose="020B0604030504040204" pitchFamily="50" charset="-128"/>
                          <a:ea typeface="メイリオ" panose="020B0604030504040204" pitchFamily="50" charset="-128"/>
                        </a:rPr>
                        <a:t>不可</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tc>
                  <a:txBody>
                    <a:bodyPr/>
                    <a:lstStyle/>
                    <a:p>
                      <a:pPr algn="l" fontAlgn="t" latinLnBrk="0"/>
                      <a:r>
                        <a:rPr lang="ja-JP" altLang="en-US" sz="1050">
                          <a:solidFill>
                            <a:srgbClr val="0D0D0D"/>
                          </a:solidFill>
                          <a:effectLst/>
                          <a:latin typeface="メイリオ" panose="020B0604030504040204" pitchFamily="50" charset="-128"/>
                          <a:ea typeface="メイリオ" panose="020B0604030504040204" pitchFamily="50" charset="-128"/>
                        </a:rPr>
                        <a:t>・サービス名を</a:t>
                      </a:r>
                      <a:r>
                        <a:rPr lang="en-US" altLang="ja-JP" sz="1050">
                          <a:solidFill>
                            <a:srgbClr val="0D0D0D"/>
                          </a:solidFill>
                          <a:effectLst/>
                          <a:latin typeface="メイリオ" panose="020B0604030504040204" pitchFamily="50" charset="-128"/>
                          <a:ea typeface="メイリオ" panose="020B0604030504040204" pitchFamily="50" charset="-128"/>
                        </a:rPr>
                        <a:t>2</a:t>
                      </a:r>
                      <a:r>
                        <a:rPr lang="ja-JP" altLang="en-US" sz="1050">
                          <a:solidFill>
                            <a:srgbClr val="0D0D0D"/>
                          </a:solidFill>
                          <a:effectLst/>
                          <a:latin typeface="メイリオ" panose="020B0604030504040204" pitchFamily="50" charset="-128"/>
                          <a:ea typeface="メイリオ" panose="020B0604030504040204" pitchFamily="50" charset="-128"/>
                        </a:rPr>
                        <a:t>つ記載しているため</a:t>
                      </a:r>
                    </a:p>
                    <a:p>
                      <a:pPr algn="l" fontAlgn="t" latinLnBrk="0"/>
                      <a:r>
                        <a:rPr lang="ja-JP" altLang="en-US" sz="1050">
                          <a:solidFill>
                            <a:srgbClr val="0D0D0D"/>
                          </a:solidFill>
                          <a:effectLst/>
                          <a:latin typeface="メイリオ" panose="020B0604030504040204" pitchFamily="50" charset="-128"/>
                          <a:ea typeface="メイリオ" panose="020B0604030504040204" pitchFamily="50" charset="-128"/>
                        </a:rPr>
                        <a:t>・「</a:t>
                      </a:r>
                      <a:r>
                        <a:rPr lang="en-US" altLang="ja-JP" sz="1050">
                          <a:solidFill>
                            <a:srgbClr val="0D0D0D"/>
                          </a:solidFill>
                          <a:effectLst/>
                          <a:latin typeface="メイリオ" panose="020B0604030504040204" pitchFamily="50" charset="-128"/>
                          <a:ea typeface="メイリオ" panose="020B0604030504040204" pitchFamily="50" charset="-128"/>
                        </a:rPr>
                        <a:t>/</a:t>
                      </a:r>
                      <a:r>
                        <a:rPr lang="ja-JP" altLang="en-US" sz="1050">
                          <a:solidFill>
                            <a:srgbClr val="0D0D0D"/>
                          </a:solidFill>
                          <a:effectLst/>
                          <a:latin typeface="メイリオ" panose="020B0604030504040204" pitchFamily="50" charset="-128"/>
                          <a:ea typeface="メイリオ" panose="020B0604030504040204" pitchFamily="50" charset="-128"/>
                        </a:rPr>
                        <a:t>」（半角スラッシュ）以外を使用しているため</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extLst>
                  <a:ext uri="{0D108BD9-81ED-4DB2-BD59-A6C34878D82A}">
                    <a16:rowId xmlns:a16="http://schemas.microsoft.com/office/drawing/2014/main" val="1566283868"/>
                  </a:ext>
                </a:extLst>
              </a:tr>
              <a:tr h="343976">
                <a:tc>
                  <a:txBody>
                    <a:bodyPr/>
                    <a:lstStyle/>
                    <a:p>
                      <a:pPr algn="l" fontAlgn="t"/>
                      <a:r>
                        <a:rPr kumimoji="1" lang="ja-JP" altLang="en-US" sz="1050" kern="1200">
                          <a:solidFill>
                            <a:srgbClr val="0D0D0D"/>
                          </a:solidFill>
                          <a:effectLst/>
                          <a:latin typeface="メイリオ" panose="020B0604030504040204" pitchFamily="50" charset="-128"/>
                          <a:ea typeface="+mn-ea"/>
                          <a:cs typeface="+mn-cs"/>
                        </a:rPr>
                        <a:t>オークションなら</a:t>
                      </a:r>
                      <a:r>
                        <a:rPr kumimoji="1" lang="en-US" altLang="ja-JP" sz="1050" kern="1200">
                          <a:solidFill>
                            <a:srgbClr val="0D0D0D"/>
                          </a:solidFill>
                          <a:effectLst/>
                          <a:latin typeface="メイリオ" panose="020B0604030504040204" pitchFamily="50" charset="-128"/>
                          <a:ea typeface="+mn-ea"/>
                          <a:cs typeface="+mn-cs"/>
                        </a:rPr>
                        <a:t>Yahoo!</a:t>
                      </a:r>
                      <a:r>
                        <a:rPr kumimoji="1" lang="ja-JP" altLang="en-US" sz="1050" kern="1200">
                          <a:solidFill>
                            <a:srgbClr val="0D0D0D"/>
                          </a:solidFill>
                          <a:effectLst/>
                          <a:latin typeface="メイリオ" panose="020B0604030504040204" pitchFamily="50" charset="-128"/>
                          <a:ea typeface="+mn-ea"/>
                          <a:cs typeface="+mn-cs"/>
                        </a:rPr>
                        <a:t>オークション</a:t>
                      </a:r>
                    </a:p>
                  </a:txBody>
                  <a:tcPr marL="63500" marR="63500" marT="44450" marB="44450">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tc>
                  <a:txBody>
                    <a:bodyPr/>
                    <a:lstStyle/>
                    <a:p>
                      <a:pPr algn="l" fontAlgn="t" latinLnBrk="0"/>
                      <a:r>
                        <a:rPr lang="ja-JP" altLang="en-US" sz="1050" b="1">
                          <a:solidFill>
                            <a:srgbClr val="0D0D0D"/>
                          </a:solidFill>
                          <a:effectLst/>
                          <a:latin typeface="メイリオ" panose="020B0604030504040204" pitchFamily="50" charset="-128"/>
                          <a:ea typeface="メイリオ" panose="020B0604030504040204" pitchFamily="50" charset="-128"/>
                        </a:rPr>
                        <a:t>不可</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tc>
                  <a:txBody>
                    <a:bodyPr/>
                    <a:lstStyle/>
                    <a:p>
                      <a:pPr algn="l" fontAlgn="t" latinLnBrk="0"/>
                      <a:r>
                        <a:rPr lang="ja-JP" altLang="en-US" sz="1050">
                          <a:solidFill>
                            <a:srgbClr val="0D0D0D"/>
                          </a:solidFill>
                          <a:effectLst/>
                          <a:latin typeface="メイリオ" panose="020B0604030504040204" pitchFamily="50" charset="-128"/>
                          <a:ea typeface="メイリオ" panose="020B0604030504040204" pitchFamily="50" charset="-128"/>
                        </a:rPr>
                        <a:t>主体者の名称以外（オークションなら）を記載しているため</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extLst>
                  <a:ext uri="{0D108BD9-81ED-4DB2-BD59-A6C34878D82A}">
                    <a16:rowId xmlns:a16="http://schemas.microsoft.com/office/drawing/2014/main" val="2751082555"/>
                  </a:ext>
                </a:extLst>
              </a:tr>
            </a:tbl>
          </a:graphicData>
        </a:graphic>
      </p:graphicFrame>
      <p:sp>
        <p:nvSpPr>
          <p:cNvPr id="8" name="テキスト ボックス 7">
            <a:extLst>
              <a:ext uri="{FF2B5EF4-FFF2-40B4-BE49-F238E27FC236}">
                <a16:creationId xmlns:a16="http://schemas.microsoft.com/office/drawing/2014/main" id="{F576EA27-2A70-25CE-E1A1-C7AA911F3BF9}"/>
              </a:ext>
            </a:extLst>
          </p:cNvPr>
          <p:cNvSpPr txBox="1"/>
          <p:nvPr/>
        </p:nvSpPr>
        <p:spPr>
          <a:xfrm>
            <a:off x="595671" y="6148134"/>
            <a:ext cx="6165850"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最新の内容は必ず入稿規定にてご確認ください。</a:t>
            </a:r>
          </a:p>
        </p:txBody>
      </p:sp>
    </p:spTree>
    <p:extLst>
      <p:ext uri="{BB962C8B-B14F-4D97-AF65-F5344CB8AC3E}">
        <p14:creationId xmlns:p14="http://schemas.microsoft.com/office/powerpoint/2010/main" val="35162935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51206C-3443-59C9-A14B-93F720DB642F}"/>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3E17677-C9B0-1EE3-2651-8B9BB3F48602}"/>
              </a:ext>
            </a:extLst>
          </p:cNvPr>
          <p:cNvSpPr>
            <a:spLocks noGrp="1"/>
          </p:cNvSpPr>
          <p:nvPr>
            <p:ph type="body" sz="quarter" idx="11"/>
          </p:nvPr>
        </p:nvSpPr>
        <p:spPr/>
        <p:txBody>
          <a:bodyPr/>
          <a:lstStyle/>
          <a:p>
            <a:r>
              <a:rPr kumimoji="1" lang="ja-JP" altLang="en-US" sz="4400" dirty="0"/>
              <a:t>掲載制限カテゴリー</a:t>
            </a:r>
          </a:p>
          <a:p>
            <a:r>
              <a:rPr kumimoji="1" lang="ja-JP" altLang="en-US" sz="4400" dirty="0"/>
              <a:t>事前提案可否</a:t>
            </a:r>
          </a:p>
          <a:p>
            <a:r>
              <a:rPr kumimoji="1" lang="ja-JP" altLang="en-US" sz="4400" dirty="0"/>
              <a:t>販売制限カテゴリー</a:t>
            </a:r>
          </a:p>
          <a:p>
            <a:r>
              <a:rPr kumimoji="1" lang="ja-JP" altLang="en-US" sz="4400" dirty="0"/>
              <a:t>入稿前審査</a:t>
            </a:r>
            <a:endParaRPr kumimoji="1" lang="en-US" altLang="ja-JP" sz="4400" dirty="0"/>
          </a:p>
          <a:p>
            <a:r>
              <a:rPr lang="en-US" altLang="ja-JP" sz="1800" b="0" dirty="0">
                <a:solidFill>
                  <a:srgbClr val="FF0000"/>
                </a:solidFill>
                <a:highlight>
                  <a:srgbClr val="FFFF00"/>
                </a:highlight>
              </a:rPr>
              <a:t>※</a:t>
            </a:r>
            <a:r>
              <a:rPr lang="ja-JP" altLang="en-US" sz="1800" b="0" dirty="0">
                <a:solidFill>
                  <a:srgbClr val="FF0000"/>
                </a:solidFill>
                <a:highlight>
                  <a:srgbClr val="FFFF00"/>
                </a:highlight>
              </a:rPr>
              <a:t>必ず本資料を参照ください。</a:t>
            </a:r>
          </a:p>
        </p:txBody>
      </p:sp>
    </p:spTree>
    <p:extLst>
      <p:ext uri="{BB962C8B-B14F-4D97-AF65-F5344CB8AC3E}">
        <p14:creationId xmlns:p14="http://schemas.microsoft.com/office/powerpoint/2010/main" val="16069448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掲載制限カテゴリー</a:t>
            </a:r>
            <a:endParaRPr kumimoji="1" lang="ja-JP" altLang="en-US"/>
          </a:p>
        </p:txBody>
      </p:sp>
      <p:sp>
        <p:nvSpPr>
          <p:cNvPr id="4" name="正方形/長方形 3">
            <a:extLst>
              <a:ext uri="{FF2B5EF4-FFF2-40B4-BE49-F238E27FC236}">
                <a16:creationId xmlns:a16="http://schemas.microsoft.com/office/drawing/2014/main" id="{66C8D166-561E-87AA-2D97-22634365DE2D}"/>
              </a:ext>
            </a:extLst>
          </p:cNvPr>
          <p:cNvSpPr/>
          <p:nvPr/>
        </p:nvSpPr>
        <p:spPr>
          <a:xfrm>
            <a:off x="1462427" y="6086095"/>
            <a:ext cx="4183422" cy="406265"/>
          </a:xfrm>
          <a:prstGeom prst="rect">
            <a:avLst/>
          </a:prstGeom>
        </p:spPr>
        <p:txBody>
          <a:bodyPr wrap="square" lIns="0" tIns="0" rIns="0" bIns="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a:t>
            </a:r>
            <a:r>
              <a:rPr kumimoji="0" lang="ja-JP" altLang="en-US"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　　  の枠はホワイトリストで一部プロモーションで掲載可となる場合があります。</a:t>
            </a:r>
            <a:br>
              <a:rPr kumimoji="0" lang="en-US" altLang="ja-JP"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br>
            <a:r>
              <a:rPr kumimoji="0" lang="en-US" altLang="ja-JP"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 </a:t>
            </a:r>
            <a:r>
              <a:rPr kumimoji="0" lang="ja-JP" altLang="en-US"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印のないカテゴリーは制限なしとなります。</a:t>
            </a:r>
            <a:endParaRPr kumimoji="0" lang="en-US" altLang="ja-JP"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 SP</a:t>
            </a:r>
            <a:r>
              <a:rPr kumimoji="0" lang="ja-JP" altLang="en-US"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はスマートフォン、 </a:t>
            </a:r>
            <a:r>
              <a:rPr kumimoji="0" lang="en-US" altLang="ja-JP"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PC</a:t>
            </a:r>
            <a:r>
              <a:rPr kumimoji="0" lang="ja-JP" altLang="en-US"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はパソコン、</a:t>
            </a:r>
            <a:r>
              <a:rPr kumimoji="0" lang="en-US" altLang="ja-JP"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MD</a:t>
            </a:r>
            <a:r>
              <a:rPr kumimoji="0" lang="ja-JP" altLang="en-US"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はマルチデバイスの略称です。</a:t>
            </a:r>
            <a:endParaRPr kumimoji="0" lang="en-US" altLang="ja-JP" sz="800" b="0" i="0" u="none" strike="noStrike" kern="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endParaRPr>
          </a:p>
        </p:txBody>
      </p:sp>
      <p:graphicFrame>
        <p:nvGraphicFramePr>
          <p:cNvPr id="8" name="表 7">
            <a:extLst>
              <a:ext uri="{FF2B5EF4-FFF2-40B4-BE49-F238E27FC236}">
                <a16:creationId xmlns:a16="http://schemas.microsoft.com/office/drawing/2014/main" id="{7BD069AC-04F8-CAB3-FA07-5FD562A63FF1}"/>
              </a:ext>
            </a:extLst>
          </p:cNvPr>
          <p:cNvGraphicFramePr>
            <a:graphicFrameLocks noGrp="1"/>
          </p:cNvGraphicFramePr>
          <p:nvPr>
            <p:extLst>
              <p:ext uri="{D42A27DB-BD31-4B8C-83A1-F6EECF244321}">
                <p14:modId xmlns:p14="http://schemas.microsoft.com/office/powerpoint/2010/main" val="201447972"/>
              </p:ext>
            </p:extLst>
          </p:nvPr>
        </p:nvGraphicFramePr>
        <p:xfrm>
          <a:off x="479425" y="832670"/>
          <a:ext cx="6716902" cy="5227520"/>
        </p:xfrm>
        <a:graphic>
          <a:graphicData uri="http://schemas.openxmlformats.org/drawingml/2006/table">
            <a:tbl>
              <a:tblPr firstCol="1" bandRow="1"/>
              <a:tblGrid>
                <a:gridCol w="3817204">
                  <a:extLst>
                    <a:ext uri="{9D8B030D-6E8A-4147-A177-3AD203B41FA5}">
                      <a16:colId xmlns:a16="http://schemas.microsoft.com/office/drawing/2014/main" val="792911817"/>
                    </a:ext>
                  </a:extLst>
                </a:gridCol>
                <a:gridCol w="1449849">
                  <a:extLst>
                    <a:ext uri="{9D8B030D-6E8A-4147-A177-3AD203B41FA5}">
                      <a16:colId xmlns:a16="http://schemas.microsoft.com/office/drawing/2014/main" val="3057805663"/>
                    </a:ext>
                  </a:extLst>
                </a:gridCol>
                <a:gridCol w="1449849">
                  <a:extLst>
                    <a:ext uri="{9D8B030D-6E8A-4147-A177-3AD203B41FA5}">
                      <a16:colId xmlns:a16="http://schemas.microsoft.com/office/drawing/2014/main" val="3559378149"/>
                    </a:ext>
                  </a:extLst>
                </a:gridCol>
              </a:tblGrid>
              <a:tr h="468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a:solidFill>
                            <a:schemeClr val="bg1"/>
                          </a:solidFill>
                        </a:rPr>
                        <a:t>カテゴリー名</a:t>
                      </a:r>
                      <a:endParaRPr kumimoji="1" lang="ja-JP" altLang="en-US" sz="900" b="1">
                        <a:solidFill>
                          <a:schemeClr val="bg1"/>
                        </a:solidFill>
                        <a:latin typeface="Meiryo" panose="020B0604030504040204" pitchFamily="34" charset="-128"/>
                        <a:ea typeface="Meiryo" panose="020B0604030504040204" pitchFamily="34" charset="-128"/>
                      </a:endParaRPr>
                    </a:p>
                  </a:txBody>
                  <a:tcPr marT="36000" marB="0"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1" kern="1200">
                          <a:solidFill>
                            <a:schemeClr val="bg1"/>
                          </a:solidFill>
                          <a:latin typeface="メイリオ"/>
                          <a:ea typeface="メイリオ"/>
                          <a:cs typeface="+mn-cs"/>
                        </a:rPr>
                        <a:t>Yahoo! JAPAN</a:t>
                      </a:r>
                      <a:r>
                        <a:rPr kumimoji="1" lang="ja-JP" altLang="en-US" sz="800" b="1" kern="1200">
                          <a:solidFill>
                            <a:schemeClr val="bg1"/>
                          </a:solidFill>
                          <a:latin typeface="メイリオ"/>
                          <a:ea typeface="メイリオ"/>
                          <a:cs typeface="+mn-cs"/>
                        </a:rPr>
                        <a:t>　トップページ　</a:t>
                      </a:r>
                      <a:endParaRPr kumimoji="1" lang="en-US" altLang="ja-JP" sz="800" b="1" kern="1200">
                        <a:solidFill>
                          <a:schemeClr val="bg1"/>
                        </a:solidFill>
                        <a:latin typeface="メイリオ"/>
                        <a:ea typeface="メイリオ"/>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800" b="1" kern="1200">
                          <a:solidFill>
                            <a:schemeClr val="bg1"/>
                          </a:solidFill>
                          <a:latin typeface="メイリオ"/>
                          <a:ea typeface="メイリオ"/>
                          <a:cs typeface="+mn-cs"/>
                        </a:rPr>
                        <a:t>トピックス</a:t>
                      </a:r>
                      <a:r>
                        <a:rPr kumimoji="1" lang="en-US" altLang="ja-JP" sz="800" b="1" kern="1200">
                          <a:solidFill>
                            <a:schemeClr val="bg1"/>
                          </a:solidFill>
                          <a:latin typeface="メイリオ"/>
                          <a:ea typeface="メイリオ"/>
                          <a:cs typeface="+mn-cs"/>
                        </a:rPr>
                        <a:t>PR</a:t>
                      </a:r>
                      <a:r>
                        <a:rPr kumimoji="1" lang="ja-JP" altLang="en-US" sz="800" b="1" kern="1200">
                          <a:solidFill>
                            <a:schemeClr val="bg1"/>
                          </a:solidFill>
                          <a:latin typeface="メイリオ"/>
                          <a:ea typeface="メイリオ"/>
                          <a:cs typeface="+mn-cs"/>
                        </a:rPr>
                        <a:t>　</a:t>
                      </a:r>
                      <a:r>
                        <a:rPr kumimoji="1" lang="en-US" altLang="ja-JP" sz="800" b="1" kern="1200">
                          <a:solidFill>
                            <a:schemeClr val="bg1"/>
                          </a:solidFill>
                          <a:latin typeface="メイリオ"/>
                          <a:ea typeface="メイリオ"/>
                          <a:cs typeface="+mn-cs"/>
                        </a:rPr>
                        <a:t>MD</a:t>
                      </a:r>
                      <a:endParaRPr kumimoji="1" lang="ja-JP" altLang="en-US" sz="800" b="1" kern="1200">
                        <a:solidFill>
                          <a:schemeClr val="bg1"/>
                        </a:solidFill>
                        <a:latin typeface="メイリオ"/>
                        <a:ea typeface="メイリオ"/>
                        <a:cs typeface="+mn-cs"/>
                      </a:endParaRPr>
                    </a:p>
                  </a:txBody>
                  <a:tcPr marL="45720" marR="45720" marT="3600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1" kern="1200">
                          <a:solidFill>
                            <a:schemeClr val="bg1"/>
                          </a:solidFill>
                          <a:latin typeface="メイリオ"/>
                          <a:ea typeface="メイリオ"/>
                          <a:cs typeface="+mn-cs"/>
                        </a:rPr>
                        <a:t>Yahoo! JAPAN</a:t>
                      </a:r>
                      <a:r>
                        <a:rPr kumimoji="1" lang="ja-JP" altLang="en-US" sz="800" b="1" kern="1200">
                          <a:solidFill>
                            <a:schemeClr val="bg1"/>
                          </a:solidFill>
                          <a:latin typeface="メイリオ"/>
                          <a:ea typeface="メイリオ"/>
                          <a:cs typeface="+mn-cs"/>
                        </a:rPr>
                        <a:t>　トップページ　</a:t>
                      </a:r>
                      <a:endParaRPr kumimoji="1" lang="en-US" altLang="ja-JP" sz="800" b="1" kern="1200">
                        <a:solidFill>
                          <a:schemeClr val="bg1"/>
                        </a:solidFill>
                        <a:latin typeface="メイリオ"/>
                        <a:ea typeface="メイリオ"/>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800" b="1" kern="1200">
                          <a:solidFill>
                            <a:schemeClr val="bg1"/>
                          </a:solidFill>
                          <a:latin typeface="メイリオ"/>
                          <a:ea typeface="メイリオ"/>
                          <a:cs typeface="+mn-cs"/>
                        </a:rPr>
                        <a:t>トピックス</a:t>
                      </a:r>
                      <a:r>
                        <a:rPr kumimoji="1" lang="en-US" altLang="ja-JP" sz="800" b="1" kern="1200">
                          <a:solidFill>
                            <a:schemeClr val="bg1"/>
                          </a:solidFill>
                          <a:latin typeface="メイリオ"/>
                          <a:ea typeface="メイリオ"/>
                          <a:cs typeface="+mn-cs"/>
                        </a:rPr>
                        <a:t>PR</a:t>
                      </a:r>
                      <a:r>
                        <a:rPr kumimoji="1" lang="ja-JP" altLang="en-US" sz="800" b="1" kern="1200">
                          <a:solidFill>
                            <a:schemeClr val="bg1"/>
                          </a:solidFill>
                          <a:latin typeface="メイリオ"/>
                          <a:ea typeface="メイリオ"/>
                          <a:cs typeface="+mn-cs"/>
                        </a:rPr>
                        <a:t>　</a:t>
                      </a:r>
                      <a:r>
                        <a:rPr kumimoji="1" lang="en-US" altLang="ja-JP" sz="800" b="1" kern="1200">
                          <a:solidFill>
                            <a:schemeClr val="bg1"/>
                          </a:solidFill>
                          <a:latin typeface="メイリオ"/>
                          <a:ea typeface="メイリオ"/>
                          <a:cs typeface="+mn-cs"/>
                        </a:rPr>
                        <a:t>PC</a:t>
                      </a:r>
                      <a:endParaRPr kumimoji="1" lang="ja-JP" altLang="en-US" sz="800" b="1" kern="1200">
                        <a:solidFill>
                          <a:schemeClr val="bg1"/>
                        </a:solidFill>
                        <a:latin typeface="メイリオ"/>
                        <a:ea typeface="メイリオ"/>
                        <a:cs typeface="+mn-cs"/>
                      </a:endParaRPr>
                    </a:p>
                  </a:txBody>
                  <a:tcPr marL="45720" marR="45720" marT="3600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アルコール飲料</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a:solidFill>
                            <a:srgbClr val="0D0D0D"/>
                          </a:solidFill>
                          <a:effectLst/>
                          <a:latin typeface="Meiryo"/>
                          <a:ea typeface="Meiryo"/>
                        </a:rPr>
                        <a:t>　</a:t>
                      </a:r>
                      <a:endParaRPr lang="ja-JP" altLang="en-US" sz="7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a:solidFill>
                            <a:srgbClr val="0D0D0D"/>
                          </a:solidFill>
                          <a:effectLst/>
                          <a:latin typeface="Meiryo"/>
                          <a:ea typeface="Meiryo"/>
                        </a:rPr>
                        <a:t>　</a:t>
                      </a:r>
                      <a:endParaRPr lang="ja-JP" altLang="en-US" sz="7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509047038"/>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宝くじ（国内）</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a:solidFill>
                            <a:srgbClr val="0D0D0D"/>
                          </a:solidFill>
                          <a:effectLst/>
                          <a:latin typeface="Meiryo"/>
                          <a:ea typeface="Meiryo"/>
                        </a:rPr>
                        <a:t>　</a:t>
                      </a:r>
                      <a:endParaRPr lang="ja-JP" altLang="en-US" sz="7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a:solidFill>
                            <a:srgbClr val="0D0D0D"/>
                          </a:solidFill>
                          <a:effectLst/>
                          <a:latin typeface="Meiryo"/>
                          <a:ea typeface="Meiryo"/>
                        </a:rPr>
                        <a:t>　</a:t>
                      </a:r>
                      <a:endParaRPr lang="ja-JP" altLang="en-US" sz="7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05067978"/>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公営ギャンブル</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a:solidFill>
                            <a:srgbClr val="0D0D0D"/>
                          </a:solidFill>
                          <a:effectLst/>
                          <a:latin typeface="Meiryo"/>
                          <a:ea typeface="Meiryo"/>
                        </a:rPr>
                        <a:t>　</a:t>
                      </a:r>
                      <a:endParaRPr lang="ja-JP" altLang="en-US" sz="7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a:solidFill>
                            <a:srgbClr val="0D0D0D"/>
                          </a:solidFill>
                          <a:effectLst/>
                          <a:latin typeface="Meiryo"/>
                          <a:ea typeface="Meiryo"/>
                        </a:rPr>
                        <a:t>　</a:t>
                      </a:r>
                      <a:endParaRPr lang="ja-JP" altLang="en-US" sz="7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71656786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ギャンブル（公営競技除く）</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1767268695"/>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パチンコ・スロット</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628964"/>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銀行</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50117590"/>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金融サービス・情報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541138105"/>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クレジットカード</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94366260"/>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ローン</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34750592"/>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消費者金融</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a:solidFill>
                            <a:srgbClr val="0D0D0D"/>
                          </a:solidFill>
                          <a:effectLst/>
                          <a:latin typeface="Meiryo" panose="020B0604030504040204" pitchFamily="34" charset="-128"/>
                          <a:ea typeface="Meiryo" panose="020B0604030504040204" pitchFamily="34" charset="-128"/>
                        </a:rPr>
                        <a:t>×</a:t>
                      </a:r>
                      <a:r>
                        <a:rPr lang="ja-JP" altLang="en-US" sz="900" b="1" u="none" strike="noStrike">
                          <a:solidFill>
                            <a:srgbClr val="0D0D0D"/>
                          </a:solidFill>
                          <a:effectLst/>
                          <a:latin typeface="Meiryo" panose="020B0604030504040204" pitchFamily="34" charset="-128"/>
                          <a:ea typeface="Meiryo" panose="020B0604030504040204" pitchFamily="34" charset="-128"/>
                        </a:rPr>
                        <a:t>　</a:t>
                      </a:r>
                      <a:endParaRPr lang="ja-JP" altLang="en-US" sz="900" b="1" i="0" u="none" strike="noStrike">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a:solidFill>
                            <a:srgbClr val="0D0D0D"/>
                          </a:solidFill>
                          <a:effectLst/>
                          <a:latin typeface="Meiryo" panose="020B0604030504040204" pitchFamily="34" charset="-128"/>
                          <a:ea typeface="Meiryo" panose="020B0604030504040204" pitchFamily="34" charset="-128"/>
                        </a:rPr>
                        <a:t>×</a:t>
                      </a:r>
                      <a:r>
                        <a:rPr lang="ja-JP" altLang="en-US" sz="900" b="1" u="none" strike="noStrike">
                          <a:solidFill>
                            <a:srgbClr val="0D0D0D"/>
                          </a:solidFill>
                          <a:effectLst/>
                          <a:latin typeface="Meiryo" panose="020B0604030504040204" pitchFamily="34" charset="-128"/>
                          <a:ea typeface="Meiryo" panose="020B0604030504040204" pitchFamily="34" charset="-128"/>
                        </a:rPr>
                        <a:t>　</a:t>
                      </a:r>
                      <a:endParaRPr lang="ja-JP" altLang="en-US" sz="900" b="1" i="0" u="none" strike="noStrike">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601219410"/>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消費者向無担保貸金業者（銀行グループ・上場企業を除く）、商工ローン</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197840892"/>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保険</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2025979"/>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証券・投資</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a:solidFill>
                            <a:srgbClr val="0D0D0D"/>
                          </a:solidFill>
                          <a:effectLst/>
                          <a:latin typeface="Meiryo"/>
                          <a:ea typeface="Meiryo"/>
                        </a:rPr>
                        <a:t>　</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47669965"/>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法務・税務</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a:solidFill>
                            <a:srgbClr val="0D0D0D"/>
                          </a:solidFill>
                          <a:effectLst/>
                          <a:latin typeface="Meiryo" panose="020B0604030504040204" pitchFamily="34" charset="-128"/>
                          <a:ea typeface="Meiryo" panose="020B0604030504040204" pitchFamily="34" charset="-128"/>
                        </a:rPr>
                        <a:t>×</a:t>
                      </a:r>
                      <a:r>
                        <a:rPr lang="ja-JP" altLang="en-US" sz="900" b="1" u="none" strike="noStrike">
                          <a:solidFill>
                            <a:srgbClr val="0D0D0D"/>
                          </a:solidFill>
                          <a:effectLst/>
                          <a:latin typeface="Meiryo" panose="020B0604030504040204" pitchFamily="34" charset="-128"/>
                          <a:ea typeface="Meiryo" panose="020B0604030504040204" pitchFamily="34" charset="-128"/>
                        </a:rPr>
                        <a:t>　</a:t>
                      </a:r>
                      <a:endParaRPr lang="ja-JP" altLang="en-US" sz="900" b="1" i="0" u="none" strike="noStrike">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a:solidFill>
                            <a:srgbClr val="0D0D0D"/>
                          </a:solidFill>
                          <a:effectLst/>
                          <a:latin typeface="Meiryo" panose="020B0604030504040204" pitchFamily="34" charset="-128"/>
                          <a:ea typeface="Meiryo" panose="020B0604030504040204" pitchFamily="34" charset="-128"/>
                        </a:rPr>
                        <a:t>×</a:t>
                      </a:r>
                      <a:r>
                        <a:rPr lang="ja-JP" altLang="en-US" sz="900" b="1" u="none" strike="noStrike">
                          <a:solidFill>
                            <a:srgbClr val="0D0D0D"/>
                          </a:solidFill>
                          <a:effectLst/>
                          <a:latin typeface="Meiryo" panose="020B0604030504040204" pitchFamily="34" charset="-128"/>
                          <a:ea typeface="Meiryo" panose="020B0604030504040204" pitchFamily="34" charset="-128"/>
                        </a:rPr>
                        <a:t>　</a:t>
                      </a:r>
                      <a:endParaRPr lang="ja-JP" altLang="en-US" sz="900" b="1" i="0" u="none" strike="noStrike">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3751516483"/>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a:solidFill>
                            <a:schemeClr val="bg1"/>
                          </a:solidFill>
                          <a:effectLst/>
                          <a:latin typeface="Meiryo" panose="020B0604030504040204" pitchFamily="34" charset="-128"/>
                          <a:ea typeface="Meiryo" panose="020B0604030504040204" pitchFamily="34" charset="-128"/>
                        </a:rPr>
                        <a:t>医療（保険外治療）</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2251199972"/>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レーシック・美容整形・美容外科・美容皮膚科</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3479615484"/>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美容エステティックサロン（医療脱毛・増毛育毛サービス除く）</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914959637"/>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発毛・育毛・増毛・かつらサービス</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136295167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妊娠・不妊情報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FF0000"/>
                          </a:solidFill>
                          <a:effectLst/>
                          <a:latin typeface="Meiryo"/>
                          <a:ea typeface="Meiryo"/>
                        </a:rPr>
                        <a:t>×</a:t>
                      </a:r>
                      <a:endParaRPr lang="en-US" altLang="ja-JP" sz="900" b="1" i="0" u="none" strike="noStrike">
                        <a:solidFill>
                          <a:srgbClr val="FF0000"/>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FF0000"/>
                          </a:solidFill>
                          <a:effectLst/>
                          <a:latin typeface="Meiryo"/>
                          <a:ea typeface="Meiryo"/>
                        </a:rPr>
                        <a:t>×</a:t>
                      </a:r>
                      <a:endParaRPr lang="en-US" altLang="ja-JP" sz="900" b="1" i="0" u="none" strike="noStrike">
                        <a:solidFill>
                          <a:srgbClr val="FF0000"/>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1594083045"/>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治験</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314585847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性に関する薬・商品・情報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3079597813"/>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健康・美容食品</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※1</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※1</a:t>
                      </a:r>
                      <a:endParaRPr lang="ja-JP" altLang="en-US"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144516256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健康器具・雑貨</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217829682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a:ea typeface="Meiryo"/>
                        </a:rPr>
                        <a:t>恋愛</a:t>
                      </a:r>
                      <a:r>
                        <a:rPr lang="en-US" altLang="ja-JP" sz="850" b="0" u="none" strike="noStrike">
                          <a:solidFill>
                            <a:schemeClr val="bg1"/>
                          </a:solidFill>
                          <a:effectLst/>
                          <a:latin typeface="Meiryo"/>
                          <a:ea typeface="Meiryo"/>
                        </a:rPr>
                        <a:t>/</a:t>
                      </a:r>
                      <a:r>
                        <a:rPr lang="ja-JP" altLang="en-US" sz="850" b="0" u="none" strike="noStrike">
                          <a:solidFill>
                            <a:schemeClr val="bg1"/>
                          </a:solidFill>
                          <a:effectLst/>
                          <a:latin typeface="Meiryo"/>
                          <a:ea typeface="Meiryo"/>
                        </a:rPr>
                        <a:t>結婚情報・サービス</a:t>
                      </a:r>
                      <a:endParaRPr lang="ja-JP" altLang="en-US" sz="850" b="0" i="0" u="none" strike="noStrike">
                        <a:solidFill>
                          <a:schemeClr val="bg1"/>
                        </a:solidFill>
                        <a:effectLst/>
                        <a:latin typeface="Meiryo"/>
                        <a:ea typeface="Meiryo"/>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2327458966"/>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a:ea typeface="Meiryo"/>
                        </a:rPr>
                        <a:t>恋愛・結婚情報（出会い系サイト、結婚紹介、インターネット異性紹介業</a:t>
                      </a:r>
                      <a:r>
                        <a:rPr lang="en-US" altLang="ja-JP" sz="850" b="0" u="none" strike="noStrike">
                          <a:solidFill>
                            <a:schemeClr val="bg1"/>
                          </a:solidFill>
                          <a:effectLst/>
                          <a:latin typeface="Meiryo"/>
                          <a:ea typeface="Meiryo"/>
                        </a:rPr>
                        <a:t>)</a:t>
                      </a:r>
                      <a:endParaRPr lang="en-US" altLang="ja-JP" sz="850" b="0" i="0" u="none" strike="noStrike">
                        <a:solidFill>
                          <a:schemeClr val="bg1"/>
                        </a:solidFill>
                        <a:effectLst/>
                        <a:latin typeface="Meiryo"/>
                        <a:ea typeface="Meiryo"/>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143799200"/>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占い</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384434171"/>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a:solidFill>
                            <a:schemeClr val="bg1"/>
                          </a:solidFill>
                          <a:effectLst/>
                          <a:latin typeface="Meiryo" panose="020B0604030504040204" pitchFamily="34" charset="-128"/>
                          <a:ea typeface="Meiryo" panose="020B0604030504040204" pitchFamily="34" charset="-128"/>
                        </a:rPr>
                        <a:t>能力開発関連商品</a:t>
                      </a:r>
                      <a:endParaRPr lang="zh-TW"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2812486826"/>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探偵</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1424464143"/>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葬祭</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a:solidFill>
                            <a:srgbClr val="0D0D0D"/>
                          </a:solidFill>
                          <a:effectLst/>
                          <a:latin typeface="Meiryo" panose="020B0604030504040204" pitchFamily="34" charset="-128"/>
                          <a:ea typeface="Meiryo" panose="020B0604030504040204" pitchFamily="34" charset="-128"/>
                        </a:rPr>
                        <a:t>×</a:t>
                      </a:r>
                      <a:r>
                        <a:rPr lang="ja-JP" altLang="en-US" sz="900" b="1" u="none" strike="noStrike">
                          <a:solidFill>
                            <a:srgbClr val="0D0D0D"/>
                          </a:solidFill>
                          <a:effectLst/>
                          <a:latin typeface="Meiryo" panose="020B0604030504040204" pitchFamily="34" charset="-128"/>
                          <a:ea typeface="Meiryo" panose="020B0604030504040204" pitchFamily="34" charset="-128"/>
                        </a:rPr>
                        <a:t>　</a:t>
                      </a:r>
                      <a:endParaRPr lang="ja-JP" altLang="en-US" sz="900" b="1" i="0" u="none" strike="noStrike">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a:solidFill>
                            <a:srgbClr val="0D0D0D"/>
                          </a:solidFill>
                          <a:effectLst/>
                          <a:latin typeface="Meiryo" panose="020B0604030504040204" pitchFamily="34" charset="-128"/>
                          <a:ea typeface="Meiryo" panose="020B0604030504040204" pitchFamily="34" charset="-128"/>
                        </a:rPr>
                        <a:t>×</a:t>
                      </a:r>
                      <a:r>
                        <a:rPr lang="ja-JP" altLang="en-US" sz="900" b="1" u="none" strike="noStrike">
                          <a:solidFill>
                            <a:srgbClr val="0D0D0D"/>
                          </a:solidFill>
                          <a:effectLst/>
                          <a:latin typeface="Meiryo" panose="020B0604030504040204" pitchFamily="34" charset="-128"/>
                          <a:ea typeface="Meiryo" panose="020B0604030504040204" pitchFamily="34" charset="-128"/>
                        </a:rPr>
                        <a:t>　</a:t>
                      </a:r>
                      <a:endParaRPr lang="ja-JP" altLang="en-US" sz="900" b="1" i="0" u="none" strike="noStrike">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349541065"/>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宗教団体</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a:ea typeface="Meiryo"/>
                        </a:rPr>
                        <a:t>×</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2940608094"/>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団体による意見広告、主観的な意見を強く伝えるもの</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panose="020B0604030504040204" pitchFamily="34" charset="-128"/>
                          <a:ea typeface="Meiryo" panose="020B0604030504040204" pitchFamily="34" charset="-128"/>
                        </a:rPr>
                        <a:t>× </a:t>
                      </a:r>
                      <a:endParaRPr lang="en-US" altLang="ja-JP" sz="900" b="1" i="0" u="none" strike="noStrike">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a:solidFill>
                            <a:srgbClr val="0D0D0D"/>
                          </a:solidFill>
                          <a:effectLst/>
                          <a:latin typeface="Meiryo" panose="020B0604030504040204" pitchFamily="34" charset="-128"/>
                          <a:ea typeface="Meiryo" panose="020B0604030504040204" pitchFamily="34" charset="-128"/>
                        </a:rPr>
                        <a:t>× </a:t>
                      </a:r>
                      <a:endParaRPr lang="en-US" altLang="ja-JP" sz="900" b="1" i="0" u="none" strike="noStrike">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1740765094"/>
                  </a:ext>
                </a:extLst>
              </a:tr>
              <a:tr h="148735">
                <a:tc>
                  <a:txBody>
                    <a:bodyPr/>
                    <a:lstStyle/>
                    <a:p>
                      <a:pPr algn="l" fontAlgn="ctr"/>
                      <a:r>
                        <a:rPr lang="ja-JP" altLang="en-US" sz="850" b="0" i="0" u="none" strike="noStrike">
                          <a:solidFill>
                            <a:schemeClr val="bg1"/>
                          </a:solidFill>
                          <a:effectLst/>
                          <a:latin typeface="Meiryo" panose="020B0604030504040204" pitchFamily="34" charset="-128"/>
                          <a:ea typeface="Meiryo" panose="020B0604030504040204" pitchFamily="34" charset="-128"/>
                        </a:rPr>
                        <a:t>加熱式たばこ</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900" b="1" u="none" strike="noStrike">
                          <a:solidFill>
                            <a:srgbClr val="0D0D0D"/>
                          </a:solidFill>
                          <a:effectLst/>
                          <a:latin typeface="Meiryo"/>
                          <a:ea typeface="Meiryo"/>
                        </a:rPr>
                        <a:t>× </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E5E5E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900" b="1" u="none" strike="noStrike">
                          <a:solidFill>
                            <a:srgbClr val="0D0D0D"/>
                          </a:solidFill>
                          <a:effectLst/>
                          <a:latin typeface="Meiryo"/>
                          <a:ea typeface="Meiryo"/>
                        </a:rPr>
                        <a:t>× </a:t>
                      </a:r>
                      <a:endParaRPr lang="en-US" altLang="ja-JP" sz="900" b="1" i="0" u="none" strike="noStrike">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101927290"/>
                  </a:ext>
                </a:extLst>
              </a:tr>
            </a:tbl>
          </a:graphicData>
        </a:graphic>
      </p:graphicFrame>
      <p:sp>
        <p:nvSpPr>
          <p:cNvPr id="10" name="正方形/長方形 9">
            <a:extLst>
              <a:ext uri="{FF2B5EF4-FFF2-40B4-BE49-F238E27FC236}">
                <a16:creationId xmlns:a16="http://schemas.microsoft.com/office/drawing/2014/main" id="{AB3B75E3-F9D0-FE0F-F44C-FE2FE34A8384}"/>
              </a:ext>
            </a:extLst>
          </p:cNvPr>
          <p:cNvSpPr/>
          <p:nvPr/>
        </p:nvSpPr>
        <p:spPr>
          <a:xfrm>
            <a:off x="4663863" y="411398"/>
            <a:ext cx="5121915" cy="261610"/>
          </a:xfrm>
          <a:prstGeom prst="rect">
            <a:avLst/>
          </a:prstGeom>
          <a:noFill/>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「健康・美容食品」カテゴリーのみ</a:t>
            </a:r>
            <a:r>
              <a:rPr kumimoji="1" lang="ja-JP" altLang="en-US" sz="11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a:t>
            </a:r>
            <a:r>
              <a:rPr kumimoji="1" lang="ja-JP" altLang="en-US" sz="1100" b="1"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事前提案可否確認が必須となります。</a:t>
            </a:r>
          </a:p>
        </p:txBody>
      </p:sp>
      <p:sp>
        <p:nvSpPr>
          <p:cNvPr id="12" name="テキスト ボックス 11">
            <a:extLst>
              <a:ext uri="{FF2B5EF4-FFF2-40B4-BE49-F238E27FC236}">
                <a16:creationId xmlns:a16="http://schemas.microsoft.com/office/drawing/2014/main" id="{37DFE8C3-399A-09A3-8925-7A3657B60F19}"/>
              </a:ext>
            </a:extLst>
          </p:cNvPr>
          <p:cNvSpPr txBox="1"/>
          <p:nvPr/>
        </p:nvSpPr>
        <p:spPr>
          <a:xfrm>
            <a:off x="7425548" y="1003165"/>
            <a:ext cx="4443364" cy="46551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※1</a:t>
            </a:r>
            <a:r>
              <a:rPr kumimoji="1" lang="ja-JP" altLang="en-US" sz="9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「健康・美容食品」カテゴリーについて</a:t>
            </a:r>
            <a:endParaRPr kumimoji="1" lang="en-US" altLang="ja-JP" sz="9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0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商材について</a:t>
            </a:r>
            <a:r>
              <a:rPr kumimoji="1" lang="en-US" altLang="ja-JP" sz="10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健康・美容食品のうち、カプセル、錠剤、タブレット、丸剤、粉末、顆粒、液状、ゼリー等のいわゆるサプリメント商材は掲載不可。</a:t>
            </a:r>
            <a:br>
              <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000" b="0" i="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栄養ドリンク・美容ドリンクは一律掲載不可。</a:t>
            </a:r>
            <a:br>
              <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サプリメント、</a:t>
            </a:r>
            <a:r>
              <a:rPr kumimoji="1" lang="ja-JP" altLang="en-US" sz="1000" b="0" i="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栄養ドリンク・美容ドリンク</a:t>
            </a:r>
            <a:r>
              <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以外の一部の商材（機能性表示食品、栄養機能食品、特定保健用食品、その他弊社が掲載可と判断した健康食品）のみ掲載可。</a:t>
            </a:r>
            <a:endParaRPr kumimoji="1" lang="en-US" altLang="ja-JP"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■広告クリエイティブ、リンク先サイトに適用となる基準の詳細については、入稿規定を参照ください。</a:t>
            </a:r>
            <a:endParaRPr kumimoji="1" lang="en-US" altLang="ja-JP"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また、広告掲載基準を遵守する必要があります。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b="0" i="0" u="sng"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0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クリエイティブ・リンク先サイトについて</a:t>
            </a:r>
            <a:r>
              <a:rPr kumimoji="1" lang="en-US" altLang="ja-JP" sz="10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sng"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入稿規定　クリエイティブ・リンク先サイトの表現規制について　より一部抜粋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健康食品</a:t>
            </a:r>
            <a:r>
              <a:rPr kumimoji="1" lang="en-US" altLang="ja-JP"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(※2)</a:t>
            </a:r>
            <a:r>
              <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、医薬品、医薬部外品、化粧品においては、以下を遵守してください。</a:t>
            </a:r>
            <a:endParaRPr kumimoji="1" lang="en-US" altLang="ja-JP"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・クリエイティブ・リンク先サイトでは以下のような訴求、表現はできません。</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en-US" altLang="ja-JP"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アンケート、抽選当選、モニター、サンプル提供、定期購入、プレゼント、口コミ投稿、期間・個数・対象者を限定しているもの</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・クリエイティブでは以下のような訴求はできません。</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en-US" altLang="ja-JP"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価格</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※2</a:t>
            </a:r>
            <a:r>
              <a:rPr kumimoji="1" lang="ja-JP" altLang="en-US" sz="9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：掲載制限カテゴリー「健康・美容食品」が該当</a:t>
            </a:r>
            <a:endParaRPr kumimoji="1" lang="en-US" altLang="ja-JP" sz="10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
        <p:nvSpPr>
          <p:cNvPr id="5" name="正方形/長方形 4">
            <a:extLst>
              <a:ext uri="{FF2B5EF4-FFF2-40B4-BE49-F238E27FC236}">
                <a16:creationId xmlns:a16="http://schemas.microsoft.com/office/drawing/2014/main" id="{58FAEE3B-27B7-7B02-1686-A4EEA9CC5128}"/>
              </a:ext>
            </a:extLst>
          </p:cNvPr>
          <p:cNvSpPr/>
          <p:nvPr/>
        </p:nvSpPr>
        <p:spPr>
          <a:xfrm>
            <a:off x="1617322" y="6086095"/>
            <a:ext cx="190338" cy="115018"/>
          </a:xfrm>
          <a:prstGeom prst="rect">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spTree>
    <p:extLst>
      <p:ext uri="{BB962C8B-B14F-4D97-AF65-F5344CB8AC3E}">
        <p14:creationId xmlns:p14="http://schemas.microsoft.com/office/powerpoint/2010/main" val="36239459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2000">
                <a:latin typeface="+mn-ea"/>
                <a:cs typeface="メイリオ" panose="020B0604030504040204" pitchFamily="50" charset="-128"/>
              </a:rPr>
              <a:t>事前提案可否</a:t>
            </a:r>
            <a:r>
              <a:rPr lang="ja-JP" altLang="en-US">
                <a:latin typeface="+mn-ea"/>
                <a:cs typeface="メイリオ" panose="020B0604030504040204" pitchFamily="50" charset="-128"/>
              </a:rPr>
              <a:t>について</a:t>
            </a:r>
          </a:p>
        </p:txBody>
      </p:sp>
      <p:sp>
        <p:nvSpPr>
          <p:cNvPr id="3" name="片側の 2 つの角を丸めた四角形 17">
            <a:extLst>
              <a:ext uri="{FF2B5EF4-FFF2-40B4-BE49-F238E27FC236}">
                <a16:creationId xmlns:a16="http://schemas.microsoft.com/office/drawing/2014/main" id="{C21A728E-1974-56F8-699F-93C94277CE55}"/>
              </a:ext>
            </a:extLst>
          </p:cNvPr>
          <p:cNvSpPr/>
          <p:nvPr/>
        </p:nvSpPr>
        <p:spPr>
          <a:xfrm>
            <a:off x="479424" y="3379016"/>
            <a:ext cx="5472113" cy="3002734"/>
          </a:xfrm>
          <a:prstGeom prst="round2SameRect">
            <a:avLst>
              <a:gd name="adj1" fmla="val 4527"/>
              <a:gd name="adj2" fmla="val 0"/>
            </a:avLst>
          </a:prstGeom>
          <a:solidFill>
            <a:srgbClr val="F5F5F5"/>
          </a:solidFill>
          <a:ln w="25400" cap="flat" cmpd="sng" algn="ctr">
            <a:noFill/>
            <a:prstDash val="solid"/>
          </a:ln>
          <a:effectLst/>
        </p:spPr>
        <p:txBody>
          <a:bodyPr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20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endParaRPr>
          </a:p>
        </p:txBody>
      </p:sp>
      <p:sp>
        <p:nvSpPr>
          <p:cNvPr id="5" name="正方形/長方形 4">
            <a:extLst>
              <a:ext uri="{FF2B5EF4-FFF2-40B4-BE49-F238E27FC236}">
                <a16:creationId xmlns:a16="http://schemas.microsoft.com/office/drawing/2014/main" id="{6828FC05-93DC-48C2-A9A8-1412E8E085C9}"/>
              </a:ext>
            </a:extLst>
          </p:cNvPr>
          <p:cNvSpPr/>
          <p:nvPr/>
        </p:nvSpPr>
        <p:spPr>
          <a:xfrm>
            <a:off x="479424" y="1056184"/>
            <a:ext cx="11269662" cy="2262158"/>
          </a:xfrm>
          <a:prstGeom prst="rect">
            <a:avLst/>
          </a:prstGeom>
        </p:spPr>
        <p:txBody>
          <a:bodyPr wrap="square" lIns="0" tIns="0" rIns="0" bIns="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当該商品は、レギュラー商品ですが</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0" lang="ja-JP" altLang="en-US"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「健康・美容食品」カテゴリーのみ</a:t>
            </a:r>
            <a:r>
              <a:rPr kumimoji="0" lang="ja-JP" altLang="en-US" sz="1400" b="1" i="0" u="none" strike="noStrike" kern="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事前に弊社による出稿可否判断が必要</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となります。</a:t>
            </a:r>
            <a:endPar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事前に本セールスシートに記載の「掲載制限カテゴリー」「販売制限カテゴリー」に基づき弊社による出稿可否判断をさせていただきます。</a:t>
            </a:r>
            <a:b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内容を確認させていただき、</a:t>
            </a:r>
            <a:r>
              <a:rPr kumimoji="0" lang="ja-JP" altLang="en-US"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場合によっては、</a:t>
            </a:r>
            <a:r>
              <a:rPr kumimoji="1" lang="ja-JP" altLang="en-US" sz="14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掲載をお断りさせていただくことがございます。</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あらかじめご了承ください。</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「健康・美容食品」カテゴリーにおいては、事前提案可否にて許可された広告主・訴求のみ予約・配信が可能です。</a:t>
            </a:r>
            <a:endParaRPr kumimoji="1" lang="en-US" altLang="ja-JP" sz="14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事前提案可否にて承認された広告主・訴求については弊社内で登録作業が必要となります。</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万が一、事前提案可否の承認なしで予約された場合は、</a:t>
            </a:r>
            <a:r>
              <a:rPr kumimoji="1" lang="ja-JP" altLang="en-US" sz="1400" b="0"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代理店様にキャンセル処理対応を行っていただきます</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altLang="ja-JP" sz="16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p:txBody>
      </p:sp>
      <p:sp>
        <p:nvSpPr>
          <p:cNvPr id="11" name="片側の 2 つの角を丸めた四角形 19">
            <a:extLst>
              <a:ext uri="{FF2B5EF4-FFF2-40B4-BE49-F238E27FC236}">
                <a16:creationId xmlns:a16="http://schemas.microsoft.com/office/drawing/2014/main" id="{F2EB1EC5-4C04-1281-18FE-1A38B6FF4A47}"/>
              </a:ext>
            </a:extLst>
          </p:cNvPr>
          <p:cNvSpPr/>
          <p:nvPr/>
        </p:nvSpPr>
        <p:spPr>
          <a:xfrm>
            <a:off x="479424" y="3379015"/>
            <a:ext cx="5472113" cy="504000"/>
          </a:xfrm>
          <a:prstGeom prst="round2SameRect">
            <a:avLst>
              <a:gd name="adj1" fmla="val 20214"/>
              <a:gd name="adj2" fmla="val 0"/>
            </a:avLst>
          </a:prstGeom>
          <a:solidFill>
            <a:srgbClr val="999999"/>
          </a:solidFill>
          <a:ln w="25400" cap="flat" cmpd="sng" algn="ctr">
            <a:noFill/>
            <a:prstDash val="solid"/>
          </a:ln>
          <a:effectLst/>
        </p:spPr>
        <p:txBody>
          <a:bodyPr t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mn-cs"/>
              </a:rPr>
              <a:t>レギュラー商品</a:t>
            </a:r>
            <a:endParaRPr kumimoji="0" lang="en-US" altLang="ja-JP"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mn-cs"/>
            </a:endParaRPr>
          </a:p>
        </p:txBody>
      </p:sp>
      <p:sp>
        <p:nvSpPr>
          <p:cNvPr id="13" name="正方形/長方形 12">
            <a:extLst>
              <a:ext uri="{FF2B5EF4-FFF2-40B4-BE49-F238E27FC236}">
                <a16:creationId xmlns:a16="http://schemas.microsoft.com/office/drawing/2014/main" id="{45A2C056-7B94-BEAD-98EE-C5312B98CA5C}"/>
              </a:ext>
            </a:extLst>
          </p:cNvPr>
          <p:cNvSpPr/>
          <p:nvPr/>
        </p:nvSpPr>
        <p:spPr>
          <a:xfrm>
            <a:off x="1397201" y="4252384"/>
            <a:ext cx="3600000" cy="504000"/>
          </a:xfrm>
          <a:prstGeom prst="rect">
            <a:avLst/>
          </a:prstGeom>
          <a:solidFill>
            <a:srgbClr val="FFFFFF"/>
          </a:solidFill>
          <a:ln w="25400" cap="flat" cmpd="sng" algn="ctr">
            <a:solidFill>
              <a:srgbClr val="00003E"/>
            </a:solidFill>
            <a:prstDash val="sysDash"/>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cs typeface="+mn-cs"/>
              </a:rPr>
              <a:t>通常商品</a:t>
            </a:r>
          </a:p>
        </p:txBody>
      </p:sp>
      <p:sp>
        <p:nvSpPr>
          <p:cNvPr id="14" name="正方形/長方形 13">
            <a:extLst>
              <a:ext uri="{FF2B5EF4-FFF2-40B4-BE49-F238E27FC236}">
                <a16:creationId xmlns:a16="http://schemas.microsoft.com/office/drawing/2014/main" id="{2C3FFF3B-8AFC-D335-7EBE-28E66051AE30}"/>
              </a:ext>
            </a:extLst>
          </p:cNvPr>
          <p:cNvSpPr/>
          <p:nvPr/>
        </p:nvSpPr>
        <p:spPr>
          <a:xfrm>
            <a:off x="1397201" y="4828467"/>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cs typeface="+mn-cs"/>
              </a:rPr>
              <a:t>特集・企画</a:t>
            </a:r>
          </a:p>
        </p:txBody>
      </p:sp>
      <p:sp>
        <p:nvSpPr>
          <p:cNvPr id="15" name="片側の 2 つの角を丸めた四角形 22">
            <a:extLst>
              <a:ext uri="{FF2B5EF4-FFF2-40B4-BE49-F238E27FC236}">
                <a16:creationId xmlns:a16="http://schemas.microsoft.com/office/drawing/2014/main" id="{C50E5944-8044-B3B1-90C3-2C5A83A31150}"/>
              </a:ext>
            </a:extLst>
          </p:cNvPr>
          <p:cNvSpPr/>
          <p:nvPr/>
        </p:nvSpPr>
        <p:spPr>
          <a:xfrm>
            <a:off x="6240463" y="3379016"/>
            <a:ext cx="5472112" cy="3002734"/>
          </a:xfrm>
          <a:prstGeom prst="round2SameRect">
            <a:avLst>
              <a:gd name="adj1" fmla="val 4115"/>
              <a:gd name="adj2" fmla="val 0"/>
            </a:avLst>
          </a:prstGeom>
          <a:solidFill>
            <a:srgbClr val="00003E">
              <a:alpha val="10196"/>
            </a:srgbClr>
          </a:solidFill>
          <a:ln w="25400" cap="flat" cmpd="sng" algn="ctr">
            <a:noFill/>
            <a:prstDash val="solid"/>
          </a:ln>
          <a:effectLst/>
        </p:spPr>
        <p:txBody>
          <a:bodyPr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20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endParaRPr>
          </a:p>
        </p:txBody>
      </p:sp>
      <p:sp>
        <p:nvSpPr>
          <p:cNvPr id="16" name="片側の 2 つの角を丸めた四角形 23">
            <a:extLst>
              <a:ext uri="{FF2B5EF4-FFF2-40B4-BE49-F238E27FC236}">
                <a16:creationId xmlns:a16="http://schemas.microsoft.com/office/drawing/2014/main" id="{4C3548F4-281F-663A-5A12-89D6A6146ECC}"/>
              </a:ext>
            </a:extLst>
          </p:cNvPr>
          <p:cNvSpPr/>
          <p:nvPr/>
        </p:nvSpPr>
        <p:spPr>
          <a:xfrm>
            <a:off x="6240463" y="3379015"/>
            <a:ext cx="5472112" cy="504000"/>
          </a:xfrm>
          <a:prstGeom prst="round2SameRect">
            <a:avLst>
              <a:gd name="adj1" fmla="val 20214"/>
              <a:gd name="adj2" fmla="val 0"/>
            </a:avLst>
          </a:prstGeom>
          <a:solidFill>
            <a:srgbClr val="00003E"/>
          </a:solidFill>
          <a:ln w="25400" cap="flat" cmpd="sng" algn="ctr">
            <a:noFill/>
            <a:prstDash val="solid"/>
          </a:ln>
          <a:effectLst/>
        </p:spPr>
        <p:txBody>
          <a:bodyPr t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mn-cs"/>
              </a:rPr>
              <a:t>スペシャル商品</a:t>
            </a:r>
          </a:p>
        </p:txBody>
      </p:sp>
      <p:sp>
        <p:nvSpPr>
          <p:cNvPr id="18" name="正方形/長方形 17">
            <a:extLst>
              <a:ext uri="{FF2B5EF4-FFF2-40B4-BE49-F238E27FC236}">
                <a16:creationId xmlns:a16="http://schemas.microsoft.com/office/drawing/2014/main" id="{68DEE3C6-B703-5A97-C169-CBD139E18404}"/>
              </a:ext>
            </a:extLst>
          </p:cNvPr>
          <p:cNvSpPr/>
          <p:nvPr/>
        </p:nvSpPr>
        <p:spPr>
          <a:xfrm>
            <a:off x="7176463" y="458156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cs typeface="+mn-cs"/>
              </a:rPr>
              <a:t>期間限定特別商品</a:t>
            </a:r>
          </a:p>
        </p:txBody>
      </p:sp>
      <p:sp>
        <p:nvSpPr>
          <p:cNvPr id="19" name="正方形/長方形 18">
            <a:extLst>
              <a:ext uri="{FF2B5EF4-FFF2-40B4-BE49-F238E27FC236}">
                <a16:creationId xmlns:a16="http://schemas.microsoft.com/office/drawing/2014/main" id="{D31FE1AE-93C2-1814-BB33-A9894702D0DF}"/>
              </a:ext>
            </a:extLst>
          </p:cNvPr>
          <p:cNvSpPr/>
          <p:nvPr/>
        </p:nvSpPr>
        <p:spPr>
          <a:xfrm>
            <a:off x="7176463" y="5157651"/>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cs typeface="+mn-cs"/>
              </a:rPr>
              <a:t>広告主様限定商品</a:t>
            </a:r>
          </a:p>
        </p:txBody>
      </p:sp>
      <p:sp>
        <p:nvSpPr>
          <p:cNvPr id="20" name="正方形/長方形 19">
            <a:extLst>
              <a:ext uri="{FF2B5EF4-FFF2-40B4-BE49-F238E27FC236}">
                <a16:creationId xmlns:a16="http://schemas.microsoft.com/office/drawing/2014/main" id="{D687457A-253C-6CD5-2798-09E1EBF39870}"/>
              </a:ext>
            </a:extLst>
          </p:cNvPr>
          <p:cNvSpPr/>
          <p:nvPr/>
        </p:nvSpPr>
        <p:spPr>
          <a:xfrm>
            <a:off x="7176463" y="5733733"/>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cs typeface="+mn-cs"/>
              </a:rPr>
              <a:t>その他特別対応商品</a:t>
            </a:r>
          </a:p>
        </p:txBody>
      </p:sp>
      <p:sp>
        <p:nvSpPr>
          <p:cNvPr id="22" name="正方形/長方形 21">
            <a:extLst>
              <a:ext uri="{FF2B5EF4-FFF2-40B4-BE49-F238E27FC236}">
                <a16:creationId xmlns:a16="http://schemas.microsoft.com/office/drawing/2014/main" id="{CB719809-8055-85DB-9405-C77194303110}"/>
              </a:ext>
            </a:extLst>
          </p:cNvPr>
          <p:cNvSpPr/>
          <p:nvPr/>
        </p:nvSpPr>
        <p:spPr>
          <a:xfrm>
            <a:off x="7176463" y="4020654"/>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cs typeface="+mn-cs"/>
              </a:rPr>
              <a:t>事前提案可否判断必須商品</a:t>
            </a:r>
          </a:p>
        </p:txBody>
      </p:sp>
      <p:sp>
        <p:nvSpPr>
          <p:cNvPr id="23" name="正方形/長方形 22">
            <a:extLst>
              <a:ext uri="{FF2B5EF4-FFF2-40B4-BE49-F238E27FC236}">
                <a16:creationId xmlns:a16="http://schemas.microsoft.com/office/drawing/2014/main" id="{3DD098FB-8BC0-D8BC-D776-5D5D740E5B06}"/>
              </a:ext>
            </a:extLst>
          </p:cNvPr>
          <p:cNvSpPr/>
          <p:nvPr/>
        </p:nvSpPr>
        <p:spPr>
          <a:xfrm>
            <a:off x="1302636" y="5436640"/>
            <a:ext cx="4156417" cy="504000"/>
          </a:xfrm>
          <a:prstGeom prst="rect">
            <a:avLst/>
          </a:prstGeom>
          <a:solidFill>
            <a:srgbClr val="00003E">
              <a:alpha val="10196"/>
            </a:srgbClr>
          </a:solidFill>
          <a:ln w="3175" cap="flat" cmpd="sng" algn="ctr">
            <a:solidFill>
              <a:srgbClr val="00003E"/>
            </a:solid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000000">
                    <a:lumMod val="85000"/>
                    <a:lumOff val="15000"/>
                  </a:srgbClr>
                </a:solidFill>
                <a:effectLst/>
                <a:uLnTx/>
                <a:uFillTx/>
                <a:latin typeface="メイリオ" panose="020B0604030504040204" pitchFamily="50" charset="-128"/>
                <a:ea typeface="メイリオ" panose="020B0604030504040204" pitchFamily="50" charset="-128"/>
                <a:cs typeface="+mn-cs"/>
              </a:rPr>
              <a:t>「</a:t>
            </a:r>
            <a:r>
              <a:rPr kumimoji="0" lang="ja-JP" altLang="en-US" sz="1200" b="1" i="0" u="none" strike="noStrike" kern="0" cap="none" spc="0" normalizeH="0" baseline="0" noProof="0">
                <a:ln>
                  <a:noFill/>
                </a:ln>
                <a:solidFill>
                  <a:prstClr val="black">
                    <a:lumMod val="65000"/>
                    <a:lumOff val="35000"/>
                  </a:prstClr>
                </a:solidFill>
                <a:effectLst/>
                <a:uLnTx/>
                <a:uFillTx/>
                <a:latin typeface="メイリオ" panose="020B0604030504040204" pitchFamily="50" charset="-128"/>
                <a:ea typeface="メイリオ" panose="020B0604030504040204" pitchFamily="50" charset="-128"/>
                <a:cs typeface="+mn-cs"/>
              </a:rPr>
              <a:t>健康・美容食品」カテゴリーのみ</a:t>
            </a:r>
            <a:endParaRPr kumimoji="0" lang="en-US" altLang="ja-JP" sz="1200" b="1" i="0" u="none" strike="noStrike" kern="0" cap="none" spc="0" normalizeH="0" baseline="0" noProof="0">
              <a:ln>
                <a:noFill/>
              </a:ln>
              <a:solidFill>
                <a:prstClr val="black">
                  <a:lumMod val="65000"/>
                  <a:lumOff val="35000"/>
                </a:prstClr>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prstClr val="black">
                    <a:lumMod val="65000"/>
                    <a:lumOff val="35000"/>
                  </a:prstClr>
                </a:solidFill>
                <a:effectLst/>
                <a:uLnTx/>
                <a:uFillTx/>
                <a:latin typeface="メイリオ" panose="020B0604030504040204" pitchFamily="50" charset="-128"/>
                <a:ea typeface="メイリオ" panose="020B0604030504040204" pitchFamily="50" charset="-128"/>
                <a:cs typeface="+mn-cs"/>
              </a:rPr>
              <a:t>事前提案可否必須</a:t>
            </a:r>
            <a:endParaRPr kumimoji="0" lang="ja-JP" altLang="en-US" sz="1200" b="1" i="0" u="none" strike="noStrike" kern="0" cap="none" spc="0" normalizeH="0" baseline="0" noProof="0">
              <a:ln>
                <a:noFill/>
              </a:ln>
              <a:solidFill>
                <a:srgbClr val="000000">
                  <a:lumMod val="50000"/>
                  <a:lumOff val="50000"/>
                </a:srgbClr>
              </a:solidFill>
              <a:effectLst/>
              <a:uLnTx/>
              <a:uFillTx/>
              <a:latin typeface="メイリオ" panose="020B0604030504040204" pitchFamily="50" charset="-128"/>
              <a:ea typeface="メイリオ" panose="020B0604030504040204" pitchFamily="50" charset="-128"/>
              <a:cs typeface="+mn-cs"/>
            </a:endParaRPr>
          </a:p>
        </p:txBody>
      </p:sp>
      <p:cxnSp>
        <p:nvCxnSpPr>
          <p:cNvPr id="24" name="直線コネクタ 23">
            <a:extLst>
              <a:ext uri="{FF2B5EF4-FFF2-40B4-BE49-F238E27FC236}">
                <a16:creationId xmlns:a16="http://schemas.microsoft.com/office/drawing/2014/main" id="{8927FE32-C75C-F4D5-EF7A-D0E65C830B35}"/>
              </a:ext>
            </a:extLst>
          </p:cNvPr>
          <p:cNvCxnSpPr>
            <a:cxnSpLocks/>
          </p:cNvCxnSpPr>
          <p:nvPr/>
        </p:nvCxnSpPr>
        <p:spPr>
          <a:xfrm>
            <a:off x="4997200" y="4599509"/>
            <a:ext cx="461854" cy="886958"/>
          </a:xfrm>
          <a:prstGeom prst="line">
            <a:avLst/>
          </a:prstGeom>
          <a:noFill/>
          <a:ln w="9525" cap="flat" cmpd="sng" algn="ctr">
            <a:solidFill>
              <a:srgbClr val="545454"/>
            </a:solidFill>
            <a:prstDash val="solid"/>
          </a:ln>
          <a:effectLst/>
        </p:spPr>
      </p:cxnSp>
    </p:spTree>
    <p:extLst>
      <p:ext uri="{BB962C8B-B14F-4D97-AF65-F5344CB8AC3E}">
        <p14:creationId xmlns:p14="http://schemas.microsoft.com/office/powerpoint/2010/main" val="36454741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latin typeface="+mn-ea"/>
                <a:cs typeface="メイリオ" panose="020B0604030504040204" pitchFamily="50" charset="-128"/>
              </a:rPr>
              <a:t>事前提案可否申請について（</a:t>
            </a:r>
            <a:r>
              <a:rPr lang="ja-JP" altLang="en-US">
                <a:latin typeface="+mn-ea"/>
              </a:rPr>
              <a:t>「健康・美容食品」カテゴリーのみ）</a:t>
            </a:r>
          </a:p>
        </p:txBody>
      </p:sp>
      <p:sp>
        <p:nvSpPr>
          <p:cNvPr id="6" name="角丸四角形 7">
            <a:extLst>
              <a:ext uri="{FF2B5EF4-FFF2-40B4-BE49-F238E27FC236}">
                <a16:creationId xmlns:a16="http://schemas.microsoft.com/office/drawing/2014/main" id="{BADDC437-009B-C7D2-B99C-18D57FB18ED3}"/>
              </a:ext>
            </a:extLst>
          </p:cNvPr>
          <p:cNvSpPr/>
          <p:nvPr/>
        </p:nvSpPr>
        <p:spPr>
          <a:xfrm>
            <a:off x="479425" y="2069801"/>
            <a:ext cx="11233150" cy="432000"/>
          </a:xfrm>
          <a:prstGeom prst="roundRect">
            <a:avLst>
              <a:gd name="adj" fmla="val 50000"/>
            </a:avLst>
          </a:prstGeom>
          <a:solidFill>
            <a:srgbClr val="00003E">
              <a:alpha val="60000"/>
            </a:srgbClr>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mn-cs"/>
              </a:rPr>
              <a:t>ご連絡いただきたい項目</a:t>
            </a:r>
          </a:p>
        </p:txBody>
      </p:sp>
      <p:graphicFrame>
        <p:nvGraphicFramePr>
          <p:cNvPr id="8" name="表 5">
            <a:extLst>
              <a:ext uri="{FF2B5EF4-FFF2-40B4-BE49-F238E27FC236}">
                <a16:creationId xmlns:a16="http://schemas.microsoft.com/office/drawing/2014/main" id="{FB24FD2E-03BD-32D1-D089-170FC719FD1F}"/>
              </a:ext>
            </a:extLst>
          </p:cNvPr>
          <p:cNvGraphicFramePr>
            <a:graphicFrameLocks noGrp="1"/>
          </p:cNvGraphicFramePr>
          <p:nvPr>
            <p:extLst>
              <p:ext uri="{D42A27DB-BD31-4B8C-83A1-F6EECF244321}">
                <p14:modId xmlns:p14="http://schemas.microsoft.com/office/powerpoint/2010/main" val="3683697499"/>
              </p:ext>
            </p:extLst>
          </p:nvPr>
        </p:nvGraphicFramePr>
        <p:xfrm>
          <a:off x="479425" y="2565081"/>
          <a:ext cx="11233150" cy="370095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3368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n-ea"/>
                          <a:ea typeface="+mn-ea"/>
                        </a:rPr>
                        <a:t>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ja-JP" altLang="en-US" sz="1400" b="0" i="0" kern="1200">
                          <a:solidFill>
                            <a:srgbClr val="0D0D0D"/>
                          </a:solidFill>
                          <a:latin typeface="+mn-ea"/>
                          <a:ea typeface="+mn-ea"/>
                          <a:cs typeface="+mn-cs"/>
                        </a:rPr>
                        <a:t>トピックス</a:t>
                      </a:r>
                      <a:r>
                        <a:rPr kumimoji="1" lang="en-US" altLang="ja-JP" sz="1400" b="0" i="0" kern="1200">
                          <a:solidFill>
                            <a:srgbClr val="0D0D0D"/>
                          </a:solidFill>
                          <a:latin typeface="+mn-ea"/>
                          <a:ea typeface="+mn-ea"/>
                          <a:cs typeface="+mn-cs"/>
                        </a:rPr>
                        <a:t>PRMD</a:t>
                      </a:r>
                      <a:r>
                        <a:rPr kumimoji="1" lang="ja-JP" altLang="en-US" sz="1400" b="0" i="0" kern="1200">
                          <a:solidFill>
                            <a:srgbClr val="0D0D0D"/>
                          </a:solidFill>
                          <a:latin typeface="+mn-ea"/>
                          <a:ea typeface="+mn-ea"/>
                          <a:cs typeface="+mn-cs"/>
                        </a:rPr>
                        <a:t>　または　トピックス</a:t>
                      </a:r>
                      <a:r>
                        <a:rPr kumimoji="1" lang="en-US" altLang="ja-JP" sz="1400" b="0" i="0" kern="1200">
                          <a:solidFill>
                            <a:srgbClr val="0D0D0D"/>
                          </a:solidFill>
                          <a:latin typeface="+mn-ea"/>
                          <a:ea typeface="+mn-ea"/>
                          <a:cs typeface="+mn-cs"/>
                        </a:rPr>
                        <a:t>PRPC</a:t>
                      </a:r>
                      <a:r>
                        <a:rPr kumimoji="1" lang="ja-JP" altLang="en-US" sz="1400" b="0" i="0" kern="1200">
                          <a:solidFill>
                            <a:srgbClr val="0D0D0D"/>
                          </a:solidFill>
                          <a:latin typeface="+mn-ea"/>
                          <a:ea typeface="+mn-ea"/>
                          <a:cs typeface="+mn-cs"/>
                        </a:rPr>
                        <a:t>　</a:t>
                      </a: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127601938"/>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n-ea"/>
                          <a:ea typeface="+mn-ea"/>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n-ea"/>
                        <a:ea typeface="+mn-ea"/>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097935829"/>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n-ea"/>
                          <a:ea typeface="+mn-ea"/>
                        </a:rPr>
                        <a:t>プロモーション商品・内容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n-ea"/>
                        <a:ea typeface="+mn-ea"/>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129829377"/>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n-ea"/>
                          <a:ea typeface="+mn-ea"/>
                        </a:rPr>
                        <a:t>リンク先</a:t>
                      </a:r>
                      <a:r>
                        <a:rPr kumimoji="1" lang="en" altLang="ja-JP" sz="1200" b="0" i="0">
                          <a:solidFill>
                            <a:schemeClr val="bg1"/>
                          </a:solidFill>
                          <a:latin typeface="+mn-ea"/>
                          <a:ea typeface="+mn-ea"/>
                        </a:rPr>
                        <a:t>URL</a:t>
                      </a:r>
                      <a:endParaRPr kumimoji="1" lang="ja-JP" altLang="en-US" sz="1200" b="0" i="0">
                        <a:solidFill>
                          <a:schemeClr val="bg1"/>
                        </a:solidFill>
                        <a:latin typeface="+mn-ea"/>
                        <a:ea typeface="+mn-ea"/>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en-US" altLang="ja-JP" sz="1400" b="0" i="0">
                          <a:solidFill>
                            <a:srgbClr val="0D0D0D"/>
                          </a:solidFill>
                          <a:latin typeface="+mn-ea"/>
                          <a:ea typeface="+mn-ea"/>
                        </a:rPr>
                        <a:t>※</a:t>
                      </a:r>
                      <a:r>
                        <a:rPr kumimoji="1" lang="ja-JP" altLang="en-US" sz="1400" b="0" i="0">
                          <a:solidFill>
                            <a:srgbClr val="0D0D0D"/>
                          </a:solidFill>
                          <a:latin typeface="+mn-ea"/>
                          <a:ea typeface="+mn-ea"/>
                        </a:rPr>
                        <a:t>リンク先がない場合はテストサイトやキャプチャをご連絡ください。</a:t>
                      </a: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05213913"/>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200" b="0" i="0">
                          <a:solidFill>
                            <a:schemeClr val="bg1"/>
                          </a:solidFill>
                          <a:latin typeface="+mn-ea"/>
                          <a:ea typeface="+mn-ea"/>
                        </a:rPr>
                        <a:t>LINE</a:t>
                      </a:r>
                      <a:r>
                        <a:rPr kumimoji="1" lang="ja-JP" altLang="en-US" sz="1200" b="0" i="0">
                          <a:solidFill>
                            <a:schemeClr val="bg1"/>
                          </a:solidFill>
                          <a:latin typeface="+mn-ea"/>
                          <a:ea typeface="+mn-ea"/>
                        </a:rPr>
                        <a:t>ヤフー営業担当者</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n-ea"/>
                        <a:ea typeface="+mn-ea"/>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1573193"/>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n-ea"/>
                          <a:ea typeface="+mn-ea"/>
                        </a:rPr>
                        <a:t>代理店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n-ea"/>
                        <a:ea typeface="+mn-ea"/>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2694705"/>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n-ea"/>
                          <a:ea typeface="+mn-ea"/>
                        </a:rPr>
                        <a:t>予約型対応アカウント</a:t>
                      </a:r>
                      <a:r>
                        <a:rPr kumimoji="1" lang="en" altLang="ja-JP" sz="1200" b="0" i="0">
                          <a:solidFill>
                            <a:schemeClr val="bg1"/>
                          </a:solidFill>
                          <a:latin typeface="+mn-ea"/>
                          <a:ea typeface="+mn-ea"/>
                        </a:rPr>
                        <a:t>ID</a:t>
                      </a:r>
                      <a:r>
                        <a:rPr kumimoji="1" lang="ja-JP" altLang="en" sz="1000" b="0" i="0">
                          <a:solidFill>
                            <a:schemeClr val="bg1"/>
                          </a:solidFill>
                          <a:latin typeface="+mn-ea"/>
                          <a:ea typeface="+mn-ea"/>
                        </a:rPr>
                        <a:t>（</a:t>
                      </a:r>
                      <a:r>
                        <a:rPr kumimoji="1" lang="ja-JP" altLang="en-US" sz="1000" b="0" i="0">
                          <a:solidFill>
                            <a:schemeClr val="bg1"/>
                          </a:solidFill>
                          <a:latin typeface="+mn-ea"/>
                          <a:ea typeface="+mn-ea"/>
                        </a:rPr>
                        <a:t>用意があれば）</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n-ea"/>
                        <a:ea typeface="+mn-ea"/>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676607046"/>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n-ea"/>
                          <a:ea typeface="+mn-ea"/>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n-ea"/>
                        <a:ea typeface="+mn-ea"/>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87020545"/>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n-ea"/>
                          <a:ea typeface="+mn-ea"/>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n-ea"/>
                        <a:ea typeface="+mn-ea"/>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41025398"/>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n-ea"/>
                          <a:ea typeface="+mn-ea"/>
                        </a:rPr>
                        <a:t>懸念点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n-ea"/>
                        <a:ea typeface="+mn-ea"/>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20880169"/>
                  </a:ext>
                </a:extLst>
              </a:tr>
              <a:tr h="305828">
                <a:tc>
                  <a:txBody>
                    <a:bodyPr/>
                    <a:lstStyle/>
                    <a:p>
                      <a:pPr algn="ctr"/>
                      <a:r>
                        <a:rPr kumimoji="1" lang="ja-JP" altLang="en-US" sz="1200" b="0" i="0">
                          <a:solidFill>
                            <a:schemeClr val="bg1"/>
                          </a:solidFill>
                          <a:latin typeface="+mn-ea"/>
                          <a:ea typeface="+mn-ea"/>
                        </a:rPr>
                        <a:t>広告クリエイティブ（見出し・サムネイル画像）（任意）</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endParaRPr kumimoji="1" lang="ja-JP" altLang="en-US" sz="1400" b="0" i="0">
                        <a:solidFill>
                          <a:schemeClr val="accent3"/>
                        </a:solidFill>
                        <a:latin typeface="+mn-ea"/>
                        <a:ea typeface="+mn-ea"/>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54926507"/>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n-ea"/>
                          <a:ea typeface="+mn-ea"/>
                        </a:rPr>
                        <a:t>備考</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n-ea"/>
                        <a:ea typeface="+mn-ea"/>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24746215"/>
                  </a:ext>
                </a:extLst>
              </a:tr>
            </a:tbl>
          </a:graphicData>
        </a:graphic>
      </p:graphicFrame>
      <p:sp>
        <p:nvSpPr>
          <p:cNvPr id="10" name="正方形/長方形 9">
            <a:extLst>
              <a:ext uri="{FF2B5EF4-FFF2-40B4-BE49-F238E27FC236}">
                <a16:creationId xmlns:a16="http://schemas.microsoft.com/office/drawing/2014/main" id="{54809D04-43CD-07A4-0E19-4F70677CE617}"/>
              </a:ext>
            </a:extLst>
          </p:cNvPr>
          <p:cNvSpPr/>
          <p:nvPr/>
        </p:nvSpPr>
        <p:spPr>
          <a:xfrm>
            <a:off x="461169" y="876963"/>
            <a:ext cx="11269662" cy="1024127"/>
          </a:xfrm>
          <a:prstGeom prst="rect">
            <a:avLst/>
          </a:prstGeom>
        </p:spPr>
        <p:txBody>
          <a:bodyPr wrap="square" lIns="0" tIns="0" rIns="0" bIns="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en-US" altLang="ja-JP" sz="2400" b="1" i="0" u="sng"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a:t>
            </a:r>
            <a:r>
              <a:rPr kumimoji="1" lang="ja-JP" altLang="en-US" sz="2400" b="1" i="0" u="sng"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「健康・美容食品」カテゴリーのみ対象となります。</a:t>
            </a:r>
            <a:endParaRPr kumimoji="1" lang="en-US" altLang="ja-JP" sz="2400" b="1" i="0" u="sng"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本商品への掲載をご希望の場合は、弊社担当営業宛に以下の項目をご連絡ください。回答まで最大5営業日いただきます。</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なお、薬機法など広告掲載基準については本申請では確認いたしません。</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374911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B2CCD1A9-1DA7-E401-E124-16BD0CCF88B1}"/>
              </a:ext>
            </a:extLst>
          </p:cNvPr>
          <p:cNvSpPr>
            <a:spLocks noGrp="1"/>
          </p:cNvSpPr>
          <p:nvPr>
            <p:ph type="body" sz="quarter" idx="11"/>
          </p:nvPr>
        </p:nvSpPr>
        <p:spPr/>
        <p:txBody>
          <a:bodyPr/>
          <a:lstStyle/>
          <a:p>
            <a:r>
              <a:rPr lang="ja-JP" altLang="en-US"/>
              <a:t>概要</a:t>
            </a:r>
          </a:p>
        </p:txBody>
      </p:sp>
    </p:spTree>
    <p:extLst>
      <p:ext uri="{BB962C8B-B14F-4D97-AF65-F5344CB8AC3E}">
        <p14:creationId xmlns:p14="http://schemas.microsoft.com/office/powerpoint/2010/main" val="2511942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販売制限カテゴリー</a:t>
            </a:r>
            <a:endParaRPr kumimoji="1" lang="ja-JP" altLang="en-US"/>
          </a:p>
        </p:txBody>
      </p:sp>
      <p:graphicFrame>
        <p:nvGraphicFramePr>
          <p:cNvPr id="3" name="表 7">
            <a:extLst>
              <a:ext uri="{FF2B5EF4-FFF2-40B4-BE49-F238E27FC236}">
                <a16:creationId xmlns:a16="http://schemas.microsoft.com/office/drawing/2014/main" id="{6B9191B2-97D7-1DA2-92F3-8E4AAB6EF986}"/>
              </a:ext>
            </a:extLst>
          </p:cNvPr>
          <p:cNvGraphicFramePr>
            <a:graphicFrameLocks noGrp="1"/>
          </p:cNvGraphicFramePr>
          <p:nvPr/>
        </p:nvGraphicFramePr>
        <p:xfrm>
          <a:off x="479425" y="1214530"/>
          <a:ext cx="11233149" cy="5104468"/>
        </p:xfrm>
        <a:graphic>
          <a:graphicData uri="http://schemas.openxmlformats.org/drawingml/2006/table">
            <a:tbl>
              <a:tblPr firstRow="1" bandRow="1"/>
              <a:tblGrid>
                <a:gridCol w="1168078">
                  <a:extLst>
                    <a:ext uri="{9D8B030D-6E8A-4147-A177-3AD203B41FA5}">
                      <a16:colId xmlns:a16="http://schemas.microsoft.com/office/drawing/2014/main" val="987923781"/>
                    </a:ext>
                  </a:extLst>
                </a:gridCol>
                <a:gridCol w="10065071">
                  <a:extLst>
                    <a:ext uri="{9D8B030D-6E8A-4147-A177-3AD203B41FA5}">
                      <a16:colId xmlns:a16="http://schemas.microsoft.com/office/drawing/2014/main" val="1354786734"/>
                    </a:ext>
                  </a:extLst>
                </a:gridCol>
              </a:tblGrid>
              <a:tr h="5104468">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600" b="0" i="0" kern="1200">
                          <a:solidFill>
                            <a:srgbClr val="0D0D0D"/>
                          </a:solidFill>
                          <a:effectLst/>
                          <a:latin typeface="メイリオ" panose="020B0604030504040204" pitchFamily="50" charset="-128"/>
                          <a:ea typeface="メイリオ" panose="020B0604030504040204" pitchFamily="50" charset="-128"/>
                          <a:cs typeface="+mn-cs"/>
                        </a:rPr>
                        <a:t>販売制限</a:t>
                      </a:r>
                      <a:endParaRPr kumimoji="1" lang="ja-JP" altLang="en-US" sz="800">
                        <a:solidFill>
                          <a:srgbClr val="0D0D0D"/>
                        </a:solidFill>
                        <a:latin typeface="メイリオ" panose="020B0604030504040204" pitchFamily="50" charset="-128"/>
                        <a:ea typeface="メイリオ" panose="020B0604030504040204" pitchFamily="50" charset="-128"/>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marL="171450" indent="-171450">
                        <a:buFont typeface="Arial" panose="020B0604020202020204" pitchFamily="34" charset="0"/>
                        <a:buChar char="•"/>
                      </a:pPr>
                      <a:r>
                        <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rPr>
                        <a:t>以下の内容を含む広告クリエイティブやリンク先サイトは掲載できません。</a:t>
                      </a:r>
                    </a:p>
                    <a:p>
                      <a:pPr marL="628662" lvl="1" indent="-171450">
                        <a:buFont typeface="Arial" panose="020B0604020202020204" pitchFamily="34" charset="0"/>
                        <a:buChar char="•"/>
                      </a:pPr>
                      <a:r>
                        <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rPr>
                        <a:t>占い、性格診断、心理テスト、漢字テスト、クイズ、なぞなぞ</a:t>
                      </a:r>
                    </a:p>
                    <a:p>
                      <a:pPr marL="628662" lvl="1" indent="-171450">
                        <a:buFont typeface="Arial" panose="020B0604020202020204" pitchFamily="34" charset="0"/>
                        <a:buChar char="•"/>
                      </a:pPr>
                      <a:r>
                        <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rPr>
                        <a:t>匿名など実在性を疑われるような体験談</a:t>
                      </a:r>
                    </a:p>
                    <a:p>
                      <a:pPr marL="628662" lvl="1" indent="-171450">
                        <a:buFont typeface="Arial" panose="020B0604020202020204" pitchFamily="34" charset="0"/>
                        <a:buChar char="•"/>
                      </a:pPr>
                      <a:r>
                        <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rPr>
                        <a:t>怪談などの読み物</a:t>
                      </a:r>
                    </a:p>
                    <a:p>
                      <a:pPr marL="628662" lvl="1" indent="-171450">
                        <a:buFont typeface="Arial" panose="020B0604020202020204" pitchFamily="34" charset="0"/>
                        <a:buChar char="•"/>
                      </a:pPr>
                      <a:r>
                        <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rPr>
                        <a:t>水着・下着（性別問わず）</a:t>
                      </a:r>
                      <a:endParaRPr kumimoji="1" lang="en-US" altLang="ja-JP" sz="1400" b="0" i="0" kern="1200">
                        <a:solidFill>
                          <a:srgbClr val="0D0D0D"/>
                        </a:solidFill>
                        <a:effectLst/>
                        <a:latin typeface="メイリオ" panose="020B0604030504040204" pitchFamily="50" charset="-128"/>
                        <a:ea typeface="メイリオ" panose="020B0604030504040204" pitchFamily="50" charset="-128"/>
                        <a:cs typeface="+mn-cs"/>
                      </a:endParaRPr>
                    </a:p>
                    <a:p>
                      <a:pPr marL="628662" lvl="1" indent="-171450">
                        <a:buFont typeface="Arial" panose="020B0604020202020204" pitchFamily="34" charset="0"/>
                        <a:buChar char="•"/>
                      </a:pPr>
                      <a:endPar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endParaRPr>
                    </a:p>
                    <a:p>
                      <a:pPr marL="171450" indent="-171450">
                        <a:buFont typeface="Arial" panose="020B0604020202020204" pitchFamily="34" charset="0"/>
                        <a:buChar char="•"/>
                      </a:pPr>
                      <a:r>
                        <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rPr>
                        <a:t> 天気予報・気象状況・災害情報を把握するためのアプリサービスのダウンロード促進プロモーションおよびウェブサイトへのアクセスを目的にしたプロモ</a:t>
                      </a:r>
                      <a:r>
                        <a:rPr kumimoji="1" lang="en-US" altLang="ja-JP" sz="1400" b="0" i="0" kern="1200">
                          <a:solidFill>
                            <a:srgbClr val="0D0D0D"/>
                          </a:solidFill>
                          <a:effectLst/>
                          <a:latin typeface="メイリオ" panose="020B0604030504040204" pitchFamily="50" charset="-128"/>
                          <a:ea typeface="メイリオ" panose="020B0604030504040204" pitchFamily="50" charset="-128"/>
                          <a:cs typeface="+mn-cs"/>
                        </a:rPr>
                        <a:t>―</a:t>
                      </a:r>
                      <a:r>
                        <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rPr>
                        <a:t>ションは掲載できません。</a:t>
                      </a:r>
                      <a:endParaRPr kumimoji="1" lang="en-US" altLang="ja-JP" sz="1400" b="0" i="0" kern="1200">
                        <a:solidFill>
                          <a:srgbClr val="0D0D0D"/>
                        </a:solidFill>
                        <a:effectLst/>
                        <a:latin typeface="メイリオ" panose="020B0604030504040204" pitchFamily="50" charset="-128"/>
                        <a:ea typeface="メイリオ" panose="020B0604030504040204" pitchFamily="50" charset="-128"/>
                        <a:cs typeface="+mn-cs"/>
                      </a:endParaRPr>
                    </a:p>
                    <a:p>
                      <a:pPr marL="171450" indent="-171450">
                        <a:buFont typeface="Arial" panose="020B0604020202020204" pitchFamily="34" charset="0"/>
                        <a:buChar char="•"/>
                      </a:pPr>
                      <a:endPar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endParaRPr>
                    </a:p>
                    <a:p>
                      <a:pPr marL="171450" indent="-171450">
                        <a:buFont typeface="Arial" panose="020B0604020202020204" pitchFamily="34" charset="0"/>
                        <a:buChar char="•"/>
                      </a:pPr>
                      <a:r>
                        <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rPr>
                        <a:t> 健康・美容食品のうち、カプセル、錠剤、タブレット、丸剤、粉末、顆粒、液状、ゼリー等のいわゆるサプリメント商材は掲載できません。栄養ドリンク・美容ドリンクは一律掲載できません。サプリメント、栄養ドリンク・美容ドリンク以外の一部の商材（機能性表示食品、栄養機能食品、特定保健用食品、その他弊社が掲載可と判断した健康食品）のみ掲載が可能です。</a:t>
                      </a:r>
                      <a:endParaRPr kumimoji="1" lang="en-US" altLang="ja-JP" sz="1400" b="0" i="0" kern="1200">
                        <a:solidFill>
                          <a:srgbClr val="0D0D0D"/>
                        </a:solidFill>
                        <a:effectLst/>
                        <a:latin typeface="メイリオ" panose="020B0604030504040204" pitchFamily="50" charset="-128"/>
                        <a:ea typeface="メイリオ" panose="020B0604030504040204" pitchFamily="50" charset="-128"/>
                        <a:cs typeface="+mn-cs"/>
                      </a:endParaRPr>
                    </a:p>
                    <a:p>
                      <a:pPr marL="171450" indent="-171450">
                        <a:buFont typeface="Arial" panose="020B0604020202020204" pitchFamily="34" charset="0"/>
                        <a:buChar char="•"/>
                      </a:pPr>
                      <a:endParaRPr kumimoji="1" lang="ja-JP" altLang="en-US" sz="1400" b="0" i="0" kern="1200">
                        <a:solidFill>
                          <a:schemeClr val="tx1"/>
                        </a:solidFill>
                        <a:effectLst/>
                        <a:latin typeface="メイリオ" panose="020B0604030504040204" pitchFamily="50" charset="-128"/>
                        <a:ea typeface="メイリオ" panose="020B0604030504040204" pitchFamily="50" charset="-128"/>
                        <a:cs typeface="+mn-cs"/>
                      </a:endParaRPr>
                    </a:p>
                    <a:p>
                      <a:pPr marL="457212" lvl="1" indent="0">
                        <a:buFont typeface="Arial" panose="020B0604020202020204" pitchFamily="34" charset="0"/>
                        <a:buNone/>
                      </a:pPr>
                      <a:r>
                        <a:rPr kumimoji="1" lang="en-US" altLang="ja-JP" sz="1400" b="0" i="0" kern="1200">
                          <a:solidFill>
                            <a:srgbClr val="FF0033"/>
                          </a:solidFill>
                          <a:effectLst/>
                          <a:latin typeface="メイリオ" panose="020B0604030504040204" pitchFamily="50" charset="-128"/>
                          <a:ea typeface="メイリオ" panose="020B0604030504040204" pitchFamily="50" charset="-128"/>
                          <a:cs typeface="+mn-cs"/>
                        </a:rPr>
                        <a:t>※</a:t>
                      </a:r>
                      <a:r>
                        <a:rPr kumimoji="1" lang="ja-JP" altLang="en-US" sz="1400" b="0" i="0" kern="1200">
                          <a:solidFill>
                            <a:srgbClr val="FF0033"/>
                          </a:solidFill>
                          <a:effectLst/>
                          <a:latin typeface="メイリオ" panose="020B0604030504040204" pitchFamily="50" charset="-128"/>
                          <a:ea typeface="メイリオ" panose="020B0604030504040204" pitchFamily="50" charset="-128"/>
                          <a:cs typeface="+mn-cs"/>
                        </a:rPr>
                        <a:t>広告クリエイティブ、リンク先サイトに適用となる基準の詳細については「クリエイティブ・リンク先サイトの表現規制について」をあわせてご確認ください。 </a:t>
                      </a:r>
                    </a:p>
                    <a:p>
                      <a:pPr marL="0" indent="0">
                        <a:buFont typeface="Arial" panose="020B0604020202020204" pitchFamily="34" charset="0"/>
                        <a:buNone/>
                      </a:pPr>
                      <a:br>
                        <a:rPr kumimoji="1" lang="ja-JP" altLang="en-US" sz="1400" b="0" i="0" kern="1200">
                          <a:solidFill>
                            <a:schemeClr val="accent3"/>
                          </a:solidFill>
                          <a:effectLst/>
                          <a:latin typeface="メイリオ" panose="020B0604030504040204" pitchFamily="50" charset="-128"/>
                          <a:ea typeface="メイリオ" panose="020B0604030504040204" pitchFamily="50" charset="-128"/>
                          <a:cs typeface="+mn-cs"/>
                        </a:rPr>
                      </a:b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その他の掲載できないカテゴリーについては </a:t>
                      </a:r>
                      <a:r>
                        <a:rPr kumimoji="1" lang="ja-JP" altLang="en-US" sz="1400" b="0" i="0" u="none" strike="noStrike" kern="1200" cap="none" spc="0" normalizeH="0" baseline="0" noProof="0">
                          <a:ln>
                            <a:noFill/>
                          </a:ln>
                          <a:solidFill>
                            <a:srgbClr val="1A72B0"/>
                          </a:solidFill>
                          <a:effectLst/>
                          <a:uLnTx/>
                          <a:uFillTx/>
                          <a:latin typeface="メイリオ" panose="020B0604030504040204" pitchFamily="50" charset="-128"/>
                          <a:ea typeface="メイリオ" panose="020B0604030504040204" pitchFamily="50" charset="-128"/>
                          <a:cs typeface="+mn-cs"/>
                          <a:hlinkClick r:id="rId3">
                            <a:extLst>
                              <a:ext uri="{A12FA001-AC4F-418D-AE19-62706E023703}">
                                <ahyp:hlinkClr xmlns:ahyp="http://schemas.microsoft.com/office/drawing/2018/hyperlinkcolor" val="tx"/>
                              </a:ext>
                            </a:extLst>
                          </a:hlinkClick>
                        </a:rPr>
                        <a:t>掲載制限、販売制限について</a:t>
                      </a:r>
                      <a:r>
                        <a:rPr kumimoji="1" lang="ja-JP" altLang="en-US" sz="1400" b="0" i="0" u="none" strike="noStrike" kern="120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hlinkClick r:id="rId3">
                            <a:extLst>
                              <a:ext uri="{A12FA001-AC4F-418D-AE19-62706E023703}">
                                <ahyp:hlinkClr xmlns:ahyp="http://schemas.microsoft.com/office/drawing/2018/hyperlinkcolor" val="tx"/>
                              </a:ext>
                            </a:extLst>
                          </a:hlinkClick>
                        </a:rPr>
                        <a:t> </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をご確認ください</a:t>
                      </a:r>
                      <a:r>
                        <a:rPr kumimoji="1" lang="ja-JP" altLang="en-US" sz="12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endParaRPr kumimoji="1" lang="ja-JP" altLang="en-US" sz="1000">
                        <a:solidFill>
                          <a:srgbClr val="0D0D0D"/>
                        </a:solidFill>
                        <a:latin typeface="メイリオ" panose="020B0604030504040204" pitchFamily="50" charset="-128"/>
                        <a:ea typeface="メイリオ" panose="020B0604030504040204" pitchFamily="50" charset="-128"/>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209819730"/>
                  </a:ext>
                </a:extLst>
              </a:tr>
            </a:tbl>
          </a:graphicData>
        </a:graphic>
      </p:graphicFrame>
    </p:spTree>
    <p:extLst>
      <p:ext uri="{BB962C8B-B14F-4D97-AF65-F5344CB8AC3E}">
        <p14:creationId xmlns:p14="http://schemas.microsoft.com/office/powerpoint/2010/main" val="13331924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入稿前審査依頼について　①　</a:t>
            </a:r>
            <a:endParaRPr kumimoji="1" lang="ja-JP" altLang="en-US" sz="1800"/>
          </a:p>
        </p:txBody>
      </p:sp>
      <p:sp>
        <p:nvSpPr>
          <p:cNvPr id="3" name="四角形: 角を丸くする 2">
            <a:extLst>
              <a:ext uri="{FF2B5EF4-FFF2-40B4-BE49-F238E27FC236}">
                <a16:creationId xmlns:a16="http://schemas.microsoft.com/office/drawing/2014/main" id="{70552CBE-B025-89D4-B26F-0AA0D187E802}"/>
              </a:ext>
            </a:extLst>
          </p:cNvPr>
          <p:cNvSpPr/>
          <p:nvPr/>
        </p:nvSpPr>
        <p:spPr>
          <a:xfrm>
            <a:off x="447622" y="4109879"/>
            <a:ext cx="11296756" cy="2032344"/>
          </a:xfrm>
          <a:prstGeom prst="roundRect">
            <a:avLst/>
          </a:prstGeom>
          <a:solidFill>
            <a:srgbClr val="00003E">
              <a:alpha val="5098"/>
            </a:srgbClr>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6" name="テキスト ボックス 5">
            <a:extLst>
              <a:ext uri="{FF2B5EF4-FFF2-40B4-BE49-F238E27FC236}">
                <a16:creationId xmlns:a16="http://schemas.microsoft.com/office/drawing/2014/main" id="{4A025595-A61B-DD64-DFEC-CBA0FC269AE6}"/>
              </a:ext>
            </a:extLst>
          </p:cNvPr>
          <p:cNvSpPr txBox="1"/>
          <p:nvPr/>
        </p:nvSpPr>
        <p:spPr>
          <a:xfrm>
            <a:off x="479425" y="1275697"/>
            <a:ext cx="11233149" cy="205287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■入稿前審査にて</a:t>
            </a:r>
            <a:r>
              <a:rPr kumimoji="1" lang="ja-JP" altLang="en-US" sz="1400" b="1" i="0" u="none"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rPr>
              <a:t>事前原稿確認が必須</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です。以下の依頼フォームより弊社までご依頼ください。回答まで</a:t>
            </a:r>
            <a:r>
              <a:rPr kumimoji="1" lang="ja-JP" altLang="en-US" sz="14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最大</a:t>
            </a:r>
            <a:r>
              <a:rPr kumimoji="1" lang="en-US" altLang="ja-JP" sz="14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3</a:t>
            </a:r>
            <a:r>
              <a:rPr kumimoji="1" lang="ja-JP" altLang="en-US" sz="14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営業日</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いただきます。</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（掲載反映日の</a:t>
            </a:r>
            <a:r>
              <a:rPr kumimoji="1" lang="en-US" altLang="ja-JP" sz="1400" b="0" i="0" u="none"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rPr>
              <a:t>7</a:t>
            </a:r>
            <a:r>
              <a:rPr kumimoji="1" lang="ja-JP" altLang="en-US" sz="1400" b="0" i="0" u="none"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rPr>
              <a:t>営業日前</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までには申請をお願いします） </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17938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掲載内容について確認させていただき、「</a:t>
            </a:r>
            <a:r>
              <a:rPr kumimoji="1" lang="ja-JP" altLang="en-US" sz="1400" b="0" i="0" u="none"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rPr>
              <a:t>事前承認</a:t>
            </a:r>
            <a:r>
              <a:rPr kumimoji="1" lang="en-US" altLang="ja-JP" sz="1400" b="0" i="0" u="none"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rPr>
              <a:t>ID</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」を発行いたします。広告管理ツール入稿時に、「</a:t>
            </a:r>
            <a:r>
              <a:rPr kumimoji="1" lang="ja-JP" altLang="en-US" sz="1400" b="0" i="0" u="none"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rPr>
              <a:t>事前承認</a:t>
            </a:r>
            <a:r>
              <a:rPr kumimoji="1" lang="en-US" altLang="ja-JP" sz="1400" b="0" i="0" u="none"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rPr>
              <a:t>ID</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」欄に入力して</a:t>
            </a:r>
            <a:br>
              <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いただく必要があります。</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180975"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sng"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トピックス</a:t>
            </a:r>
            <a:r>
              <a:rPr kumimoji="1" lang="en-US" altLang="ja-JP" sz="1400" b="0" i="0" u="sng"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1" lang="ja-JP" altLang="en-US" sz="1400" b="0" i="0" u="sng"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広告を見たユーザが誤解をしかねないか、広告とリンク先</a:t>
            </a:r>
            <a:r>
              <a:rPr kumimoji="1" lang="en-US" altLang="ja-JP" sz="1400" b="0" i="0" u="sng"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URL</a:t>
            </a:r>
            <a:r>
              <a:rPr kumimoji="1" lang="ja-JP" altLang="en-US" sz="1400" b="0" i="0" u="sng"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に違和感を持つことがないか、などの観点からトピックス</a:t>
            </a:r>
            <a:r>
              <a:rPr kumimoji="1" lang="en-US" altLang="ja-JP" sz="1400" b="0" i="0" u="sng"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1" lang="ja-JP" altLang="en-US" sz="1400" b="0" i="0" u="sng"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独自のガイドラインを制定し、審査しています。</a:t>
            </a:r>
            <a:endParaRPr kumimoji="1" lang="en-US" altLang="ja-JP" sz="1400" b="0" i="0" u="sng"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i="0" u="sng" strike="noStrike" kern="1200" cap="none" spc="0" normalizeH="0" baseline="0" noProof="0" dirty="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endParaRPr>
          </a:p>
        </p:txBody>
      </p:sp>
      <p:sp>
        <p:nvSpPr>
          <p:cNvPr id="10" name="テキスト ボックス 9">
            <a:extLst>
              <a:ext uri="{FF2B5EF4-FFF2-40B4-BE49-F238E27FC236}">
                <a16:creationId xmlns:a16="http://schemas.microsoft.com/office/drawing/2014/main" id="{8E825D69-EAD5-1E94-F98E-EF9824337AD0}"/>
              </a:ext>
            </a:extLst>
          </p:cNvPr>
          <p:cNvSpPr txBox="1"/>
          <p:nvPr/>
        </p:nvSpPr>
        <p:spPr>
          <a:xfrm>
            <a:off x="595671" y="4346941"/>
            <a:ext cx="11186753" cy="6617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5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rPr>
              <a:t>・</a:t>
            </a:r>
            <a:r>
              <a:rPr kumimoji="0" lang="ja-JP" altLang="en-US" sz="1200" b="0" i="0" u="none" strike="noStrike" kern="0" cap="none" spc="0" normalizeH="0" baseline="0" noProof="0">
                <a:ln>
                  <a:noFill/>
                </a:ln>
                <a:solidFill>
                  <a:srgbClr val="1A72B0"/>
                </a:solidFill>
                <a:effectLst/>
                <a:uLnTx/>
                <a:uFillTx/>
                <a:latin typeface="メイリオ" panose="020B0604030504040204" pitchFamily="50" charset="-128"/>
                <a:ea typeface="メイリオ" panose="020B0604030504040204" pitchFamily="50" charset="-128"/>
                <a:cs typeface="+mn-cs"/>
                <a:hlinkClick r:id="rId3"/>
              </a:rPr>
              <a:t>ディスプレイ広告（予約型） 入稿前審査依頼フォーム</a:t>
            </a:r>
            <a:r>
              <a:rPr kumimoji="0" lang="ja-JP" altLang="en-US" sz="14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rPr>
              <a:t>：</a:t>
            </a:r>
            <a:r>
              <a:rPr kumimoji="0" lang="en-US" altLang="ja-JP" sz="14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rPr>
              <a:t> </a:t>
            </a:r>
            <a:r>
              <a:rPr kumimoji="0" lang="en-US" altLang="ja-JP" sz="12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hlinkClick r:id="rId3"/>
              </a:rPr>
              <a:t>https://form-business.yahoo.co.jp/claris/enqueteForm?inquiry_type=guaranteed_review</a:t>
            </a:r>
            <a:endParaRPr kumimoji="0" lang="en-US" altLang="ja-JP" sz="16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11" name="テキスト ボックス 10">
            <a:extLst>
              <a:ext uri="{FF2B5EF4-FFF2-40B4-BE49-F238E27FC236}">
                <a16:creationId xmlns:a16="http://schemas.microsoft.com/office/drawing/2014/main" id="{35BAE8B4-D492-0A8D-31C2-BD050792A4DB}"/>
              </a:ext>
            </a:extLst>
          </p:cNvPr>
          <p:cNvSpPr txBox="1"/>
          <p:nvPr/>
        </p:nvSpPr>
        <p:spPr>
          <a:xfrm>
            <a:off x="1958382" y="5007186"/>
            <a:ext cx="982404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注意事項　</a:t>
            </a:r>
            <a:r>
              <a:rPr kumimoji="0" lang="ja-JP" altLang="en-US" sz="1100" b="0" i="0" u="none" strike="noStrike" kern="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申請時、「追加連絡先」に以下アドレスを必ず追加してください。</a:t>
            </a:r>
            <a:endParaRPr kumimoji="0" lang="en-US" altLang="ja-JP" sz="1100" b="0" i="0" u="none" strike="noStrike" kern="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hlinkClick r:id="rId4"/>
              </a:rPr>
              <a:t>ml-toppage-pr-desk@lycorp.co.jp</a:t>
            </a:r>
            <a:endParaRPr kumimoji="0" lang="en-US" altLang="ja-JP" sz="1400" b="0" i="0" u="none" strike="noStrike" kern="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13" name="グラフィックス 12" descr="警告 単色塗りつぶし">
            <a:extLst>
              <a:ext uri="{FF2B5EF4-FFF2-40B4-BE49-F238E27FC236}">
                <a16:creationId xmlns:a16="http://schemas.microsoft.com/office/drawing/2014/main" id="{BB1814A6-69D6-25D1-CC53-3DE442C189AD}"/>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46573" y="4815269"/>
            <a:ext cx="860908" cy="860908"/>
          </a:xfrm>
          <a:prstGeom prst="rect">
            <a:avLst/>
          </a:prstGeom>
        </p:spPr>
      </p:pic>
    </p:spTree>
    <p:extLst>
      <p:ext uri="{BB962C8B-B14F-4D97-AF65-F5344CB8AC3E}">
        <p14:creationId xmlns:p14="http://schemas.microsoft.com/office/powerpoint/2010/main" val="27840250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52D855-6BCD-642B-F707-4F026D78AE9B}"/>
            </a:ext>
          </a:extLst>
        </p:cNvPr>
        <p:cNvGrpSpPr/>
        <p:nvPr/>
      </p:nvGrpSpPr>
      <p:grpSpPr>
        <a:xfrm>
          <a:off x="0" y="0"/>
          <a:ext cx="0" cy="0"/>
          <a:chOff x="0" y="0"/>
          <a:chExt cx="0" cy="0"/>
        </a:xfrm>
      </p:grpSpPr>
      <p:pic>
        <p:nvPicPr>
          <p:cNvPr id="16" name="図 15">
            <a:extLst>
              <a:ext uri="{FF2B5EF4-FFF2-40B4-BE49-F238E27FC236}">
                <a16:creationId xmlns:a16="http://schemas.microsoft.com/office/drawing/2014/main" id="{7A45D33C-4556-CC63-5B2C-6101185B5F68}"/>
              </a:ext>
            </a:extLst>
          </p:cNvPr>
          <p:cNvPicPr>
            <a:picLocks noChangeAspect="1"/>
          </p:cNvPicPr>
          <p:nvPr/>
        </p:nvPicPr>
        <p:blipFill rotWithShape="1">
          <a:blip r:embed="rId3"/>
          <a:srcRect l="5270" r="32919" b="56645"/>
          <a:stretch/>
        </p:blipFill>
        <p:spPr>
          <a:xfrm>
            <a:off x="166254" y="1834585"/>
            <a:ext cx="4210505" cy="4021953"/>
          </a:xfrm>
          <a:prstGeom prst="rect">
            <a:avLst/>
          </a:prstGeom>
        </p:spPr>
      </p:pic>
      <p:sp>
        <p:nvSpPr>
          <p:cNvPr id="7" name="テキスト プレースホルダー 6">
            <a:extLst>
              <a:ext uri="{FF2B5EF4-FFF2-40B4-BE49-F238E27FC236}">
                <a16:creationId xmlns:a16="http://schemas.microsoft.com/office/drawing/2014/main" id="{C77BAAE9-D1E7-EC98-B34C-42759CA103EC}"/>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A7EA430-C2CA-5E02-7A54-833D8886DC42}"/>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36FE4847-D58D-45AE-4CFB-9373103B9E57}"/>
              </a:ext>
            </a:extLst>
          </p:cNvPr>
          <p:cNvSpPr>
            <a:spLocks noGrp="1"/>
          </p:cNvSpPr>
          <p:nvPr>
            <p:ph type="body" sz="quarter" idx="10"/>
          </p:nvPr>
        </p:nvSpPr>
        <p:spPr/>
        <p:txBody>
          <a:bodyPr/>
          <a:lstStyle/>
          <a:p>
            <a:r>
              <a:rPr lang="ja-JP" altLang="en-US" sz="1800" dirty="0"/>
              <a:t>入稿前審査依頼について　②－</a:t>
            </a:r>
            <a:r>
              <a:rPr lang="en-US" altLang="ja-JP" sz="1600" dirty="0"/>
              <a:t>1</a:t>
            </a:r>
            <a:endParaRPr kumimoji="1" lang="ja-JP" altLang="en-US" sz="1800" dirty="0"/>
          </a:p>
        </p:txBody>
      </p:sp>
      <p:sp>
        <p:nvSpPr>
          <p:cNvPr id="15" name="テキスト ボックス 14">
            <a:extLst>
              <a:ext uri="{FF2B5EF4-FFF2-40B4-BE49-F238E27FC236}">
                <a16:creationId xmlns:a16="http://schemas.microsoft.com/office/drawing/2014/main" id="{1E522C1E-940D-AE3F-D2C4-74767C4EAE2A}"/>
              </a:ext>
            </a:extLst>
          </p:cNvPr>
          <p:cNvSpPr txBox="1"/>
          <p:nvPr/>
        </p:nvSpPr>
        <p:spPr>
          <a:xfrm>
            <a:off x="306000" y="851175"/>
            <a:ext cx="11186753" cy="6617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500" b="0" i="0" u="none" strike="noStrike" kern="0" cap="none" spc="0" normalizeH="0" baseline="0" noProof="0" dirty="0">
              <a:ln>
                <a:noFill/>
              </a:ln>
              <a:solidFill>
                <a:srgbClr val="3333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333333"/>
                </a:solidFill>
                <a:effectLst/>
                <a:uLnTx/>
                <a:uFillTx/>
                <a:latin typeface="メイリオ" panose="020B0604030504040204" pitchFamily="50" charset="-128"/>
                <a:ea typeface="メイリオ" panose="020B0604030504040204" pitchFamily="50" charset="-128"/>
                <a:cs typeface="+mn-cs"/>
              </a:rPr>
              <a:t>・</a:t>
            </a:r>
            <a:r>
              <a:rPr kumimoji="0" lang="ja-JP" altLang="en-US" sz="1200" b="0" i="0" u="none" strike="noStrike" kern="0" cap="none" spc="0" normalizeH="0" baseline="0" noProof="0" dirty="0">
                <a:ln>
                  <a:noFill/>
                </a:ln>
                <a:solidFill>
                  <a:srgbClr val="1A72B0"/>
                </a:solidFill>
                <a:effectLst/>
                <a:uLnTx/>
                <a:uFillTx/>
                <a:latin typeface="メイリオ" panose="020B0604030504040204" pitchFamily="50" charset="-128"/>
                <a:ea typeface="メイリオ" panose="020B0604030504040204" pitchFamily="50" charset="-128"/>
                <a:cs typeface="+mn-cs"/>
                <a:hlinkClick r:id="rId5"/>
              </a:rPr>
              <a:t>ディスプレイ広告（予約型） 入稿前審査依頼フォーム</a:t>
            </a:r>
            <a:r>
              <a:rPr kumimoji="0" lang="ja-JP" altLang="en-US" sz="1400" b="0" i="0" u="none" strike="noStrike" kern="0" cap="none" spc="0" normalizeH="0" baseline="0" noProof="0" dirty="0">
                <a:ln>
                  <a:noFill/>
                </a:ln>
                <a:solidFill>
                  <a:srgbClr val="333333"/>
                </a:solidFill>
                <a:effectLst/>
                <a:uLnTx/>
                <a:uFillTx/>
                <a:latin typeface="メイリオ" panose="020B0604030504040204" pitchFamily="50" charset="-128"/>
                <a:ea typeface="メイリオ" panose="020B0604030504040204" pitchFamily="50" charset="-128"/>
                <a:cs typeface="+mn-cs"/>
              </a:rPr>
              <a:t>：</a:t>
            </a:r>
            <a:r>
              <a:rPr kumimoji="0" lang="en-US" altLang="ja-JP" sz="1400" b="0" i="0" u="none" strike="noStrike" kern="0" cap="none" spc="0" normalizeH="0" baseline="0" noProof="0" dirty="0">
                <a:ln>
                  <a:noFill/>
                </a:ln>
                <a:solidFill>
                  <a:srgbClr val="333333"/>
                </a:solidFill>
                <a:effectLst/>
                <a:uLnTx/>
                <a:uFillTx/>
                <a:latin typeface="メイリオ" panose="020B0604030504040204" pitchFamily="50" charset="-128"/>
                <a:ea typeface="メイリオ" panose="020B0604030504040204" pitchFamily="50" charset="-128"/>
                <a:cs typeface="+mn-cs"/>
              </a:rPr>
              <a:t> </a:t>
            </a:r>
            <a:r>
              <a:rPr kumimoji="0" lang="en-US" altLang="ja-JP" sz="1200" b="0" i="0" u="none" strike="noStrike" kern="0" cap="none" spc="0" normalizeH="0" baseline="0" noProof="0" dirty="0">
                <a:ln>
                  <a:noFill/>
                </a:ln>
                <a:solidFill>
                  <a:srgbClr val="333333"/>
                </a:solidFill>
                <a:effectLst/>
                <a:uLnTx/>
                <a:uFillTx/>
                <a:latin typeface="メイリオ" panose="020B0604030504040204" pitchFamily="50" charset="-128"/>
                <a:ea typeface="メイリオ" panose="020B0604030504040204" pitchFamily="50" charset="-128"/>
                <a:cs typeface="+mn-cs"/>
                <a:hlinkClick r:id="rId5"/>
              </a:rPr>
              <a:t>https://form-business.yahoo.co.jp/claris/enqueteForm?inquiry_type=guaranteed_review</a:t>
            </a:r>
            <a:endParaRPr kumimoji="0" lang="en-US" altLang="ja-JP" sz="1600" b="0" i="0" u="none" strike="noStrike" kern="0" cap="none" spc="0" normalizeH="0" baseline="0" noProof="0" dirty="0">
              <a:ln>
                <a:noFill/>
              </a:ln>
              <a:solidFill>
                <a:srgbClr val="3333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5" name="四角形: 角を丸くする 4">
            <a:extLst>
              <a:ext uri="{FF2B5EF4-FFF2-40B4-BE49-F238E27FC236}">
                <a16:creationId xmlns:a16="http://schemas.microsoft.com/office/drawing/2014/main" id="{B9615246-F67F-020E-3AF7-102F57AD8F1E}"/>
              </a:ext>
            </a:extLst>
          </p:cNvPr>
          <p:cNvSpPr/>
          <p:nvPr/>
        </p:nvSpPr>
        <p:spPr>
          <a:xfrm>
            <a:off x="10136372" y="612399"/>
            <a:ext cx="1864242" cy="36579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a:latin typeface="+mn-ea"/>
              </a:rPr>
              <a:t>緑文字</a:t>
            </a:r>
            <a:r>
              <a:rPr lang="ja-JP" altLang="en-US" sz="900">
                <a:latin typeface="+mn-ea"/>
              </a:rPr>
              <a:t>：</a:t>
            </a:r>
            <a:endParaRPr lang="en-US" altLang="ja-JP" sz="900">
              <a:latin typeface="+mn-ea"/>
            </a:endParaRPr>
          </a:p>
          <a:p>
            <a:pPr algn="ctr"/>
            <a:r>
              <a:rPr lang="ja-JP" altLang="en-US" sz="900">
                <a:latin typeface="+mn-ea"/>
              </a:rPr>
              <a:t>トピックスPR</a:t>
            </a:r>
            <a:r>
              <a:rPr lang="en-US" altLang="ja-JP" sz="900">
                <a:latin typeface="+mn-ea"/>
              </a:rPr>
              <a:t>SP</a:t>
            </a:r>
            <a:r>
              <a:rPr kumimoji="1" lang="ja-JP" altLang="en-US" sz="900">
                <a:latin typeface="+mn-ea"/>
              </a:rPr>
              <a:t>との差分</a:t>
            </a:r>
          </a:p>
        </p:txBody>
      </p:sp>
      <p:graphicFrame>
        <p:nvGraphicFramePr>
          <p:cNvPr id="17" name="表 8">
            <a:extLst>
              <a:ext uri="{FF2B5EF4-FFF2-40B4-BE49-F238E27FC236}">
                <a16:creationId xmlns:a16="http://schemas.microsoft.com/office/drawing/2014/main" id="{4FF458C5-03A4-836A-79DF-F901C81931E6}"/>
              </a:ext>
            </a:extLst>
          </p:cNvPr>
          <p:cNvGraphicFramePr>
            <a:graphicFrameLocks noGrp="1"/>
          </p:cNvGraphicFramePr>
          <p:nvPr>
            <p:extLst>
              <p:ext uri="{D42A27DB-BD31-4B8C-83A1-F6EECF244321}">
                <p14:modId xmlns:p14="http://schemas.microsoft.com/office/powerpoint/2010/main" val="3540334693"/>
              </p:ext>
            </p:extLst>
          </p:nvPr>
        </p:nvGraphicFramePr>
        <p:xfrm>
          <a:off x="4626141" y="1270083"/>
          <a:ext cx="7218303" cy="5291065"/>
        </p:xfrm>
        <a:graphic>
          <a:graphicData uri="http://schemas.openxmlformats.org/drawingml/2006/table">
            <a:tbl>
              <a:tblPr firstRow="1" bandRow="1"/>
              <a:tblGrid>
                <a:gridCol w="1473033">
                  <a:extLst>
                    <a:ext uri="{9D8B030D-6E8A-4147-A177-3AD203B41FA5}">
                      <a16:colId xmlns:a16="http://schemas.microsoft.com/office/drawing/2014/main" val="525440357"/>
                    </a:ext>
                  </a:extLst>
                </a:gridCol>
                <a:gridCol w="5745270">
                  <a:extLst>
                    <a:ext uri="{9D8B030D-6E8A-4147-A177-3AD203B41FA5}">
                      <a16:colId xmlns:a16="http://schemas.microsoft.com/office/drawing/2014/main" val="817764732"/>
                    </a:ext>
                  </a:extLst>
                </a:gridCol>
              </a:tblGrid>
              <a:tr h="496037">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200" dirty="0">
                          <a:latin typeface="メイリオ" panose="020B0604030504040204" pitchFamily="50" charset="-128"/>
                          <a:ea typeface="メイリオ" panose="020B0604030504040204" pitchFamily="50" charset="-128"/>
                        </a:rPr>
                        <a:t>項目</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200" dirty="0">
                          <a:latin typeface="メイリオ" panose="020B0604030504040204" pitchFamily="50" charset="-128"/>
                          <a:ea typeface="メイリオ" panose="020B0604030504040204" pitchFamily="50" charset="-128"/>
                        </a:rPr>
                        <a:t>備考</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774821521"/>
                  </a:ext>
                </a:extLst>
              </a:tr>
              <a:tr h="3858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lang="ja-JP" altLang="en-US" sz="900" dirty="0">
                          <a:solidFill>
                            <a:srgbClr val="0D0D0D"/>
                          </a:solidFill>
                          <a:latin typeface="+mn-ea"/>
                          <a:ea typeface="+mn-ea"/>
                        </a:rPr>
                        <a:t>審査区分</a:t>
                      </a:r>
                      <a:endParaRPr kumimoji="1" lang="ja-JP" altLang="en-US" sz="900" dirty="0">
                        <a:solidFill>
                          <a:srgbClr val="0D0D0D"/>
                        </a:solidFill>
                        <a:latin typeface="+mn-ea"/>
                        <a:ea typeface="+mn-ea"/>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lnSpc>
                          <a:spcPct val="150000"/>
                        </a:lnSpc>
                        <a:buFont typeface="Arial" panose="020B0604020202020204" pitchFamily="34" charset="0"/>
                        <a:buNone/>
                      </a:pPr>
                      <a:r>
                        <a:rPr lang="ja-JP" altLang="en-US" sz="900" dirty="0">
                          <a:solidFill>
                            <a:srgbClr val="0D0D0D"/>
                          </a:solidFill>
                          <a:latin typeface="+mn-ea"/>
                          <a:ea typeface="+mn-ea"/>
                        </a:rPr>
                        <a:t>予約型専用広告（画像）（ブランドパネル クインティ除く）</a:t>
                      </a:r>
                      <a:endParaRPr kumimoji="1" lang="ja-JP" altLang="en-US" sz="900" dirty="0">
                        <a:solidFill>
                          <a:srgbClr val="0D0D0D"/>
                        </a:solidFill>
                        <a:latin typeface="+mn-ea"/>
                        <a:ea typeface="+mn-ea"/>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79972503"/>
                  </a:ext>
                </a:extLst>
              </a:tr>
              <a:tr h="3858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kumimoji="1" lang="ja-JP" altLang="en-US" sz="900">
                          <a:solidFill>
                            <a:srgbClr val="0D0D0D"/>
                          </a:solidFill>
                          <a:latin typeface="+mn-ea"/>
                          <a:ea typeface="+mn-ea"/>
                        </a:rPr>
                        <a:t>広告タイプ</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lnSpc>
                          <a:spcPct val="150000"/>
                        </a:lnSpc>
                        <a:buFont typeface="Arial" panose="020B0604020202020204" pitchFamily="34" charset="0"/>
                        <a:buNone/>
                      </a:pPr>
                      <a:r>
                        <a:rPr lang="ja-JP" altLang="en-US" sz="900">
                          <a:solidFill>
                            <a:srgbClr val="0D0D0D"/>
                          </a:solidFill>
                          <a:latin typeface="+mn-ea"/>
                          <a:ea typeface="+mn-ea"/>
                        </a:rPr>
                        <a:t>トップページ トピックスPR</a:t>
                      </a:r>
                      <a:endParaRPr kumimoji="1" lang="ja-JP" altLang="en-US" sz="900">
                        <a:solidFill>
                          <a:srgbClr val="0D0D0D"/>
                        </a:solidFill>
                        <a:latin typeface="+mn-ea"/>
                        <a:ea typeface="+mn-ea"/>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62271676"/>
                  </a:ext>
                </a:extLst>
              </a:tr>
              <a:tr h="3858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kumimoji="1" lang="ja-JP" altLang="en-US" sz="900">
                          <a:solidFill>
                            <a:srgbClr val="0D0D0D"/>
                          </a:solidFill>
                          <a:latin typeface="+mn-ea"/>
                          <a:ea typeface="+mn-ea"/>
                        </a:rPr>
                        <a:t>掲載面</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lnSpc>
                          <a:spcPct val="150000"/>
                        </a:lnSpc>
                        <a:buFont typeface="Arial" panose="020B0604020202020204" pitchFamily="34" charset="0"/>
                        <a:buNone/>
                      </a:pPr>
                      <a:r>
                        <a:rPr kumimoji="1" lang="ja-JP" altLang="en-US" sz="900">
                          <a:solidFill>
                            <a:srgbClr val="0D0D0D"/>
                          </a:solidFill>
                          <a:latin typeface="+mn-ea"/>
                          <a:ea typeface="+mn-ea"/>
                        </a:rPr>
                        <a:t>選択不要</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397024266"/>
                  </a:ext>
                </a:extLst>
              </a:tr>
              <a:tr h="3858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kumimoji="1" lang="ja-JP" altLang="en-US" sz="900">
                          <a:solidFill>
                            <a:srgbClr val="0D0D0D"/>
                          </a:solidFill>
                          <a:latin typeface="+mn-ea"/>
                          <a:ea typeface="+mn-ea"/>
                        </a:rPr>
                        <a:t>アイテムデバイス</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lnSpc>
                          <a:spcPct val="150000"/>
                        </a:lnSpc>
                        <a:buFont typeface="Arial" panose="020B0604020202020204" pitchFamily="34" charset="0"/>
                        <a:buNone/>
                      </a:pPr>
                      <a:r>
                        <a:rPr kumimoji="1" lang="ja-JP" altLang="en-US" sz="900" dirty="0">
                          <a:solidFill>
                            <a:srgbClr val="0D0D0D"/>
                          </a:solidFill>
                          <a:latin typeface="+mn-ea"/>
                          <a:ea typeface="+mn-ea"/>
                        </a:rPr>
                        <a:t>スマートフォン　</a:t>
                      </a:r>
                      <a:r>
                        <a:rPr kumimoji="1" lang="en-US" altLang="ja-JP" sz="900" dirty="0">
                          <a:solidFill>
                            <a:srgbClr val="0D0D0D"/>
                          </a:solidFill>
                          <a:latin typeface="+mn-ea"/>
                          <a:ea typeface="+mn-ea"/>
                        </a:rPr>
                        <a:t>/</a:t>
                      </a:r>
                      <a:r>
                        <a:rPr kumimoji="1" lang="ja-JP" altLang="en-US" sz="900" dirty="0">
                          <a:solidFill>
                            <a:srgbClr val="0D0D0D"/>
                          </a:solidFill>
                          <a:latin typeface="+mn-ea"/>
                          <a:ea typeface="+mn-ea"/>
                        </a:rPr>
                        <a:t>　</a:t>
                      </a:r>
                      <a:r>
                        <a:rPr kumimoji="1" lang="ja-JP" altLang="en-US" sz="900" b="1" kern="1200" dirty="0">
                          <a:solidFill>
                            <a:srgbClr val="00B050"/>
                          </a:solidFill>
                          <a:highlight>
                            <a:srgbClr val="FFFF00"/>
                          </a:highlight>
                          <a:latin typeface="+mn-ea"/>
                          <a:ea typeface="+mn-ea"/>
                          <a:cs typeface="+mn-cs"/>
                        </a:rPr>
                        <a:t>マルチデバイス</a:t>
                      </a:r>
                      <a:r>
                        <a:rPr kumimoji="1" lang="ja-JP" altLang="en-US" sz="900" b="1" dirty="0">
                          <a:solidFill>
                            <a:srgbClr val="00B050"/>
                          </a:solidFill>
                          <a:highlight>
                            <a:srgbClr val="FFFF00"/>
                          </a:highlight>
                          <a:latin typeface="+mn-ea"/>
                          <a:ea typeface="+mn-ea"/>
                        </a:rPr>
                        <a:t>　</a:t>
                      </a:r>
                      <a:r>
                        <a:rPr kumimoji="1" lang="en-US" altLang="ja-JP" sz="900" b="1" kern="1200" dirty="0">
                          <a:solidFill>
                            <a:srgbClr val="00B050"/>
                          </a:solidFill>
                          <a:highlight>
                            <a:srgbClr val="FFFF00"/>
                          </a:highlight>
                          <a:latin typeface="+mn-ea"/>
                          <a:ea typeface="+mn-ea"/>
                          <a:cs typeface="+mn-cs"/>
                        </a:rPr>
                        <a:t>/</a:t>
                      </a:r>
                      <a:r>
                        <a:rPr kumimoji="1" lang="ja-JP" altLang="en-US" sz="900" b="1" dirty="0">
                          <a:solidFill>
                            <a:srgbClr val="00B050"/>
                          </a:solidFill>
                          <a:highlight>
                            <a:srgbClr val="FFFF00"/>
                          </a:highlight>
                          <a:latin typeface="+mn-ea"/>
                          <a:ea typeface="+mn-ea"/>
                        </a:rPr>
                        <a:t>　</a:t>
                      </a:r>
                      <a:r>
                        <a:rPr kumimoji="1" lang="en-US" altLang="ja-JP" sz="900" b="1" kern="1200" dirty="0">
                          <a:solidFill>
                            <a:srgbClr val="00B050"/>
                          </a:solidFill>
                          <a:highlight>
                            <a:srgbClr val="FFFF00"/>
                          </a:highlight>
                          <a:latin typeface="+mn-ea"/>
                          <a:ea typeface="+mn-ea"/>
                          <a:cs typeface="+mn-cs"/>
                        </a:rPr>
                        <a:t>PC</a:t>
                      </a:r>
                      <a:endParaRPr kumimoji="1" lang="ja-JP" altLang="en-US" sz="900" b="1" kern="1200" dirty="0">
                        <a:solidFill>
                          <a:srgbClr val="00B050"/>
                        </a:solidFill>
                        <a:highlight>
                          <a:srgbClr val="FFFF00"/>
                        </a:highlight>
                        <a:latin typeface="+mn-ea"/>
                        <a:ea typeface="+mn-ea"/>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152985454"/>
                  </a:ext>
                </a:extLst>
              </a:tr>
              <a:tr h="3858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kumimoji="1" lang="zh-TW" altLang="en-US" sz="900" dirty="0">
                          <a:solidFill>
                            <a:srgbClr val="0D0D0D"/>
                          </a:solidFill>
                          <a:latin typeface="メイリオ" panose="020B0604030504040204" pitchFamily="50" charset="-128"/>
                          <a:ea typeface="メイリオ" panose="020B0604030504040204" pitchFamily="50" charset="-128"/>
                        </a:rPr>
                        <a:t>掲載開始日（予定日）</a:t>
                      </a:r>
                      <a:endParaRPr kumimoji="1" lang="ja-JP" altLang="en-US" sz="900" dirty="0">
                        <a:solidFill>
                          <a:srgbClr val="0D0D0D"/>
                        </a:solidFill>
                        <a:latin typeface="メイリオ" panose="020B0604030504040204" pitchFamily="50" charset="-128"/>
                        <a:ea typeface="メイリオ" panose="020B0604030504040204" pitchFamily="50" charset="-128"/>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285750" indent="-285750">
                        <a:lnSpc>
                          <a:spcPct val="150000"/>
                        </a:lnSpc>
                        <a:buFont typeface="Arial" panose="020B0604020202020204" pitchFamily="34" charset="0"/>
                        <a:buChar char="•"/>
                      </a:pPr>
                      <a:endParaRPr kumimoji="1" lang="ja-JP" altLang="en-US" sz="900" dirty="0">
                        <a:solidFill>
                          <a:srgbClr val="0D0D0D"/>
                        </a:solidFill>
                        <a:latin typeface="+mn-ea"/>
                        <a:ea typeface="+mn-ea"/>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03636053"/>
                  </a:ext>
                </a:extLst>
              </a:tr>
              <a:tr h="3858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kumimoji="1" lang="zh-TW" altLang="en-US" sz="900" dirty="0">
                          <a:solidFill>
                            <a:srgbClr val="0D0D0D"/>
                          </a:solidFill>
                          <a:latin typeface="メイリオ" panose="020B0604030504040204" pitchFamily="50" charset="-128"/>
                          <a:ea typeface="メイリオ" panose="020B0604030504040204" pitchFamily="50" charset="-128"/>
                        </a:rPr>
                        <a:t>掲載終了日（予定日）</a:t>
                      </a:r>
                      <a:endParaRPr kumimoji="1" lang="ja-JP" altLang="en-US" sz="900" dirty="0">
                        <a:solidFill>
                          <a:srgbClr val="0D0D0D"/>
                        </a:solidFill>
                        <a:latin typeface="メイリオ" panose="020B0604030504040204" pitchFamily="50" charset="-128"/>
                        <a:ea typeface="メイリオ" panose="020B0604030504040204" pitchFamily="50" charset="-128"/>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lnSpc>
                          <a:spcPct val="150000"/>
                        </a:lnSpc>
                        <a:buFont typeface="Arial" panose="020B0604020202020204" pitchFamily="34" charset="0"/>
                        <a:buNone/>
                      </a:pPr>
                      <a:endParaRPr kumimoji="1" lang="ja-JP" altLang="en-US" sz="900" dirty="0">
                        <a:solidFill>
                          <a:srgbClr val="0D0D0D"/>
                        </a:solidFill>
                        <a:latin typeface="+mn-ea"/>
                        <a:ea typeface="+mn-ea"/>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762775758"/>
                  </a:ext>
                </a:extLst>
              </a:tr>
              <a:tr h="3858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kumimoji="1" lang="ja-JP" altLang="en-US" sz="900">
                          <a:solidFill>
                            <a:srgbClr val="0D0D0D"/>
                          </a:solidFill>
                          <a:latin typeface="+mn-ea"/>
                          <a:ea typeface="+mn-ea"/>
                        </a:rPr>
                        <a:t>最終リンク先</a:t>
                      </a:r>
                      <a:r>
                        <a:rPr kumimoji="1" lang="en-US" altLang="ja-JP" sz="900">
                          <a:solidFill>
                            <a:srgbClr val="0D0D0D"/>
                          </a:solidFill>
                          <a:latin typeface="+mn-ea"/>
                          <a:ea typeface="+mn-ea"/>
                        </a:rPr>
                        <a:t>URL</a:t>
                      </a:r>
                      <a:endParaRPr kumimoji="1" lang="ja-JP" altLang="en-US" sz="900">
                        <a:solidFill>
                          <a:srgbClr val="0D0D0D"/>
                        </a:solidFill>
                        <a:latin typeface="+mn-ea"/>
                        <a:ea typeface="+mn-ea"/>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lnSpc>
                          <a:spcPct val="150000"/>
                        </a:lnSpc>
                        <a:buFont typeface="Arial" panose="020B0604020202020204" pitchFamily="34" charset="0"/>
                        <a:buNone/>
                      </a:pPr>
                      <a:r>
                        <a:rPr kumimoji="1" lang="ja-JP" altLang="en-US" sz="900">
                          <a:solidFill>
                            <a:srgbClr val="0D0D0D"/>
                          </a:solidFill>
                          <a:latin typeface="+mn-ea"/>
                          <a:ea typeface="+mn-ea"/>
                        </a:rPr>
                        <a:t>リンク先サイトが複数ある場合には改行して記載してください。</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50039541"/>
                  </a:ext>
                </a:extLst>
              </a:tr>
              <a:tr h="1708572">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kumimoji="1" lang="ja-JP" altLang="en-US" sz="900" dirty="0">
                          <a:solidFill>
                            <a:srgbClr val="0D0D0D"/>
                          </a:solidFill>
                          <a:latin typeface="+mn-ea"/>
                          <a:ea typeface="+mn-ea"/>
                        </a:rPr>
                        <a:t>入稿時のリンク先の状態</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lnSpc>
                          <a:spcPct val="150000"/>
                        </a:lnSpc>
                        <a:buFont typeface="Arial" panose="020B0604020202020204" pitchFamily="34" charset="0"/>
                        <a:buNone/>
                      </a:pPr>
                      <a:r>
                        <a:rPr kumimoji="1" lang="ja-JP" altLang="en-US" sz="900">
                          <a:solidFill>
                            <a:srgbClr val="0D0D0D"/>
                          </a:solidFill>
                          <a:latin typeface="+mn-ea"/>
                          <a:ea typeface="+mn-ea"/>
                        </a:rPr>
                        <a:t>以下から選択</a:t>
                      </a:r>
                      <a:endParaRPr kumimoji="1" lang="en-US" altLang="ja-JP" sz="900">
                        <a:solidFill>
                          <a:srgbClr val="0D0D0D"/>
                        </a:solidFill>
                        <a:latin typeface="+mn-ea"/>
                        <a:ea typeface="+mn-ea"/>
                      </a:endParaRPr>
                    </a:p>
                    <a:p>
                      <a:pPr marL="285750" indent="-285750">
                        <a:lnSpc>
                          <a:spcPct val="150000"/>
                        </a:lnSpc>
                        <a:buFont typeface="Arial" panose="020B0604020202020204" pitchFamily="34" charset="0"/>
                        <a:buChar char="•"/>
                      </a:pPr>
                      <a:r>
                        <a:rPr kumimoji="1" lang="ja-JP" altLang="en-US" sz="900">
                          <a:solidFill>
                            <a:srgbClr val="0D0D0D"/>
                          </a:solidFill>
                          <a:latin typeface="+mn-ea"/>
                          <a:ea typeface="+mn-ea"/>
                        </a:rPr>
                        <a:t>完成</a:t>
                      </a:r>
                      <a:r>
                        <a:rPr kumimoji="1" lang="en-US" altLang="ja-JP" sz="900">
                          <a:solidFill>
                            <a:srgbClr val="0D0D0D"/>
                          </a:solidFill>
                          <a:latin typeface="+mn-ea"/>
                          <a:ea typeface="+mn-ea"/>
                        </a:rPr>
                        <a:t>/</a:t>
                      </a:r>
                      <a:r>
                        <a:rPr kumimoji="1" lang="ja-JP" altLang="en-US" sz="900">
                          <a:solidFill>
                            <a:srgbClr val="0D0D0D"/>
                          </a:solidFill>
                          <a:latin typeface="+mn-ea"/>
                          <a:ea typeface="+mn-ea"/>
                        </a:rPr>
                        <a:t>公開済み</a:t>
                      </a:r>
                    </a:p>
                    <a:p>
                      <a:pPr marL="285750" indent="-285750">
                        <a:lnSpc>
                          <a:spcPct val="150000"/>
                        </a:lnSpc>
                        <a:buFont typeface="Arial" panose="020B0604020202020204" pitchFamily="34" charset="0"/>
                        <a:buChar char="•"/>
                      </a:pPr>
                      <a:r>
                        <a:rPr kumimoji="1" lang="ja-JP" altLang="en-US" sz="900">
                          <a:solidFill>
                            <a:srgbClr val="0D0D0D"/>
                          </a:solidFill>
                          <a:latin typeface="+mn-ea"/>
                          <a:ea typeface="+mn-ea"/>
                        </a:rPr>
                        <a:t>後日更新</a:t>
                      </a:r>
                      <a:r>
                        <a:rPr kumimoji="1" lang="en-US" altLang="ja-JP" sz="900">
                          <a:solidFill>
                            <a:srgbClr val="0D0D0D"/>
                          </a:solidFill>
                          <a:latin typeface="+mn-ea"/>
                          <a:ea typeface="+mn-ea"/>
                        </a:rPr>
                        <a:t>/</a:t>
                      </a:r>
                      <a:r>
                        <a:rPr kumimoji="1" lang="ja-JP" altLang="en-US" sz="900">
                          <a:solidFill>
                            <a:srgbClr val="0D0D0D"/>
                          </a:solidFill>
                          <a:latin typeface="+mn-ea"/>
                          <a:ea typeface="+mn-ea"/>
                        </a:rPr>
                        <a:t>公開予定</a:t>
                      </a:r>
                      <a:endParaRPr kumimoji="1" lang="en-US" altLang="ja-JP" sz="900">
                        <a:solidFill>
                          <a:srgbClr val="0D0D0D"/>
                        </a:solidFill>
                        <a:latin typeface="+mn-ea"/>
                        <a:ea typeface="+mn-ea"/>
                      </a:endParaRPr>
                    </a:p>
                    <a:p>
                      <a:pPr marL="285750" indent="-285750">
                        <a:lnSpc>
                          <a:spcPct val="150000"/>
                        </a:lnSpc>
                        <a:buFont typeface="Arial" panose="020B0604020202020204" pitchFamily="34" charset="0"/>
                        <a:buChar char="•"/>
                      </a:pPr>
                      <a:endParaRPr kumimoji="1" lang="en-US" altLang="ja-JP" sz="900">
                        <a:solidFill>
                          <a:srgbClr val="0D0D0D"/>
                        </a:solidFill>
                        <a:latin typeface="+mn-ea"/>
                        <a:ea typeface="+mn-ea"/>
                      </a:endParaRPr>
                    </a:p>
                    <a:p>
                      <a:pPr>
                        <a:lnSpc>
                          <a:spcPct val="150000"/>
                        </a:lnSpc>
                      </a:pPr>
                      <a:r>
                        <a:rPr kumimoji="1" lang="en-US" altLang="ja-JP" sz="900">
                          <a:solidFill>
                            <a:srgbClr val="0D0D0D"/>
                          </a:solidFill>
                          <a:latin typeface="+mn-ea"/>
                          <a:ea typeface="+mn-ea"/>
                        </a:rPr>
                        <a:t>※</a:t>
                      </a:r>
                      <a:r>
                        <a:rPr lang="ja-JP" altLang="en-US" sz="900" b="0" i="0">
                          <a:solidFill>
                            <a:srgbClr val="0D0D0D"/>
                          </a:solidFill>
                          <a:effectLst/>
                          <a:latin typeface="+mn-ea"/>
                          <a:ea typeface="+mn-ea"/>
                        </a:rPr>
                        <a:t>広告管理ツールに広告を入稿する時点でリンク先サイトの</a:t>
                      </a:r>
                      <a:r>
                        <a:rPr lang="en-US" altLang="ja-JP" sz="900" b="0" i="0">
                          <a:solidFill>
                            <a:srgbClr val="0D0D0D"/>
                          </a:solidFill>
                          <a:effectLst/>
                          <a:latin typeface="+mn-ea"/>
                          <a:ea typeface="+mn-ea"/>
                        </a:rPr>
                        <a:t>URL</a:t>
                      </a:r>
                      <a:r>
                        <a:rPr lang="ja-JP" altLang="en-US" sz="900" b="0" i="0">
                          <a:solidFill>
                            <a:srgbClr val="0D0D0D"/>
                          </a:solidFill>
                          <a:effectLst/>
                          <a:latin typeface="+mn-ea"/>
                          <a:ea typeface="+mn-ea"/>
                        </a:rPr>
                        <a:t>が未公開または未完成の場合は、</a:t>
                      </a:r>
                      <a:endParaRPr lang="en-US" altLang="ja-JP" sz="900" b="0" i="0">
                        <a:solidFill>
                          <a:srgbClr val="0D0D0D"/>
                        </a:solidFill>
                        <a:effectLst/>
                        <a:latin typeface="+mn-ea"/>
                        <a:ea typeface="+mn-ea"/>
                      </a:endParaRPr>
                    </a:p>
                    <a:p>
                      <a:pPr>
                        <a:lnSpc>
                          <a:spcPct val="150000"/>
                        </a:lnSpc>
                      </a:pPr>
                      <a:r>
                        <a:rPr lang="ja-JP" altLang="en-US" sz="900" b="0" i="0">
                          <a:solidFill>
                            <a:srgbClr val="0D0D0D"/>
                          </a:solidFill>
                          <a:effectLst/>
                          <a:latin typeface="+mn-ea"/>
                          <a:ea typeface="+mn-ea"/>
                        </a:rPr>
                        <a:t>入稿前審査（＝公開前サイト審査）が必須です。</a:t>
                      </a:r>
                      <a:endParaRPr lang="en-US" altLang="ja-JP" sz="900" b="0" i="0">
                        <a:solidFill>
                          <a:srgbClr val="0D0D0D"/>
                        </a:solidFill>
                        <a:effectLst/>
                        <a:latin typeface="+mn-ea"/>
                        <a:ea typeface="+mn-ea"/>
                      </a:endParaRPr>
                    </a:p>
                    <a:p>
                      <a:pPr marL="0" marR="0" lvl="0" indent="0" algn="l" defTabSz="914423" rtl="0" eaLnBrk="1" fontAlgn="auto" latinLnBrk="0" hangingPunct="1">
                        <a:lnSpc>
                          <a:spcPct val="150000"/>
                        </a:lnSpc>
                        <a:spcBef>
                          <a:spcPts val="0"/>
                        </a:spcBef>
                        <a:spcAft>
                          <a:spcPts val="0"/>
                        </a:spcAft>
                        <a:buClrTx/>
                        <a:buSzTx/>
                        <a:buFontTx/>
                        <a:buNone/>
                        <a:tabLst/>
                        <a:defRPr/>
                      </a:pPr>
                      <a:r>
                        <a:rPr lang="ja-JP" altLang="en-US" sz="900">
                          <a:solidFill>
                            <a:srgbClr val="0D0D0D"/>
                          </a:solidFill>
                          <a:latin typeface="+mn-ea"/>
                          <a:ea typeface="+mn-ea"/>
                        </a:rPr>
                        <a:t>入稿時のリンク先の状態で「</a:t>
                      </a:r>
                      <a:r>
                        <a:rPr kumimoji="1" lang="ja-JP" altLang="en-US" sz="900">
                          <a:solidFill>
                            <a:srgbClr val="0D0D0D"/>
                          </a:solidFill>
                          <a:latin typeface="+mn-ea"/>
                          <a:ea typeface="+mn-ea"/>
                        </a:rPr>
                        <a:t>後日更新</a:t>
                      </a:r>
                      <a:r>
                        <a:rPr kumimoji="1" lang="en-US" altLang="ja-JP" sz="900">
                          <a:solidFill>
                            <a:srgbClr val="0D0D0D"/>
                          </a:solidFill>
                          <a:latin typeface="+mn-ea"/>
                          <a:ea typeface="+mn-ea"/>
                        </a:rPr>
                        <a:t>/</a:t>
                      </a:r>
                      <a:r>
                        <a:rPr kumimoji="1" lang="ja-JP" altLang="en-US" sz="900">
                          <a:solidFill>
                            <a:srgbClr val="0D0D0D"/>
                          </a:solidFill>
                          <a:latin typeface="+mn-ea"/>
                          <a:ea typeface="+mn-ea"/>
                        </a:rPr>
                        <a:t>公開予定</a:t>
                      </a:r>
                      <a:r>
                        <a:rPr lang="ja-JP" altLang="en-US" sz="900">
                          <a:solidFill>
                            <a:srgbClr val="0D0D0D"/>
                          </a:solidFill>
                          <a:latin typeface="+mn-ea"/>
                          <a:ea typeface="+mn-ea"/>
                        </a:rPr>
                        <a:t>」を選択し、必要項目を記入してください。</a:t>
                      </a:r>
                      <a:endParaRPr kumimoji="1" lang="ja-JP" altLang="en-US" sz="900">
                        <a:solidFill>
                          <a:srgbClr val="0D0D0D"/>
                        </a:solidFill>
                        <a:latin typeface="+mn-ea"/>
                        <a:ea typeface="+mn-ea"/>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12327422"/>
                  </a:ext>
                </a:extLst>
              </a:tr>
              <a:tr h="3858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nSpc>
                          <a:spcPct val="150000"/>
                        </a:lnSpc>
                      </a:pPr>
                      <a:r>
                        <a:rPr kumimoji="1" lang="ja-JP" altLang="en-US" sz="900">
                          <a:solidFill>
                            <a:srgbClr val="0D0D0D"/>
                          </a:solidFill>
                          <a:latin typeface="+mn-ea"/>
                          <a:ea typeface="+mn-ea"/>
                        </a:rPr>
                        <a:t>リンク先更新日時</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lnSpc>
                          <a:spcPct val="150000"/>
                        </a:lnSpc>
                        <a:buFont typeface="Arial" panose="020B0604020202020204" pitchFamily="34" charset="0"/>
                        <a:buNone/>
                      </a:pPr>
                      <a:r>
                        <a:rPr kumimoji="1" lang="en-US" altLang="ja-JP" sz="900" dirty="0">
                          <a:solidFill>
                            <a:srgbClr val="0D0D0D"/>
                          </a:solidFill>
                          <a:latin typeface="+mn-ea"/>
                          <a:ea typeface="+mn-ea"/>
                        </a:rPr>
                        <a:t>※</a:t>
                      </a:r>
                      <a:r>
                        <a:rPr kumimoji="1" lang="ja-JP" altLang="en-US" sz="900" dirty="0">
                          <a:solidFill>
                            <a:srgbClr val="0D0D0D"/>
                          </a:solidFill>
                          <a:latin typeface="+mn-ea"/>
                          <a:ea typeface="+mn-ea"/>
                        </a:rPr>
                        <a:t>「入稿時のリンク先の状態」で「後日更新</a:t>
                      </a:r>
                      <a:r>
                        <a:rPr kumimoji="1" lang="en-US" altLang="ja-JP" sz="900" dirty="0">
                          <a:solidFill>
                            <a:srgbClr val="0D0D0D"/>
                          </a:solidFill>
                          <a:latin typeface="+mn-ea"/>
                          <a:ea typeface="+mn-ea"/>
                        </a:rPr>
                        <a:t>/</a:t>
                      </a:r>
                      <a:r>
                        <a:rPr kumimoji="1" lang="ja-JP" altLang="en-US" sz="900" dirty="0">
                          <a:solidFill>
                            <a:srgbClr val="0D0D0D"/>
                          </a:solidFill>
                          <a:latin typeface="+mn-ea"/>
                          <a:ea typeface="+mn-ea"/>
                        </a:rPr>
                        <a:t>公開予定」を選んだ場合に表示されます。</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640976697"/>
                  </a:ext>
                </a:extLst>
              </a:tr>
            </a:tbl>
          </a:graphicData>
        </a:graphic>
      </p:graphicFrame>
    </p:spTree>
    <p:extLst>
      <p:ext uri="{BB962C8B-B14F-4D97-AF65-F5344CB8AC3E}">
        <p14:creationId xmlns:p14="http://schemas.microsoft.com/office/powerpoint/2010/main" val="40957078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0F327A-AD97-6054-B23B-00C37BDDF125}"/>
            </a:ext>
          </a:extLst>
        </p:cNvPr>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3A50AD7A-9087-1B7F-D93A-18EEB283AE24}"/>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69C6D429-DAFC-7ADD-9037-81B037E3E7C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F58288AC-0D0C-D72B-D7C5-46EE34411055}"/>
              </a:ext>
            </a:extLst>
          </p:cNvPr>
          <p:cNvSpPr>
            <a:spLocks noGrp="1"/>
          </p:cNvSpPr>
          <p:nvPr>
            <p:ph type="body" sz="quarter" idx="10"/>
          </p:nvPr>
        </p:nvSpPr>
        <p:spPr/>
        <p:txBody>
          <a:bodyPr/>
          <a:lstStyle/>
          <a:p>
            <a:r>
              <a:rPr lang="ja-JP" altLang="en-US" sz="1800" dirty="0"/>
              <a:t>入稿前審査依頼について　②</a:t>
            </a:r>
            <a:r>
              <a:rPr lang="ja-JP" altLang="en-US" sz="1600" dirty="0"/>
              <a:t>－２</a:t>
            </a:r>
            <a:endParaRPr kumimoji="1" lang="ja-JP" altLang="en-US" sz="1800" dirty="0"/>
          </a:p>
        </p:txBody>
      </p:sp>
      <p:sp>
        <p:nvSpPr>
          <p:cNvPr id="15" name="テキスト ボックス 14">
            <a:extLst>
              <a:ext uri="{FF2B5EF4-FFF2-40B4-BE49-F238E27FC236}">
                <a16:creationId xmlns:a16="http://schemas.microsoft.com/office/drawing/2014/main" id="{406A4440-740F-1E9A-649F-0AF01BFB395B}"/>
              </a:ext>
            </a:extLst>
          </p:cNvPr>
          <p:cNvSpPr txBox="1"/>
          <p:nvPr/>
        </p:nvSpPr>
        <p:spPr>
          <a:xfrm>
            <a:off x="306000" y="851175"/>
            <a:ext cx="11186753" cy="6617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5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rPr>
              <a:t>・</a:t>
            </a:r>
            <a:r>
              <a:rPr kumimoji="0" lang="ja-JP" altLang="en-US" sz="1200" b="0" i="0" u="none" strike="noStrike" kern="0" cap="none" spc="0" normalizeH="0" baseline="0" noProof="0">
                <a:ln>
                  <a:noFill/>
                </a:ln>
                <a:solidFill>
                  <a:srgbClr val="1A72B0"/>
                </a:solidFill>
                <a:effectLst/>
                <a:uLnTx/>
                <a:uFillTx/>
                <a:latin typeface="メイリオ" panose="020B0604030504040204" pitchFamily="50" charset="-128"/>
                <a:ea typeface="メイリオ" panose="020B0604030504040204" pitchFamily="50" charset="-128"/>
                <a:cs typeface="+mn-cs"/>
                <a:hlinkClick r:id="rId3"/>
              </a:rPr>
              <a:t>ディスプレイ広告（予約型） 入稿前審査依頼フォーム</a:t>
            </a:r>
            <a:r>
              <a:rPr kumimoji="0" lang="ja-JP" altLang="en-US" sz="14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rPr>
              <a:t>：</a:t>
            </a:r>
            <a:r>
              <a:rPr kumimoji="0" lang="en-US" altLang="ja-JP" sz="14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rPr>
              <a:t> </a:t>
            </a:r>
            <a:r>
              <a:rPr kumimoji="0" lang="en-US" altLang="ja-JP" sz="12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hlinkClick r:id="rId3"/>
              </a:rPr>
              <a:t>https://form-business.yahoo.co.jp/claris/enqueteForm?inquiry_type=guaranteed_review</a:t>
            </a:r>
            <a:endParaRPr kumimoji="0" lang="en-US" altLang="ja-JP" sz="16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16" name="図 15">
            <a:extLst>
              <a:ext uri="{FF2B5EF4-FFF2-40B4-BE49-F238E27FC236}">
                <a16:creationId xmlns:a16="http://schemas.microsoft.com/office/drawing/2014/main" id="{E1690BB8-DB87-481A-C766-49E750215F99}"/>
              </a:ext>
            </a:extLst>
          </p:cNvPr>
          <p:cNvPicPr>
            <a:picLocks noChangeAspect="1"/>
          </p:cNvPicPr>
          <p:nvPr/>
        </p:nvPicPr>
        <p:blipFill rotWithShape="1">
          <a:blip r:embed="rId4"/>
          <a:srcRect l="21921" t="42390" r="6646" b="30679"/>
          <a:stretch/>
        </p:blipFill>
        <p:spPr>
          <a:xfrm>
            <a:off x="93609" y="1690187"/>
            <a:ext cx="4744924" cy="2436184"/>
          </a:xfrm>
          <a:prstGeom prst="rect">
            <a:avLst/>
          </a:prstGeom>
        </p:spPr>
      </p:pic>
      <p:graphicFrame>
        <p:nvGraphicFramePr>
          <p:cNvPr id="17" name="表 8">
            <a:extLst>
              <a:ext uri="{FF2B5EF4-FFF2-40B4-BE49-F238E27FC236}">
                <a16:creationId xmlns:a16="http://schemas.microsoft.com/office/drawing/2014/main" id="{5300D8D2-4A9B-DA0E-6C27-AC58976B1990}"/>
              </a:ext>
            </a:extLst>
          </p:cNvPr>
          <p:cNvGraphicFramePr>
            <a:graphicFrameLocks noGrp="1"/>
          </p:cNvGraphicFramePr>
          <p:nvPr>
            <p:extLst>
              <p:ext uri="{D42A27DB-BD31-4B8C-83A1-F6EECF244321}">
                <p14:modId xmlns:p14="http://schemas.microsoft.com/office/powerpoint/2010/main" val="1116624903"/>
              </p:ext>
            </p:extLst>
          </p:nvPr>
        </p:nvGraphicFramePr>
        <p:xfrm>
          <a:off x="4626141" y="1182034"/>
          <a:ext cx="7218303" cy="5492815"/>
        </p:xfrm>
        <a:graphic>
          <a:graphicData uri="http://schemas.openxmlformats.org/drawingml/2006/table">
            <a:tbl>
              <a:tblPr firstRow="1" bandRow="1"/>
              <a:tblGrid>
                <a:gridCol w="1473033">
                  <a:extLst>
                    <a:ext uri="{9D8B030D-6E8A-4147-A177-3AD203B41FA5}">
                      <a16:colId xmlns:a16="http://schemas.microsoft.com/office/drawing/2014/main" val="525440357"/>
                    </a:ext>
                  </a:extLst>
                </a:gridCol>
                <a:gridCol w="5745270">
                  <a:extLst>
                    <a:ext uri="{9D8B030D-6E8A-4147-A177-3AD203B41FA5}">
                      <a16:colId xmlns:a16="http://schemas.microsoft.com/office/drawing/2014/main" val="817764732"/>
                    </a:ext>
                  </a:extLst>
                </a:gridCol>
              </a:tblGrid>
              <a:tr h="531479">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200">
                          <a:latin typeface="メイリオ" panose="020B0604030504040204" pitchFamily="50" charset="-128"/>
                          <a:ea typeface="メイリオ" panose="020B0604030504040204" pitchFamily="50" charset="-128"/>
                        </a:rPr>
                        <a:t>項目</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200">
                          <a:latin typeface="メイリオ" panose="020B0604030504040204" pitchFamily="50" charset="-128"/>
                          <a:ea typeface="メイリオ" panose="020B0604030504040204" pitchFamily="50" charset="-128"/>
                        </a:rPr>
                        <a:t>備考</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774821521"/>
                  </a:ext>
                </a:extLst>
              </a:tr>
              <a:tr h="349200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900" kern="1200" dirty="0">
                          <a:solidFill>
                            <a:srgbClr val="0D0D0D"/>
                          </a:solidFill>
                          <a:latin typeface="+mn-ea"/>
                          <a:ea typeface="+mn-ea"/>
                          <a:cs typeface="+mn-cs"/>
                        </a:rPr>
                        <a:t>備考</a:t>
                      </a:r>
                    </a:p>
                  </a:txBody>
                  <a:tcP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900" kern="1200" dirty="0">
                          <a:solidFill>
                            <a:srgbClr val="0D0D0D"/>
                          </a:solidFill>
                          <a:latin typeface="+mn-ea"/>
                          <a:ea typeface="+mn-ea"/>
                          <a:cs typeface="+mn-cs"/>
                        </a:rPr>
                        <a:t>・広告主名</a:t>
                      </a:r>
                      <a:endParaRPr kumimoji="1" lang="en-US" altLang="ja-JP" sz="900" kern="1200" dirty="0">
                        <a:solidFill>
                          <a:srgbClr val="0D0D0D"/>
                        </a:solidFill>
                        <a:latin typeface="+mn-ea"/>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kern="1200" dirty="0">
                          <a:solidFill>
                            <a:srgbClr val="0D0D0D"/>
                          </a:solidFill>
                          <a:latin typeface="+mn-ea"/>
                          <a:ea typeface="+mn-ea"/>
                          <a:cs typeface="+mn-cs"/>
                        </a:rPr>
                        <a:t>・タイトル（見出し）</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kern="1200" dirty="0">
                          <a:solidFill>
                            <a:srgbClr val="0D0D0D"/>
                          </a:solidFill>
                          <a:latin typeface="+mn-ea"/>
                          <a:ea typeface="+mn-ea"/>
                          <a:cs typeface="+mn-cs"/>
                        </a:rPr>
                        <a:t>・画像（サムネイル画像）</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kern="1200" dirty="0">
                          <a:solidFill>
                            <a:srgbClr val="0D0D0D"/>
                          </a:solidFill>
                          <a:latin typeface="+mn-ea"/>
                          <a:ea typeface="+mn-ea"/>
                          <a:cs typeface="+mn-cs"/>
                        </a:rPr>
                        <a:t>　</a:t>
                      </a:r>
                      <a:r>
                        <a:rPr kumimoji="1" lang="en-US" altLang="ja-JP" sz="900" kern="1200" dirty="0">
                          <a:solidFill>
                            <a:srgbClr val="0D0D0D"/>
                          </a:solidFill>
                          <a:latin typeface="+mn-ea"/>
                          <a:ea typeface="+mn-ea"/>
                          <a:cs typeface="+mn-cs"/>
                        </a:rPr>
                        <a:t>※</a:t>
                      </a:r>
                      <a:r>
                        <a:rPr kumimoji="1" lang="ja-JP" altLang="en-US" sz="900" kern="1200" dirty="0">
                          <a:solidFill>
                            <a:srgbClr val="0D0D0D"/>
                          </a:solidFill>
                          <a:latin typeface="+mn-ea"/>
                          <a:ea typeface="+mn-ea"/>
                          <a:cs typeface="+mn-cs"/>
                        </a:rPr>
                        <a:t>タイトル（見出し）と画像のセットがわかるようにご連絡ください。</a:t>
                      </a:r>
                      <a:endParaRPr kumimoji="1" lang="en-US" altLang="ja-JP" sz="900" kern="1200" dirty="0">
                        <a:solidFill>
                          <a:srgbClr val="0D0D0D"/>
                        </a:solidFill>
                        <a:latin typeface="+mn-ea"/>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lang="ja-JP" altLang="en-US" sz="900" dirty="0">
                          <a:solidFill>
                            <a:srgbClr val="0D0D0D"/>
                          </a:solidFill>
                          <a:latin typeface="+mn-ea"/>
                          <a:ea typeface="+mn-ea"/>
                        </a:rPr>
                        <a:t>・主体者表記</a:t>
                      </a:r>
                      <a:endParaRPr lang="en-US" altLang="ja-JP" sz="900" dirty="0">
                        <a:solidFill>
                          <a:srgbClr val="0D0D0D"/>
                        </a:solidFill>
                        <a:latin typeface="+mn-ea"/>
                        <a:ea typeface="+mn-ea"/>
                      </a:endParaRPr>
                    </a:p>
                    <a:p>
                      <a:pPr defTabSz="914423"/>
                      <a:r>
                        <a:rPr kumimoji="1" lang="ja-JP" altLang="en-US" sz="900" b="0" i="0" dirty="0">
                          <a:solidFill>
                            <a:srgbClr val="0D0D0D"/>
                          </a:solidFill>
                          <a:latin typeface="+mn-ea"/>
                          <a:ea typeface="+mn-ea"/>
                        </a:rPr>
                        <a:t>・アカウント</a:t>
                      </a:r>
                      <a:r>
                        <a:rPr kumimoji="1" lang="en-US" altLang="ja-JP" sz="900" b="0" i="0" dirty="0">
                          <a:solidFill>
                            <a:srgbClr val="0D0D0D"/>
                          </a:solidFill>
                          <a:latin typeface="+mn-ea"/>
                          <a:ea typeface="+mn-ea"/>
                        </a:rPr>
                        <a:t>ID</a:t>
                      </a:r>
                    </a:p>
                    <a:p>
                      <a:pPr defTabSz="914423"/>
                      <a:r>
                        <a:rPr kumimoji="1" lang="ja-JP" altLang="en-US" sz="900" b="0" i="0" dirty="0">
                          <a:solidFill>
                            <a:srgbClr val="0D0D0D"/>
                          </a:solidFill>
                          <a:latin typeface="+mn-ea"/>
                          <a:ea typeface="+mn-ea"/>
                        </a:rPr>
                        <a:t>　</a:t>
                      </a:r>
                      <a:r>
                        <a:rPr kumimoji="1" lang="en-US" altLang="ja-JP" sz="900" b="0" i="0" dirty="0">
                          <a:solidFill>
                            <a:srgbClr val="0D0D0D"/>
                          </a:solidFill>
                          <a:latin typeface="+mn-ea"/>
                          <a:ea typeface="+mn-ea"/>
                        </a:rPr>
                        <a:t>※</a:t>
                      </a:r>
                      <a:r>
                        <a:rPr kumimoji="1" lang="ja-JP" altLang="en-US" sz="900" b="0" i="0" dirty="0">
                          <a:solidFill>
                            <a:srgbClr val="0D0D0D"/>
                          </a:solidFill>
                          <a:latin typeface="+mn-ea"/>
                          <a:ea typeface="+mn-ea"/>
                        </a:rPr>
                        <a:t>申請時にアカウントが未定の場合は、必ず</a:t>
                      </a:r>
                      <a:r>
                        <a:rPr kumimoji="1" lang="ja-JP" altLang="en-US" sz="900" b="0" i="0" dirty="0">
                          <a:solidFill>
                            <a:srgbClr val="FF0033"/>
                          </a:solidFill>
                          <a:latin typeface="+mn-ea"/>
                          <a:ea typeface="+mn-ea"/>
                        </a:rPr>
                        <a:t>広告管理ツール入稿前まで</a:t>
                      </a:r>
                      <a:r>
                        <a:rPr kumimoji="1" lang="ja-JP" altLang="en-US" sz="900" b="0" i="0" dirty="0">
                          <a:solidFill>
                            <a:srgbClr val="0D0D0D"/>
                          </a:solidFill>
                          <a:latin typeface="+mn-ea"/>
                          <a:ea typeface="+mn-ea"/>
                        </a:rPr>
                        <a:t>にご連絡ください。</a:t>
                      </a:r>
                      <a:endParaRPr kumimoji="1" lang="en-US" altLang="ja-JP" sz="900" b="0" i="0" dirty="0">
                        <a:solidFill>
                          <a:srgbClr val="0D0D0D"/>
                        </a:solidFill>
                        <a:latin typeface="+mn-ea"/>
                        <a:ea typeface="+mn-ea"/>
                      </a:endParaRPr>
                    </a:p>
                    <a:p>
                      <a:pPr defTabSz="914423"/>
                      <a:r>
                        <a:rPr lang="ja-JP" altLang="en-US" sz="900" dirty="0">
                          <a:solidFill>
                            <a:srgbClr val="0D0D0D"/>
                          </a:solidFill>
                          <a:latin typeface="+mn-ea"/>
                          <a:ea typeface="+mn-ea"/>
                        </a:rPr>
                        <a:t>・</a:t>
                      </a:r>
                      <a:r>
                        <a:rPr lang="en-US" altLang="ja-JP" sz="900" dirty="0">
                          <a:solidFill>
                            <a:srgbClr val="0D0D0D"/>
                          </a:solidFill>
                          <a:latin typeface="+mn-ea"/>
                          <a:ea typeface="+mn-ea"/>
                        </a:rPr>
                        <a:t>LINE</a:t>
                      </a:r>
                      <a:r>
                        <a:rPr lang="ja-JP" altLang="en-US" sz="900" dirty="0">
                          <a:solidFill>
                            <a:srgbClr val="0D0D0D"/>
                          </a:solidFill>
                          <a:latin typeface="+mn-ea"/>
                          <a:ea typeface="+mn-ea"/>
                        </a:rPr>
                        <a:t>ヤフー</a:t>
                      </a:r>
                      <a:r>
                        <a:rPr kumimoji="1" lang="ja-JP" altLang="en-US" sz="900" b="0" i="0" dirty="0">
                          <a:solidFill>
                            <a:srgbClr val="0D0D0D"/>
                          </a:solidFill>
                          <a:latin typeface="+mn-ea"/>
                          <a:ea typeface="+mn-ea"/>
                        </a:rPr>
                        <a:t>から提案したタイトル（見出し）が含まれているか</a:t>
                      </a:r>
                      <a:endParaRPr kumimoji="1" lang="en-US" altLang="ja-JP" sz="900" b="0" i="0" dirty="0">
                        <a:solidFill>
                          <a:srgbClr val="0D0D0D"/>
                        </a:solidFill>
                        <a:latin typeface="+mn-ea"/>
                        <a:ea typeface="+mn-ea"/>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1" i="0" kern="1200" dirty="0">
                          <a:solidFill>
                            <a:srgbClr val="00B050"/>
                          </a:solidFill>
                          <a:highlight>
                            <a:srgbClr val="FFFF00"/>
                          </a:highlight>
                          <a:latin typeface="+mn-ea"/>
                          <a:ea typeface="+mn-ea"/>
                          <a:cs typeface="+mn-cs"/>
                        </a:rPr>
                        <a:t>・配信先デバイス：</a:t>
                      </a:r>
                      <a:endParaRPr kumimoji="1" lang="en-US" altLang="ja-JP" sz="900" b="1" i="0" kern="1200" dirty="0">
                        <a:solidFill>
                          <a:srgbClr val="00B050"/>
                        </a:solidFill>
                        <a:highlight>
                          <a:srgbClr val="FFFF00"/>
                        </a:highlight>
                        <a:latin typeface="+mn-ea"/>
                        <a:ea typeface="+mn-ea"/>
                        <a:cs typeface="+mn-cs"/>
                      </a:endParaRPr>
                    </a:p>
                    <a:p>
                      <a:pPr marL="0" marR="0" lvl="0" indent="176213" algn="l" defTabSz="914423" rtl="0" eaLnBrk="1" fontAlgn="auto" latinLnBrk="0" hangingPunct="1">
                        <a:lnSpc>
                          <a:spcPct val="100000"/>
                        </a:lnSpc>
                        <a:spcBef>
                          <a:spcPts val="0"/>
                        </a:spcBef>
                        <a:spcAft>
                          <a:spcPts val="0"/>
                        </a:spcAft>
                        <a:buClrTx/>
                        <a:buSzTx/>
                        <a:buFontTx/>
                        <a:buNone/>
                        <a:tabLst/>
                        <a:defRPr/>
                      </a:pPr>
                      <a:r>
                        <a:rPr kumimoji="1" lang="ja-JP" altLang="en-US" sz="900" b="1" i="0" kern="1200" dirty="0">
                          <a:solidFill>
                            <a:srgbClr val="00B050"/>
                          </a:solidFill>
                          <a:highlight>
                            <a:srgbClr val="FFFF00"/>
                          </a:highlight>
                          <a:latin typeface="+mn-ea"/>
                          <a:ea typeface="+mn-ea"/>
                          <a:cs typeface="+mn-cs"/>
                        </a:rPr>
                        <a:t>・マルチデバイス（スマートフォン</a:t>
                      </a:r>
                      <a:r>
                        <a:rPr kumimoji="1" lang="en-US" altLang="ja-JP" sz="900" b="1" i="0" kern="1200" dirty="0">
                          <a:solidFill>
                            <a:srgbClr val="00B050"/>
                          </a:solidFill>
                          <a:highlight>
                            <a:srgbClr val="FFFF00"/>
                          </a:highlight>
                          <a:latin typeface="+mn-ea"/>
                          <a:ea typeface="+mn-ea"/>
                          <a:cs typeface="+mn-cs"/>
                        </a:rPr>
                        <a:t>/PC</a:t>
                      </a:r>
                      <a:r>
                        <a:rPr kumimoji="1" lang="ja-JP" altLang="en-US" sz="900" b="1" i="0" kern="1200" dirty="0">
                          <a:solidFill>
                            <a:srgbClr val="00B050"/>
                          </a:solidFill>
                          <a:highlight>
                            <a:srgbClr val="FFFF00"/>
                          </a:highlight>
                          <a:latin typeface="+mn-ea"/>
                          <a:ea typeface="+mn-ea"/>
                          <a:cs typeface="+mn-cs"/>
                        </a:rPr>
                        <a:t>）、</a:t>
                      </a:r>
                      <a:endParaRPr kumimoji="1" lang="en-US" altLang="ja-JP" sz="900" b="1" i="0" kern="1200" dirty="0">
                        <a:solidFill>
                          <a:srgbClr val="00B050"/>
                        </a:solidFill>
                        <a:highlight>
                          <a:srgbClr val="FFFF00"/>
                        </a:highlight>
                        <a:latin typeface="+mn-ea"/>
                        <a:ea typeface="+mn-ea"/>
                        <a:cs typeface="+mn-cs"/>
                      </a:endParaRPr>
                    </a:p>
                    <a:p>
                      <a:pPr marL="0" marR="0" lvl="0" indent="176213" algn="l" defTabSz="914423" rtl="0" eaLnBrk="1" fontAlgn="auto" latinLnBrk="0" hangingPunct="1">
                        <a:lnSpc>
                          <a:spcPct val="100000"/>
                        </a:lnSpc>
                        <a:spcBef>
                          <a:spcPts val="0"/>
                        </a:spcBef>
                        <a:spcAft>
                          <a:spcPts val="0"/>
                        </a:spcAft>
                        <a:buClrTx/>
                        <a:buSzTx/>
                        <a:buFontTx/>
                        <a:buNone/>
                        <a:tabLst/>
                        <a:defRPr/>
                      </a:pPr>
                      <a:r>
                        <a:rPr kumimoji="1" lang="ja-JP" altLang="en-US" sz="900" b="1" i="0" kern="1200" dirty="0">
                          <a:solidFill>
                            <a:srgbClr val="00B050"/>
                          </a:solidFill>
                          <a:highlight>
                            <a:srgbClr val="FFFF00"/>
                          </a:highlight>
                          <a:latin typeface="+mn-ea"/>
                          <a:ea typeface="+mn-ea"/>
                          <a:cs typeface="+mn-cs"/>
                        </a:rPr>
                        <a:t>・マルチデバイス（</a:t>
                      </a:r>
                      <a:r>
                        <a:rPr kumimoji="1" lang="en-US" altLang="ja-JP" sz="900" b="1" i="0" kern="1200" dirty="0">
                          <a:solidFill>
                            <a:srgbClr val="00B050"/>
                          </a:solidFill>
                          <a:highlight>
                            <a:srgbClr val="FFFF00"/>
                          </a:highlight>
                          <a:latin typeface="+mn-ea"/>
                          <a:ea typeface="+mn-ea"/>
                          <a:cs typeface="+mn-cs"/>
                        </a:rPr>
                        <a:t>PC</a:t>
                      </a:r>
                      <a:r>
                        <a:rPr kumimoji="1" lang="ja-JP" altLang="en-US" sz="900" b="1" i="0" kern="1200" dirty="0">
                          <a:solidFill>
                            <a:srgbClr val="00B050"/>
                          </a:solidFill>
                          <a:highlight>
                            <a:srgbClr val="FFFF00"/>
                          </a:highlight>
                          <a:latin typeface="+mn-ea"/>
                          <a:ea typeface="+mn-ea"/>
                          <a:cs typeface="+mn-cs"/>
                        </a:rPr>
                        <a:t>のみ）、</a:t>
                      </a:r>
                      <a:endParaRPr kumimoji="1" lang="en-US" altLang="ja-JP" sz="900" b="1" i="0" kern="1200" dirty="0">
                        <a:solidFill>
                          <a:srgbClr val="00B050"/>
                        </a:solidFill>
                        <a:highlight>
                          <a:srgbClr val="FFFF00"/>
                        </a:highlight>
                        <a:latin typeface="+mn-ea"/>
                        <a:ea typeface="+mn-ea"/>
                        <a:cs typeface="+mn-cs"/>
                      </a:endParaRPr>
                    </a:p>
                    <a:p>
                      <a:pPr marL="0" marR="0" lvl="0" indent="176213" algn="l" defTabSz="914423" rtl="0" eaLnBrk="1" fontAlgn="auto" latinLnBrk="0" hangingPunct="1">
                        <a:lnSpc>
                          <a:spcPct val="100000"/>
                        </a:lnSpc>
                        <a:spcBef>
                          <a:spcPts val="0"/>
                        </a:spcBef>
                        <a:spcAft>
                          <a:spcPts val="0"/>
                        </a:spcAft>
                        <a:buClrTx/>
                        <a:buSzTx/>
                        <a:buFontTx/>
                        <a:buNone/>
                        <a:tabLst/>
                        <a:defRPr/>
                      </a:pPr>
                      <a:r>
                        <a:rPr kumimoji="1" lang="ja-JP" altLang="en-US" sz="900" b="1" i="0" kern="1200" dirty="0">
                          <a:solidFill>
                            <a:srgbClr val="00B050"/>
                          </a:solidFill>
                          <a:highlight>
                            <a:srgbClr val="FFFF00"/>
                          </a:highlight>
                          <a:latin typeface="+mn-ea"/>
                          <a:ea typeface="+mn-ea"/>
                          <a:cs typeface="+mn-cs"/>
                        </a:rPr>
                        <a:t>・マルチデバイス（スマートフォンのみ）、</a:t>
                      </a:r>
                      <a:endParaRPr kumimoji="1" lang="en-US" altLang="ja-JP" sz="900" b="1" i="0" kern="1200" dirty="0">
                        <a:solidFill>
                          <a:srgbClr val="00B050"/>
                        </a:solidFill>
                        <a:highlight>
                          <a:srgbClr val="FFFF00"/>
                        </a:highlight>
                        <a:latin typeface="+mn-ea"/>
                        <a:ea typeface="+mn-ea"/>
                        <a:cs typeface="+mn-cs"/>
                      </a:endParaRPr>
                    </a:p>
                    <a:p>
                      <a:pPr marL="0" marR="0" lvl="0" indent="176213" algn="l" defTabSz="914423" rtl="0" eaLnBrk="1" fontAlgn="auto" latinLnBrk="0" hangingPunct="1">
                        <a:lnSpc>
                          <a:spcPct val="100000"/>
                        </a:lnSpc>
                        <a:spcBef>
                          <a:spcPts val="0"/>
                        </a:spcBef>
                        <a:spcAft>
                          <a:spcPts val="0"/>
                        </a:spcAft>
                        <a:buClrTx/>
                        <a:buSzTx/>
                        <a:buFontTx/>
                        <a:buNone/>
                        <a:tabLst/>
                        <a:defRPr/>
                      </a:pPr>
                      <a:r>
                        <a:rPr kumimoji="1" lang="ja-JP" altLang="en-US" sz="900" b="1" i="0" kern="1200" dirty="0">
                          <a:solidFill>
                            <a:srgbClr val="00B050"/>
                          </a:solidFill>
                          <a:highlight>
                            <a:srgbClr val="FFFF00"/>
                          </a:highlight>
                          <a:latin typeface="+mn-ea"/>
                          <a:ea typeface="+mn-ea"/>
                          <a:cs typeface="+mn-cs"/>
                        </a:rPr>
                        <a:t>・</a:t>
                      </a:r>
                      <a:r>
                        <a:rPr kumimoji="1" lang="en-US" altLang="ja-JP" sz="900" b="1" i="0" kern="1200" dirty="0">
                          <a:solidFill>
                            <a:srgbClr val="00B050"/>
                          </a:solidFill>
                          <a:highlight>
                            <a:srgbClr val="FFFF00"/>
                          </a:highlight>
                          <a:latin typeface="+mn-ea"/>
                          <a:ea typeface="+mn-ea"/>
                          <a:cs typeface="+mn-cs"/>
                        </a:rPr>
                        <a:t>PC</a:t>
                      </a:r>
                      <a:r>
                        <a:rPr kumimoji="1" lang="ja-JP" altLang="en-US" sz="900" b="1" i="0" kern="1200" dirty="0">
                          <a:solidFill>
                            <a:srgbClr val="00B050"/>
                          </a:solidFill>
                          <a:highlight>
                            <a:srgbClr val="FFFF00"/>
                          </a:highlight>
                          <a:latin typeface="+mn-ea"/>
                          <a:ea typeface="+mn-ea"/>
                          <a:cs typeface="+mn-cs"/>
                        </a:rPr>
                        <a:t>　　</a:t>
                      </a:r>
                      <a:endParaRPr kumimoji="1" lang="en-US" altLang="ja-JP" sz="900" b="1" i="0" kern="1200" dirty="0">
                        <a:solidFill>
                          <a:srgbClr val="00B050"/>
                        </a:solidFill>
                        <a:highlight>
                          <a:srgbClr val="FFFF00"/>
                        </a:highlight>
                        <a:latin typeface="+mn-ea"/>
                        <a:ea typeface="+mn-ea"/>
                        <a:cs typeface="+mn-cs"/>
                      </a:endParaRPr>
                    </a:p>
                    <a:p>
                      <a:pPr marL="90488"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900" b="1" i="0" kern="1200" dirty="0">
                          <a:solidFill>
                            <a:srgbClr val="00B050"/>
                          </a:solidFill>
                          <a:highlight>
                            <a:srgbClr val="FFFF00"/>
                          </a:highlight>
                          <a:latin typeface="+mn-ea"/>
                          <a:ea typeface="+mn-ea"/>
                          <a:cs typeface="+mn-cs"/>
                        </a:rPr>
                        <a:t>上記のうち、いずれかを記載（複数素材がある場合は、素材と配信先デバイスのセットがわかるように記載してください）</a:t>
                      </a:r>
                      <a:endParaRPr kumimoji="1" lang="en-US" altLang="ja-JP" sz="900" b="1" i="0" kern="1200" dirty="0">
                        <a:solidFill>
                          <a:srgbClr val="00B050"/>
                        </a:solidFill>
                        <a:highlight>
                          <a:srgbClr val="FFFF00"/>
                        </a:highlight>
                        <a:latin typeface="+mn-ea"/>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900" b="1" i="0" kern="1200" dirty="0">
                          <a:solidFill>
                            <a:srgbClr val="00B050"/>
                          </a:solidFill>
                          <a:highlight>
                            <a:srgbClr val="FFFF00"/>
                          </a:highlight>
                          <a:latin typeface="+mn-ea"/>
                          <a:ea typeface="+mn-ea"/>
                          <a:cs typeface="+mn-cs"/>
                        </a:rPr>
                        <a:t>※</a:t>
                      </a:r>
                      <a:r>
                        <a:rPr kumimoji="1" lang="ja-JP" altLang="en-US" sz="900" b="1" i="0" kern="1200" dirty="0">
                          <a:solidFill>
                            <a:srgbClr val="00B050"/>
                          </a:solidFill>
                          <a:highlight>
                            <a:srgbClr val="FFFF00"/>
                          </a:highlight>
                          <a:latin typeface="+mn-ea"/>
                          <a:ea typeface="+mn-ea"/>
                          <a:cs typeface="+mn-cs"/>
                        </a:rPr>
                        <a:t>審査結果に影響するため、配信先デバイスを必ず記載してください。</a:t>
                      </a:r>
                      <a:endParaRPr kumimoji="1" lang="en-US" altLang="ja-JP" sz="900" b="1" i="0" kern="1200" dirty="0">
                        <a:solidFill>
                          <a:srgbClr val="00B050"/>
                        </a:solidFill>
                        <a:highlight>
                          <a:srgbClr val="FFFF00"/>
                        </a:highlight>
                        <a:latin typeface="+mn-ea"/>
                        <a:ea typeface="+mn-ea"/>
                        <a:cs typeface="+mn-cs"/>
                      </a:endParaRPr>
                    </a:p>
                  </a:txBody>
                  <a:tcPr>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85893962"/>
                  </a:ext>
                </a:extLst>
              </a:tr>
              <a:tr h="929336">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900" dirty="0">
                          <a:solidFill>
                            <a:srgbClr val="0D0D0D"/>
                          </a:solidFill>
                          <a:latin typeface="+mn-ea"/>
                          <a:ea typeface="+mn-ea"/>
                        </a:rPr>
                        <a:t>審査対象（添付ファイル）</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285750" indent="-285750">
                        <a:buFont typeface="Arial" panose="020B0604020202020204" pitchFamily="34" charset="0"/>
                        <a:buChar char="•"/>
                      </a:pPr>
                      <a:r>
                        <a:rPr kumimoji="1" lang="en-US" altLang="ja-JP" sz="900" dirty="0">
                          <a:solidFill>
                            <a:srgbClr val="0D0D0D"/>
                          </a:solidFill>
                          <a:latin typeface="+mn-ea"/>
                          <a:ea typeface="+mn-ea"/>
                        </a:rPr>
                        <a:t>zip</a:t>
                      </a:r>
                      <a:r>
                        <a:rPr kumimoji="1" lang="ja-JP" altLang="en-US" sz="900" dirty="0">
                          <a:solidFill>
                            <a:srgbClr val="0D0D0D"/>
                          </a:solidFill>
                          <a:latin typeface="+mn-ea"/>
                          <a:ea typeface="+mn-ea"/>
                        </a:rPr>
                        <a:t>ファイルにパスワードを設定しないでください。</a:t>
                      </a:r>
                    </a:p>
                    <a:p>
                      <a:pPr marL="285750" indent="-285750">
                        <a:buFont typeface="Arial" panose="020B0604020202020204" pitchFamily="34" charset="0"/>
                        <a:buChar char="•"/>
                      </a:pPr>
                      <a:r>
                        <a:rPr kumimoji="1" lang="ja-JP" altLang="en-US" sz="900" dirty="0">
                          <a:solidFill>
                            <a:srgbClr val="0D0D0D"/>
                          </a:solidFill>
                          <a:latin typeface="+mn-ea"/>
                          <a:ea typeface="+mn-ea"/>
                        </a:rPr>
                        <a:t>添付ファイルの容量が</a:t>
                      </a:r>
                      <a:r>
                        <a:rPr kumimoji="1" lang="en-US" altLang="ja-JP" sz="900" dirty="0">
                          <a:solidFill>
                            <a:srgbClr val="0D0D0D"/>
                          </a:solidFill>
                          <a:latin typeface="+mn-ea"/>
                          <a:ea typeface="+mn-ea"/>
                        </a:rPr>
                        <a:t>30MB</a:t>
                      </a:r>
                      <a:r>
                        <a:rPr kumimoji="1" lang="ja-JP" altLang="en-US" sz="900" dirty="0">
                          <a:solidFill>
                            <a:srgbClr val="0D0D0D"/>
                          </a:solidFill>
                          <a:latin typeface="+mn-ea"/>
                          <a:ea typeface="+mn-ea"/>
                        </a:rPr>
                        <a:t>を超える場合は、オンラインストレージにファイルをアップロードし、その</a:t>
                      </a:r>
                      <a:r>
                        <a:rPr kumimoji="1" lang="en-US" altLang="ja-JP" sz="900" dirty="0">
                          <a:solidFill>
                            <a:srgbClr val="0D0D0D"/>
                          </a:solidFill>
                          <a:latin typeface="+mn-ea"/>
                          <a:ea typeface="+mn-ea"/>
                        </a:rPr>
                        <a:t>URL</a:t>
                      </a:r>
                      <a:r>
                        <a:rPr kumimoji="1" lang="ja-JP" altLang="en-US" sz="900" dirty="0">
                          <a:solidFill>
                            <a:srgbClr val="0D0D0D"/>
                          </a:solidFill>
                          <a:latin typeface="+mn-ea"/>
                          <a:ea typeface="+mn-ea"/>
                        </a:rPr>
                        <a:t>を「備考」欄に記載してください。</a:t>
                      </a:r>
                    </a:p>
                    <a:p>
                      <a:pPr marL="285750" indent="-285750">
                        <a:buFont typeface="Arial" panose="020B0604020202020204" pitchFamily="34" charset="0"/>
                        <a:buChar char="•"/>
                      </a:pPr>
                      <a:r>
                        <a:rPr kumimoji="1" lang="ja-JP" altLang="en-US" sz="900" dirty="0">
                          <a:solidFill>
                            <a:srgbClr val="0D0D0D"/>
                          </a:solidFill>
                          <a:latin typeface="+mn-ea"/>
                          <a:ea typeface="+mn-ea"/>
                        </a:rPr>
                        <a:t>審査対象が複数ある場合には組み合わせが分かるように備考欄に記載してください。</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19795070"/>
                  </a:ext>
                </a:extLst>
              </a:tr>
              <a:tr h="54000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900" dirty="0">
                          <a:latin typeface="+mn-ea"/>
                          <a:ea typeface="+mn-ea"/>
                        </a:rPr>
                        <a:t>追加メールアドレス</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900" dirty="0">
                          <a:solidFill>
                            <a:srgbClr val="FF0033"/>
                          </a:solidFill>
                          <a:latin typeface="+mn-ea"/>
                          <a:ea typeface="+mn-ea"/>
                        </a:rPr>
                        <a:t>申請時、「追加連絡先」に以下アドレスを必ず追加してください。</a:t>
                      </a:r>
                      <a:endParaRPr kumimoji="1" lang="en-US" altLang="ja-JP" sz="900" dirty="0">
                        <a:solidFill>
                          <a:srgbClr val="FF0033"/>
                        </a:solidFill>
                        <a:latin typeface="+mn-ea"/>
                        <a:ea typeface="+mn-ea"/>
                      </a:endParaRPr>
                    </a:p>
                    <a:p>
                      <a:pPr marL="0" marR="0" lvl="0" indent="0" algn="l" defTabSz="91442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900" dirty="0">
                          <a:latin typeface="+mn-ea"/>
                          <a:ea typeface="+mn-ea"/>
                          <a:hlinkClick r:id="rId5"/>
                        </a:rPr>
                        <a:t>ml-toppage-pr-desk@lycorp.co.jp</a:t>
                      </a:r>
                      <a:endParaRPr kumimoji="1" lang="en-US" altLang="ja-JP" sz="900" kern="1200" dirty="0">
                        <a:solidFill>
                          <a:srgbClr val="0D0D0D"/>
                        </a:solidFill>
                        <a:latin typeface="+mn-ea"/>
                        <a:ea typeface="+mn-ea"/>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822798269"/>
                  </a:ext>
                </a:extLst>
              </a:tr>
            </a:tbl>
          </a:graphicData>
        </a:graphic>
      </p:graphicFrame>
      <p:sp>
        <p:nvSpPr>
          <p:cNvPr id="4" name="吹き出し: 角を丸めた四角形 3">
            <a:extLst>
              <a:ext uri="{FF2B5EF4-FFF2-40B4-BE49-F238E27FC236}">
                <a16:creationId xmlns:a16="http://schemas.microsoft.com/office/drawing/2014/main" id="{7EC842EF-46DF-7694-37C2-31A4D52084CB}"/>
              </a:ext>
            </a:extLst>
          </p:cNvPr>
          <p:cNvSpPr/>
          <p:nvPr/>
        </p:nvSpPr>
        <p:spPr>
          <a:xfrm>
            <a:off x="6670476" y="4224669"/>
            <a:ext cx="5070061" cy="879030"/>
          </a:xfrm>
          <a:prstGeom prst="wedgeRoundRectCallout">
            <a:avLst>
              <a:gd name="adj1" fmla="val -38451"/>
              <a:gd name="adj2" fmla="val -73428"/>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r>
              <a:rPr kumimoji="1" lang="ja-JP" altLang="en-US" sz="1050" b="1" dirty="0">
                <a:ln/>
                <a:solidFill>
                  <a:schemeClr val="accent3"/>
                </a:solidFill>
              </a:rPr>
              <a:t>必ず、</a:t>
            </a:r>
            <a:r>
              <a:rPr lang="ja-JP" altLang="en-US" sz="1050" b="1" dirty="0">
                <a:ln/>
                <a:solidFill>
                  <a:schemeClr val="accent3"/>
                </a:solidFill>
              </a:rPr>
              <a:t>「</a:t>
            </a:r>
            <a:r>
              <a:rPr kumimoji="1" lang="ja-JP" altLang="en-US" sz="1050" b="1" dirty="0">
                <a:ln/>
                <a:solidFill>
                  <a:schemeClr val="accent3"/>
                </a:solidFill>
              </a:rPr>
              <a:t>配信先デバイス」を記載してください。</a:t>
            </a:r>
            <a:r>
              <a:rPr lang="ja-JP" altLang="en-US" sz="1050" b="1" dirty="0">
                <a:ln/>
                <a:solidFill>
                  <a:schemeClr val="accent3"/>
                </a:solidFill>
              </a:rPr>
              <a:t>審査結果に影響します。</a:t>
            </a:r>
            <a:endParaRPr lang="en-US" altLang="ja-JP" sz="1050" b="1" dirty="0">
              <a:ln/>
              <a:solidFill>
                <a:schemeClr val="accent3"/>
              </a:solidFill>
            </a:endParaRPr>
          </a:p>
          <a:p>
            <a:pPr algn="ctr"/>
            <a:r>
              <a:rPr lang="ja-JP" altLang="en-US" sz="1050" b="1" dirty="0">
                <a:ln/>
                <a:solidFill>
                  <a:schemeClr val="accent3"/>
                </a:solidFill>
              </a:rPr>
              <a:t>記載がない場合、確認のためのやり取りが増え</a:t>
            </a:r>
            <a:endParaRPr lang="en-US" altLang="ja-JP" sz="1050" b="1" dirty="0">
              <a:ln/>
              <a:solidFill>
                <a:schemeClr val="accent3"/>
              </a:solidFill>
            </a:endParaRPr>
          </a:p>
          <a:p>
            <a:pPr algn="ctr"/>
            <a:r>
              <a:rPr lang="ja-JP" altLang="en-US" sz="1050" b="1" dirty="0">
                <a:ln/>
                <a:solidFill>
                  <a:schemeClr val="accent3"/>
                </a:solidFill>
              </a:rPr>
              <a:t>審査の回答に時間を要します。</a:t>
            </a:r>
            <a:endParaRPr lang="ja-JP" altLang="en-US" sz="900" b="1" dirty="0">
              <a:ln/>
              <a:solidFill>
                <a:schemeClr val="accent3"/>
              </a:solidFill>
            </a:endParaRPr>
          </a:p>
        </p:txBody>
      </p:sp>
      <p:sp>
        <p:nvSpPr>
          <p:cNvPr id="5" name="四角形: 角を丸くする 4">
            <a:extLst>
              <a:ext uri="{FF2B5EF4-FFF2-40B4-BE49-F238E27FC236}">
                <a16:creationId xmlns:a16="http://schemas.microsoft.com/office/drawing/2014/main" id="{6C13903D-5CAA-906C-98E4-25A23088E4B3}"/>
              </a:ext>
            </a:extLst>
          </p:cNvPr>
          <p:cNvSpPr/>
          <p:nvPr/>
        </p:nvSpPr>
        <p:spPr>
          <a:xfrm>
            <a:off x="10136372" y="612399"/>
            <a:ext cx="1864242" cy="36579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a:latin typeface="+mn-ea"/>
              </a:rPr>
              <a:t>緑文字</a:t>
            </a:r>
            <a:r>
              <a:rPr lang="ja-JP" altLang="en-US" sz="900">
                <a:latin typeface="+mn-ea"/>
              </a:rPr>
              <a:t>：</a:t>
            </a:r>
            <a:endParaRPr lang="en-US" altLang="ja-JP" sz="900">
              <a:latin typeface="+mn-ea"/>
            </a:endParaRPr>
          </a:p>
          <a:p>
            <a:pPr algn="ctr"/>
            <a:r>
              <a:rPr lang="ja-JP" altLang="en-US" sz="900">
                <a:latin typeface="+mn-ea"/>
              </a:rPr>
              <a:t>トピックスPR</a:t>
            </a:r>
            <a:r>
              <a:rPr lang="en-US" altLang="ja-JP" sz="900">
                <a:latin typeface="+mn-ea"/>
              </a:rPr>
              <a:t>SP</a:t>
            </a:r>
            <a:r>
              <a:rPr kumimoji="1" lang="ja-JP" altLang="en-US" sz="900">
                <a:latin typeface="+mn-ea"/>
              </a:rPr>
              <a:t>との差分</a:t>
            </a:r>
          </a:p>
        </p:txBody>
      </p:sp>
      <p:pic>
        <p:nvPicPr>
          <p:cNvPr id="3" name="図 2">
            <a:extLst>
              <a:ext uri="{FF2B5EF4-FFF2-40B4-BE49-F238E27FC236}">
                <a16:creationId xmlns:a16="http://schemas.microsoft.com/office/drawing/2014/main" id="{DCA92B0A-8D57-3501-1DE8-7DD910735BC2}"/>
              </a:ext>
            </a:extLst>
          </p:cNvPr>
          <p:cNvPicPr>
            <a:picLocks noChangeAspect="1"/>
          </p:cNvPicPr>
          <p:nvPr/>
        </p:nvPicPr>
        <p:blipFill rotWithShape="1">
          <a:blip r:embed="rId4"/>
          <a:srcRect t="68409" r="32794" b="16204"/>
          <a:stretch/>
        </p:blipFill>
        <p:spPr>
          <a:xfrm>
            <a:off x="56609" y="4443308"/>
            <a:ext cx="4236066" cy="1320782"/>
          </a:xfrm>
          <a:prstGeom prst="rect">
            <a:avLst/>
          </a:prstGeom>
        </p:spPr>
      </p:pic>
      <p:pic>
        <p:nvPicPr>
          <p:cNvPr id="8" name="図 7">
            <a:extLst>
              <a:ext uri="{FF2B5EF4-FFF2-40B4-BE49-F238E27FC236}">
                <a16:creationId xmlns:a16="http://schemas.microsoft.com/office/drawing/2014/main" id="{EF8A51F4-E9BD-CD47-3801-EEED7943AF19}"/>
              </a:ext>
            </a:extLst>
          </p:cNvPr>
          <p:cNvPicPr>
            <a:picLocks noChangeAspect="1"/>
          </p:cNvPicPr>
          <p:nvPr/>
        </p:nvPicPr>
        <p:blipFill>
          <a:blip r:embed="rId6"/>
          <a:stretch>
            <a:fillRect/>
          </a:stretch>
        </p:blipFill>
        <p:spPr>
          <a:xfrm>
            <a:off x="6168142" y="4442154"/>
            <a:ext cx="398427" cy="398427"/>
          </a:xfrm>
          <a:prstGeom prst="rect">
            <a:avLst/>
          </a:prstGeom>
        </p:spPr>
      </p:pic>
    </p:spTree>
    <p:extLst>
      <p:ext uri="{BB962C8B-B14F-4D97-AF65-F5344CB8AC3E}">
        <p14:creationId xmlns:p14="http://schemas.microsoft.com/office/powerpoint/2010/main" val="25676958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広告管理ツールへの入稿時の留意点</a:t>
            </a:r>
            <a:endParaRPr kumimoji="1" lang="ja-JP" altLang="en-US" sz="1800"/>
          </a:p>
        </p:txBody>
      </p:sp>
      <p:sp>
        <p:nvSpPr>
          <p:cNvPr id="4" name="テキスト ボックス 3">
            <a:extLst>
              <a:ext uri="{FF2B5EF4-FFF2-40B4-BE49-F238E27FC236}">
                <a16:creationId xmlns:a16="http://schemas.microsoft.com/office/drawing/2014/main" id="{E4E784CC-2376-3181-E11D-37AD9925172E}"/>
              </a:ext>
            </a:extLst>
          </p:cNvPr>
          <p:cNvSpPr txBox="1"/>
          <p:nvPr/>
        </p:nvSpPr>
        <p:spPr>
          <a:xfrm>
            <a:off x="499420" y="1285811"/>
            <a:ext cx="11186754"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■広告管理ツール入稿時に、入稿前審査にて発行された</a:t>
            </a:r>
            <a:r>
              <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ID</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を「</a:t>
            </a:r>
            <a:r>
              <a:rPr kumimoji="1" lang="ja-JP" altLang="en-US" sz="14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事前承認</a:t>
            </a:r>
            <a:r>
              <a:rPr kumimoji="1" lang="en-US" altLang="ja-JP" sz="14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ID</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」欄に入力していただく必要があります。</a:t>
            </a:r>
          </a:p>
        </p:txBody>
      </p:sp>
      <p:sp>
        <p:nvSpPr>
          <p:cNvPr id="5" name="テキスト ボックス 4">
            <a:extLst>
              <a:ext uri="{FF2B5EF4-FFF2-40B4-BE49-F238E27FC236}">
                <a16:creationId xmlns:a16="http://schemas.microsoft.com/office/drawing/2014/main" id="{909A1E3B-B4DF-6B8A-7279-4A1BB0699363}"/>
              </a:ext>
            </a:extLst>
          </p:cNvPr>
          <p:cNvSpPr txBox="1"/>
          <p:nvPr/>
        </p:nvSpPr>
        <p:spPr>
          <a:xfrm>
            <a:off x="497641" y="1557717"/>
            <a:ext cx="4483969"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4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広告管理ツール入稿時の留意点　</a:t>
            </a:r>
            <a:endParaRPr kumimoji="1" lang="en-US" altLang="ja-JP" sz="14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・広告設定について（一部抜粋）</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graphicFrame>
        <p:nvGraphicFramePr>
          <p:cNvPr id="8" name="表 7">
            <a:extLst>
              <a:ext uri="{FF2B5EF4-FFF2-40B4-BE49-F238E27FC236}">
                <a16:creationId xmlns:a16="http://schemas.microsoft.com/office/drawing/2014/main" id="{33E099E0-58CC-44DC-F7E2-355E299D105A}"/>
              </a:ext>
            </a:extLst>
          </p:cNvPr>
          <p:cNvGraphicFramePr>
            <a:graphicFrameLocks noGrp="1"/>
          </p:cNvGraphicFramePr>
          <p:nvPr>
            <p:extLst>
              <p:ext uri="{D42A27DB-BD31-4B8C-83A1-F6EECF244321}">
                <p14:modId xmlns:p14="http://schemas.microsoft.com/office/powerpoint/2010/main" val="4152098997"/>
              </p:ext>
            </p:extLst>
          </p:nvPr>
        </p:nvGraphicFramePr>
        <p:xfrm>
          <a:off x="497838" y="2167469"/>
          <a:ext cx="11186754" cy="4246229"/>
        </p:xfrm>
        <a:graphic>
          <a:graphicData uri="http://schemas.openxmlformats.org/drawingml/2006/table">
            <a:tbl>
              <a:tblPr firstCol="1" bandRow="1"/>
              <a:tblGrid>
                <a:gridCol w="2667882">
                  <a:extLst>
                    <a:ext uri="{9D8B030D-6E8A-4147-A177-3AD203B41FA5}">
                      <a16:colId xmlns:a16="http://schemas.microsoft.com/office/drawing/2014/main" val="135909385"/>
                    </a:ext>
                  </a:extLst>
                </a:gridCol>
                <a:gridCol w="8518872">
                  <a:extLst>
                    <a:ext uri="{9D8B030D-6E8A-4147-A177-3AD203B41FA5}">
                      <a16:colId xmlns:a16="http://schemas.microsoft.com/office/drawing/2014/main" val="2591893762"/>
                    </a:ext>
                  </a:extLst>
                </a:gridCol>
              </a:tblGrid>
              <a:tr h="52060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100" b="1" kern="1200">
                          <a:solidFill>
                            <a:schemeClr val="bg1"/>
                          </a:solidFill>
                          <a:latin typeface="メイリオ" panose="020B0604030504040204" pitchFamily="50" charset="-128"/>
                          <a:ea typeface="メイリオ" panose="020B0604030504040204" pitchFamily="50"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100" b="1" kern="1200">
                          <a:solidFill>
                            <a:schemeClr val="bg1"/>
                          </a:solidFill>
                          <a:latin typeface="メイリオ" panose="020B0604030504040204" pitchFamily="50" charset="-128"/>
                          <a:ea typeface="メイリオ" panose="020B0604030504040204" pitchFamily="50"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4608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100" b="0" i="0" kern="1200">
                          <a:solidFill>
                            <a:schemeClr val="bg1"/>
                          </a:solidFill>
                          <a:latin typeface="メイリオ" panose="020B0604030504040204" pitchFamily="50" charset="-128"/>
                          <a:ea typeface="メイリオ" panose="020B0604030504040204" pitchFamily="50" charset="-128"/>
                          <a:cs typeface="+mn-cs"/>
                        </a:rPr>
                        <a:t>広告</a:t>
                      </a:r>
                      <a:endParaRPr kumimoji="1" lang="ja-JP" altLang="en-US" sz="1100" b="0" i="0" kern="1200" noProof="0">
                        <a:solidFill>
                          <a:schemeClr val="bg1"/>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「予約型専用広告を追加」を選択</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186591261"/>
                  </a:ext>
                </a:extLst>
              </a:tr>
              <a:tr h="460844">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1100" b="0" i="0" kern="1200">
                          <a:solidFill>
                            <a:schemeClr val="bg1"/>
                          </a:solidFill>
                          <a:latin typeface="メイリオ" panose="020B0604030504040204" pitchFamily="50" charset="-128"/>
                          <a:ea typeface="メイリオ" panose="020B0604030504040204" pitchFamily="50" charset="-128"/>
                          <a:cs typeface="+mn-cs"/>
                        </a:rPr>
                        <a:t>メインメディアの形式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100" b="0" kern="1200" noProof="0">
                          <a:solidFill>
                            <a:srgbClr val="0D0D0D"/>
                          </a:solidFill>
                          <a:latin typeface="メイリオ" panose="020B0604030504040204" pitchFamily="50" charset="-128"/>
                          <a:ea typeface="メイリオ" panose="020B0604030504040204" pitchFamily="50" charset="-128"/>
                          <a:cs typeface="+mn-cs"/>
                        </a:rPr>
                        <a:t>「画像」</a:t>
                      </a: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を選択　</a:t>
                      </a:r>
                      <a:r>
                        <a:rPr kumimoji="1" lang="en-US" altLang="ja-JP"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「動画」は選択できません。</a:t>
                      </a:r>
                      <a:endParaRPr kumimoji="1" lang="ja-JP" altLang="en-US" sz="1100" b="0" kern="1200">
                        <a:solidFill>
                          <a:srgbClr val="0D0D0D"/>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023001256"/>
                  </a:ext>
                </a:extLst>
              </a:tr>
              <a:tr h="75872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100" b="0" i="0" u="none" strike="noStrike" kern="120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タイトル</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lang="ja-JP" altLang="en-US" sz="1100">
                          <a:solidFill>
                            <a:srgbClr val="0D0D0D"/>
                          </a:solidFill>
                          <a:latin typeface="メイリオ" panose="020B0604030504040204" pitchFamily="50" charset="-128"/>
                          <a:ea typeface="メイリオ" panose="020B0604030504040204" pitchFamily="50" charset="-128"/>
                        </a:rPr>
                        <a:t>見出し文言を入力してださい。</a:t>
                      </a:r>
                      <a:endParaRPr lang="en-US" altLang="ja-JP" sz="1100">
                        <a:solidFill>
                          <a:srgbClr val="0D0D0D"/>
                        </a:solidFill>
                        <a:latin typeface="メイリオ" panose="020B0604030504040204" pitchFamily="50" charset="-128"/>
                        <a:ea typeface="メイリオ" panose="020B0604030504040204" pitchFamily="50" charset="-128"/>
                      </a:endParaRPr>
                    </a:p>
                    <a:p>
                      <a:pPr algn="l">
                        <a:lnSpc>
                          <a:spcPct val="110000"/>
                        </a:lnSpc>
                      </a:pPr>
                      <a:endParaRPr kumimoji="1" lang="en-US" altLang="ja-JP" sz="1100" b="0" kern="1200">
                        <a:solidFill>
                          <a:srgbClr val="0D0D0D"/>
                        </a:solidFill>
                        <a:latin typeface="メイリオ" panose="020B0604030504040204" pitchFamily="50" charset="-128"/>
                        <a:ea typeface="メイリオ" panose="020B0604030504040204" pitchFamily="50" charset="-128"/>
                        <a:cs typeface="+mn-cs"/>
                      </a:endParaRPr>
                    </a:p>
                    <a:p>
                      <a:pPr algn="l">
                        <a:lnSpc>
                          <a:spcPct val="110000"/>
                        </a:lnSpc>
                      </a:pP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制限を超えた文字数や使用不可記号が登録できないように広告管理ツールで制御します。</a:t>
                      </a:r>
                      <a:endParaRPr kumimoji="1" lang="ja-JP" altLang="en-US" sz="1100" b="0" kern="1200">
                        <a:solidFill>
                          <a:srgbClr val="0D0D0D"/>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155242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100" b="0" i="0" kern="1200">
                          <a:solidFill>
                            <a:schemeClr val="bg1"/>
                          </a:solidFill>
                          <a:latin typeface="メイリオ" panose="020B0604030504040204" pitchFamily="50" charset="-128"/>
                          <a:ea typeface="メイリオ" panose="020B0604030504040204" pitchFamily="50" charset="-128"/>
                          <a:cs typeface="+mn-cs"/>
                        </a:rPr>
                        <a:t>主体者表記</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半角全角問わず</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20</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文字以内となります。詳細は「入稿規定②」「</a:t>
                      </a:r>
                      <a:r>
                        <a:rPr lang="ja-JP" altLang="en-US" sz="1100" dirty="0"/>
                        <a:t>入稿規定　留意点</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」のページをご確認ください。</a:t>
                      </a: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marL="0" indent="0" algn="l">
                        <a:buFont typeface="Arial" panose="020B0604020202020204" pitchFamily="34" charset="0"/>
                        <a:buNone/>
                      </a:pP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marL="171450" indent="-171450" algn="l">
                        <a:buFont typeface="Arial" panose="020B0604020202020204" pitchFamily="34" charset="0"/>
                        <a:buChar char="•"/>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クリエイティブの表現領域が狭く、ユーザーに訴求内容が伝わりづらくなるため、主体者の名称（</a:t>
                      </a:r>
                      <a:r>
                        <a:rPr kumimoji="1" lang="ja-JP" altLang="ja-JP" sz="1100" b="0" kern="1200" dirty="0">
                          <a:solidFill>
                            <a:srgbClr val="0D0D0D"/>
                          </a:solidFill>
                          <a:latin typeface="メイリオ" panose="020B0604030504040204" pitchFamily="50" charset="-128"/>
                          <a:ea typeface="メイリオ" panose="020B0604030504040204" pitchFamily="50" charset="-128"/>
                          <a:cs typeface="+mn-cs"/>
                        </a:rPr>
                        <a:t>会社名、ブランド名、商品名、サービス名</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）を複数記載することを推奨いたします。</a:t>
                      </a: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algn="l"/>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 </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　ただし、以下を遵守してください。</a:t>
                      </a: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marL="628662" lvl="1" indent="-171450" algn="l">
                        <a:buFont typeface="Wingdings" panose="05000000000000000000" pitchFamily="2" charset="2"/>
                        <a:buChar char="ü"/>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」（半角スラッシュ）で区切ること</a:t>
                      </a: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marL="628662" lvl="1" indent="-171450" algn="l">
                        <a:buFont typeface="Wingdings" panose="05000000000000000000" pitchFamily="2" charset="2"/>
                        <a:buChar char="ü"/>
                      </a:pPr>
                      <a:r>
                        <a:rPr kumimoji="1" lang="ja-JP" altLang="ja-JP" sz="1100" b="0" kern="1200" dirty="0">
                          <a:solidFill>
                            <a:srgbClr val="0D0D0D"/>
                          </a:solidFill>
                          <a:latin typeface="メイリオ" panose="020B0604030504040204" pitchFamily="50" charset="-128"/>
                          <a:ea typeface="メイリオ" panose="020B0604030504040204" pitchFamily="50" charset="-128"/>
                          <a:cs typeface="+mn-cs"/>
                        </a:rPr>
                        <a:t>会社名、ブランド名、商品名、サービス名の</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内、</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2</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種類を使用すること</a:t>
                      </a: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marL="628662" lvl="1" indent="-171450" algn="l">
                        <a:buFont typeface="Wingdings" panose="05000000000000000000" pitchFamily="2" charset="2"/>
                        <a:buChar char="ü"/>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主体者の名称</a:t>
                      </a:r>
                      <a:r>
                        <a:rPr kumimoji="1" lang="ja-JP" altLang="ja-JP" sz="1100" b="0" kern="1200" dirty="0">
                          <a:solidFill>
                            <a:srgbClr val="0D0D0D"/>
                          </a:solidFill>
                          <a:latin typeface="メイリオ" panose="020B0604030504040204" pitchFamily="50" charset="-128"/>
                          <a:ea typeface="メイリオ" panose="020B0604030504040204" pitchFamily="50" charset="-128"/>
                          <a:cs typeface="+mn-cs"/>
                        </a:rPr>
                        <a:t>以外のものを</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記載しないこと</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063115345"/>
                  </a:ext>
                </a:extLst>
              </a:tr>
              <a:tr h="460844">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1100" b="0" i="0" kern="1200">
                          <a:solidFill>
                            <a:schemeClr val="bg1"/>
                          </a:solidFill>
                          <a:latin typeface="メイリオ" panose="020B0604030504040204" pitchFamily="50" charset="-128"/>
                          <a:ea typeface="メイリオ" panose="020B0604030504040204" pitchFamily="50" charset="-128"/>
                          <a:cs typeface="+mn-cs"/>
                        </a:rPr>
                        <a:t>事前承認</a:t>
                      </a:r>
                      <a:r>
                        <a:rPr kumimoji="1" lang="en-US" altLang="ja-JP" sz="1100" b="0" i="0" kern="1200">
                          <a:solidFill>
                            <a:schemeClr val="bg1"/>
                          </a:solidFill>
                          <a:latin typeface="メイリオ" panose="020B0604030504040204" pitchFamily="50" charset="-128"/>
                          <a:ea typeface="メイリオ" panose="020B0604030504040204" pitchFamily="50" charset="-128"/>
                          <a:cs typeface="+mn-cs"/>
                        </a:rPr>
                        <a:t>ID</a:t>
                      </a:r>
                      <a:endParaRPr kumimoji="1" lang="ja-JP" altLang="en-US" sz="1100" b="0" i="0" kern="1200">
                        <a:solidFill>
                          <a:schemeClr val="bg1"/>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入稿前審査で発行された</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ID</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を入力してください。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574707792"/>
                  </a:ext>
                </a:extLst>
              </a:tr>
            </a:tbl>
          </a:graphicData>
        </a:graphic>
      </p:graphicFrame>
    </p:spTree>
    <p:extLst>
      <p:ext uri="{BB962C8B-B14F-4D97-AF65-F5344CB8AC3E}">
        <p14:creationId xmlns:p14="http://schemas.microsoft.com/office/powerpoint/2010/main" val="7544457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8611F7AF-2F79-8263-D1CB-A7593B360634}"/>
              </a:ext>
            </a:extLst>
          </p:cNvPr>
          <p:cNvSpPr>
            <a:spLocks noGrp="1"/>
          </p:cNvSpPr>
          <p:nvPr>
            <p:ph type="body" sz="quarter" idx="12"/>
          </p:nvPr>
        </p:nvSpPr>
        <p:spPr/>
        <p:txBody>
          <a:bodyPr/>
          <a:lstStyle/>
          <a:p>
            <a:pPr marL="0" indent="0">
              <a:buNone/>
            </a:pPr>
            <a:r>
              <a:rPr lang="ja-JP" altLang="en-US"/>
              <a:t>その他・注意事項</a:t>
            </a:r>
          </a:p>
        </p:txBody>
      </p:sp>
      <p:pic>
        <p:nvPicPr>
          <p:cNvPr id="10" name="図プレースホルダー 9" descr="アイコン&#10;&#10;自動的に生成された説明">
            <a:extLst>
              <a:ext uri="{FF2B5EF4-FFF2-40B4-BE49-F238E27FC236}">
                <a16:creationId xmlns:a16="http://schemas.microsoft.com/office/drawing/2014/main" id="{3799B9DD-EFA6-97AC-9188-B0E425FC7012}"/>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入稿前審査</a:t>
            </a:r>
            <a:endParaRPr kumimoji="1" lang="ja-JP" altLang="en-US" sz="1600">
              <a:solidFill>
                <a:schemeClr val="accent6"/>
              </a:solidFill>
            </a:endParaRPr>
          </a:p>
        </p:txBody>
      </p:sp>
      <p:graphicFrame>
        <p:nvGraphicFramePr>
          <p:cNvPr id="6" name="表 5">
            <a:extLst>
              <a:ext uri="{FF2B5EF4-FFF2-40B4-BE49-F238E27FC236}">
                <a16:creationId xmlns:a16="http://schemas.microsoft.com/office/drawing/2014/main" id="{659FCFC1-B066-B7EB-C44D-516ACDFDB4E5}"/>
              </a:ext>
            </a:extLst>
          </p:cNvPr>
          <p:cNvGraphicFramePr>
            <a:graphicFrameLocks noGrp="1"/>
          </p:cNvGraphicFramePr>
          <p:nvPr/>
        </p:nvGraphicFramePr>
        <p:xfrm>
          <a:off x="479425" y="1800164"/>
          <a:ext cx="11248747" cy="4337266"/>
        </p:xfrm>
        <a:graphic>
          <a:graphicData uri="http://schemas.openxmlformats.org/drawingml/2006/table">
            <a:tbl>
              <a:tblPr firstCol="1" bandRow="1"/>
              <a:tblGrid>
                <a:gridCol w="865192">
                  <a:extLst>
                    <a:ext uri="{9D8B030D-6E8A-4147-A177-3AD203B41FA5}">
                      <a16:colId xmlns:a16="http://schemas.microsoft.com/office/drawing/2014/main" val="3608287535"/>
                    </a:ext>
                  </a:extLst>
                </a:gridCol>
                <a:gridCol w="1240642">
                  <a:extLst>
                    <a:ext uri="{9D8B030D-6E8A-4147-A177-3AD203B41FA5}">
                      <a16:colId xmlns:a16="http://schemas.microsoft.com/office/drawing/2014/main" val="135909385"/>
                    </a:ext>
                  </a:extLst>
                </a:gridCol>
                <a:gridCol w="4839269">
                  <a:extLst>
                    <a:ext uri="{9D8B030D-6E8A-4147-A177-3AD203B41FA5}">
                      <a16:colId xmlns:a16="http://schemas.microsoft.com/office/drawing/2014/main" val="2591893762"/>
                    </a:ext>
                  </a:extLst>
                </a:gridCol>
                <a:gridCol w="1232453">
                  <a:extLst>
                    <a:ext uri="{9D8B030D-6E8A-4147-A177-3AD203B41FA5}">
                      <a16:colId xmlns:a16="http://schemas.microsoft.com/office/drawing/2014/main" val="664908994"/>
                    </a:ext>
                  </a:extLst>
                </a:gridCol>
                <a:gridCol w="1212574">
                  <a:extLst>
                    <a:ext uri="{9D8B030D-6E8A-4147-A177-3AD203B41FA5}">
                      <a16:colId xmlns:a16="http://schemas.microsoft.com/office/drawing/2014/main" val="1931427765"/>
                    </a:ext>
                  </a:extLst>
                </a:gridCol>
                <a:gridCol w="1858617">
                  <a:extLst>
                    <a:ext uri="{9D8B030D-6E8A-4147-A177-3AD203B41FA5}">
                      <a16:colId xmlns:a16="http://schemas.microsoft.com/office/drawing/2014/main" val="2760754859"/>
                    </a:ext>
                  </a:extLst>
                </a:gridCol>
              </a:tblGrid>
              <a:tr h="4670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問い合わせ</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内容</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必須</a:t>
                      </a:r>
                      <a:r>
                        <a:rPr kumimoji="1" lang="en-US" altLang="ja-JP" sz="1000" b="1" kern="1200">
                          <a:solidFill>
                            <a:schemeClr val="bg1"/>
                          </a:solidFill>
                          <a:latin typeface="Meiryo" panose="020B0604030504040204" pitchFamily="34" charset="-128"/>
                          <a:ea typeface="Meiryo" panose="020B0604030504040204" pitchFamily="34" charset="-128"/>
                          <a:cs typeface="+mn-cs"/>
                        </a:rPr>
                        <a:t>/</a:t>
                      </a:r>
                      <a:r>
                        <a:rPr kumimoji="1" lang="ja-JP" altLang="en-US" sz="1000" b="1" kern="1200">
                          <a:solidFill>
                            <a:schemeClr val="bg1"/>
                          </a:solidFill>
                          <a:latin typeface="Meiryo" panose="020B0604030504040204" pitchFamily="34" charset="-128"/>
                          <a:ea typeface="Meiryo" panose="020B0604030504040204" pitchFamily="34" charset="-128"/>
                          <a:cs typeface="+mn-cs"/>
                        </a:rPr>
                        <a:t>任意</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期日</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審査依頼フォーム</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615498">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広告掲載</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基準</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ブランドリフト</a:t>
                      </a:r>
                      <a:endParaRPr kumimoji="1" lang="en-US" altLang="ja-JP"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調査種別</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・ブランドリフト調査（調査種別：</a:t>
                      </a:r>
                      <a:r>
                        <a:rPr kumimoji="1" lang="ja-JP" altLang="en-US" sz="1000" b="0"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比較検討</a:t>
                      </a:r>
                      <a:r>
                        <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kern="1200">
                          <a:solidFill>
                            <a:srgbClr val="0D0D0D"/>
                          </a:solidFill>
                          <a:effectLst/>
                          <a:latin typeface="Calibri" panose="020F0502020204030204"/>
                          <a:ea typeface="+mn-ea"/>
                          <a:cs typeface="+mn-cs"/>
                        </a:rPr>
                        <a:t>ブランドパネルが対象です。</a:t>
                      </a:r>
                      <a:r>
                        <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紐づく広告が分からないと判断できない部分もあるため、任意で一緒に設問文もつけてください。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必須</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00" b="0" kern="1200">
                          <a:solidFill>
                            <a:srgbClr val="0D0D0D"/>
                          </a:solidFill>
                          <a:latin typeface="Meiryo" panose="020B0604030504040204" pitchFamily="34" charset="-128"/>
                          <a:ea typeface="Meiryo" panose="020B0604030504040204" pitchFamily="34" charset="-128"/>
                          <a:cs typeface="+mn-cs"/>
                        </a:rPr>
                        <a:t>※</a:t>
                      </a:r>
                      <a:r>
                        <a:rPr kumimoji="1" lang="ja-JP" altLang="en-US" sz="1000" b="0" kern="1200">
                          <a:solidFill>
                            <a:srgbClr val="0D0D0D"/>
                          </a:solidFill>
                          <a:latin typeface="Meiryo" panose="020B0604030504040204" pitchFamily="34" charset="-128"/>
                          <a:ea typeface="Meiryo" panose="020B0604030504040204" pitchFamily="34" charset="-128"/>
                          <a:cs typeface="+mn-cs"/>
                        </a:rPr>
                        <a:t>「比較検討」</a:t>
                      </a:r>
                      <a:endParaRPr kumimoji="1" lang="en-US" altLang="ja-JP" sz="1000" b="0" kern="1200">
                        <a:solidFill>
                          <a:srgbClr val="0D0D0D"/>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kern="1200">
                          <a:solidFill>
                            <a:srgbClr val="0D0D0D"/>
                          </a:solidFill>
                          <a:latin typeface="Meiryo" panose="020B0604030504040204" pitchFamily="34" charset="-128"/>
                          <a:ea typeface="Meiryo" panose="020B0604030504040204" pitchFamily="34" charset="-128"/>
                          <a:cs typeface="+mn-cs"/>
                        </a:rPr>
                        <a:t>以外は任意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a:solidFill>
                            <a:srgbClr val="0D0D0D"/>
                          </a:solidFill>
                          <a:latin typeface="Meiryo" panose="020B0604030504040204" pitchFamily="34" charset="-128"/>
                          <a:ea typeface="Meiryo" panose="020B0604030504040204" pitchFamily="34" charset="-128"/>
                          <a:cs typeface="+mn-cs"/>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00"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a:solidFill>
                            <a:schemeClr val="tx1">
                              <a:lumMod val="65000"/>
                              <a:lumOff val="35000"/>
                            </a:schemeClr>
                          </a:solidFill>
                          <a:latin typeface="Meiryo" panose="020B0604030504040204" pitchFamily="34" charset="-128"/>
                          <a:ea typeface="Meiryo" panose="020B0604030504040204" pitchFamily="34" charset="-128"/>
                          <a:hlinkClick r:id="rId4"/>
                        </a:rPr>
                        <a:t>ブランドリフト調査</a:t>
                      </a:r>
                      <a:br>
                        <a:rPr kumimoji="1" lang="en-US" altLang="ja-JP" sz="1000" b="0">
                          <a:solidFill>
                            <a:schemeClr val="tx1">
                              <a:lumMod val="65000"/>
                              <a:lumOff val="35000"/>
                            </a:schemeClr>
                          </a:solidFill>
                          <a:latin typeface="Meiryo" panose="020B0604030504040204" pitchFamily="34" charset="-128"/>
                          <a:ea typeface="Meiryo" panose="020B0604030504040204" pitchFamily="34" charset="-128"/>
                          <a:hlinkClick r:id="rId4"/>
                        </a:rPr>
                      </a:br>
                      <a:r>
                        <a:rPr kumimoji="1" lang="ja-JP" altLang="en-US" sz="1000" b="0">
                          <a:solidFill>
                            <a:schemeClr val="tx1">
                              <a:lumMod val="65000"/>
                              <a:lumOff val="35000"/>
                            </a:schemeClr>
                          </a:solidFill>
                          <a:latin typeface="Meiryo" panose="020B0604030504040204" pitchFamily="34" charset="-128"/>
                          <a:ea typeface="Meiryo" panose="020B0604030504040204" pitchFamily="34" charset="-128"/>
                          <a:hlinkClick r:id="rId4"/>
                        </a:rPr>
                        <a:t>入稿前審査依頼フォーム</a:t>
                      </a:r>
                      <a:endParaRPr lang="en-US" altLang="ja-JP" sz="1000" b="0">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2186591261"/>
                  </a:ext>
                </a:extLst>
              </a:tr>
              <a:tr h="913384">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広告</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フォーマット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a:solidFill>
                            <a:srgbClr val="0D0D0D"/>
                          </a:solidFill>
                          <a:latin typeface="Meiryo" panose="020B0604030504040204" pitchFamily="34" charset="-128"/>
                          <a:ea typeface="Meiryo" panose="020B0604030504040204" pitchFamily="34" charset="-128"/>
                        </a:rPr>
                        <a:t>・広告タイプ：予約型専用広告（ブランドパネル クインティを除く）</a:t>
                      </a:r>
                      <a:endParaRPr kumimoji="1" lang="en-US" altLang="ja-JP" sz="1000" b="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a:solidFill>
                            <a:srgbClr val="0D0D0D"/>
                          </a:solidFill>
                          <a:latin typeface="Meiryo" panose="020B0604030504040204" pitchFamily="34" charset="-128"/>
                          <a:ea typeface="Meiryo" panose="020B0604030504040204" pitchFamily="34" charset="-128"/>
                        </a:rPr>
                        <a:t>※</a:t>
                      </a:r>
                      <a:r>
                        <a:rPr kumimoji="1" lang="ja-JP" altLang="en-US" sz="1000" b="0">
                          <a:solidFill>
                            <a:srgbClr val="0D0D0D"/>
                          </a:solidFill>
                          <a:latin typeface="Meiryo" panose="020B0604030504040204" pitchFamily="34" charset="-128"/>
                          <a:ea typeface="Meiryo" panose="020B0604030504040204" pitchFamily="34" charset="-128"/>
                        </a:rPr>
                        <a:t>トップインパクト、パノラマなどのリッチ広告が対象です。予約型専用広告の詳細は入稿規定をご確認ください。</a:t>
                      </a:r>
                      <a:endParaRPr kumimoji="1" lang="en-US" altLang="ja-JP" sz="1000" b="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a:solidFill>
                            <a:schemeClr val="tx1">
                              <a:lumMod val="65000"/>
                              <a:lumOff val="35000"/>
                            </a:schemeClr>
                          </a:solidFill>
                          <a:latin typeface="Meiryo" panose="020B0604030504040204" pitchFamily="34" charset="-128"/>
                          <a:ea typeface="Meiryo" panose="020B0604030504040204" pitchFamily="34" charset="-128"/>
                          <a:hlinkClick r:id="rId5"/>
                        </a:rPr>
                        <a:t>https://ads-help.yahoo-net.jp/s/article/H000044534</a:t>
                      </a:r>
                      <a:endParaRPr kumimoji="1" lang="en-US" altLang="ja-JP" sz="1000" b="0">
                        <a:solidFill>
                          <a:schemeClr val="tx1">
                            <a:lumMod val="65000"/>
                            <a:lumOff val="35000"/>
                          </a:schemeClr>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rgbClr val="FF0000"/>
                          </a:solidFill>
                          <a:latin typeface="Meiryo" panose="020B0604030504040204" pitchFamily="34" charset="-128"/>
                          <a:ea typeface="Meiryo" panose="020B0604030504040204" pitchFamily="34" charset="-128"/>
                          <a:cs typeface="+mn-cs"/>
                        </a:rPr>
                        <a:t>必須</a:t>
                      </a:r>
                      <a:endParaRPr kumimoji="1" lang="en-US" altLang="ja-JP" sz="1000" b="1" kern="1200">
                        <a:solidFill>
                          <a:srgbClr val="FF0000"/>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a:solidFill>
                            <a:schemeClr val="tx1">
                              <a:lumMod val="65000"/>
                              <a:lumOff val="35000"/>
                            </a:schemeClr>
                          </a:solidFill>
                          <a:latin typeface="Meiryo" panose="020B0604030504040204" pitchFamily="34" charset="-128"/>
                          <a:ea typeface="Meiryo" panose="020B0604030504040204" pitchFamily="34" charset="-128"/>
                        </a:rPr>
                        <a:t>掲載反映日の</a:t>
                      </a:r>
                      <a:endParaRPr kumimoji="1" lang="en-US" altLang="ja-JP" sz="1000" b="0">
                        <a:solidFill>
                          <a:schemeClr val="tx1">
                            <a:lumMod val="65000"/>
                            <a:lumOff val="35000"/>
                          </a:schemeClr>
                        </a:solidFill>
                        <a:latin typeface="Meiryo" panose="020B0604030504040204" pitchFamily="34" charset="-128"/>
                        <a:ea typeface="Meiryo" panose="020B0604030504040204" pitchFamily="34" charset="-128"/>
                      </a:endParaRPr>
                    </a:p>
                    <a:p>
                      <a:pPr algn="l">
                        <a:lnSpc>
                          <a:spcPct val="110000"/>
                        </a:lnSpc>
                      </a:pPr>
                      <a:r>
                        <a:rPr kumimoji="1" lang="en-US" altLang="ja-JP" sz="1000" b="0">
                          <a:solidFill>
                            <a:srgbClr val="FF0000"/>
                          </a:solidFill>
                          <a:latin typeface="Meiryo" panose="020B0604030504040204" pitchFamily="34" charset="-128"/>
                          <a:ea typeface="Meiryo" panose="020B0604030504040204" pitchFamily="34" charset="-128"/>
                        </a:rPr>
                        <a:t>11</a:t>
                      </a:r>
                      <a:r>
                        <a:rPr kumimoji="1" lang="ja-JP" altLang="en-US" sz="1000" b="0">
                          <a:solidFill>
                            <a:srgbClr val="FF0000"/>
                          </a:solidFill>
                          <a:latin typeface="Meiryo" panose="020B0604030504040204" pitchFamily="34" charset="-128"/>
                          <a:ea typeface="Meiryo" panose="020B0604030504040204" pitchFamily="34" charset="-128"/>
                        </a:rPr>
                        <a:t>営業日前</a:t>
                      </a:r>
                      <a:r>
                        <a:rPr kumimoji="1" lang="ja-JP" altLang="en-US" sz="1000" b="0">
                          <a:solidFill>
                            <a:schemeClr val="tx1">
                              <a:lumMod val="65000"/>
                              <a:lumOff val="35000"/>
                            </a:schemeClr>
                          </a:solidFill>
                          <a:latin typeface="Meiryo" panose="020B0604030504040204" pitchFamily="34" charset="-128"/>
                          <a:ea typeface="Meiryo" panose="020B0604030504040204" pitchFamily="34" charset="-128"/>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indent="-171450">
                        <a:lnSpc>
                          <a:spcPct val="110000"/>
                        </a:lnSpc>
                        <a:buClr>
                          <a:schemeClr val="accent5"/>
                        </a:buClr>
                        <a:buFont typeface="Wingdings" pitchFamily="2" charset="2"/>
                        <a:buChar char="n"/>
                      </a:pPr>
                      <a:r>
                        <a:rPr kumimoji="1" lang="ja-JP" altLang="en-US" sz="1000" b="0" u="none">
                          <a:solidFill>
                            <a:schemeClr val="tx1">
                              <a:lumMod val="65000"/>
                              <a:lumOff val="35000"/>
                            </a:schemeClr>
                          </a:solidFill>
                          <a:latin typeface="Meiryo" panose="020B0604030504040204" pitchFamily="34" charset="-128"/>
                          <a:ea typeface="Meiryo" panose="020B0604030504040204" pitchFamily="34" charset="-128"/>
                          <a:hlinkClick r:id="rId6"/>
                        </a:rPr>
                        <a:t>ディスプレイ広告（予約型）入稿前審査依頼フォーム</a:t>
                      </a:r>
                      <a:endParaRPr kumimoji="1" lang="en-US" altLang="ja-JP" sz="1000" b="0" u="none">
                        <a:solidFill>
                          <a:schemeClr val="tx1">
                            <a:lumMod val="65000"/>
                            <a:lumOff val="35000"/>
                          </a:schemeClr>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384434171"/>
                  </a:ext>
                </a:extLst>
              </a:tr>
              <a:tr h="632432">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訴求する</a:t>
                      </a:r>
                      <a:endParaRPr kumimoji="1" lang="en-US" altLang="ja-JP"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商品・サービス</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a:solidFill>
                            <a:srgbClr val="0D0D0D"/>
                          </a:solidFill>
                          <a:latin typeface="Meiryo" panose="020B0604030504040204" pitchFamily="34" charset="-128"/>
                          <a:ea typeface="Meiryo" panose="020B0604030504040204" pitchFamily="34" charset="-128"/>
                        </a:rPr>
                        <a:t>薬機、医療、宗教・選挙・政党・意見広告・募金・寄付金の募集</a:t>
                      </a:r>
                      <a:endParaRPr kumimoji="1" lang="en-US" altLang="ja-JP" sz="1000" b="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kern="1200">
                          <a:solidFill>
                            <a:srgbClr val="0D0D0D"/>
                          </a:solidFill>
                          <a:latin typeface="Meiryo" panose="020B0604030504040204" pitchFamily="34" charset="-128"/>
                          <a:ea typeface="Meiryo" panose="020B0604030504040204" pitchFamily="34" charset="-128"/>
                          <a:cs typeface="+mn-cs"/>
                        </a:rPr>
                        <a:t>※</a:t>
                      </a:r>
                      <a:r>
                        <a:rPr kumimoji="1" lang="ja-JP" altLang="en-US" sz="1000" b="0" kern="1200">
                          <a:solidFill>
                            <a:srgbClr val="0D0D0D"/>
                          </a:solidFill>
                          <a:latin typeface="Meiryo" panose="020B0604030504040204" pitchFamily="34" charset="-128"/>
                          <a:ea typeface="Meiryo" panose="020B0604030504040204" pitchFamily="34" charset="-128"/>
                          <a:cs typeface="+mn-cs"/>
                        </a:rPr>
                        <a:t>広告フォーマットを問わず、</a:t>
                      </a:r>
                      <a:r>
                        <a:rPr kumimoji="1" lang="ja-JP" altLang="en-US" sz="1000" b="0" kern="1200">
                          <a:solidFill>
                            <a:srgbClr val="FF0000"/>
                          </a:solidFill>
                          <a:latin typeface="Meiryo" panose="020B0604030504040204" pitchFamily="34" charset="-128"/>
                          <a:ea typeface="Meiryo" panose="020B0604030504040204" pitchFamily="34" charset="-128"/>
                          <a:cs typeface="+mn-cs"/>
                        </a:rPr>
                        <a:t>リンク先・クリエイティブすべて審査対象</a:t>
                      </a:r>
                      <a:r>
                        <a:rPr kumimoji="1" lang="ja-JP" altLang="en-US" sz="1000" b="0" kern="120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a:solidFill>
                            <a:srgbClr val="FF0000"/>
                          </a:solidFill>
                          <a:latin typeface="Meiryo" panose="020B0604030504040204" pitchFamily="34" charset="-128"/>
                          <a:ea typeface="Meiryo" panose="020B0604030504040204" pitchFamily="34" charset="-128"/>
                        </a:rPr>
                        <a:t>必須</a:t>
                      </a:r>
                      <a:endParaRPr kumimoji="1" lang="en-US" altLang="ja-JP" sz="1000" b="1">
                        <a:solidFill>
                          <a:srgbClr val="FF0000"/>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a:solidFill>
                            <a:srgbClr val="0D0D0D"/>
                          </a:solidFill>
                          <a:latin typeface="Meiryo" panose="020B0604030504040204" pitchFamily="34" charset="-128"/>
                          <a:ea typeface="Meiryo" panose="020B0604030504040204" pitchFamily="34" charset="-128"/>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vMerge="1">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7820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公開前</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審査</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サイト状況</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a:solidFill>
                            <a:srgbClr val="0D0D0D"/>
                          </a:solidFill>
                          <a:latin typeface="Meiryo" panose="020B0604030504040204" pitchFamily="34" charset="-128"/>
                          <a:ea typeface="Meiryo" panose="020B0604030504040204" pitchFamily="34" charset="-128"/>
                          <a:cs typeface="+mn-cs"/>
                        </a:rPr>
                        <a:t>公開前サイト</a:t>
                      </a:r>
                      <a:endParaRPr kumimoji="1" lang="en-US" altLang="ja-JP" sz="1000" b="0" kern="120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en-US" altLang="ja-JP" sz="1000" b="0" kern="1200">
                          <a:solidFill>
                            <a:srgbClr val="0D0D0D"/>
                          </a:solidFill>
                          <a:latin typeface="Meiryo" panose="020B0604030504040204" pitchFamily="34" charset="-128"/>
                          <a:ea typeface="Meiryo" panose="020B0604030504040204" pitchFamily="34" charset="-128"/>
                          <a:cs typeface="+mn-cs"/>
                        </a:rPr>
                        <a:t>※</a:t>
                      </a:r>
                      <a:r>
                        <a:rPr kumimoji="1" lang="ja-JP" altLang="en-US" sz="1000" b="0" kern="1200">
                          <a:solidFill>
                            <a:srgbClr val="0D0D0D"/>
                          </a:solidFill>
                          <a:latin typeface="Meiryo" panose="020B0604030504040204" pitchFamily="34" charset="-128"/>
                          <a:ea typeface="Meiryo" panose="020B0604030504040204" pitchFamily="34" charset="-128"/>
                          <a:cs typeface="+mn-cs"/>
                        </a:rPr>
                        <a:t>広告管理ツールに広告を入稿する時点で、リンク先</a:t>
                      </a:r>
                      <a:r>
                        <a:rPr kumimoji="1" lang="en-US" altLang="ja-JP" sz="1000" b="0" kern="1200">
                          <a:solidFill>
                            <a:srgbClr val="0D0D0D"/>
                          </a:solidFill>
                          <a:latin typeface="Meiryo" panose="020B0604030504040204" pitchFamily="34" charset="-128"/>
                          <a:ea typeface="Meiryo" panose="020B0604030504040204" pitchFamily="34" charset="-128"/>
                          <a:cs typeface="+mn-cs"/>
                        </a:rPr>
                        <a:t>URL</a:t>
                      </a:r>
                      <a:r>
                        <a:rPr kumimoji="1" lang="ja-JP" altLang="en-US" sz="1000" b="0" kern="1200">
                          <a:solidFill>
                            <a:srgbClr val="0D0D0D"/>
                          </a:solidFill>
                          <a:latin typeface="Meiryo" panose="020B0604030504040204" pitchFamily="34" charset="-128"/>
                          <a:ea typeface="Meiryo" panose="020B0604030504040204" pitchFamily="34" charset="-128"/>
                          <a:cs typeface="+mn-cs"/>
                        </a:rPr>
                        <a:t>が未公開または未完成の場合に必要な審査です。</a:t>
                      </a:r>
                      <a:r>
                        <a:rPr kumimoji="1" lang="ja-JP" altLang="en-US" sz="1000" b="0" kern="1200">
                          <a:solidFill>
                            <a:srgbClr val="FF0000"/>
                          </a:solidFill>
                          <a:latin typeface="Meiryo" panose="020B0604030504040204" pitchFamily="34" charset="-128"/>
                          <a:ea typeface="Meiryo" panose="020B0604030504040204" pitchFamily="34" charset="-128"/>
                          <a:cs typeface="+mn-cs"/>
                        </a:rPr>
                        <a:t>審査には更新後のテストサイトまたはキャプチャ、掲載開始日とリンク先更新日時が必要</a:t>
                      </a:r>
                      <a:r>
                        <a:rPr kumimoji="1" lang="ja-JP" altLang="en-US" sz="1000" b="0" kern="120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rgbClr val="FF0000"/>
                          </a:solidFill>
                          <a:latin typeface="Meiryo" panose="020B0604030504040204" pitchFamily="34" charset="-128"/>
                          <a:ea typeface="Meiryo" panose="020B0604030504040204" pitchFamily="34" charset="-128"/>
                          <a:cs typeface="+mn-cs"/>
                        </a:rPr>
                        <a:t>必須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632432">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p>
                      <a:pPr algn="ctr">
                        <a:lnSpc>
                          <a:spcPct val="110000"/>
                        </a:lnSpc>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カテゴリー</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kern="1200" noProof="0">
                          <a:solidFill>
                            <a:srgbClr val="0D0D0D"/>
                          </a:solidFill>
                          <a:latin typeface="Meiryo" panose="020B0604030504040204" pitchFamily="34" charset="-128"/>
                          <a:ea typeface="Meiryo" panose="020B0604030504040204" pitchFamily="34" charset="-128"/>
                          <a:cs typeface="+mn-cs"/>
                        </a:rPr>
                        <a:t>「掲載制限に該当する広告内容」の判断</a:t>
                      </a:r>
                      <a:endParaRPr kumimoji="1" lang="en-US" altLang="ja-JP" sz="1000" b="0" kern="1200" noProof="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kern="1200" noProof="0">
                          <a:solidFill>
                            <a:srgbClr val="0D0D0D"/>
                          </a:solidFill>
                          <a:latin typeface="Meiryo" panose="020B0604030504040204" pitchFamily="34" charset="-128"/>
                          <a:ea typeface="Meiryo" panose="020B0604030504040204" pitchFamily="34" charset="-128"/>
                          <a:cs typeface="+mn-cs"/>
                        </a:rPr>
                        <a:t>※</a:t>
                      </a:r>
                      <a:r>
                        <a:rPr kumimoji="1" lang="ja-JP" altLang="en-US" sz="1000" b="0" kern="1200" noProof="0">
                          <a:solidFill>
                            <a:srgbClr val="0D0D0D"/>
                          </a:solidFill>
                          <a:latin typeface="Meiryo" panose="020B0604030504040204" pitchFamily="34" charset="-128"/>
                          <a:ea typeface="Meiryo" panose="020B0604030504040204" pitchFamily="34" charset="-128"/>
                          <a:cs typeface="+mn-cs"/>
                        </a:rPr>
                        <a:t>掲載制限カテゴリーの確認の場合に選択。</a:t>
                      </a:r>
                      <a:r>
                        <a:rPr kumimoji="1" lang="ja-JP" altLang="en-US" sz="1000" b="0" kern="1200" noProof="0">
                          <a:solidFill>
                            <a:srgbClr val="FF0000"/>
                          </a:solidFill>
                          <a:latin typeface="Meiryo" panose="020B0604030504040204" pitchFamily="34" charset="-128"/>
                          <a:ea typeface="Meiryo" panose="020B0604030504040204" pitchFamily="34" charset="-128"/>
                          <a:cs typeface="+mn-cs"/>
                        </a:rPr>
                        <a:t>判断にはリンク先サイトが必要</a:t>
                      </a:r>
                      <a:r>
                        <a:rPr kumimoji="1" lang="ja-JP" altLang="en-US" sz="1000" b="0" kern="1200" noProof="0">
                          <a:solidFill>
                            <a:srgbClr val="0D0D0D"/>
                          </a:solidFill>
                          <a:latin typeface="Meiryo" panose="020B0604030504040204" pitchFamily="34" charset="-128"/>
                          <a:ea typeface="Meiryo" panose="020B0604030504040204" pitchFamily="34" charset="-128"/>
                          <a:cs typeface="+mn-cs"/>
                        </a:rPr>
                        <a:t>となり、クリエイティブのみでは判断できかねます。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kern="1200" err="1">
                          <a:solidFill>
                            <a:srgbClr val="0D0D0D"/>
                          </a:solidFill>
                          <a:latin typeface="Meiryo" panose="020B0604030504040204" pitchFamily="34" charset="-128"/>
                          <a:ea typeface="Meiryo" panose="020B0604030504040204" pitchFamily="34" charset="-128"/>
                          <a:cs typeface="+mn-cs"/>
                        </a:rPr>
                        <a:t>任意</a:t>
                      </a:r>
                      <a:endParaRPr kumimoji="1" lang="ja-JP" altLang="en-US" sz="1000" b="1" kern="120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23"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a:solidFill>
                            <a:schemeClr val="tx1">
                              <a:lumMod val="65000"/>
                              <a:lumOff val="35000"/>
                            </a:schemeClr>
                          </a:solidFill>
                          <a:latin typeface="Meiryo" panose="020B0604030504040204" pitchFamily="34" charset="-128"/>
                          <a:ea typeface="Meiryo" panose="020B0604030504040204" pitchFamily="34" charset="-128"/>
                          <a:hlinkClick r:id="rId7"/>
                        </a:rPr>
                        <a:t>掲載制限カテゴリー確認　依頼フォーム</a:t>
                      </a:r>
                      <a:br>
                        <a:rPr kumimoji="1" lang="en-US" altLang="ja-JP" sz="1000" b="0">
                          <a:latin typeface="Meiryo" panose="020B0604030504040204" pitchFamily="34" charset="-128"/>
                          <a:ea typeface="Meiryo" panose="020B0604030504040204" pitchFamily="34" charset="-128"/>
                        </a:rPr>
                      </a:br>
                      <a:endParaRPr lang="en-US" altLang="ja-JP" sz="1000" b="0">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2463668774"/>
                  </a:ext>
                </a:extLst>
              </a:tr>
            </a:tbl>
          </a:graphicData>
        </a:graphic>
      </p:graphicFrame>
      <p:sp>
        <p:nvSpPr>
          <p:cNvPr id="3" name="テキスト ボックス 2">
            <a:extLst>
              <a:ext uri="{FF2B5EF4-FFF2-40B4-BE49-F238E27FC236}">
                <a16:creationId xmlns:a16="http://schemas.microsoft.com/office/drawing/2014/main" id="{537ABCAA-0EA2-0E56-55B9-D26B279646CF}"/>
              </a:ext>
            </a:extLst>
          </p:cNvPr>
          <p:cNvSpPr txBox="1"/>
          <p:nvPr/>
        </p:nvSpPr>
        <p:spPr>
          <a:xfrm>
            <a:off x="479425" y="1089025"/>
            <a:ext cx="11233150" cy="543995"/>
          </a:xfrm>
          <a:prstGeom prst="rect">
            <a:avLst/>
          </a:prstGeom>
          <a:noFill/>
        </p:spPr>
        <p:txBody>
          <a:bodyPr wrap="square" lIns="0" tIns="0" rIns="0" bIns="0" rtlCol="0">
            <a:spAutoFit/>
          </a:bodyPr>
          <a:lstStyle/>
          <a:p>
            <a:pPr>
              <a:lnSpc>
                <a:spcPct val="130000"/>
              </a:lnSpc>
            </a:pPr>
            <a:r>
              <a:rPr lang="ja-JP" altLang="en-US" sz="1400">
                <a:solidFill>
                  <a:srgbClr val="0D0D0D"/>
                </a:solidFill>
                <a:latin typeface="Meiryo" panose="020B0604030504040204" pitchFamily="34" charset="-128"/>
                <a:ea typeface="Meiryo" panose="020B0604030504040204" pitchFamily="34" charset="-128"/>
              </a:rPr>
              <a:t>広告掲載内容により入稿前審査が必須となる場合があります。掲載予定の内容に応じてフォームよりご依頼ください。</a:t>
            </a:r>
            <a:endParaRPr lang="en-US" altLang="ja-JP" sz="1400">
              <a:solidFill>
                <a:srgbClr val="0D0D0D"/>
              </a:solidFill>
              <a:latin typeface="Meiryo" panose="020B0604030504040204" pitchFamily="34" charset="-128"/>
              <a:ea typeface="Meiryo" panose="020B0604030504040204" pitchFamily="34" charset="-128"/>
            </a:endParaRPr>
          </a:p>
          <a:p>
            <a:pPr>
              <a:lnSpc>
                <a:spcPct val="130000"/>
              </a:lnSpc>
            </a:pPr>
            <a:r>
              <a:rPr lang="ja-JP" altLang="en-US" sz="1400">
                <a:solidFill>
                  <a:srgbClr val="0D0D0D"/>
                </a:solidFill>
                <a:latin typeface="Meiryo" panose="020B0604030504040204" pitchFamily="34" charset="-128"/>
                <a:ea typeface="Meiryo" panose="020B0604030504040204" pitchFamily="34" charset="-128"/>
              </a:rPr>
              <a:t>なお、審査には</a:t>
            </a:r>
            <a:r>
              <a:rPr lang="en-US" altLang="ja-JP" sz="1400">
                <a:solidFill>
                  <a:srgbClr val="0D0D0D"/>
                </a:solidFill>
                <a:latin typeface="Meiryo" panose="020B0604030504040204" pitchFamily="34" charset="-128"/>
                <a:ea typeface="Meiryo" panose="020B0604030504040204" pitchFamily="34" charset="-128"/>
              </a:rPr>
              <a:t>3</a:t>
            </a:r>
            <a:r>
              <a:rPr lang="ja-JP" altLang="en-US" sz="1400">
                <a:solidFill>
                  <a:srgbClr val="0D0D0D"/>
                </a:solidFill>
                <a:latin typeface="Meiryo" panose="020B0604030504040204" pitchFamily="34" charset="-128"/>
                <a:ea typeface="Meiryo" panose="020B0604030504040204" pitchFamily="34" charset="-128"/>
              </a:rPr>
              <a:t>営業日程度かかります。</a:t>
            </a:r>
            <a:endParaRPr lang="en-US" altLang="ja-JP" sz="140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92197272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判断に迷う場合</a:t>
            </a:r>
            <a:endParaRPr kumimoji="1" lang="ja-JP" altLang="en-US" sz="1800"/>
          </a:p>
        </p:txBody>
      </p:sp>
      <p:graphicFrame>
        <p:nvGraphicFramePr>
          <p:cNvPr id="3" name="表 4">
            <a:extLst>
              <a:ext uri="{FF2B5EF4-FFF2-40B4-BE49-F238E27FC236}">
                <a16:creationId xmlns:a16="http://schemas.microsoft.com/office/drawing/2014/main" id="{B9BD47C9-842F-99FF-3EA6-62668384FA0D}"/>
              </a:ext>
            </a:extLst>
          </p:cNvPr>
          <p:cNvGraphicFramePr>
            <a:graphicFrameLocks noGrp="1"/>
          </p:cNvGraphicFramePr>
          <p:nvPr>
            <p:extLst>
              <p:ext uri="{D42A27DB-BD31-4B8C-83A1-F6EECF244321}">
                <p14:modId xmlns:p14="http://schemas.microsoft.com/office/powerpoint/2010/main" val="3099598887"/>
              </p:ext>
            </p:extLst>
          </p:nvPr>
        </p:nvGraphicFramePr>
        <p:xfrm>
          <a:off x="479425" y="1098084"/>
          <a:ext cx="11233151" cy="5113337"/>
        </p:xfrm>
        <a:graphic>
          <a:graphicData uri="http://schemas.openxmlformats.org/drawingml/2006/table">
            <a:tbl>
              <a:tblPr firstRow="1" bandRow="1"/>
              <a:tblGrid>
                <a:gridCol w="1016235">
                  <a:extLst>
                    <a:ext uri="{9D8B030D-6E8A-4147-A177-3AD203B41FA5}">
                      <a16:colId xmlns:a16="http://schemas.microsoft.com/office/drawing/2014/main" val="1088105503"/>
                    </a:ext>
                  </a:extLst>
                </a:gridCol>
                <a:gridCol w="3239450">
                  <a:extLst>
                    <a:ext uri="{9D8B030D-6E8A-4147-A177-3AD203B41FA5}">
                      <a16:colId xmlns:a16="http://schemas.microsoft.com/office/drawing/2014/main" val="1823859173"/>
                    </a:ext>
                  </a:extLst>
                </a:gridCol>
                <a:gridCol w="1450537">
                  <a:extLst>
                    <a:ext uri="{9D8B030D-6E8A-4147-A177-3AD203B41FA5}">
                      <a16:colId xmlns:a16="http://schemas.microsoft.com/office/drawing/2014/main" val="1924063142"/>
                    </a:ext>
                  </a:extLst>
                </a:gridCol>
                <a:gridCol w="5526929">
                  <a:extLst>
                    <a:ext uri="{9D8B030D-6E8A-4147-A177-3AD203B41FA5}">
                      <a16:colId xmlns:a16="http://schemas.microsoft.com/office/drawing/2014/main" val="3303207004"/>
                    </a:ext>
                  </a:extLst>
                </a:gridCol>
              </a:tblGrid>
              <a:tr h="654774">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a:latin typeface="メイリオ" panose="020B0604030504040204" pitchFamily="50" charset="-128"/>
                          <a:ea typeface="メイリオ" panose="020B0604030504040204" pitchFamily="50" charset="-128"/>
                        </a:rPr>
                        <a:t>項目</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a:latin typeface="メイリオ" panose="020B0604030504040204" pitchFamily="50" charset="-128"/>
                          <a:ea typeface="メイリオ" panose="020B0604030504040204" pitchFamily="50" charset="-128"/>
                        </a:rPr>
                        <a:t>対応方法</a:t>
                      </a:r>
                    </a:p>
                    <a:p>
                      <a:endParaRPr kumimoji="1" lang="ja-JP" altLang="en-US">
                        <a:latin typeface="メイリオ" panose="020B0604030504040204" pitchFamily="50" charset="-128"/>
                        <a:ea typeface="メイリオ" panose="020B0604030504040204" pitchFamily="50" charset="-128"/>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a:latin typeface="メイリオ" panose="020B0604030504040204" pitchFamily="50" charset="-128"/>
                          <a:ea typeface="メイリオ" panose="020B0604030504040204" pitchFamily="50" charset="-128"/>
                        </a:rPr>
                        <a:t>対応者</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a:latin typeface="メイリオ" panose="020B0604030504040204" pitchFamily="50" charset="-128"/>
                          <a:ea typeface="メイリオ" panose="020B0604030504040204" pitchFamily="50" charset="-128"/>
                        </a:rPr>
                        <a:t>リンク先</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516604836"/>
                  </a:ext>
                </a:extLst>
              </a:tr>
              <a:tr h="1790152">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kern="1200">
                          <a:solidFill>
                            <a:srgbClr val="0D0D0D"/>
                          </a:solidFill>
                          <a:latin typeface="メイリオ" panose="020B0604030504040204" pitchFamily="50" charset="-128"/>
                          <a:ea typeface="メイリオ" panose="020B0604030504040204" pitchFamily="50" charset="-128"/>
                          <a:cs typeface="+mn-cs"/>
                        </a:rPr>
                        <a:t>掲載制限</a:t>
                      </a:r>
                      <a:endParaRPr kumimoji="1" lang="en-US" altLang="ja-JP" sz="1400" b="1" kern="1200">
                        <a:solidFill>
                          <a:srgbClr val="0D0D0D"/>
                        </a:solidFill>
                        <a:latin typeface="メイリオ" panose="020B0604030504040204" pitchFamily="50" charset="-128"/>
                        <a:ea typeface="メイリオ" panose="020B0604030504040204" pitchFamily="50" charset="-128"/>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kern="1200">
                          <a:solidFill>
                            <a:srgbClr val="0D0D0D"/>
                          </a:solidFill>
                          <a:latin typeface="メイリオ" panose="020B0604030504040204" pitchFamily="50" charset="-128"/>
                          <a:ea typeface="メイリオ" panose="020B0604030504040204" pitchFamily="50" charset="-128"/>
                          <a:cs typeface="+mn-cs"/>
                        </a:rPr>
                        <a:t>カテゴリー</a:t>
                      </a:r>
                    </a:p>
                  </a:txBody>
                  <a:tcPr vert="wordArtVertRtl"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0" kern="1200">
                          <a:solidFill>
                            <a:srgbClr val="0D0D0D"/>
                          </a:solidFill>
                          <a:latin typeface="メイリオ" panose="020B0604030504040204" pitchFamily="50" charset="-128"/>
                          <a:ea typeface="メイリオ" panose="020B0604030504040204" pitchFamily="50" charset="-128"/>
                          <a:cs typeface="+mn-cs"/>
                        </a:rPr>
                        <a:t>掲載制限カテゴリー確認窓口に</a:t>
                      </a:r>
                      <a:endParaRPr kumimoji="1" lang="en-US" altLang="ja-JP" sz="1400" b="0" kern="1200">
                        <a:solidFill>
                          <a:srgbClr val="0D0D0D"/>
                        </a:solidFill>
                        <a:latin typeface="メイリオ" panose="020B0604030504040204" pitchFamily="50" charset="-128"/>
                        <a:ea typeface="メイリオ" panose="020B0604030504040204" pitchFamily="50" charset="-128"/>
                        <a:cs typeface="+mn-cs"/>
                      </a:endParaRPr>
                    </a:p>
                    <a:p>
                      <a:r>
                        <a:rPr kumimoji="1" lang="ja-JP" altLang="en-US" sz="1400" b="0" kern="1200">
                          <a:solidFill>
                            <a:srgbClr val="0D0D0D"/>
                          </a:solidFill>
                          <a:latin typeface="メイリオ" panose="020B0604030504040204" pitchFamily="50" charset="-128"/>
                          <a:ea typeface="メイリオ" panose="020B0604030504040204" pitchFamily="50" charset="-128"/>
                          <a:cs typeface="+mn-cs"/>
                        </a:rPr>
                        <a:t>確認依頼</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0" kern="1200">
                          <a:solidFill>
                            <a:srgbClr val="0D0D0D"/>
                          </a:solidFill>
                          <a:latin typeface="メイリオ" panose="020B0604030504040204" pitchFamily="50" charset="-128"/>
                          <a:ea typeface="メイリオ" panose="020B0604030504040204" pitchFamily="50" charset="-128"/>
                          <a:cs typeface="+mn-cs"/>
                        </a:rPr>
                        <a:t>・代理店</a:t>
                      </a:r>
                      <a:endParaRPr kumimoji="1" lang="en-US" altLang="ja-JP" sz="1400" b="0" kern="1200">
                        <a:solidFill>
                          <a:srgbClr val="0D0D0D"/>
                        </a:solidFill>
                        <a:latin typeface="メイリオ" panose="020B0604030504040204" pitchFamily="50" charset="-128"/>
                        <a:ea typeface="メイリオ" panose="020B0604030504040204" pitchFamily="50" charset="-128"/>
                        <a:cs typeface="+mn-cs"/>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400" b="0" kern="1200">
                          <a:solidFill>
                            <a:srgbClr val="0D0D0D"/>
                          </a:solidFill>
                          <a:latin typeface="メイリオ" panose="020B0604030504040204" pitchFamily="50" charset="-128"/>
                          <a:ea typeface="メイリオ" panose="020B0604030504040204" pitchFamily="50" charset="-128"/>
                          <a:cs typeface="+mn-cs"/>
                          <a:hlinkClick r:id="rId3">
                            <a:extLst>
                              <a:ext uri="{A12FA001-AC4F-418D-AE19-62706E023703}">
                                <ahyp:hlinkClr xmlns:ahyp="http://schemas.microsoft.com/office/drawing/2018/hyperlinkcolor" val="tx"/>
                              </a:ext>
                            </a:extLst>
                          </a:hlinkClick>
                        </a:rPr>
                        <a:t>掲載制限カテゴリー確認　依頼フォーム</a:t>
                      </a:r>
                      <a:endParaRPr kumimoji="1" lang="en-US" altLang="ja-JP" sz="1400" b="0" kern="120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50" b="0" kern="1200">
                          <a:solidFill>
                            <a:schemeClr val="tx1">
                              <a:lumMod val="65000"/>
                              <a:lumOff val="35000"/>
                            </a:schemeClr>
                          </a:solidFill>
                          <a:latin typeface="メイリオ" panose="020B0604030504040204" pitchFamily="50" charset="-128"/>
                          <a:ea typeface="メイリオ" panose="020B0604030504040204" pitchFamily="50" charset="-128"/>
                          <a:cs typeface="+mn-cs"/>
                          <a:hlinkClick r:id="rId3"/>
                        </a:rPr>
                        <a:t>https://form-business.yahoo.co.jp/claris/enqueteForm?inquiry_type=placement_restrictions</a:t>
                      </a:r>
                      <a:endParaRPr kumimoji="1" lang="en-US" altLang="ja-JP" sz="1050" b="0" kern="120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en-US" altLang="ja-JP" sz="1050" b="0" kern="120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50" b="0" kern="1200" noProof="0">
                          <a:solidFill>
                            <a:srgbClr val="0D0D0D"/>
                          </a:solidFill>
                          <a:latin typeface="メイリオ" panose="020B0604030504040204" pitchFamily="50" charset="-128"/>
                          <a:ea typeface="メイリオ" panose="020B0604030504040204" pitchFamily="50" charset="-128"/>
                          <a:cs typeface="+mn-cs"/>
                        </a:rPr>
                        <a:t>「掲載制限に該当する広告内容」の判断</a:t>
                      </a:r>
                      <a:endParaRPr kumimoji="1" lang="en-US" altLang="ja-JP" sz="1050" b="0" kern="1200" noProof="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50" b="0" kern="1200" noProof="0">
                          <a:solidFill>
                            <a:srgbClr val="0D0D0D"/>
                          </a:solidFill>
                          <a:latin typeface="メイリオ" panose="020B0604030504040204" pitchFamily="50" charset="-128"/>
                          <a:ea typeface="メイリオ" panose="020B0604030504040204" pitchFamily="50" charset="-128"/>
                          <a:cs typeface="+mn-cs"/>
                        </a:rPr>
                        <a:t>判断にはリンク先サイトが必要となり、クリエイティブのみでは判断できかねます。</a:t>
                      </a:r>
                      <a:endParaRPr kumimoji="1" lang="en-US" altLang="ja-JP" sz="1050" b="0" kern="1200" noProof="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en-US" altLang="ja-JP" sz="1050" b="0" kern="1200">
                        <a:solidFill>
                          <a:schemeClr val="tx1">
                            <a:lumMod val="65000"/>
                            <a:lumOff val="35000"/>
                          </a:schemeClr>
                        </a:solidFill>
                        <a:latin typeface="メイリオ" panose="020B0604030504040204" pitchFamily="50" charset="-128"/>
                        <a:ea typeface="メイリオ" panose="020B0604030504040204" pitchFamily="50" charset="-128"/>
                        <a:cs typeface="+mn-cs"/>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41638071"/>
                  </a:ext>
                </a:extLst>
              </a:tr>
              <a:tr h="266841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メイリオ" panose="020B0604030504040204" pitchFamily="50" charset="-128"/>
                          <a:ea typeface="メイリオ" panose="020B0604030504040204" pitchFamily="50" charset="-128"/>
                          <a:cs typeface="+mn-cs"/>
                        </a:rPr>
                        <a:t>事前提案可否</a:t>
                      </a:r>
                    </a:p>
                  </a:txBody>
                  <a:tcPr vert="wordArtVertRtl"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400" b="0" kern="1200">
                          <a:solidFill>
                            <a:srgbClr val="0D0D0D"/>
                          </a:solidFill>
                          <a:latin typeface="メイリオ" panose="020B0604030504040204" pitchFamily="50" charset="-128"/>
                          <a:ea typeface="メイリオ" panose="020B0604030504040204" pitchFamily="50" charset="-128"/>
                          <a:cs typeface="+mn-cs"/>
                        </a:rPr>
                        <a:t>掲載制限カテゴリー「健康・美容食品」</a:t>
                      </a:r>
                      <a:r>
                        <a:rPr kumimoji="1" lang="ja-JP" altLang="en-US" sz="1400" b="1" kern="1200">
                          <a:solidFill>
                            <a:srgbClr val="0D0D0D"/>
                          </a:solidFill>
                          <a:latin typeface="メイリオ" panose="020B0604030504040204" pitchFamily="50" charset="-128"/>
                          <a:ea typeface="メイリオ" panose="020B0604030504040204" pitchFamily="50" charset="-128"/>
                          <a:cs typeface="+mn-cs"/>
                        </a:rPr>
                        <a:t>以外</a:t>
                      </a:r>
                      <a:r>
                        <a:rPr kumimoji="1" lang="ja-JP" altLang="en-US" sz="1400" b="0" kern="1200">
                          <a:solidFill>
                            <a:srgbClr val="0D0D0D"/>
                          </a:solidFill>
                          <a:latin typeface="メイリオ" panose="020B0604030504040204" pitchFamily="50" charset="-128"/>
                          <a:ea typeface="メイリオ" panose="020B0604030504040204" pitchFamily="50" charset="-128"/>
                          <a:cs typeface="+mn-cs"/>
                        </a:rPr>
                        <a:t>については、入稿前審査依頼にて確認。</a:t>
                      </a:r>
                      <a:endParaRPr kumimoji="1" lang="en-US" altLang="ja-JP" sz="1400" b="0" kern="120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400" b="0" kern="120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400" b="0" kern="1200">
                          <a:solidFill>
                            <a:srgbClr val="0D0D0D"/>
                          </a:solidFill>
                          <a:latin typeface="メイリオ" panose="020B0604030504040204" pitchFamily="50" charset="-128"/>
                          <a:ea typeface="メイリオ" panose="020B0604030504040204" pitchFamily="50" charset="-128"/>
                          <a:cs typeface="+mn-cs"/>
                        </a:rPr>
                        <a:t>掲載制限カテゴリー「健康・美容食品」については事前提案可否</a:t>
                      </a:r>
                      <a:r>
                        <a:rPr kumimoji="1" lang="ja-JP" altLang="en-US" sz="1400" b="1" kern="1200">
                          <a:solidFill>
                            <a:srgbClr val="0D0D0D"/>
                          </a:solidFill>
                          <a:latin typeface="メイリオ" panose="020B0604030504040204" pitchFamily="50" charset="-128"/>
                          <a:ea typeface="メイリオ" panose="020B0604030504040204" pitchFamily="50" charset="-128"/>
                          <a:cs typeface="+mn-cs"/>
                        </a:rPr>
                        <a:t>必須</a:t>
                      </a:r>
                      <a:r>
                        <a:rPr kumimoji="1" lang="ja-JP" altLang="en-US" sz="1400" b="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a:t>
                      </a:r>
                      <a:r>
                        <a:rPr lang="ja-JP" altLang="en-US" sz="1100"/>
                        <a:t>掲載制限カテゴリー</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a:t>
                      </a:r>
                      <a:r>
                        <a:rPr lang="ja-JP" altLang="en-US" sz="1100">
                          <a:latin typeface="+mn-ea"/>
                          <a:cs typeface="メイリオ" panose="020B0604030504040204" pitchFamily="50" charset="-128"/>
                        </a:rPr>
                        <a:t>事前提案可否について</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a:t>
                      </a:r>
                      <a:r>
                        <a:rPr lang="ja-JP" altLang="en-US" sz="1100">
                          <a:latin typeface="+mn-ea"/>
                          <a:cs typeface="メイリオ" panose="020B0604030504040204" pitchFamily="50" charset="-128"/>
                        </a:rPr>
                        <a:t>事前提案可否申請について（</a:t>
                      </a:r>
                      <a:r>
                        <a:rPr lang="ja-JP" altLang="en-US" sz="1100">
                          <a:latin typeface="+mn-ea"/>
                        </a:rPr>
                        <a:t>「健康・美容食品」カテゴリーのみ）</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」ページ参照</a:t>
                      </a:r>
                      <a:r>
                        <a:rPr kumimoji="1" lang="ja-JP" altLang="en-US" sz="1400" b="0" kern="1200">
                          <a:solidFill>
                            <a:srgbClr val="0D0D0D"/>
                          </a:solidFill>
                          <a:latin typeface="メイリオ" panose="020B0604030504040204" pitchFamily="50" charset="-128"/>
                          <a:ea typeface="メイリオ" panose="020B0604030504040204" pitchFamily="50" charset="-128"/>
                          <a:cs typeface="+mn-cs"/>
                        </a:rPr>
                        <a:t>）</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400" b="0" kern="1200">
                          <a:solidFill>
                            <a:srgbClr val="0D0D0D"/>
                          </a:solidFill>
                          <a:latin typeface="メイリオ" panose="020B0604030504040204" pitchFamily="50" charset="-128"/>
                          <a:ea typeface="メイリオ" panose="020B0604030504040204" pitchFamily="50" charset="-128"/>
                          <a:cs typeface="+mn-cs"/>
                        </a:rPr>
                        <a:t>・代理店</a:t>
                      </a:r>
                      <a:endParaRPr kumimoji="1" lang="en-US" altLang="ja-JP" sz="1400" b="0" kern="1200">
                        <a:solidFill>
                          <a:srgbClr val="0D0D0D"/>
                        </a:solidFill>
                        <a:latin typeface="メイリオ" panose="020B0604030504040204" pitchFamily="50" charset="-128"/>
                        <a:ea typeface="メイリオ" panose="020B0604030504040204" pitchFamily="50" charset="-128"/>
                        <a:cs typeface="+mn-cs"/>
                      </a:endParaRPr>
                    </a:p>
                    <a:p>
                      <a:endParaRPr kumimoji="1" lang="ja-JP" altLang="en-US" sz="1400" b="0" kern="1200">
                        <a:solidFill>
                          <a:srgbClr val="0D0D0D"/>
                        </a:solidFill>
                        <a:latin typeface="メイリオ" panose="020B0604030504040204" pitchFamily="50" charset="-128"/>
                        <a:ea typeface="メイリオ" panose="020B0604030504040204" pitchFamily="50" charset="-128"/>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0" kern="1200">
                          <a:solidFill>
                            <a:srgbClr val="0D0D0D"/>
                          </a:solidFill>
                          <a:latin typeface="メイリオ" panose="020B0604030504040204" pitchFamily="50" charset="-128"/>
                          <a:ea typeface="メイリオ" panose="020B0604030504040204" pitchFamily="50" charset="-128"/>
                          <a:cs typeface="+mn-cs"/>
                          <a:hlinkClick r:id="rId4">
                            <a:extLst>
                              <a:ext uri="{A12FA001-AC4F-418D-AE19-62706E023703}">
                                <ahyp:hlinkClr xmlns:ahyp="http://schemas.microsoft.com/office/drawing/2018/hyperlinkcolor" val="tx"/>
                              </a:ext>
                            </a:extLst>
                          </a:hlinkClick>
                        </a:rPr>
                        <a:t>ディスプレイ広告（予約型） 入稿前審査依頼フォーム</a:t>
                      </a:r>
                      <a:endParaRPr kumimoji="1" lang="en-US" altLang="ja-JP" sz="1400" b="0" kern="1200">
                        <a:solidFill>
                          <a:srgbClr val="0D0D0D"/>
                        </a:solidFill>
                        <a:latin typeface="メイリオ" panose="020B0604030504040204" pitchFamily="50" charset="-128"/>
                        <a:ea typeface="メイリオ" panose="020B0604030504040204" pitchFamily="50" charset="-128"/>
                        <a:cs typeface="+mn-cs"/>
                      </a:endParaRPr>
                    </a:p>
                    <a:p>
                      <a:r>
                        <a:rPr kumimoji="1" lang="en-US" altLang="ja-JP" sz="1050" b="0" kern="1200">
                          <a:solidFill>
                            <a:schemeClr val="tx1">
                              <a:lumMod val="65000"/>
                              <a:lumOff val="35000"/>
                            </a:schemeClr>
                          </a:solidFill>
                          <a:latin typeface="メイリオ" panose="020B0604030504040204" pitchFamily="50" charset="-128"/>
                          <a:ea typeface="メイリオ" panose="020B0604030504040204" pitchFamily="50" charset="-128"/>
                          <a:cs typeface="+mn-cs"/>
                          <a:hlinkClick r:id="rId4"/>
                        </a:rPr>
                        <a:t>https://form-business.yahoo.co.jp/claris/enqueteForm?inquiry_type=guaranteed_review</a:t>
                      </a:r>
                      <a:endParaRPr kumimoji="1" lang="en-US" altLang="ja-JP" sz="1050" b="0" kern="120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endParaRPr kumimoji="1" lang="en-US" altLang="ja-JP" sz="1400" b="0" kern="120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400" b="0" kern="1200">
                          <a:solidFill>
                            <a:srgbClr val="0D0D0D"/>
                          </a:solidFill>
                          <a:latin typeface="メイリオ" panose="020B0604030504040204" pitchFamily="50" charset="-128"/>
                          <a:ea typeface="メイリオ" panose="020B0604030504040204" pitchFamily="50" charset="-128"/>
                          <a:cs typeface="+mn-cs"/>
                        </a:rPr>
                        <a:t>ヘルプ＞予約型の審査について</a:t>
                      </a:r>
                      <a:br>
                        <a:rPr kumimoji="1" lang="ja-JP" altLang="en-US" sz="1400" b="0" kern="1200">
                          <a:solidFill>
                            <a:srgbClr val="0D0D0D"/>
                          </a:solidFill>
                          <a:latin typeface="メイリオ" panose="020B0604030504040204" pitchFamily="50" charset="-128"/>
                          <a:ea typeface="メイリオ" panose="020B0604030504040204" pitchFamily="50" charset="-128"/>
                          <a:cs typeface="+mn-cs"/>
                        </a:rPr>
                      </a:br>
                      <a:r>
                        <a:rPr kumimoji="1" lang="en-US" altLang="ja-JP" sz="1050" b="0" kern="1200">
                          <a:solidFill>
                            <a:srgbClr val="0D0D0D"/>
                          </a:solidFill>
                          <a:latin typeface="メイリオ" panose="020B0604030504040204" pitchFamily="50" charset="-128"/>
                          <a:ea typeface="メイリオ" panose="020B0604030504040204" pitchFamily="50" charset="-128"/>
                          <a:cs typeface="+mn-cs"/>
                          <a:hlinkClick r:id="rId5">
                            <a:extLst>
                              <a:ext uri="{A12FA001-AC4F-418D-AE19-62706E023703}">
                                <ahyp:hlinkClr xmlns:ahyp="http://schemas.microsoft.com/office/drawing/2018/hyperlinkcolor" val="tx"/>
                              </a:ext>
                            </a:extLst>
                          </a:hlinkClick>
                        </a:rPr>
                        <a:t>https://ads-help.yahoo-net.jp/s/article/H000044534?language=ja</a:t>
                      </a:r>
                      <a:endParaRPr kumimoji="1" lang="en-US" altLang="ja-JP" sz="1050" b="0" kern="120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050" b="0" kern="120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050" b="0" kern="120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050" b="0" kern="120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algn="l"/>
                      <a:endParaRPr kumimoji="1" lang="en-US" altLang="ja-JP" sz="1050" b="0" kern="120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algn="l"/>
                      <a:endParaRPr kumimoji="1" lang="en-US" altLang="ja-JP" sz="1400" b="1">
                        <a:solidFill>
                          <a:srgbClr val="C9002C"/>
                        </a:solidFill>
                        <a:latin typeface="メイリオ" panose="020B0604030504040204" pitchFamily="50" charset="-128"/>
                        <a:ea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400" b="0" kern="1200">
                        <a:solidFill>
                          <a:schemeClr val="tx1">
                            <a:lumMod val="65000"/>
                            <a:lumOff val="35000"/>
                          </a:schemeClr>
                        </a:solidFill>
                        <a:latin typeface="メイリオ" panose="020B0604030504040204" pitchFamily="50" charset="-128"/>
                        <a:ea typeface="メイリオ" panose="020B0604030504040204" pitchFamily="50" charset="-128"/>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93862802"/>
                  </a:ext>
                </a:extLst>
              </a:tr>
            </a:tbl>
          </a:graphicData>
        </a:graphic>
      </p:graphicFrame>
      <p:sp>
        <p:nvSpPr>
          <p:cNvPr id="6" name="四角形: 角を丸くする 5">
            <a:extLst>
              <a:ext uri="{FF2B5EF4-FFF2-40B4-BE49-F238E27FC236}">
                <a16:creationId xmlns:a16="http://schemas.microsoft.com/office/drawing/2014/main" id="{984BEC2E-D670-DD79-A6A3-85FA002670D7}"/>
              </a:ext>
            </a:extLst>
          </p:cNvPr>
          <p:cNvSpPr/>
          <p:nvPr/>
        </p:nvSpPr>
        <p:spPr>
          <a:xfrm>
            <a:off x="6369600" y="4871208"/>
            <a:ext cx="4925654" cy="1138237"/>
          </a:xfrm>
          <a:prstGeom prst="roundRect">
            <a:avLst/>
          </a:prstGeom>
          <a:solidFill>
            <a:srgbClr val="FCEDED"/>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10" name="テキスト ボックス 9">
            <a:extLst>
              <a:ext uri="{FF2B5EF4-FFF2-40B4-BE49-F238E27FC236}">
                <a16:creationId xmlns:a16="http://schemas.microsoft.com/office/drawing/2014/main" id="{6DAED3D0-71C7-A6F6-8E36-15E22E3DF90B}"/>
              </a:ext>
            </a:extLst>
          </p:cNvPr>
          <p:cNvSpPr txBox="1"/>
          <p:nvPr/>
        </p:nvSpPr>
        <p:spPr>
          <a:xfrm>
            <a:off x="6919682" y="5120349"/>
            <a:ext cx="4375572" cy="63863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注意事項　</a:t>
            </a:r>
            <a:endParaRPr kumimoji="0" lang="en-US" altLang="ja-JP" sz="1100" b="1" i="0" u="none" strike="noStrike" kern="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申請時、「追加連絡先」に以下アドレスを必ず追加してください。</a:t>
            </a:r>
            <a:endParaRPr kumimoji="0" lang="en-US" altLang="ja-JP" sz="1050" b="0" i="0" u="none" strike="noStrike" kern="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a:ln>
                  <a:noFill/>
                </a:ln>
                <a:solidFill>
                  <a:srgbClr val="1A72B0"/>
                </a:solidFill>
                <a:effectLst/>
                <a:uLnTx/>
                <a:uFillTx/>
                <a:latin typeface="メイリオ" panose="020B0604030504040204" pitchFamily="50" charset="-128"/>
                <a:ea typeface="メイリオ" panose="020B0604030504040204" pitchFamily="50" charset="-128"/>
                <a:cs typeface="+mn-cs"/>
                <a:hlinkClick r:id="rId6"/>
              </a:rPr>
              <a:t>ml-toppage-pr-desk@lycorp.co.jp</a:t>
            </a:r>
            <a:endParaRPr kumimoji="0" lang="en-US" altLang="ja-JP" sz="1400" b="0" i="0" u="none" strike="noStrike" kern="0" cap="none" spc="0" normalizeH="0" baseline="0" noProof="0">
              <a:ln>
                <a:noFill/>
              </a:ln>
              <a:solidFill>
                <a:srgbClr val="1A72B0"/>
              </a:solidFill>
              <a:effectLst/>
              <a:uLnTx/>
              <a:uFillTx/>
              <a:latin typeface="メイリオ" panose="020B0604030504040204" pitchFamily="50" charset="-128"/>
              <a:ea typeface="メイリオ" panose="020B0604030504040204" pitchFamily="50" charset="-128"/>
              <a:cs typeface="+mn-cs"/>
            </a:endParaRPr>
          </a:p>
        </p:txBody>
      </p:sp>
      <p:pic>
        <p:nvPicPr>
          <p:cNvPr id="13" name="グラフィックス 12" descr="警告 単色塗りつぶし">
            <a:extLst>
              <a:ext uri="{FF2B5EF4-FFF2-40B4-BE49-F238E27FC236}">
                <a16:creationId xmlns:a16="http://schemas.microsoft.com/office/drawing/2014/main" id="{DC6C5B6B-793E-391D-EDF4-69FD72C6A0FE}"/>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518217" y="4993869"/>
            <a:ext cx="360427" cy="360427"/>
          </a:xfrm>
          <a:prstGeom prst="rect">
            <a:avLst/>
          </a:prstGeom>
        </p:spPr>
      </p:pic>
    </p:spTree>
    <p:extLst>
      <p:ext uri="{BB962C8B-B14F-4D97-AF65-F5344CB8AC3E}">
        <p14:creationId xmlns:p14="http://schemas.microsoft.com/office/powerpoint/2010/main" val="2633890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4C69E5-ADCB-57B3-BB07-62E457CA292F}"/>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BE6A332-1738-BA4E-E25A-9898C94B00B0}"/>
              </a:ext>
            </a:extLst>
          </p:cNvPr>
          <p:cNvSpPr>
            <a:spLocks noGrp="1"/>
          </p:cNvSpPr>
          <p:nvPr>
            <p:ph type="body" sz="quarter" idx="11"/>
          </p:nvPr>
        </p:nvSpPr>
        <p:spPr/>
        <p:txBody>
          <a:bodyPr/>
          <a:lstStyle/>
          <a:p>
            <a:r>
              <a:rPr lang="ja-JP" altLang="en-US"/>
              <a:t>ブランドリフト調査</a:t>
            </a:r>
          </a:p>
        </p:txBody>
      </p:sp>
    </p:spTree>
    <p:extLst>
      <p:ext uri="{BB962C8B-B14F-4D97-AF65-F5344CB8AC3E}">
        <p14:creationId xmlns:p14="http://schemas.microsoft.com/office/powerpoint/2010/main" val="1658804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ブランドリフト調査</a:t>
            </a:r>
            <a:r>
              <a:rPr lang="en-US" altLang="ja-JP" sz="1800"/>
              <a:t> (Measurement Partner) </a:t>
            </a:r>
            <a:r>
              <a:rPr lang="ja-JP" altLang="en-US" sz="1800"/>
              <a:t>について</a:t>
            </a:r>
            <a:endParaRPr kumimoji="1" lang="ja-JP" altLang="en-US" sz="1800"/>
          </a:p>
        </p:txBody>
      </p:sp>
      <p:sp>
        <p:nvSpPr>
          <p:cNvPr id="3" name="正方形/長方形 2">
            <a:extLst>
              <a:ext uri="{FF2B5EF4-FFF2-40B4-BE49-F238E27FC236}">
                <a16:creationId xmlns:a16="http://schemas.microsoft.com/office/drawing/2014/main" id="{6B70A707-BC84-E1C3-544E-7C8EAB5F1BD3}"/>
              </a:ext>
            </a:extLst>
          </p:cNvPr>
          <p:cNvSpPr/>
          <p:nvPr/>
        </p:nvSpPr>
        <p:spPr>
          <a:xfrm>
            <a:off x="555391" y="1091522"/>
            <a:ext cx="11269662" cy="1231106"/>
          </a:xfrm>
          <a:prstGeom prst="rect">
            <a:avLst/>
          </a:prstGeom>
        </p:spPr>
        <p:txBody>
          <a:bodyPr wrap="square" lIns="0" tIns="0" rIns="0" bIns="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トップページ　トピックス</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MD</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をご出稿いただいた場合は、無償にてブランドリフト調査（</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Measurement Partner</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）のご利用が可能です。</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Yahoo! JAPAN</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トップページ　トピックス</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PC</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は対象外</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endPar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b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0" lang="ja-JP" altLang="en-US" sz="16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Narkisim"/>
              </a:rPr>
              <a:t>ブランドリフト調査</a:t>
            </a:r>
            <a:r>
              <a:rPr kumimoji="0" lang="en-US" altLang="ja-JP" sz="16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Narkisim"/>
              </a:rPr>
              <a:t>(Measurement</a:t>
            </a:r>
            <a:r>
              <a:rPr kumimoji="0" lang="ja-JP" altLang="en-US" sz="16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Narkisim"/>
              </a:rPr>
              <a:t> </a:t>
            </a:r>
            <a:r>
              <a:rPr kumimoji="0" lang="en-US" altLang="ja-JP" sz="16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Narkisim"/>
              </a:rPr>
              <a:t>Partner)</a:t>
            </a:r>
            <a:r>
              <a:rPr kumimoji="0" lang="ja-JP" altLang="en-US" sz="16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Narkisim"/>
              </a:rPr>
              <a:t>は</a:t>
            </a:r>
            <a:r>
              <a:rPr kumimoji="0" lang="ja-JP" altLang="en-US" sz="16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0" lang="en-US" altLang="ja-JP" sz="16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SP</a:t>
            </a:r>
            <a:r>
              <a:rPr kumimoji="0" lang="ja-JP" altLang="en-US" sz="16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は</a:t>
            </a:r>
            <a:r>
              <a:rPr kumimoji="0" lang="en-US" altLang="ja-JP" sz="16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LINE</a:t>
            </a:r>
            <a:r>
              <a:rPr kumimoji="0" lang="ja-JP" altLang="en-US" sz="16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リサーチ、</a:t>
            </a:r>
            <a:r>
              <a:rPr kumimoji="0" lang="en-US" altLang="ja-JP" sz="16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MD</a:t>
            </a:r>
            <a:r>
              <a:rPr kumimoji="0" lang="ja-JP" altLang="en-US" sz="16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はマクロミル社のモニターを対象にアンケートを実施し、広告接触者と非接触者の差分を比較します。</a:t>
            </a:r>
          </a:p>
        </p:txBody>
      </p:sp>
      <p:pic>
        <p:nvPicPr>
          <p:cNvPr id="25" name="図 24">
            <a:extLst>
              <a:ext uri="{FF2B5EF4-FFF2-40B4-BE49-F238E27FC236}">
                <a16:creationId xmlns:a16="http://schemas.microsoft.com/office/drawing/2014/main" id="{C9F2B322-E366-35DF-434C-A85246C20FAE}"/>
              </a:ext>
            </a:extLst>
          </p:cNvPr>
          <p:cNvPicPr>
            <a:picLocks noChangeAspect="1"/>
          </p:cNvPicPr>
          <p:nvPr/>
        </p:nvPicPr>
        <p:blipFill>
          <a:blip r:embed="rId3"/>
          <a:stretch>
            <a:fillRect/>
          </a:stretch>
        </p:blipFill>
        <p:spPr>
          <a:xfrm>
            <a:off x="8535964" y="2877523"/>
            <a:ext cx="2977496" cy="1583599"/>
          </a:xfrm>
          <a:prstGeom prst="rect">
            <a:avLst/>
          </a:prstGeom>
        </p:spPr>
      </p:pic>
      <p:graphicFrame>
        <p:nvGraphicFramePr>
          <p:cNvPr id="27" name="表 26">
            <a:extLst>
              <a:ext uri="{FF2B5EF4-FFF2-40B4-BE49-F238E27FC236}">
                <a16:creationId xmlns:a16="http://schemas.microsoft.com/office/drawing/2014/main" id="{4EA5D2D7-4899-673C-FBBB-6635FE30C225}"/>
              </a:ext>
            </a:extLst>
          </p:cNvPr>
          <p:cNvGraphicFramePr>
            <a:graphicFrameLocks noGrp="1"/>
          </p:cNvGraphicFramePr>
          <p:nvPr>
            <p:extLst>
              <p:ext uri="{D42A27DB-BD31-4B8C-83A1-F6EECF244321}">
                <p14:modId xmlns:p14="http://schemas.microsoft.com/office/powerpoint/2010/main" val="3665173148"/>
              </p:ext>
            </p:extLst>
          </p:nvPr>
        </p:nvGraphicFramePr>
        <p:xfrm>
          <a:off x="555392" y="5411742"/>
          <a:ext cx="11269661" cy="1000726"/>
        </p:xfrm>
        <a:graphic>
          <a:graphicData uri="http://schemas.openxmlformats.org/drawingml/2006/table">
            <a:tbl>
              <a:tblPr>
                <a:tableStyleId>{16D9F66E-5EB9-4882-86FB-DCBF35E3C3E4}</a:tableStyleId>
              </a:tblPr>
              <a:tblGrid>
                <a:gridCol w="1039370">
                  <a:extLst>
                    <a:ext uri="{9D8B030D-6E8A-4147-A177-3AD203B41FA5}">
                      <a16:colId xmlns:a16="http://schemas.microsoft.com/office/drawing/2014/main" val="1941218389"/>
                    </a:ext>
                  </a:extLst>
                </a:gridCol>
                <a:gridCol w="3410097">
                  <a:extLst>
                    <a:ext uri="{9D8B030D-6E8A-4147-A177-3AD203B41FA5}">
                      <a16:colId xmlns:a16="http://schemas.microsoft.com/office/drawing/2014/main" val="3425513550"/>
                    </a:ext>
                  </a:extLst>
                </a:gridCol>
                <a:gridCol w="3410097">
                  <a:extLst>
                    <a:ext uri="{9D8B030D-6E8A-4147-A177-3AD203B41FA5}">
                      <a16:colId xmlns:a16="http://schemas.microsoft.com/office/drawing/2014/main" val="1603431523"/>
                    </a:ext>
                  </a:extLst>
                </a:gridCol>
                <a:gridCol w="3410097">
                  <a:extLst>
                    <a:ext uri="{9D8B030D-6E8A-4147-A177-3AD203B41FA5}">
                      <a16:colId xmlns:a16="http://schemas.microsoft.com/office/drawing/2014/main" val="877723388"/>
                    </a:ext>
                  </a:extLst>
                </a:gridCol>
              </a:tblGrid>
              <a:tr h="281430">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endParaRPr kumimoji="1" lang="ja-JP" altLang="en-US" sz="900" b="1" i="0" kern="1200">
                        <a:solidFill>
                          <a:schemeClr val="bg1"/>
                        </a:solidFill>
                        <a:latin typeface="Meiryo"/>
                        <a:ea typeface="Meiryo"/>
                        <a:cs typeface="+mn-cs"/>
                      </a:endParaRPr>
                    </a:p>
                  </a:txBody>
                  <a:tcPr marL="5250" marR="5250" marT="5250" marB="0" anchor="ctr"/>
                </a:tc>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a:solidFill>
                            <a:schemeClr val="tx1">
                              <a:lumMod val="65000"/>
                              <a:lumOff val="35000"/>
                            </a:schemeClr>
                          </a:solidFill>
                          <a:latin typeface="+mn-ea"/>
                          <a:ea typeface="+mn-ea"/>
                        </a:rPr>
                        <a:t>トップページ　トピックス</a:t>
                      </a:r>
                      <a:r>
                        <a:rPr kumimoji="1" lang="en-US" altLang="ja-JP" sz="1050" b="1">
                          <a:solidFill>
                            <a:schemeClr val="tx1">
                              <a:lumMod val="65000"/>
                              <a:lumOff val="35000"/>
                            </a:schemeClr>
                          </a:solidFill>
                          <a:latin typeface="+mn-ea"/>
                          <a:ea typeface="+mn-ea"/>
                        </a:rPr>
                        <a:t>PR</a:t>
                      </a:r>
                      <a:r>
                        <a:rPr kumimoji="1" lang="ja-JP" altLang="en-US" sz="1050" b="1">
                          <a:solidFill>
                            <a:schemeClr val="tx1">
                              <a:lumMod val="65000"/>
                              <a:lumOff val="35000"/>
                            </a:schemeClr>
                          </a:solidFill>
                          <a:latin typeface="+mn-ea"/>
                          <a:ea typeface="+mn-ea"/>
                        </a:rPr>
                        <a:t>　</a:t>
                      </a:r>
                      <a:r>
                        <a:rPr kumimoji="1" lang="en-US" altLang="ja-JP" sz="1050" b="1">
                          <a:solidFill>
                            <a:srgbClr val="C00000"/>
                          </a:solidFill>
                          <a:latin typeface="+mn-ea"/>
                          <a:ea typeface="+mn-ea"/>
                        </a:rPr>
                        <a:t>SP</a:t>
                      </a:r>
                      <a:endParaRPr kumimoji="1" lang="ja-JP" altLang="en-US" sz="1050" b="1" i="0" kern="1200">
                        <a:solidFill>
                          <a:schemeClr val="bg1"/>
                        </a:solidFill>
                        <a:latin typeface="Meiryo"/>
                        <a:ea typeface="Meiryo"/>
                        <a:cs typeface="+mn-cs"/>
                      </a:endParaRPr>
                    </a:p>
                  </a:txBody>
                  <a:tcPr marL="5250" marR="5250" marT="5250" marB="0" anchor="ctr"/>
                </a:tc>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a:solidFill>
                            <a:schemeClr val="tx1">
                              <a:lumMod val="65000"/>
                              <a:lumOff val="35000"/>
                            </a:schemeClr>
                          </a:solidFill>
                          <a:latin typeface="+mn-ea"/>
                          <a:ea typeface="+mn-ea"/>
                        </a:rPr>
                        <a:t>トップページ　トピックス</a:t>
                      </a:r>
                      <a:r>
                        <a:rPr kumimoji="1" lang="en-US" altLang="ja-JP" sz="1050" b="1">
                          <a:solidFill>
                            <a:schemeClr val="tx1">
                              <a:lumMod val="65000"/>
                              <a:lumOff val="35000"/>
                            </a:schemeClr>
                          </a:solidFill>
                          <a:latin typeface="+mn-ea"/>
                          <a:ea typeface="+mn-ea"/>
                        </a:rPr>
                        <a:t>PR</a:t>
                      </a:r>
                      <a:r>
                        <a:rPr kumimoji="1" lang="ja-JP" altLang="en-US" sz="1050" b="1">
                          <a:solidFill>
                            <a:schemeClr val="tx1">
                              <a:lumMod val="65000"/>
                              <a:lumOff val="35000"/>
                            </a:schemeClr>
                          </a:solidFill>
                          <a:latin typeface="+mn-ea"/>
                          <a:ea typeface="+mn-ea"/>
                        </a:rPr>
                        <a:t>　</a:t>
                      </a:r>
                      <a:r>
                        <a:rPr lang="en-US" altLang="ja-JP" sz="1050" b="1">
                          <a:solidFill>
                            <a:srgbClr val="C00000"/>
                          </a:solidFill>
                          <a:latin typeface="+mn-ea"/>
                          <a:ea typeface="+mn-ea"/>
                        </a:rPr>
                        <a:t>MD</a:t>
                      </a:r>
                      <a:endParaRPr kumimoji="1" lang="en-US" altLang="ja-JP" sz="1050" b="1">
                        <a:solidFill>
                          <a:srgbClr val="C00000"/>
                        </a:solidFill>
                        <a:latin typeface="+mn-ea"/>
                        <a:ea typeface="+mn-ea"/>
                      </a:endParaRPr>
                    </a:p>
                  </a:txBody>
                  <a:tcPr marL="5250" marR="5250" marT="5250" marB="0" anchor="ctr"/>
                </a:tc>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a:solidFill>
                            <a:schemeClr val="tx1">
                              <a:lumMod val="65000"/>
                              <a:lumOff val="35000"/>
                            </a:schemeClr>
                          </a:solidFill>
                          <a:latin typeface="+mn-ea"/>
                          <a:ea typeface="+mn-ea"/>
                        </a:rPr>
                        <a:t>トップページ　トピックス</a:t>
                      </a:r>
                      <a:r>
                        <a:rPr kumimoji="1" lang="en-US" altLang="ja-JP" sz="1050" b="1">
                          <a:solidFill>
                            <a:schemeClr val="tx1">
                              <a:lumMod val="65000"/>
                              <a:lumOff val="35000"/>
                            </a:schemeClr>
                          </a:solidFill>
                          <a:latin typeface="+mn-ea"/>
                          <a:ea typeface="+mn-ea"/>
                        </a:rPr>
                        <a:t>PR</a:t>
                      </a:r>
                      <a:r>
                        <a:rPr kumimoji="1" lang="ja-JP" altLang="en-US" sz="1050" b="1">
                          <a:solidFill>
                            <a:schemeClr val="tx1">
                              <a:lumMod val="65000"/>
                              <a:lumOff val="35000"/>
                            </a:schemeClr>
                          </a:solidFill>
                          <a:latin typeface="+mn-ea"/>
                          <a:ea typeface="+mn-ea"/>
                        </a:rPr>
                        <a:t>　</a:t>
                      </a:r>
                      <a:r>
                        <a:rPr kumimoji="1" lang="en-US" altLang="ja-JP" sz="1050" b="1">
                          <a:solidFill>
                            <a:srgbClr val="C00000"/>
                          </a:solidFill>
                          <a:latin typeface="+mn-ea"/>
                          <a:ea typeface="+mn-ea"/>
                        </a:rPr>
                        <a:t>PC</a:t>
                      </a:r>
                    </a:p>
                  </a:txBody>
                  <a:tcPr marL="5250" marR="5250" marT="5250" marB="0" anchor="ctr"/>
                </a:tc>
                <a:extLst>
                  <a:ext uri="{0D108BD9-81ED-4DB2-BD59-A6C34878D82A}">
                    <a16:rowId xmlns:a16="http://schemas.microsoft.com/office/drawing/2014/main" val="87160056"/>
                  </a:ext>
                </a:extLst>
              </a:tr>
              <a:tr h="719296">
                <a:tc>
                  <a:txBody>
                    <a:body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900" b="1" i="0" kern="1200">
                          <a:solidFill>
                            <a:srgbClr val="0D0D0D"/>
                          </a:solidFill>
                          <a:latin typeface="+mn-ea"/>
                          <a:ea typeface="+mn-ea"/>
                          <a:cs typeface="+mn-cs"/>
                        </a:rPr>
                        <a:t>ブランドリフト</a:t>
                      </a:r>
                      <a:endParaRPr kumimoji="1" lang="en-US" altLang="ja-JP" sz="900" b="1" i="0" kern="1200">
                        <a:solidFill>
                          <a:srgbClr val="0D0D0D"/>
                        </a:solidFill>
                        <a:latin typeface="+mn-ea"/>
                        <a:ea typeface="+mn-ea"/>
                        <a:cs typeface="+mn-cs"/>
                      </a:endParaRPr>
                    </a:p>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900" b="1" i="0" kern="1200">
                          <a:solidFill>
                            <a:srgbClr val="0D0D0D"/>
                          </a:solidFill>
                          <a:latin typeface="+mn-ea"/>
                          <a:ea typeface="+mn-ea"/>
                          <a:cs typeface="+mn-cs"/>
                        </a:rPr>
                        <a:t>調査</a:t>
                      </a:r>
                      <a:endParaRPr kumimoji="1" lang="en-US" altLang="ja-JP" sz="900" b="1" i="0" kern="1200">
                        <a:solidFill>
                          <a:srgbClr val="0D0D0D"/>
                        </a:solidFill>
                        <a:latin typeface="+mn-ea"/>
                        <a:ea typeface="+mn-ea"/>
                        <a:cs typeface="+mn-cs"/>
                      </a:endParaRPr>
                    </a:p>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900" b="1" i="0" kern="1200">
                          <a:solidFill>
                            <a:srgbClr val="0D0D0D"/>
                          </a:solidFill>
                          <a:latin typeface="+mn-ea"/>
                          <a:ea typeface="+mn-ea"/>
                          <a:cs typeface="+mn-cs"/>
                        </a:rPr>
                        <a:t>対象有無</a:t>
                      </a:r>
                    </a:p>
                  </a:txBody>
                  <a:tcPr marL="5250" marR="5250" marT="5250" marB="0" anchor="ctr"/>
                </a:tc>
                <a:tc>
                  <a:txBody>
                    <a:bodyPr/>
                    <a:lstStyle/>
                    <a:p>
                      <a:pPr marL="457200" marR="0" lvl="1" indent="-457200" algn="ctr" defTabSz="914400" rtl="0" eaLnBrk="1" fontAlgn="ctr"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n-ea"/>
                          <a:ea typeface="+mn-ea"/>
                          <a:cs typeface="+mn-cs"/>
                        </a:rPr>
                        <a:t>LINE</a:t>
                      </a:r>
                      <a:r>
                        <a:rPr kumimoji="1" lang="ja-JP" altLang="en-US" sz="900" b="0" i="0" kern="1200" dirty="0">
                          <a:solidFill>
                            <a:srgbClr val="0D0D0D"/>
                          </a:solidFill>
                          <a:latin typeface="+mn-ea"/>
                          <a:ea typeface="+mn-ea"/>
                          <a:cs typeface="+mn-cs"/>
                        </a:rPr>
                        <a:t>リサーチで調査可能</a:t>
                      </a:r>
                      <a:endParaRPr kumimoji="1" lang="en-US" altLang="ja-JP" sz="900" b="0" i="0" kern="1200" dirty="0">
                        <a:solidFill>
                          <a:srgbClr val="0D0D0D"/>
                        </a:solidFill>
                        <a:latin typeface="+mn-ea"/>
                        <a:ea typeface="+mn-ea"/>
                        <a:cs typeface="+mn-cs"/>
                      </a:endParaRPr>
                    </a:p>
                  </a:txBody>
                  <a:tcPr marL="5250" marR="5250" marT="5250" marB="0" anchor="ctr">
                    <a:noFill/>
                  </a:tcPr>
                </a:tc>
                <a:tc>
                  <a:txBody>
                    <a:body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900" b="0" i="0" kern="1200">
                          <a:solidFill>
                            <a:srgbClr val="0D0D0D"/>
                          </a:solidFill>
                          <a:latin typeface="+mn-ea"/>
                          <a:ea typeface="+mn-ea"/>
                          <a:cs typeface="+mn-cs"/>
                        </a:rPr>
                        <a:t>マクロミルで調査可能</a:t>
                      </a:r>
                    </a:p>
                  </a:txBody>
                  <a:tcPr marL="5250" marR="5250" marT="5250" marB="0" anchor="ctr">
                    <a:noFill/>
                  </a:tcPr>
                </a:tc>
                <a:tc>
                  <a:txBody>
                    <a:bodyPr/>
                    <a:lstStyle/>
                    <a:p>
                      <a:pPr marL="45720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900" b="0" i="0" kern="1200" dirty="0">
                          <a:solidFill>
                            <a:srgbClr val="0D0D0D"/>
                          </a:solidFill>
                          <a:latin typeface="+mn-ea"/>
                          <a:ea typeface="+mn-ea"/>
                          <a:cs typeface="+mn-cs"/>
                        </a:rPr>
                        <a:t>対象外</a:t>
                      </a:r>
                      <a:br>
                        <a:rPr kumimoji="1" lang="en-US" altLang="ja-JP" sz="900" b="0" i="0" kern="1200" dirty="0">
                          <a:solidFill>
                            <a:srgbClr val="0D0D0D"/>
                          </a:solidFill>
                          <a:latin typeface="+mn-ea"/>
                          <a:ea typeface="+mn-ea"/>
                          <a:cs typeface="+mn-cs"/>
                        </a:rPr>
                      </a:br>
                      <a:r>
                        <a:rPr kumimoji="1" lang="ja-JP" altLang="en-US" sz="800" b="0" i="0" kern="1200" dirty="0">
                          <a:solidFill>
                            <a:srgbClr val="0D0D0D"/>
                          </a:solidFill>
                          <a:latin typeface="+mn-ea"/>
                          <a:ea typeface="+mn-ea"/>
                          <a:cs typeface="+mn-cs"/>
                        </a:rPr>
                        <a:t>（対象金額未達のため）</a:t>
                      </a:r>
                      <a:endParaRPr kumimoji="1" lang="ja-JP" altLang="en-US" sz="900" b="0" i="0" kern="1200" dirty="0">
                        <a:solidFill>
                          <a:srgbClr val="0D0D0D"/>
                        </a:solidFill>
                        <a:latin typeface="+mn-ea"/>
                        <a:ea typeface="+mn-ea"/>
                        <a:cs typeface="+mn-cs"/>
                      </a:endParaRPr>
                    </a:p>
                  </a:txBody>
                  <a:tcPr marL="5250" marR="5250" marT="5250" marB="0" anchor="ctr">
                    <a:noFill/>
                  </a:tcPr>
                </a:tc>
                <a:extLst>
                  <a:ext uri="{0D108BD9-81ED-4DB2-BD59-A6C34878D82A}">
                    <a16:rowId xmlns:a16="http://schemas.microsoft.com/office/drawing/2014/main" val="1741236972"/>
                  </a:ext>
                </a:extLst>
              </a:tr>
            </a:tbl>
          </a:graphicData>
        </a:graphic>
      </p:graphicFrame>
      <p:sp>
        <p:nvSpPr>
          <p:cNvPr id="28" name="テキスト ボックス 27">
            <a:extLst>
              <a:ext uri="{FF2B5EF4-FFF2-40B4-BE49-F238E27FC236}">
                <a16:creationId xmlns:a16="http://schemas.microsoft.com/office/drawing/2014/main" id="{334FF834-CB88-AF91-40F2-FEA71D81659F}"/>
              </a:ext>
            </a:extLst>
          </p:cNvPr>
          <p:cNvSpPr txBox="1"/>
          <p:nvPr/>
        </p:nvSpPr>
        <p:spPr>
          <a:xfrm>
            <a:off x="447018" y="5158971"/>
            <a:ext cx="1569660" cy="276999"/>
          </a:xfrm>
          <a:prstGeom prst="rect">
            <a:avLst/>
          </a:prstGeom>
          <a:noFill/>
        </p:spPr>
        <p:txBody>
          <a:bodyPr wrap="none" rtlCol="0">
            <a:spAutoFit/>
          </a:bodyPr>
          <a:lstStyle/>
          <a:p>
            <a:r>
              <a:rPr kumimoji="1" lang="ja-JP" altLang="en-US" sz="1200"/>
              <a:t>▼対象商品について</a:t>
            </a:r>
          </a:p>
        </p:txBody>
      </p:sp>
      <p:sp>
        <p:nvSpPr>
          <p:cNvPr id="5" name="テキスト ボックス 4">
            <a:extLst>
              <a:ext uri="{FF2B5EF4-FFF2-40B4-BE49-F238E27FC236}">
                <a16:creationId xmlns:a16="http://schemas.microsoft.com/office/drawing/2014/main" id="{7327667A-9114-3BC6-BAC4-7EDBFCDD70F6}"/>
              </a:ext>
            </a:extLst>
          </p:cNvPr>
          <p:cNvSpPr txBox="1"/>
          <p:nvPr/>
        </p:nvSpPr>
        <p:spPr>
          <a:xfrm>
            <a:off x="5249335" y="6452111"/>
            <a:ext cx="3000586" cy="307777"/>
          </a:xfrm>
          <a:prstGeom prst="rect">
            <a:avLst/>
          </a:prstGeom>
          <a:noFill/>
        </p:spPr>
        <p:txBody>
          <a:bodyPr wrap="square">
            <a:spAutoFit/>
          </a:bodyPr>
          <a:lstStyle/>
          <a:p>
            <a:r>
              <a:rPr lang="en-US" altLang="ja-JP" sz="700" b="0" i="0">
                <a:solidFill>
                  <a:srgbClr val="1D1C1D"/>
                </a:solidFill>
                <a:effectLst/>
                <a:latin typeface="Monaco"/>
              </a:rPr>
              <a:t>※</a:t>
            </a:r>
            <a:r>
              <a:rPr lang="ja-JP" altLang="en-US" sz="700" b="0" i="0">
                <a:solidFill>
                  <a:srgbClr val="1D1C1D"/>
                </a:solidFill>
                <a:effectLst/>
                <a:latin typeface="Monaco"/>
              </a:rPr>
              <a:t>・アンケート提示用の広告素材はスマホ素材のみ</a:t>
            </a:r>
            <a:r>
              <a:rPr lang="en-US" altLang="ja-JP" sz="700" b="0" i="0">
                <a:solidFill>
                  <a:srgbClr val="1D1C1D"/>
                </a:solidFill>
                <a:effectLst/>
                <a:latin typeface="Monaco"/>
              </a:rPr>
              <a:t>1</a:t>
            </a:r>
            <a:r>
              <a:rPr lang="ja-JP" altLang="en-US" sz="700">
                <a:solidFill>
                  <a:srgbClr val="1D1C1D"/>
                </a:solidFill>
                <a:latin typeface="Monaco"/>
              </a:rPr>
              <a:t>種類</a:t>
            </a:r>
            <a:r>
              <a:rPr lang="ja-JP" altLang="en-US" sz="700" b="0" i="0">
                <a:solidFill>
                  <a:srgbClr val="1D1C1D"/>
                </a:solidFill>
                <a:effectLst/>
                <a:latin typeface="Monaco"/>
              </a:rPr>
              <a:t>となります。</a:t>
            </a:r>
            <a:endParaRPr lang="en-US" altLang="ja-JP" sz="700" b="0" i="0">
              <a:solidFill>
                <a:srgbClr val="1D1C1D"/>
              </a:solidFill>
              <a:effectLst/>
              <a:latin typeface="Monaco"/>
            </a:endParaRPr>
          </a:p>
          <a:p>
            <a:r>
              <a:rPr lang="ja-JP" altLang="en-US" sz="700" b="0" i="0">
                <a:solidFill>
                  <a:srgbClr val="1D1C1D"/>
                </a:solidFill>
                <a:effectLst/>
                <a:latin typeface="Monaco"/>
              </a:rPr>
              <a:t>　・デバイスごとの結果はレポートにて</a:t>
            </a:r>
            <a:r>
              <a:rPr lang="ja-JP" altLang="en-US" sz="700">
                <a:solidFill>
                  <a:srgbClr val="1D1C1D"/>
                </a:solidFill>
                <a:latin typeface="Monaco"/>
              </a:rPr>
              <a:t>表示されません。</a:t>
            </a:r>
            <a:endParaRPr lang="ja-JP" altLang="en-US" sz="700"/>
          </a:p>
        </p:txBody>
      </p:sp>
      <p:graphicFrame>
        <p:nvGraphicFramePr>
          <p:cNvPr id="4" name="表 3">
            <a:extLst>
              <a:ext uri="{FF2B5EF4-FFF2-40B4-BE49-F238E27FC236}">
                <a16:creationId xmlns:a16="http://schemas.microsoft.com/office/drawing/2014/main" id="{B497BD54-1E14-FAEC-4B2B-B6950F0274C5}"/>
              </a:ext>
            </a:extLst>
          </p:cNvPr>
          <p:cNvGraphicFramePr>
            <a:graphicFrameLocks noGrp="1"/>
          </p:cNvGraphicFramePr>
          <p:nvPr>
            <p:extLst>
              <p:ext uri="{D42A27DB-BD31-4B8C-83A1-F6EECF244321}">
                <p14:modId xmlns:p14="http://schemas.microsoft.com/office/powerpoint/2010/main" val="501557409"/>
              </p:ext>
            </p:extLst>
          </p:nvPr>
        </p:nvGraphicFramePr>
        <p:xfrm>
          <a:off x="555391" y="2684974"/>
          <a:ext cx="4211806" cy="2181147"/>
        </p:xfrm>
        <a:graphic>
          <a:graphicData uri="http://schemas.openxmlformats.org/drawingml/2006/table">
            <a:tbl>
              <a:tblPr firstCol="1" bandRow="1"/>
              <a:tblGrid>
                <a:gridCol w="687528">
                  <a:extLst>
                    <a:ext uri="{9D8B030D-6E8A-4147-A177-3AD203B41FA5}">
                      <a16:colId xmlns:a16="http://schemas.microsoft.com/office/drawing/2014/main" val="1139432793"/>
                    </a:ext>
                  </a:extLst>
                </a:gridCol>
                <a:gridCol w="3524278">
                  <a:extLst>
                    <a:ext uri="{9D8B030D-6E8A-4147-A177-3AD203B41FA5}">
                      <a16:colId xmlns:a16="http://schemas.microsoft.com/office/drawing/2014/main" val="2464734719"/>
                    </a:ext>
                  </a:extLst>
                </a:gridCol>
              </a:tblGrid>
              <a:tr h="15457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endParaRPr kumimoji="1" lang="ja-JP" altLang="en-US" sz="600" b="1" kern="1200" dirty="0">
                        <a:solidFill>
                          <a:schemeClr val="bg1"/>
                        </a:solidFill>
                        <a:latin typeface="メイリオ" panose="020B0604030504040204" pitchFamily="50" charset="-128"/>
                        <a:ea typeface="メイリオ" panose="020B0604030504040204" pitchFamily="50" charset="-128"/>
                        <a:cs typeface="+mn-cs"/>
                      </a:endParaRP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ブランドリフト調査</a:t>
                      </a:r>
                      <a:r>
                        <a:rPr kumimoji="1" lang="ja-JP" altLang="en-US" sz="800" b="1" kern="1200" dirty="0">
                          <a:solidFill>
                            <a:schemeClr val="bg1"/>
                          </a:solidFill>
                          <a:latin typeface="メイリオ" panose="020B0604030504040204" pitchFamily="50" charset="-128"/>
                          <a:ea typeface="メイリオ" panose="020B0604030504040204" pitchFamily="50" charset="-128"/>
                          <a:cs typeface="+mn-cs"/>
                        </a:rPr>
                        <a:t>（</a:t>
                      </a:r>
                      <a:r>
                        <a:rPr kumimoji="1" lang="en-US" altLang="ja-JP" sz="800" b="1" kern="1200" dirty="0">
                          <a:solidFill>
                            <a:schemeClr val="bg1"/>
                          </a:solidFill>
                          <a:latin typeface="メイリオ" panose="020B0604030504040204" pitchFamily="50" charset="-128"/>
                          <a:ea typeface="メイリオ" panose="020B0604030504040204" pitchFamily="50" charset="-128"/>
                          <a:cs typeface="+mn-cs"/>
                        </a:rPr>
                        <a:t>LINE</a:t>
                      </a:r>
                      <a:r>
                        <a:rPr kumimoji="1" lang="ja-JP" altLang="en-US" sz="800" b="1" kern="1200" dirty="0">
                          <a:solidFill>
                            <a:schemeClr val="bg1"/>
                          </a:solidFill>
                          <a:latin typeface="メイリオ" panose="020B0604030504040204" pitchFamily="50" charset="-128"/>
                          <a:ea typeface="メイリオ" panose="020B0604030504040204" pitchFamily="50" charset="-128"/>
                          <a:cs typeface="+mn-cs"/>
                        </a:rPr>
                        <a:t>リサーチ）</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3425370486"/>
                  </a:ext>
                </a:extLst>
              </a:tr>
              <a:tr h="128267">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調査方式</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en-US" altLang="ja-JP" sz="800" b="0" i="0" u="none" strike="noStrike" dirty="0">
                          <a:solidFill>
                            <a:srgbClr val="0D0D0D"/>
                          </a:solidFill>
                          <a:effectLst/>
                          <a:latin typeface="Meiryo" panose="020B0604030504040204" pitchFamily="34" charset="-128"/>
                          <a:ea typeface="Meiryo" panose="020B0604030504040204" pitchFamily="34" charset="-128"/>
                        </a:rPr>
                        <a:t>LINE</a:t>
                      </a:r>
                      <a:r>
                        <a:rPr lang="ja-JP" altLang="en-US" sz="800" b="0" i="0" u="none" strike="noStrike">
                          <a:solidFill>
                            <a:srgbClr val="0D0D0D"/>
                          </a:solidFill>
                          <a:effectLst/>
                          <a:latin typeface="Meiryo" panose="020B0604030504040204" pitchFamily="34" charset="-128"/>
                          <a:ea typeface="Meiryo" panose="020B0604030504040204" pitchFamily="34" charset="-128"/>
                        </a:rPr>
                        <a:t>リサーチに</a:t>
                      </a:r>
                      <a:r>
                        <a:rPr lang="ja-JP" altLang="en-US" sz="800" b="0" i="0" u="none" strike="noStrike" dirty="0">
                          <a:solidFill>
                            <a:srgbClr val="0D0D0D"/>
                          </a:solidFill>
                          <a:effectLst/>
                          <a:latin typeface="Meiryo" panose="020B0604030504040204" pitchFamily="34" charset="-128"/>
                          <a:ea typeface="Meiryo" panose="020B0604030504040204" pitchFamily="34" charset="-128"/>
                        </a:rPr>
                        <a:t>よるアンケート調査</a:t>
                      </a: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99741015"/>
                  </a:ext>
                </a:extLst>
              </a:tr>
              <a:tr h="128267">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調査期間</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ja-JP" altLang="en-US" sz="800" b="0" i="0" u="none" strike="noStrike" dirty="0">
                          <a:solidFill>
                            <a:srgbClr val="0D0D0D"/>
                          </a:solidFill>
                          <a:effectLst/>
                          <a:latin typeface="Meiryo" panose="020B0604030504040204" pitchFamily="34" charset="-128"/>
                          <a:ea typeface="Meiryo" panose="020B0604030504040204" pitchFamily="34" charset="-128"/>
                        </a:rPr>
                        <a:t>掲載終了</a:t>
                      </a:r>
                      <a:r>
                        <a:rPr lang="en-US" altLang="ja-JP" sz="800" b="0" i="0" u="none" strike="noStrike" dirty="0">
                          <a:solidFill>
                            <a:srgbClr val="0D0D0D"/>
                          </a:solidFill>
                          <a:effectLst/>
                          <a:latin typeface="Meiryo" panose="020B0604030504040204" pitchFamily="34" charset="-128"/>
                          <a:ea typeface="Meiryo" panose="020B0604030504040204" pitchFamily="34" charset="-128"/>
                        </a:rPr>
                        <a:t>4</a:t>
                      </a:r>
                      <a:r>
                        <a:rPr lang="ja-JP" altLang="en-US" sz="800" b="0" i="0" u="none" strike="noStrike" dirty="0">
                          <a:solidFill>
                            <a:srgbClr val="0D0D0D"/>
                          </a:solidFill>
                          <a:effectLst/>
                          <a:latin typeface="Meiryo" panose="020B0604030504040204" pitchFamily="34" charset="-128"/>
                          <a:ea typeface="Meiryo" panose="020B0604030504040204" pitchFamily="34" charset="-128"/>
                        </a:rPr>
                        <a:t>営業日後頃からアンケート開始</a:t>
                      </a: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79221309"/>
                  </a:ext>
                </a:extLst>
              </a:tr>
              <a:tr h="128267">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調査対象者</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en-US" altLang="ja-JP" sz="800" b="0" i="0" u="none" strike="noStrike" dirty="0">
                          <a:solidFill>
                            <a:srgbClr val="0D0D0D"/>
                          </a:solidFill>
                          <a:effectLst/>
                          <a:latin typeface="Meiryo" panose="020B0604030504040204" pitchFamily="34" charset="-128"/>
                          <a:ea typeface="Meiryo" panose="020B0604030504040204" pitchFamily="34" charset="-128"/>
                        </a:rPr>
                        <a:t>LINE</a:t>
                      </a:r>
                      <a:r>
                        <a:rPr lang="ja-JP" altLang="en-US" sz="800" b="0" i="0" u="none" strike="noStrike" dirty="0">
                          <a:solidFill>
                            <a:srgbClr val="0D0D0D"/>
                          </a:solidFill>
                          <a:effectLst/>
                          <a:latin typeface="Meiryo" panose="020B0604030504040204" pitchFamily="34" charset="-128"/>
                          <a:ea typeface="Meiryo" panose="020B0604030504040204" pitchFamily="34" charset="-128"/>
                        </a:rPr>
                        <a:t>リサーチモニター</a:t>
                      </a: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02917193"/>
                  </a:ext>
                </a:extLst>
              </a:tr>
              <a:tr h="1074724">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 設問数</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en-US" altLang="ja-JP" sz="800" b="0" i="0" u="none" strike="noStrike" dirty="0">
                          <a:solidFill>
                            <a:srgbClr val="0D0D0D"/>
                          </a:solidFill>
                          <a:effectLst/>
                          <a:latin typeface="Meiryo" panose="020B0604030504040204" pitchFamily="34" charset="-128"/>
                          <a:ea typeface="Meiryo" panose="020B0604030504040204" pitchFamily="34" charset="-128"/>
                        </a:rPr>
                        <a:t>9</a:t>
                      </a:r>
                      <a:r>
                        <a:rPr lang="ja-JP" altLang="en-US" sz="800" b="0" i="0" u="none" strike="noStrike" dirty="0">
                          <a:solidFill>
                            <a:srgbClr val="0D0D0D"/>
                          </a:solidFill>
                          <a:effectLst/>
                          <a:latin typeface="Meiryo" panose="020B0604030504040204" pitchFamily="34" charset="-128"/>
                          <a:ea typeface="Meiryo" panose="020B0604030504040204" pitchFamily="34" charset="-128"/>
                        </a:rPr>
                        <a:t>問</a:t>
                      </a:r>
                      <a:br>
                        <a:rPr lang="ja-JP" altLang="en-US" sz="800" b="0" i="0" u="none" strike="noStrike" dirty="0">
                          <a:solidFill>
                            <a:srgbClr val="0D0D0D"/>
                          </a:solidFill>
                          <a:effectLst/>
                          <a:latin typeface="Meiryo" panose="020B0604030504040204" pitchFamily="34" charset="-128"/>
                          <a:ea typeface="Meiryo" panose="020B0604030504040204" pitchFamily="34" charset="-128"/>
                        </a:rPr>
                      </a:br>
                      <a:r>
                        <a:rPr lang="en-US" altLang="ja-JP" sz="800" b="0" i="0" u="none" strike="noStrike" dirty="0">
                          <a:solidFill>
                            <a:srgbClr val="0D0D0D"/>
                          </a:solidFill>
                          <a:effectLst/>
                          <a:latin typeface="Meiryo" panose="020B0604030504040204" pitchFamily="34" charset="-128"/>
                          <a:ea typeface="Meiryo" panose="020B0604030504040204" pitchFamily="34" charset="-128"/>
                        </a:rPr>
                        <a:t>【</a:t>
                      </a:r>
                      <a:r>
                        <a:rPr lang="ja-JP" altLang="en-US" sz="800" b="0" i="0" u="none" strike="noStrike" dirty="0">
                          <a:solidFill>
                            <a:srgbClr val="0D0D0D"/>
                          </a:solidFill>
                          <a:effectLst/>
                          <a:latin typeface="Meiryo" panose="020B0604030504040204" pitchFamily="34" charset="-128"/>
                          <a:ea typeface="Meiryo" panose="020B0604030504040204" pitchFamily="34" charset="-128"/>
                        </a:rPr>
                        <a:t>必須</a:t>
                      </a:r>
                      <a:r>
                        <a:rPr lang="en-US" altLang="ja-JP" sz="800" b="0" i="0" u="none" strike="noStrike" dirty="0">
                          <a:solidFill>
                            <a:srgbClr val="0D0D0D"/>
                          </a:solidFill>
                          <a:effectLst/>
                          <a:latin typeface="Meiryo" panose="020B0604030504040204" pitchFamily="34" charset="-128"/>
                          <a:ea typeface="Meiryo" panose="020B0604030504040204" pitchFamily="34" charset="-128"/>
                        </a:rPr>
                        <a:t>8</a:t>
                      </a:r>
                      <a:r>
                        <a:rPr lang="ja-JP" altLang="en-US" sz="800" b="0" i="0" u="none" strike="noStrike" dirty="0">
                          <a:solidFill>
                            <a:srgbClr val="0D0D0D"/>
                          </a:solidFill>
                          <a:effectLst/>
                          <a:latin typeface="Meiryo" panose="020B0604030504040204" pitchFamily="34" charset="-128"/>
                          <a:ea typeface="Meiryo" panose="020B0604030504040204" pitchFamily="34" charset="-128"/>
                        </a:rPr>
                        <a:t>問</a:t>
                      </a:r>
                      <a:r>
                        <a:rPr lang="en-US" altLang="ja-JP" sz="800" b="0" i="0" u="none" strike="noStrike" dirty="0">
                          <a:solidFill>
                            <a:srgbClr val="0D0D0D"/>
                          </a:solidFill>
                          <a:effectLst/>
                          <a:latin typeface="Meiryo" panose="020B0604030504040204" pitchFamily="34" charset="-128"/>
                          <a:ea typeface="Meiryo" panose="020B0604030504040204" pitchFamily="34" charset="-128"/>
                        </a:rPr>
                        <a:t>】</a:t>
                      </a:r>
                    </a:p>
                    <a:p>
                      <a:pPr algn="l" rtl="0" fontAlgn="t"/>
                      <a:r>
                        <a:rPr lang="ja-JP" altLang="en-US" sz="800" b="0" i="0" u="none" strike="noStrike" dirty="0">
                          <a:solidFill>
                            <a:srgbClr val="0D0D0D"/>
                          </a:solidFill>
                          <a:effectLst/>
                          <a:latin typeface="Meiryo" panose="020B0604030504040204" pitchFamily="34" charset="-128"/>
                          <a:ea typeface="Meiryo" panose="020B0604030504040204" pitchFamily="34" charset="-128"/>
                        </a:rPr>
                        <a:t>広告認知、商品・サービスの想起順 </a:t>
                      </a:r>
                      <a:r>
                        <a:rPr lang="en-US" altLang="ja-JP" sz="800" b="0" i="0" u="none" strike="noStrike" dirty="0">
                          <a:solidFill>
                            <a:srgbClr val="0D0D0D"/>
                          </a:solidFill>
                          <a:effectLst/>
                          <a:latin typeface="Meiryo" panose="020B0604030504040204" pitchFamily="34" charset="-128"/>
                          <a:ea typeface="Meiryo" panose="020B0604030504040204" pitchFamily="34" charset="-128"/>
                        </a:rPr>
                        <a:t>or </a:t>
                      </a:r>
                      <a:r>
                        <a:rPr lang="ja-JP" altLang="en-US" sz="800" b="0" i="0" u="none" strike="noStrike" dirty="0">
                          <a:solidFill>
                            <a:srgbClr val="0D0D0D"/>
                          </a:solidFill>
                          <a:effectLst/>
                          <a:latin typeface="Meiryo" panose="020B0604030504040204" pitchFamily="34" charset="-128"/>
                          <a:ea typeface="Meiryo" panose="020B0604030504040204" pitchFamily="34" charset="-128"/>
                        </a:rPr>
                        <a:t>商品・サービスの認知、</a:t>
                      </a:r>
                      <a:endParaRPr lang="en-US" altLang="ja-JP" sz="800" b="0" i="0" u="none" strike="noStrike" dirty="0">
                        <a:solidFill>
                          <a:srgbClr val="0D0D0D"/>
                        </a:solidFill>
                        <a:effectLst/>
                        <a:latin typeface="Meiryo" panose="020B0604030504040204" pitchFamily="34" charset="-128"/>
                        <a:ea typeface="Meiryo" panose="020B0604030504040204" pitchFamily="34" charset="-128"/>
                      </a:endParaRPr>
                    </a:p>
                    <a:p>
                      <a:pPr algn="l" rtl="0" fontAlgn="t"/>
                      <a:r>
                        <a:rPr lang="ja-JP" altLang="en-US" sz="800" b="0" i="0" u="none" strike="noStrike" dirty="0">
                          <a:solidFill>
                            <a:srgbClr val="0D0D0D"/>
                          </a:solidFill>
                          <a:effectLst/>
                          <a:latin typeface="Meiryo" panose="020B0604030504040204" pitchFamily="34" charset="-128"/>
                          <a:ea typeface="Meiryo" panose="020B0604030504040204" pitchFamily="34" charset="-128"/>
                        </a:rPr>
                        <a:t>商品・サービスへの興味、商品・サービスへの好意、</a:t>
                      </a:r>
                      <a:endParaRPr lang="en-US" altLang="ja-JP" sz="800" b="0" i="0" u="none" strike="noStrike" dirty="0">
                        <a:solidFill>
                          <a:srgbClr val="0D0D0D"/>
                        </a:solidFill>
                        <a:effectLst/>
                        <a:latin typeface="Meiryo" panose="020B0604030504040204" pitchFamily="34" charset="-128"/>
                        <a:ea typeface="Meiryo" panose="020B0604030504040204" pitchFamily="34" charset="-128"/>
                      </a:endParaRPr>
                    </a:p>
                    <a:p>
                      <a:pPr algn="l" rtl="0" fontAlgn="t"/>
                      <a:r>
                        <a:rPr lang="ja-JP" altLang="en-US" sz="800" b="0" i="0" u="none" strike="noStrike" dirty="0">
                          <a:solidFill>
                            <a:srgbClr val="0D0D0D"/>
                          </a:solidFill>
                          <a:effectLst/>
                          <a:latin typeface="Meiryo" panose="020B0604030504040204" pitchFamily="34" charset="-128"/>
                          <a:ea typeface="Meiryo" panose="020B0604030504040204" pitchFamily="34" charset="-128"/>
                        </a:rPr>
                        <a:t>商品・サービスの購入・利用意向、商品・サービスの最購入・利用意向、</a:t>
                      </a:r>
                      <a:endParaRPr lang="en-US" altLang="ja-JP" sz="800" b="0" i="0" u="none" strike="noStrike" dirty="0">
                        <a:solidFill>
                          <a:srgbClr val="0D0D0D"/>
                        </a:solidFill>
                        <a:effectLst/>
                        <a:latin typeface="Meiryo" panose="020B0604030504040204" pitchFamily="34" charset="-128"/>
                        <a:ea typeface="Meiryo" panose="020B0604030504040204" pitchFamily="34" charset="-128"/>
                      </a:endParaRPr>
                    </a:p>
                    <a:p>
                      <a:pPr algn="l" rtl="0" fontAlgn="t"/>
                      <a:r>
                        <a:rPr lang="ja-JP" altLang="en-US" sz="800" b="0" i="0" u="none" strike="noStrike" dirty="0">
                          <a:solidFill>
                            <a:srgbClr val="0D0D0D"/>
                          </a:solidFill>
                          <a:effectLst/>
                          <a:latin typeface="Meiryo" panose="020B0604030504040204" pitchFamily="34" charset="-128"/>
                          <a:ea typeface="Meiryo" panose="020B0604030504040204" pitchFamily="34" charset="-128"/>
                        </a:rPr>
                        <a:t>直近</a:t>
                      </a:r>
                      <a:r>
                        <a:rPr lang="en-US" altLang="ja-JP" sz="800" b="0" i="0" u="none" strike="noStrike" dirty="0">
                          <a:solidFill>
                            <a:srgbClr val="0D0D0D"/>
                          </a:solidFill>
                          <a:effectLst/>
                          <a:latin typeface="Meiryo" panose="020B0604030504040204" pitchFamily="34" charset="-128"/>
                          <a:ea typeface="Meiryo" panose="020B0604030504040204" pitchFamily="34" charset="-128"/>
                        </a:rPr>
                        <a:t>1</a:t>
                      </a:r>
                      <a:r>
                        <a:rPr lang="ja-JP" altLang="en-US" sz="800" b="0" i="0" u="none" strike="noStrike" dirty="0">
                          <a:solidFill>
                            <a:srgbClr val="0D0D0D"/>
                          </a:solidFill>
                          <a:effectLst/>
                          <a:latin typeface="Meiryo" panose="020B0604030504040204" pitchFamily="34" charset="-128"/>
                          <a:ea typeface="Meiryo" panose="020B0604030504040204" pitchFamily="34" charset="-128"/>
                        </a:rPr>
                        <a:t>カ月の行動、クリエイティブ評価</a:t>
                      </a:r>
                    </a:p>
                    <a:p>
                      <a:pPr algn="l" rtl="0" fontAlgn="t"/>
                      <a:endParaRPr lang="ja-JP" altLang="en-US" sz="800" b="0" i="0" u="none" strike="noStrike" dirty="0">
                        <a:solidFill>
                          <a:srgbClr val="0D0D0D"/>
                        </a:solidFill>
                        <a:effectLst/>
                        <a:latin typeface="Meiryo" panose="020B0604030504040204" pitchFamily="34" charset="-128"/>
                        <a:ea typeface="Meiryo" panose="020B0604030504040204" pitchFamily="34" charset="-128"/>
                      </a:endParaRPr>
                    </a:p>
                    <a:p>
                      <a:pPr algn="l" rtl="0" fontAlgn="t"/>
                      <a:r>
                        <a:rPr lang="en-US" altLang="ja-JP" sz="800" b="0" i="0" u="none" strike="noStrike" dirty="0">
                          <a:solidFill>
                            <a:srgbClr val="0D0D0D"/>
                          </a:solidFill>
                          <a:effectLst/>
                          <a:latin typeface="Meiryo" panose="020B0604030504040204" pitchFamily="34" charset="-128"/>
                          <a:ea typeface="Meiryo" panose="020B0604030504040204" pitchFamily="34" charset="-128"/>
                        </a:rPr>
                        <a:t>【</a:t>
                      </a:r>
                      <a:r>
                        <a:rPr lang="ja-JP" altLang="en-US" sz="800" b="0" i="0" u="none" strike="noStrike" dirty="0">
                          <a:solidFill>
                            <a:srgbClr val="0D0D0D"/>
                          </a:solidFill>
                          <a:effectLst/>
                          <a:latin typeface="Meiryo" panose="020B0604030504040204" pitchFamily="34" charset="-128"/>
                          <a:ea typeface="Meiryo" panose="020B0604030504040204" pitchFamily="34" charset="-128"/>
                        </a:rPr>
                        <a:t>オプション</a:t>
                      </a:r>
                      <a:r>
                        <a:rPr lang="en-US" altLang="ja-JP" sz="800" b="0" i="0" u="none" strike="noStrike" dirty="0">
                          <a:solidFill>
                            <a:srgbClr val="0D0D0D"/>
                          </a:solidFill>
                          <a:effectLst/>
                          <a:latin typeface="Meiryo" panose="020B0604030504040204" pitchFamily="34" charset="-128"/>
                          <a:ea typeface="Meiryo" panose="020B0604030504040204" pitchFamily="34" charset="-128"/>
                        </a:rPr>
                        <a:t>1</a:t>
                      </a:r>
                      <a:r>
                        <a:rPr lang="ja-JP" altLang="en-US" sz="800" b="0" i="0" u="none" strike="noStrike" dirty="0">
                          <a:solidFill>
                            <a:srgbClr val="0D0D0D"/>
                          </a:solidFill>
                          <a:effectLst/>
                          <a:latin typeface="Meiryo" panose="020B0604030504040204" pitchFamily="34" charset="-128"/>
                          <a:ea typeface="Meiryo" panose="020B0604030504040204" pitchFamily="34" charset="-128"/>
                        </a:rPr>
                        <a:t>問</a:t>
                      </a:r>
                      <a:r>
                        <a:rPr lang="en-US" altLang="ja-JP" sz="800" b="0" i="0" u="none" strike="noStrike" dirty="0">
                          <a:solidFill>
                            <a:srgbClr val="0D0D0D"/>
                          </a:solidFill>
                          <a:effectLst/>
                          <a:latin typeface="Meiryo" panose="020B0604030504040204" pitchFamily="34" charset="-128"/>
                          <a:ea typeface="Meiryo" panose="020B0604030504040204" pitchFamily="34" charset="-128"/>
                        </a:rPr>
                        <a:t>】</a:t>
                      </a:r>
                    </a:p>
                    <a:p>
                      <a:pPr algn="l" rtl="0" fontAlgn="t"/>
                      <a:r>
                        <a:rPr lang="ja-JP" altLang="en-US" sz="800" b="0" i="0" u="none" strike="noStrike" dirty="0">
                          <a:solidFill>
                            <a:srgbClr val="0D0D0D"/>
                          </a:solidFill>
                          <a:effectLst/>
                          <a:latin typeface="Meiryo" panose="020B0604030504040204" pitchFamily="34" charset="-128"/>
                          <a:ea typeface="Meiryo" panose="020B0604030504040204" pitchFamily="34" charset="-128"/>
                        </a:rPr>
                        <a:t>メッセージ連想</a:t>
                      </a:r>
                      <a:endParaRPr lang="ja-JP" sz="800" b="0" i="0" noProof="0" dirty="0">
                        <a:solidFill>
                          <a:srgbClr val="0D0D0D"/>
                        </a:solidFill>
                        <a:latin typeface="Meiryo" panose="020B0604030504040204" pitchFamily="34" charset="-128"/>
                        <a:ea typeface="Meiryo" panose="020B0604030504040204" pitchFamily="34" charset="-128"/>
                      </a:endParaRP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21301050"/>
                  </a:ext>
                </a:extLst>
              </a:tr>
              <a:tr h="128267">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サンプル数</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ja-JP" altLang="en-US" sz="800" b="0" i="0" u="none" strike="noStrike" dirty="0">
                          <a:solidFill>
                            <a:srgbClr val="0D0D0D"/>
                          </a:solidFill>
                          <a:effectLst/>
                          <a:latin typeface="Meiryo" panose="020B0604030504040204" pitchFamily="34" charset="-128"/>
                          <a:ea typeface="Meiryo" panose="020B0604030504040204" pitchFamily="34" charset="-128"/>
                        </a:rPr>
                        <a:t>約</a:t>
                      </a:r>
                      <a:r>
                        <a:rPr lang="en-US" altLang="ja-JP" sz="800" b="0" i="0" u="none" strike="noStrike" dirty="0">
                          <a:solidFill>
                            <a:srgbClr val="0D0D0D"/>
                          </a:solidFill>
                          <a:effectLst/>
                          <a:latin typeface="Meiryo" panose="020B0604030504040204" pitchFamily="34" charset="-128"/>
                          <a:ea typeface="Meiryo" panose="020B0604030504040204" pitchFamily="34" charset="-128"/>
                        </a:rPr>
                        <a:t>1,000</a:t>
                      </a:r>
                      <a:endParaRPr lang="en" sz="800" b="0" i="0" u="none" strike="noStrike" dirty="0">
                        <a:solidFill>
                          <a:srgbClr val="0D0D0D"/>
                        </a:solidFill>
                        <a:effectLst/>
                        <a:latin typeface="Meiryo" panose="020B0604030504040204" pitchFamily="34" charset="-128"/>
                        <a:ea typeface="Meiryo" panose="020B0604030504040204" pitchFamily="34" charset="-128"/>
                      </a:endParaRP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149018743"/>
                  </a:ext>
                </a:extLst>
              </a:tr>
              <a:tr h="128267">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集計軸</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ja-JP" altLang="en-US" sz="800" b="0" i="0" u="none" strike="noStrike" dirty="0">
                          <a:solidFill>
                            <a:srgbClr val="0D0D0D"/>
                          </a:solidFill>
                          <a:effectLst/>
                          <a:latin typeface="Meiryo" panose="020B0604030504040204" pitchFamily="34" charset="-128"/>
                          <a:ea typeface="Meiryo" panose="020B0604030504040204" pitchFamily="34" charset="-128"/>
                        </a:rPr>
                        <a:t>全体・性別・年代別など</a:t>
                      </a: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866735851"/>
                  </a:ext>
                </a:extLst>
              </a:tr>
              <a:tr h="128267">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レポート納品</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ja-JP" altLang="en-US" sz="800" b="0" i="0" u="none" strike="noStrike" dirty="0">
                          <a:solidFill>
                            <a:srgbClr val="0D0D0D"/>
                          </a:solidFill>
                          <a:effectLst/>
                          <a:latin typeface="Meiryo" panose="020B0604030504040204" pitchFamily="34" charset="-128"/>
                          <a:ea typeface="Meiryo" panose="020B0604030504040204" pitchFamily="34" charset="-128"/>
                        </a:rPr>
                        <a:t>広告配信終了から約</a:t>
                      </a:r>
                      <a:r>
                        <a:rPr lang="en-US" altLang="ja-JP" sz="800" b="0" i="0" u="none" strike="noStrike" dirty="0">
                          <a:solidFill>
                            <a:srgbClr val="0D0D0D"/>
                          </a:solidFill>
                          <a:effectLst/>
                          <a:latin typeface="Meiryo" panose="020B0604030504040204" pitchFamily="34" charset="-128"/>
                          <a:ea typeface="Meiryo" panose="020B0604030504040204" pitchFamily="34" charset="-128"/>
                        </a:rPr>
                        <a:t>15</a:t>
                      </a:r>
                      <a:r>
                        <a:rPr lang="ja-JP" altLang="en-US" sz="800" b="0" i="0" u="none" strike="noStrike" dirty="0">
                          <a:solidFill>
                            <a:srgbClr val="0D0D0D"/>
                          </a:solidFill>
                          <a:effectLst/>
                          <a:latin typeface="Meiryo" panose="020B0604030504040204" pitchFamily="34" charset="-128"/>
                          <a:ea typeface="Meiryo" panose="020B0604030504040204" pitchFamily="34" charset="-128"/>
                        </a:rPr>
                        <a:t>営業日が目安</a:t>
                      </a: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71052482"/>
                  </a:ext>
                </a:extLst>
              </a:tr>
              <a:tr h="128267">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調査実施</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en-US" altLang="ja-JP" sz="800" b="0" i="0" u="none" strike="noStrike" dirty="0">
                          <a:solidFill>
                            <a:srgbClr val="0D0D0D"/>
                          </a:solidFill>
                          <a:effectLst/>
                          <a:latin typeface="Meiryo" panose="020B0604030504040204" pitchFamily="34" charset="-128"/>
                          <a:ea typeface="Meiryo" panose="020B0604030504040204" pitchFamily="34" charset="-128"/>
                        </a:rPr>
                        <a:t>LINE</a:t>
                      </a:r>
                      <a:r>
                        <a:rPr lang="ja-JP" altLang="en-US" sz="800" b="0" i="0" u="none" strike="noStrike" dirty="0">
                          <a:solidFill>
                            <a:srgbClr val="0D0D0D"/>
                          </a:solidFill>
                          <a:effectLst/>
                          <a:latin typeface="Meiryo" panose="020B0604030504040204" pitchFamily="34" charset="-128"/>
                          <a:ea typeface="Meiryo" panose="020B0604030504040204" pitchFamily="34" charset="-128"/>
                        </a:rPr>
                        <a:t>ヤフー（</a:t>
                      </a:r>
                      <a:r>
                        <a:rPr lang="en-US" altLang="ja-JP" sz="800" b="0" i="0" u="none" strike="noStrike" dirty="0">
                          <a:solidFill>
                            <a:srgbClr val="0D0D0D"/>
                          </a:solidFill>
                          <a:effectLst/>
                          <a:latin typeface="Meiryo" panose="020B0604030504040204" pitchFamily="34" charset="-128"/>
                          <a:ea typeface="Meiryo" panose="020B0604030504040204" pitchFamily="34" charset="-128"/>
                        </a:rPr>
                        <a:t>LINE</a:t>
                      </a:r>
                      <a:r>
                        <a:rPr lang="ja-JP" altLang="en-US" sz="800" b="0" i="0" u="none" strike="noStrike" dirty="0">
                          <a:solidFill>
                            <a:srgbClr val="0D0D0D"/>
                          </a:solidFill>
                          <a:effectLst/>
                          <a:latin typeface="Meiryo" panose="020B0604030504040204" pitchFamily="34" charset="-128"/>
                          <a:ea typeface="Meiryo" panose="020B0604030504040204" pitchFamily="34" charset="-128"/>
                        </a:rPr>
                        <a:t>リサーチ）</a:t>
                      </a: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03197661"/>
                  </a:ext>
                </a:extLst>
              </a:tr>
            </a:tbl>
          </a:graphicData>
        </a:graphic>
      </p:graphicFrame>
      <p:graphicFrame>
        <p:nvGraphicFramePr>
          <p:cNvPr id="6" name="表 5">
            <a:extLst>
              <a:ext uri="{FF2B5EF4-FFF2-40B4-BE49-F238E27FC236}">
                <a16:creationId xmlns:a16="http://schemas.microsoft.com/office/drawing/2014/main" id="{80FBCA89-61DD-0530-9034-1D57D297A78E}"/>
              </a:ext>
            </a:extLst>
          </p:cNvPr>
          <p:cNvGraphicFramePr>
            <a:graphicFrameLocks noGrp="1"/>
          </p:cNvGraphicFramePr>
          <p:nvPr>
            <p:extLst>
              <p:ext uri="{D42A27DB-BD31-4B8C-83A1-F6EECF244321}">
                <p14:modId xmlns:p14="http://schemas.microsoft.com/office/powerpoint/2010/main" val="1004708992"/>
              </p:ext>
            </p:extLst>
          </p:nvPr>
        </p:nvGraphicFramePr>
        <p:xfrm>
          <a:off x="5100320" y="2683607"/>
          <a:ext cx="3149601" cy="2111909"/>
        </p:xfrm>
        <a:graphic>
          <a:graphicData uri="http://schemas.openxmlformats.org/drawingml/2006/table">
            <a:tbl>
              <a:tblPr firstCol="1" bandRow="1"/>
              <a:tblGrid>
                <a:gridCol w="659223">
                  <a:extLst>
                    <a:ext uri="{9D8B030D-6E8A-4147-A177-3AD203B41FA5}">
                      <a16:colId xmlns:a16="http://schemas.microsoft.com/office/drawing/2014/main" val="1139432793"/>
                    </a:ext>
                  </a:extLst>
                </a:gridCol>
                <a:gridCol w="2490378">
                  <a:extLst>
                    <a:ext uri="{9D8B030D-6E8A-4147-A177-3AD203B41FA5}">
                      <a16:colId xmlns:a16="http://schemas.microsoft.com/office/drawing/2014/main" val="2464734719"/>
                    </a:ext>
                  </a:extLst>
                </a:gridCol>
              </a:tblGrid>
              <a:tr h="20242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endParaRPr kumimoji="1" lang="ja-JP" altLang="en-US" sz="600" b="1" kern="1200" dirty="0">
                        <a:solidFill>
                          <a:schemeClr val="bg1"/>
                        </a:solidFill>
                        <a:latin typeface="メイリオ" panose="020B0604030504040204" pitchFamily="50" charset="-128"/>
                        <a:ea typeface="メイリオ" panose="020B0604030504040204" pitchFamily="50" charset="-128"/>
                        <a:cs typeface="+mn-cs"/>
                      </a:endParaRP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i="0" u="none" strike="noStrike" kern="1200" cap="none" spc="0" normalizeH="0" baseline="0" noProof="0" dirty="0">
                          <a:ln>
                            <a:noFill/>
                          </a:ln>
                          <a:solidFill>
                            <a:schemeClr val="bg1"/>
                          </a:solidFill>
                          <a:effectLst/>
                          <a:uLnTx/>
                          <a:uFillTx/>
                          <a:latin typeface="メイリオ" panose="020B0604030504040204" pitchFamily="50" charset="-128"/>
                          <a:ea typeface="+mn-ea"/>
                          <a:cs typeface="+mn-cs"/>
                        </a:rPr>
                        <a:t>ブランドリフト調査（マクロミル）</a:t>
                      </a:r>
                      <a:endParaRPr kumimoji="1" lang="en-US" altLang="ja-JP" sz="800" b="1" i="0" u="none" strike="noStrike" kern="1200" cap="none" spc="0" normalizeH="0" baseline="0" noProof="0" dirty="0">
                        <a:ln>
                          <a:noFill/>
                        </a:ln>
                        <a:solidFill>
                          <a:schemeClr val="bg1"/>
                        </a:solidFill>
                        <a:effectLst/>
                        <a:uLnTx/>
                        <a:uFillTx/>
                        <a:latin typeface="メイリオ" panose="020B0604030504040204" pitchFamily="50" charset="-128"/>
                        <a:ea typeface="+mn-ea"/>
                        <a:cs typeface="+mn-cs"/>
                      </a:endParaRP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3425370486"/>
                  </a:ext>
                </a:extLst>
              </a:tr>
              <a:tr h="238685">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調査方式</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アンケート調査</a:t>
                      </a:r>
                      <a:endPar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99741015"/>
                  </a:ext>
                </a:extLst>
              </a:tr>
              <a:tr h="238685">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調査期間</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掲載終了</a:t>
                      </a:r>
                      <a:r>
                        <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4</a:t>
                      </a:r>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営業日後頃から開始</a:t>
                      </a:r>
                      <a:endParaRPr lang="ja-JP" altLang="en-US" sz="800" b="0" i="0" u="none" strike="noStrike" dirty="0">
                        <a:solidFill>
                          <a:srgbClr val="0D0D0D"/>
                        </a:solidFill>
                        <a:effectLst/>
                        <a:latin typeface="Meiryo" panose="020B0604030504040204" pitchFamily="34" charset="-128"/>
                        <a:ea typeface="Meiryo" panose="020B0604030504040204" pitchFamily="34" charset="-128"/>
                      </a:endParaRP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79221309"/>
                  </a:ext>
                </a:extLst>
              </a:tr>
              <a:tr h="238685">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調査対象者</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マクロミルモニター</a:t>
                      </a:r>
                      <a:endParaRPr lang="ja-JP" altLang="en-US" sz="800" b="0" i="0" u="none" strike="noStrike" dirty="0">
                        <a:solidFill>
                          <a:srgbClr val="0D0D0D"/>
                        </a:solidFill>
                        <a:effectLst/>
                        <a:latin typeface="Meiryo" panose="020B0604030504040204" pitchFamily="34" charset="-128"/>
                        <a:ea typeface="Meiryo" panose="020B0604030504040204" pitchFamily="34" charset="-128"/>
                      </a:endParaRP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02917193"/>
                  </a:ext>
                </a:extLst>
              </a:tr>
              <a:tr h="238685">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 設問数</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en-US" altLang="ja-JP" sz="800" b="0" i="0" u="none" strike="noStrike" dirty="0">
                          <a:solidFill>
                            <a:srgbClr val="0D0D0D"/>
                          </a:solidFill>
                          <a:effectLst/>
                          <a:latin typeface="Meiryo" panose="020B0604030504040204" pitchFamily="34" charset="-128"/>
                          <a:ea typeface="Meiryo" panose="020B0604030504040204" pitchFamily="34" charset="-128"/>
                        </a:rPr>
                        <a:t>9</a:t>
                      </a:r>
                      <a:r>
                        <a:rPr lang="ja-JP" altLang="en-US" sz="800" b="0" i="0" u="none" strike="noStrike" dirty="0">
                          <a:solidFill>
                            <a:srgbClr val="0D0D0D"/>
                          </a:solidFill>
                          <a:effectLst/>
                          <a:latin typeface="Meiryo" panose="020B0604030504040204" pitchFamily="34" charset="-128"/>
                          <a:ea typeface="Meiryo" panose="020B0604030504040204" pitchFamily="34" charset="-128"/>
                        </a:rPr>
                        <a:t>問</a:t>
                      </a:r>
                      <a:endParaRPr lang="ja-JP" sz="800" b="0" i="0" noProof="0" dirty="0">
                        <a:solidFill>
                          <a:srgbClr val="0D0D0D"/>
                        </a:solidFill>
                        <a:latin typeface="Meiryo" panose="020B0604030504040204" pitchFamily="34" charset="-128"/>
                        <a:ea typeface="Meiryo" panose="020B0604030504040204" pitchFamily="34" charset="-128"/>
                      </a:endParaRP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21301050"/>
                  </a:ext>
                </a:extLst>
              </a:tr>
              <a:tr h="238685">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サンプル数</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ja-JP" altLang="en-US" sz="800" b="0" i="0" u="none" strike="noStrike" dirty="0">
                          <a:solidFill>
                            <a:srgbClr val="0D0D0D"/>
                          </a:solidFill>
                          <a:effectLst/>
                          <a:latin typeface="Meiryo" panose="020B0604030504040204" pitchFamily="34" charset="-128"/>
                          <a:ea typeface="Meiryo" panose="020B0604030504040204" pitchFamily="34" charset="-128"/>
                        </a:rPr>
                        <a:t>約</a:t>
                      </a:r>
                      <a:r>
                        <a:rPr lang="en-US" altLang="ja-JP" sz="800" b="0" i="0" u="none" strike="noStrike" dirty="0">
                          <a:solidFill>
                            <a:srgbClr val="0D0D0D"/>
                          </a:solidFill>
                          <a:effectLst/>
                          <a:latin typeface="Meiryo" panose="020B0604030504040204" pitchFamily="34" charset="-128"/>
                          <a:ea typeface="Meiryo" panose="020B0604030504040204" pitchFamily="34" charset="-128"/>
                        </a:rPr>
                        <a:t>1,000</a:t>
                      </a:r>
                      <a:endParaRPr lang="en" sz="800" b="0" i="0" u="none" strike="noStrike" dirty="0">
                        <a:solidFill>
                          <a:srgbClr val="0D0D0D"/>
                        </a:solidFill>
                        <a:effectLst/>
                        <a:latin typeface="Meiryo" panose="020B0604030504040204" pitchFamily="34" charset="-128"/>
                        <a:ea typeface="Meiryo" panose="020B0604030504040204" pitchFamily="34" charset="-128"/>
                      </a:endParaRP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149018743"/>
                  </a:ext>
                </a:extLst>
              </a:tr>
              <a:tr h="238685">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集計軸</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ja-JP" altLang="en-US" sz="800" b="0" i="0" u="none" strike="noStrike" dirty="0">
                          <a:solidFill>
                            <a:srgbClr val="0D0D0D"/>
                          </a:solidFill>
                          <a:effectLst/>
                          <a:latin typeface="Meiryo" panose="020B0604030504040204" pitchFamily="34" charset="-128"/>
                          <a:ea typeface="Meiryo" panose="020B0604030504040204" pitchFamily="34" charset="-128"/>
                        </a:rPr>
                        <a:t>全体・性別・年代別</a:t>
                      </a: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866735851"/>
                  </a:ext>
                </a:extLst>
              </a:tr>
              <a:tr h="238685">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レポート納品</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ja-JP" altLang="en-US" sz="800" b="0" i="0" u="none" strike="noStrike" dirty="0">
                          <a:solidFill>
                            <a:srgbClr val="0D0D0D"/>
                          </a:solidFill>
                          <a:effectLst/>
                          <a:latin typeface="Meiryo" panose="020B0604030504040204" pitchFamily="34" charset="-128"/>
                          <a:ea typeface="Meiryo" panose="020B0604030504040204" pitchFamily="34" charset="-128"/>
                        </a:rPr>
                        <a:t>広告配信終了から約</a:t>
                      </a:r>
                      <a:r>
                        <a:rPr lang="en-US" altLang="ja-JP" sz="800" b="0" i="0" u="none" strike="noStrike" dirty="0">
                          <a:solidFill>
                            <a:srgbClr val="0D0D0D"/>
                          </a:solidFill>
                          <a:effectLst/>
                          <a:latin typeface="Meiryo" panose="020B0604030504040204" pitchFamily="34" charset="-128"/>
                          <a:ea typeface="Meiryo" panose="020B0604030504040204" pitchFamily="34" charset="-128"/>
                        </a:rPr>
                        <a:t>15</a:t>
                      </a:r>
                      <a:r>
                        <a:rPr lang="ja-JP" altLang="en-US" sz="800" b="0" i="0" u="none" strike="noStrike" dirty="0">
                          <a:solidFill>
                            <a:srgbClr val="0D0D0D"/>
                          </a:solidFill>
                          <a:effectLst/>
                          <a:latin typeface="Meiryo" panose="020B0604030504040204" pitchFamily="34" charset="-128"/>
                          <a:ea typeface="Meiryo" panose="020B0604030504040204" pitchFamily="34" charset="-128"/>
                        </a:rPr>
                        <a:t>営業日が目安</a:t>
                      </a: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71052482"/>
                  </a:ext>
                </a:extLst>
              </a:tr>
              <a:tr h="238685">
                <a:tc>
                  <a:txBody>
                    <a:bodyPr/>
                    <a:lstStyle/>
                    <a:p>
                      <a:pPr algn="ctr" rtl="0" fontAlgn="ctr"/>
                      <a:r>
                        <a:rPr lang="ja-JP" altLang="en-US" sz="700" b="1" i="0" u="none" strike="noStrike" dirty="0">
                          <a:solidFill>
                            <a:srgbClr val="F2F2F2"/>
                          </a:solidFill>
                          <a:effectLst/>
                          <a:latin typeface="メイリオ" panose="020B0604030504040204" pitchFamily="50" charset="-128"/>
                          <a:ea typeface="メイリオ" panose="020B0604030504040204" pitchFamily="50" charset="-128"/>
                        </a:rPr>
                        <a:t>調査実施</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sym typeface="Wingdings" pitchFamily="2" charset="2"/>
                        </a:rPr>
                        <a:t>(</a:t>
                      </a:r>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株</a:t>
                      </a:r>
                      <a:r>
                        <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a:t>
                      </a:r>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マクロミル</a:t>
                      </a:r>
                      <a:endPar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03197661"/>
                  </a:ext>
                </a:extLst>
              </a:tr>
            </a:tbl>
          </a:graphicData>
        </a:graphic>
      </p:graphicFrame>
    </p:spTree>
    <p:extLst>
      <p:ext uri="{BB962C8B-B14F-4D97-AF65-F5344CB8AC3E}">
        <p14:creationId xmlns:p14="http://schemas.microsoft.com/office/powerpoint/2010/main" val="99572348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ブランドリフト調査</a:t>
            </a:r>
            <a:r>
              <a:rPr lang="en-US" altLang="ja-JP" sz="1800"/>
              <a:t> (Measurement Partner) </a:t>
            </a:r>
            <a:r>
              <a:rPr lang="ja-JP" altLang="en-US" sz="1800"/>
              <a:t>の調査項目</a:t>
            </a:r>
            <a:endParaRPr kumimoji="1" lang="ja-JP" altLang="en-US" sz="1800"/>
          </a:p>
        </p:txBody>
      </p:sp>
      <p:sp>
        <p:nvSpPr>
          <p:cNvPr id="3" name="テキスト ボックス 2">
            <a:extLst>
              <a:ext uri="{FF2B5EF4-FFF2-40B4-BE49-F238E27FC236}">
                <a16:creationId xmlns:a16="http://schemas.microsoft.com/office/drawing/2014/main" id="{C97B8A7C-AE21-1A5D-7594-5960B9FB115F}"/>
              </a:ext>
            </a:extLst>
          </p:cNvPr>
          <p:cNvSpPr txBox="1"/>
          <p:nvPr/>
        </p:nvSpPr>
        <p:spPr>
          <a:xfrm>
            <a:off x="479425" y="1035235"/>
            <a:ext cx="10801200" cy="584775"/>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ブランドリフト調査 (Measurement Partner) では最大</a:t>
            </a:r>
            <a: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9</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問の聴取が可能です。</a:t>
            </a:r>
            <a:b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（必須設問の変更や削除は不可となっておりますのでご了承ください）</a:t>
            </a:r>
          </a:p>
        </p:txBody>
      </p:sp>
      <p:graphicFrame>
        <p:nvGraphicFramePr>
          <p:cNvPr id="4" name="表 3">
            <a:extLst>
              <a:ext uri="{FF2B5EF4-FFF2-40B4-BE49-F238E27FC236}">
                <a16:creationId xmlns:a16="http://schemas.microsoft.com/office/drawing/2014/main" id="{E497D061-95D9-EE39-A821-210E84276F27}"/>
              </a:ext>
            </a:extLst>
          </p:cNvPr>
          <p:cNvGraphicFramePr>
            <a:graphicFrameLocks noGrp="1"/>
          </p:cNvGraphicFramePr>
          <p:nvPr/>
        </p:nvGraphicFramePr>
        <p:xfrm>
          <a:off x="479425" y="1604046"/>
          <a:ext cx="11233150" cy="4597007"/>
        </p:xfrm>
        <a:graphic>
          <a:graphicData uri="http://schemas.openxmlformats.org/drawingml/2006/table">
            <a:tbl>
              <a:tblPr/>
              <a:tblGrid>
                <a:gridCol w="1123316">
                  <a:extLst>
                    <a:ext uri="{9D8B030D-6E8A-4147-A177-3AD203B41FA5}">
                      <a16:colId xmlns:a16="http://schemas.microsoft.com/office/drawing/2014/main" val="2725021750"/>
                    </a:ext>
                  </a:extLst>
                </a:gridCol>
                <a:gridCol w="1722416">
                  <a:extLst>
                    <a:ext uri="{9D8B030D-6E8A-4147-A177-3AD203B41FA5}">
                      <a16:colId xmlns:a16="http://schemas.microsoft.com/office/drawing/2014/main" val="2721151471"/>
                    </a:ext>
                  </a:extLst>
                </a:gridCol>
                <a:gridCol w="8387418">
                  <a:extLst>
                    <a:ext uri="{9D8B030D-6E8A-4147-A177-3AD203B41FA5}">
                      <a16:colId xmlns:a16="http://schemas.microsoft.com/office/drawing/2014/main" val="3509345089"/>
                    </a:ext>
                  </a:extLst>
                </a:gridCol>
              </a:tblGrid>
              <a:tr h="363687">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200" b="1" i="0" u="none" strike="noStrike">
                          <a:solidFill>
                            <a:srgbClr val="0D0D0D"/>
                          </a:solidFill>
                          <a:effectLst/>
                          <a:latin typeface="メイリオ" panose="020B0604030504040204" pitchFamily="50" charset="-128"/>
                          <a:ea typeface="メイリオ" panose="020B0604030504040204" pitchFamily="50" charset="-128"/>
                        </a:rPr>
                        <a:t>設問区分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200" b="1" i="0" u="none" strike="noStrike">
                          <a:solidFill>
                            <a:srgbClr val="0D0D0D"/>
                          </a:solidFill>
                          <a:effectLst/>
                          <a:latin typeface="メイリオ" panose="020B0604030504040204" pitchFamily="50" charset="-128"/>
                          <a:ea typeface="メイリオ" panose="020B0604030504040204" pitchFamily="50" charset="-128"/>
                        </a:rPr>
                        <a:t>項目</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1125444" rtl="0" eaLnBrk="1" fontAlgn="ctr" latinLnBrk="0" hangingPunct="1">
                        <a:lnSpc>
                          <a:spcPct val="100000"/>
                        </a:lnSpc>
                        <a:spcBef>
                          <a:spcPts val="0"/>
                        </a:spcBef>
                        <a:spcAft>
                          <a:spcPts val="0"/>
                        </a:spcAft>
                        <a:buClrTx/>
                        <a:buSzTx/>
                        <a:buFontTx/>
                        <a:buNone/>
                        <a:tabLst/>
                        <a:defRPr/>
                      </a:pPr>
                      <a:r>
                        <a:rPr lang="ja-JP" altLang="en-US" sz="1200" b="1" i="0" u="none" strike="noStrike">
                          <a:solidFill>
                            <a:srgbClr val="0D0D0D"/>
                          </a:solidFill>
                          <a:effectLst/>
                          <a:latin typeface="メイリオ" panose="020B0604030504040204" pitchFamily="50" charset="-128"/>
                          <a:ea typeface="メイリオ" panose="020B0604030504040204" pitchFamily="50" charset="-128"/>
                        </a:rPr>
                        <a:t>設問内容</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06764097"/>
                  </a:ext>
                </a:extLst>
              </a:tr>
              <a:tr h="552670">
                <a:tc rowSpan="9">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fontAlgn="ctr"/>
                      <a:r>
                        <a:rPr lang="ja-JP" altLang="en-US" sz="1100" b="0" i="0" u="none" strike="noStrike">
                          <a:solidFill>
                            <a:srgbClr val="0D0D0D"/>
                          </a:solidFill>
                          <a:effectLst/>
                          <a:latin typeface="メイリオ" panose="020B0604030504040204" pitchFamily="50" charset="-128"/>
                          <a:ea typeface="メイリオ" panose="020B0604030504040204" pitchFamily="50" charset="-128"/>
                        </a:rPr>
                        <a:t>必須設問</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100" b="1" i="0" u="none" strike="noStrike">
                          <a:solidFill>
                            <a:srgbClr val="0D0D0D"/>
                          </a:solidFill>
                          <a:effectLst/>
                          <a:latin typeface="メイリオ" panose="020B0604030504040204" pitchFamily="50" charset="-128"/>
                          <a:ea typeface="メイリオ" panose="020B0604030504040204" pitchFamily="50" charset="-128"/>
                        </a:rPr>
                        <a:t>広告想起</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1125444" rtl="0" eaLnBrk="1" fontAlgn="ctr" latinLnBrk="0" hangingPunct="1">
                        <a:lnSpc>
                          <a:spcPct val="100000"/>
                        </a:lnSpc>
                        <a:spcBef>
                          <a:spcPts val="0"/>
                        </a:spcBef>
                        <a:spcAft>
                          <a:spcPts val="0"/>
                        </a:spcAft>
                        <a:buClrTx/>
                        <a:buSzTx/>
                        <a:buFontTx/>
                        <a:buNone/>
                        <a:tabLst/>
                        <a:defRPr/>
                      </a:pPr>
                      <a:r>
                        <a:rPr lang="en" altLang="ja-JP" sz="1100" b="0" i="0" u="none" strike="noStrike">
                          <a:solidFill>
                            <a:srgbClr val="0D0D0D"/>
                          </a:solidFill>
                          <a:effectLst/>
                          <a:latin typeface="メイリオ" panose="020B0604030504040204" pitchFamily="50" charset="-128"/>
                          <a:ea typeface="メイリオ" panose="020B0604030504040204" pitchFamily="50" charset="-128"/>
                        </a:rPr>
                        <a:t>Yahoo</a:t>
                      </a:r>
                      <a:r>
                        <a:rPr lang="en-US" altLang="ja-JP" sz="1100" b="0" i="0" u="none" strike="noStrike">
                          <a:solidFill>
                            <a:srgbClr val="0D0D0D"/>
                          </a:solidFill>
                          <a:effectLst/>
                          <a:latin typeface="メイリオ" panose="020B0604030504040204" pitchFamily="50" charset="-128"/>
                          <a:ea typeface="メイリオ" panose="020B0604030504040204" pitchFamily="50" charset="-128"/>
                        </a:rPr>
                        <a:t>!</a:t>
                      </a:r>
                      <a:r>
                        <a:rPr lang="en" altLang="ja-JP" sz="1100" b="0" i="0" u="none" strike="noStrike">
                          <a:solidFill>
                            <a:srgbClr val="0D0D0D"/>
                          </a:solidFill>
                          <a:effectLst/>
                          <a:latin typeface="メイリオ" panose="020B0604030504040204" pitchFamily="50" charset="-128"/>
                          <a:ea typeface="メイリオ" panose="020B0604030504040204" pitchFamily="50" charset="-128"/>
                        </a:rPr>
                        <a:t> JAPAN</a:t>
                      </a:r>
                      <a:r>
                        <a:rPr lang="ja-JP" altLang="en-US" sz="1100" b="0" i="0" u="none" strike="noStrike">
                          <a:solidFill>
                            <a:srgbClr val="0D0D0D"/>
                          </a:solidFill>
                          <a:effectLst/>
                          <a:latin typeface="メイリオ" panose="020B0604030504040204" pitchFamily="50" charset="-128"/>
                          <a:ea typeface="メイリオ" panose="020B0604030504040204" pitchFamily="50" charset="-128"/>
                        </a:rPr>
                        <a:t>で広告に接触したユーザーに再度広告を提示し、対象広告を見たことを覚えているかを測定。「見た覚えがない」以外を選択したユーザーを広告認知者としています。</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72573250"/>
                  </a:ext>
                </a:extLst>
              </a:tr>
              <a:tr h="519841">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100" b="1" i="0" u="none" strike="noStrike">
                          <a:solidFill>
                            <a:srgbClr val="0D0D0D"/>
                          </a:solidFill>
                          <a:effectLst/>
                          <a:latin typeface="メイリオ" panose="020B0604030504040204" pitchFamily="50" charset="-128"/>
                          <a:ea typeface="メイリオ" panose="020B0604030504040204" pitchFamily="50" charset="-128"/>
                        </a:rPr>
                        <a:t>ブランド認知 </a:t>
                      </a:r>
                      <a:r>
                        <a:rPr lang="en-US" altLang="ja-JP" sz="1100" b="1" i="0" u="none" strike="noStrike">
                          <a:solidFill>
                            <a:srgbClr val="0D0D0D"/>
                          </a:solidFill>
                          <a:effectLst/>
                          <a:latin typeface="メイリオ" panose="020B0604030504040204" pitchFamily="50" charset="-128"/>
                          <a:ea typeface="メイリオ" panose="020B0604030504040204" pitchFamily="50" charset="-128"/>
                        </a:rPr>
                        <a:t>※</a:t>
                      </a:r>
                      <a:endParaRPr lang="ja-JP" altLang="en-US" sz="1100" b="1" i="0" u="none" strike="noStrike">
                        <a:solidFill>
                          <a:srgbClr val="0D0D0D"/>
                        </a:solidFill>
                        <a:effectLst/>
                        <a:latin typeface="メイリオ" panose="020B0604030504040204" pitchFamily="50" charset="-128"/>
                        <a:ea typeface="メイリオ" panose="020B0604030504040204" pitchFamily="50" charset="-128"/>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1125444" rtl="0" eaLnBrk="1" fontAlgn="ctr" latinLnBrk="0" hangingPunct="1">
                        <a:lnSpc>
                          <a:spcPct val="100000"/>
                        </a:lnSpc>
                        <a:spcBef>
                          <a:spcPts val="0"/>
                        </a:spcBef>
                        <a:spcAft>
                          <a:spcPts val="0"/>
                        </a:spcAft>
                        <a:buClrTx/>
                        <a:buSzTx/>
                        <a:buFontTx/>
                        <a:buNone/>
                        <a:tabLst/>
                        <a:defRPr/>
                      </a:pPr>
                      <a:r>
                        <a:rPr lang="ja-JP" altLang="en-US" sz="1100" b="0" i="0" u="none" strike="noStrike">
                          <a:solidFill>
                            <a:srgbClr val="0D0D0D"/>
                          </a:solidFill>
                          <a:effectLst/>
                          <a:latin typeface="メイリオ" panose="020B0604030504040204" pitchFamily="50" charset="-128"/>
                          <a:ea typeface="メイリオ" panose="020B0604030504040204" pitchFamily="50" charset="-128"/>
                        </a:rPr>
                        <a:t> 広告に接触することで、ブランドをどの程度認知するようになったかを測定。「知っている」、「聞いたことはある」を選択したユーザーをブランド認知者としています。</a:t>
                      </a:r>
                      <a:endParaRPr lang="en-US" altLang="ja-JP" sz="1100" b="0" i="0" u="none" strike="noStrike">
                        <a:solidFill>
                          <a:srgbClr val="0D0D0D"/>
                        </a:solidFill>
                        <a:effectLst/>
                        <a:latin typeface="メイリオ" panose="020B0604030504040204" pitchFamily="50" charset="-128"/>
                        <a:ea typeface="メイリオ" panose="020B0604030504040204" pitchFamily="50" charset="-128"/>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9343026"/>
                  </a:ext>
                </a:extLst>
              </a:tr>
              <a:tr h="509218">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1125444" rtl="0" eaLnBrk="1" fontAlgn="ctr" latinLnBrk="0" hangingPunct="1">
                        <a:lnSpc>
                          <a:spcPct val="100000"/>
                        </a:lnSpc>
                        <a:spcBef>
                          <a:spcPts val="0"/>
                        </a:spcBef>
                        <a:spcAft>
                          <a:spcPts val="0"/>
                        </a:spcAft>
                        <a:buClrTx/>
                        <a:buSzTx/>
                        <a:buFontTx/>
                        <a:buNone/>
                        <a:tabLst/>
                        <a:defRPr/>
                      </a:pPr>
                      <a:r>
                        <a:rPr lang="ja-JP" altLang="en-US" sz="1100" b="1" i="0" u="none" strike="noStrike">
                          <a:solidFill>
                            <a:srgbClr val="0D0D0D"/>
                          </a:solidFill>
                          <a:effectLst/>
                          <a:latin typeface="メイリオ" panose="020B0604030504040204" pitchFamily="50" charset="-128"/>
                          <a:ea typeface="メイリオ" panose="020B0604030504040204" pitchFamily="50" charset="-128"/>
                        </a:rPr>
                        <a:t>助成想起　</a:t>
                      </a:r>
                      <a:r>
                        <a:rPr lang="en-US" altLang="ja-JP" sz="1100" b="1" i="0" u="none" strike="noStrike">
                          <a:solidFill>
                            <a:srgbClr val="0D0D0D"/>
                          </a:solidFill>
                          <a:effectLst/>
                          <a:latin typeface="メイリオ" panose="020B0604030504040204" pitchFamily="50" charset="-128"/>
                          <a:ea typeface="メイリオ" panose="020B0604030504040204" pitchFamily="50" charset="-128"/>
                        </a:rPr>
                        <a:t>※</a:t>
                      </a:r>
                      <a:endParaRPr lang="ja-JP" altLang="en-US" sz="1100" b="1" i="0" u="none" strike="noStrike">
                        <a:solidFill>
                          <a:srgbClr val="0D0D0D"/>
                        </a:solidFill>
                        <a:effectLst/>
                        <a:latin typeface="メイリオ" panose="020B0604030504040204" pitchFamily="50" charset="-128"/>
                        <a:ea typeface="メイリオ" panose="020B0604030504040204" pitchFamily="50" charset="-128"/>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1125444" rtl="0" eaLnBrk="1" fontAlgn="ctr" latinLnBrk="0" hangingPunct="1">
                        <a:lnSpc>
                          <a:spcPct val="100000"/>
                        </a:lnSpc>
                        <a:spcBef>
                          <a:spcPts val="0"/>
                        </a:spcBef>
                        <a:spcAft>
                          <a:spcPts val="0"/>
                        </a:spcAft>
                        <a:buClrTx/>
                        <a:buSzTx/>
                        <a:buFontTx/>
                        <a:buNone/>
                        <a:tabLst/>
                        <a:defRPr/>
                      </a:pPr>
                      <a:r>
                        <a:rPr lang="ja-JP" altLang="en-US" sz="1100" b="0" i="0" u="none" strike="noStrike">
                          <a:solidFill>
                            <a:srgbClr val="0D0D0D"/>
                          </a:solidFill>
                          <a:effectLst/>
                          <a:latin typeface="メイリオ" panose="020B0604030504040204" pitchFamily="50" charset="-128"/>
                          <a:ea typeface="メイリオ" panose="020B0604030504040204" pitchFamily="50" charset="-128"/>
                        </a:rPr>
                        <a:t>広告に接触することで、広告商材から思い浮かべるブランドの上位に入るようになったかを測定。「</a:t>
                      </a:r>
                      <a:r>
                        <a:rPr lang="en-US" altLang="ja-JP" sz="1100" b="0" i="0" u="none" strike="noStrike">
                          <a:solidFill>
                            <a:srgbClr val="0D0D0D"/>
                          </a:solidFill>
                          <a:effectLst/>
                          <a:latin typeface="メイリオ" panose="020B0604030504040204" pitchFamily="50" charset="-128"/>
                          <a:ea typeface="メイリオ" panose="020B0604030504040204" pitchFamily="50" charset="-128"/>
                        </a:rPr>
                        <a:t>1</a:t>
                      </a:r>
                      <a:r>
                        <a:rPr lang="ja-JP" altLang="en-US" sz="1100" b="0" i="0" u="none" strike="noStrike">
                          <a:solidFill>
                            <a:srgbClr val="0D0D0D"/>
                          </a:solidFill>
                          <a:effectLst/>
                          <a:latin typeface="メイリオ" panose="020B0604030504040204" pitchFamily="50" charset="-128"/>
                          <a:ea typeface="メイリオ" panose="020B0604030504040204" pitchFamily="50" charset="-128"/>
                        </a:rPr>
                        <a:t>番めに思い浮かぶ」を選択したユーザーを第一想起としています。</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8435831"/>
                  </a:ext>
                </a:extLst>
              </a:tr>
              <a:tr h="290949">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100" b="1" i="0" u="none" strike="noStrike">
                          <a:solidFill>
                            <a:srgbClr val="0D0D0D"/>
                          </a:solidFill>
                          <a:effectLst/>
                          <a:latin typeface="メイリオ" panose="020B0604030504040204" pitchFamily="50" charset="-128"/>
                          <a:ea typeface="メイリオ" panose="020B0604030504040204" pitchFamily="50" charset="-128"/>
                        </a:rPr>
                        <a:t>興味関心</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1125444" rtl="0" eaLnBrk="1" fontAlgn="ctr" latinLnBrk="0" hangingPunct="1">
                        <a:lnSpc>
                          <a:spcPct val="100000"/>
                        </a:lnSpc>
                        <a:spcBef>
                          <a:spcPts val="0"/>
                        </a:spcBef>
                        <a:spcAft>
                          <a:spcPts val="0"/>
                        </a:spcAft>
                        <a:buClrTx/>
                        <a:buSzTx/>
                        <a:buFontTx/>
                        <a:buNone/>
                        <a:tabLst/>
                        <a:defRPr/>
                      </a:pPr>
                      <a:r>
                        <a:rPr lang="ja-JP" altLang="en-US" sz="1100" b="0" i="0" u="none" strike="noStrike">
                          <a:solidFill>
                            <a:srgbClr val="0D0D0D"/>
                          </a:solidFill>
                          <a:effectLst/>
                          <a:latin typeface="メイリオ" panose="020B0604030504040204" pitchFamily="50" charset="-128"/>
                          <a:ea typeface="メイリオ" panose="020B0604030504040204" pitchFamily="50" charset="-128"/>
                        </a:rPr>
                        <a:t>広告に接触することで、ブランドに対する興味関心が上昇したかを測定します。</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45320693"/>
                  </a:ext>
                </a:extLst>
              </a:tr>
              <a:tr h="552662">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100" b="1" i="0" u="none" strike="noStrike">
                          <a:solidFill>
                            <a:srgbClr val="0D0D0D"/>
                          </a:solidFill>
                          <a:effectLst/>
                          <a:latin typeface="メイリオ" panose="020B0604030504040204" pitchFamily="50" charset="-128"/>
                          <a:ea typeface="メイリオ" panose="020B0604030504040204" pitchFamily="50" charset="-128"/>
                        </a:rPr>
                        <a:t>好意度</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0" i="0" u="none" strike="noStrike">
                          <a:solidFill>
                            <a:srgbClr val="0D0D0D"/>
                          </a:solidFill>
                          <a:effectLst/>
                          <a:latin typeface="メイリオ" panose="020B0604030504040204" pitchFamily="50" charset="-128"/>
                          <a:ea typeface="メイリオ" panose="020B0604030504040204" pitchFamily="50" charset="-128"/>
                        </a:rPr>
                        <a:t>広告に接触することで、そのブランドを好きになったかを測定します。「好き」を選択したユーザーを好意ありとしています。</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59072511"/>
                  </a:ext>
                </a:extLst>
              </a:tr>
              <a:tr h="498660">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100" b="1" i="0" u="none" strike="noStrike">
                          <a:solidFill>
                            <a:srgbClr val="0D0D0D"/>
                          </a:solidFill>
                          <a:effectLst/>
                          <a:latin typeface="メイリオ" panose="020B0604030504040204" pitchFamily="50" charset="-128"/>
                          <a:ea typeface="メイリオ" panose="020B0604030504040204" pitchFamily="50" charset="-128"/>
                        </a:rPr>
                        <a:t>購入</a:t>
                      </a:r>
                      <a:r>
                        <a:rPr lang="en-US" altLang="ja-JP" sz="1100" b="1" i="0" u="none" strike="noStrike">
                          <a:solidFill>
                            <a:srgbClr val="0D0D0D"/>
                          </a:solidFill>
                          <a:effectLst/>
                          <a:latin typeface="メイリオ" panose="020B0604030504040204" pitchFamily="50" charset="-128"/>
                          <a:ea typeface="メイリオ" panose="020B0604030504040204" pitchFamily="50" charset="-128"/>
                        </a:rPr>
                        <a:t>(</a:t>
                      </a:r>
                      <a:r>
                        <a:rPr lang="ja-JP" altLang="en-US" sz="1100" b="1" i="0" u="none" strike="noStrike">
                          <a:solidFill>
                            <a:srgbClr val="0D0D0D"/>
                          </a:solidFill>
                          <a:effectLst/>
                          <a:latin typeface="メイリオ" panose="020B0604030504040204" pitchFamily="50" charset="-128"/>
                          <a:ea typeface="メイリオ" panose="020B0604030504040204" pitchFamily="50" charset="-128"/>
                        </a:rPr>
                        <a:t>利用</a:t>
                      </a:r>
                      <a:r>
                        <a:rPr lang="en-US" altLang="ja-JP" sz="1100" b="1" i="0" u="none" strike="noStrike">
                          <a:solidFill>
                            <a:srgbClr val="0D0D0D"/>
                          </a:solidFill>
                          <a:effectLst/>
                          <a:latin typeface="メイリオ" panose="020B0604030504040204" pitchFamily="50" charset="-128"/>
                          <a:ea typeface="メイリオ" panose="020B0604030504040204" pitchFamily="50" charset="-128"/>
                        </a:rPr>
                        <a:t>)</a:t>
                      </a:r>
                      <a:r>
                        <a:rPr lang="ja-JP" altLang="en-US" sz="1100" b="1" i="0" u="none" strike="noStrike">
                          <a:solidFill>
                            <a:srgbClr val="0D0D0D"/>
                          </a:solidFill>
                          <a:effectLst/>
                          <a:latin typeface="メイリオ" panose="020B0604030504040204" pitchFamily="50" charset="-128"/>
                          <a:ea typeface="メイリオ" panose="020B0604030504040204" pitchFamily="50" charset="-128"/>
                        </a:rPr>
                        <a:t>意向</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0" i="0" u="none" strike="noStrike">
                          <a:solidFill>
                            <a:srgbClr val="0D0D0D"/>
                          </a:solidFill>
                          <a:effectLst/>
                          <a:latin typeface="メイリオ" panose="020B0604030504040204" pitchFamily="50" charset="-128"/>
                          <a:ea typeface="メイリオ" panose="020B0604030504040204" pitchFamily="50" charset="-128"/>
                        </a:rPr>
                        <a:t>広告に接触することで、広告商材を購入（あるいは利用）検討する際に、ブランドがどの程度候補に入りやすくなったかを測定します。</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98254333"/>
                  </a:ext>
                </a:extLst>
              </a:tr>
              <a:tr h="436473">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100" b="1" i="0" u="none" strike="noStrike">
                          <a:solidFill>
                            <a:srgbClr val="0D0D0D"/>
                          </a:solidFill>
                          <a:effectLst/>
                          <a:latin typeface="メイリオ" panose="020B0604030504040204" pitchFamily="50" charset="-128"/>
                          <a:ea typeface="メイリオ" panose="020B0604030504040204" pitchFamily="50" charset="-128"/>
                        </a:rPr>
                        <a:t>比較検討</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0" i="0" u="none" strike="noStrike">
                          <a:solidFill>
                            <a:srgbClr val="0D0D0D"/>
                          </a:solidFill>
                          <a:effectLst/>
                          <a:latin typeface="メイリオ" panose="020B0604030504040204" pitchFamily="50" charset="-128"/>
                          <a:ea typeface="メイリオ" panose="020B0604030504040204" pitchFamily="50" charset="-128"/>
                        </a:rPr>
                        <a:t>広告に接触することで、そのブランドが最も購入（あるいは利用）したいブランドとして選べるようになったかを測定します。</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62322159"/>
                  </a:ext>
                </a:extLst>
              </a:tr>
              <a:tr h="290949">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zh-TW" altLang="en-US" sz="1100" b="1" i="0" u="none" strike="noStrike">
                          <a:solidFill>
                            <a:srgbClr val="0D0D0D"/>
                          </a:solidFill>
                          <a:effectLst/>
                          <a:latin typeface="メイリオ" panose="020B0604030504040204" pitchFamily="50" charset="-128"/>
                          <a:ea typeface="メイリオ" panose="020B0604030504040204" pitchFamily="50" charset="-128"/>
                        </a:rPr>
                        <a:t>行動確認</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1125444" rtl="0" eaLnBrk="1" fontAlgn="ctr" latinLnBrk="0" hangingPunct="1">
                        <a:lnSpc>
                          <a:spcPct val="100000"/>
                        </a:lnSpc>
                        <a:spcBef>
                          <a:spcPts val="0"/>
                        </a:spcBef>
                        <a:spcAft>
                          <a:spcPts val="0"/>
                        </a:spcAft>
                        <a:buClrTx/>
                        <a:buSzTx/>
                        <a:buFontTx/>
                        <a:buNone/>
                        <a:tabLst/>
                        <a:defRPr/>
                      </a:pPr>
                      <a:r>
                        <a:rPr lang="ja-JP" altLang="en-US" sz="1100" b="0" i="0" u="none" strike="noStrike">
                          <a:solidFill>
                            <a:srgbClr val="0D0D0D"/>
                          </a:solidFill>
                          <a:effectLst/>
                          <a:latin typeface="メイリオ" panose="020B0604030504040204" pitchFamily="50" charset="-128"/>
                          <a:ea typeface="メイリオ" panose="020B0604030504040204" pitchFamily="50" charset="-128"/>
                        </a:rPr>
                        <a:t>直近</a:t>
                      </a:r>
                      <a:r>
                        <a:rPr lang="en-US" altLang="ja-JP" sz="1100" b="0" i="0" u="none" strike="noStrike">
                          <a:solidFill>
                            <a:srgbClr val="0D0D0D"/>
                          </a:solidFill>
                          <a:effectLst/>
                          <a:latin typeface="メイリオ" panose="020B0604030504040204" pitchFamily="50" charset="-128"/>
                          <a:ea typeface="メイリオ" panose="020B0604030504040204" pitchFamily="50" charset="-128"/>
                        </a:rPr>
                        <a:t>1</a:t>
                      </a:r>
                      <a:r>
                        <a:rPr lang="ja-JP" altLang="en-US" sz="1100" b="0" i="0" u="none" strike="noStrike">
                          <a:solidFill>
                            <a:srgbClr val="0D0D0D"/>
                          </a:solidFill>
                          <a:effectLst/>
                          <a:latin typeface="メイリオ" panose="020B0604030504040204" pitchFamily="50" charset="-128"/>
                          <a:ea typeface="メイリオ" panose="020B0604030504040204" pitchFamily="50" charset="-128"/>
                        </a:rPr>
                        <a:t>か月以内にブランドに対してどのような行動を行ったかを測定します。</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5950507"/>
                  </a:ext>
                </a:extLst>
              </a:tr>
              <a:tr h="290949">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100" b="1" i="0" u="none" strike="noStrike">
                          <a:solidFill>
                            <a:srgbClr val="0D0D0D"/>
                          </a:solidFill>
                          <a:effectLst/>
                          <a:latin typeface="メイリオ" panose="020B0604030504040204" pitchFamily="50" charset="-128"/>
                          <a:ea typeface="メイリオ" panose="020B0604030504040204" pitchFamily="50" charset="-128"/>
                        </a:rPr>
                        <a:t>広告評価</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0" i="0" u="none" strike="noStrike">
                          <a:solidFill>
                            <a:srgbClr val="0D0D0D"/>
                          </a:solidFill>
                          <a:effectLst/>
                          <a:latin typeface="メイリオ" panose="020B0604030504040204" pitchFamily="50" charset="-128"/>
                          <a:ea typeface="メイリオ" panose="020B0604030504040204" pitchFamily="50" charset="-128"/>
                        </a:rPr>
                        <a:t>広告素材自体の評価を行い、心理や行動に影響を与えたかを測定します。</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6696852"/>
                  </a:ext>
                </a:extLst>
              </a:tr>
              <a:tr h="290949">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fontAlgn="ctr"/>
                      <a:r>
                        <a:rPr lang="ja-JP" altLang="en-US" sz="1100" b="0" i="0" u="none" strike="noStrike">
                          <a:solidFill>
                            <a:srgbClr val="0D0D0D"/>
                          </a:solidFill>
                          <a:effectLst/>
                          <a:latin typeface="メイリオ" panose="020B0604030504040204" pitchFamily="50" charset="-128"/>
                          <a:ea typeface="メイリオ" panose="020B0604030504040204" pitchFamily="50" charset="-128"/>
                        </a:rPr>
                        <a:t>選択式</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100" b="1" i="0" u="none" strike="noStrike">
                          <a:solidFill>
                            <a:srgbClr val="0D0D0D"/>
                          </a:solidFill>
                          <a:effectLst/>
                          <a:latin typeface="メイリオ" panose="020B0604030504040204" pitchFamily="50" charset="-128"/>
                          <a:ea typeface="メイリオ" panose="020B0604030504040204" pitchFamily="50" charset="-128"/>
                        </a:rPr>
                        <a:t>メッセージ連想</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1125444" rtl="0" eaLnBrk="1" fontAlgn="ctr" latinLnBrk="0" hangingPunct="1">
                        <a:lnSpc>
                          <a:spcPct val="100000"/>
                        </a:lnSpc>
                        <a:spcBef>
                          <a:spcPts val="0"/>
                        </a:spcBef>
                        <a:spcAft>
                          <a:spcPts val="0"/>
                        </a:spcAft>
                        <a:buClrTx/>
                        <a:buSzTx/>
                        <a:buFontTx/>
                        <a:buNone/>
                        <a:tabLst/>
                        <a:defRPr/>
                      </a:pPr>
                      <a:r>
                        <a:rPr lang="ja-JP" altLang="en-US" sz="1100" b="0" i="0" u="none" strike="noStrike">
                          <a:solidFill>
                            <a:srgbClr val="0D0D0D"/>
                          </a:solidFill>
                          <a:effectLst/>
                          <a:latin typeface="メイリオ" panose="020B0604030504040204" pitchFamily="50" charset="-128"/>
                          <a:ea typeface="メイリオ" panose="020B0604030504040204" pitchFamily="50" charset="-128"/>
                        </a:rPr>
                        <a:t>広告に接触することで、広告内のキャッチフレーズからブランドを連想できるようになったかを測定</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59285865"/>
                  </a:ext>
                </a:extLst>
              </a:tr>
            </a:tbl>
          </a:graphicData>
        </a:graphic>
      </p:graphicFrame>
      <p:sp>
        <p:nvSpPr>
          <p:cNvPr id="5" name="テキスト ボックス 4">
            <a:extLst>
              <a:ext uri="{FF2B5EF4-FFF2-40B4-BE49-F238E27FC236}">
                <a16:creationId xmlns:a16="http://schemas.microsoft.com/office/drawing/2014/main" id="{117B5CC9-FE30-88BB-E277-659F85C0F72B}"/>
              </a:ext>
            </a:extLst>
          </p:cNvPr>
          <p:cNvSpPr txBox="1"/>
          <p:nvPr/>
        </p:nvSpPr>
        <p:spPr>
          <a:xfrm>
            <a:off x="399565" y="6238287"/>
            <a:ext cx="618630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「ブランド認知」と「助成想起」の併用は選択できません。いずれかとなります。</a:t>
            </a:r>
          </a:p>
        </p:txBody>
      </p:sp>
    </p:spTree>
    <p:extLst>
      <p:ext uri="{BB962C8B-B14F-4D97-AF65-F5344CB8AC3E}">
        <p14:creationId xmlns:p14="http://schemas.microsoft.com/office/powerpoint/2010/main" val="3086641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79B3EDCC-9458-4CAA-6F9D-3C4FC304EBA2}"/>
              </a:ext>
            </a:extLst>
          </p:cNvPr>
          <p:cNvSpPr/>
          <p:nvPr/>
        </p:nvSpPr>
        <p:spPr>
          <a:xfrm>
            <a:off x="587374" y="2425407"/>
            <a:ext cx="3491346" cy="3740444"/>
          </a:xfrm>
          <a:prstGeom prst="rect">
            <a:avLst/>
          </a:prstGeom>
          <a:solidFill>
            <a:srgbClr val="00003E">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四角形: 角を丸くする 4">
            <a:extLst>
              <a:ext uri="{FF2B5EF4-FFF2-40B4-BE49-F238E27FC236}">
                <a16:creationId xmlns:a16="http://schemas.microsoft.com/office/drawing/2014/main" id="{DAB51CBB-681F-F38A-9911-94B825DEB343}"/>
              </a:ext>
            </a:extLst>
          </p:cNvPr>
          <p:cNvSpPr/>
          <p:nvPr/>
        </p:nvSpPr>
        <p:spPr>
          <a:xfrm>
            <a:off x="587374" y="1942348"/>
            <a:ext cx="3492000" cy="471319"/>
          </a:xfrm>
          <a:prstGeom prst="roundRect">
            <a:avLst>
              <a:gd name="adj" fmla="val 0"/>
            </a:avLst>
          </a:prstGeom>
          <a:solidFill>
            <a:schemeClr val="accent1"/>
          </a:solidFill>
          <a:ln w="6350">
            <a:noFill/>
          </a:ln>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1600" b="1">
                <a:solidFill>
                  <a:schemeClr val="bg1"/>
                </a:solidFill>
                <a:latin typeface="+mn-ea"/>
              </a:rPr>
              <a:t>最大規模ニュースメディア</a:t>
            </a:r>
            <a:endParaRPr kumimoji="1" lang="en-US" altLang="ja-JP" sz="1600" b="1">
              <a:solidFill>
                <a:schemeClr val="bg1"/>
              </a:solidFill>
              <a:latin typeface="+mn-ea"/>
            </a:endParaRPr>
          </a:p>
        </p:txBody>
      </p:sp>
      <p:sp>
        <p:nvSpPr>
          <p:cNvPr id="8" name="正方形/長方形 7">
            <a:extLst>
              <a:ext uri="{FF2B5EF4-FFF2-40B4-BE49-F238E27FC236}">
                <a16:creationId xmlns:a16="http://schemas.microsoft.com/office/drawing/2014/main" id="{F42FEE4E-913D-599C-3855-055892875B56}"/>
              </a:ext>
            </a:extLst>
          </p:cNvPr>
          <p:cNvSpPr/>
          <p:nvPr/>
        </p:nvSpPr>
        <p:spPr>
          <a:xfrm>
            <a:off x="4350327" y="2425407"/>
            <a:ext cx="3491346" cy="3740444"/>
          </a:xfrm>
          <a:prstGeom prst="rect">
            <a:avLst/>
          </a:prstGeom>
          <a:solidFill>
            <a:srgbClr val="00003E">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四角形: 角を丸くする 4">
            <a:extLst>
              <a:ext uri="{FF2B5EF4-FFF2-40B4-BE49-F238E27FC236}">
                <a16:creationId xmlns:a16="http://schemas.microsoft.com/office/drawing/2014/main" id="{8DF0F9E4-DC56-467D-7440-14D31F25C4EE}"/>
              </a:ext>
            </a:extLst>
          </p:cNvPr>
          <p:cNvSpPr/>
          <p:nvPr/>
        </p:nvSpPr>
        <p:spPr>
          <a:xfrm>
            <a:off x="4350327" y="1942348"/>
            <a:ext cx="3492000" cy="471319"/>
          </a:xfrm>
          <a:prstGeom prst="roundRect">
            <a:avLst>
              <a:gd name="adj" fmla="val 0"/>
            </a:avLst>
          </a:prstGeom>
          <a:solidFill>
            <a:schemeClr val="accent1"/>
          </a:solidFill>
          <a:ln w="6350">
            <a:noFill/>
          </a:ln>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1600" b="1">
                <a:solidFill>
                  <a:schemeClr val="bg1"/>
                </a:solidFill>
                <a:latin typeface="+mn-ea"/>
              </a:rPr>
              <a:t>世の中ゴト確認メディア</a:t>
            </a:r>
          </a:p>
        </p:txBody>
      </p:sp>
      <p:sp>
        <p:nvSpPr>
          <p:cNvPr id="10" name="正方形/長方形 9">
            <a:extLst>
              <a:ext uri="{FF2B5EF4-FFF2-40B4-BE49-F238E27FC236}">
                <a16:creationId xmlns:a16="http://schemas.microsoft.com/office/drawing/2014/main" id="{0FCA4E85-5BA8-A2DB-8F82-44420540B524}"/>
              </a:ext>
            </a:extLst>
          </p:cNvPr>
          <p:cNvSpPr/>
          <p:nvPr/>
        </p:nvSpPr>
        <p:spPr>
          <a:xfrm>
            <a:off x="8076113" y="2427654"/>
            <a:ext cx="3491346" cy="3740444"/>
          </a:xfrm>
          <a:prstGeom prst="rect">
            <a:avLst/>
          </a:prstGeom>
          <a:solidFill>
            <a:srgbClr val="00003E">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四角形: 角を丸くする 4">
            <a:extLst>
              <a:ext uri="{FF2B5EF4-FFF2-40B4-BE49-F238E27FC236}">
                <a16:creationId xmlns:a16="http://schemas.microsoft.com/office/drawing/2014/main" id="{42B78475-DD35-D4DD-2AD1-D8C183C9602C}"/>
              </a:ext>
            </a:extLst>
          </p:cNvPr>
          <p:cNvSpPr/>
          <p:nvPr/>
        </p:nvSpPr>
        <p:spPr>
          <a:xfrm>
            <a:off x="8076113" y="1944595"/>
            <a:ext cx="3492000" cy="471319"/>
          </a:xfrm>
          <a:prstGeom prst="roundRect">
            <a:avLst>
              <a:gd name="adj" fmla="val 0"/>
            </a:avLst>
          </a:prstGeom>
          <a:solidFill>
            <a:schemeClr val="accent1"/>
          </a:solidFill>
          <a:ln w="6350">
            <a:noFill/>
          </a:ln>
        </p:spPr>
        <p:style>
          <a:lnRef idx="2">
            <a:schemeClr val="accent1">
              <a:shade val="15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1600" b="1">
                <a:solidFill>
                  <a:schemeClr val="bg1"/>
                </a:solidFill>
                <a:latin typeface="+mn-ea"/>
              </a:rPr>
              <a:t>能動的習慣接触メディア</a:t>
            </a:r>
          </a:p>
        </p:txBody>
      </p:sp>
      <p:sp>
        <p:nvSpPr>
          <p:cNvPr id="13" name="テキスト ボックス 12">
            <a:extLst>
              <a:ext uri="{FF2B5EF4-FFF2-40B4-BE49-F238E27FC236}">
                <a16:creationId xmlns:a16="http://schemas.microsoft.com/office/drawing/2014/main" id="{151DDA2D-39C9-FC17-8492-B7D1D26AADBB}"/>
              </a:ext>
            </a:extLst>
          </p:cNvPr>
          <p:cNvSpPr txBox="1"/>
          <p:nvPr/>
        </p:nvSpPr>
        <p:spPr>
          <a:xfrm>
            <a:off x="587375" y="5085134"/>
            <a:ext cx="3439120" cy="738664"/>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545454"/>
                </a:solidFill>
                <a:effectLst/>
                <a:uLnTx/>
                <a:uFillTx/>
                <a:latin typeface="メイリオ"/>
                <a:ea typeface="メイリオ"/>
              </a:rPr>
              <a:t>非デジタルを含めた</a:t>
            </a:r>
            <a:endParaRPr kumimoji="0" lang="en-US" altLang="ja-JP" sz="1400" b="1" i="0" u="none" strike="noStrike" kern="0" cap="none" spc="0" normalizeH="0" baseline="0" noProof="0">
              <a:ln>
                <a:noFill/>
              </a:ln>
              <a:solidFill>
                <a:srgbClr val="545454"/>
              </a:solidFill>
              <a:effectLst/>
              <a:uLnTx/>
              <a:uFillTx/>
              <a:latin typeface="メイリオ"/>
              <a:ea typeface="メイリオ"/>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545454"/>
                </a:solidFill>
                <a:effectLst/>
                <a:uLnTx/>
                <a:uFillTx/>
                <a:latin typeface="メイリオ"/>
                <a:ea typeface="メイリオ"/>
              </a:rPr>
              <a:t>国内ニュースメディアで最大規模</a:t>
            </a:r>
            <a:endParaRPr kumimoji="0" lang="en-US" altLang="ja-JP" sz="1400" b="1" i="0" u="none" strike="noStrike" kern="0" cap="none" spc="0" normalizeH="0" baseline="0" noProof="0">
              <a:ln>
                <a:noFill/>
              </a:ln>
              <a:solidFill>
                <a:srgbClr val="545454"/>
              </a:solidFill>
              <a:effectLst/>
              <a:uLnTx/>
              <a:uFillTx/>
              <a:latin typeface="メイリオ"/>
              <a:ea typeface="メイリオ"/>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545454"/>
                </a:solidFill>
                <a:effectLst/>
                <a:uLnTx/>
                <a:uFillTx/>
                <a:latin typeface="メイリオ"/>
                <a:ea typeface="メイリオ"/>
              </a:rPr>
              <a:t>老若男女が幅広く利用</a:t>
            </a:r>
            <a:endParaRPr lang="ja-JP" altLang="en-US" sz="1400" b="1"/>
          </a:p>
        </p:txBody>
      </p:sp>
      <p:sp>
        <p:nvSpPr>
          <p:cNvPr id="15" name="テキスト ボックス 14">
            <a:extLst>
              <a:ext uri="{FF2B5EF4-FFF2-40B4-BE49-F238E27FC236}">
                <a16:creationId xmlns:a16="http://schemas.microsoft.com/office/drawing/2014/main" id="{15AF3BE0-5624-2216-D4AC-CAF5D0C7A9CB}"/>
              </a:ext>
            </a:extLst>
          </p:cNvPr>
          <p:cNvSpPr txBox="1"/>
          <p:nvPr/>
        </p:nvSpPr>
        <p:spPr>
          <a:xfrm>
            <a:off x="4350327" y="5088325"/>
            <a:ext cx="3491346" cy="738664"/>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545454"/>
                </a:solidFill>
                <a:effectLst/>
                <a:uLnTx/>
                <a:uFillTx/>
                <a:latin typeface="メイリオ"/>
                <a:ea typeface="メイリオ"/>
              </a:rPr>
              <a:t>世の中の話題やその反応を</a:t>
            </a:r>
            <a:endParaRPr kumimoji="0" lang="en-US" altLang="ja-JP" sz="1400" b="1" i="0" u="none" strike="noStrike" kern="0" cap="none" spc="0" normalizeH="0" baseline="0" noProof="0">
              <a:ln>
                <a:noFill/>
              </a:ln>
              <a:solidFill>
                <a:srgbClr val="545454"/>
              </a:solidFill>
              <a:effectLst/>
              <a:uLnTx/>
              <a:uFillTx/>
              <a:latin typeface="メイリオ"/>
              <a:ea typeface="メイリオ"/>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545454"/>
                </a:solidFill>
                <a:effectLst/>
                <a:uLnTx/>
                <a:uFillTx/>
                <a:latin typeface="メイリオ"/>
                <a:ea typeface="メイリオ"/>
              </a:rPr>
              <a:t>確認する目的での利用が多い</a:t>
            </a:r>
            <a:endParaRPr kumimoji="0" lang="en-US" altLang="ja-JP" sz="1400" b="1" i="0" u="none" strike="noStrike" kern="0" cap="none" spc="0" normalizeH="0" baseline="0" noProof="0">
              <a:ln>
                <a:noFill/>
              </a:ln>
              <a:solidFill>
                <a:srgbClr val="545454"/>
              </a:solidFill>
              <a:effectLst/>
              <a:uLnTx/>
              <a:uFillTx/>
              <a:latin typeface="メイリオ"/>
              <a:ea typeface="メイリオ"/>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a:ln>
                  <a:noFill/>
                </a:ln>
                <a:solidFill>
                  <a:srgbClr val="545454"/>
                </a:solidFill>
                <a:effectLst/>
                <a:uLnTx/>
                <a:uFillTx/>
                <a:latin typeface="メイリオ"/>
                <a:ea typeface="メイリオ"/>
              </a:rPr>
              <a:t>SNS</a:t>
            </a:r>
            <a:r>
              <a:rPr kumimoji="0" lang="ja-JP" altLang="en-US" sz="1400" b="1" i="0" u="none" strike="noStrike" kern="0" cap="none" spc="0" normalizeH="0" baseline="0" noProof="0">
                <a:ln>
                  <a:noFill/>
                </a:ln>
                <a:solidFill>
                  <a:srgbClr val="545454"/>
                </a:solidFill>
                <a:effectLst/>
                <a:uLnTx/>
                <a:uFillTx/>
                <a:latin typeface="メイリオ"/>
                <a:ea typeface="メイリオ"/>
              </a:rPr>
              <a:t>上の発信ソースになることも</a:t>
            </a:r>
            <a:endParaRPr kumimoji="0" lang="en-US" altLang="ja-JP" sz="1400" b="1" i="0" u="none" strike="noStrike" kern="0" cap="none" spc="0" normalizeH="0" baseline="0" noProof="0">
              <a:ln>
                <a:noFill/>
              </a:ln>
              <a:solidFill>
                <a:srgbClr val="545454"/>
              </a:solidFill>
              <a:effectLst/>
              <a:uLnTx/>
              <a:uFillTx/>
              <a:latin typeface="メイリオ"/>
              <a:ea typeface="メイリオ"/>
            </a:endParaRPr>
          </a:p>
        </p:txBody>
      </p:sp>
      <p:sp>
        <p:nvSpPr>
          <p:cNvPr id="17" name="テキスト ボックス 16">
            <a:extLst>
              <a:ext uri="{FF2B5EF4-FFF2-40B4-BE49-F238E27FC236}">
                <a16:creationId xmlns:a16="http://schemas.microsoft.com/office/drawing/2014/main" id="{248CF42D-084F-95F7-2325-48A710ACCA4B}"/>
              </a:ext>
            </a:extLst>
          </p:cNvPr>
          <p:cNvSpPr txBox="1"/>
          <p:nvPr/>
        </p:nvSpPr>
        <p:spPr>
          <a:xfrm>
            <a:off x="8075460" y="5140454"/>
            <a:ext cx="3454179" cy="738664"/>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545454"/>
                </a:solidFill>
                <a:effectLst/>
                <a:uLnTx/>
                <a:uFillTx/>
                <a:latin typeface="メイリオ"/>
                <a:ea typeface="メイリオ"/>
              </a:rPr>
              <a:t>生活の中で習慣的に</a:t>
            </a:r>
            <a:endParaRPr kumimoji="0" lang="en-US" altLang="ja-JP" sz="1400" b="1" i="0" u="none" strike="noStrike" kern="0" cap="none" spc="0" normalizeH="0" baseline="0" noProof="0">
              <a:ln>
                <a:noFill/>
              </a:ln>
              <a:solidFill>
                <a:srgbClr val="545454"/>
              </a:solidFill>
              <a:effectLst/>
              <a:uLnTx/>
              <a:uFillTx/>
              <a:latin typeface="メイリオ"/>
              <a:ea typeface="メイリオ"/>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545454"/>
                </a:solidFill>
                <a:effectLst/>
                <a:uLnTx/>
                <a:uFillTx/>
                <a:latin typeface="メイリオ"/>
                <a:ea typeface="メイリオ"/>
              </a:rPr>
              <a:t>最新ニュースをチェックするために</a:t>
            </a:r>
            <a:endParaRPr kumimoji="0" lang="en-US" altLang="ja-JP" sz="1400" b="1" i="0" u="none" strike="noStrike" kern="0" cap="none" spc="0" normalizeH="0" baseline="0" noProof="0">
              <a:ln>
                <a:noFill/>
              </a:ln>
              <a:solidFill>
                <a:srgbClr val="545454"/>
              </a:solidFill>
              <a:effectLst/>
              <a:uLnTx/>
              <a:uFillTx/>
              <a:latin typeface="メイリオ"/>
              <a:ea typeface="メイリオ"/>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545454"/>
                </a:solidFill>
                <a:effectLst/>
                <a:uLnTx/>
                <a:uFillTx/>
                <a:latin typeface="メイリオ"/>
                <a:ea typeface="メイリオ"/>
              </a:rPr>
              <a:t>繰り返し来訪する傾向</a:t>
            </a:r>
            <a:endParaRPr kumimoji="0" lang="en-US" altLang="ja-JP" sz="1400" b="1" i="0" u="none" strike="noStrike" kern="0" cap="none" spc="0" normalizeH="0" baseline="0" noProof="0">
              <a:ln>
                <a:noFill/>
              </a:ln>
              <a:solidFill>
                <a:srgbClr val="545454"/>
              </a:solidFill>
              <a:effectLst/>
              <a:uLnTx/>
              <a:uFillTx/>
              <a:latin typeface="メイリオ"/>
              <a:ea typeface="メイリオ"/>
            </a:endParaRPr>
          </a:p>
        </p:txBody>
      </p:sp>
      <p:sp>
        <p:nvSpPr>
          <p:cNvPr id="54" name="テキスト ボックス 53">
            <a:extLst>
              <a:ext uri="{FF2B5EF4-FFF2-40B4-BE49-F238E27FC236}">
                <a16:creationId xmlns:a16="http://schemas.microsoft.com/office/drawing/2014/main" id="{DD6EFA79-FF94-4345-D265-F3F953E25525}"/>
              </a:ext>
            </a:extLst>
          </p:cNvPr>
          <p:cNvSpPr txBox="1"/>
          <p:nvPr/>
        </p:nvSpPr>
        <p:spPr>
          <a:xfrm>
            <a:off x="8095350" y="2665676"/>
            <a:ext cx="3491346" cy="261610"/>
          </a:xfrm>
          <a:prstGeom prst="rect">
            <a:avLst/>
          </a:prstGeom>
          <a:noFill/>
        </p:spPr>
        <p:txBody>
          <a:bodyPr wrap="square">
            <a:spAutoFit/>
          </a:bodyPr>
          <a:lstStyle/>
          <a:p>
            <a:pPr algn="ctr" eaLnBrk="1" fontAlgn="auto" hangingPunct="1">
              <a:spcBef>
                <a:spcPts val="0"/>
              </a:spcBef>
              <a:spcAft>
                <a:spcPts val="0"/>
              </a:spcAft>
            </a:pPr>
            <a:r>
              <a:rPr lang="ja-JP" altLang="en-US" sz="900" b="1" u="sng">
                <a:solidFill>
                  <a:srgbClr val="545454"/>
                </a:solidFill>
                <a:latin typeface="Calibri" panose="020F0502020204030204"/>
                <a:ea typeface="メイリオ" panose="020B0604030504040204" pitchFamily="50" charset="-128"/>
              </a:rPr>
              <a:t>平均訪問頻度</a:t>
            </a:r>
            <a:r>
              <a:rPr lang="en-US" altLang="ja-JP" sz="900" b="1" u="sng">
                <a:solidFill>
                  <a:srgbClr val="545454"/>
                </a:solidFill>
                <a:latin typeface="Calibri" panose="020F0502020204030204"/>
                <a:ea typeface="メイリオ" panose="020B0604030504040204" pitchFamily="50" charset="-128"/>
              </a:rPr>
              <a:t>/</a:t>
            </a:r>
            <a:r>
              <a:rPr lang="ja-JP" altLang="en-US" sz="900" b="1" u="sng">
                <a:solidFill>
                  <a:srgbClr val="545454"/>
                </a:solidFill>
                <a:latin typeface="Calibri" panose="020F0502020204030204"/>
                <a:ea typeface="メイリオ" panose="020B0604030504040204" pitchFamily="50" charset="-128"/>
              </a:rPr>
              <a:t>日：</a:t>
            </a:r>
            <a:r>
              <a:rPr lang="ja-JP" altLang="en-US" sz="1100" b="1" u="sng">
                <a:solidFill>
                  <a:srgbClr val="545454"/>
                </a:solidFill>
                <a:latin typeface="Calibri" panose="020F0502020204030204"/>
                <a:ea typeface="メイリオ" panose="020B0604030504040204" pitchFamily="50" charset="-128"/>
              </a:rPr>
              <a:t>約</a:t>
            </a:r>
            <a:r>
              <a:rPr lang="en-US" altLang="ja-JP" sz="1100" b="1" u="sng">
                <a:solidFill>
                  <a:srgbClr val="545454"/>
                </a:solidFill>
                <a:latin typeface="Calibri" panose="020F0502020204030204"/>
                <a:ea typeface="メイリオ" panose="020B0604030504040204" pitchFamily="50" charset="-128"/>
              </a:rPr>
              <a:t>3</a:t>
            </a:r>
            <a:r>
              <a:rPr lang="ja-JP" altLang="en-US" sz="1100" b="1" u="sng">
                <a:solidFill>
                  <a:srgbClr val="545454"/>
                </a:solidFill>
                <a:latin typeface="Calibri" panose="020F0502020204030204"/>
                <a:ea typeface="メイリオ" panose="020B0604030504040204" pitchFamily="50" charset="-128"/>
              </a:rPr>
              <a:t>回</a:t>
            </a:r>
            <a:endParaRPr lang="en-US" altLang="ja-JP" sz="1100" b="1" u="sng">
              <a:solidFill>
                <a:srgbClr val="545454"/>
              </a:solidFill>
              <a:latin typeface="Calibri" panose="020F0502020204030204"/>
              <a:ea typeface="メイリオ" panose="020B0604030504040204" pitchFamily="50" charset="-128"/>
            </a:endParaRPr>
          </a:p>
        </p:txBody>
      </p:sp>
      <p:pic>
        <p:nvPicPr>
          <p:cNvPr id="80" name="図 79">
            <a:extLst>
              <a:ext uri="{FF2B5EF4-FFF2-40B4-BE49-F238E27FC236}">
                <a16:creationId xmlns:a16="http://schemas.microsoft.com/office/drawing/2014/main" id="{ABB5F173-EAE3-813C-A821-E72CC8542FB6}"/>
              </a:ext>
            </a:extLst>
          </p:cNvPr>
          <p:cNvPicPr>
            <a:picLocks noChangeAspect="1"/>
          </p:cNvPicPr>
          <p:nvPr/>
        </p:nvPicPr>
        <p:blipFill>
          <a:blip r:embed="rId2"/>
          <a:stretch>
            <a:fillRect/>
          </a:stretch>
        </p:blipFill>
        <p:spPr>
          <a:xfrm>
            <a:off x="8354019" y="2918844"/>
            <a:ext cx="2974008" cy="835777"/>
          </a:xfrm>
          <a:prstGeom prst="rect">
            <a:avLst/>
          </a:prstGeom>
        </p:spPr>
      </p:pic>
      <p:pic>
        <p:nvPicPr>
          <p:cNvPr id="146" name="図 145">
            <a:extLst>
              <a:ext uri="{FF2B5EF4-FFF2-40B4-BE49-F238E27FC236}">
                <a16:creationId xmlns:a16="http://schemas.microsoft.com/office/drawing/2014/main" id="{144BA5D1-EDE4-A803-3C8C-24136AE0B2CD}"/>
              </a:ext>
            </a:extLst>
          </p:cNvPr>
          <p:cNvPicPr>
            <a:picLocks noChangeAspect="1"/>
          </p:cNvPicPr>
          <p:nvPr/>
        </p:nvPicPr>
        <p:blipFill>
          <a:blip r:embed="rId3"/>
          <a:stretch>
            <a:fillRect/>
          </a:stretch>
        </p:blipFill>
        <p:spPr>
          <a:xfrm>
            <a:off x="8354019" y="4231416"/>
            <a:ext cx="3097036" cy="603556"/>
          </a:xfrm>
          <a:prstGeom prst="rect">
            <a:avLst/>
          </a:prstGeom>
        </p:spPr>
      </p:pic>
      <p:sp>
        <p:nvSpPr>
          <p:cNvPr id="147" name="タイトル 1">
            <a:extLst>
              <a:ext uri="{FF2B5EF4-FFF2-40B4-BE49-F238E27FC236}">
                <a16:creationId xmlns:a16="http://schemas.microsoft.com/office/drawing/2014/main" id="{FD897C36-5BE4-927F-665E-2B3E371C473F}"/>
              </a:ext>
            </a:extLst>
          </p:cNvPr>
          <p:cNvSpPr>
            <a:spLocks noGrp="1"/>
          </p:cNvSpPr>
          <p:nvPr>
            <p:ph type="ctrTitle"/>
          </p:nvPr>
        </p:nvSpPr>
        <p:spPr/>
        <p:txBody>
          <a:bodyPr/>
          <a:lstStyle/>
          <a:p>
            <a:r>
              <a:rPr kumimoji="1" lang="ja-JP" altLang="en-US"/>
              <a:t>ニュースメディアとしての</a:t>
            </a:r>
            <a:r>
              <a:rPr kumimoji="1" lang="en-US" altLang="ja-JP"/>
              <a:t>Yahoo! JAPAN</a:t>
            </a:r>
            <a:r>
              <a:rPr kumimoji="1" lang="ja-JP" altLang="en-US"/>
              <a:t>特性</a:t>
            </a:r>
          </a:p>
        </p:txBody>
      </p:sp>
      <p:sp>
        <p:nvSpPr>
          <p:cNvPr id="148" name="テキスト プレースホルダー 2">
            <a:extLst>
              <a:ext uri="{FF2B5EF4-FFF2-40B4-BE49-F238E27FC236}">
                <a16:creationId xmlns:a16="http://schemas.microsoft.com/office/drawing/2014/main" id="{15D437FF-3FAC-9FE5-AF11-0EEC0D7AD5FA}"/>
              </a:ext>
            </a:extLst>
          </p:cNvPr>
          <p:cNvSpPr>
            <a:spLocks noGrp="1"/>
          </p:cNvSpPr>
          <p:nvPr>
            <p:ph type="body" sz="quarter" idx="10"/>
          </p:nvPr>
        </p:nvSpPr>
        <p:spPr/>
        <p: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1" lang="en-US" altLang="ja-JP"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rPr>
              <a:t>Yahoo!</a:t>
            </a:r>
            <a:r>
              <a:rPr kumimoji="1" lang="ja-JP" altLang="en-US"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rPr>
              <a:t> </a:t>
            </a:r>
            <a:r>
              <a:rPr kumimoji="1" lang="en-US" altLang="ja-JP"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rPr>
              <a:t>JAPAN</a:t>
            </a:r>
            <a:r>
              <a:rPr kumimoji="1" lang="ja-JP" altLang="en-US"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rPr>
              <a:t>は国内最大級のニュースメディア</a:t>
            </a:r>
            <a:r>
              <a:rPr lang="ja-JP" altLang="en-US" sz="1600"/>
              <a:t>です。</a:t>
            </a:r>
            <a:br>
              <a:rPr kumimoji="1" lang="en-US" altLang="ja-JP"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rPr>
            </a:br>
            <a:r>
              <a:rPr kumimoji="1" lang="ja-JP" altLang="en-US"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rPr>
              <a:t>潜在ニーズ</a:t>
            </a:r>
            <a:r>
              <a:rPr kumimoji="1" lang="en-US" altLang="ja-JP"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rPr>
              <a:t>×</a:t>
            </a:r>
            <a:r>
              <a:rPr kumimoji="1" lang="ja-JP" altLang="en-US"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rPr>
              <a:t>大規模リーチ獲得を実現することに最も適しています</a:t>
            </a:r>
            <a:r>
              <a:rPr lang="ja-JP" altLang="en-US" sz="1600"/>
              <a:t>。</a:t>
            </a:r>
            <a:endParaRPr kumimoji="1" lang="en-US" altLang="ja-JP"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endParaRPr>
          </a:p>
          <a:p>
            <a:pPr algn="ctr"/>
            <a:endParaRPr kumimoji="1" lang="ja-JP" altLang="en-US" sz="1200"/>
          </a:p>
        </p:txBody>
      </p:sp>
      <p:sp>
        <p:nvSpPr>
          <p:cNvPr id="149" name="テキスト ボックス 148">
            <a:extLst>
              <a:ext uri="{FF2B5EF4-FFF2-40B4-BE49-F238E27FC236}">
                <a16:creationId xmlns:a16="http://schemas.microsoft.com/office/drawing/2014/main" id="{4BD09505-37EF-3140-F2F2-44C0D5F3F2DB}"/>
              </a:ext>
            </a:extLst>
          </p:cNvPr>
          <p:cNvSpPr txBox="1"/>
          <p:nvPr/>
        </p:nvSpPr>
        <p:spPr>
          <a:xfrm>
            <a:off x="8076113" y="3915325"/>
            <a:ext cx="3491346" cy="261610"/>
          </a:xfrm>
          <a:prstGeom prst="rect">
            <a:avLst/>
          </a:prstGeom>
          <a:noFill/>
        </p:spPr>
        <p:txBody>
          <a:bodyPr wrap="square">
            <a:spAutoFit/>
          </a:bodyPr>
          <a:lstStyle/>
          <a:p>
            <a:pPr algn="ctr" eaLnBrk="1" fontAlgn="auto" hangingPunct="1">
              <a:spcBef>
                <a:spcPts val="0"/>
              </a:spcBef>
              <a:spcAft>
                <a:spcPts val="0"/>
              </a:spcAft>
            </a:pPr>
            <a:r>
              <a:rPr lang="ja-JP" altLang="en-US" sz="900" b="1" u="sng">
                <a:solidFill>
                  <a:srgbClr val="545454"/>
                </a:solidFill>
                <a:latin typeface="Calibri" panose="020F0502020204030204"/>
                <a:ea typeface="メイリオ" panose="020B0604030504040204" pitchFamily="50" charset="-128"/>
              </a:rPr>
              <a:t>平均訪問頻度</a:t>
            </a:r>
            <a:r>
              <a:rPr lang="en-US" altLang="ja-JP" sz="900" b="1" u="sng">
                <a:solidFill>
                  <a:srgbClr val="545454"/>
                </a:solidFill>
                <a:latin typeface="Calibri" panose="020F0502020204030204"/>
                <a:ea typeface="メイリオ" panose="020B0604030504040204" pitchFamily="50" charset="-128"/>
              </a:rPr>
              <a:t>/</a:t>
            </a:r>
            <a:r>
              <a:rPr lang="ja-JP" altLang="en-US" sz="900" b="1" u="sng">
                <a:solidFill>
                  <a:srgbClr val="545454"/>
                </a:solidFill>
                <a:latin typeface="Calibri" panose="020F0502020204030204"/>
                <a:ea typeface="メイリオ" panose="020B0604030504040204" pitchFamily="50" charset="-128"/>
              </a:rPr>
              <a:t>週：</a:t>
            </a:r>
            <a:r>
              <a:rPr lang="ja-JP" altLang="en-US" sz="1100" b="1" u="sng">
                <a:solidFill>
                  <a:srgbClr val="545454"/>
                </a:solidFill>
                <a:latin typeface="Calibri" panose="020F0502020204030204"/>
                <a:ea typeface="メイリオ" panose="020B0604030504040204" pitchFamily="50" charset="-128"/>
              </a:rPr>
              <a:t>約</a:t>
            </a:r>
            <a:r>
              <a:rPr lang="en-US" altLang="ja-JP" sz="1100" b="1" u="sng">
                <a:solidFill>
                  <a:srgbClr val="545454"/>
                </a:solidFill>
                <a:latin typeface="Calibri" panose="020F0502020204030204"/>
                <a:ea typeface="メイリオ" panose="020B0604030504040204" pitchFamily="50" charset="-128"/>
              </a:rPr>
              <a:t>17</a:t>
            </a:r>
            <a:r>
              <a:rPr lang="ja-JP" altLang="en-US" sz="1100" b="1" u="sng">
                <a:solidFill>
                  <a:srgbClr val="545454"/>
                </a:solidFill>
                <a:latin typeface="Calibri" panose="020F0502020204030204"/>
                <a:ea typeface="メイリオ" panose="020B0604030504040204" pitchFamily="50" charset="-128"/>
              </a:rPr>
              <a:t>回</a:t>
            </a:r>
          </a:p>
        </p:txBody>
      </p:sp>
      <p:pic>
        <p:nvPicPr>
          <p:cNvPr id="152" name="図 151">
            <a:extLst>
              <a:ext uri="{FF2B5EF4-FFF2-40B4-BE49-F238E27FC236}">
                <a16:creationId xmlns:a16="http://schemas.microsoft.com/office/drawing/2014/main" id="{B4FFF721-0974-D9EB-2AEB-0B3966F83731}"/>
              </a:ext>
            </a:extLst>
          </p:cNvPr>
          <p:cNvPicPr>
            <a:picLocks noChangeAspect="1"/>
          </p:cNvPicPr>
          <p:nvPr/>
        </p:nvPicPr>
        <p:blipFill>
          <a:blip r:embed="rId4"/>
          <a:srcRect r="6685"/>
          <a:stretch/>
        </p:blipFill>
        <p:spPr>
          <a:xfrm>
            <a:off x="4493753" y="3076476"/>
            <a:ext cx="3186499" cy="1208436"/>
          </a:xfrm>
          <a:prstGeom prst="rect">
            <a:avLst/>
          </a:prstGeom>
        </p:spPr>
      </p:pic>
      <p:pic>
        <p:nvPicPr>
          <p:cNvPr id="161" name="図 160">
            <a:extLst>
              <a:ext uri="{FF2B5EF4-FFF2-40B4-BE49-F238E27FC236}">
                <a16:creationId xmlns:a16="http://schemas.microsoft.com/office/drawing/2014/main" id="{D353AE2D-9529-661F-C1A4-CFCD38F5B6A5}"/>
              </a:ext>
            </a:extLst>
          </p:cNvPr>
          <p:cNvPicPr>
            <a:picLocks noChangeAspect="1"/>
          </p:cNvPicPr>
          <p:nvPr/>
        </p:nvPicPr>
        <p:blipFill>
          <a:blip r:embed="rId5"/>
          <a:srcRect l="2829" r="1865"/>
          <a:stretch/>
        </p:blipFill>
        <p:spPr>
          <a:xfrm>
            <a:off x="684660" y="3096756"/>
            <a:ext cx="3138788" cy="1068575"/>
          </a:xfrm>
          <a:prstGeom prst="rect">
            <a:avLst/>
          </a:prstGeom>
        </p:spPr>
      </p:pic>
      <p:sp>
        <p:nvSpPr>
          <p:cNvPr id="162" name="テキスト ボックス 161">
            <a:extLst>
              <a:ext uri="{FF2B5EF4-FFF2-40B4-BE49-F238E27FC236}">
                <a16:creationId xmlns:a16="http://schemas.microsoft.com/office/drawing/2014/main" id="{F8FCC215-D14E-C99F-8549-C4956A3DACF3}"/>
              </a:ext>
            </a:extLst>
          </p:cNvPr>
          <p:cNvSpPr txBox="1"/>
          <p:nvPr/>
        </p:nvSpPr>
        <p:spPr>
          <a:xfrm>
            <a:off x="1919242" y="4167335"/>
            <a:ext cx="2106598" cy="553998"/>
          </a:xfrm>
          <a:prstGeom prst="rect">
            <a:avLst/>
          </a:prstGeom>
          <a:noFill/>
        </p:spPr>
        <p:txBody>
          <a:bodyPr wrap="square" rtlCol="0">
            <a:spAutoFit/>
          </a:bodyPr>
          <a:lstStyle/>
          <a:p>
            <a:r>
              <a:rPr kumimoji="1" lang="ja-JP" altLang="en-US" sz="600">
                <a:latin typeface="+mn-ea"/>
                <a:ea typeface="+mn-ea"/>
              </a:rPr>
              <a:t>ニュースメディアのリーチ比較</a:t>
            </a:r>
            <a:endParaRPr kumimoji="1" lang="en-US" altLang="ja-JP" sz="600">
              <a:latin typeface="+mn-ea"/>
              <a:ea typeface="+mn-ea"/>
            </a:endParaRPr>
          </a:p>
          <a:p>
            <a:r>
              <a:rPr kumimoji="1" lang="ja-JP" altLang="en-US" sz="600">
                <a:latin typeface="+mn-ea"/>
                <a:ea typeface="+mn-ea"/>
              </a:rPr>
              <a:t>出典：ビデオリサーチ</a:t>
            </a:r>
            <a:r>
              <a:rPr kumimoji="1" lang="en-US" altLang="ja-JP" sz="600" err="1">
                <a:latin typeface="+mn-ea"/>
                <a:ea typeface="+mn-ea"/>
              </a:rPr>
              <a:t>ACRex</a:t>
            </a:r>
            <a:r>
              <a:rPr lang="ja-JP" altLang="en-US" sz="600">
                <a:latin typeface="+mn-ea"/>
                <a:ea typeface="+mn-ea"/>
              </a:rPr>
              <a:t>（関東地区</a:t>
            </a:r>
            <a:r>
              <a:rPr lang="en-US" altLang="ja-JP" sz="600">
                <a:latin typeface="+mn-ea"/>
                <a:ea typeface="+mn-ea"/>
              </a:rPr>
              <a:t>2022</a:t>
            </a:r>
            <a:r>
              <a:rPr lang="ja-JP" altLang="en-US" sz="600">
                <a:latin typeface="+mn-ea"/>
                <a:ea typeface="+mn-ea"/>
              </a:rPr>
              <a:t>年上期）</a:t>
            </a:r>
            <a:endParaRPr kumimoji="1" lang="en-US" altLang="ja-JP" sz="600">
              <a:latin typeface="+mn-ea"/>
              <a:ea typeface="+mn-ea"/>
            </a:endParaRPr>
          </a:p>
          <a:p>
            <a:r>
              <a:rPr kumimoji="1" lang="en-US" altLang="ja-JP" sz="600">
                <a:latin typeface="+mn-ea"/>
                <a:ea typeface="+mn-ea"/>
              </a:rPr>
              <a:t>※</a:t>
            </a:r>
            <a:r>
              <a:rPr kumimoji="1" lang="ja-JP" altLang="en-US" sz="600">
                <a:latin typeface="+mn-ea"/>
                <a:ea typeface="+mn-ea"/>
              </a:rPr>
              <a:t>ニュースサイト：直近</a:t>
            </a:r>
            <a:r>
              <a:rPr kumimoji="1" lang="en-US" altLang="ja-JP" sz="600">
                <a:latin typeface="+mn-ea"/>
                <a:ea typeface="+mn-ea"/>
              </a:rPr>
              <a:t>1</a:t>
            </a:r>
            <a:r>
              <a:rPr kumimoji="1" lang="ja-JP" altLang="en-US" sz="600">
                <a:latin typeface="+mn-ea"/>
                <a:ea typeface="+mn-ea"/>
              </a:rPr>
              <a:t>週間利用</a:t>
            </a:r>
            <a:endParaRPr kumimoji="1" lang="en-US" altLang="ja-JP" sz="600">
              <a:latin typeface="+mn-ea"/>
              <a:ea typeface="+mn-ea"/>
            </a:endParaRPr>
          </a:p>
          <a:p>
            <a:r>
              <a:rPr lang="en-US" altLang="ja-JP" sz="600">
                <a:latin typeface="+mn-ea"/>
                <a:ea typeface="+mn-ea"/>
              </a:rPr>
              <a:t>※</a:t>
            </a:r>
            <a:r>
              <a:rPr lang="ja-JP" altLang="en-US" sz="600">
                <a:latin typeface="+mn-ea"/>
                <a:ea typeface="+mn-ea"/>
              </a:rPr>
              <a:t>新聞：朝刊閲読頻度「週</a:t>
            </a:r>
            <a:r>
              <a:rPr lang="en-US" altLang="ja-JP" sz="600">
                <a:latin typeface="+mn-ea"/>
                <a:ea typeface="+mn-ea"/>
              </a:rPr>
              <a:t>1</a:t>
            </a:r>
            <a:r>
              <a:rPr lang="ja-JP" altLang="en-US" sz="600">
                <a:latin typeface="+mn-ea"/>
                <a:ea typeface="+mn-ea"/>
              </a:rPr>
              <a:t>日以上読む」</a:t>
            </a:r>
            <a:endParaRPr lang="en-US" altLang="ja-JP" sz="600">
              <a:latin typeface="+mn-ea"/>
              <a:ea typeface="+mn-ea"/>
            </a:endParaRPr>
          </a:p>
          <a:p>
            <a:r>
              <a:rPr kumimoji="1" lang="en-US" altLang="ja-JP" sz="600">
                <a:latin typeface="+mn-ea"/>
                <a:ea typeface="+mn-ea"/>
              </a:rPr>
              <a:t>※</a:t>
            </a:r>
            <a:r>
              <a:rPr kumimoji="1" lang="ja-JP" altLang="en-US" sz="600">
                <a:latin typeface="+mn-ea"/>
                <a:ea typeface="+mn-ea"/>
              </a:rPr>
              <a:t>ニュース番組：普段視聴番組</a:t>
            </a:r>
          </a:p>
        </p:txBody>
      </p:sp>
      <p:sp>
        <p:nvSpPr>
          <p:cNvPr id="171" name="テキスト ボックス 170">
            <a:extLst>
              <a:ext uri="{FF2B5EF4-FFF2-40B4-BE49-F238E27FC236}">
                <a16:creationId xmlns:a16="http://schemas.microsoft.com/office/drawing/2014/main" id="{38CFAB7D-665C-4BB4-7047-3A39FE2CE127}"/>
              </a:ext>
            </a:extLst>
          </p:cNvPr>
          <p:cNvSpPr txBox="1"/>
          <p:nvPr/>
        </p:nvSpPr>
        <p:spPr>
          <a:xfrm>
            <a:off x="5786648" y="4249221"/>
            <a:ext cx="2002144" cy="276999"/>
          </a:xfrm>
          <a:prstGeom prst="rect">
            <a:avLst/>
          </a:prstGeom>
          <a:noFill/>
        </p:spPr>
        <p:txBody>
          <a:bodyPr wrap="square">
            <a:spAutoFit/>
          </a:bodyPr>
          <a:lstStyle/>
          <a:p>
            <a:r>
              <a:rPr lang="ja-JP" altLang="en-US" sz="600">
                <a:solidFill>
                  <a:srgbClr val="000000"/>
                </a:solidFill>
                <a:latin typeface="メイリオ" panose="020B0604030504040204" pitchFamily="50" charset="-128"/>
                <a:ea typeface="メイリオ" panose="020B0604030504040204" pitchFamily="50" charset="-128"/>
              </a:rPr>
              <a:t>公共性のある情報に出会えるメディア</a:t>
            </a:r>
            <a:endParaRPr lang="en-US" altLang="ja-JP" sz="600">
              <a:solidFill>
                <a:srgbClr val="000000"/>
              </a:solidFill>
              <a:latin typeface="メイリオ" panose="020B0604030504040204" pitchFamily="50" charset="-128"/>
              <a:ea typeface="メイリオ" panose="020B0604030504040204" pitchFamily="50" charset="-128"/>
            </a:endParaRPr>
          </a:p>
          <a:p>
            <a:r>
              <a:rPr lang="ja-JP" altLang="en-US" sz="600">
                <a:solidFill>
                  <a:srgbClr val="000000"/>
                </a:solidFill>
                <a:latin typeface="メイリオ" panose="020B0604030504040204" pitchFamily="50" charset="-128"/>
                <a:ea typeface="メイリオ" panose="020B0604030504040204" pitchFamily="50" charset="-128"/>
              </a:rPr>
              <a:t>出典：</a:t>
            </a:r>
            <a:r>
              <a:rPr lang="en-US" altLang="ja-JP" sz="600">
                <a:solidFill>
                  <a:srgbClr val="000000"/>
                </a:solidFill>
                <a:latin typeface="メイリオ" panose="020B0604030504040204" pitchFamily="50" charset="-128"/>
                <a:ea typeface="メイリオ" panose="020B0604030504040204" pitchFamily="50" charset="-128"/>
              </a:rPr>
              <a:t>LINE</a:t>
            </a:r>
            <a:r>
              <a:rPr lang="ja-JP" altLang="en-US" sz="600">
                <a:solidFill>
                  <a:srgbClr val="000000"/>
                </a:solidFill>
                <a:latin typeface="メイリオ" panose="020B0604030504040204" pitchFamily="50" charset="-128"/>
                <a:ea typeface="メイリオ" panose="020B0604030504040204" pitchFamily="50" charset="-128"/>
              </a:rPr>
              <a:t>ヤフー自社調査 調査期間：</a:t>
            </a:r>
            <a:r>
              <a:rPr lang="en-US" altLang="ja-JP" sz="600">
                <a:solidFill>
                  <a:srgbClr val="000000"/>
                </a:solidFill>
                <a:latin typeface="メイリオ" panose="020B0604030504040204" pitchFamily="50" charset="-128"/>
                <a:ea typeface="メイリオ" panose="020B0604030504040204" pitchFamily="50" charset="-128"/>
              </a:rPr>
              <a:t>2021</a:t>
            </a:r>
            <a:r>
              <a:rPr lang="ja-JP" altLang="en-US" sz="600">
                <a:solidFill>
                  <a:srgbClr val="000000"/>
                </a:solidFill>
                <a:latin typeface="メイリオ" panose="020B0604030504040204" pitchFamily="50" charset="-128"/>
                <a:ea typeface="メイリオ" panose="020B0604030504040204" pitchFamily="50" charset="-128"/>
              </a:rPr>
              <a:t>年</a:t>
            </a:r>
            <a:r>
              <a:rPr lang="en-US" altLang="ja-JP" sz="600">
                <a:solidFill>
                  <a:srgbClr val="000000"/>
                </a:solidFill>
                <a:latin typeface="メイリオ" panose="020B0604030504040204" pitchFamily="50" charset="-128"/>
                <a:ea typeface="メイリオ" panose="020B0604030504040204" pitchFamily="50" charset="-128"/>
              </a:rPr>
              <a:t>7</a:t>
            </a:r>
            <a:r>
              <a:rPr lang="ja-JP" altLang="en-US" sz="600">
                <a:solidFill>
                  <a:srgbClr val="000000"/>
                </a:solidFill>
                <a:latin typeface="メイリオ" panose="020B0604030504040204" pitchFamily="50" charset="-128"/>
                <a:ea typeface="メイリオ" panose="020B0604030504040204" pitchFamily="50" charset="-128"/>
              </a:rPr>
              <a:t>月</a:t>
            </a:r>
          </a:p>
        </p:txBody>
      </p:sp>
    </p:spTree>
    <p:extLst>
      <p:ext uri="{BB962C8B-B14F-4D97-AF65-F5344CB8AC3E}">
        <p14:creationId xmlns:p14="http://schemas.microsoft.com/office/powerpoint/2010/main" val="268185370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ブランドリフト調査</a:t>
            </a:r>
            <a:r>
              <a:rPr lang="en-US" altLang="ja-JP" sz="1800"/>
              <a:t> (Measurement Partner) </a:t>
            </a:r>
            <a:r>
              <a:rPr lang="ja-JP" altLang="en-US" sz="1800"/>
              <a:t>の依頼方法</a:t>
            </a:r>
            <a:endParaRPr kumimoji="1" lang="ja-JP" altLang="en-US" sz="1800"/>
          </a:p>
        </p:txBody>
      </p:sp>
      <p:sp>
        <p:nvSpPr>
          <p:cNvPr id="3" name="テキスト ボックス 2">
            <a:extLst>
              <a:ext uri="{FF2B5EF4-FFF2-40B4-BE49-F238E27FC236}">
                <a16:creationId xmlns:a16="http://schemas.microsoft.com/office/drawing/2014/main" id="{FBFDAC72-41FC-554C-7057-B17BB023B8E4}"/>
              </a:ext>
            </a:extLst>
          </p:cNvPr>
          <p:cNvSpPr txBox="1"/>
          <p:nvPr/>
        </p:nvSpPr>
        <p:spPr>
          <a:xfrm>
            <a:off x="484370" y="1048730"/>
            <a:ext cx="11452128" cy="830997"/>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S PGothic" charset="-128"/>
              </a:rPr>
              <a:t>調査実施可能案件は件数制限がございます。弊社営業担当までお問い合わせの上、枠状況を都度ご確認下さい。</a:t>
            </a:r>
            <a:b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S PGothic" charset="-128"/>
              </a:rPr>
            </a:b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S PGothic" charset="-128"/>
              </a:rPr>
              <a:t>エントリシートはアカウント</a:t>
            </a:r>
            <a: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S PGothic" charset="-128"/>
              </a:rPr>
              <a:t>ID</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S PGothic" charset="-128"/>
              </a:rPr>
              <a:t>・キャンペーン</a:t>
            </a:r>
            <a: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S PGothic" charset="-128"/>
              </a:rPr>
              <a:t>ID</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S PGothic" charset="-128"/>
              </a:rPr>
              <a:t>など記載項目をすべて記載の上、弊社営業担当までお申し込みください。</a:t>
            </a:r>
            <a:b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S PGothic" charset="-128"/>
              </a:rPr>
            </a:br>
            <a:r>
              <a:rPr kumimoji="1" lang="ja-JP" altLang="en-US" sz="1600" b="1"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S PGothic" charset="-128"/>
              </a:rPr>
              <a:t>※掲載のお申込みや入稿期限等とは異なる別のスケジュールとなりますのでご注意ください。</a:t>
            </a:r>
            <a:endParaRPr kumimoji="1" lang="en-US" altLang="ja-JP" sz="1600" b="1"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S PGothic" charset="-128"/>
            </a:endParaRPr>
          </a:p>
        </p:txBody>
      </p:sp>
      <p:sp>
        <p:nvSpPr>
          <p:cNvPr id="4" name="テキスト ボックス 3">
            <a:extLst>
              <a:ext uri="{FF2B5EF4-FFF2-40B4-BE49-F238E27FC236}">
                <a16:creationId xmlns:a16="http://schemas.microsoft.com/office/drawing/2014/main" id="{1CB74653-898E-73CF-A97E-D60BD785EF8C}"/>
              </a:ext>
            </a:extLst>
          </p:cNvPr>
          <p:cNvSpPr txBox="1"/>
          <p:nvPr/>
        </p:nvSpPr>
        <p:spPr>
          <a:xfrm>
            <a:off x="1055440" y="2199472"/>
            <a:ext cx="8712969" cy="3231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HGSSoeiKakugothicUB" charset="-128"/>
              </a:rPr>
              <a:t>ご発注フローイメージについて</a:t>
            </a:r>
          </a:p>
        </p:txBody>
      </p:sp>
      <p:pic>
        <p:nvPicPr>
          <p:cNvPr id="5" name="図 4">
            <a:extLst>
              <a:ext uri="{FF2B5EF4-FFF2-40B4-BE49-F238E27FC236}">
                <a16:creationId xmlns:a16="http://schemas.microsoft.com/office/drawing/2014/main" id="{36048B93-80BD-74FE-732C-75B4858E23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3412" y="2188289"/>
            <a:ext cx="268684" cy="268684"/>
          </a:xfrm>
          <a:prstGeom prst="rect">
            <a:avLst/>
          </a:prstGeom>
        </p:spPr>
      </p:pic>
      <p:pic>
        <p:nvPicPr>
          <p:cNvPr id="6" name="図 5">
            <a:extLst>
              <a:ext uri="{FF2B5EF4-FFF2-40B4-BE49-F238E27FC236}">
                <a16:creationId xmlns:a16="http://schemas.microsoft.com/office/drawing/2014/main" id="{A8EA5B37-A1FE-74BD-3DAB-61590FF7CEA9}"/>
              </a:ext>
            </a:extLst>
          </p:cNvPr>
          <p:cNvPicPr>
            <a:picLocks noChangeAspect="1"/>
          </p:cNvPicPr>
          <p:nvPr/>
        </p:nvPicPr>
        <p:blipFill>
          <a:blip r:embed="rId4"/>
          <a:stretch>
            <a:fillRect/>
          </a:stretch>
        </p:blipFill>
        <p:spPr>
          <a:xfrm>
            <a:off x="2090269" y="2951201"/>
            <a:ext cx="9312209" cy="3556089"/>
          </a:xfrm>
          <a:prstGeom prst="rect">
            <a:avLst/>
          </a:prstGeom>
        </p:spPr>
      </p:pic>
      <p:sp>
        <p:nvSpPr>
          <p:cNvPr id="8" name="テキスト ボックス 7">
            <a:extLst>
              <a:ext uri="{FF2B5EF4-FFF2-40B4-BE49-F238E27FC236}">
                <a16:creationId xmlns:a16="http://schemas.microsoft.com/office/drawing/2014/main" id="{B5BD82A5-F638-5682-6450-4986C61D1FC9}"/>
              </a:ext>
            </a:extLst>
          </p:cNvPr>
          <p:cNvSpPr txBox="1"/>
          <p:nvPr/>
        </p:nvSpPr>
        <p:spPr>
          <a:xfrm>
            <a:off x="625184" y="3887529"/>
            <a:ext cx="1512169" cy="3079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1" b="1" i="0" u="sng"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広告主・代理店</a:t>
            </a:r>
          </a:p>
        </p:txBody>
      </p:sp>
      <p:sp>
        <p:nvSpPr>
          <p:cNvPr id="10" name="テキスト ボックス 9">
            <a:extLst>
              <a:ext uri="{FF2B5EF4-FFF2-40B4-BE49-F238E27FC236}">
                <a16:creationId xmlns:a16="http://schemas.microsoft.com/office/drawing/2014/main" id="{BD5D8033-6115-A21C-0CCF-ED0D57930346}"/>
              </a:ext>
            </a:extLst>
          </p:cNvPr>
          <p:cNvSpPr txBox="1"/>
          <p:nvPr/>
        </p:nvSpPr>
        <p:spPr>
          <a:xfrm>
            <a:off x="672267" y="4772709"/>
            <a:ext cx="1512169" cy="3079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1" b="1" i="0" u="sng"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弊社担当営業</a:t>
            </a:r>
          </a:p>
        </p:txBody>
      </p:sp>
      <p:sp>
        <p:nvSpPr>
          <p:cNvPr id="11" name="テキスト ボックス 10">
            <a:extLst>
              <a:ext uri="{FF2B5EF4-FFF2-40B4-BE49-F238E27FC236}">
                <a16:creationId xmlns:a16="http://schemas.microsoft.com/office/drawing/2014/main" id="{BE4D57C4-1E1D-B6BD-7DFE-999F4932F76C}"/>
              </a:ext>
            </a:extLst>
          </p:cNvPr>
          <p:cNvSpPr txBox="1"/>
          <p:nvPr/>
        </p:nvSpPr>
        <p:spPr>
          <a:xfrm>
            <a:off x="672265" y="5670590"/>
            <a:ext cx="1512169" cy="3079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1" b="1" i="0" u="sng"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マクロミル社</a:t>
            </a:r>
          </a:p>
        </p:txBody>
      </p:sp>
      <p:sp>
        <p:nvSpPr>
          <p:cNvPr id="12" name="角丸四角形 12">
            <a:extLst>
              <a:ext uri="{FF2B5EF4-FFF2-40B4-BE49-F238E27FC236}">
                <a16:creationId xmlns:a16="http://schemas.microsoft.com/office/drawing/2014/main" id="{E2F0DD96-D169-2D66-4444-9D32D1044F86}"/>
              </a:ext>
            </a:extLst>
          </p:cNvPr>
          <p:cNvSpPr/>
          <p:nvPr/>
        </p:nvSpPr>
        <p:spPr bwMode="auto">
          <a:xfrm>
            <a:off x="4655840" y="2659398"/>
            <a:ext cx="1008112" cy="360040"/>
          </a:xfrm>
          <a:prstGeom prst="roundRect">
            <a:avLst/>
          </a:prstGeom>
          <a:solidFill>
            <a:srgbClr val="00003E"/>
          </a:solidFill>
          <a:ln w="3175" algn="ctr">
            <a:solidFill>
              <a:srgbClr val="00003E"/>
            </a:solidFill>
            <a:prstDash val="solid"/>
            <a:miter lim="800000"/>
            <a:headEnd/>
            <a:tailEnd/>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cs typeface="Verdana" pitchFamily="34" charset="0"/>
              </a:rPr>
              <a:t>15</a:t>
            </a:r>
            <a:r>
              <a:rPr kumimoji="0" lang="ja-JP" altLang="en-US" sz="1200" b="1"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cs typeface="Verdana" pitchFamily="34" charset="0"/>
              </a:rPr>
              <a:t>営業日前</a:t>
            </a:r>
          </a:p>
        </p:txBody>
      </p:sp>
      <p:sp>
        <p:nvSpPr>
          <p:cNvPr id="13" name="角丸四角形 13">
            <a:extLst>
              <a:ext uri="{FF2B5EF4-FFF2-40B4-BE49-F238E27FC236}">
                <a16:creationId xmlns:a16="http://schemas.microsoft.com/office/drawing/2014/main" id="{2ADB9959-AA17-9A47-E2F1-803C6F5B7520}"/>
              </a:ext>
            </a:extLst>
          </p:cNvPr>
          <p:cNvSpPr/>
          <p:nvPr/>
        </p:nvSpPr>
        <p:spPr bwMode="auto">
          <a:xfrm>
            <a:off x="6312024" y="2659398"/>
            <a:ext cx="1008112" cy="360040"/>
          </a:xfrm>
          <a:prstGeom prst="roundRect">
            <a:avLst/>
          </a:prstGeom>
          <a:solidFill>
            <a:srgbClr val="00003E"/>
          </a:solidFill>
          <a:ln w="3175" algn="ctr">
            <a:solidFill>
              <a:srgbClr val="00003E"/>
            </a:solidFill>
            <a:prstDash val="solid"/>
            <a:miter lim="800000"/>
            <a:headEnd/>
            <a:tailEnd/>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cs typeface="Verdana" pitchFamily="34" charset="0"/>
              </a:rPr>
              <a:t>7</a:t>
            </a:r>
            <a:r>
              <a:rPr kumimoji="0" lang="ja-JP" altLang="en-US" sz="1200" b="1"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cs typeface="Verdana" pitchFamily="34" charset="0"/>
              </a:rPr>
              <a:t>営業日前</a:t>
            </a:r>
          </a:p>
        </p:txBody>
      </p:sp>
      <p:sp>
        <p:nvSpPr>
          <p:cNvPr id="14" name="角丸四角形 14">
            <a:extLst>
              <a:ext uri="{FF2B5EF4-FFF2-40B4-BE49-F238E27FC236}">
                <a16:creationId xmlns:a16="http://schemas.microsoft.com/office/drawing/2014/main" id="{594D9011-D48E-2963-926B-BB74A102BA9F}"/>
              </a:ext>
            </a:extLst>
          </p:cNvPr>
          <p:cNvSpPr/>
          <p:nvPr/>
        </p:nvSpPr>
        <p:spPr bwMode="auto">
          <a:xfrm>
            <a:off x="9552384" y="2659398"/>
            <a:ext cx="1008112" cy="360040"/>
          </a:xfrm>
          <a:prstGeom prst="roundRect">
            <a:avLst/>
          </a:prstGeom>
          <a:solidFill>
            <a:srgbClr val="00003E"/>
          </a:solidFill>
          <a:ln w="3175" algn="ctr">
            <a:solidFill>
              <a:srgbClr val="00003E"/>
            </a:solidFill>
            <a:prstDash val="solid"/>
            <a:miter lim="800000"/>
            <a:headEnd/>
            <a:tailEnd/>
          </a:ln>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cs typeface="Verdana" pitchFamily="34" charset="0"/>
              </a:rPr>
              <a:t>15</a:t>
            </a:r>
            <a:r>
              <a:rPr kumimoji="0" lang="ja-JP" altLang="en-US" sz="1200" b="1"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cs typeface="Verdana" pitchFamily="34" charset="0"/>
              </a:rPr>
              <a:t>営業日後</a:t>
            </a:r>
          </a:p>
        </p:txBody>
      </p:sp>
    </p:spTree>
    <p:extLst>
      <p:ext uri="{BB962C8B-B14F-4D97-AF65-F5344CB8AC3E}">
        <p14:creationId xmlns:p14="http://schemas.microsoft.com/office/powerpoint/2010/main" val="38417867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b="1"/>
              <a:t>調査データの二次利用について</a:t>
            </a:r>
            <a:endParaRPr kumimoji="1" lang="ja-JP" altLang="en-US" sz="1800"/>
          </a:p>
        </p:txBody>
      </p:sp>
      <p:sp>
        <p:nvSpPr>
          <p:cNvPr id="15" name="コンテンツ プレースホルダー 2">
            <a:extLst>
              <a:ext uri="{FF2B5EF4-FFF2-40B4-BE49-F238E27FC236}">
                <a16:creationId xmlns:a16="http://schemas.microsoft.com/office/drawing/2014/main" id="{044D52BB-D18F-31DC-EC3C-88FC3268495C}"/>
              </a:ext>
            </a:extLst>
          </p:cNvPr>
          <p:cNvSpPr txBox="1">
            <a:spLocks/>
          </p:cNvSpPr>
          <p:nvPr/>
        </p:nvSpPr>
        <p:spPr>
          <a:xfrm>
            <a:off x="479376" y="1196752"/>
            <a:ext cx="11344030" cy="2836007"/>
          </a:xfrm>
          <a:prstGeom prst="rect">
            <a:avLst/>
          </a:prstGeom>
        </p:spPr>
        <p:txBody>
          <a:bodyPr/>
          <a:lst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ブランド効果測定の調査結果は、弊社の販促目的で二次利用させていただく可能性があります。</a:t>
            </a: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ご理解のうえご活用ください。</a:t>
            </a: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■調査結果の活用例</a:t>
            </a: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広告想起、態度変容指標の</a:t>
            </a:r>
            <a: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Norm</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値の形成（複数社の平均値）</a:t>
            </a: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業種ごとの広告想起、態度変容指標傾向の可視化（複数社の平均値）</a:t>
            </a: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当社から提供される調査結果のレポートに関しては、当社の事前の書面による承諾がない限り、</a:t>
            </a:r>
            <a:b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第三者へ提供してはなりません。また、調査結果のレポートは本調査以外の目的で利用してはなりません。</a:t>
            </a: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33713136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ブランドリフト調査</a:t>
            </a:r>
            <a:r>
              <a:rPr lang="en-US" altLang="ja-JP" sz="1800"/>
              <a:t> (Measurement Partner) </a:t>
            </a:r>
            <a:r>
              <a:rPr lang="ja-JP" altLang="en-US" sz="1800"/>
              <a:t>の注意事項</a:t>
            </a:r>
            <a:endParaRPr kumimoji="1" lang="ja-JP" altLang="en-US" sz="1800"/>
          </a:p>
        </p:txBody>
      </p:sp>
      <p:sp>
        <p:nvSpPr>
          <p:cNvPr id="3" name="コンテンツ プレースホルダー 2">
            <a:extLst>
              <a:ext uri="{FF2B5EF4-FFF2-40B4-BE49-F238E27FC236}">
                <a16:creationId xmlns:a16="http://schemas.microsoft.com/office/drawing/2014/main" id="{324D646A-5953-2A93-DC74-6DED46219A6E}"/>
              </a:ext>
            </a:extLst>
          </p:cNvPr>
          <p:cNvSpPr txBox="1">
            <a:spLocks/>
          </p:cNvSpPr>
          <p:nvPr/>
        </p:nvSpPr>
        <p:spPr>
          <a:xfrm>
            <a:off x="479425" y="1275579"/>
            <a:ext cx="11233150" cy="5285559"/>
          </a:xfrm>
          <a:prstGeom prst="rect">
            <a:avLst/>
          </a:prstGeom>
        </p:spPr>
        <p:txBody>
          <a:bodyPr>
            <a:normAutofit/>
          </a:bodyPr>
          <a:lst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■注意事項</a:t>
            </a:r>
            <a:endParaRPr kumimoji="1" lang="en-US" altLang="ja-JP" sz="16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16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1</a:t>
            </a:r>
            <a:r>
              <a:rPr kumimoji="1" lang="ja-JP" altLang="en-US" sz="16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キャンペーンにつき</a:t>
            </a:r>
            <a:r>
              <a:rPr kumimoji="1" lang="en-US" altLang="ja-JP" sz="16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1</a:t>
            </a:r>
            <a:r>
              <a:rPr kumimoji="1" lang="ja-JP" altLang="en-US" sz="16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調査</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となります。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1</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調査につき、調査でマクロミルパネラーに表示する</a:t>
            </a:r>
            <a:r>
              <a:rPr kumimoji="1" lang="ja-JP" altLang="en-US" sz="16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クリエイティブは</a:t>
            </a:r>
            <a:r>
              <a:rPr kumimoji="1" lang="en-US" altLang="ja-JP" sz="16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1</a:t>
            </a:r>
            <a:r>
              <a:rPr kumimoji="1" lang="ja-JP" altLang="en-US" sz="16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種類</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です。</a:t>
            </a: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・調査の設計上、競合を指定し調査いたしますが、納品するレポートに指定した競合情報は含まれませんので、</a:t>
            </a: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ご注意ください。</a:t>
            </a: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・ブランドパネル広告との併載調査（インバナー調査との併用）の場合、調査はそれぞれの接触者・非接触者を加味した</a:t>
            </a:r>
            <a:b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排他処理等の集計はしておりませんので、正確な調査ができません。あらかじめご了承ください。</a:t>
            </a: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■調査中止条件</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・申込書に記入いただいた配信ターゲティング</a:t>
            </a:r>
            <a: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性別年代</a:t>
            </a:r>
            <a: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に対してアンケートを行います。</a:t>
            </a: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そのため、申込書に記入いただいた配信ターゲティング</a:t>
            </a:r>
            <a: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性別年代</a:t>
            </a:r>
            <a: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と実際の配信ターゲティングが</a:t>
            </a: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一致していない場合は、アンケート回収が見込めず、調査結果を提供できないことがあります。</a:t>
            </a: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・配信条件を著しく満たしていなかった場合、アンケート回収が見込めず、調査結果を提供できないことがあります。</a:t>
            </a: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600" b="0" i="0" u="none" strike="noStrike" kern="1200" cap="none" spc="0" normalizeH="0" baseline="0" noProof="0">
              <a:ln>
                <a:noFill/>
              </a:ln>
              <a:solidFill>
                <a:srgbClr val="595959"/>
              </a:solidFill>
              <a:effectLst/>
              <a:uLnTx/>
              <a:uFillTx/>
              <a:latin typeface="Meiryo" panose="020B0604030504040204" pitchFamily="34" charset="-128"/>
              <a:ea typeface="メイリオ" panose="020B0604030504040204" pitchFamily="50" charset="-128"/>
              <a:cs typeface="+mn-cs"/>
            </a:endParaRPr>
          </a:p>
        </p:txBody>
      </p:sp>
    </p:spTree>
    <p:extLst>
      <p:ext uri="{BB962C8B-B14F-4D97-AF65-F5344CB8AC3E}">
        <p14:creationId xmlns:p14="http://schemas.microsoft.com/office/powerpoint/2010/main" val="15577769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ブランドリフト調査</a:t>
            </a:r>
            <a:r>
              <a:rPr lang="en-US" altLang="ja-JP" sz="1800"/>
              <a:t> (Measurement Partner) </a:t>
            </a:r>
            <a:r>
              <a:rPr lang="ja-JP" altLang="en-US" sz="1800"/>
              <a:t>の免責事項</a:t>
            </a:r>
            <a:endParaRPr kumimoji="1" lang="ja-JP" altLang="en-US" sz="1800"/>
          </a:p>
        </p:txBody>
      </p:sp>
      <p:sp>
        <p:nvSpPr>
          <p:cNvPr id="4" name="コンテンツ プレースホルダー 2">
            <a:extLst>
              <a:ext uri="{FF2B5EF4-FFF2-40B4-BE49-F238E27FC236}">
                <a16:creationId xmlns:a16="http://schemas.microsoft.com/office/drawing/2014/main" id="{CAF95B2E-13D0-803A-6BE3-2097D404E299}"/>
              </a:ext>
            </a:extLst>
          </p:cNvPr>
          <p:cNvSpPr txBox="1">
            <a:spLocks/>
          </p:cNvSpPr>
          <p:nvPr/>
        </p:nvSpPr>
        <p:spPr>
          <a:xfrm>
            <a:off x="479376" y="1122671"/>
            <a:ext cx="11344030" cy="5184576"/>
          </a:xfrm>
          <a:prstGeom prst="rect">
            <a:avLst/>
          </a:prstGeom>
        </p:spPr>
        <p:txBody>
          <a:bodyPr>
            <a:normAutofit/>
          </a:bodyPr>
          <a:lst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■免責事項</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・調査条件を満たしていない場合や、アンケート回答者が集まらなかった場合は、やむを得ず調査結果をご提供できない</a:t>
            </a: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場合がございます。またその際に広告出稿費の補填、代替レポートの提供はいたしかねます。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・原則、お申込み後に調査の実施を取りやめることはできません。</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・調査が中止となった場合、広告出稿費の補填、アンケート調査期間の延長、代替レポートの提供等の補填対応を、</a:t>
            </a:r>
            <a:b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弊社ではいたしかねます。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・調査項目・アンケート設問文・集計軸は全て弊社規定のものとなり、広告主様・代理店様のご要望に応じて内容を</a:t>
            </a:r>
            <a:b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カスタマイズはいたしかねます。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■その他</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・調査に付随する回答者データ、及び調査結果の利用権は弊社帰属となるため、回答者データの提供はいたしかねます。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また、調査結果を調査申込代理店様・広告主様への開示以外で利用する場合は事前に弊社営業担当までご連絡ください。</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・調査結果を</a:t>
            </a:r>
            <a: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LINE</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ヤフーが販売促進等を目的とした資料として、御社名を開示した状態での利用を</a:t>
            </a:r>
            <a:b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お願いさせていただくことがあります。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・調査結果につきましてはサーチリフトは含まれず、アンケート調査結果のみとなります。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・ご入稿いただく広告原稿については、必ず著作権者からの許諾を得たものをご用意ください。</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・広告出稿における免責事項に関しては最新の入稿規定をご参照ください。</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・計測は</a:t>
            </a:r>
            <a:r>
              <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Cookie</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技術を使って行いますので、ユーザーの環境によっては一部正しく計測できない場合があります。</a:t>
            </a:r>
            <a:endParaRPr kumimoji="1" lang="en-US" altLang="ja-JP"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8351209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AFEC2A57-3E72-9C16-3FC9-E1D903256ABC}"/>
              </a:ext>
            </a:extLst>
          </p:cNvPr>
          <p:cNvSpPr>
            <a:spLocks noGrp="1"/>
          </p:cNvSpPr>
          <p:nvPr>
            <p:ph type="body" sz="quarter" idx="11"/>
          </p:nvPr>
        </p:nvSpPr>
        <p:spPr/>
        <p:txBody>
          <a:bodyPr/>
          <a:lstStyle/>
          <a:p>
            <a:r>
              <a:rPr kumimoji="1" lang="ja-JP" altLang="en-US"/>
              <a:t>クリエイティブ</a:t>
            </a:r>
            <a:endParaRPr kumimoji="1" lang="en-US" altLang="ja-JP"/>
          </a:p>
          <a:p>
            <a:r>
              <a:rPr kumimoji="1" lang="ja-JP" altLang="en-US"/>
              <a:t>（見出し）提案</a:t>
            </a:r>
          </a:p>
        </p:txBody>
      </p:sp>
      <p:sp>
        <p:nvSpPr>
          <p:cNvPr id="2" name="フッター プレースホルダー 1">
            <a:extLst>
              <a:ext uri="{FF2B5EF4-FFF2-40B4-BE49-F238E27FC236}">
                <a16:creationId xmlns:a16="http://schemas.microsoft.com/office/drawing/2014/main" id="{741E7C21-B615-B9A8-0BD5-48B5321400B5}"/>
              </a:ext>
            </a:extLst>
          </p:cNvPr>
          <p:cNvSpPr>
            <a:spLocks noGrp="1"/>
          </p:cNvSpPr>
          <p:nvPr>
            <p:ph type="ftr" sz="quarter" idx="4294967295"/>
          </p:nvPr>
        </p:nvSpPr>
        <p:spPr>
          <a:xfrm>
            <a:off x="0" y="0"/>
            <a:ext cx="0" cy="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800" b="0" i="0" u="none" strike="noStrike" kern="1200" cap="none" spc="0" normalizeH="0" baseline="0" noProof="0">
                <a:ln>
                  <a:noFill/>
                </a:ln>
                <a:solidFill>
                  <a:srgbClr val="06C755"/>
                </a:solidFill>
                <a:effectLst/>
                <a:uLnTx/>
                <a:uFillTx/>
                <a:latin typeface="Calibri" panose="020F0502020204030204"/>
                <a:ea typeface="メイリオ" panose="020B0604030504040204" pitchFamily="50" charset="-128"/>
                <a:cs typeface="+mn-cs"/>
              </a:rPr>
              <a:t>.</a:t>
            </a:r>
          </a:p>
        </p:txBody>
      </p:sp>
    </p:spTree>
    <p:extLst>
      <p:ext uri="{BB962C8B-B14F-4D97-AF65-F5344CB8AC3E}">
        <p14:creationId xmlns:p14="http://schemas.microsoft.com/office/powerpoint/2010/main" val="12708709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クリエイティブ（見出し）提案について</a:t>
            </a:r>
            <a:endParaRPr kumimoji="1" lang="ja-JP" altLang="en-US" sz="1800"/>
          </a:p>
        </p:txBody>
      </p:sp>
      <p:sp>
        <p:nvSpPr>
          <p:cNvPr id="3" name="テキスト ボックス 2">
            <a:extLst>
              <a:ext uri="{FF2B5EF4-FFF2-40B4-BE49-F238E27FC236}">
                <a16:creationId xmlns:a16="http://schemas.microsoft.com/office/drawing/2014/main" id="{6F0C5EE9-1E04-BE3B-75DA-6FC8BBA1128D}"/>
              </a:ext>
            </a:extLst>
          </p:cNvPr>
          <p:cNvSpPr txBox="1"/>
          <p:nvPr/>
        </p:nvSpPr>
        <p:spPr>
          <a:xfrm>
            <a:off x="479425" y="1268413"/>
            <a:ext cx="11228014" cy="138499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Yahoo!</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ニュース</a:t>
            </a:r>
            <a:r>
              <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トピックス編集部がニュースの見出しを作成する時に心がけているノウハウを基に、</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広告主様の見出し案を制作いたします。（任意）ご希望の場合は、弊社担当営業までご連絡ください。</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なお、代理店・広告主側で作成いただく場合は、別途ご用意している</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Yahoo!</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ニュース トピックスを参考にした </a:t>
            </a:r>
            <a:r>
              <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15.5</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文字 見出しのポイント」の資料をご覧いただき、</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広告クリエイティブの見出し制作にお役立てください。</a:t>
            </a:r>
          </a:p>
        </p:txBody>
      </p:sp>
      <p:graphicFrame>
        <p:nvGraphicFramePr>
          <p:cNvPr id="4" name="表 3">
            <a:extLst>
              <a:ext uri="{FF2B5EF4-FFF2-40B4-BE49-F238E27FC236}">
                <a16:creationId xmlns:a16="http://schemas.microsoft.com/office/drawing/2014/main" id="{E3CEE0A8-A94A-4151-2415-076AA14B1927}"/>
              </a:ext>
            </a:extLst>
          </p:cNvPr>
          <p:cNvGraphicFramePr>
            <a:graphicFrameLocks noGrp="1"/>
          </p:cNvGraphicFramePr>
          <p:nvPr>
            <p:extLst>
              <p:ext uri="{D42A27DB-BD31-4B8C-83A1-F6EECF244321}">
                <p14:modId xmlns:p14="http://schemas.microsoft.com/office/powerpoint/2010/main" val="1142583496"/>
              </p:ext>
            </p:extLst>
          </p:nvPr>
        </p:nvGraphicFramePr>
        <p:xfrm>
          <a:off x="555391" y="2649105"/>
          <a:ext cx="7337596" cy="3933664"/>
        </p:xfrm>
        <a:graphic>
          <a:graphicData uri="http://schemas.openxmlformats.org/drawingml/2006/table">
            <a:tbl>
              <a:tblPr firstCol="1" bandRow="1"/>
              <a:tblGrid>
                <a:gridCol w="1851195">
                  <a:extLst>
                    <a:ext uri="{9D8B030D-6E8A-4147-A177-3AD203B41FA5}">
                      <a16:colId xmlns:a16="http://schemas.microsoft.com/office/drawing/2014/main" val="135909385"/>
                    </a:ext>
                  </a:extLst>
                </a:gridCol>
                <a:gridCol w="5486401">
                  <a:extLst>
                    <a:ext uri="{9D8B030D-6E8A-4147-A177-3AD203B41FA5}">
                      <a16:colId xmlns:a16="http://schemas.microsoft.com/office/drawing/2014/main" val="2591893762"/>
                    </a:ext>
                  </a:extLst>
                </a:gridCol>
              </a:tblGrid>
              <a:tr h="389356">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rgbClr val="FFFFFF"/>
                          </a:solidFill>
                          <a:latin typeface="メイリオ" panose="020B0604030504040204" pitchFamily="50" charset="-128"/>
                          <a:ea typeface="メイリオ" panose="020B0604030504040204" pitchFamily="50"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rgbClr val="FFFFFF"/>
                          </a:solidFill>
                          <a:latin typeface="メイリオ" panose="020B0604030504040204" pitchFamily="50" charset="-128"/>
                          <a:ea typeface="メイリオ" panose="020B0604030504040204" pitchFamily="50"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56918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メイリオ" panose="020B0604030504040204" pitchFamily="50" charset="-128"/>
                          <a:ea typeface="メイリオ" panose="020B0604030504040204" pitchFamily="50" charset="-128"/>
                          <a:cs typeface="+mn-cs"/>
                        </a:rPr>
                        <a:t>依頼方法</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メールにて弊社営業まで、</a:t>
                      </a: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クリエイティブ（見出し）提案希望の旨、</a:t>
                      </a:r>
                      <a:r>
                        <a:rPr kumimoji="1" lang="ja-JP" altLang="en-US" sz="9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ご連絡ください。その際に以下の</a:t>
                      </a: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　トップページ　トピックス</a:t>
                      </a:r>
                      <a:r>
                        <a:rPr kumimoji="1" lang="en-US" altLang="ja-JP"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　見出しオーダーシート」を添付してください。</a:t>
                      </a:r>
                      <a:endParaRPr kumimoji="1" lang="en-US" altLang="ja-JP"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Yahoo!</a:t>
                      </a: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ニュース</a:t>
                      </a:r>
                      <a:r>
                        <a:rPr kumimoji="1" lang="en-US" altLang="ja-JP"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トピックス編集部が制作した</a:t>
                      </a:r>
                      <a:r>
                        <a:rPr kumimoji="1" lang="ja-JP" altLang="en-US" sz="9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見出し案を営業よりご連絡させていただきます。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186591261"/>
                  </a:ext>
                </a:extLst>
              </a:tr>
              <a:tr h="569188">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1000" b="0" i="0" kern="1200">
                          <a:solidFill>
                            <a:schemeClr val="bg1"/>
                          </a:solidFill>
                          <a:latin typeface="メイリオ" panose="020B0604030504040204" pitchFamily="50" charset="-128"/>
                          <a:ea typeface="メイリオ" panose="020B0604030504040204" pitchFamily="50" charset="-128"/>
                          <a:cs typeface="+mn-cs"/>
                        </a:rPr>
                        <a:t>依頼に必要な情報</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別途ご用意している「</a:t>
                      </a:r>
                      <a:r>
                        <a:rPr kumimoji="1" lang="en-US" altLang="ja-JP"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　トップページ　トピックス</a:t>
                      </a:r>
                      <a:r>
                        <a:rPr kumimoji="1" lang="en-US" altLang="ja-JP"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　見出しオーダーシート」に必要な情報をご記入ください。</a:t>
                      </a:r>
                      <a:endParaRPr kumimoji="1" lang="en-US" altLang="ja-JP"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MD,SP</a:t>
                      </a: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についてはサムネイル画像もあわせてご連絡ください。</a:t>
                      </a:r>
                      <a:endParaRPr kumimoji="1" lang="en-US" altLang="ja-JP"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a:ln>
                            <a:noFill/>
                          </a:ln>
                          <a:solidFill>
                            <a:schemeClr val="accent2"/>
                          </a:solidFill>
                          <a:effectLst/>
                          <a:uLnTx/>
                          <a:uFillTx/>
                          <a:latin typeface="メイリオ" panose="020B0604030504040204" pitchFamily="50" charset="-128"/>
                          <a:ea typeface="メイリオ" panose="020B0604030504040204" pitchFamily="50" charset="-128"/>
                          <a:cs typeface="+mn-cs"/>
                        </a:rPr>
                        <a:t>※</a:t>
                      </a:r>
                      <a:r>
                        <a:rPr kumimoji="1" lang="ja-JP" altLang="en-US" sz="900" b="0" i="0" u="none" strike="noStrike" kern="1200" cap="none" spc="0" normalizeH="0" baseline="0">
                          <a:ln>
                            <a:noFill/>
                          </a:ln>
                          <a:solidFill>
                            <a:schemeClr val="accent2"/>
                          </a:solidFill>
                          <a:effectLst/>
                          <a:uLnTx/>
                          <a:uFillTx/>
                          <a:latin typeface="メイリオ" panose="020B0604030504040204" pitchFamily="50" charset="-128"/>
                          <a:ea typeface="メイリオ" panose="020B0604030504040204" pitchFamily="50" charset="-128"/>
                          <a:cs typeface="+mn-cs"/>
                        </a:rPr>
                        <a:t>オーダーシートのエクセル上ではサムネイル画像は必須項目となっていますが、</a:t>
                      </a:r>
                      <a:r>
                        <a:rPr kumimoji="1" lang="en-US" altLang="ja-JP" sz="900" b="0" i="0" u="none" strike="noStrike" kern="1200" cap="none" spc="0" normalizeH="0" baseline="0">
                          <a:ln>
                            <a:noFill/>
                          </a:ln>
                          <a:solidFill>
                            <a:schemeClr val="accent2"/>
                          </a:solidFill>
                          <a:effectLst/>
                          <a:uLnTx/>
                          <a:uFillTx/>
                          <a:latin typeface="メイリオ" panose="020B0604030504040204" pitchFamily="50" charset="-128"/>
                          <a:ea typeface="メイリオ" panose="020B0604030504040204" pitchFamily="50" charset="-128"/>
                          <a:cs typeface="+mn-cs"/>
                        </a:rPr>
                        <a:t>PC</a:t>
                      </a:r>
                      <a:r>
                        <a:rPr kumimoji="1" lang="ja-JP" altLang="en-US" sz="900" b="0" i="0" u="none" strike="noStrike" kern="1200" cap="none" spc="0" normalizeH="0" baseline="0">
                          <a:ln>
                            <a:noFill/>
                          </a:ln>
                          <a:solidFill>
                            <a:schemeClr val="accent2"/>
                          </a:solidFill>
                          <a:effectLst/>
                          <a:uLnTx/>
                          <a:uFillTx/>
                          <a:latin typeface="メイリオ" panose="020B0604030504040204" pitchFamily="50" charset="-128"/>
                          <a:ea typeface="メイリオ" panose="020B0604030504040204" pitchFamily="50" charset="-128"/>
                          <a:cs typeface="+mn-cs"/>
                        </a:rPr>
                        <a:t>についてはサムネイル画像は不要です。</a:t>
                      </a:r>
                      <a:endParaRPr kumimoji="1" lang="en-US" altLang="ja-JP" sz="900" b="0" i="0" u="none" strike="noStrike" kern="1200" cap="none" spc="0" normalizeH="0" baseline="0">
                        <a:ln>
                          <a:noFill/>
                        </a:ln>
                        <a:solidFill>
                          <a:schemeClr val="accent2"/>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en-US" altLang="ja-JP"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en-US" altLang="ja-JP"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023001256"/>
                  </a:ext>
                </a:extLst>
              </a:tr>
              <a:tr h="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メイリオ" panose="020B0604030504040204" pitchFamily="50" charset="-128"/>
                          <a:ea typeface="メイリオ" panose="020B0604030504040204" pitchFamily="50" charset="-128"/>
                          <a:cs typeface="+mn-cs"/>
                        </a:rPr>
                        <a:t>クリエイティブ（見出し）</a:t>
                      </a:r>
                      <a:endParaRPr kumimoji="1" lang="en-US" altLang="ja-JP" sz="1000" b="0" i="0" kern="1200">
                        <a:solidFill>
                          <a:schemeClr val="bg1"/>
                        </a:solidFill>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メイリオ" panose="020B0604030504040204" pitchFamily="50" charset="-128"/>
                          <a:ea typeface="メイリオ" panose="020B0604030504040204" pitchFamily="50" charset="-128"/>
                          <a:cs typeface="+mn-cs"/>
                        </a:rPr>
                        <a:t>提案までの日数</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最大７営業日要します。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メイリオ" panose="020B0604030504040204" pitchFamily="50" charset="-128"/>
                          <a:ea typeface="メイリオ" panose="020B0604030504040204" pitchFamily="50" charset="-128"/>
                          <a:cs typeface="+mn-cs"/>
                        </a:rPr>
                        <a:t>提案本数</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最大</a:t>
                      </a:r>
                      <a:r>
                        <a:rPr kumimoji="1" lang="en-US" altLang="ja-JP"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3</a:t>
                      </a: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本</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644071903"/>
                  </a:ext>
                </a:extLst>
              </a:tr>
              <a:tr h="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メイリオ" panose="020B0604030504040204" pitchFamily="50" charset="-128"/>
                          <a:ea typeface="メイリオ" panose="020B0604030504040204" pitchFamily="50" charset="-128"/>
                          <a:cs typeface="+mn-cs"/>
                        </a:rPr>
                        <a:t>備考</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弊社よりご提案した見出しについて、実際に広告配信時に採用するかは任意となります。</a:t>
                      </a:r>
                      <a:endParaRPr kumimoji="1" lang="en-US" altLang="ja-JP"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なお、効果を保証するものではありません。</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27519091"/>
                  </a:ext>
                </a:extLst>
              </a:tr>
            </a:tbl>
          </a:graphicData>
        </a:graphic>
      </p:graphicFrame>
      <p:sp>
        <p:nvSpPr>
          <p:cNvPr id="5" name="正方形/長方形 4">
            <a:extLst>
              <a:ext uri="{FF2B5EF4-FFF2-40B4-BE49-F238E27FC236}">
                <a16:creationId xmlns:a16="http://schemas.microsoft.com/office/drawing/2014/main" id="{A0965892-0573-CDE2-CE26-C7AFBD67A02D}"/>
              </a:ext>
            </a:extLst>
          </p:cNvPr>
          <p:cNvSpPr/>
          <p:nvPr/>
        </p:nvSpPr>
        <p:spPr>
          <a:xfrm>
            <a:off x="8205207" y="3082619"/>
            <a:ext cx="3401996" cy="346381"/>
          </a:xfrm>
          <a:prstGeom prst="rect">
            <a:avLst/>
          </a:prstGeom>
          <a:solidFill>
            <a:srgbClr val="00003E">
              <a:alpha val="60000"/>
            </a:srgbClr>
          </a:solidFill>
          <a:ln w="9525" cap="flat" cmpd="sng" algn="ctr">
            <a:solidFill>
              <a:srgbClr val="00003E"/>
            </a:solid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cs typeface="+mn-cs"/>
              </a:rPr>
              <a:t>参考資料</a:t>
            </a:r>
          </a:p>
        </p:txBody>
      </p:sp>
      <p:pic>
        <p:nvPicPr>
          <p:cNvPr id="10" name="図 9">
            <a:extLst>
              <a:ext uri="{FF2B5EF4-FFF2-40B4-BE49-F238E27FC236}">
                <a16:creationId xmlns:a16="http://schemas.microsoft.com/office/drawing/2014/main" id="{F0DF27DC-6FF6-AF82-C125-1A2CBEF558FD}"/>
              </a:ext>
            </a:extLst>
          </p:cNvPr>
          <p:cNvPicPr>
            <a:picLocks noChangeAspect="1"/>
          </p:cNvPicPr>
          <p:nvPr/>
        </p:nvPicPr>
        <p:blipFill>
          <a:blip r:embed="rId4"/>
          <a:stretch>
            <a:fillRect/>
          </a:stretch>
        </p:blipFill>
        <p:spPr>
          <a:xfrm>
            <a:off x="8205206" y="3886199"/>
            <a:ext cx="3409817" cy="1918823"/>
          </a:xfrm>
          <a:prstGeom prst="rect">
            <a:avLst/>
          </a:prstGeom>
        </p:spPr>
      </p:pic>
      <p:graphicFrame>
        <p:nvGraphicFramePr>
          <p:cNvPr id="12" name="表 11">
            <a:extLst>
              <a:ext uri="{FF2B5EF4-FFF2-40B4-BE49-F238E27FC236}">
                <a16:creationId xmlns:a16="http://schemas.microsoft.com/office/drawing/2014/main" id="{0C257567-B5BF-2D69-2BE3-C5C5216CA8FF}"/>
              </a:ext>
            </a:extLst>
          </p:cNvPr>
          <p:cNvGraphicFramePr>
            <a:graphicFrameLocks noGrp="1"/>
          </p:cNvGraphicFramePr>
          <p:nvPr>
            <p:extLst>
              <p:ext uri="{D42A27DB-BD31-4B8C-83A1-F6EECF244321}">
                <p14:modId xmlns:p14="http://schemas.microsoft.com/office/powerpoint/2010/main" val="1707716046"/>
              </p:ext>
            </p:extLst>
          </p:nvPr>
        </p:nvGraphicFramePr>
        <p:xfrm>
          <a:off x="2533204" y="4576543"/>
          <a:ext cx="5243636" cy="538134"/>
        </p:xfrm>
        <a:graphic>
          <a:graphicData uri="http://schemas.openxmlformats.org/drawingml/2006/table">
            <a:tbl>
              <a:tblPr>
                <a:tableStyleId>{16D9F66E-5EB9-4882-86FB-DCBF35E3C3E4}</a:tableStyleId>
              </a:tblPr>
              <a:tblGrid>
                <a:gridCol w="756053">
                  <a:extLst>
                    <a:ext uri="{9D8B030D-6E8A-4147-A177-3AD203B41FA5}">
                      <a16:colId xmlns:a16="http://schemas.microsoft.com/office/drawing/2014/main" val="1941218389"/>
                    </a:ext>
                  </a:extLst>
                </a:gridCol>
                <a:gridCol w="1495861">
                  <a:extLst>
                    <a:ext uri="{9D8B030D-6E8A-4147-A177-3AD203B41FA5}">
                      <a16:colId xmlns:a16="http://schemas.microsoft.com/office/drawing/2014/main" val="3425513550"/>
                    </a:ext>
                  </a:extLst>
                </a:gridCol>
                <a:gridCol w="1495861">
                  <a:extLst>
                    <a:ext uri="{9D8B030D-6E8A-4147-A177-3AD203B41FA5}">
                      <a16:colId xmlns:a16="http://schemas.microsoft.com/office/drawing/2014/main" val="1603431523"/>
                    </a:ext>
                  </a:extLst>
                </a:gridCol>
                <a:gridCol w="1495861">
                  <a:extLst>
                    <a:ext uri="{9D8B030D-6E8A-4147-A177-3AD203B41FA5}">
                      <a16:colId xmlns:a16="http://schemas.microsoft.com/office/drawing/2014/main" val="877723388"/>
                    </a:ext>
                  </a:extLst>
                </a:gridCol>
              </a:tblGrid>
              <a:tr h="156088">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endParaRPr kumimoji="1" lang="ja-JP" altLang="en-US" sz="700" b="1" i="0" kern="1200">
                        <a:solidFill>
                          <a:schemeClr val="bg1"/>
                        </a:solidFill>
                        <a:latin typeface="Meiryo"/>
                        <a:ea typeface="Meiryo"/>
                        <a:cs typeface="+mn-cs"/>
                      </a:endParaRPr>
                    </a:p>
                  </a:txBody>
                  <a:tcPr marL="5250" marR="5250" marT="5250" marB="0" anchor="ctr"/>
                </a:tc>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600" b="1">
                          <a:solidFill>
                            <a:schemeClr val="tx1">
                              <a:lumMod val="65000"/>
                              <a:lumOff val="35000"/>
                            </a:schemeClr>
                          </a:solidFill>
                          <a:latin typeface="+mn-ea"/>
                          <a:ea typeface="+mn-ea"/>
                        </a:rPr>
                        <a:t>トップページ　トピックス</a:t>
                      </a:r>
                      <a:r>
                        <a:rPr kumimoji="1" lang="en-US" altLang="ja-JP" sz="600" b="1">
                          <a:solidFill>
                            <a:schemeClr val="tx1">
                              <a:lumMod val="65000"/>
                              <a:lumOff val="35000"/>
                            </a:schemeClr>
                          </a:solidFill>
                          <a:latin typeface="+mn-ea"/>
                          <a:ea typeface="+mn-ea"/>
                        </a:rPr>
                        <a:t>PR</a:t>
                      </a:r>
                      <a:r>
                        <a:rPr kumimoji="1" lang="ja-JP" altLang="en-US" sz="600" b="1">
                          <a:solidFill>
                            <a:schemeClr val="tx1">
                              <a:lumMod val="65000"/>
                              <a:lumOff val="35000"/>
                            </a:schemeClr>
                          </a:solidFill>
                          <a:latin typeface="+mn-ea"/>
                          <a:ea typeface="+mn-ea"/>
                        </a:rPr>
                        <a:t>　</a:t>
                      </a:r>
                      <a:endParaRPr kumimoji="1" lang="en-US" altLang="ja-JP" sz="600" b="1">
                        <a:solidFill>
                          <a:schemeClr val="tx1">
                            <a:lumMod val="65000"/>
                            <a:lumOff val="35000"/>
                          </a:schemeClr>
                        </a:solidFill>
                        <a:latin typeface="+mn-ea"/>
                        <a:ea typeface="+mn-ea"/>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600" b="1">
                          <a:solidFill>
                            <a:srgbClr val="C00000"/>
                          </a:solidFill>
                          <a:latin typeface="+mn-ea"/>
                          <a:ea typeface="+mn-ea"/>
                        </a:rPr>
                        <a:t>SP</a:t>
                      </a:r>
                      <a:endParaRPr kumimoji="1" lang="ja-JP" altLang="en-US" sz="600" b="1" i="0" kern="1200">
                        <a:solidFill>
                          <a:schemeClr val="bg1"/>
                        </a:solidFill>
                        <a:latin typeface="Meiryo"/>
                        <a:ea typeface="Meiryo"/>
                        <a:cs typeface="+mn-cs"/>
                      </a:endParaRPr>
                    </a:p>
                  </a:txBody>
                  <a:tcPr marL="5250" marR="5250" marT="5250" marB="0" anchor="ctr"/>
                </a:tc>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600" b="1">
                          <a:solidFill>
                            <a:schemeClr val="tx1">
                              <a:lumMod val="65000"/>
                              <a:lumOff val="35000"/>
                            </a:schemeClr>
                          </a:solidFill>
                          <a:latin typeface="+mn-ea"/>
                          <a:ea typeface="+mn-ea"/>
                        </a:rPr>
                        <a:t>トップページ　トピックス</a:t>
                      </a:r>
                      <a:r>
                        <a:rPr kumimoji="1" lang="en-US" altLang="ja-JP" sz="600" b="1">
                          <a:solidFill>
                            <a:schemeClr val="tx1">
                              <a:lumMod val="65000"/>
                              <a:lumOff val="35000"/>
                            </a:schemeClr>
                          </a:solidFill>
                          <a:latin typeface="+mn-ea"/>
                          <a:ea typeface="+mn-ea"/>
                        </a:rPr>
                        <a:t>PR</a:t>
                      </a:r>
                      <a:r>
                        <a:rPr kumimoji="1" lang="ja-JP" altLang="en-US" sz="600" b="1">
                          <a:solidFill>
                            <a:schemeClr val="tx1">
                              <a:lumMod val="65000"/>
                              <a:lumOff val="35000"/>
                            </a:schemeClr>
                          </a:solidFill>
                          <a:latin typeface="+mn-ea"/>
                          <a:ea typeface="+mn-ea"/>
                        </a:rPr>
                        <a:t>　</a:t>
                      </a:r>
                      <a:endParaRPr kumimoji="1" lang="en-US" altLang="ja-JP" sz="600" b="1">
                        <a:solidFill>
                          <a:schemeClr val="tx1">
                            <a:lumMod val="65000"/>
                            <a:lumOff val="35000"/>
                          </a:schemeClr>
                        </a:solidFill>
                        <a:latin typeface="+mn-ea"/>
                        <a:ea typeface="+mn-ea"/>
                      </a:endParaRPr>
                    </a:p>
                    <a:p>
                      <a:pPr marL="0" marR="0" lvl="0" indent="0" algn="ctr" defTabSz="914400" rtl="0" eaLnBrk="1" fontAlgn="auto" latinLnBrk="0" hangingPunct="1">
                        <a:lnSpc>
                          <a:spcPct val="110000"/>
                        </a:lnSpc>
                        <a:spcBef>
                          <a:spcPts val="0"/>
                        </a:spcBef>
                        <a:spcAft>
                          <a:spcPts val="0"/>
                        </a:spcAft>
                        <a:buClrTx/>
                        <a:buSzTx/>
                        <a:buFontTx/>
                        <a:buNone/>
                        <a:tabLst/>
                        <a:defRPr/>
                      </a:pPr>
                      <a:r>
                        <a:rPr lang="en-US" altLang="ja-JP" sz="600" b="1">
                          <a:solidFill>
                            <a:srgbClr val="C00000"/>
                          </a:solidFill>
                          <a:latin typeface="+mn-ea"/>
                          <a:ea typeface="+mn-ea"/>
                        </a:rPr>
                        <a:t>MD</a:t>
                      </a:r>
                      <a:endParaRPr kumimoji="1" lang="en-US" altLang="ja-JP" sz="600" b="1">
                        <a:solidFill>
                          <a:srgbClr val="C00000"/>
                        </a:solidFill>
                        <a:latin typeface="+mn-ea"/>
                        <a:ea typeface="+mn-ea"/>
                      </a:endParaRPr>
                    </a:p>
                  </a:txBody>
                  <a:tcPr marL="5250" marR="5250" marT="5250" marB="0" anchor="ctr"/>
                </a:tc>
                <a:tc>
                  <a:txBody>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600" b="1">
                          <a:solidFill>
                            <a:schemeClr val="tx1">
                              <a:lumMod val="65000"/>
                              <a:lumOff val="35000"/>
                            </a:schemeClr>
                          </a:solidFill>
                          <a:latin typeface="+mn-ea"/>
                          <a:ea typeface="+mn-ea"/>
                        </a:rPr>
                        <a:t>トップページ　トピックス</a:t>
                      </a:r>
                      <a:r>
                        <a:rPr kumimoji="1" lang="en-US" altLang="ja-JP" sz="600" b="1">
                          <a:solidFill>
                            <a:schemeClr val="tx1">
                              <a:lumMod val="65000"/>
                              <a:lumOff val="35000"/>
                            </a:schemeClr>
                          </a:solidFill>
                          <a:latin typeface="+mn-ea"/>
                          <a:ea typeface="+mn-ea"/>
                        </a:rPr>
                        <a:t>PR</a:t>
                      </a:r>
                      <a:r>
                        <a:rPr kumimoji="1" lang="ja-JP" altLang="en-US" sz="600" b="1">
                          <a:solidFill>
                            <a:schemeClr val="tx1">
                              <a:lumMod val="65000"/>
                              <a:lumOff val="35000"/>
                            </a:schemeClr>
                          </a:solidFill>
                          <a:latin typeface="+mn-ea"/>
                          <a:ea typeface="+mn-ea"/>
                        </a:rPr>
                        <a:t>　</a:t>
                      </a:r>
                      <a:endParaRPr kumimoji="1" lang="en-US" altLang="ja-JP" sz="600" b="1">
                        <a:solidFill>
                          <a:schemeClr val="tx1">
                            <a:lumMod val="65000"/>
                            <a:lumOff val="35000"/>
                          </a:schemeClr>
                        </a:solidFill>
                        <a:latin typeface="+mn-ea"/>
                        <a:ea typeface="+mn-ea"/>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600" b="1">
                          <a:solidFill>
                            <a:srgbClr val="C00000"/>
                          </a:solidFill>
                          <a:latin typeface="+mn-ea"/>
                          <a:ea typeface="+mn-ea"/>
                        </a:rPr>
                        <a:t>PC</a:t>
                      </a:r>
                    </a:p>
                  </a:txBody>
                  <a:tcPr marL="5250" marR="5250" marT="5250" marB="0" anchor="ctr"/>
                </a:tc>
                <a:extLst>
                  <a:ext uri="{0D108BD9-81ED-4DB2-BD59-A6C34878D82A}">
                    <a16:rowId xmlns:a16="http://schemas.microsoft.com/office/drawing/2014/main" val="87160056"/>
                  </a:ext>
                </a:extLst>
              </a:tr>
              <a:tr h="331716">
                <a:tc>
                  <a:txBody>
                    <a:bodyPr/>
                    <a:lstStyle/>
                    <a:p>
                      <a:pPr marL="0" marR="0" lvl="1" indent="0" algn="ctr"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kumimoji="1" lang="ja-JP" altLang="en-US" sz="600" b="1" kern="1200">
                          <a:solidFill>
                            <a:schemeClr val="tx1">
                              <a:lumMod val="65000"/>
                              <a:lumOff val="35000"/>
                            </a:schemeClr>
                          </a:solidFill>
                          <a:latin typeface="+mn-ea"/>
                          <a:ea typeface="+mn-ea"/>
                          <a:cs typeface="+mn-cs"/>
                        </a:rPr>
                        <a:t>サムネイル画像</a:t>
                      </a:r>
                    </a:p>
                  </a:txBody>
                  <a:tcPr marL="5250" marR="5250" marT="5250" marB="0" anchor="ctr"/>
                </a:tc>
                <a:tc>
                  <a:txBody>
                    <a:bodyPr/>
                    <a:lstStyle/>
                    <a:p>
                      <a:pPr marL="457200" marR="0" lvl="1" indent="-457200" algn="ctr" defTabSz="914400" rtl="0" eaLnBrk="1" fontAlgn="ctr" latinLnBrk="0" hangingPunct="1">
                        <a:lnSpc>
                          <a:spcPct val="100000"/>
                        </a:lnSpc>
                        <a:spcBef>
                          <a:spcPts val="0"/>
                        </a:spcBef>
                        <a:spcAft>
                          <a:spcPts val="0"/>
                        </a:spcAft>
                        <a:buClrTx/>
                        <a:buSzTx/>
                        <a:buFontTx/>
                        <a:buNone/>
                        <a:tabLst/>
                        <a:defRPr/>
                      </a:pPr>
                      <a:r>
                        <a:rPr kumimoji="1" lang="ja-JP" altLang="en-US" sz="900" b="0" kern="1200">
                          <a:solidFill>
                            <a:schemeClr val="tx1">
                              <a:lumMod val="65000"/>
                              <a:lumOff val="35000"/>
                            </a:schemeClr>
                          </a:solidFill>
                          <a:latin typeface="+mn-ea"/>
                          <a:ea typeface="+mn-ea"/>
                          <a:cs typeface="+mn-cs"/>
                        </a:rPr>
                        <a:t>必須</a:t>
                      </a:r>
                    </a:p>
                  </a:txBody>
                  <a:tcPr marL="5250" marR="5250" marT="5250" marB="0" anchor="ctr">
                    <a:noFill/>
                  </a:tcPr>
                </a:tc>
                <a:tc>
                  <a:txBody>
                    <a:bodyPr/>
                    <a:lstStyle/>
                    <a:p>
                      <a:pPr marL="0" marR="0" lvl="1" indent="0" algn="ctr" defTabSz="914400" rtl="0" eaLnBrk="1" fontAlgn="ctr" latinLnBrk="0" hangingPunct="1">
                        <a:lnSpc>
                          <a:spcPct val="100000"/>
                        </a:lnSpc>
                        <a:spcBef>
                          <a:spcPts val="0"/>
                        </a:spcBef>
                        <a:spcAft>
                          <a:spcPts val="0"/>
                        </a:spcAft>
                        <a:buClrTx/>
                        <a:buSzTx/>
                        <a:buFontTx/>
                        <a:buNone/>
                        <a:tabLst/>
                        <a:defRPr/>
                      </a:pPr>
                      <a:r>
                        <a:rPr kumimoji="1" lang="ja-JP" altLang="en-US" sz="900" b="0" kern="1200">
                          <a:solidFill>
                            <a:schemeClr val="tx1">
                              <a:lumMod val="65000"/>
                              <a:lumOff val="35000"/>
                            </a:schemeClr>
                          </a:solidFill>
                          <a:latin typeface="+mn-ea"/>
                          <a:ea typeface="+mn-ea"/>
                          <a:cs typeface="+mn-cs"/>
                        </a:rPr>
                        <a:t>必須</a:t>
                      </a:r>
                    </a:p>
                  </a:txBody>
                  <a:tcPr marL="5250" marR="5250" marT="5250" marB="0" anchor="ctr">
                    <a:noFill/>
                  </a:tcPr>
                </a:tc>
                <a:tc>
                  <a:txBody>
                    <a:bodyPr/>
                    <a:lstStyle/>
                    <a:p>
                      <a:pPr marL="457200" marR="0" lvl="1" indent="-457200" algn="ctr" defTabSz="914400" rtl="0" eaLnBrk="1" fontAlgn="ctr" latinLnBrk="0" hangingPunct="1">
                        <a:lnSpc>
                          <a:spcPct val="100000"/>
                        </a:lnSpc>
                        <a:spcBef>
                          <a:spcPts val="0"/>
                        </a:spcBef>
                        <a:spcAft>
                          <a:spcPts val="0"/>
                        </a:spcAft>
                        <a:buClrTx/>
                        <a:buSzTx/>
                        <a:buFontTx/>
                        <a:buNone/>
                        <a:tabLst/>
                        <a:defRPr/>
                      </a:pPr>
                      <a:r>
                        <a:rPr kumimoji="1" lang="ja-JP" altLang="en-US" sz="900" b="0" i="0" kern="1200">
                          <a:solidFill>
                            <a:schemeClr val="accent3"/>
                          </a:solidFill>
                          <a:latin typeface="+mn-ea"/>
                          <a:ea typeface="+mn-ea"/>
                          <a:cs typeface="+mn-cs"/>
                        </a:rPr>
                        <a:t>不要</a:t>
                      </a:r>
                    </a:p>
                  </a:txBody>
                  <a:tcPr marL="5250" marR="5250" marT="5250" marB="0" anchor="ctr">
                    <a:noFill/>
                  </a:tcPr>
                </a:tc>
                <a:extLst>
                  <a:ext uri="{0D108BD9-81ED-4DB2-BD59-A6C34878D82A}">
                    <a16:rowId xmlns:a16="http://schemas.microsoft.com/office/drawing/2014/main" val="1741236972"/>
                  </a:ext>
                </a:extLst>
              </a:tr>
            </a:tbl>
          </a:graphicData>
        </a:graphic>
      </p:graphicFrame>
      <p:sp>
        <p:nvSpPr>
          <p:cNvPr id="13" name="四角形: 角を丸くする 12">
            <a:extLst>
              <a:ext uri="{FF2B5EF4-FFF2-40B4-BE49-F238E27FC236}">
                <a16:creationId xmlns:a16="http://schemas.microsoft.com/office/drawing/2014/main" id="{F858EB91-6EDB-D007-8F09-5270D1BFF7D7}"/>
              </a:ext>
            </a:extLst>
          </p:cNvPr>
          <p:cNvSpPr/>
          <p:nvPr/>
        </p:nvSpPr>
        <p:spPr>
          <a:xfrm>
            <a:off x="10136372" y="612399"/>
            <a:ext cx="1864242" cy="36579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a:latin typeface="+mn-ea"/>
              </a:rPr>
              <a:t>緑文字</a:t>
            </a:r>
            <a:r>
              <a:rPr lang="ja-JP" altLang="en-US" sz="900">
                <a:latin typeface="+mn-ea"/>
              </a:rPr>
              <a:t>：</a:t>
            </a:r>
            <a:endParaRPr lang="en-US" altLang="ja-JP" sz="900">
              <a:latin typeface="+mn-ea"/>
            </a:endParaRPr>
          </a:p>
          <a:p>
            <a:pPr algn="ctr"/>
            <a:r>
              <a:rPr lang="ja-JP" altLang="en-US" sz="900">
                <a:latin typeface="+mn-ea"/>
              </a:rPr>
              <a:t>トピックスPR</a:t>
            </a:r>
            <a:r>
              <a:rPr lang="en-US" altLang="ja-JP" sz="900">
                <a:latin typeface="+mn-ea"/>
              </a:rPr>
              <a:t>SP</a:t>
            </a:r>
            <a:r>
              <a:rPr kumimoji="1" lang="ja-JP" altLang="en-US" sz="900">
                <a:latin typeface="+mn-ea"/>
              </a:rPr>
              <a:t>との差分</a:t>
            </a:r>
          </a:p>
        </p:txBody>
      </p:sp>
    </p:spTree>
    <p:extLst>
      <p:ext uri="{BB962C8B-B14F-4D97-AF65-F5344CB8AC3E}">
        <p14:creationId xmlns:p14="http://schemas.microsoft.com/office/powerpoint/2010/main" val="176373322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060C559-B652-029C-6B25-63FBBD5573F0}"/>
              </a:ext>
            </a:extLst>
          </p:cNvPr>
          <p:cNvSpPr>
            <a:spLocks noGrp="1"/>
          </p:cNvSpPr>
          <p:nvPr>
            <p:ph type="body" sz="quarter" idx="11"/>
          </p:nvPr>
        </p:nvSpPr>
        <p:spPr/>
        <p:txBody>
          <a:bodyPr/>
          <a:lstStyle/>
          <a:p>
            <a:r>
              <a:rPr kumimoji="1" lang="ja-JP" altLang="en-US"/>
              <a:t>その他・注意事項・免責</a:t>
            </a:r>
          </a:p>
        </p:txBody>
      </p:sp>
      <p:sp>
        <p:nvSpPr>
          <p:cNvPr id="2" name="フッター プレースホルダー 1">
            <a:extLst>
              <a:ext uri="{FF2B5EF4-FFF2-40B4-BE49-F238E27FC236}">
                <a16:creationId xmlns:a16="http://schemas.microsoft.com/office/drawing/2014/main" id="{741E7C21-B615-B9A8-0BD5-48B5321400B5}"/>
              </a:ext>
            </a:extLst>
          </p:cNvPr>
          <p:cNvSpPr>
            <a:spLocks noGrp="1"/>
          </p:cNvSpPr>
          <p:nvPr>
            <p:ph type="ftr" sz="quarter" idx="4294967295"/>
          </p:nvPr>
        </p:nvSpPr>
        <p:spPr>
          <a:xfrm>
            <a:off x="0" y="0"/>
            <a:ext cx="0" cy="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800" b="0" i="0" u="none" strike="noStrike" kern="1200" cap="none" spc="0" normalizeH="0" baseline="0" noProof="0">
                <a:ln>
                  <a:noFill/>
                </a:ln>
                <a:solidFill>
                  <a:srgbClr val="06C755"/>
                </a:solidFill>
                <a:effectLst/>
                <a:uLnTx/>
                <a:uFillTx/>
                <a:latin typeface="Calibri" panose="020F0502020204030204"/>
                <a:ea typeface="メイリオ" panose="020B0604030504040204" pitchFamily="50" charset="-128"/>
                <a:cs typeface="+mn-cs"/>
              </a:rPr>
              <a:t>.</a:t>
            </a:r>
          </a:p>
        </p:txBody>
      </p:sp>
    </p:spTree>
    <p:extLst>
      <p:ext uri="{BB962C8B-B14F-4D97-AF65-F5344CB8AC3E}">
        <p14:creationId xmlns:p14="http://schemas.microsoft.com/office/powerpoint/2010/main" val="80019837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掲載までの流れ</a:t>
            </a:r>
            <a:endParaRPr kumimoji="1" lang="ja-JP" altLang="en-US" sz="1800"/>
          </a:p>
        </p:txBody>
      </p:sp>
      <p:graphicFrame>
        <p:nvGraphicFramePr>
          <p:cNvPr id="5" name="表 4">
            <a:extLst>
              <a:ext uri="{FF2B5EF4-FFF2-40B4-BE49-F238E27FC236}">
                <a16:creationId xmlns:a16="http://schemas.microsoft.com/office/drawing/2014/main" id="{5C1B9504-CD22-33C6-02D9-815E9ABA7EA1}"/>
              </a:ext>
            </a:extLst>
          </p:cNvPr>
          <p:cNvGraphicFramePr>
            <a:graphicFrameLocks noGrp="1"/>
          </p:cNvGraphicFramePr>
          <p:nvPr/>
        </p:nvGraphicFramePr>
        <p:xfrm>
          <a:off x="479425" y="807166"/>
          <a:ext cx="11233150" cy="5713213"/>
        </p:xfrm>
        <a:graphic>
          <a:graphicData uri="http://schemas.openxmlformats.org/drawingml/2006/table">
            <a:tbl>
              <a:tblPr firstCol="1" bandRow="1"/>
              <a:tblGrid>
                <a:gridCol w="574123">
                  <a:extLst>
                    <a:ext uri="{9D8B030D-6E8A-4147-A177-3AD203B41FA5}">
                      <a16:colId xmlns:a16="http://schemas.microsoft.com/office/drawing/2014/main" val="768764829"/>
                    </a:ext>
                  </a:extLst>
                </a:gridCol>
                <a:gridCol w="1292087">
                  <a:extLst>
                    <a:ext uri="{9D8B030D-6E8A-4147-A177-3AD203B41FA5}">
                      <a16:colId xmlns:a16="http://schemas.microsoft.com/office/drawing/2014/main" val="4174474549"/>
                    </a:ext>
                  </a:extLst>
                </a:gridCol>
                <a:gridCol w="1425578">
                  <a:extLst>
                    <a:ext uri="{9D8B030D-6E8A-4147-A177-3AD203B41FA5}">
                      <a16:colId xmlns:a16="http://schemas.microsoft.com/office/drawing/2014/main" val="1323453056"/>
                    </a:ext>
                  </a:extLst>
                </a:gridCol>
                <a:gridCol w="5322858">
                  <a:extLst>
                    <a:ext uri="{9D8B030D-6E8A-4147-A177-3AD203B41FA5}">
                      <a16:colId xmlns:a16="http://schemas.microsoft.com/office/drawing/2014/main" val="2591893762"/>
                    </a:ext>
                  </a:extLst>
                </a:gridCol>
                <a:gridCol w="1216120">
                  <a:extLst>
                    <a:ext uri="{9D8B030D-6E8A-4147-A177-3AD203B41FA5}">
                      <a16:colId xmlns:a16="http://schemas.microsoft.com/office/drawing/2014/main" val="664908994"/>
                    </a:ext>
                  </a:extLst>
                </a:gridCol>
                <a:gridCol w="1402384">
                  <a:extLst>
                    <a:ext uri="{9D8B030D-6E8A-4147-A177-3AD203B41FA5}">
                      <a16:colId xmlns:a16="http://schemas.microsoft.com/office/drawing/2014/main" val="1931427765"/>
                    </a:ext>
                  </a:extLst>
                </a:gridCol>
              </a:tblGrid>
              <a:tr h="194964">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600" b="1" kern="1200">
                          <a:solidFill>
                            <a:srgbClr val="FFFFFF"/>
                          </a:solidFill>
                          <a:latin typeface="Meiryo" panose="020B0604030504040204" pitchFamily="34" charset="-128"/>
                          <a:ea typeface="Meiryo" panose="020B0604030504040204" pitchFamily="34" charset="-128"/>
                          <a:cs typeface="+mn-cs"/>
                        </a:rPr>
                        <a:t>チェック</a:t>
                      </a: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ja-JP" altLang="en-US" sz="800" b="1" kern="1200">
                          <a:solidFill>
                            <a:srgbClr val="FFFFFF"/>
                          </a:solidFill>
                          <a:latin typeface="Meiryo" panose="020B0604030504040204" pitchFamily="34" charset="-128"/>
                          <a:ea typeface="Meiryo" panose="020B0604030504040204" pitchFamily="34" charset="-128"/>
                          <a:cs typeface="+mn-cs"/>
                        </a:rPr>
                        <a:t>項目</a:t>
                      </a:r>
                      <a:endParaRPr kumimoji="1" lang="ja-JP" altLang="en-US">
                        <a:solidFill>
                          <a:srgbClr val="FFFFFF"/>
                        </a:solidFill>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a:solidFill>
                            <a:srgbClr val="FFFFFF"/>
                          </a:solidFill>
                          <a:latin typeface="Meiryo" panose="020B0604030504040204" pitchFamily="34" charset="-128"/>
                          <a:ea typeface="Meiryo" panose="020B0604030504040204" pitchFamily="34" charset="-128"/>
                          <a:cs typeface="+mn-cs"/>
                        </a:rPr>
                        <a:t>対応</a:t>
                      </a: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a:solidFill>
                            <a:srgbClr val="FFFFFF"/>
                          </a:solidFill>
                          <a:latin typeface="Meiryo" panose="020B0604030504040204" pitchFamily="34" charset="-128"/>
                          <a:ea typeface="Meiryo" panose="020B0604030504040204" pitchFamily="34" charset="-128"/>
                          <a:cs typeface="+mn-cs"/>
                        </a:rPr>
                        <a:t>詳細</a:t>
                      </a:r>
                      <a:endParaRPr kumimoji="1" lang="en-US" altLang="ja-JP" sz="800" b="1" kern="1200">
                        <a:solidFill>
                          <a:srgbClr val="FFFFFF"/>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a:solidFill>
                            <a:schemeClr val="bg1"/>
                          </a:solidFill>
                          <a:latin typeface="Meiryo" panose="020B0604030504040204" pitchFamily="34" charset="-128"/>
                          <a:ea typeface="Meiryo" panose="020B0604030504040204" pitchFamily="34" charset="-128"/>
                          <a:cs typeface="+mn-cs"/>
                        </a:rPr>
                        <a:t>必須</a:t>
                      </a:r>
                      <a:r>
                        <a:rPr kumimoji="1" lang="en-US" altLang="ja-JP" sz="800" b="1" kern="1200">
                          <a:solidFill>
                            <a:schemeClr val="bg1"/>
                          </a:solidFill>
                          <a:latin typeface="Meiryo" panose="020B0604030504040204" pitchFamily="34" charset="-128"/>
                          <a:ea typeface="Meiryo" panose="020B0604030504040204" pitchFamily="34" charset="-128"/>
                          <a:cs typeface="+mn-cs"/>
                        </a:rPr>
                        <a:t>/</a:t>
                      </a:r>
                      <a:r>
                        <a:rPr kumimoji="1" lang="ja-JP" altLang="en-US" sz="800" b="1" kern="1200">
                          <a:solidFill>
                            <a:schemeClr val="bg1"/>
                          </a:solidFill>
                          <a:latin typeface="Meiryo" panose="020B0604030504040204" pitchFamily="34" charset="-128"/>
                          <a:ea typeface="Meiryo" panose="020B0604030504040204" pitchFamily="34" charset="-128"/>
                          <a:cs typeface="+mn-cs"/>
                        </a:rPr>
                        <a:t>任意</a:t>
                      </a: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a:solidFill>
                            <a:srgbClr val="FFFFFF"/>
                          </a:solidFill>
                          <a:latin typeface="Meiryo" panose="020B0604030504040204" pitchFamily="34" charset="-128"/>
                          <a:ea typeface="Meiryo" panose="020B0604030504040204" pitchFamily="34" charset="-128"/>
                          <a:cs typeface="+mn-cs"/>
                        </a:rPr>
                        <a:t>期日</a:t>
                      </a: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355561">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0" i="0" kern="1200">
                          <a:solidFill>
                            <a:schemeClr val="bg1"/>
                          </a:solidFill>
                          <a:latin typeface="Meiryo" panose="020B0604030504040204" pitchFamily="34" charset="-128"/>
                          <a:ea typeface="Meiryo" panose="020B0604030504040204" pitchFamily="34" charset="-128"/>
                          <a:cs typeface="+mn-cs"/>
                        </a:rPr>
                        <a:t>掲載制限業種の確認</a:t>
                      </a:r>
                      <a:endParaRPr kumimoji="1" lang="ja-JP" altLang="en-US" sz="800" b="0" i="0" kern="1200" noProof="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endPar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i="0" u="none" strike="noStrike" kern="1200" cap="none" spc="0" normalizeH="0" baseline="0" noProof="0">
                          <a:ln>
                            <a:noFill/>
                          </a:ln>
                          <a:solidFill>
                            <a:srgbClr val="FF0033"/>
                          </a:solidFill>
                          <a:effectLst/>
                          <a:uLnTx/>
                          <a:uFillTx/>
                          <a:latin typeface="Meiryo" panose="020B0604030504040204" pitchFamily="34" charset="-128"/>
                          <a:ea typeface="Meiryo" panose="020B0604030504040204" pitchFamily="34" charset="-128"/>
                          <a:cs typeface="+mn-cs"/>
                        </a:rPr>
                        <a:t>必須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ja-JP" altLang="en-US" sz="800" b="0">
                        <a:solidFill>
                          <a:srgbClr val="0D0D0D"/>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186591261"/>
                  </a:ext>
                </a:extLst>
              </a:tr>
              <a:tr h="59926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800" b="0" i="0" kern="1200" noProof="0">
                          <a:solidFill>
                            <a:schemeClr val="bg1"/>
                          </a:solidFill>
                          <a:latin typeface="Meiryo" panose="020B0604030504040204" pitchFamily="34" charset="-128"/>
                          <a:ea typeface="Meiryo" panose="020B0604030504040204" pitchFamily="34" charset="-128"/>
                          <a:cs typeface="+mn-cs"/>
                        </a:rPr>
                        <a:t>掲載制限</a:t>
                      </a:r>
                      <a:endParaRPr kumimoji="1" lang="en-US" altLang="ja-JP" sz="800" b="0" i="0" kern="1200" noProof="0">
                        <a:solidFill>
                          <a:schemeClr val="bg1"/>
                        </a:solidFill>
                        <a:latin typeface="Meiryo" panose="020B0604030504040204" pitchFamily="34" charset="-128"/>
                        <a:ea typeface="Meiryo" panose="020B0604030504040204" pitchFamily="34" charset="-128"/>
                        <a:cs typeface="+mn-cs"/>
                      </a:endParaRPr>
                    </a:p>
                    <a:p>
                      <a:pPr algn="ctr">
                        <a:lnSpc>
                          <a:spcPct val="110000"/>
                        </a:lnSpc>
                      </a:pPr>
                      <a:r>
                        <a:rPr kumimoji="1" lang="ja-JP" altLang="en-US" sz="800" b="0" i="0" kern="1200" noProof="0">
                          <a:solidFill>
                            <a:schemeClr val="bg1"/>
                          </a:solidFill>
                          <a:latin typeface="Meiryo" panose="020B0604030504040204" pitchFamily="34" charset="-128"/>
                          <a:ea typeface="Meiryo" panose="020B0604030504040204" pitchFamily="34" charset="-128"/>
                          <a:cs typeface="+mn-cs"/>
                        </a:rPr>
                        <a:t>カテゴリー判断</a:t>
                      </a:r>
                      <a:endParaRPr kumimoji="1" lang="ja-JP" altLang="en-US" sz="800" b="0" i="0" kern="120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endPar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noProof="0">
                          <a:solidFill>
                            <a:srgbClr val="0D0D0D"/>
                          </a:solidFill>
                          <a:latin typeface="メイリオ" panose="020B0604030504040204" pitchFamily="50" charset="-128"/>
                          <a:ea typeface="メイリオ" panose="020B0604030504040204" pitchFamily="50" charset="-128"/>
                          <a:cs typeface="+mn-cs"/>
                        </a:rPr>
                        <a:t>「掲載制限に該当する広告内容」の判断</a:t>
                      </a:r>
                      <a:endParaRPr kumimoji="1" lang="en-US" altLang="ja-JP" sz="800" b="0" kern="1200" noProof="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kern="1200" spc="0" noProof="0">
                          <a:solidFill>
                            <a:srgbClr val="0D0D0D"/>
                          </a:solidFill>
                          <a:latin typeface="メイリオ" panose="020B0604030504040204" pitchFamily="50" charset="-128"/>
                          <a:ea typeface="メイリオ" panose="020B0604030504040204" pitchFamily="50" charset="-128"/>
                          <a:cs typeface="+mn-cs"/>
                        </a:rPr>
                        <a:t>※</a:t>
                      </a:r>
                      <a:r>
                        <a:rPr kumimoji="1" lang="ja-JP" altLang="en-US" sz="800" b="0" kern="1200" spc="0" noProof="0">
                          <a:solidFill>
                            <a:srgbClr val="0D0D0D"/>
                          </a:solidFill>
                          <a:latin typeface="メイリオ" panose="020B0604030504040204" pitchFamily="50" charset="-128"/>
                          <a:ea typeface="メイリオ" panose="020B0604030504040204" pitchFamily="50" charset="-128"/>
                          <a:cs typeface="+mn-cs"/>
                        </a:rPr>
                        <a:t>掲載制限カテゴリーの確認の場合に選択。</a:t>
                      </a:r>
                      <a:r>
                        <a:rPr kumimoji="1" lang="ja-JP" altLang="en-US" sz="800" b="0" kern="1200" spc="0" noProof="0">
                          <a:solidFill>
                            <a:srgbClr val="FF0033"/>
                          </a:solidFill>
                          <a:latin typeface="メイリオ" panose="020B0604030504040204" pitchFamily="50" charset="-128"/>
                          <a:ea typeface="メイリオ" panose="020B0604030504040204" pitchFamily="50" charset="-128"/>
                          <a:cs typeface="+mn-cs"/>
                        </a:rPr>
                        <a:t>判断にはリンク先サイトが必要</a:t>
                      </a:r>
                      <a:r>
                        <a:rPr kumimoji="1" lang="ja-JP" altLang="en-US" sz="800" b="0" kern="1200" spc="0" noProof="0">
                          <a:solidFill>
                            <a:srgbClr val="0D0D0D"/>
                          </a:solidFill>
                          <a:latin typeface="メイリオ" panose="020B0604030504040204" pitchFamily="50" charset="-128"/>
                          <a:ea typeface="メイリオ" panose="020B0604030504040204" pitchFamily="50" charset="-128"/>
                          <a:cs typeface="+mn-cs"/>
                        </a:rPr>
                        <a:t>となり、クリエイティブのみでは</a:t>
                      </a:r>
                      <a:endParaRPr kumimoji="1" lang="en-US" altLang="ja-JP" sz="800" b="0" kern="1200" spc="0" noProof="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spc="0" noProof="0">
                          <a:solidFill>
                            <a:srgbClr val="0D0D0D"/>
                          </a:solidFill>
                          <a:latin typeface="メイリオ" panose="020B0604030504040204" pitchFamily="50" charset="-128"/>
                          <a:ea typeface="メイリオ" panose="020B0604030504040204" pitchFamily="50" charset="-128"/>
                          <a:cs typeface="+mn-cs"/>
                        </a:rPr>
                        <a:t>判断できかねます。　</a:t>
                      </a:r>
                      <a:r>
                        <a:rPr kumimoji="1" lang="ja-JP" altLang="en-US" sz="800" b="0">
                          <a:solidFill>
                            <a:schemeClr val="tx1">
                              <a:lumMod val="65000"/>
                              <a:lumOff val="35000"/>
                            </a:schemeClr>
                          </a:solidFill>
                          <a:latin typeface="メイリオ" panose="020B0604030504040204" pitchFamily="50" charset="-128"/>
                          <a:ea typeface="メイリオ" panose="020B0604030504040204" pitchFamily="50" charset="-128"/>
                          <a:hlinkClick r:id="rId4"/>
                        </a:rPr>
                        <a:t>掲載制限カテゴリー確認　依頼フォーム</a:t>
                      </a:r>
                      <a:endParaRPr lang="en-US" altLang="ja-JP" sz="800" b="0">
                        <a:latin typeface="メイリオ" panose="020B0604030504040204" pitchFamily="50" charset="-128"/>
                        <a:ea typeface="メイリオ" panose="020B0604030504040204" pitchFamily="50"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a:solidFill>
                            <a:srgbClr val="0D0D0D"/>
                          </a:solidFill>
                          <a:latin typeface="Meiryo" panose="020B0604030504040204" pitchFamily="34" charset="-128"/>
                          <a:ea typeface="Meiryo" panose="020B0604030504040204" pitchFamily="34" charset="-128"/>
                          <a:cs typeface="+mn-cs"/>
                        </a:rPr>
                        <a:t>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lnSpc>
                          <a:spcPct val="110000"/>
                        </a:lnSpc>
                      </a:pPr>
                      <a:endParaRPr kumimoji="1" lang="ja-JP" altLang="en-US" sz="800" b="0" kern="120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023001256"/>
                  </a:ext>
                </a:extLst>
              </a:tr>
              <a:tr h="59926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500" b="0" i="0" kern="1200">
                        <a:solidFill>
                          <a:schemeClr val="bg1"/>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0" i="0" kern="1200">
                          <a:solidFill>
                            <a:schemeClr val="bg1"/>
                          </a:solidFill>
                          <a:latin typeface="Meiryo" panose="020B0604030504040204" pitchFamily="34" charset="-128"/>
                          <a:ea typeface="Meiryo" panose="020B0604030504040204" pitchFamily="34" charset="-128"/>
                          <a:cs typeface="+mn-cs"/>
                        </a:rPr>
                        <a:t>事前提案可否</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r>
                        <a:rPr kumimoji="1" lang="en-US" altLang="ja-JP" sz="800" b="0" kern="1200">
                          <a:solidFill>
                            <a:srgbClr val="0D0D0D"/>
                          </a:solidFill>
                          <a:latin typeface="Meiryo" panose="020B0604030504040204" pitchFamily="34" charset="-128"/>
                          <a:ea typeface="Meiryo" panose="020B0604030504040204" pitchFamily="34" charset="-128"/>
                          <a:cs typeface="+mn-cs"/>
                        </a:rPr>
                        <a:t>LINE</a:t>
                      </a:r>
                      <a:r>
                        <a:rPr kumimoji="1" lang="ja-JP" altLang="en-US" sz="800" b="0" kern="1200">
                          <a:solidFill>
                            <a:srgbClr val="0D0D0D"/>
                          </a:solidFill>
                          <a:latin typeface="Meiryo" panose="020B0604030504040204" pitchFamily="34" charset="-128"/>
                          <a:ea typeface="Meiryo" panose="020B0604030504040204" pitchFamily="34" charset="-128"/>
                          <a:cs typeface="+mn-cs"/>
                        </a:rPr>
                        <a:t>ヤフー営業</a:t>
                      </a:r>
                      <a:endParaRPr kumimoji="1" lang="en-US" altLang="ja-JP" sz="800" b="0">
                        <a:solidFill>
                          <a:srgbClr val="0D0D0D"/>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FF0033"/>
                          </a:solidFill>
                          <a:latin typeface="メイリオ" panose="020B0604030504040204" pitchFamily="50" charset="-128"/>
                          <a:ea typeface="メイリオ" panose="020B0604030504040204" pitchFamily="50" charset="-128"/>
                          <a:cs typeface="+mn-cs"/>
                        </a:rPr>
                        <a:t>掲載制限カテゴリー「健康・美容食品」のみ必須</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。最大</a:t>
                      </a:r>
                      <a:r>
                        <a:rPr kumimoji="1" lang="en-US" altLang="ja-JP" sz="800" b="0" kern="1200">
                          <a:solidFill>
                            <a:srgbClr val="0D0D0D"/>
                          </a:solidFill>
                          <a:latin typeface="メイリオ" panose="020B0604030504040204" pitchFamily="50" charset="-128"/>
                          <a:ea typeface="メイリオ" panose="020B0604030504040204" pitchFamily="50" charset="-128"/>
                          <a:cs typeface="+mn-cs"/>
                        </a:rPr>
                        <a:t>5</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営業日要します。「事前提案可否について」を</a:t>
                      </a:r>
                      <a:endParaRPr kumimoji="1" lang="en-US" altLang="ja-JP" sz="800" b="0" kern="120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参照いただき、弊社担当営業宛に必要事項を添えてご連絡ください。</a:t>
                      </a:r>
                      <a:endParaRPr kumimoji="1" lang="en-US" altLang="ja-JP" sz="800" b="0">
                        <a:solidFill>
                          <a:srgbClr val="0D0D0D"/>
                        </a:solidFill>
                        <a:latin typeface="メイリオ" panose="020B0604030504040204" pitchFamily="50" charset="-128"/>
                        <a:ea typeface="メイリオ" panose="020B0604030504040204" pitchFamily="50"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a:solidFill>
                            <a:srgbClr val="0D0D0D"/>
                          </a:solidFill>
                          <a:latin typeface="Meiryo" panose="020B0604030504040204" pitchFamily="34" charset="-128"/>
                          <a:ea typeface="Meiryo" panose="020B0604030504040204" pitchFamily="34" charset="-128"/>
                          <a:cs typeface="+mn-cs"/>
                        </a:rPr>
                        <a:t>任意</a:t>
                      </a:r>
                      <a:r>
                        <a:rPr kumimoji="1" lang="en-US" altLang="ja-JP" sz="800" b="1" kern="1200">
                          <a:solidFill>
                            <a:srgbClr val="0D0D0D"/>
                          </a:solidFill>
                          <a:latin typeface="Meiryo" panose="020B0604030504040204" pitchFamily="34" charset="-128"/>
                          <a:ea typeface="Meiryo" panose="020B0604030504040204" pitchFamily="34" charset="-128"/>
                          <a:cs typeface="+mn-cs"/>
                        </a:rPr>
                        <a:t>/</a:t>
                      </a:r>
                      <a:endParaRPr kumimoji="1" lang="ja-JP" altLang="en-US" sz="800" b="1" kern="1200">
                        <a:solidFill>
                          <a:srgbClr val="0D0D0D"/>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FF0033"/>
                          </a:solidFill>
                          <a:latin typeface="Meiryo" panose="020B0604030504040204" pitchFamily="34" charset="-128"/>
                          <a:ea typeface="Meiryo" panose="020B0604030504040204" pitchFamily="34" charset="-128"/>
                          <a:cs typeface="+mn-cs"/>
                        </a:rPr>
                        <a:t>「健康・美容食品」</a:t>
                      </a:r>
                      <a:endParaRPr kumimoji="1" lang="en-US" altLang="ja-JP" sz="800" b="0" kern="1200">
                        <a:solidFill>
                          <a:srgbClr val="FF0033"/>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FF0033"/>
                          </a:solidFill>
                          <a:latin typeface="Meiryo" panose="020B0604030504040204" pitchFamily="34" charset="-128"/>
                          <a:ea typeface="Meiryo" panose="020B0604030504040204" pitchFamily="34" charset="-128"/>
                          <a:cs typeface="+mn-cs"/>
                        </a:rPr>
                        <a:t>カテゴリーのみ</a:t>
                      </a:r>
                      <a:r>
                        <a:rPr kumimoji="1" lang="ja-JP" altLang="en-US" sz="800" b="1" kern="1200">
                          <a:solidFill>
                            <a:srgbClr val="FF0033"/>
                          </a:solidFill>
                          <a:latin typeface="Meiryo" panose="020B0604030504040204" pitchFamily="34" charset="-128"/>
                          <a:ea typeface="Meiryo" panose="020B0604030504040204" pitchFamily="34" charset="-128"/>
                          <a:cs typeface="+mn-cs"/>
                        </a:rPr>
                        <a:t>必須</a:t>
                      </a:r>
                      <a:endParaRPr kumimoji="1" lang="en-US" altLang="ja-JP" sz="800" b="1" kern="1200">
                        <a:solidFill>
                          <a:srgbClr val="FF0033"/>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800" b="0">
                          <a:solidFill>
                            <a:srgbClr val="0D0D0D"/>
                          </a:solidFill>
                          <a:latin typeface="Meiryo" panose="020B0604030504040204" pitchFamily="34" charset="-128"/>
                          <a:ea typeface="Meiryo" panose="020B0604030504040204" pitchFamily="34" charset="-128"/>
                        </a:rPr>
                        <a:t>掲載反映日の</a:t>
                      </a:r>
                      <a:r>
                        <a:rPr kumimoji="1" lang="en-US" altLang="ja-JP" sz="800" b="0">
                          <a:solidFill>
                            <a:srgbClr val="FF0033"/>
                          </a:solidFill>
                          <a:latin typeface="Meiryo" panose="020B0604030504040204" pitchFamily="34" charset="-128"/>
                          <a:ea typeface="Meiryo" panose="020B0604030504040204" pitchFamily="34" charset="-128"/>
                        </a:rPr>
                        <a:t>19</a:t>
                      </a:r>
                      <a:r>
                        <a:rPr kumimoji="1" lang="ja-JP" altLang="en-US" sz="800" b="0">
                          <a:solidFill>
                            <a:srgbClr val="FF0033"/>
                          </a:solidFill>
                          <a:latin typeface="Meiryo" panose="020B0604030504040204" pitchFamily="34" charset="-128"/>
                          <a:ea typeface="Meiryo" panose="020B0604030504040204" pitchFamily="34" charset="-128"/>
                        </a:rPr>
                        <a:t>営業日前</a:t>
                      </a:r>
                      <a:r>
                        <a:rPr kumimoji="1" lang="ja-JP" altLang="en-US" sz="800" b="0">
                          <a:solidFill>
                            <a:srgbClr val="0D0D0D"/>
                          </a:solidFill>
                          <a:latin typeface="Meiryo" panose="020B0604030504040204" pitchFamily="34" charset="-128"/>
                          <a:ea typeface="Meiryo" panose="020B0604030504040204" pitchFamily="34" charset="-128"/>
                        </a:rPr>
                        <a:t>まで（見出しの提案依頼ありの場合）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59926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kern="1200">
                        <a:solidFill>
                          <a:schemeClr val="bg1"/>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kern="1200" noProof="0">
                          <a:solidFill>
                            <a:schemeClr val="bg1"/>
                          </a:solidFill>
                          <a:latin typeface="Meiryo" panose="020B0604030504040204" pitchFamily="34" charset="-128"/>
                          <a:ea typeface="Meiryo" panose="020B0604030504040204" pitchFamily="34" charset="-128"/>
                          <a:cs typeface="+mn-cs"/>
                        </a:rPr>
                        <a:t>広告管理ツールより</a:t>
                      </a:r>
                      <a:endParaRPr kumimoji="1" lang="en-US" altLang="ja-JP" sz="800" b="0" i="0" kern="1200" noProof="0">
                        <a:solidFill>
                          <a:schemeClr val="bg1"/>
                        </a:solidFill>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kern="1200" noProof="0">
                          <a:solidFill>
                            <a:schemeClr val="bg1"/>
                          </a:solidFill>
                          <a:latin typeface="Meiryo" panose="020B0604030504040204" pitchFamily="34" charset="-128"/>
                          <a:ea typeface="Meiryo" panose="020B0604030504040204" pitchFamily="34" charset="-128"/>
                          <a:cs typeface="+mn-cs"/>
                        </a:rPr>
                        <a:t>予約</a:t>
                      </a:r>
                      <a:endParaRPr kumimoji="1" lang="ja-JP" altLang="en-US" sz="800" b="0" i="0" kern="120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endParaRPr kumimoji="1" lang="en-US" altLang="ja-JP" sz="800" b="0" kern="120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lnSpc>
                          <a:spcPct val="110000"/>
                        </a:lnSpc>
                      </a:pP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「健康・美容食品」のみ、事前提案可否にて承認されていることが条件となります。</a:t>
                      </a:r>
                      <a:br>
                        <a:rPr kumimoji="1" lang="en-US" altLang="ja-JP" sz="800" b="0" kern="1200">
                          <a:solidFill>
                            <a:srgbClr val="0D0D0D"/>
                          </a:solidFill>
                          <a:latin typeface="メイリオ" panose="020B0604030504040204" pitchFamily="50" charset="-128"/>
                          <a:ea typeface="メイリオ" panose="020B0604030504040204" pitchFamily="50" charset="-128"/>
                          <a:cs typeface="+mn-cs"/>
                        </a:rPr>
                      </a:b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万が一、事前提案可否での承認なしで予約された場合は、代理店様にキャンセル処理対応を行っていただきます。</a:t>
                      </a:r>
                      <a:endParaRPr kumimoji="1" lang="en-US" altLang="ja-JP" sz="800" b="0" kern="1200">
                        <a:solidFill>
                          <a:srgbClr val="0D0D0D"/>
                        </a:solidFill>
                        <a:latin typeface="メイリオ" panose="020B0604030504040204" pitchFamily="50" charset="-128"/>
                        <a:ea typeface="メイリオ" panose="020B0604030504040204" pitchFamily="50" charset="-128"/>
                        <a:cs typeface="+mn-cs"/>
                      </a:endParaRPr>
                    </a:p>
                    <a:p>
                      <a:pPr algn="l">
                        <a:lnSpc>
                          <a:spcPct val="110000"/>
                        </a:lnSpc>
                      </a:pP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上記以外の掲載制限カテゴリーについては、事前提案可否は不要で予約できます。</a:t>
                      </a:r>
                      <a:endParaRPr kumimoji="1" lang="en-US" altLang="ja-JP" sz="800" b="0" kern="1200">
                        <a:solidFill>
                          <a:srgbClr val="0D0D0D"/>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a:solidFill>
                            <a:srgbClr val="FF0033"/>
                          </a:solidFill>
                          <a:latin typeface="Meiryo" panose="020B0604030504040204" pitchFamily="34" charset="-128"/>
                          <a:ea typeface="Meiryo" panose="020B0604030504040204" pitchFamily="34" charset="-128"/>
                          <a:cs typeface="+mn-cs"/>
                        </a:rPr>
                        <a:t>必須</a:t>
                      </a:r>
                      <a:endParaRPr kumimoji="1" lang="en-US" altLang="ja-JP" sz="800" b="1" kern="1200">
                        <a:solidFill>
                          <a:srgbClr val="FF0033"/>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lnSpc>
                          <a:spcPct val="110000"/>
                        </a:lnSpc>
                      </a:pPr>
                      <a:r>
                        <a:rPr kumimoji="1" lang="ja-JP" altLang="en-US" sz="800" b="0" kern="1200">
                          <a:solidFill>
                            <a:srgbClr val="0D0D0D"/>
                          </a:solidFill>
                          <a:latin typeface="Meiryo" panose="020B0604030504040204" pitchFamily="34" charset="-128"/>
                          <a:ea typeface="Meiryo" panose="020B0604030504040204" pitchFamily="34" charset="-128"/>
                          <a:cs typeface="+mn-cs"/>
                        </a:rPr>
                        <a:t>掲載に間に合うよう</a:t>
                      </a:r>
                      <a:endParaRPr kumimoji="1" lang="en-US" altLang="ja-JP" sz="800" b="0" kern="120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ja-JP" altLang="en-US" sz="800" b="0" kern="1200">
                          <a:solidFill>
                            <a:srgbClr val="0D0D0D"/>
                          </a:solidFill>
                          <a:latin typeface="Meiryo" panose="020B0604030504040204" pitchFamily="34" charset="-128"/>
                          <a:ea typeface="Meiryo" panose="020B0604030504040204" pitchFamily="34" charset="-128"/>
                          <a:cs typeface="+mn-cs"/>
                        </a:rPr>
                        <a:t>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654718459"/>
                  </a:ext>
                </a:extLst>
              </a:tr>
              <a:tr h="46929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kern="1200">
                        <a:solidFill>
                          <a:schemeClr val="bg1"/>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ブランドリフト調査</a:t>
                      </a:r>
                      <a:endParaRPr kumimoji="1" lang="en-US" altLang="ja-JP" sz="8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実施依頼</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r>
                        <a:rPr kumimoji="1" lang="en-US" altLang="ja-JP" sz="800" b="0" kern="1200">
                          <a:solidFill>
                            <a:srgbClr val="0D0D0D"/>
                          </a:solidFill>
                          <a:latin typeface="Meiryo" panose="020B0604030504040204" pitchFamily="34" charset="-128"/>
                          <a:ea typeface="Meiryo" panose="020B0604030504040204" pitchFamily="34" charset="-128"/>
                          <a:cs typeface="+mn-cs"/>
                        </a:rPr>
                        <a:t>LINE</a:t>
                      </a:r>
                      <a:r>
                        <a:rPr kumimoji="1" lang="ja-JP" altLang="en-US" sz="800" b="0" kern="1200">
                          <a:solidFill>
                            <a:srgbClr val="0D0D0D"/>
                          </a:solidFill>
                          <a:latin typeface="Meiryo" panose="020B0604030504040204" pitchFamily="34" charset="-128"/>
                          <a:ea typeface="Meiryo" panose="020B0604030504040204" pitchFamily="34" charset="-128"/>
                          <a:cs typeface="+mn-cs"/>
                        </a:rPr>
                        <a:t>ヤフー営業</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ブランドリフト調査をご希望の場合は</a:t>
                      </a:r>
                      <a:r>
                        <a:rPr kumimoji="1" lang="en-US" altLang="ja-JP" sz="8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15</a:t>
                      </a:r>
                      <a:r>
                        <a:rPr kumimoji="1" lang="ja-JP" altLang="en-US" sz="8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営業日前までに</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エントリーシートの提出が必要です。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a:solidFill>
                            <a:srgbClr val="0D0D0D"/>
                          </a:solidFill>
                          <a:latin typeface="Meiryo" panose="020B0604030504040204" pitchFamily="34" charset="-128"/>
                          <a:ea typeface="Meiryo" panose="020B0604030504040204" pitchFamily="34" charset="-128"/>
                        </a:rPr>
                        <a:t>任意</a:t>
                      </a:r>
                      <a:endParaRPr kumimoji="1" lang="en-US" altLang="ja-JP" sz="800" b="1">
                        <a:solidFill>
                          <a:srgbClr val="0D0D0D"/>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掲載反映日の</a:t>
                      </a:r>
                      <a:endParaRPr kumimoji="1" lang="en-US" altLang="ja-JP" sz="800" b="0" kern="120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kern="1200">
                          <a:solidFill>
                            <a:srgbClr val="FF0033"/>
                          </a:solidFill>
                          <a:latin typeface="Meiryo" panose="020B0604030504040204" pitchFamily="34" charset="-128"/>
                          <a:ea typeface="Meiryo" panose="020B0604030504040204" pitchFamily="34" charset="-128"/>
                          <a:cs typeface="+mn-cs"/>
                        </a:rPr>
                        <a:t>15</a:t>
                      </a:r>
                      <a:r>
                        <a:rPr kumimoji="1" lang="ja-JP" altLang="en-US" sz="800" b="0" kern="1200">
                          <a:solidFill>
                            <a:srgbClr val="FF0033"/>
                          </a:solidFill>
                          <a:latin typeface="Meiryo" panose="020B0604030504040204" pitchFamily="34" charset="-128"/>
                          <a:ea typeface="Meiryo" panose="020B0604030504040204" pitchFamily="34" charset="-128"/>
                          <a:cs typeface="+mn-cs"/>
                        </a:rPr>
                        <a:t>営業日前</a:t>
                      </a:r>
                      <a:r>
                        <a:rPr kumimoji="1" lang="ja-JP" altLang="en-US" sz="800" b="0" kern="1200">
                          <a:solidFill>
                            <a:srgbClr val="0D0D0D"/>
                          </a:solidFill>
                          <a:latin typeface="Meiryo" panose="020B0604030504040204" pitchFamily="34" charset="-128"/>
                          <a:ea typeface="Meiryo" panose="020B0604030504040204" pitchFamily="34" charset="-128"/>
                          <a:cs typeface="+mn-cs"/>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299959634"/>
                  </a:ext>
                </a:extLst>
              </a:tr>
              <a:tr h="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見出しの提案依頼</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r>
                        <a:rPr kumimoji="1" lang="en-US" altLang="ja-JP" sz="800" b="0" kern="1200">
                          <a:solidFill>
                            <a:srgbClr val="0D0D0D"/>
                          </a:solidFill>
                          <a:latin typeface="Meiryo" panose="020B0604030504040204" pitchFamily="34" charset="-128"/>
                          <a:ea typeface="Meiryo" panose="020B0604030504040204" pitchFamily="34" charset="-128"/>
                          <a:cs typeface="+mn-cs"/>
                        </a:rPr>
                        <a:t>LINE</a:t>
                      </a:r>
                      <a:r>
                        <a:rPr kumimoji="1" lang="ja-JP" altLang="en-US" sz="800" b="0" kern="1200">
                          <a:solidFill>
                            <a:srgbClr val="0D0D0D"/>
                          </a:solidFill>
                          <a:latin typeface="Meiryo" panose="020B0604030504040204" pitchFamily="34" charset="-128"/>
                          <a:ea typeface="Meiryo" panose="020B0604030504040204" pitchFamily="34" charset="-128"/>
                          <a:cs typeface="+mn-cs"/>
                        </a:rPr>
                        <a:t>ヤフー営業</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最大７営業日要します。詳細は「クリエイティブ（見出し）提案について」をご確認ください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800" b="1">
                          <a:solidFill>
                            <a:srgbClr val="0D0D0D"/>
                          </a:solidFill>
                          <a:latin typeface="Meiryo" panose="020B0604030504040204" pitchFamily="34" charset="-128"/>
                          <a:ea typeface="Meiryo" panose="020B0604030504040204" pitchFamily="34" charset="-128"/>
                        </a:rPr>
                        <a:t>任意</a:t>
                      </a:r>
                      <a:endParaRPr kumimoji="1" lang="en-US" altLang="ja-JP" sz="800" b="1">
                        <a:solidFill>
                          <a:srgbClr val="0D0D0D"/>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掲載反映日の</a:t>
                      </a:r>
                      <a:endParaRPr kumimoji="1" lang="en-US" altLang="ja-JP" sz="800" b="0" kern="120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kern="1200">
                          <a:solidFill>
                            <a:srgbClr val="FF0033"/>
                          </a:solidFill>
                          <a:latin typeface="Meiryo" panose="020B0604030504040204" pitchFamily="34" charset="-128"/>
                          <a:ea typeface="Meiryo" panose="020B0604030504040204" pitchFamily="34" charset="-128"/>
                          <a:cs typeface="+mn-cs"/>
                        </a:rPr>
                        <a:t>14</a:t>
                      </a:r>
                      <a:r>
                        <a:rPr kumimoji="1" lang="ja-JP" altLang="en-US" sz="800" b="0" kern="1200">
                          <a:solidFill>
                            <a:srgbClr val="FF0033"/>
                          </a:solidFill>
                          <a:latin typeface="Meiryo" panose="020B0604030504040204" pitchFamily="34" charset="-128"/>
                          <a:ea typeface="Meiryo" panose="020B0604030504040204" pitchFamily="34" charset="-128"/>
                          <a:cs typeface="+mn-cs"/>
                        </a:rPr>
                        <a:t>営業日前</a:t>
                      </a:r>
                      <a:r>
                        <a:rPr kumimoji="1" lang="ja-JP" altLang="en-US" sz="800" b="0" kern="1200">
                          <a:solidFill>
                            <a:srgbClr val="0D0D0D"/>
                          </a:solidFill>
                          <a:latin typeface="Meiryo" panose="020B0604030504040204" pitchFamily="34" charset="-128"/>
                          <a:ea typeface="Meiryo" panose="020B0604030504040204" pitchFamily="34" charset="-128"/>
                          <a:cs typeface="+mn-cs"/>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68698515"/>
                  </a:ext>
                </a:extLst>
              </a:tr>
              <a:tr h="729242">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入稿前審査</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lnSpc>
                          <a:spcPct val="110000"/>
                        </a:lnSpc>
                      </a:pP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最大</a:t>
                      </a:r>
                      <a:r>
                        <a:rPr kumimoji="1" lang="en-US" altLang="ja-JP" sz="800" b="0" kern="1200">
                          <a:solidFill>
                            <a:srgbClr val="0D0D0D"/>
                          </a:solidFill>
                          <a:latin typeface="メイリオ" panose="020B0604030504040204" pitchFamily="50" charset="-128"/>
                          <a:ea typeface="メイリオ" panose="020B0604030504040204" pitchFamily="50" charset="-128"/>
                          <a:cs typeface="+mn-cs"/>
                        </a:rPr>
                        <a:t>3</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営業日要します。トピックス</a:t>
                      </a:r>
                      <a:r>
                        <a:rPr kumimoji="1" lang="en-US" altLang="ja-JP" sz="800" b="0" kern="1200">
                          <a:solidFill>
                            <a:srgbClr val="0D0D0D"/>
                          </a:solidFill>
                          <a:latin typeface="メイリオ" panose="020B0604030504040204" pitchFamily="50" charset="-128"/>
                          <a:ea typeface="メイリオ" panose="020B0604030504040204" pitchFamily="50" charset="-128"/>
                          <a:cs typeface="+mn-cs"/>
                        </a:rPr>
                        <a:t>PR</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独自のガイドラインにて</a:t>
                      </a:r>
                      <a:r>
                        <a:rPr lang="ja-JP" altLang="en-US" sz="800">
                          <a:solidFill>
                            <a:srgbClr val="0D0D0D"/>
                          </a:solidFill>
                          <a:latin typeface="メイリオ" panose="020B0604030504040204" pitchFamily="50" charset="-128"/>
                          <a:ea typeface="メイリオ" panose="020B0604030504040204" pitchFamily="50" charset="-128"/>
                        </a:rPr>
                        <a:t>審査させていただきます。</a:t>
                      </a:r>
                      <a:endParaRPr lang="en-US" altLang="ja-JP" sz="800">
                        <a:solidFill>
                          <a:srgbClr val="0D0D0D"/>
                        </a:solidFill>
                        <a:latin typeface="メイリオ" panose="020B0604030504040204" pitchFamily="50" charset="-128"/>
                        <a:ea typeface="メイリオ" panose="020B0604030504040204" pitchFamily="50" charset="-128"/>
                      </a:endParaRPr>
                    </a:p>
                    <a:p>
                      <a:pPr algn="l">
                        <a:lnSpc>
                          <a:spcPct val="110000"/>
                        </a:lnSpc>
                      </a:pP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承認後に発行される「</a:t>
                      </a:r>
                      <a:r>
                        <a:rPr kumimoji="1" lang="ja-JP" altLang="en-US" sz="800" b="0" kern="1200">
                          <a:solidFill>
                            <a:srgbClr val="FF0033"/>
                          </a:solidFill>
                          <a:latin typeface="メイリオ" panose="020B0604030504040204" pitchFamily="50" charset="-128"/>
                          <a:ea typeface="メイリオ" panose="020B0604030504040204" pitchFamily="50" charset="-128"/>
                          <a:cs typeface="+mn-cs"/>
                        </a:rPr>
                        <a:t>事前承認</a:t>
                      </a:r>
                      <a:r>
                        <a:rPr kumimoji="1" lang="en-US" altLang="ja-JP" sz="800" b="0" kern="1200">
                          <a:solidFill>
                            <a:srgbClr val="FF0033"/>
                          </a:solidFill>
                          <a:latin typeface="メイリオ" panose="020B0604030504040204" pitchFamily="50" charset="-128"/>
                          <a:ea typeface="メイリオ" panose="020B0604030504040204" pitchFamily="50" charset="-128"/>
                          <a:cs typeface="+mn-cs"/>
                        </a:rPr>
                        <a:t>ID</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」を広告管理ツールの入稿時に入力してください。</a:t>
                      </a:r>
                      <a:endParaRPr kumimoji="1" lang="en-US" altLang="ja-JP" sz="800" b="0" kern="1200">
                        <a:solidFill>
                          <a:srgbClr val="0D0D0D"/>
                        </a:solidFill>
                        <a:latin typeface="メイリオ" panose="020B0604030504040204" pitchFamily="50" charset="-128"/>
                        <a:ea typeface="メイリオ" panose="020B0604030504040204" pitchFamily="50" charset="-128"/>
                        <a:cs typeface="+mn-cs"/>
                      </a:endParaRPr>
                    </a:p>
                    <a:p>
                      <a:pPr algn="l">
                        <a:lnSpc>
                          <a:spcPct val="110000"/>
                        </a:lnSpc>
                      </a:pPr>
                      <a:r>
                        <a:rPr kumimoji="1" lang="ja-JP" altLang="en-US" sz="800" b="0" kern="1200">
                          <a:solidFill>
                            <a:srgbClr val="FF0033"/>
                          </a:solidFill>
                          <a:latin typeface="メイリオ" panose="020B0604030504040204" pitchFamily="50" charset="-128"/>
                          <a:ea typeface="メイリオ" panose="020B0604030504040204" pitchFamily="50" charset="-128"/>
                          <a:cs typeface="+mn-cs"/>
                        </a:rPr>
                        <a:t>アカウント</a:t>
                      </a:r>
                      <a:r>
                        <a:rPr kumimoji="1" lang="en-US" altLang="ja-JP" sz="800" b="0" kern="1200">
                          <a:solidFill>
                            <a:srgbClr val="FF0033"/>
                          </a:solidFill>
                          <a:latin typeface="メイリオ" panose="020B0604030504040204" pitchFamily="50" charset="-128"/>
                          <a:ea typeface="メイリオ" panose="020B0604030504040204" pitchFamily="50" charset="-128"/>
                          <a:cs typeface="+mn-cs"/>
                        </a:rPr>
                        <a:t>ID</a:t>
                      </a:r>
                      <a:r>
                        <a:rPr kumimoji="1" lang="ja-JP" altLang="en-US" sz="800" b="0" kern="1200">
                          <a:solidFill>
                            <a:srgbClr val="FF0033"/>
                          </a:solidFill>
                          <a:latin typeface="メイリオ" panose="020B0604030504040204" pitchFamily="50" charset="-128"/>
                          <a:ea typeface="メイリオ" panose="020B0604030504040204" pitchFamily="50" charset="-128"/>
                          <a:cs typeface="+mn-cs"/>
                        </a:rPr>
                        <a:t>の連携が必要となります。</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入稿前審査時に未定の場合、広告管理ツール入稿までに、アカウント</a:t>
                      </a:r>
                      <a:r>
                        <a:rPr kumimoji="1" lang="en-US" altLang="ja-JP" sz="800" b="0" kern="1200">
                          <a:solidFill>
                            <a:srgbClr val="0D0D0D"/>
                          </a:solidFill>
                          <a:latin typeface="メイリオ" panose="020B0604030504040204" pitchFamily="50" charset="-128"/>
                          <a:ea typeface="メイリオ" panose="020B0604030504040204" pitchFamily="50" charset="-128"/>
                          <a:cs typeface="+mn-cs"/>
                        </a:rPr>
                        <a:t>ID</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を審査部に連携するようにしてください。連携していない場合、審査否認となる場合があります。</a:t>
                      </a:r>
                      <a:endParaRPr kumimoji="1" lang="en-US" altLang="ja-JP" sz="800" b="0" kern="1200">
                        <a:solidFill>
                          <a:srgbClr val="0D0D0D"/>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1">
                          <a:solidFill>
                            <a:srgbClr val="FF0033"/>
                          </a:solidFill>
                          <a:latin typeface="Meiryo" panose="020B0604030504040204" pitchFamily="34" charset="-128"/>
                          <a:ea typeface="Meiryo" panose="020B0604030504040204" pitchFamily="34" charset="-128"/>
                        </a:rPr>
                        <a:t>必須</a:t>
                      </a:r>
                      <a:endParaRPr kumimoji="1" lang="en-US" altLang="ja-JP" sz="800" b="1">
                        <a:solidFill>
                          <a:srgbClr val="FF0033"/>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掲載反映日の</a:t>
                      </a:r>
                      <a:endParaRPr kumimoji="1" lang="en-US" altLang="ja-JP" sz="800" b="0" kern="120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kern="1200">
                          <a:solidFill>
                            <a:srgbClr val="FF0033"/>
                          </a:solidFill>
                          <a:latin typeface="Meiryo" panose="020B0604030504040204" pitchFamily="34" charset="-128"/>
                          <a:ea typeface="Meiryo" panose="020B0604030504040204" pitchFamily="34" charset="-128"/>
                          <a:cs typeface="+mn-cs"/>
                        </a:rPr>
                        <a:t>7</a:t>
                      </a:r>
                      <a:r>
                        <a:rPr kumimoji="1" lang="ja-JP" altLang="en-US" sz="800" b="0" kern="1200">
                          <a:solidFill>
                            <a:srgbClr val="FF0033"/>
                          </a:solidFill>
                          <a:latin typeface="Meiryo" panose="020B0604030504040204" pitchFamily="34" charset="-128"/>
                          <a:ea typeface="Meiryo" panose="020B0604030504040204" pitchFamily="34" charset="-128"/>
                          <a:cs typeface="+mn-cs"/>
                        </a:rPr>
                        <a:t>営業日前</a:t>
                      </a:r>
                      <a:r>
                        <a:rPr kumimoji="1" lang="ja-JP" altLang="en-US" sz="800" b="0" kern="1200">
                          <a:solidFill>
                            <a:srgbClr val="0D0D0D"/>
                          </a:solidFill>
                          <a:latin typeface="Meiryo" panose="020B0604030504040204" pitchFamily="34" charset="-128"/>
                          <a:ea typeface="Meiryo" panose="020B0604030504040204" pitchFamily="34" charset="-128"/>
                          <a:cs typeface="+mn-cs"/>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9978041"/>
                  </a:ext>
                </a:extLst>
              </a:tr>
              <a:tr h="59926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kern="1200">
                          <a:solidFill>
                            <a:schemeClr val="bg1"/>
                          </a:solidFill>
                          <a:latin typeface="Meiryo" panose="020B0604030504040204" pitchFamily="34" charset="-128"/>
                          <a:ea typeface="Meiryo" panose="020B0604030504040204" pitchFamily="34" charset="-128"/>
                          <a:cs typeface="+mn-cs"/>
                        </a:rPr>
                        <a:t>サイト状況</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公開前サイト審査　</a:t>
                      </a:r>
                      <a:r>
                        <a:rPr kumimoji="1" lang="en-US" altLang="ja-JP" sz="800" b="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広告管理ツールに広告を入稿する時点で、リンク先</a:t>
                      </a:r>
                      <a:r>
                        <a:rPr kumimoji="1" lang="en-US" altLang="ja-JP" sz="800" b="0" kern="1200">
                          <a:solidFill>
                            <a:srgbClr val="0D0D0D"/>
                          </a:solidFill>
                          <a:latin typeface="メイリオ" panose="020B0604030504040204" pitchFamily="50" charset="-128"/>
                          <a:ea typeface="メイリオ" panose="020B0604030504040204" pitchFamily="50" charset="-128"/>
                          <a:cs typeface="+mn-cs"/>
                        </a:rPr>
                        <a:t>URL</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が未公開または未完成の場合に</a:t>
                      </a:r>
                      <a:endParaRPr kumimoji="1" lang="en-US" altLang="ja-JP" sz="800" b="0" kern="1200">
                        <a:solidFill>
                          <a:srgbClr val="0D0D0D"/>
                        </a:solidFill>
                        <a:latin typeface="メイリオ" panose="020B0604030504040204" pitchFamily="50" charset="-128"/>
                        <a:ea typeface="メイリオ" panose="020B0604030504040204" pitchFamily="50" charset="-128"/>
                        <a:cs typeface="+mn-cs"/>
                      </a:endParaRPr>
                    </a:p>
                    <a:p>
                      <a:pPr algn="l">
                        <a:lnSpc>
                          <a:spcPct val="110000"/>
                        </a:lnSpc>
                      </a:pP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必要な審査です。</a:t>
                      </a:r>
                      <a:r>
                        <a:rPr kumimoji="1" lang="ja-JP" altLang="en-US" sz="800" b="0" kern="1200">
                          <a:solidFill>
                            <a:srgbClr val="FF0033"/>
                          </a:solidFill>
                          <a:latin typeface="メイリオ" panose="020B0604030504040204" pitchFamily="50" charset="-128"/>
                          <a:ea typeface="メイリオ" panose="020B0604030504040204" pitchFamily="50" charset="-128"/>
                          <a:cs typeface="+mn-cs"/>
                        </a:rPr>
                        <a:t>審査には更新後のテストサイトまたはキャプチャ、掲載開始日とリンク先更新日時が必要</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です。</a:t>
                      </a:r>
                      <a:endParaRPr kumimoji="1" lang="en-US" altLang="ja-JP" sz="800" b="0" kern="1200">
                        <a:solidFill>
                          <a:srgbClr val="0D0D0D"/>
                        </a:solidFill>
                        <a:latin typeface="メイリオ" panose="020B0604030504040204" pitchFamily="50" charset="-128"/>
                        <a:ea typeface="メイリオ" panose="020B0604030504040204" pitchFamily="50" charset="-128"/>
                        <a:cs typeface="+mn-cs"/>
                      </a:endParaRPr>
                    </a:p>
                    <a:p>
                      <a:pPr algn="l">
                        <a:lnSpc>
                          <a:spcPct val="110000"/>
                        </a:lnSpc>
                      </a:pPr>
                      <a:r>
                        <a:rPr kumimoji="1" lang="ja-JP" altLang="en-US" sz="800" b="0" kern="1200">
                          <a:solidFill>
                            <a:srgbClr val="FF0033"/>
                          </a:solidFill>
                          <a:latin typeface="メイリオ" panose="020B0604030504040204" pitchFamily="50" charset="-128"/>
                          <a:ea typeface="メイリオ" panose="020B0604030504040204" pitchFamily="50" charset="-128"/>
                          <a:cs typeface="+mn-cs"/>
                        </a:rPr>
                        <a:t>入稿前審査時</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にその旨、ご連絡ください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a:solidFill>
                            <a:srgbClr val="0D0D0D"/>
                          </a:solidFill>
                          <a:latin typeface="Meiryo" panose="020B0604030504040204" pitchFamily="34" charset="-128"/>
                          <a:ea typeface="Meiryo" panose="020B0604030504040204" pitchFamily="34" charset="-128"/>
                          <a:cs typeface="+mn-cs"/>
                        </a:rPr>
                        <a:t>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ja-JP" altLang="en-US" sz="800" b="0" kern="120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56861353"/>
                  </a:ext>
                </a:extLst>
              </a:tr>
              <a:tr h="46929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ブランドリフト調査</a:t>
                      </a:r>
                      <a:br>
                        <a:rPr kumimoji="1" lang="en-US" altLang="ja-JP" sz="8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br>
                      <a:r>
                        <a:rPr kumimoji="1" lang="ja-JP" altLang="en-US" sz="8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クリエイティブ提出</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r>
                        <a:rPr kumimoji="1" lang="en-US" altLang="ja-JP" sz="800" b="0" kern="1200">
                          <a:solidFill>
                            <a:srgbClr val="0D0D0D"/>
                          </a:solidFill>
                          <a:latin typeface="Meiryo" panose="020B0604030504040204" pitchFamily="34" charset="-128"/>
                          <a:ea typeface="Meiryo" panose="020B0604030504040204" pitchFamily="34" charset="-128"/>
                          <a:cs typeface="+mn-cs"/>
                        </a:rPr>
                        <a:t>LINE</a:t>
                      </a:r>
                      <a:r>
                        <a:rPr kumimoji="1" lang="ja-JP" altLang="en-US" sz="800" b="0" kern="1200">
                          <a:solidFill>
                            <a:srgbClr val="0D0D0D"/>
                          </a:solidFill>
                          <a:latin typeface="Meiryo" panose="020B0604030504040204" pitchFamily="34" charset="-128"/>
                          <a:ea typeface="Meiryo" panose="020B0604030504040204" pitchFamily="34" charset="-128"/>
                          <a:cs typeface="+mn-cs"/>
                        </a:rPr>
                        <a:t>ヤフー営業</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ブランドリフト調査実施の場合は</a:t>
                      </a:r>
                      <a:r>
                        <a:rPr kumimoji="1" lang="en-US" altLang="ja-JP" sz="8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7</a:t>
                      </a:r>
                      <a:r>
                        <a:rPr kumimoji="1" lang="ja-JP" altLang="en-US" sz="8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営業日前までに広告</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クリエイティブの提出が必要です。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1">
                          <a:solidFill>
                            <a:srgbClr val="0D0D0D"/>
                          </a:solidFill>
                          <a:latin typeface="Meiryo" panose="020B0604030504040204" pitchFamily="34" charset="-128"/>
                          <a:ea typeface="Meiryo" panose="020B0604030504040204" pitchFamily="34" charset="-128"/>
                        </a:rPr>
                        <a:t>任意</a:t>
                      </a:r>
                      <a:endParaRPr kumimoji="1" lang="en-US" altLang="ja-JP" sz="800" b="1">
                        <a:solidFill>
                          <a:srgbClr val="0D0D0D"/>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掲載反映日の</a:t>
                      </a:r>
                      <a:endParaRPr kumimoji="1" lang="en-US" altLang="ja-JP" sz="800" b="0" kern="120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kern="1200">
                          <a:solidFill>
                            <a:srgbClr val="FF0033"/>
                          </a:solidFill>
                          <a:latin typeface="Meiryo" panose="020B0604030504040204" pitchFamily="34" charset="-128"/>
                          <a:ea typeface="Meiryo" panose="020B0604030504040204" pitchFamily="34" charset="-128"/>
                          <a:cs typeface="+mn-cs"/>
                        </a:rPr>
                        <a:t>7</a:t>
                      </a:r>
                      <a:r>
                        <a:rPr kumimoji="1" lang="ja-JP" altLang="en-US" sz="800" b="0" kern="1200">
                          <a:solidFill>
                            <a:srgbClr val="FF0033"/>
                          </a:solidFill>
                          <a:latin typeface="Meiryo" panose="020B0604030504040204" pitchFamily="34" charset="-128"/>
                          <a:ea typeface="Meiryo" panose="020B0604030504040204" pitchFamily="34" charset="-128"/>
                          <a:cs typeface="+mn-cs"/>
                        </a:rPr>
                        <a:t>営業日前</a:t>
                      </a:r>
                      <a:r>
                        <a:rPr kumimoji="1" lang="ja-JP" altLang="en-US" sz="800" b="0" kern="1200">
                          <a:solidFill>
                            <a:srgbClr val="0D0D0D"/>
                          </a:solidFill>
                          <a:latin typeface="Meiryo" panose="020B0604030504040204" pitchFamily="34" charset="-128"/>
                          <a:ea typeface="Meiryo" panose="020B0604030504040204" pitchFamily="34" charset="-128"/>
                          <a:cs typeface="+mn-cs"/>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516668247"/>
                  </a:ext>
                </a:extLst>
              </a:tr>
              <a:tr h="46929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i="0" kern="1200">
                          <a:solidFill>
                            <a:schemeClr val="bg1"/>
                          </a:solidFill>
                          <a:latin typeface="Meiryo" panose="020B0604030504040204" pitchFamily="34" charset="-128"/>
                          <a:ea typeface="Meiryo" panose="020B0604030504040204" pitchFamily="34" charset="-128"/>
                          <a:cs typeface="+mn-cs"/>
                        </a:rPr>
                        <a:t>広告管理ツールへの</a:t>
                      </a:r>
                      <a:endParaRPr kumimoji="1" lang="en-US" altLang="ja-JP" sz="8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i="0" kern="1200">
                          <a:solidFill>
                            <a:schemeClr val="bg1"/>
                          </a:solidFill>
                          <a:latin typeface="Meiryo" panose="020B0604030504040204" pitchFamily="34" charset="-128"/>
                          <a:ea typeface="Meiryo" panose="020B0604030504040204" pitchFamily="34" charset="-128"/>
                          <a:cs typeface="+mn-cs"/>
                        </a:rPr>
                        <a:t>入稿</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マクロミル調査の実施をご要望される場合は、広告クリエイティブは１本</a:t>
                      </a:r>
                      <a:r>
                        <a:rPr kumimoji="1" lang="en-US" altLang="ja-JP" sz="8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8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を推奨いたします。</a:t>
                      </a:r>
                      <a:endParaRPr kumimoji="1" lang="en-US" altLang="ja-JP" sz="8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8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見出し（タイトル）</a:t>
                      </a:r>
                      <a:r>
                        <a:rPr kumimoji="1" lang="en-US" altLang="ja-JP" sz="8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15.5</a:t>
                      </a:r>
                      <a:r>
                        <a:rPr kumimoji="1" lang="ja-JP" altLang="en-US" sz="8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文字、画像 それぞれ１種類ずつ</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a:solidFill>
                            <a:srgbClr val="FF0033"/>
                          </a:solidFill>
                          <a:latin typeface="Meiryo" panose="020B0604030504040204" pitchFamily="34" charset="-128"/>
                          <a:ea typeface="Meiryo" panose="020B0604030504040204" pitchFamily="34" charset="-128"/>
                        </a:rPr>
                        <a:t>必須</a:t>
                      </a:r>
                      <a:endParaRPr kumimoji="1" lang="en-US" altLang="ja-JP" sz="800" b="1">
                        <a:solidFill>
                          <a:srgbClr val="FF0033"/>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dirty="0">
                          <a:solidFill>
                            <a:srgbClr val="0D0D0D"/>
                          </a:solidFill>
                          <a:latin typeface="Meiryo" panose="020B0604030504040204" pitchFamily="34" charset="-128"/>
                          <a:ea typeface="Meiryo" panose="020B0604030504040204" pitchFamily="34" charset="-128"/>
                          <a:cs typeface="+mn-cs"/>
                        </a:rPr>
                        <a:t>掲載反映日の</a:t>
                      </a:r>
                      <a:endParaRPr kumimoji="1" lang="en-US" altLang="ja-JP" sz="800" b="0" kern="1200" dirty="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kern="1200" dirty="0">
                          <a:solidFill>
                            <a:srgbClr val="FF0033"/>
                          </a:solidFill>
                          <a:latin typeface="Meiryo" panose="020B0604030504040204" pitchFamily="34" charset="-128"/>
                          <a:ea typeface="Meiryo" panose="020B0604030504040204" pitchFamily="34" charset="-128"/>
                          <a:cs typeface="+mn-cs"/>
                        </a:rPr>
                        <a:t>4</a:t>
                      </a:r>
                      <a:r>
                        <a:rPr kumimoji="1" lang="ja-JP" altLang="en-US" sz="800" b="0" kern="1200" dirty="0">
                          <a:solidFill>
                            <a:srgbClr val="FF0033"/>
                          </a:solidFill>
                          <a:latin typeface="Meiryo" panose="020B0604030504040204" pitchFamily="34" charset="-128"/>
                          <a:ea typeface="Meiryo" panose="020B0604030504040204" pitchFamily="34" charset="-128"/>
                          <a:cs typeface="+mn-cs"/>
                        </a:rPr>
                        <a:t>営業日前</a:t>
                      </a:r>
                      <a:r>
                        <a:rPr kumimoji="1" lang="ja-JP" altLang="en-US" sz="800" b="0" kern="1200" dirty="0">
                          <a:solidFill>
                            <a:srgbClr val="0D0D0D"/>
                          </a:solidFill>
                          <a:latin typeface="Meiryo" panose="020B0604030504040204" pitchFamily="34" charset="-128"/>
                          <a:ea typeface="Meiryo" panose="020B0604030504040204" pitchFamily="34" charset="-128"/>
                          <a:cs typeface="+mn-cs"/>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71798673"/>
                  </a:ext>
                </a:extLst>
              </a:tr>
            </a:tbl>
          </a:graphicData>
        </a:graphic>
      </p:graphicFrame>
    </p:spTree>
    <p:extLst>
      <p:ext uri="{BB962C8B-B14F-4D97-AF65-F5344CB8AC3E}">
        <p14:creationId xmlns:p14="http://schemas.microsoft.com/office/powerpoint/2010/main" val="56619795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免責事項・注意事項</a:t>
            </a:r>
            <a:endParaRPr kumimoji="1" lang="ja-JP" altLang="en-US" sz="1800"/>
          </a:p>
        </p:txBody>
      </p:sp>
      <p:sp>
        <p:nvSpPr>
          <p:cNvPr id="4" name="テキスト ボックス 3">
            <a:extLst>
              <a:ext uri="{FF2B5EF4-FFF2-40B4-BE49-F238E27FC236}">
                <a16:creationId xmlns:a16="http://schemas.microsoft.com/office/drawing/2014/main" id="{0960538F-89DF-B01D-8DDB-54F1F354BAA6}"/>
              </a:ext>
            </a:extLst>
          </p:cNvPr>
          <p:cNvSpPr txBox="1"/>
          <p:nvPr/>
        </p:nvSpPr>
        <p:spPr>
          <a:xfrm>
            <a:off x="479425" y="1095360"/>
            <a:ext cx="11233150" cy="3804118"/>
          </a:xfrm>
          <a:prstGeom prst="rect">
            <a:avLst/>
          </a:prstGeom>
          <a:noFill/>
        </p:spPr>
        <p:txBody>
          <a:bodyPr wrap="square" lIns="0" tIns="0" rIns="0" bIns="0" rtlCol="0" anchor="t">
            <a:sp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kumimoji="0" lang="ja-JP" altLang="en-US" sz="1400" b="1" kern="0">
                <a:solidFill>
                  <a:srgbClr val="000000">
                    <a:lumMod val="65000"/>
                    <a:lumOff val="35000"/>
                  </a:srgbClr>
                </a:solidFill>
                <a:latin typeface="+mn-ea"/>
              </a:rPr>
              <a:t>■注意事項</a:t>
            </a:r>
            <a:br>
              <a:rPr kumimoji="0" lang="en-US" altLang="ja-JP" sz="1400" kern="0">
                <a:solidFill>
                  <a:srgbClr val="000000">
                    <a:lumMod val="65000"/>
                    <a:lumOff val="35000"/>
                  </a:srgbClr>
                </a:solidFill>
                <a:latin typeface="+mn-ea"/>
              </a:rPr>
            </a:br>
            <a:r>
              <a:rPr kumimoji="0" lang="ja-JP" altLang="en-US" sz="1400" kern="0">
                <a:solidFill>
                  <a:srgbClr val="000000">
                    <a:lumMod val="65000"/>
                    <a:lumOff val="35000"/>
                  </a:srgbClr>
                </a:solidFill>
                <a:latin typeface="+mn-ea"/>
              </a:rPr>
              <a:t>・競合他社の記事や、ネガティブニュース（事件・事故・不祥事・不適切行為等）の記事と同載される可能性があります。あらかじめご了承</a:t>
            </a:r>
            <a:br>
              <a:rPr kumimoji="0" lang="ja-JP" altLang="en-US" sz="1400" kern="0">
                <a:solidFill>
                  <a:srgbClr val="000000">
                    <a:lumMod val="65000"/>
                    <a:lumOff val="35000"/>
                  </a:srgbClr>
                </a:solidFill>
                <a:latin typeface="+mn-ea"/>
              </a:rPr>
            </a:br>
            <a:r>
              <a:rPr kumimoji="0" lang="ja-JP" altLang="en-US" sz="1400" kern="0">
                <a:solidFill>
                  <a:srgbClr val="000000">
                    <a:lumMod val="65000"/>
                    <a:lumOff val="35000"/>
                  </a:srgbClr>
                </a:solidFill>
                <a:latin typeface="+mn-ea"/>
              </a:rPr>
              <a:t>ください。</a:t>
            </a:r>
            <a:br>
              <a:rPr kumimoji="0" lang="en-US" altLang="ja-JP" sz="1400" kern="0">
                <a:solidFill>
                  <a:srgbClr val="000000">
                    <a:lumMod val="65000"/>
                    <a:lumOff val="35000"/>
                  </a:srgbClr>
                </a:solidFill>
                <a:latin typeface="+mn-ea"/>
              </a:rPr>
            </a:br>
            <a:r>
              <a:rPr kumimoji="0" lang="ja-JP" altLang="en-US" sz="1400" kern="0">
                <a:solidFill>
                  <a:srgbClr val="000000">
                    <a:lumMod val="65000"/>
                    <a:lumOff val="35000"/>
                  </a:srgbClr>
                </a:solidFill>
                <a:latin typeface="+mn-ea"/>
              </a:rPr>
              <a:t>・きせかえ時やダークモード設定時も広告配信します。また、きせかえやダークモード設定に加え、ユーザの端末や設定したフォントの種</a:t>
            </a:r>
            <a:br>
              <a:rPr kumimoji="0" lang="ja-JP" altLang="en-US" sz="1400" kern="0">
                <a:solidFill>
                  <a:srgbClr val="000000">
                    <a:lumMod val="65000"/>
                    <a:lumOff val="35000"/>
                  </a:srgbClr>
                </a:solidFill>
                <a:latin typeface="+mn-ea"/>
              </a:rPr>
            </a:br>
            <a:r>
              <a:rPr kumimoji="0" lang="ja-JP" altLang="en-US" sz="1400" kern="0">
                <a:solidFill>
                  <a:srgbClr val="000000">
                    <a:lumMod val="65000"/>
                    <a:lumOff val="35000"/>
                  </a:srgbClr>
                </a:solidFill>
                <a:latin typeface="+mn-ea"/>
              </a:rPr>
              <a:t>類・サイズなどにより、表示が異なる場合がございます。あらかじめご了承ください。</a:t>
            </a:r>
            <a:endParaRPr kumimoji="0" lang="en-US" altLang="ja-JP" sz="1400" kern="0">
              <a:solidFill>
                <a:srgbClr val="000000">
                  <a:lumMod val="65000"/>
                  <a:lumOff val="35000"/>
                </a:srgbClr>
              </a:solidFill>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kern="0">
              <a:solidFill>
                <a:srgbClr val="000000">
                  <a:lumMod val="65000"/>
                  <a:lumOff val="35000"/>
                </a:srgbClr>
              </a:solidFill>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1" kern="0">
                <a:solidFill>
                  <a:srgbClr val="000000">
                    <a:lumMod val="65000"/>
                    <a:lumOff val="35000"/>
                  </a:srgbClr>
                </a:solidFill>
                <a:latin typeface="+mn-ea"/>
              </a:rPr>
              <a:t>■キャンセル</a:t>
            </a:r>
            <a:endParaRPr kumimoji="0" lang="en-US" altLang="ja-JP" sz="1400" b="1" kern="0">
              <a:solidFill>
                <a:srgbClr val="000000">
                  <a:lumMod val="65000"/>
                  <a:lumOff val="35000"/>
                </a:srgbClr>
              </a:solidFill>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kern="0">
                <a:solidFill>
                  <a:srgbClr val="000000">
                    <a:lumMod val="65000"/>
                    <a:lumOff val="35000"/>
                  </a:srgbClr>
                </a:solidFill>
                <a:latin typeface="+mn-ea"/>
              </a:rPr>
              <a:t>・予約後のキャンセルは</a:t>
            </a:r>
            <a:r>
              <a:rPr kumimoji="0" lang="en-US" altLang="ja-JP" sz="1400" kern="0">
                <a:solidFill>
                  <a:srgbClr val="000000">
                    <a:lumMod val="65000"/>
                    <a:lumOff val="35000"/>
                  </a:srgbClr>
                </a:solidFill>
                <a:latin typeface="+mn-ea"/>
              </a:rPr>
              <a:t>3</a:t>
            </a:r>
            <a:r>
              <a:rPr kumimoji="0" lang="ja-JP" altLang="en-US" sz="1400" kern="0">
                <a:solidFill>
                  <a:srgbClr val="000000">
                    <a:lumMod val="65000"/>
                    <a:lumOff val="35000"/>
                  </a:srgbClr>
                </a:solidFill>
                <a:latin typeface="+mn-ea"/>
              </a:rPr>
              <a:t>営業日以内でも不可といたします。システム上はキャンセルが可能ですが、キャンセル対応された場合は弊社より確認のためご連絡させていただきます。</a:t>
            </a:r>
            <a:endParaRPr kumimoji="0" lang="en-US" altLang="ja-JP" sz="1400" kern="0">
              <a:solidFill>
                <a:srgbClr val="000000">
                  <a:lumMod val="65000"/>
                  <a:lumOff val="35000"/>
                </a:srgbClr>
              </a:solidFill>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kern="0">
                <a:solidFill>
                  <a:srgbClr val="000000">
                    <a:lumMod val="65000"/>
                    <a:lumOff val="35000"/>
                  </a:srgbClr>
                </a:solidFill>
                <a:latin typeface="+mn-ea"/>
              </a:rPr>
              <a:t>・「健康・美容食品」カテゴリーにおいて、事前提案可否にて許可された広告主・訴求のみ予約・配信が可能です。万が一、事前提案可否の承認なしで予約された場合は、代理店様にキャンセル処理対応を行っていただきます。</a:t>
            </a:r>
            <a:endParaRPr kumimoji="0" lang="en-US" altLang="ja-JP" sz="1400" kern="0">
              <a:solidFill>
                <a:srgbClr val="000000">
                  <a:lumMod val="65000"/>
                  <a:lumOff val="35000"/>
                </a:srgbClr>
              </a:solidFill>
              <a:latin typeface="+mn-ea"/>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kern="0">
              <a:solidFill>
                <a:srgbClr val="000000">
                  <a:lumMod val="65000"/>
                  <a:lumOff val="35000"/>
                </a:srgbClr>
              </a:solidFill>
              <a:latin typeface="+mn-ea"/>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kern="0">
              <a:solidFill>
                <a:srgbClr val="000000">
                  <a:lumMod val="65000"/>
                  <a:lumOff val="35000"/>
                </a:srgbClr>
              </a:solidFill>
              <a:latin typeface="+mn-ea"/>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0" lang="ja-JP" altLang="en-US" sz="1400" b="1" kern="0">
                <a:solidFill>
                  <a:srgbClr val="000000">
                    <a:lumMod val="65000"/>
                    <a:lumOff val="35000"/>
                  </a:srgbClr>
                </a:solidFill>
                <a:latin typeface="+mn-ea"/>
              </a:rPr>
              <a:t>■掲載開始・終了時間の設定</a:t>
            </a:r>
            <a:endParaRPr kumimoji="0" lang="en-US" altLang="ja-JP" sz="1400" b="1" kern="0">
              <a:solidFill>
                <a:srgbClr val="000000">
                  <a:lumMod val="65000"/>
                  <a:lumOff val="35000"/>
                </a:srgbClr>
              </a:solidFill>
              <a:latin typeface="+mn-ea"/>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0" lang="ja-JP" altLang="en-US" sz="1400" kern="0">
                <a:solidFill>
                  <a:srgbClr val="000000">
                    <a:lumMod val="65000"/>
                    <a:lumOff val="35000"/>
                  </a:srgbClr>
                </a:solidFill>
                <a:latin typeface="+mn-ea"/>
              </a:rPr>
              <a:t>・「商品一覧」ページに記載している内容は掲載期間</a:t>
            </a:r>
            <a:r>
              <a:rPr kumimoji="0" lang="en-US" altLang="ja-JP" sz="1400" kern="0">
                <a:solidFill>
                  <a:srgbClr val="000000">
                    <a:lumMod val="65000"/>
                    <a:lumOff val="35000"/>
                  </a:srgbClr>
                </a:solidFill>
                <a:latin typeface="+mn-ea"/>
              </a:rPr>
              <a:t>1</a:t>
            </a:r>
            <a:r>
              <a:rPr kumimoji="0" lang="ja-JP" altLang="en-US" sz="1400" kern="0">
                <a:solidFill>
                  <a:srgbClr val="000000">
                    <a:lumMod val="65000"/>
                    <a:lumOff val="35000"/>
                  </a:srgbClr>
                </a:solidFill>
                <a:latin typeface="+mn-ea"/>
              </a:rPr>
              <a:t>日間でのスペック内容となります。掲載開始・終了時間を設定した場合は、記載している想定ビューアブルインプレッション数を下回る場合があります。</a:t>
            </a:r>
          </a:p>
        </p:txBody>
      </p:sp>
    </p:spTree>
    <p:extLst>
      <p:ext uri="{BB962C8B-B14F-4D97-AF65-F5344CB8AC3E}">
        <p14:creationId xmlns:p14="http://schemas.microsoft.com/office/powerpoint/2010/main" val="345544013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242FB09-2739-811E-2A27-FDD5B4C542A0}"/>
              </a:ext>
            </a:extLst>
          </p:cNvPr>
          <p:cNvSpPr>
            <a:spLocks noGrp="1"/>
          </p:cNvSpPr>
          <p:nvPr>
            <p:ph type="body" sz="quarter" idx="12"/>
          </p:nvPr>
        </p:nvSpPr>
        <p:spPr/>
        <p:txBody>
          <a:bodyPr/>
          <a:lstStyle/>
          <a:p>
            <a:pPr marL="0" indent="0">
              <a:buNone/>
            </a:pPr>
            <a:r>
              <a:rPr kumimoji="1" lang="ja-JP" altLang="en-US"/>
              <a:t>その他・注意事項</a:t>
            </a:r>
          </a:p>
        </p:txBody>
      </p:sp>
      <p:pic>
        <p:nvPicPr>
          <p:cNvPr id="8" name="図プレースホルダー 8" descr="アイコン&#10;&#10;自動的に生成された説明">
            <a:extLst>
              <a:ext uri="{FF2B5EF4-FFF2-40B4-BE49-F238E27FC236}">
                <a16:creationId xmlns:a16="http://schemas.microsoft.com/office/drawing/2014/main" id="{D244570A-DFD0-6A93-3513-773EE2B30605}"/>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9C20BD0D-DFF2-0C3F-6755-EE004E644FA7}"/>
              </a:ext>
            </a:extLst>
          </p:cNvPr>
          <p:cNvSpPr>
            <a:spLocks noGrp="1"/>
          </p:cNvSpPr>
          <p:nvPr>
            <p:ph type="body" sz="quarter" idx="10"/>
          </p:nvPr>
        </p:nvSpPr>
        <p:spPr/>
        <p:txBody>
          <a:bodyPr/>
          <a:lstStyle/>
          <a:p>
            <a:r>
              <a:rPr kumimoji="1" lang="ja-JP" altLang="en-US"/>
              <a:t>免責事項・注意事項</a:t>
            </a:r>
          </a:p>
        </p:txBody>
      </p:sp>
      <p:sp>
        <p:nvSpPr>
          <p:cNvPr id="7" name="テキスト ボックス 6">
            <a:extLst>
              <a:ext uri="{FF2B5EF4-FFF2-40B4-BE49-F238E27FC236}">
                <a16:creationId xmlns:a16="http://schemas.microsoft.com/office/drawing/2014/main" id="{55340B0E-4638-3190-A098-D0B16942081E}"/>
              </a:ext>
            </a:extLst>
          </p:cNvPr>
          <p:cNvSpPr txBox="1"/>
          <p:nvPr/>
        </p:nvSpPr>
        <p:spPr>
          <a:xfrm>
            <a:off x="595671" y="833269"/>
            <a:ext cx="11246924" cy="5683607"/>
          </a:xfrm>
          <a:prstGeom prst="rect">
            <a:avLst/>
          </a:prstGeom>
          <a:noFill/>
        </p:spPr>
        <p:txBody>
          <a:bodyPr wrap="square" rtlCol="0">
            <a:spAutoFit/>
          </a:bodyPr>
          <a:lstStyle/>
          <a:p>
            <a:pPr>
              <a:lnSpc>
                <a:spcPct val="200000"/>
              </a:lnSpc>
            </a:pPr>
            <a:r>
              <a:rPr kumimoji="0" lang="ja-JP" altLang="en-US" sz="1400" b="1" kern="0" dirty="0">
                <a:solidFill>
                  <a:srgbClr val="000000">
                    <a:lumMod val="65000"/>
                    <a:lumOff val="35000"/>
                  </a:srgbClr>
                </a:solidFill>
                <a:latin typeface="+mn-ea"/>
              </a:rPr>
              <a:t>■商品スペックについて</a:t>
            </a:r>
            <a:endParaRPr kumimoji="0" lang="en-US" altLang="ja-JP" sz="1400" b="1" kern="0" dirty="0">
              <a:solidFill>
                <a:srgbClr val="000000">
                  <a:lumMod val="65000"/>
                  <a:lumOff val="35000"/>
                </a:srgbClr>
              </a:solidFill>
              <a:latin typeface="+mn-ea"/>
            </a:endParaRPr>
          </a:p>
          <a:p>
            <a:pPr marL="0" algn="l" defTabSz="914400" rtl="0" eaLnBrk="1" fontAlgn="ctr" latinLnBrk="0" hangingPunct="1"/>
            <a:r>
              <a:rPr kumimoji="0" lang="ja-JP" altLang="en-US" sz="1400" kern="0" dirty="0">
                <a:solidFill>
                  <a:srgbClr val="000000">
                    <a:lumMod val="65000"/>
                    <a:lumOff val="35000"/>
                  </a:srgbClr>
                </a:solidFill>
                <a:latin typeface="+mn-ea"/>
              </a:rPr>
              <a:t>・「想定</a:t>
            </a:r>
            <a:r>
              <a:rPr kumimoji="0" lang="en-US" altLang="ja-JP" sz="1400" kern="0" dirty="0" err="1">
                <a:solidFill>
                  <a:srgbClr val="000000">
                    <a:lumMod val="65000"/>
                    <a:lumOff val="35000"/>
                  </a:srgbClr>
                </a:solidFill>
                <a:latin typeface="+mn-ea"/>
              </a:rPr>
              <a:t>vimps</a:t>
            </a:r>
            <a:r>
              <a:rPr kumimoji="0" lang="ja-JP" altLang="en-US" sz="1400" kern="0" dirty="0">
                <a:solidFill>
                  <a:srgbClr val="000000">
                    <a:lumMod val="65000"/>
                    <a:lumOff val="35000"/>
                  </a:srgbClr>
                </a:solidFill>
                <a:latin typeface="+mn-ea"/>
              </a:rPr>
              <a:t>」「想定リーチ」はあくまでも目安です。結果として下回る場合があります。</a:t>
            </a:r>
            <a:endParaRPr kumimoji="0" lang="en-US" altLang="ja-JP" sz="1400" kern="0" dirty="0">
              <a:solidFill>
                <a:srgbClr val="000000">
                  <a:lumMod val="65000"/>
                  <a:lumOff val="35000"/>
                </a:srgbClr>
              </a:solidFill>
              <a:latin typeface="+mn-ea"/>
            </a:endParaRPr>
          </a:p>
          <a:p>
            <a:endParaRPr kumimoji="0" lang="en-US" altLang="ja-JP" sz="1400" kern="0" dirty="0">
              <a:solidFill>
                <a:srgbClr val="000000">
                  <a:lumMod val="65000"/>
                  <a:lumOff val="35000"/>
                </a:srgbClr>
              </a:solidFill>
              <a:latin typeface="+mn-ea"/>
            </a:endParaRPr>
          </a:p>
          <a:p>
            <a:r>
              <a:rPr kumimoji="0" lang="ja-JP" altLang="en-US" sz="1400" kern="0" dirty="0">
                <a:solidFill>
                  <a:srgbClr val="000000">
                    <a:lumMod val="65000"/>
                    <a:lumOff val="35000"/>
                  </a:srgbClr>
                </a:solidFill>
                <a:latin typeface="+mn-ea"/>
              </a:rPr>
              <a:t>・正式商品販売時に商品スペックは変更になる可能性があります。</a:t>
            </a:r>
            <a:endParaRPr kumimoji="0" lang="en-US" altLang="ja-JP" sz="1400" kern="0" dirty="0">
              <a:solidFill>
                <a:srgbClr val="000000">
                  <a:lumMod val="65000"/>
                  <a:lumOff val="35000"/>
                </a:srgbClr>
              </a:solidFill>
              <a:latin typeface="+mn-ea"/>
            </a:endParaRPr>
          </a:p>
          <a:p>
            <a:endParaRPr kumimoji="0" lang="en-US" altLang="ja-JP" sz="1400" b="1" kern="0" dirty="0">
              <a:solidFill>
                <a:srgbClr val="000000">
                  <a:lumMod val="65000"/>
                  <a:lumOff val="35000"/>
                </a:srgbClr>
              </a:solidFill>
              <a:latin typeface="+mn-ea"/>
            </a:endParaRPr>
          </a:p>
          <a:p>
            <a:r>
              <a:rPr kumimoji="0" lang="ja-JP" altLang="en-US" sz="1400" kern="0" dirty="0">
                <a:solidFill>
                  <a:srgbClr val="000000">
                    <a:lumMod val="65000"/>
                    <a:lumOff val="35000"/>
                  </a:srgbClr>
                </a:solidFill>
                <a:latin typeface="+mn-ea"/>
              </a:rPr>
              <a:t>・月～金にあたる祝日の場合、土日商品の価格での実施が可能です。お手数ですが、弊社営業宛てにご連絡ください。なお、想定</a:t>
            </a:r>
            <a:r>
              <a:rPr kumimoji="0" lang="en-US" altLang="ja-JP" sz="1400" kern="0" dirty="0" err="1">
                <a:solidFill>
                  <a:srgbClr val="000000">
                    <a:lumMod val="65000"/>
                    <a:lumOff val="35000"/>
                  </a:srgbClr>
                </a:solidFill>
                <a:latin typeface="+mn-ea"/>
              </a:rPr>
              <a:t>Vimps</a:t>
            </a:r>
            <a:r>
              <a:rPr kumimoji="0" lang="ja-JP" altLang="en-US" sz="1400" kern="0" dirty="0">
                <a:solidFill>
                  <a:srgbClr val="000000">
                    <a:lumMod val="65000"/>
                    <a:lumOff val="35000"/>
                  </a:srgbClr>
                </a:solidFill>
                <a:latin typeface="+mn-ea"/>
              </a:rPr>
              <a:t>、想定リーチについても、土日商品のデータを参照ください。</a:t>
            </a:r>
            <a:endParaRPr kumimoji="0" lang="en-US" altLang="ja-JP" sz="1400" kern="0" dirty="0">
              <a:solidFill>
                <a:srgbClr val="000000">
                  <a:lumMod val="65000"/>
                  <a:lumOff val="35000"/>
                </a:srgbClr>
              </a:solidFill>
              <a:latin typeface="+mn-ea"/>
            </a:endParaRPr>
          </a:p>
          <a:p>
            <a:endParaRPr kumimoji="0" lang="en-US" altLang="ja-JP" sz="1400" kern="0" dirty="0">
              <a:solidFill>
                <a:srgbClr val="000000">
                  <a:lumMod val="65000"/>
                  <a:lumOff val="35000"/>
                </a:srgbClr>
              </a:solidFill>
              <a:latin typeface="+mn-ea"/>
            </a:endParaRPr>
          </a:p>
          <a:p>
            <a:endParaRPr kumimoji="0" lang="en-US" altLang="ja-JP" sz="1400" kern="0" dirty="0">
              <a:solidFill>
                <a:srgbClr val="000000">
                  <a:lumMod val="65000"/>
                  <a:lumOff val="35000"/>
                </a:srgbClr>
              </a:solidFill>
              <a:latin typeface="+mn-ea"/>
            </a:endParaRPr>
          </a:p>
          <a:p>
            <a:r>
              <a:rPr kumimoji="0" lang="ja-JP" altLang="en-US" sz="1400" b="1" kern="0" dirty="0">
                <a:solidFill>
                  <a:srgbClr val="000000">
                    <a:lumMod val="65000"/>
                    <a:lumOff val="35000"/>
                  </a:srgbClr>
                </a:solidFill>
                <a:latin typeface="+mn-ea"/>
              </a:rPr>
              <a:t>■広告グループ設定について</a:t>
            </a:r>
            <a:endParaRPr kumimoji="0" lang="en-US" altLang="ja-JP" sz="1400" b="1" kern="0" dirty="0">
              <a:solidFill>
                <a:srgbClr val="000000">
                  <a:lumMod val="65000"/>
                  <a:lumOff val="35000"/>
                </a:srgbClr>
              </a:solidFill>
              <a:latin typeface="+mn-ea"/>
            </a:endParaRPr>
          </a:p>
          <a:p>
            <a:endParaRPr kumimoji="0" lang="en-US" altLang="ja-JP" sz="1400" b="1" kern="0" dirty="0">
              <a:solidFill>
                <a:srgbClr val="000000">
                  <a:lumMod val="65000"/>
                  <a:lumOff val="35000"/>
                </a:srgbClr>
              </a:solidFill>
              <a:latin typeface="+mn-ea"/>
            </a:endParaRPr>
          </a:p>
          <a:p>
            <a:r>
              <a:rPr kumimoji="0" lang="ja-JP" altLang="en-US" sz="1400" b="1" kern="0" dirty="0">
                <a:solidFill>
                  <a:srgbClr val="000000">
                    <a:lumMod val="65000"/>
                    <a:lumOff val="35000"/>
                  </a:srgbClr>
                </a:solidFill>
                <a:latin typeface="+mn-ea"/>
              </a:rPr>
              <a:t>・</a:t>
            </a:r>
            <a:r>
              <a:rPr kumimoji="0" lang="ja-JP" altLang="en-US" sz="1400" kern="0" dirty="0">
                <a:solidFill>
                  <a:srgbClr val="000000">
                    <a:lumMod val="65000"/>
                    <a:lumOff val="35000"/>
                  </a:srgbClr>
                </a:solidFill>
                <a:latin typeface="+mn-ea"/>
              </a:rPr>
              <a:t>各商品ごとに販売可能な曜日を設定している関係上、広告管理ツールの広告グループ設定画面では、</a:t>
            </a:r>
            <a:br>
              <a:rPr kumimoji="0" lang="en-US" altLang="ja-JP" sz="1400" kern="0" dirty="0">
                <a:solidFill>
                  <a:srgbClr val="000000">
                    <a:lumMod val="65000"/>
                    <a:lumOff val="35000"/>
                  </a:srgbClr>
                </a:solidFill>
                <a:latin typeface="+mn-ea"/>
              </a:rPr>
            </a:br>
            <a:r>
              <a:rPr kumimoji="0" lang="ja-JP" altLang="en-US" sz="1400" kern="0" dirty="0">
                <a:solidFill>
                  <a:srgbClr val="000000">
                    <a:lumMod val="65000"/>
                    <a:lumOff val="35000"/>
                  </a:srgbClr>
                </a:solidFill>
                <a:latin typeface="+mn-ea"/>
              </a:rPr>
              <a:t>　ターゲティング項目の「曜日・時間帯」に各商品の掲載可能な曜日・時間が設定されています。</a:t>
            </a:r>
            <a:endParaRPr kumimoji="0" lang="en-US" altLang="ja-JP" sz="1400" kern="0" dirty="0">
              <a:solidFill>
                <a:srgbClr val="000000">
                  <a:lumMod val="65000"/>
                  <a:lumOff val="35000"/>
                </a:srgbClr>
              </a:solidFill>
              <a:latin typeface="+mn-ea"/>
            </a:endParaRPr>
          </a:p>
          <a:p>
            <a:endParaRPr kumimoji="0" lang="en-US" altLang="ja-JP" sz="1400" b="1" kern="0" dirty="0">
              <a:solidFill>
                <a:srgbClr val="000000">
                  <a:lumMod val="65000"/>
                  <a:lumOff val="35000"/>
                </a:srgbClr>
              </a:solidFill>
              <a:latin typeface="+mn-ea"/>
            </a:endParaRPr>
          </a:p>
          <a:p>
            <a:endParaRPr kumimoji="0" lang="en-US" altLang="ja-JP" sz="1400" b="1" kern="0" dirty="0">
              <a:solidFill>
                <a:srgbClr val="000000">
                  <a:lumMod val="65000"/>
                  <a:lumOff val="35000"/>
                </a:srgbClr>
              </a:solidFill>
              <a:latin typeface="+mn-ea"/>
            </a:endParaRPr>
          </a:p>
          <a:p>
            <a:endParaRPr kumimoji="0" lang="en-US" altLang="ja-JP" sz="1400" kern="0" dirty="0">
              <a:solidFill>
                <a:srgbClr val="000000">
                  <a:lumMod val="65000"/>
                  <a:lumOff val="35000"/>
                </a:srgbClr>
              </a:solidFill>
              <a:latin typeface="+mn-ea"/>
            </a:endParaRPr>
          </a:p>
          <a:p>
            <a:pPr>
              <a:lnSpc>
                <a:spcPct val="200000"/>
              </a:lnSpc>
            </a:pPr>
            <a:r>
              <a:rPr kumimoji="0" lang="ja-JP" altLang="en-US" sz="1400" b="1" kern="0" dirty="0">
                <a:solidFill>
                  <a:srgbClr val="000000">
                    <a:lumMod val="65000"/>
                    <a:lumOff val="35000"/>
                  </a:srgbClr>
                </a:solidFill>
                <a:latin typeface="+mn-ea"/>
              </a:rPr>
              <a:t>■入稿について</a:t>
            </a:r>
            <a:endParaRPr kumimoji="0" lang="en-US" altLang="ja-JP" sz="1400" b="1" kern="0" dirty="0">
              <a:solidFill>
                <a:srgbClr val="000000">
                  <a:lumMod val="65000"/>
                  <a:lumOff val="35000"/>
                </a:srgbClr>
              </a:solidFill>
              <a:latin typeface="+mn-ea"/>
            </a:endParaRPr>
          </a:p>
          <a:p>
            <a:r>
              <a:rPr kumimoji="0" lang="ja-JP" altLang="en-US" sz="1400" kern="0" dirty="0">
                <a:solidFill>
                  <a:srgbClr val="000000">
                    <a:lumMod val="65000"/>
                    <a:lumOff val="35000"/>
                  </a:srgbClr>
                </a:solidFill>
                <a:latin typeface="+mn-ea"/>
              </a:rPr>
              <a:t>・</a:t>
            </a:r>
            <a:r>
              <a:rPr kumimoji="0" lang="en-US" altLang="ja-JP" sz="1400" kern="0" dirty="0">
                <a:solidFill>
                  <a:srgbClr val="000000">
                    <a:lumMod val="65000"/>
                    <a:lumOff val="35000"/>
                  </a:srgbClr>
                </a:solidFill>
                <a:latin typeface="+mn-ea"/>
              </a:rPr>
              <a:t>PC</a:t>
            </a:r>
            <a:r>
              <a:rPr kumimoji="0" lang="ja-JP" altLang="en-US" sz="1400" kern="0" dirty="0">
                <a:solidFill>
                  <a:srgbClr val="000000">
                    <a:lumMod val="65000"/>
                    <a:lumOff val="35000"/>
                  </a:srgbClr>
                </a:solidFill>
                <a:latin typeface="+mn-ea"/>
              </a:rPr>
              <a:t>は広告表示の際、画像は掲載されませんが、入稿の仕様上、画像の入稿が必須となります。</a:t>
            </a:r>
            <a:r>
              <a:rPr kumimoji="0" lang="en-US" altLang="ja-JP" sz="1400" kern="0" dirty="0">
                <a:solidFill>
                  <a:srgbClr val="000000">
                    <a:lumMod val="65000"/>
                    <a:lumOff val="35000"/>
                  </a:srgbClr>
                </a:solidFill>
                <a:latin typeface="+mn-ea"/>
              </a:rPr>
              <a:t>PC</a:t>
            </a:r>
            <a:r>
              <a:rPr kumimoji="0" lang="ja-JP" altLang="en-US" sz="1400" kern="0" dirty="0">
                <a:solidFill>
                  <a:srgbClr val="000000">
                    <a:lumMod val="65000"/>
                    <a:lumOff val="35000"/>
                  </a:srgbClr>
                </a:solidFill>
                <a:latin typeface="+mn-ea"/>
              </a:rPr>
              <a:t>のみを配信対象とする広告の場合、訴求にあった画像のご用意が難しい場合は企業ロゴやサービスロゴを推奨いたします。</a:t>
            </a:r>
            <a:endParaRPr kumimoji="0" lang="en-US" altLang="ja-JP" sz="1400" kern="0" dirty="0">
              <a:solidFill>
                <a:srgbClr val="000000">
                  <a:lumMod val="65000"/>
                  <a:lumOff val="35000"/>
                </a:srgbClr>
              </a:solidFill>
              <a:latin typeface="+mn-ea"/>
            </a:endParaRPr>
          </a:p>
          <a:p>
            <a:pPr>
              <a:spcBef>
                <a:spcPts val="750"/>
              </a:spcBef>
            </a:pPr>
            <a:r>
              <a:rPr kumimoji="0" lang="ja-JP" altLang="en-US" sz="1400" kern="0" dirty="0">
                <a:solidFill>
                  <a:srgbClr val="000000">
                    <a:lumMod val="65000"/>
                    <a:lumOff val="35000"/>
                  </a:srgbClr>
                </a:solidFill>
                <a:latin typeface="+mn-ea"/>
              </a:rPr>
              <a:t>・広告管理ツールの広告グループ設定画面では、「広告タイプ・アスペクト比」の選択肢で「トップページ　トピックス</a:t>
            </a:r>
            <a:r>
              <a:rPr kumimoji="0" lang="en-US" altLang="ja-JP" sz="1400" kern="0" dirty="0">
                <a:solidFill>
                  <a:srgbClr val="000000">
                    <a:lumMod val="65000"/>
                    <a:lumOff val="35000"/>
                  </a:srgbClr>
                </a:solidFill>
                <a:latin typeface="+mn-ea"/>
              </a:rPr>
              <a:t>PR</a:t>
            </a:r>
            <a:r>
              <a:rPr kumimoji="0" lang="ja-JP" altLang="en-US" sz="1400" kern="0" dirty="0">
                <a:solidFill>
                  <a:srgbClr val="000000">
                    <a:lumMod val="65000"/>
                    <a:lumOff val="35000"/>
                  </a:srgbClr>
                </a:solidFill>
                <a:latin typeface="+mn-ea"/>
              </a:rPr>
              <a:t>」を選択するとトピックス</a:t>
            </a:r>
            <a:r>
              <a:rPr kumimoji="0" lang="en-US" altLang="ja-JP" sz="1400" kern="0" dirty="0">
                <a:solidFill>
                  <a:srgbClr val="000000">
                    <a:lumMod val="65000"/>
                    <a:lumOff val="35000"/>
                  </a:srgbClr>
                </a:solidFill>
                <a:latin typeface="+mn-ea"/>
              </a:rPr>
              <a:t>PR</a:t>
            </a:r>
            <a:r>
              <a:rPr kumimoji="0" lang="ja-JP" altLang="en-US" sz="1400" kern="0" dirty="0">
                <a:solidFill>
                  <a:srgbClr val="000000">
                    <a:lumMod val="65000"/>
                    <a:lumOff val="35000"/>
                  </a:srgbClr>
                </a:solidFill>
                <a:latin typeface="+mn-ea"/>
              </a:rPr>
              <a:t>　</a:t>
            </a:r>
            <a:r>
              <a:rPr kumimoji="0" lang="en-US" altLang="ja-JP" sz="1400" kern="0" dirty="0">
                <a:solidFill>
                  <a:srgbClr val="000000">
                    <a:lumMod val="65000"/>
                    <a:lumOff val="35000"/>
                  </a:srgbClr>
                </a:solidFill>
                <a:latin typeface="+mn-ea"/>
              </a:rPr>
              <a:t>SP</a:t>
            </a:r>
            <a:r>
              <a:rPr kumimoji="0" lang="ja-JP" altLang="en-US" sz="1400" kern="0" dirty="0">
                <a:solidFill>
                  <a:srgbClr val="000000">
                    <a:lumMod val="65000"/>
                    <a:lumOff val="35000"/>
                  </a:srgbClr>
                </a:solidFill>
                <a:latin typeface="+mn-ea"/>
              </a:rPr>
              <a:t>と共通のため、</a:t>
            </a:r>
            <a:r>
              <a:rPr kumimoji="0" lang="en-US" altLang="ja-JP" sz="1400" kern="0" dirty="0">
                <a:solidFill>
                  <a:srgbClr val="000000">
                    <a:lumMod val="65000"/>
                    <a:lumOff val="35000"/>
                  </a:srgbClr>
                </a:solidFill>
                <a:latin typeface="+mn-ea"/>
              </a:rPr>
              <a:t>SP</a:t>
            </a:r>
            <a:r>
              <a:rPr kumimoji="0" lang="ja-JP" altLang="en-US" sz="1400" kern="0" dirty="0">
                <a:solidFill>
                  <a:srgbClr val="000000">
                    <a:lumMod val="65000"/>
                    <a:lumOff val="35000"/>
                  </a:srgbClr>
                </a:solidFill>
                <a:latin typeface="+mn-ea"/>
              </a:rPr>
              <a:t>の掲載イメージ画像が表示されます。</a:t>
            </a:r>
            <a:endParaRPr kumimoji="0" lang="en-US" altLang="ja-JP" sz="1400" kern="0" dirty="0">
              <a:solidFill>
                <a:srgbClr val="000000">
                  <a:lumMod val="65000"/>
                  <a:lumOff val="35000"/>
                </a:srgbClr>
              </a:solidFill>
              <a:latin typeface="+mn-ea"/>
            </a:endParaRPr>
          </a:p>
          <a:p>
            <a:pPr>
              <a:spcBef>
                <a:spcPts val="750"/>
              </a:spcBef>
            </a:pPr>
            <a:r>
              <a:rPr kumimoji="0" lang="ja-JP" altLang="en-US" sz="1400" kern="0" dirty="0">
                <a:solidFill>
                  <a:srgbClr val="000000">
                    <a:lumMod val="65000"/>
                    <a:lumOff val="35000"/>
                  </a:srgbClr>
                </a:solidFill>
                <a:latin typeface="+mn-ea"/>
              </a:rPr>
              <a:t>・広告管理ツールの広告プレビュー画面において、サムネイル画像が表示されますが、</a:t>
            </a:r>
            <a:r>
              <a:rPr kumimoji="0" lang="en-US" altLang="ja-JP" sz="1400" kern="0" dirty="0">
                <a:solidFill>
                  <a:srgbClr val="000000">
                    <a:lumMod val="65000"/>
                    <a:lumOff val="35000"/>
                  </a:srgbClr>
                </a:solidFill>
                <a:latin typeface="+mn-ea"/>
              </a:rPr>
              <a:t>PC</a:t>
            </a:r>
            <a:r>
              <a:rPr kumimoji="0" lang="ja-JP" altLang="en-US" sz="1400" kern="0" dirty="0">
                <a:solidFill>
                  <a:srgbClr val="000000">
                    <a:lumMod val="65000"/>
                    <a:lumOff val="35000"/>
                  </a:srgbClr>
                </a:solidFill>
                <a:latin typeface="+mn-ea"/>
              </a:rPr>
              <a:t>での広告表示の際は画像は表示されません。</a:t>
            </a:r>
            <a:endParaRPr kumimoji="0" lang="en-US" altLang="ja-JP" sz="1400" kern="0" dirty="0">
              <a:solidFill>
                <a:srgbClr val="000000">
                  <a:lumMod val="65000"/>
                  <a:lumOff val="35000"/>
                </a:srgbClr>
              </a:solidFill>
              <a:latin typeface="+mn-ea"/>
            </a:endParaRPr>
          </a:p>
        </p:txBody>
      </p:sp>
      <p:grpSp>
        <p:nvGrpSpPr>
          <p:cNvPr id="6" name="グループ化 5">
            <a:extLst>
              <a:ext uri="{FF2B5EF4-FFF2-40B4-BE49-F238E27FC236}">
                <a16:creationId xmlns:a16="http://schemas.microsoft.com/office/drawing/2014/main" id="{38B07F99-8BE3-7204-4373-22C6ED357ED4}"/>
              </a:ext>
            </a:extLst>
          </p:cNvPr>
          <p:cNvGrpSpPr/>
          <p:nvPr/>
        </p:nvGrpSpPr>
        <p:grpSpPr>
          <a:xfrm>
            <a:off x="8902583" y="2802464"/>
            <a:ext cx="1915909" cy="1714174"/>
            <a:chOff x="8902583" y="2802464"/>
            <a:chExt cx="1915909" cy="1714174"/>
          </a:xfrm>
        </p:grpSpPr>
        <p:pic>
          <p:nvPicPr>
            <p:cNvPr id="5" name="図 4">
              <a:extLst>
                <a:ext uri="{FF2B5EF4-FFF2-40B4-BE49-F238E27FC236}">
                  <a16:creationId xmlns:a16="http://schemas.microsoft.com/office/drawing/2014/main" id="{2C906A89-E6DE-A661-5377-06226DDFAD8D}"/>
                </a:ext>
              </a:extLst>
            </p:cNvPr>
            <p:cNvPicPr>
              <a:picLocks noChangeAspect="1"/>
            </p:cNvPicPr>
            <p:nvPr/>
          </p:nvPicPr>
          <p:blipFill>
            <a:blip r:embed="rId3"/>
            <a:srcRect t="-1" b="59573"/>
            <a:stretch/>
          </p:blipFill>
          <p:spPr>
            <a:xfrm>
              <a:off x="9009984" y="3048705"/>
              <a:ext cx="1637873" cy="1077939"/>
            </a:xfrm>
            <a:prstGeom prst="rect">
              <a:avLst/>
            </a:prstGeom>
          </p:spPr>
        </p:pic>
        <p:pic>
          <p:nvPicPr>
            <p:cNvPr id="10" name="図 9">
              <a:extLst>
                <a:ext uri="{FF2B5EF4-FFF2-40B4-BE49-F238E27FC236}">
                  <a16:creationId xmlns:a16="http://schemas.microsoft.com/office/drawing/2014/main" id="{77466C63-981F-2E5A-8431-B868EADF7C19}"/>
                </a:ext>
              </a:extLst>
            </p:cNvPr>
            <p:cNvPicPr>
              <a:picLocks noChangeAspect="1"/>
            </p:cNvPicPr>
            <p:nvPr/>
          </p:nvPicPr>
          <p:blipFill>
            <a:blip r:embed="rId4"/>
            <a:stretch>
              <a:fillRect/>
            </a:stretch>
          </p:blipFill>
          <p:spPr>
            <a:xfrm>
              <a:off x="9067481" y="4066579"/>
              <a:ext cx="1637874" cy="450059"/>
            </a:xfrm>
            <a:prstGeom prst="rect">
              <a:avLst/>
            </a:prstGeom>
          </p:spPr>
        </p:pic>
        <p:sp>
          <p:nvSpPr>
            <p:cNvPr id="11" name="フローチャート: せん孔テープ 10">
              <a:extLst>
                <a:ext uri="{FF2B5EF4-FFF2-40B4-BE49-F238E27FC236}">
                  <a16:creationId xmlns:a16="http://schemas.microsoft.com/office/drawing/2014/main" id="{9C9D9567-3F0C-20D2-9CB0-E42ADB84D79F}"/>
                </a:ext>
              </a:extLst>
            </p:cNvPr>
            <p:cNvSpPr/>
            <p:nvPr/>
          </p:nvSpPr>
          <p:spPr>
            <a:xfrm>
              <a:off x="9293661" y="3974711"/>
              <a:ext cx="1293885" cy="236920"/>
            </a:xfrm>
            <a:prstGeom prst="flowChartPunchedTape">
              <a:avLst/>
            </a:prstGeom>
            <a:solidFill>
              <a:srgbClr val="E5E5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B23261E3-B8D2-2962-16C2-E9568505A548}"/>
                </a:ext>
              </a:extLst>
            </p:cNvPr>
            <p:cNvSpPr txBox="1"/>
            <p:nvPr/>
          </p:nvSpPr>
          <p:spPr>
            <a:xfrm>
              <a:off x="8902583" y="2802464"/>
              <a:ext cx="1915909" cy="230832"/>
            </a:xfrm>
            <a:prstGeom prst="rect">
              <a:avLst/>
            </a:prstGeom>
            <a:noFill/>
          </p:spPr>
          <p:txBody>
            <a:bodyPr wrap="none" rtlCol="0">
              <a:spAutoFit/>
            </a:bodyPr>
            <a:lstStyle/>
            <a:p>
              <a:r>
                <a:rPr kumimoji="1" lang="ja-JP" altLang="en-US" sz="900"/>
                <a:t>▼一例（掲載可能曜日：月～金）</a:t>
              </a:r>
            </a:p>
          </p:txBody>
        </p:sp>
      </p:grpSp>
    </p:spTree>
    <p:extLst>
      <p:ext uri="{BB962C8B-B14F-4D97-AF65-F5344CB8AC3E}">
        <p14:creationId xmlns:p14="http://schemas.microsoft.com/office/powerpoint/2010/main" val="3510445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片側の 2 つの角を丸めた四角形 25">
            <a:extLst>
              <a:ext uri="{FF2B5EF4-FFF2-40B4-BE49-F238E27FC236}">
                <a16:creationId xmlns:a16="http://schemas.microsoft.com/office/drawing/2014/main" id="{0C528F62-58EB-554F-897A-BCB825445F79}"/>
              </a:ext>
            </a:extLst>
          </p:cNvPr>
          <p:cNvSpPr/>
          <p:nvPr/>
        </p:nvSpPr>
        <p:spPr>
          <a:xfrm>
            <a:off x="694554" y="2085076"/>
            <a:ext cx="6896870" cy="914448"/>
          </a:xfrm>
          <a:prstGeom prst="round2SameRect">
            <a:avLst>
              <a:gd name="adj1" fmla="val 50000"/>
              <a:gd name="adj2" fmla="val 50000"/>
            </a:avLst>
          </a:prstGeom>
          <a:solidFill>
            <a:schemeClr val="bg1">
              <a:lumMod val="95000"/>
            </a:schemeClr>
          </a:solidFill>
          <a:ln w="25400" cap="flat" cmpd="sng" algn="ctr">
            <a:no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600" b="1" i="0" u="none" strike="noStrike" kern="0" cap="none" spc="0" normalizeH="0" baseline="0" noProof="0">
              <a:ln>
                <a:noFill/>
              </a:ln>
              <a:solidFill>
                <a:srgbClr val="545454"/>
              </a:solidFill>
              <a:effectLst/>
              <a:uLnTx/>
              <a:uFillTx/>
              <a:latin typeface="メイリオ"/>
              <a:ea typeface="メイリオ"/>
            </a:endParaRPr>
          </a:p>
        </p:txBody>
      </p:sp>
      <p:sp>
        <p:nvSpPr>
          <p:cNvPr id="2" name="タイトル 1">
            <a:extLst>
              <a:ext uri="{FF2B5EF4-FFF2-40B4-BE49-F238E27FC236}">
                <a16:creationId xmlns:a16="http://schemas.microsoft.com/office/drawing/2014/main" id="{59C2DEB7-3CE1-5FC3-87FF-5C1F0F59972E}"/>
              </a:ext>
            </a:extLst>
          </p:cNvPr>
          <p:cNvSpPr>
            <a:spLocks noGrp="1"/>
          </p:cNvSpPr>
          <p:nvPr>
            <p:ph type="ctrTitle"/>
          </p:nvPr>
        </p:nvSpPr>
        <p:spPr/>
        <p:txBody>
          <a:bodyPr/>
          <a:lstStyle/>
          <a:p>
            <a:r>
              <a:rPr kumimoji="1" lang="en-US" altLang="ja-JP" dirty="0"/>
              <a:t>Yahoo! JAPAN </a:t>
            </a:r>
            <a:r>
              <a:rPr kumimoji="1" lang="ja-JP" altLang="en-US" dirty="0"/>
              <a:t>トップページ　トピックス</a:t>
            </a:r>
            <a:r>
              <a:rPr kumimoji="1" lang="en-US" altLang="ja-JP" dirty="0"/>
              <a:t>PR</a:t>
            </a:r>
            <a:r>
              <a:rPr kumimoji="1" lang="ja-JP" altLang="en-US" dirty="0"/>
              <a:t>とは</a:t>
            </a:r>
          </a:p>
        </p:txBody>
      </p:sp>
      <p:sp>
        <p:nvSpPr>
          <p:cNvPr id="3" name="テキスト プレースホルダー 2">
            <a:extLst>
              <a:ext uri="{FF2B5EF4-FFF2-40B4-BE49-F238E27FC236}">
                <a16:creationId xmlns:a16="http://schemas.microsoft.com/office/drawing/2014/main" id="{E9B23D93-A449-29E2-9915-DC730D6D8DAD}"/>
              </a:ext>
            </a:extLst>
          </p:cNvPr>
          <p:cNvSpPr>
            <a:spLocks noGrp="1"/>
          </p:cNvSpPr>
          <p:nvPr>
            <p:ph type="body" sz="quarter" idx="10"/>
          </p:nvPr>
        </p:nvSpPr>
        <p:spPr/>
        <p: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1" lang="en-US" altLang="ja-JP" sz="160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3</a:t>
            </a:r>
            <a:r>
              <a:rPr kumimoji="1" lang="ja-JP" altLang="en-US" sz="160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つのメディア特性に即したマーケティング価値を実現するべくメディアの利用体験に沿った</a:t>
            </a:r>
            <a:endParaRPr kumimoji="1" lang="en-US" altLang="ja-JP" sz="160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1" lang="ja-JP" altLang="en-US" sz="160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ブランディングに向け</a:t>
            </a:r>
            <a:r>
              <a:rPr lang="ja-JP" altLang="en-US" sz="1600" dirty="0"/>
              <a:t>た商品が</a:t>
            </a:r>
            <a:r>
              <a:rPr lang="en-US" altLang="ja-JP" sz="1600" b="1" dirty="0"/>
              <a:t>Yahoo!</a:t>
            </a:r>
            <a:r>
              <a:rPr lang="ja-JP" altLang="en-US" sz="1600" b="1" dirty="0"/>
              <a:t> </a:t>
            </a:r>
            <a:r>
              <a:rPr lang="en-US" altLang="ja-JP" sz="1600" b="1" dirty="0"/>
              <a:t>JAPAN</a:t>
            </a:r>
            <a:r>
              <a:rPr lang="ja-JP" altLang="en-US" sz="1600" b="1" dirty="0"/>
              <a:t>　トップページ　トピックス</a:t>
            </a:r>
            <a:r>
              <a:rPr lang="en-US" altLang="ja-JP" sz="1600" b="1" dirty="0"/>
              <a:t>PR</a:t>
            </a:r>
            <a:r>
              <a:rPr lang="ja-JP" altLang="en-US" sz="1600" dirty="0"/>
              <a:t>です。</a:t>
            </a:r>
            <a:endParaRPr kumimoji="1" lang="en-US" altLang="ja-JP" sz="160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endParaRPr>
          </a:p>
          <a:p>
            <a:endParaRPr kumimoji="1" lang="ja-JP" altLang="en-US" sz="1200" dirty="0"/>
          </a:p>
        </p:txBody>
      </p:sp>
      <p:sp>
        <p:nvSpPr>
          <p:cNvPr id="26" name="片側の 2 つの角を丸めた四角形 25">
            <a:extLst>
              <a:ext uri="{FF2B5EF4-FFF2-40B4-BE49-F238E27FC236}">
                <a16:creationId xmlns:a16="http://schemas.microsoft.com/office/drawing/2014/main" id="{F6023D00-AC8F-41C1-0D31-50341A5F7282}"/>
              </a:ext>
            </a:extLst>
          </p:cNvPr>
          <p:cNvSpPr/>
          <p:nvPr/>
        </p:nvSpPr>
        <p:spPr>
          <a:xfrm>
            <a:off x="1507242" y="3396604"/>
            <a:ext cx="1945699" cy="1092839"/>
          </a:xfrm>
          <a:prstGeom prst="round2SameRect">
            <a:avLst>
              <a:gd name="adj1" fmla="val 0"/>
              <a:gd name="adj2" fmla="val 0"/>
            </a:avLst>
          </a:prstGeom>
          <a:solidFill>
            <a:schemeClr val="bg1">
              <a:lumMod val="95000"/>
            </a:schemeClr>
          </a:solidFill>
          <a:ln w="25400" cap="flat" cmpd="sng" algn="ctr">
            <a:no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メイリオ"/>
                <a:ea typeface="メイリオ"/>
              </a:rPr>
              <a:t>最大規模</a:t>
            </a:r>
            <a:endParaRPr kumimoji="0" lang="en-US" altLang="ja-JP" sz="1600" b="1" i="0" u="none" strike="noStrike" kern="0" cap="none" spc="0" normalizeH="0" baseline="0" noProof="0">
              <a:ln>
                <a:noFill/>
              </a:ln>
              <a:solidFill>
                <a:srgbClr val="545454"/>
              </a:solidFill>
              <a:effectLst/>
              <a:uLnTx/>
              <a:uFillTx/>
              <a:latin typeface="メイリオ"/>
              <a:ea typeface="メイリオ"/>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メイリオ"/>
                <a:ea typeface="メイリオ"/>
              </a:rPr>
              <a:t>ニュースメディア</a:t>
            </a:r>
          </a:p>
        </p:txBody>
      </p:sp>
      <p:sp>
        <p:nvSpPr>
          <p:cNvPr id="27" name="片側の 2 つの角を丸めた四角形 25">
            <a:extLst>
              <a:ext uri="{FF2B5EF4-FFF2-40B4-BE49-F238E27FC236}">
                <a16:creationId xmlns:a16="http://schemas.microsoft.com/office/drawing/2014/main" id="{39757173-99C0-FC2A-9B94-C3E5DE3998FC}"/>
              </a:ext>
            </a:extLst>
          </p:cNvPr>
          <p:cNvSpPr/>
          <p:nvPr/>
        </p:nvSpPr>
        <p:spPr>
          <a:xfrm>
            <a:off x="3581676" y="3396605"/>
            <a:ext cx="1943893" cy="1092837"/>
          </a:xfrm>
          <a:prstGeom prst="round2SameRect">
            <a:avLst>
              <a:gd name="adj1" fmla="val 0"/>
              <a:gd name="adj2" fmla="val 0"/>
            </a:avLst>
          </a:prstGeom>
          <a:solidFill>
            <a:schemeClr val="bg1">
              <a:lumMod val="95000"/>
            </a:schemeClr>
          </a:solidFill>
          <a:ln w="25400" cap="flat" cmpd="sng" algn="ctr">
            <a:no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メイリオ"/>
                <a:ea typeface="メイリオ"/>
              </a:rPr>
              <a:t>世の中ゴト確認</a:t>
            </a:r>
            <a:endParaRPr kumimoji="0" lang="en-US" altLang="ja-JP" sz="1600" b="1" i="0" u="none" strike="noStrike" kern="0" cap="none" spc="0" normalizeH="0" baseline="0" noProof="0">
              <a:ln>
                <a:noFill/>
              </a:ln>
              <a:solidFill>
                <a:srgbClr val="545454"/>
              </a:solidFill>
              <a:effectLst/>
              <a:uLnTx/>
              <a:uFillTx/>
              <a:latin typeface="メイリオ"/>
              <a:ea typeface="メイリオ"/>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メイリオ"/>
                <a:ea typeface="メイリオ"/>
              </a:rPr>
              <a:t>メディア</a:t>
            </a:r>
            <a:endParaRPr kumimoji="0" lang="en-US" altLang="ja-JP" sz="1600" b="1" i="0" u="none" strike="noStrike" kern="0" cap="none" spc="0" normalizeH="0" baseline="0" noProof="0">
              <a:ln>
                <a:noFill/>
              </a:ln>
              <a:solidFill>
                <a:srgbClr val="545454"/>
              </a:solidFill>
              <a:effectLst/>
              <a:uLnTx/>
              <a:uFillTx/>
              <a:latin typeface="メイリオ"/>
              <a:ea typeface="メイリオ"/>
            </a:endParaRPr>
          </a:p>
        </p:txBody>
      </p:sp>
      <p:sp>
        <p:nvSpPr>
          <p:cNvPr id="28" name="片側の 2 つの角を丸めた四角形 25">
            <a:extLst>
              <a:ext uri="{FF2B5EF4-FFF2-40B4-BE49-F238E27FC236}">
                <a16:creationId xmlns:a16="http://schemas.microsoft.com/office/drawing/2014/main" id="{2B84113E-7982-692E-5FCB-1167542446CF}"/>
              </a:ext>
            </a:extLst>
          </p:cNvPr>
          <p:cNvSpPr/>
          <p:nvPr/>
        </p:nvSpPr>
        <p:spPr>
          <a:xfrm>
            <a:off x="5647531" y="3390256"/>
            <a:ext cx="1943893" cy="1108128"/>
          </a:xfrm>
          <a:prstGeom prst="round2SameRect">
            <a:avLst>
              <a:gd name="adj1" fmla="val 0"/>
              <a:gd name="adj2" fmla="val 0"/>
            </a:avLst>
          </a:prstGeom>
          <a:solidFill>
            <a:schemeClr val="bg1">
              <a:lumMod val="95000"/>
            </a:schemeClr>
          </a:solidFill>
          <a:ln w="25400" cap="flat" cmpd="sng" algn="ctr">
            <a:no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メイリオ"/>
                <a:ea typeface="メイリオ"/>
              </a:rPr>
              <a:t>能動的習慣接触</a:t>
            </a:r>
            <a:endParaRPr kumimoji="0" lang="en-US" altLang="ja-JP" sz="1600" b="1" i="0" u="none" strike="noStrike" kern="0" cap="none" spc="0" normalizeH="0" baseline="0" noProof="0">
              <a:ln>
                <a:noFill/>
              </a:ln>
              <a:solidFill>
                <a:srgbClr val="545454"/>
              </a:solidFill>
              <a:effectLst/>
              <a:uLnTx/>
              <a:uFillTx/>
              <a:latin typeface="メイリオ"/>
              <a:ea typeface="メイリオ"/>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メイリオ"/>
                <a:ea typeface="メイリオ"/>
              </a:rPr>
              <a:t>メディア</a:t>
            </a:r>
            <a:endParaRPr kumimoji="0" lang="en-US" altLang="ja-JP" sz="1600" b="1" i="0" u="none" strike="noStrike" kern="0" cap="none" spc="0" normalizeH="0" baseline="0" noProof="0">
              <a:ln>
                <a:noFill/>
              </a:ln>
              <a:solidFill>
                <a:srgbClr val="545454"/>
              </a:solidFill>
              <a:effectLst/>
              <a:uLnTx/>
              <a:uFillTx/>
              <a:latin typeface="メイリオ"/>
              <a:ea typeface="メイリオ"/>
            </a:endParaRPr>
          </a:p>
        </p:txBody>
      </p:sp>
      <p:sp>
        <p:nvSpPr>
          <p:cNvPr id="29" name="矢印: 下 28">
            <a:extLst>
              <a:ext uri="{FF2B5EF4-FFF2-40B4-BE49-F238E27FC236}">
                <a16:creationId xmlns:a16="http://schemas.microsoft.com/office/drawing/2014/main" id="{3DAFDD17-6A3E-3ACB-6D03-3DF6B87D39B3}"/>
              </a:ext>
            </a:extLst>
          </p:cNvPr>
          <p:cNvSpPr/>
          <p:nvPr/>
        </p:nvSpPr>
        <p:spPr>
          <a:xfrm>
            <a:off x="2245956" y="4550789"/>
            <a:ext cx="468270" cy="319441"/>
          </a:xfrm>
          <a:prstGeom prst="downArrow">
            <a:avLst/>
          </a:prstGeom>
          <a:solidFill>
            <a:srgbClr val="545454"/>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30" name="図 29" descr="ロゴ&#10;&#10;自動的に生成された説明">
            <a:extLst>
              <a:ext uri="{FF2B5EF4-FFF2-40B4-BE49-F238E27FC236}">
                <a16:creationId xmlns:a16="http://schemas.microsoft.com/office/drawing/2014/main" id="{8EAB6792-B954-2EA9-1A49-DF9E8A9DAFC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0422" y="2198627"/>
            <a:ext cx="2265558" cy="713651"/>
          </a:xfrm>
          <a:prstGeom prst="rect">
            <a:avLst/>
          </a:prstGeom>
        </p:spPr>
      </p:pic>
      <p:sp>
        <p:nvSpPr>
          <p:cNvPr id="31" name="テキスト ボックス 30">
            <a:extLst>
              <a:ext uri="{FF2B5EF4-FFF2-40B4-BE49-F238E27FC236}">
                <a16:creationId xmlns:a16="http://schemas.microsoft.com/office/drawing/2014/main" id="{56DD403D-E0F4-D7F9-7F41-1F9862B484D0}"/>
              </a:ext>
            </a:extLst>
          </p:cNvPr>
          <p:cNvSpPr txBox="1"/>
          <p:nvPr/>
        </p:nvSpPr>
        <p:spPr>
          <a:xfrm>
            <a:off x="3452941" y="2419209"/>
            <a:ext cx="3672800" cy="338554"/>
          </a:xfrm>
          <a:prstGeom prst="rect">
            <a:avLst/>
          </a:prstGeom>
          <a:noFill/>
        </p:spPr>
        <p:txBody>
          <a:bodyPr wrap="none" rtlCol="0">
            <a:spAutoFit/>
          </a:bodyPr>
          <a:lstStyle/>
          <a:p>
            <a:pPr eaLnBrk="1" fontAlgn="auto" hangingPunct="1">
              <a:spcBef>
                <a:spcPts val="0"/>
              </a:spcBef>
              <a:spcAft>
                <a:spcPts val="0"/>
              </a:spcAft>
            </a:pPr>
            <a:r>
              <a:rPr lang="ja-JP" altLang="en-US" sz="1600" b="1">
                <a:solidFill>
                  <a:srgbClr val="545454"/>
                </a:solidFill>
                <a:latin typeface="Calibri" panose="020F0502020204030204"/>
                <a:ea typeface="メイリオ" panose="020B0604030504040204" pitchFamily="50" charset="-128"/>
              </a:rPr>
              <a:t>＝　国内最大規模のニュースメディア</a:t>
            </a:r>
          </a:p>
        </p:txBody>
      </p:sp>
      <p:cxnSp>
        <p:nvCxnSpPr>
          <p:cNvPr id="32" name="直線コネクタ 31">
            <a:extLst>
              <a:ext uri="{FF2B5EF4-FFF2-40B4-BE49-F238E27FC236}">
                <a16:creationId xmlns:a16="http://schemas.microsoft.com/office/drawing/2014/main" id="{EF1A352C-B211-5FD4-881B-EA89E19399E2}"/>
              </a:ext>
            </a:extLst>
          </p:cNvPr>
          <p:cNvCxnSpPr/>
          <p:nvPr/>
        </p:nvCxnSpPr>
        <p:spPr>
          <a:xfrm>
            <a:off x="4534992" y="2960482"/>
            <a:ext cx="2601" cy="436123"/>
          </a:xfrm>
          <a:prstGeom prst="line">
            <a:avLst/>
          </a:prstGeom>
          <a:noFill/>
          <a:ln w="38100" cap="flat" cmpd="sng" algn="ctr">
            <a:solidFill>
              <a:srgbClr val="C9002C"/>
            </a:solidFill>
            <a:prstDash val="solid"/>
          </a:ln>
          <a:effectLst/>
        </p:spPr>
      </p:cxnSp>
      <p:cxnSp>
        <p:nvCxnSpPr>
          <p:cNvPr id="33" name="直線コネクタ 32">
            <a:extLst>
              <a:ext uri="{FF2B5EF4-FFF2-40B4-BE49-F238E27FC236}">
                <a16:creationId xmlns:a16="http://schemas.microsoft.com/office/drawing/2014/main" id="{522C2BF8-1261-5877-1EA7-0E20484255F5}"/>
              </a:ext>
            </a:extLst>
          </p:cNvPr>
          <p:cNvCxnSpPr>
            <a:cxnSpLocks/>
          </p:cNvCxnSpPr>
          <p:nvPr/>
        </p:nvCxnSpPr>
        <p:spPr>
          <a:xfrm>
            <a:off x="2480091" y="3175536"/>
            <a:ext cx="4139386" cy="0"/>
          </a:xfrm>
          <a:prstGeom prst="line">
            <a:avLst/>
          </a:prstGeom>
          <a:noFill/>
          <a:ln w="38100" cap="flat" cmpd="sng" algn="ctr">
            <a:solidFill>
              <a:srgbClr val="C9002C"/>
            </a:solidFill>
            <a:prstDash val="solid"/>
          </a:ln>
          <a:effectLst/>
        </p:spPr>
      </p:cxnSp>
      <p:cxnSp>
        <p:nvCxnSpPr>
          <p:cNvPr id="34" name="直線コネクタ 33">
            <a:extLst>
              <a:ext uri="{FF2B5EF4-FFF2-40B4-BE49-F238E27FC236}">
                <a16:creationId xmlns:a16="http://schemas.microsoft.com/office/drawing/2014/main" id="{068F7DC2-A3DD-2EE7-F998-42437D4F5F9F}"/>
              </a:ext>
            </a:extLst>
          </p:cNvPr>
          <p:cNvCxnSpPr>
            <a:cxnSpLocks/>
          </p:cNvCxnSpPr>
          <p:nvPr/>
        </p:nvCxnSpPr>
        <p:spPr>
          <a:xfrm>
            <a:off x="2498875" y="3175536"/>
            <a:ext cx="0" cy="209070"/>
          </a:xfrm>
          <a:prstGeom prst="line">
            <a:avLst/>
          </a:prstGeom>
          <a:noFill/>
          <a:ln w="38100" cap="flat" cmpd="sng" algn="ctr">
            <a:solidFill>
              <a:srgbClr val="C9002C"/>
            </a:solidFill>
            <a:prstDash val="solid"/>
          </a:ln>
          <a:effectLst/>
        </p:spPr>
      </p:cxnSp>
      <p:cxnSp>
        <p:nvCxnSpPr>
          <p:cNvPr id="35" name="直線コネクタ 34">
            <a:extLst>
              <a:ext uri="{FF2B5EF4-FFF2-40B4-BE49-F238E27FC236}">
                <a16:creationId xmlns:a16="http://schemas.microsoft.com/office/drawing/2014/main" id="{BA911E21-11CE-4755-9999-701AA1A3D18C}"/>
              </a:ext>
            </a:extLst>
          </p:cNvPr>
          <p:cNvCxnSpPr>
            <a:cxnSpLocks/>
          </p:cNvCxnSpPr>
          <p:nvPr/>
        </p:nvCxnSpPr>
        <p:spPr>
          <a:xfrm>
            <a:off x="6600824" y="3169186"/>
            <a:ext cx="0" cy="209070"/>
          </a:xfrm>
          <a:prstGeom prst="line">
            <a:avLst/>
          </a:prstGeom>
          <a:noFill/>
          <a:ln w="38100" cap="flat" cmpd="sng" algn="ctr">
            <a:solidFill>
              <a:srgbClr val="C9002C"/>
            </a:solidFill>
            <a:prstDash val="solid"/>
          </a:ln>
          <a:effectLst/>
        </p:spPr>
      </p:cxnSp>
      <p:sp>
        <p:nvSpPr>
          <p:cNvPr id="36" name="片側の 2 つの角を丸めた四角形 25">
            <a:extLst>
              <a:ext uri="{FF2B5EF4-FFF2-40B4-BE49-F238E27FC236}">
                <a16:creationId xmlns:a16="http://schemas.microsoft.com/office/drawing/2014/main" id="{254DF2D2-DBF0-3E38-E209-368181D9A824}"/>
              </a:ext>
            </a:extLst>
          </p:cNvPr>
          <p:cNvSpPr/>
          <p:nvPr/>
        </p:nvSpPr>
        <p:spPr>
          <a:xfrm>
            <a:off x="1507242" y="4937783"/>
            <a:ext cx="1945699" cy="1119632"/>
          </a:xfrm>
          <a:prstGeom prst="round2SameRect">
            <a:avLst>
              <a:gd name="adj1" fmla="val 0"/>
              <a:gd name="adj2" fmla="val 0"/>
            </a:avLst>
          </a:prstGeom>
          <a:solidFill>
            <a:schemeClr val="accent3">
              <a:lumMod val="20000"/>
              <a:lumOff val="80000"/>
            </a:schemeClr>
          </a:solidFill>
          <a:ln w="25400" cap="flat" cmpd="sng" algn="ctr">
            <a:no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C00000"/>
                </a:solidFill>
                <a:effectLst/>
                <a:uLnTx/>
                <a:uFillTx/>
                <a:latin typeface="メイリオ"/>
                <a:ea typeface="メイリオ"/>
              </a:rPr>
              <a:t>リーチ最大化</a:t>
            </a:r>
            <a:endParaRPr kumimoji="0" lang="en-US" altLang="ja-JP" sz="1600" b="1" i="0" u="none" strike="noStrike" kern="0" cap="none" spc="0" normalizeH="0" baseline="0" noProof="0">
              <a:ln>
                <a:noFill/>
              </a:ln>
              <a:solidFill>
                <a:srgbClr val="C00000"/>
              </a:solidFill>
              <a:effectLst/>
              <a:uLnTx/>
              <a:uFillTx/>
              <a:latin typeface="メイリオ"/>
              <a:ea typeface="メイリオ"/>
            </a:endParaRPr>
          </a:p>
        </p:txBody>
      </p:sp>
      <p:sp>
        <p:nvSpPr>
          <p:cNvPr id="37" name="片側の 2 つの角を丸めた四角形 25">
            <a:extLst>
              <a:ext uri="{FF2B5EF4-FFF2-40B4-BE49-F238E27FC236}">
                <a16:creationId xmlns:a16="http://schemas.microsoft.com/office/drawing/2014/main" id="{7F1E8117-0FBC-35FC-16A1-F0A92286E7E3}"/>
              </a:ext>
            </a:extLst>
          </p:cNvPr>
          <p:cNvSpPr/>
          <p:nvPr/>
        </p:nvSpPr>
        <p:spPr>
          <a:xfrm>
            <a:off x="3581676" y="4944131"/>
            <a:ext cx="1943893" cy="1113283"/>
          </a:xfrm>
          <a:prstGeom prst="round2SameRect">
            <a:avLst>
              <a:gd name="adj1" fmla="val 0"/>
              <a:gd name="adj2" fmla="val 0"/>
            </a:avLst>
          </a:prstGeom>
          <a:solidFill>
            <a:schemeClr val="accent3">
              <a:lumMod val="20000"/>
              <a:lumOff val="80000"/>
            </a:schemeClr>
          </a:solidFill>
          <a:ln w="25400" cap="flat" cmpd="sng" algn="ctr">
            <a:no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C00000"/>
                </a:solidFill>
                <a:effectLst/>
                <a:uLnTx/>
                <a:uFillTx/>
                <a:latin typeface="メイリオ"/>
                <a:ea typeface="メイリオ"/>
              </a:rPr>
              <a:t>潜在関心層への</a:t>
            </a:r>
            <a:endParaRPr kumimoji="0" lang="en-US" altLang="ja-JP" sz="1600" b="1" i="0" u="none" strike="noStrike" kern="0" cap="none" spc="0" normalizeH="0" baseline="0" noProof="0">
              <a:ln>
                <a:noFill/>
              </a:ln>
              <a:solidFill>
                <a:srgbClr val="C00000"/>
              </a:solidFill>
              <a:effectLst/>
              <a:uLnTx/>
              <a:uFillTx/>
              <a:latin typeface="メイリオ"/>
              <a:ea typeface="メイリオ"/>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C00000"/>
                </a:solidFill>
                <a:effectLst/>
                <a:uLnTx/>
                <a:uFillTx/>
                <a:latin typeface="メイリオ"/>
                <a:ea typeface="メイリオ"/>
              </a:rPr>
              <a:t>アプローチ</a:t>
            </a:r>
            <a:endParaRPr kumimoji="0" lang="en-US" altLang="ja-JP" sz="1600" b="1" i="0" u="none" strike="noStrike" kern="0" cap="none" spc="0" normalizeH="0" baseline="0" noProof="0">
              <a:ln>
                <a:noFill/>
              </a:ln>
              <a:solidFill>
                <a:srgbClr val="C00000"/>
              </a:solidFill>
              <a:effectLst/>
              <a:uLnTx/>
              <a:uFillTx/>
              <a:latin typeface="メイリオ"/>
              <a:ea typeface="メイリオ"/>
            </a:endParaRPr>
          </a:p>
        </p:txBody>
      </p:sp>
      <p:sp>
        <p:nvSpPr>
          <p:cNvPr id="38" name="片側の 2 つの角を丸めた四角形 25">
            <a:extLst>
              <a:ext uri="{FF2B5EF4-FFF2-40B4-BE49-F238E27FC236}">
                <a16:creationId xmlns:a16="http://schemas.microsoft.com/office/drawing/2014/main" id="{59ACBE08-C8CE-1A30-C2A4-4C311B4C417D}"/>
              </a:ext>
            </a:extLst>
          </p:cNvPr>
          <p:cNvSpPr/>
          <p:nvPr/>
        </p:nvSpPr>
        <p:spPr>
          <a:xfrm>
            <a:off x="5675434" y="4937782"/>
            <a:ext cx="1943893" cy="1119631"/>
          </a:xfrm>
          <a:prstGeom prst="round2SameRect">
            <a:avLst>
              <a:gd name="adj1" fmla="val 0"/>
              <a:gd name="adj2" fmla="val 0"/>
            </a:avLst>
          </a:prstGeom>
          <a:solidFill>
            <a:schemeClr val="accent3">
              <a:lumMod val="20000"/>
              <a:lumOff val="80000"/>
            </a:schemeClr>
          </a:solidFill>
          <a:ln w="25400" cap="flat" cmpd="sng" algn="ctr">
            <a:no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C00000"/>
                </a:solidFill>
                <a:effectLst/>
                <a:uLnTx/>
                <a:uFillTx/>
                <a:latin typeface="メイリオ"/>
                <a:ea typeface="メイリオ"/>
              </a:rPr>
              <a:t>刷り込み効果</a:t>
            </a:r>
            <a:endParaRPr kumimoji="0" lang="en-US" altLang="ja-JP" sz="1600" b="1" i="0" u="none" strike="noStrike" kern="0" cap="none" spc="0" normalizeH="0" baseline="0" noProof="0">
              <a:ln>
                <a:noFill/>
              </a:ln>
              <a:solidFill>
                <a:srgbClr val="C00000"/>
              </a:solidFill>
              <a:effectLst/>
              <a:uLnTx/>
              <a:uFillTx/>
              <a:latin typeface="メイリオ"/>
              <a:ea typeface="メイリオ"/>
            </a:endParaRPr>
          </a:p>
        </p:txBody>
      </p:sp>
      <p:sp>
        <p:nvSpPr>
          <p:cNvPr id="39" name="正方形/長方形 38">
            <a:extLst>
              <a:ext uri="{FF2B5EF4-FFF2-40B4-BE49-F238E27FC236}">
                <a16:creationId xmlns:a16="http://schemas.microsoft.com/office/drawing/2014/main" id="{64531B55-84E1-B951-80DC-58F46E36DA56}"/>
              </a:ext>
            </a:extLst>
          </p:cNvPr>
          <p:cNvSpPr/>
          <p:nvPr/>
        </p:nvSpPr>
        <p:spPr>
          <a:xfrm>
            <a:off x="694554" y="3396605"/>
            <a:ext cx="610370" cy="1092839"/>
          </a:xfrm>
          <a:prstGeom prst="rect">
            <a:avLst/>
          </a:prstGeom>
          <a:solidFill>
            <a:srgbClr val="545454"/>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5F5F5"/>
                </a:solidFill>
                <a:effectLst/>
                <a:uLnTx/>
                <a:uFillTx/>
                <a:latin typeface="Calibri" panose="020F0502020204030204"/>
                <a:ea typeface="メイリオ" panose="020B0604030504040204" pitchFamily="50" charset="-128"/>
                <a:cs typeface="+mn-cs"/>
              </a:rPr>
              <a:t>メディア特性</a:t>
            </a:r>
          </a:p>
        </p:txBody>
      </p:sp>
      <p:sp>
        <p:nvSpPr>
          <p:cNvPr id="40" name="正方形/長方形 39">
            <a:extLst>
              <a:ext uri="{FF2B5EF4-FFF2-40B4-BE49-F238E27FC236}">
                <a16:creationId xmlns:a16="http://schemas.microsoft.com/office/drawing/2014/main" id="{73174921-D898-D9D5-F27B-13CB270AF05F}"/>
              </a:ext>
            </a:extLst>
          </p:cNvPr>
          <p:cNvSpPr/>
          <p:nvPr/>
        </p:nvSpPr>
        <p:spPr>
          <a:xfrm>
            <a:off x="694554" y="4964576"/>
            <a:ext cx="610370" cy="1092839"/>
          </a:xfrm>
          <a:prstGeom prst="rect">
            <a:avLst/>
          </a:prstGeom>
          <a:solidFill>
            <a:srgbClr val="C9002C"/>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5F5F5"/>
                </a:solidFill>
                <a:effectLst/>
                <a:uLnTx/>
                <a:uFillTx/>
                <a:latin typeface="Calibri" panose="020F0502020204030204"/>
                <a:ea typeface="メイリオ" panose="020B0604030504040204" pitchFamily="50" charset="-128"/>
                <a:cs typeface="+mn-cs"/>
              </a:rPr>
              <a:t>広告的価値</a:t>
            </a:r>
          </a:p>
        </p:txBody>
      </p:sp>
      <p:sp>
        <p:nvSpPr>
          <p:cNvPr id="41" name="矢印: 下 40">
            <a:extLst>
              <a:ext uri="{FF2B5EF4-FFF2-40B4-BE49-F238E27FC236}">
                <a16:creationId xmlns:a16="http://schemas.microsoft.com/office/drawing/2014/main" id="{6B2E2AE2-8A2E-01D0-3208-B01EF574D3DE}"/>
              </a:ext>
            </a:extLst>
          </p:cNvPr>
          <p:cNvSpPr/>
          <p:nvPr/>
        </p:nvSpPr>
        <p:spPr>
          <a:xfrm>
            <a:off x="4300857" y="4550789"/>
            <a:ext cx="468270" cy="319441"/>
          </a:xfrm>
          <a:prstGeom prst="downArrow">
            <a:avLst/>
          </a:prstGeom>
          <a:solidFill>
            <a:srgbClr val="545454"/>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42" name="矢印: 下 41">
            <a:extLst>
              <a:ext uri="{FF2B5EF4-FFF2-40B4-BE49-F238E27FC236}">
                <a16:creationId xmlns:a16="http://schemas.microsoft.com/office/drawing/2014/main" id="{9D154857-58A2-8159-2636-EBA4ADD2BB78}"/>
              </a:ext>
            </a:extLst>
          </p:cNvPr>
          <p:cNvSpPr/>
          <p:nvPr/>
        </p:nvSpPr>
        <p:spPr>
          <a:xfrm>
            <a:off x="6385342" y="4550789"/>
            <a:ext cx="468270" cy="319441"/>
          </a:xfrm>
          <a:prstGeom prst="downArrow">
            <a:avLst/>
          </a:prstGeom>
          <a:solidFill>
            <a:srgbClr val="545454"/>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43" name="矢印: 下 42">
            <a:extLst>
              <a:ext uri="{FF2B5EF4-FFF2-40B4-BE49-F238E27FC236}">
                <a16:creationId xmlns:a16="http://schemas.microsoft.com/office/drawing/2014/main" id="{D5F5901E-BDE7-81C5-3DB1-18992870E8CB}"/>
              </a:ext>
            </a:extLst>
          </p:cNvPr>
          <p:cNvSpPr/>
          <p:nvPr/>
        </p:nvSpPr>
        <p:spPr>
          <a:xfrm rot="16200000">
            <a:off x="7275626" y="3634419"/>
            <a:ext cx="1678654" cy="359929"/>
          </a:xfrm>
          <a:prstGeom prst="downArrow">
            <a:avLst>
              <a:gd name="adj1" fmla="val 42821"/>
              <a:gd name="adj2" fmla="val 100000"/>
            </a:avLst>
          </a:prstGeom>
          <a:solidFill>
            <a:srgbClr val="545454"/>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11" name="図 10" descr="グラフィカル ユーザー インターフェイス, アプリケーション&#10;&#10;自動的に生成された説明">
            <a:extLst>
              <a:ext uri="{FF2B5EF4-FFF2-40B4-BE49-F238E27FC236}">
                <a16:creationId xmlns:a16="http://schemas.microsoft.com/office/drawing/2014/main" id="{7FC1FCC8-6188-9214-0475-79FDDBB6E20C}"/>
              </a:ext>
            </a:extLst>
          </p:cNvPr>
          <p:cNvPicPr>
            <a:picLocks noChangeAspect="1"/>
          </p:cNvPicPr>
          <p:nvPr/>
        </p:nvPicPr>
        <p:blipFill>
          <a:blip r:embed="rId3"/>
          <a:stretch>
            <a:fillRect/>
          </a:stretch>
        </p:blipFill>
        <p:spPr>
          <a:xfrm>
            <a:off x="8294918" y="4008522"/>
            <a:ext cx="2612764" cy="2157328"/>
          </a:xfrm>
          <a:prstGeom prst="rect">
            <a:avLst/>
          </a:prstGeom>
          <a:ln w="3175">
            <a:solidFill>
              <a:schemeClr val="bg1">
                <a:lumMod val="65000"/>
              </a:schemeClr>
            </a:solidFill>
          </a:ln>
        </p:spPr>
      </p:pic>
      <p:sp>
        <p:nvSpPr>
          <p:cNvPr id="45" name="正方形/長方形 44">
            <a:extLst>
              <a:ext uri="{FF2B5EF4-FFF2-40B4-BE49-F238E27FC236}">
                <a16:creationId xmlns:a16="http://schemas.microsoft.com/office/drawing/2014/main" id="{336B95DB-ABD2-A1E9-5ABE-FD4A35FE338A}"/>
              </a:ext>
            </a:extLst>
          </p:cNvPr>
          <p:cNvSpPr/>
          <p:nvPr/>
        </p:nvSpPr>
        <p:spPr>
          <a:xfrm>
            <a:off x="8817981" y="5221457"/>
            <a:ext cx="1100816" cy="195141"/>
          </a:xfrm>
          <a:prstGeom prst="rect">
            <a:avLst/>
          </a:prstGeom>
          <a:noFill/>
          <a:ln w="381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9" name="図 8"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1AAEC55B-DDE4-D4CF-0578-DF129CEA2523}"/>
              </a:ext>
            </a:extLst>
          </p:cNvPr>
          <p:cNvPicPr>
            <a:picLocks noChangeAspect="1"/>
          </p:cNvPicPr>
          <p:nvPr/>
        </p:nvPicPr>
        <p:blipFill>
          <a:blip r:embed="rId4"/>
          <a:srcRect b="20871"/>
          <a:stretch/>
        </p:blipFill>
        <p:spPr>
          <a:xfrm>
            <a:off x="10137254" y="1808346"/>
            <a:ext cx="1414990" cy="2742443"/>
          </a:xfrm>
          <a:prstGeom prst="rect">
            <a:avLst/>
          </a:prstGeom>
          <a:ln w="3175">
            <a:solidFill>
              <a:schemeClr val="bg1">
                <a:lumMod val="65000"/>
              </a:schemeClr>
            </a:solidFill>
          </a:ln>
        </p:spPr>
      </p:pic>
      <p:sp>
        <p:nvSpPr>
          <p:cNvPr id="16" name="正方形/長方形 15">
            <a:extLst>
              <a:ext uri="{FF2B5EF4-FFF2-40B4-BE49-F238E27FC236}">
                <a16:creationId xmlns:a16="http://schemas.microsoft.com/office/drawing/2014/main" id="{BC396C0D-8E7E-B0E1-6E3E-69B9F0A71FCE}"/>
              </a:ext>
            </a:extLst>
          </p:cNvPr>
          <p:cNvSpPr/>
          <p:nvPr/>
        </p:nvSpPr>
        <p:spPr>
          <a:xfrm>
            <a:off x="10137254" y="4077221"/>
            <a:ext cx="1414990" cy="317935"/>
          </a:xfrm>
          <a:prstGeom prst="rect">
            <a:avLst/>
          </a:prstGeom>
          <a:noFill/>
          <a:ln w="381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Tree>
    <p:extLst>
      <p:ext uri="{BB962C8B-B14F-4D97-AF65-F5344CB8AC3E}">
        <p14:creationId xmlns:p14="http://schemas.microsoft.com/office/powerpoint/2010/main" val="251991632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DC1F0F-6E14-C27F-2FB3-3975D8F68937}"/>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01034A6-DFE9-2C08-E093-43C0D200980D}"/>
              </a:ext>
            </a:extLst>
          </p:cNvPr>
          <p:cNvSpPr>
            <a:spLocks noGrp="1"/>
          </p:cNvSpPr>
          <p:nvPr>
            <p:ph type="body" sz="quarter" idx="12"/>
          </p:nvPr>
        </p:nvSpPr>
        <p:spPr/>
        <p:txBody>
          <a:bodyPr/>
          <a:lstStyle/>
          <a:p>
            <a:pPr marL="0" indent="0">
              <a:buNone/>
            </a:pPr>
            <a:r>
              <a:rPr kumimoji="1" lang="ja-JP" altLang="en-US"/>
              <a:t>その他・注意事項</a:t>
            </a:r>
          </a:p>
        </p:txBody>
      </p:sp>
      <p:pic>
        <p:nvPicPr>
          <p:cNvPr id="8" name="図プレースホルダー 8" descr="アイコン&#10;&#10;自動的に生成された説明">
            <a:extLst>
              <a:ext uri="{FF2B5EF4-FFF2-40B4-BE49-F238E27FC236}">
                <a16:creationId xmlns:a16="http://schemas.microsoft.com/office/drawing/2014/main" id="{3F60E2D8-B1F4-E635-EF07-25FF1E150D0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5A452D74-499C-A165-C058-024724B32F25}"/>
              </a:ext>
            </a:extLst>
          </p:cNvPr>
          <p:cNvSpPr>
            <a:spLocks noGrp="1"/>
          </p:cNvSpPr>
          <p:nvPr>
            <p:ph type="body" sz="quarter" idx="10"/>
          </p:nvPr>
        </p:nvSpPr>
        <p:spPr/>
        <p:txBody>
          <a:bodyPr/>
          <a:lstStyle/>
          <a:p>
            <a:r>
              <a:rPr kumimoji="1" lang="ja-JP" altLang="en-US"/>
              <a:t>免責事項・注意事項</a:t>
            </a:r>
          </a:p>
        </p:txBody>
      </p:sp>
      <p:sp>
        <p:nvSpPr>
          <p:cNvPr id="7" name="テキスト ボックス 6">
            <a:extLst>
              <a:ext uri="{FF2B5EF4-FFF2-40B4-BE49-F238E27FC236}">
                <a16:creationId xmlns:a16="http://schemas.microsoft.com/office/drawing/2014/main" id="{FC027E8B-1D0A-F8DC-F7B3-B1746757A5EC}"/>
              </a:ext>
            </a:extLst>
          </p:cNvPr>
          <p:cNvSpPr txBox="1"/>
          <p:nvPr/>
        </p:nvSpPr>
        <p:spPr>
          <a:xfrm>
            <a:off x="589639" y="928360"/>
            <a:ext cx="11012722" cy="5673348"/>
          </a:xfrm>
          <a:prstGeom prst="rect">
            <a:avLst/>
          </a:prstGeom>
          <a:noFill/>
        </p:spPr>
        <p:txBody>
          <a:bodyPr wrap="square" rtlCol="0">
            <a:spAutoFit/>
          </a:bodyPr>
          <a:lstStyle/>
          <a:p>
            <a:pPr>
              <a:lnSpc>
                <a:spcPct val="200000"/>
              </a:lnSpc>
              <a:spcBef>
                <a:spcPts val="750"/>
              </a:spcBef>
            </a:pPr>
            <a:r>
              <a:rPr kumimoji="0" lang="ja-JP" altLang="en-US" sz="1400" b="1" kern="0" dirty="0">
                <a:solidFill>
                  <a:srgbClr val="000000">
                    <a:lumMod val="65000"/>
                    <a:lumOff val="35000"/>
                  </a:srgbClr>
                </a:solidFill>
                <a:latin typeface="+mn-ea"/>
              </a:rPr>
              <a:t>■掲載位置について</a:t>
            </a:r>
            <a:endParaRPr kumimoji="0" lang="en-US" altLang="ja-JP" sz="1400" b="1" kern="0" dirty="0">
              <a:solidFill>
                <a:srgbClr val="000000">
                  <a:lumMod val="65000"/>
                  <a:lumOff val="35000"/>
                </a:srgbClr>
              </a:solidFill>
              <a:latin typeface="+mn-ea"/>
            </a:endParaRPr>
          </a:p>
          <a:p>
            <a:pPr algn="l">
              <a:spcBef>
                <a:spcPts val="750"/>
              </a:spcBef>
            </a:pPr>
            <a:r>
              <a:rPr kumimoji="0" lang="ja-JP" altLang="en-US" sz="1400" kern="0" dirty="0">
                <a:solidFill>
                  <a:srgbClr val="000000">
                    <a:lumMod val="65000"/>
                    <a:lumOff val="35000"/>
                  </a:srgbClr>
                </a:solidFill>
                <a:latin typeface="+mn-ea"/>
              </a:rPr>
              <a:t>広告が掲載されるウェブサイトやアプリケーションの内容・構成は、予告なく変更になる場合や、災害時、通信障害時、</a:t>
            </a:r>
            <a:br>
              <a:rPr kumimoji="0" lang="en-US" altLang="ja-JP" sz="1400" kern="0" dirty="0">
                <a:solidFill>
                  <a:srgbClr val="000000">
                    <a:lumMod val="65000"/>
                    <a:lumOff val="35000"/>
                  </a:srgbClr>
                </a:solidFill>
                <a:latin typeface="+mn-ea"/>
              </a:rPr>
            </a:br>
            <a:r>
              <a:rPr kumimoji="0" lang="ja-JP" altLang="en-US" sz="1400" kern="0" dirty="0">
                <a:solidFill>
                  <a:srgbClr val="000000">
                    <a:lumMod val="65000"/>
                    <a:lumOff val="35000"/>
                  </a:srgbClr>
                </a:solidFill>
                <a:latin typeface="+mn-ea"/>
              </a:rPr>
              <a:t>他プロモーション時等、特別編成になる場合があります。また、それらに伴い広告掲載位置が変更になる場合があります。</a:t>
            </a:r>
            <a:endParaRPr kumimoji="0" lang="en-US" altLang="ja-JP" sz="1400" kern="0" dirty="0">
              <a:solidFill>
                <a:srgbClr val="000000">
                  <a:lumMod val="65000"/>
                  <a:lumOff val="35000"/>
                </a:srgbClr>
              </a:solidFill>
              <a:latin typeface="+mn-ea"/>
            </a:endParaRPr>
          </a:p>
          <a:p>
            <a:pPr algn="l">
              <a:spcBef>
                <a:spcPts val="750"/>
              </a:spcBef>
            </a:pPr>
            <a:endParaRPr kumimoji="0" lang="en-US" altLang="ja-JP" sz="1400" kern="0" dirty="0">
              <a:solidFill>
                <a:srgbClr val="000000">
                  <a:lumMod val="65000"/>
                  <a:lumOff val="35000"/>
                </a:srgbClr>
              </a:solidFill>
              <a:latin typeface="+mn-ea"/>
            </a:endParaRPr>
          </a:p>
          <a:p>
            <a:pPr>
              <a:spcBef>
                <a:spcPts val="750"/>
              </a:spcBef>
            </a:pPr>
            <a:r>
              <a:rPr kumimoji="0" lang="ja-JP" altLang="en-US" sz="1400" b="1" kern="0" dirty="0">
                <a:solidFill>
                  <a:srgbClr val="000000">
                    <a:lumMod val="65000"/>
                    <a:lumOff val="35000"/>
                  </a:srgbClr>
                </a:solidFill>
                <a:latin typeface="+mn-ea"/>
              </a:rPr>
              <a:t>■連続掲載について</a:t>
            </a:r>
            <a:endParaRPr kumimoji="0" lang="en-US" altLang="ja-JP" sz="1400" b="1" kern="0" dirty="0">
              <a:solidFill>
                <a:srgbClr val="000000">
                  <a:lumMod val="65000"/>
                  <a:lumOff val="35000"/>
                </a:srgbClr>
              </a:solidFill>
              <a:latin typeface="+mn-ea"/>
            </a:endParaRPr>
          </a:p>
          <a:p>
            <a:pPr algn="l">
              <a:spcBef>
                <a:spcPts val="750"/>
              </a:spcBef>
            </a:pPr>
            <a:r>
              <a:rPr kumimoji="0" lang="ja-JP" altLang="en-US" sz="1400" kern="0" dirty="0">
                <a:solidFill>
                  <a:srgbClr val="000000">
                    <a:lumMod val="65000"/>
                    <a:lumOff val="35000"/>
                  </a:srgbClr>
                </a:solidFill>
                <a:latin typeface="+mn-ea"/>
              </a:rPr>
              <a:t>同一広告主様において各デバイスごとに</a:t>
            </a:r>
            <a:r>
              <a:rPr kumimoji="0" lang="en-US" altLang="ja-JP" sz="1400" kern="0" dirty="0">
                <a:solidFill>
                  <a:srgbClr val="000000">
                    <a:lumMod val="65000"/>
                    <a:lumOff val="35000"/>
                  </a:srgbClr>
                </a:solidFill>
                <a:latin typeface="+mn-ea"/>
              </a:rPr>
              <a:t>2</a:t>
            </a:r>
            <a:r>
              <a:rPr kumimoji="0" lang="ja-JP" altLang="en-US" sz="1400" kern="0" dirty="0">
                <a:solidFill>
                  <a:srgbClr val="000000">
                    <a:lumMod val="65000"/>
                    <a:lumOff val="35000"/>
                  </a:srgbClr>
                </a:solidFill>
                <a:latin typeface="+mn-ea"/>
              </a:rPr>
              <a:t>日を上限とします。</a:t>
            </a:r>
            <a:br>
              <a:rPr kumimoji="0" lang="en-US" altLang="ja-JP" sz="1400" kern="0" dirty="0">
                <a:solidFill>
                  <a:srgbClr val="000000">
                    <a:lumMod val="65000"/>
                    <a:lumOff val="35000"/>
                  </a:srgbClr>
                </a:solidFill>
                <a:latin typeface="+mn-ea"/>
              </a:rPr>
            </a:br>
            <a:r>
              <a:rPr kumimoji="0" lang="ja-JP" altLang="en-US" sz="1400" kern="0" dirty="0">
                <a:solidFill>
                  <a:srgbClr val="000000">
                    <a:lumMod val="65000"/>
                    <a:lumOff val="35000"/>
                  </a:srgbClr>
                </a:solidFill>
                <a:latin typeface="+mn-ea"/>
              </a:rPr>
              <a:t>ただし、</a:t>
            </a:r>
            <a:r>
              <a:rPr kumimoji="0" lang="en-US" altLang="ja-JP" sz="1400" kern="0" dirty="0">
                <a:solidFill>
                  <a:srgbClr val="000000">
                    <a:lumMod val="65000"/>
                    <a:lumOff val="35000"/>
                  </a:srgbClr>
                </a:solidFill>
                <a:latin typeface="+mn-ea"/>
              </a:rPr>
              <a:t>2</a:t>
            </a:r>
            <a:r>
              <a:rPr kumimoji="0" lang="ja-JP" altLang="en-US" sz="1400" kern="0" dirty="0">
                <a:solidFill>
                  <a:srgbClr val="000000">
                    <a:lumMod val="65000"/>
                    <a:lumOff val="35000"/>
                  </a:srgbClr>
                </a:solidFill>
                <a:latin typeface="+mn-ea"/>
              </a:rPr>
              <a:t>日連続で同一クリエイティブ（画像・見出し）や同等のクリエイティブを掲載することはできません。</a:t>
            </a:r>
            <a:endParaRPr kumimoji="0" lang="en-US" altLang="ja-JP" sz="1400" kern="0" dirty="0">
              <a:solidFill>
                <a:srgbClr val="000000">
                  <a:lumMod val="65000"/>
                  <a:lumOff val="35000"/>
                </a:srgbClr>
              </a:solidFill>
              <a:latin typeface="+mn-ea"/>
            </a:endParaRPr>
          </a:p>
          <a:p>
            <a:pPr>
              <a:lnSpc>
                <a:spcPct val="200000"/>
              </a:lnSpc>
            </a:pPr>
            <a:endParaRPr kumimoji="0" lang="en-US" altLang="ja-JP" sz="1400" b="1" kern="0" dirty="0">
              <a:solidFill>
                <a:srgbClr val="000000">
                  <a:lumMod val="65000"/>
                  <a:lumOff val="35000"/>
                </a:srgbClr>
              </a:solidFill>
              <a:latin typeface="+mn-ea"/>
            </a:endParaRPr>
          </a:p>
          <a:p>
            <a:pPr>
              <a:lnSpc>
                <a:spcPct val="200000"/>
              </a:lnSpc>
            </a:pPr>
            <a:r>
              <a:rPr kumimoji="0" lang="ja-JP" altLang="en-US" sz="1400" b="1" kern="0" dirty="0">
                <a:solidFill>
                  <a:srgbClr val="000000">
                    <a:lumMod val="65000"/>
                    <a:lumOff val="35000"/>
                  </a:srgbClr>
                </a:solidFill>
                <a:latin typeface="+mn-ea"/>
              </a:rPr>
              <a:t>■保障表示環境以外での表示について</a:t>
            </a:r>
            <a:endParaRPr kumimoji="0" lang="en-US" altLang="ja-JP" sz="1400" b="1" kern="0" dirty="0">
              <a:solidFill>
                <a:srgbClr val="000000">
                  <a:lumMod val="65000"/>
                  <a:lumOff val="35000"/>
                </a:srgbClr>
              </a:solidFill>
              <a:latin typeface="+mn-ea"/>
            </a:endParaRPr>
          </a:p>
          <a:p>
            <a:r>
              <a:rPr kumimoji="0" lang="ja-JP" altLang="en-US" sz="1400" kern="0" dirty="0">
                <a:solidFill>
                  <a:srgbClr val="000000">
                    <a:lumMod val="65000"/>
                    <a:lumOff val="35000"/>
                  </a:srgbClr>
                </a:solidFill>
                <a:latin typeface="+mn-ea"/>
                <a:hlinkClick r:id="rId3">
                  <a:extLst>
                    <a:ext uri="{A12FA001-AC4F-418D-AE19-62706E023703}">
                      <ahyp:hlinkClr xmlns:ahyp="http://schemas.microsoft.com/office/drawing/2018/hyperlinkcolor" val="tx"/>
                    </a:ext>
                  </a:extLst>
                </a:hlinkClick>
              </a:rPr>
              <a:t>表示保証環境</a:t>
            </a:r>
            <a:r>
              <a:rPr kumimoji="0" lang="ja-JP" altLang="en-US" sz="1400" kern="0" dirty="0">
                <a:solidFill>
                  <a:srgbClr val="000000">
                    <a:lumMod val="65000"/>
                    <a:lumOff val="35000"/>
                  </a:srgbClr>
                </a:solidFill>
                <a:latin typeface="+mn-ea"/>
              </a:rPr>
              <a:t>以外での表示は広告が正しく表示されない場合があります。</a:t>
            </a:r>
          </a:p>
          <a:p>
            <a:endParaRPr kumimoji="0" lang="en-US" altLang="ja-JP" sz="1400" kern="0" dirty="0">
              <a:solidFill>
                <a:srgbClr val="000000">
                  <a:lumMod val="65000"/>
                  <a:lumOff val="35000"/>
                </a:srgbClr>
              </a:solidFill>
              <a:latin typeface="+mn-ea"/>
            </a:endParaRPr>
          </a:p>
          <a:p>
            <a:r>
              <a:rPr kumimoji="0" lang="ja-JP" altLang="en-US" sz="1400" kern="0" dirty="0">
                <a:solidFill>
                  <a:srgbClr val="000000">
                    <a:lumMod val="65000"/>
                    <a:lumOff val="35000"/>
                  </a:srgbClr>
                </a:solidFill>
                <a:latin typeface="+mn-ea"/>
              </a:rPr>
              <a:t>デバイスが</a:t>
            </a:r>
            <a:r>
              <a:rPr kumimoji="0" lang="en-US" altLang="ja-JP" sz="1400" kern="0" dirty="0">
                <a:solidFill>
                  <a:srgbClr val="000000">
                    <a:lumMod val="65000"/>
                    <a:lumOff val="35000"/>
                  </a:srgbClr>
                </a:solidFill>
                <a:latin typeface="+mn-ea"/>
              </a:rPr>
              <a:t>PC</a:t>
            </a:r>
            <a:r>
              <a:rPr kumimoji="0" lang="ja-JP" altLang="en-US" sz="1400" kern="0" dirty="0">
                <a:solidFill>
                  <a:srgbClr val="000000">
                    <a:lumMod val="65000"/>
                    <a:lumOff val="35000"/>
                  </a:srgbClr>
                </a:solidFill>
                <a:latin typeface="+mn-ea"/>
              </a:rPr>
              <a:t>指定商品の場合でも、対象の</a:t>
            </a:r>
            <a:r>
              <a:rPr kumimoji="0" lang="en-US" altLang="ja-JP" sz="1400" kern="0" dirty="0">
                <a:solidFill>
                  <a:srgbClr val="000000">
                    <a:lumMod val="65000"/>
                    <a:lumOff val="35000"/>
                  </a:srgbClr>
                </a:solidFill>
                <a:latin typeface="+mn-ea"/>
              </a:rPr>
              <a:t>OS</a:t>
            </a:r>
            <a:r>
              <a:rPr kumimoji="0" lang="ja-JP" altLang="en-US" sz="1400" kern="0" dirty="0">
                <a:solidFill>
                  <a:srgbClr val="000000">
                    <a:lumMod val="65000"/>
                    <a:lumOff val="35000"/>
                  </a:srgbClr>
                </a:solidFill>
                <a:latin typeface="+mn-ea"/>
              </a:rPr>
              <a:t>やデバイスなどによって</a:t>
            </a:r>
            <a:r>
              <a:rPr kumimoji="0" lang="en-US" altLang="ja-JP" sz="1400" kern="0" dirty="0">
                <a:solidFill>
                  <a:srgbClr val="000000">
                    <a:lumMod val="65000"/>
                    <a:lumOff val="35000"/>
                  </a:srgbClr>
                </a:solidFill>
                <a:latin typeface="+mn-ea"/>
              </a:rPr>
              <a:t>PC</a:t>
            </a:r>
            <a:r>
              <a:rPr kumimoji="0" lang="ja-JP" altLang="en-US" sz="1400" kern="0" dirty="0">
                <a:solidFill>
                  <a:srgbClr val="000000">
                    <a:lumMod val="65000"/>
                    <a:lumOff val="35000"/>
                  </a:srgbClr>
                </a:solidFill>
                <a:latin typeface="+mn-ea"/>
              </a:rPr>
              <a:t>以外にも広告が配信される可能性があります。</a:t>
            </a:r>
          </a:p>
          <a:p>
            <a:endParaRPr kumimoji="0" lang="en-US" altLang="ja-JP" sz="1400" kern="0" dirty="0">
              <a:solidFill>
                <a:srgbClr val="000000">
                  <a:lumMod val="65000"/>
                  <a:lumOff val="35000"/>
                </a:srgbClr>
              </a:solidFill>
              <a:latin typeface="+mn-ea"/>
            </a:endParaRPr>
          </a:p>
          <a:p>
            <a:r>
              <a:rPr kumimoji="0" lang="ja-JP" altLang="en-US" sz="1400" kern="0" dirty="0">
                <a:solidFill>
                  <a:srgbClr val="000000">
                    <a:lumMod val="65000"/>
                    <a:lumOff val="35000"/>
                  </a:srgbClr>
                </a:solidFill>
                <a:latin typeface="+mn-ea"/>
              </a:rPr>
              <a:t>ブラウザーの各種設定、</a:t>
            </a:r>
            <a:r>
              <a:rPr kumimoji="0" lang="en-US" altLang="ja-JP" sz="1400" kern="0" dirty="0">
                <a:solidFill>
                  <a:srgbClr val="000000">
                    <a:lumMod val="65000"/>
                    <a:lumOff val="35000"/>
                  </a:srgbClr>
                </a:solidFill>
                <a:latin typeface="+mn-ea"/>
              </a:rPr>
              <a:t>OS</a:t>
            </a:r>
            <a:r>
              <a:rPr kumimoji="0" lang="ja-JP" altLang="en-US" sz="1400" kern="0" dirty="0">
                <a:solidFill>
                  <a:srgbClr val="000000">
                    <a:lumMod val="65000"/>
                    <a:lumOff val="35000"/>
                  </a:srgbClr>
                </a:solidFill>
                <a:latin typeface="+mn-ea"/>
              </a:rPr>
              <a:t>固有の仕様、ファイアウォール、セキュリティーソフト、プラグインソフト、ユーザーの端末使用状況や</a:t>
            </a:r>
            <a:endParaRPr kumimoji="0" lang="en-US" altLang="ja-JP" sz="1400" kern="0" dirty="0">
              <a:solidFill>
                <a:srgbClr val="000000">
                  <a:lumMod val="65000"/>
                  <a:lumOff val="35000"/>
                </a:srgbClr>
              </a:solidFill>
              <a:latin typeface="+mn-ea"/>
            </a:endParaRPr>
          </a:p>
          <a:p>
            <a:r>
              <a:rPr kumimoji="0" lang="ja-JP" altLang="en-US" sz="1400" kern="0" dirty="0">
                <a:solidFill>
                  <a:srgbClr val="000000">
                    <a:lumMod val="65000"/>
                    <a:lumOff val="35000"/>
                  </a:srgbClr>
                </a:solidFill>
                <a:latin typeface="+mn-ea"/>
              </a:rPr>
              <a:t>通信環境、その他設定によっては広告が配信できない、または正しく表示されない（表示までに時間がかかる）、 リンク先に遷移しないなどの可能性があることをご了承ください。　</a:t>
            </a:r>
            <a:endParaRPr kumimoji="0" lang="en-US" altLang="ja-JP" sz="1400" kern="0" dirty="0">
              <a:solidFill>
                <a:srgbClr val="000000">
                  <a:lumMod val="65000"/>
                  <a:lumOff val="35000"/>
                </a:srgbClr>
              </a:solidFill>
              <a:latin typeface="+mn-ea"/>
            </a:endParaRPr>
          </a:p>
          <a:p>
            <a:r>
              <a:rPr kumimoji="0" lang="ja-JP" altLang="en-US" sz="1400" kern="0" dirty="0">
                <a:solidFill>
                  <a:srgbClr val="000000">
                    <a:lumMod val="65000"/>
                    <a:lumOff val="35000"/>
                  </a:srgbClr>
                </a:solidFill>
                <a:latin typeface="+mn-ea"/>
              </a:rPr>
              <a:t>例：</a:t>
            </a:r>
            <a:r>
              <a:rPr kumimoji="0" lang="en-US" altLang="ja-JP" sz="1400" kern="0" dirty="0">
                <a:solidFill>
                  <a:srgbClr val="000000">
                    <a:lumMod val="65000"/>
                    <a:lumOff val="35000"/>
                  </a:srgbClr>
                </a:solidFill>
                <a:latin typeface="+mn-ea"/>
              </a:rPr>
              <a:t>PC</a:t>
            </a:r>
            <a:r>
              <a:rPr kumimoji="0" lang="ja-JP" altLang="en-US" sz="1400" kern="0" dirty="0">
                <a:solidFill>
                  <a:srgbClr val="000000">
                    <a:lumMod val="65000"/>
                    <a:lumOff val="35000"/>
                  </a:srgbClr>
                </a:solidFill>
                <a:latin typeface="+mn-ea"/>
              </a:rPr>
              <a:t>でスマートフォン用のページを見た場合、スマートフォンで</a:t>
            </a:r>
            <a:r>
              <a:rPr kumimoji="0" lang="en-US" altLang="ja-JP" sz="1400" kern="0" dirty="0">
                <a:solidFill>
                  <a:srgbClr val="000000">
                    <a:lumMod val="65000"/>
                    <a:lumOff val="35000"/>
                  </a:srgbClr>
                </a:solidFill>
                <a:latin typeface="+mn-ea"/>
              </a:rPr>
              <a:t>PC</a:t>
            </a:r>
            <a:r>
              <a:rPr kumimoji="0" lang="ja-JP" altLang="en-US" sz="1400" kern="0" dirty="0">
                <a:solidFill>
                  <a:srgbClr val="000000">
                    <a:lumMod val="65000"/>
                    <a:lumOff val="35000"/>
                  </a:srgbClr>
                </a:solidFill>
                <a:latin typeface="+mn-ea"/>
              </a:rPr>
              <a:t>用ページを見た場合など</a:t>
            </a:r>
            <a:endParaRPr kumimoji="0" lang="en-US" altLang="ja-JP" sz="1400" kern="0" dirty="0">
              <a:solidFill>
                <a:srgbClr val="000000">
                  <a:lumMod val="65000"/>
                  <a:lumOff val="35000"/>
                </a:srgbClr>
              </a:solidFill>
              <a:latin typeface="+mn-ea"/>
            </a:endParaRPr>
          </a:p>
          <a:p>
            <a:endParaRPr kumimoji="0" lang="en-US" altLang="ja-JP" sz="1400" kern="0" dirty="0">
              <a:solidFill>
                <a:srgbClr val="000000">
                  <a:lumMod val="65000"/>
                  <a:lumOff val="35000"/>
                </a:srgbClr>
              </a:solidFill>
              <a:latin typeface="+mn-ea"/>
            </a:endParaRPr>
          </a:p>
          <a:p>
            <a:pPr>
              <a:lnSpc>
                <a:spcPct val="200000"/>
              </a:lnSpc>
            </a:pPr>
            <a:r>
              <a:rPr kumimoji="0" lang="ja-JP" altLang="en-US" sz="1400" b="1" kern="0" dirty="0">
                <a:solidFill>
                  <a:srgbClr val="000000">
                    <a:lumMod val="65000"/>
                    <a:lumOff val="35000"/>
                  </a:srgbClr>
                </a:solidFill>
                <a:latin typeface="+mn-ea"/>
              </a:rPr>
              <a:t>■その他</a:t>
            </a:r>
            <a:endParaRPr kumimoji="0" lang="en-US" altLang="ja-JP" sz="1400" b="1" kern="0" dirty="0">
              <a:solidFill>
                <a:srgbClr val="000000">
                  <a:lumMod val="65000"/>
                  <a:lumOff val="35000"/>
                </a:srgbClr>
              </a:solidFill>
              <a:latin typeface="+mn-ea"/>
            </a:endParaRPr>
          </a:p>
          <a:p>
            <a:r>
              <a:rPr kumimoji="0" lang="ja-JP" altLang="en-US" sz="1400" kern="0" dirty="0">
                <a:solidFill>
                  <a:srgbClr val="000000">
                    <a:lumMod val="65000"/>
                    <a:lumOff val="35000"/>
                  </a:srgbClr>
                </a:solidFill>
                <a:latin typeface="+mn-ea"/>
              </a:rPr>
              <a:t>トピックス</a:t>
            </a:r>
            <a:r>
              <a:rPr kumimoji="0" lang="en-US" altLang="ja-JP" sz="1400" kern="0" dirty="0">
                <a:solidFill>
                  <a:srgbClr val="000000">
                    <a:lumMod val="65000"/>
                    <a:lumOff val="35000"/>
                  </a:srgbClr>
                </a:solidFill>
                <a:latin typeface="+mn-ea"/>
              </a:rPr>
              <a:t>PR</a:t>
            </a:r>
            <a:r>
              <a:rPr kumimoji="0" lang="ja-JP" altLang="en-US" sz="1400" kern="0" dirty="0">
                <a:solidFill>
                  <a:srgbClr val="000000">
                    <a:lumMod val="65000"/>
                    <a:lumOff val="35000"/>
                  </a:srgbClr>
                </a:solidFill>
                <a:latin typeface="+mn-ea"/>
              </a:rPr>
              <a:t>　</a:t>
            </a:r>
            <a:r>
              <a:rPr kumimoji="0" lang="en-US" altLang="ja-JP" sz="1400" kern="0" dirty="0">
                <a:solidFill>
                  <a:srgbClr val="000000">
                    <a:lumMod val="65000"/>
                    <a:lumOff val="35000"/>
                  </a:srgbClr>
                </a:solidFill>
                <a:latin typeface="+mn-ea"/>
              </a:rPr>
              <a:t>PC</a:t>
            </a:r>
            <a:r>
              <a:rPr kumimoji="0" lang="ja-JP" altLang="en-US" sz="1400" kern="0" dirty="0">
                <a:solidFill>
                  <a:srgbClr val="000000">
                    <a:lumMod val="65000"/>
                    <a:lumOff val="35000"/>
                  </a:srgbClr>
                </a:solidFill>
                <a:latin typeface="+mn-ea"/>
              </a:rPr>
              <a:t>（</a:t>
            </a:r>
            <a:r>
              <a:rPr kumimoji="0" lang="en-US" altLang="ja-JP" sz="1400" kern="0" dirty="0">
                <a:solidFill>
                  <a:srgbClr val="000000">
                    <a:lumMod val="65000"/>
                    <a:lumOff val="35000"/>
                  </a:srgbClr>
                </a:solidFill>
                <a:latin typeface="+mn-ea"/>
              </a:rPr>
              <a:t>MD</a:t>
            </a:r>
            <a:r>
              <a:rPr kumimoji="0" lang="ja-JP" altLang="en-US" sz="1400" kern="0" dirty="0">
                <a:solidFill>
                  <a:srgbClr val="000000">
                    <a:lumMod val="65000"/>
                    <a:lumOff val="35000"/>
                  </a:srgbClr>
                </a:solidFill>
                <a:latin typeface="+mn-ea"/>
              </a:rPr>
              <a:t>も含む）の掲載により、ブランドパネル　トップインパクトのセンターバナーの位置が変更となります。</a:t>
            </a:r>
          </a:p>
        </p:txBody>
      </p:sp>
    </p:spTree>
    <p:extLst>
      <p:ext uri="{BB962C8B-B14F-4D97-AF65-F5344CB8AC3E}">
        <p14:creationId xmlns:p14="http://schemas.microsoft.com/office/powerpoint/2010/main" val="185654848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804C8A-2AE2-F057-DCD8-57569CD0BA3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4BD9E70-3D87-89B2-81DF-59734097CBAB}"/>
              </a:ext>
            </a:extLst>
          </p:cNvPr>
          <p:cNvSpPr>
            <a:spLocks noGrp="1"/>
          </p:cNvSpPr>
          <p:nvPr>
            <p:ph type="body" sz="quarter" idx="12"/>
          </p:nvPr>
        </p:nvSpPr>
        <p:spPr/>
        <p:txBody>
          <a:bodyPr/>
          <a:lstStyle/>
          <a:p>
            <a:pPr marL="0" indent="0">
              <a:buNone/>
            </a:pPr>
            <a:r>
              <a:rPr kumimoji="1" lang="ja-JP" altLang="en-US"/>
              <a:t>その他・注意事項</a:t>
            </a:r>
          </a:p>
        </p:txBody>
      </p:sp>
      <p:pic>
        <p:nvPicPr>
          <p:cNvPr id="8" name="図プレースホルダー 8" descr="アイコン&#10;&#10;自動的に生成された説明">
            <a:extLst>
              <a:ext uri="{FF2B5EF4-FFF2-40B4-BE49-F238E27FC236}">
                <a16:creationId xmlns:a16="http://schemas.microsoft.com/office/drawing/2014/main" id="{231A5354-835D-B585-144F-60C0DAB1142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BC028EE3-F845-7980-6195-BB0ACCB096CA}"/>
              </a:ext>
            </a:extLst>
          </p:cNvPr>
          <p:cNvSpPr>
            <a:spLocks noGrp="1"/>
          </p:cNvSpPr>
          <p:nvPr>
            <p:ph type="body" sz="quarter" idx="10"/>
          </p:nvPr>
        </p:nvSpPr>
        <p:spPr/>
        <p:txBody>
          <a:bodyPr/>
          <a:lstStyle/>
          <a:p>
            <a:r>
              <a:rPr kumimoji="1" lang="ja-JP" altLang="en-US"/>
              <a:t>免責事項・注意事項</a:t>
            </a:r>
          </a:p>
        </p:txBody>
      </p:sp>
      <p:sp>
        <p:nvSpPr>
          <p:cNvPr id="3" name="テキスト ボックス 2">
            <a:extLst>
              <a:ext uri="{FF2B5EF4-FFF2-40B4-BE49-F238E27FC236}">
                <a16:creationId xmlns:a16="http://schemas.microsoft.com/office/drawing/2014/main" id="{FD709AAD-EAF0-FC85-62F9-9311DEF253E6}"/>
              </a:ext>
            </a:extLst>
          </p:cNvPr>
          <p:cNvSpPr txBox="1"/>
          <p:nvPr/>
        </p:nvSpPr>
        <p:spPr>
          <a:xfrm>
            <a:off x="479424" y="1097935"/>
            <a:ext cx="11233151" cy="5601533"/>
          </a:xfrm>
          <a:prstGeom prst="rect">
            <a:avLst/>
          </a:prstGeom>
          <a:noFill/>
        </p:spPr>
        <p:txBody>
          <a:bodyPr wrap="square" lIns="0" tIns="0" rIns="0" bIns="0" rtlCol="0">
            <a:spAutoFit/>
          </a:bodyPr>
          <a:lstStyle/>
          <a:p>
            <a:pPr algn="l"/>
            <a:r>
              <a:rPr kumimoji="0" lang="ja-JP" altLang="en-US" sz="1400" b="1" kern="0">
                <a:solidFill>
                  <a:srgbClr val="000000">
                    <a:lumMod val="65000"/>
                    <a:lumOff val="35000"/>
                  </a:srgbClr>
                </a:solidFill>
                <a:latin typeface="Meiryo" panose="020B0604030504040204" pitchFamily="34" charset="-128"/>
                <a:ea typeface="Meiryo" panose="020B0604030504040204" pitchFamily="34" charset="-128"/>
              </a:rPr>
              <a:t>■最大アクセス数</a:t>
            </a:r>
            <a:endParaRPr kumimoji="0" lang="en-US" altLang="ja-JP" sz="1400" b="1" kern="0">
              <a:solidFill>
                <a:srgbClr val="000000">
                  <a:lumMod val="65000"/>
                  <a:lumOff val="35000"/>
                </a:srgbClr>
              </a:solidFill>
              <a:latin typeface="Meiryo" panose="020B0604030504040204" pitchFamily="34" charset="-128"/>
              <a:ea typeface="Meiryo" panose="020B0604030504040204" pitchFamily="34" charset="-128"/>
            </a:endParaRPr>
          </a:p>
          <a:p>
            <a:pPr algn="l"/>
            <a:endParaRPr kumimoji="0" lang="en-US" altLang="ja-JP" sz="1400" b="1" kern="0">
              <a:solidFill>
                <a:srgbClr val="000000">
                  <a:lumMod val="65000"/>
                  <a:lumOff val="35000"/>
                </a:srgbClr>
              </a:solidFill>
              <a:latin typeface="Meiryo" panose="020B0604030504040204" pitchFamily="34" charset="-128"/>
              <a:ea typeface="Meiryo" panose="020B0604030504040204" pitchFamily="34" charset="-128"/>
            </a:endParaRPr>
          </a:p>
          <a:p>
            <a:pPr algn="l"/>
            <a:r>
              <a:rPr kumimoji="0" lang="ja-JP" altLang="en-US" sz="1400" kern="0">
                <a:solidFill>
                  <a:srgbClr val="000000">
                    <a:lumMod val="65000"/>
                    <a:lumOff val="35000"/>
                  </a:srgbClr>
                </a:solidFill>
                <a:latin typeface="+mn-ea"/>
              </a:rPr>
              <a:t>・本商品はリンク先サイトへのアクセスが多くなることが見込まれます。</a:t>
            </a:r>
            <a:br>
              <a:rPr kumimoji="0" lang="ja-JP" altLang="en-US" sz="1400" kern="0">
                <a:solidFill>
                  <a:srgbClr val="000000">
                    <a:lumMod val="65000"/>
                    <a:lumOff val="35000"/>
                  </a:srgbClr>
                </a:solidFill>
                <a:latin typeface="+mn-ea"/>
              </a:rPr>
            </a:br>
            <a:r>
              <a:rPr kumimoji="0" lang="ja-JP" altLang="en-US" sz="1400" kern="0">
                <a:solidFill>
                  <a:srgbClr val="000000">
                    <a:lumMod val="65000"/>
                    <a:lumOff val="35000"/>
                  </a:srgbClr>
                </a:solidFill>
                <a:latin typeface="+mn-ea"/>
              </a:rPr>
              <a:t>　トピックス</a:t>
            </a:r>
            <a:r>
              <a:rPr kumimoji="0" lang="en-US" altLang="ja-JP" sz="1400" kern="0">
                <a:solidFill>
                  <a:srgbClr val="000000">
                    <a:lumMod val="65000"/>
                    <a:lumOff val="35000"/>
                  </a:srgbClr>
                </a:solidFill>
                <a:latin typeface="+mn-ea"/>
              </a:rPr>
              <a:t>PR</a:t>
            </a:r>
            <a:r>
              <a:rPr kumimoji="0" lang="ja-JP" altLang="en-US" sz="1400" kern="0">
                <a:solidFill>
                  <a:srgbClr val="000000">
                    <a:lumMod val="65000"/>
                    <a:lumOff val="35000"/>
                  </a:srgbClr>
                </a:solidFill>
                <a:latin typeface="+mn-ea"/>
              </a:rPr>
              <a:t>広告からのリンク先サイトへの最大アクセス（想定）は下記の通りです。 受け入れ可能か事前にご確認ください。</a:t>
            </a:r>
          </a:p>
          <a:p>
            <a:pPr lvl="1">
              <a:buFont typeface="Arial" panose="020B0604020202020204" pitchFamily="34" charset="0"/>
              <a:buChar char="•"/>
            </a:pPr>
            <a:r>
              <a:rPr kumimoji="0" lang="ja-JP" altLang="en-US" sz="1400" kern="0">
                <a:solidFill>
                  <a:srgbClr val="000000">
                    <a:lumMod val="65000"/>
                    <a:lumOff val="35000"/>
                  </a:srgbClr>
                </a:solidFill>
                <a:latin typeface="+mn-ea"/>
              </a:rPr>
              <a:t>最大秒間リクエスト数：</a:t>
            </a:r>
            <a:r>
              <a:rPr kumimoji="0" lang="en-US" altLang="ja-JP" sz="1400" kern="0">
                <a:solidFill>
                  <a:srgbClr val="000000">
                    <a:lumMod val="65000"/>
                    <a:lumOff val="35000"/>
                  </a:srgbClr>
                </a:solidFill>
                <a:latin typeface="+mn-ea"/>
              </a:rPr>
              <a:t>170 </a:t>
            </a:r>
            <a:r>
              <a:rPr kumimoji="0" lang="en-US" altLang="ja-JP" sz="1400" kern="0" err="1">
                <a:solidFill>
                  <a:srgbClr val="000000">
                    <a:lumMod val="65000"/>
                    <a:lumOff val="35000"/>
                  </a:srgbClr>
                </a:solidFill>
                <a:latin typeface="+mn-ea"/>
              </a:rPr>
              <a:t>qps</a:t>
            </a:r>
            <a:br>
              <a:rPr kumimoji="0" lang="en-US" altLang="ja-JP" sz="1400" kern="0">
                <a:solidFill>
                  <a:srgbClr val="000000">
                    <a:lumMod val="65000"/>
                    <a:lumOff val="35000"/>
                  </a:srgbClr>
                </a:solidFill>
                <a:latin typeface="+mn-ea"/>
              </a:rPr>
            </a:br>
            <a:r>
              <a:rPr kumimoji="0" lang="en-US" altLang="ja-JP" sz="1400" kern="0">
                <a:solidFill>
                  <a:srgbClr val="000000">
                    <a:lumMod val="65000"/>
                    <a:lumOff val="35000"/>
                  </a:srgbClr>
                </a:solidFill>
                <a:latin typeface="+mn-ea"/>
              </a:rPr>
              <a:t>※</a:t>
            </a:r>
            <a:r>
              <a:rPr kumimoji="0" lang="en-US" altLang="ja-JP" sz="1400" kern="0" err="1">
                <a:solidFill>
                  <a:srgbClr val="000000">
                    <a:lumMod val="65000"/>
                    <a:lumOff val="35000"/>
                  </a:srgbClr>
                </a:solidFill>
                <a:latin typeface="+mn-ea"/>
              </a:rPr>
              <a:t>qps</a:t>
            </a:r>
            <a:r>
              <a:rPr kumimoji="0" lang="ja-JP" altLang="en-US" sz="1400" kern="0">
                <a:solidFill>
                  <a:srgbClr val="000000">
                    <a:lumMod val="65000"/>
                    <a:lumOff val="35000"/>
                  </a:srgbClr>
                </a:solidFill>
                <a:latin typeface="+mn-ea"/>
              </a:rPr>
              <a:t>：</a:t>
            </a:r>
            <a:r>
              <a:rPr kumimoji="0" lang="en-US" altLang="ja-JP" sz="1400" kern="0">
                <a:solidFill>
                  <a:srgbClr val="000000">
                    <a:lumMod val="65000"/>
                    <a:lumOff val="35000"/>
                  </a:srgbClr>
                </a:solidFill>
                <a:latin typeface="+mn-ea"/>
              </a:rPr>
              <a:t>Queries Per Second</a:t>
            </a:r>
          </a:p>
          <a:p>
            <a:pPr lvl="1">
              <a:buFont typeface="Arial" panose="020B0604020202020204" pitchFamily="34" charset="0"/>
              <a:buChar char="•"/>
            </a:pPr>
            <a:endParaRPr kumimoji="0" lang="en-US" altLang="ja-JP" sz="1400" kern="0">
              <a:solidFill>
                <a:srgbClr val="000000">
                  <a:lumMod val="65000"/>
                  <a:lumOff val="35000"/>
                </a:srgbClr>
              </a:solidFill>
              <a:latin typeface="+mn-ea"/>
            </a:endParaRPr>
          </a:p>
          <a:p>
            <a:pPr lvl="1">
              <a:buFont typeface="Arial" panose="020B0604020202020204" pitchFamily="34" charset="0"/>
              <a:buChar char="•"/>
            </a:pPr>
            <a:r>
              <a:rPr kumimoji="0" lang="ja-JP" altLang="en-US" sz="1400" kern="0">
                <a:solidFill>
                  <a:srgbClr val="000000">
                    <a:lumMod val="65000"/>
                    <a:lumOff val="35000"/>
                  </a:srgbClr>
                </a:solidFill>
                <a:latin typeface="+mn-ea"/>
              </a:rPr>
              <a:t>遷移先サイトへのアクセスが増える時間帯の目安</a:t>
            </a:r>
          </a:p>
          <a:p>
            <a:pPr lvl="2"/>
            <a:endParaRPr kumimoji="0" lang="en-US" altLang="ja-JP" sz="1400" kern="0">
              <a:solidFill>
                <a:srgbClr val="000000">
                  <a:lumMod val="65000"/>
                  <a:lumOff val="35000"/>
                </a:srgbClr>
              </a:solidFill>
              <a:latin typeface="+mn-ea"/>
            </a:endParaRPr>
          </a:p>
          <a:p>
            <a:pPr lvl="2"/>
            <a:endParaRPr kumimoji="0" lang="en-US" altLang="ja-JP" sz="1400" kern="0">
              <a:solidFill>
                <a:srgbClr val="000000">
                  <a:lumMod val="65000"/>
                  <a:lumOff val="35000"/>
                </a:srgbClr>
              </a:solidFill>
              <a:latin typeface="+mn-ea"/>
            </a:endParaRPr>
          </a:p>
          <a:p>
            <a:pPr lvl="2"/>
            <a:endParaRPr kumimoji="0" lang="en-US" altLang="ja-JP" sz="1400" kern="0">
              <a:solidFill>
                <a:srgbClr val="000000">
                  <a:lumMod val="65000"/>
                  <a:lumOff val="35000"/>
                </a:srgbClr>
              </a:solidFill>
              <a:latin typeface="+mn-ea"/>
            </a:endParaRPr>
          </a:p>
          <a:p>
            <a:pPr lvl="2"/>
            <a:endParaRPr kumimoji="0" lang="en-US" altLang="ja-JP" sz="1400" kern="0">
              <a:solidFill>
                <a:srgbClr val="000000">
                  <a:lumMod val="65000"/>
                  <a:lumOff val="35000"/>
                </a:srgbClr>
              </a:solidFill>
              <a:latin typeface="+mn-ea"/>
            </a:endParaRPr>
          </a:p>
          <a:p>
            <a:pPr lvl="2"/>
            <a:endParaRPr kumimoji="0" lang="en-US" altLang="ja-JP" sz="1400" kern="0">
              <a:solidFill>
                <a:srgbClr val="000000">
                  <a:lumMod val="65000"/>
                  <a:lumOff val="35000"/>
                </a:srgbClr>
              </a:solidFill>
              <a:latin typeface="+mn-ea"/>
            </a:endParaRPr>
          </a:p>
          <a:p>
            <a:pPr lvl="2"/>
            <a:endParaRPr kumimoji="0" lang="en-US" altLang="ja-JP" sz="1400" kern="0">
              <a:solidFill>
                <a:srgbClr val="000000">
                  <a:lumMod val="65000"/>
                  <a:lumOff val="35000"/>
                </a:srgbClr>
              </a:solidFill>
              <a:latin typeface="+mn-ea"/>
            </a:endParaRPr>
          </a:p>
          <a:p>
            <a:pPr lvl="2"/>
            <a:endParaRPr kumimoji="0" lang="en-US" altLang="ja-JP" sz="1400" kern="0">
              <a:solidFill>
                <a:srgbClr val="000000">
                  <a:lumMod val="65000"/>
                  <a:lumOff val="35000"/>
                </a:srgbClr>
              </a:solidFill>
              <a:latin typeface="+mn-ea"/>
            </a:endParaRPr>
          </a:p>
          <a:p>
            <a:pPr algn="l"/>
            <a:endParaRPr kumimoji="0" lang="en-US" altLang="ja-JP" sz="1400" b="1" kern="0">
              <a:solidFill>
                <a:srgbClr val="000000">
                  <a:lumMod val="65000"/>
                  <a:lumOff val="35000"/>
                </a:srgbClr>
              </a:solidFill>
              <a:latin typeface="Meiryo" panose="020B0604030504040204" pitchFamily="34" charset="-128"/>
              <a:ea typeface="Meiryo" panose="020B0604030504040204" pitchFamily="34" charset="-128"/>
            </a:endParaRPr>
          </a:p>
          <a:p>
            <a:pPr algn="l"/>
            <a:r>
              <a:rPr kumimoji="0" lang="ja-JP" altLang="en-US" sz="1400" b="1" kern="0">
                <a:solidFill>
                  <a:srgbClr val="000000">
                    <a:lumMod val="65000"/>
                    <a:lumOff val="35000"/>
                  </a:srgbClr>
                </a:solidFill>
                <a:latin typeface="Meiryo" panose="020B0604030504040204" pitchFamily="34" charset="-128"/>
                <a:ea typeface="Meiryo" panose="020B0604030504040204" pitchFamily="34" charset="-128"/>
              </a:rPr>
              <a:t>・</a:t>
            </a:r>
            <a:r>
              <a:rPr kumimoji="0" lang="ja-JP" altLang="en-US" sz="1400" kern="0">
                <a:solidFill>
                  <a:srgbClr val="000000">
                    <a:lumMod val="65000"/>
                    <a:lumOff val="35000"/>
                  </a:srgbClr>
                </a:solidFill>
                <a:latin typeface="+mn-ea"/>
              </a:rPr>
              <a:t>広告キャンペーンによって</a:t>
            </a:r>
            <a:r>
              <a:rPr kumimoji="0" lang="en-US" altLang="ja-JP" sz="1400" kern="0">
                <a:solidFill>
                  <a:srgbClr val="000000">
                    <a:lumMod val="65000"/>
                    <a:lumOff val="35000"/>
                  </a:srgbClr>
                </a:solidFill>
                <a:latin typeface="+mn-ea"/>
              </a:rPr>
              <a:t>CTR</a:t>
            </a:r>
            <a:r>
              <a:rPr kumimoji="0" lang="ja-JP" altLang="en-US" sz="1400" kern="0">
                <a:solidFill>
                  <a:srgbClr val="000000">
                    <a:lumMod val="65000"/>
                    <a:lumOff val="35000"/>
                  </a:srgbClr>
                </a:solidFill>
                <a:latin typeface="+mn-ea"/>
              </a:rPr>
              <a:t>は異なるため、上記記載の想定最大秒間リクエスト数も変動する可能性があります。</a:t>
            </a:r>
            <a:br>
              <a:rPr kumimoji="0" lang="ja-JP" altLang="en-US" sz="1400" kern="0">
                <a:solidFill>
                  <a:srgbClr val="000000">
                    <a:lumMod val="65000"/>
                    <a:lumOff val="35000"/>
                  </a:srgbClr>
                </a:solidFill>
                <a:latin typeface="+mn-ea"/>
              </a:rPr>
            </a:br>
            <a:r>
              <a:rPr kumimoji="0" lang="ja-JP" altLang="en-US" sz="1400" kern="0">
                <a:solidFill>
                  <a:srgbClr val="000000">
                    <a:lumMod val="65000"/>
                    <a:lumOff val="35000"/>
                  </a:srgbClr>
                </a:solidFill>
                <a:latin typeface="+mn-ea"/>
              </a:rPr>
              <a:t>また、ユーザの注目を集める大きなニュースがあった場合などはヤフートップページへのアクセスが通常よりも増えるため、</a:t>
            </a:r>
            <a:endParaRPr kumimoji="0" lang="en-US" altLang="ja-JP" sz="1400" kern="0">
              <a:solidFill>
                <a:srgbClr val="000000">
                  <a:lumMod val="65000"/>
                  <a:lumOff val="35000"/>
                </a:srgbClr>
              </a:solidFill>
              <a:latin typeface="+mn-ea"/>
            </a:endParaRPr>
          </a:p>
          <a:p>
            <a:pPr algn="l"/>
            <a:r>
              <a:rPr kumimoji="0" lang="ja-JP" altLang="en-US" sz="1400" kern="0">
                <a:solidFill>
                  <a:srgbClr val="000000">
                    <a:lumMod val="65000"/>
                    <a:lumOff val="35000"/>
                  </a:srgbClr>
                </a:solidFill>
                <a:latin typeface="+mn-ea"/>
              </a:rPr>
              <a:t>上記記載の想定最大秒間リクエスト数以上のアクセスが発生することが想定されます。</a:t>
            </a:r>
          </a:p>
          <a:p>
            <a:pPr algn="l"/>
            <a:endParaRPr kumimoji="0" lang="en-US" altLang="ja-JP" sz="1400" b="1" kern="0">
              <a:solidFill>
                <a:srgbClr val="000000">
                  <a:lumMod val="65000"/>
                  <a:lumOff val="35000"/>
                </a:srgbClr>
              </a:solidFill>
              <a:latin typeface="Meiryo" panose="020B0604030504040204" pitchFamily="34" charset="-128"/>
              <a:ea typeface="Meiryo" panose="020B0604030504040204" pitchFamily="34" charset="-128"/>
            </a:endParaRPr>
          </a:p>
          <a:p>
            <a:pPr algn="l"/>
            <a:r>
              <a:rPr kumimoji="0" lang="ja-JP" altLang="en-US" sz="1400" b="1" kern="0">
                <a:solidFill>
                  <a:srgbClr val="000000">
                    <a:lumMod val="65000"/>
                    <a:lumOff val="35000"/>
                  </a:srgbClr>
                </a:solidFill>
                <a:latin typeface="Meiryo" panose="020B0604030504040204" pitchFamily="34" charset="-128"/>
                <a:ea typeface="Meiryo" panose="020B0604030504040204" pitchFamily="34" charset="-128"/>
              </a:rPr>
              <a:t>・</a:t>
            </a:r>
            <a:r>
              <a:rPr kumimoji="0" lang="ja-JP" altLang="en-US" sz="1400" kern="0">
                <a:solidFill>
                  <a:srgbClr val="000000">
                    <a:lumMod val="65000"/>
                    <a:lumOff val="35000"/>
                  </a:srgbClr>
                </a:solidFill>
                <a:latin typeface="+mn-ea"/>
              </a:rPr>
              <a:t>アクセス数の増加などにより、リンク先サイトが表示できない、もしくは表示までに時間がかかる場合は、</a:t>
            </a:r>
            <a:endParaRPr kumimoji="0" lang="en-US" altLang="ja-JP" sz="1400" kern="0">
              <a:solidFill>
                <a:srgbClr val="000000">
                  <a:lumMod val="65000"/>
                  <a:lumOff val="35000"/>
                </a:srgbClr>
              </a:solidFill>
              <a:latin typeface="+mn-ea"/>
            </a:endParaRPr>
          </a:p>
          <a:p>
            <a:pPr algn="l"/>
            <a:r>
              <a:rPr kumimoji="0" lang="ja-JP" altLang="en-US" sz="1400" kern="0">
                <a:solidFill>
                  <a:srgbClr val="000000">
                    <a:lumMod val="65000"/>
                    <a:lumOff val="35000"/>
                  </a:srgbClr>
                </a:solidFill>
                <a:latin typeface="+mn-ea"/>
              </a:rPr>
              <a:t>広告掲載基準に則り</a:t>
            </a:r>
            <a:r>
              <a:rPr kumimoji="0" lang="en-US" altLang="ja-JP" sz="1400" kern="0">
                <a:solidFill>
                  <a:srgbClr val="000000">
                    <a:lumMod val="65000"/>
                    <a:lumOff val="35000"/>
                  </a:srgbClr>
                </a:solidFill>
                <a:latin typeface="+mn-ea"/>
              </a:rPr>
              <a:t>(※1) </a:t>
            </a:r>
            <a:r>
              <a:rPr kumimoji="0" lang="ja-JP" altLang="en-US" sz="1400" kern="0">
                <a:solidFill>
                  <a:srgbClr val="000000">
                    <a:lumMod val="65000"/>
                    <a:lumOff val="35000"/>
                  </a:srgbClr>
                </a:solidFill>
                <a:latin typeface="+mn-ea"/>
              </a:rPr>
              <a:t>広告の掲載を停止します。</a:t>
            </a:r>
            <a:br>
              <a:rPr kumimoji="0" lang="ja-JP" altLang="en-US" sz="1400" kern="0">
                <a:solidFill>
                  <a:srgbClr val="000000">
                    <a:lumMod val="65000"/>
                    <a:lumOff val="35000"/>
                  </a:srgbClr>
                </a:solidFill>
                <a:latin typeface="+mn-ea"/>
              </a:rPr>
            </a:br>
            <a:r>
              <a:rPr kumimoji="0" lang="ja-JP" altLang="en-US" sz="1400" kern="0">
                <a:solidFill>
                  <a:srgbClr val="000000">
                    <a:lumMod val="65000"/>
                    <a:lumOff val="35000"/>
                  </a:srgbClr>
                </a:solidFill>
                <a:latin typeface="+mn-ea"/>
              </a:rPr>
              <a:t>この場合の事前連絡はありません。掲載を停止した場合、広告の掲載再開はできません。</a:t>
            </a:r>
            <a:br>
              <a:rPr kumimoji="0" lang="ja-JP" altLang="en-US" sz="1400" kern="0">
                <a:solidFill>
                  <a:srgbClr val="000000">
                    <a:lumMod val="65000"/>
                    <a:lumOff val="35000"/>
                  </a:srgbClr>
                </a:solidFill>
                <a:latin typeface="+mn-ea"/>
              </a:rPr>
            </a:br>
            <a:r>
              <a:rPr kumimoji="0" lang="en-US" altLang="ja-JP" sz="1400" kern="0">
                <a:solidFill>
                  <a:srgbClr val="000000">
                    <a:lumMod val="65000"/>
                    <a:lumOff val="35000"/>
                  </a:srgbClr>
                </a:solidFill>
                <a:latin typeface="+mn-ea"/>
              </a:rPr>
              <a:t>※1</a:t>
            </a:r>
            <a:r>
              <a:rPr kumimoji="0" lang="ja-JP" altLang="en-US" sz="1400" kern="0">
                <a:solidFill>
                  <a:srgbClr val="000000">
                    <a:lumMod val="65000"/>
                    <a:lumOff val="35000"/>
                  </a:srgbClr>
                </a:solidFill>
                <a:latin typeface="+mn-ea"/>
              </a:rPr>
              <a:t>：</a:t>
            </a:r>
            <a:r>
              <a:rPr kumimoji="0" lang="ja-JP" altLang="en-US" sz="1400" kern="0">
                <a:solidFill>
                  <a:srgbClr val="000000">
                    <a:lumMod val="65000"/>
                    <a:lumOff val="35000"/>
                  </a:srgbClr>
                </a:solidFill>
                <a:latin typeface="+mn-ea"/>
                <a:hlinkClick r:id="rId3"/>
              </a:rPr>
              <a:t>広告掲載基準 第</a:t>
            </a:r>
            <a:r>
              <a:rPr kumimoji="0" lang="en-US" altLang="ja-JP" sz="1400" kern="0">
                <a:solidFill>
                  <a:srgbClr val="000000">
                    <a:lumMod val="65000"/>
                    <a:lumOff val="35000"/>
                  </a:srgbClr>
                </a:solidFill>
                <a:latin typeface="+mn-ea"/>
                <a:hlinkClick r:id="rId3"/>
              </a:rPr>
              <a:t>2</a:t>
            </a:r>
            <a:r>
              <a:rPr kumimoji="0" lang="ja-JP" altLang="en-US" sz="1400" kern="0">
                <a:solidFill>
                  <a:srgbClr val="000000">
                    <a:lumMod val="65000"/>
                    <a:lumOff val="35000"/>
                  </a:srgbClr>
                </a:solidFill>
                <a:latin typeface="+mn-ea"/>
                <a:hlinkClick r:id="rId3"/>
              </a:rPr>
              <a:t>章「</a:t>
            </a:r>
            <a:r>
              <a:rPr kumimoji="0" lang="en-US" altLang="ja-JP" sz="1400" kern="0">
                <a:solidFill>
                  <a:srgbClr val="000000">
                    <a:lumMod val="65000"/>
                    <a:lumOff val="35000"/>
                  </a:srgbClr>
                </a:solidFill>
                <a:latin typeface="+mn-ea"/>
                <a:hlinkClick r:id="rId3"/>
              </a:rPr>
              <a:t>8. </a:t>
            </a:r>
            <a:r>
              <a:rPr kumimoji="0" lang="ja-JP" altLang="en-US" sz="1400" kern="0">
                <a:solidFill>
                  <a:srgbClr val="000000">
                    <a:lumMod val="65000"/>
                    <a:lumOff val="35000"/>
                  </a:srgbClr>
                </a:solidFill>
                <a:latin typeface="+mn-ea"/>
                <a:hlinkClick r:id="rId3"/>
              </a:rPr>
              <a:t>ユーザーの意に反する広告の禁止」</a:t>
            </a:r>
            <a:endParaRPr kumimoji="0" lang="en-US" altLang="ja-JP" sz="1400" kern="0">
              <a:solidFill>
                <a:srgbClr val="000000">
                  <a:lumMod val="65000"/>
                  <a:lumOff val="35000"/>
                </a:srgbClr>
              </a:solidFill>
              <a:latin typeface="+mn-ea"/>
            </a:endParaRPr>
          </a:p>
          <a:p>
            <a:pPr algn="l">
              <a:buFont typeface="Arial" panose="020B0604020202020204" pitchFamily="34" charset="0"/>
              <a:buChar char="•"/>
            </a:pPr>
            <a:endParaRPr kumimoji="0" lang="en-US" altLang="ja-JP" sz="1400" kern="0">
              <a:solidFill>
                <a:srgbClr val="000000">
                  <a:lumMod val="65000"/>
                  <a:lumOff val="35000"/>
                </a:srgbClr>
              </a:solidFill>
              <a:latin typeface="+mn-ea"/>
            </a:endParaRPr>
          </a:p>
          <a:p>
            <a:pPr algn="l"/>
            <a:r>
              <a:rPr kumimoji="0" lang="ja-JP" altLang="en-US" sz="1400" kern="0">
                <a:solidFill>
                  <a:srgbClr val="000000">
                    <a:lumMod val="65000"/>
                    <a:lumOff val="35000"/>
                  </a:srgbClr>
                </a:solidFill>
                <a:latin typeface="+mn-ea"/>
              </a:rPr>
              <a:t>［補足］ </a:t>
            </a:r>
            <a:r>
              <a:rPr kumimoji="0" lang="en-US" altLang="ja-JP" sz="1400" kern="0">
                <a:solidFill>
                  <a:srgbClr val="000000">
                    <a:lumMod val="65000"/>
                    <a:lumOff val="35000"/>
                  </a:srgbClr>
                </a:solidFill>
                <a:latin typeface="+mn-ea"/>
              </a:rPr>
              <a:t>※</a:t>
            </a:r>
            <a:r>
              <a:rPr kumimoji="0" lang="ja-JP" altLang="en-US" sz="1400" kern="0">
                <a:solidFill>
                  <a:srgbClr val="000000">
                    <a:lumMod val="65000"/>
                    <a:lumOff val="35000"/>
                  </a:srgbClr>
                </a:solidFill>
                <a:latin typeface="+mn-ea"/>
              </a:rPr>
              <a:t>良好な通信環境下で目安として </a:t>
            </a:r>
            <a:r>
              <a:rPr kumimoji="0" lang="en-US" altLang="ja-JP" sz="1400" kern="0">
                <a:solidFill>
                  <a:srgbClr val="000000">
                    <a:lumMod val="65000"/>
                    <a:lumOff val="35000"/>
                  </a:srgbClr>
                </a:solidFill>
                <a:latin typeface="+mn-ea"/>
              </a:rPr>
              <a:t>3</a:t>
            </a:r>
            <a:r>
              <a:rPr kumimoji="0" lang="ja-JP" altLang="en-US" sz="1400" kern="0">
                <a:solidFill>
                  <a:srgbClr val="000000">
                    <a:lumMod val="65000"/>
                    <a:lumOff val="35000"/>
                  </a:srgbClr>
                </a:solidFill>
                <a:latin typeface="+mn-ea"/>
              </a:rPr>
              <a:t>秒以内にページが表示されることを推奨しております。</a:t>
            </a:r>
          </a:p>
        </p:txBody>
      </p:sp>
      <p:sp>
        <p:nvSpPr>
          <p:cNvPr id="5" name="テキスト ボックス 4">
            <a:extLst>
              <a:ext uri="{FF2B5EF4-FFF2-40B4-BE49-F238E27FC236}">
                <a16:creationId xmlns:a16="http://schemas.microsoft.com/office/drawing/2014/main" id="{D5DB9B23-D11F-6A92-AA7E-DE63882A58B4}"/>
              </a:ext>
            </a:extLst>
          </p:cNvPr>
          <p:cNvSpPr txBox="1"/>
          <p:nvPr/>
        </p:nvSpPr>
        <p:spPr>
          <a:xfrm>
            <a:off x="1649730" y="2820209"/>
            <a:ext cx="6097656" cy="1169551"/>
          </a:xfrm>
          <a:prstGeom prst="rect">
            <a:avLst/>
          </a:prstGeom>
          <a:noFill/>
        </p:spPr>
        <p:txBody>
          <a:bodyPr wrap="square">
            <a:spAutoFit/>
          </a:bodyPr>
          <a:lstStyle/>
          <a:p>
            <a:pPr algn="l">
              <a:buFont typeface="Arial" panose="020B0604020202020204" pitchFamily="34" charset="0"/>
              <a:buChar char="•"/>
            </a:pPr>
            <a:r>
              <a:rPr kumimoji="0" lang="ja-JP" altLang="en-US" sz="1400" kern="0">
                <a:solidFill>
                  <a:srgbClr val="000000">
                    <a:lumMod val="65000"/>
                    <a:lumOff val="35000"/>
                  </a:srgbClr>
                </a:solidFill>
                <a:latin typeface="+mn-ea"/>
              </a:rPr>
              <a:t>ピーク時間 </a:t>
            </a:r>
            <a:r>
              <a:rPr kumimoji="0" lang="en-US" altLang="ja-JP" sz="1400" kern="0">
                <a:solidFill>
                  <a:srgbClr val="000000">
                    <a:lumMod val="65000"/>
                    <a:lumOff val="35000"/>
                  </a:srgbClr>
                </a:solidFill>
                <a:latin typeface="+mn-ea"/>
              </a:rPr>
              <a:t>SP</a:t>
            </a:r>
          </a:p>
          <a:p>
            <a:pPr marL="742950" lvl="1" indent="-285750" algn="l">
              <a:buFont typeface="Arial" panose="020B0604020202020204" pitchFamily="34" charset="0"/>
              <a:buChar char="•"/>
            </a:pPr>
            <a:r>
              <a:rPr kumimoji="0" lang="ja-JP" altLang="en-US" sz="1400" kern="0">
                <a:solidFill>
                  <a:srgbClr val="000000">
                    <a:lumMod val="65000"/>
                    <a:lumOff val="35000"/>
                  </a:srgbClr>
                </a:solidFill>
                <a:latin typeface="+mn-ea"/>
              </a:rPr>
              <a:t>配信開始直後：</a:t>
            </a:r>
            <a:r>
              <a:rPr kumimoji="0" lang="en-US" altLang="ja-JP" sz="1400" kern="0">
                <a:solidFill>
                  <a:srgbClr val="000000">
                    <a:lumMod val="65000"/>
                    <a:lumOff val="35000"/>
                  </a:srgbClr>
                </a:solidFill>
                <a:latin typeface="+mn-ea"/>
              </a:rPr>
              <a:t>0</a:t>
            </a:r>
            <a:r>
              <a:rPr kumimoji="0" lang="ja-JP" altLang="en-US" sz="1400" kern="0">
                <a:solidFill>
                  <a:srgbClr val="000000">
                    <a:lumMod val="65000"/>
                    <a:lumOff val="35000"/>
                  </a:srgbClr>
                </a:solidFill>
                <a:latin typeface="+mn-ea"/>
              </a:rPr>
              <a:t>時台</a:t>
            </a:r>
          </a:p>
          <a:p>
            <a:pPr marL="742950" lvl="1" indent="-285750" algn="l">
              <a:buFont typeface="Arial" panose="020B0604020202020204" pitchFamily="34" charset="0"/>
              <a:buChar char="•"/>
            </a:pPr>
            <a:r>
              <a:rPr kumimoji="0" lang="ja-JP" altLang="en-US" sz="1400" kern="0">
                <a:solidFill>
                  <a:srgbClr val="000000">
                    <a:lumMod val="65000"/>
                    <a:lumOff val="35000"/>
                  </a:srgbClr>
                </a:solidFill>
                <a:latin typeface="+mn-ea"/>
              </a:rPr>
              <a:t>朝：</a:t>
            </a:r>
            <a:r>
              <a:rPr kumimoji="0" lang="en-US" altLang="ja-JP" sz="1400" kern="0">
                <a:solidFill>
                  <a:srgbClr val="000000">
                    <a:lumMod val="65000"/>
                    <a:lumOff val="35000"/>
                  </a:srgbClr>
                </a:solidFill>
                <a:latin typeface="+mn-ea"/>
              </a:rPr>
              <a:t>6</a:t>
            </a:r>
            <a:r>
              <a:rPr kumimoji="0" lang="ja-JP" altLang="en-US" sz="1400" kern="0">
                <a:solidFill>
                  <a:srgbClr val="000000">
                    <a:lumMod val="65000"/>
                    <a:lumOff val="35000"/>
                  </a:srgbClr>
                </a:solidFill>
                <a:latin typeface="+mn-ea"/>
              </a:rPr>
              <a:t>時台</a:t>
            </a:r>
          </a:p>
          <a:p>
            <a:pPr marL="742950" lvl="1" indent="-285750" algn="l">
              <a:buFont typeface="Arial" panose="020B0604020202020204" pitchFamily="34" charset="0"/>
              <a:buChar char="•"/>
            </a:pPr>
            <a:r>
              <a:rPr kumimoji="0" lang="ja-JP" altLang="en-US" sz="1400" kern="0">
                <a:solidFill>
                  <a:srgbClr val="000000">
                    <a:lumMod val="65000"/>
                    <a:lumOff val="35000"/>
                  </a:srgbClr>
                </a:solidFill>
                <a:latin typeface="+mn-ea"/>
              </a:rPr>
              <a:t>昼：</a:t>
            </a:r>
            <a:r>
              <a:rPr kumimoji="0" lang="en-US" altLang="ja-JP" sz="1400" kern="0">
                <a:solidFill>
                  <a:srgbClr val="000000">
                    <a:lumMod val="65000"/>
                    <a:lumOff val="35000"/>
                  </a:srgbClr>
                </a:solidFill>
                <a:latin typeface="+mn-ea"/>
              </a:rPr>
              <a:t>12</a:t>
            </a:r>
            <a:r>
              <a:rPr kumimoji="0" lang="ja-JP" altLang="en-US" sz="1400" kern="0">
                <a:solidFill>
                  <a:srgbClr val="000000">
                    <a:lumMod val="65000"/>
                    <a:lumOff val="35000"/>
                  </a:srgbClr>
                </a:solidFill>
                <a:latin typeface="+mn-ea"/>
              </a:rPr>
              <a:t>時台</a:t>
            </a:r>
          </a:p>
          <a:p>
            <a:pPr marL="742950" lvl="1" indent="-285750" algn="l">
              <a:buFont typeface="Arial" panose="020B0604020202020204" pitchFamily="34" charset="0"/>
              <a:buChar char="•"/>
            </a:pPr>
            <a:r>
              <a:rPr kumimoji="0" lang="ja-JP" altLang="en-US" sz="1400" kern="0">
                <a:solidFill>
                  <a:srgbClr val="000000">
                    <a:lumMod val="65000"/>
                    <a:lumOff val="35000"/>
                  </a:srgbClr>
                </a:solidFill>
                <a:latin typeface="+mn-ea"/>
              </a:rPr>
              <a:t>夜：</a:t>
            </a:r>
            <a:r>
              <a:rPr kumimoji="0" lang="en-US" altLang="ja-JP" sz="1400" kern="0">
                <a:solidFill>
                  <a:srgbClr val="000000">
                    <a:lumMod val="65000"/>
                    <a:lumOff val="35000"/>
                  </a:srgbClr>
                </a:solidFill>
                <a:latin typeface="+mn-ea"/>
              </a:rPr>
              <a:t>21</a:t>
            </a:r>
            <a:r>
              <a:rPr kumimoji="0" lang="ja-JP" altLang="en-US" sz="1400" kern="0">
                <a:solidFill>
                  <a:srgbClr val="000000">
                    <a:lumMod val="65000"/>
                    <a:lumOff val="35000"/>
                  </a:srgbClr>
                </a:solidFill>
                <a:latin typeface="+mn-ea"/>
              </a:rPr>
              <a:t>時台</a:t>
            </a:r>
          </a:p>
        </p:txBody>
      </p:sp>
      <p:sp>
        <p:nvSpPr>
          <p:cNvPr id="6" name="テキスト ボックス 5">
            <a:extLst>
              <a:ext uri="{FF2B5EF4-FFF2-40B4-BE49-F238E27FC236}">
                <a16:creationId xmlns:a16="http://schemas.microsoft.com/office/drawing/2014/main" id="{8C6C3C9A-2398-E66A-4067-D9C56598E521}"/>
              </a:ext>
            </a:extLst>
          </p:cNvPr>
          <p:cNvSpPr txBox="1"/>
          <p:nvPr/>
        </p:nvSpPr>
        <p:spPr>
          <a:xfrm>
            <a:off x="4548686" y="2820208"/>
            <a:ext cx="6097656" cy="1169551"/>
          </a:xfrm>
          <a:prstGeom prst="rect">
            <a:avLst/>
          </a:prstGeom>
          <a:noFill/>
        </p:spPr>
        <p:txBody>
          <a:bodyPr wrap="square">
            <a:spAutoFit/>
          </a:bodyPr>
          <a:lstStyle/>
          <a:p>
            <a:pPr algn="l">
              <a:buFont typeface="Arial" panose="020B0604020202020204" pitchFamily="34" charset="0"/>
              <a:buChar char="•"/>
            </a:pPr>
            <a:r>
              <a:rPr kumimoji="0" lang="ja-JP" altLang="en-US" sz="1400" kern="0">
                <a:solidFill>
                  <a:srgbClr val="000000">
                    <a:lumMod val="65000"/>
                    <a:lumOff val="35000"/>
                  </a:srgbClr>
                </a:solidFill>
                <a:latin typeface="+mn-ea"/>
              </a:rPr>
              <a:t>ピーク時間 </a:t>
            </a:r>
            <a:r>
              <a:rPr kumimoji="0" lang="en-US" altLang="ja-JP" sz="1400" kern="0">
                <a:solidFill>
                  <a:srgbClr val="000000">
                    <a:lumMod val="65000"/>
                    <a:lumOff val="35000"/>
                  </a:srgbClr>
                </a:solidFill>
                <a:latin typeface="+mn-ea"/>
              </a:rPr>
              <a:t>PC</a:t>
            </a:r>
          </a:p>
          <a:p>
            <a:pPr marL="742950" lvl="1" indent="-285750" algn="l">
              <a:buFont typeface="Arial" panose="020B0604020202020204" pitchFamily="34" charset="0"/>
              <a:buChar char="•"/>
            </a:pPr>
            <a:r>
              <a:rPr kumimoji="0" lang="ja-JP" altLang="en-US" sz="1400" kern="0">
                <a:solidFill>
                  <a:srgbClr val="000000">
                    <a:lumMod val="65000"/>
                    <a:lumOff val="35000"/>
                  </a:srgbClr>
                </a:solidFill>
                <a:latin typeface="+mn-ea"/>
              </a:rPr>
              <a:t>配信開始直後：</a:t>
            </a:r>
            <a:r>
              <a:rPr kumimoji="0" lang="en-US" altLang="ja-JP" sz="1400" kern="0">
                <a:solidFill>
                  <a:srgbClr val="000000">
                    <a:lumMod val="65000"/>
                    <a:lumOff val="35000"/>
                  </a:srgbClr>
                </a:solidFill>
                <a:latin typeface="+mn-ea"/>
              </a:rPr>
              <a:t>0</a:t>
            </a:r>
            <a:r>
              <a:rPr kumimoji="0" lang="ja-JP" altLang="en-US" sz="1400" kern="0">
                <a:solidFill>
                  <a:srgbClr val="000000">
                    <a:lumMod val="65000"/>
                    <a:lumOff val="35000"/>
                  </a:srgbClr>
                </a:solidFill>
                <a:latin typeface="+mn-ea"/>
              </a:rPr>
              <a:t>時台</a:t>
            </a:r>
          </a:p>
          <a:p>
            <a:pPr marL="742950" lvl="1" indent="-285750" algn="l">
              <a:buFont typeface="Arial" panose="020B0604020202020204" pitchFamily="34" charset="0"/>
              <a:buChar char="•"/>
            </a:pPr>
            <a:r>
              <a:rPr kumimoji="0" lang="ja-JP" altLang="en-US" sz="1400" kern="0">
                <a:solidFill>
                  <a:srgbClr val="000000">
                    <a:lumMod val="65000"/>
                    <a:lumOff val="35000"/>
                  </a:srgbClr>
                </a:solidFill>
                <a:latin typeface="+mn-ea"/>
              </a:rPr>
              <a:t>朝：</a:t>
            </a:r>
            <a:r>
              <a:rPr kumimoji="0" lang="en-US" altLang="ja-JP" sz="1400" kern="0">
                <a:solidFill>
                  <a:srgbClr val="000000">
                    <a:lumMod val="65000"/>
                    <a:lumOff val="35000"/>
                  </a:srgbClr>
                </a:solidFill>
                <a:latin typeface="+mn-ea"/>
              </a:rPr>
              <a:t>9</a:t>
            </a:r>
            <a:r>
              <a:rPr kumimoji="0" lang="ja-JP" altLang="en-US" sz="1400" kern="0">
                <a:solidFill>
                  <a:srgbClr val="000000">
                    <a:lumMod val="65000"/>
                    <a:lumOff val="35000"/>
                  </a:srgbClr>
                </a:solidFill>
                <a:latin typeface="+mn-ea"/>
              </a:rPr>
              <a:t>時台</a:t>
            </a:r>
          </a:p>
          <a:p>
            <a:pPr marL="742950" lvl="1" indent="-285750" algn="l">
              <a:buFont typeface="Arial" panose="020B0604020202020204" pitchFamily="34" charset="0"/>
              <a:buChar char="•"/>
            </a:pPr>
            <a:r>
              <a:rPr kumimoji="0" lang="ja-JP" altLang="en-US" sz="1400" kern="0">
                <a:solidFill>
                  <a:srgbClr val="000000">
                    <a:lumMod val="65000"/>
                    <a:lumOff val="35000"/>
                  </a:srgbClr>
                </a:solidFill>
                <a:latin typeface="+mn-ea"/>
              </a:rPr>
              <a:t>昼：</a:t>
            </a:r>
            <a:r>
              <a:rPr kumimoji="0" lang="en-US" altLang="ja-JP" sz="1400" kern="0">
                <a:solidFill>
                  <a:srgbClr val="000000">
                    <a:lumMod val="65000"/>
                    <a:lumOff val="35000"/>
                  </a:srgbClr>
                </a:solidFill>
                <a:latin typeface="+mn-ea"/>
              </a:rPr>
              <a:t>12</a:t>
            </a:r>
            <a:r>
              <a:rPr kumimoji="0" lang="ja-JP" altLang="en-US" sz="1400" kern="0">
                <a:solidFill>
                  <a:srgbClr val="000000">
                    <a:lumMod val="65000"/>
                    <a:lumOff val="35000"/>
                  </a:srgbClr>
                </a:solidFill>
                <a:latin typeface="+mn-ea"/>
              </a:rPr>
              <a:t>時台</a:t>
            </a:r>
          </a:p>
          <a:p>
            <a:pPr marL="742950" lvl="1" indent="-285750" algn="l">
              <a:buFont typeface="Arial" panose="020B0604020202020204" pitchFamily="34" charset="0"/>
              <a:buChar char="•"/>
            </a:pPr>
            <a:r>
              <a:rPr kumimoji="0" lang="ja-JP" altLang="en-US" sz="1400" kern="0">
                <a:solidFill>
                  <a:srgbClr val="000000">
                    <a:lumMod val="65000"/>
                    <a:lumOff val="35000"/>
                  </a:srgbClr>
                </a:solidFill>
                <a:latin typeface="+mn-ea"/>
              </a:rPr>
              <a:t>夜：</a:t>
            </a:r>
            <a:r>
              <a:rPr kumimoji="0" lang="en-US" altLang="ja-JP" sz="1400" kern="0">
                <a:solidFill>
                  <a:srgbClr val="000000">
                    <a:lumMod val="65000"/>
                    <a:lumOff val="35000"/>
                  </a:srgbClr>
                </a:solidFill>
                <a:latin typeface="+mn-ea"/>
              </a:rPr>
              <a:t>16</a:t>
            </a:r>
            <a:r>
              <a:rPr kumimoji="0" lang="ja-JP" altLang="en-US" sz="1400" kern="0">
                <a:solidFill>
                  <a:srgbClr val="000000">
                    <a:lumMod val="65000"/>
                    <a:lumOff val="35000"/>
                  </a:srgbClr>
                </a:solidFill>
                <a:latin typeface="+mn-ea"/>
              </a:rPr>
              <a:t>時台</a:t>
            </a:r>
          </a:p>
        </p:txBody>
      </p:sp>
    </p:spTree>
    <p:extLst>
      <p:ext uri="{BB962C8B-B14F-4D97-AF65-F5344CB8AC3E}">
        <p14:creationId xmlns:p14="http://schemas.microsoft.com/office/powerpoint/2010/main" val="49105689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7A3803B-87FE-8DD5-03AE-84DC7D32FC67}"/>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247AFF8F-EC87-71A1-4CDB-A0CA2667237F}"/>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ディスプレイ広告（予約型）　共通免責事項・注意事項</a:t>
            </a:r>
            <a:endParaRPr kumimoji="1" lang="ja-JP" altLang="en-US"/>
          </a:p>
        </p:txBody>
      </p:sp>
      <p:sp>
        <p:nvSpPr>
          <p:cNvPr id="7" name="テキスト ボックス 6">
            <a:extLst>
              <a:ext uri="{FF2B5EF4-FFF2-40B4-BE49-F238E27FC236}">
                <a16:creationId xmlns:a16="http://schemas.microsoft.com/office/drawing/2014/main" id="{206E0E95-E775-9071-94D6-1E24A11C2D48}"/>
              </a:ext>
            </a:extLst>
          </p:cNvPr>
          <p:cNvSpPr txBox="1"/>
          <p:nvPr/>
        </p:nvSpPr>
        <p:spPr>
          <a:xfrm>
            <a:off x="479425" y="1089025"/>
            <a:ext cx="11233149" cy="5230663"/>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おもな免責事項・注意事項のみ記載しております。本資料に記載のほか、広告取扱基本規定、広告掲載基準、入稿規定など各種規約、ガイドライン、ヘルプにもディスプレイ広告（予約型）に関する免責事項・注意事項があります。併せてご確認ください。</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742950" marR="0" lvl="1"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ガイドライン・規約</a:t>
            </a:r>
            <a:r>
              <a:rPr kumimoji="0" lang="en-US" altLang="ja-JP"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rPr>
              <a:t>	</a:t>
            </a:r>
            <a:r>
              <a:rPr kumimoji="1" lang="en-US" altLang="ja-JP" sz="1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hlinkClick r:id="rId4"/>
              </a:rPr>
              <a:t>https://www.lycbiz.com/jp/download/yahoo/</a:t>
            </a:r>
            <a:br>
              <a:rPr kumimoji="1" lang="en-US" altLang="ja-JP" sz="1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1400" b="0" i="0" u="none" strike="noStrike" kern="1200" cap="none" spc="0" normalizeH="0" baseline="0" noProof="0">
                <a:ln>
                  <a:noFill/>
                </a:ln>
                <a:solidFill>
                  <a:srgbClr val="1D1C1D"/>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rPr>
              <a:t>	</a:t>
            </a:r>
            <a:r>
              <a:rPr kumimoji="1" lang="en-US" altLang="ja-JP" sz="1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hlinkClick r:id="rId5"/>
              </a:rPr>
              <a:t>https://www.lycbiz.com/jp/terms-and-policies/yahoo/</a:t>
            </a:r>
            <a:endParaRPr kumimoji="1" lang="en-US" altLang="ja-JP" sz="1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742950" marR="0" lvl="1"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Yahoo!</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 ヘルプ</a:t>
            </a:r>
            <a:r>
              <a:rPr kumimoji="0" lang="en-US" altLang="ja-JP"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hlinkClick r:id="rId6"/>
              </a:rPr>
              <a:t>https://ads-help.yahoo-net.jp/</a:t>
            </a:r>
            <a:endParaRPr kumimoji="0" lang="en-US" altLang="ja-JP"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20000"/>
              </a:lnSpc>
              <a:spcBef>
                <a:spcPts val="0"/>
              </a:spcBef>
              <a:spcAft>
                <a:spcPts val="600"/>
              </a:spcAft>
              <a:buClrTx/>
              <a:buSzTx/>
              <a:buFontTx/>
              <a:buNone/>
              <a:tabLst/>
              <a:defRPr/>
            </a:pPr>
            <a:endParaRPr kumimoji="0" lang="en-US" altLang="ja-JP" sz="1400" b="0" i="0" u="none" strike="noStrike" kern="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広告の掲載内容や販売内容が変更になる場合があります。あらかじめご了承ください。</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742950" marR="0" lvl="1"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広告が掲載されるウェブサイトやアプリケーション</a:t>
            </a:r>
            <a:r>
              <a:rPr kumimoji="0" lang="ja-JP"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の内容・構成は、予告なく変更になる場合や、災害時、通信障害時、他プロモーション時等、特別編成になる場合があります。また、それらに</a:t>
            </a: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伴い広告</a:t>
            </a:r>
            <a:r>
              <a:rPr kumimoji="0" lang="ja-JP"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掲載</a:t>
            </a: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位置</a:t>
            </a:r>
            <a:r>
              <a:rPr kumimoji="0" lang="ja-JP"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が変更になる場合があります。</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742950" marR="0" lvl="1"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弊社サービスによる特別演出に伴い、演出期間を含めた掲載期間の販売を停止する場合があります。</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742950" marR="0" lvl="1"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市区郡合併などでターゲティング対象のエリアが変更・廃止になる場合があります。</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セールスシートの「商品一覧」ページに記載の「掲載場所」が複数のサービスやサービス内の階層、記事・種目などのカテゴリーを包含する場合、一部のサービス、サービス内の階層、カテゴリーで広告掲載されない場合があります。</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1" lang="ja-JP" altLang="en-US" sz="1400" b="0" i="0" u="none" strike="noStrike" kern="1200" cap="none" spc="0" normalizeH="0" baseline="0" noProof="0">
                <a:ln>
                  <a:noFill/>
                </a:ln>
                <a:solidFill>
                  <a:srgbClr val="0D0D0D"/>
                </a:solidFill>
                <a:effectLst/>
                <a:uLnTx/>
                <a:uFillTx/>
                <a:latin typeface="Hiragino Kaku Gothic Pro"/>
                <a:ea typeface="メイリオ" panose="020B0604030504040204" pitchFamily="50" charset="-128"/>
                <a:cs typeface="+mn-cs"/>
              </a:rPr>
              <a:t>商品によってはセールスシートの「商品一覧」ページに記載の「購入期間」より短期間で購入可能ですが、予約時のシミュレーションビューアブルインプレッションを下回る場合があります。</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p:txBody>
      </p:sp>
    </p:spTree>
    <p:extLst>
      <p:ext uri="{BB962C8B-B14F-4D97-AF65-F5344CB8AC3E}">
        <p14:creationId xmlns:p14="http://schemas.microsoft.com/office/powerpoint/2010/main" val="363515939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3">
            <a:extLst>
              <a:ext uri="{FF2B5EF4-FFF2-40B4-BE49-F238E27FC236}">
                <a16:creationId xmlns:a16="http://schemas.microsoft.com/office/drawing/2014/main" id="{658FFB66-D33F-6E89-0974-9599BC7E1F2F}"/>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B732959F-B856-AD2E-A2B6-1BA0908F9E2A}"/>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ディスプレイ広告（予約型）　共通免責事項・注意事項</a:t>
            </a:r>
            <a:endParaRPr kumimoji="1" lang="ja-JP" altLang="en-US"/>
          </a:p>
        </p:txBody>
      </p:sp>
      <p:sp>
        <p:nvSpPr>
          <p:cNvPr id="5" name="テキスト ボックス 4">
            <a:extLst>
              <a:ext uri="{FF2B5EF4-FFF2-40B4-BE49-F238E27FC236}">
                <a16:creationId xmlns:a16="http://schemas.microsoft.com/office/drawing/2014/main" id="{00F8B774-797B-3F02-CD78-33F61D8A9E55}"/>
              </a:ext>
            </a:extLst>
          </p:cNvPr>
          <p:cNvSpPr txBox="1"/>
          <p:nvPr/>
        </p:nvSpPr>
        <p:spPr>
          <a:xfrm>
            <a:off x="479425" y="1089025"/>
            <a:ext cx="11233150" cy="4060407"/>
          </a:xfrm>
          <a:prstGeom prst="rect">
            <a:avLst/>
          </a:prstGeom>
          <a:noFill/>
        </p:spPr>
        <p:txBody>
          <a:bodyPr wrap="square" lIns="0" tIns="0" rIns="0" bIns="0" rtlCol="0" anchor="t">
            <a:spAutoFit/>
          </a:bodyPr>
          <a:lstStyle/>
          <a:p>
            <a:pPr marL="285750" indent="-285750">
              <a:lnSpc>
                <a:spcPct val="120000"/>
              </a:lnSpc>
              <a:spcAft>
                <a:spcPts val="600"/>
              </a:spcAft>
              <a:buFont typeface="Wingdings" pitchFamily="2" charset="2"/>
              <a:buChar char="n"/>
              <a:defRPr/>
            </a:pPr>
            <a:r>
              <a:rPr kumimoji="0" lang="ja-JP" altLang="en-US" sz="1400" kern="0">
                <a:solidFill>
                  <a:srgbClr val="0D0D0D"/>
                </a:solidFill>
                <a:latin typeface="Meiryo"/>
                <a:ea typeface="Meiryo"/>
              </a:rPr>
              <a:t>広告掲載調整時間について</a:t>
            </a:r>
            <a:br>
              <a:rPr lang="en-US" altLang="ja-JP" sz="1400" kern="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次に定める時間は「広告掲載調整時間」とし、広告掲載調整時間内に発生した不具合について、LINEヤフーは免責されます。</a:t>
            </a:r>
            <a:br>
              <a:rPr lang="en-US" altLang="ja-JP" sz="1400" kern="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a:t>
            </a:r>
            <a:r>
              <a:rPr kumimoji="0" lang="en-US" altLang="ja-JP" sz="1400" kern="0">
                <a:solidFill>
                  <a:srgbClr val="0D0D0D"/>
                </a:solidFill>
                <a:latin typeface="Meiryo"/>
                <a:ea typeface="Meiryo"/>
              </a:rPr>
              <a:t>1</a:t>
            </a:r>
            <a:r>
              <a:rPr kumimoji="0" lang="ja-JP" altLang="en-US" sz="1400" kern="0">
                <a:solidFill>
                  <a:srgbClr val="0D0D0D"/>
                </a:solidFill>
                <a:latin typeface="Meiryo"/>
                <a:ea typeface="Meiryo"/>
              </a:rPr>
              <a:t>）</a:t>
            </a:r>
            <a:r>
              <a:rPr kumimoji="0" lang="en-US" altLang="ja-JP" sz="1400" kern="0">
                <a:solidFill>
                  <a:srgbClr val="0D0D0D"/>
                </a:solidFill>
                <a:latin typeface="Meiryo"/>
                <a:ea typeface="Meiryo"/>
              </a:rPr>
              <a:t>	</a:t>
            </a:r>
            <a:r>
              <a:rPr kumimoji="0" lang="ja-JP" altLang="en-US" sz="1400" kern="0">
                <a:solidFill>
                  <a:srgbClr val="0D0D0D"/>
                </a:solidFill>
                <a:latin typeface="Meiryo"/>
                <a:ea typeface="Meiryo"/>
              </a:rPr>
              <a:t>広告掲載開始日、および広告内容を変更した後の掲載開始日において、掲載開始から</a:t>
            </a:r>
            <a:r>
              <a:rPr kumimoji="0" lang="en-US" altLang="ja-JP" sz="1400" kern="0">
                <a:solidFill>
                  <a:srgbClr val="0D0D0D"/>
                </a:solidFill>
                <a:latin typeface="Meiryo"/>
                <a:ea typeface="Meiryo"/>
              </a:rPr>
              <a:t>12</a:t>
            </a:r>
            <a:r>
              <a:rPr kumimoji="0" lang="ja-JP" altLang="en-US" sz="1400" kern="0">
                <a:solidFill>
                  <a:srgbClr val="0D0D0D"/>
                </a:solidFill>
                <a:latin typeface="Meiryo"/>
                <a:ea typeface="Meiryo"/>
              </a:rPr>
              <a:t>時間を広告掲載調整時間とします。</a:t>
            </a:r>
            <a:br>
              <a:rPr lang="en-US" altLang="ja-JP" sz="1400" kern="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　　</a:t>
            </a:r>
            <a:r>
              <a:rPr kumimoji="0" lang="en-US" altLang="ja-JP" sz="1400" kern="0">
                <a:solidFill>
                  <a:srgbClr val="0D0D0D"/>
                </a:solidFill>
                <a:latin typeface="Meiryo"/>
                <a:ea typeface="Meiryo"/>
              </a:rPr>
              <a:t>	</a:t>
            </a:r>
            <a:r>
              <a:rPr kumimoji="0" lang="ja-JP" altLang="en-US" sz="1400" kern="0">
                <a:solidFill>
                  <a:srgbClr val="0D0D0D"/>
                </a:solidFill>
                <a:latin typeface="Meiryo"/>
                <a:ea typeface="Meiryo"/>
              </a:rPr>
              <a:t>ただし、以下の（</a:t>
            </a:r>
            <a:r>
              <a:rPr kumimoji="0" lang="en-US" altLang="ja-JP" sz="1400" kern="0">
                <a:solidFill>
                  <a:srgbClr val="0D0D0D"/>
                </a:solidFill>
                <a:latin typeface="Meiryo"/>
                <a:ea typeface="Meiryo"/>
              </a:rPr>
              <a:t>2</a:t>
            </a:r>
            <a:r>
              <a:rPr kumimoji="0" lang="ja-JP" altLang="en-US" sz="1400" kern="0">
                <a:solidFill>
                  <a:srgbClr val="0D0D0D"/>
                </a:solidFill>
                <a:latin typeface="Meiryo"/>
                <a:ea typeface="Meiryo"/>
              </a:rPr>
              <a:t>）（</a:t>
            </a:r>
            <a:r>
              <a:rPr kumimoji="0" lang="en-US" altLang="ja-JP" sz="1400" kern="0">
                <a:solidFill>
                  <a:srgbClr val="0D0D0D"/>
                </a:solidFill>
                <a:latin typeface="Meiryo"/>
                <a:ea typeface="Meiryo"/>
              </a:rPr>
              <a:t>3</a:t>
            </a:r>
            <a:r>
              <a:rPr kumimoji="0" lang="ja-JP" altLang="en-US" sz="1400" kern="0">
                <a:solidFill>
                  <a:srgbClr val="0D0D0D"/>
                </a:solidFill>
                <a:latin typeface="Meiryo"/>
                <a:ea typeface="Meiryo"/>
              </a:rPr>
              <a:t>）に該当する場合は、その定めに従います。</a:t>
            </a:r>
            <a:br>
              <a:rPr lang="en-US" altLang="ja-JP" sz="1400" kern="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a:t>
            </a:r>
            <a:r>
              <a:rPr kumimoji="0" lang="en-US" altLang="ja-JP" sz="1400" kern="0">
                <a:solidFill>
                  <a:srgbClr val="0D0D0D"/>
                </a:solidFill>
                <a:latin typeface="Meiryo"/>
                <a:ea typeface="Meiryo"/>
              </a:rPr>
              <a:t>2</a:t>
            </a:r>
            <a:r>
              <a:rPr kumimoji="0" lang="ja-JP" altLang="en-US" sz="1400" kern="0">
                <a:solidFill>
                  <a:srgbClr val="0D0D0D"/>
                </a:solidFill>
                <a:latin typeface="Meiryo"/>
                <a:ea typeface="Meiryo"/>
              </a:rPr>
              <a:t>）</a:t>
            </a:r>
            <a:r>
              <a:rPr kumimoji="0" lang="en-US" altLang="ja-JP" sz="1400" kern="0">
                <a:solidFill>
                  <a:srgbClr val="0D0D0D"/>
                </a:solidFill>
                <a:latin typeface="Meiryo"/>
                <a:ea typeface="Meiryo"/>
              </a:rPr>
              <a:t>	</a:t>
            </a:r>
            <a:r>
              <a:rPr kumimoji="0" lang="ja-JP" altLang="en-US" sz="1400" kern="0">
                <a:solidFill>
                  <a:srgbClr val="0D0D0D"/>
                </a:solidFill>
                <a:latin typeface="Meiryo"/>
                <a:ea typeface="Meiryo"/>
              </a:rPr>
              <a:t>広告掲載開始日が営業日以外の場合、当該広告の掲載開始時間から、翌営業日の正午までを広告掲載調整時間とします。</a:t>
            </a:r>
            <a:br>
              <a:rPr lang="en-US" altLang="ja-JP" sz="1400" kern="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a:t>
            </a:r>
            <a:r>
              <a:rPr kumimoji="0" lang="en-US" altLang="ja-JP" sz="1400" kern="0">
                <a:solidFill>
                  <a:srgbClr val="0D0D0D"/>
                </a:solidFill>
                <a:latin typeface="Meiryo"/>
                <a:ea typeface="Meiryo"/>
              </a:rPr>
              <a:t>3</a:t>
            </a:r>
            <a:r>
              <a:rPr kumimoji="0" lang="ja-JP" altLang="en-US" sz="1400" kern="0">
                <a:solidFill>
                  <a:srgbClr val="0D0D0D"/>
                </a:solidFill>
                <a:latin typeface="Meiryo"/>
                <a:ea typeface="Meiryo"/>
              </a:rPr>
              <a:t>）</a:t>
            </a:r>
            <a:r>
              <a:rPr kumimoji="0" lang="en-US" altLang="ja-JP" sz="1400" kern="0">
                <a:solidFill>
                  <a:srgbClr val="0D0D0D"/>
                </a:solidFill>
                <a:latin typeface="Meiryo"/>
                <a:ea typeface="Meiryo"/>
              </a:rPr>
              <a:t>	</a:t>
            </a:r>
            <a:r>
              <a:rPr kumimoji="0" lang="ja-JP" altLang="en-US" sz="1400" kern="0">
                <a:solidFill>
                  <a:srgbClr val="0D0D0D"/>
                </a:solidFill>
                <a:latin typeface="Meiryo"/>
                <a:ea typeface="Meiryo"/>
              </a:rPr>
              <a:t>広告の総掲載予定時間が</a:t>
            </a:r>
            <a:r>
              <a:rPr kumimoji="0" lang="en-US" altLang="ja-JP" sz="1400" kern="0">
                <a:solidFill>
                  <a:srgbClr val="0D0D0D"/>
                </a:solidFill>
                <a:latin typeface="Meiryo"/>
                <a:ea typeface="Meiryo"/>
              </a:rPr>
              <a:t>12</a:t>
            </a:r>
            <a:r>
              <a:rPr kumimoji="0" lang="ja-JP" altLang="en-US" sz="1400" kern="0">
                <a:solidFill>
                  <a:srgbClr val="0D0D0D"/>
                </a:solidFill>
                <a:latin typeface="Meiryo"/>
                <a:ea typeface="Meiryo"/>
              </a:rPr>
              <a:t>時間未満の場合、総掲載予定時間の</a:t>
            </a:r>
            <a:r>
              <a:rPr kumimoji="0" lang="en-US" altLang="ja-JP" sz="1400" kern="0">
                <a:solidFill>
                  <a:srgbClr val="0D0D0D"/>
                </a:solidFill>
                <a:latin typeface="Meiryo"/>
                <a:ea typeface="Meiryo"/>
              </a:rPr>
              <a:t>10</a:t>
            </a:r>
            <a:r>
              <a:rPr kumimoji="0" lang="ja-JP" altLang="en-US" sz="1400" kern="0">
                <a:solidFill>
                  <a:srgbClr val="0D0D0D"/>
                </a:solidFill>
                <a:latin typeface="Meiryo"/>
                <a:ea typeface="Meiryo"/>
              </a:rPr>
              <a:t>％にあたる時間を上限に広告掲載調整時間とします。</a:t>
            </a:r>
            <a:endParaRPr kumimoji="0" lang="en-US" altLang="ja-JP" sz="1400" kern="0">
              <a:solidFill>
                <a:srgbClr val="0D0D0D"/>
              </a:solidFill>
              <a:latin typeface="Meiryo"/>
              <a:ea typeface="Meiryo"/>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endParaRPr kumimoji="0" lang="en-US" altLang="ja-JP" sz="1400" kern="0">
              <a:solidFill>
                <a:srgbClr val="0D0D0D"/>
              </a:solidFill>
              <a:latin typeface="Meiryo" panose="020B0604030504040204" pitchFamily="34" charset="-128"/>
              <a:ea typeface="Meiryo" panose="020B0604030504040204" pitchFamily="34" charset="-128"/>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枠購入型、時間帯ジャック購入型の商品について</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lang="ja-JP" altLang="en-US" sz="1400" b="0" i="0">
                <a:solidFill>
                  <a:srgbClr val="0D0D0D"/>
                </a:solidFill>
                <a:effectLst/>
                <a:latin typeface="Hiragino Kaku Gothic Pro"/>
              </a:rPr>
              <a:t>セールスシートの「商品一覧」ページ、「時間帯ジャック価格表」ページに記載の「想定ビューアブルインプレッション」は広告視聴数の目安です。結果として下回る場合があります。</a:t>
            </a:r>
            <a:endParaRPr lang="en-US" altLang="ja-JP" sz="1400" b="0" i="0">
              <a:solidFill>
                <a:srgbClr val="0D0D0D"/>
              </a:solidFill>
              <a:effectLst/>
              <a:latin typeface="Hiragino Kaku Gothic Pro"/>
            </a:endParaRPr>
          </a:p>
          <a:p>
            <a:pPr marL="742950" lvl="1" indent="-285750">
              <a:lnSpc>
                <a:spcPct val="120000"/>
              </a:lnSpc>
              <a:spcAft>
                <a:spcPts val="600"/>
              </a:spcAft>
              <a:buFont typeface="Wingdings" pitchFamily="2" charset="2"/>
              <a:buChar char="n"/>
              <a:defRPr/>
            </a:pPr>
            <a:r>
              <a:rPr kumimoji="0" lang="ja-JP" altLang="en-US" sz="1400" b="0" i="0" u="none" strike="noStrike" kern="0" cap="none" spc="0" normalizeH="0" baseline="0" noProof="0">
                <a:ln>
                  <a:noFill/>
                </a:ln>
                <a:solidFill>
                  <a:srgbClr val="0D0D0D"/>
                </a:solidFill>
                <a:effectLst/>
                <a:uLnTx/>
                <a:uFillTx/>
                <a:latin typeface="Meiryo"/>
                <a:ea typeface="Meiryo"/>
              </a:rPr>
              <a:t>ユーザーが当該広告の非表示設定を実施した場合など、</a:t>
            </a:r>
            <a:r>
              <a:rPr kumimoji="0" lang="ja-JP" altLang="en-US" sz="1400" kern="0">
                <a:solidFill>
                  <a:srgbClr val="0D0D0D"/>
                </a:solidFill>
                <a:latin typeface="Meiryo"/>
                <a:ea typeface="Meiryo"/>
              </a:rPr>
              <a:t>ディスプレイ広告（運用型）を含めた</a:t>
            </a:r>
            <a:r>
              <a:rPr kumimoji="0" lang="ja-JP" altLang="en-US" sz="1400" b="0" i="0" u="none" strike="noStrike" kern="0" cap="none" spc="0" normalizeH="0" baseline="0" noProof="0">
                <a:ln>
                  <a:noFill/>
                </a:ln>
                <a:solidFill>
                  <a:srgbClr val="0D0D0D"/>
                </a:solidFill>
                <a:effectLst/>
                <a:uLnTx/>
                <a:uFillTx/>
                <a:latin typeface="Meiryo"/>
                <a:ea typeface="Meiryo"/>
              </a:rPr>
              <a:t>他社の広告配信設定の状況により、</a:t>
            </a:r>
            <a:r>
              <a:rPr kumimoji="0" lang="en-US" altLang="ja-JP" sz="1400" b="0" i="0" u="none" strike="noStrike" kern="0" cap="none" spc="0" normalizeH="0" baseline="0" noProof="0">
                <a:ln>
                  <a:noFill/>
                </a:ln>
                <a:solidFill>
                  <a:srgbClr val="0D0D0D"/>
                </a:solidFill>
                <a:effectLst/>
                <a:uLnTx/>
                <a:uFillTx/>
                <a:latin typeface="Meiryo"/>
                <a:ea typeface="Meiryo"/>
              </a:rPr>
              <a:t>SOV100</a:t>
            </a:r>
            <a:r>
              <a:rPr kumimoji="0" lang="ja-JP" altLang="en-US" sz="1400" kern="0">
                <a:solidFill>
                  <a:srgbClr val="0D0D0D"/>
                </a:solidFill>
                <a:latin typeface="Meiryo"/>
                <a:ea typeface="Meiryo"/>
              </a:rPr>
              <a:t>％</a:t>
            </a:r>
            <a:r>
              <a:rPr kumimoji="0" lang="ja-JP" altLang="en-US" sz="1400" b="0" i="0" u="none" strike="noStrike" kern="0" cap="none" spc="0" normalizeH="0" baseline="0" noProof="0">
                <a:ln>
                  <a:noFill/>
                </a:ln>
                <a:solidFill>
                  <a:srgbClr val="0D0D0D"/>
                </a:solidFill>
                <a:effectLst/>
                <a:uLnTx/>
                <a:uFillTx/>
                <a:latin typeface="Meiryo"/>
                <a:ea typeface="Meiryo"/>
              </a:rPr>
              <a:t>配信の購入の場合でも他社の広告が配信される場合があります。</a:t>
            </a:r>
            <a:endParaRPr kumimoji="0" lang="en-US" altLang="ja-JP" sz="1400" b="0" i="0" u="none" strike="noStrike" kern="0" cap="none" spc="0" normalizeH="0" baseline="0" noProof="0">
              <a:ln>
                <a:noFill/>
              </a:ln>
              <a:solidFill>
                <a:srgbClr val="0D0D0D"/>
              </a:solidFill>
              <a:effectLst/>
              <a:uLnTx/>
              <a:uFillTx/>
              <a:latin typeface="Meiryo"/>
              <a:ea typeface="Meiryo"/>
            </a:endParaRPr>
          </a:p>
          <a:p>
            <a:pPr marL="285750" indent="-285750">
              <a:lnSpc>
                <a:spcPct val="120000"/>
              </a:lnSpc>
              <a:spcAft>
                <a:spcPts val="600"/>
              </a:spcAft>
              <a:buFont typeface="Wingdings" pitchFamily="2" charset="2"/>
              <a:buChar char="n"/>
              <a:defRPr/>
            </a:pPr>
            <a:endParaRPr kumimoji="0" lang="en-US" altLang="ja-JP" sz="1400" kern="0">
              <a:solidFill>
                <a:srgbClr val="0D0D0D"/>
              </a:solidFill>
              <a:latin typeface="Meiryo" panose="020B0604030504040204" pitchFamily="34" charset="-128"/>
              <a:ea typeface="Meiryo" panose="020B0604030504040204" pitchFamily="34" charset="-128"/>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sz="1400" b="0" i="0" u="none" strike="noStrike" kern="0" cap="none" spc="0" normalizeH="0" baseline="0" noProof="0">
                <a:ln>
                  <a:noFill/>
                </a:ln>
                <a:solidFill>
                  <a:srgbClr val="0D0D0D"/>
                </a:solidFill>
                <a:effectLst/>
                <a:uLnTx/>
                <a:uFillTx/>
                <a:latin typeface="Meiryo"/>
                <a:ea typeface="Meiryo"/>
                <a:cs typeface="+mn-lt"/>
              </a:rPr>
              <a:t>資料やツールに明示されている場合を除き、表示</a:t>
            </a:r>
            <a:r>
              <a:rPr kumimoji="0" lang="ja-JP" sz="1400" kern="0">
                <a:solidFill>
                  <a:srgbClr val="0D0D0D"/>
                </a:solidFill>
                <a:latin typeface="Meiryo"/>
                <a:ea typeface="Meiryo"/>
                <a:cs typeface="+mn-lt"/>
              </a:rPr>
              <a:t>金額</a:t>
            </a:r>
            <a:r>
              <a:rPr kumimoji="0" lang="ja-JP" sz="1400" b="0" i="0" u="none" strike="noStrike" kern="0" cap="none" spc="0" normalizeH="0" baseline="0" noProof="0">
                <a:ln>
                  <a:noFill/>
                </a:ln>
                <a:solidFill>
                  <a:srgbClr val="0D0D0D"/>
                </a:solidFill>
                <a:effectLst/>
                <a:uLnTx/>
                <a:uFillTx/>
                <a:latin typeface="Meiryo"/>
                <a:ea typeface="Meiryo"/>
                <a:cs typeface="+mn-lt"/>
              </a:rPr>
              <a:t>は</a:t>
            </a:r>
            <a:r>
              <a:rPr kumimoji="0" lang="ja-JP" sz="1400" kern="0">
                <a:solidFill>
                  <a:srgbClr val="0D0D0D"/>
                </a:solidFill>
                <a:latin typeface="Meiryo"/>
                <a:ea typeface="Meiryo"/>
                <a:cs typeface="+mn-lt"/>
              </a:rPr>
              <a:t>消費税を含んで</a:t>
            </a:r>
            <a:r>
              <a:rPr kumimoji="0" lang="ja-JP" sz="1400" b="0" i="0" u="none" strike="noStrike" kern="0" cap="none" spc="0" normalizeH="0" baseline="0" noProof="0">
                <a:ln>
                  <a:noFill/>
                </a:ln>
                <a:solidFill>
                  <a:srgbClr val="0D0D0D"/>
                </a:solidFill>
                <a:effectLst/>
                <a:uLnTx/>
                <a:uFillTx/>
                <a:latin typeface="Meiryo"/>
                <a:ea typeface="Meiryo"/>
                <a:cs typeface="+mn-lt"/>
              </a:rPr>
              <a:t>おり</a:t>
            </a:r>
            <a:r>
              <a:rPr kumimoji="0" lang="ja-JP" sz="1400" kern="0">
                <a:solidFill>
                  <a:srgbClr val="0D0D0D"/>
                </a:solidFill>
                <a:latin typeface="Meiryo"/>
                <a:ea typeface="Meiryo"/>
                <a:cs typeface="+mn-lt"/>
              </a:rPr>
              <a:t>ません</a:t>
            </a:r>
            <a:r>
              <a:rPr kumimoji="0" lang="ja-JP" sz="1400" b="0" i="0" u="none" strike="noStrike" kern="0" cap="none" spc="0" normalizeH="0" baseline="0" noProof="0">
                <a:ln>
                  <a:noFill/>
                </a:ln>
                <a:solidFill>
                  <a:srgbClr val="0D0D0D"/>
                </a:solidFill>
                <a:effectLst/>
                <a:uLnTx/>
                <a:uFillTx/>
                <a:latin typeface="Meiryo"/>
                <a:ea typeface="Meiryo"/>
                <a:cs typeface="+mn-lt"/>
              </a:rPr>
              <a:t>。</a:t>
            </a:r>
            <a:endParaRPr kumimoji="0" lang="en-US" sz="1400" b="0" i="0" u="none" strike="noStrike" kern="0" cap="none" spc="0" normalizeH="0" baseline="0" noProof="0">
              <a:ln>
                <a:noFill/>
              </a:ln>
              <a:solidFill>
                <a:srgbClr val="0D0D0D"/>
              </a:solidFill>
              <a:effectLst/>
              <a:uLnTx/>
              <a:uFillTx/>
              <a:latin typeface="Meiryo"/>
              <a:ea typeface="Meiryo"/>
              <a:cs typeface="+mn-lt"/>
            </a:endParaRPr>
          </a:p>
        </p:txBody>
      </p:sp>
    </p:spTree>
    <p:extLst>
      <p:ext uri="{BB962C8B-B14F-4D97-AF65-F5344CB8AC3E}">
        <p14:creationId xmlns:p14="http://schemas.microsoft.com/office/powerpoint/2010/main" val="73995486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3">
            <a:extLst>
              <a:ext uri="{FF2B5EF4-FFF2-40B4-BE49-F238E27FC236}">
                <a16:creationId xmlns:a16="http://schemas.microsoft.com/office/drawing/2014/main" id="{14622854-41A4-C850-FECA-59D2CF5AB77C}"/>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B732959F-B856-AD2E-A2B6-1BA0908F9E2A}"/>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よくあるお問い合わせ</a:t>
            </a:r>
            <a:endParaRPr kumimoji="1" lang="ja-JP" altLang="en-US"/>
          </a:p>
        </p:txBody>
      </p:sp>
      <p:sp>
        <p:nvSpPr>
          <p:cNvPr id="5" name="テキスト ボックス 4">
            <a:extLst>
              <a:ext uri="{FF2B5EF4-FFF2-40B4-BE49-F238E27FC236}">
                <a16:creationId xmlns:a16="http://schemas.microsoft.com/office/drawing/2014/main" id="{0491951F-F2F6-AB55-BB4C-91A476AACCFD}"/>
              </a:ext>
            </a:extLst>
          </p:cNvPr>
          <p:cNvSpPr txBox="1"/>
          <p:nvPr/>
        </p:nvSpPr>
        <p:spPr>
          <a:xfrm>
            <a:off x="479425" y="1089025"/>
            <a:ext cx="11233150" cy="918713"/>
          </a:xfrm>
          <a:prstGeom prst="rect">
            <a:avLst/>
          </a:prstGeom>
          <a:noFill/>
        </p:spPr>
        <p:txBody>
          <a:bodyPr wrap="square" lIns="0" tIns="0" rIns="0" bIns="0" rtlCol="0">
            <a:spAutoFit/>
          </a:bodyPr>
          <a:lstStyle/>
          <a:p>
            <a:pPr marR="0" lvl="0" algn="l" defTabSz="914400" rtl="0" eaLnBrk="1" fontAlgn="auto" latinLnBrk="0" hangingPunct="1">
              <a:lnSpc>
                <a:spcPct val="120000"/>
              </a:lnSpc>
              <a:spcBef>
                <a:spcPts val="0"/>
              </a:spcBef>
              <a:spcAft>
                <a:spcPts val="600"/>
              </a:spcAft>
              <a:buClrTx/>
              <a:buSzTx/>
              <a:tabLst/>
              <a:defRPr/>
            </a:pPr>
            <a:r>
              <a:rPr kumimoji="0" lang="ja-JP" altLang="en-US" sz="1400" kern="0">
                <a:solidFill>
                  <a:srgbClr val="0D0D0D"/>
                </a:solidFill>
                <a:latin typeface="Meiryo" panose="020B0604030504040204" pitchFamily="34" charset="-128"/>
                <a:ea typeface="Meiryo" panose="020B0604030504040204" pitchFamily="34" charset="-128"/>
              </a:rPr>
              <a:t>よくあるお問い合わせのみ記載しております。ヘルプ、サポート窓口も併せてご利用ください。</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anose="05000000000000000000" pitchFamily="2" charset="2"/>
              <a:buChar char="n"/>
              <a:defRPr/>
            </a:pPr>
            <a:r>
              <a:rPr kumimoji="0" lang="en-US" altLang="ja-JP" sz="1400" kern="0">
                <a:solidFill>
                  <a:srgbClr val="0D0D0D"/>
                </a:solidFill>
                <a:latin typeface="Meiryo" panose="020B0604030504040204" pitchFamily="34" charset="-128"/>
                <a:ea typeface="Meiryo" panose="020B0604030504040204" pitchFamily="34" charset="-128"/>
              </a:rPr>
              <a:t>Yahoo!</a:t>
            </a:r>
            <a:r>
              <a:rPr kumimoji="0" lang="ja-JP" altLang="en-US" sz="1400" kern="0">
                <a:solidFill>
                  <a:srgbClr val="0D0D0D"/>
                </a:solidFill>
                <a:latin typeface="Meiryo" panose="020B0604030504040204" pitchFamily="34" charset="-128"/>
                <a:ea typeface="Meiryo" panose="020B0604030504040204" pitchFamily="34" charset="-128"/>
              </a:rPr>
              <a:t>広告 ヘルプ</a:t>
            </a:r>
            <a:r>
              <a:rPr kumimoji="0" lang="en-US" altLang="ja-JP" sz="1400" kern="0">
                <a:solidFill>
                  <a:srgbClr val="0D0D0D"/>
                </a:solidFill>
                <a:latin typeface="Meiryo" panose="020B0604030504040204" pitchFamily="34" charset="-128"/>
                <a:ea typeface="Meiryo" panose="020B0604030504040204" pitchFamily="34" charset="-128"/>
              </a:rPr>
              <a:t>		</a:t>
            </a:r>
            <a:r>
              <a:rPr kumimoji="0" lang="en-US" altLang="ja-JP" sz="1400" kern="0">
                <a:solidFill>
                  <a:srgbClr val="000000">
                    <a:lumMod val="65000"/>
                    <a:lumOff val="35000"/>
                  </a:srgbClr>
                </a:solidFill>
                <a:latin typeface="Meiryo" panose="020B0604030504040204" pitchFamily="34" charset="-128"/>
                <a:ea typeface="Meiryo" panose="020B0604030504040204" pitchFamily="34" charset="-128"/>
                <a:hlinkClick r:id="rId4"/>
              </a:rPr>
              <a:t>https://ads-help.yahoo-net.jp/</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anose="05000000000000000000" pitchFamily="2" charset="2"/>
              <a:buChar char="n"/>
              <a:defRPr/>
            </a:pPr>
            <a:r>
              <a:rPr kumimoji="0" lang="en-US" altLang="ja-JP" sz="1400" kern="0">
                <a:solidFill>
                  <a:srgbClr val="0D0D0D"/>
                </a:solidFill>
                <a:latin typeface="Meiryo" panose="020B0604030504040204" pitchFamily="34" charset="-128"/>
                <a:ea typeface="Meiryo" panose="020B0604030504040204" pitchFamily="34" charset="-128"/>
              </a:rPr>
              <a:t>Yahoo!</a:t>
            </a:r>
            <a:r>
              <a:rPr kumimoji="0" lang="ja-JP" altLang="en-US" sz="1400" kern="0">
                <a:solidFill>
                  <a:srgbClr val="0D0D0D"/>
                </a:solidFill>
                <a:latin typeface="Meiryo" panose="020B0604030504040204" pitchFamily="34" charset="-128"/>
                <a:ea typeface="Meiryo" panose="020B0604030504040204" pitchFamily="34" charset="-128"/>
              </a:rPr>
              <a:t>広告 パートナーサポート</a:t>
            </a:r>
            <a:r>
              <a:rPr kumimoji="0" lang="en-US" altLang="ja-JP" sz="1400" kern="0">
                <a:solidFill>
                  <a:srgbClr val="0D0D0D"/>
                </a:solidFill>
                <a:latin typeface="Meiryo" panose="020B0604030504040204" pitchFamily="34" charset="-128"/>
                <a:ea typeface="Meiryo" panose="020B0604030504040204" pitchFamily="34" charset="-128"/>
              </a:rPr>
              <a:t>	</a:t>
            </a:r>
            <a:r>
              <a:rPr kumimoji="0" lang="en-US" altLang="ja-JP" sz="1400" kern="0">
                <a:solidFill>
                  <a:srgbClr val="000000">
                    <a:lumMod val="65000"/>
                    <a:lumOff val="35000"/>
                  </a:srgbClr>
                </a:solidFill>
                <a:latin typeface="Meiryo" panose="020B0604030504040204" pitchFamily="34" charset="-128"/>
                <a:ea typeface="Meiryo" panose="020B0604030504040204" pitchFamily="34" charset="-128"/>
                <a:hlinkClick r:id="rId5"/>
              </a:rPr>
              <a:t>https://portal.yadui.business.yahoo.co.jp/agencyportal/873315/</a:t>
            </a:r>
            <a:endParaRPr kumimoji="0" lang="en-US" altLang="ja-JP" sz="1400" kern="0">
              <a:solidFill>
                <a:srgbClr val="000000">
                  <a:lumMod val="65000"/>
                  <a:lumOff val="35000"/>
                </a:srgbClr>
              </a:solidFill>
              <a:latin typeface="Meiryo" panose="020B0604030504040204" pitchFamily="34" charset="-128"/>
              <a:ea typeface="Meiryo" panose="020B0604030504040204" pitchFamily="34" charset="-128"/>
            </a:endParaRPr>
          </a:p>
        </p:txBody>
      </p:sp>
      <p:graphicFrame>
        <p:nvGraphicFramePr>
          <p:cNvPr id="6" name="表 4">
            <a:extLst>
              <a:ext uri="{FF2B5EF4-FFF2-40B4-BE49-F238E27FC236}">
                <a16:creationId xmlns:a16="http://schemas.microsoft.com/office/drawing/2014/main" id="{B008CDA1-43ED-8299-12A4-CC1497BA7BB4}"/>
              </a:ext>
            </a:extLst>
          </p:cNvPr>
          <p:cNvGraphicFramePr>
            <a:graphicFrameLocks noGrp="1"/>
          </p:cNvGraphicFramePr>
          <p:nvPr/>
        </p:nvGraphicFramePr>
        <p:xfrm>
          <a:off x="479425" y="2567278"/>
          <a:ext cx="11233150" cy="3733800"/>
        </p:xfrm>
        <a:graphic>
          <a:graphicData uri="http://schemas.openxmlformats.org/drawingml/2006/table">
            <a:tbl>
              <a:tblPr firstRow="1" bandRow="1">
                <a:tableStyleId>{5C22544A-7EE6-4342-B048-85BDC9FD1C3A}</a:tableStyleId>
              </a:tblPr>
              <a:tblGrid>
                <a:gridCol w="394530">
                  <a:extLst>
                    <a:ext uri="{9D8B030D-6E8A-4147-A177-3AD203B41FA5}">
                      <a16:colId xmlns:a16="http://schemas.microsoft.com/office/drawing/2014/main" val="4185285779"/>
                    </a:ext>
                  </a:extLst>
                </a:gridCol>
                <a:gridCol w="10838620">
                  <a:extLst>
                    <a:ext uri="{9D8B030D-6E8A-4147-A177-3AD203B41FA5}">
                      <a16:colId xmlns:a16="http://schemas.microsoft.com/office/drawing/2014/main" val="1625250384"/>
                    </a:ext>
                  </a:extLst>
                </a:gridCol>
              </a:tblGrid>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ja-JP" altLang="en-US" sz="1400" b="1">
                          <a:solidFill>
                            <a:srgbClr val="0D0D0D"/>
                          </a:solidFill>
                          <a:latin typeface="メイリオ" panose="020B0604030504040204" pitchFamily="50" charset="-128"/>
                          <a:ea typeface="メイリオ" panose="020B0604030504040204" pitchFamily="50" charset="-128"/>
                        </a:rPr>
                        <a:t>ディスプレイ広告（予約型）の導入事例を教えてください。</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3991257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a:solidFill>
                            <a:srgbClr val="0D0D0D"/>
                          </a:solidFill>
                          <a:latin typeface="メイリオ" panose="020B0604030504040204" pitchFamily="50" charset="-128"/>
                          <a:ea typeface="メイリオ" panose="020B0604030504040204" pitchFamily="50" charset="-128"/>
                        </a:rPr>
                        <a:t>エージェンシーポータルに資料をご用意しております。広告活用のための資料もご用意しておりますのでご確認ください。</a:t>
                      </a:r>
                      <a:endParaRPr kumimoji="1" lang="en-US" altLang="ja-JP" sz="140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ディスプレイ広告（予約型）販促情報一覧</a:t>
                      </a:r>
                      <a:br>
                        <a:rPr kumimoji="1" lang="en-US" altLang="ja-JP" sz="1400">
                          <a:solidFill>
                            <a:srgbClr val="0D0D0D"/>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6"/>
                        </a:rPr>
                        <a:t>https://portal.yadui.business.yahoo.co.jp/agencyportal/30335704/</a:t>
                      </a:r>
                      <a:endParaRPr kumimoji="1" lang="ja-JP" altLang="en-US" sz="1400">
                        <a:solidFill>
                          <a:srgbClr val="0D0D0D"/>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5495353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r>
                        <a:rPr kumimoji="1" lang="ja-JP" altLang="en-US" sz="1400" b="1">
                          <a:solidFill>
                            <a:srgbClr val="0D0D0D"/>
                          </a:solidFill>
                          <a:latin typeface="メイリオ" panose="020B0604030504040204" pitchFamily="50" charset="-128"/>
                          <a:ea typeface="メイリオ" panose="020B0604030504040204" pitchFamily="50" charset="-128"/>
                        </a:rPr>
                        <a:t>○○という内容の広告は掲載できますか？</a:t>
                      </a:r>
                    </a:p>
                  </a:txBody>
                  <a:tcPr anchor="ctr">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18023675"/>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a:solidFill>
                            <a:srgbClr val="0D0D0D"/>
                          </a:solidFill>
                          <a:latin typeface="メイリオ" panose="020B0604030504040204" pitchFamily="50" charset="-128"/>
                          <a:ea typeface="メイリオ" panose="020B0604030504040204" pitchFamily="50" charset="-128"/>
                        </a:rPr>
                        <a:t>プロモーション内容や広告リンク先も含めて掲載制限、販売制限、広告掲載基準に該当、違反しないかご確認ください。判断に迷う場合は依頼フォームよりご確認ください。</a:t>
                      </a:r>
                      <a:endParaRPr kumimoji="1" lang="en-US" altLang="ja-JP" sz="140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掲載制限カテゴリー確認依頼フォーム</a:t>
                      </a:r>
                      <a:br>
                        <a:rPr kumimoji="1" lang="en-US" altLang="ja-JP" sz="1400">
                          <a:solidFill>
                            <a:srgbClr val="595959"/>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7"/>
                        </a:rPr>
                        <a:t>https://form-business.yahoo.co.jp/claris/enqueteForm?inquiry_type=placement_restrictions</a:t>
                      </a:r>
                      <a:endParaRPr kumimoji="1" lang="en-US" altLang="ja-JP" sz="1400">
                        <a:solidFill>
                          <a:srgbClr val="595959"/>
                        </a:solidFill>
                        <a:latin typeface="メイリオ" panose="020B0604030504040204" pitchFamily="50" charset="-128"/>
                        <a:ea typeface="+mn-ea"/>
                      </a:endParaRPr>
                    </a:p>
                    <a:p>
                      <a:pPr marL="285750" indent="-285750">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ディスプレイ広告（予約型） 入稿前審査依頼フォーム</a:t>
                      </a:r>
                      <a:br>
                        <a:rPr kumimoji="1" lang="en-US" altLang="ja-JP" sz="1400">
                          <a:solidFill>
                            <a:srgbClr val="595959"/>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8"/>
                        </a:rPr>
                        <a:t>https://form-business.yahoo.co.jp/claris/enqueteForm?inquiry_type=guaranteed_review</a:t>
                      </a:r>
                      <a:endParaRPr kumimoji="1" lang="ja-JP" altLang="en-US" sz="1400">
                        <a:solidFill>
                          <a:srgbClr val="595959"/>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157311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r>
                        <a:rPr kumimoji="1" lang="ja-JP" altLang="en-US" sz="1400" b="1">
                          <a:solidFill>
                            <a:srgbClr val="0D0D0D"/>
                          </a:solidFill>
                          <a:latin typeface="メイリオ" panose="020B0604030504040204" pitchFamily="50" charset="-128"/>
                          <a:ea typeface="メイリオ" panose="020B0604030504040204" pitchFamily="50" charset="-128"/>
                        </a:rPr>
                        <a:t>キャンペーン作成で商品の掲載期間の途中から先の日付が選択できません。</a:t>
                      </a:r>
                    </a:p>
                  </a:txBody>
                  <a:tcPr anchor="ctr">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59265478"/>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a:solidFill>
                            <a:srgbClr val="0D0D0D"/>
                          </a:solidFill>
                          <a:latin typeface="メイリオ" panose="020B0604030504040204" pitchFamily="50" charset="-128"/>
                          <a:ea typeface="メイリオ" panose="020B0604030504040204" pitchFamily="50" charset="-128"/>
                        </a:rPr>
                        <a:t>商品の掲載期間が半年の場合、在庫確認・シミュレーションの実行日から起算して</a:t>
                      </a:r>
                      <a:r>
                        <a:rPr kumimoji="1" lang="en-US" altLang="ja-JP" sz="1400">
                          <a:solidFill>
                            <a:srgbClr val="0D0D0D"/>
                          </a:solidFill>
                          <a:latin typeface="メイリオ" panose="020B0604030504040204" pitchFamily="50" charset="-128"/>
                          <a:ea typeface="メイリオ" panose="020B0604030504040204" pitchFamily="50" charset="-128"/>
                        </a:rPr>
                        <a:t>181</a:t>
                      </a:r>
                      <a:r>
                        <a:rPr kumimoji="1" lang="ja-JP" altLang="en-US" sz="1400">
                          <a:solidFill>
                            <a:srgbClr val="0D0D0D"/>
                          </a:solidFill>
                          <a:latin typeface="メイリオ" panose="020B0604030504040204" pitchFamily="50" charset="-128"/>
                          <a:ea typeface="メイリオ" panose="020B0604030504040204" pitchFamily="50" charset="-128"/>
                        </a:rPr>
                        <a:t>日目以降の日付は指定できず、在庫は確認できません。また、</a:t>
                      </a:r>
                      <a:r>
                        <a:rPr kumimoji="1" lang="en-US" altLang="ja-JP" sz="1400">
                          <a:solidFill>
                            <a:srgbClr val="0D0D0D"/>
                          </a:solidFill>
                          <a:latin typeface="メイリオ" panose="020B0604030504040204" pitchFamily="50" charset="-128"/>
                          <a:ea typeface="メイリオ" panose="020B0604030504040204" pitchFamily="50" charset="-128"/>
                        </a:rPr>
                        <a:t>181</a:t>
                      </a:r>
                      <a:r>
                        <a:rPr kumimoji="1" lang="ja-JP" altLang="en-US" sz="1400">
                          <a:solidFill>
                            <a:srgbClr val="0D0D0D"/>
                          </a:solidFill>
                          <a:latin typeface="メイリオ" panose="020B0604030504040204" pitchFamily="50" charset="-128"/>
                          <a:ea typeface="メイリオ" panose="020B0604030504040204" pitchFamily="50" charset="-128"/>
                        </a:rPr>
                        <a:t>日目以降の予約もできません。在庫確認・シミュレーションと予約のタイミングにご注意ください。</a:t>
                      </a:r>
                    </a:p>
                  </a:txBody>
                  <a:tcPr anchor="ctr">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4763252"/>
                  </a:ext>
                </a:extLst>
              </a:tr>
            </a:tbl>
          </a:graphicData>
        </a:graphic>
      </p:graphicFrame>
      <p:cxnSp>
        <p:nvCxnSpPr>
          <p:cNvPr id="8" name="直線コネクタ 7">
            <a:extLst>
              <a:ext uri="{FF2B5EF4-FFF2-40B4-BE49-F238E27FC236}">
                <a16:creationId xmlns:a16="http://schemas.microsoft.com/office/drawing/2014/main" id="{B8C248DF-2E44-15F5-F47D-58284CB64CAD}"/>
              </a:ext>
            </a:extLst>
          </p:cNvPr>
          <p:cNvCxnSpPr/>
          <p:nvPr/>
        </p:nvCxnSpPr>
        <p:spPr>
          <a:xfrm>
            <a:off x="479425" y="3683000"/>
            <a:ext cx="11233150" cy="0"/>
          </a:xfrm>
          <a:prstGeom prst="line">
            <a:avLst/>
          </a:prstGeom>
          <a:ln w="6350">
            <a:solidFill>
              <a:srgbClr val="00003E">
                <a:alpha val="10196"/>
              </a:srgb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E61B0998-DB37-55E6-3D6D-16485DC64BAC}"/>
              </a:ext>
            </a:extLst>
          </p:cNvPr>
          <p:cNvCxnSpPr/>
          <p:nvPr/>
        </p:nvCxnSpPr>
        <p:spPr>
          <a:xfrm>
            <a:off x="492125" y="5384800"/>
            <a:ext cx="11233150" cy="0"/>
          </a:xfrm>
          <a:prstGeom prst="line">
            <a:avLst/>
          </a:prstGeom>
          <a:ln w="6350">
            <a:solidFill>
              <a:srgbClr val="00003E">
                <a:alpha val="10196"/>
              </a:srgb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330876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00494A-B838-3378-1E75-F12432BE48D1}"/>
            </a:ext>
          </a:extLst>
        </p:cNvPr>
        <p:cNvGrpSpPr/>
        <p:nvPr/>
      </p:nvGrpSpPr>
      <p:grpSpPr>
        <a:xfrm>
          <a:off x="0" y="0"/>
          <a:ext cx="0" cy="0"/>
          <a:chOff x="0" y="0"/>
          <a:chExt cx="0" cy="0"/>
        </a:xfrm>
      </p:grpSpPr>
      <p:pic>
        <p:nvPicPr>
          <p:cNvPr id="9" name="図プレースホルダー 8" descr="アイコン&#10;&#10;自動的に生成された説明">
            <a:extLst>
              <a:ext uri="{FF2B5EF4-FFF2-40B4-BE49-F238E27FC236}">
                <a16:creationId xmlns:a16="http://schemas.microsoft.com/office/drawing/2014/main" id="{E396B359-999E-E0D6-6101-8785ED99135F}"/>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A5B0FDF9-4683-829C-F2B2-712F74C73CAC}"/>
              </a:ext>
            </a:extLst>
          </p:cNvPr>
          <p:cNvSpPr>
            <a:spLocks noGrp="1"/>
          </p:cNvSpPr>
          <p:nvPr>
            <p:ph type="body" sz="quarter" idx="10"/>
          </p:nvPr>
        </p:nvSpPr>
        <p:spPr/>
        <p:txBody>
          <a:bodyPr/>
          <a:lstStyle/>
          <a:p>
            <a:r>
              <a:rPr lang="ja-JP" altLang="en-US" dirty="0"/>
              <a:t>更新履歴</a:t>
            </a:r>
            <a:endParaRPr kumimoji="1" lang="ja-JP" altLang="en-US" dirty="0"/>
          </a:p>
        </p:txBody>
      </p:sp>
      <p:sp>
        <p:nvSpPr>
          <p:cNvPr id="11" name="テキスト プレースホルダー 3">
            <a:extLst>
              <a:ext uri="{FF2B5EF4-FFF2-40B4-BE49-F238E27FC236}">
                <a16:creationId xmlns:a16="http://schemas.microsoft.com/office/drawing/2014/main" id="{410CF7C8-DFD5-3752-0846-3B546234CEE5}"/>
              </a:ext>
            </a:extLst>
          </p:cNvPr>
          <p:cNvSpPr>
            <a:spLocks noGrp="1"/>
          </p:cNvSpPr>
          <p:nvPr>
            <p:ph type="body" sz="quarter" idx="12"/>
          </p:nvPr>
        </p:nvSpPr>
        <p:spPr>
          <a:xfrm>
            <a:off x="595671" y="81412"/>
            <a:ext cx="866756" cy="410840"/>
          </a:xfrm>
        </p:spPr>
        <p:txBody>
          <a:bodyPr/>
          <a:lstStyle/>
          <a:p>
            <a:pPr marL="0" indent="0">
              <a:buNone/>
            </a:pPr>
            <a:r>
              <a:rPr lang="ja-JP" altLang="en-US"/>
              <a:t>その他・注意事項</a:t>
            </a:r>
          </a:p>
        </p:txBody>
      </p:sp>
      <p:sp>
        <p:nvSpPr>
          <p:cNvPr id="3" name="テキスト ボックス 2">
            <a:extLst>
              <a:ext uri="{FF2B5EF4-FFF2-40B4-BE49-F238E27FC236}">
                <a16:creationId xmlns:a16="http://schemas.microsoft.com/office/drawing/2014/main" id="{97429393-8683-C819-CC50-FA0A7CA81E5F}"/>
              </a:ext>
            </a:extLst>
          </p:cNvPr>
          <p:cNvSpPr txBox="1"/>
          <p:nvPr/>
        </p:nvSpPr>
        <p:spPr>
          <a:xfrm>
            <a:off x="479425" y="1089025"/>
            <a:ext cx="11233150" cy="1035668"/>
          </a:xfrm>
          <a:prstGeom prst="rect">
            <a:avLst/>
          </a:prstGeom>
          <a:noFill/>
        </p:spPr>
        <p:txBody>
          <a:bodyPr wrap="square" lIns="0" tIns="0" rIns="0" bIns="0" rtlCol="0">
            <a:spAutoFit/>
          </a:bodyPr>
          <a:lstStyle/>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rgbClr val="0D0D0D"/>
                </a:solidFill>
                <a:latin typeface="Meiryo" panose="020B0604030504040204" pitchFamily="34" charset="-128"/>
                <a:ea typeface="Meiryo" panose="020B0604030504040204" pitchFamily="34" charset="-128"/>
              </a:rPr>
              <a:t>・</a:t>
            </a:r>
            <a:r>
              <a:rPr kumimoji="0" lang="en-US" altLang="ja-JP" sz="1400" kern="0" dirty="0">
                <a:solidFill>
                  <a:srgbClr val="0D0D0D"/>
                </a:solidFill>
                <a:latin typeface="Meiryo" panose="020B0604030504040204" pitchFamily="34" charset="-128"/>
                <a:ea typeface="Meiryo" panose="020B0604030504040204" pitchFamily="34" charset="-128"/>
              </a:rPr>
              <a:t>2025</a:t>
            </a:r>
            <a:r>
              <a:rPr kumimoji="0" lang="ja-JP" altLang="en-US" sz="1400" kern="0" dirty="0">
                <a:solidFill>
                  <a:srgbClr val="0D0D0D"/>
                </a:solidFill>
                <a:latin typeface="Meiryo" panose="020B0604030504040204" pitchFamily="34" charset="-128"/>
                <a:ea typeface="Meiryo" panose="020B0604030504040204" pitchFamily="34" charset="-128"/>
              </a:rPr>
              <a:t>年</a:t>
            </a:r>
            <a:r>
              <a:rPr kumimoji="0" lang="en-US" altLang="ja-JP" sz="1400" kern="0" dirty="0">
                <a:solidFill>
                  <a:srgbClr val="0D0D0D"/>
                </a:solidFill>
                <a:latin typeface="Meiryo" panose="020B0604030504040204" pitchFamily="34" charset="-128"/>
                <a:ea typeface="Meiryo" panose="020B0604030504040204" pitchFamily="34" charset="-128"/>
              </a:rPr>
              <a:t>6</a:t>
            </a:r>
            <a:r>
              <a:rPr kumimoji="0" lang="ja-JP" altLang="en-US" sz="1400" kern="0" dirty="0">
                <a:solidFill>
                  <a:srgbClr val="0D0D0D"/>
                </a:solidFill>
                <a:latin typeface="Meiryo" panose="020B0604030504040204" pitchFamily="34" charset="-128"/>
                <a:ea typeface="Meiryo" panose="020B0604030504040204" pitchFamily="34" charset="-128"/>
              </a:rPr>
              <a:t>月</a:t>
            </a:r>
            <a:r>
              <a:rPr kumimoji="0" lang="en-US" altLang="ja-JP" sz="1400" kern="0" dirty="0">
                <a:solidFill>
                  <a:srgbClr val="0D0D0D"/>
                </a:solidFill>
                <a:latin typeface="Meiryo" panose="020B0604030504040204" pitchFamily="34" charset="-128"/>
                <a:ea typeface="Meiryo" panose="020B0604030504040204" pitchFamily="34" charset="-128"/>
              </a:rPr>
              <a:t>27</a:t>
            </a:r>
            <a:r>
              <a:rPr kumimoji="0" lang="ja-JP" altLang="en-US" sz="1400" kern="0" dirty="0">
                <a:solidFill>
                  <a:srgbClr val="0D0D0D"/>
                </a:solidFill>
                <a:latin typeface="Meiryo" panose="020B0604030504040204" pitchFamily="34" charset="-128"/>
                <a:ea typeface="Meiryo" panose="020B0604030504040204" pitchFamily="34" charset="-128"/>
              </a:rPr>
              <a:t>日</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R="0" lvl="0" algn="l" defTabSz="914400" rtl="0" eaLnBrk="1" fontAlgn="auto" latinLnBrk="0" hangingPunct="1">
              <a:lnSpc>
                <a:spcPct val="120000"/>
              </a:lnSpc>
              <a:spcBef>
                <a:spcPts val="0"/>
              </a:spcBef>
              <a:spcAft>
                <a:spcPts val="600"/>
              </a:spcAft>
              <a:buClrTx/>
              <a:buSzTx/>
              <a:tabLst/>
              <a:defRPr/>
            </a:pPr>
            <a:r>
              <a:rPr kumimoji="0" lang="en-US" altLang="ja-JP" sz="1000" kern="0" dirty="0">
                <a:solidFill>
                  <a:srgbClr val="0D0D0D"/>
                </a:solidFill>
                <a:latin typeface="Meiryo" panose="020B0604030504040204" pitchFamily="34" charset="-128"/>
                <a:ea typeface="Meiryo" panose="020B0604030504040204" pitchFamily="34" charset="-128"/>
              </a:rPr>
              <a:t>P30</a:t>
            </a:r>
            <a:r>
              <a:rPr kumimoji="0" lang="ja-JP" altLang="en-US" sz="1000" kern="0" dirty="0">
                <a:solidFill>
                  <a:srgbClr val="0D0D0D"/>
                </a:solidFill>
                <a:latin typeface="Meiryo" panose="020B0604030504040204" pitchFamily="34" charset="-128"/>
                <a:ea typeface="Meiryo" panose="020B0604030504040204" pitchFamily="34" charset="-128"/>
              </a:rPr>
              <a:t>、</a:t>
            </a:r>
            <a:r>
              <a:rPr kumimoji="0" lang="en-US" altLang="ja-JP" sz="1000" kern="0" dirty="0">
                <a:solidFill>
                  <a:srgbClr val="0D0D0D"/>
                </a:solidFill>
                <a:latin typeface="Meiryo" panose="020B0604030504040204" pitchFamily="34" charset="-128"/>
                <a:ea typeface="Meiryo" panose="020B0604030504040204" pitchFamily="34" charset="-128"/>
              </a:rPr>
              <a:t>MD</a:t>
            </a:r>
            <a:r>
              <a:rPr kumimoji="0" lang="ja-JP" altLang="en-US" sz="1000" kern="0" dirty="0">
                <a:solidFill>
                  <a:srgbClr val="0D0D0D"/>
                </a:solidFill>
                <a:latin typeface="Meiryo" panose="020B0604030504040204" pitchFamily="34" charset="-128"/>
                <a:ea typeface="Meiryo" panose="020B0604030504040204" pitchFamily="34" charset="-128"/>
              </a:rPr>
              <a:t>、</a:t>
            </a:r>
            <a:r>
              <a:rPr kumimoji="0" lang="en-US" altLang="ja-JP" sz="1000" kern="0" dirty="0">
                <a:solidFill>
                  <a:srgbClr val="0D0D0D"/>
                </a:solidFill>
                <a:latin typeface="Meiryo" panose="020B0604030504040204" pitchFamily="34" charset="-128"/>
                <a:ea typeface="Meiryo" panose="020B0604030504040204" pitchFamily="34" charset="-128"/>
              </a:rPr>
              <a:t>PC</a:t>
            </a:r>
            <a:r>
              <a:rPr kumimoji="0" lang="ja-JP" altLang="en-US" sz="1000" kern="0" dirty="0">
                <a:solidFill>
                  <a:srgbClr val="0D0D0D"/>
                </a:solidFill>
                <a:latin typeface="Meiryo" panose="020B0604030504040204" pitchFamily="34" charset="-128"/>
                <a:ea typeface="Meiryo" panose="020B0604030504040204" pitchFamily="34" charset="-128"/>
              </a:rPr>
              <a:t>のテキスト表示の注意事項を追記しました。</a:t>
            </a:r>
            <a:endParaRPr kumimoji="0" lang="en-US" altLang="ja-JP" sz="1000" kern="0" dirty="0">
              <a:solidFill>
                <a:srgbClr val="0D0D0D"/>
              </a:solidFill>
              <a:latin typeface="Meiryo" panose="020B0604030504040204" pitchFamily="34" charset="-128"/>
              <a:ea typeface="Meiryo" panose="020B0604030504040204" pitchFamily="34" charset="-128"/>
            </a:endParaRPr>
          </a:p>
          <a:p>
            <a:pPr eaLnBrk="1" fontAlgn="auto" hangingPunct="1">
              <a:lnSpc>
                <a:spcPct val="120000"/>
              </a:lnSpc>
              <a:spcBef>
                <a:spcPts val="0"/>
              </a:spcBef>
              <a:spcAft>
                <a:spcPts val="600"/>
              </a:spcAft>
              <a:defRPr/>
            </a:pPr>
            <a:r>
              <a:rPr kumimoji="0" lang="en-US" altLang="ja-JP" sz="1000" kern="0" dirty="0">
                <a:solidFill>
                  <a:srgbClr val="0D0D0D"/>
                </a:solidFill>
                <a:latin typeface="Meiryo" panose="020B0604030504040204" pitchFamily="34" charset="-128"/>
                <a:ea typeface="Meiryo" panose="020B0604030504040204" pitchFamily="34" charset="-128"/>
              </a:rPr>
              <a:t>P31</a:t>
            </a:r>
            <a:r>
              <a:rPr kumimoji="0" lang="ja-JP" altLang="en-US" sz="1000" kern="0" dirty="0">
                <a:solidFill>
                  <a:srgbClr val="0D0D0D"/>
                </a:solidFill>
                <a:latin typeface="Meiryo" panose="020B0604030504040204" pitchFamily="34" charset="-128"/>
                <a:ea typeface="Meiryo" panose="020B0604030504040204" pitchFamily="34" charset="-128"/>
              </a:rPr>
              <a:t>　タイトルの注意事項を追記しました。</a:t>
            </a:r>
            <a:endParaRPr kumimoji="0" lang="en-US" altLang="ja-JP" sz="1000" kern="0" dirty="0">
              <a:solidFill>
                <a:srgbClr val="0D0D0D"/>
              </a:solidFill>
              <a:latin typeface="Meiryo" panose="020B0604030504040204" pitchFamily="34" charset="-128"/>
              <a:ea typeface="Meiryo" panose="020B0604030504040204" pitchFamily="34" charset="-128"/>
            </a:endParaRPr>
          </a:p>
          <a:p>
            <a:pPr marR="0" lvl="0" algn="l" defTabSz="914400" rtl="0" eaLnBrk="1" fontAlgn="auto" latinLnBrk="0" hangingPunct="1">
              <a:lnSpc>
                <a:spcPct val="120000"/>
              </a:lnSpc>
              <a:spcBef>
                <a:spcPts val="0"/>
              </a:spcBef>
              <a:spcAft>
                <a:spcPts val="600"/>
              </a:spcAft>
              <a:buClrTx/>
              <a:buSzTx/>
              <a:tabLst/>
              <a:defRPr/>
            </a:pPr>
            <a:endParaRPr kumimoji="0" lang="en-US" altLang="ja-JP" sz="1000" kern="0" dirty="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79010820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88793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EBCF2F-ABC2-3571-3794-4E1AFE79FA35}"/>
              </a:ext>
            </a:extLst>
          </p:cNvPr>
          <p:cNvSpPr>
            <a:spLocks noGrp="1"/>
          </p:cNvSpPr>
          <p:nvPr>
            <p:ph type="ctrTitle"/>
          </p:nvPr>
        </p:nvSpPr>
        <p:spPr/>
        <p:txBody>
          <a:bodyPr/>
          <a:lstStyle/>
          <a:p>
            <a:r>
              <a:rPr lang="en-US" altLang="ja-JP" dirty="0"/>
              <a:t>Yahoo! JAPAN</a:t>
            </a:r>
            <a:r>
              <a:rPr lang="ja-JP" altLang="en-US" dirty="0"/>
              <a:t>　トップページ　トピックス</a:t>
            </a:r>
            <a:r>
              <a:rPr lang="en-US" altLang="ja-JP" dirty="0"/>
              <a:t>PR</a:t>
            </a:r>
            <a:r>
              <a:rPr lang="ja-JP" altLang="en-US" dirty="0"/>
              <a:t>　</a:t>
            </a:r>
            <a:r>
              <a:rPr kumimoji="1" lang="ja-JP" altLang="en-US" dirty="0"/>
              <a:t>商品概要</a:t>
            </a:r>
          </a:p>
        </p:txBody>
      </p:sp>
      <p:sp>
        <p:nvSpPr>
          <p:cNvPr id="25" name="正方形/長方形 24">
            <a:extLst>
              <a:ext uri="{FF2B5EF4-FFF2-40B4-BE49-F238E27FC236}">
                <a16:creationId xmlns:a16="http://schemas.microsoft.com/office/drawing/2014/main" id="{B20BBFB6-CA9F-7F93-3677-E7A6ADFE4F54}"/>
              </a:ext>
            </a:extLst>
          </p:cNvPr>
          <p:cNvSpPr/>
          <p:nvPr/>
        </p:nvSpPr>
        <p:spPr>
          <a:xfrm>
            <a:off x="725807" y="1296810"/>
            <a:ext cx="7759482" cy="900337"/>
          </a:xfrm>
          <a:prstGeom prst="rect">
            <a:avLst/>
          </a:prstGeom>
          <a:solidFill>
            <a:srgbClr val="F5F5F5"/>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20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rPr>
              <a:t>Yahoo! JAPAN</a:t>
            </a:r>
            <a:r>
              <a:rPr kumimoji="0" lang="ja-JP" altLang="en-US" sz="20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rPr>
              <a:t>　トップページ　トピックス</a:t>
            </a:r>
            <a:r>
              <a:rPr kumimoji="0" lang="en-US" altLang="ja-JP" sz="20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rPr>
              <a:t>PR</a:t>
            </a:r>
            <a:r>
              <a:rPr kumimoji="0" lang="ja-JP" altLang="en-US" sz="20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rPr>
              <a:t>　</a:t>
            </a:r>
            <a:endParaRPr kumimoji="0" lang="en-US" altLang="ja-JP" sz="20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kern="0">
                <a:solidFill>
                  <a:srgbClr val="545454"/>
                </a:solidFill>
                <a:latin typeface="メイリオ" panose="020B0604030504040204" pitchFamily="50" charset="-128"/>
                <a:ea typeface="メイリオ" panose="020B0604030504040204" pitchFamily="50" charset="-128"/>
              </a:rPr>
              <a:t>（</a:t>
            </a:r>
            <a:r>
              <a:rPr kumimoji="0" lang="en-US" altLang="ja-JP" sz="1400" b="1" kern="0">
                <a:solidFill>
                  <a:srgbClr val="545454"/>
                </a:solidFill>
                <a:latin typeface="メイリオ" panose="020B0604030504040204" pitchFamily="50" charset="-128"/>
                <a:ea typeface="メイリオ" panose="020B0604030504040204" pitchFamily="50" charset="-128"/>
              </a:rPr>
              <a:t>PC</a:t>
            </a:r>
            <a:r>
              <a:rPr kumimoji="0" lang="ja-JP" altLang="en-US" sz="1400" b="1" kern="0">
                <a:solidFill>
                  <a:srgbClr val="545454"/>
                </a:solidFill>
                <a:latin typeface="メイリオ" panose="020B0604030504040204" pitchFamily="50" charset="-128"/>
                <a:ea typeface="メイリオ" panose="020B0604030504040204" pitchFamily="50" charset="-128"/>
              </a:rPr>
              <a:t>：</a:t>
            </a:r>
            <a:r>
              <a:rPr kumimoji="0" lang="en-US" altLang="ja-JP" sz="14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rPr>
              <a:t>Yahoo!</a:t>
            </a:r>
            <a:r>
              <a:rPr kumimoji="0" lang="ja-JP" altLang="en-US" sz="14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rPr>
              <a:t>トップページ </a:t>
            </a:r>
            <a:r>
              <a:rPr kumimoji="0" lang="ja-JP" altLang="en-US" sz="1400" b="1" kern="0">
                <a:solidFill>
                  <a:srgbClr val="545454"/>
                </a:solidFill>
                <a:latin typeface="メイリオ" panose="020B0604030504040204" pitchFamily="50" charset="-128"/>
                <a:ea typeface="メイリオ" panose="020B0604030504040204" pitchFamily="50" charset="-128"/>
              </a:rPr>
              <a:t>ニューストピックス全ての</a:t>
            </a:r>
            <a:r>
              <a:rPr kumimoji="0" lang="ja-JP" altLang="en-US" sz="14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rPr>
              <a:t>タブに掲載）</a:t>
            </a:r>
            <a:endParaRPr kumimoji="0" lang="en-US" altLang="ja-JP" sz="14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rPr>
              <a:t>（</a:t>
            </a:r>
            <a:r>
              <a:rPr kumimoji="0" lang="en-US" altLang="ja-JP" sz="14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rPr>
              <a:t>SP</a:t>
            </a:r>
            <a:r>
              <a:rPr kumimoji="0" lang="ja-JP" altLang="en-US" sz="14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rPr>
              <a:t>：スマートフォン</a:t>
            </a:r>
            <a:r>
              <a:rPr kumimoji="0" lang="en-US" altLang="ja-JP" sz="14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rPr>
              <a:t>APP+WEB</a:t>
            </a:r>
            <a:r>
              <a:rPr kumimoji="0" lang="ja-JP" altLang="en-US" sz="14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rPr>
              <a:t> </a:t>
            </a:r>
            <a:r>
              <a:rPr kumimoji="0" lang="en-US" altLang="ja-JP" sz="14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rPr>
              <a:t>Yahoo!</a:t>
            </a:r>
            <a:r>
              <a:rPr kumimoji="0" lang="ja-JP" altLang="en-US" sz="14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rPr>
              <a:t>トップページ「すべて」タブに掲載）</a:t>
            </a:r>
            <a:endParaRPr kumimoji="0" lang="en-US" altLang="ja-JP" sz="14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endParaRPr>
          </a:p>
        </p:txBody>
      </p:sp>
      <p:sp>
        <p:nvSpPr>
          <p:cNvPr id="26" name="正方形/長方形 25">
            <a:extLst>
              <a:ext uri="{FF2B5EF4-FFF2-40B4-BE49-F238E27FC236}">
                <a16:creationId xmlns:a16="http://schemas.microsoft.com/office/drawing/2014/main" id="{B4C82B8E-8CF2-03D2-F8D5-6497126B023D}"/>
              </a:ext>
            </a:extLst>
          </p:cNvPr>
          <p:cNvSpPr/>
          <p:nvPr/>
        </p:nvSpPr>
        <p:spPr>
          <a:xfrm>
            <a:off x="719794" y="2503416"/>
            <a:ext cx="144016" cy="870967"/>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27" name="正方形/長方形 26">
            <a:extLst>
              <a:ext uri="{FF2B5EF4-FFF2-40B4-BE49-F238E27FC236}">
                <a16:creationId xmlns:a16="http://schemas.microsoft.com/office/drawing/2014/main" id="{BE478B1F-E804-BF57-46BE-2108A80EA351}"/>
              </a:ext>
            </a:extLst>
          </p:cNvPr>
          <p:cNvSpPr/>
          <p:nvPr/>
        </p:nvSpPr>
        <p:spPr>
          <a:xfrm>
            <a:off x="935817" y="2583449"/>
            <a:ext cx="7759483" cy="830997"/>
          </a:xfrm>
          <a:prstGeom prst="rect">
            <a:avLst/>
          </a:prstGeom>
        </p:spPr>
        <p:txBody>
          <a:bodyPr wrap="square">
            <a:spAutoFit/>
          </a:bodyPr>
          <a:lstStyle/>
          <a:p>
            <a:pPr eaLnBrk="1" fontAlgn="auto" hangingPunct="1">
              <a:spcBef>
                <a:spcPts val="0"/>
              </a:spcBef>
              <a:spcAft>
                <a:spcPts val="0"/>
              </a:spcAft>
            </a:pPr>
            <a:r>
              <a:rPr lang="ja-JP" altLang="en-US" sz="2400" b="1">
                <a:solidFill>
                  <a:srgbClr val="545454"/>
                </a:solidFill>
                <a:latin typeface="メイリオ" panose="020B0604030504040204" pitchFamily="50" charset="-128"/>
                <a:ea typeface="メイリオ" panose="020B0604030504040204" pitchFamily="50" charset="-128"/>
              </a:rPr>
              <a:t>ヤフーに来訪する全ユーザーにリーチ</a:t>
            </a:r>
            <a:endParaRPr lang="en-US" altLang="ja-JP" sz="2400" b="1">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2400" b="1">
                <a:solidFill>
                  <a:srgbClr val="545454"/>
                </a:solidFill>
                <a:latin typeface="メイリオ" panose="020B0604030504040204" pitchFamily="50" charset="-128"/>
                <a:ea typeface="メイリオ" panose="020B0604030504040204" pitchFamily="50" charset="-128"/>
              </a:rPr>
              <a:t>マルチデバイス掲載の場合はリーチ最大化</a:t>
            </a:r>
          </a:p>
        </p:txBody>
      </p:sp>
      <p:sp>
        <p:nvSpPr>
          <p:cNvPr id="30" name="正方形/長方形 29">
            <a:extLst>
              <a:ext uri="{FF2B5EF4-FFF2-40B4-BE49-F238E27FC236}">
                <a16:creationId xmlns:a16="http://schemas.microsoft.com/office/drawing/2014/main" id="{167B9740-5F7D-355E-F498-1E2E62F495C8}"/>
              </a:ext>
            </a:extLst>
          </p:cNvPr>
          <p:cNvSpPr/>
          <p:nvPr/>
        </p:nvSpPr>
        <p:spPr>
          <a:xfrm>
            <a:off x="1026957" y="3616456"/>
            <a:ext cx="6984776" cy="892552"/>
          </a:xfrm>
          <a:prstGeom prst="rect">
            <a:avLst/>
          </a:prstGeom>
        </p:spPr>
        <p:txBody>
          <a:bodyPr wrap="square" lIns="91440" tIns="45720" rIns="91440" bIns="45720" anchor="t">
            <a:spAutoFit/>
          </a:bodyPr>
          <a:lstStyle/>
          <a:p>
            <a:pPr eaLnBrk="1" fontAlgn="auto" hangingPunct="1">
              <a:spcBef>
                <a:spcPts val="0"/>
              </a:spcBef>
              <a:spcAft>
                <a:spcPts val="0"/>
              </a:spcAft>
            </a:pPr>
            <a:r>
              <a:rPr lang="ja-JP" altLang="en-US" sz="2400" b="1">
                <a:solidFill>
                  <a:srgbClr val="545454"/>
                </a:solidFill>
                <a:latin typeface="メイリオ"/>
                <a:ea typeface="メイリオ"/>
              </a:rPr>
              <a:t>最大 想定</a:t>
            </a:r>
            <a:r>
              <a:rPr lang="en-US" altLang="ja-JP" sz="2400" b="1">
                <a:solidFill>
                  <a:srgbClr val="C00000"/>
                </a:solidFill>
                <a:latin typeface="メイリオ"/>
                <a:ea typeface="メイリオ"/>
              </a:rPr>
              <a:t>2,550</a:t>
            </a:r>
            <a:r>
              <a:rPr lang="ja-JP" altLang="en-US" sz="2400" b="1">
                <a:solidFill>
                  <a:srgbClr val="C00000"/>
                </a:solidFill>
                <a:latin typeface="メイリオ"/>
                <a:ea typeface="メイリオ"/>
              </a:rPr>
              <a:t>万</a:t>
            </a:r>
            <a:r>
              <a:rPr lang="en-US" altLang="ja-JP" sz="2400" b="1">
                <a:solidFill>
                  <a:srgbClr val="545454"/>
                </a:solidFill>
                <a:latin typeface="メイリオ"/>
                <a:ea typeface="メイリオ"/>
              </a:rPr>
              <a:t>V</a:t>
            </a:r>
            <a:r>
              <a:rPr lang="ja-JP" altLang="en-US" sz="2400" b="1">
                <a:solidFill>
                  <a:srgbClr val="545454"/>
                </a:solidFill>
                <a:latin typeface="メイリオ"/>
                <a:ea typeface="メイリオ"/>
              </a:rPr>
              <a:t>リーチ</a:t>
            </a:r>
            <a:r>
              <a:rPr lang="en-US" altLang="ja-JP" sz="2400" b="1">
                <a:solidFill>
                  <a:srgbClr val="545454"/>
                </a:solidFill>
                <a:latin typeface="メイリオ"/>
                <a:ea typeface="メイリオ"/>
              </a:rPr>
              <a:t>/</a:t>
            </a:r>
            <a:r>
              <a:rPr lang="ja-JP" altLang="en-US" sz="2400" b="1">
                <a:solidFill>
                  <a:srgbClr val="545454"/>
                </a:solidFill>
                <a:latin typeface="メイリオ"/>
                <a:ea typeface="メイリオ"/>
              </a:rPr>
              <a:t>日 </a:t>
            </a:r>
            <a:endParaRPr lang="en-US" altLang="ja-JP" sz="1400" b="1">
              <a:solidFill>
                <a:srgbClr val="545454"/>
              </a:solidFill>
              <a:latin typeface="メイリオ"/>
              <a:ea typeface="メイリオ"/>
            </a:endParaRPr>
          </a:p>
          <a:p>
            <a:pPr eaLnBrk="1" fontAlgn="auto" hangingPunct="1">
              <a:spcBef>
                <a:spcPts val="0"/>
              </a:spcBef>
              <a:spcAft>
                <a:spcPts val="0"/>
              </a:spcAft>
            </a:pPr>
            <a:r>
              <a:rPr lang="en-US" altLang="ja-JP" sz="1400" b="1">
                <a:solidFill>
                  <a:srgbClr val="545454"/>
                </a:solidFill>
                <a:latin typeface="メイリオ"/>
                <a:ea typeface="メイリオ"/>
              </a:rPr>
              <a:t>※</a:t>
            </a:r>
            <a:r>
              <a:rPr lang="ja-JP" altLang="en-US" sz="1400" b="1">
                <a:solidFill>
                  <a:srgbClr val="545454"/>
                </a:solidFill>
                <a:latin typeface="メイリオ"/>
                <a:ea typeface="メイリオ"/>
              </a:rPr>
              <a:t>マルチデバイス、月～金掲載の場合</a:t>
            </a:r>
            <a:endParaRPr lang="en-US" altLang="ja-JP" sz="1400" b="1">
              <a:solidFill>
                <a:srgbClr val="545454"/>
              </a:solidFill>
              <a:latin typeface="メイリオ"/>
              <a:ea typeface="メイリオ"/>
            </a:endParaRPr>
          </a:p>
          <a:p>
            <a:pPr eaLnBrk="1" fontAlgn="auto" hangingPunct="1">
              <a:spcBef>
                <a:spcPts val="0"/>
              </a:spcBef>
              <a:spcAft>
                <a:spcPts val="0"/>
              </a:spcAft>
            </a:pPr>
            <a:r>
              <a:rPr lang="en-US" altLang="ja-JP" sz="1400" b="1">
                <a:solidFill>
                  <a:srgbClr val="545454"/>
                </a:solidFill>
                <a:latin typeface="メイリオ"/>
                <a:ea typeface="メイリオ"/>
              </a:rPr>
              <a:t>※</a:t>
            </a:r>
            <a:r>
              <a:rPr lang="ja-JP" altLang="en-US" sz="1400" b="1">
                <a:solidFill>
                  <a:srgbClr val="545454"/>
                </a:solidFill>
                <a:latin typeface="メイリオ"/>
                <a:ea typeface="メイリオ"/>
              </a:rPr>
              <a:t>実際の配信数とは異なる場合もございます。</a:t>
            </a:r>
            <a:endParaRPr lang="ja-JP" altLang="en-US" sz="2400" b="1">
              <a:solidFill>
                <a:srgbClr val="545454"/>
              </a:solidFill>
              <a:latin typeface="メイリオ"/>
              <a:ea typeface="メイリオ"/>
            </a:endParaRPr>
          </a:p>
        </p:txBody>
      </p:sp>
      <p:sp>
        <p:nvSpPr>
          <p:cNvPr id="8" name="正方形/長方形 7">
            <a:extLst>
              <a:ext uri="{FF2B5EF4-FFF2-40B4-BE49-F238E27FC236}">
                <a16:creationId xmlns:a16="http://schemas.microsoft.com/office/drawing/2014/main" id="{10112C1C-7B4F-7406-FE53-74BF489D588C}"/>
              </a:ext>
            </a:extLst>
          </p:cNvPr>
          <p:cNvSpPr/>
          <p:nvPr/>
        </p:nvSpPr>
        <p:spPr>
          <a:xfrm>
            <a:off x="10018170" y="2767233"/>
            <a:ext cx="144016" cy="621650"/>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9" name="正方形/長方形 8">
            <a:extLst>
              <a:ext uri="{FF2B5EF4-FFF2-40B4-BE49-F238E27FC236}">
                <a16:creationId xmlns:a16="http://schemas.microsoft.com/office/drawing/2014/main" id="{AD5546FF-C32B-8315-6040-B05396D9DAB5}"/>
              </a:ext>
            </a:extLst>
          </p:cNvPr>
          <p:cNvSpPr/>
          <p:nvPr/>
        </p:nvSpPr>
        <p:spPr>
          <a:xfrm>
            <a:off x="1026957" y="4796670"/>
            <a:ext cx="6984776" cy="461665"/>
          </a:xfrm>
          <a:prstGeom prst="rect">
            <a:avLst/>
          </a:prstGeom>
        </p:spPr>
        <p:txBody>
          <a:bodyPr wrap="square">
            <a:spAutoFit/>
          </a:bodyPr>
          <a:lstStyle/>
          <a:p>
            <a:pPr eaLnBrk="1" fontAlgn="auto" hangingPunct="1">
              <a:spcBef>
                <a:spcPts val="0"/>
              </a:spcBef>
              <a:spcAft>
                <a:spcPts val="0"/>
              </a:spcAft>
            </a:pPr>
            <a:r>
              <a:rPr lang="en-US" altLang="ja-JP" sz="2400" b="1">
                <a:solidFill>
                  <a:srgbClr val="545454"/>
                </a:solidFill>
                <a:latin typeface="メイリオ" panose="020B0604030504040204" pitchFamily="50" charset="-128"/>
                <a:ea typeface="メイリオ" panose="020B0604030504040204" pitchFamily="50" charset="-128"/>
              </a:rPr>
              <a:t>PC</a:t>
            </a:r>
            <a:r>
              <a:rPr lang="ja-JP" altLang="en-US" sz="2400" b="1">
                <a:solidFill>
                  <a:srgbClr val="545454"/>
                </a:solidFill>
                <a:latin typeface="メイリオ" panose="020B0604030504040204" pitchFamily="50" charset="-128"/>
                <a:ea typeface="メイリオ" panose="020B0604030504040204" pitchFamily="50" charset="-128"/>
              </a:rPr>
              <a:t>と</a:t>
            </a:r>
            <a:r>
              <a:rPr lang="en-US" altLang="ja-JP" sz="2400" b="1">
                <a:solidFill>
                  <a:srgbClr val="545454"/>
                </a:solidFill>
                <a:latin typeface="メイリオ" panose="020B0604030504040204" pitchFamily="50" charset="-128"/>
                <a:ea typeface="メイリオ" panose="020B0604030504040204" pitchFamily="50" charset="-128"/>
              </a:rPr>
              <a:t>SP</a:t>
            </a:r>
            <a:r>
              <a:rPr lang="ja-JP" altLang="en-US" sz="2400" b="1">
                <a:solidFill>
                  <a:srgbClr val="545454"/>
                </a:solidFill>
                <a:latin typeface="メイリオ" panose="020B0604030504040204" pitchFamily="50" charset="-128"/>
                <a:ea typeface="メイリオ" panose="020B0604030504040204" pitchFamily="50" charset="-128"/>
              </a:rPr>
              <a:t>のユーザー重複は </a:t>
            </a:r>
            <a:r>
              <a:rPr lang="en-US" altLang="ja-JP" sz="2400" b="1">
                <a:solidFill>
                  <a:srgbClr val="C00000"/>
                </a:solidFill>
                <a:latin typeface="メイリオ" panose="020B0604030504040204" pitchFamily="50" charset="-128"/>
                <a:ea typeface="メイリオ" panose="020B0604030504040204" pitchFamily="50" charset="-128"/>
              </a:rPr>
              <a:t>7</a:t>
            </a:r>
            <a:r>
              <a:rPr lang="ja-JP" altLang="en-US" sz="2400" b="1">
                <a:solidFill>
                  <a:srgbClr val="545454"/>
                </a:solidFill>
                <a:latin typeface="メイリオ" panose="020B0604030504040204" pitchFamily="50" charset="-128"/>
                <a:ea typeface="メイリオ" panose="020B0604030504040204" pitchFamily="50" charset="-128"/>
              </a:rPr>
              <a:t>％</a:t>
            </a:r>
            <a:endParaRPr lang="en-US" altLang="ja-JP" sz="2400" b="1">
              <a:solidFill>
                <a:srgbClr val="545454"/>
              </a:solidFill>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8156BA17-B5A7-3156-72C4-C0D5A41AB673}"/>
              </a:ext>
            </a:extLst>
          </p:cNvPr>
          <p:cNvSpPr/>
          <p:nvPr/>
        </p:nvSpPr>
        <p:spPr>
          <a:xfrm>
            <a:off x="719794" y="3536464"/>
            <a:ext cx="144016" cy="972544"/>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12" name="正方形/長方形 11">
            <a:extLst>
              <a:ext uri="{FF2B5EF4-FFF2-40B4-BE49-F238E27FC236}">
                <a16:creationId xmlns:a16="http://schemas.microsoft.com/office/drawing/2014/main" id="{29A0D727-A54E-D5F1-6EB9-B1FAB36889B8}"/>
              </a:ext>
            </a:extLst>
          </p:cNvPr>
          <p:cNvSpPr/>
          <p:nvPr/>
        </p:nvSpPr>
        <p:spPr>
          <a:xfrm>
            <a:off x="10018171" y="3531397"/>
            <a:ext cx="144016" cy="621650"/>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15" name="正方形/長方形 14">
            <a:extLst>
              <a:ext uri="{FF2B5EF4-FFF2-40B4-BE49-F238E27FC236}">
                <a16:creationId xmlns:a16="http://schemas.microsoft.com/office/drawing/2014/main" id="{9F0C561D-CD72-84C7-09B5-B103F0D4C5E0}"/>
              </a:ext>
            </a:extLst>
          </p:cNvPr>
          <p:cNvSpPr/>
          <p:nvPr/>
        </p:nvSpPr>
        <p:spPr>
          <a:xfrm>
            <a:off x="935817" y="5602221"/>
            <a:ext cx="6627033" cy="461665"/>
          </a:xfrm>
          <a:prstGeom prst="rect">
            <a:avLst/>
          </a:prstGeom>
        </p:spPr>
        <p:txBody>
          <a:bodyPr wrap="square">
            <a:spAutoFit/>
          </a:bodyPr>
          <a:lstStyle/>
          <a:p>
            <a:pPr eaLnBrk="1" fontAlgn="auto" hangingPunct="1">
              <a:spcBef>
                <a:spcPts val="0"/>
              </a:spcBef>
              <a:spcAft>
                <a:spcPts val="0"/>
              </a:spcAft>
            </a:pPr>
            <a:r>
              <a:rPr lang="en-US" altLang="ja-JP" sz="2400" b="1">
                <a:solidFill>
                  <a:srgbClr val="545454"/>
                </a:solidFill>
                <a:latin typeface="メイリオ" panose="020B0604030504040204" pitchFamily="50" charset="-128"/>
                <a:ea typeface="メイリオ" panose="020B0604030504040204" pitchFamily="50" charset="-128"/>
              </a:rPr>
              <a:t>Yahoo!</a:t>
            </a:r>
            <a:r>
              <a:rPr lang="ja-JP" altLang="en-US" sz="2400" b="1">
                <a:solidFill>
                  <a:srgbClr val="545454"/>
                </a:solidFill>
                <a:latin typeface="メイリオ" panose="020B0604030504040204" pitchFamily="50" charset="-128"/>
                <a:ea typeface="メイリオ" panose="020B0604030504040204" pitchFamily="50" charset="-128"/>
              </a:rPr>
              <a:t>ニューストピックスに近い広告形式</a:t>
            </a:r>
          </a:p>
        </p:txBody>
      </p:sp>
      <p:pic>
        <p:nvPicPr>
          <p:cNvPr id="14" name="図 13" descr="グラフィカル ユーザー インターフェイス, アプリケーション&#10;&#10;自動的に生成された説明">
            <a:extLst>
              <a:ext uri="{FF2B5EF4-FFF2-40B4-BE49-F238E27FC236}">
                <a16:creationId xmlns:a16="http://schemas.microsoft.com/office/drawing/2014/main" id="{0BE5CDAD-3C3F-F738-91BF-CECE91072136}"/>
              </a:ext>
            </a:extLst>
          </p:cNvPr>
          <p:cNvPicPr>
            <a:picLocks noChangeAspect="1"/>
          </p:cNvPicPr>
          <p:nvPr/>
        </p:nvPicPr>
        <p:blipFill>
          <a:blip r:embed="rId2"/>
          <a:stretch>
            <a:fillRect/>
          </a:stretch>
        </p:blipFill>
        <p:spPr>
          <a:xfrm>
            <a:off x="8547088" y="2170275"/>
            <a:ext cx="2976386" cy="2457566"/>
          </a:xfrm>
          <a:prstGeom prst="rect">
            <a:avLst/>
          </a:prstGeom>
          <a:ln w="3175">
            <a:solidFill>
              <a:schemeClr val="bg1">
                <a:lumMod val="65000"/>
              </a:schemeClr>
            </a:solidFill>
          </a:ln>
        </p:spPr>
      </p:pic>
      <p:sp>
        <p:nvSpPr>
          <p:cNvPr id="17" name="正方形/長方形 16">
            <a:extLst>
              <a:ext uri="{FF2B5EF4-FFF2-40B4-BE49-F238E27FC236}">
                <a16:creationId xmlns:a16="http://schemas.microsoft.com/office/drawing/2014/main" id="{93A05C74-CEFD-07D5-E7E8-948F78CB9DD9}"/>
              </a:ext>
            </a:extLst>
          </p:cNvPr>
          <p:cNvSpPr/>
          <p:nvPr/>
        </p:nvSpPr>
        <p:spPr>
          <a:xfrm>
            <a:off x="9155828" y="3548949"/>
            <a:ext cx="1300441" cy="206373"/>
          </a:xfrm>
          <a:prstGeom prst="rect">
            <a:avLst/>
          </a:prstGeom>
          <a:noFill/>
          <a:ln w="381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18" name="図 17"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AA4A91A1-3C06-16F2-086A-8C56CC52BA5B}"/>
              </a:ext>
            </a:extLst>
          </p:cNvPr>
          <p:cNvPicPr>
            <a:picLocks noChangeAspect="1"/>
          </p:cNvPicPr>
          <p:nvPr/>
        </p:nvPicPr>
        <p:blipFill>
          <a:blip r:embed="rId3"/>
          <a:srcRect b="20871"/>
          <a:stretch/>
        </p:blipFill>
        <p:spPr>
          <a:xfrm>
            <a:off x="7584206" y="3331755"/>
            <a:ext cx="1511674" cy="2929830"/>
          </a:xfrm>
          <a:prstGeom prst="rect">
            <a:avLst/>
          </a:prstGeom>
          <a:ln w="3175">
            <a:solidFill>
              <a:schemeClr val="bg1">
                <a:lumMod val="65000"/>
              </a:schemeClr>
            </a:solidFill>
          </a:ln>
        </p:spPr>
      </p:pic>
      <p:sp>
        <p:nvSpPr>
          <p:cNvPr id="16" name="正方形/長方形 15">
            <a:extLst>
              <a:ext uri="{FF2B5EF4-FFF2-40B4-BE49-F238E27FC236}">
                <a16:creationId xmlns:a16="http://schemas.microsoft.com/office/drawing/2014/main" id="{FC1C4066-0F37-A3EC-6092-01091FD143EA}"/>
              </a:ext>
            </a:extLst>
          </p:cNvPr>
          <p:cNvSpPr/>
          <p:nvPr/>
        </p:nvSpPr>
        <p:spPr>
          <a:xfrm>
            <a:off x="7562850" y="5721054"/>
            <a:ext cx="1533030" cy="444796"/>
          </a:xfrm>
          <a:prstGeom prst="rect">
            <a:avLst/>
          </a:prstGeom>
          <a:noFill/>
          <a:ln w="381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19" name="正方形/長方形 18">
            <a:extLst>
              <a:ext uri="{FF2B5EF4-FFF2-40B4-BE49-F238E27FC236}">
                <a16:creationId xmlns:a16="http://schemas.microsoft.com/office/drawing/2014/main" id="{3A9A71EA-E7A7-1B34-4086-7A886C86C0FC}"/>
              </a:ext>
            </a:extLst>
          </p:cNvPr>
          <p:cNvSpPr/>
          <p:nvPr/>
        </p:nvSpPr>
        <p:spPr>
          <a:xfrm>
            <a:off x="719794" y="4660854"/>
            <a:ext cx="144016" cy="597481"/>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20" name="正方形/長方形 19">
            <a:extLst>
              <a:ext uri="{FF2B5EF4-FFF2-40B4-BE49-F238E27FC236}">
                <a16:creationId xmlns:a16="http://schemas.microsoft.com/office/drawing/2014/main" id="{8CD29163-2360-5F4E-E052-D6135342F477}"/>
              </a:ext>
            </a:extLst>
          </p:cNvPr>
          <p:cNvSpPr/>
          <p:nvPr/>
        </p:nvSpPr>
        <p:spPr>
          <a:xfrm>
            <a:off x="719794" y="5422313"/>
            <a:ext cx="144016" cy="597481"/>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Tree>
    <p:extLst>
      <p:ext uri="{BB962C8B-B14F-4D97-AF65-F5344CB8AC3E}">
        <p14:creationId xmlns:p14="http://schemas.microsoft.com/office/powerpoint/2010/main" val="3197581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16DD3D-444A-2612-0F16-A0590C65D06E}"/>
              </a:ext>
            </a:extLst>
          </p:cNvPr>
          <p:cNvSpPr>
            <a:spLocks noGrp="1"/>
          </p:cNvSpPr>
          <p:nvPr>
            <p:ph type="ctrTitle"/>
          </p:nvPr>
        </p:nvSpPr>
        <p:spPr/>
        <p:txBody>
          <a:bodyPr/>
          <a:lstStyle/>
          <a:p>
            <a:r>
              <a:rPr kumimoji="1" lang="en-US" altLang="ja-JP"/>
              <a:t>Yahoo!</a:t>
            </a:r>
            <a:r>
              <a:rPr kumimoji="1" lang="ja-JP" altLang="en-US"/>
              <a:t>ニュース トピックスとは</a:t>
            </a:r>
            <a:br>
              <a:rPr kumimoji="1" lang="ja-JP" altLang="en-US"/>
            </a:br>
            <a:endParaRPr kumimoji="1" lang="ja-JP" altLang="en-US"/>
          </a:p>
        </p:txBody>
      </p:sp>
      <p:sp>
        <p:nvSpPr>
          <p:cNvPr id="3" name="テキスト プレースホルダー 2">
            <a:extLst>
              <a:ext uri="{FF2B5EF4-FFF2-40B4-BE49-F238E27FC236}">
                <a16:creationId xmlns:a16="http://schemas.microsoft.com/office/drawing/2014/main" id="{23175B3F-405F-DD29-45FA-DA9D01E6479F}"/>
              </a:ext>
            </a:extLst>
          </p:cNvPr>
          <p:cNvSpPr>
            <a:spLocks noGrp="1"/>
          </p:cNvSpPr>
          <p:nvPr>
            <p:ph type="body" sz="quarter" idx="10"/>
          </p:nvPr>
        </p:nvSpPr>
        <p:spPr/>
        <p: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1" lang="en-US" altLang="ja-JP"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rPr>
              <a:t>Yahoo!</a:t>
            </a:r>
            <a:r>
              <a:rPr kumimoji="1" lang="ja-JP" altLang="en-US"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rPr>
              <a:t>ニュース</a:t>
            </a:r>
            <a:r>
              <a:rPr kumimoji="1" lang="en-US" altLang="ja-JP"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rPr>
              <a:t> </a:t>
            </a:r>
            <a:r>
              <a:rPr kumimoji="1" lang="ja-JP" altLang="en-US"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rPr>
              <a:t>トピックス ＝ </a:t>
            </a:r>
            <a:r>
              <a:rPr kumimoji="1" lang="en-US" altLang="ja-JP"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rPr>
              <a:t>Yahoo!</a:t>
            </a:r>
            <a:r>
              <a:rPr kumimoji="1" lang="ja-JP" altLang="en-US"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rPr>
              <a:t>ニュース編成が厳選したトップニュース枠</a:t>
            </a:r>
            <a:endParaRPr kumimoji="1" lang="en-US" altLang="ja-JP"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1" lang="en-US" altLang="ja-JP"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rPr>
              <a:t>Yahoo!</a:t>
            </a:r>
            <a:r>
              <a:rPr kumimoji="1" lang="ja-JP" altLang="en-US"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rPr>
              <a:t>ニュースの中でも圧倒的に注目度が高く、ユーザーからの信頼度も高くなっています。</a:t>
            </a:r>
            <a:endParaRPr kumimoji="1" lang="en-US" altLang="ja-JP" sz="1600" i="0" u="none" strike="noStrike" kern="1200" cap="none" spc="0" normalizeH="0" baseline="0" noProof="0">
              <a:ln>
                <a:noFill/>
              </a:ln>
              <a:effectLst/>
              <a:uLnTx/>
              <a:uFillTx/>
              <a:latin typeface="Meiryo" panose="020B0604030504040204" pitchFamily="34" charset="-128"/>
              <a:ea typeface="Meiryo" panose="020B0604030504040204" pitchFamily="34" charset="-128"/>
              <a:cs typeface="+mn-cs"/>
            </a:endParaRPr>
          </a:p>
          <a:p>
            <a:endParaRPr kumimoji="1" lang="ja-JP" altLang="en-US" sz="1200"/>
          </a:p>
        </p:txBody>
      </p:sp>
      <p:sp>
        <p:nvSpPr>
          <p:cNvPr id="18" name="テキスト ボックス 17">
            <a:extLst>
              <a:ext uri="{FF2B5EF4-FFF2-40B4-BE49-F238E27FC236}">
                <a16:creationId xmlns:a16="http://schemas.microsoft.com/office/drawing/2014/main" id="{8C08E4B9-9128-4F23-C18F-32F027C82FBD}"/>
              </a:ext>
            </a:extLst>
          </p:cNvPr>
          <p:cNvSpPr txBox="1"/>
          <p:nvPr/>
        </p:nvSpPr>
        <p:spPr>
          <a:xfrm>
            <a:off x="3962836" y="2870808"/>
            <a:ext cx="7333739" cy="400110"/>
          </a:xfrm>
          <a:prstGeom prst="rect">
            <a:avLst/>
          </a:prstGeom>
          <a:noFill/>
        </p:spPr>
        <p:txBody>
          <a:bodyPr wrap="square" rtlCol="0">
            <a:spAutoFit/>
          </a:bodyPr>
          <a:lstStyle/>
          <a:p>
            <a:pPr eaLnBrk="1" fontAlgn="auto" hangingPunct="1">
              <a:spcBef>
                <a:spcPts val="0"/>
              </a:spcBef>
              <a:spcAft>
                <a:spcPts val="0"/>
              </a:spcAft>
            </a:pPr>
            <a:r>
              <a:rPr lang="en-US" altLang="ja-JP" sz="2000">
                <a:solidFill>
                  <a:srgbClr val="545454"/>
                </a:solidFill>
                <a:latin typeface="メイリオ" panose="020B0604030504040204" pitchFamily="50" charset="-128"/>
                <a:ea typeface="メイリオ" panose="020B0604030504040204" pitchFamily="50" charset="-128"/>
              </a:rPr>
              <a:t>Yahoo! JAPAN</a:t>
            </a:r>
            <a:r>
              <a:rPr lang="ja-JP" altLang="en-US" sz="2000">
                <a:solidFill>
                  <a:srgbClr val="545454"/>
                </a:solidFill>
                <a:latin typeface="メイリオ" panose="020B0604030504040204" pitchFamily="50" charset="-128"/>
                <a:ea typeface="メイリオ" panose="020B0604030504040204" pitchFamily="50" charset="-128"/>
              </a:rPr>
              <a:t>の中で記事遷移数が最も高いトップニュース枠</a:t>
            </a:r>
            <a:endParaRPr lang="ja-JP" altLang="en-US" sz="2000" b="1">
              <a:solidFill>
                <a:srgbClr val="C9002C"/>
              </a:solidFill>
              <a:latin typeface="メイリオ" panose="020B0604030504040204" pitchFamily="50" charset="-128"/>
              <a:ea typeface="メイリオ" panose="020B0604030504040204" pitchFamily="50" charset="-128"/>
            </a:endParaRPr>
          </a:p>
        </p:txBody>
      </p:sp>
      <p:sp>
        <p:nvSpPr>
          <p:cNvPr id="19" name="正方形/長方形 18">
            <a:extLst>
              <a:ext uri="{FF2B5EF4-FFF2-40B4-BE49-F238E27FC236}">
                <a16:creationId xmlns:a16="http://schemas.microsoft.com/office/drawing/2014/main" id="{9D119921-25FE-9BFE-E398-421DAB373EF7}"/>
              </a:ext>
            </a:extLst>
          </p:cNvPr>
          <p:cNvSpPr/>
          <p:nvPr/>
        </p:nvSpPr>
        <p:spPr>
          <a:xfrm>
            <a:off x="4772994" y="4519760"/>
            <a:ext cx="4503370" cy="707886"/>
          </a:xfrm>
          <a:prstGeom prst="rect">
            <a:avLst/>
          </a:prstGeom>
          <a:solidFill>
            <a:srgbClr val="C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2800" b="0" i="0" u="none" strike="noStrike" kern="0" cap="none" spc="0" normalizeH="0" baseline="0" noProof="0">
                <a:ln>
                  <a:noFill/>
                </a:ln>
                <a:solidFill>
                  <a:srgbClr val="F5F5F5"/>
                </a:solidFill>
                <a:effectLst/>
                <a:uLnTx/>
                <a:uFillTx/>
                <a:latin typeface="Calibri" panose="020F0502020204030204"/>
                <a:ea typeface="メイリオ" panose="020B0604030504040204" pitchFamily="50" charset="-128"/>
                <a:cs typeface="+mn-cs"/>
              </a:rPr>
              <a:t>85.1%</a:t>
            </a:r>
            <a:endParaRPr kumimoji="0" lang="ja-JP" altLang="en-US" sz="2800" b="0" i="0" u="none" strike="noStrike" kern="0" cap="none" spc="0" normalizeH="0" baseline="0" noProof="0">
              <a:ln>
                <a:noFill/>
              </a:ln>
              <a:solidFill>
                <a:srgbClr val="F5F5F5"/>
              </a:solidFill>
              <a:effectLst/>
              <a:uLnTx/>
              <a:uFillTx/>
              <a:latin typeface="Calibri" panose="020F0502020204030204"/>
              <a:ea typeface="メイリオ" panose="020B0604030504040204" pitchFamily="50" charset="-128"/>
              <a:cs typeface="+mn-cs"/>
            </a:endParaRPr>
          </a:p>
        </p:txBody>
      </p:sp>
      <p:sp>
        <p:nvSpPr>
          <p:cNvPr id="20" name="正方形/長方形 19">
            <a:extLst>
              <a:ext uri="{FF2B5EF4-FFF2-40B4-BE49-F238E27FC236}">
                <a16:creationId xmlns:a16="http://schemas.microsoft.com/office/drawing/2014/main" id="{A6B14663-744F-BCCA-E5D6-453336CF7EDD}"/>
              </a:ext>
            </a:extLst>
          </p:cNvPr>
          <p:cNvSpPr/>
          <p:nvPr/>
        </p:nvSpPr>
        <p:spPr>
          <a:xfrm>
            <a:off x="9276364" y="4519760"/>
            <a:ext cx="995429" cy="707886"/>
          </a:xfrm>
          <a:prstGeom prst="rect">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a:ln>
                  <a:noFill/>
                </a:ln>
                <a:solidFill>
                  <a:srgbClr val="F5F5F5"/>
                </a:solidFill>
                <a:effectLst/>
                <a:uLnTx/>
                <a:uFillTx/>
                <a:latin typeface="Calibri" panose="020F0502020204030204"/>
                <a:ea typeface="メイリオ" panose="020B0604030504040204" pitchFamily="50" charset="-128"/>
                <a:cs typeface="+mn-cs"/>
              </a:rPr>
              <a:t>14.9%</a:t>
            </a:r>
            <a:endParaRPr kumimoji="0" lang="ja-JP" altLang="en-US" sz="1600" b="0" i="0" u="none" strike="noStrike" kern="0" cap="none" spc="0" normalizeH="0" baseline="0" noProof="0">
              <a:ln>
                <a:noFill/>
              </a:ln>
              <a:solidFill>
                <a:srgbClr val="F5F5F5"/>
              </a:solidFill>
              <a:effectLst/>
              <a:uLnTx/>
              <a:uFillTx/>
              <a:latin typeface="Calibri" panose="020F0502020204030204"/>
              <a:ea typeface="メイリオ" panose="020B0604030504040204" pitchFamily="50" charset="-128"/>
              <a:cs typeface="+mn-cs"/>
            </a:endParaRPr>
          </a:p>
        </p:txBody>
      </p:sp>
      <p:sp>
        <p:nvSpPr>
          <p:cNvPr id="21" name="テキスト ボックス 20">
            <a:extLst>
              <a:ext uri="{FF2B5EF4-FFF2-40B4-BE49-F238E27FC236}">
                <a16:creationId xmlns:a16="http://schemas.microsoft.com/office/drawing/2014/main" id="{3A16A47E-5261-A25A-5E27-4DE5A1D0394E}"/>
              </a:ext>
            </a:extLst>
          </p:cNvPr>
          <p:cNvSpPr txBox="1"/>
          <p:nvPr/>
        </p:nvSpPr>
        <p:spPr>
          <a:xfrm>
            <a:off x="4233403" y="3521920"/>
            <a:ext cx="7130902" cy="707886"/>
          </a:xfrm>
          <a:prstGeom prst="rect">
            <a:avLst/>
          </a:prstGeom>
          <a:noFill/>
        </p:spPr>
        <p:txBody>
          <a:bodyPr wrap="square" rtlCol="0">
            <a:spAutoFit/>
          </a:bodyPr>
          <a:lstStyle/>
          <a:p>
            <a:pPr eaLnBrk="1" fontAlgn="auto" hangingPunct="1">
              <a:spcBef>
                <a:spcPts val="0"/>
              </a:spcBef>
              <a:spcAft>
                <a:spcPts val="0"/>
              </a:spcAft>
            </a:pPr>
            <a:r>
              <a:rPr lang="en-US" altLang="ja-JP" sz="2000">
                <a:solidFill>
                  <a:srgbClr val="545454"/>
                </a:solidFill>
                <a:latin typeface="メイリオ" panose="020B0604030504040204" pitchFamily="50" charset="-128"/>
                <a:ea typeface="メイリオ" panose="020B0604030504040204" pitchFamily="50" charset="-128"/>
              </a:rPr>
              <a:t>Q. Yahoo!</a:t>
            </a:r>
            <a:r>
              <a:rPr lang="ja-JP" altLang="en-US" sz="2000">
                <a:solidFill>
                  <a:srgbClr val="545454"/>
                </a:solidFill>
                <a:latin typeface="Meiryo" panose="020B0604030504040204" pitchFamily="34" charset="-128"/>
                <a:ea typeface="Meiryo" panose="020B0604030504040204" pitchFamily="34" charset="-128"/>
              </a:rPr>
              <a:t>ニュース トピックス</a:t>
            </a:r>
            <a:r>
              <a:rPr lang="ja-JP" altLang="en-US" sz="2000">
                <a:solidFill>
                  <a:srgbClr val="545454"/>
                </a:solidFill>
                <a:latin typeface="メイリオ" panose="020B0604030504040204" pitchFamily="50" charset="-128"/>
                <a:ea typeface="メイリオ" panose="020B0604030504040204" pitchFamily="50" charset="-128"/>
              </a:rPr>
              <a:t>の情報は</a:t>
            </a:r>
            <a:endParaRPr lang="en-US" altLang="ja-JP" sz="200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2000">
                <a:solidFill>
                  <a:srgbClr val="545454"/>
                </a:solidFill>
                <a:latin typeface="メイリオ" panose="020B0604030504040204" pitchFamily="50" charset="-128"/>
                <a:ea typeface="メイリオ" panose="020B0604030504040204" pitchFamily="50" charset="-128"/>
              </a:rPr>
              <a:t>    あなたにとってどの程度役に立っていますか？</a:t>
            </a:r>
          </a:p>
        </p:txBody>
      </p:sp>
      <p:sp>
        <p:nvSpPr>
          <p:cNvPr id="22" name="正方形/長方形 21">
            <a:extLst>
              <a:ext uri="{FF2B5EF4-FFF2-40B4-BE49-F238E27FC236}">
                <a16:creationId xmlns:a16="http://schemas.microsoft.com/office/drawing/2014/main" id="{A523F066-084E-F3CB-0179-68177B3A81DB}"/>
              </a:ext>
            </a:extLst>
          </p:cNvPr>
          <p:cNvSpPr/>
          <p:nvPr/>
        </p:nvSpPr>
        <p:spPr>
          <a:xfrm>
            <a:off x="4870676" y="5373071"/>
            <a:ext cx="177209" cy="170120"/>
          </a:xfrm>
          <a:prstGeom prst="rect">
            <a:avLst/>
          </a:prstGeom>
          <a:solidFill>
            <a:srgbClr val="C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800" b="0" i="0" u="none" strike="noStrike" kern="0" cap="none" spc="0" normalizeH="0" baseline="0" noProof="0">
              <a:ln>
                <a:noFill/>
              </a:ln>
              <a:solidFill>
                <a:srgbClr val="F5F5F5"/>
              </a:solidFill>
              <a:effectLst/>
              <a:uLnTx/>
              <a:uFillTx/>
              <a:latin typeface="Calibri" panose="020F0502020204030204"/>
              <a:ea typeface="メイリオ" panose="020B0604030504040204" pitchFamily="50" charset="-128"/>
              <a:cs typeface="+mn-cs"/>
            </a:endParaRPr>
          </a:p>
        </p:txBody>
      </p:sp>
      <p:sp>
        <p:nvSpPr>
          <p:cNvPr id="23" name="テキスト ボックス 22">
            <a:extLst>
              <a:ext uri="{FF2B5EF4-FFF2-40B4-BE49-F238E27FC236}">
                <a16:creationId xmlns:a16="http://schemas.microsoft.com/office/drawing/2014/main" id="{BE78C718-A2E5-9FF1-1A86-F86193FE73F9}"/>
              </a:ext>
            </a:extLst>
          </p:cNvPr>
          <p:cNvSpPr txBox="1"/>
          <p:nvPr/>
        </p:nvSpPr>
        <p:spPr>
          <a:xfrm>
            <a:off x="5019534" y="5337628"/>
            <a:ext cx="2183219" cy="261610"/>
          </a:xfrm>
          <a:prstGeom prst="rect">
            <a:avLst/>
          </a:prstGeom>
          <a:noFill/>
        </p:spPr>
        <p:txBody>
          <a:bodyPr wrap="square" rtlCol="0">
            <a:spAutoFit/>
          </a:bodyPr>
          <a:lstStyle/>
          <a:p>
            <a:pPr eaLnBrk="1" fontAlgn="auto" hangingPunct="1">
              <a:spcBef>
                <a:spcPts val="0"/>
              </a:spcBef>
              <a:spcAft>
                <a:spcPts val="0"/>
              </a:spcAft>
            </a:pPr>
            <a:r>
              <a:rPr lang="ja-JP" altLang="en-US" sz="1100">
                <a:solidFill>
                  <a:srgbClr val="545454"/>
                </a:solidFill>
                <a:latin typeface="メイリオ" panose="020B0604030504040204" pitchFamily="50" charset="-128"/>
                <a:ea typeface="メイリオ" panose="020B0604030504040204" pitchFamily="50" charset="-128"/>
              </a:rPr>
              <a:t>とても役に立つ・やや役に立つ</a:t>
            </a:r>
          </a:p>
        </p:txBody>
      </p:sp>
      <p:sp>
        <p:nvSpPr>
          <p:cNvPr id="24" name="正方形/長方形 23">
            <a:extLst>
              <a:ext uri="{FF2B5EF4-FFF2-40B4-BE49-F238E27FC236}">
                <a16:creationId xmlns:a16="http://schemas.microsoft.com/office/drawing/2014/main" id="{78804F9C-326A-54D9-12BF-5096051185EE}"/>
              </a:ext>
            </a:extLst>
          </p:cNvPr>
          <p:cNvSpPr/>
          <p:nvPr/>
        </p:nvSpPr>
        <p:spPr>
          <a:xfrm>
            <a:off x="7406537" y="5373071"/>
            <a:ext cx="177209" cy="170120"/>
          </a:xfrm>
          <a:prstGeom prst="rect">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800" b="0" i="0" u="none" strike="noStrike" kern="0" cap="none" spc="0" normalizeH="0" baseline="0" noProof="0">
              <a:ln>
                <a:noFill/>
              </a:ln>
              <a:solidFill>
                <a:srgbClr val="F5F5F5"/>
              </a:solidFill>
              <a:effectLst/>
              <a:uLnTx/>
              <a:uFillTx/>
              <a:latin typeface="Calibri" panose="020F0502020204030204"/>
              <a:ea typeface="メイリオ" panose="020B0604030504040204" pitchFamily="50" charset="-128"/>
              <a:cs typeface="+mn-cs"/>
            </a:endParaRPr>
          </a:p>
        </p:txBody>
      </p:sp>
      <p:sp>
        <p:nvSpPr>
          <p:cNvPr id="25" name="テキスト ボックス 24">
            <a:extLst>
              <a:ext uri="{FF2B5EF4-FFF2-40B4-BE49-F238E27FC236}">
                <a16:creationId xmlns:a16="http://schemas.microsoft.com/office/drawing/2014/main" id="{C970C112-0F8A-2849-4BD1-9D71DD6DAE28}"/>
              </a:ext>
            </a:extLst>
          </p:cNvPr>
          <p:cNvSpPr txBox="1"/>
          <p:nvPr/>
        </p:nvSpPr>
        <p:spPr>
          <a:xfrm>
            <a:off x="7644000" y="5337628"/>
            <a:ext cx="2741432" cy="261610"/>
          </a:xfrm>
          <a:prstGeom prst="rect">
            <a:avLst/>
          </a:prstGeom>
          <a:noFill/>
        </p:spPr>
        <p:txBody>
          <a:bodyPr wrap="square" rtlCol="0">
            <a:spAutoFit/>
          </a:bodyPr>
          <a:lstStyle/>
          <a:p>
            <a:pPr eaLnBrk="1" fontAlgn="auto" hangingPunct="1">
              <a:spcBef>
                <a:spcPts val="0"/>
              </a:spcBef>
              <a:spcAft>
                <a:spcPts val="0"/>
              </a:spcAft>
            </a:pPr>
            <a:r>
              <a:rPr lang="ja-JP" altLang="en-US" sz="1100">
                <a:solidFill>
                  <a:srgbClr val="545454"/>
                </a:solidFill>
                <a:latin typeface="メイリオ" panose="020B0604030504040204" pitchFamily="50" charset="-128"/>
                <a:ea typeface="メイリオ" panose="020B0604030504040204" pitchFamily="50" charset="-128"/>
              </a:rPr>
              <a:t>あまり役に立たない・全く役に立たない</a:t>
            </a:r>
          </a:p>
        </p:txBody>
      </p:sp>
      <p:sp>
        <p:nvSpPr>
          <p:cNvPr id="26" name="テキスト ボックス 25">
            <a:extLst>
              <a:ext uri="{FF2B5EF4-FFF2-40B4-BE49-F238E27FC236}">
                <a16:creationId xmlns:a16="http://schemas.microsoft.com/office/drawing/2014/main" id="{E83EC2BC-40BA-3094-81AC-166B3B79B457}"/>
              </a:ext>
            </a:extLst>
          </p:cNvPr>
          <p:cNvSpPr txBox="1"/>
          <p:nvPr/>
        </p:nvSpPr>
        <p:spPr>
          <a:xfrm>
            <a:off x="7523479" y="5709220"/>
            <a:ext cx="2982473" cy="230832"/>
          </a:xfrm>
          <a:prstGeom prst="rect">
            <a:avLst/>
          </a:prstGeom>
          <a:noFill/>
        </p:spPr>
        <p:txBody>
          <a:bodyPr wrap="square" rtlCol="0">
            <a:spAutoFit/>
          </a:bodyPr>
          <a:lstStyle/>
          <a:p>
            <a:pPr eaLnBrk="1" fontAlgn="auto" hangingPunct="1">
              <a:spcBef>
                <a:spcPts val="0"/>
              </a:spcBef>
              <a:spcAft>
                <a:spcPts val="0"/>
              </a:spcAft>
            </a:pPr>
            <a:r>
              <a:rPr lang="ja-JP" altLang="en-US" sz="900">
                <a:solidFill>
                  <a:schemeClr val="tx1">
                    <a:lumMod val="95000"/>
                    <a:lumOff val="5000"/>
                  </a:schemeClr>
                </a:solidFill>
                <a:latin typeface="メイリオ" panose="020B0604030504040204" pitchFamily="50" charset="-128"/>
                <a:ea typeface="メイリオ" panose="020B0604030504040204" pitchFamily="50" charset="-128"/>
              </a:rPr>
              <a:t>出典：</a:t>
            </a:r>
            <a:r>
              <a:rPr lang="en-US" altLang="ja-JP" sz="900">
                <a:solidFill>
                  <a:schemeClr val="tx1">
                    <a:lumMod val="95000"/>
                    <a:lumOff val="5000"/>
                  </a:schemeClr>
                </a:solidFill>
                <a:latin typeface="メイリオ" panose="020B0604030504040204" pitchFamily="50" charset="-128"/>
                <a:ea typeface="メイリオ" panose="020B0604030504040204" pitchFamily="50" charset="-128"/>
              </a:rPr>
              <a:t>LINE</a:t>
            </a:r>
            <a:r>
              <a:rPr lang="ja-JP" altLang="en-US" sz="900">
                <a:solidFill>
                  <a:schemeClr val="tx1">
                    <a:lumMod val="95000"/>
                    <a:lumOff val="5000"/>
                  </a:schemeClr>
                </a:solidFill>
                <a:latin typeface="メイリオ" panose="020B0604030504040204" pitchFamily="50" charset="-128"/>
                <a:ea typeface="メイリオ" panose="020B0604030504040204" pitchFamily="50" charset="-128"/>
              </a:rPr>
              <a:t>ヤフー自社調査 調査期間：</a:t>
            </a:r>
            <a:r>
              <a:rPr lang="en-US" altLang="ja-JP" sz="900">
                <a:solidFill>
                  <a:schemeClr val="tx1">
                    <a:lumMod val="95000"/>
                    <a:lumOff val="5000"/>
                  </a:schemeClr>
                </a:solidFill>
                <a:latin typeface="メイリオ" panose="020B0604030504040204" pitchFamily="50" charset="-128"/>
                <a:ea typeface="メイリオ" panose="020B0604030504040204" pitchFamily="50" charset="-128"/>
              </a:rPr>
              <a:t>2018</a:t>
            </a:r>
            <a:r>
              <a:rPr lang="ja-JP" altLang="en-US" sz="900">
                <a:solidFill>
                  <a:schemeClr val="tx1">
                    <a:lumMod val="95000"/>
                    <a:lumOff val="5000"/>
                  </a:schemeClr>
                </a:solidFill>
                <a:latin typeface="メイリオ" panose="020B0604030504040204" pitchFamily="50" charset="-128"/>
                <a:ea typeface="メイリオ" panose="020B0604030504040204" pitchFamily="50" charset="-128"/>
              </a:rPr>
              <a:t>年</a:t>
            </a:r>
            <a:r>
              <a:rPr lang="en-US" altLang="ja-JP" sz="900">
                <a:solidFill>
                  <a:schemeClr val="tx1">
                    <a:lumMod val="95000"/>
                    <a:lumOff val="5000"/>
                  </a:schemeClr>
                </a:solidFill>
                <a:latin typeface="メイリオ" panose="020B0604030504040204" pitchFamily="50" charset="-128"/>
                <a:ea typeface="メイリオ" panose="020B0604030504040204" pitchFamily="50" charset="-128"/>
              </a:rPr>
              <a:t>8</a:t>
            </a:r>
            <a:r>
              <a:rPr lang="ja-JP" altLang="en-US" sz="900">
                <a:solidFill>
                  <a:schemeClr val="tx1">
                    <a:lumMod val="95000"/>
                    <a:lumOff val="5000"/>
                  </a:schemeClr>
                </a:solidFill>
                <a:latin typeface="メイリオ" panose="020B0604030504040204" pitchFamily="50" charset="-128"/>
                <a:ea typeface="メイリオ" panose="020B0604030504040204" pitchFamily="50" charset="-128"/>
              </a:rPr>
              <a:t>月</a:t>
            </a:r>
          </a:p>
        </p:txBody>
      </p:sp>
      <p:sp>
        <p:nvSpPr>
          <p:cNvPr id="27" name="右中かっこ 26">
            <a:extLst>
              <a:ext uri="{FF2B5EF4-FFF2-40B4-BE49-F238E27FC236}">
                <a16:creationId xmlns:a16="http://schemas.microsoft.com/office/drawing/2014/main" id="{2CDC969D-DA70-0C18-8A3A-4EAD1BFB5EE1}"/>
              </a:ext>
            </a:extLst>
          </p:cNvPr>
          <p:cNvSpPr/>
          <p:nvPr/>
        </p:nvSpPr>
        <p:spPr>
          <a:xfrm>
            <a:off x="3118289" y="3154617"/>
            <a:ext cx="719804" cy="1957871"/>
          </a:xfrm>
          <a:prstGeom prst="rightBrace">
            <a:avLst>
              <a:gd name="adj1" fmla="val 0"/>
              <a:gd name="adj2" fmla="val 19199"/>
            </a:avLst>
          </a:prstGeom>
          <a:noFill/>
          <a:ln w="19050" cap="flat" cmpd="sng" algn="ctr">
            <a:solidFill>
              <a:srgbClr val="545454"/>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28" name="正方形/長方形 27">
            <a:extLst>
              <a:ext uri="{FF2B5EF4-FFF2-40B4-BE49-F238E27FC236}">
                <a16:creationId xmlns:a16="http://schemas.microsoft.com/office/drawing/2014/main" id="{F8C83724-E983-FE69-E069-5ABE44976A98}"/>
              </a:ext>
            </a:extLst>
          </p:cNvPr>
          <p:cNvSpPr/>
          <p:nvPr/>
        </p:nvSpPr>
        <p:spPr>
          <a:xfrm>
            <a:off x="3867521" y="2411390"/>
            <a:ext cx="7506140" cy="3710765"/>
          </a:xfrm>
          <a:prstGeom prst="rect">
            <a:avLst/>
          </a:prstGeom>
          <a:noFill/>
          <a:ln w="38100" cap="flat" cmpd="sng" algn="ctr">
            <a:solidFill>
              <a:srgbClr val="212121">
                <a:lumMod val="75000"/>
                <a:lumOff val="25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29" name="テキスト ボックス 28">
            <a:extLst>
              <a:ext uri="{FF2B5EF4-FFF2-40B4-BE49-F238E27FC236}">
                <a16:creationId xmlns:a16="http://schemas.microsoft.com/office/drawing/2014/main" id="{065370A4-A2FE-8096-CE4F-E9D0DD4DECC1}"/>
              </a:ext>
            </a:extLst>
          </p:cNvPr>
          <p:cNvSpPr txBox="1"/>
          <p:nvPr/>
        </p:nvSpPr>
        <p:spPr>
          <a:xfrm>
            <a:off x="4267094" y="2207124"/>
            <a:ext cx="3688098" cy="400110"/>
          </a:xfrm>
          <a:prstGeom prst="rect">
            <a:avLst/>
          </a:prstGeom>
          <a:solidFill>
            <a:srgbClr val="FFFFFF"/>
          </a:solidFill>
        </p:spPr>
        <p:txBody>
          <a:bodyPr wrap="square">
            <a:spAutoFit/>
          </a:bodyPr>
          <a:lstStyle/>
          <a:p>
            <a:pPr algn="ctr" eaLnBrk="1" fontAlgn="auto" hangingPunct="1">
              <a:spcBef>
                <a:spcPts val="0"/>
              </a:spcBef>
              <a:spcAft>
                <a:spcPts val="0"/>
              </a:spcAft>
            </a:pPr>
            <a:r>
              <a:rPr lang="en-US" altLang="ja-JP" sz="2000">
                <a:solidFill>
                  <a:srgbClr val="545454"/>
                </a:solidFill>
                <a:latin typeface="Meiryo" panose="020B0604030504040204" pitchFamily="34" charset="-128"/>
                <a:ea typeface="Meiryo" panose="020B0604030504040204" pitchFamily="34" charset="-128"/>
              </a:rPr>
              <a:t>Yahoo!</a:t>
            </a:r>
            <a:r>
              <a:rPr lang="ja-JP" altLang="en-US" sz="2000">
                <a:solidFill>
                  <a:srgbClr val="545454"/>
                </a:solidFill>
                <a:latin typeface="Meiryo" panose="020B0604030504040204" pitchFamily="34" charset="-128"/>
                <a:ea typeface="Meiryo" panose="020B0604030504040204" pitchFamily="34" charset="-128"/>
              </a:rPr>
              <a:t>ニュース トピックス </a:t>
            </a:r>
            <a:endParaRPr lang="ja-JP" altLang="en-US" sz="2000">
              <a:solidFill>
                <a:srgbClr val="000000"/>
              </a:solidFill>
              <a:latin typeface="Calibri" panose="020F0502020204030204"/>
              <a:ea typeface="メイリオ" panose="020B0604030504040204" pitchFamily="50" charset="-128"/>
            </a:endParaRPr>
          </a:p>
        </p:txBody>
      </p:sp>
      <p:pic>
        <p:nvPicPr>
          <p:cNvPr id="7" name="図 6" descr="グラフィカル ユーザー インターフェイス, アプリケーション&#10;&#10;自動的に生成された説明">
            <a:extLst>
              <a:ext uri="{FF2B5EF4-FFF2-40B4-BE49-F238E27FC236}">
                <a16:creationId xmlns:a16="http://schemas.microsoft.com/office/drawing/2014/main" id="{1AAD42B5-BB5B-C819-C8B5-1CDA9F5A9AE2}"/>
              </a:ext>
            </a:extLst>
          </p:cNvPr>
          <p:cNvPicPr>
            <a:picLocks noChangeAspect="1"/>
          </p:cNvPicPr>
          <p:nvPr/>
        </p:nvPicPr>
        <p:blipFill>
          <a:blip r:embed="rId2"/>
          <a:stretch>
            <a:fillRect/>
          </a:stretch>
        </p:blipFill>
        <p:spPr>
          <a:xfrm>
            <a:off x="344609" y="3982181"/>
            <a:ext cx="2371199" cy="1957871"/>
          </a:xfrm>
          <a:prstGeom prst="rect">
            <a:avLst/>
          </a:prstGeom>
          <a:ln w="3175">
            <a:solidFill>
              <a:schemeClr val="bg1">
                <a:lumMod val="65000"/>
              </a:schemeClr>
            </a:solidFill>
          </a:ln>
        </p:spPr>
      </p:pic>
      <p:sp>
        <p:nvSpPr>
          <p:cNvPr id="8" name="正方形/長方形 7">
            <a:extLst>
              <a:ext uri="{FF2B5EF4-FFF2-40B4-BE49-F238E27FC236}">
                <a16:creationId xmlns:a16="http://schemas.microsoft.com/office/drawing/2014/main" id="{74F48F0A-6375-9F71-C91A-1D094149B53D}"/>
              </a:ext>
            </a:extLst>
          </p:cNvPr>
          <p:cNvSpPr/>
          <p:nvPr/>
        </p:nvSpPr>
        <p:spPr>
          <a:xfrm>
            <a:off x="825791" y="5090413"/>
            <a:ext cx="995811" cy="177099"/>
          </a:xfrm>
          <a:prstGeom prst="rect">
            <a:avLst/>
          </a:prstGeom>
          <a:noFill/>
          <a:ln w="381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10" name="図 9"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EEF56D5E-8663-3B64-1053-62612E823949}"/>
              </a:ext>
            </a:extLst>
          </p:cNvPr>
          <p:cNvPicPr>
            <a:picLocks noChangeAspect="1"/>
          </p:cNvPicPr>
          <p:nvPr/>
        </p:nvPicPr>
        <p:blipFill>
          <a:blip r:embed="rId3"/>
          <a:srcRect b="20871"/>
          <a:stretch/>
        </p:blipFill>
        <p:spPr>
          <a:xfrm>
            <a:off x="1935147" y="2077447"/>
            <a:ext cx="1231566" cy="2386942"/>
          </a:xfrm>
          <a:prstGeom prst="rect">
            <a:avLst/>
          </a:prstGeom>
          <a:ln w="3175">
            <a:solidFill>
              <a:schemeClr val="bg1">
                <a:lumMod val="65000"/>
              </a:schemeClr>
            </a:solidFill>
          </a:ln>
        </p:spPr>
      </p:pic>
      <p:sp>
        <p:nvSpPr>
          <p:cNvPr id="12" name="正方形/長方形 11">
            <a:extLst>
              <a:ext uri="{FF2B5EF4-FFF2-40B4-BE49-F238E27FC236}">
                <a16:creationId xmlns:a16="http://schemas.microsoft.com/office/drawing/2014/main" id="{63490561-41AA-1841-1BFA-17629570ED78}"/>
              </a:ext>
            </a:extLst>
          </p:cNvPr>
          <p:cNvSpPr/>
          <p:nvPr/>
        </p:nvSpPr>
        <p:spPr>
          <a:xfrm>
            <a:off x="1935147" y="4045995"/>
            <a:ext cx="1233842" cy="302640"/>
          </a:xfrm>
          <a:prstGeom prst="rect">
            <a:avLst/>
          </a:prstGeom>
          <a:noFill/>
          <a:ln w="381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Tree>
    <p:extLst>
      <p:ext uri="{BB962C8B-B14F-4D97-AF65-F5344CB8AC3E}">
        <p14:creationId xmlns:p14="http://schemas.microsoft.com/office/powerpoint/2010/main" val="358347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5750F42B-2F02-BB41-6933-18E04E972A9F}"/>
              </a:ext>
            </a:extLst>
          </p:cNvPr>
          <p:cNvSpPr>
            <a:spLocks noGrp="1"/>
          </p:cNvSpPr>
          <p:nvPr>
            <p:ph type="ctrTitle"/>
          </p:nvPr>
        </p:nvSpPr>
        <p:spPr/>
        <p:txBody>
          <a:bodyPr/>
          <a:lstStyle/>
          <a:p>
            <a:r>
              <a:rPr kumimoji="1" lang="en-US" altLang="ja-JP"/>
              <a:t>Yahoo!</a:t>
            </a:r>
            <a:r>
              <a:rPr kumimoji="1" lang="ja-JP" altLang="en-US"/>
              <a:t>ニュース</a:t>
            </a:r>
            <a:r>
              <a:rPr lang="ja-JP" altLang="en-US"/>
              <a:t> </a:t>
            </a:r>
            <a:r>
              <a:rPr kumimoji="1" lang="ja-JP" altLang="en-US"/>
              <a:t>トピックスに近い広告形式による効果</a:t>
            </a:r>
          </a:p>
        </p:txBody>
      </p:sp>
      <p:sp>
        <p:nvSpPr>
          <p:cNvPr id="3" name="テキスト プレースホルダー 2">
            <a:extLst>
              <a:ext uri="{FF2B5EF4-FFF2-40B4-BE49-F238E27FC236}">
                <a16:creationId xmlns:a16="http://schemas.microsoft.com/office/drawing/2014/main" id="{2881EE32-BA8C-3F9D-B6D7-EB741392CD23}"/>
              </a:ext>
            </a:extLst>
          </p:cNvPr>
          <p:cNvSpPr>
            <a:spLocks noGrp="1"/>
          </p:cNvSpPr>
          <p:nvPr>
            <p:ph type="body" sz="quarter" idx="10"/>
          </p:nvPr>
        </p:nvSpPr>
        <p:spPr/>
        <p:txBody>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1" lang="ja-JP" altLang="en-US" sz="160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コンテンツ感覚での接触となることで、</a:t>
            </a:r>
            <a:r>
              <a:rPr kumimoji="1" lang="ja-JP" altLang="en-US" sz="1600" b="1" i="0" u="none" strike="noStrike" kern="1200" cap="none" spc="0" normalizeH="0" baseline="0" noProof="0">
                <a:ln>
                  <a:noFill/>
                </a:ln>
                <a:solidFill>
                  <a:srgbClr val="C00000"/>
                </a:solidFill>
                <a:effectLst/>
                <a:uLnTx/>
                <a:uFillTx/>
                <a:latin typeface="Meiryo" panose="020B0604030504040204" pitchFamily="34" charset="-128"/>
                <a:ea typeface="Meiryo" panose="020B0604030504040204" pitchFamily="34" charset="-128"/>
                <a:cs typeface="+mn-cs"/>
              </a:rPr>
              <a:t>ディスプレイ広告に反応しない層が反応。</a:t>
            </a:r>
          </a:p>
          <a:p>
            <a:pPr marL="0" marR="0" lvl="0" indent="0" defTabSz="914400" rtl="0" eaLnBrk="1" fontAlgn="auto" latinLnBrk="0" hangingPunct="1">
              <a:lnSpc>
                <a:spcPct val="150000"/>
              </a:lnSpc>
              <a:spcBef>
                <a:spcPts val="0"/>
              </a:spcBef>
              <a:spcAft>
                <a:spcPts val="0"/>
              </a:spcAft>
              <a:buClrTx/>
              <a:buSzTx/>
              <a:buFontTx/>
              <a:buNone/>
              <a:tabLst/>
              <a:defRPr/>
            </a:pPr>
            <a:r>
              <a:rPr kumimoji="1" lang="ja-JP" altLang="en-US" sz="1600" b="1" i="0" u="none" strike="noStrike" kern="1200" cap="none" spc="0" normalizeH="0" baseline="0" noProof="0">
                <a:ln>
                  <a:noFill/>
                </a:ln>
                <a:solidFill>
                  <a:srgbClr val="C00000"/>
                </a:solidFill>
                <a:effectLst/>
                <a:uLnTx/>
                <a:uFillTx/>
                <a:latin typeface="Meiryo" panose="020B0604030504040204" pitchFamily="34" charset="-128"/>
                <a:ea typeface="Meiryo" panose="020B0604030504040204" pitchFamily="34" charset="-128"/>
                <a:cs typeface="+mn-cs"/>
              </a:rPr>
              <a:t>通常のディスプレイ広告とは異なるユーザー接触を得られる傾向</a:t>
            </a:r>
            <a:r>
              <a:rPr kumimoji="1" lang="ja-JP" altLang="en-US" sz="1600" i="0" u="none" strike="noStrike" kern="1200" cap="none" spc="0" normalizeH="0" baseline="0" noProof="0">
                <a:ln>
                  <a:noFill/>
                </a:ln>
                <a:solidFill>
                  <a:schemeClr val="tx1">
                    <a:lumMod val="65000"/>
                    <a:lumOff val="35000"/>
                  </a:schemeClr>
                </a:solidFill>
                <a:effectLst/>
                <a:uLnTx/>
                <a:uFillTx/>
                <a:latin typeface="Meiryo" panose="020B0604030504040204" pitchFamily="34" charset="-128"/>
                <a:ea typeface="Meiryo" panose="020B0604030504040204" pitchFamily="34" charset="-128"/>
                <a:cs typeface="+mn-cs"/>
              </a:rPr>
              <a:t>がある。</a:t>
            </a:r>
          </a:p>
          <a:p>
            <a:endParaRPr kumimoji="1" lang="ja-JP" altLang="en-US" sz="1200"/>
          </a:p>
        </p:txBody>
      </p:sp>
      <p:cxnSp>
        <p:nvCxnSpPr>
          <p:cNvPr id="5" name="直線コネクタ 4">
            <a:extLst>
              <a:ext uri="{FF2B5EF4-FFF2-40B4-BE49-F238E27FC236}">
                <a16:creationId xmlns:a16="http://schemas.microsoft.com/office/drawing/2014/main" id="{4092549D-5012-0E1F-86AE-3A6CE6897723}"/>
              </a:ext>
            </a:extLst>
          </p:cNvPr>
          <p:cNvCxnSpPr/>
          <p:nvPr/>
        </p:nvCxnSpPr>
        <p:spPr>
          <a:xfrm flipH="1">
            <a:off x="6105616" y="2354570"/>
            <a:ext cx="0" cy="3600000"/>
          </a:xfrm>
          <a:prstGeom prst="line">
            <a:avLst/>
          </a:prstGeom>
          <a:ln w="12700">
            <a:headEnd type="none" w="lg" len="lg"/>
            <a:tailEnd type="none" w="lg" len="lg"/>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30D36F96-A5BE-F6B6-0417-972EB3A19AAF}"/>
              </a:ext>
            </a:extLst>
          </p:cNvPr>
          <p:cNvSpPr txBox="1"/>
          <p:nvPr/>
        </p:nvSpPr>
        <p:spPr>
          <a:xfrm>
            <a:off x="1252758" y="5477587"/>
            <a:ext cx="4198864" cy="584775"/>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C00000"/>
                </a:solidFill>
                <a:effectLst/>
                <a:uLnTx/>
                <a:uFillTx/>
                <a:latin typeface="メイリオ" panose="020B0604030504040204" pitchFamily="50" charset="-128"/>
                <a:ea typeface="メイリオ" panose="020B0604030504040204" pitchFamily="50" charset="-128"/>
              </a:rPr>
              <a:t>トピックス</a:t>
            </a:r>
            <a:r>
              <a:rPr kumimoji="0" lang="en-US" altLang="ja-JP" sz="1600" b="1" i="0" u="none" strike="noStrike" kern="0" cap="none" spc="0" normalizeH="0" baseline="0" noProof="0">
                <a:ln>
                  <a:noFill/>
                </a:ln>
                <a:solidFill>
                  <a:srgbClr val="C00000"/>
                </a:solidFill>
                <a:effectLst/>
                <a:uLnTx/>
                <a:uFillTx/>
                <a:latin typeface="メイリオ" panose="020B0604030504040204" pitchFamily="50" charset="-128"/>
                <a:ea typeface="メイリオ" panose="020B0604030504040204" pitchFamily="50" charset="-128"/>
              </a:rPr>
              <a:t>PR</a:t>
            </a:r>
            <a:r>
              <a:rPr kumimoji="0" lang="ja-JP" altLang="en-US" sz="1600" b="1" i="0" u="none" strike="noStrike" kern="0" cap="none" spc="0" normalizeH="0" baseline="0" noProof="0">
                <a:ln>
                  <a:noFill/>
                </a:ln>
                <a:solidFill>
                  <a:srgbClr val="C00000"/>
                </a:solidFill>
                <a:effectLst/>
                <a:uLnTx/>
                <a:uFillTx/>
                <a:latin typeface="メイリオ" panose="020B0604030504040204" pitchFamily="50" charset="-128"/>
                <a:ea typeface="メイリオ" panose="020B0604030504040204" pitchFamily="50" charset="-128"/>
              </a:rPr>
              <a:t>に広告反応したうち </a:t>
            </a:r>
            <a:r>
              <a:rPr kumimoji="0" lang="en-US" altLang="ja-JP" sz="1600" b="1" i="0" u="none" strike="noStrike" kern="0" cap="none" spc="0" normalizeH="0" baseline="0" noProof="0">
                <a:ln>
                  <a:noFill/>
                </a:ln>
                <a:solidFill>
                  <a:srgbClr val="C00000"/>
                </a:solidFill>
                <a:effectLst/>
                <a:uLnTx/>
                <a:uFillTx/>
                <a:latin typeface="メイリオ" panose="020B0604030504040204" pitchFamily="50" charset="-128"/>
                <a:ea typeface="メイリオ" panose="020B0604030504040204" pitchFamily="50" charset="-128"/>
              </a:rPr>
              <a:t>34</a:t>
            </a:r>
            <a:r>
              <a:rPr kumimoji="0" lang="ja-JP" altLang="en-US" sz="1600" b="1" i="0" u="none" strike="noStrike" kern="0" cap="none" spc="0" normalizeH="0" baseline="0" noProof="0">
                <a:ln>
                  <a:noFill/>
                </a:ln>
                <a:solidFill>
                  <a:srgbClr val="C00000"/>
                </a:solidFill>
                <a:effectLst/>
                <a:uLnTx/>
                <a:uFillTx/>
                <a:latin typeface="メイリオ" panose="020B0604030504040204" pitchFamily="50" charset="-128"/>
                <a:ea typeface="メイリオ" panose="020B0604030504040204" pitchFamily="50" charset="-128"/>
              </a:rPr>
              <a:t>％ が</a:t>
            </a:r>
            <a:endParaRPr kumimoji="0" lang="en-US" altLang="ja-JP" sz="1600" b="1" i="0" u="none" strike="noStrike" kern="0" cap="none" spc="0" normalizeH="0" baseline="0" noProof="0">
              <a:ln>
                <a:noFill/>
              </a:ln>
              <a:solidFill>
                <a:srgbClr val="C00000"/>
              </a:solidFill>
              <a:effectLst/>
              <a:uLnTx/>
              <a:uFillTx/>
              <a:latin typeface="メイリオ" panose="020B0604030504040204" pitchFamily="50" charset="-128"/>
              <a:ea typeface="メイリオ"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C00000"/>
                </a:solidFill>
                <a:effectLst/>
                <a:uLnTx/>
                <a:uFillTx/>
                <a:latin typeface="メイリオ" panose="020B0604030504040204" pitchFamily="50" charset="-128"/>
                <a:ea typeface="メイリオ" panose="020B0604030504040204" pitchFamily="50" charset="-128"/>
              </a:rPr>
              <a:t>ディスプレイ広告無反応層</a:t>
            </a:r>
            <a:endParaRPr kumimoji="0" lang="en-US" altLang="ja-JP" sz="1600" b="1" i="0" u="none" strike="noStrike" kern="0" cap="none" spc="0" normalizeH="0" baseline="0" noProof="0">
              <a:ln>
                <a:noFill/>
              </a:ln>
              <a:solidFill>
                <a:srgbClr val="C00000"/>
              </a:solidFill>
              <a:effectLst/>
              <a:uLnTx/>
              <a:uFillTx/>
              <a:latin typeface="メイリオ" panose="020B0604030504040204" pitchFamily="50" charset="-128"/>
              <a:ea typeface="メイリオ" panose="020B0604030504040204" pitchFamily="50" charset="-128"/>
            </a:endParaRPr>
          </a:p>
        </p:txBody>
      </p:sp>
      <p:pic>
        <p:nvPicPr>
          <p:cNvPr id="24" name="図 23">
            <a:extLst>
              <a:ext uri="{FF2B5EF4-FFF2-40B4-BE49-F238E27FC236}">
                <a16:creationId xmlns:a16="http://schemas.microsoft.com/office/drawing/2014/main" id="{5FAD9CFA-33FE-710C-D540-886C28A58095}"/>
              </a:ext>
            </a:extLst>
          </p:cNvPr>
          <p:cNvPicPr>
            <a:picLocks noChangeAspect="1"/>
          </p:cNvPicPr>
          <p:nvPr/>
        </p:nvPicPr>
        <p:blipFill>
          <a:blip r:embed="rId2"/>
          <a:stretch>
            <a:fillRect/>
          </a:stretch>
        </p:blipFill>
        <p:spPr>
          <a:xfrm>
            <a:off x="6860489" y="2799397"/>
            <a:ext cx="4272097" cy="2470697"/>
          </a:xfrm>
          <a:prstGeom prst="rect">
            <a:avLst/>
          </a:prstGeom>
        </p:spPr>
      </p:pic>
      <p:sp>
        <p:nvSpPr>
          <p:cNvPr id="25" name="テキスト ボックス 24">
            <a:extLst>
              <a:ext uri="{FF2B5EF4-FFF2-40B4-BE49-F238E27FC236}">
                <a16:creationId xmlns:a16="http://schemas.microsoft.com/office/drawing/2014/main" id="{0F831AED-A85B-4D8C-033D-F16C4FDD87E6}"/>
              </a:ext>
            </a:extLst>
          </p:cNvPr>
          <p:cNvSpPr txBox="1"/>
          <p:nvPr/>
        </p:nvSpPr>
        <p:spPr>
          <a:xfrm>
            <a:off x="7034818" y="2566085"/>
            <a:ext cx="4192957" cy="215444"/>
          </a:xfrm>
          <a:prstGeom prst="rect">
            <a:avLst/>
          </a:prstGeom>
          <a:noFill/>
        </p:spPr>
        <p:txBody>
          <a:bodyPr wrap="square" rtlCol="0">
            <a:spAutoFit/>
          </a:bodyPr>
          <a:lstStyle/>
          <a:p>
            <a:pPr algn="l"/>
            <a:r>
              <a:rPr lang="ja-JP" altLang="en-US" sz="800"/>
              <a:t>訴求内容に関連するニュース記事の閲覧頻度をもとにユーザーを関心度別に分類</a:t>
            </a:r>
            <a:endParaRPr lang="en-US" altLang="ja-JP" sz="800"/>
          </a:p>
        </p:txBody>
      </p:sp>
      <p:sp>
        <p:nvSpPr>
          <p:cNvPr id="27" name="テキスト ボックス 26">
            <a:extLst>
              <a:ext uri="{FF2B5EF4-FFF2-40B4-BE49-F238E27FC236}">
                <a16:creationId xmlns:a16="http://schemas.microsoft.com/office/drawing/2014/main" id="{A3C4D9D4-52E7-193D-4A04-C2A42B3C3FDF}"/>
              </a:ext>
            </a:extLst>
          </p:cNvPr>
          <p:cNvSpPr txBox="1"/>
          <p:nvPr/>
        </p:nvSpPr>
        <p:spPr>
          <a:xfrm>
            <a:off x="6491981" y="5486298"/>
            <a:ext cx="4823852"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a:solidFill>
                  <a:srgbClr val="C00000"/>
                </a:solidFill>
                <a:latin typeface="+mn-ea"/>
              </a:rPr>
              <a:t>潜在関心層からも広告反応を</a:t>
            </a:r>
            <a:endParaRPr lang="en-US" altLang="ja-JP" sz="1600" b="1">
              <a:solidFill>
                <a:srgbClr val="C00000"/>
              </a:solidFill>
              <a:latin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600" b="1">
                <a:solidFill>
                  <a:srgbClr val="C00000"/>
                </a:solidFill>
                <a:latin typeface="+mn-ea"/>
              </a:rPr>
              <a:t>得られる傾向がある</a:t>
            </a:r>
            <a:endParaRPr lang="en-US" altLang="ja-JP" sz="1600" b="1">
              <a:solidFill>
                <a:srgbClr val="C00000"/>
              </a:solidFill>
              <a:latin typeface="+mn-ea"/>
            </a:endParaRPr>
          </a:p>
        </p:txBody>
      </p:sp>
      <p:sp>
        <p:nvSpPr>
          <p:cNvPr id="29" name="角丸四角形 46">
            <a:extLst>
              <a:ext uri="{FF2B5EF4-FFF2-40B4-BE49-F238E27FC236}">
                <a16:creationId xmlns:a16="http://schemas.microsoft.com/office/drawing/2014/main" id="{D24A05C0-4258-7BFB-48A0-A7F43EEE3F01}"/>
              </a:ext>
            </a:extLst>
          </p:cNvPr>
          <p:cNvSpPr/>
          <p:nvPr/>
        </p:nvSpPr>
        <p:spPr>
          <a:xfrm>
            <a:off x="756043" y="2179819"/>
            <a:ext cx="5143149" cy="381000"/>
          </a:xfrm>
          <a:prstGeom prst="roundRect">
            <a:avLst>
              <a:gd name="adj" fmla="val 50000"/>
            </a:avLst>
          </a:prstGeom>
          <a:solidFill>
            <a:schemeClr val="bg1"/>
          </a:solidFill>
          <a:ln w="3175">
            <a:solidFill>
              <a:schemeClr val="accent1"/>
            </a:solidFill>
          </a:ln>
          <a:effectLst>
            <a:outerShdw dist="25400" dir="2700000" algn="t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lIns="0" tIns="36000" rIns="0" bIns="0" rtlCol="0" anchor="ctr">
            <a:noAutofit/>
          </a:bodyPr>
          <a:lstStyle/>
          <a:p>
            <a:pPr algn="ctr">
              <a:lnSpc>
                <a:spcPct val="120000"/>
              </a:lnSpc>
            </a:pPr>
            <a:r>
              <a:rPr kumimoji="1" lang="ja-JP" altLang="en-US" sz="1600" b="1">
                <a:solidFill>
                  <a:schemeClr val="accent1"/>
                </a:solidFill>
                <a:latin typeface="Meiryo" panose="020B0604030504040204" pitchFamily="34" charset="-128"/>
                <a:ea typeface="Meiryo" panose="020B0604030504040204" pitchFamily="34" charset="-128"/>
              </a:rPr>
              <a:t>クリック総量に対する広告反応割合</a:t>
            </a:r>
            <a:r>
              <a:rPr kumimoji="1" lang="en-US" altLang="ja-JP" sz="1600" b="1" baseline="30000">
                <a:solidFill>
                  <a:schemeClr val="accent1"/>
                </a:solidFill>
                <a:latin typeface="Meiryo" panose="020B0604030504040204" pitchFamily="34" charset="-128"/>
                <a:ea typeface="Meiryo" panose="020B0604030504040204" pitchFamily="34" charset="-128"/>
              </a:rPr>
              <a:t> </a:t>
            </a:r>
          </a:p>
        </p:txBody>
      </p:sp>
      <p:sp>
        <p:nvSpPr>
          <p:cNvPr id="30" name="角丸四角形 46">
            <a:extLst>
              <a:ext uri="{FF2B5EF4-FFF2-40B4-BE49-F238E27FC236}">
                <a16:creationId xmlns:a16="http://schemas.microsoft.com/office/drawing/2014/main" id="{98A39AED-46FF-A4D2-CFB5-6A99F149BD3F}"/>
              </a:ext>
            </a:extLst>
          </p:cNvPr>
          <p:cNvSpPr/>
          <p:nvPr/>
        </p:nvSpPr>
        <p:spPr>
          <a:xfrm>
            <a:off x="6424964" y="2167217"/>
            <a:ext cx="5143149" cy="381000"/>
          </a:xfrm>
          <a:prstGeom prst="roundRect">
            <a:avLst>
              <a:gd name="adj" fmla="val 50000"/>
            </a:avLst>
          </a:prstGeom>
          <a:solidFill>
            <a:schemeClr val="bg1"/>
          </a:solidFill>
          <a:ln w="3175">
            <a:solidFill>
              <a:schemeClr val="accent1"/>
            </a:solidFill>
          </a:ln>
          <a:effectLst>
            <a:outerShdw dist="25400" dir="2700000" algn="t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lIns="0" tIns="36000" rIns="0" bIns="0" rtlCol="0" anchor="ctr">
            <a:noAutofit/>
          </a:bodyPr>
          <a:lstStyle/>
          <a:p>
            <a:pPr algn="ctr">
              <a:lnSpc>
                <a:spcPct val="120000"/>
              </a:lnSpc>
            </a:pPr>
            <a:r>
              <a:rPr kumimoji="1" lang="ja-JP" altLang="en-US" sz="1600" b="1">
                <a:solidFill>
                  <a:schemeClr val="accent1"/>
                </a:solidFill>
                <a:latin typeface="Meiryo" panose="020B0604030504040204" pitchFamily="34" charset="-128"/>
                <a:ea typeface="Meiryo" panose="020B0604030504040204" pitchFamily="34" charset="-128"/>
              </a:rPr>
              <a:t>広告接触者の関心度別 広告反応</a:t>
            </a:r>
          </a:p>
        </p:txBody>
      </p:sp>
      <p:sp>
        <p:nvSpPr>
          <p:cNvPr id="31" name="正方形/長方形 30">
            <a:extLst>
              <a:ext uri="{FF2B5EF4-FFF2-40B4-BE49-F238E27FC236}">
                <a16:creationId xmlns:a16="http://schemas.microsoft.com/office/drawing/2014/main" id="{8467E081-6D67-22F5-A36C-6A1E658571BB}"/>
              </a:ext>
            </a:extLst>
          </p:cNvPr>
          <p:cNvSpPr/>
          <p:nvPr/>
        </p:nvSpPr>
        <p:spPr>
          <a:xfrm>
            <a:off x="9915467" y="6159971"/>
            <a:ext cx="1685983" cy="369332"/>
          </a:xfrm>
          <a:prstGeom prst="rect">
            <a:avLst/>
          </a:prstGeom>
        </p:spPr>
        <p:txBody>
          <a:bodyPr wrap="square">
            <a:spAutoFit/>
          </a:bodyPr>
          <a:lstStyle/>
          <a:p>
            <a:pPr algn="r" eaLnBrk="1" fontAlgn="auto" hangingPunct="1">
              <a:spcBef>
                <a:spcPts val="0"/>
              </a:spcBef>
              <a:spcAft>
                <a:spcPts val="0"/>
              </a:spcAft>
            </a:pPr>
            <a:r>
              <a:rPr lang="ja-JP" altLang="en-US" sz="900">
                <a:solidFill>
                  <a:srgbClr val="000000"/>
                </a:solidFill>
                <a:latin typeface="メイリオ" panose="020B0604030504040204" pitchFamily="50" charset="-128"/>
                <a:ea typeface="メイリオ" panose="020B0604030504040204" pitchFamily="50" charset="-128"/>
              </a:rPr>
              <a:t>出典：</a:t>
            </a:r>
            <a:r>
              <a:rPr lang="en-US" altLang="ja-JP" sz="900">
                <a:solidFill>
                  <a:srgbClr val="000000"/>
                </a:solidFill>
                <a:latin typeface="メイリオ" panose="020B0604030504040204" pitchFamily="50" charset="-128"/>
                <a:ea typeface="メイリオ" panose="020B0604030504040204" pitchFamily="50" charset="-128"/>
              </a:rPr>
              <a:t>LIEN</a:t>
            </a:r>
            <a:r>
              <a:rPr lang="ja-JP" altLang="en-US" sz="900">
                <a:solidFill>
                  <a:srgbClr val="000000"/>
                </a:solidFill>
                <a:latin typeface="メイリオ" panose="020B0604030504040204" pitchFamily="50" charset="-128"/>
                <a:ea typeface="メイリオ" panose="020B0604030504040204" pitchFamily="50" charset="-128"/>
              </a:rPr>
              <a:t>ヤフー自社調べ</a:t>
            </a:r>
            <a:endParaRPr lang="en-US" altLang="ja-JP" sz="900">
              <a:solidFill>
                <a:srgbClr val="000000"/>
              </a:solidFill>
              <a:latin typeface="メイリオ" panose="020B0604030504040204" pitchFamily="50" charset="-128"/>
              <a:ea typeface="メイリオ" panose="020B0604030504040204" pitchFamily="50" charset="-128"/>
            </a:endParaRPr>
          </a:p>
          <a:p>
            <a:pPr algn="r" eaLnBrk="1" fontAlgn="auto" hangingPunct="1">
              <a:spcBef>
                <a:spcPts val="0"/>
              </a:spcBef>
              <a:spcAft>
                <a:spcPts val="0"/>
              </a:spcAft>
            </a:pPr>
            <a:r>
              <a:rPr lang="ja-JP" altLang="en-US" sz="900">
                <a:solidFill>
                  <a:srgbClr val="000000"/>
                </a:solidFill>
                <a:latin typeface="メイリオ" panose="020B0604030504040204" pitchFamily="50" charset="-128"/>
                <a:ea typeface="メイリオ" panose="020B0604030504040204" pitchFamily="50" charset="-128"/>
              </a:rPr>
              <a:t>「トピックス</a:t>
            </a:r>
            <a:r>
              <a:rPr lang="en-US" altLang="ja-JP" sz="900">
                <a:solidFill>
                  <a:srgbClr val="000000"/>
                </a:solidFill>
                <a:latin typeface="メイリオ" panose="020B0604030504040204" pitchFamily="50" charset="-128"/>
                <a:ea typeface="メイリオ" panose="020B0604030504040204" pitchFamily="50" charset="-128"/>
              </a:rPr>
              <a:t>PR SP</a:t>
            </a:r>
            <a:r>
              <a:rPr lang="ja-JP" altLang="en-US" sz="900">
                <a:solidFill>
                  <a:srgbClr val="000000"/>
                </a:solidFill>
                <a:latin typeface="メイリオ" panose="020B0604030504040204" pitchFamily="50" charset="-128"/>
                <a:ea typeface="メイリオ" panose="020B0604030504040204" pitchFamily="50" charset="-128"/>
              </a:rPr>
              <a:t>」実績</a:t>
            </a:r>
          </a:p>
        </p:txBody>
      </p:sp>
      <p:pic>
        <p:nvPicPr>
          <p:cNvPr id="42" name="図 41">
            <a:extLst>
              <a:ext uri="{FF2B5EF4-FFF2-40B4-BE49-F238E27FC236}">
                <a16:creationId xmlns:a16="http://schemas.microsoft.com/office/drawing/2014/main" id="{ECEE3701-791A-B278-5E92-80C85B49C85D}"/>
              </a:ext>
            </a:extLst>
          </p:cNvPr>
          <p:cNvPicPr>
            <a:picLocks noChangeAspect="1"/>
          </p:cNvPicPr>
          <p:nvPr/>
        </p:nvPicPr>
        <p:blipFill>
          <a:blip r:embed="rId3"/>
          <a:srcRect t="6621"/>
          <a:stretch/>
        </p:blipFill>
        <p:spPr>
          <a:xfrm>
            <a:off x="777752" y="2966783"/>
            <a:ext cx="4673870" cy="2335467"/>
          </a:xfrm>
          <a:prstGeom prst="rect">
            <a:avLst/>
          </a:prstGeom>
        </p:spPr>
      </p:pic>
    </p:spTree>
    <p:extLst>
      <p:ext uri="{BB962C8B-B14F-4D97-AF65-F5344CB8AC3E}">
        <p14:creationId xmlns:p14="http://schemas.microsoft.com/office/powerpoint/2010/main" val="98076018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MSCレイアウト（広告主・代理店限定）">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3.xml><?xml version="1.0" encoding="utf-8"?>
<a:theme xmlns:a="http://schemas.openxmlformats.org/drawingml/2006/main" name="MSCレイアウト（社外秘）">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431</TotalTime>
  <Words>14124</Words>
  <Application>Microsoft Office PowerPoint</Application>
  <PresentationFormat>ワイド画面</PresentationFormat>
  <Paragraphs>1604</Paragraphs>
  <Slides>66</Slides>
  <Notes>14</Notes>
  <HiddenSlides>0</HiddenSlides>
  <MMClips>0</MMClips>
  <ScaleCrop>false</ScaleCrop>
  <HeadingPairs>
    <vt:vector size="8" baseType="variant">
      <vt:variant>
        <vt:lpstr>使用されているフォント</vt:lpstr>
      </vt:variant>
      <vt:variant>
        <vt:i4>10</vt:i4>
      </vt:variant>
      <vt:variant>
        <vt:lpstr>テーマ</vt:lpstr>
      </vt:variant>
      <vt:variant>
        <vt:i4>3</vt:i4>
      </vt:variant>
      <vt:variant>
        <vt:lpstr>埋め込まれた OLE サーバー</vt:lpstr>
      </vt:variant>
      <vt:variant>
        <vt:i4>1</vt:i4>
      </vt:variant>
      <vt:variant>
        <vt:lpstr>スライド タイトル</vt:lpstr>
      </vt:variant>
      <vt:variant>
        <vt:i4>66</vt:i4>
      </vt:variant>
    </vt:vector>
  </HeadingPairs>
  <TitlesOfParts>
    <vt:vector size="80" baseType="lpstr">
      <vt:lpstr>Hiragino Kaku Gothic Pro</vt:lpstr>
      <vt:lpstr>Monaco</vt:lpstr>
      <vt:lpstr>NotoSansJP</vt:lpstr>
      <vt:lpstr>ヒラギノ角ゴ Pro</vt:lpstr>
      <vt:lpstr>メイリオ</vt:lpstr>
      <vt:lpstr>メイリオ</vt:lpstr>
      <vt:lpstr>メイリオ 本文</vt:lpstr>
      <vt:lpstr>Arial</vt:lpstr>
      <vt:lpstr>Calibri</vt:lpstr>
      <vt:lpstr>Wingdings</vt:lpstr>
      <vt:lpstr>MSCレイアウト</vt:lpstr>
      <vt:lpstr>MSCレイアウト（広告主・代理店限定）</vt:lpstr>
      <vt:lpstr>MSCレイアウト（社外秘）</vt:lpstr>
      <vt:lpstr>think-cell スライド</vt:lpstr>
      <vt:lpstr>PowerPoint プレゼンテーション</vt:lpstr>
      <vt:lpstr>PowerPoint プレゼンテーション</vt:lpstr>
      <vt:lpstr>トピックスPR　MD/PCの販売について</vt:lpstr>
      <vt:lpstr>PowerPoint プレゼンテーション</vt:lpstr>
      <vt:lpstr>ニュースメディアとしてのYahoo! JAPAN特性</vt:lpstr>
      <vt:lpstr>Yahoo! JAPAN トップページ　トピックスPRとは</vt:lpstr>
      <vt:lpstr>Yahoo! JAPAN　トップページ　トピックスPR　商品概要</vt:lpstr>
      <vt:lpstr>Yahoo!ニュース トピックスとは </vt:lpstr>
      <vt:lpstr>Yahoo!ニュース トピックスに近い広告形式による効果</vt:lpstr>
      <vt:lpstr>トップページのユーザー重複</vt:lpstr>
      <vt:lpstr>トップページのユーザー属性（興味関心）</vt:lpstr>
      <vt:lpstr>トップページのユーザー属性（年収）</vt:lpstr>
      <vt:lpstr>PowerPoint プレゼンテーション</vt:lpstr>
      <vt:lpstr>PowerPoint プレゼンテーション</vt:lpstr>
      <vt:lpstr>PowerPoint プレゼンテーション</vt:lpstr>
      <vt:lpstr>PowerPoint プレゼンテーション</vt:lpstr>
      <vt:lpstr>Yahoo! JAPAN　トップページ　トピックスPR　使い分け方法</vt:lpstr>
      <vt:lpstr>Yahoo! JAPAN　トップページ　トピックスPR　クリエイティブ例</vt:lpstr>
      <vt:lpstr>商品別スペック比較</vt:lpstr>
      <vt:lpstr>PowerPoint プレゼンテーション</vt:lpstr>
      <vt:lpstr>初回限定割引</vt:lpstr>
      <vt:lpstr>早期予約割引</vt:lpstr>
      <vt:lpstr>LINEヤフー　同時出稿割引</vt:lpstr>
      <vt:lpstr>トピックスPR &amp; Yahoo!ニュース タイアップパッケージ</vt:lpstr>
      <vt:lpstr>予約及び割引方法</vt:lpstr>
      <vt:lpstr>予約及び割引方法</vt:lpstr>
      <vt:lpstr>予約及び割引方法</vt:lpstr>
      <vt:lpstr>予約及び割引方法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中根めぐ美</dc:creator>
  <cp:lastModifiedBy>松本 恵実</cp:lastModifiedBy>
  <cp:revision>8</cp:revision>
  <dcterms:created xsi:type="dcterms:W3CDTF">2023-12-19T04:51:39Z</dcterms:created>
  <dcterms:modified xsi:type="dcterms:W3CDTF">2025-06-27T03:26:42Z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2025-02-13T02:53:36Z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6bc3785b-8e7a-4ac1-b603-c5a4ac6182eb</vt:lpwstr>
  </property>
  <property fmtid="{D5CDD505-2E9C-101B-9397-08002B2CF9AE}" pid="8" name="MSIP_Label_defa4170-0d19-0005-0004-bc88714345d2_ContentBits">
    <vt:lpwstr>0</vt:lpwstr>
  </property>
  <property fmtid="{D5CDD505-2E9C-101B-9397-08002B2CF9AE}" pid="9" name="MSIP_Label_defa4170-0d19-0005-0004-bc88714345d2_Tag">
    <vt:lpwstr>10, 3, 0, 1</vt:lpwstr>
  </property>
</Properties>
</file>