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3.xml" ContentType="application/vnd.openxmlformats-officedocument.theme+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heme/theme4.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theme/themeOverride1.xml" ContentType="application/vnd.openxmlformats-officedocument.themeOverr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theme/themeOverride2.xml" ContentType="application/vnd.openxmlformats-officedocument.themeOverr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theme/themeOverride3.xml" ContentType="application/vnd.openxmlformats-officedocument.themeOverrid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theme/themeOverride4.xml" ContentType="application/vnd.openxmlformats-officedocument.themeOverride+xml"/>
  <Override PartName="/ppt/notesSlides/notesSlide2.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8" r:id="rId1"/>
    <p:sldMasterId id="2147483683" r:id="rId2"/>
    <p:sldMasterId id="2147483690" r:id="rId3"/>
  </p:sldMasterIdLst>
  <p:notesMasterIdLst>
    <p:notesMasterId r:id="rId46"/>
  </p:notesMasterIdLst>
  <p:sldIdLst>
    <p:sldId id="443" r:id="rId4"/>
    <p:sldId id="569" r:id="rId5"/>
    <p:sldId id="562" r:id="rId6"/>
    <p:sldId id="446" r:id="rId7"/>
    <p:sldId id="563" r:id="rId8"/>
    <p:sldId id="564" r:id="rId9"/>
    <p:sldId id="565" r:id="rId10"/>
    <p:sldId id="570" r:id="rId11"/>
    <p:sldId id="566" r:id="rId12"/>
    <p:sldId id="567" r:id="rId13"/>
    <p:sldId id="571" r:id="rId14"/>
    <p:sldId id="572" r:id="rId15"/>
    <p:sldId id="573" r:id="rId16"/>
    <p:sldId id="574" r:id="rId17"/>
    <p:sldId id="575" r:id="rId18"/>
    <p:sldId id="576" r:id="rId19"/>
    <p:sldId id="580" r:id="rId20"/>
    <p:sldId id="577" r:id="rId21"/>
    <p:sldId id="578" r:id="rId22"/>
    <p:sldId id="579" r:id="rId23"/>
    <p:sldId id="581" r:id="rId24"/>
    <p:sldId id="586" r:id="rId25"/>
    <p:sldId id="582" r:id="rId26"/>
    <p:sldId id="589" r:id="rId27"/>
    <p:sldId id="651" r:id="rId28"/>
    <p:sldId id="591" r:id="rId29"/>
    <p:sldId id="648" r:id="rId30"/>
    <p:sldId id="592" r:id="rId31"/>
    <p:sldId id="593" r:id="rId32"/>
    <p:sldId id="594" r:id="rId33"/>
    <p:sldId id="595" r:id="rId34"/>
    <p:sldId id="596" r:id="rId35"/>
    <p:sldId id="599" r:id="rId36"/>
    <p:sldId id="637" r:id="rId37"/>
    <p:sldId id="638" r:id="rId38"/>
    <p:sldId id="650" r:id="rId39"/>
    <p:sldId id="600" r:id="rId40"/>
    <p:sldId id="639" r:id="rId41"/>
    <p:sldId id="640" r:id="rId42"/>
    <p:sldId id="641" r:id="rId43"/>
    <p:sldId id="646" r:id="rId44"/>
    <p:sldId id="448" r:id="rId45"/>
  </p:sldIdLst>
  <p:sldSz cx="12192000" cy="6858000"/>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48"/>
    <a:srgbClr val="0D0D0D"/>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890D4AAD-8069-41F2-9161-34F799F97606}" v="63" dt="2025-06-19T04:51:04.660"/>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0251"/>
    <p:restoredTop sz="96054"/>
  </p:normalViewPr>
  <p:slideViewPr>
    <p:cSldViewPr snapToGrid="0">
      <p:cViewPr varScale="1">
        <p:scale>
          <a:sx n="87" d="100"/>
          <a:sy n="87" d="100"/>
        </p:scale>
        <p:origin x="108" y="51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slide" Target="slides/slide36.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slide" Target="slides/slide39.xml"/><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4.xml"/><Relationship Id="rId2" Type="http://schemas.openxmlformats.org/officeDocument/2006/relationships/slideMaster" Target="slideMasters/slideMaster2.xml"/><Relationship Id="rId16" Type="http://schemas.openxmlformats.org/officeDocument/2006/relationships/slide" Target="slides/slide13.xml"/><Relationship Id="rId29" Type="http://schemas.openxmlformats.org/officeDocument/2006/relationships/slide" Target="slides/slide26.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slide" Target="slides/slide37.xml"/><Relationship Id="rId45" Type="http://schemas.openxmlformats.org/officeDocument/2006/relationships/slide" Target="slides/slide42.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49" Type="http://schemas.openxmlformats.org/officeDocument/2006/relationships/theme" Target="theme/theme1.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4" Type="http://schemas.openxmlformats.org/officeDocument/2006/relationships/slide" Target="slides/slide41.xml"/><Relationship Id="rId52" Type="http://schemas.microsoft.com/office/2015/10/relationships/revisionInfo" Target="revisionInfo.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slide" Target="slides/slide40.xml"/><Relationship Id="rId48" Type="http://schemas.openxmlformats.org/officeDocument/2006/relationships/viewProps" Target="viewProps.xml"/><Relationship Id="rId8" Type="http://schemas.openxmlformats.org/officeDocument/2006/relationships/slide" Target="slides/slide5.xml"/><Relationship Id="rId51" Type="http://schemas.microsoft.com/office/2016/11/relationships/changesInfo" Target="changesInfos/changesInfo1.xml"/><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notesMaster" Target="notesMasters/notesMaster1.xml"/><Relationship Id="rId20" Type="http://schemas.openxmlformats.org/officeDocument/2006/relationships/slide" Target="slides/slide17.xml"/><Relationship Id="rId41" Type="http://schemas.openxmlformats.org/officeDocument/2006/relationships/slide" Target="slides/slide38.xml"/><Relationship Id="rId1" Type="http://schemas.openxmlformats.org/officeDocument/2006/relationships/slideMaster" Target="slideMasters/slideMaster1.xml"/><Relationship Id="rId6" Type="http://schemas.openxmlformats.org/officeDocument/2006/relationships/slide" Target="slides/slide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atsumoto Megumi （松本恵実）" userId="YQm2krEEfVvpx1Y4ZMwjoFv781hPg5KYFGyemOhvTrM=" providerId="None" clId="Web-{890D4AAD-8069-41F2-9161-34F799F97606}"/>
    <pc:docChg chg="addSld delSld modSld">
      <pc:chgData name="Matsumoto Megumi （松本恵実）" userId="YQm2krEEfVvpx1Y4ZMwjoFv781hPg5KYFGyemOhvTrM=" providerId="None" clId="Web-{890D4AAD-8069-41F2-9161-34F799F97606}" dt="2025-06-19T04:51:04.660" v="30" actId="20577"/>
      <pc:docMkLst>
        <pc:docMk/>
      </pc:docMkLst>
      <pc:sldChg chg="del">
        <pc:chgData name="Matsumoto Megumi （松本恵実）" userId="YQm2krEEfVvpx1Y4ZMwjoFv781hPg5KYFGyemOhvTrM=" providerId="None" clId="Web-{890D4AAD-8069-41F2-9161-34F799F97606}" dt="2025-06-19T04:47:55.418" v="1"/>
        <pc:sldMkLst>
          <pc:docMk/>
          <pc:sldMk cId="3613905366" sldId="590"/>
        </pc:sldMkLst>
      </pc:sldChg>
      <pc:sldChg chg="delSp modSp">
        <pc:chgData name="Matsumoto Megumi （松本恵実）" userId="YQm2krEEfVvpx1Y4ZMwjoFv781hPg5KYFGyemOhvTrM=" providerId="None" clId="Web-{890D4AAD-8069-41F2-9161-34F799F97606}" dt="2025-06-19T04:51:04.660" v="30" actId="20577"/>
        <pc:sldMkLst>
          <pc:docMk/>
          <pc:sldMk cId="2935139118" sldId="592"/>
        </pc:sldMkLst>
        <pc:spChg chg="del">
          <ac:chgData name="Matsumoto Megumi （松本恵実）" userId="YQm2krEEfVvpx1Y4ZMwjoFv781hPg5KYFGyemOhvTrM=" providerId="None" clId="Web-{890D4AAD-8069-41F2-9161-34F799F97606}" dt="2025-06-19T04:48:14.435" v="2"/>
          <ac:spMkLst>
            <pc:docMk/>
            <pc:sldMk cId="2935139118" sldId="592"/>
            <ac:spMk id="4" creationId="{4500DEF2-DB53-EEC9-B229-2CFEC9402454}"/>
          </ac:spMkLst>
        </pc:spChg>
        <pc:spChg chg="mod">
          <ac:chgData name="Matsumoto Megumi （松本恵実）" userId="YQm2krEEfVvpx1Y4ZMwjoFv781hPg5KYFGyemOhvTrM=" providerId="None" clId="Web-{890D4AAD-8069-41F2-9161-34F799F97606}" dt="2025-06-19T04:50:24.831" v="25" actId="20577"/>
          <ac:spMkLst>
            <pc:docMk/>
            <pc:sldMk cId="2935139118" sldId="592"/>
            <ac:spMk id="21" creationId="{21240F32-C3BC-5D69-CD1E-BF27A36285C3}"/>
          </ac:spMkLst>
        </pc:spChg>
        <pc:spChg chg="mod">
          <ac:chgData name="Matsumoto Megumi （松本恵実）" userId="YQm2krEEfVvpx1Y4ZMwjoFv781hPg5KYFGyemOhvTrM=" providerId="None" clId="Web-{890D4AAD-8069-41F2-9161-34F799F97606}" dt="2025-06-19T04:51:04.660" v="30" actId="20577"/>
          <ac:spMkLst>
            <pc:docMk/>
            <pc:sldMk cId="2935139118" sldId="592"/>
            <ac:spMk id="27" creationId="{99AEB07C-C6B6-D962-5B4F-A416CAE64952}"/>
          </ac:spMkLst>
        </pc:spChg>
      </pc:sldChg>
      <pc:sldChg chg="add">
        <pc:chgData name="Matsumoto Megumi （松本恵実）" userId="YQm2krEEfVvpx1Y4ZMwjoFv781hPg5KYFGyemOhvTrM=" providerId="None" clId="Web-{890D4AAD-8069-41F2-9161-34F799F97606}" dt="2025-06-19T04:47:50.403" v="0"/>
        <pc:sldMkLst>
          <pc:docMk/>
          <pc:sldMk cId="555318957" sldId="651"/>
        </pc:sldMkLst>
      </pc:sldChg>
    </pc:docChg>
  </pc:docChgLst>
</pc:chgInfo>
</file>

<file path=ppt/charts/_rels/chart1.xml.rels><?xml version="1.0" encoding="UTF-8" standalone="yes"?>
<Relationships xmlns="http://schemas.openxmlformats.org/package/2006/relationships"><Relationship Id="rId3" Type="http://schemas.openxmlformats.org/officeDocument/2006/relationships/themeOverride" Target="../theme/themeOverride1.xml"/><Relationship Id="rId2" Type="http://schemas.microsoft.com/office/2011/relationships/chartColorStyle" Target="colors1.xml"/><Relationship Id="rId1" Type="http://schemas.microsoft.com/office/2011/relationships/chartStyle" Target="style1.xml"/><Relationship Id="rId4" Type="http://schemas.openxmlformats.org/officeDocument/2006/relationships/package" Target="../embeddings/Microsoft_Excel_Worksheet.xlsx"/></Relationships>
</file>

<file path=ppt/charts/_rels/chart2.xml.rels><?xml version="1.0" encoding="UTF-8" standalone="yes"?>
<Relationships xmlns="http://schemas.openxmlformats.org/package/2006/relationships"><Relationship Id="rId3" Type="http://schemas.openxmlformats.org/officeDocument/2006/relationships/themeOverride" Target="../theme/themeOverride2.xml"/><Relationship Id="rId2" Type="http://schemas.microsoft.com/office/2011/relationships/chartColorStyle" Target="colors2.xml"/><Relationship Id="rId1" Type="http://schemas.microsoft.com/office/2011/relationships/chartStyle" Target="style2.xml"/><Relationship Id="rId4" Type="http://schemas.openxmlformats.org/officeDocument/2006/relationships/package" Target="../embeddings/Microsoft_Excel_Worksheet1.xlsx"/></Relationships>
</file>

<file path=ppt/charts/_rels/chart3.xml.rels><?xml version="1.0" encoding="UTF-8" standalone="yes"?>
<Relationships xmlns="http://schemas.openxmlformats.org/package/2006/relationships"><Relationship Id="rId3" Type="http://schemas.openxmlformats.org/officeDocument/2006/relationships/themeOverride" Target="../theme/themeOverride3.xml"/><Relationship Id="rId2" Type="http://schemas.microsoft.com/office/2011/relationships/chartColorStyle" Target="colors3.xml"/><Relationship Id="rId1" Type="http://schemas.microsoft.com/office/2011/relationships/chartStyle" Target="style3.xml"/><Relationship Id="rId4" Type="http://schemas.openxmlformats.org/officeDocument/2006/relationships/oleObject" Target="Book1" TargetMode="External"/></Relationships>
</file>

<file path=ppt/charts/_rels/chart4.xml.rels><?xml version="1.0" encoding="UTF-8" standalone="yes"?>
<Relationships xmlns="http://schemas.openxmlformats.org/package/2006/relationships"><Relationship Id="rId3" Type="http://schemas.openxmlformats.org/officeDocument/2006/relationships/themeOverride" Target="../theme/themeOverride4.xml"/><Relationship Id="rId2" Type="http://schemas.microsoft.com/office/2011/relationships/chartColorStyle" Target="colors4.xml"/><Relationship Id="rId1" Type="http://schemas.microsoft.com/office/2011/relationships/chartStyle" Target="style4.xml"/><Relationship Id="rId4" Type="http://schemas.openxmlformats.org/officeDocument/2006/relationships/oleObject" Target="Book1" TargetMode="Externa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0"/>
    <c:plotArea>
      <c:layout/>
      <c:scatterChart>
        <c:scatterStyle val="smoothMarker"/>
        <c:varyColors val="0"/>
        <c:ser>
          <c:idx val="0"/>
          <c:order val="0"/>
          <c:tx>
            <c:strRef>
              <c:f>Sheet1!$B$1</c:f>
              <c:strCache>
                <c:ptCount val="1"/>
                <c:pt idx="0">
                  <c:v>2012年</c:v>
                </c:pt>
              </c:strCache>
            </c:strRef>
          </c:tx>
          <c:spPr>
            <a:ln w="19050" cap="rnd">
              <a:solidFill>
                <a:schemeClr val="accent5">
                  <a:lumMod val="20000"/>
                  <a:lumOff val="80000"/>
                </a:schemeClr>
              </a:solidFill>
              <a:round/>
            </a:ln>
            <a:effectLst/>
          </c:spPr>
          <c:marker>
            <c:symbol val="none"/>
          </c:marker>
          <c:xVal>
            <c:numRef>
              <c:f>Sheet1!$A$2:$A$52</c:f>
              <c:numCache>
                <c:formatCode>General</c:formatCode>
                <c:ptCount val="51"/>
                <c:pt idx="0">
                  <c:v>0</c:v>
                </c:pt>
                <c:pt idx="1">
                  <c:v>50</c:v>
                </c:pt>
                <c:pt idx="2">
                  <c:v>100</c:v>
                </c:pt>
                <c:pt idx="3">
                  <c:v>150</c:v>
                </c:pt>
                <c:pt idx="4">
                  <c:v>200</c:v>
                </c:pt>
                <c:pt idx="5">
                  <c:v>250</c:v>
                </c:pt>
                <c:pt idx="6">
                  <c:v>300</c:v>
                </c:pt>
                <c:pt idx="7">
                  <c:v>350</c:v>
                </c:pt>
                <c:pt idx="8">
                  <c:v>400</c:v>
                </c:pt>
                <c:pt idx="9">
                  <c:v>450</c:v>
                </c:pt>
                <c:pt idx="10">
                  <c:v>500</c:v>
                </c:pt>
                <c:pt idx="11">
                  <c:v>550</c:v>
                </c:pt>
                <c:pt idx="12">
                  <c:v>600</c:v>
                </c:pt>
                <c:pt idx="13">
                  <c:v>650</c:v>
                </c:pt>
                <c:pt idx="14">
                  <c:v>700</c:v>
                </c:pt>
                <c:pt idx="15">
                  <c:v>750</c:v>
                </c:pt>
                <c:pt idx="16">
                  <c:v>800</c:v>
                </c:pt>
                <c:pt idx="17">
                  <c:v>850</c:v>
                </c:pt>
                <c:pt idx="18">
                  <c:v>900</c:v>
                </c:pt>
                <c:pt idx="19">
                  <c:v>950</c:v>
                </c:pt>
                <c:pt idx="20">
                  <c:v>1000</c:v>
                </c:pt>
                <c:pt idx="21">
                  <c:v>1050</c:v>
                </c:pt>
                <c:pt idx="22">
                  <c:v>1100</c:v>
                </c:pt>
                <c:pt idx="23">
                  <c:v>1150</c:v>
                </c:pt>
                <c:pt idx="24">
                  <c:v>1200</c:v>
                </c:pt>
                <c:pt idx="25">
                  <c:v>1250</c:v>
                </c:pt>
                <c:pt idx="26">
                  <c:v>1300</c:v>
                </c:pt>
                <c:pt idx="27">
                  <c:v>1350</c:v>
                </c:pt>
                <c:pt idx="28">
                  <c:v>1400</c:v>
                </c:pt>
                <c:pt idx="29">
                  <c:v>1450</c:v>
                </c:pt>
                <c:pt idx="30">
                  <c:v>1500</c:v>
                </c:pt>
                <c:pt idx="31">
                  <c:v>1550</c:v>
                </c:pt>
                <c:pt idx="32">
                  <c:v>1600</c:v>
                </c:pt>
                <c:pt idx="33">
                  <c:v>1650</c:v>
                </c:pt>
                <c:pt idx="34">
                  <c:v>1700</c:v>
                </c:pt>
                <c:pt idx="35">
                  <c:v>1750</c:v>
                </c:pt>
                <c:pt idx="36">
                  <c:v>1800</c:v>
                </c:pt>
                <c:pt idx="37">
                  <c:v>1850</c:v>
                </c:pt>
                <c:pt idx="38">
                  <c:v>1900</c:v>
                </c:pt>
                <c:pt idx="39">
                  <c:v>1950</c:v>
                </c:pt>
                <c:pt idx="40">
                  <c:v>2000</c:v>
                </c:pt>
                <c:pt idx="41">
                  <c:v>2050</c:v>
                </c:pt>
                <c:pt idx="42">
                  <c:v>2100</c:v>
                </c:pt>
                <c:pt idx="43">
                  <c:v>2150</c:v>
                </c:pt>
                <c:pt idx="44">
                  <c:v>2200</c:v>
                </c:pt>
                <c:pt idx="45">
                  <c:v>2250</c:v>
                </c:pt>
                <c:pt idx="46">
                  <c:v>2300</c:v>
                </c:pt>
                <c:pt idx="47">
                  <c:v>2350</c:v>
                </c:pt>
                <c:pt idx="48">
                  <c:v>2400</c:v>
                </c:pt>
                <c:pt idx="49">
                  <c:v>2450</c:v>
                </c:pt>
                <c:pt idx="50">
                  <c:v>2500</c:v>
                </c:pt>
              </c:numCache>
            </c:numRef>
          </c:xVal>
          <c:yVal>
            <c:numRef>
              <c:f>Sheet1!$B$2:$B$52</c:f>
              <c:numCache>
                <c:formatCode>#,##0.0;[Red]\-#,##0.0</c:formatCode>
                <c:ptCount val="51"/>
                <c:pt idx="0" formatCode="General">
                  <c:v>0</c:v>
                </c:pt>
                <c:pt idx="1">
                  <c:v>19.79081</c:v>
                </c:pt>
                <c:pt idx="2">
                  <c:v>33.307969999999997</c:v>
                </c:pt>
                <c:pt idx="3">
                  <c:v>43.079749999999997</c:v>
                </c:pt>
                <c:pt idx="4">
                  <c:v>49.958480000000002</c:v>
                </c:pt>
                <c:pt idx="5">
                  <c:v>55.448270000000001</c:v>
                </c:pt>
                <c:pt idx="6">
                  <c:v>59.391480000000001</c:v>
                </c:pt>
                <c:pt idx="7">
                  <c:v>62.595260000000003</c:v>
                </c:pt>
                <c:pt idx="8">
                  <c:v>65.135109999999997</c:v>
                </c:pt>
                <c:pt idx="9">
                  <c:v>67.316040000000001</c:v>
                </c:pt>
                <c:pt idx="10">
                  <c:v>69.290940000000006</c:v>
                </c:pt>
                <c:pt idx="11">
                  <c:v>71.064850000000007</c:v>
                </c:pt>
                <c:pt idx="12">
                  <c:v>72.478030000000004</c:v>
                </c:pt>
                <c:pt idx="13">
                  <c:v>73.6815</c:v>
                </c:pt>
                <c:pt idx="14">
                  <c:v>74.772009999999995</c:v>
                </c:pt>
                <c:pt idx="15">
                  <c:v>75.763919999999999</c:v>
                </c:pt>
                <c:pt idx="16">
                  <c:v>76.662189999999995</c:v>
                </c:pt>
                <c:pt idx="17">
                  <c:v>77.578410000000005</c:v>
                </c:pt>
                <c:pt idx="18">
                  <c:v>78.314449999999994</c:v>
                </c:pt>
                <c:pt idx="19">
                  <c:v>78.989980000000003</c:v>
                </c:pt>
                <c:pt idx="20">
                  <c:v>79.621639999999999</c:v>
                </c:pt>
                <c:pt idx="21">
                  <c:v>80.203320000000005</c:v>
                </c:pt>
                <c:pt idx="22">
                  <c:v>80.806950000000001</c:v>
                </c:pt>
                <c:pt idx="23">
                  <c:v>81.354600000000005</c:v>
                </c:pt>
                <c:pt idx="24">
                  <c:v>81.82526</c:v>
                </c:pt>
                <c:pt idx="25">
                  <c:v>82.260890000000003</c:v>
                </c:pt>
                <c:pt idx="26">
                  <c:v>82.680009999999996</c:v>
                </c:pt>
                <c:pt idx="27">
                  <c:v>83.074690000000004</c:v>
                </c:pt>
                <c:pt idx="28">
                  <c:v>83.484470000000002</c:v>
                </c:pt>
                <c:pt idx="29">
                  <c:v>83.832819999999998</c:v>
                </c:pt>
                <c:pt idx="30">
                  <c:v>84.164760000000001</c:v>
                </c:pt>
                <c:pt idx="31">
                  <c:v>84.511989999999997</c:v>
                </c:pt>
                <c:pt idx="32">
                  <c:v>84.830749999999995</c:v>
                </c:pt>
                <c:pt idx="33">
                  <c:v>85.114570000000001</c:v>
                </c:pt>
                <c:pt idx="34">
                  <c:v>85.380139999999997</c:v>
                </c:pt>
                <c:pt idx="35">
                  <c:v>85.638149999999996</c:v>
                </c:pt>
                <c:pt idx="36">
                  <c:v>85.883319999999998</c:v>
                </c:pt>
                <c:pt idx="37">
                  <c:v>86.120609999999999</c:v>
                </c:pt>
                <c:pt idx="38">
                  <c:v>86.371489999999994</c:v>
                </c:pt>
                <c:pt idx="39">
                  <c:v>86.587019999999995</c:v>
                </c:pt>
                <c:pt idx="40">
                  <c:v>86.795240000000007</c:v>
                </c:pt>
                <c:pt idx="41">
                  <c:v>86.992490000000004</c:v>
                </c:pt>
                <c:pt idx="42">
                  <c:v>87.20026</c:v>
                </c:pt>
                <c:pt idx="43">
                  <c:v>87.399950000000004</c:v>
                </c:pt>
                <c:pt idx="44">
                  <c:v>87.578370000000007</c:v>
                </c:pt>
                <c:pt idx="45">
                  <c:v>87.768690000000007</c:v>
                </c:pt>
                <c:pt idx="46">
                  <c:v>87.934280000000001</c:v>
                </c:pt>
                <c:pt idx="47">
                  <c:v>88.100030000000004</c:v>
                </c:pt>
                <c:pt idx="48">
                  <c:v>88.254230000000007</c:v>
                </c:pt>
                <c:pt idx="49">
                  <c:v>88.402240000000006</c:v>
                </c:pt>
                <c:pt idx="50">
                  <c:v>88.547409999999999</c:v>
                </c:pt>
              </c:numCache>
            </c:numRef>
          </c:yVal>
          <c:smooth val="1"/>
          <c:extLst>
            <c:ext xmlns:c16="http://schemas.microsoft.com/office/drawing/2014/chart" uri="{C3380CC4-5D6E-409C-BE32-E72D297353CC}">
              <c16:uniqueId val="{00000000-C3AC-4209-9A65-4A7307F54616}"/>
            </c:ext>
          </c:extLst>
        </c:ser>
        <c:ser>
          <c:idx val="1"/>
          <c:order val="1"/>
          <c:tx>
            <c:strRef>
              <c:f>Sheet1!$C$1</c:f>
              <c:strCache>
                <c:ptCount val="1"/>
                <c:pt idx="0">
                  <c:v>2022年</c:v>
                </c:pt>
              </c:strCache>
            </c:strRef>
          </c:tx>
          <c:spPr>
            <a:ln w="19050" cap="rnd">
              <a:solidFill>
                <a:schemeClr val="accent5"/>
              </a:solidFill>
              <a:round/>
            </a:ln>
            <a:effectLst/>
          </c:spPr>
          <c:marker>
            <c:symbol val="none"/>
          </c:marker>
          <c:xVal>
            <c:numRef>
              <c:f>Sheet1!$A$2:$A$52</c:f>
              <c:numCache>
                <c:formatCode>General</c:formatCode>
                <c:ptCount val="51"/>
                <c:pt idx="0">
                  <c:v>0</c:v>
                </c:pt>
                <c:pt idx="1">
                  <c:v>50</c:v>
                </c:pt>
                <c:pt idx="2">
                  <c:v>100</c:v>
                </c:pt>
                <c:pt idx="3">
                  <c:v>150</c:v>
                </c:pt>
                <c:pt idx="4">
                  <c:v>200</c:v>
                </c:pt>
                <c:pt idx="5">
                  <c:v>250</c:v>
                </c:pt>
                <c:pt idx="6">
                  <c:v>300</c:v>
                </c:pt>
                <c:pt idx="7">
                  <c:v>350</c:v>
                </c:pt>
                <c:pt idx="8">
                  <c:v>400</c:v>
                </c:pt>
                <c:pt idx="9">
                  <c:v>450</c:v>
                </c:pt>
                <c:pt idx="10">
                  <c:v>500</c:v>
                </c:pt>
                <c:pt idx="11">
                  <c:v>550</c:v>
                </c:pt>
                <c:pt idx="12">
                  <c:v>600</c:v>
                </c:pt>
                <c:pt idx="13">
                  <c:v>650</c:v>
                </c:pt>
                <c:pt idx="14">
                  <c:v>700</c:v>
                </c:pt>
                <c:pt idx="15">
                  <c:v>750</c:v>
                </c:pt>
                <c:pt idx="16">
                  <c:v>800</c:v>
                </c:pt>
                <c:pt idx="17">
                  <c:v>850</c:v>
                </c:pt>
                <c:pt idx="18">
                  <c:v>900</c:v>
                </c:pt>
                <c:pt idx="19">
                  <c:v>950</c:v>
                </c:pt>
                <c:pt idx="20">
                  <c:v>1000</c:v>
                </c:pt>
                <c:pt idx="21">
                  <c:v>1050</c:v>
                </c:pt>
                <c:pt idx="22">
                  <c:v>1100</c:v>
                </c:pt>
                <c:pt idx="23">
                  <c:v>1150</c:v>
                </c:pt>
                <c:pt idx="24">
                  <c:v>1200</c:v>
                </c:pt>
                <c:pt idx="25">
                  <c:v>1250</c:v>
                </c:pt>
                <c:pt idx="26">
                  <c:v>1300</c:v>
                </c:pt>
                <c:pt idx="27">
                  <c:v>1350</c:v>
                </c:pt>
                <c:pt idx="28">
                  <c:v>1400</c:v>
                </c:pt>
                <c:pt idx="29">
                  <c:v>1450</c:v>
                </c:pt>
                <c:pt idx="30">
                  <c:v>1500</c:v>
                </c:pt>
                <c:pt idx="31">
                  <c:v>1550</c:v>
                </c:pt>
                <c:pt idx="32">
                  <c:v>1600</c:v>
                </c:pt>
                <c:pt idx="33">
                  <c:v>1650</c:v>
                </c:pt>
                <c:pt idx="34">
                  <c:v>1700</c:v>
                </c:pt>
                <c:pt idx="35">
                  <c:v>1750</c:v>
                </c:pt>
                <c:pt idx="36">
                  <c:v>1800</c:v>
                </c:pt>
                <c:pt idx="37">
                  <c:v>1850</c:v>
                </c:pt>
                <c:pt idx="38">
                  <c:v>1900</c:v>
                </c:pt>
                <c:pt idx="39">
                  <c:v>1950</c:v>
                </c:pt>
                <c:pt idx="40">
                  <c:v>2000</c:v>
                </c:pt>
                <c:pt idx="41">
                  <c:v>2050</c:v>
                </c:pt>
                <c:pt idx="42">
                  <c:v>2100</c:v>
                </c:pt>
                <c:pt idx="43">
                  <c:v>2150</c:v>
                </c:pt>
                <c:pt idx="44">
                  <c:v>2200</c:v>
                </c:pt>
                <c:pt idx="45">
                  <c:v>2250</c:v>
                </c:pt>
                <c:pt idx="46">
                  <c:v>2300</c:v>
                </c:pt>
                <c:pt idx="47">
                  <c:v>2350</c:v>
                </c:pt>
                <c:pt idx="48">
                  <c:v>2400</c:v>
                </c:pt>
                <c:pt idx="49">
                  <c:v>2450</c:v>
                </c:pt>
                <c:pt idx="50">
                  <c:v>2500</c:v>
                </c:pt>
              </c:numCache>
            </c:numRef>
          </c:xVal>
          <c:yVal>
            <c:numRef>
              <c:f>Sheet1!$C$2:$C$52</c:f>
              <c:numCache>
                <c:formatCode>#,##0.0;[Red]\-#,##0.0</c:formatCode>
                <c:ptCount val="51"/>
                <c:pt idx="0">
                  <c:v>0</c:v>
                </c:pt>
                <c:pt idx="1">
                  <c:v>20.786059999999999</c:v>
                </c:pt>
                <c:pt idx="2">
                  <c:v>35.059600000000003</c:v>
                </c:pt>
                <c:pt idx="3">
                  <c:v>45.429450000000003</c:v>
                </c:pt>
                <c:pt idx="4">
                  <c:v>53.521070000000002</c:v>
                </c:pt>
                <c:pt idx="5">
                  <c:v>59.704360000000001</c:v>
                </c:pt>
                <c:pt idx="6">
                  <c:v>64.639949999999999</c:v>
                </c:pt>
                <c:pt idx="7">
                  <c:v>68.519880000000001</c:v>
                </c:pt>
                <c:pt idx="8">
                  <c:v>72.149109999999993</c:v>
                </c:pt>
                <c:pt idx="9">
                  <c:v>74.788240000000002</c:v>
                </c:pt>
                <c:pt idx="10">
                  <c:v>77.050700000000006</c:v>
                </c:pt>
                <c:pt idx="11">
                  <c:v>78.943439999999995</c:v>
                </c:pt>
                <c:pt idx="12">
                  <c:v>80.606840000000005</c:v>
                </c:pt>
                <c:pt idx="13">
                  <c:v>82.025769999999994</c:v>
                </c:pt>
                <c:pt idx="14">
                  <c:v>83.414789999999996</c:v>
                </c:pt>
                <c:pt idx="15">
                  <c:v>84.557500000000005</c:v>
                </c:pt>
                <c:pt idx="16">
                  <c:v>85.524950000000004</c:v>
                </c:pt>
                <c:pt idx="17">
                  <c:v>86.489019999999996</c:v>
                </c:pt>
                <c:pt idx="18">
                  <c:v>87.243489999999994</c:v>
                </c:pt>
                <c:pt idx="19">
                  <c:v>87.919430000000006</c:v>
                </c:pt>
                <c:pt idx="20">
                  <c:v>88.541359999999997</c:v>
                </c:pt>
                <c:pt idx="21">
                  <c:v>89.101780000000005</c:v>
                </c:pt>
                <c:pt idx="22">
                  <c:v>89.680790000000002</c:v>
                </c:pt>
                <c:pt idx="23">
                  <c:v>90.144599999999997</c:v>
                </c:pt>
                <c:pt idx="24">
                  <c:v>90.592460000000003</c:v>
                </c:pt>
                <c:pt idx="25">
                  <c:v>90.979950000000002</c:v>
                </c:pt>
                <c:pt idx="26">
                  <c:v>91.345070000000007</c:v>
                </c:pt>
                <c:pt idx="27">
                  <c:v>91.681349999999995</c:v>
                </c:pt>
                <c:pt idx="28">
                  <c:v>91.995320000000007</c:v>
                </c:pt>
                <c:pt idx="29">
                  <c:v>92.291150000000002</c:v>
                </c:pt>
                <c:pt idx="30">
                  <c:v>92.564869999999999</c:v>
                </c:pt>
                <c:pt idx="31">
                  <c:v>92.818269999999998</c:v>
                </c:pt>
                <c:pt idx="32">
                  <c:v>93.059190000000001</c:v>
                </c:pt>
                <c:pt idx="33">
                  <c:v>93.311120000000003</c:v>
                </c:pt>
                <c:pt idx="34">
                  <c:v>93.521460000000005</c:v>
                </c:pt>
                <c:pt idx="35">
                  <c:v>93.718869999999995</c:v>
                </c:pt>
                <c:pt idx="36">
                  <c:v>93.914339999999996</c:v>
                </c:pt>
                <c:pt idx="37">
                  <c:v>94.116290000000006</c:v>
                </c:pt>
                <c:pt idx="38">
                  <c:v>94.281080000000003</c:v>
                </c:pt>
                <c:pt idx="39">
                  <c:v>94.455920000000006</c:v>
                </c:pt>
                <c:pt idx="40">
                  <c:v>94.604609999999994</c:v>
                </c:pt>
                <c:pt idx="41">
                  <c:v>94.745450000000005</c:v>
                </c:pt>
                <c:pt idx="42">
                  <c:v>94.894390000000001</c:v>
                </c:pt>
                <c:pt idx="43">
                  <c:v>95.027209999999997</c:v>
                </c:pt>
                <c:pt idx="44">
                  <c:v>95.147710000000004</c:v>
                </c:pt>
                <c:pt idx="45">
                  <c:v>95.262429999999995</c:v>
                </c:pt>
                <c:pt idx="46">
                  <c:v>95.371780000000001</c:v>
                </c:pt>
                <c:pt idx="47">
                  <c:v>95.47739</c:v>
                </c:pt>
                <c:pt idx="48">
                  <c:v>95.577929999999995</c:v>
                </c:pt>
                <c:pt idx="49">
                  <c:v>95.67398</c:v>
                </c:pt>
                <c:pt idx="50">
                  <c:v>95.77664</c:v>
                </c:pt>
              </c:numCache>
            </c:numRef>
          </c:yVal>
          <c:smooth val="1"/>
          <c:extLst>
            <c:ext xmlns:c16="http://schemas.microsoft.com/office/drawing/2014/chart" uri="{C3380CC4-5D6E-409C-BE32-E72D297353CC}">
              <c16:uniqueId val="{00000001-C3AC-4209-9A65-4A7307F54616}"/>
            </c:ext>
          </c:extLst>
        </c:ser>
        <c:dLbls>
          <c:showLegendKey val="0"/>
          <c:showVal val="0"/>
          <c:showCatName val="0"/>
          <c:showSerName val="0"/>
          <c:showPercent val="0"/>
          <c:showBubbleSize val="0"/>
        </c:dLbls>
        <c:axId val="759327104"/>
        <c:axId val="759317920"/>
      </c:scatterChart>
      <c:valAx>
        <c:axId val="759327104"/>
        <c:scaling>
          <c:orientation val="minMax"/>
          <c:max val="2500"/>
        </c:scaling>
        <c:delete val="1"/>
        <c:axPos val="b"/>
        <c:majorGridlines>
          <c:spPr>
            <a:ln w="9525" cap="flat" cmpd="sng" algn="ctr">
              <a:solidFill>
                <a:schemeClr val="tx1">
                  <a:lumMod val="15000"/>
                  <a:lumOff val="85000"/>
                </a:schemeClr>
              </a:solidFill>
              <a:round/>
            </a:ln>
            <a:effectLst/>
          </c:spPr>
        </c:majorGridlines>
        <c:title>
          <c:tx>
            <c:rich>
              <a:bodyPr rot="0" spcFirstLastPara="1" vertOverflow="ellipsis" vert="horz" wrap="square" anchor="ctr" anchorCtr="1"/>
              <a:lstStyle/>
              <a:p>
                <a:pPr>
                  <a:defRPr sz="500" b="0" i="0" u="none" strike="noStrike" kern="1200" baseline="0">
                    <a:solidFill>
                      <a:schemeClr val="tx1">
                        <a:lumMod val="65000"/>
                        <a:lumOff val="35000"/>
                      </a:schemeClr>
                    </a:solidFill>
                    <a:latin typeface="+mn-ea"/>
                    <a:ea typeface="+mn-ea"/>
                    <a:cs typeface="+mn-cs"/>
                  </a:defRPr>
                </a:pPr>
                <a:r>
                  <a:rPr lang="ja-JP"/>
                  <a:t>世帯</a:t>
                </a:r>
                <a:r>
                  <a:rPr lang="en-US"/>
                  <a:t>GRP</a:t>
                </a:r>
                <a:endParaRPr lang="ja-JP"/>
              </a:p>
            </c:rich>
          </c:tx>
          <c:overlay val="0"/>
          <c:spPr>
            <a:noFill/>
            <a:ln>
              <a:noFill/>
            </a:ln>
            <a:effectLst/>
          </c:spPr>
          <c:txPr>
            <a:bodyPr rot="0" spcFirstLastPara="1" vertOverflow="ellipsis" vert="horz" wrap="square" anchor="ctr" anchorCtr="1"/>
            <a:lstStyle/>
            <a:p>
              <a:pPr>
                <a:defRPr sz="500" b="0" i="0" u="none" strike="noStrike" kern="1200" baseline="0">
                  <a:solidFill>
                    <a:schemeClr val="tx1">
                      <a:lumMod val="65000"/>
                      <a:lumOff val="35000"/>
                    </a:schemeClr>
                  </a:solidFill>
                  <a:latin typeface="+mn-ea"/>
                  <a:ea typeface="+mn-ea"/>
                  <a:cs typeface="+mn-cs"/>
                </a:defRPr>
              </a:pPr>
              <a:endParaRPr lang="ja-JP"/>
            </a:p>
          </c:txPr>
        </c:title>
        <c:numFmt formatCode="General" sourceLinked="1"/>
        <c:majorTickMark val="out"/>
        <c:minorTickMark val="none"/>
        <c:tickLblPos val="nextTo"/>
        <c:crossAx val="759317920"/>
        <c:crosses val="autoZero"/>
        <c:crossBetween val="midCat"/>
      </c:valAx>
      <c:valAx>
        <c:axId val="759317920"/>
        <c:scaling>
          <c:orientation val="minMax"/>
          <c:max val="100"/>
        </c:scaling>
        <c:delete val="1"/>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500" b="0" i="0" u="none" strike="noStrike" kern="1200" baseline="0">
                    <a:solidFill>
                      <a:schemeClr val="tx1">
                        <a:lumMod val="65000"/>
                        <a:lumOff val="35000"/>
                      </a:schemeClr>
                    </a:solidFill>
                    <a:latin typeface="+mn-ea"/>
                    <a:ea typeface="+mn-ea"/>
                    <a:cs typeface="+mn-cs"/>
                  </a:defRPr>
                </a:pPr>
                <a:r>
                  <a:rPr lang="ja-JP"/>
                  <a:t>リーチ（％）</a:t>
                </a:r>
              </a:p>
            </c:rich>
          </c:tx>
          <c:overlay val="0"/>
          <c:spPr>
            <a:noFill/>
            <a:ln>
              <a:noFill/>
            </a:ln>
            <a:effectLst/>
          </c:spPr>
          <c:txPr>
            <a:bodyPr rot="-5400000" spcFirstLastPara="1" vertOverflow="ellipsis" vert="horz" wrap="square" anchor="ctr" anchorCtr="1"/>
            <a:lstStyle/>
            <a:p>
              <a:pPr>
                <a:defRPr sz="500" b="0" i="0" u="none" strike="noStrike" kern="1200" baseline="0">
                  <a:solidFill>
                    <a:schemeClr val="tx1">
                      <a:lumMod val="65000"/>
                      <a:lumOff val="35000"/>
                    </a:schemeClr>
                  </a:solidFill>
                  <a:latin typeface="+mn-ea"/>
                  <a:ea typeface="+mn-ea"/>
                  <a:cs typeface="+mn-cs"/>
                </a:defRPr>
              </a:pPr>
              <a:endParaRPr lang="ja-JP"/>
            </a:p>
          </c:txPr>
        </c:title>
        <c:numFmt formatCode="General" sourceLinked="1"/>
        <c:majorTickMark val="out"/>
        <c:minorTickMark val="none"/>
        <c:tickLblPos val="nextTo"/>
        <c:crossAx val="759327104"/>
        <c:crosses val="autoZero"/>
        <c:crossBetween val="midCat"/>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500">
          <a:latin typeface="+mn-ea"/>
          <a:ea typeface="+mn-ea"/>
        </a:defRPr>
      </a:pPr>
      <a:endParaRPr lang="ja-JP"/>
    </a:p>
  </c:txPr>
  <c:externalData r:id="rId4">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0"/>
    <c:plotArea>
      <c:layout/>
      <c:scatterChart>
        <c:scatterStyle val="smoothMarker"/>
        <c:varyColors val="0"/>
        <c:ser>
          <c:idx val="0"/>
          <c:order val="0"/>
          <c:tx>
            <c:strRef>
              <c:f>Sheet1!$B$1</c:f>
              <c:strCache>
                <c:ptCount val="1"/>
                <c:pt idx="0">
                  <c:v>2012年</c:v>
                </c:pt>
              </c:strCache>
            </c:strRef>
          </c:tx>
          <c:spPr>
            <a:ln w="19050" cap="rnd">
              <a:solidFill>
                <a:schemeClr val="accent5">
                  <a:lumMod val="20000"/>
                  <a:lumOff val="80000"/>
                </a:schemeClr>
              </a:solidFill>
              <a:round/>
            </a:ln>
            <a:effectLst/>
          </c:spPr>
          <c:marker>
            <c:symbol val="none"/>
          </c:marker>
          <c:xVal>
            <c:numRef>
              <c:f>Sheet1!$A$2:$A$52</c:f>
              <c:numCache>
                <c:formatCode>General</c:formatCode>
                <c:ptCount val="51"/>
                <c:pt idx="0">
                  <c:v>0</c:v>
                </c:pt>
                <c:pt idx="1">
                  <c:v>50</c:v>
                </c:pt>
                <c:pt idx="2">
                  <c:v>100</c:v>
                </c:pt>
                <c:pt idx="3">
                  <c:v>150</c:v>
                </c:pt>
                <c:pt idx="4">
                  <c:v>200</c:v>
                </c:pt>
                <c:pt idx="5">
                  <c:v>250</c:v>
                </c:pt>
                <c:pt idx="6">
                  <c:v>300</c:v>
                </c:pt>
                <c:pt idx="7">
                  <c:v>350</c:v>
                </c:pt>
                <c:pt idx="8">
                  <c:v>400</c:v>
                </c:pt>
                <c:pt idx="9">
                  <c:v>450</c:v>
                </c:pt>
                <c:pt idx="10">
                  <c:v>500</c:v>
                </c:pt>
                <c:pt idx="11">
                  <c:v>550</c:v>
                </c:pt>
                <c:pt idx="12">
                  <c:v>600</c:v>
                </c:pt>
                <c:pt idx="13">
                  <c:v>650</c:v>
                </c:pt>
                <c:pt idx="14">
                  <c:v>700</c:v>
                </c:pt>
                <c:pt idx="15">
                  <c:v>750</c:v>
                </c:pt>
                <c:pt idx="16">
                  <c:v>800</c:v>
                </c:pt>
                <c:pt idx="17">
                  <c:v>850</c:v>
                </c:pt>
                <c:pt idx="18">
                  <c:v>900</c:v>
                </c:pt>
                <c:pt idx="19">
                  <c:v>950</c:v>
                </c:pt>
                <c:pt idx="20">
                  <c:v>1000</c:v>
                </c:pt>
                <c:pt idx="21">
                  <c:v>1050</c:v>
                </c:pt>
                <c:pt idx="22">
                  <c:v>1100</c:v>
                </c:pt>
                <c:pt idx="23">
                  <c:v>1150</c:v>
                </c:pt>
                <c:pt idx="24">
                  <c:v>1200</c:v>
                </c:pt>
                <c:pt idx="25">
                  <c:v>1250</c:v>
                </c:pt>
                <c:pt idx="26">
                  <c:v>1300</c:v>
                </c:pt>
                <c:pt idx="27">
                  <c:v>1350</c:v>
                </c:pt>
                <c:pt idx="28">
                  <c:v>1400</c:v>
                </c:pt>
                <c:pt idx="29">
                  <c:v>1450</c:v>
                </c:pt>
                <c:pt idx="30">
                  <c:v>1500</c:v>
                </c:pt>
                <c:pt idx="31">
                  <c:v>1550</c:v>
                </c:pt>
                <c:pt idx="32">
                  <c:v>1600</c:v>
                </c:pt>
                <c:pt idx="33">
                  <c:v>1650</c:v>
                </c:pt>
                <c:pt idx="34">
                  <c:v>1700</c:v>
                </c:pt>
                <c:pt idx="35">
                  <c:v>1750</c:v>
                </c:pt>
                <c:pt idx="36">
                  <c:v>1800</c:v>
                </c:pt>
                <c:pt idx="37">
                  <c:v>1850</c:v>
                </c:pt>
                <c:pt idx="38">
                  <c:v>1900</c:v>
                </c:pt>
                <c:pt idx="39">
                  <c:v>1950</c:v>
                </c:pt>
                <c:pt idx="40">
                  <c:v>2000</c:v>
                </c:pt>
                <c:pt idx="41">
                  <c:v>2050</c:v>
                </c:pt>
                <c:pt idx="42">
                  <c:v>2100</c:v>
                </c:pt>
                <c:pt idx="43">
                  <c:v>2150</c:v>
                </c:pt>
                <c:pt idx="44">
                  <c:v>2200</c:v>
                </c:pt>
                <c:pt idx="45">
                  <c:v>2250</c:v>
                </c:pt>
                <c:pt idx="46">
                  <c:v>2300</c:v>
                </c:pt>
                <c:pt idx="47">
                  <c:v>2350</c:v>
                </c:pt>
                <c:pt idx="48">
                  <c:v>2400</c:v>
                </c:pt>
                <c:pt idx="49">
                  <c:v>2450</c:v>
                </c:pt>
                <c:pt idx="50">
                  <c:v>2500</c:v>
                </c:pt>
              </c:numCache>
            </c:numRef>
          </c:xVal>
          <c:yVal>
            <c:numRef>
              <c:f>Sheet1!$B$2:$B$52</c:f>
              <c:numCache>
                <c:formatCode>General</c:formatCode>
                <c:ptCount val="51"/>
                <c:pt idx="0">
                  <c:v>0</c:v>
                </c:pt>
                <c:pt idx="1">
                  <c:v>1.34995</c:v>
                </c:pt>
                <c:pt idx="2">
                  <c:v>4.5014510000000003</c:v>
                </c:pt>
                <c:pt idx="3">
                  <c:v>9.2847390000000001</c:v>
                </c:pt>
                <c:pt idx="4">
                  <c:v>14.69933</c:v>
                </c:pt>
                <c:pt idx="5">
                  <c:v>20.15146</c:v>
                </c:pt>
                <c:pt idx="6">
                  <c:v>24.82602</c:v>
                </c:pt>
                <c:pt idx="7">
                  <c:v>29.033270000000002</c:v>
                </c:pt>
                <c:pt idx="8">
                  <c:v>32.604219999999998</c:v>
                </c:pt>
                <c:pt idx="9">
                  <c:v>36.074640000000002</c:v>
                </c:pt>
                <c:pt idx="10">
                  <c:v>39.261839999999999</c:v>
                </c:pt>
                <c:pt idx="11">
                  <c:v>42.127980000000001</c:v>
                </c:pt>
                <c:pt idx="12">
                  <c:v>44.445590000000003</c:v>
                </c:pt>
                <c:pt idx="13">
                  <c:v>46.50459</c:v>
                </c:pt>
                <c:pt idx="14">
                  <c:v>48.468670000000003</c:v>
                </c:pt>
                <c:pt idx="15">
                  <c:v>50.376660000000001</c:v>
                </c:pt>
                <c:pt idx="16">
                  <c:v>51.948169999999998</c:v>
                </c:pt>
                <c:pt idx="17">
                  <c:v>53.617460000000001</c:v>
                </c:pt>
                <c:pt idx="18">
                  <c:v>55.012279999999997</c:v>
                </c:pt>
                <c:pt idx="19">
                  <c:v>56.277209999999997</c:v>
                </c:pt>
                <c:pt idx="20">
                  <c:v>57.43112</c:v>
                </c:pt>
                <c:pt idx="21">
                  <c:v>58.623359999999998</c:v>
                </c:pt>
                <c:pt idx="22">
                  <c:v>59.786990000000003</c:v>
                </c:pt>
                <c:pt idx="23">
                  <c:v>60.858330000000002</c:v>
                </c:pt>
                <c:pt idx="24">
                  <c:v>61.857889999999998</c:v>
                </c:pt>
                <c:pt idx="25">
                  <c:v>62.715539999999997</c:v>
                </c:pt>
                <c:pt idx="26">
                  <c:v>63.494059999999998</c:v>
                </c:pt>
                <c:pt idx="27">
                  <c:v>64.272300000000001</c:v>
                </c:pt>
                <c:pt idx="28">
                  <c:v>65.096180000000004</c:v>
                </c:pt>
                <c:pt idx="29">
                  <c:v>65.751559999999998</c:v>
                </c:pt>
                <c:pt idx="30">
                  <c:v>66.408810000000003</c:v>
                </c:pt>
                <c:pt idx="31">
                  <c:v>67.11936</c:v>
                </c:pt>
                <c:pt idx="32">
                  <c:v>67.750600000000006</c:v>
                </c:pt>
                <c:pt idx="33">
                  <c:v>68.290229999999994</c:v>
                </c:pt>
                <c:pt idx="34">
                  <c:v>68.841819999999998</c:v>
                </c:pt>
                <c:pt idx="35">
                  <c:v>69.40446</c:v>
                </c:pt>
                <c:pt idx="36">
                  <c:v>69.890060000000005</c:v>
                </c:pt>
                <c:pt idx="37">
                  <c:v>70.344679999999997</c:v>
                </c:pt>
                <c:pt idx="38">
                  <c:v>70.873720000000006</c:v>
                </c:pt>
                <c:pt idx="39">
                  <c:v>71.301029999999997</c:v>
                </c:pt>
                <c:pt idx="40">
                  <c:v>71.703190000000006</c:v>
                </c:pt>
                <c:pt idx="41">
                  <c:v>72.123500000000007</c:v>
                </c:pt>
                <c:pt idx="42">
                  <c:v>72.535749999999993</c:v>
                </c:pt>
                <c:pt idx="43">
                  <c:v>72.981189999999998</c:v>
                </c:pt>
                <c:pt idx="44">
                  <c:v>73.328109999999995</c:v>
                </c:pt>
                <c:pt idx="45">
                  <c:v>73.738339999999994</c:v>
                </c:pt>
                <c:pt idx="46">
                  <c:v>74.066890000000001</c:v>
                </c:pt>
                <c:pt idx="47">
                  <c:v>74.391469999999998</c:v>
                </c:pt>
                <c:pt idx="48">
                  <c:v>74.697850000000003</c:v>
                </c:pt>
                <c:pt idx="49">
                  <c:v>75.020200000000003</c:v>
                </c:pt>
                <c:pt idx="50">
                  <c:v>75.343400000000003</c:v>
                </c:pt>
              </c:numCache>
            </c:numRef>
          </c:yVal>
          <c:smooth val="1"/>
          <c:extLst>
            <c:ext xmlns:c16="http://schemas.microsoft.com/office/drawing/2014/chart" uri="{C3380CC4-5D6E-409C-BE32-E72D297353CC}">
              <c16:uniqueId val="{00000000-13D4-4D26-97F6-446B13F0BA7B}"/>
            </c:ext>
          </c:extLst>
        </c:ser>
        <c:ser>
          <c:idx val="1"/>
          <c:order val="1"/>
          <c:tx>
            <c:strRef>
              <c:f>Sheet1!$C$1</c:f>
              <c:strCache>
                <c:ptCount val="1"/>
                <c:pt idx="0">
                  <c:v>2022年</c:v>
                </c:pt>
              </c:strCache>
            </c:strRef>
          </c:tx>
          <c:spPr>
            <a:ln w="19050" cap="rnd">
              <a:solidFill>
                <a:schemeClr val="accent5"/>
              </a:solidFill>
              <a:round/>
            </a:ln>
            <a:effectLst/>
          </c:spPr>
          <c:marker>
            <c:symbol val="none"/>
          </c:marker>
          <c:xVal>
            <c:numRef>
              <c:f>Sheet1!$A$2:$A$52</c:f>
              <c:numCache>
                <c:formatCode>General</c:formatCode>
                <c:ptCount val="51"/>
                <c:pt idx="0">
                  <c:v>0</c:v>
                </c:pt>
                <c:pt idx="1">
                  <c:v>50</c:v>
                </c:pt>
                <c:pt idx="2">
                  <c:v>100</c:v>
                </c:pt>
                <c:pt idx="3">
                  <c:v>150</c:v>
                </c:pt>
                <c:pt idx="4">
                  <c:v>200</c:v>
                </c:pt>
                <c:pt idx="5">
                  <c:v>250</c:v>
                </c:pt>
                <c:pt idx="6">
                  <c:v>300</c:v>
                </c:pt>
                <c:pt idx="7">
                  <c:v>350</c:v>
                </c:pt>
                <c:pt idx="8">
                  <c:v>400</c:v>
                </c:pt>
                <c:pt idx="9">
                  <c:v>450</c:v>
                </c:pt>
                <c:pt idx="10">
                  <c:v>500</c:v>
                </c:pt>
                <c:pt idx="11">
                  <c:v>550</c:v>
                </c:pt>
                <c:pt idx="12">
                  <c:v>600</c:v>
                </c:pt>
                <c:pt idx="13">
                  <c:v>650</c:v>
                </c:pt>
                <c:pt idx="14">
                  <c:v>700</c:v>
                </c:pt>
                <c:pt idx="15">
                  <c:v>750</c:v>
                </c:pt>
                <c:pt idx="16">
                  <c:v>800</c:v>
                </c:pt>
                <c:pt idx="17">
                  <c:v>850</c:v>
                </c:pt>
                <c:pt idx="18">
                  <c:v>900</c:v>
                </c:pt>
                <c:pt idx="19">
                  <c:v>950</c:v>
                </c:pt>
                <c:pt idx="20">
                  <c:v>1000</c:v>
                </c:pt>
                <c:pt idx="21">
                  <c:v>1050</c:v>
                </c:pt>
                <c:pt idx="22">
                  <c:v>1100</c:v>
                </c:pt>
                <c:pt idx="23">
                  <c:v>1150</c:v>
                </c:pt>
                <c:pt idx="24">
                  <c:v>1200</c:v>
                </c:pt>
                <c:pt idx="25">
                  <c:v>1250</c:v>
                </c:pt>
                <c:pt idx="26">
                  <c:v>1300</c:v>
                </c:pt>
                <c:pt idx="27">
                  <c:v>1350</c:v>
                </c:pt>
                <c:pt idx="28">
                  <c:v>1400</c:v>
                </c:pt>
                <c:pt idx="29">
                  <c:v>1450</c:v>
                </c:pt>
                <c:pt idx="30">
                  <c:v>1500</c:v>
                </c:pt>
                <c:pt idx="31">
                  <c:v>1550</c:v>
                </c:pt>
                <c:pt idx="32">
                  <c:v>1600</c:v>
                </c:pt>
                <c:pt idx="33">
                  <c:v>1650</c:v>
                </c:pt>
                <c:pt idx="34">
                  <c:v>1700</c:v>
                </c:pt>
                <c:pt idx="35">
                  <c:v>1750</c:v>
                </c:pt>
                <c:pt idx="36">
                  <c:v>1800</c:v>
                </c:pt>
                <c:pt idx="37">
                  <c:v>1850</c:v>
                </c:pt>
                <c:pt idx="38">
                  <c:v>1900</c:v>
                </c:pt>
                <c:pt idx="39">
                  <c:v>1950</c:v>
                </c:pt>
                <c:pt idx="40">
                  <c:v>2000</c:v>
                </c:pt>
                <c:pt idx="41">
                  <c:v>2050</c:v>
                </c:pt>
                <c:pt idx="42">
                  <c:v>2100</c:v>
                </c:pt>
                <c:pt idx="43">
                  <c:v>2150</c:v>
                </c:pt>
                <c:pt idx="44">
                  <c:v>2200</c:v>
                </c:pt>
                <c:pt idx="45">
                  <c:v>2250</c:v>
                </c:pt>
                <c:pt idx="46">
                  <c:v>2300</c:v>
                </c:pt>
                <c:pt idx="47">
                  <c:v>2350</c:v>
                </c:pt>
                <c:pt idx="48">
                  <c:v>2400</c:v>
                </c:pt>
                <c:pt idx="49">
                  <c:v>2450</c:v>
                </c:pt>
                <c:pt idx="50">
                  <c:v>2500</c:v>
                </c:pt>
              </c:numCache>
            </c:numRef>
          </c:xVal>
          <c:yVal>
            <c:numRef>
              <c:f>Sheet1!$C$2:$C$52</c:f>
              <c:numCache>
                <c:formatCode>General</c:formatCode>
                <c:ptCount val="51"/>
                <c:pt idx="0" formatCode="#,##0.0;[Red]\-#,##0.0">
                  <c:v>0</c:v>
                </c:pt>
                <c:pt idx="1">
                  <c:v>0.73994990000000005</c:v>
                </c:pt>
                <c:pt idx="2">
                  <c:v>3.5037400000000001</c:v>
                </c:pt>
                <c:pt idx="3">
                  <c:v>6.980969</c:v>
                </c:pt>
                <c:pt idx="4">
                  <c:v>11.787319999999999</c:v>
                </c:pt>
                <c:pt idx="5">
                  <c:v>16.554320000000001</c:v>
                </c:pt>
                <c:pt idx="6">
                  <c:v>21.516020000000001</c:v>
                </c:pt>
                <c:pt idx="7">
                  <c:v>26.209309999999999</c:v>
                </c:pt>
                <c:pt idx="8">
                  <c:v>31.169630000000002</c:v>
                </c:pt>
                <c:pt idx="9">
                  <c:v>35.24241</c:v>
                </c:pt>
                <c:pt idx="10">
                  <c:v>39.092140000000001</c:v>
                </c:pt>
                <c:pt idx="11">
                  <c:v>42.601120000000002</c:v>
                </c:pt>
                <c:pt idx="12">
                  <c:v>45.713299999999997</c:v>
                </c:pt>
                <c:pt idx="13">
                  <c:v>48.702480000000001</c:v>
                </c:pt>
                <c:pt idx="14">
                  <c:v>51.894410000000001</c:v>
                </c:pt>
                <c:pt idx="15">
                  <c:v>54.526760000000003</c:v>
                </c:pt>
                <c:pt idx="16">
                  <c:v>56.852910000000001</c:v>
                </c:pt>
                <c:pt idx="17">
                  <c:v>59.260539999999999</c:v>
                </c:pt>
                <c:pt idx="18">
                  <c:v>61.213569999999997</c:v>
                </c:pt>
                <c:pt idx="19">
                  <c:v>62.995719999999999</c:v>
                </c:pt>
                <c:pt idx="20">
                  <c:v>64.617890000000003</c:v>
                </c:pt>
                <c:pt idx="21">
                  <c:v>66.151960000000003</c:v>
                </c:pt>
                <c:pt idx="22">
                  <c:v>67.660830000000004</c:v>
                </c:pt>
                <c:pt idx="23">
                  <c:v>68.983289999999997</c:v>
                </c:pt>
                <c:pt idx="24">
                  <c:v>70.213620000000006</c:v>
                </c:pt>
                <c:pt idx="25">
                  <c:v>71.459239999999994</c:v>
                </c:pt>
                <c:pt idx="26">
                  <c:v>72.537319999999994</c:v>
                </c:pt>
                <c:pt idx="27">
                  <c:v>73.465850000000003</c:v>
                </c:pt>
                <c:pt idx="28">
                  <c:v>74.415700000000001</c:v>
                </c:pt>
                <c:pt idx="29">
                  <c:v>75.249859999999998</c:v>
                </c:pt>
                <c:pt idx="30">
                  <c:v>76.092219999999998</c:v>
                </c:pt>
                <c:pt idx="31">
                  <c:v>76.879499999999993</c:v>
                </c:pt>
                <c:pt idx="32">
                  <c:v>77.569469999999995</c:v>
                </c:pt>
                <c:pt idx="33">
                  <c:v>78.295730000000006</c:v>
                </c:pt>
                <c:pt idx="34">
                  <c:v>78.96575</c:v>
                </c:pt>
                <c:pt idx="35">
                  <c:v>79.572969999999998</c:v>
                </c:pt>
                <c:pt idx="36">
                  <c:v>80.14537</c:v>
                </c:pt>
                <c:pt idx="37">
                  <c:v>80.801879999999997</c:v>
                </c:pt>
                <c:pt idx="38">
                  <c:v>81.341639999999998</c:v>
                </c:pt>
                <c:pt idx="39">
                  <c:v>81.863600000000005</c:v>
                </c:pt>
                <c:pt idx="40">
                  <c:v>82.307019999999994</c:v>
                </c:pt>
                <c:pt idx="41">
                  <c:v>82.777860000000004</c:v>
                </c:pt>
                <c:pt idx="42">
                  <c:v>83.32593</c:v>
                </c:pt>
                <c:pt idx="43">
                  <c:v>83.723219999999998</c:v>
                </c:pt>
                <c:pt idx="44">
                  <c:v>84.130340000000004</c:v>
                </c:pt>
                <c:pt idx="45">
                  <c:v>84.482079999999996</c:v>
                </c:pt>
                <c:pt idx="46">
                  <c:v>84.855829999999997</c:v>
                </c:pt>
                <c:pt idx="47">
                  <c:v>85.176699999999997</c:v>
                </c:pt>
                <c:pt idx="48">
                  <c:v>85.501059999999995</c:v>
                </c:pt>
                <c:pt idx="49">
                  <c:v>85.833969999999994</c:v>
                </c:pt>
                <c:pt idx="50">
                  <c:v>86.156310000000005</c:v>
                </c:pt>
              </c:numCache>
            </c:numRef>
          </c:yVal>
          <c:smooth val="1"/>
          <c:extLst>
            <c:ext xmlns:c16="http://schemas.microsoft.com/office/drawing/2014/chart" uri="{C3380CC4-5D6E-409C-BE32-E72D297353CC}">
              <c16:uniqueId val="{00000001-13D4-4D26-97F6-446B13F0BA7B}"/>
            </c:ext>
          </c:extLst>
        </c:ser>
        <c:dLbls>
          <c:showLegendKey val="0"/>
          <c:showVal val="0"/>
          <c:showCatName val="0"/>
          <c:showSerName val="0"/>
          <c:showPercent val="0"/>
          <c:showBubbleSize val="0"/>
        </c:dLbls>
        <c:axId val="759327104"/>
        <c:axId val="759317920"/>
      </c:scatterChart>
      <c:valAx>
        <c:axId val="759327104"/>
        <c:scaling>
          <c:orientation val="minMax"/>
          <c:max val="2500"/>
        </c:scaling>
        <c:delete val="1"/>
        <c:axPos val="b"/>
        <c:majorGridlines>
          <c:spPr>
            <a:ln w="9525" cap="flat" cmpd="sng" algn="ctr">
              <a:solidFill>
                <a:schemeClr val="tx1">
                  <a:lumMod val="15000"/>
                  <a:lumOff val="85000"/>
                </a:schemeClr>
              </a:solidFill>
              <a:round/>
            </a:ln>
            <a:effectLst/>
          </c:spPr>
        </c:majorGridlines>
        <c:title>
          <c:tx>
            <c:rich>
              <a:bodyPr rot="0" spcFirstLastPara="1" vertOverflow="ellipsis" vert="horz" wrap="square" anchor="ctr" anchorCtr="1"/>
              <a:lstStyle/>
              <a:p>
                <a:pPr>
                  <a:defRPr sz="500" b="0" i="0" u="none" strike="noStrike" kern="1200" baseline="0">
                    <a:solidFill>
                      <a:schemeClr val="tx1">
                        <a:lumMod val="65000"/>
                        <a:lumOff val="35000"/>
                      </a:schemeClr>
                    </a:solidFill>
                    <a:latin typeface="+mn-ea"/>
                    <a:ea typeface="+mn-ea"/>
                    <a:cs typeface="+mn-cs"/>
                  </a:defRPr>
                </a:pPr>
                <a:r>
                  <a:rPr lang="ja-JP"/>
                  <a:t>世帯</a:t>
                </a:r>
                <a:r>
                  <a:rPr lang="en-US"/>
                  <a:t>GRP</a:t>
                </a:r>
                <a:endParaRPr lang="ja-JP"/>
              </a:p>
            </c:rich>
          </c:tx>
          <c:overlay val="0"/>
          <c:spPr>
            <a:noFill/>
            <a:ln>
              <a:noFill/>
            </a:ln>
            <a:effectLst/>
          </c:spPr>
          <c:txPr>
            <a:bodyPr rot="0" spcFirstLastPara="1" vertOverflow="ellipsis" vert="horz" wrap="square" anchor="ctr" anchorCtr="1"/>
            <a:lstStyle/>
            <a:p>
              <a:pPr>
                <a:defRPr sz="500" b="0" i="0" u="none" strike="noStrike" kern="1200" baseline="0">
                  <a:solidFill>
                    <a:schemeClr val="tx1">
                      <a:lumMod val="65000"/>
                      <a:lumOff val="35000"/>
                    </a:schemeClr>
                  </a:solidFill>
                  <a:latin typeface="+mn-ea"/>
                  <a:ea typeface="+mn-ea"/>
                  <a:cs typeface="+mn-cs"/>
                </a:defRPr>
              </a:pPr>
              <a:endParaRPr lang="ja-JP"/>
            </a:p>
          </c:txPr>
        </c:title>
        <c:numFmt formatCode="General" sourceLinked="1"/>
        <c:majorTickMark val="out"/>
        <c:minorTickMark val="none"/>
        <c:tickLblPos val="nextTo"/>
        <c:crossAx val="759317920"/>
        <c:crosses val="autoZero"/>
        <c:crossBetween val="midCat"/>
      </c:valAx>
      <c:valAx>
        <c:axId val="759317920"/>
        <c:scaling>
          <c:orientation val="minMax"/>
          <c:max val="100"/>
        </c:scaling>
        <c:delete val="1"/>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500" b="0" i="0" u="none" strike="noStrike" kern="1200" baseline="0">
                    <a:solidFill>
                      <a:schemeClr val="tx1">
                        <a:lumMod val="65000"/>
                        <a:lumOff val="35000"/>
                      </a:schemeClr>
                    </a:solidFill>
                    <a:latin typeface="+mn-ea"/>
                    <a:ea typeface="+mn-ea"/>
                    <a:cs typeface="+mn-cs"/>
                  </a:defRPr>
                </a:pPr>
                <a:r>
                  <a:rPr lang="ja-JP"/>
                  <a:t>リーチ（％）</a:t>
                </a:r>
              </a:p>
            </c:rich>
          </c:tx>
          <c:overlay val="0"/>
          <c:spPr>
            <a:noFill/>
            <a:ln>
              <a:noFill/>
            </a:ln>
            <a:effectLst/>
          </c:spPr>
          <c:txPr>
            <a:bodyPr rot="-5400000" spcFirstLastPara="1" vertOverflow="ellipsis" vert="horz" wrap="square" anchor="ctr" anchorCtr="1"/>
            <a:lstStyle/>
            <a:p>
              <a:pPr>
                <a:defRPr sz="500" b="0" i="0" u="none" strike="noStrike" kern="1200" baseline="0">
                  <a:solidFill>
                    <a:schemeClr val="tx1">
                      <a:lumMod val="65000"/>
                      <a:lumOff val="35000"/>
                    </a:schemeClr>
                  </a:solidFill>
                  <a:latin typeface="+mn-ea"/>
                  <a:ea typeface="+mn-ea"/>
                  <a:cs typeface="+mn-cs"/>
                </a:defRPr>
              </a:pPr>
              <a:endParaRPr lang="ja-JP"/>
            </a:p>
          </c:txPr>
        </c:title>
        <c:numFmt formatCode="General" sourceLinked="1"/>
        <c:majorTickMark val="out"/>
        <c:minorTickMark val="none"/>
        <c:tickLblPos val="nextTo"/>
        <c:crossAx val="759327104"/>
        <c:crosses val="autoZero"/>
        <c:crossBetween val="midCat"/>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500">
          <a:latin typeface="+mn-ea"/>
          <a:ea typeface="+mn-ea"/>
        </a:defRPr>
      </a:pPr>
      <a:endParaRPr lang="ja-JP"/>
    </a:p>
  </c:txPr>
  <c:externalData r:id="rId4">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barChart>
        <c:barDir val="bar"/>
        <c:grouping val="clustered"/>
        <c:varyColors val="0"/>
        <c:ser>
          <c:idx val="0"/>
          <c:order val="0"/>
          <c:tx>
            <c:strRef>
              <c:f>Sheet1!$B$24</c:f>
              <c:strCache>
                <c:ptCount val="1"/>
                <c:pt idx="0">
                  <c:v>スコア</c:v>
                </c:pt>
              </c:strCache>
            </c:strRef>
          </c:tx>
          <c:spPr>
            <a:solidFill>
              <a:srgbClr val="FF0033"/>
            </a:solidFill>
            <a:ln>
              <a:noFill/>
            </a:ln>
            <a:effectLst/>
          </c:spPr>
          <c:invertIfNegative val="0"/>
          <c:dPt>
            <c:idx val="0"/>
            <c:invertIfNegative val="0"/>
            <c:bubble3D val="0"/>
            <c:spPr>
              <a:solidFill>
                <a:schemeClr val="accent2">
                  <a:lumMod val="20000"/>
                  <a:lumOff val="80000"/>
                </a:schemeClr>
              </a:solidFill>
              <a:ln>
                <a:noFill/>
              </a:ln>
              <a:effectLst/>
            </c:spPr>
            <c:extLst>
              <c:ext xmlns:c16="http://schemas.microsoft.com/office/drawing/2014/chart" uri="{C3380CC4-5D6E-409C-BE32-E72D297353CC}">
                <c16:uniqueId val="{00000001-4E13-434D-BAB2-63D0CCACA29C}"/>
              </c:ext>
            </c:extLst>
          </c:dPt>
          <c:dPt>
            <c:idx val="1"/>
            <c:invertIfNegative val="0"/>
            <c:bubble3D val="0"/>
            <c:spPr>
              <a:solidFill>
                <a:schemeClr val="tx2">
                  <a:lumMod val="10000"/>
                  <a:lumOff val="90000"/>
                </a:schemeClr>
              </a:solidFill>
              <a:ln>
                <a:noFill/>
              </a:ln>
              <a:effectLst/>
            </c:spPr>
            <c:extLst>
              <c:ext xmlns:c16="http://schemas.microsoft.com/office/drawing/2014/chart" uri="{C3380CC4-5D6E-409C-BE32-E72D297353CC}">
                <c16:uniqueId val="{00000003-4E13-434D-BAB2-63D0CCACA29C}"/>
              </c:ext>
            </c:extLst>
          </c:dPt>
          <c:dPt>
            <c:idx val="2"/>
            <c:invertIfNegative val="0"/>
            <c:bubble3D val="0"/>
            <c:spPr>
              <a:solidFill>
                <a:schemeClr val="accent3">
                  <a:lumMod val="20000"/>
                  <a:lumOff val="80000"/>
                </a:schemeClr>
              </a:solidFill>
              <a:ln>
                <a:noFill/>
              </a:ln>
              <a:effectLst/>
            </c:spPr>
            <c:extLst>
              <c:ext xmlns:c16="http://schemas.microsoft.com/office/drawing/2014/chart" uri="{C3380CC4-5D6E-409C-BE32-E72D297353CC}">
                <c16:uniqueId val="{00000005-4E13-434D-BAB2-63D0CCACA29C}"/>
              </c:ext>
            </c:extLst>
          </c:dPt>
          <c:dPt>
            <c:idx val="3"/>
            <c:invertIfNegative val="0"/>
            <c:bubble3D val="0"/>
            <c:spPr>
              <a:solidFill>
                <a:schemeClr val="tx2">
                  <a:lumMod val="25000"/>
                  <a:lumOff val="75000"/>
                </a:schemeClr>
              </a:solidFill>
              <a:ln>
                <a:noFill/>
              </a:ln>
              <a:effectLst/>
            </c:spPr>
            <c:extLst>
              <c:ext xmlns:c16="http://schemas.microsoft.com/office/drawing/2014/chart" uri="{C3380CC4-5D6E-409C-BE32-E72D297353CC}">
                <c16:uniqueId val="{00000007-4E13-434D-BAB2-63D0CCACA29C}"/>
              </c:ext>
            </c:extLst>
          </c:dPt>
          <c:dPt>
            <c:idx val="4"/>
            <c:invertIfNegative val="0"/>
            <c:bubble3D val="0"/>
            <c:spPr>
              <a:solidFill>
                <a:schemeClr val="bg2">
                  <a:lumMod val="90000"/>
                </a:schemeClr>
              </a:solidFill>
              <a:ln>
                <a:noFill/>
              </a:ln>
              <a:effectLst/>
            </c:spPr>
            <c:extLst>
              <c:ext xmlns:c16="http://schemas.microsoft.com/office/drawing/2014/chart" uri="{C3380CC4-5D6E-409C-BE32-E72D297353CC}">
                <c16:uniqueId val="{00000009-4E13-434D-BAB2-63D0CCACA29C}"/>
              </c:ext>
            </c:extLst>
          </c:dPt>
          <c:dPt>
            <c:idx val="5"/>
            <c:invertIfNegative val="0"/>
            <c:bubble3D val="0"/>
            <c:spPr>
              <a:solidFill>
                <a:schemeClr val="accent2"/>
              </a:solidFill>
              <a:ln>
                <a:noFill/>
              </a:ln>
              <a:effectLst/>
            </c:spPr>
            <c:extLst>
              <c:ext xmlns:c16="http://schemas.microsoft.com/office/drawing/2014/chart" uri="{C3380CC4-5D6E-409C-BE32-E72D297353CC}">
                <c16:uniqueId val="{0000000B-4E13-434D-BAB2-63D0CCACA29C}"/>
              </c:ext>
            </c:extLst>
          </c:dPt>
          <c:dPt>
            <c:idx val="6"/>
            <c:invertIfNegative val="0"/>
            <c:bubble3D val="0"/>
            <c:spPr>
              <a:solidFill>
                <a:schemeClr val="accent6"/>
              </a:solidFill>
              <a:ln>
                <a:noFill/>
              </a:ln>
              <a:effectLst/>
            </c:spPr>
            <c:extLst>
              <c:ext xmlns:c16="http://schemas.microsoft.com/office/drawing/2014/chart" uri="{C3380CC4-5D6E-409C-BE32-E72D297353CC}">
                <c16:uniqueId val="{0000000D-4E13-434D-BAB2-63D0CCACA29C}"/>
              </c:ext>
            </c:extLst>
          </c:dPt>
          <c:cat>
            <c:strRef>
              <c:f>Sheet1!$A$25:$A$31</c:f>
              <c:strCache>
                <c:ptCount val="6"/>
                <c:pt idx="0">
                  <c:v>G社</c:v>
                </c:pt>
                <c:pt idx="1">
                  <c:v>F社</c:v>
                </c:pt>
                <c:pt idx="2">
                  <c:v>H社</c:v>
                </c:pt>
                <c:pt idx="3">
                  <c:v>D社</c:v>
                </c:pt>
                <c:pt idx="4">
                  <c:v>B社</c:v>
                </c:pt>
                <c:pt idx="5">
                  <c:v>A社</c:v>
                </c:pt>
              </c:strCache>
            </c:strRef>
          </c:cat>
          <c:val>
            <c:numRef>
              <c:f>Sheet1!$B$25:$B$31</c:f>
              <c:numCache>
                <c:formatCode>General</c:formatCode>
                <c:ptCount val="7"/>
                <c:pt idx="0">
                  <c:v>3.5</c:v>
                </c:pt>
                <c:pt idx="1">
                  <c:v>7.8</c:v>
                </c:pt>
                <c:pt idx="2">
                  <c:v>13.2</c:v>
                </c:pt>
                <c:pt idx="3">
                  <c:v>13.5</c:v>
                </c:pt>
                <c:pt idx="4">
                  <c:v>21.8</c:v>
                </c:pt>
                <c:pt idx="5">
                  <c:v>40.700000000000003</c:v>
                </c:pt>
                <c:pt idx="6">
                  <c:v>66.400000000000006</c:v>
                </c:pt>
              </c:numCache>
            </c:numRef>
          </c:val>
          <c:extLst>
            <c:ext xmlns:c16="http://schemas.microsoft.com/office/drawing/2014/chart" uri="{C3380CC4-5D6E-409C-BE32-E72D297353CC}">
              <c16:uniqueId val="{0000000E-4E13-434D-BAB2-63D0CCACA29C}"/>
            </c:ext>
          </c:extLst>
        </c:ser>
        <c:dLbls>
          <c:showLegendKey val="0"/>
          <c:showVal val="0"/>
          <c:showCatName val="0"/>
          <c:showSerName val="0"/>
          <c:showPercent val="0"/>
          <c:showBubbleSize val="0"/>
        </c:dLbls>
        <c:gapWidth val="78"/>
        <c:axId val="506835104"/>
        <c:axId val="506841992"/>
      </c:barChart>
      <c:catAx>
        <c:axId val="506835104"/>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400" b="1" i="0" u="none" strike="noStrike" kern="1200" baseline="0">
                <a:solidFill>
                  <a:schemeClr val="tx1">
                    <a:lumMod val="65000"/>
                    <a:lumOff val="35000"/>
                  </a:schemeClr>
                </a:solidFill>
                <a:latin typeface="游ゴシック" panose="020B0400000000000000" pitchFamily="50" charset="-128"/>
                <a:ea typeface="游ゴシック" panose="020B0400000000000000" pitchFamily="50" charset="-128"/>
                <a:cs typeface="+mn-cs"/>
              </a:defRPr>
            </a:pPr>
            <a:endParaRPr lang="ja-JP"/>
          </a:p>
        </c:txPr>
        <c:crossAx val="506841992"/>
        <c:crosses val="autoZero"/>
        <c:auto val="1"/>
        <c:lblAlgn val="ctr"/>
        <c:lblOffset val="100"/>
        <c:noMultiLvlLbl val="0"/>
      </c:catAx>
      <c:valAx>
        <c:axId val="506841992"/>
        <c:scaling>
          <c:orientation val="minMax"/>
        </c:scaling>
        <c:delete val="1"/>
        <c:axPos val="b"/>
        <c:numFmt formatCode="General" sourceLinked="1"/>
        <c:majorTickMark val="none"/>
        <c:minorTickMark val="none"/>
        <c:tickLblPos val="nextTo"/>
        <c:crossAx val="506835104"/>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ja-JP"/>
    </a:p>
  </c:txPr>
  <c:externalData r:id="rId4">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barChart>
        <c:barDir val="bar"/>
        <c:grouping val="clustered"/>
        <c:varyColors val="0"/>
        <c:ser>
          <c:idx val="0"/>
          <c:order val="0"/>
          <c:tx>
            <c:strRef>
              <c:f>Sheet1!$E$24</c:f>
              <c:strCache>
                <c:ptCount val="1"/>
                <c:pt idx="0">
                  <c:v>スコア</c:v>
                </c:pt>
              </c:strCache>
            </c:strRef>
          </c:tx>
          <c:spPr>
            <a:solidFill>
              <a:srgbClr val="FF0033"/>
            </a:solidFill>
            <a:ln>
              <a:noFill/>
            </a:ln>
            <a:effectLst/>
          </c:spPr>
          <c:invertIfNegative val="0"/>
          <c:dPt>
            <c:idx val="0"/>
            <c:invertIfNegative val="0"/>
            <c:bubble3D val="0"/>
            <c:spPr>
              <a:solidFill>
                <a:schemeClr val="accent2">
                  <a:lumMod val="20000"/>
                  <a:lumOff val="80000"/>
                </a:schemeClr>
              </a:solidFill>
              <a:ln>
                <a:noFill/>
              </a:ln>
              <a:effectLst/>
            </c:spPr>
            <c:extLst>
              <c:ext xmlns:c16="http://schemas.microsoft.com/office/drawing/2014/chart" uri="{C3380CC4-5D6E-409C-BE32-E72D297353CC}">
                <c16:uniqueId val="{00000001-E0E4-4535-A2A2-65D23BE3A4AE}"/>
              </c:ext>
            </c:extLst>
          </c:dPt>
          <c:dPt>
            <c:idx val="1"/>
            <c:invertIfNegative val="0"/>
            <c:bubble3D val="0"/>
            <c:spPr>
              <a:solidFill>
                <a:schemeClr val="tx2">
                  <a:lumMod val="10000"/>
                  <a:lumOff val="90000"/>
                </a:schemeClr>
              </a:solidFill>
              <a:ln>
                <a:noFill/>
              </a:ln>
              <a:effectLst/>
            </c:spPr>
            <c:extLst>
              <c:ext xmlns:c16="http://schemas.microsoft.com/office/drawing/2014/chart" uri="{C3380CC4-5D6E-409C-BE32-E72D297353CC}">
                <c16:uniqueId val="{00000003-E0E4-4535-A2A2-65D23BE3A4AE}"/>
              </c:ext>
            </c:extLst>
          </c:dPt>
          <c:dPt>
            <c:idx val="2"/>
            <c:invertIfNegative val="0"/>
            <c:bubble3D val="0"/>
            <c:spPr>
              <a:solidFill>
                <a:schemeClr val="accent3">
                  <a:lumMod val="20000"/>
                  <a:lumOff val="80000"/>
                </a:schemeClr>
              </a:solidFill>
              <a:ln>
                <a:noFill/>
              </a:ln>
              <a:effectLst/>
            </c:spPr>
            <c:extLst>
              <c:ext xmlns:c16="http://schemas.microsoft.com/office/drawing/2014/chart" uri="{C3380CC4-5D6E-409C-BE32-E72D297353CC}">
                <c16:uniqueId val="{00000005-E0E4-4535-A2A2-65D23BE3A4AE}"/>
              </c:ext>
            </c:extLst>
          </c:dPt>
          <c:dPt>
            <c:idx val="3"/>
            <c:invertIfNegative val="0"/>
            <c:bubble3D val="0"/>
            <c:spPr>
              <a:solidFill>
                <a:schemeClr val="tx2">
                  <a:lumMod val="25000"/>
                  <a:lumOff val="75000"/>
                </a:schemeClr>
              </a:solidFill>
              <a:ln>
                <a:noFill/>
              </a:ln>
              <a:effectLst/>
            </c:spPr>
            <c:extLst>
              <c:ext xmlns:c16="http://schemas.microsoft.com/office/drawing/2014/chart" uri="{C3380CC4-5D6E-409C-BE32-E72D297353CC}">
                <c16:uniqueId val="{00000007-E0E4-4535-A2A2-65D23BE3A4AE}"/>
              </c:ext>
            </c:extLst>
          </c:dPt>
          <c:dPt>
            <c:idx val="4"/>
            <c:invertIfNegative val="0"/>
            <c:bubble3D val="0"/>
            <c:spPr>
              <a:solidFill>
                <a:schemeClr val="bg2">
                  <a:lumMod val="90000"/>
                </a:schemeClr>
              </a:solidFill>
              <a:ln>
                <a:noFill/>
              </a:ln>
              <a:effectLst/>
            </c:spPr>
            <c:extLst>
              <c:ext xmlns:c16="http://schemas.microsoft.com/office/drawing/2014/chart" uri="{C3380CC4-5D6E-409C-BE32-E72D297353CC}">
                <c16:uniqueId val="{00000009-E0E4-4535-A2A2-65D23BE3A4AE}"/>
              </c:ext>
            </c:extLst>
          </c:dPt>
          <c:dPt>
            <c:idx val="5"/>
            <c:invertIfNegative val="0"/>
            <c:bubble3D val="0"/>
            <c:spPr>
              <a:solidFill>
                <a:schemeClr val="accent2"/>
              </a:solidFill>
              <a:ln>
                <a:noFill/>
              </a:ln>
              <a:effectLst/>
            </c:spPr>
            <c:extLst>
              <c:ext xmlns:c16="http://schemas.microsoft.com/office/drawing/2014/chart" uri="{C3380CC4-5D6E-409C-BE32-E72D297353CC}">
                <c16:uniqueId val="{0000000B-E0E4-4535-A2A2-65D23BE3A4AE}"/>
              </c:ext>
            </c:extLst>
          </c:dPt>
          <c:dPt>
            <c:idx val="6"/>
            <c:invertIfNegative val="0"/>
            <c:bubble3D val="0"/>
            <c:spPr>
              <a:solidFill>
                <a:schemeClr val="accent6"/>
              </a:solidFill>
              <a:ln>
                <a:noFill/>
              </a:ln>
              <a:effectLst/>
            </c:spPr>
            <c:extLst>
              <c:ext xmlns:c16="http://schemas.microsoft.com/office/drawing/2014/chart" uri="{C3380CC4-5D6E-409C-BE32-E72D297353CC}">
                <c16:uniqueId val="{0000000D-E0E4-4535-A2A2-65D23BE3A4AE}"/>
              </c:ext>
            </c:extLst>
          </c:dPt>
          <c:cat>
            <c:strRef>
              <c:f>Sheet1!$D$25:$D$31</c:f>
              <c:strCache>
                <c:ptCount val="6"/>
                <c:pt idx="0">
                  <c:v>G社</c:v>
                </c:pt>
                <c:pt idx="1">
                  <c:v>F社</c:v>
                </c:pt>
                <c:pt idx="2">
                  <c:v>H社</c:v>
                </c:pt>
                <c:pt idx="3">
                  <c:v>D社</c:v>
                </c:pt>
                <c:pt idx="4">
                  <c:v>B社</c:v>
                </c:pt>
                <c:pt idx="5">
                  <c:v>A社</c:v>
                </c:pt>
              </c:strCache>
            </c:strRef>
          </c:cat>
          <c:val>
            <c:numRef>
              <c:f>Sheet1!$E$25:$E$31</c:f>
              <c:numCache>
                <c:formatCode>General</c:formatCode>
                <c:ptCount val="7"/>
                <c:pt idx="0">
                  <c:v>3.9</c:v>
                </c:pt>
                <c:pt idx="1">
                  <c:v>12.7</c:v>
                </c:pt>
                <c:pt idx="2">
                  <c:v>13.5</c:v>
                </c:pt>
                <c:pt idx="3">
                  <c:v>19.8</c:v>
                </c:pt>
                <c:pt idx="4">
                  <c:v>27.1</c:v>
                </c:pt>
                <c:pt idx="5">
                  <c:v>27.2</c:v>
                </c:pt>
                <c:pt idx="6">
                  <c:v>59.4</c:v>
                </c:pt>
              </c:numCache>
            </c:numRef>
          </c:val>
          <c:extLst>
            <c:ext xmlns:c16="http://schemas.microsoft.com/office/drawing/2014/chart" uri="{C3380CC4-5D6E-409C-BE32-E72D297353CC}">
              <c16:uniqueId val="{0000000E-E0E4-4535-A2A2-65D23BE3A4AE}"/>
            </c:ext>
          </c:extLst>
        </c:ser>
        <c:dLbls>
          <c:showLegendKey val="0"/>
          <c:showVal val="0"/>
          <c:showCatName val="0"/>
          <c:showSerName val="0"/>
          <c:showPercent val="0"/>
          <c:showBubbleSize val="0"/>
        </c:dLbls>
        <c:gapWidth val="78"/>
        <c:axId val="360140512"/>
        <c:axId val="360140840"/>
      </c:barChart>
      <c:catAx>
        <c:axId val="360140512"/>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400" b="1" i="0" u="none" strike="noStrike" kern="1200" baseline="0">
                <a:solidFill>
                  <a:schemeClr val="tx1">
                    <a:lumMod val="65000"/>
                    <a:lumOff val="35000"/>
                  </a:schemeClr>
                </a:solidFill>
                <a:latin typeface="游ゴシック" panose="020B0400000000000000" pitchFamily="50" charset="-128"/>
                <a:ea typeface="游ゴシック" panose="020B0400000000000000" pitchFamily="50" charset="-128"/>
                <a:cs typeface="+mn-cs"/>
              </a:defRPr>
            </a:pPr>
            <a:endParaRPr lang="ja-JP"/>
          </a:p>
        </c:txPr>
        <c:crossAx val="360140840"/>
        <c:crosses val="autoZero"/>
        <c:auto val="1"/>
        <c:lblAlgn val="ctr"/>
        <c:lblOffset val="100"/>
        <c:noMultiLvlLbl val="0"/>
      </c:catAx>
      <c:valAx>
        <c:axId val="360140840"/>
        <c:scaling>
          <c:orientation val="minMax"/>
        </c:scaling>
        <c:delete val="1"/>
        <c:axPos val="b"/>
        <c:numFmt formatCode="General" sourceLinked="1"/>
        <c:majorTickMark val="none"/>
        <c:minorTickMark val="none"/>
        <c:tickLblPos val="nextTo"/>
        <c:crossAx val="360140512"/>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ja-JP"/>
    </a:p>
  </c:txPr>
  <c:externalData r:id="rId4">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40">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19050"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40">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19050"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diagrams/colors1.xml><?xml version="1.0" encoding="utf-8"?>
<dgm:colorsDef xmlns:dgm="http://schemas.openxmlformats.org/drawingml/2006/diagram" xmlns:a="http://schemas.openxmlformats.org/drawingml/2006/main" uniqueId="urn:microsoft.com/office/officeart/2005/8/colors/accent1_3">
  <dgm:title val=""/>
  <dgm:desc val=""/>
  <dgm:catLst>
    <dgm:cat type="accent1" pri="11300"/>
  </dgm:catLst>
  <dgm:styleLbl name="node0">
    <dgm:fillClrLst meth="repeat">
      <a:schemeClr val="accent1">
        <a:shade val="80000"/>
      </a:schemeClr>
    </dgm:fillClrLst>
    <dgm:linClrLst meth="repeat">
      <a:schemeClr val="lt1"/>
    </dgm:linClrLst>
    <dgm:effectClrLst/>
    <dgm:txLinClrLst/>
    <dgm:txFillClrLst/>
    <dgm:txEffectClrLst/>
  </dgm:styleLbl>
  <dgm:styleLbl name="alignNode1">
    <dgm:fillClrLst>
      <a:schemeClr val="accent1">
        <a:shade val="80000"/>
      </a:schemeClr>
      <a:schemeClr val="accent1">
        <a:tint val="70000"/>
      </a:schemeClr>
    </dgm:fillClrLst>
    <dgm:linClrLst>
      <a:schemeClr val="accent1">
        <a:shade val="80000"/>
      </a:schemeClr>
      <a:schemeClr val="accent1">
        <a:tint val="70000"/>
      </a:schemeClr>
    </dgm:linClrLst>
    <dgm:effectClrLst/>
    <dgm:txLinClrLst/>
    <dgm:txFillClrLst/>
    <dgm:txEffectClrLst/>
  </dgm:styleLbl>
  <dgm:styleLbl name="node1">
    <dgm:fillClrLst>
      <a:schemeClr val="accent1">
        <a:shade val="80000"/>
      </a:schemeClr>
      <a:schemeClr val="accent1">
        <a:tint val="70000"/>
      </a:schemeClr>
    </dgm:fillClrLst>
    <dgm:linClrLst meth="repeat">
      <a:schemeClr val="lt1"/>
    </dgm:linClrLst>
    <dgm:effectClrLst/>
    <dgm:txLinClrLst/>
    <dgm:txFillClrLst/>
    <dgm:txEffectClrLst/>
  </dgm:styleLbl>
  <dgm:styleLbl name="lnNode1">
    <dgm:fillClrLst>
      <a:schemeClr val="accent1">
        <a:shade val="80000"/>
      </a:schemeClr>
      <a:schemeClr val="accent1">
        <a:tint val="70000"/>
      </a:schemeClr>
    </dgm:fillClrLst>
    <dgm:linClrLst meth="repeat">
      <a:schemeClr val="lt1"/>
    </dgm:linClrLst>
    <dgm:effectClrLst/>
    <dgm:txLinClrLst/>
    <dgm:txFillClrLst/>
    <dgm:txEffectClrLst/>
  </dgm:styleLbl>
  <dgm:styleLbl name="vennNode1">
    <dgm:fillClrLst>
      <a:schemeClr val="accent1">
        <a:shade val="80000"/>
        <a:alpha val="50000"/>
      </a:schemeClr>
      <a:schemeClr val="accent1">
        <a:tint val="70000"/>
        <a:alpha val="50000"/>
      </a:schemeClr>
    </dgm:fillClrLst>
    <dgm:linClrLst meth="repeat">
      <a:schemeClr val="lt1"/>
    </dgm:linClrLst>
    <dgm:effectClrLst/>
    <dgm:txLinClrLst/>
    <dgm:txFillClrLst/>
    <dgm:txEffectClrLst/>
  </dgm:styleLbl>
  <dgm:styleLbl name="node2">
    <dgm:fillClrLst>
      <a:schemeClr val="accent1">
        <a:tint val="99000"/>
      </a:schemeClr>
    </dgm:fillClrLst>
    <dgm:linClrLst meth="repeat">
      <a:schemeClr val="lt1"/>
    </dgm:linClrLst>
    <dgm:effectClrLst/>
    <dgm:txLinClrLst/>
    <dgm:txFillClrLst/>
    <dgm:txEffectClrLst/>
  </dgm:styleLbl>
  <dgm:styleLbl name="node3">
    <dgm:fillClrLst>
      <a:schemeClr val="accent1">
        <a:tint val="80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dgm:txEffectClrLst/>
  </dgm:styleLbl>
  <dgm:styleLbl name="f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b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sibTrans1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9000"/>
      </a:schemeClr>
    </dgm:fillClrLst>
    <dgm:linClrLst meth="repeat">
      <a:schemeClr val="lt1"/>
    </dgm:linClrLst>
    <dgm:effectClrLst/>
    <dgm:txLinClrLst/>
    <dgm:txFillClrLst/>
    <dgm:txEffectClrLst/>
  </dgm:styleLbl>
  <dgm:styleLbl name="asst3">
    <dgm:fillClrLst>
      <a:schemeClr val="accent1">
        <a:tint val="80000"/>
      </a:schemeClr>
    </dgm:fillClrLst>
    <dgm:linClrLst meth="repeat">
      <a:schemeClr val="lt1"/>
    </dgm:linClrLst>
    <dgm:effectClrLst/>
    <dgm:txLinClrLst/>
    <dgm:txFillClrLst/>
    <dgm:txEffectClrLst/>
  </dgm:styleLbl>
  <dgm:styleLbl name="asst4">
    <dgm:fillClrLst>
      <a:schemeClr val="accent1">
        <a:tint val="7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lt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9000"/>
      </a:schemeClr>
    </dgm:fillClrLst>
    <dgm:linClrLst meth="repeat">
      <a:schemeClr val="accent1">
        <a:tint val="99000"/>
      </a:schemeClr>
    </dgm:linClrLst>
    <dgm:effectClrLst/>
    <dgm:txLinClrLst/>
    <dgm:txFillClrLst meth="repeat">
      <a:schemeClr val="tx1"/>
    </dgm:txFillClrLst>
    <dgm:txEffectClrLst/>
  </dgm:styleLbl>
  <dgm:styleLbl name="parChTrans1D3">
    <dgm:fillClrLst meth="repeat">
      <a:schemeClr val="accent1">
        <a:tint val="80000"/>
      </a:schemeClr>
    </dgm:fillClrLst>
    <dgm:linClrLst meth="repeat">
      <a:schemeClr val="accent1">
        <a:tint val="80000"/>
      </a:schemeClr>
    </dgm:linClrLst>
    <dgm:effectClrLst/>
    <dgm:txLinClrLst/>
    <dgm:txFillClrLst meth="repeat">
      <a:schemeClr val="tx1"/>
    </dgm:txFillClrLst>
    <dgm:txEffectClrLst/>
  </dgm:styleLbl>
  <dgm:styleLbl name="parChTrans1D4">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F773C1B3-77A8-4BEC-8F09-E0E05647131F}" type="doc">
      <dgm:prSet loTypeId="urn:microsoft.com/office/officeart/2005/8/layout/chevron1" loCatId="process" qsTypeId="urn:microsoft.com/office/officeart/2005/8/quickstyle/simple1" qsCatId="simple" csTypeId="urn:microsoft.com/office/officeart/2005/8/colors/accent1_3" csCatId="accent1" phldr="1"/>
      <dgm:spPr/>
    </dgm:pt>
    <dgm:pt modelId="{D740DCBB-B0A4-440B-A6A8-679C4AFB258C}">
      <dgm:prSet phldrT="[テキスト]"/>
      <dgm:spPr>
        <a:xfrm>
          <a:off x="2589" y="0"/>
          <a:ext cx="1928151" cy="549093"/>
        </a:xfrm>
        <a:prstGeom prst="chevron">
          <a:avLst/>
        </a:prstGeom>
        <a:solidFill>
          <a:srgbClr val="F5F5F5">
            <a:shade val="80000"/>
            <a:hueOff val="0"/>
            <a:satOff val="0"/>
            <a:lumOff val="0"/>
            <a:alphaOff val="0"/>
          </a:srgbClr>
        </a:solidFill>
        <a:ln w="25400" cap="flat" cmpd="sng" algn="ctr">
          <a:solidFill>
            <a:srgbClr val="F5F5F5">
              <a:hueOff val="0"/>
              <a:satOff val="0"/>
              <a:lumOff val="0"/>
              <a:alphaOff val="0"/>
            </a:srgbClr>
          </a:solidFill>
          <a:prstDash val="solid"/>
        </a:ln>
        <a:effectLst/>
      </dgm:spPr>
      <dgm:t>
        <a:bodyPr/>
        <a:lstStyle/>
        <a:p>
          <a:pPr>
            <a:buNone/>
          </a:pPr>
          <a:r>
            <a:rPr kumimoji="1" lang="ja-JP" altLang="en-US" b="1" dirty="0">
              <a:solidFill>
                <a:srgbClr val="000000">
                  <a:lumMod val="65000"/>
                  <a:lumOff val="35000"/>
                </a:srgbClr>
              </a:solidFill>
              <a:latin typeface="游ゴシック" panose="020B0400000000000000" pitchFamily="50" charset="-128"/>
              <a:ea typeface="游ゴシック" panose="020B0400000000000000" pitchFamily="50" charset="-128"/>
              <a:cs typeface="+mn-cs"/>
            </a:rPr>
            <a:t>無関心</a:t>
          </a:r>
        </a:p>
      </dgm:t>
    </dgm:pt>
    <dgm:pt modelId="{BF34F194-C2F1-4BD6-BC09-35D8586A6984}" type="parTrans" cxnId="{537377BA-08C4-48A5-876C-070BECA6AF95}">
      <dgm:prSet/>
      <dgm:spPr/>
      <dgm:t>
        <a:bodyPr/>
        <a:lstStyle/>
        <a:p>
          <a:endParaRPr kumimoji="1" lang="ja-JP" altLang="en-US" b="1">
            <a:solidFill>
              <a:schemeClr val="tx1">
                <a:lumMod val="65000"/>
                <a:lumOff val="35000"/>
              </a:schemeClr>
            </a:solidFill>
            <a:latin typeface="游ゴシック" panose="020B0400000000000000" pitchFamily="50" charset="-128"/>
            <a:ea typeface="游ゴシック" panose="020B0400000000000000" pitchFamily="50" charset="-128"/>
          </a:endParaRPr>
        </a:p>
      </dgm:t>
    </dgm:pt>
    <dgm:pt modelId="{ED8C29E1-5A73-4107-85D6-122DA3F5C668}" type="sibTrans" cxnId="{537377BA-08C4-48A5-876C-070BECA6AF95}">
      <dgm:prSet/>
      <dgm:spPr/>
      <dgm:t>
        <a:bodyPr/>
        <a:lstStyle/>
        <a:p>
          <a:endParaRPr kumimoji="1" lang="ja-JP" altLang="en-US" b="1">
            <a:solidFill>
              <a:schemeClr val="tx1">
                <a:lumMod val="65000"/>
                <a:lumOff val="35000"/>
              </a:schemeClr>
            </a:solidFill>
            <a:latin typeface="游ゴシック" panose="020B0400000000000000" pitchFamily="50" charset="-128"/>
            <a:ea typeface="游ゴシック" panose="020B0400000000000000" pitchFamily="50" charset="-128"/>
          </a:endParaRPr>
        </a:p>
      </dgm:t>
    </dgm:pt>
    <dgm:pt modelId="{6EAD0518-0661-4970-AAE2-84F5E84AC5A4}">
      <dgm:prSet phldrT="[テキスト]"/>
      <dgm:spPr>
        <a:xfrm>
          <a:off x="1737925" y="0"/>
          <a:ext cx="1928151" cy="549093"/>
        </a:xfrm>
        <a:prstGeom prst="chevron">
          <a:avLst/>
        </a:prstGeom>
        <a:solidFill>
          <a:srgbClr val="C9002C"/>
        </a:solidFill>
        <a:ln w="25400" cap="flat" cmpd="sng" algn="ctr">
          <a:solidFill>
            <a:srgbClr val="F5F5F5">
              <a:hueOff val="0"/>
              <a:satOff val="0"/>
              <a:lumOff val="0"/>
              <a:alphaOff val="0"/>
            </a:srgbClr>
          </a:solidFill>
          <a:prstDash val="solid"/>
        </a:ln>
        <a:effectLst/>
      </dgm:spPr>
      <dgm:t>
        <a:bodyPr/>
        <a:lstStyle/>
        <a:p>
          <a:pPr>
            <a:buNone/>
          </a:pPr>
          <a:r>
            <a:rPr kumimoji="1" lang="ja-JP" altLang="en-US" b="1" dirty="0">
              <a:solidFill>
                <a:srgbClr val="F5F5F5"/>
              </a:solidFill>
              <a:latin typeface="游ゴシック" panose="020B0400000000000000" pitchFamily="50" charset="-128"/>
              <a:ea typeface="游ゴシック" panose="020B0400000000000000" pitchFamily="50" charset="-128"/>
              <a:cs typeface="+mn-cs"/>
            </a:rPr>
            <a:t>潜在関心</a:t>
          </a:r>
        </a:p>
      </dgm:t>
    </dgm:pt>
    <dgm:pt modelId="{C64ACF88-C67E-4AD5-9A4C-EEF6040B5FBE}" type="parTrans" cxnId="{A7272715-B2A7-4E7C-99E5-BE77BA54CAA4}">
      <dgm:prSet/>
      <dgm:spPr/>
      <dgm:t>
        <a:bodyPr/>
        <a:lstStyle/>
        <a:p>
          <a:endParaRPr kumimoji="1" lang="ja-JP" altLang="en-US" b="1">
            <a:solidFill>
              <a:schemeClr val="tx1">
                <a:lumMod val="65000"/>
                <a:lumOff val="35000"/>
              </a:schemeClr>
            </a:solidFill>
            <a:latin typeface="游ゴシック" panose="020B0400000000000000" pitchFamily="50" charset="-128"/>
            <a:ea typeface="游ゴシック" panose="020B0400000000000000" pitchFamily="50" charset="-128"/>
          </a:endParaRPr>
        </a:p>
      </dgm:t>
    </dgm:pt>
    <dgm:pt modelId="{0F946CC0-14F9-44D9-830A-A9D6A9B9B853}" type="sibTrans" cxnId="{A7272715-B2A7-4E7C-99E5-BE77BA54CAA4}">
      <dgm:prSet/>
      <dgm:spPr/>
      <dgm:t>
        <a:bodyPr/>
        <a:lstStyle/>
        <a:p>
          <a:endParaRPr kumimoji="1" lang="ja-JP" altLang="en-US" b="1">
            <a:solidFill>
              <a:schemeClr val="tx1">
                <a:lumMod val="65000"/>
                <a:lumOff val="35000"/>
              </a:schemeClr>
            </a:solidFill>
            <a:latin typeface="游ゴシック" panose="020B0400000000000000" pitchFamily="50" charset="-128"/>
            <a:ea typeface="游ゴシック" panose="020B0400000000000000" pitchFamily="50" charset="-128"/>
          </a:endParaRPr>
        </a:p>
      </dgm:t>
    </dgm:pt>
    <dgm:pt modelId="{F9CF016D-6246-4C97-AA32-18C7290A217E}">
      <dgm:prSet phldrT="[テキスト]"/>
      <dgm:spPr>
        <a:xfrm>
          <a:off x="3473262" y="0"/>
          <a:ext cx="1928151" cy="549093"/>
        </a:xfrm>
        <a:prstGeom prst="chevron">
          <a:avLst/>
        </a:prstGeom>
        <a:solidFill>
          <a:srgbClr val="F5F5F5">
            <a:shade val="80000"/>
            <a:hueOff val="0"/>
            <a:satOff val="0"/>
            <a:lumOff val="5108"/>
            <a:alphaOff val="0"/>
          </a:srgbClr>
        </a:solidFill>
        <a:ln w="25400" cap="flat" cmpd="sng" algn="ctr">
          <a:solidFill>
            <a:srgbClr val="F5F5F5">
              <a:hueOff val="0"/>
              <a:satOff val="0"/>
              <a:lumOff val="0"/>
              <a:alphaOff val="0"/>
            </a:srgbClr>
          </a:solidFill>
          <a:prstDash val="solid"/>
        </a:ln>
        <a:effectLst/>
      </dgm:spPr>
      <dgm:t>
        <a:bodyPr/>
        <a:lstStyle/>
        <a:p>
          <a:pPr>
            <a:buNone/>
          </a:pPr>
          <a:r>
            <a:rPr kumimoji="1" lang="ja-JP" altLang="en-US" b="1" dirty="0">
              <a:solidFill>
                <a:srgbClr val="000000">
                  <a:lumMod val="65000"/>
                  <a:lumOff val="35000"/>
                </a:srgbClr>
              </a:solidFill>
              <a:latin typeface="游ゴシック" panose="020B0400000000000000" pitchFamily="50" charset="-128"/>
              <a:ea typeface="游ゴシック" panose="020B0400000000000000" pitchFamily="50" charset="-128"/>
              <a:cs typeface="+mn-cs"/>
            </a:rPr>
            <a:t>顕在関心</a:t>
          </a:r>
        </a:p>
      </dgm:t>
    </dgm:pt>
    <dgm:pt modelId="{ED8AEF33-9B60-4EC4-82FF-C5928F8974BD}" type="parTrans" cxnId="{F6D791AD-3814-417A-93F7-A2772AE813FA}">
      <dgm:prSet/>
      <dgm:spPr/>
      <dgm:t>
        <a:bodyPr/>
        <a:lstStyle/>
        <a:p>
          <a:endParaRPr kumimoji="1" lang="ja-JP" altLang="en-US" b="1">
            <a:solidFill>
              <a:schemeClr val="tx1">
                <a:lumMod val="65000"/>
                <a:lumOff val="35000"/>
              </a:schemeClr>
            </a:solidFill>
            <a:latin typeface="游ゴシック" panose="020B0400000000000000" pitchFamily="50" charset="-128"/>
            <a:ea typeface="游ゴシック" panose="020B0400000000000000" pitchFamily="50" charset="-128"/>
          </a:endParaRPr>
        </a:p>
      </dgm:t>
    </dgm:pt>
    <dgm:pt modelId="{54FE22EF-CDEA-47C7-9887-07161D26867A}" type="sibTrans" cxnId="{F6D791AD-3814-417A-93F7-A2772AE813FA}">
      <dgm:prSet/>
      <dgm:spPr/>
      <dgm:t>
        <a:bodyPr/>
        <a:lstStyle/>
        <a:p>
          <a:endParaRPr kumimoji="1" lang="ja-JP" altLang="en-US" b="1">
            <a:solidFill>
              <a:schemeClr val="tx1">
                <a:lumMod val="65000"/>
                <a:lumOff val="35000"/>
              </a:schemeClr>
            </a:solidFill>
            <a:latin typeface="游ゴシック" panose="020B0400000000000000" pitchFamily="50" charset="-128"/>
            <a:ea typeface="游ゴシック" panose="020B0400000000000000" pitchFamily="50" charset="-128"/>
          </a:endParaRPr>
        </a:p>
      </dgm:t>
    </dgm:pt>
    <dgm:pt modelId="{59D68358-DAC1-463C-90F2-BF6A3964A1D6}">
      <dgm:prSet phldrT="[テキスト]"/>
      <dgm:spPr>
        <a:xfrm>
          <a:off x="5208598" y="0"/>
          <a:ext cx="1928151" cy="549093"/>
        </a:xfrm>
        <a:prstGeom prst="chevron">
          <a:avLst/>
        </a:prstGeom>
        <a:solidFill>
          <a:srgbClr val="F5F5F5">
            <a:shade val="80000"/>
            <a:hueOff val="0"/>
            <a:satOff val="0"/>
            <a:lumOff val="7663"/>
            <a:alphaOff val="0"/>
          </a:srgbClr>
        </a:solidFill>
        <a:ln w="25400" cap="flat" cmpd="sng" algn="ctr">
          <a:solidFill>
            <a:srgbClr val="F5F5F5">
              <a:hueOff val="0"/>
              <a:satOff val="0"/>
              <a:lumOff val="0"/>
              <a:alphaOff val="0"/>
            </a:srgbClr>
          </a:solidFill>
          <a:prstDash val="solid"/>
        </a:ln>
        <a:effectLst/>
      </dgm:spPr>
      <dgm:t>
        <a:bodyPr/>
        <a:lstStyle/>
        <a:p>
          <a:pPr>
            <a:buNone/>
          </a:pPr>
          <a:r>
            <a:rPr kumimoji="1" lang="ja-JP" altLang="en-US" b="1" dirty="0">
              <a:solidFill>
                <a:srgbClr val="000000">
                  <a:lumMod val="65000"/>
                  <a:lumOff val="35000"/>
                </a:srgbClr>
              </a:solidFill>
              <a:latin typeface="游ゴシック" panose="020B0400000000000000" pitchFamily="50" charset="-128"/>
              <a:ea typeface="游ゴシック" panose="020B0400000000000000" pitchFamily="50" charset="-128"/>
              <a:cs typeface="+mn-cs"/>
            </a:rPr>
            <a:t>購入</a:t>
          </a:r>
        </a:p>
      </dgm:t>
    </dgm:pt>
    <dgm:pt modelId="{B401D7DF-D0EB-4CD6-9D78-647387BCA7BC}" type="parTrans" cxnId="{7D094F70-A2BD-49BF-BB82-86EB5B3F9D53}">
      <dgm:prSet/>
      <dgm:spPr/>
      <dgm:t>
        <a:bodyPr/>
        <a:lstStyle/>
        <a:p>
          <a:endParaRPr kumimoji="1" lang="ja-JP" altLang="en-US" b="1">
            <a:solidFill>
              <a:schemeClr val="tx1">
                <a:lumMod val="65000"/>
                <a:lumOff val="35000"/>
              </a:schemeClr>
            </a:solidFill>
            <a:latin typeface="游ゴシック" panose="020B0400000000000000" pitchFamily="50" charset="-128"/>
            <a:ea typeface="游ゴシック" panose="020B0400000000000000" pitchFamily="50" charset="-128"/>
          </a:endParaRPr>
        </a:p>
      </dgm:t>
    </dgm:pt>
    <dgm:pt modelId="{4F91E8E1-47FB-4B31-B615-F26CAA3604CD}" type="sibTrans" cxnId="{7D094F70-A2BD-49BF-BB82-86EB5B3F9D53}">
      <dgm:prSet/>
      <dgm:spPr/>
      <dgm:t>
        <a:bodyPr/>
        <a:lstStyle/>
        <a:p>
          <a:endParaRPr kumimoji="1" lang="ja-JP" altLang="en-US" b="1">
            <a:solidFill>
              <a:schemeClr val="tx1">
                <a:lumMod val="65000"/>
                <a:lumOff val="35000"/>
              </a:schemeClr>
            </a:solidFill>
            <a:latin typeface="游ゴシック" panose="020B0400000000000000" pitchFamily="50" charset="-128"/>
            <a:ea typeface="游ゴシック" panose="020B0400000000000000" pitchFamily="50" charset="-128"/>
          </a:endParaRPr>
        </a:p>
      </dgm:t>
    </dgm:pt>
    <dgm:pt modelId="{2ECF28BB-BB74-4792-89D0-779BA03B34D6}">
      <dgm:prSet phldrT="[テキスト]"/>
      <dgm:spPr>
        <a:xfrm>
          <a:off x="6943934" y="0"/>
          <a:ext cx="3769497" cy="549093"/>
        </a:xfrm>
        <a:prstGeom prst="chevron">
          <a:avLst/>
        </a:prstGeom>
        <a:solidFill>
          <a:srgbClr val="F5F5F5">
            <a:shade val="80000"/>
            <a:hueOff val="0"/>
            <a:satOff val="0"/>
            <a:lumOff val="10217"/>
            <a:alphaOff val="0"/>
          </a:srgbClr>
        </a:solidFill>
        <a:ln w="25400" cap="flat" cmpd="sng" algn="ctr">
          <a:solidFill>
            <a:srgbClr val="F5F5F5">
              <a:hueOff val="0"/>
              <a:satOff val="0"/>
              <a:lumOff val="0"/>
              <a:alphaOff val="0"/>
            </a:srgbClr>
          </a:solidFill>
          <a:prstDash val="solid"/>
        </a:ln>
        <a:effectLst/>
      </dgm:spPr>
      <dgm:t>
        <a:bodyPr/>
        <a:lstStyle/>
        <a:p>
          <a:pPr>
            <a:buNone/>
          </a:pPr>
          <a:r>
            <a:rPr kumimoji="1" lang="ja-JP" altLang="en-US" b="1" dirty="0">
              <a:solidFill>
                <a:srgbClr val="000000">
                  <a:lumMod val="65000"/>
                  <a:lumOff val="35000"/>
                </a:srgbClr>
              </a:solidFill>
              <a:latin typeface="游ゴシック" panose="020B0400000000000000" pitchFamily="50" charset="-128"/>
              <a:ea typeface="游ゴシック" panose="020B0400000000000000" pitchFamily="50" charset="-128"/>
              <a:cs typeface="+mn-cs"/>
            </a:rPr>
            <a:t>リピート</a:t>
          </a:r>
        </a:p>
      </dgm:t>
    </dgm:pt>
    <dgm:pt modelId="{6EC8C4B3-6326-404A-8E30-30175F273247}" type="parTrans" cxnId="{5FC023DE-0513-41D8-85E4-10F815867E59}">
      <dgm:prSet/>
      <dgm:spPr/>
      <dgm:t>
        <a:bodyPr/>
        <a:lstStyle/>
        <a:p>
          <a:endParaRPr kumimoji="1" lang="ja-JP" altLang="en-US" b="1">
            <a:solidFill>
              <a:schemeClr val="tx1">
                <a:lumMod val="65000"/>
                <a:lumOff val="35000"/>
              </a:schemeClr>
            </a:solidFill>
            <a:latin typeface="游ゴシック" panose="020B0400000000000000" pitchFamily="50" charset="-128"/>
            <a:ea typeface="游ゴシック" panose="020B0400000000000000" pitchFamily="50" charset="-128"/>
          </a:endParaRPr>
        </a:p>
      </dgm:t>
    </dgm:pt>
    <dgm:pt modelId="{99ED5027-3C5D-4E59-8AD4-BF73F03F9AAA}" type="sibTrans" cxnId="{5FC023DE-0513-41D8-85E4-10F815867E59}">
      <dgm:prSet/>
      <dgm:spPr/>
      <dgm:t>
        <a:bodyPr/>
        <a:lstStyle/>
        <a:p>
          <a:endParaRPr kumimoji="1" lang="ja-JP" altLang="en-US" b="1">
            <a:solidFill>
              <a:schemeClr val="tx1">
                <a:lumMod val="65000"/>
                <a:lumOff val="35000"/>
              </a:schemeClr>
            </a:solidFill>
            <a:latin typeface="游ゴシック" panose="020B0400000000000000" pitchFamily="50" charset="-128"/>
            <a:ea typeface="游ゴシック" panose="020B0400000000000000" pitchFamily="50" charset="-128"/>
          </a:endParaRPr>
        </a:p>
      </dgm:t>
    </dgm:pt>
    <dgm:pt modelId="{D6D61790-B961-4E50-9D33-2425E7A26C2D}" type="pres">
      <dgm:prSet presAssocID="{F773C1B3-77A8-4BEC-8F09-E0E05647131F}" presName="Name0" presStyleCnt="0">
        <dgm:presLayoutVars>
          <dgm:dir/>
          <dgm:animLvl val="lvl"/>
          <dgm:resizeHandles val="exact"/>
        </dgm:presLayoutVars>
      </dgm:prSet>
      <dgm:spPr/>
    </dgm:pt>
    <dgm:pt modelId="{11B0F0D1-D1D3-40FD-ACD9-D594746710F0}" type="pres">
      <dgm:prSet presAssocID="{D740DCBB-B0A4-440B-A6A8-679C4AFB258C}" presName="parTxOnly" presStyleLbl="node1" presStyleIdx="0" presStyleCnt="5">
        <dgm:presLayoutVars>
          <dgm:chMax val="0"/>
          <dgm:chPref val="0"/>
          <dgm:bulletEnabled val="1"/>
        </dgm:presLayoutVars>
      </dgm:prSet>
      <dgm:spPr/>
    </dgm:pt>
    <dgm:pt modelId="{19B7C608-AEB6-4745-B604-9A7B3979776E}" type="pres">
      <dgm:prSet presAssocID="{ED8C29E1-5A73-4107-85D6-122DA3F5C668}" presName="parTxOnlySpace" presStyleCnt="0"/>
      <dgm:spPr/>
    </dgm:pt>
    <dgm:pt modelId="{83EEE139-F5E2-4DEB-9D04-D93D65C51314}" type="pres">
      <dgm:prSet presAssocID="{6EAD0518-0661-4970-AAE2-84F5E84AC5A4}" presName="parTxOnly" presStyleLbl="node1" presStyleIdx="1" presStyleCnt="5">
        <dgm:presLayoutVars>
          <dgm:chMax val="0"/>
          <dgm:chPref val="0"/>
          <dgm:bulletEnabled val="1"/>
        </dgm:presLayoutVars>
      </dgm:prSet>
      <dgm:spPr/>
    </dgm:pt>
    <dgm:pt modelId="{9B1D96BD-C976-4376-BB62-414257BF2DF9}" type="pres">
      <dgm:prSet presAssocID="{0F946CC0-14F9-44D9-830A-A9D6A9B9B853}" presName="parTxOnlySpace" presStyleCnt="0"/>
      <dgm:spPr/>
    </dgm:pt>
    <dgm:pt modelId="{B0D0D465-CCEF-4E98-8B04-FA730F7CF7C0}" type="pres">
      <dgm:prSet presAssocID="{F9CF016D-6246-4C97-AA32-18C7290A217E}" presName="parTxOnly" presStyleLbl="node1" presStyleIdx="2" presStyleCnt="5">
        <dgm:presLayoutVars>
          <dgm:chMax val="0"/>
          <dgm:chPref val="0"/>
          <dgm:bulletEnabled val="1"/>
        </dgm:presLayoutVars>
      </dgm:prSet>
      <dgm:spPr/>
    </dgm:pt>
    <dgm:pt modelId="{06C4635A-7389-431C-A5E2-58A3D30BFD0B}" type="pres">
      <dgm:prSet presAssocID="{54FE22EF-CDEA-47C7-9887-07161D26867A}" presName="parTxOnlySpace" presStyleCnt="0"/>
      <dgm:spPr/>
    </dgm:pt>
    <dgm:pt modelId="{40CE5C8A-D957-45F0-A2D3-2B811E601341}" type="pres">
      <dgm:prSet presAssocID="{59D68358-DAC1-463C-90F2-BF6A3964A1D6}" presName="parTxOnly" presStyleLbl="node1" presStyleIdx="3" presStyleCnt="5">
        <dgm:presLayoutVars>
          <dgm:chMax val="0"/>
          <dgm:chPref val="0"/>
          <dgm:bulletEnabled val="1"/>
        </dgm:presLayoutVars>
      </dgm:prSet>
      <dgm:spPr/>
    </dgm:pt>
    <dgm:pt modelId="{B014BA0F-D620-4069-943B-6849B7190732}" type="pres">
      <dgm:prSet presAssocID="{4F91E8E1-47FB-4B31-B615-F26CAA3604CD}" presName="parTxOnlySpace" presStyleCnt="0"/>
      <dgm:spPr/>
    </dgm:pt>
    <dgm:pt modelId="{D0A3F219-A51F-4065-B346-EA3267BE0E09}" type="pres">
      <dgm:prSet presAssocID="{2ECF28BB-BB74-4792-89D0-779BA03B34D6}" presName="parTxOnly" presStyleLbl="node1" presStyleIdx="4" presStyleCnt="5" custScaleX="195498">
        <dgm:presLayoutVars>
          <dgm:chMax val="0"/>
          <dgm:chPref val="0"/>
          <dgm:bulletEnabled val="1"/>
        </dgm:presLayoutVars>
      </dgm:prSet>
      <dgm:spPr/>
    </dgm:pt>
  </dgm:ptLst>
  <dgm:cxnLst>
    <dgm:cxn modelId="{A7272715-B2A7-4E7C-99E5-BE77BA54CAA4}" srcId="{F773C1B3-77A8-4BEC-8F09-E0E05647131F}" destId="{6EAD0518-0661-4970-AAE2-84F5E84AC5A4}" srcOrd="1" destOrd="0" parTransId="{C64ACF88-C67E-4AD5-9A4C-EEF6040B5FBE}" sibTransId="{0F946CC0-14F9-44D9-830A-A9D6A9B9B853}"/>
    <dgm:cxn modelId="{95F2BC29-F689-45C5-BAF7-C16804B0DFA8}" type="presOf" srcId="{F773C1B3-77A8-4BEC-8F09-E0E05647131F}" destId="{D6D61790-B961-4E50-9D33-2425E7A26C2D}" srcOrd="0" destOrd="0" presId="urn:microsoft.com/office/officeart/2005/8/layout/chevron1"/>
    <dgm:cxn modelId="{F30B3D3A-F6BC-41EB-8808-1905813C0FC6}" type="presOf" srcId="{59D68358-DAC1-463C-90F2-BF6A3964A1D6}" destId="{40CE5C8A-D957-45F0-A2D3-2B811E601341}" srcOrd="0" destOrd="0" presId="urn:microsoft.com/office/officeart/2005/8/layout/chevron1"/>
    <dgm:cxn modelId="{A1F6585F-F04D-4D38-8D2D-50B5ABC7C4CD}" type="presOf" srcId="{2ECF28BB-BB74-4792-89D0-779BA03B34D6}" destId="{D0A3F219-A51F-4065-B346-EA3267BE0E09}" srcOrd="0" destOrd="0" presId="urn:microsoft.com/office/officeart/2005/8/layout/chevron1"/>
    <dgm:cxn modelId="{7D094F70-A2BD-49BF-BB82-86EB5B3F9D53}" srcId="{F773C1B3-77A8-4BEC-8F09-E0E05647131F}" destId="{59D68358-DAC1-463C-90F2-BF6A3964A1D6}" srcOrd="3" destOrd="0" parTransId="{B401D7DF-D0EB-4CD6-9D78-647387BCA7BC}" sibTransId="{4F91E8E1-47FB-4B31-B615-F26CAA3604CD}"/>
    <dgm:cxn modelId="{3DB0B882-1295-4456-A26A-76B8B57C63D5}" type="presOf" srcId="{6EAD0518-0661-4970-AAE2-84F5E84AC5A4}" destId="{83EEE139-F5E2-4DEB-9D04-D93D65C51314}" srcOrd="0" destOrd="0" presId="urn:microsoft.com/office/officeart/2005/8/layout/chevron1"/>
    <dgm:cxn modelId="{662DDD85-1A1C-474C-9DE7-49316DFA792B}" type="presOf" srcId="{D740DCBB-B0A4-440B-A6A8-679C4AFB258C}" destId="{11B0F0D1-D1D3-40FD-ACD9-D594746710F0}" srcOrd="0" destOrd="0" presId="urn:microsoft.com/office/officeart/2005/8/layout/chevron1"/>
    <dgm:cxn modelId="{F6D791AD-3814-417A-93F7-A2772AE813FA}" srcId="{F773C1B3-77A8-4BEC-8F09-E0E05647131F}" destId="{F9CF016D-6246-4C97-AA32-18C7290A217E}" srcOrd="2" destOrd="0" parTransId="{ED8AEF33-9B60-4EC4-82FF-C5928F8974BD}" sibTransId="{54FE22EF-CDEA-47C7-9887-07161D26867A}"/>
    <dgm:cxn modelId="{537377BA-08C4-48A5-876C-070BECA6AF95}" srcId="{F773C1B3-77A8-4BEC-8F09-E0E05647131F}" destId="{D740DCBB-B0A4-440B-A6A8-679C4AFB258C}" srcOrd="0" destOrd="0" parTransId="{BF34F194-C2F1-4BD6-BC09-35D8586A6984}" sibTransId="{ED8C29E1-5A73-4107-85D6-122DA3F5C668}"/>
    <dgm:cxn modelId="{5FC023DE-0513-41D8-85E4-10F815867E59}" srcId="{F773C1B3-77A8-4BEC-8F09-E0E05647131F}" destId="{2ECF28BB-BB74-4792-89D0-779BA03B34D6}" srcOrd="4" destOrd="0" parTransId="{6EC8C4B3-6326-404A-8E30-30175F273247}" sibTransId="{99ED5027-3C5D-4E59-8AD4-BF73F03F9AAA}"/>
    <dgm:cxn modelId="{1EAF90EF-584D-4A43-8E9D-7D1CF8B1FBC0}" type="presOf" srcId="{F9CF016D-6246-4C97-AA32-18C7290A217E}" destId="{B0D0D465-CCEF-4E98-8B04-FA730F7CF7C0}" srcOrd="0" destOrd="0" presId="urn:microsoft.com/office/officeart/2005/8/layout/chevron1"/>
    <dgm:cxn modelId="{1CC6CB69-82C3-4CE9-8056-79CAFDEFEE4A}" type="presParOf" srcId="{D6D61790-B961-4E50-9D33-2425E7A26C2D}" destId="{11B0F0D1-D1D3-40FD-ACD9-D594746710F0}" srcOrd="0" destOrd="0" presId="urn:microsoft.com/office/officeart/2005/8/layout/chevron1"/>
    <dgm:cxn modelId="{1EE516DD-5A46-4AE2-8395-84B18CFCF97F}" type="presParOf" srcId="{D6D61790-B961-4E50-9D33-2425E7A26C2D}" destId="{19B7C608-AEB6-4745-B604-9A7B3979776E}" srcOrd="1" destOrd="0" presId="urn:microsoft.com/office/officeart/2005/8/layout/chevron1"/>
    <dgm:cxn modelId="{8435FCC3-9BCE-45ED-8B99-4164B100DD18}" type="presParOf" srcId="{D6D61790-B961-4E50-9D33-2425E7A26C2D}" destId="{83EEE139-F5E2-4DEB-9D04-D93D65C51314}" srcOrd="2" destOrd="0" presId="urn:microsoft.com/office/officeart/2005/8/layout/chevron1"/>
    <dgm:cxn modelId="{0A897EC5-BCDC-404B-B083-97D0C2D96E8A}" type="presParOf" srcId="{D6D61790-B961-4E50-9D33-2425E7A26C2D}" destId="{9B1D96BD-C976-4376-BB62-414257BF2DF9}" srcOrd="3" destOrd="0" presId="urn:microsoft.com/office/officeart/2005/8/layout/chevron1"/>
    <dgm:cxn modelId="{C7C81963-7C54-460E-9ECB-E55786D4374F}" type="presParOf" srcId="{D6D61790-B961-4E50-9D33-2425E7A26C2D}" destId="{B0D0D465-CCEF-4E98-8B04-FA730F7CF7C0}" srcOrd="4" destOrd="0" presId="urn:microsoft.com/office/officeart/2005/8/layout/chevron1"/>
    <dgm:cxn modelId="{D78EBD8C-DDA6-4486-9F64-02C3A37031BD}" type="presParOf" srcId="{D6D61790-B961-4E50-9D33-2425E7A26C2D}" destId="{06C4635A-7389-431C-A5E2-58A3D30BFD0B}" srcOrd="5" destOrd="0" presId="urn:microsoft.com/office/officeart/2005/8/layout/chevron1"/>
    <dgm:cxn modelId="{E9BF44C3-3CE4-4D0A-B2A5-FE6AB9AFC256}" type="presParOf" srcId="{D6D61790-B961-4E50-9D33-2425E7A26C2D}" destId="{40CE5C8A-D957-45F0-A2D3-2B811E601341}" srcOrd="6" destOrd="0" presId="urn:microsoft.com/office/officeart/2005/8/layout/chevron1"/>
    <dgm:cxn modelId="{C07A6C42-7769-460B-92AB-54982FAB9C54}" type="presParOf" srcId="{D6D61790-B961-4E50-9D33-2425E7A26C2D}" destId="{B014BA0F-D620-4069-943B-6849B7190732}" srcOrd="7" destOrd="0" presId="urn:microsoft.com/office/officeart/2005/8/layout/chevron1"/>
    <dgm:cxn modelId="{D114C2E2-E47E-4A5F-808D-789CD88BF16B}" type="presParOf" srcId="{D6D61790-B961-4E50-9D33-2425E7A26C2D}" destId="{D0A3F219-A51F-4065-B346-EA3267BE0E09}" srcOrd="8" destOrd="0" presId="urn:microsoft.com/office/officeart/2005/8/layout/chevron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1B0F0D1-D1D3-40FD-ACD9-D594746710F0}">
      <dsp:nvSpPr>
        <dsp:cNvPr id="0" name=""/>
        <dsp:cNvSpPr/>
      </dsp:nvSpPr>
      <dsp:spPr>
        <a:xfrm>
          <a:off x="2589" y="0"/>
          <a:ext cx="1928151" cy="549093"/>
        </a:xfrm>
        <a:prstGeom prst="chevron">
          <a:avLst/>
        </a:prstGeom>
        <a:solidFill>
          <a:srgbClr val="F5F5F5">
            <a:shade val="80000"/>
            <a:hueOff val="0"/>
            <a:satOff val="0"/>
            <a:lumOff val="0"/>
            <a:alphaOff val="0"/>
          </a:srgbClr>
        </a:solidFill>
        <a:ln w="25400" cap="flat" cmpd="sng" algn="ctr">
          <a:solidFill>
            <a:srgbClr val="F5F5F5">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6012" tIns="32004" rIns="32004" bIns="32004" numCol="1" spcCol="1270" anchor="ctr" anchorCtr="0">
          <a:noAutofit/>
        </a:bodyPr>
        <a:lstStyle/>
        <a:p>
          <a:pPr marL="0" lvl="0" indent="0" algn="ctr" defTabSz="1066800">
            <a:lnSpc>
              <a:spcPct val="90000"/>
            </a:lnSpc>
            <a:spcBef>
              <a:spcPct val="0"/>
            </a:spcBef>
            <a:spcAft>
              <a:spcPct val="35000"/>
            </a:spcAft>
            <a:buNone/>
          </a:pPr>
          <a:r>
            <a:rPr kumimoji="1" lang="ja-JP" altLang="en-US" sz="2400" b="1" kern="1200" dirty="0">
              <a:solidFill>
                <a:srgbClr val="000000">
                  <a:lumMod val="65000"/>
                  <a:lumOff val="35000"/>
                </a:srgbClr>
              </a:solidFill>
              <a:latin typeface="游ゴシック" panose="020B0400000000000000" pitchFamily="50" charset="-128"/>
              <a:ea typeface="游ゴシック" panose="020B0400000000000000" pitchFamily="50" charset="-128"/>
              <a:cs typeface="+mn-cs"/>
            </a:rPr>
            <a:t>無関心</a:t>
          </a:r>
        </a:p>
      </dsp:txBody>
      <dsp:txXfrm>
        <a:off x="277136" y="0"/>
        <a:ext cx="1379058" cy="549093"/>
      </dsp:txXfrm>
    </dsp:sp>
    <dsp:sp modelId="{83EEE139-F5E2-4DEB-9D04-D93D65C51314}">
      <dsp:nvSpPr>
        <dsp:cNvPr id="0" name=""/>
        <dsp:cNvSpPr/>
      </dsp:nvSpPr>
      <dsp:spPr>
        <a:xfrm>
          <a:off x="1737925" y="0"/>
          <a:ext cx="1928151" cy="549093"/>
        </a:xfrm>
        <a:prstGeom prst="chevron">
          <a:avLst/>
        </a:prstGeom>
        <a:solidFill>
          <a:srgbClr val="C9002C"/>
        </a:solidFill>
        <a:ln w="25400" cap="flat" cmpd="sng" algn="ctr">
          <a:solidFill>
            <a:srgbClr val="F5F5F5">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6012" tIns="32004" rIns="32004" bIns="32004" numCol="1" spcCol="1270" anchor="ctr" anchorCtr="0">
          <a:noAutofit/>
        </a:bodyPr>
        <a:lstStyle/>
        <a:p>
          <a:pPr marL="0" lvl="0" indent="0" algn="ctr" defTabSz="1066800">
            <a:lnSpc>
              <a:spcPct val="90000"/>
            </a:lnSpc>
            <a:spcBef>
              <a:spcPct val="0"/>
            </a:spcBef>
            <a:spcAft>
              <a:spcPct val="35000"/>
            </a:spcAft>
            <a:buNone/>
          </a:pPr>
          <a:r>
            <a:rPr kumimoji="1" lang="ja-JP" altLang="en-US" sz="2400" b="1" kern="1200" dirty="0">
              <a:solidFill>
                <a:srgbClr val="F5F5F5"/>
              </a:solidFill>
              <a:latin typeface="游ゴシック" panose="020B0400000000000000" pitchFamily="50" charset="-128"/>
              <a:ea typeface="游ゴシック" panose="020B0400000000000000" pitchFamily="50" charset="-128"/>
              <a:cs typeface="+mn-cs"/>
            </a:rPr>
            <a:t>潜在関心</a:t>
          </a:r>
        </a:p>
      </dsp:txBody>
      <dsp:txXfrm>
        <a:off x="2012472" y="0"/>
        <a:ext cx="1379058" cy="549093"/>
      </dsp:txXfrm>
    </dsp:sp>
    <dsp:sp modelId="{B0D0D465-CCEF-4E98-8B04-FA730F7CF7C0}">
      <dsp:nvSpPr>
        <dsp:cNvPr id="0" name=""/>
        <dsp:cNvSpPr/>
      </dsp:nvSpPr>
      <dsp:spPr>
        <a:xfrm>
          <a:off x="3473262" y="0"/>
          <a:ext cx="1928151" cy="549093"/>
        </a:xfrm>
        <a:prstGeom prst="chevron">
          <a:avLst/>
        </a:prstGeom>
        <a:solidFill>
          <a:srgbClr val="F5F5F5">
            <a:shade val="80000"/>
            <a:hueOff val="0"/>
            <a:satOff val="0"/>
            <a:lumOff val="5108"/>
            <a:alphaOff val="0"/>
          </a:srgbClr>
        </a:solidFill>
        <a:ln w="25400" cap="flat" cmpd="sng" algn="ctr">
          <a:solidFill>
            <a:srgbClr val="F5F5F5">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6012" tIns="32004" rIns="32004" bIns="32004" numCol="1" spcCol="1270" anchor="ctr" anchorCtr="0">
          <a:noAutofit/>
        </a:bodyPr>
        <a:lstStyle/>
        <a:p>
          <a:pPr marL="0" lvl="0" indent="0" algn="ctr" defTabSz="1066800">
            <a:lnSpc>
              <a:spcPct val="90000"/>
            </a:lnSpc>
            <a:spcBef>
              <a:spcPct val="0"/>
            </a:spcBef>
            <a:spcAft>
              <a:spcPct val="35000"/>
            </a:spcAft>
            <a:buNone/>
          </a:pPr>
          <a:r>
            <a:rPr kumimoji="1" lang="ja-JP" altLang="en-US" sz="2400" b="1" kern="1200" dirty="0">
              <a:solidFill>
                <a:srgbClr val="000000">
                  <a:lumMod val="65000"/>
                  <a:lumOff val="35000"/>
                </a:srgbClr>
              </a:solidFill>
              <a:latin typeface="游ゴシック" panose="020B0400000000000000" pitchFamily="50" charset="-128"/>
              <a:ea typeface="游ゴシック" panose="020B0400000000000000" pitchFamily="50" charset="-128"/>
              <a:cs typeface="+mn-cs"/>
            </a:rPr>
            <a:t>顕在関心</a:t>
          </a:r>
        </a:p>
      </dsp:txBody>
      <dsp:txXfrm>
        <a:off x="3747809" y="0"/>
        <a:ext cx="1379058" cy="549093"/>
      </dsp:txXfrm>
    </dsp:sp>
    <dsp:sp modelId="{40CE5C8A-D957-45F0-A2D3-2B811E601341}">
      <dsp:nvSpPr>
        <dsp:cNvPr id="0" name=""/>
        <dsp:cNvSpPr/>
      </dsp:nvSpPr>
      <dsp:spPr>
        <a:xfrm>
          <a:off x="5208598" y="0"/>
          <a:ext cx="1928151" cy="549093"/>
        </a:xfrm>
        <a:prstGeom prst="chevron">
          <a:avLst/>
        </a:prstGeom>
        <a:solidFill>
          <a:srgbClr val="F5F5F5">
            <a:shade val="80000"/>
            <a:hueOff val="0"/>
            <a:satOff val="0"/>
            <a:lumOff val="7663"/>
            <a:alphaOff val="0"/>
          </a:srgbClr>
        </a:solidFill>
        <a:ln w="25400" cap="flat" cmpd="sng" algn="ctr">
          <a:solidFill>
            <a:srgbClr val="F5F5F5">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6012" tIns="32004" rIns="32004" bIns="32004" numCol="1" spcCol="1270" anchor="ctr" anchorCtr="0">
          <a:noAutofit/>
        </a:bodyPr>
        <a:lstStyle/>
        <a:p>
          <a:pPr marL="0" lvl="0" indent="0" algn="ctr" defTabSz="1066800">
            <a:lnSpc>
              <a:spcPct val="90000"/>
            </a:lnSpc>
            <a:spcBef>
              <a:spcPct val="0"/>
            </a:spcBef>
            <a:spcAft>
              <a:spcPct val="35000"/>
            </a:spcAft>
            <a:buNone/>
          </a:pPr>
          <a:r>
            <a:rPr kumimoji="1" lang="ja-JP" altLang="en-US" sz="2400" b="1" kern="1200" dirty="0">
              <a:solidFill>
                <a:srgbClr val="000000">
                  <a:lumMod val="65000"/>
                  <a:lumOff val="35000"/>
                </a:srgbClr>
              </a:solidFill>
              <a:latin typeface="游ゴシック" panose="020B0400000000000000" pitchFamily="50" charset="-128"/>
              <a:ea typeface="游ゴシック" panose="020B0400000000000000" pitchFamily="50" charset="-128"/>
              <a:cs typeface="+mn-cs"/>
            </a:rPr>
            <a:t>購入</a:t>
          </a:r>
        </a:p>
      </dsp:txBody>
      <dsp:txXfrm>
        <a:off x="5483145" y="0"/>
        <a:ext cx="1379058" cy="549093"/>
      </dsp:txXfrm>
    </dsp:sp>
    <dsp:sp modelId="{D0A3F219-A51F-4065-B346-EA3267BE0E09}">
      <dsp:nvSpPr>
        <dsp:cNvPr id="0" name=""/>
        <dsp:cNvSpPr/>
      </dsp:nvSpPr>
      <dsp:spPr>
        <a:xfrm>
          <a:off x="6943934" y="0"/>
          <a:ext cx="3769497" cy="549093"/>
        </a:xfrm>
        <a:prstGeom prst="chevron">
          <a:avLst/>
        </a:prstGeom>
        <a:solidFill>
          <a:srgbClr val="F5F5F5">
            <a:shade val="80000"/>
            <a:hueOff val="0"/>
            <a:satOff val="0"/>
            <a:lumOff val="10217"/>
            <a:alphaOff val="0"/>
          </a:srgbClr>
        </a:solidFill>
        <a:ln w="25400" cap="flat" cmpd="sng" algn="ctr">
          <a:solidFill>
            <a:srgbClr val="F5F5F5">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6012" tIns="32004" rIns="32004" bIns="32004" numCol="1" spcCol="1270" anchor="ctr" anchorCtr="0">
          <a:noAutofit/>
        </a:bodyPr>
        <a:lstStyle/>
        <a:p>
          <a:pPr marL="0" lvl="0" indent="0" algn="ctr" defTabSz="1066800">
            <a:lnSpc>
              <a:spcPct val="90000"/>
            </a:lnSpc>
            <a:spcBef>
              <a:spcPct val="0"/>
            </a:spcBef>
            <a:spcAft>
              <a:spcPct val="35000"/>
            </a:spcAft>
            <a:buNone/>
          </a:pPr>
          <a:r>
            <a:rPr kumimoji="1" lang="ja-JP" altLang="en-US" sz="2400" b="1" kern="1200" dirty="0">
              <a:solidFill>
                <a:srgbClr val="000000">
                  <a:lumMod val="65000"/>
                  <a:lumOff val="35000"/>
                </a:srgbClr>
              </a:solidFill>
              <a:latin typeface="游ゴシック" panose="020B0400000000000000" pitchFamily="50" charset="-128"/>
              <a:ea typeface="游ゴシック" panose="020B0400000000000000" pitchFamily="50" charset="-128"/>
              <a:cs typeface="+mn-cs"/>
            </a:rPr>
            <a:t>リピート</a:t>
          </a:r>
        </a:p>
      </dsp:txBody>
      <dsp:txXfrm>
        <a:off x="7218481" y="0"/>
        <a:ext cx="3220404" cy="549093"/>
      </dsp:txXfrm>
    </dsp:sp>
  </dsp:spTree>
</dsp:drawing>
</file>

<file path=ppt/diagrams/layout1.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AC75F72-840C-944F-8D21-0AE4FBB1AB9C}" type="datetimeFigureOut">
              <a:rPr kumimoji="1" lang="ja-JP" altLang="en-US" smtClean="0"/>
              <a:t>2025/7/15</a:t>
            </a:fld>
            <a:endParaRPr kumimoji="1" lang="ja-JP" altLang="en-US"/>
          </a:p>
        </p:txBody>
      </p:sp>
      <p:sp>
        <p:nvSpPr>
          <p:cNvPr id="4" name="スライド イメージ プレースホルダー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41CC00C-8F62-6C48-B048-C042837E5924}" type="slidenum">
              <a:rPr kumimoji="1" lang="ja-JP" altLang="en-US" smtClean="0"/>
              <a:t>‹#›</a:t>
            </a:fld>
            <a:endParaRPr kumimoji="1" lang="ja-JP" altLang="en-US"/>
          </a:p>
        </p:txBody>
      </p:sp>
    </p:spTree>
    <p:extLst>
      <p:ext uri="{BB962C8B-B14F-4D97-AF65-F5344CB8AC3E}">
        <p14:creationId xmlns:p14="http://schemas.microsoft.com/office/powerpoint/2010/main" val="2260805352"/>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Tree>
    <p:extLst>
      <p:ext uri="{BB962C8B-B14F-4D97-AF65-F5344CB8AC3E}">
        <p14:creationId xmlns:p14="http://schemas.microsoft.com/office/powerpoint/2010/main" val="12428639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Tree>
    <p:extLst>
      <p:ext uri="{BB962C8B-B14F-4D97-AF65-F5344CB8AC3E}">
        <p14:creationId xmlns:p14="http://schemas.microsoft.com/office/powerpoint/2010/main" val="3074443863"/>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oleObject" Target="../embeddings/oleObject6.bin"/><Relationship Id="rId2" Type="http://schemas.openxmlformats.org/officeDocument/2006/relationships/slideMaster" Target="../slideMasters/slideMaster2.xml"/><Relationship Id="rId1" Type="http://schemas.openxmlformats.org/officeDocument/2006/relationships/tags" Target="../tags/tag6.xml"/><Relationship Id="rId5" Type="http://schemas.openxmlformats.org/officeDocument/2006/relationships/image" Target="../media/image5.png"/><Relationship Id="rId4" Type="http://schemas.openxmlformats.org/officeDocument/2006/relationships/image" Target="../media/image12.emf"/></Relationships>
</file>

<file path=ppt/slideLayouts/_rels/slideLayout11.xml.rels><?xml version="1.0" encoding="UTF-8" standalone="yes"?>
<Relationships xmlns="http://schemas.openxmlformats.org/package/2006/relationships"><Relationship Id="rId3" Type="http://schemas.openxmlformats.org/officeDocument/2006/relationships/oleObject" Target="../embeddings/oleObject7.bin"/><Relationship Id="rId2" Type="http://schemas.openxmlformats.org/officeDocument/2006/relationships/slideMaster" Target="../slideMasters/slideMaster2.xml"/><Relationship Id="rId1" Type="http://schemas.openxmlformats.org/officeDocument/2006/relationships/tags" Target="../tags/tag7.xml"/><Relationship Id="rId5" Type="http://schemas.openxmlformats.org/officeDocument/2006/relationships/image" Target="../media/image3.png"/><Relationship Id="rId4" Type="http://schemas.openxmlformats.org/officeDocument/2006/relationships/image" Target="../media/image13.emf"/></Relationships>
</file>

<file path=ppt/slideLayouts/_rels/slideLayout12.xml.rels><?xml version="1.0" encoding="UTF-8" standalone="yes"?>
<Relationships xmlns="http://schemas.openxmlformats.org/package/2006/relationships"><Relationship Id="rId3" Type="http://schemas.openxmlformats.org/officeDocument/2006/relationships/oleObject" Target="../embeddings/oleObject8.bin"/><Relationship Id="rId2" Type="http://schemas.openxmlformats.org/officeDocument/2006/relationships/slideMaster" Target="../slideMasters/slideMaster2.xml"/><Relationship Id="rId1" Type="http://schemas.openxmlformats.org/officeDocument/2006/relationships/tags" Target="../tags/tag8.xml"/><Relationship Id="rId5" Type="http://schemas.openxmlformats.org/officeDocument/2006/relationships/image" Target="../media/image3.png"/><Relationship Id="rId4" Type="http://schemas.openxmlformats.org/officeDocument/2006/relationships/image" Target="../media/image14.emf"/></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8.emf"/><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emf"/><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3" Type="http://schemas.openxmlformats.org/officeDocument/2006/relationships/oleObject" Target="../embeddings/oleObject10.bin"/><Relationship Id="rId2" Type="http://schemas.openxmlformats.org/officeDocument/2006/relationships/slideMaster" Target="../slideMasters/slideMaster3.xml"/><Relationship Id="rId1" Type="http://schemas.openxmlformats.org/officeDocument/2006/relationships/tags" Target="../tags/tag10.xml"/><Relationship Id="rId5" Type="http://schemas.openxmlformats.org/officeDocument/2006/relationships/image" Target="../media/image5.png"/><Relationship Id="rId4" Type="http://schemas.openxmlformats.org/officeDocument/2006/relationships/image" Target="../media/image16.emf"/></Relationships>
</file>

<file path=ppt/slideLayouts/_rels/slideLayout17.xml.rels><?xml version="1.0" encoding="UTF-8" standalone="yes"?>
<Relationships xmlns="http://schemas.openxmlformats.org/package/2006/relationships"><Relationship Id="rId3" Type="http://schemas.openxmlformats.org/officeDocument/2006/relationships/oleObject" Target="../embeddings/oleObject11.bin"/><Relationship Id="rId2" Type="http://schemas.openxmlformats.org/officeDocument/2006/relationships/slideMaster" Target="../slideMasters/slideMaster3.xml"/><Relationship Id="rId1" Type="http://schemas.openxmlformats.org/officeDocument/2006/relationships/tags" Target="../tags/tag11.xml"/><Relationship Id="rId5" Type="http://schemas.openxmlformats.org/officeDocument/2006/relationships/image" Target="../media/image3.png"/><Relationship Id="rId4" Type="http://schemas.openxmlformats.org/officeDocument/2006/relationships/image" Target="../media/image17.emf"/></Relationships>
</file>

<file path=ppt/slideLayouts/_rels/slideLayout18.xml.rels><?xml version="1.0" encoding="UTF-8" standalone="yes"?>
<Relationships xmlns="http://schemas.openxmlformats.org/package/2006/relationships"><Relationship Id="rId3" Type="http://schemas.openxmlformats.org/officeDocument/2006/relationships/oleObject" Target="../embeddings/oleObject12.bin"/><Relationship Id="rId2" Type="http://schemas.openxmlformats.org/officeDocument/2006/relationships/slideMaster" Target="../slideMasters/slideMaster3.xml"/><Relationship Id="rId1" Type="http://schemas.openxmlformats.org/officeDocument/2006/relationships/tags" Target="../tags/tag12.xml"/><Relationship Id="rId5" Type="http://schemas.openxmlformats.org/officeDocument/2006/relationships/image" Target="../media/image3.png"/><Relationship Id="rId4" Type="http://schemas.openxmlformats.org/officeDocument/2006/relationships/image" Target="../media/image18.emf"/></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Master" Target="../slideMasters/slideMaster1.xml"/><Relationship Id="rId1" Type="http://schemas.openxmlformats.org/officeDocument/2006/relationships/tags" Target="../tags/tag2.xml"/><Relationship Id="rId5" Type="http://schemas.openxmlformats.org/officeDocument/2006/relationships/image" Target="../media/image5.png"/><Relationship Id="rId4" Type="http://schemas.openxmlformats.org/officeDocument/2006/relationships/image" Target="../media/image4.emf"/></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8.emf"/><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3" Type="http://schemas.openxmlformats.org/officeDocument/2006/relationships/oleObject" Target="../embeddings/oleObject13.bin"/><Relationship Id="rId7" Type="http://schemas.openxmlformats.org/officeDocument/2006/relationships/image" Target="../media/image22.emf"/><Relationship Id="rId2" Type="http://schemas.openxmlformats.org/officeDocument/2006/relationships/slideMaster" Target="../slideMasters/slideMaster3.xml"/><Relationship Id="rId1" Type="http://schemas.openxmlformats.org/officeDocument/2006/relationships/tags" Target="../tags/tag13.xml"/><Relationship Id="rId6" Type="http://schemas.openxmlformats.org/officeDocument/2006/relationships/image" Target="../media/image21.svg"/><Relationship Id="rId5" Type="http://schemas.openxmlformats.org/officeDocument/2006/relationships/image" Target="../media/image20.png"/><Relationship Id="rId4" Type="http://schemas.openxmlformats.org/officeDocument/2006/relationships/image" Target="../media/image19.emf"/></Relationships>
</file>

<file path=ppt/slideLayouts/_rels/slideLayout3.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Master" Target="../slideMasters/slideMaster1.xml"/><Relationship Id="rId1" Type="http://schemas.openxmlformats.org/officeDocument/2006/relationships/tags" Target="../tags/tag3.xml"/><Relationship Id="rId5" Type="http://schemas.openxmlformats.org/officeDocument/2006/relationships/image" Target="../media/image3.png"/><Relationship Id="rId4" Type="http://schemas.openxmlformats.org/officeDocument/2006/relationships/image" Target="../media/image6.emf"/></Relationships>
</file>

<file path=ppt/slideLayouts/_rels/slideLayout4.xml.rels><?xml version="1.0" encoding="UTF-8" standalone="yes"?>
<Relationships xmlns="http://schemas.openxmlformats.org/package/2006/relationships"><Relationship Id="rId3" Type="http://schemas.openxmlformats.org/officeDocument/2006/relationships/oleObject" Target="../embeddings/oleObject4.bin"/><Relationship Id="rId2" Type="http://schemas.openxmlformats.org/officeDocument/2006/relationships/slideMaster" Target="../slideMasters/slideMaster1.xml"/><Relationship Id="rId1" Type="http://schemas.openxmlformats.org/officeDocument/2006/relationships/tags" Target="../tags/tag4.xml"/><Relationship Id="rId5" Type="http://schemas.openxmlformats.org/officeDocument/2006/relationships/image" Target="../media/image3.png"/><Relationship Id="rId4" Type="http://schemas.openxmlformats.org/officeDocument/2006/relationships/image" Target="../media/image7.emf"/></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8.emf"/><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0.emf"/><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emf"/><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BC_プロダクト資料表紙">
    <p:bg>
      <p:bgPr>
        <a:gradFill>
          <a:gsLst>
            <a:gs pos="0">
              <a:srgbClr val="030053"/>
            </a:gs>
            <a:gs pos="23000">
              <a:srgbClr val="030053"/>
            </a:gs>
            <a:gs pos="69000">
              <a:srgbClr val="03003D"/>
            </a:gs>
            <a:gs pos="99000">
              <a:srgbClr val="03003D"/>
            </a:gs>
          </a:gsLst>
          <a:path path="circle">
            <a:fillToRect l="50000" t="50000" r="50000" b="50000"/>
          </a:path>
        </a:gradFill>
        <a:effectLst/>
      </p:bgPr>
    </p:bg>
    <p:spTree>
      <p:nvGrpSpPr>
        <p:cNvPr id="1" name=""/>
        <p:cNvGrpSpPr/>
        <p:nvPr/>
      </p:nvGrpSpPr>
      <p:grpSpPr>
        <a:xfrm>
          <a:off x="0" y="0"/>
          <a:ext cx="0" cy="0"/>
          <a:chOff x="0" y="0"/>
          <a:chExt cx="0" cy="0"/>
        </a:xfrm>
      </p:grpSpPr>
      <p:sp>
        <p:nvSpPr>
          <p:cNvPr id="2" name="直角三角形 1">
            <a:extLst>
              <a:ext uri="{FF2B5EF4-FFF2-40B4-BE49-F238E27FC236}">
                <a16:creationId xmlns:a16="http://schemas.microsoft.com/office/drawing/2014/main" id="{B13D0A09-E438-357C-C528-970CFBA6F259}"/>
              </a:ext>
            </a:extLst>
          </p:cNvPr>
          <p:cNvSpPr/>
          <p:nvPr userDrawn="1"/>
        </p:nvSpPr>
        <p:spPr>
          <a:xfrm flipH="1">
            <a:off x="10017125" y="2768600"/>
            <a:ext cx="2174875" cy="4089400"/>
          </a:xfrm>
          <a:prstGeom prst="rtTriangle">
            <a:avLst/>
          </a:prstGeom>
          <a:solidFill>
            <a:srgbClr val="FFFFFF">
              <a:alpha val="12157"/>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sp>
        <p:nvSpPr>
          <p:cNvPr id="3" name="直角三角形 2">
            <a:extLst>
              <a:ext uri="{FF2B5EF4-FFF2-40B4-BE49-F238E27FC236}">
                <a16:creationId xmlns:a16="http://schemas.microsoft.com/office/drawing/2014/main" id="{E0EA9DFF-8D6C-8B30-25B6-10D7A4AE220A}"/>
              </a:ext>
            </a:extLst>
          </p:cNvPr>
          <p:cNvSpPr/>
          <p:nvPr userDrawn="1"/>
        </p:nvSpPr>
        <p:spPr>
          <a:xfrm flipH="1">
            <a:off x="10456863" y="3595688"/>
            <a:ext cx="1735137" cy="3262312"/>
          </a:xfrm>
          <a:prstGeom prst="rtTriangle">
            <a:avLst/>
          </a:prstGeom>
          <a:solidFill>
            <a:srgbClr val="FFFFFF">
              <a:alpha val="12157"/>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sp>
        <p:nvSpPr>
          <p:cNvPr id="5" name="直角三角形 4">
            <a:extLst>
              <a:ext uri="{FF2B5EF4-FFF2-40B4-BE49-F238E27FC236}">
                <a16:creationId xmlns:a16="http://schemas.microsoft.com/office/drawing/2014/main" id="{9FEB9977-1C8A-86AD-D7AA-F9FBA152FB55}"/>
              </a:ext>
            </a:extLst>
          </p:cNvPr>
          <p:cNvSpPr/>
          <p:nvPr userDrawn="1"/>
        </p:nvSpPr>
        <p:spPr>
          <a:xfrm rot="10800000" flipH="1">
            <a:off x="0" y="0"/>
            <a:ext cx="962025" cy="1806575"/>
          </a:xfrm>
          <a:prstGeom prst="rtTriangle">
            <a:avLst/>
          </a:prstGeom>
          <a:solidFill>
            <a:srgbClr val="FFFFFF">
              <a:alpha val="2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pic>
        <p:nvPicPr>
          <p:cNvPr id="8" name="図 4">
            <a:extLst>
              <a:ext uri="{FF2B5EF4-FFF2-40B4-BE49-F238E27FC236}">
                <a16:creationId xmlns:a16="http://schemas.microsoft.com/office/drawing/2014/main" id="{63C9BE4C-8DFE-CC2F-3F00-AD2131111319}"/>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587375" y="6116638"/>
            <a:ext cx="889000" cy="153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直角三角形 8">
            <a:extLst>
              <a:ext uri="{FF2B5EF4-FFF2-40B4-BE49-F238E27FC236}">
                <a16:creationId xmlns:a16="http://schemas.microsoft.com/office/drawing/2014/main" id="{5A0132A7-64BD-1980-D8DE-4EE3D57AF1BC}"/>
              </a:ext>
            </a:extLst>
          </p:cNvPr>
          <p:cNvSpPr/>
          <p:nvPr userDrawn="1"/>
        </p:nvSpPr>
        <p:spPr>
          <a:xfrm flipH="1">
            <a:off x="11707813" y="5946775"/>
            <a:ext cx="484187" cy="911225"/>
          </a:xfrm>
          <a:prstGeom prst="rtTriangle">
            <a:avLst/>
          </a:prstGeom>
          <a:solidFill>
            <a:srgbClr val="FF0033"/>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sp>
        <p:nvSpPr>
          <p:cNvPr id="10" name="直角三角形 9">
            <a:extLst>
              <a:ext uri="{FF2B5EF4-FFF2-40B4-BE49-F238E27FC236}">
                <a16:creationId xmlns:a16="http://schemas.microsoft.com/office/drawing/2014/main" id="{8A7ED678-FE93-3D20-D8B9-B4A99C37C8CC}"/>
              </a:ext>
            </a:extLst>
          </p:cNvPr>
          <p:cNvSpPr/>
          <p:nvPr userDrawn="1"/>
        </p:nvSpPr>
        <p:spPr>
          <a:xfrm rot="10800000" flipH="1">
            <a:off x="0" y="0"/>
            <a:ext cx="363538" cy="682625"/>
          </a:xfrm>
          <a:prstGeom prst="rtTriangle">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pic>
        <p:nvPicPr>
          <p:cNvPr id="11" name="グラフィックス 7">
            <a:extLst>
              <a:ext uri="{FF2B5EF4-FFF2-40B4-BE49-F238E27FC236}">
                <a16:creationId xmlns:a16="http://schemas.microsoft.com/office/drawing/2014/main" id="{CC3171FB-EAE6-45D7-234B-A9BFEECD786E}"/>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 Placeholder 3"/>
          <p:cNvSpPr>
            <a:spLocks noGrp="1"/>
          </p:cNvSpPr>
          <p:nvPr>
            <p:ph type="body" sz="quarter" idx="10"/>
          </p:nvPr>
        </p:nvSpPr>
        <p:spPr>
          <a:xfrm>
            <a:off x="587375" y="1696711"/>
            <a:ext cx="11017250" cy="2065291"/>
          </a:xfrm>
          <a:prstGeom prst="rect">
            <a:avLst/>
          </a:prstGeom>
        </p:spPr>
        <p:txBody>
          <a:bodyPr lIns="0" tIns="36000" rIns="0" bIns="0" anchor="t">
            <a:noAutofit/>
          </a:bodyPr>
          <a:lstStyle>
            <a:lvl1pPr marL="0" indent="0" algn="l">
              <a:lnSpc>
                <a:spcPct val="120000"/>
              </a:lnSpc>
              <a:buNone/>
              <a:defRPr sz="4000" b="1" i="0">
                <a:solidFill>
                  <a:schemeClr val="bg1"/>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
        <p:nvSpPr>
          <p:cNvPr id="6" name="Text Placeholder 3"/>
          <p:cNvSpPr>
            <a:spLocks noGrp="1"/>
          </p:cNvSpPr>
          <p:nvPr>
            <p:ph type="body" sz="quarter" idx="11"/>
          </p:nvPr>
        </p:nvSpPr>
        <p:spPr>
          <a:xfrm>
            <a:off x="587375" y="5278295"/>
            <a:ext cx="5131879" cy="217991"/>
          </a:xfrm>
          <a:prstGeom prst="rect">
            <a:avLst/>
          </a:prstGeom>
        </p:spPr>
        <p:txBody>
          <a:bodyPr lIns="0" tIns="0" rIns="0" bIns="0"/>
          <a:lstStyle>
            <a:lvl1pPr marL="0" indent="0" algn="l">
              <a:buNone/>
              <a:defRPr sz="1200" b="1" i="0">
                <a:solidFill>
                  <a:schemeClr val="bg1"/>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
        <p:nvSpPr>
          <p:cNvPr id="7" name="Text Placeholder 3"/>
          <p:cNvSpPr>
            <a:spLocks noGrp="1"/>
          </p:cNvSpPr>
          <p:nvPr>
            <p:ph type="body" sz="quarter" idx="12"/>
          </p:nvPr>
        </p:nvSpPr>
        <p:spPr>
          <a:xfrm>
            <a:off x="587375" y="4409440"/>
            <a:ext cx="8871585" cy="660399"/>
          </a:xfrm>
          <a:prstGeom prst="rect">
            <a:avLst/>
          </a:prstGeom>
        </p:spPr>
        <p:txBody>
          <a:bodyPr lIns="0" tIns="0" rIns="0" bIns="0" anchor="b"/>
          <a:lstStyle>
            <a:lvl1pPr marL="0" indent="0" algn="l">
              <a:lnSpc>
                <a:spcPct val="120000"/>
              </a:lnSpc>
              <a:spcBef>
                <a:spcPts val="0"/>
              </a:spcBef>
              <a:buNone/>
              <a:defRPr sz="1600" b="1" i="0">
                <a:solidFill>
                  <a:schemeClr val="bg1"/>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Tree>
    <p:extLst>
      <p:ext uri="{BB962C8B-B14F-4D97-AF65-F5344CB8AC3E}">
        <p14:creationId xmlns:p14="http://schemas.microsoft.com/office/powerpoint/2010/main" val="105857580"/>
      </p:ext>
    </p:extLst>
  </p:cSld>
  <p:clrMapOvr>
    <a:masterClrMapping/>
  </p:clrMapOvr>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BC_プロダクト資料中表紙（広告主・代理店限定）">
    <p:spTree>
      <p:nvGrpSpPr>
        <p:cNvPr id="1" name=""/>
        <p:cNvGrpSpPr/>
        <p:nvPr/>
      </p:nvGrpSpPr>
      <p:grpSpPr>
        <a:xfrm>
          <a:off x="0" y="0"/>
          <a:ext cx="0" cy="0"/>
          <a:chOff x="0" y="0"/>
          <a:chExt cx="0" cy="0"/>
        </a:xfrm>
      </p:grpSpPr>
      <p:graphicFrame>
        <p:nvGraphicFramePr>
          <p:cNvPr id="3" name="think-cell data - do not delete" hidden="1">
            <a:extLst>
              <a:ext uri="{FF2B5EF4-FFF2-40B4-BE49-F238E27FC236}">
                <a16:creationId xmlns:a16="http://schemas.microsoft.com/office/drawing/2014/main" id="{A5544997-C74E-E0AD-F2FE-22461E7A2AF9}"/>
              </a:ext>
            </a:extLst>
          </p:cNvPr>
          <p:cNvGraphicFramePr>
            <a:graphicFrameLocks noChangeAspect="1"/>
          </p:cNvGraphicFramePr>
          <p:nvPr userDrawn="1">
            <p:custDataLst>
              <p:tags r:id="rId1"/>
            </p:custDataLst>
            <p:extLst>
              <p:ext uri="{D42A27DB-BD31-4B8C-83A1-F6EECF244321}">
                <p14:modId xmlns:p14="http://schemas.microsoft.com/office/powerpoint/2010/main" val="1948654237"/>
              </p:ext>
            </p:extLst>
          </p:nvPr>
        </p:nvGraphicFramePr>
        <p:xfrm>
          <a:off x="1588" y="1588"/>
          <a:ext cx="1227" cy="1588"/>
        </p:xfrm>
        <a:graphic>
          <a:graphicData uri="http://schemas.openxmlformats.org/presentationml/2006/ole">
            <mc:AlternateContent xmlns:mc="http://schemas.openxmlformats.org/markup-compatibility/2006">
              <mc:Choice xmlns:v="urn:schemas-microsoft-com:vml" Requires="v">
                <p:oleObj name="think-cellスライド" r:id="rId3" imgW="7772400" imgH="10058400" progId="TCLayout.ActiveDocument.1">
                  <p:embed/>
                </p:oleObj>
              </mc:Choice>
              <mc:Fallback>
                <p:oleObj name="think-cellスライド" r:id="rId3" imgW="7772400" imgH="10058400" progId="TCLayout.ActiveDocument.1">
                  <p:embed/>
                  <p:pic>
                    <p:nvPicPr>
                      <p:cNvPr id="3" name="think-cell data - do not delete" hidden="1">
                        <a:extLst>
                          <a:ext uri="{FF2B5EF4-FFF2-40B4-BE49-F238E27FC236}">
                            <a16:creationId xmlns:a16="http://schemas.microsoft.com/office/drawing/2014/main" id="{A5544997-C74E-E0AD-F2FE-22461E7A2AF9}"/>
                          </a:ext>
                        </a:extLst>
                      </p:cNvPr>
                      <p:cNvPicPr/>
                      <p:nvPr/>
                    </p:nvPicPr>
                    <p:blipFill>
                      <a:blip r:embed="rId4"/>
                      <a:stretch>
                        <a:fillRect/>
                      </a:stretch>
                    </p:blipFill>
                    <p:spPr>
                      <a:xfrm>
                        <a:off x="1588" y="1588"/>
                        <a:ext cx="1227" cy="1588"/>
                      </a:xfrm>
                      <a:prstGeom prst="rect">
                        <a:avLst/>
                      </a:prstGeom>
                    </p:spPr>
                  </p:pic>
                </p:oleObj>
              </mc:Fallback>
            </mc:AlternateContent>
          </a:graphicData>
        </a:graphic>
      </p:graphicFrame>
      <p:sp>
        <p:nvSpPr>
          <p:cNvPr id="2" name="三角形 1">
            <a:extLst>
              <a:ext uri="{FF2B5EF4-FFF2-40B4-BE49-F238E27FC236}">
                <a16:creationId xmlns:a16="http://schemas.microsoft.com/office/drawing/2014/main" id="{519B8972-44D1-3802-EE60-A1BC5C5A16AB}"/>
              </a:ext>
            </a:extLst>
          </p:cNvPr>
          <p:cNvSpPr/>
          <p:nvPr userDrawn="1"/>
        </p:nvSpPr>
        <p:spPr>
          <a:xfrm>
            <a:off x="10363200" y="3427413"/>
            <a:ext cx="1828800" cy="3430587"/>
          </a:xfrm>
          <a:prstGeom prst="triangle">
            <a:avLst>
              <a:gd name="adj" fmla="val 100000"/>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スライド番号プレースホルダー 5">
            <a:extLst>
              <a:ext uri="{FF2B5EF4-FFF2-40B4-BE49-F238E27FC236}">
                <a16:creationId xmlns:a16="http://schemas.microsoft.com/office/drawing/2014/main" id="{1BA0269E-4FAF-FCF7-533A-8DEC2D165CAF}"/>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97EE6910-BC09-1444-B5E2-6D9FAB2770D5}" type="slidenum">
              <a:rPr lang="ja-JP" altLang="en-US" sz="700" smtClean="0">
                <a:solidFill>
                  <a:schemeClr val="bg1"/>
                </a:solidFill>
                <a:latin typeface="Meiryo" panose="020B0604030504040204" pitchFamily="34" charset="-128"/>
              </a:rPr>
              <a:pPr fontAlgn="auto">
                <a:spcBef>
                  <a:spcPts val="0"/>
                </a:spcBef>
                <a:spcAft>
                  <a:spcPts val="0"/>
                </a:spcAft>
                <a:defRPr/>
              </a:pPr>
              <a:t>‹#›</a:t>
            </a:fld>
            <a:endParaRPr lang="ja-JP" altLang="en-US" sz="700">
              <a:solidFill>
                <a:schemeClr val="bg1"/>
              </a:solidFill>
              <a:latin typeface="Meiryo" panose="020B0604030504040204" pitchFamily="34" charset="-128"/>
            </a:endParaRPr>
          </a:p>
        </p:txBody>
      </p:sp>
      <p:pic>
        <p:nvPicPr>
          <p:cNvPr id="9" name="グラフィックス 3">
            <a:extLst>
              <a:ext uri="{FF2B5EF4-FFF2-40B4-BE49-F238E27FC236}">
                <a16:creationId xmlns:a16="http://schemas.microsoft.com/office/drawing/2014/main" id="{59A20EC1-58D9-759B-45BC-712B71A3FDBE}"/>
              </a:ext>
            </a:extLst>
          </p:cNvPr>
          <p:cNvPicPr>
            <a:picLocks noChangeAspect="1" noChangeArrowheads="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209550" y="6451600"/>
            <a:ext cx="965200" cy="260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 Placeholder 3">
            <a:extLst>
              <a:ext uri="{FF2B5EF4-FFF2-40B4-BE49-F238E27FC236}">
                <a16:creationId xmlns:a16="http://schemas.microsoft.com/office/drawing/2014/main" id="{84C091A5-862A-9941-5642-C4E70B372A8F}"/>
              </a:ext>
            </a:extLst>
          </p:cNvPr>
          <p:cNvSpPr>
            <a:spLocks noGrp="1"/>
          </p:cNvSpPr>
          <p:nvPr>
            <p:ph type="body" sz="quarter" idx="11"/>
          </p:nvPr>
        </p:nvSpPr>
        <p:spPr>
          <a:xfrm>
            <a:off x="587375" y="2559914"/>
            <a:ext cx="11017250" cy="1738172"/>
          </a:xfrm>
          <a:prstGeom prst="rect">
            <a:avLst/>
          </a:prstGeom>
        </p:spPr>
        <p:txBody>
          <a:bodyPr lIns="0" tIns="0" rIns="0" bIns="0" anchor="ctr"/>
          <a:lstStyle>
            <a:lvl1pPr marL="0" indent="0" algn="ctr">
              <a:lnSpc>
                <a:spcPct val="120000"/>
              </a:lnSpc>
              <a:spcBef>
                <a:spcPts val="0"/>
              </a:spcBef>
              <a:buNone/>
              <a:defRPr sz="4400" b="1" i="0">
                <a:solidFill>
                  <a:schemeClr val="accent1"/>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Tree>
    <p:extLst>
      <p:ext uri="{BB962C8B-B14F-4D97-AF65-F5344CB8AC3E}">
        <p14:creationId xmlns:p14="http://schemas.microsoft.com/office/powerpoint/2010/main" val="395399199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タイトル+コピーライト+ページ番号（広告主・代理店限定）">
    <p:spTree>
      <p:nvGrpSpPr>
        <p:cNvPr id="1" name=""/>
        <p:cNvGrpSpPr/>
        <p:nvPr/>
      </p:nvGrpSpPr>
      <p:grpSpPr>
        <a:xfrm>
          <a:off x="0" y="0"/>
          <a:ext cx="0" cy="0"/>
          <a:chOff x="0" y="0"/>
          <a:chExt cx="0" cy="0"/>
        </a:xfrm>
      </p:grpSpPr>
      <p:graphicFrame>
        <p:nvGraphicFramePr>
          <p:cNvPr id="6" name="think-cell data - do not delete" hidden="1">
            <a:extLst>
              <a:ext uri="{FF2B5EF4-FFF2-40B4-BE49-F238E27FC236}">
                <a16:creationId xmlns:a16="http://schemas.microsoft.com/office/drawing/2014/main" id="{660EF211-A8C9-FBD7-5993-BD3CA45DEA37}"/>
              </a:ext>
            </a:extLst>
          </p:cNvPr>
          <p:cNvGraphicFramePr>
            <a:graphicFrameLocks noChangeAspect="1"/>
          </p:cNvGraphicFramePr>
          <p:nvPr userDrawn="1">
            <p:custDataLst>
              <p:tags r:id="rId1"/>
            </p:custDataLst>
            <p:extLst>
              <p:ext uri="{D42A27DB-BD31-4B8C-83A1-F6EECF244321}">
                <p14:modId xmlns:p14="http://schemas.microsoft.com/office/powerpoint/2010/main" val="3581048894"/>
              </p:ext>
            </p:extLst>
          </p:nvPr>
        </p:nvGraphicFramePr>
        <p:xfrm>
          <a:off x="1588" y="1588"/>
          <a:ext cx="1227" cy="1588"/>
        </p:xfrm>
        <a:graphic>
          <a:graphicData uri="http://schemas.openxmlformats.org/presentationml/2006/ole">
            <mc:AlternateContent xmlns:mc="http://schemas.openxmlformats.org/markup-compatibility/2006">
              <mc:Choice xmlns:v="urn:schemas-microsoft-com:vml" Requires="v">
                <p:oleObj name="think-cellスライド" r:id="rId3" imgW="7772400" imgH="10058400" progId="TCLayout.ActiveDocument.1">
                  <p:embed/>
                </p:oleObj>
              </mc:Choice>
              <mc:Fallback>
                <p:oleObj name="think-cellスライド" r:id="rId3" imgW="7772400" imgH="10058400" progId="TCLayout.ActiveDocument.1">
                  <p:embed/>
                  <p:pic>
                    <p:nvPicPr>
                      <p:cNvPr id="6" name="think-cell data - do not delete" hidden="1">
                        <a:extLst>
                          <a:ext uri="{FF2B5EF4-FFF2-40B4-BE49-F238E27FC236}">
                            <a16:creationId xmlns:a16="http://schemas.microsoft.com/office/drawing/2014/main" id="{660EF211-A8C9-FBD7-5993-BD3CA45DEA37}"/>
                          </a:ext>
                        </a:extLst>
                      </p:cNvPr>
                      <p:cNvPicPr/>
                      <p:nvPr/>
                    </p:nvPicPr>
                    <p:blipFill>
                      <a:blip r:embed="rId4"/>
                      <a:stretch>
                        <a:fillRect/>
                      </a:stretch>
                    </p:blipFill>
                    <p:spPr>
                      <a:xfrm>
                        <a:off x="1588" y="1588"/>
                        <a:ext cx="1227" cy="1588"/>
                      </a:xfrm>
                      <a:prstGeom prst="rect">
                        <a:avLst/>
                      </a:prstGeom>
                    </p:spPr>
                  </p:pic>
                </p:oleObj>
              </mc:Fallback>
            </mc:AlternateContent>
          </a:graphicData>
        </a:graphic>
      </p:graphicFrame>
      <p:sp>
        <p:nvSpPr>
          <p:cNvPr id="3" name="スライド番号プレースホルダー 5">
            <a:extLst>
              <a:ext uri="{FF2B5EF4-FFF2-40B4-BE49-F238E27FC236}">
                <a16:creationId xmlns:a16="http://schemas.microsoft.com/office/drawing/2014/main" id="{FC46F296-51B8-C10D-D99C-8C0DF419D37B}"/>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6D4AE058-6DC5-FD4E-B3C4-3F8E9F744DFB}" type="slidenum">
              <a:rPr lang="ja-JP" altLang="en-US" sz="700" smtClean="0">
                <a:solidFill>
                  <a:schemeClr val="bg1">
                    <a:lumMod val="75000"/>
                  </a:schemeClr>
                </a:solidFill>
                <a:latin typeface="Meiryo" panose="020B0604030504040204" pitchFamily="34" charset="-128"/>
              </a:rPr>
              <a:pPr fontAlgn="auto">
                <a:spcBef>
                  <a:spcPts val="0"/>
                </a:spcBef>
                <a:spcAft>
                  <a:spcPts val="0"/>
                </a:spcAft>
                <a:defRPr/>
              </a:pPr>
              <a:t>‹#›</a:t>
            </a:fld>
            <a:endParaRPr lang="ja-JP" altLang="en-US" sz="700">
              <a:solidFill>
                <a:schemeClr val="bg1">
                  <a:lumMod val="75000"/>
                </a:schemeClr>
              </a:solidFill>
              <a:latin typeface="Meiryo" panose="020B0604030504040204" pitchFamily="34" charset="-128"/>
            </a:endParaRPr>
          </a:p>
        </p:txBody>
      </p:sp>
      <p:pic>
        <p:nvPicPr>
          <p:cNvPr id="4" name="グラフィックス 2">
            <a:extLst>
              <a:ext uri="{FF2B5EF4-FFF2-40B4-BE49-F238E27FC236}">
                <a16:creationId xmlns:a16="http://schemas.microsoft.com/office/drawing/2014/main" id="{BF7BB441-C525-2824-27BB-42DA9A12DC29}"/>
              </a:ext>
            </a:extLst>
          </p:cNvPr>
          <p:cNvPicPr>
            <a:picLocks noChangeAspect="1" noChangeArrowheads="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タイトル 1">
            <a:extLst>
              <a:ext uri="{FF2B5EF4-FFF2-40B4-BE49-F238E27FC236}">
                <a16:creationId xmlns:a16="http://schemas.microsoft.com/office/drawing/2014/main" id="{00A3B48B-8B12-76DB-DE08-9FFDD1813587}"/>
              </a:ext>
            </a:extLst>
          </p:cNvPr>
          <p:cNvSpPr>
            <a:spLocks noGrp="1"/>
          </p:cNvSpPr>
          <p:nvPr>
            <p:ph type="ctrTitle"/>
          </p:nvPr>
        </p:nvSpPr>
        <p:spPr>
          <a:xfrm>
            <a:off x="587376" y="583184"/>
            <a:ext cx="11014607" cy="564262"/>
          </a:xfrm>
          <a:prstGeom prst="rect">
            <a:avLst/>
          </a:prstGeom>
        </p:spPr>
        <p:txBody>
          <a:bodyPr vert="horz" lIns="0" tIns="0" rIns="0" bIns="0" anchor="t">
            <a:noAutofit/>
          </a:bodyPr>
          <a:lstStyle>
            <a:lvl1pPr algn="l">
              <a:lnSpc>
                <a:spcPct val="100000"/>
              </a:lnSpc>
              <a:defRPr sz="2800" b="1" i="0">
                <a:solidFill>
                  <a:schemeClr val="accent1"/>
                </a:solidFill>
                <a:latin typeface="メイリオ" panose="020B0604030504040204" pitchFamily="50" charset="-128"/>
                <a:ea typeface="メイリオ" panose="020B0604030504040204" pitchFamily="50" charset="-128"/>
                <a:cs typeface="メイリオ" panose="020B0604030504040204" pitchFamily="50" charset="-128"/>
              </a:defRPr>
            </a:lvl1pPr>
          </a:lstStyle>
          <a:p>
            <a:r>
              <a:rPr lang="ja-JP" altLang="en-US"/>
              <a:t>マスター タイトルの書式設定</a:t>
            </a:r>
            <a:endParaRPr lang="ja-JP" altLang="en-US" dirty="0"/>
          </a:p>
        </p:txBody>
      </p:sp>
    </p:spTree>
    <p:extLst>
      <p:ext uri="{BB962C8B-B14F-4D97-AF65-F5344CB8AC3E}">
        <p14:creationId xmlns:p14="http://schemas.microsoft.com/office/powerpoint/2010/main" val="350012242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タイトル+説明文＋コピーライト+ページ番号（広告主・代理店限定）">
    <p:spTree>
      <p:nvGrpSpPr>
        <p:cNvPr id="1" name=""/>
        <p:cNvGrpSpPr/>
        <p:nvPr/>
      </p:nvGrpSpPr>
      <p:grpSpPr>
        <a:xfrm>
          <a:off x="0" y="0"/>
          <a:ext cx="0" cy="0"/>
          <a:chOff x="0" y="0"/>
          <a:chExt cx="0" cy="0"/>
        </a:xfrm>
      </p:grpSpPr>
      <p:graphicFrame>
        <p:nvGraphicFramePr>
          <p:cNvPr id="7" name="think-cell data - do not delete" hidden="1">
            <a:extLst>
              <a:ext uri="{FF2B5EF4-FFF2-40B4-BE49-F238E27FC236}">
                <a16:creationId xmlns:a16="http://schemas.microsoft.com/office/drawing/2014/main" id="{6EFBDC73-21D0-0696-0419-0FC3D51B89A0}"/>
              </a:ext>
            </a:extLst>
          </p:cNvPr>
          <p:cNvGraphicFramePr>
            <a:graphicFrameLocks noChangeAspect="1"/>
          </p:cNvGraphicFramePr>
          <p:nvPr userDrawn="1">
            <p:custDataLst>
              <p:tags r:id="rId1"/>
            </p:custDataLst>
            <p:extLst>
              <p:ext uri="{D42A27DB-BD31-4B8C-83A1-F6EECF244321}">
                <p14:modId xmlns:p14="http://schemas.microsoft.com/office/powerpoint/2010/main" val="3566748189"/>
              </p:ext>
            </p:extLst>
          </p:nvPr>
        </p:nvGraphicFramePr>
        <p:xfrm>
          <a:off x="1588" y="1588"/>
          <a:ext cx="1227" cy="1588"/>
        </p:xfrm>
        <a:graphic>
          <a:graphicData uri="http://schemas.openxmlformats.org/presentationml/2006/ole">
            <mc:AlternateContent xmlns:mc="http://schemas.openxmlformats.org/markup-compatibility/2006">
              <mc:Choice xmlns:v="urn:schemas-microsoft-com:vml" Requires="v">
                <p:oleObj name="think-cellスライド" r:id="rId3" imgW="7772400" imgH="10058400" progId="TCLayout.ActiveDocument.1">
                  <p:embed/>
                </p:oleObj>
              </mc:Choice>
              <mc:Fallback>
                <p:oleObj name="think-cellスライド" r:id="rId3" imgW="7772400" imgH="10058400" progId="TCLayout.ActiveDocument.1">
                  <p:embed/>
                  <p:pic>
                    <p:nvPicPr>
                      <p:cNvPr id="7" name="think-cell data - do not delete" hidden="1">
                        <a:extLst>
                          <a:ext uri="{FF2B5EF4-FFF2-40B4-BE49-F238E27FC236}">
                            <a16:creationId xmlns:a16="http://schemas.microsoft.com/office/drawing/2014/main" id="{6EFBDC73-21D0-0696-0419-0FC3D51B89A0}"/>
                          </a:ext>
                        </a:extLst>
                      </p:cNvPr>
                      <p:cNvPicPr/>
                      <p:nvPr/>
                    </p:nvPicPr>
                    <p:blipFill>
                      <a:blip r:embed="rId4"/>
                      <a:stretch>
                        <a:fillRect/>
                      </a:stretch>
                    </p:blipFill>
                    <p:spPr>
                      <a:xfrm>
                        <a:off x="1588" y="1588"/>
                        <a:ext cx="1227" cy="1588"/>
                      </a:xfrm>
                      <a:prstGeom prst="rect">
                        <a:avLst/>
                      </a:prstGeom>
                    </p:spPr>
                  </p:pic>
                </p:oleObj>
              </mc:Fallback>
            </mc:AlternateContent>
          </a:graphicData>
        </a:graphic>
      </p:graphicFrame>
      <p:sp>
        <p:nvSpPr>
          <p:cNvPr id="3" name="スライド番号プレースホルダー 5">
            <a:extLst>
              <a:ext uri="{FF2B5EF4-FFF2-40B4-BE49-F238E27FC236}">
                <a16:creationId xmlns:a16="http://schemas.microsoft.com/office/drawing/2014/main" id="{03025AD1-266A-C2F8-4542-ADA3F3ABDE94}"/>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5F53CC99-617C-9D4C-A945-752E02862BAF}" type="slidenum">
              <a:rPr lang="ja-JP" altLang="en-US" sz="700" smtClean="0">
                <a:solidFill>
                  <a:schemeClr val="bg1">
                    <a:lumMod val="75000"/>
                  </a:schemeClr>
                </a:solidFill>
                <a:latin typeface="Meiryo" panose="020B0604030504040204" pitchFamily="34" charset="-128"/>
              </a:rPr>
              <a:pPr fontAlgn="auto">
                <a:spcBef>
                  <a:spcPts val="0"/>
                </a:spcBef>
                <a:spcAft>
                  <a:spcPts val="0"/>
                </a:spcAft>
                <a:defRPr/>
              </a:pPr>
              <a:t>‹#›</a:t>
            </a:fld>
            <a:endParaRPr lang="ja-JP" altLang="en-US" sz="700">
              <a:solidFill>
                <a:schemeClr val="bg1">
                  <a:lumMod val="75000"/>
                </a:schemeClr>
              </a:solidFill>
              <a:latin typeface="Meiryo" panose="020B0604030504040204" pitchFamily="34" charset="-128"/>
            </a:endParaRPr>
          </a:p>
        </p:txBody>
      </p:sp>
      <p:pic>
        <p:nvPicPr>
          <p:cNvPr id="4" name="グラフィックス 2">
            <a:extLst>
              <a:ext uri="{FF2B5EF4-FFF2-40B4-BE49-F238E27FC236}">
                <a16:creationId xmlns:a16="http://schemas.microsoft.com/office/drawing/2014/main" id="{27C638B7-DA08-2099-985C-CAF6A1A67B13}"/>
              </a:ext>
            </a:extLst>
          </p:cNvPr>
          <p:cNvPicPr>
            <a:picLocks noChangeAspect="1" noChangeArrowheads="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タイトル 1">
            <a:extLst>
              <a:ext uri="{FF2B5EF4-FFF2-40B4-BE49-F238E27FC236}">
                <a16:creationId xmlns:a16="http://schemas.microsoft.com/office/drawing/2014/main" id="{6AAF90A3-FE47-206E-69DC-A3273BB28AED}"/>
              </a:ext>
            </a:extLst>
          </p:cNvPr>
          <p:cNvSpPr>
            <a:spLocks noGrp="1"/>
          </p:cNvSpPr>
          <p:nvPr>
            <p:ph type="ctrTitle"/>
          </p:nvPr>
        </p:nvSpPr>
        <p:spPr>
          <a:xfrm>
            <a:off x="587376" y="583184"/>
            <a:ext cx="11014607" cy="564262"/>
          </a:xfrm>
          <a:prstGeom prst="rect">
            <a:avLst/>
          </a:prstGeom>
        </p:spPr>
        <p:txBody>
          <a:bodyPr vert="horz" lIns="0" tIns="0" rIns="0" bIns="0" anchor="t">
            <a:noAutofit/>
          </a:bodyPr>
          <a:lstStyle>
            <a:lvl1pPr algn="l">
              <a:lnSpc>
                <a:spcPct val="100000"/>
              </a:lnSpc>
              <a:defRPr sz="2800" b="1" i="0">
                <a:solidFill>
                  <a:schemeClr val="accent1"/>
                </a:solidFill>
                <a:latin typeface="メイリオ" panose="020B0604030504040204" pitchFamily="50" charset="-128"/>
                <a:ea typeface="メイリオ" panose="020B0604030504040204" pitchFamily="50" charset="-128"/>
                <a:cs typeface="メイリオ" panose="020B0604030504040204" pitchFamily="50" charset="-128"/>
              </a:defRPr>
            </a:lvl1pPr>
          </a:lstStyle>
          <a:p>
            <a:r>
              <a:rPr lang="ja-JP" altLang="en-US"/>
              <a:t>マスター タイトルの書式設定</a:t>
            </a:r>
            <a:endParaRPr lang="ja-JP" altLang="en-US" dirty="0"/>
          </a:p>
        </p:txBody>
      </p:sp>
      <p:sp>
        <p:nvSpPr>
          <p:cNvPr id="6" name="テキスト プレースホルダー 10">
            <a:extLst>
              <a:ext uri="{FF2B5EF4-FFF2-40B4-BE49-F238E27FC236}">
                <a16:creationId xmlns:a16="http://schemas.microsoft.com/office/drawing/2014/main" id="{0F031FA9-112A-8DAA-B20E-847C11F19B36}"/>
              </a:ext>
            </a:extLst>
          </p:cNvPr>
          <p:cNvSpPr>
            <a:spLocks noGrp="1"/>
          </p:cNvSpPr>
          <p:nvPr>
            <p:ph type="body" sz="quarter" idx="10"/>
          </p:nvPr>
        </p:nvSpPr>
        <p:spPr>
          <a:xfrm>
            <a:off x="587374" y="1098189"/>
            <a:ext cx="11014609" cy="792088"/>
          </a:xfrm>
          <a:prstGeom prst="rect">
            <a:avLst/>
          </a:prstGeom>
        </p:spPr>
        <p:txBody>
          <a:bodyPr lIns="0" tIns="0" rIns="0" bIns="0"/>
          <a:lstStyle>
            <a:lvl1pPr marL="0" indent="0">
              <a:lnSpc>
                <a:spcPct val="130000"/>
              </a:lnSpc>
              <a:spcBef>
                <a:spcPts val="0"/>
              </a:spcBef>
              <a:buNone/>
              <a:defRPr sz="1400">
                <a:solidFill>
                  <a:schemeClr val="tx2"/>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Tree>
    <p:extLst>
      <p:ext uri="{BB962C8B-B14F-4D97-AF65-F5344CB8AC3E}">
        <p14:creationId xmlns:p14="http://schemas.microsoft.com/office/powerpoint/2010/main" val="124963228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コピーライト+ページ番号（広告主・代理店限定）">
    <p:spTree>
      <p:nvGrpSpPr>
        <p:cNvPr id="1" name=""/>
        <p:cNvGrpSpPr/>
        <p:nvPr/>
      </p:nvGrpSpPr>
      <p:grpSpPr>
        <a:xfrm>
          <a:off x="0" y="0"/>
          <a:ext cx="0" cy="0"/>
          <a:chOff x="0" y="0"/>
          <a:chExt cx="0" cy="0"/>
        </a:xfrm>
      </p:grpSpPr>
      <p:sp>
        <p:nvSpPr>
          <p:cNvPr id="3" name="スライド番号プレースホルダー 5">
            <a:extLst>
              <a:ext uri="{FF2B5EF4-FFF2-40B4-BE49-F238E27FC236}">
                <a16:creationId xmlns:a16="http://schemas.microsoft.com/office/drawing/2014/main" id="{D04D64CE-D62C-A1FF-FFA3-D17368230412}"/>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5F53CC99-617C-9D4C-A945-752E02862BAF}" type="slidenum">
              <a:rPr lang="ja-JP" altLang="en-US" sz="700" smtClean="0">
                <a:solidFill>
                  <a:schemeClr val="bg1">
                    <a:lumMod val="75000"/>
                  </a:schemeClr>
                </a:solidFill>
                <a:latin typeface="Meiryo" panose="020B0604030504040204" pitchFamily="34" charset="-128"/>
              </a:rPr>
              <a:pPr fontAlgn="auto">
                <a:spcBef>
                  <a:spcPts val="0"/>
                </a:spcBef>
                <a:spcAft>
                  <a:spcPts val="0"/>
                </a:spcAft>
                <a:defRPr/>
              </a:pPr>
              <a:t>‹#›</a:t>
            </a:fld>
            <a:endParaRPr lang="ja-JP" altLang="en-US" sz="700">
              <a:solidFill>
                <a:schemeClr val="bg1">
                  <a:lumMod val="75000"/>
                </a:schemeClr>
              </a:solidFill>
              <a:latin typeface="Meiryo" panose="020B0604030504040204" pitchFamily="34" charset="-128"/>
            </a:endParaRPr>
          </a:p>
        </p:txBody>
      </p:sp>
      <p:pic>
        <p:nvPicPr>
          <p:cNvPr id="4" name="グラフィックス 2">
            <a:extLst>
              <a:ext uri="{FF2B5EF4-FFF2-40B4-BE49-F238E27FC236}">
                <a16:creationId xmlns:a16="http://schemas.microsoft.com/office/drawing/2014/main" id="{02154E47-CE2B-386F-7840-0589773FA6A3}"/>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73099861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最終ページ（広告主・代理店限定）">
    <p:spTree>
      <p:nvGrpSpPr>
        <p:cNvPr id="1" name=""/>
        <p:cNvGrpSpPr/>
        <p:nvPr/>
      </p:nvGrpSpPr>
      <p:grpSpPr>
        <a:xfrm>
          <a:off x="0" y="0"/>
          <a:ext cx="0" cy="0"/>
          <a:chOff x="0" y="0"/>
          <a:chExt cx="0" cy="0"/>
        </a:xfrm>
      </p:grpSpPr>
      <p:pic>
        <p:nvPicPr>
          <p:cNvPr id="6" name="図 5">
            <a:extLst>
              <a:ext uri="{FF2B5EF4-FFF2-40B4-BE49-F238E27FC236}">
                <a16:creationId xmlns:a16="http://schemas.microsoft.com/office/drawing/2014/main" id="{0B19B92F-6F6E-3DDE-863A-9883C4F16341}"/>
              </a:ext>
            </a:extLst>
          </p:cNvPr>
          <p:cNvPicPr>
            <a:picLocks noChangeAspect="1"/>
          </p:cNvPicPr>
          <p:nvPr userDrawn="1"/>
        </p:nvPicPr>
        <p:blipFill>
          <a:blip r:embed="rId2"/>
          <a:stretch>
            <a:fillRect/>
          </a:stretch>
        </p:blipFill>
        <p:spPr>
          <a:xfrm>
            <a:off x="0" y="0"/>
            <a:ext cx="12192000" cy="6858000"/>
          </a:xfrm>
          <a:prstGeom prst="rect">
            <a:avLst/>
          </a:prstGeom>
        </p:spPr>
      </p:pic>
      <p:pic>
        <p:nvPicPr>
          <p:cNvPr id="7" name="グラフィックス 2">
            <a:extLst>
              <a:ext uri="{FF2B5EF4-FFF2-40B4-BE49-F238E27FC236}">
                <a16:creationId xmlns:a16="http://schemas.microsoft.com/office/drawing/2014/main" id="{89D25A5C-4991-69B7-0B3A-15262FD6E8EB}"/>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角丸四角形 7">
            <a:extLst>
              <a:ext uri="{FF2B5EF4-FFF2-40B4-BE49-F238E27FC236}">
                <a16:creationId xmlns:a16="http://schemas.microsoft.com/office/drawing/2014/main" id="{96396272-FA40-3CF7-F04A-5CA24DCE4129}"/>
              </a:ext>
            </a:extLst>
          </p:cNvPr>
          <p:cNvSpPr/>
          <p:nvPr userDrawn="1"/>
        </p:nvSpPr>
        <p:spPr>
          <a:xfrm>
            <a:off x="10143913" y="226800"/>
            <a:ext cx="1833164" cy="324000"/>
          </a:xfrm>
          <a:prstGeom prst="roundRect">
            <a:avLst>
              <a:gd name="adj" fmla="val 9836"/>
            </a:avLst>
          </a:prstGeom>
          <a:noFill/>
          <a:ln w="6350" cap="flat" cmpd="sng" algn="ctr">
            <a:solidFill>
              <a:srgbClr val="CCCCCC">
                <a:lumMod val="90000"/>
              </a:srgbClr>
            </a:solidFill>
            <a:prstDash val="solid"/>
          </a:ln>
          <a:effectLst/>
        </p:spPr>
        <p:txBody>
          <a:bodyPr wrap="none" lIns="144000" tIns="90000" rIns="108000" bIns="72000" rtlCol="0" anchor="ctr">
            <a:no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ja-JP" altLang="en-US" sz="950" b="1" i="0" u="none" strike="noStrike" kern="0" cap="none" spc="300" normalizeH="0" baseline="0" noProof="0">
                <a:ln>
                  <a:noFill/>
                </a:ln>
                <a:solidFill>
                  <a:srgbClr val="CCCCCC">
                    <a:lumMod val="90000"/>
                  </a:srgbClr>
                </a:solidFill>
                <a:effectLst/>
                <a:uLnTx/>
                <a:uFillTx/>
                <a:latin typeface="Meiryo" panose="020B0604030504040204" pitchFamily="34" charset="-128"/>
                <a:ea typeface="メイリオ" panose="020B0604030504040204" pitchFamily="34" charset="-128"/>
                <a:cs typeface="メイリオ" pitchFamily="50" charset="-128"/>
              </a:rPr>
              <a:t>広告</a:t>
            </a:r>
            <a:r>
              <a:rPr kumimoji="0" lang="ja-JP" altLang="en-US" sz="950" b="1" i="0" u="none" strike="noStrike" kern="0" cap="none" spc="0" normalizeH="0" baseline="0" noProof="0">
                <a:ln>
                  <a:noFill/>
                </a:ln>
                <a:solidFill>
                  <a:srgbClr val="CCCCCC">
                    <a:lumMod val="90000"/>
                  </a:srgbClr>
                </a:solidFill>
                <a:effectLst/>
                <a:uLnTx/>
                <a:uFillTx/>
                <a:latin typeface="Meiryo" panose="020B0604030504040204" pitchFamily="34" charset="-128"/>
                <a:ea typeface="メイリオ" panose="020B0604030504040204" pitchFamily="34" charset="-128"/>
                <a:cs typeface="メイリオ" pitchFamily="50" charset="-128"/>
              </a:rPr>
              <a:t>主・</a:t>
            </a:r>
            <a:r>
              <a:rPr kumimoji="0" lang="ja-JP" altLang="en-US" sz="950" b="1" i="0" u="none" strike="noStrike" kern="0" cap="none" spc="300" normalizeH="0" baseline="0" noProof="0">
                <a:ln>
                  <a:noFill/>
                </a:ln>
                <a:solidFill>
                  <a:srgbClr val="CCCCCC">
                    <a:lumMod val="90000"/>
                  </a:srgbClr>
                </a:solidFill>
                <a:effectLst/>
                <a:uLnTx/>
                <a:uFillTx/>
                <a:latin typeface="Meiryo" panose="020B0604030504040204" pitchFamily="34" charset="-128"/>
                <a:ea typeface="メイリオ" panose="020B0604030504040204" pitchFamily="34" charset="-128"/>
                <a:cs typeface="メイリオ" pitchFamily="50" charset="-128"/>
              </a:rPr>
              <a:t>代理店限定</a:t>
            </a:r>
          </a:p>
        </p:txBody>
      </p:sp>
    </p:spTree>
    <p:extLst>
      <p:ext uri="{BB962C8B-B14F-4D97-AF65-F5344CB8AC3E}">
        <p14:creationId xmlns:p14="http://schemas.microsoft.com/office/powerpoint/2010/main" val="203781745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BC_プロダクト資料表紙（社外秘）">
    <p:bg>
      <p:bgPr>
        <a:gradFill>
          <a:gsLst>
            <a:gs pos="0">
              <a:srgbClr val="030053"/>
            </a:gs>
            <a:gs pos="23000">
              <a:srgbClr val="030053"/>
            </a:gs>
            <a:gs pos="69000">
              <a:srgbClr val="03003D"/>
            </a:gs>
            <a:gs pos="99000">
              <a:srgbClr val="03003D"/>
            </a:gs>
          </a:gsLst>
          <a:path path="circle">
            <a:fillToRect l="50000" t="50000" r="50000" b="50000"/>
          </a:path>
        </a:gradFill>
        <a:effectLst/>
      </p:bgPr>
    </p:bg>
    <p:spTree>
      <p:nvGrpSpPr>
        <p:cNvPr id="1" name=""/>
        <p:cNvGrpSpPr/>
        <p:nvPr/>
      </p:nvGrpSpPr>
      <p:grpSpPr>
        <a:xfrm>
          <a:off x="0" y="0"/>
          <a:ext cx="0" cy="0"/>
          <a:chOff x="0" y="0"/>
          <a:chExt cx="0" cy="0"/>
        </a:xfrm>
      </p:grpSpPr>
      <p:sp>
        <p:nvSpPr>
          <p:cNvPr id="2" name="直角三角形 1">
            <a:extLst>
              <a:ext uri="{FF2B5EF4-FFF2-40B4-BE49-F238E27FC236}">
                <a16:creationId xmlns:a16="http://schemas.microsoft.com/office/drawing/2014/main" id="{B13D0A09-E438-357C-C528-970CFBA6F259}"/>
              </a:ext>
            </a:extLst>
          </p:cNvPr>
          <p:cNvSpPr/>
          <p:nvPr userDrawn="1"/>
        </p:nvSpPr>
        <p:spPr>
          <a:xfrm flipH="1">
            <a:off x="10017125" y="2768600"/>
            <a:ext cx="2174875" cy="4089400"/>
          </a:xfrm>
          <a:prstGeom prst="rtTriangle">
            <a:avLst/>
          </a:prstGeom>
          <a:solidFill>
            <a:srgbClr val="FFFFFF">
              <a:alpha val="12157"/>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sp>
        <p:nvSpPr>
          <p:cNvPr id="3" name="直角三角形 2">
            <a:extLst>
              <a:ext uri="{FF2B5EF4-FFF2-40B4-BE49-F238E27FC236}">
                <a16:creationId xmlns:a16="http://schemas.microsoft.com/office/drawing/2014/main" id="{E0EA9DFF-8D6C-8B30-25B6-10D7A4AE220A}"/>
              </a:ext>
            </a:extLst>
          </p:cNvPr>
          <p:cNvSpPr/>
          <p:nvPr userDrawn="1"/>
        </p:nvSpPr>
        <p:spPr>
          <a:xfrm flipH="1">
            <a:off x="10456863" y="3595688"/>
            <a:ext cx="1735137" cy="3262312"/>
          </a:xfrm>
          <a:prstGeom prst="rtTriangle">
            <a:avLst/>
          </a:prstGeom>
          <a:solidFill>
            <a:srgbClr val="FFFFFF">
              <a:alpha val="12157"/>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sp>
        <p:nvSpPr>
          <p:cNvPr id="5" name="直角三角形 4">
            <a:extLst>
              <a:ext uri="{FF2B5EF4-FFF2-40B4-BE49-F238E27FC236}">
                <a16:creationId xmlns:a16="http://schemas.microsoft.com/office/drawing/2014/main" id="{9FEB9977-1C8A-86AD-D7AA-F9FBA152FB55}"/>
              </a:ext>
            </a:extLst>
          </p:cNvPr>
          <p:cNvSpPr/>
          <p:nvPr userDrawn="1"/>
        </p:nvSpPr>
        <p:spPr>
          <a:xfrm rot="10800000" flipH="1">
            <a:off x="0" y="0"/>
            <a:ext cx="962025" cy="1806575"/>
          </a:xfrm>
          <a:prstGeom prst="rtTriangle">
            <a:avLst/>
          </a:prstGeom>
          <a:solidFill>
            <a:srgbClr val="FFFFFF">
              <a:alpha val="2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pic>
        <p:nvPicPr>
          <p:cNvPr id="8" name="図 4">
            <a:extLst>
              <a:ext uri="{FF2B5EF4-FFF2-40B4-BE49-F238E27FC236}">
                <a16:creationId xmlns:a16="http://schemas.microsoft.com/office/drawing/2014/main" id="{63C9BE4C-8DFE-CC2F-3F00-AD2131111319}"/>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587375" y="6116638"/>
            <a:ext cx="889000" cy="153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直角三角形 8">
            <a:extLst>
              <a:ext uri="{FF2B5EF4-FFF2-40B4-BE49-F238E27FC236}">
                <a16:creationId xmlns:a16="http://schemas.microsoft.com/office/drawing/2014/main" id="{5A0132A7-64BD-1980-D8DE-4EE3D57AF1BC}"/>
              </a:ext>
            </a:extLst>
          </p:cNvPr>
          <p:cNvSpPr/>
          <p:nvPr userDrawn="1"/>
        </p:nvSpPr>
        <p:spPr>
          <a:xfrm flipH="1">
            <a:off x="11707813" y="5946775"/>
            <a:ext cx="484187" cy="911225"/>
          </a:xfrm>
          <a:prstGeom prst="rtTriangle">
            <a:avLst/>
          </a:prstGeom>
          <a:solidFill>
            <a:srgbClr val="FF0033"/>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sp>
        <p:nvSpPr>
          <p:cNvPr id="10" name="直角三角形 9">
            <a:extLst>
              <a:ext uri="{FF2B5EF4-FFF2-40B4-BE49-F238E27FC236}">
                <a16:creationId xmlns:a16="http://schemas.microsoft.com/office/drawing/2014/main" id="{8A7ED678-FE93-3D20-D8B9-B4A99C37C8CC}"/>
              </a:ext>
            </a:extLst>
          </p:cNvPr>
          <p:cNvSpPr/>
          <p:nvPr userDrawn="1"/>
        </p:nvSpPr>
        <p:spPr>
          <a:xfrm rot="10800000" flipH="1">
            <a:off x="0" y="0"/>
            <a:ext cx="363538" cy="682625"/>
          </a:xfrm>
          <a:prstGeom prst="rtTriangle">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pic>
        <p:nvPicPr>
          <p:cNvPr id="11" name="グラフィックス 7">
            <a:extLst>
              <a:ext uri="{FF2B5EF4-FFF2-40B4-BE49-F238E27FC236}">
                <a16:creationId xmlns:a16="http://schemas.microsoft.com/office/drawing/2014/main" id="{CC3171FB-EAE6-45D7-234B-A9BFEECD786E}"/>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 Placeholder 3"/>
          <p:cNvSpPr>
            <a:spLocks noGrp="1"/>
          </p:cNvSpPr>
          <p:nvPr>
            <p:ph type="body" sz="quarter" idx="10"/>
          </p:nvPr>
        </p:nvSpPr>
        <p:spPr>
          <a:xfrm>
            <a:off x="587375" y="1696711"/>
            <a:ext cx="11017250" cy="2065291"/>
          </a:xfrm>
          <a:prstGeom prst="rect">
            <a:avLst/>
          </a:prstGeom>
        </p:spPr>
        <p:txBody>
          <a:bodyPr lIns="0" tIns="36000" rIns="0" bIns="0" anchor="t">
            <a:noAutofit/>
          </a:bodyPr>
          <a:lstStyle>
            <a:lvl1pPr marL="0" indent="0" algn="l">
              <a:lnSpc>
                <a:spcPct val="120000"/>
              </a:lnSpc>
              <a:buNone/>
              <a:defRPr sz="4000" b="1" i="0">
                <a:solidFill>
                  <a:schemeClr val="bg1"/>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
        <p:nvSpPr>
          <p:cNvPr id="6" name="Text Placeholder 3"/>
          <p:cNvSpPr>
            <a:spLocks noGrp="1"/>
          </p:cNvSpPr>
          <p:nvPr>
            <p:ph type="body" sz="quarter" idx="11"/>
          </p:nvPr>
        </p:nvSpPr>
        <p:spPr>
          <a:xfrm>
            <a:off x="587375" y="5278295"/>
            <a:ext cx="5131879" cy="217991"/>
          </a:xfrm>
          <a:prstGeom prst="rect">
            <a:avLst/>
          </a:prstGeom>
        </p:spPr>
        <p:txBody>
          <a:bodyPr lIns="0" tIns="0" rIns="0" bIns="0"/>
          <a:lstStyle>
            <a:lvl1pPr marL="0" indent="0" algn="l">
              <a:buNone/>
              <a:defRPr sz="1200" b="1" i="0">
                <a:solidFill>
                  <a:schemeClr val="bg1"/>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
        <p:nvSpPr>
          <p:cNvPr id="7" name="Text Placeholder 3"/>
          <p:cNvSpPr>
            <a:spLocks noGrp="1"/>
          </p:cNvSpPr>
          <p:nvPr>
            <p:ph type="body" sz="quarter" idx="12"/>
          </p:nvPr>
        </p:nvSpPr>
        <p:spPr>
          <a:xfrm>
            <a:off x="587375" y="4409440"/>
            <a:ext cx="8871585" cy="660399"/>
          </a:xfrm>
          <a:prstGeom prst="rect">
            <a:avLst/>
          </a:prstGeom>
        </p:spPr>
        <p:txBody>
          <a:bodyPr lIns="0" tIns="0" rIns="0" bIns="0" anchor="b"/>
          <a:lstStyle>
            <a:lvl1pPr marL="0" indent="0" algn="l">
              <a:lnSpc>
                <a:spcPct val="120000"/>
              </a:lnSpc>
              <a:spcBef>
                <a:spcPts val="0"/>
              </a:spcBef>
              <a:buNone/>
              <a:defRPr sz="1600" b="1" i="0">
                <a:solidFill>
                  <a:schemeClr val="bg1"/>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Tree>
    <p:extLst>
      <p:ext uri="{BB962C8B-B14F-4D97-AF65-F5344CB8AC3E}">
        <p14:creationId xmlns:p14="http://schemas.microsoft.com/office/powerpoint/2010/main" val="302881786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BC_プロダクト資料中表紙（社外秘）">
    <p:spTree>
      <p:nvGrpSpPr>
        <p:cNvPr id="1" name=""/>
        <p:cNvGrpSpPr/>
        <p:nvPr/>
      </p:nvGrpSpPr>
      <p:grpSpPr>
        <a:xfrm>
          <a:off x="0" y="0"/>
          <a:ext cx="0" cy="0"/>
          <a:chOff x="0" y="0"/>
          <a:chExt cx="0" cy="0"/>
        </a:xfrm>
      </p:grpSpPr>
      <p:graphicFrame>
        <p:nvGraphicFramePr>
          <p:cNvPr id="3" name="think-cell data - do not delete" hidden="1">
            <a:extLst>
              <a:ext uri="{FF2B5EF4-FFF2-40B4-BE49-F238E27FC236}">
                <a16:creationId xmlns:a16="http://schemas.microsoft.com/office/drawing/2014/main" id="{AF91F3E3-5E8B-CEEA-5B0C-9751AC1FAE35}"/>
              </a:ext>
            </a:extLst>
          </p:cNvPr>
          <p:cNvGraphicFramePr>
            <a:graphicFrameLocks noChangeAspect="1"/>
          </p:cNvGraphicFramePr>
          <p:nvPr userDrawn="1">
            <p:custDataLst>
              <p:tags r:id="rId1"/>
            </p:custDataLst>
            <p:extLst>
              <p:ext uri="{D42A27DB-BD31-4B8C-83A1-F6EECF244321}">
                <p14:modId xmlns:p14="http://schemas.microsoft.com/office/powerpoint/2010/main" val="4204479503"/>
              </p:ext>
            </p:extLst>
          </p:nvPr>
        </p:nvGraphicFramePr>
        <p:xfrm>
          <a:off x="1588" y="1588"/>
          <a:ext cx="1227" cy="1588"/>
        </p:xfrm>
        <a:graphic>
          <a:graphicData uri="http://schemas.openxmlformats.org/presentationml/2006/ole">
            <mc:AlternateContent xmlns:mc="http://schemas.openxmlformats.org/markup-compatibility/2006">
              <mc:Choice xmlns:v="urn:schemas-microsoft-com:vml" Requires="v">
                <p:oleObj name="think-cellスライド" r:id="rId3" imgW="7772400" imgH="10058400" progId="TCLayout.ActiveDocument.1">
                  <p:embed/>
                </p:oleObj>
              </mc:Choice>
              <mc:Fallback>
                <p:oleObj name="think-cellスライド" r:id="rId3" imgW="7772400" imgH="10058400" progId="TCLayout.ActiveDocument.1">
                  <p:embed/>
                  <p:pic>
                    <p:nvPicPr>
                      <p:cNvPr id="3" name="think-cell data - do not delete" hidden="1">
                        <a:extLst>
                          <a:ext uri="{FF2B5EF4-FFF2-40B4-BE49-F238E27FC236}">
                            <a16:creationId xmlns:a16="http://schemas.microsoft.com/office/drawing/2014/main" id="{AF91F3E3-5E8B-CEEA-5B0C-9751AC1FAE35}"/>
                          </a:ext>
                        </a:extLst>
                      </p:cNvPr>
                      <p:cNvPicPr/>
                      <p:nvPr/>
                    </p:nvPicPr>
                    <p:blipFill>
                      <a:blip r:embed="rId4"/>
                      <a:stretch>
                        <a:fillRect/>
                      </a:stretch>
                    </p:blipFill>
                    <p:spPr>
                      <a:xfrm>
                        <a:off x="1588" y="1588"/>
                        <a:ext cx="1227" cy="1588"/>
                      </a:xfrm>
                      <a:prstGeom prst="rect">
                        <a:avLst/>
                      </a:prstGeom>
                    </p:spPr>
                  </p:pic>
                </p:oleObj>
              </mc:Fallback>
            </mc:AlternateContent>
          </a:graphicData>
        </a:graphic>
      </p:graphicFrame>
      <p:sp>
        <p:nvSpPr>
          <p:cNvPr id="2" name="三角形 1">
            <a:extLst>
              <a:ext uri="{FF2B5EF4-FFF2-40B4-BE49-F238E27FC236}">
                <a16:creationId xmlns:a16="http://schemas.microsoft.com/office/drawing/2014/main" id="{BF406BE2-E7B4-5DEE-2A15-44828EC77861}"/>
              </a:ext>
            </a:extLst>
          </p:cNvPr>
          <p:cNvSpPr/>
          <p:nvPr userDrawn="1"/>
        </p:nvSpPr>
        <p:spPr>
          <a:xfrm>
            <a:off x="10363200" y="3427413"/>
            <a:ext cx="1828800" cy="3430587"/>
          </a:xfrm>
          <a:prstGeom prst="triangle">
            <a:avLst>
              <a:gd name="adj" fmla="val 100000"/>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スライド番号プレースホルダー 5">
            <a:extLst>
              <a:ext uri="{FF2B5EF4-FFF2-40B4-BE49-F238E27FC236}">
                <a16:creationId xmlns:a16="http://schemas.microsoft.com/office/drawing/2014/main" id="{1BA0269E-4FAF-FCF7-533A-8DEC2D165CAF}"/>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97EE6910-BC09-1444-B5E2-6D9FAB2770D5}" type="slidenum">
              <a:rPr lang="ja-JP" altLang="en-US" sz="700" smtClean="0">
                <a:solidFill>
                  <a:schemeClr val="bg1"/>
                </a:solidFill>
                <a:latin typeface="Meiryo" panose="020B0604030504040204" pitchFamily="34" charset="-128"/>
              </a:rPr>
              <a:pPr fontAlgn="auto">
                <a:spcBef>
                  <a:spcPts val="0"/>
                </a:spcBef>
                <a:spcAft>
                  <a:spcPts val="0"/>
                </a:spcAft>
                <a:defRPr/>
              </a:pPr>
              <a:t>‹#›</a:t>
            </a:fld>
            <a:endParaRPr lang="ja-JP" altLang="en-US" sz="700">
              <a:solidFill>
                <a:schemeClr val="bg1"/>
              </a:solidFill>
              <a:latin typeface="Meiryo" panose="020B0604030504040204" pitchFamily="34" charset="-128"/>
            </a:endParaRPr>
          </a:p>
        </p:txBody>
      </p:sp>
      <p:pic>
        <p:nvPicPr>
          <p:cNvPr id="9" name="グラフィックス 3">
            <a:extLst>
              <a:ext uri="{FF2B5EF4-FFF2-40B4-BE49-F238E27FC236}">
                <a16:creationId xmlns:a16="http://schemas.microsoft.com/office/drawing/2014/main" id="{59A20EC1-58D9-759B-45BC-712B71A3FDBE}"/>
              </a:ext>
            </a:extLst>
          </p:cNvPr>
          <p:cNvPicPr>
            <a:picLocks noChangeAspect="1" noChangeArrowheads="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209550" y="6451600"/>
            <a:ext cx="965200" cy="260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 Placeholder 3">
            <a:extLst>
              <a:ext uri="{FF2B5EF4-FFF2-40B4-BE49-F238E27FC236}">
                <a16:creationId xmlns:a16="http://schemas.microsoft.com/office/drawing/2014/main" id="{72558536-6266-01C4-08CD-2C75867A2DA5}"/>
              </a:ext>
            </a:extLst>
          </p:cNvPr>
          <p:cNvSpPr>
            <a:spLocks noGrp="1"/>
          </p:cNvSpPr>
          <p:nvPr>
            <p:ph type="body" sz="quarter" idx="11"/>
          </p:nvPr>
        </p:nvSpPr>
        <p:spPr>
          <a:xfrm>
            <a:off x="587375" y="2559914"/>
            <a:ext cx="11017250" cy="1738172"/>
          </a:xfrm>
          <a:prstGeom prst="rect">
            <a:avLst/>
          </a:prstGeom>
        </p:spPr>
        <p:txBody>
          <a:bodyPr lIns="0" tIns="0" rIns="0" bIns="0" anchor="ctr"/>
          <a:lstStyle>
            <a:lvl1pPr marL="0" indent="0" algn="ctr">
              <a:lnSpc>
                <a:spcPct val="120000"/>
              </a:lnSpc>
              <a:spcBef>
                <a:spcPts val="0"/>
              </a:spcBef>
              <a:buNone/>
              <a:defRPr sz="4400" b="1" i="0">
                <a:solidFill>
                  <a:schemeClr val="accent1"/>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Tree>
    <p:extLst>
      <p:ext uri="{BB962C8B-B14F-4D97-AF65-F5344CB8AC3E}">
        <p14:creationId xmlns:p14="http://schemas.microsoft.com/office/powerpoint/2010/main" val="141946667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タイトル+コピーライト+ページ番号（社外秘）">
    <p:spTree>
      <p:nvGrpSpPr>
        <p:cNvPr id="1" name=""/>
        <p:cNvGrpSpPr/>
        <p:nvPr/>
      </p:nvGrpSpPr>
      <p:grpSpPr>
        <a:xfrm>
          <a:off x="0" y="0"/>
          <a:ext cx="0" cy="0"/>
          <a:chOff x="0" y="0"/>
          <a:chExt cx="0" cy="0"/>
        </a:xfrm>
      </p:grpSpPr>
      <p:graphicFrame>
        <p:nvGraphicFramePr>
          <p:cNvPr id="6" name="think-cell data - do not delete" hidden="1">
            <a:extLst>
              <a:ext uri="{FF2B5EF4-FFF2-40B4-BE49-F238E27FC236}">
                <a16:creationId xmlns:a16="http://schemas.microsoft.com/office/drawing/2014/main" id="{C1938CF5-D87B-1B41-1E9E-89E1C225D13A}"/>
              </a:ext>
            </a:extLst>
          </p:cNvPr>
          <p:cNvGraphicFramePr>
            <a:graphicFrameLocks noChangeAspect="1"/>
          </p:cNvGraphicFramePr>
          <p:nvPr userDrawn="1">
            <p:custDataLst>
              <p:tags r:id="rId1"/>
            </p:custDataLst>
            <p:extLst>
              <p:ext uri="{D42A27DB-BD31-4B8C-83A1-F6EECF244321}">
                <p14:modId xmlns:p14="http://schemas.microsoft.com/office/powerpoint/2010/main" val="284399675"/>
              </p:ext>
            </p:extLst>
          </p:nvPr>
        </p:nvGraphicFramePr>
        <p:xfrm>
          <a:off x="1588" y="1588"/>
          <a:ext cx="1227" cy="1588"/>
        </p:xfrm>
        <a:graphic>
          <a:graphicData uri="http://schemas.openxmlformats.org/presentationml/2006/ole">
            <mc:AlternateContent xmlns:mc="http://schemas.openxmlformats.org/markup-compatibility/2006">
              <mc:Choice xmlns:v="urn:schemas-microsoft-com:vml" Requires="v">
                <p:oleObj name="think-cellスライド" r:id="rId3" imgW="7772400" imgH="10058400" progId="TCLayout.ActiveDocument.1">
                  <p:embed/>
                </p:oleObj>
              </mc:Choice>
              <mc:Fallback>
                <p:oleObj name="think-cellスライド" r:id="rId3" imgW="7772400" imgH="10058400" progId="TCLayout.ActiveDocument.1">
                  <p:embed/>
                  <p:pic>
                    <p:nvPicPr>
                      <p:cNvPr id="6" name="think-cell data - do not delete" hidden="1">
                        <a:extLst>
                          <a:ext uri="{FF2B5EF4-FFF2-40B4-BE49-F238E27FC236}">
                            <a16:creationId xmlns:a16="http://schemas.microsoft.com/office/drawing/2014/main" id="{C1938CF5-D87B-1B41-1E9E-89E1C225D13A}"/>
                          </a:ext>
                        </a:extLst>
                      </p:cNvPr>
                      <p:cNvPicPr/>
                      <p:nvPr/>
                    </p:nvPicPr>
                    <p:blipFill>
                      <a:blip r:embed="rId4"/>
                      <a:stretch>
                        <a:fillRect/>
                      </a:stretch>
                    </p:blipFill>
                    <p:spPr>
                      <a:xfrm>
                        <a:off x="1588" y="1588"/>
                        <a:ext cx="1227" cy="1588"/>
                      </a:xfrm>
                      <a:prstGeom prst="rect">
                        <a:avLst/>
                      </a:prstGeom>
                    </p:spPr>
                  </p:pic>
                </p:oleObj>
              </mc:Fallback>
            </mc:AlternateContent>
          </a:graphicData>
        </a:graphic>
      </p:graphicFrame>
      <p:sp>
        <p:nvSpPr>
          <p:cNvPr id="3" name="スライド番号プレースホルダー 5">
            <a:extLst>
              <a:ext uri="{FF2B5EF4-FFF2-40B4-BE49-F238E27FC236}">
                <a16:creationId xmlns:a16="http://schemas.microsoft.com/office/drawing/2014/main" id="{FC46F296-51B8-C10D-D99C-8C0DF419D37B}"/>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6D4AE058-6DC5-FD4E-B3C4-3F8E9F744DFB}" type="slidenum">
              <a:rPr lang="ja-JP" altLang="en-US" sz="700" smtClean="0">
                <a:solidFill>
                  <a:schemeClr val="bg1">
                    <a:lumMod val="75000"/>
                  </a:schemeClr>
                </a:solidFill>
                <a:latin typeface="Meiryo" panose="020B0604030504040204" pitchFamily="34" charset="-128"/>
              </a:rPr>
              <a:pPr fontAlgn="auto">
                <a:spcBef>
                  <a:spcPts val="0"/>
                </a:spcBef>
                <a:spcAft>
                  <a:spcPts val="0"/>
                </a:spcAft>
                <a:defRPr/>
              </a:pPr>
              <a:t>‹#›</a:t>
            </a:fld>
            <a:endParaRPr lang="ja-JP" altLang="en-US" sz="700">
              <a:solidFill>
                <a:schemeClr val="bg1">
                  <a:lumMod val="75000"/>
                </a:schemeClr>
              </a:solidFill>
              <a:latin typeface="Meiryo" panose="020B0604030504040204" pitchFamily="34" charset="-128"/>
            </a:endParaRPr>
          </a:p>
        </p:txBody>
      </p:sp>
      <p:pic>
        <p:nvPicPr>
          <p:cNvPr id="4" name="グラフィックス 2">
            <a:extLst>
              <a:ext uri="{FF2B5EF4-FFF2-40B4-BE49-F238E27FC236}">
                <a16:creationId xmlns:a16="http://schemas.microsoft.com/office/drawing/2014/main" id="{BF7BB441-C525-2824-27BB-42DA9A12DC29}"/>
              </a:ext>
            </a:extLst>
          </p:cNvPr>
          <p:cNvPicPr>
            <a:picLocks noChangeAspect="1" noChangeArrowheads="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タイトル 1">
            <a:extLst>
              <a:ext uri="{FF2B5EF4-FFF2-40B4-BE49-F238E27FC236}">
                <a16:creationId xmlns:a16="http://schemas.microsoft.com/office/drawing/2014/main" id="{00A3B48B-8B12-76DB-DE08-9FFDD1813587}"/>
              </a:ext>
            </a:extLst>
          </p:cNvPr>
          <p:cNvSpPr>
            <a:spLocks noGrp="1"/>
          </p:cNvSpPr>
          <p:nvPr>
            <p:ph type="ctrTitle"/>
          </p:nvPr>
        </p:nvSpPr>
        <p:spPr>
          <a:xfrm>
            <a:off x="587376" y="583184"/>
            <a:ext cx="11014607" cy="564262"/>
          </a:xfrm>
          <a:prstGeom prst="rect">
            <a:avLst/>
          </a:prstGeom>
        </p:spPr>
        <p:txBody>
          <a:bodyPr vert="horz" lIns="0" tIns="0" rIns="0" bIns="0" anchor="t">
            <a:noAutofit/>
          </a:bodyPr>
          <a:lstStyle>
            <a:lvl1pPr algn="l">
              <a:lnSpc>
                <a:spcPct val="100000"/>
              </a:lnSpc>
              <a:defRPr sz="2800" b="1" i="0">
                <a:solidFill>
                  <a:schemeClr val="accent1"/>
                </a:solidFill>
                <a:latin typeface="メイリオ" panose="020B0604030504040204" pitchFamily="50" charset="-128"/>
                <a:ea typeface="メイリオ" panose="020B0604030504040204" pitchFamily="50" charset="-128"/>
                <a:cs typeface="メイリオ" panose="020B0604030504040204" pitchFamily="50" charset="-128"/>
              </a:defRPr>
            </a:lvl1pPr>
          </a:lstStyle>
          <a:p>
            <a:r>
              <a:rPr lang="ja-JP" altLang="en-US"/>
              <a:t>マスター タイトルの書式設定</a:t>
            </a:r>
            <a:endParaRPr lang="ja-JP" altLang="en-US" dirty="0"/>
          </a:p>
        </p:txBody>
      </p:sp>
    </p:spTree>
    <p:extLst>
      <p:ext uri="{BB962C8B-B14F-4D97-AF65-F5344CB8AC3E}">
        <p14:creationId xmlns:p14="http://schemas.microsoft.com/office/powerpoint/2010/main" val="421265489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タイトル+説明文＋コピーライト+ページ番号（社外秘）">
    <p:spTree>
      <p:nvGrpSpPr>
        <p:cNvPr id="1" name=""/>
        <p:cNvGrpSpPr/>
        <p:nvPr/>
      </p:nvGrpSpPr>
      <p:grpSpPr>
        <a:xfrm>
          <a:off x="0" y="0"/>
          <a:ext cx="0" cy="0"/>
          <a:chOff x="0" y="0"/>
          <a:chExt cx="0" cy="0"/>
        </a:xfrm>
      </p:grpSpPr>
      <p:graphicFrame>
        <p:nvGraphicFramePr>
          <p:cNvPr id="7" name="think-cell data - do not delete" hidden="1">
            <a:extLst>
              <a:ext uri="{FF2B5EF4-FFF2-40B4-BE49-F238E27FC236}">
                <a16:creationId xmlns:a16="http://schemas.microsoft.com/office/drawing/2014/main" id="{BCFADF5C-8D22-BA0B-F508-7C1C9547D04B}"/>
              </a:ext>
            </a:extLst>
          </p:cNvPr>
          <p:cNvGraphicFramePr>
            <a:graphicFrameLocks noChangeAspect="1"/>
          </p:cNvGraphicFramePr>
          <p:nvPr userDrawn="1">
            <p:custDataLst>
              <p:tags r:id="rId1"/>
            </p:custDataLst>
            <p:extLst>
              <p:ext uri="{D42A27DB-BD31-4B8C-83A1-F6EECF244321}">
                <p14:modId xmlns:p14="http://schemas.microsoft.com/office/powerpoint/2010/main" val="1251305113"/>
              </p:ext>
            </p:extLst>
          </p:nvPr>
        </p:nvGraphicFramePr>
        <p:xfrm>
          <a:off x="1588" y="1588"/>
          <a:ext cx="1227" cy="1588"/>
        </p:xfrm>
        <a:graphic>
          <a:graphicData uri="http://schemas.openxmlformats.org/presentationml/2006/ole">
            <mc:AlternateContent xmlns:mc="http://schemas.openxmlformats.org/markup-compatibility/2006">
              <mc:Choice xmlns:v="urn:schemas-microsoft-com:vml" Requires="v">
                <p:oleObj name="think-cellスライド" r:id="rId3" imgW="7772400" imgH="10058400" progId="TCLayout.ActiveDocument.1">
                  <p:embed/>
                </p:oleObj>
              </mc:Choice>
              <mc:Fallback>
                <p:oleObj name="think-cellスライド" r:id="rId3" imgW="7772400" imgH="10058400" progId="TCLayout.ActiveDocument.1">
                  <p:embed/>
                  <p:pic>
                    <p:nvPicPr>
                      <p:cNvPr id="7" name="think-cell data - do not delete" hidden="1">
                        <a:extLst>
                          <a:ext uri="{FF2B5EF4-FFF2-40B4-BE49-F238E27FC236}">
                            <a16:creationId xmlns:a16="http://schemas.microsoft.com/office/drawing/2014/main" id="{BCFADF5C-8D22-BA0B-F508-7C1C9547D04B}"/>
                          </a:ext>
                        </a:extLst>
                      </p:cNvPr>
                      <p:cNvPicPr/>
                      <p:nvPr/>
                    </p:nvPicPr>
                    <p:blipFill>
                      <a:blip r:embed="rId4"/>
                      <a:stretch>
                        <a:fillRect/>
                      </a:stretch>
                    </p:blipFill>
                    <p:spPr>
                      <a:xfrm>
                        <a:off x="1588" y="1588"/>
                        <a:ext cx="1227" cy="1588"/>
                      </a:xfrm>
                      <a:prstGeom prst="rect">
                        <a:avLst/>
                      </a:prstGeom>
                    </p:spPr>
                  </p:pic>
                </p:oleObj>
              </mc:Fallback>
            </mc:AlternateContent>
          </a:graphicData>
        </a:graphic>
      </p:graphicFrame>
      <p:sp>
        <p:nvSpPr>
          <p:cNvPr id="3" name="スライド番号プレースホルダー 5">
            <a:extLst>
              <a:ext uri="{FF2B5EF4-FFF2-40B4-BE49-F238E27FC236}">
                <a16:creationId xmlns:a16="http://schemas.microsoft.com/office/drawing/2014/main" id="{03025AD1-266A-C2F8-4542-ADA3F3ABDE94}"/>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5F53CC99-617C-9D4C-A945-752E02862BAF}" type="slidenum">
              <a:rPr lang="ja-JP" altLang="en-US" sz="700" smtClean="0">
                <a:solidFill>
                  <a:schemeClr val="bg1">
                    <a:lumMod val="75000"/>
                  </a:schemeClr>
                </a:solidFill>
                <a:latin typeface="Meiryo" panose="020B0604030504040204" pitchFamily="34" charset="-128"/>
              </a:rPr>
              <a:pPr fontAlgn="auto">
                <a:spcBef>
                  <a:spcPts val="0"/>
                </a:spcBef>
                <a:spcAft>
                  <a:spcPts val="0"/>
                </a:spcAft>
                <a:defRPr/>
              </a:pPr>
              <a:t>‹#›</a:t>
            </a:fld>
            <a:endParaRPr lang="ja-JP" altLang="en-US" sz="700">
              <a:solidFill>
                <a:schemeClr val="bg1">
                  <a:lumMod val="75000"/>
                </a:schemeClr>
              </a:solidFill>
              <a:latin typeface="Meiryo" panose="020B0604030504040204" pitchFamily="34" charset="-128"/>
            </a:endParaRPr>
          </a:p>
        </p:txBody>
      </p:sp>
      <p:pic>
        <p:nvPicPr>
          <p:cNvPr id="4" name="グラフィックス 2">
            <a:extLst>
              <a:ext uri="{FF2B5EF4-FFF2-40B4-BE49-F238E27FC236}">
                <a16:creationId xmlns:a16="http://schemas.microsoft.com/office/drawing/2014/main" id="{27C638B7-DA08-2099-985C-CAF6A1A67B13}"/>
              </a:ext>
            </a:extLst>
          </p:cNvPr>
          <p:cNvPicPr>
            <a:picLocks noChangeAspect="1" noChangeArrowheads="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タイトル 1">
            <a:extLst>
              <a:ext uri="{FF2B5EF4-FFF2-40B4-BE49-F238E27FC236}">
                <a16:creationId xmlns:a16="http://schemas.microsoft.com/office/drawing/2014/main" id="{6AAF90A3-FE47-206E-69DC-A3273BB28AED}"/>
              </a:ext>
            </a:extLst>
          </p:cNvPr>
          <p:cNvSpPr>
            <a:spLocks noGrp="1"/>
          </p:cNvSpPr>
          <p:nvPr>
            <p:ph type="ctrTitle"/>
          </p:nvPr>
        </p:nvSpPr>
        <p:spPr>
          <a:xfrm>
            <a:off x="587376" y="583184"/>
            <a:ext cx="11014607" cy="564262"/>
          </a:xfrm>
          <a:prstGeom prst="rect">
            <a:avLst/>
          </a:prstGeom>
        </p:spPr>
        <p:txBody>
          <a:bodyPr vert="horz" lIns="0" tIns="0" rIns="0" bIns="0" anchor="t">
            <a:noAutofit/>
          </a:bodyPr>
          <a:lstStyle>
            <a:lvl1pPr algn="l">
              <a:lnSpc>
                <a:spcPct val="100000"/>
              </a:lnSpc>
              <a:defRPr sz="2800" b="1" i="0">
                <a:solidFill>
                  <a:schemeClr val="accent1"/>
                </a:solidFill>
                <a:latin typeface="メイリオ" panose="020B0604030504040204" pitchFamily="50" charset="-128"/>
                <a:ea typeface="メイリオ" panose="020B0604030504040204" pitchFamily="50" charset="-128"/>
                <a:cs typeface="メイリオ" panose="020B0604030504040204" pitchFamily="50" charset="-128"/>
              </a:defRPr>
            </a:lvl1pPr>
          </a:lstStyle>
          <a:p>
            <a:r>
              <a:rPr lang="ja-JP" altLang="en-US"/>
              <a:t>マスター タイトルの書式設定</a:t>
            </a:r>
            <a:endParaRPr lang="ja-JP" altLang="en-US" dirty="0"/>
          </a:p>
        </p:txBody>
      </p:sp>
      <p:sp>
        <p:nvSpPr>
          <p:cNvPr id="6" name="テキスト プレースホルダー 10">
            <a:extLst>
              <a:ext uri="{FF2B5EF4-FFF2-40B4-BE49-F238E27FC236}">
                <a16:creationId xmlns:a16="http://schemas.microsoft.com/office/drawing/2014/main" id="{0F031FA9-112A-8DAA-B20E-847C11F19B36}"/>
              </a:ext>
            </a:extLst>
          </p:cNvPr>
          <p:cNvSpPr>
            <a:spLocks noGrp="1"/>
          </p:cNvSpPr>
          <p:nvPr>
            <p:ph type="body" sz="quarter" idx="10"/>
          </p:nvPr>
        </p:nvSpPr>
        <p:spPr>
          <a:xfrm>
            <a:off x="587374" y="1098189"/>
            <a:ext cx="11014609" cy="792088"/>
          </a:xfrm>
          <a:prstGeom prst="rect">
            <a:avLst/>
          </a:prstGeom>
        </p:spPr>
        <p:txBody>
          <a:bodyPr lIns="0" tIns="0" rIns="0" bIns="0"/>
          <a:lstStyle>
            <a:lvl1pPr marL="0" indent="0">
              <a:lnSpc>
                <a:spcPct val="130000"/>
              </a:lnSpc>
              <a:spcBef>
                <a:spcPts val="0"/>
              </a:spcBef>
              <a:buNone/>
              <a:defRPr sz="1400">
                <a:solidFill>
                  <a:schemeClr val="tx2"/>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Tree>
    <p:extLst>
      <p:ext uri="{BB962C8B-B14F-4D97-AF65-F5344CB8AC3E}">
        <p14:creationId xmlns:p14="http://schemas.microsoft.com/office/powerpoint/2010/main" val="212471446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コピーライト+ページ番号（社外秘）">
    <p:spTree>
      <p:nvGrpSpPr>
        <p:cNvPr id="1" name=""/>
        <p:cNvGrpSpPr/>
        <p:nvPr/>
      </p:nvGrpSpPr>
      <p:grpSpPr>
        <a:xfrm>
          <a:off x="0" y="0"/>
          <a:ext cx="0" cy="0"/>
          <a:chOff x="0" y="0"/>
          <a:chExt cx="0" cy="0"/>
        </a:xfrm>
      </p:grpSpPr>
      <p:sp>
        <p:nvSpPr>
          <p:cNvPr id="3" name="スライド番号プレースホルダー 5">
            <a:extLst>
              <a:ext uri="{FF2B5EF4-FFF2-40B4-BE49-F238E27FC236}">
                <a16:creationId xmlns:a16="http://schemas.microsoft.com/office/drawing/2014/main" id="{D04D64CE-D62C-A1FF-FFA3-D17368230412}"/>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5F53CC99-617C-9D4C-A945-752E02862BAF}" type="slidenum">
              <a:rPr lang="ja-JP" altLang="en-US" sz="700" smtClean="0">
                <a:solidFill>
                  <a:schemeClr val="bg1">
                    <a:lumMod val="75000"/>
                  </a:schemeClr>
                </a:solidFill>
                <a:latin typeface="Meiryo" panose="020B0604030504040204" pitchFamily="34" charset="-128"/>
              </a:rPr>
              <a:pPr fontAlgn="auto">
                <a:spcBef>
                  <a:spcPts val="0"/>
                </a:spcBef>
                <a:spcAft>
                  <a:spcPts val="0"/>
                </a:spcAft>
                <a:defRPr/>
              </a:pPr>
              <a:t>‹#›</a:t>
            </a:fld>
            <a:endParaRPr lang="ja-JP" altLang="en-US" sz="700">
              <a:solidFill>
                <a:schemeClr val="bg1">
                  <a:lumMod val="75000"/>
                </a:schemeClr>
              </a:solidFill>
              <a:latin typeface="Meiryo" panose="020B0604030504040204" pitchFamily="34" charset="-128"/>
            </a:endParaRPr>
          </a:p>
        </p:txBody>
      </p:sp>
      <p:pic>
        <p:nvPicPr>
          <p:cNvPr id="4" name="グラフィックス 2">
            <a:extLst>
              <a:ext uri="{FF2B5EF4-FFF2-40B4-BE49-F238E27FC236}">
                <a16:creationId xmlns:a16="http://schemas.microsoft.com/office/drawing/2014/main" id="{02154E47-CE2B-386F-7840-0589773FA6A3}"/>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45284472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BC_プロダクト資料中表紙">
    <p:spTree>
      <p:nvGrpSpPr>
        <p:cNvPr id="1" name=""/>
        <p:cNvGrpSpPr/>
        <p:nvPr/>
      </p:nvGrpSpPr>
      <p:grpSpPr>
        <a:xfrm>
          <a:off x="0" y="0"/>
          <a:ext cx="0" cy="0"/>
          <a:chOff x="0" y="0"/>
          <a:chExt cx="0" cy="0"/>
        </a:xfrm>
      </p:grpSpPr>
      <p:graphicFrame>
        <p:nvGraphicFramePr>
          <p:cNvPr id="3" name="think-cell data - do not delete" hidden="1">
            <a:extLst>
              <a:ext uri="{FF2B5EF4-FFF2-40B4-BE49-F238E27FC236}">
                <a16:creationId xmlns:a16="http://schemas.microsoft.com/office/drawing/2014/main" id="{BF23D017-463D-AD4D-6C5C-98A759B8A938}"/>
              </a:ext>
            </a:extLst>
          </p:cNvPr>
          <p:cNvGraphicFramePr>
            <a:graphicFrameLocks noChangeAspect="1"/>
          </p:cNvGraphicFramePr>
          <p:nvPr userDrawn="1">
            <p:custDataLst>
              <p:tags r:id="rId1"/>
            </p:custDataLst>
            <p:extLst>
              <p:ext uri="{D42A27DB-BD31-4B8C-83A1-F6EECF244321}">
                <p14:modId xmlns:p14="http://schemas.microsoft.com/office/powerpoint/2010/main" val="3915948533"/>
              </p:ext>
            </p:extLst>
          </p:nvPr>
        </p:nvGraphicFramePr>
        <p:xfrm>
          <a:off x="1588" y="1588"/>
          <a:ext cx="1227" cy="1588"/>
        </p:xfrm>
        <a:graphic>
          <a:graphicData uri="http://schemas.openxmlformats.org/presentationml/2006/ole">
            <mc:AlternateContent xmlns:mc="http://schemas.openxmlformats.org/markup-compatibility/2006">
              <mc:Choice xmlns:v="urn:schemas-microsoft-com:vml" Requires="v">
                <p:oleObj name="think-cellスライド" r:id="rId3" imgW="7772400" imgH="10058400" progId="TCLayout.ActiveDocument.1">
                  <p:embed/>
                </p:oleObj>
              </mc:Choice>
              <mc:Fallback>
                <p:oleObj name="think-cellスライド" r:id="rId3" imgW="7772400" imgH="10058400" progId="TCLayout.ActiveDocument.1">
                  <p:embed/>
                  <p:pic>
                    <p:nvPicPr>
                      <p:cNvPr id="3" name="think-cell data - do not delete" hidden="1">
                        <a:extLst>
                          <a:ext uri="{FF2B5EF4-FFF2-40B4-BE49-F238E27FC236}">
                            <a16:creationId xmlns:a16="http://schemas.microsoft.com/office/drawing/2014/main" id="{BF23D017-463D-AD4D-6C5C-98A759B8A938}"/>
                          </a:ext>
                        </a:extLst>
                      </p:cNvPr>
                      <p:cNvPicPr/>
                      <p:nvPr/>
                    </p:nvPicPr>
                    <p:blipFill>
                      <a:blip r:embed="rId4"/>
                      <a:stretch>
                        <a:fillRect/>
                      </a:stretch>
                    </p:blipFill>
                    <p:spPr>
                      <a:xfrm>
                        <a:off x="1588" y="1588"/>
                        <a:ext cx="1227" cy="1588"/>
                      </a:xfrm>
                      <a:prstGeom prst="rect">
                        <a:avLst/>
                      </a:prstGeom>
                    </p:spPr>
                  </p:pic>
                </p:oleObj>
              </mc:Fallback>
            </mc:AlternateContent>
          </a:graphicData>
        </a:graphic>
      </p:graphicFrame>
      <p:sp>
        <p:nvSpPr>
          <p:cNvPr id="2" name="三角形 1">
            <a:extLst>
              <a:ext uri="{FF2B5EF4-FFF2-40B4-BE49-F238E27FC236}">
                <a16:creationId xmlns:a16="http://schemas.microsoft.com/office/drawing/2014/main" id="{3E6674F4-4E75-A765-EA22-CCF341E56EE4}"/>
              </a:ext>
            </a:extLst>
          </p:cNvPr>
          <p:cNvSpPr/>
          <p:nvPr userDrawn="1"/>
        </p:nvSpPr>
        <p:spPr>
          <a:xfrm>
            <a:off x="10363200" y="3427413"/>
            <a:ext cx="1828800" cy="3430587"/>
          </a:xfrm>
          <a:prstGeom prst="triangle">
            <a:avLst>
              <a:gd name="adj" fmla="val 100000"/>
            </a:avLst>
          </a:prstGeom>
          <a:solidFill>
            <a:srgbClr val="00004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スライド番号プレースホルダー 5">
            <a:extLst>
              <a:ext uri="{FF2B5EF4-FFF2-40B4-BE49-F238E27FC236}">
                <a16:creationId xmlns:a16="http://schemas.microsoft.com/office/drawing/2014/main" id="{1BA0269E-4FAF-FCF7-533A-8DEC2D165CAF}"/>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97EE6910-BC09-1444-B5E2-6D9FAB2770D5}" type="slidenum">
              <a:rPr lang="ja-JP" altLang="en-US" sz="700" smtClean="0">
                <a:solidFill>
                  <a:schemeClr val="bg1"/>
                </a:solidFill>
                <a:latin typeface="Meiryo" panose="020B0604030504040204" pitchFamily="34" charset="-128"/>
              </a:rPr>
              <a:pPr fontAlgn="auto">
                <a:spcBef>
                  <a:spcPts val="0"/>
                </a:spcBef>
                <a:spcAft>
                  <a:spcPts val="0"/>
                </a:spcAft>
                <a:defRPr/>
              </a:pPr>
              <a:t>‹#›</a:t>
            </a:fld>
            <a:endParaRPr lang="ja-JP" altLang="en-US" sz="700">
              <a:solidFill>
                <a:schemeClr val="bg1"/>
              </a:solidFill>
              <a:latin typeface="Meiryo" panose="020B0604030504040204" pitchFamily="34" charset="-128"/>
            </a:endParaRPr>
          </a:p>
        </p:txBody>
      </p:sp>
      <p:pic>
        <p:nvPicPr>
          <p:cNvPr id="9" name="グラフィックス 3">
            <a:extLst>
              <a:ext uri="{FF2B5EF4-FFF2-40B4-BE49-F238E27FC236}">
                <a16:creationId xmlns:a16="http://schemas.microsoft.com/office/drawing/2014/main" id="{59A20EC1-58D9-759B-45BC-712B71A3FDBE}"/>
              </a:ext>
            </a:extLst>
          </p:cNvPr>
          <p:cNvPicPr>
            <a:picLocks noChangeAspect="1" noChangeArrowheads="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209550" y="6451600"/>
            <a:ext cx="965200" cy="260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Text Placeholder 3">
            <a:extLst>
              <a:ext uri="{FF2B5EF4-FFF2-40B4-BE49-F238E27FC236}">
                <a16:creationId xmlns:a16="http://schemas.microsoft.com/office/drawing/2014/main" id="{A1CC6D58-EF4A-F84C-B945-9E05F489A3BB}"/>
              </a:ext>
            </a:extLst>
          </p:cNvPr>
          <p:cNvSpPr>
            <a:spLocks noGrp="1"/>
          </p:cNvSpPr>
          <p:nvPr>
            <p:ph type="body" sz="quarter" idx="11"/>
          </p:nvPr>
        </p:nvSpPr>
        <p:spPr>
          <a:xfrm>
            <a:off x="587375" y="2559914"/>
            <a:ext cx="11017250" cy="1738172"/>
          </a:xfrm>
          <a:prstGeom prst="rect">
            <a:avLst/>
          </a:prstGeom>
        </p:spPr>
        <p:txBody>
          <a:bodyPr lIns="0" tIns="0" rIns="0" bIns="0" anchor="ctr"/>
          <a:lstStyle>
            <a:lvl1pPr marL="0" indent="0" algn="ctr">
              <a:lnSpc>
                <a:spcPct val="120000"/>
              </a:lnSpc>
              <a:spcBef>
                <a:spcPts val="0"/>
              </a:spcBef>
              <a:buNone/>
              <a:defRPr sz="4400" b="1" i="0">
                <a:solidFill>
                  <a:schemeClr val="accent1"/>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Tree>
    <p:extLst>
      <p:ext uri="{BB962C8B-B14F-4D97-AF65-F5344CB8AC3E}">
        <p14:creationId xmlns:p14="http://schemas.microsoft.com/office/powerpoint/2010/main" val="191226486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最終ページ（社外秘）">
    <p:spTree>
      <p:nvGrpSpPr>
        <p:cNvPr id="1" name=""/>
        <p:cNvGrpSpPr/>
        <p:nvPr/>
      </p:nvGrpSpPr>
      <p:grpSpPr>
        <a:xfrm>
          <a:off x="0" y="0"/>
          <a:ext cx="0" cy="0"/>
          <a:chOff x="0" y="0"/>
          <a:chExt cx="0" cy="0"/>
        </a:xfrm>
      </p:grpSpPr>
      <p:pic>
        <p:nvPicPr>
          <p:cNvPr id="4" name="図 3">
            <a:extLst>
              <a:ext uri="{FF2B5EF4-FFF2-40B4-BE49-F238E27FC236}">
                <a16:creationId xmlns:a16="http://schemas.microsoft.com/office/drawing/2014/main" id="{150B6717-0D80-2534-CC8A-14EB973E892E}"/>
              </a:ext>
            </a:extLst>
          </p:cNvPr>
          <p:cNvPicPr>
            <a:picLocks noChangeAspect="1"/>
          </p:cNvPicPr>
          <p:nvPr userDrawn="1"/>
        </p:nvPicPr>
        <p:blipFill>
          <a:blip r:embed="rId2"/>
          <a:stretch>
            <a:fillRect/>
          </a:stretch>
        </p:blipFill>
        <p:spPr>
          <a:xfrm>
            <a:off x="0" y="0"/>
            <a:ext cx="12192000" cy="6858000"/>
          </a:xfrm>
          <a:prstGeom prst="rect">
            <a:avLst/>
          </a:prstGeom>
        </p:spPr>
      </p:pic>
      <p:pic>
        <p:nvPicPr>
          <p:cNvPr id="5" name="グラフィックス 2">
            <a:extLst>
              <a:ext uri="{FF2B5EF4-FFF2-40B4-BE49-F238E27FC236}">
                <a16:creationId xmlns:a16="http://schemas.microsoft.com/office/drawing/2014/main" id="{9E2759ED-05F5-302F-7600-432C6B13AA83}"/>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角丸四角形 5">
            <a:extLst>
              <a:ext uri="{FF2B5EF4-FFF2-40B4-BE49-F238E27FC236}">
                <a16:creationId xmlns:a16="http://schemas.microsoft.com/office/drawing/2014/main" id="{4C46DA2B-9024-9A94-EB50-617BB47C1D69}"/>
              </a:ext>
            </a:extLst>
          </p:cNvPr>
          <p:cNvSpPr/>
          <p:nvPr userDrawn="1"/>
        </p:nvSpPr>
        <p:spPr>
          <a:xfrm>
            <a:off x="10143913" y="226800"/>
            <a:ext cx="1833164" cy="324000"/>
          </a:xfrm>
          <a:prstGeom prst="roundRect">
            <a:avLst>
              <a:gd name="adj" fmla="val 9836"/>
            </a:avLst>
          </a:prstGeom>
          <a:noFill/>
          <a:ln w="6350" cap="flat" cmpd="sng" algn="ctr">
            <a:solidFill>
              <a:srgbClr val="CCCCCC">
                <a:lumMod val="90000"/>
              </a:srgbClr>
            </a:solidFill>
            <a:prstDash val="solid"/>
          </a:ln>
          <a:effectLst/>
        </p:spPr>
        <p:txBody>
          <a:bodyPr wrap="none" lIns="144000" tIns="90000" rIns="108000" bIns="72000" rtlCol="0" anchor="ctr">
            <a:no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ja-JP" altLang="en-US" sz="950" b="1" i="0" u="none" strike="noStrike" kern="0" cap="none" spc="0" normalizeH="0" baseline="0" noProof="0">
                <a:ln>
                  <a:noFill/>
                </a:ln>
                <a:solidFill>
                  <a:srgbClr val="CCCCCC">
                    <a:lumMod val="90000"/>
                  </a:srgbClr>
                </a:solidFill>
                <a:effectLst/>
                <a:uLnTx/>
                <a:uFillTx/>
                <a:latin typeface="Meiryo" panose="020B0604030504040204" pitchFamily="34" charset="-128"/>
                <a:ea typeface="メイリオ" panose="020B0604030504040204" pitchFamily="34" charset="-128"/>
                <a:cs typeface="メイリオ" pitchFamily="50" charset="-128"/>
              </a:rPr>
              <a:t>社外秘</a:t>
            </a:r>
            <a:r>
              <a:rPr kumimoji="0" lang="en-US" altLang="ja-JP" sz="950" b="1" i="0" u="none" strike="noStrike" kern="0" cap="none" spc="0" normalizeH="0" baseline="0" noProof="0" dirty="0">
                <a:ln>
                  <a:noFill/>
                </a:ln>
                <a:solidFill>
                  <a:srgbClr val="CCCCCC">
                    <a:lumMod val="90000"/>
                  </a:srgbClr>
                </a:solidFill>
                <a:effectLst/>
                <a:uLnTx/>
                <a:uFillTx/>
                <a:latin typeface="Meiryo" panose="020B0604030504040204" pitchFamily="34" charset="-128"/>
                <a:ea typeface="メイリオ" panose="020B0604030504040204" pitchFamily="34" charset="-128"/>
                <a:cs typeface="メイリオ" pitchFamily="50" charset="-128"/>
              </a:rPr>
              <a:t> / Internal Use Only</a:t>
            </a:r>
            <a:endParaRPr kumimoji="0" lang="ja-JP" altLang="en-US" sz="950" b="1" i="0" u="none" strike="noStrike" kern="0" cap="none" spc="0" normalizeH="0" baseline="0" noProof="0">
              <a:ln>
                <a:noFill/>
              </a:ln>
              <a:solidFill>
                <a:srgbClr val="CCCCCC">
                  <a:lumMod val="90000"/>
                </a:srgbClr>
              </a:solidFill>
              <a:effectLst/>
              <a:uLnTx/>
              <a:uFillTx/>
              <a:latin typeface="Meiryo" panose="020B0604030504040204" pitchFamily="34" charset="-128"/>
              <a:ea typeface="メイリオ" panose="020B0604030504040204" pitchFamily="34" charset="-128"/>
              <a:cs typeface="メイリオ" pitchFamily="50" charset="-128"/>
            </a:endParaRPr>
          </a:p>
        </p:txBody>
      </p:sp>
    </p:spTree>
    <p:extLst>
      <p:ext uri="{BB962C8B-B14F-4D97-AF65-F5344CB8AC3E}">
        <p14:creationId xmlns:p14="http://schemas.microsoft.com/office/powerpoint/2010/main" val="284248616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タイトル+説明文＋コピーライト+ノンブタイトル+ポイント＋コピーライト+ノンブル（社外秘）">
    <p:spTree>
      <p:nvGrpSpPr>
        <p:cNvPr id="1" name=""/>
        <p:cNvGrpSpPr/>
        <p:nvPr/>
      </p:nvGrpSpPr>
      <p:grpSpPr>
        <a:xfrm>
          <a:off x="0" y="0"/>
          <a:ext cx="0" cy="0"/>
          <a:chOff x="0" y="0"/>
          <a:chExt cx="0" cy="0"/>
        </a:xfrm>
      </p:grpSpPr>
      <p:graphicFrame>
        <p:nvGraphicFramePr>
          <p:cNvPr id="4" name="think-cell data - do not delete" hidden="1">
            <a:extLst>
              <a:ext uri="{FF2B5EF4-FFF2-40B4-BE49-F238E27FC236}">
                <a16:creationId xmlns:a16="http://schemas.microsoft.com/office/drawing/2014/main" id="{1EAD4E59-28AD-8011-D49B-AA05CE305F1B}"/>
              </a:ext>
            </a:extLst>
          </p:cNvPr>
          <p:cNvGraphicFramePr>
            <a:graphicFrameLocks noChangeAspect="1"/>
          </p:cNvGraphicFramePr>
          <p:nvPr userDrawn="1">
            <p:custDataLst>
              <p:tags r:id="rId1"/>
            </p:custDataLst>
            <p:extLst>
              <p:ext uri="{D42A27DB-BD31-4B8C-83A1-F6EECF244321}">
                <p14:modId xmlns:p14="http://schemas.microsoft.com/office/powerpoint/2010/main" val="3260221752"/>
              </p:ext>
            </p:extLst>
          </p:nvPr>
        </p:nvGraphicFramePr>
        <p:xfrm>
          <a:off x="1588" y="1588"/>
          <a:ext cx="1227" cy="1588"/>
        </p:xfrm>
        <a:graphic>
          <a:graphicData uri="http://schemas.openxmlformats.org/presentationml/2006/ole">
            <mc:AlternateContent xmlns:mc="http://schemas.openxmlformats.org/markup-compatibility/2006">
              <mc:Choice xmlns:v="urn:schemas-microsoft-com:vml" Requires="v">
                <p:oleObj name="think-cellスライド" r:id="rId3" imgW="7772400" imgH="10058400" progId="TCLayout.ActiveDocument.1">
                  <p:embed/>
                </p:oleObj>
              </mc:Choice>
              <mc:Fallback>
                <p:oleObj name="think-cellスライド" r:id="rId3" imgW="7772400" imgH="10058400" progId="TCLayout.ActiveDocument.1">
                  <p:embed/>
                  <p:pic>
                    <p:nvPicPr>
                      <p:cNvPr id="4" name="think-cell data - do not delete" hidden="1">
                        <a:extLst>
                          <a:ext uri="{FF2B5EF4-FFF2-40B4-BE49-F238E27FC236}">
                            <a16:creationId xmlns:a16="http://schemas.microsoft.com/office/drawing/2014/main" id="{1EAD4E59-28AD-8011-D49B-AA05CE305F1B}"/>
                          </a:ext>
                        </a:extLst>
                      </p:cNvPr>
                      <p:cNvPicPr/>
                      <p:nvPr/>
                    </p:nvPicPr>
                    <p:blipFill>
                      <a:blip r:embed="rId4"/>
                      <a:stretch>
                        <a:fillRect/>
                      </a:stretch>
                    </p:blipFill>
                    <p:spPr>
                      <a:xfrm>
                        <a:off x="1588" y="1588"/>
                        <a:ext cx="1227" cy="1588"/>
                      </a:xfrm>
                      <a:prstGeom prst="rect">
                        <a:avLst/>
                      </a:prstGeom>
                    </p:spPr>
                  </p:pic>
                </p:oleObj>
              </mc:Fallback>
            </mc:AlternateContent>
          </a:graphicData>
        </a:graphic>
      </p:graphicFrame>
      <p:sp>
        <p:nvSpPr>
          <p:cNvPr id="3" name="タイトル 1">
            <a:extLst>
              <a:ext uri="{FF2B5EF4-FFF2-40B4-BE49-F238E27FC236}">
                <a16:creationId xmlns:a16="http://schemas.microsoft.com/office/drawing/2014/main" id="{62396C5A-2887-DAF5-DB7D-BA71B95CEC6B}"/>
              </a:ext>
            </a:extLst>
          </p:cNvPr>
          <p:cNvSpPr>
            <a:spLocks noGrp="1"/>
          </p:cNvSpPr>
          <p:nvPr>
            <p:ph type="ctrTitle"/>
          </p:nvPr>
        </p:nvSpPr>
        <p:spPr>
          <a:xfrm>
            <a:off x="587376" y="583184"/>
            <a:ext cx="11014607" cy="564262"/>
          </a:xfrm>
          <a:prstGeom prst="rect">
            <a:avLst/>
          </a:prstGeom>
        </p:spPr>
        <p:txBody>
          <a:bodyPr vert="horz" lIns="0" tIns="0" rIns="0" bIns="0" anchor="t">
            <a:noAutofit/>
          </a:bodyPr>
          <a:lstStyle>
            <a:lvl1pPr algn="l">
              <a:lnSpc>
                <a:spcPct val="100000"/>
              </a:lnSpc>
              <a:defRPr sz="2800" b="1" i="0">
                <a:solidFill>
                  <a:schemeClr val="accent1"/>
                </a:solidFill>
                <a:latin typeface="メイリオ" panose="020B0604030504040204" pitchFamily="50" charset="-128"/>
                <a:ea typeface="メイリオ" panose="020B0604030504040204" pitchFamily="50" charset="-128"/>
                <a:cs typeface="メイリオ" panose="020B0604030504040204" pitchFamily="50" charset="-128"/>
              </a:defRPr>
            </a:lvl1pPr>
          </a:lstStyle>
          <a:p>
            <a:r>
              <a:rPr lang="ja-JP" altLang="en-US"/>
              <a:t>マスター タイトルの書式設定</a:t>
            </a:r>
            <a:endParaRPr lang="ja-JP" altLang="en-US" dirty="0"/>
          </a:p>
        </p:txBody>
      </p:sp>
      <p:sp>
        <p:nvSpPr>
          <p:cNvPr id="10" name="スライド番号プレースホルダー 5">
            <a:extLst>
              <a:ext uri="{FF2B5EF4-FFF2-40B4-BE49-F238E27FC236}">
                <a16:creationId xmlns:a16="http://schemas.microsoft.com/office/drawing/2014/main" id="{0152C89B-FD9C-B243-5481-11F974C1190B}"/>
              </a:ext>
            </a:extLst>
          </p:cNvPr>
          <p:cNvSpPr txBox="1">
            <a:spLocks/>
          </p:cNvSpPr>
          <p:nvPr userDrawn="1"/>
        </p:nvSpPr>
        <p:spPr>
          <a:xfrm>
            <a:off x="11159836" y="6389895"/>
            <a:ext cx="729720" cy="365125"/>
          </a:xfrm>
          <a:prstGeom prst="rect">
            <a:avLst/>
          </a:prstGeom>
        </p:spPr>
        <p:txBody>
          <a:bodyPr vert="horz" lIns="0" tIns="45720" rIns="0" bIns="45720" rtlCol="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fld id="{E45AF0D7-7DAB-C943-A251-572CD5FC0461}" type="slidenum">
              <a:rPr lang="ja-JP" altLang="en-US" sz="700" smtClean="0">
                <a:solidFill>
                  <a:schemeClr val="bg1">
                    <a:lumMod val="75000"/>
                  </a:schemeClr>
                </a:solidFill>
                <a:latin typeface="Meiryo" panose="020B0604030504040204" pitchFamily="34" charset="-128"/>
                <a:ea typeface="Meiryo" panose="020B0604030504040204" pitchFamily="34" charset="-128"/>
              </a:rPr>
              <a:pPr/>
              <a:t>‹#›</a:t>
            </a:fld>
            <a:endParaRPr lang="ja-JP" altLang="en-US" sz="700">
              <a:solidFill>
                <a:schemeClr val="bg1">
                  <a:lumMod val="75000"/>
                </a:schemeClr>
              </a:solidFill>
              <a:latin typeface="Meiryo" panose="020B0604030504040204" pitchFamily="34" charset="-128"/>
              <a:ea typeface="Meiryo" panose="020B0604030504040204" pitchFamily="34" charset="-128"/>
            </a:endParaRPr>
          </a:p>
        </p:txBody>
      </p:sp>
      <p:pic>
        <p:nvPicPr>
          <p:cNvPr id="11" name="グラフィックス 10">
            <a:extLst>
              <a:ext uri="{FF2B5EF4-FFF2-40B4-BE49-F238E27FC236}">
                <a16:creationId xmlns:a16="http://schemas.microsoft.com/office/drawing/2014/main" id="{FCE2877E-7FDC-B33C-B88A-B5C8DFC80266}"/>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286310" y="6533996"/>
            <a:ext cx="813256" cy="94565"/>
          </a:xfrm>
          <a:prstGeom prst="rect">
            <a:avLst/>
          </a:prstGeom>
        </p:spPr>
      </p:pic>
      <p:sp>
        <p:nvSpPr>
          <p:cNvPr id="17" name="テキスト プレースホルダー 10">
            <a:extLst>
              <a:ext uri="{FF2B5EF4-FFF2-40B4-BE49-F238E27FC236}">
                <a16:creationId xmlns:a16="http://schemas.microsoft.com/office/drawing/2014/main" id="{76134E91-D5E0-C208-D77F-6417A8E26B3E}"/>
              </a:ext>
            </a:extLst>
          </p:cNvPr>
          <p:cNvSpPr>
            <a:spLocks noGrp="1"/>
          </p:cNvSpPr>
          <p:nvPr>
            <p:ph type="body" sz="quarter" idx="10" hasCustomPrompt="1"/>
          </p:nvPr>
        </p:nvSpPr>
        <p:spPr>
          <a:xfrm>
            <a:off x="1017118" y="1274352"/>
            <a:ext cx="10584865" cy="564262"/>
          </a:xfrm>
          <a:prstGeom prst="rect">
            <a:avLst/>
          </a:prstGeom>
        </p:spPr>
        <p:txBody>
          <a:bodyPr lIns="0" tIns="0" rIns="0" bIns="0" anchor="t"/>
          <a:lstStyle>
            <a:lvl1pPr marL="0" indent="0">
              <a:lnSpc>
                <a:spcPct val="120000"/>
              </a:lnSpc>
              <a:spcBef>
                <a:spcPts val="0"/>
              </a:spcBef>
              <a:buNone/>
              <a:defRPr sz="1600" b="1">
                <a:solidFill>
                  <a:schemeClr val="accent1"/>
                </a:solidFill>
                <a:latin typeface="Meiryo" panose="020B0604030504040204" pitchFamily="34" charset="-128"/>
                <a:ea typeface="Meiryo" panose="020B0604030504040204" pitchFamily="34" charset="-128"/>
              </a:defRPr>
            </a:lvl1p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ja-JP" altLang="en-US"/>
              <a:t>サブタイトル、ダミーテキストダミーテキストダミーテキストダミーテキスト</a:t>
            </a:r>
            <a:endParaRPr lang="en-US" altLang="ja-JP" dirty="0"/>
          </a:p>
        </p:txBody>
      </p:sp>
      <p:pic>
        <p:nvPicPr>
          <p:cNvPr id="5" name="図 4">
            <a:extLst>
              <a:ext uri="{FF2B5EF4-FFF2-40B4-BE49-F238E27FC236}">
                <a16:creationId xmlns:a16="http://schemas.microsoft.com/office/drawing/2014/main" id="{7376EA70-C099-219D-087F-9AF76D320227}"/>
              </a:ext>
            </a:extLst>
          </p:cNvPr>
          <p:cNvPicPr>
            <a:picLocks noChangeAspect="1"/>
          </p:cNvPicPr>
          <p:nvPr userDrawn="1"/>
        </p:nvPicPr>
        <p:blipFill>
          <a:blip r:embed="rId7"/>
          <a:stretch>
            <a:fillRect/>
          </a:stretch>
        </p:blipFill>
        <p:spPr>
          <a:xfrm>
            <a:off x="552350" y="1185030"/>
            <a:ext cx="412894" cy="412894"/>
          </a:xfrm>
          <a:prstGeom prst="rect">
            <a:avLst/>
          </a:prstGeom>
        </p:spPr>
      </p:pic>
    </p:spTree>
    <p:extLst>
      <p:ext uri="{BB962C8B-B14F-4D97-AF65-F5344CB8AC3E}">
        <p14:creationId xmlns:p14="http://schemas.microsoft.com/office/powerpoint/2010/main" val="410122663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タイトル+コピーライト+ページ番号">
    <p:spTree>
      <p:nvGrpSpPr>
        <p:cNvPr id="1" name=""/>
        <p:cNvGrpSpPr/>
        <p:nvPr/>
      </p:nvGrpSpPr>
      <p:grpSpPr>
        <a:xfrm>
          <a:off x="0" y="0"/>
          <a:ext cx="0" cy="0"/>
          <a:chOff x="0" y="0"/>
          <a:chExt cx="0" cy="0"/>
        </a:xfrm>
      </p:grpSpPr>
      <p:graphicFrame>
        <p:nvGraphicFramePr>
          <p:cNvPr id="6" name="think-cell data - do not delete" hidden="1">
            <a:extLst>
              <a:ext uri="{FF2B5EF4-FFF2-40B4-BE49-F238E27FC236}">
                <a16:creationId xmlns:a16="http://schemas.microsoft.com/office/drawing/2014/main" id="{782A8865-E852-8779-AF4C-2BDBBCB2B487}"/>
              </a:ext>
            </a:extLst>
          </p:cNvPr>
          <p:cNvGraphicFramePr>
            <a:graphicFrameLocks noChangeAspect="1"/>
          </p:cNvGraphicFramePr>
          <p:nvPr userDrawn="1">
            <p:custDataLst>
              <p:tags r:id="rId1"/>
            </p:custDataLst>
            <p:extLst>
              <p:ext uri="{D42A27DB-BD31-4B8C-83A1-F6EECF244321}">
                <p14:modId xmlns:p14="http://schemas.microsoft.com/office/powerpoint/2010/main" val="1877219234"/>
              </p:ext>
            </p:extLst>
          </p:nvPr>
        </p:nvGraphicFramePr>
        <p:xfrm>
          <a:off x="1588" y="1588"/>
          <a:ext cx="1227" cy="1588"/>
        </p:xfrm>
        <a:graphic>
          <a:graphicData uri="http://schemas.openxmlformats.org/presentationml/2006/ole">
            <mc:AlternateContent xmlns:mc="http://schemas.openxmlformats.org/markup-compatibility/2006">
              <mc:Choice xmlns:v="urn:schemas-microsoft-com:vml" Requires="v">
                <p:oleObj name="think-cellスライド" r:id="rId3" imgW="7772400" imgH="10058400" progId="TCLayout.ActiveDocument.1">
                  <p:embed/>
                </p:oleObj>
              </mc:Choice>
              <mc:Fallback>
                <p:oleObj name="think-cellスライド" r:id="rId3" imgW="7772400" imgH="10058400" progId="TCLayout.ActiveDocument.1">
                  <p:embed/>
                  <p:pic>
                    <p:nvPicPr>
                      <p:cNvPr id="6" name="think-cell data - do not delete" hidden="1">
                        <a:extLst>
                          <a:ext uri="{FF2B5EF4-FFF2-40B4-BE49-F238E27FC236}">
                            <a16:creationId xmlns:a16="http://schemas.microsoft.com/office/drawing/2014/main" id="{782A8865-E852-8779-AF4C-2BDBBCB2B487}"/>
                          </a:ext>
                        </a:extLst>
                      </p:cNvPr>
                      <p:cNvPicPr/>
                      <p:nvPr/>
                    </p:nvPicPr>
                    <p:blipFill>
                      <a:blip r:embed="rId4"/>
                      <a:stretch>
                        <a:fillRect/>
                      </a:stretch>
                    </p:blipFill>
                    <p:spPr>
                      <a:xfrm>
                        <a:off x="1588" y="1588"/>
                        <a:ext cx="1227" cy="1588"/>
                      </a:xfrm>
                      <a:prstGeom prst="rect">
                        <a:avLst/>
                      </a:prstGeom>
                    </p:spPr>
                  </p:pic>
                </p:oleObj>
              </mc:Fallback>
            </mc:AlternateContent>
          </a:graphicData>
        </a:graphic>
      </p:graphicFrame>
      <p:sp>
        <p:nvSpPr>
          <p:cNvPr id="3" name="スライド番号プレースホルダー 5">
            <a:extLst>
              <a:ext uri="{FF2B5EF4-FFF2-40B4-BE49-F238E27FC236}">
                <a16:creationId xmlns:a16="http://schemas.microsoft.com/office/drawing/2014/main" id="{FC46F296-51B8-C10D-D99C-8C0DF419D37B}"/>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6D4AE058-6DC5-FD4E-B3C4-3F8E9F744DFB}" type="slidenum">
              <a:rPr lang="ja-JP" altLang="en-US" sz="700" smtClean="0">
                <a:solidFill>
                  <a:schemeClr val="bg1">
                    <a:lumMod val="75000"/>
                  </a:schemeClr>
                </a:solidFill>
                <a:latin typeface="Meiryo" panose="020B0604030504040204" pitchFamily="34" charset="-128"/>
              </a:rPr>
              <a:pPr fontAlgn="auto">
                <a:spcBef>
                  <a:spcPts val="0"/>
                </a:spcBef>
                <a:spcAft>
                  <a:spcPts val="0"/>
                </a:spcAft>
                <a:defRPr/>
              </a:pPr>
              <a:t>‹#›</a:t>
            </a:fld>
            <a:endParaRPr lang="ja-JP" altLang="en-US" sz="700">
              <a:solidFill>
                <a:schemeClr val="bg1">
                  <a:lumMod val="75000"/>
                </a:schemeClr>
              </a:solidFill>
              <a:latin typeface="Meiryo" panose="020B0604030504040204" pitchFamily="34" charset="-128"/>
            </a:endParaRPr>
          </a:p>
        </p:txBody>
      </p:sp>
      <p:pic>
        <p:nvPicPr>
          <p:cNvPr id="4" name="グラフィックス 2">
            <a:extLst>
              <a:ext uri="{FF2B5EF4-FFF2-40B4-BE49-F238E27FC236}">
                <a16:creationId xmlns:a16="http://schemas.microsoft.com/office/drawing/2014/main" id="{BF7BB441-C525-2824-27BB-42DA9A12DC29}"/>
              </a:ext>
            </a:extLst>
          </p:cNvPr>
          <p:cNvPicPr>
            <a:picLocks noChangeAspect="1" noChangeArrowheads="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タイトル 1">
            <a:extLst>
              <a:ext uri="{FF2B5EF4-FFF2-40B4-BE49-F238E27FC236}">
                <a16:creationId xmlns:a16="http://schemas.microsoft.com/office/drawing/2014/main" id="{00A3B48B-8B12-76DB-DE08-9FFDD1813587}"/>
              </a:ext>
            </a:extLst>
          </p:cNvPr>
          <p:cNvSpPr>
            <a:spLocks noGrp="1"/>
          </p:cNvSpPr>
          <p:nvPr>
            <p:ph type="ctrTitle"/>
          </p:nvPr>
        </p:nvSpPr>
        <p:spPr>
          <a:xfrm>
            <a:off x="587376" y="583184"/>
            <a:ext cx="11014607" cy="564262"/>
          </a:xfrm>
          <a:prstGeom prst="rect">
            <a:avLst/>
          </a:prstGeom>
        </p:spPr>
        <p:txBody>
          <a:bodyPr vert="horz" lIns="0" tIns="0" rIns="0" bIns="0" anchor="t">
            <a:noAutofit/>
          </a:bodyPr>
          <a:lstStyle>
            <a:lvl1pPr algn="l">
              <a:lnSpc>
                <a:spcPct val="100000"/>
              </a:lnSpc>
              <a:defRPr sz="2800" b="1" i="0">
                <a:solidFill>
                  <a:schemeClr val="accent1"/>
                </a:solidFill>
                <a:latin typeface="メイリオ" panose="020B0604030504040204" pitchFamily="50" charset="-128"/>
                <a:ea typeface="メイリオ" panose="020B0604030504040204" pitchFamily="50" charset="-128"/>
                <a:cs typeface="メイリオ" panose="020B0604030504040204" pitchFamily="50" charset="-128"/>
              </a:defRPr>
            </a:lvl1pPr>
          </a:lstStyle>
          <a:p>
            <a:r>
              <a:rPr lang="ja-JP" altLang="en-US"/>
              <a:t>マスター タイトルの書式設定</a:t>
            </a:r>
            <a:endParaRPr lang="ja-JP" altLang="en-US" dirty="0"/>
          </a:p>
        </p:txBody>
      </p:sp>
    </p:spTree>
    <p:extLst>
      <p:ext uri="{BB962C8B-B14F-4D97-AF65-F5344CB8AC3E}">
        <p14:creationId xmlns:p14="http://schemas.microsoft.com/office/powerpoint/2010/main" val="42217874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タイトル+説明文＋コピーライト+ページ番号">
    <p:spTree>
      <p:nvGrpSpPr>
        <p:cNvPr id="1" name=""/>
        <p:cNvGrpSpPr/>
        <p:nvPr/>
      </p:nvGrpSpPr>
      <p:grpSpPr>
        <a:xfrm>
          <a:off x="0" y="0"/>
          <a:ext cx="0" cy="0"/>
          <a:chOff x="0" y="0"/>
          <a:chExt cx="0" cy="0"/>
        </a:xfrm>
      </p:grpSpPr>
      <p:graphicFrame>
        <p:nvGraphicFramePr>
          <p:cNvPr id="7" name="think-cell data - do not delete" hidden="1">
            <a:extLst>
              <a:ext uri="{FF2B5EF4-FFF2-40B4-BE49-F238E27FC236}">
                <a16:creationId xmlns:a16="http://schemas.microsoft.com/office/drawing/2014/main" id="{533DB12E-609D-D2FB-C43A-2329E15DD741}"/>
              </a:ext>
            </a:extLst>
          </p:cNvPr>
          <p:cNvGraphicFramePr>
            <a:graphicFrameLocks noChangeAspect="1"/>
          </p:cNvGraphicFramePr>
          <p:nvPr userDrawn="1">
            <p:custDataLst>
              <p:tags r:id="rId1"/>
            </p:custDataLst>
            <p:extLst>
              <p:ext uri="{D42A27DB-BD31-4B8C-83A1-F6EECF244321}">
                <p14:modId xmlns:p14="http://schemas.microsoft.com/office/powerpoint/2010/main" val="116566015"/>
              </p:ext>
            </p:extLst>
          </p:nvPr>
        </p:nvGraphicFramePr>
        <p:xfrm>
          <a:off x="1588" y="1588"/>
          <a:ext cx="1227" cy="1588"/>
        </p:xfrm>
        <a:graphic>
          <a:graphicData uri="http://schemas.openxmlformats.org/presentationml/2006/ole">
            <mc:AlternateContent xmlns:mc="http://schemas.openxmlformats.org/markup-compatibility/2006">
              <mc:Choice xmlns:v="urn:schemas-microsoft-com:vml" Requires="v">
                <p:oleObj name="think-cellスライド" r:id="rId3" imgW="7772400" imgH="10058400" progId="TCLayout.ActiveDocument.1">
                  <p:embed/>
                </p:oleObj>
              </mc:Choice>
              <mc:Fallback>
                <p:oleObj name="think-cellスライド" r:id="rId3" imgW="7772400" imgH="10058400" progId="TCLayout.ActiveDocument.1">
                  <p:embed/>
                  <p:pic>
                    <p:nvPicPr>
                      <p:cNvPr id="7" name="think-cell data - do not delete" hidden="1">
                        <a:extLst>
                          <a:ext uri="{FF2B5EF4-FFF2-40B4-BE49-F238E27FC236}">
                            <a16:creationId xmlns:a16="http://schemas.microsoft.com/office/drawing/2014/main" id="{533DB12E-609D-D2FB-C43A-2329E15DD741}"/>
                          </a:ext>
                        </a:extLst>
                      </p:cNvPr>
                      <p:cNvPicPr/>
                      <p:nvPr/>
                    </p:nvPicPr>
                    <p:blipFill>
                      <a:blip r:embed="rId4"/>
                      <a:stretch>
                        <a:fillRect/>
                      </a:stretch>
                    </p:blipFill>
                    <p:spPr>
                      <a:xfrm>
                        <a:off x="1588" y="1588"/>
                        <a:ext cx="1227" cy="1588"/>
                      </a:xfrm>
                      <a:prstGeom prst="rect">
                        <a:avLst/>
                      </a:prstGeom>
                    </p:spPr>
                  </p:pic>
                </p:oleObj>
              </mc:Fallback>
            </mc:AlternateContent>
          </a:graphicData>
        </a:graphic>
      </p:graphicFrame>
      <p:sp>
        <p:nvSpPr>
          <p:cNvPr id="3" name="スライド番号プレースホルダー 5">
            <a:extLst>
              <a:ext uri="{FF2B5EF4-FFF2-40B4-BE49-F238E27FC236}">
                <a16:creationId xmlns:a16="http://schemas.microsoft.com/office/drawing/2014/main" id="{03025AD1-266A-C2F8-4542-ADA3F3ABDE94}"/>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5F53CC99-617C-9D4C-A945-752E02862BAF}" type="slidenum">
              <a:rPr lang="ja-JP" altLang="en-US" sz="700" smtClean="0">
                <a:solidFill>
                  <a:schemeClr val="bg1">
                    <a:lumMod val="75000"/>
                  </a:schemeClr>
                </a:solidFill>
                <a:latin typeface="Meiryo" panose="020B0604030504040204" pitchFamily="34" charset="-128"/>
              </a:rPr>
              <a:pPr fontAlgn="auto">
                <a:spcBef>
                  <a:spcPts val="0"/>
                </a:spcBef>
                <a:spcAft>
                  <a:spcPts val="0"/>
                </a:spcAft>
                <a:defRPr/>
              </a:pPr>
              <a:t>‹#›</a:t>
            </a:fld>
            <a:endParaRPr lang="ja-JP" altLang="en-US" sz="700">
              <a:solidFill>
                <a:schemeClr val="bg1">
                  <a:lumMod val="75000"/>
                </a:schemeClr>
              </a:solidFill>
              <a:latin typeface="Meiryo" panose="020B0604030504040204" pitchFamily="34" charset="-128"/>
            </a:endParaRPr>
          </a:p>
        </p:txBody>
      </p:sp>
      <p:pic>
        <p:nvPicPr>
          <p:cNvPr id="4" name="グラフィックス 2">
            <a:extLst>
              <a:ext uri="{FF2B5EF4-FFF2-40B4-BE49-F238E27FC236}">
                <a16:creationId xmlns:a16="http://schemas.microsoft.com/office/drawing/2014/main" id="{27C638B7-DA08-2099-985C-CAF6A1A67B13}"/>
              </a:ext>
            </a:extLst>
          </p:cNvPr>
          <p:cNvPicPr>
            <a:picLocks noChangeAspect="1" noChangeArrowheads="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タイトル 1">
            <a:extLst>
              <a:ext uri="{FF2B5EF4-FFF2-40B4-BE49-F238E27FC236}">
                <a16:creationId xmlns:a16="http://schemas.microsoft.com/office/drawing/2014/main" id="{6AAF90A3-FE47-206E-69DC-A3273BB28AED}"/>
              </a:ext>
            </a:extLst>
          </p:cNvPr>
          <p:cNvSpPr>
            <a:spLocks noGrp="1"/>
          </p:cNvSpPr>
          <p:nvPr>
            <p:ph type="ctrTitle"/>
          </p:nvPr>
        </p:nvSpPr>
        <p:spPr>
          <a:xfrm>
            <a:off x="587376" y="583184"/>
            <a:ext cx="11014607" cy="564262"/>
          </a:xfrm>
          <a:prstGeom prst="rect">
            <a:avLst/>
          </a:prstGeom>
        </p:spPr>
        <p:txBody>
          <a:bodyPr vert="horz" lIns="0" tIns="0" rIns="0" bIns="0" anchor="t">
            <a:noAutofit/>
          </a:bodyPr>
          <a:lstStyle>
            <a:lvl1pPr algn="l">
              <a:lnSpc>
                <a:spcPct val="100000"/>
              </a:lnSpc>
              <a:defRPr sz="2800" b="1" i="0">
                <a:solidFill>
                  <a:schemeClr val="accent1"/>
                </a:solidFill>
                <a:latin typeface="メイリオ" panose="020B0604030504040204" pitchFamily="50" charset="-128"/>
                <a:ea typeface="メイリオ" panose="020B0604030504040204" pitchFamily="50" charset="-128"/>
                <a:cs typeface="メイリオ" panose="020B0604030504040204" pitchFamily="50" charset="-128"/>
              </a:defRPr>
            </a:lvl1pPr>
          </a:lstStyle>
          <a:p>
            <a:r>
              <a:rPr lang="ja-JP" altLang="en-US"/>
              <a:t>マスター タイトルの書式設定</a:t>
            </a:r>
            <a:endParaRPr lang="ja-JP" altLang="en-US" dirty="0"/>
          </a:p>
        </p:txBody>
      </p:sp>
      <p:sp>
        <p:nvSpPr>
          <p:cNvPr id="6" name="テキスト プレースホルダー 10">
            <a:extLst>
              <a:ext uri="{FF2B5EF4-FFF2-40B4-BE49-F238E27FC236}">
                <a16:creationId xmlns:a16="http://schemas.microsoft.com/office/drawing/2014/main" id="{0F031FA9-112A-8DAA-B20E-847C11F19B36}"/>
              </a:ext>
            </a:extLst>
          </p:cNvPr>
          <p:cNvSpPr>
            <a:spLocks noGrp="1"/>
          </p:cNvSpPr>
          <p:nvPr>
            <p:ph type="body" sz="quarter" idx="10"/>
          </p:nvPr>
        </p:nvSpPr>
        <p:spPr>
          <a:xfrm>
            <a:off x="587374" y="1098189"/>
            <a:ext cx="11014609" cy="792088"/>
          </a:xfrm>
          <a:prstGeom prst="rect">
            <a:avLst/>
          </a:prstGeom>
        </p:spPr>
        <p:txBody>
          <a:bodyPr lIns="0" tIns="0" rIns="0" bIns="0"/>
          <a:lstStyle>
            <a:lvl1pPr marL="0" indent="0">
              <a:lnSpc>
                <a:spcPct val="130000"/>
              </a:lnSpc>
              <a:spcBef>
                <a:spcPts val="0"/>
              </a:spcBef>
              <a:buNone/>
              <a:defRPr sz="1400">
                <a:solidFill>
                  <a:schemeClr val="tx2"/>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Tree>
    <p:extLst>
      <p:ext uri="{BB962C8B-B14F-4D97-AF65-F5344CB8AC3E}">
        <p14:creationId xmlns:p14="http://schemas.microsoft.com/office/powerpoint/2010/main" val="255333205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コピーライト+ページ番号">
    <p:spTree>
      <p:nvGrpSpPr>
        <p:cNvPr id="1" name=""/>
        <p:cNvGrpSpPr/>
        <p:nvPr/>
      </p:nvGrpSpPr>
      <p:grpSpPr>
        <a:xfrm>
          <a:off x="0" y="0"/>
          <a:ext cx="0" cy="0"/>
          <a:chOff x="0" y="0"/>
          <a:chExt cx="0" cy="0"/>
        </a:xfrm>
      </p:grpSpPr>
      <p:sp>
        <p:nvSpPr>
          <p:cNvPr id="3" name="スライド番号プレースホルダー 5">
            <a:extLst>
              <a:ext uri="{FF2B5EF4-FFF2-40B4-BE49-F238E27FC236}">
                <a16:creationId xmlns:a16="http://schemas.microsoft.com/office/drawing/2014/main" id="{D04D64CE-D62C-A1FF-FFA3-D17368230412}"/>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5F53CC99-617C-9D4C-A945-752E02862BAF}" type="slidenum">
              <a:rPr lang="ja-JP" altLang="en-US" sz="700" smtClean="0">
                <a:solidFill>
                  <a:schemeClr val="bg1">
                    <a:lumMod val="75000"/>
                  </a:schemeClr>
                </a:solidFill>
                <a:latin typeface="Meiryo" panose="020B0604030504040204" pitchFamily="34" charset="-128"/>
              </a:rPr>
              <a:pPr fontAlgn="auto">
                <a:spcBef>
                  <a:spcPts val="0"/>
                </a:spcBef>
                <a:spcAft>
                  <a:spcPts val="0"/>
                </a:spcAft>
                <a:defRPr/>
              </a:pPr>
              <a:t>‹#›</a:t>
            </a:fld>
            <a:endParaRPr lang="ja-JP" altLang="en-US" sz="700">
              <a:solidFill>
                <a:schemeClr val="bg1">
                  <a:lumMod val="75000"/>
                </a:schemeClr>
              </a:solidFill>
              <a:latin typeface="Meiryo" panose="020B0604030504040204" pitchFamily="34" charset="-128"/>
            </a:endParaRPr>
          </a:p>
        </p:txBody>
      </p:sp>
      <p:pic>
        <p:nvPicPr>
          <p:cNvPr id="4" name="グラフィックス 2">
            <a:extLst>
              <a:ext uri="{FF2B5EF4-FFF2-40B4-BE49-F238E27FC236}">
                <a16:creationId xmlns:a16="http://schemas.microsoft.com/office/drawing/2014/main" id="{02154E47-CE2B-386F-7840-0589773FA6A3}"/>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627410111"/>
      </p:ext>
    </p:extLst>
  </p:cSld>
  <p:clrMapOvr>
    <a:masterClrMapping/>
  </p:clrMapOvr>
  <p:extLst>
    <p:ext uri="{DCECCB84-F9BA-43D5-87BE-67443E8EF086}">
      <p15:sldGuideLst xmlns:p15="http://schemas.microsoft.com/office/powerpoint/2012/main"/>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最終ページ">
    <p:spTree>
      <p:nvGrpSpPr>
        <p:cNvPr id="1" name=""/>
        <p:cNvGrpSpPr/>
        <p:nvPr/>
      </p:nvGrpSpPr>
      <p:grpSpPr>
        <a:xfrm>
          <a:off x="0" y="0"/>
          <a:ext cx="0" cy="0"/>
          <a:chOff x="0" y="0"/>
          <a:chExt cx="0" cy="0"/>
        </a:xfrm>
      </p:grpSpPr>
      <p:pic>
        <p:nvPicPr>
          <p:cNvPr id="2" name="図 1">
            <a:extLst>
              <a:ext uri="{FF2B5EF4-FFF2-40B4-BE49-F238E27FC236}">
                <a16:creationId xmlns:a16="http://schemas.microsoft.com/office/drawing/2014/main" id="{C77CBF0D-71DD-004F-EE3B-1BC6F28DA6D9}"/>
              </a:ext>
            </a:extLst>
          </p:cNvPr>
          <p:cNvPicPr>
            <a:picLocks noChangeAspect="1"/>
          </p:cNvPicPr>
          <p:nvPr userDrawn="1"/>
        </p:nvPicPr>
        <p:blipFill>
          <a:blip r:embed="rId2"/>
          <a:stretch>
            <a:fillRect/>
          </a:stretch>
        </p:blipFill>
        <p:spPr>
          <a:xfrm>
            <a:off x="0" y="0"/>
            <a:ext cx="12192000" cy="6858000"/>
          </a:xfrm>
          <a:prstGeom prst="rect">
            <a:avLst/>
          </a:prstGeom>
        </p:spPr>
      </p:pic>
      <p:pic>
        <p:nvPicPr>
          <p:cNvPr id="4" name="グラフィックス 2">
            <a:extLst>
              <a:ext uri="{FF2B5EF4-FFF2-40B4-BE49-F238E27FC236}">
                <a16:creationId xmlns:a16="http://schemas.microsoft.com/office/drawing/2014/main" id="{8A181A9D-4CFB-510D-DBA2-3B5A52B8D284}"/>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54505209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MSC_プロダクト資料表紙（広告主・代理店限定）">
    <p:bg>
      <p:bgPr>
        <a:gradFill>
          <a:gsLst>
            <a:gs pos="0">
              <a:srgbClr val="030053"/>
            </a:gs>
            <a:gs pos="23000">
              <a:srgbClr val="030053"/>
            </a:gs>
            <a:gs pos="69000">
              <a:srgbClr val="03003D"/>
            </a:gs>
            <a:gs pos="99000">
              <a:srgbClr val="03003D"/>
            </a:gs>
          </a:gsLst>
          <a:path path="circle">
            <a:fillToRect l="50000" t="50000" r="50000" b="50000"/>
          </a:path>
        </a:gradFill>
        <a:effectLst/>
      </p:bgPr>
    </p:bg>
    <p:spTree>
      <p:nvGrpSpPr>
        <p:cNvPr id="1" name=""/>
        <p:cNvGrpSpPr/>
        <p:nvPr/>
      </p:nvGrpSpPr>
      <p:grpSpPr>
        <a:xfrm>
          <a:off x="0" y="0"/>
          <a:ext cx="0" cy="0"/>
          <a:chOff x="0" y="0"/>
          <a:chExt cx="0" cy="0"/>
        </a:xfrm>
      </p:grpSpPr>
      <p:sp>
        <p:nvSpPr>
          <p:cNvPr id="2" name="直角三角形 1">
            <a:extLst>
              <a:ext uri="{FF2B5EF4-FFF2-40B4-BE49-F238E27FC236}">
                <a16:creationId xmlns:a16="http://schemas.microsoft.com/office/drawing/2014/main" id="{B13D0A09-E438-357C-C528-970CFBA6F259}"/>
              </a:ext>
            </a:extLst>
          </p:cNvPr>
          <p:cNvSpPr/>
          <p:nvPr userDrawn="1"/>
        </p:nvSpPr>
        <p:spPr>
          <a:xfrm flipH="1">
            <a:off x="10017125" y="2768600"/>
            <a:ext cx="2174875" cy="4089400"/>
          </a:xfrm>
          <a:prstGeom prst="rtTriangle">
            <a:avLst/>
          </a:prstGeom>
          <a:solidFill>
            <a:srgbClr val="FFFFFF">
              <a:alpha val="12157"/>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sp>
        <p:nvSpPr>
          <p:cNvPr id="3" name="直角三角形 2">
            <a:extLst>
              <a:ext uri="{FF2B5EF4-FFF2-40B4-BE49-F238E27FC236}">
                <a16:creationId xmlns:a16="http://schemas.microsoft.com/office/drawing/2014/main" id="{E0EA9DFF-8D6C-8B30-25B6-10D7A4AE220A}"/>
              </a:ext>
            </a:extLst>
          </p:cNvPr>
          <p:cNvSpPr/>
          <p:nvPr userDrawn="1"/>
        </p:nvSpPr>
        <p:spPr>
          <a:xfrm flipH="1">
            <a:off x="10456863" y="3595688"/>
            <a:ext cx="1735137" cy="3262312"/>
          </a:xfrm>
          <a:prstGeom prst="rtTriangle">
            <a:avLst/>
          </a:prstGeom>
          <a:solidFill>
            <a:srgbClr val="FFFFFF">
              <a:alpha val="12157"/>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sp>
        <p:nvSpPr>
          <p:cNvPr id="5" name="直角三角形 4">
            <a:extLst>
              <a:ext uri="{FF2B5EF4-FFF2-40B4-BE49-F238E27FC236}">
                <a16:creationId xmlns:a16="http://schemas.microsoft.com/office/drawing/2014/main" id="{9FEB9977-1C8A-86AD-D7AA-F9FBA152FB55}"/>
              </a:ext>
            </a:extLst>
          </p:cNvPr>
          <p:cNvSpPr/>
          <p:nvPr userDrawn="1"/>
        </p:nvSpPr>
        <p:spPr>
          <a:xfrm rot="10800000" flipH="1">
            <a:off x="0" y="0"/>
            <a:ext cx="962025" cy="1806575"/>
          </a:xfrm>
          <a:prstGeom prst="rtTriangle">
            <a:avLst/>
          </a:prstGeom>
          <a:solidFill>
            <a:srgbClr val="FFFFFF">
              <a:alpha val="2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pic>
        <p:nvPicPr>
          <p:cNvPr id="8" name="図 4">
            <a:extLst>
              <a:ext uri="{FF2B5EF4-FFF2-40B4-BE49-F238E27FC236}">
                <a16:creationId xmlns:a16="http://schemas.microsoft.com/office/drawing/2014/main" id="{63C9BE4C-8DFE-CC2F-3F00-AD2131111319}"/>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587375" y="6116638"/>
            <a:ext cx="889000" cy="153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直角三角形 8">
            <a:extLst>
              <a:ext uri="{FF2B5EF4-FFF2-40B4-BE49-F238E27FC236}">
                <a16:creationId xmlns:a16="http://schemas.microsoft.com/office/drawing/2014/main" id="{5A0132A7-64BD-1980-D8DE-4EE3D57AF1BC}"/>
              </a:ext>
            </a:extLst>
          </p:cNvPr>
          <p:cNvSpPr/>
          <p:nvPr userDrawn="1"/>
        </p:nvSpPr>
        <p:spPr>
          <a:xfrm flipH="1">
            <a:off x="11707813" y="5946775"/>
            <a:ext cx="484187" cy="911225"/>
          </a:xfrm>
          <a:prstGeom prst="rtTriangle">
            <a:avLst/>
          </a:prstGeom>
          <a:solidFill>
            <a:srgbClr val="FF0033"/>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sp>
        <p:nvSpPr>
          <p:cNvPr id="10" name="直角三角形 9">
            <a:extLst>
              <a:ext uri="{FF2B5EF4-FFF2-40B4-BE49-F238E27FC236}">
                <a16:creationId xmlns:a16="http://schemas.microsoft.com/office/drawing/2014/main" id="{8A7ED678-FE93-3D20-D8B9-B4A99C37C8CC}"/>
              </a:ext>
            </a:extLst>
          </p:cNvPr>
          <p:cNvSpPr/>
          <p:nvPr userDrawn="1"/>
        </p:nvSpPr>
        <p:spPr>
          <a:xfrm rot="10800000" flipH="1">
            <a:off x="0" y="0"/>
            <a:ext cx="363538" cy="682625"/>
          </a:xfrm>
          <a:prstGeom prst="rtTriangle">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pic>
        <p:nvPicPr>
          <p:cNvPr id="11" name="グラフィックス 7">
            <a:extLst>
              <a:ext uri="{FF2B5EF4-FFF2-40B4-BE49-F238E27FC236}">
                <a16:creationId xmlns:a16="http://schemas.microsoft.com/office/drawing/2014/main" id="{CC3171FB-EAE6-45D7-234B-A9BFEECD786E}"/>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 Placeholder 3"/>
          <p:cNvSpPr>
            <a:spLocks noGrp="1"/>
          </p:cNvSpPr>
          <p:nvPr>
            <p:ph type="body" sz="quarter" idx="11"/>
          </p:nvPr>
        </p:nvSpPr>
        <p:spPr>
          <a:xfrm>
            <a:off x="587375" y="5278295"/>
            <a:ext cx="5131879" cy="217991"/>
          </a:xfrm>
          <a:prstGeom prst="rect">
            <a:avLst/>
          </a:prstGeom>
        </p:spPr>
        <p:txBody>
          <a:bodyPr lIns="0" tIns="0" rIns="0" bIns="0"/>
          <a:lstStyle>
            <a:lvl1pPr marL="0" indent="0" algn="l">
              <a:buNone/>
              <a:defRPr sz="1200" b="1" i="0">
                <a:solidFill>
                  <a:schemeClr val="bg1"/>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
        <p:nvSpPr>
          <p:cNvPr id="7" name="Text Placeholder 3"/>
          <p:cNvSpPr>
            <a:spLocks noGrp="1"/>
          </p:cNvSpPr>
          <p:nvPr>
            <p:ph type="body" sz="quarter" idx="12"/>
          </p:nvPr>
        </p:nvSpPr>
        <p:spPr>
          <a:xfrm>
            <a:off x="587375" y="4409440"/>
            <a:ext cx="8871585" cy="660399"/>
          </a:xfrm>
          <a:prstGeom prst="rect">
            <a:avLst/>
          </a:prstGeom>
        </p:spPr>
        <p:txBody>
          <a:bodyPr lIns="0" tIns="0" rIns="0" bIns="0" anchor="b"/>
          <a:lstStyle>
            <a:lvl1pPr marL="0" indent="0" algn="l">
              <a:lnSpc>
                <a:spcPct val="120000"/>
              </a:lnSpc>
              <a:spcBef>
                <a:spcPts val="0"/>
              </a:spcBef>
              <a:buNone/>
              <a:defRPr sz="1600" b="1" i="0">
                <a:solidFill>
                  <a:schemeClr val="bg1"/>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
        <p:nvSpPr>
          <p:cNvPr id="14" name="Text Placeholder 3">
            <a:extLst>
              <a:ext uri="{FF2B5EF4-FFF2-40B4-BE49-F238E27FC236}">
                <a16:creationId xmlns:a16="http://schemas.microsoft.com/office/drawing/2014/main" id="{CF1B3F06-73C7-6284-A08A-6C7B04F7A52F}"/>
              </a:ext>
            </a:extLst>
          </p:cNvPr>
          <p:cNvSpPr>
            <a:spLocks noGrp="1"/>
          </p:cNvSpPr>
          <p:nvPr>
            <p:ph type="body" sz="quarter" idx="10"/>
          </p:nvPr>
        </p:nvSpPr>
        <p:spPr>
          <a:xfrm>
            <a:off x="587375" y="1696711"/>
            <a:ext cx="11017250" cy="2065291"/>
          </a:xfrm>
          <a:prstGeom prst="rect">
            <a:avLst/>
          </a:prstGeom>
        </p:spPr>
        <p:txBody>
          <a:bodyPr lIns="0" tIns="36000" rIns="0" bIns="0" anchor="t">
            <a:noAutofit/>
          </a:bodyPr>
          <a:lstStyle>
            <a:lvl1pPr marL="0" indent="0" algn="l">
              <a:lnSpc>
                <a:spcPct val="120000"/>
              </a:lnSpc>
              <a:buNone/>
              <a:defRPr sz="4000" b="1" i="0">
                <a:solidFill>
                  <a:schemeClr val="bg1"/>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Tree>
    <p:extLst>
      <p:ext uri="{BB962C8B-B14F-4D97-AF65-F5344CB8AC3E}">
        <p14:creationId xmlns:p14="http://schemas.microsoft.com/office/powerpoint/2010/main" val="283640892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MSC_プロダクト資料中表紙（広告主・代理店限定）">
    <p:spTree>
      <p:nvGrpSpPr>
        <p:cNvPr id="1" name=""/>
        <p:cNvGrpSpPr/>
        <p:nvPr/>
      </p:nvGrpSpPr>
      <p:grpSpPr>
        <a:xfrm>
          <a:off x="0" y="0"/>
          <a:ext cx="0" cy="0"/>
          <a:chOff x="0" y="0"/>
          <a:chExt cx="0" cy="0"/>
        </a:xfrm>
      </p:grpSpPr>
      <p:pic>
        <p:nvPicPr>
          <p:cNvPr id="2" name="그림 4">
            <a:extLst>
              <a:ext uri="{FF2B5EF4-FFF2-40B4-BE49-F238E27FC236}">
                <a16:creationId xmlns:a16="http://schemas.microsoft.com/office/drawing/2014/main" id="{AEE4CA93-3A95-09C5-4D0E-DA619D4D5A10}"/>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0367963" y="3427413"/>
            <a:ext cx="1824037" cy="3430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スライド番号プレースホルダー 5">
            <a:extLst>
              <a:ext uri="{FF2B5EF4-FFF2-40B4-BE49-F238E27FC236}">
                <a16:creationId xmlns:a16="http://schemas.microsoft.com/office/drawing/2014/main" id="{85001656-D58C-C5B9-05E0-ACB0FBF825E6}"/>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97EE6910-BC09-1444-B5E2-6D9FAB2770D5}" type="slidenum">
              <a:rPr lang="ja-JP" altLang="en-US" sz="700" smtClean="0">
                <a:solidFill>
                  <a:schemeClr val="bg1"/>
                </a:solidFill>
                <a:latin typeface="Meiryo" panose="020B0604030504040204" pitchFamily="34" charset="-128"/>
              </a:rPr>
              <a:pPr fontAlgn="auto">
                <a:spcBef>
                  <a:spcPts val="0"/>
                </a:spcBef>
                <a:spcAft>
                  <a:spcPts val="0"/>
                </a:spcAft>
                <a:defRPr/>
              </a:pPr>
              <a:t>‹#›</a:t>
            </a:fld>
            <a:endParaRPr lang="ja-JP" altLang="en-US" sz="700">
              <a:solidFill>
                <a:schemeClr val="bg1"/>
              </a:solidFill>
              <a:latin typeface="Meiryo" panose="020B0604030504040204" pitchFamily="34" charset="-128"/>
            </a:endParaRPr>
          </a:p>
        </p:txBody>
      </p:sp>
      <p:pic>
        <p:nvPicPr>
          <p:cNvPr id="4" name="グラフィックス 3">
            <a:extLst>
              <a:ext uri="{FF2B5EF4-FFF2-40B4-BE49-F238E27FC236}">
                <a16:creationId xmlns:a16="http://schemas.microsoft.com/office/drawing/2014/main" id="{491092EA-4E3B-D5A9-44A7-7A7B8230CC7A}"/>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209550" y="6451600"/>
            <a:ext cx="965200" cy="260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 Placeholder 3"/>
          <p:cNvSpPr>
            <a:spLocks noGrp="1"/>
          </p:cNvSpPr>
          <p:nvPr>
            <p:ph type="body" sz="quarter" idx="11"/>
          </p:nvPr>
        </p:nvSpPr>
        <p:spPr>
          <a:xfrm>
            <a:off x="587375" y="2468880"/>
            <a:ext cx="11017250" cy="1738172"/>
          </a:xfrm>
          <a:prstGeom prst="rect">
            <a:avLst/>
          </a:prstGeom>
        </p:spPr>
        <p:txBody>
          <a:bodyPr lIns="0" tIns="0" rIns="0" bIns="0" anchor="ctr"/>
          <a:lstStyle>
            <a:lvl1pPr marL="0" indent="0" algn="ctr">
              <a:lnSpc>
                <a:spcPct val="110000"/>
              </a:lnSpc>
              <a:spcBef>
                <a:spcPts val="0"/>
              </a:spcBef>
              <a:buNone/>
              <a:defRPr sz="4400" b="1" i="0">
                <a:solidFill>
                  <a:srgbClr val="00003E"/>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Tree>
    <p:extLst>
      <p:ext uri="{BB962C8B-B14F-4D97-AF65-F5344CB8AC3E}">
        <p14:creationId xmlns:p14="http://schemas.microsoft.com/office/powerpoint/2010/main" val="204667696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BC_プロダクト資料表紙（広告主・代理店限定）">
    <p:bg>
      <p:bgPr>
        <a:gradFill>
          <a:gsLst>
            <a:gs pos="0">
              <a:srgbClr val="030053"/>
            </a:gs>
            <a:gs pos="23000">
              <a:srgbClr val="030053"/>
            </a:gs>
            <a:gs pos="69000">
              <a:srgbClr val="03003D"/>
            </a:gs>
            <a:gs pos="99000">
              <a:srgbClr val="03003D"/>
            </a:gs>
          </a:gsLst>
          <a:path path="circle">
            <a:fillToRect l="50000" t="50000" r="50000" b="50000"/>
          </a:path>
        </a:gradFill>
        <a:effectLst/>
      </p:bgPr>
    </p:bg>
    <p:spTree>
      <p:nvGrpSpPr>
        <p:cNvPr id="1" name=""/>
        <p:cNvGrpSpPr/>
        <p:nvPr/>
      </p:nvGrpSpPr>
      <p:grpSpPr>
        <a:xfrm>
          <a:off x="0" y="0"/>
          <a:ext cx="0" cy="0"/>
          <a:chOff x="0" y="0"/>
          <a:chExt cx="0" cy="0"/>
        </a:xfrm>
      </p:grpSpPr>
      <p:sp>
        <p:nvSpPr>
          <p:cNvPr id="2" name="直角三角形 1">
            <a:extLst>
              <a:ext uri="{FF2B5EF4-FFF2-40B4-BE49-F238E27FC236}">
                <a16:creationId xmlns:a16="http://schemas.microsoft.com/office/drawing/2014/main" id="{B13D0A09-E438-357C-C528-970CFBA6F259}"/>
              </a:ext>
            </a:extLst>
          </p:cNvPr>
          <p:cNvSpPr/>
          <p:nvPr userDrawn="1"/>
        </p:nvSpPr>
        <p:spPr>
          <a:xfrm flipH="1">
            <a:off x="10017125" y="2768600"/>
            <a:ext cx="2174875" cy="4089400"/>
          </a:xfrm>
          <a:prstGeom prst="rtTriangle">
            <a:avLst/>
          </a:prstGeom>
          <a:solidFill>
            <a:srgbClr val="FFFFFF">
              <a:alpha val="12157"/>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sp>
        <p:nvSpPr>
          <p:cNvPr id="3" name="直角三角形 2">
            <a:extLst>
              <a:ext uri="{FF2B5EF4-FFF2-40B4-BE49-F238E27FC236}">
                <a16:creationId xmlns:a16="http://schemas.microsoft.com/office/drawing/2014/main" id="{E0EA9DFF-8D6C-8B30-25B6-10D7A4AE220A}"/>
              </a:ext>
            </a:extLst>
          </p:cNvPr>
          <p:cNvSpPr/>
          <p:nvPr userDrawn="1"/>
        </p:nvSpPr>
        <p:spPr>
          <a:xfrm flipH="1">
            <a:off x="10456863" y="3595688"/>
            <a:ext cx="1735137" cy="3262312"/>
          </a:xfrm>
          <a:prstGeom prst="rtTriangle">
            <a:avLst/>
          </a:prstGeom>
          <a:solidFill>
            <a:srgbClr val="FFFFFF">
              <a:alpha val="12157"/>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sp>
        <p:nvSpPr>
          <p:cNvPr id="5" name="直角三角形 4">
            <a:extLst>
              <a:ext uri="{FF2B5EF4-FFF2-40B4-BE49-F238E27FC236}">
                <a16:creationId xmlns:a16="http://schemas.microsoft.com/office/drawing/2014/main" id="{9FEB9977-1C8A-86AD-D7AA-F9FBA152FB55}"/>
              </a:ext>
            </a:extLst>
          </p:cNvPr>
          <p:cNvSpPr/>
          <p:nvPr userDrawn="1"/>
        </p:nvSpPr>
        <p:spPr>
          <a:xfrm rot="10800000" flipH="1">
            <a:off x="0" y="0"/>
            <a:ext cx="962025" cy="1806575"/>
          </a:xfrm>
          <a:prstGeom prst="rtTriangle">
            <a:avLst/>
          </a:prstGeom>
          <a:solidFill>
            <a:srgbClr val="FFFFFF">
              <a:alpha val="2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pic>
        <p:nvPicPr>
          <p:cNvPr id="8" name="図 4">
            <a:extLst>
              <a:ext uri="{FF2B5EF4-FFF2-40B4-BE49-F238E27FC236}">
                <a16:creationId xmlns:a16="http://schemas.microsoft.com/office/drawing/2014/main" id="{63C9BE4C-8DFE-CC2F-3F00-AD2131111319}"/>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587375" y="6116638"/>
            <a:ext cx="889000" cy="153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直角三角形 8">
            <a:extLst>
              <a:ext uri="{FF2B5EF4-FFF2-40B4-BE49-F238E27FC236}">
                <a16:creationId xmlns:a16="http://schemas.microsoft.com/office/drawing/2014/main" id="{5A0132A7-64BD-1980-D8DE-4EE3D57AF1BC}"/>
              </a:ext>
            </a:extLst>
          </p:cNvPr>
          <p:cNvSpPr/>
          <p:nvPr userDrawn="1"/>
        </p:nvSpPr>
        <p:spPr>
          <a:xfrm flipH="1">
            <a:off x="11707813" y="5946775"/>
            <a:ext cx="484187" cy="911225"/>
          </a:xfrm>
          <a:prstGeom prst="rtTriangle">
            <a:avLst/>
          </a:prstGeom>
          <a:solidFill>
            <a:srgbClr val="FF0033"/>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sp>
        <p:nvSpPr>
          <p:cNvPr id="10" name="直角三角形 9">
            <a:extLst>
              <a:ext uri="{FF2B5EF4-FFF2-40B4-BE49-F238E27FC236}">
                <a16:creationId xmlns:a16="http://schemas.microsoft.com/office/drawing/2014/main" id="{8A7ED678-FE93-3D20-D8B9-B4A99C37C8CC}"/>
              </a:ext>
            </a:extLst>
          </p:cNvPr>
          <p:cNvSpPr/>
          <p:nvPr userDrawn="1"/>
        </p:nvSpPr>
        <p:spPr>
          <a:xfrm rot="10800000" flipH="1">
            <a:off x="0" y="0"/>
            <a:ext cx="363538" cy="682625"/>
          </a:xfrm>
          <a:prstGeom prst="rtTriangle">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pic>
        <p:nvPicPr>
          <p:cNvPr id="11" name="グラフィックス 7">
            <a:extLst>
              <a:ext uri="{FF2B5EF4-FFF2-40B4-BE49-F238E27FC236}">
                <a16:creationId xmlns:a16="http://schemas.microsoft.com/office/drawing/2014/main" id="{CC3171FB-EAE6-45D7-234B-A9BFEECD786E}"/>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 Placeholder 3"/>
          <p:cNvSpPr>
            <a:spLocks noGrp="1"/>
          </p:cNvSpPr>
          <p:nvPr>
            <p:ph type="body" sz="quarter" idx="10"/>
          </p:nvPr>
        </p:nvSpPr>
        <p:spPr>
          <a:xfrm>
            <a:off x="587375" y="1696711"/>
            <a:ext cx="11017250" cy="2065291"/>
          </a:xfrm>
          <a:prstGeom prst="rect">
            <a:avLst/>
          </a:prstGeom>
        </p:spPr>
        <p:txBody>
          <a:bodyPr lIns="0" tIns="36000" rIns="0" bIns="0" anchor="t">
            <a:noAutofit/>
          </a:bodyPr>
          <a:lstStyle>
            <a:lvl1pPr marL="0" indent="0" algn="l">
              <a:lnSpc>
                <a:spcPct val="120000"/>
              </a:lnSpc>
              <a:buNone/>
              <a:defRPr sz="4000" b="1" i="0">
                <a:solidFill>
                  <a:schemeClr val="bg1"/>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
        <p:nvSpPr>
          <p:cNvPr id="6" name="Text Placeholder 3"/>
          <p:cNvSpPr>
            <a:spLocks noGrp="1"/>
          </p:cNvSpPr>
          <p:nvPr>
            <p:ph type="body" sz="quarter" idx="11"/>
          </p:nvPr>
        </p:nvSpPr>
        <p:spPr>
          <a:xfrm>
            <a:off x="587375" y="5278295"/>
            <a:ext cx="5131879" cy="217991"/>
          </a:xfrm>
          <a:prstGeom prst="rect">
            <a:avLst/>
          </a:prstGeom>
        </p:spPr>
        <p:txBody>
          <a:bodyPr lIns="0" tIns="0" rIns="0" bIns="0"/>
          <a:lstStyle>
            <a:lvl1pPr marL="0" indent="0" algn="l">
              <a:buNone/>
              <a:defRPr sz="1200" b="1" i="0">
                <a:solidFill>
                  <a:schemeClr val="bg1"/>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
        <p:nvSpPr>
          <p:cNvPr id="7" name="Text Placeholder 3"/>
          <p:cNvSpPr>
            <a:spLocks noGrp="1"/>
          </p:cNvSpPr>
          <p:nvPr>
            <p:ph type="body" sz="quarter" idx="12"/>
          </p:nvPr>
        </p:nvSpPr>
        <p:spPr>
          <a:xfrm>
            <a:off x="587375" y="4409440"/>
            <a:ext cx="8871585" cy="660399"/>
          </a:xfrm>
          <a:prstGeom prst="rect">
            <a:avLst/>
          </a:prstGeom>
        </p:spPr>
        <p:txBody>
          <a:bodyPr lIns="0" tIns="0" rIns="0" bIns="0" anchor="b"/>
          <a:lstStyle>
            <a:lvl1pPr marL="0" indent="0" algn="l">
              <a:lnSpc>
                <a:spcPct val="120000"/>
              </a:lnSpc>
              <a:spcBef>
                <a:spcPts val="0"/>
              </a:spcBef>
              <a:buNone/>
              <a:defRPr sz="1600" b="1" i="0">
                <a:solidFill>
                  <a:schemeClr val="bg1"/>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Tree>
    <p:extLst>
      <p:ext uri="{BB962C8B-B14F-4D97-AF65-F5344CB8AC3E}">
        <p14:creationId xmlns:p14="http://schemas.microsoft.com/office/powerpoint/2010/main" val="146813132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1.emf"/><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oleObject" Target="../embeddings/oleObject1.bin"/><Relationship Id="rId5" Type="http://schemas.openxmlformats.org/officeDocument/2006/relationships/slideLayout" Target="../slideLayouts/slideLayout5.xml"/><Relationship Id="rId10" Type="http://schemas.openxmlformats.org/officeDocument/2006/relationships/tags" Target="../tags/tag1.xml"/><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tags" Target="../tags/tag5.xml"/><Relationship Id="rId3" Type="http://schemas.openxmlformats.org/officeDocument/2006/relationships/slideLayout" Target="../slideLayouts/slideLayout11.xml"/><Relationship Id="rId7" Type="http://schemas.openxmlformats.org/officeDocument/2006/relationships/theme" Target="../theme/theme2.xml"/><Relationship Id="rId2" Type="http://schemas.openxmlformats.org/officeDocument/2006/relationships/slideLayout" Target="../slideLayouts/slideLayout10.xml"/><Relationship Id="rId1" Type="http://schemas.openxmlformats.org/officeDocument/2006/relationships/slideLayout" Target="../slideLayouts/slideLayout9.xml"/><Relationship Id="rId6" Type="http://schemas.openxmlformats.org/officeDocument/2006/relationships/slideLayout" Target="../slideLayouts/slideLayout14.xml"/><Relationship Id="rId5" Type="http://schemas.openxmlformats.org/officeDocument/2006/relationships/slideLayout" Target="../slideLayouts/slideLayout13.xml"/><Relationship Id="rId10" Type="http://schemas.openxmlformats.org/officeDocument/2006/relationships/image" Target="../media/image11.emf"/><Relationship Id="rId4" Type="http://schemas.openxmlformats.org/officeDocument/2006/relationships/slideLayout" Target="../slideLayouts/slideLayout12.xml"/><Relationship Id="rId9" Type="http://schemas.openxmlformats.org/officeDocument/2006/relationships/oleObject" Target="../embeddings/oleObject5.bin"/></Relationships>
</file>

<file path=ppt/slideMasters/_rels/slideMaster3.xml.rels><?xml version="1.0" encoding="UTF-8" standalone="yes"?>
<Relationships xmlns="http://schemas.openxmlformats.org/package/2006/relationships"><Relationship Id="rId8" Type="http://schemas.openxmlformats.org/officeDocument/2006/relationships/theme" Target="../theme/theme3.xml"/><Relationship Id="rId3" Type="http://schemas.openxmlformats.org/officeDocument/2006/relationships/slideLayout" Target="../slideLayouts/slideLayout17.xml"/><Relationship Id="rId7" Type="http://schemas.openxmlformats.org/officeDocument/2006/relationships/slideLayout" Target="../slideLayouts/slideLayout21.xml"/><Relationship Id="rId2" Type="http://schemas.openxmlformats.org/officeDocument/2006/relationships/slideLayout" Target="../slideLayouts/slideLayout16.xml"/><Relationship Id="rId1" Type="http://schemas.openxmlformats.org/officeDocument/2006/relationships/slideLayout" Target="../slideLayouts/slideLayout15.xml"/><Relationship Id="rId6" Type="http://schemas.openxmlformats.org/officeDocument/2006/relationships/slideLayout" Target="../slideLayouts/slideLayout20.xml"/><Relationship Id="rId11" Type="http://schemas.openxmlformats.org/officeDocument/2006/relationships/image" Target="../media/image15.emf"/><Relationship Id="rId5" Type="http://schemas.openxmlformats.org/officeDocument/2006/relationships/slideLayout" Target="../slideLayouts/slideLayout19.xml"/><Relationship Id="rId10" Type="http://schemas.openxmlformats.org/officeDocument/2006/relationships/oleObject" Target="../embeddings/oleObject9.bin"/><Relationship Id="rId4" Type="http://schemas.openxmlformats.org/officeDocument/2006/relationships/slideLayout" Target="../slideLayouts/slideLayout18.xml"/><Relationship Id="rId9" Type="http://schemas.openxmlformats.org/officeDocument/2006/relationships/tags" Target="../tags/tag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graphicFrame>
        <p:nvGraphicFramePr>
          <p:cNvPr id="2" name="think-cell data - do not delete" hidden="1">
            <a:extLst>
              <a:ext uri="{FF2B5EF4-FFF2-40B4-BE49-F238E27FC236}">
                <a16:creationId xmlns:a16="http://schemas.microsoft.com/office/drawing/2014/main" id="{82F3D157-6554-A029-2F49-45F5F3B53459}"/>
              </a:ext>
            </a:extLst>
          </p:cNvPr>
          <p:cNvGraphicFramePr>
            <a:graphicFrameLocks noChangeAspect="1"/>
          </p:cNvGraphicFramePr>
          <p:nvPr userDrawn="1">
            <p:custDataLst>
              <p:tags r:id="rId10"/>
            </p:custDataLst>
            <p:extLst>
              <p:ext uri="{D42A27DB-BD31-4B8C-83A1-F6EECF244321}">
                <p14:modId xmlns:p14="http://schemas.microsoft.com/office/powerpoint/2010/main" val="2006013195"/>
              </p:ext>
            </p:extLst>
          </p:nvPr>
        </p:nvGraphicFramePr>
        <p:xfrm>
          <a:off x="1588" y="1588"/>
          <a:ext cx="1227" cy="1588"/>
        </p:xfrm>
        <a:graphic>
          <a:graphicData uri="http://schemas.openxmlformats.org/presentationml/2006/ole">
            <mc:AlternateContent xmlns:mc="http://schemas.openxmlformats.org/markup-compatibility/2006">
              <mc:Choice xmlns:v="urn:schemas-microsoft-com:vml" Requires="v">
                <p:oleObj name="think-cellスライド" r:id="rId11" imgW="7772400" imgH="10058400" progId="TCLayout.ActiveDocument.1">
                  <p:embed/>
                </p:oleObj>
              </mc:Choice>
              <mc:Fallback>
                <p:oleObj name="think-cellスライド" r:id="rId11" imgW="7772400" imgH="10058400" progId="TCLayout.ActiveDocument.1">
                  <p:embed/>
                  <p:pic>
                    <p:nvPicPr>
                      <p:cNvPr id="2" name="think-cell data - do not delete" hidden="1">
                        <a:extLst>
                          <a:ext uri="{FF2B5EF4-FFF2-40B4-BE49-F238E27FC236}">
                            <a16:creationId xmlns:a16="http://schemas.microsoft.com/office/drawing/2014/main" id="{82F3D157-6554-A029-2F49-45F5F3B53459}"/>
                          </a:ext>
                        </a:extLst>
                      </p:cNvPr>
                      <p:cNvPicPr/>
                      <p:nvPr/>
                    </p:nvPicPr>
                    <p:blipFill>
                      <a:blip r:embed="rId12"/>
                      <a:stretch>
                        <a:fillRect/>
                      </a:stretch>
                    </p:blipFill>
                    <p:spPr>
                      <a:xfrm>
                        <a:off x="1588" y="1588"/>
                        <a:ext cx="1227" cy="1588"/>
                      </a:xfrm>
                      <a:prstGeom prst="rect">
                        <a:avLst/>
                      </a:prstGeom>
                    </p:spPr>
                  </p:pic>
                </p:oleObj>
              </mc:Fallback>
            </mc:AlternateContent>
          </a:graphicData>
        </a:graphic>
      </p:graphicFrame>
    </p:spTree>
    <p:extLst>
      <p:ext uri="{BB962C8B-B14F-4D97-AF65-F5344CB8AC3E}">
        <p14:creationId xmlns:p14="http://schemas.microsoft.com/office/powerpoint/2010/main" val="4254350061"/>
      </p:ext>
    </p:extLst>
  </p:cSld>
  <p:clrMap bg1="lt1" tx1="dk1" bg2="lt2" tx2="dk2" accent1="accent1" accent2="accent2" accent3="accent3" accent4="accent4" accent5="accent5" accent6="accent6" hlink="hlink" folHlink="folHlink"/>
  <p:sldLayoutIdLst>
    <p:sldLayoutId id="2147483669" r:id="rId1"/>
    <p:sldLayoutId id="2147483670" r:id="rId2"/>
    <p:sldLayoutId id="2147483671" r:id="rId3"/>
    <p:sldLayoutId id="2147483672" r:id="rId4"/>
    <p:sldLayoutId id="2147483673" r:id="rId5"/>
    <p:sldLayoutId id="2147483674" r:id="rId6"/>
    <p:sldLayoutId id="2147483698" r:id="rId7"/>
    <p:sldLayoutId id="2147483699" r:id="rId8"/>
  </p:sldLayoutIdLst>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952" userDrawn="1">
          <p15:clr>
            <a:srgbClr val="F26B43"/>
          </p15:clr>
        </p15:guide>
        <p15:guide id="2" pos="370" userDrawn="1">
          <p15:clr>
            <a:srgbClr val="F26B43"/>
          </p15:clr>
        </p15:guide>
        <p15:guide id="3" orient="horz" pos="368" userDrawn="1">
          <p15:clr>
            <a:srgbClr val="F26B43"/>
          </p15:clr>
        </p15:guide>
        <p15:guide id="4" pos="7310" userDrawn="1">
          <p15:clr>
            <a:srgbClr val="F26B43"/>
          </p15:clr>
        </p15:guide>
        <p15:guide id="5" pos="3840" userDrawn="1">
          <p15:clr>
            <a:srgbClr val="5ACBF0"/>
          </p15:clr>
        </p15:guide>
        <p15:guide id="6" orient="horz" pos="2160" userDrawn="1">
          <p15:clr>
            <a:srgbClr val="5ACBF0"/>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graphicFrame>
        <p:nvGraphicFramePr>
          <p:cNvPr id="3" name="think-cell data - do not delete" hidden="1">
            <a:extLst>
              <a:ext uri="{FF2B5EF4-FFF2-40B4-BE49-F238E27FC236}">
                <a16:creationId xmlns:a16="http://schemas.microsoft.com/office/drawing/2014/main" id="{8E3A16E3-0D66-247C-8444-14352335CDBC}"/>
              </a:ext>
            </a:extLst>
          </p:cNvPr>
          <p:cNvGraphicFramePr>
            <a:graphicFrameLocks noChangeAspect="1"/>
          </p:cNvGraphicFramePr>
          <p:nvPr userDrawn="1">
            <p:custDataLst>
              <p:tags r:id="rId8"/>
            </p:custDataLst>
            <p:extLst>
              <p:ext uri="{D42A27DB-BD31-4B8C-83A1-F6EECF244321}">
                <p14:modId xmlns:p14="http://schemas.microsoft.com/office/powerpoint/2010/main" val="2989413439"/>
              </p:ext>
            </p:extLst>
          </p:nvPr>
        </p:nvGraphicFramePr>
        <p:xfrm>
          <a:off x="1588" y="1588"/>
          <a:ext cx="1227" cy="1588"/>
        </p:xfrm>
        <a:graphic>
          <a:graphicData uri="http://schemas.openxmlformats.org/presentationml/2006/ole">
            <mc:AlternateContent xmlns:mc="http://schemas.openxmlformats.org/markup-compatibility/2006">
              <mc:Choice xmlns:v="urn:schemas-microsoft-com:vml" Requires="v">
                <p:oleObj name="think-cellスライド" r:id="rId9" imgW="7772400" imgH="10058400" progId="TCLayout.ActiveDocument.1">
                  <p:embed/>
                </p:oleObj>
              </mc:Choice>
              <mc:Fallback>
                <p:oleObj name="think-cellスライド" r:id="rId9" imgW="7772400" imgH="10058400" progId="TCLayout.ActiveDocument.1">
                  <p:embed/>
                  <p:pic>
                    <p:nvPicPr>
                      <p:cNvPr id="3" name="think-cell data - do not delete" hidden="1">
                        <a:extLst>
                          <a:ext uri="{FF2B5EF4-FFF2-40B4-BE49-F238E27FC236}">
                            <a16:creationId xmlns:a16="http://schemas.microsoft.com/office/drawing/2014/main" id="{8E3A16E3-0D66-247C-8444-14352335CDBC}"/>
                          </a:ext>
                        </a:extLst>
                      </p:cNvPr>
                      <p:cNvPicPr/>
                      <p:nvPr/>
                    </p:nvPicPr>
                    <p:blipFill>
                      <a:blip r:embed="rId10"/>
                      <a:stretch>
                        <a:fillRect/>
                      </a:stretch>
                    </p:blipFill>
                    <p:spPr>
                      <a:xfrm>
                        <a:off x="1588" y="1588"/>
                        <a:ext cx="1227" cy="1588"/>
                      </a:xfrm>
                      <a:prstGeom prst="rect">
                        <a:avLst/>
                      </a:prstGeom>
                    </p:spPr>
                  </p:pic>
                </p:oleObj>
              </mc:Fallback>
            </mc:AlternateContent>
          </a:graphicData>
        </a:graphic>
      </p:graphicFrame>
      <p:sp>
        <p:nvSpPr>
          <p:cNvPr id="2" name="角丸四角形 1">
            <a:extLst>
              <a:ext uri="{FF2B5EF4-FFF2-40B4-BE49-F238E27FC236}">
                <a16:creationId xmlns:a16="http://schemas.microsoft.com/office/drawing/2014/main" id="{3AC2D241-C39D-AA11-5E21-E9DECFC095B5}"/>
              </a:ext>
            </a:extLst>
          </p:cNvPr>
          <p:cNvSpPr/>
          <p:nvPr userDrawn="1"/>
        </p:nvSpPr>
        <p:spPr>
          <a:xfrm>
            <a:off x="10143913" y="226800"/>
            <a:ext cx="1833164" cy="324000"/>
          </a:xfrm>
          <a:prstGeom prst="roundRect">
            <a:avLst>
              <a:gd name="adj" fmla="val 9836"/>
            </a:avLst>
          </a:prstGeom>
          <a:noFill/>
          <a:ln w="6350" cap="flat" cmpd="sng" algn="ctr">
            <a:solidFill>
              <a:srgbClr val="CCCCCC">
                <a:lumMod val="90000"/>
              </a:srgbClr>
            </a:solidFill>
            <a:prstDash val="solid"/>
          </a:ln>
          <a:effectLst/>
        </p:spPr>
        <p:txBody>
          <a:bodyPr wrap="none" lIns="144000" tIns="90000" rIns="108000" bIns="72000" rtlCol="0" anchor="ctr">
            <a:no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ja-JP" altLang="en-US" sz="950" b="1" i="0" u="none" strike="noStrike" kern="0" cap="none" spc="300" normalizeH="0" baseline="0" noProof="0">
                <a:ln>
                  <a:noFill/>
                </a:ln>
                <a:solidFill>
                  <a:srgbClr val="CCCCCC">
                    <a:lumMod val="90000"/>
                  </a:srgbClr>
                </a:solidFill>
                <a:effectLst/>
                <a:uLnTx/>
                <a:uFillTx/>
                <a:latin typeface="Meiryo" panose="020B0604030504040204" pitchFamily="34" charset="-128"/>
                <a:ea typeface="メイリオ" panose="020B0604030504040204" pitchFamily="34" charset="-128"/>
                <a:cs typeface="メイリオ" pitchFamily="50" charset="-128"/>
              </a:rPr>
              <a:t>広告</a:t>
            </a:r>
            <a:r>
              <a:rPr kumimoji="0" lang="ja-JP" altLang="en-US" sz="950" b="1" i="0" u="none" strike="noStrike" kern="0" cap="none" spc="0" normalizeH="0" baseline="0" noProof="0">
                <a:ln>
                  <a:noFill/>
                </a:ln>
                <a:solidFill>
                  <a:srgbClr val="CCCCCC">
                    <a:lumMod val="90000"/>
                  </a:srgbClr>
                </a:solidFill>
                <a:effectLst/>
                <a:uLnTx/>
                <a:uFillTx/>
                <a:latin typeface="Meiryo" panose="020B0604030504040204" pitchFamily="34" charset="-128"/>
                <a:ea typeface="メイリオ" panose="020B0604030504040204" pitchFamily="34" charset="-128"/>
                <a:cs typeface="メイリオ" pitchFamily="50" charset="-128"/>
              </a:rPr>
              <a:t>主・</a:t>
            </a:r>
            <a:r>
              <a:rPr kumimoji="0" lang="ja-JP" altLang="en-US" sz="950" b="1" i="0" u="none" strike="noStrike" kern="0" cap="none" spc="300" normalizeH="0" baseline="0" noProof="0">
                <a:ln>
                  <a:noFill/>
                </a:ln>
                <a:solidFill>
                  <a:srgbClr val="CCCCCC">
                    <a:lumMod val="90000"/>
                  </a:srgbClr>
                </a:solidFill>
                <a:effectLst/>
                <a:uLnTx/>
                <a:uFillTx/>
                <a:latin typeface="Meiryo" panose="020B0604030504040204" pitchFamily="34" charset="-128"/>
                <a:ea typeface="メイリオ" panose="020B0604030504040204" pitchFamily="34" charset="-128"/>
                <a:cs typeface="メイリオ" pitchFamily="50" charset="-128"/>
              </a:rPr>
              <a:t>代理店限定</a:t>
            </a:r>
          </a:p>
        </p:txBody>
      </p:sp>
    </p:spTree>
    <p:extLst>
      <p:ext uri="{BB962C8B-B14F-4D97-AF65-F5344CB8AC3E}">
        <p14:creationId xmlns:p14="http://schemas.microsoft.com/office/powerpoint/2010/main" val="1509763276"/>
      </p:ext>
    </p:extLst>
  </p:cSld>
  <p:clrMap bg1="lt1" tx1="dk1" bg2="lt2" tx2="dk2" accent1="accent1" accent2="accent2" accent3="accent3" accent4="accent4" accent5="accent5" accent6="accent6" hlink="hlink" folHlink="folHlink"/>
  <p:sldLayoutIdLst>
    <p:sldLayoutId id="2147483684" r:id="rId1"/>
    <p:sldLayoutId id="2147483685" r:id="rId2"/>
    <p:sldLayoutId id="2147483686" r:id="rId3"/>
    <p:sldLayoutId id="2147483687" r:id="rId4"/>
    <p:sldLayoutId id="2147483688" r:id="rId5"/>
    <p:sldLayoutId id="2147483689" r:id="rId6"/>
  </p:sldLayoutIdLst>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68" userDrawn="1">
          <p15:clr>
            <a:srgbClr val="F26B43"/>
          </p15:clr>
        </p15:guide>
        <p15:guide id="2" pos="370" userDrawn="1">
          <p15:clr>
            <a:srgbClr val="F26B43"/>
          </p15:clr>
        </p15:guide>
        <p15:guide id="3" pos="7310" userDrawn="1">
          <p15:clr>
            <a:srgbClr val="F26B43"/>
          </p15:clr>
        </p15:guide>
        <p15:guide id="4" orient="horz" pos="3952" userDrawn="1">
          <p15:clr>
            <a:srgbClr val="F26B43"/>
          </p15:clr>
        </p15:guide>
        <p15:guide id="5" pos="3840" userDrawn="1">
          <p15:clr>
            <a:srgbClr val="5ACBF0"/>
          </p15:clr>
        </p15:guide>
        <p15:guide id="6" orient="horz" pos="2160" userDrawn="1">
          <p15:clr>
            <a:srgbClr val="5ACBF0"/>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graphicFrame>
        <p:nvGraphicFramePr>
          <p:cNvPr id="3" name="think-cell data - do not delete" hidden="1">
            <a:extLst>
              <a:ext uri="{FF2B5EF4-FFF2-40B4-BE49-F238E27FC236}">
                <a16:creationId xmlns:a16="http://schemas.microsoft.com/office/drawing/2014/main" id="{B77668A6-A60D-7DD9-A9AE-DAEC49DC115E}"/>
              </a:ext>
            </a:extLst>
          </p:cNvPr>
          <p:cNvGraphicFramePr>
            <a:graphicFrameLocks noChangeAspect="1"/>
          </p:cNvGraphicFramePr>
          <p:nvPr userDrawn="1">
            <p:custDataLst>
              <p:tags r:id="rId9"/>
            </p:custDataLst>
            <p:extLst>
              <p:ext uri="{D42A27DB-BD31-4B8C-83A1-F6EECF244321}">
                <p14:modId xmlns:p14="http://schemas.microsoft.com/office/powerpoint/2010/main" val="2634398599"/>
              </p:ext>
            </p:extLst>
          </p:nvPr>
        </p:nvGraphicFramePr>
        <p:xfrm>
          <a:off x="1588" y="1588"/>
          <a:ext cx="1227" cy="1588"/>
        </p:xfrm>
        <a:graphic>
          <a:graphicData uri="http://schemas.openxmlformats.org/presentationml/2006/ole">
            <mc:AlternateContent xmlns:mc="http://schemas.openxmlformats.org/markup-compatibility/2006">
              <mc:Choice xmlns:v="urn:schemas-microsoft-com:vml" Requires="v">
                <p:oleObj name="think-cellスライド" r:id="rId10" imgW="7772400" imgH="10058400" progId="TCLayout.ActiveDocument.1">
                  <p:embed/>
                </p:oleObj>
              </mc:Choice>
              <mc:Fallback>
                <p:oleObj name="think-cellスライド" r:id="rId10" imgW="7772400" imgH="10058400" progId="TCLayout.ActiveDocument.1">
                  <p:embed/>
                  <p:pic>
                    <p:nvPicPr>
                      <p:cNvPr id="3" name="think-cell data - do not delete" hidden="1">
                        <a:extLst>
                          <a:ext uri="{FF2B5EF4-FFF2-40B4-BE49-F238E27FC236}">
                            <a16:creationId xmlns:a16="http://schemas.microsoft.com/office/drawing/2014/main" id="{B77668A6-A60D-7DD9-A9AE-DAEC49DC115E}"/>
                          </a:ext>
                        </a:extLst>
                      </p:cNvPr>
                      <p:cNvPicPr/>
                      <p:nvPr/>
                    </p:nvPicPr>
                    <p:blipFill>
                      <a:blip r:embed="rId11"/>
                      <a:stretch>
                        <a:fillRect/>
                      </a:stretch>
                    </p:blipFill>
                    <p:spPr>
                      <a:xfrm>
                        <a:off x="1588" y="1588"/>
                        <a:ext cx="1227" cy="1588"/>
                      </a:xfrm>
                      <a:prstGeom prst="rect">
                        <a:avLst/>
                      </a:prstGeom>
                    </p:spPr>
                  </p:pic>
                </p:oleObj>
              </mc:Fallback>
            </mc:AlternateContent>
          </a:graphicData>
        </a:graphic>
      </p:graphicFrame>
      <p:sp>
        <p:nvSpPr>
          <p:cNvPr id="2" name="角丸四角形 1">
            <a:extLst>
              <a:ext uri="{FF2B5EF4-FFF2-40B4-BE49-F238E27FC236}">
                <a16:creationId xmlns:a16="http://schemas.microsoft.com/office/drawing/2014/main" id="{D971B38B-A59C-FCBD-F26A-C9389F670A63}"/>
              </a:ext>
            </a:extLst>
          </p:cNvPr>
          <p:cNvSpPr/>
          <p:nvPr userDrawn="1"/>
        </p:nvSpPr>
        <p:spPr>
          <a:xfrm>
            <a:off x="10143913" y="226800"/>
            <a:ext cx="1833164" cy="324000"/>
          </a:xfrm>
          <a:prstGeom prst="roundRect">
            <a:avLst>
              <a:gd name="adj" fmla="val 9836"/>
            </a:avLst>
          </a:prstGeom>
          <a:noFill/>
          <a:ln w="6350" cap="flat" cmpd="sng" algn="ctr">
            <a:solidFill>
              <a:srgbClr val="CCCCCC">
                <a:lumMod val="90000"/>
              </a:srgbClr>
            </a:solidFill>
            <a:prstDash val="solid"/>
          </a:ln>
          <a:effectLst/>
        </p:spPr>
        <p:txBody>
          <a:bodyPr wrap="none" lIns="144000" tIns="90000" rIns="108000" bIns="72000" rtlCol="0" anchor="ctr">
            <a:no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ja-JP" altLang="en-US" sz="950" b="1" i="0" u="none" strike="noStrike" kern="0" cap="none" spc="0" normalizeH="0" baseline="0" noProof="0">
                <a:ln>
                  <a:noFill/>
                </a:ln>
                <a:solidFill>
                  <a:srgbClr val="CCCCCC">
                    <a:lumMod val="90000"/>
                  </a:srgbClr>
                </a:solidFill>
                <a:effectLst/>
                <a:uLnTx/>
                <a:uFillTx/>
                <a:latin typeface="Meiryo" panose="020B0604030504040204" pitchFamily="34" charset="-128"/>
                <a:ea typeface="メイリオ" panose="020B0604030504040204" pitchFamily="34" charset="-128"/>
                <a:cs typeface="メイリオ" pitchFamily="50" charset="-128"/>
              </a:rPr>
              <a:t>社外秘</a:t>
            </a:r>
            <a:r>
              <a:rPr kumimoji="0" lang="en-US" altLang="ja-JP" sz="950" b="1" i="0" u="none" strike="noStrike" kern="0" cap="none" spc="0" normalizeH="0" baseline="0" noProof="0" dirty="0">
                <a:ln>
                  <a:noFill/>
                </a:ln>
                <a:solidFill>
                  <a:srgbClr val="CCCCCC">
                    <a:lumMod val="90000"/>
                  </a:srgbClr>
                </a:solidFill>
                <a:effectLst/>
                <a:uLnTx/>
                <a:uFillTx/>
                <a:latin typeface="Meiryo" panose="020B0604030504040204" pitchFamily="34" charset="-128"/>
                <a:ea typeface="メイリオ" panose="020B0604030504040204" pitchFamily="34" charset="-128"/>
                <a:cs typeface="メイリオ" pitchFamily="50" charset="-128"/>
              </a:rPr>
              <a:t> / Internal Use Only</a:t>
            </a:r>
            <a:endParaRPr kumimoji="0" lang="ja-JP" altLang="en-US" sz="950" b="1" i="0" u="none" strike="noStrike" kern="0" cap="none" spc="0" normalizeH="0" baseline="0" noProof="0">
              <a:ln>
                <a:noFill/>
              </a:ln>
              <a:solidFill>
                <a:srgbClr val="CCCCCC">
                  <a:lumMod val="90000"/>
                </a:srgbClr>
              </a:solidFill>
              <a:effectLst/>
              <a:uLnTx/>
              <a:uFillTx/>
              <a:latin typeface="Meiryo" panose="020B0604030504040204" pitchFamily="34" charset="-128"/>
              <a:ea typeface="メイリオ" panose="020B0604030504040204" pitchFamily="34" charset="-128"/>
              <a:cs typeface="メイリオ" pitchFamily="50" charset="-128"/>
            </a:endParaRPr>
          </a:p>
        </p:txBody>
      </p:sp>
    </p:spTree>
    <p:extLst>
      <p:ext uri="{BB962C8B-B14F-4D97-AF65-F5344CB8AC3E}">
        <p14:creationId xmlns:p14="http://schemas.microsoft.com/office/powerpoint/2010/main" val="2503088918"/>
      </p:ext>
    </p:extLst>
  </p:cSld>
  <p:clrMap bg1="lt1" tx1="dk1" bg2="lt2" tx2="dk2" accent1="accent1" accent2="accent2" accent3="accent3" accent4="accent4" accent5="accent5" accent6="accent6" hlink="hlink" folHlink="folHlink"/>
  <p:sldLayoutIdLst>
    <p:sldLayoutId id="2147483691" r:id="rId1"/>
    <p:sldLayoutId id="2147483692" r:id="rId2"/>
    <p:sldLayoutId id="2147483693" r:id="rId3"/>
    <p:sldLayoutId id="2147483694" r:id="rId4"/>
    <p:sldLayoutId id="2147483695" r:id="rId5"/>
    <p:sldLayoutId id="2147483696" r:id="rId6"/>
    <p:sldLayoutId id="2147483697" r:id="rId7"/>
  </p:sldLayoutIdLst>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952" userDrawn="1">
          <p15:clr>
            <a:srgbClr val="F26B43"/>
          </p15:clr>
        </p15:guide>
        <p15:guide id="2" pos="370" userDrawn="1">
          <p15:clr>
            <a:srgbClr val="F26B43"/>
          </p15:clr>
        </p15:guide>
        <p15:guide id="3" orient="horz" pos="368" userDrawn="1">
          <p15:clr>
            <a:srgbClr val="F26B43"/>
          </p15:clr>
        </p15:guide>
        <p15:guide id="4" pos="7310" userDrawn="1">
          <p15:clr>
            <a:srgbClr val="F26B43"/>
          </p15:clr>
        </p15:guide>
        <p15:guide id="5" pos="3840" userDrawn="1">
          <p15:clr>
            <a:srgbClr val="5ACBF0"/>
          </p15:clr>
        </p15:guide>
        <p15:guide id="6" orient="horz" pos="2160" userDrawn="1">
          <p15:clr>
            <a:srgbClr val="5ACBF0"/>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9.xml"/></Relationships>
</file>

<file path=ppt/slides/_rels/slide10.xml.rels><?xml version="1.0" encoding="UTF-8" standalone="yes"?>
<Relationships xmlns="http://schemas.openxmlformats.org/package/2006/relationships"><Relationship Id="rId8" Type="http://schemas.openxmlformats.org/officeDocument/2006/relationships/image" Target="../media/image39.png"/><Relationship Id="rId3" Type="http://schemas.openxmlformats.org/officeDocument/2006/relationships/diagramLayout" Target="../diagrams/layout1.xml"/><Relationship Id="rId7" Type="http://schemas.openxmlformats.org/officeDocument/2006/relationships/image" Target="../media/image38.jpeg"/><Relationship Id="rId2" Type="http://schemas.openxmlformats.org/officeDocument/2006/relationships/diagramData" Target="../diagrams/data1.xml"/><Relationship Id="rId1" Type="http://schemas.openxmlformats.org/officeDocument/2006/relationships/slideLayout" Target="../slideLayouts/slideLayout1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11.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41.png"/><Relationship Id="rId1" Type="http://schemas.openxmlformats.org/officeDocument/2006/relationships/slideLayout" Target="../slideLayouts/slideLayout12.xml"/><Relationship Id="rId6" Type="http://schemas.openxmlformats.org/officeDocument/2006/relationships/image" Target="../media/image45.png"/><Relationship Id="rId5" Type="http://schemas.openxmlformats.org/officeDocument/2006/relationships/image" Target="../media/image44.png"/><Relationship Id="rId4" Type="http://schemas.openxmlformats.org/officeDocument/2006/relationships/image" Target="../media/image43.svg"/></Relationships>
</file>

<file path=ppt/slides/_rels/slide14.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chart" Target="../charts/chart3.xml"/><Relationship Id="rId1" Type="http://schemas.openxmlformats.org/officeDocument/2006/relationships/slideLayout" Target="../slideLayouts/slideLayout12.xml"/><Relationship Id="rId6" Type="http://schemas.openxmlformats.org/officeDocument/2006/relationships/image" Target="../media/image48.png"/><Relationship Id="rId5" Type="http://schemas.openxmlformats.org/officeDocument/2006/relationships/image" Target="../media/image47.png"/><Relationship Id="rId4" Type="http://schemas.openxmlformats.org/officeDocument/2006/relationships/image" Target="../media/image46.png"/></Relationships>
</file>

<file path=ppt/slides/_rels/slide15.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image" Target="../media/image49.png"/><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image" Target="../media/image25.png"/><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8.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11.xml"/></Relationships>
</file>

<file path=ppt/slides/_rels/slide19.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0.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image" Target="../media/image52.png"/><Relationship Id="rId1" Type="http://schemas.openxmlformats.org/officeDocument/2006/relationships/slideLayout" Target="../slideLayouts/slideLayout11.xml"/><Relationship Id="rId4" Type="http://schemas.openxmlformats.org/officeDocument/2006/relationships/image" Target="../media/image54.png"/></Relationships>
</file>

<file path=ppt/slides/_rels/slide21.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image" Target="../media/image55.png"/><Relationship Id="rId1" Type="http://schemas.openxmlformats.org/officeDocument/2006/relationships/slideLayout" Target="../slideLayouts/slideLayout11.xml"/><Relationship Id="rId5" Type="http://schemas.openxmlformats.org/officeDocument/2006/relationships/image" Target="../media/image53.png"/><Relationship Id="rId4" Type="http://schemas.openxmlformats.org/officeDocument/2006/relationships/image" Target="../media/image57.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3.xml.rels><?xml version="1.0" encoding="UTF-8" standalone="yes"?>
<Relationships xmlns="http://schemas.openxmlformats.org/package/2006/relationships"><Relationship Id="rId3" Type="http://schemas.openxmlformats.org/officeDocument/2006/relationships/image" Target="../media/image59.jpg"/><Relationship Id="rId7" Type="http://schemas.openxmlformats.org/officeDocument/2006/relationships/image" Target="../media/image63.jpg"/><Relationship Id="rId2" Type="http://schemas.openxmlformats.org/officeDocument/2006/relationships/image" Target="../media/image58.jpg"/><Relationship Id="rId1" Type="http://schemas.openxmlformats.org/officeDocument/2006/relationships/slideLayout" Target="../slideLayouts/slideLayout11.xml"/><Relationship Id="rId6" Type="http://schemas.openxmlformats.org/officeDocument/2006/relationships/image" Target="../media/image62.jpg"/><Relationship Id="rId5" Type="http://schemas.openxmlformats.org/officeDocument/2006/relationships/image" Target="../media/image61.jpg"/><Relationship Id="rId4" Type="http://schemas.openxmlformats.org/officeDocument/2006/relationships/image" Target="../media/image60.jpg"/></Relationships>
</file>

<file path=ppt/slides/_rels/slide24.xml.rels><?xml version="1.0" encoding="UTF-8" standalone="yes"?>
<Relationships xmlns="http://schemas.openxmlformats.org/package/2006/relationships"><Relationship Id="rId8" Type="http://schemas.openxmlformats.org/officeDocument/2006/relationships/image" Target="../media/image68.png"/><Relationship Id="rId13" Type="http://schemas.openxmlformats.org/officeDocument/2006/relationships/image" Target="../media/image72.png"/><Relationship Id="rId3" Type="http://schemas.openxmlformats.org/officeDocument/2006/relationships/image" Target="../media/image65.png"/><Relationship Id="rId7" Type="http://schemas.openxmlformats.org/officeDocument/2006/relationships/image" Target="../media/image67.png"/><Relationship Id="rId12" Type="http://schemas.openxmlformats.org/officeDocument/2006/relationships/image" Target="../media/image71.png"/><Relationship Id="rId2" Type="http://schemas.openxmlformats.org/officeDocument/2006/relationships/image" Target="../media/image64.png"/><Relationship Id="rId1" Type="http://schemas.openxmlformats.org/officeDocument/2006/relationships/slideLayout" Target="../slideLayouts/slideLayout12.xml"/><Relationship Id="rId6" Type="http://schemas.openxmlformats.org/officeDocument/2006/relationships/image" Target="../media/image45.png"/><Relationship Id="rId11" Type="http://schemas.microsoft.com/office/2007/relationships/hdphoto" Target="../media/hdphoto1.wdp"/><Relationship Id="rId5" Type="http://schemas.openxmlformats.org/officeDocument/2006/relationships/image" Target="../media/image66.png"/><Relationship Id="rId10" Type="http://schemas.openxmlformats.org/officeDocument/2006/relationships/image" Target="../media/image70.png"/><Relationship Id="rId4" Type="http://schemas.openxmlformats.org/officeDocument/2006/relationships/hyperlink" Target="https://portal.yadui.business.yahoo.co.jp/agencyportal/888262/" TargetMode="External"/><Relationship Id="rId9" Type="http://schemas.openxmlformats.org/officeDocument/2006/relationships/image" Target="../media/image69.png"/></Relationships>
</file>

<file path=ppt/slides/_rels/slide25.xml.rels><?xml version="1.0" encoding="UTF-8" standalone="yes"?>
<Relationships xmlns="http://schemas.openxmlformats.org/package/2006/relationships"><Relationship Id="rId8" Type="http://schemas.openxmlformats.org/officeDocument/2006/relationships/image" Target="../media/image79.png"/><Relationship Id="rId3" Type="http://schemas.openxmlformats.org/officeDocument/2006/relationships/image" Target="../media/image74.svg"/><Relationship Id="rId7" Type="http://schemas.openxmlformats.org/officeDocument/2006/relationships/image" Target="../media/image78.svg"/><Relationship Id="rId2" Type="http://schemas.openxmlformats.org/officeDocument/2006/relationships/image" Target="../media/image73.png"/><Relationship Id="rId1" Type="http://schemas.openxmlformats.org/officeDocument/2006/relationships/slideLayout" Target="../slideLayouts/slideLayout12.xml"/><Relationship Id="rId6" Type="http://schemas.openxmlformats.org/officeDocument/2006/relationships/image" Target="../media/image77.png"/><Relationship Id="rId11" Type="http://schemas.openxmlformats.org/officeDocument/2006/relationships/image" Target="../media/image82.png"/><Relationship Id="rId5" Type="http://schemas.openxmlformats.org/officeDocument/2006/relationships/image" Target="../media/image76.svg"/><Relationship Id="rId10" Type="http://schemas.openxmlformats.org/officeDocument/2006/relationships/image" Target="../media/image81.jpeg"/><Relationship Id="rId4" Type="http://schemas.openxmlformats.org/officeDocument/2006/relationships/image" Target="../media/image75.png"/><Relationship Id="rId9" Type="http://schemas.openxmlformats.org/officeDocument/2006/relationships/image" Target="../media/image80.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7.xml.rels><?xml version="1.0" encoding="UTF-8" standalone="yes"?>
<Relationships xmlns="http://schemas.openxmlformats.org/package/2006/relationships"><Relationship Id="rId3" Type="http://schemas.openxmlformats.org/officeDocument/2006/relationships/image" Target="../media/image83.png"/><Relationship Id="rId2" Type="http://schemas.openxmlformats.org/officeDocument/2006/relationships/notesSlide" Target="../notesSlides/notesSlide2.xml"/><Relationship Id="rId1" Type="http://schemas.openxmlformats.org/officeDocument/2006/relationships/slideLayout" Target="../slideLayouts/slideLayout12.xml"/><Relationship Id="rId4" Type="http://schemas.openxmlformats.org/officeDocument/2006/relationships/image" Target="../media/image84.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9.xml.rels><?xml version="1.0" encoding="UTF-8" standalone="yes"?>
<Relationships xmlns="http://schemas.openxmlformats.org/package/2006/relationships"><Relationship Id="rId2" Type="http://schemas.openxmlformats.org/officeDocument/2006/relationships/image" Target="../media/image85.png"/><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0.xml.rels><?xml version="1.0" encoding="UTF-8" standalone="yes"?>
<Relationships xmlns="http://schemas.openxmlformats.org/package/2006/relationships"><Relationship Id="rId3" Type="http://schemas.openxmlformats.org/officeDocument/2006/relationships/image" Target="../media/image87.png"/><Relationship Id="rId2" Type="http://schemas.openxmlformats.org/officeDocument/2006/relationships/image" Target="../media/image86.png"/><Relationship Id="rId1" Type="http://schemas.openxmlformats.org/officeDocument/2006/relationships/slideLayout" Target="../slideLayouts/slideLayout12.xml"/><Relationship Id="rId4" Type="http://schemas.openxmlformats.org/officeDocument/2006/relationships/image" Target="../media/image88.png"/></Relationships>
</file>

<file path=ppt/slides/_rels/slide31.xml.rels><?xml version="1.0" encoding="UTF-8" standalone="yes"?>
<Relationships xmlns="http://schemas.openxmlformats.org/package/2006/relationships"><Relationship Id="rId3" Type="http://schemas.openxmlformats.org/officeDocument/2006/relationships/image" Target="../media/image88.png"/><Relationship Id="rId2" Type="http://schemas.openxmlformats.org/officeDocument/2006/relationships/image" Target="../media/image89.emf"/><Relationship Id="rId1" Type="http://schemas.openxmlformats.org/officeDocument/2006/relationships/slideLayout" Target="../slideLayouts/slideLayout12.xml"/></Relationships>
</file>

<file path=ppt/slides/_rels/slide32.xml.rels><?xml version="1.0" encoding="UTF-8" standalone="yes"?>
<Relationships xmlns="http://schemas.openxmlformats.org/package/2006/relationships"><Relationship Id="rId2" Type="http://schemas.openxmlformats.org/officeDocument/2006/relationships/image" Target="../media/image90.png"/><Relationship Id="rId1" Type="http://schemas.openxmlformats.org/officeDocument/2006/relationships/slideLayout" Target="../slideLayouts/slideLayout12.xml"/></Relationships>
</file>

<file path=ppt/slides/_rels/slide33.xml.rels><?xml version="1.0" encoding="UTF-8" standalone="yes"?>
<Relationships xmlns="http://schemas.openxmlformats.org/package/2006/relationships"><Relationship Id="rId3" Type="http://schemas.openxmlformats.org/officeDocument/2006/relationships/image" Target="../media/image92.png"/><Relationship Id="rId7" Type="http://schemas.openxmlformats.org/officeDocument/2006/relationships/image" Target="../media/image96.png"/><Relationship Id="rId2" Type="http://schemas.openxmlformats.org/officeDocument/2006/relationships/image" Target="../media/image91.png"/><Relationship Id="rId1" Type="http://schemas.openxmlformats.org/officeDocument/2006/relationships/slideLayout" Target="../slideLayouts/slideLayout12.xml"/><Relationship Id="rId6" Type="http://schemas.openxmlformats.org/officeDocument/2006/relationships/image" Target="../media/image95.png"/><Relationship Id="rId5" Type="http://schemas.openxmlformats.org/officeDocument/2006/relationships/image" Target="../media/image94.png"/><Relationship Id="rId4" Type="http://schemas.openxmlformats.org/officeDocument/2006/relationships/image" Target="../media/image93.png"/></Relationships>
</file>

<file path=ppt/slides/_rels/slide34.xml.rels><?xml version="1.0" encoding="UTF-8" standalone="yes"?>
<Relationships xmlns="http://schemas.openxmlformats.org/package/2006/relationships"><Relationship Id="rId3" Type="http://schemas.openxmlformats.org/officeDocument/2006/relationships/image" Target="../media/image98.png"/><Relationship Id="rId2" Type="http://schemas.openxmlformats.org/officeDocument/2006/relationships/image" Target="../media/image97.png"/><Relationship Id="rId1" Type="http://schemas.openxmlformats.org/officeDocument/2006/relationships/slideLayout" Target="../slideLayouts/slideLayout12.xml"/><Relationship Id="rId6" Type="http://schemas.openxmlformats.org/officeDocument/2006/relationships/image" Target="../media/image101.png"/><Relationship Id="rId5" Type="http://schemas.openxmlformats.org/officeDocument/2006/relationships/image" Target="../media/image100.png"/><Relationship Id="rId4" Type="http://schemas.openxmlformats.org/officeDocument/2006/relationships/image" Target="../media/image99.png"/></Relationships>
</file>

<file path=ppt/slides/_rels/slide35.xml.rels><?xml version="1.0" encoding="UTF-8" standalone="yes"?>
<Relationships xmlns="http://schemas.openxmlformats.org/package/2006/relationships"><Relationship Id="rId3" Type="http://schemas.openxmlformats.org/officeDocument/2006/relationships/image" Target="../media/image103.png"/><Relationship Id="rId2" Type="http://schemas.openxmlformats.org/officeDocument/2006/relationships/image" Target="../media/image102.emf"/><Relationship Id="rId1" Type="http://schemas.openxmlformats.org/officeDocument/2006/relationships/slideLayout" Target="../slideLayouts/slideLayout12.xml"/></Relationships>
</file>

<file path=ppt/slides/_rels/slide36.xml.rels><?xml version="1.0" encoding="UTF-8" standalone="yes"?>
<Relationships xmlns="http://schemas.openxmlformats.org/package/2006/relationships"><Relationship Id="rId3" Type="http://schemas.openxmlformats.org/officeDocument/2006/relationships/image" Target="../media/image105.png"/><Relationship Id="rId2" Type="http://schemas.openxmlformats.org/officeDocument/2006/relationships/image" Target="../media/image104.png"/><Relationship Id="rId1" Type="http://schemas.openxmlformats.org/officeDocument/2006/relationships/slideLayout" Target="../slideLayouts/slideLayout12.xml"/></Relationships>
</file>

<file path=ppt/slides/_rels/slide37.xml.rels><?xml version="1.0" encoding="UTF-8" standalone="yes"?>
<Relationships xmlns="http://schemas.openxmlformats.org/package/2006/relationships"><Relationship Id="rId3" Type="http://schemas.openxmlformats.org/officeDocument/2006/relationships/image" Target="../media/image107.png"/><Relationship Id="rId2" Type="http://schemas.openxmlformats.org/officeDocument/2006/relationships/image" Target="../media/image106.png"/><Relationship Id="rId1" Type="http://schemas.openxmlformats.org/officeDocument/2006/relationships/slideLayout" Target="../slideLayouts/slideLayout12.xml"/><Relationship Id="rId6" Type="http://schemas.openxmlformats.org/officeDocument/2006/relationships/image" Target="../media/image110.png"/><Relationship Id="rId5" Type="http://schemas.openxmlformats.org/officeDocument/2006/relationships/image" Target="../media/image109.png"/><Relationship Id="rId4" Type="http://schemas.openxmlformats.org/officeDocument/2006/relationships/image" Target="../media/image108.png"/></Relationships>
</file>

<file path=ppt/slides/_rels/slide38.xml.rels><?xml version="1.0" encoding="UTF-8" standalone="yes"?>
<Relationships xmlns="http://schemas.openxmlformats.org/package/2006/relationships"><Relationship Id="rId3" Type="http://schemas.openxmlformats.org/officeDocument/2006/relationships/image" Target="../media/image112.PNG"/><Relationship Id="rId2" Type="http://schemas.openxmlformats.org/officeDocument/2006/relationships/image" Target="../media/image111.PNG"/><Relationship Id="rId1" Type="http://schemas.openxmlformats.org/officeDocument/2006/relationships/slideLayout" Target="../slideLayouts/slideLayout12.xml"/><Relationship Id="rId5" Type="http://schemas.openxmlformats.org/officeDocument/2006/relationships/image" Target="../media/image114.png"/><Relationship Id="rId4" Type="http://schemas.openxmlformats.org/officeDocument/2006/relationships/image" Target="../media/image113.jpeg"/></Relationships>
</file>

<file path=ppt/slides/_rels/slide39.xml.rels><?xml version="1.0" encoding="UTF-8" standalone="yes"?>
<Relationships xmlns="http://schemas.openxmlformats.org/package/2006/relationships"><Relationship Id="rId3" Type="http://schemas.openxmlformats.org/officeDocument/2006/relationships/image" Target="../media/image116.png"/><Relationship Id="rId2" Type="http://schemas.openxmlformats.org/officeDocument/2006/relationships/image" Target="../media/image115.png"/><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12.xml"/></Relationships>
</file>

<file path=ppt/slides/_rels/slide40.xml.rels><?xml version="1.0" encoding="UTF-8" standalone="yes"?>
<Relationships xmlns="http://schemas.openxmlformats.org/package/2006/relationships"><Relationship Id="rId3" Type="http://schemas.openxmlformats.org/officeDocument/2006/relationships/image" Target="../media/image118.png"/><Relationship Id="rId2" Type="http://schemas.openxmlformats.org/officeDocument/2006/relationships/image" Target="../media/image117.png"/><Relationship Id="rId1" Type="http://schemas.openxmlformats.org/officeDocument/2006/relationships/slideLayout" Target="../slideLayouts/slideLayout12.xml"/></Relationships>
</file>

<file path=ppt/slides/_rels/slide41.xml.rels><?xml version="1.0" encoding="UTF-8" standalone="yes"?>
<Relationships xmlns="http://schemas.openxmlformats.org/package/2006/relationships"><Relationship Id="rId3" Type="http://schemas.openxmlformats.org/officeDocument/2006/relationships/image" Target="../media/image119.png"/><Relationship Id="rId2" Type="http://schemas.openxmlformats.org/officeDocument/2006/relationships/hyperlink" Target="https://ads-help.yahoo-net.jp/s/article/H000051450?language=ja" TargetMode="External"/><Relationship Id="rId1" Type="http://schemas.openxmlformats.org/officeDocument/2006/relationships/slideLayout" Target="../slideLayouts/slideLayout1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5.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chart" Target="../charts/chart1.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9.xml.rels><?xml version="1.0" encoding="UTF-8" standalone="yes"?>
<Relationships xmlns="http://schemas.openxmlformats.org/package/2006/relationships"><Relationship Id="rId8" Type="http://schemas.openxmlformats.org/officeDocument/2006/relationships/image" Target="../media/image32.png"/><Relationship Id="rId13" Type="http://schemas.openxmlformats.org/officeDocument/2006/relationships/image" Target="../media/image37.png"/><Relationship Id="rId3" Type="http://schemas.openxmlformats.org/officeDocument/2006/relationships/image" Target="../media/image27.png"/><Relationship Id="rId7" Type="http://schemas.openxmlformats.org/officeDocument/2006/relationships/image" Target="../media/image31.png"/><Relationship Id="rId12" Type="http://schemas.openxmlformats.org/officeDocument/2006/relationships/image" Target="../media/image36.png"/><Relationship Id="rId2" Type="http://schemas.openxmlformats.org/officeDocument/2006/relationships/image" Target="../media/image26.png"/><Relationship Id="rId1" Type="http://schemas.openxmlformats.org/officeDocument/2006/relationships/slideLayout" Target="../slideLayouts/slideLayout12.xml"/><Relationship Id="rId6" Type="http://schemas.openxmlformats.org/officeDocument/2006/relationships/image" Target="../media/image30.png"/><Relationship Id="rId11" Type="http://schemas.openxmlformats.org/officeDocument/2006/relationships/image" Target="../media/image35.png"/><Relationship Id="rId5" Type="http://schemas.openxmlformats.org/officeDocument/2006/relationships/image" Target="../media/image29.png"/><Relationship Id="rId10" Type="http://schemas.openxmlformats.org/officeDocument/2006/relationships/image" Target="../media/image34.png"/><Relationship Id="rId4" Type="http://schemas.openxmlformats.org/officeDocument/2006/relationships/image" Target="../media/image28.png"/><Relationship Id="rId9" Type="http://schemas.openxmlformats.org/officeDocument/2006/relationships/image" Target="../media/image3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テキスト プレースホルダー 5">
            <a:extLst>
              <a:ext uri="{FF2B5EF4-FFF2-40B4-BE49-F238E27FC236}">
                <a16:creationId xmlns:a16="http://schemas.microsoft.com/office/drawing/2014/main" id="{9941C0A3-571E-8015-F1A7-BA7FD150852E}"/>
              </a:ext>
            </a:extLst>
          </p:cNvPr>
          <p:cNvSpPr>
            <a:spLocks noGrp="1" noChangeArrowheads="1"/>
          </p:cNvSpPr>
          <p:nvPr>
            <p:ph type="body"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t" anchorCtr="0" compatLnSpc="1">
            <a:prstTxWarp prst="textNoShape">
              <a:avLst/>
            </a:prstTxWarp>
          </a:bodyPr>
          <a:lstStyle/>
          <a:p>
            <a:pPr eaLnBrk="1" hangingPunct="1">
              <a:lnSpc>
                <a:spcPct val="120000"/>
              </a:lnSpc>
            </a:pPr>
            <a:r>
              <a:rPr lang="en-US" altLang="ja-JP" sz="4000" dirty="0">
                <a:latin typeface="+mj-ea"/>
                <a:ea typeface="+mj-ea"/>
              </a:rPr>
              <a:t>Yahoo! JAPAN</a:t>
            </a:r>
            <a:br>
              <a:rPr lang="en-US" altLang="ja-JP" sz="4000" dirty="0">
                <a:latin typeface="+mj-ea"/>
                <a:ea typeface="+mj-ea"/>
              </a:rPr>
            </a:br>
            <a:r>
              <a:rPr lang="ja-JP" altLang="en-US" sz="4000" dirty="0">
                <a:latin typeface="+mj-ea"/>
                <a:ea typeface="+mj-ea"/>
              </a:rPr>
              <a:t>トップページ　トピックス</a:t>
            </a:r>
            <a:r>
              <a:rPr lang="en-US" altLang="ja-JP" sz="4000" dirty="0">
                <a:latin typeface="+mj-ea"/>
                <a:ea typeface="+mj-ea"/>
              </a:rPr>
              <a:t>PR</a:t>
            </a:r>
            <a:r>
              <a:rPr lang="ja-JP" altLang="en-US" sz="4000" dirty="0">
                <a:latin typeface="+mj-ea"/>
                <a:ea typeface="+mj-ea"/>
              </a:rPr>
              <a:t>　</a:t>
            </a:r>
            <a:r>
              <a:rPr lang="en-US" altLang="ja-JP" sz="4000" dirty="0">
                <a:latin typeface="+mj-ea"/>
                <a:ea typeface="+mj-ea"/>
              </a:rPr>
              <a:t>SP</a:t>
            </a:r>
            <a:br>
              <a:rPr lang="en-US" altLang="ja-JP" sz="4000" dirty="0">
                <a:latin typeface="+mj-ea"/>
                <a:ea typeface="+mj-ea"/>
              </a:rPr>
            </a:br>
            <a:r>
              <a:rPr lang="ja-JP" altLang="en-US" sz="4000" dirty="0">
                <a:latin typeface="+mj-ea"/>
                <a:ea typeface="+mj-ea"/>
              </a:rPr>
              <a:t>販促資料　</a:t>
            </a:r>
            <a:endParaRPr lang="en-US" altLang="ja-JP" dirty="0">
              <a:latin typeface="メイリオ" panose="020B0604030504040204" pitchFamily="34" charset="-128"/>
              <a:ea typeface="メイリオ" panose="020B0604030504040204" pitchFamily="34" charset="-128"/>
            </a:endParaRPr>
          </a:p>
        </p:txBody>
      </p:sp>
      <p:sp>
        <p:nvSpPr>
          <p:cNvPr id="10243" name="テキスト プレースホルダー 6">
            <a:extLst>
              <a:ext uri="{FF2B5EF4-FFF2-40B4-BE49-F238E27FC236}">
                <a16:creationId xmlns:a16="http://schemas.microsoft.com/office/drawing/2014/main" id="{3D85EFA8-7C57-5851-ACF9-310414B31A82}"/>
              </a:ext>
            </a:extLst>
          </p:cNvPr>
          <p:cNvSpPr>
            <a:spLocks noGrp="1" noChangeArrowheads="1"/>
          </p:cNvSpPr>
          <p:nvPr>
            <p:ph type="body"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Ctr="0" compatLnSpc="1">
            <a:prstTxWarp prst="textNoShape">
              <a:avLst/>
            </a:prstTxWarp>
          </a:bodyPr>
          <a:lstStyle/>
          <a:p>
            <a:pPr eaLnBrk="1" hangingPunct="1"/>
            <a:r>
              <a:rPr lang="en-US" altLang="ja-JP" dirty="0">
                <a:latin typeface="メイリオ" panose="020B0604030504040204" pitchFamily="34" charset="-128"/>
                <a:ea typeface="メイリオ" panose="020B0604030504040204" pitchFamily="34" charset="-128"/>
              </a:rPr>
              <a:t>2025/7/16</a:t>
            </a:r>
          </a:p>
        </p:txBody>
      </p:sp>
      <p:sp>
        <p:nvSpPr>
          <p:cNvPr id="10241" name="テキスト プレースホルダー 4">
            <a:extLst>
              <a:ext uri="{FF2B5EF4-FFF2-40B4-BE49-F238E27FC236}">
                <a16:creationId xmlns:a16="http://schemas.microsoft.com/office/drawing/2014/main" id="{2385609C-6A75-C700-DE67-38D7C4A93406}"/>
              </a:ext>
            </a:extLst>
          </p:cNvPr>
          <p:cNvSpPr>
            <a:spLocks noGrp="1" noChangeArrowheads="1"/>
          </p:cNvSpPr>
          <p:nvPr>
            <p:ph type="body" sz="quarter" idx="12"/>
          </p:nvPr>
        </p:nvSpPr>
        <p:spPr bwMode="auto">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Ctr="0" compatLnSpc="1">
            <a:prstTxWarp prst="textNoShape">
              <a:avLst/>
            </a:prstTxWarp>
          </a:bodyPr>
          <a:lstStyle/>
          <a:p>
            <a:pPr eaLnBrk="1" hangingPunct="1">
              <a:spcBef>
                <a:spcPct val="0"/>
              </a:spcBef>
            </a:pPr>
            <a:r>
              <a:rPr lang="en-US" altLang="ja-JP" dirty="0">
                <a:latin typeface="メイリオ" panose="020B0604030504040204" pitchFamily="34" charset="-128"/>
                <a:ea typeface="メイリオ" panose="020B0604030504040204" pitchFamily="34" charset="-128"/>
              </a:rPr>
              <a:t>LINE</a:t>
            </a:r>
            <a:r>
              <a:rPr lang="ja-JP" altLang="en-US" dirty="0">
                <a:latin typeface="メイリオ" panose="020B0604030504040204" pitchFamily="34" charset="-128"/>
                <a:ea typeface="メイリオ" panose="020B0604030504040204" pitchFamily="34" charset="-128"/>
              </a:rPr>
              <a:t>ヤフー株式会社</a:t>
            </a:r>
          </a:p>
        </p:txBody>
      </p:sp>
      <p:sp>
        <p:nvSpPr>
          <p:cNvPr id="2" name="角丸四角形 1">
            <a:extLst>
              <a:ext uri="{FF2B5EF4-FFF2-40B4-BE49-F238E27FC236}">
                <a16:creationId xmlns:a16="http://schemas.microsoft.com/office/drawing/2014/main" id="{F154551B-3C5F-85AD-573E-7C83B193229C}"/>
              </a:ext>
            </a:extLst>
          </p:cNvPr>
          <p:cNvSpPr/>
          <p:nvPr/>
        </p:nvSpPr>
        <p:spPr>
          <a:xfrm>
            <a:off x="587375" y="1123249"/>
            <a:ext cx="3922841" cy="409694"/>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 name="テキスト ボックス 2">
            <a:extLst>
              <a:ext uri="{FF2B5EF4-FFF2-40B4-BE49-F238E27FC236}">
                <a16:creationId xmlns:a16="http://schemas.microsoft.com/office/drawing/2014/main" id="{B7B602A4-188A-A559-452B-50FAF140703D}"/>
              </a:ext>
            </a:extLst>
          </p:cNvPr>
          <p:cNvSpPr txBox="1"/>
          <p:nvPr/>
        </p:nvSpPr>
        <p:spPr>
          <a:xfrm>
            <a:off x="587375" y="1209176"/>
            <a:ext cx="3922841" cy="276999"/>
          </a:xfrm>
          <a:prstGeom prst="rect">
            <a:avLst/>
          </a:prstGeom>
          <a:noFill/>
          <a:ln>
            <a:noFill/>
          </a:ln>
        </p:spPr>
        <p:txBody>
          <a:bodyPr wrap="square">
            <a:spAutoFit/>
          </a:bodyPr>
          <a:lstStyle/>
          <a:p>
            <a:pPr algn="ctr" eaLnBrk="1" hangingPunct="1"/>
            <a:r>
              <a:rPr lang="en-US" altLang="ja-JP" sz="1200" b="1" dirty="0">
                <a:solidFill>
                  <a:schemeClr val="tx2"/>
                </a:solidFill>
                <a:latin typeface="メイリオ" panose="020B0604030504040204" pitchFamily="34" charset="-128"/>
                <a:ea typeface="メイリオ" panose="020B0604030504040204" pitchFamily="34" charset="-128"/>
              </a:rPr>
              <a:t>Yahoo!</a:t>
            </a:r>
            <a:r>
              <a:rPr lang="ja-JP" altLang="en-US" sz="1200" b="1" dirty="0">
                <a:solidFill>
                  <a:schemeClr val="tx2"/>
                </a:solidFill>
                <a:latin typeface="メイリオ" panose="020B0604030504040204" pitchFamily="34" charset="-128"/>
                <a:ea typeface="メイリオ" panose="020B0604030504040204" pitchFamily="34" charset="-128"/>
              </a:rPr>
              <a:t>広告　ディスプレイ広告（予約型）</a:t>
            </a:r>
            <a:endParaRPr lang="en-US" altLang="ja-JP" sz="1200" b="1" dirty="0">
              <a:solidFill>
                <a:schemeClr val="tx2"/>
              </a:solidFill>
              <a:latin typeface="メイリオ" panose="020B0604030504040204" pitchFamily="34" charset="-128"/>
              <a:ea typeface="メイリオ" panose="020B0604030504040204" pitchFamily="34" charset="-128"/>
            </a:endParaRPr>
          </a:p>
        </p:txBody>
      </p:sp>
    </p:spTree>
    <p:extLst>
      <p:ext uri="{BB962C8B-B14F-4D97-AF65-F5344CB8AC3E}">
        <p14:creationId xmlns:p14="http://schemas.microsoft.com/office/powerpoint/2010/main" val="356336805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50FEA567-C083-1E3F-D46B-302543AFAE20}"/>
              </a:ext>
            </a:extLst>
          </p:cNvPr>
          <p:cNvSpPr>
            <a:spLocks noGrp="1"/>
          </p:cNvSpPr>
          <p:nvPr>
            <p:ph type="ctrTitle"/>
          </p:nvPr>
        </p:nvSpPr>
        <p:spPr/>
        <p:txBody>
          <a:bodyPr/>
          <a:lstStyle/>
          <a:p>
            <a:r>
              <a:rPr kumimoji="1" lang="ja-JP" altLang="en-US" dirty="0"/>
              <a:t>ニュースメディアのマーケティング的価値</a:t>
            </a:r>
          </a:p>
        </p:txBody>
      </p:sp>
      <p:sp>
        <p:nvSpPr>
          <p:cNvPr id="3" name="テキスト プレースホルダー 2">
            <a:extLst>
              <a:ext uri="{FF2B5EF4-FFF2-40B4-BE49-F238E27FC236}">
                <a16:creationId xmlns:a16="http://schemas.microsoft.com/office/drawing/2014/main" id="{D460B3BD-30C4-0BF0-9BF6-D6643597FFEB}"/>
              </a:ext>
            </a:extLst>
          </p:cNvPr>
          <p:cNvSpPr>
            <a:spLocks noGrp="1"/>
          </p:cNvSpPr>
          <p:nvPr>
            <p:ph type="body" sz="quarter" idx="10"/>
          </p:nvPr>
        </p:nvSpPr>
        <p:spPr/>
        <p:txBody>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1" lang="ja-JP" altLang="en-US" sz="18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情報受容度が高いモーメントを捉えることができるニュースメディアは</a:t>
            </a:r>
            <a:endParaRPr kumimoji="1" lang="en-US" altLang="ja-JP" sz="18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50000"/>
              </a:lnSpc>
              <a:spcBef>
                <a:spcPts val="0"/>
              </a:spcBef>
              <a:spcAft>
                <a:spcPts val="0"/>
              </a:spcAft>
              <a:buClrTx/>
              <a:buSzTx/>
              <a:buFontTx/>
              <a:buNone/>
              <a:tabLst/>
              <a:defRPr/>
            </a:pPr>
            <a:r>
              <a:rPr kumimoji="1" lang="ja-JP" altLang="en-US" sz="18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まだ興味関心が顕在化していない潜在関心層の反応を得るのに適している</a:t>
            </a:r>
            <a:endParaRPr kumimoji="1" lang="ja-JP" altLang="en-US" sz="180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endParaRPr>
          </a:p>
          <a:p>
            <a:endParaRPr kumimoji="1" lang="ja-JP" altLang="en-US" dirty="0"/>
          </a:p>
        </p:txBody>
      </p:sp>
      <p:graphicFrame>
        <p:nvGraphicFramePr>
          <p:cNvPr id="15" name="図表 14">
            <a:extLst>
              <a:ext uri="{FF2B5EF4-FFF2-40B4-BE49-F238E27FC236}">
                <a16:creationId xmlns:a16="http://schemas.microsoft.com/office/drawing/2014/main" id="{B31C817C-08A2-F1B6-B172-F7FCB38514D9}"/>
              </a:ext>
            </a:extLst>
          </p:cNvPr>
          <p:cNvGraphicFramePr/>
          <p:nvPr/>
        </p:nvGraphicFramePr>
        <p:xfrm>
          <a:off x="655011" y="2224059"/>
          <a:ext cx="10716022" cy="54909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16" name="Picture 2" descr="ひらめくシルエットイラスト／無料イラストなら「イラストAC」">
            <a:extLst>
              <a:ext uri="{FF2B5EF4-FFF2-40B4-BE49-F238E27FC236}">
                <a16:creationId xmlns:a16="http://schemas.microsoft.com/office/drawing/2014/main" id="{E66B34F2-2CB5-72CF-AD58-032F72250073}"/>
              </a:ext>
            </a:extLst>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506710" y="4499476"/>
            <a:ext cx="1809048" cy="1357784"/>
          </a:xfrm>
          <a:prstGeom prst="rect">
            <a:avLst/>
          </a:prstGeom>
          <a:noFill/>
          <a:extLst>
            <a:ext uri="{909E8E84-426E-40DD-AFC4-6F175D3DCCD1}">
              <a14:hiddenFill xmlns:a14="http://schemas.microsoft.com/office/drawing/2010/main">
                <a:solidFill>
                  <a:srgbClr val="FFFFFF"/>
                </a:solidFill>
              </a14:hiddenFill>
            </a:ext>
          </a:extLst>
        </p:spPr>
      </p:pic>
      <p:sp>
        <p:nvSpPr>
          <p:cNvPr id="17" name="正方形/長方形 16">
            <a:extLst>
              <a:ext uri="{FF2B5EF4-FFF2-40B4-BE49-F238E27FC236}">
                <a16:creationId xmlns:a16="http://schemas.microsoft.com/office/drawing/2014/main" id="{FC2B3512-F84D-D92A-DB89-11D7237CEFE7}"/>
              </a:ext>
            </a:extLst>
          </p:cNvPr>
          <p:cNvSpPr/>
          <p:nvPr/>
        </p:nvSpPr>
        <p:spPr>
          <a:xfrm>
            <a:off x="592395" y="3061026"/>
            <a:ext cx="5177027" cy="2986324"/>
          </a:xfrm>
          <a:prstGeom prst="rect">
            <a:avLst/>
          </a:prstGeom>
          <a:noFill/>
          <a:ln w="28575" cap="flat" cmpd="sng" algn="ctr">
            <a:solidFill>
              <a:srgbClr val="F5F5F5"/>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en-US" altLang="ja-JP" sz="1800" b="1" i="0" u="none" strike="noStrike" kern="1200" cap="none" spc="0" normalizeH="0" baseline="0" noProof="0" dirty="0">
              <a:ln>
                <a:noFill/>
              </a:ln>
              <a:solidFill>
                <a:srgbClr val="000000"/>
              </a:solidFill>
              <a:effectLst/>
              <a:uLnTx/>
              <a:uFillTx/>
              <a:latin typeface="游ゴシック" panose="020B0400000000000000" pitchFamily="50" charset="-128"/>
              <a:ea typeface="游ゴシック" panose="020B0400000000000000" pitchFamily="50" charset="-128"/>
              <a:cs typeface="+mn-cs"/>
            </a:endParaRPr>
          </a:p>
        </p:txBody>
      </p:sp>
      <p:sp>
        <p:nvSpPr>
          <p:cNvPr id="18" name="正方形/長方形 17">
            <a:extLst>
              <a:ext uri="{FF2B5EF4-FFF2-40B4-BE49-F238E27FC236}">
                <a16:creationId xmlns:a16="http://schemas.microsoft.com/office/drawing/2014/main" id="{CDA59882-3632-1656-CF45-58581F67F51F}"/>
              </a:ext>
            </a:extLst>
          </p:cNvPr>
          <p:cNvSpPr/>
          <p:nvPr/>
        </p:nvSpPr>
        <p:spPr>
          <a:xfrm>
            <a:off x="592395" y="3061026"/>
            <a:ext cx="5177028" cy="480035"/>
          </a:xfrm>
          <a:prstGeom prst="rect">
            <a:avLst/>
          </a:prstGeom>
          <a:solidFill>
            <a:srgbClr val="F5F5F5"/>
          </a:solidFill>
          <a:ln w="28575" cap="flat" cmpd="sng" algn="ctr">
            <a:no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2000" b="1" i="0" u="none" strike="noStrike" kern="1200" cap="none" spc="0" normalizeH="0" baseline="0" noProof="0" dirty="0">
                <a:ln>
                  <a:noFill/>
                </a:ln>
                <a:solidFill>
                  <a:srgbClr val="545454"/>
                </a:solidFill>
                <a:effectLst/>
                <a:uLnTx/>
                <a:uFillTx/>
                <a:latin typeface="游ゴシック" panose="020B0400000000000000" pitchFamily="50" charset="-128"/>
                <a:ea typeface="游ゴシック" panose="020B0400000000000000" pitchFamily="50" charset="-128"/>
                <a:cs typeface="+mn-cs"/>
              </a:rPr>
              <a:t>潜在関心層とは</a:t>
            </a:r>
            <a:endParaRPr kumimoji="1" lang="en-US" altLang="ja-JP" sz="2000" b="1" i="0" u="none" strike="noStrike" kern="1200" cap="none" spc="0" normalizeH="0" baseline="0" noProof="0" dirty="0">
              <a:ln>
                <a:noFill/>
              </a:ln>
              <a:solidFill>
                <a:srgbClr val="545454"/>
              </a:solidFill>
              <a:effectLst/>
              <a:uLnTx/>
              <a:uFillTx/>
              <a:latin typeface="游ゴシック" panose="020B0400000000000000" pitchFamily="50" charset="-128"/>
              <a:ea typeface="游ゴシック" panose="020B0400000000000000" pitchFamily="50" charset="-128"/>
              <a:cs typeface="+mn-cs"/>
            </a:endParaRPr>
          </a:p>
        </p:txBody>
      </p:sp>
      <p:sp>
        <p:nvSpPr>
          <p:cNvPr id="19" name="正方形/長方形 18">
            <a:extLst>
              <a:ext uri="{FF2B5EF4-FFF2-40B4-BE49-F238E27FC236}">
                <a16:creationId xmlns:a16="http://schemas.microsoft.com/office/drawing/2014/main" id="{3603E647-7297-7ED6-3462-4C37A1706091}"/>
              </a:ext>
            </a:extLst>
          </p:cNvPr>
          <p:cNvSpPr/>
          <p:nvPr/>
        </p:nvSpPr>
        <p:spPr>
          <a:xfrm>
            <a:off x="592394" y="3708407"/>
            <a:ext cx="5177027" cy="646331"/>
          </a:xfrm>
          <a:prstGeom prst="rect">
            <a:avLst/>
          </a:prstGeom>
        </p:spPr>
        <p:txBody>
          <a:bodyPr wrap="square">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800" b="1" i="0" u="none" strike="noStrike" kern="1200" cap="none" spc="0" normalizeH="0" baseline="0" noProof="0" dirty="0">
                <a:ln>
                  <a:noFill/>
                </a:ln>
                <a:solidFill>
                  <a:srgbClr val="545454"/>
                </a:solidFill>
                <a:effectLst/>
                <a:uLnTx/>
                <a:uFillTx/>
                <a:latin typeface="游ゴシック" panose="020B0400000000000000" pitchFamily="50" charset="-128"/>
                <a:ea typeface="游ゴシック" panose="020B0400000000000000" pitchFamily="50" charset="-128"/>
                <a:cs typeface="+mn-cs"/>
              </a:rPr>
              <a:t>能動的に調べたり動画視聴はしないが</a:t>
            </a:r>
            <a:endParaRPr kumimoji="1" lang="en-US" altLang="ja-JP" sz="1800" b="1" i="0" u="none" strike="noStrike" kern="1200" cap="none" spc="0" normalizeH="0" baseline="0" noProof="0" dirty="0">
              <a:ln>
                <a:noFill/>
              </a:ln>
              <a:solidFill>
                <a:srgbClr val="545454"/>
              </a:solidFill>
              <a:effectLst/>
              <a:uLnTx/>
              <a:uFillTx/>
              <a:latin typeface="游ゴシック" panose="020B0400000000000000" pitchFamily="50" charset="-128"/>
              <a:ea typeface="游ゴシック" panose="020B0400000000000000" pitchFamily="50" charset="-128"/>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800" b="1" i="0" u="none" strike="noStrike" kern="1200" cap="none" spc="0" normalizeH="0" baseline="0" noProof="0" dirty="0">
                <a:ln>
                  <a:noFill/>
                </a:ln>
                <a:solidFill>
                  <a:srgbClr val="545454"/>
                </a:solidFill>
                <a:effectLst/>
                <a:uLnTx/>
                <a:uFillTx/>
                <a:latin typeface="游ゴシック" panose="020B0400000000000000" pitchFamily="50" charset="-128"/>
                <a:ea typeface="游ゴシック" panose="020B0400000000000000" pitchFamily="50" charset="-128"/>
                <a:cs typeface="+mn-cs"/>
              </a:rPr>
              <a:t>なんとなく気になっている</a:t>
            </a:r>
            <a:endParaRPr kumimoji="1" lang="ja-JP" altLang="en-US" sz="1800" b="1" i="0" u="none" strike="noStrike" kern="1200" cap="none" spc="0" normalizeH="0" baseline="0" noProof="0" dirty="0">
              <a:ln>
                <a:noFill/>
              </a:ln>
              <a:solidFill>
                <a:srgbClr val="545454"/>
              </a:solidFill>
              <a:effectLst/>
              <a:uLnTx/>
              <a:uFillTx/>
              <a:latin typeface="Calibri" panose="020F0502020204030204"/>
              <a:ea typeface="メイリオ" panose="020B0604030504040204" pitchFamily="50" charset="-128"/>
              <a:cs typeface="+mn-cs"/>
            </a:endParaRPr>
          </a:p>
        </p:txBody>
      </p:sp>
      <p:sp>
        <p:nvSpPr>
          <p:cNvPr id="20" name="二等辺三角形 19">
            <a:extLst>
              <a:ext uri="{FF2B5EF4-FFF2-40B4-BE49-F238E27FC236}">
                <a16:creationId xmlns:a16="http://schemas.microsoft.com/office/drawing/2014/main" id="{62AB5C72-212B-5074-08E5-38C1F3B8E637}"/>
              </a:ext>
            </a:extLst>
          </p:cNvPr>
          <p:cNvSpPr/>
          <p:nvPr/>
        </p:nvSpPr>
        <p:spPr>
          <a:xfrm rot="5400000">
            <a:off x="5828071" y="4511428"/>
            <a:ext cx="864096" cy="216024"/>
          </a:xfrm>
          <a:prstGeom prst="triangle">
            <a:avLst>
              <a:gd name="adj" fmla="val 53807"/>
            </a:avLst>
          </a:prstGeom>
          <a:solidFill>
            <a:srgbClr val="000000">
              <a:lumMod val="85000"/>
              <a:lumOff val="15000"/>
            </a:srgbClr>
          </a:solidFill>
          <a:ln w="9525" cap="flat" cmpd="sng" algn="ctr">
            <a:solidFill>
              <a:srgbClr val="545454"/>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endParaRPr>
          </a:p>
        </p:txBody>
      </p:sp>
      <p:sp>
        <p:nvSpPr>
          <p:cNvPr id="21" name="正方形/長方形 20">
            <a:extLst>
              <a:ext uri="{FF2B5EF4-FFF2-40B4-BE49-F238E27FC236}">
                <a16:creationId xmlns:a16="http://schemas.microsoft.com/office/drawing/2014/main" id="{B49FD183-482E-FEEF-69D1-63C7846A4F8E}"/>
              </a:ext>
            </a:extLst>
          </p:cNvPr>
          <p:cNvSpPr/>
          <p:nvPr/>
        </p:nvSpPr>
        <p:spPr>
          <a:xfrm>
            <a:off x="6127619" y="3078036"/>
            <a:ext cx="5311824" cy="400110"/>
          </a:xfrm>
          <a:prstGeom prst="rect">
            <a:avLst/>
          </a:prstGeom>
        </p:spPr>
        <p:txBody>
          <a:bodyPr wrap="square">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2000" b="1" i="0" u="sng" strike="noStrike" kern="1200" cap="none" spc="0" normalizeH="0" baseline="0" noProof="0" dirty="0">
                <a:ln>
                  <a:noFill/>
                </a:ln>
                <a:solidFill>
                  <a:srgbClr val="545454"/>
                </a:solidFill>
                <a:effectLst/>
                <a:uLnTx/>
                <a:uFillTx/>
                <a:latin typeface="游ゴシック" panose="020B0400000000000000" pitchFamily="50" charset="-128"/>
                <a:ea typeface="游ゴシック" panose="020B0400000000000000" pitchFamily="50" charset="-128"/>
                <a:cs typeface="+mn-cs"/>
              </a:rPr>
              <a:t>ニュースサービス利用時</a:t>
            </a:r>
            <a:endParaRPr kumimoji="1" lang="en-US" altLang="ja-JP" sz="2000" b="1" i="0" u="sng" strike="noStrike" kern="1200" cap="none" spc="0" normalizeH="0" baseline="0" noProof="0" dirty="0">
              <a:ln>
                <a:noFill/>
              </a:ln>
              <a:solidFill>
                <a:srgbClr val="545454"/>
              </a:solidFill>
              <a:effectLst/>
              <a:uLnTx/>
              <a:uFillTx/>
              <a:latin typeface="Calibri" panose="020F0502020204030204"/>
              <a:ea typeface="メイリオ" panose="020B0604030504040204" pitchFamily="50" charset="-128"/>
              <a:cs typeface="+mn-cs"/>
            </a:endParaRPr>
          </a:p>
        </p:txBody>
      </p:sp>
      <p:pic>
        <p:nvPicPr>
          <p:cNvPr id="22" name="Picture 4" descr="ニュース - サービス - ヤフー株式会社">
            <a:extLst>
              <a:ext uri="{FF2B5EF4-FFF2-40B4-BE49-F238E27FC236}">
                <a16:creationId xmlns:a16="http://schemas.microsoft.com/office/drawing/2014/main" id="{6F61D575-58CC-AD39-91F4-BB9F61AFCEC0}"/>
              </a:ext>
            </a:extLst>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6260119" y="3803599"/>
            <a:ext cx="1813699" cy="2243751"/>
          </a:xfrm>
          <a:prstGeom prst="rect">
            <a:avLst/>
          </a:prstGeom>
          <a:noFill/>
          <a:extLst>
            <a:ext uri="{909E8E84-426E-40DD-AFC4-6F175D3DCCD1}">
              <a14:hiddenFill xmlns:a14="http://schemas.microsoft.com/office/drawing/2010/main">
                <a:solidFill>
                  <a:srgbClr val="FFFFFF"/>
                </a:solidFill>
              </a14:hiddenFill>
            </a:ext>
          </a:extLst>
        </p:spPr>
      </p:pic>
      <p:pic>
        <p:nvPicPr>
          <p:cNvPr id="23" name="Picture 2" descr="ひらめくシルエットイラスト／無料イラストなら「イラストAC」">
            <a:extLst>
              <a:ext uri="{FF2B5EF4-FFF2-40B4-BE49-F238E27FC236}">
                <a16:creationId xmlns:a16="http://schemas.microsoft.com/office/drawing/2014/main" id="{169E8AAB-8495-D3EB-DCA6-9D5811B57086}"/>
              </a:ext>
            </a:extLst>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10186555" y="4761461"/>
            <a:ext cx="1635879" cy="1227812"/>
          </a:xfrm>
          <a:prstGeom prst="rect">
            <a:avLst/>
          </a:prstGeom>
          <a:noFill/>
          <a:extLst>
            <a:ext uri="{909E8E84-426E-40DD-AFC4-6F175D3DCCD1}">
              <a14:hiddenFill xmlns:a14="http://schemas.microsoft.com/office/drawing/2010/main">
                <a:solidFill>
                  <a:srgbClr val="FFFFFF"/>
                </a:solidFill>
              </a14:hiddenFill>
            </a:ext>
          </a:extLst>
        </p:spPr>
      </p:pic>
      <p:sp>
        <p:nvSpPr>
          <p:cNvPr id="24" name="テキスト ボックス 23">
            <a:extLst>
              <a:ext uri="{FF2B5EF4-FFF2-40B4-BE49-F238E27FC236}">
                <a16:creationId xmlns:a16="http://schemas.microsoft.com/office/drawing/2014/main" id="{2421838E-E14E-CBA3-2CE7-749B3FEB326F}"/>
              </a:ext>
            </a:extLst>
          </p:cNvPr>
          <p:cNvSpPr txBox="1"/>
          <p:nvPr/>
        </p:nvSpPr>
        <p:spPr>
          <a:xfrm>
            <a:off x="1969407" y="4810481"/>
            <a:ext cx="3678506" cy="984885"/>
          </a:xfrm>
          <a:prstGeom prst="rect">
            <a:avLst/>
          </a:prstGeom>
          <a:noFill/>
        </p:spPr>
        <p:txBody>
          <a:bodyPr wrap="square">
            <a:spAutoFit/>
          </a:bodyPr>
          <a:lstStyle/>
          <a:p>
            <a:pPr eaLnBrk="1" fontAlgn="auto" hangingPunct="1">
              <a:spcBef>
                <a:spcPts val="0"/>
              </a:spcBef>
              <a:spcAft>
                <a:spcPts val="0"/>
              </a:spcAft>
            </a:pPr>
            <a:r>
              <a:rPr lang="ja-JP" altLang="en-US" sz="1600" b="1" dirty="0">
                <a:solidFill>
                  <a:srgbClr val="545454"/>
                </a:solidFill>
                <a:latin typeface="游ゴシック" panose="020B0400000000000000" pitchFamily="50" charset="-128"/>
                <a:ea typeface="游ゴシック" panose="020B0400000000000000" pitchFamily="50" charset="-128"/>
              </a:rPr>
              <a:t>例：</a:t>
            </a:r>
            <a:endParaRPr lang="en-US" altLang="ja-JP" sz="1600" b="1" dirty="0">
              <a:solidFill>
                <a:srgbClr val="545454"/>
              </a:solidFill>
              <a:latin typeface="游ゴシック" panose="020B0400000000000000" pitchFamily="50" charset="-128"/>
              <a:ea typeface="游ゴシック" panose="020B0400000000000000" pitchFamily="50" charset="-128"/>
            </a:endParaRPr>
          </a:p>
          <a:p>
            <a:pPr eaLnBrk="1" fontAlgn="auto" hangingPunct="1">
              <a:spcBef>
                <a:spcPts val="0"/>
              </a:spcBef>
              <a:spcAft>
                <a:spcPts val="0"/>
              </a:spcAft>
            </a:pPr>
            <a:r>
              <a:rPr lang="ja-JP" altLang="en-US" sz="1400" b="1" dirty="0">
                <a:solidFill>
                  <a:srgbClr val="545454"/>
                </a:solidFill>
                <a:latin typeface="游ゴシック" panose="020B0400000000000000" pitchFamily="50" charset="-128"/>
                <a:ea typeface="游ゴシック" panose="020B0400000000000000" pitchFamily="50" charset="-128"/>
              </a:rPr>
              <a:t>漠然といつか引っ越したいと思っているが</a:t>
            </a:r>
            <a:endParaRPr lang="en-US" altLang="ja-JP" sz="1400" b="1" dirty="0">
              <a:solidFill>
                <a:srgbClr val="545454"/>
              </a:solidFill>
              <a:latin typeface="游ゴシック" panose="020B0400000000000000" pitchFamily="50" charset="-128"/>
              <a:ea typeface="游ゴシック" panose="020B0400000000000000" pitchFamily="50" charset="-128"/>
            </a:endParaRPr>
          </a:p>
          <a:p>
            <a:pPr eaLnBrk="1" fontAlgn="auto" hangingPunct="1">
              <a:spcBef>
                <a:spcPts val="0"/>
              </a:spcBef>
              <a:spcAft>
                <a:spcPts val="0"/>
              </a:spcAft>
            </a:pPr>
            <a:r>
              <a:rPr lang="ja-JP" altLang="en-US" sz="1400" b="1" dirty="0">
                <a:solidFill>
                  <a:srgbClr val="545454"/>
                </a:solidFill>
                <a:latin typeface="游ゴシック" panose="020B0400000000000000" pitchFamily="50" charset="-128"/>
                <a:ea typeface="游ゴシック" panose="020B0400000000000000" pitchFamily="50" charset="-128"/>
              </a:rPr>
              <a:t>具体的に物件検索や関連動画の視聴を</a:t>
            </a:r>
            <a:endParaRPr lang="en-US" altLang="ja-JP" sz="1400" b="1" dirty="0">
              <a:solidFill>
                <a:srgbClr val="545454"/>
              </a:solidFill>
              <a:latin typeface="游ゴシック" panose="020B0400000000000000" pitchFamily="50" charset="-128"/>
              <a:ea typeface="游ゴシック" panose="020B0400000000000000" pitchFamily="50" charset="-128"/>
            </a:endParaRPr>
          </a:p>
          <a:p>
            <a:pPr eaLnBrk="1" fontAlgn="auto" hangingPunct="1">
              <a:spcBef>
                <a:spcPts val="0"/>
              </a:spcBef>
              <a:spcAft>
                <a:spcPts val="0"/>
              </a:spcAft>
            </a:pPr>
            <a:r>
              <a:rPr lang="ja-JP" altLang="en-US" sz="1400" b="1" dirty="0">
                <a:solidFill>
                  <a:srgbClr val="545454"/>
                </a:solidFill>
                <a:latin typeface="游ゴシック" panose="020B0400000000000000" pitchFamily="50" charset="-128"/>
                <a:ea typeface="游ゴシック" panose="020B0400000000000000" pitchFamily="50" charset="-128"/>
              </a:rPr>
              <a:t>するまでには至っていない</a:t>
            </a:r>
            <a:endParaRPr lang="en-US" altLang="ja-JP" sz="1400" b="1" dirty="0">
              <a:solidFill>
                <a:srgbClr val="545454"/>
              </a:solidFill>
              <a:latin typeface="游ゴシック" panose="020B0400000000000000" pitchFamily="50" charset="-128"/>
              <a:ea typeface="游ゴシック" panose="020B0400000000000000" pitchFamily="50" charset="-128"/>
            </a:endParaRPr>
          </a:p>
        </p:txBody>
      </p:sp>
      <p:sp>
        <p:nvSpPr>
          <p:cNvPr id="25" name="吹き出し: 角を丸めた四角形 24">
            <a:extLst>
              <a:ext uri="{FF2B5EF4-FFF2-40B4-BE49-F238E27FC236}">
                <a16:creationId xmlns:a16="http://schemas.microsoft.com/office/drawing/2014/main" id="{10890EE3-1411-FBB6-E1CB-08FD53D460B1}"/>
              </a:ext>
            </a:extLst>
          </p:cNvPr>
          <p:cNvSpPr/>
          <p:nvPr/>
        </p:nvSpPr>
        <p:spPr>
          <a:xfrm>
            <a:off x="7977007" y="3979174"/>
            <a:ext cx="3658099" cy="724211"/>
          </a:xfrm>
          <a:prstGeom prst="wedgeRoundRectCallout">
            <a:avLst>
              <a:gd name="adj1" fmla="val -56610"/>
              <a:gd name="adj2" fmla="val 20291"/>
              <a:gd name="adj3" fmla="val 16667"/>
            </a:avLst>
          </a:prstGeom>
          <a:noFill/>
          <a:ln w="9525" cap="flat" cmpd="sng" algn="ctr">
            <a:solidFill>
              <a:srgbClr val="545454"/>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1400" b="0"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2023</a:t>
            </a:r>
            <a:r>
              <a:rPr kumimoji="0" lang="ja-JP" altLang="en-US" sz="1400" b="0"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年</a:t>
            </a:r>
            <a:r>
              <a:rPr kumimoji="0" lang="en-US" altLang="ja-JP" sz="1400" b="0"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a:t>
            </a:r>
            <a:r>
              <a:rPr kumimoji="0" lang="ja-JP" altLang="en-US" sz="1400" b="0"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住みたい街ランキング</a:t>
            </a:r>
            <a:r>
              <a:rPr kumimoji="0" lang="en-US" altLang="ja-JP" sz="1400" b="0"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a:t>
            </a:r>
            <a:r>
              <a:rPr kumimoji="0" lang="ja-JP" altLang="en-US" sz="1400" b="0"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発表！</a:t>
            </a:r>
            <a:endParaRPr kumimoji="0" lang="en-US" altLang="ja-JP" sz="1400" b="0"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endParaRPr>
          </a:p>
        </p:txBody>
      </p:sp>
    </p:spTree>
    <p:extLst>
      <p:ext uri="{BB962C8B-B14F-4D97-AF65-F5344CB8AC3E}">
        <p14:creationId xmlns:p14="http://schemas.microsoft.com/office/powerpoint/2010/main" val="408995216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4FD911EF-F7E2-B099-F0EC-81D3C62624B9}"/>
              </a:ext>
            </a:extLst>
          </p:cNvPr>
          <p:cNvSpPr>
            <a:spLocks noGrp="1"/>
          </p:cNvSpPr>
          <p:nvPr>
            <p:ph type="ctrTitle"/>
          </p:nvPr>
        </p:nvSpPr>
        <p:spPr/>
        <p:txBody>
          <a:bodyPr/>
          <a:lstStyle/>
          <a:p>
            <a:r>
              <a:rPr kumimoji="1" lang="ja-JP" altLang="en-US" dirty="0"/>
              <a:t>ニュースメディアのユーザー行動規模</a:t>
            </a:r>
          </a:p>
        </p:txBody>
      </p:sp>
      <p:sp>
        <p:nvSpPr>
          <p:cNvPr id="3" name="テキスト プレースホルダー 2">
            <a:extLst>
              <a:ext uri="{FF2B5EF4-FFF2-40B4-BE49-F238E27FC236}">
                <a16:creationId xmlns:a16="http://schemas.microsoft.com/office/drawing/2014/main" id="{72FEFB51-9926-6D5C-220B-764DD6AEE555}"/>
              </a:ext>
            </a:extLst>
          </p:cNvPr>
          <p:cNvSpPr>
            <a:spLocks noGrp="1"/>
          </p:cNvSpPr>
          <p:nvPr>
            <p:ph type="body" sz="quarter" idx="10"/>
          </p:nvPr>
        </p:nvSpPr>
        <p:spPr/>
        <p:txBody>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1" lang="en-US" altLang="ja-JP" sz="18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a:t>
            </a:r>
            <a:r>
              <a:rPr kumimoji="1" lang="ja-JP" altLang="en-US" sz="18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ニュース閲覧</a:t>
            </a:r>
            <a:r>
              <a:rPr kumimoji="1" lang="en-US" altLang="ja-JP" sz="18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a:t>
            </a:r>
            <a:r>
              <a:rPr kumimoji="1" lang="ja-JP" altLang="en-US" sz="18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の行動規模は動画閲覧や</a:t>
            </a:r>
            <a:r>
              <a:rPr kumimoji="1" lang="en-US" altLang="ja-JP" sz="18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SNS</a:t>
            </a:r>
            <a:r>
              <a:rPr kumimoji="1" lang="ja-JP" altLang="en-US" sz="18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閲覧などと同等レベル</a:t>
            </a:r>
            <a:endParaRPr kumimoji="1" lang="en-US" altLang="ja-JP" sz="18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50000"/>
              </a:lnSpc>
              <a:spcBef>
                <a:spcPts val="0"/>
              </a:spcBef>
              <a:spcAft>
                <a:spcPts val="0"/>
              </a:spcAft>
              <a:buClrTx/>
              <a:buSzTx/>
              <a:buFontTx/>
              <a:buNone/>
              <a:tabLst/>
              <a:defRPr/>
            </a:pPr>
            <a:r>
              <a:rPr kumimoji="1" lang="ja-JP" altLang="en-US" sz="18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リーチを獲得する観点でもニュース閲覧のユーザー行動はポテンシャルが高い</a:t>
            </a:r>
          </a:p>
        </p:txBody>
      </p:sp>
      <p:sp>
        <p:nvSpPr>
          <p:cNvPr id="39" name="正方形/長方形 38">
            <a:extLst>
              <a:ext uri="{FF2B5EF4-FFF2-40B4-BE49-F238E27FC236}">
                <a16:creationId xmlns:a16="http://schemas.microsoft.com/office/drawing/2014/main" id="{E075F26D-3EB5-8D84-3AA7-94203553A154}"/>
              </a:ext>
            </a:extLst>
          </p:cNvPr>
          <p:cNvSpPr/>
          <p:nvPr/>
        </p:nvSpPr>
        <p:spPr>
          <a:xfrm>
            <a:off x="697100" y="5361995"/>
            <a:ext cx="2610620" cy="608576"/>
          </a:xfrm>
          <a:prstGeom prst="rect">
            <a:avLst/>
          </a:prstGeom>
          <a:solidFill>
            <a:srgbClr val="FCEDED"/>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r" defTabSz="914400" eaLnBrk="1" fontAlgn="auto" latinLnBrk="0" hangingPunct="1">
              <a:lnSpc>
                <a:spcPct val="100000"/>
              </a:lnSpc>
              <a:spcBef>
                <a:spcPts val="0"/>
              </a:spcBef>
              <a:spcAft>
                <a:spcPts val="0"/>
              </a:spcAft>
              <a:buClrTx/>
              <a:buSzTx/>
              <a:buFontTx/>
              <a:buNone/>
              <a:tabLst/>
              <a:defRPr/>
            </a:pPr>
            <a:endParaRPr kumimoji="0" lang="ja-JP" altLang="en-US" sz="1800" b="1" i="0" u="none" strike="noStrike" kern="0" cap="none" spc="0" normalizeH="0" baseline="0" noProof="0" dirty="0">
              <a:ln>
                <a:noFill/>
              </a:ln>
              <a:solidFill>
                <a:srgbClr val="545454"/>
              </a:solidFill>
              <a:effectLst/>
              <a:uLnTx/>
              <a:uFillTx/>
              <a:latin typeface="メイリオ" panose="020B0604030504040204" pitchFamily="50" charset="-128"/>
              <a:ea typeface="メイリオ" panose="020B0604030504040204" pitchFamily="50" charset="-128"/>
              <a:cs typeface="+mn-cs"/>
            </a:endParaRPr>
          </a:p>
        </p:txBody>
      </p:sp>
      <p:sp>
        <p:nvSpPr>
          <p:cNvPr id="40" name="正方形/長方形 39">
            <a:extLst>
              <a:ext uri="{FF2B5EF4-FFF2-40B4-BE49-F238E27FC236}">
                <a16:creationId xmlns:a16="http://schemas.microsoft.com/office/drawing/2014/main" id="{FB9C891D-A0A1-0691-01AD-A1A4E8179709}"/>
              </a:ext>
            </a:extLst>
          </p:cNvPr>
          <p:cNvSpPr/>
          <p:nvPr/>
        </p:nvSpPr>
        <p:spPr>
          <a:xfrm>
            <a:off x="697100" y="2124573"/>
            <a:ext cx="5389318" cy="490510"/>
          </a:xfrm>
          <a:prstGeom prst="rect">
            <a:avLst/>
          </a:prstGeom>
          <a:solidFill>
            <a:srgbClr val="F5F5F5"/>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b="1" i="0" u="none" strike="noStrike" kern="0" cap="none" spc="0" normalizeH="0" baseline="0" noProof="0" dirty="0">
                <a:ln>
                  <a:noFill/>
                </a:ln>
                <a:solidFill>
                  <a:srgbClr val="545454"/>
                </a:solidFill>
                <a:effectLst/>
                <a:uLnTx/>
                <a:uFillTx/>
                <a:latin typeface="Calibri" panose="020F0502020204030204"/>
                <a:ea typeface="メイリオ" panose="020B0604030504040204" pitchFamily="50" charset="-128"/>
                <a:cs typeface="+mn-cs"/>
              </a:rPr>
              <a:t>デジタル上でのユーザー行動規模</a:t>
            </a:r>
          </a:p>
        </p:txBody>
      </p:sp>
      <p:sp>
        <p:nvSpPr>
          <p:cNvPr id="41" name="正方形/長方形 40">
            <a:extLst>
              <a:ext uri="{FF2B5EF4-FFF2-40B4-BE49-F238E27FC236}">
                <a16:creationId xmlns:a16="http://schemas.microsoft.com/office/drawing/2014/main" id="{9A73300F-AA86-53E8-7E73-F2432DF4FF37}"/>
              </a:ext>
            </a:extLst>
          </p:cNvPr>
          <p:cNvSpPr/>
          <p:nvPr/>
        </p:nvSpPr>
        <p:spPr>
          <a:xfrm>
            <a:off x="697099" y="2701277"/>
            <a:ext cx="2593209" cy="608576"/>
          </a:xfrm>
          <a:prstGeom prst="rect">
            <a:avLst/>
          </a:prstGeom>
          <a:solidFill>
            <a:srgbClr val="FCEDED"/>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r" defTabSz="914400" eaLnBrk="1" fontAlgn="auto" latinLnBrk="0" hangingPunct="1">
              <a:lnSpc>
                <a:spcPct val="100000"/>
              </a:lnSpc>
              <a:spcBef>
                <a:spcPts val="0"/>
              </a:spcBef>
              <a:spcAft>
                <a:spcPts val="0"/>
              </a:spcAft>
              <a:buClrTx/>
              <a:buSzTx/>
              <a:buFontTx/>
              <a:buNone/>
              <a:tabLst/>
              <a:defRPr/>
            </a:pPr>
            <a:endParaRPr kumimoji="0" lang="ja-JP" altLang="en-US" sz="1800" b="1" i="0" u="none" strike="noStrike" kern="0" cap="none" spc="0" normalizeH="0" baseline="0" noProof="0" dirty="0">
              <a:ln>
                <a:noFill/>
              </a:ln>
              <a:solidFill>
                <a:srgbClr val="545454"/>
              </a:solidFill>
              <a:effectLst/>
              <a:uLnTx/>
              <a:uFillTx/>
              <a:latin typeface="メイリオ" panose="020B0604030504040204" pitchFamily="50" charset="-128"/>
              <a:ea typeface="メイリオ" panose="020B0604030504040204" pitchFamily="50" charset="-128"/>
              <a:cs typeface="+mn-cs"/>
            </a:endParaRPr>
          </a:p>
        </p:txBody>
      </p:sp>
      <p:pic>
        <p:nvPicPr>
          <p:cNvPr id="42" name="図 41">
            <a:extLst>
              <a:ext uri="{FF2B5EF4-FFF2-40B4-BE49-F238E27FC236}">
                <a16:creationId xmlns:a16="http://schemas.microsoft.com/office/drawing/2014/main" id="{A5246DC0-12F9-3E7C-D0FC-F045B67F767D}"/>
              </a:ext>
            </a:extLst>
          </p:cNvPr>
          <p:cNvPicPr>
            <a:picLocks noChangeAspect="1"/>
          </p:cNvPicPr>
          <p:nvPr/>
        </p:nvPicPr>
        <p:blipFill>
          <a:blip r:embed="rId2"/>
          <a:stretch>
            <a:fillRect/>
          </a:stretch>
        </p:blipFill>
        <p:spPr>
          <a:xfrm>
            <a:off x="6349091" y="2124574"/>
            <a:ext cx="5126646" cy="3845998"/>
          </a:xfrm>
          <a:prstGeom prst="rect">
            <a:avLst/>
          </a:prstGeom>
        </p:spPr>
      </p:pic>
      <p:grpSp>
        <p:nvGrpSpPr>
          <p:cNvPr id="43" name="Group 84">
            <a:extLst>
              <a:ext uri="{FF2B5EF4-FFF2-40B4-BE49-F238E27FC236}">
                <a16:creationId xmlns:a16="http://schemas.microsoft.com/office/drawing/2014/main" id="{53B5CC6A-1C58-0A95-4C5F-4B8DBC338EFF}"/>
              </a:ext>
            </a:extLst>
          </p:cNvPr>
          <p:cNvGrpSpPr>
            <a:grpSpLocks/>
          </p:cNvGrpSpPr>
          <p:nvPr/>
        </p:nvGrpSpPr>
        <p:grpSpPr bwMode="auto">
          <a:xfrm>
            <a:off x="759161" y="2874596"/>
            <a:ext cx="769938" cy="261938"/>
            <a:chOff x="3052" y="3190"/>
            <a:chExt cx="485" cy="165"/>
          </a:xfrm>
        </p:grpSpPr>
        <p:sp>
          <p:nvSpPr>
            <p:cNvPr id="44" name="Freeform 85">
              <a:extLst>
                <a:ext uri="{FF2B5EF4-FFF2-40B4-BE49-F238E27FC236}">
                  <a16:creationId xmlns:a16="http://schemas.microsoft.com/office/drawing/2014/main" id="{1EBCFEFE-A76A-CBB2-B8F1-C84A2B75AF05}"/>
                </a:ext>
              </a:extLst>
            </p:cNvPr>
            <p:cNvSpPr>
              <a:spLocks noChangeArrowheads="1"/>
            </p:cNvSpPr>
            <p:nvPr/>
          </p:nvSpPr>
          <p:spPr bwMode="auto">
            <a:xfrm>
              <a:off x="3052" y="3190"/>
              <a:ext cx="485" cy="165"/>
            </a:xfrm>
            <a:custGeom>
              <a:avLst/>
              <a:gdLst>
                <a:gd name="T0" fmla="*/ 2030 w 2144"/>
                <a:gd name="T1" fmla="*/ 0 h 734"/>
                <a:gd name="T2" fmla="*/ 2143 w 2144"/>
                <a:gd name="T3" fmla="*/ 113 h 734"/>
                <a:gd name="T4" fmla="*/ 2143 w 2144"/>
                <a:gd name="T5" fmla="*/ 620 h 734"/>
                <a:gd name="T6" fmla="*/ 2030 w 2144"/>
                <a:gd name="T7" fmla="*/ 733 h 734"/>
                <a:gd name="T8" fmla="*/ 113 w 2144"/>
                <a:gd name="T9" fmla="*/ 733 h 734"/>
                <a:gd name="T10" fmla="*/ 0 w 2144"/>
                <a:gd name="T11" fmla="*/ 620 h 734"/>
                <a:gd name="T12" fmla="*/ 0 w 2144"/>
                <a:gd name="T13" fmla="*/ 113 h 734"/>
                <a:gd name="T14" fmla="*/ 113 w 2144"/>
                <a:gd name="T15" fmla="*/ 0 h 734"/>
                <a:gd name="T16" fmla="*/ 2030 w 2144"/>
                <a:gd name="T17" fmla="*/ 0 h 734"/>
                <a:gd name="T18" fmla="*/ 1381 w 2144"/>
                <a:gd name="T19" fmla="*/ 620 h 734"/>
                <a:gd name="T20" fmla="*/ 1381 w 2144"/>
                <a:gd name="T21" fmla="*/ 113 h 734"/>
                <a:gd name="T22" fmla="*/ 113 w 2144"/>
                <a:gd name="T23" fmla="*/ 113 h 734"/>
                <a:gd name="T24" fmla="*/ 113 w 2144"/>
                <a:gd name="T25" fmla="*/ 620 h 734"/>
                <a:gd name="T26" fmla="*/ 1381 w 2144"/>
                <a:gd name="T27" fmla="*/ 620 h 734"/>
                <a:gd name="T28" fmla="*/ 2030 w 2144"/>
                <a:gd name="T29" fmla="*/ 592 h 734"/>
                <a:gd name="T30" fmla="*/ 2030 w 2144"/>
                <a:gd name="T31" fmla="*/ 583 h 734"/>
                <a:gd name="T32" fmla="*/ 2027 w 2144"/>
                <a:gd name="T33" fmla="*/ 578 h 734"/>
                <a:gd name="T34" fmla="*/ 1909 w 2144"/>
                <a:gd name="T35" fmla="*/ 459 h 734"/>
                <a:gd name="T36" fmla="*/ 1946 w 2144"/>
                <a:gd name="T37" fmla="*/ 339 h 734"/>
                <a:gd name="T38" fmla="*/ 1720 w 2144"/>
                <a:gd name="T39" fmla="*/ 113 h 734"/>
                <a:gd name="T40" fmla="*/ 1494 w 2144"/>
                <a:gd name="T41" fmla="*/ 339 h 734"/>
                <a:gd name="T42" fmla="*/ 1720 w 2144"/>
                <a:gd name="T43" fmla="*/ 564 h 734"/>
                <a:gd name="T44" fmla="*/ 1875 w 2144"/>
                <a:gd name="T45" fmla="*/ 504 h 734"/>
                <a:gd name="T46" fmla="*/ 1988 w 2144"/>
                <a:gd name="T47" fmla="*/ 617 h 734"/>
                <a:gd name="T48" fmla="*/ 1994 w 2144"/>
                <a:gd name="T49" fmla="*/ 620 h 734"/>
                <a:gd name="T50" fmla="*/ 2005 w 2144"/>
                <a:gd name="T51" fmla="*/ 620 h 734"/>
                <a:gd name="T52" fmla="*/ 2019 w 2144"/>
                <a:gd name="T53" fmla="*/ 611 h 734"/>
                <a:gd name="T54" fmla="*/ 2022 w 2144"/>
                <a:gd name="T55" fmla="*/ 609 h 734"/>
                <a:gd name="T56" fmla="*/ 2030 w 2144"/>
                <a:gd name="T57" fmla="*/ 592 h 7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144" h="734">
                  <a:moveTo>
                    <a:pt x="2030" y="0"/>
                  </a:moveTo>
                  <a:cubicBezTo>
                    <a:pt x="2092" y="0"/>
                    <a:pt x="2143" y="51"/>
                    <a:pt x="2143" y="113"/>
                  </a:cubicBezTo>
                  <a:lnTo>
                    <a:pt x="2143" y="620"/>
                  </a:lnTo>
                  <a:cubicBezTo>
                    <a:pt x="2143" y="682"/>
                    <a:pt x="2092" y="733"/>
                    <a:pt x="2030" y="733"/>
                  </a:cubicBezTo>
                  <a:lnTo>
                    <a:pt x="113" y="733"/>
                  </a:lnTo>
                  <a:cubicBezTo>
                    <a:pt x="51" y="733"/>
                    <a:pt x="0" y="682"/>
                    <a:pt x="0" y="620"/>
                  </a:cubicBezTo>
                  <a:lnTo>
                    <a:pt x="0" y="113"/>
                  </a:lnTo>
                  <a:cubicBezTo>
                    <a:pt x="0" y="51"/>
                    <a:pt x="51" y="0"/>
                    <a:pt x="113" y="0"/>
                  </a:cubicBezTo>
                  <a:lnTo>
                    <a:pt x="2030" y="0"/>
                  </a:lnTo>
                  <a:close/>
                  <a:moveTo>
                    <a:pt x="1381" y="620"/>
                  </a:moveTo>
                  <a:lnTo>
                    <a:pt x="1381" y="113"/>
                  </a:lnTo>
                  <a:lnTo>
                    <a:pt x="113" y="113"/>
                  </a:lnTo>
                  <a:lnTo>
                    <a:pt x="113" y="620"/>
                  </a:lnTo>
                  <a:lnTo>
                    <a:pt x="1381" y="620"/>
                  </a:lnTo>
                  <a:close/>
                  <a:moveTo>
                    <a:pt x="2030" y="592"/>
                  </a:moveTo>
                  <a:cubicBezTo>
                    <a:pt x="2030" y="589"/>
                    <a:pt x="2030" y="586"/>
                    <a:pt x="2030" y="583"/>
                  </a:cubicBezTo>
                  <a:cubicBezTo>
                    <a:pt x="2030" y="580"/>
                    <a:pt x="2030" y="580"/>
                    <a:pt x="2027" y="578"/>
                  </a:cubicBezTo>
                  <a:lnTo>
                    <a:pt x="1909" y="459"/>
                  </a:lnTo>
                  <a:cubicBezTo>
                    <a:pt x="1932" y="425"/>
                    <a:pt x="1946" y="383"/>
                    <a:pt x="1946" y="339"/>
                  </a:cubicBezTo>
                  <a:cubicBezTo>
                    <a:pt x="1946" y="215"/>
                    <a:pt x="1844" y="113"/>
                    <a:pt x="1720" y="113"/>
                  </a:cubicBezTo>
                  <a:cubicBezTo>
                    <a:pt x="1596" y="113"/>
                    <a:pt x="1494" y="215"/>
                    <a:pt x="1494" y="339"/>
                  </a:cubicBezTo>
                  <a:cubicBezTo>
                    <a:pt x="1494" y="462"/>
                    <a:pt x="1596" y="564"/>
                    <a:pt x="1720" y="564"/>
                  </a:cubicBezTo>
                  <a:cubicBezTo>
                    <a:pt x="1779" y="564"/>
                    <a:pt x="1833" y="541"/>
                    <a:pt x="1875" y="504"/>
                  </a:cubicBezTo>
                  <a:lnTo>
                    <a:pt x="1988" y="617"/>
                  </a:lnTo>
                  <a:cubicBezTo>
                    <a:pt x="1991" y="620"/>
                    <a:pt x="1991" y="620"/>
                    <a:pt x="1994" y="620"/>
                  </a:cubicBezTo>
                  <a:cubicBezTo>
                    <a:pt x="1996" y="623"/>
                    <a:pt x="1999" y="620"/>
                    <a:pt x="2005" y="620"/>
                  </a:cubicBezTo>
                  <a:cubicBezTo>
                    <a:pt x="2011" y="617"/>
                    <a:pt x="2016" y="614"/>
                    <a:pt x="2019" y="611"/>
                  </a:cubicBezTo>
                  <a:lnTo>
                    <a:pt x="2022" y="609"/>
                  </a:lnTo>
                  <a:cubicBezTo>
                    <a:pt x="2027" y="603"/>
                    <a:pt x="2030" y="597"/>
                    <a:pt x="2030" y="592"/>
                  </a:cubicBezTo>
                  <a:close/>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rgbClr val="000000"/>
                </a:solidFill>
                <a:effectLst/>
                <a:uLnTx/>
                <a:uFillTx/>
                <a:latin typeface="Calibri" panose="020F0502020204030204"/>
                <a:ea typeface="メイリオ" panose="020B0604030504040204" pitchFamily="50" charset="-128"/>
                <a:cs typeface="+mn-cs"/>
              </a:endParaRPr>
            </a:p>
          </p:txBody>
        </p:sp>
        <p:sp>
          <p:nvSpPr>
            <p:cNvPr id="45" name="Freeform 86">
              <a:extLst>
                <a:ext uri="{FF2B5EF4-FFF2-40B4-BE49-F238E27FC236}">
                  <a16:creationId xmlns:a16="http://schemas.microsoft.com/office/drawing/2014/main" id="{5EC96FEA-8B87-463A-A380-AA6D7E7867CF}"/>
                </a:ext>
              </a:extLst>
            </p:cNvPr>
            <p:cNvSpPr>
              <a:spLocks noChangeArrowheads="1"/>
            </p:cNvSpPr>
            <p:nvPr/>
          </p:nvSpPr>
          <p:spPr bwMode="auto">
            <a:xfrm>
              <a:off x="3403" y="3228"/>
              <a:ext cx="76" cy="76"/>
            </a:xfrm>
            <a:custGeom>
              <a:avLst/>
              <a:gdLst>
                <a:gd name="T0" fmla="*/ 338 w 339"/>
                <a:gd name="T1" fmla="*/ 169 h 338"/>
                <a:gd name="T2" fmla="*/ 316 w 339"/>
                <a:gd name="T3" fmla="*/ 252 h 338"/>
                <a:gd name="T4" fmla="*/ 254 w 339"/>
                <a:gd name="T5" fmla="*/ 314 h 338"/>
                <a:gd name="T6" fmla="*/ 169 w 339"/>
                <a:gd name="T7" fmla="*/ 337 h 338"/>
                <a:gd name="T8" fmla="*/ 84 w 339"/>
                <a:gd name="T9" fmla="*/ 314 h 338"/>
                <a:gd name="T10" fmla="*/ 22 w 339"/>
                <a:gd name="T11" fmla="*/ 252 h 338"/>
                <a:gd name="T12" fmla="*/ 0 w 339"/>
                <a:gd name="T13" fmla="*/ 169 h 338"/>
                <a:gd name="T14" fmla="*/ 22 w 339"/>
                <a:gd name="T15" fmla="*/ 84 h 338"/>
                <a:gd name="T16" fmla="*/ 84 w 339"/>
                <a:gd name="T17" fmla="*/ 22 h 338"/>
                <a:gd name="T18" fmla="*/ 169 w 339"/>
                <a:gd name="T19" fmla="*/ 0 h 338"/>
                <a:gd name="T20" fmla="*/ 254 w 339"/>
                <a:gd name="T21" fmla="*/ 22 h 338"/>
                <a:gd name="T22" fmla="*/ 316 w 339"/>
                <a:gd name="T23" fmla="*/ 84 h 338"/>
                <a:gd name="T24" fmla="*/ 338 w 339"/>
                <a:gd name="T25" fmla="*/ 169 h 3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39" h="338">
                  <a:moveTo>
                    <a:pt x="338" y="169"/>
                  </a:moveTo>
                  <a:cubicBezTo>
                    <a:pt x="338" y="199"/>
                    <a:pt x="332" y="225"/>
                    <a:pt x="316" y="252"/>
                  </a:cubicBezTo>
                  <a:cubicBezTo>
                    <a:pt x="301" y="279"/>
                    <a:pt x="281" y="299"/>
                    <a:pt x="254" y="314"/>
                  </a:cubicBezTo>
                  <a:cubicBezTo>
                    <a:pt x="227" y="330"/>
                    <a:pt x="200" y="337"/>
                    <a:pt x="169" y="337"/>
                  </a:cubicBezTo>
                  <a:cubicBezTo>
                    <a:pt x="138" y="337"/>
                    <a:pt x="111" y="330"/>
                    <a:pt x="84" y="314"/>
                  </a:cubicBezTo>
                  <a:cubicBezTo>
                    <a:pt x="57" y="299"/>
                    <a:pt x="38" y="279"/>
                    <a:pt x="22" y="252"/>
                  </a:cubicBezTo>
                  <a:cubicBezTo>
                    <a:pt x="7" y="225"/>
                    <a:pt x="0" y="199"/>
                    <a:pt x="0" y="169"/>
                  </a:cubicBezTo>
                  <a:cubicBezTo>
                    <a:pt x="0" y="138"/>
                    <a:pt x="7" y="111"/>
                    <a:pt x="22" y="84"/>
                  </a:cubicBezTo>
                  <a:cubicBezTo>
                    <a:pt x="38" y="57"/>
                    <a:pt x="57" y="37"/>
                    <a:pt x="84" y="22"/>
                  </a:cubicBezTo>
                  <a:cubicBezTo>
                    <a:pt x="111" y="6"/>
                    <a:pt x="138" y="0"/>
                    <a:pt x="169" y="0"/>
                  </a:cubicBezTo>
                  <a:cubicBezTo>
                    <a:pt x="200" y="0"/>
                    <a:pt x="227" y="6"/>
                    <a:pt x="254" y="22"/>
                  </a:cubicBezTo>
                  <a:cubicBezTo>
                    <a:pt x="281" y="37"/>
                    <a:pt x="301" y="57"/>
                    <a:pt x="316" y="84"/>
                  </a:cubicBezTo>
                  <a:cubicBezTo>
                    <a:pt x="332" y="111"/>
                    <a:pt x="338" y="138"/>
                    <a:pt x="338" y="169"/>
                  </a:cubicBezTo>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rgbClr val="000000"/>
                </a:solidFill>
                <a:effectLst/>
                <a:uLnTx/>
                <a:uFillTx/>
                <a:latin typeface="Calibri" panose="020F0502020204030204"/>
                <a:ea typeface="メイリオ" panose="020B0604030504040204" pitchFamily="50" charset="-128"/>
                <a:cs typeface="+mn-cs"/>
              </a:endParaRPr>
            </a:p>
          </p:txBody>
        </p:sp>
      </p:grpSp>
      <p:sp>
        <p:nvSpPr>
          <p:cNvPr id="46" name="正方形/長方形 45">
            <a:extLst>
              <a:ext uri="{FF2B5EF4-FFF2-40B4-BE49-F238E27FC236}">
                <a16:creationId xmlns:a16="http://schemas.microsoft.com/office/drawing/2014/main" id="{9276095C-9510-E3E8-6491-405F9E88497A}"/>
              </a:ext>
            </a:extLst>
          </p:cNvPr>
          <p:cNvSpPr/>
          <p:nvPr/>
        </p:nvSpPr>
        <p:spPr>
          <a:xfrm>
            <a:off x="697100" y="3366456"/>
            <a:ext cx="2610620" cy="608576"/>
          </a:xfrm>
          <a:prstGeom prst="rect">
            <a:avLst/>
          </a:prstGeom>
          <a:solidFill>
            <a:srgbClr val="FCEDED"/>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r" defTabSz="914400" eaLnBrk="1" fontAlgn="auto" latinLnBrk="0" hangingPunct="1">
              <a:lnSpc>
                <a:spcPct val="100000"/>
              </a:lnSpc>
              <a:spcBef>
                <a:spcPts val="0"/>
              </a:spcBef>
              <a:spcAft>
                <a:spcPts val="0"/>
              </a:spcAft>
              <a:buClrTx/>
              <a:buSzTx/>
              <a:buFontTx/>
              <a:buNone/>
              <a:tabLst/>
              <a:defRPr/>
            </a:pPr>
            <a:endParaRPr kumimoji="0" lang="ja-JP" altLang="en-US" sz="1800" b="1" i="0" u="none" strike="noStrike" kern="0" cap="none" spc="0" normalizeH="0" baseline="0" noProof="0" dirty="0">
              <a:ln>
                <a:noFill/>
              </a:ln>
              <a:solidFill>
                <a:srgbClr val="545454"/>
              </a:solidFill>
              <a:effectLst/>
              <a:uLnTx/>
              <a:uFillTx/>
              <a:latin typeface="メイリオ" panose="020B0604030504040204" pitchFamily="50" charset="-128"/>
              <a:ea typeface="メイリオ" panose="020B0604030504040204" pitchFamily="50" charset="-128"/>
              <a:cs typeface="+mn-cs"/>
            </a:endParaRPr>
          </a:p>
        </p:txBody>
      </p:sp>
      <p:sp>
        <p:nvSpPr>
          <p:cNvPr id="47" name="Freeform 57">
            <a:extLst>
              <a:ext uri="{FF2B5EF4-FFF2-40B4-BE49-F238E27FC236}">
                <a16:creationId xmlns:a16="http://schemas.microsoft.com/office/drawing/2014/main" id="{2977413C-1E29-7058-0254-02BB5A757FD6}"/>
              </a:ext>
            </a:extLst>
          </p:cNvPr>
          <p:cNvSpPr>
            <a:spLocks noChangeArrowheads="1"/>
          </p:cNvSpPr>
          <p:nvPr/>
        </p:nvSpPr>
        <p:spPr bwMode="auto">
          <a:xfrm>
            <a:off x="811277" y="3421447"/>
            <a:ext cx="642243" cy="506305"/>
          </a:xfrm>
          <a:custGeom>
            <a:avLst/>
            <a:gdLst>
              <a:gd name="T0" fmla="*/ 2030 w 2144"/>
              <a:gd name="T1" fmla="*/ 0 h 1524"/>
              <a:gd name="T2" fmla="*/ 113 w 2144"/>
              <a:gd name="T3" fmla="*/ 0 h 1524"/>
              <a:gd name="T4" fmla="*/ 0 w 2144"/>
              <a:gd name="T5" fmla="*/ 113 h 1524"/>
              <a:gd name="T6" fmla="*/ 0 w 2144"/>
              <a:gd name="T7" fmla="*/ 1410 h 1524"/>
              <a:gd name="T8" fmla="*/ 113 w 2144"/>
              <a:gd name="T9" fmla="*/ 1523 h 1524"/>
              <a:gd name="T10" fmla="*/ 2030 w 2144"/>
              <a:gd name="T11" fmla="*/ 1523 h 1524"/>
              <a:gd name="T12" fmla="*/ 2143 w 2144"/>
              <a:gd name="T13" fmla="*/ 1410 h 1524"/>
              <a:gd name="T14" fmla="*/ 2143 w 2144"/>
              <a:gd name="T15" fmla="*/ 113 h 1524"/>
              <a:gd name="T16" fmla="*/ 2030 w 2144"/>
              <a:gd name="T17" fmla="*/ 0 h 1524"/>
              <a:gd name="T18" fmla="*/ 1319 w 2144"/>
              <a:gd name="T19" fmla="*/ 812 h 1524"/>
              <a:gd name="T20" fmla="*/ 875 w 2144"/>
              <a:gd name="T21" fmla="*/ 1066 h 1524"/>
              <a:gd name="T22" fmla="*/ 790 w 2144"/>
              <a:gd name="T23" fmla="*/ 1018 h 1524"/>
              <a:gd name="T24" fmla="*/ 790 w 2144"/>
              <a:gd name="T25" fmla="*/ 508 h 1524"/>
              <a:gd name="T26" fmla="*/ 875 w 2144"/>
              <a:gd name="T27" fmla="*/ 460 h 1524"/>
              <a:gd name="T28" fmla="*/ 1319 w 2144"/>
              <a:gd name="T29" fmla="*/ 713 h 1524"/>
              <a:gd name="T30" fmla="*/ 1319 w 2144"/>
              <a:gd name="T31" fmla="*/ 812 h 15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144" h="1524">
                <a:moveTo>
                  <a:pt x="2030" y="0"/>
                </a:moveTo>
                <a:lnTo>
                  <a:pt x="113" y="0"/>
                </a:lnTo>
                <a:cubicBezTo>
                  <a:pt x="51" y="0"/>
                  <a:pt x="0" y="51"/>
                  <a:pt x="0" y="113"/>
                </a:cubicBezTo>
                <a:lnTo>
                  <a:pt x="0" y="1410"/>
                </a:lnTo>
                <a:cubicBezTo>
                  <a:pt x="0" y="1472"/>
                  <a:pt x="51" y="1523"/>
                  <a:pt x="113" y="1523"/>
                </a:cubicBezTo>
                <a:lnTo>
                  <a:pt x="2030" y="1523"/>
                </a:lnTo>
                <a:cubicBezTo>
                  <a:pt x="2092" y="1523"/>
                  <a:pt x="2143" y="1472"/>
                  <a:pt x="2143" y="1410"/>
                </a:cubicBezTo>
                <a:lnTo>
                  <a:pt x="2143" y="113"/>
                </a:lnTo>
                <a:cubicBezTo>
                  <a:pt x="2143" y="51"/>
                  <a:pt x="2092" y="0"/>
                  <a:pt x="2030" y="0"/>
                </a:cubicBezTo>
                <a:close/>
                <a:moveTo>
                  <a:pt x="1319" y="812"/>
                </a:moveTo>
                <a:lnTo>
                  <a:pt x="875" y="1066"/>
                </a:lnTo>
                <a:cubicBezTo>
                  <a:pt x="838" y="1088"/>
                  <a:pt x="790" y="1060"/>
                  <a:pt x="790" y="1018"/>
                </a:cubicBezTo>
                <a:lnTo>
                  <a:pt x="790" y="508"/>
                </a:lnTo>
                <a:cubicBezTo>
                  <a:pt x="790" y="466"/>
                  <a:pt x="838" y="437"/>
                  <a:pt x="875" y="460"/>
                </a:cubicBezTo>
                <a:lnTo>
                  <a:pt x="1319" y="713"/>
                </a:lnTo>
                <a:cubicBezTo>
                  <a:pt x="1359" y="735"/>
                  <a:pt x="1359" y="789"/>
                  <a:pt x="1319" y="812"/>
                </a:cubicBezTo>
                <a:close/>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rgbClr val="000000"/>
              </a:solidFill>
              <a:effectLst/>
              <a:uLnTx/>
              <a:uFillTx/>
              <a:latin typeface="Calibri" panose="020F0502020204030204"/>
              <a:ea typeface="メイリオ" panose="020B0604030504040204" pitchFamily="50" charset="-128"/>
              <a:cs typeface="+mn-cs"/>
            </a:endParaRPr>
          </a:p>
        </p:txBody>
      </p:sp>
      <p:sp>
        <p:nvSpPr>
          <p:cNvPr id="48" name="正方形/長方形 47">
            <a:extLst>
              <a:ext uri="{FF2B5EF4-FFF2-40B4-BE49-F238E27FC236}">
                <a16:creationId xmlns:a16="http://schemas.microsoft.com/office/drawing/2014/main" id="{7D8210E1-2095-20D6-A8CB-267802D3C88F}"/>
              </a:ext>
            </a:extLst>
          </p:cNvPr>
          <p:cNvSpPr/>
          <p:nvPr/>
        </p:nvSpPr>
        <p:spPr>
          <a:xfrm>
            <a:off x="697100" y="4031636"/>
            <a:ext cx="2610620" cy="608576"/>
          </a:xfrm>
          <a:prstGeom prst="rect">
            <a:avLst/>
          </a:prstGeom>
          <a:solidFill>
            <a:srgbClr val="FCEDED"/>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r" defTabSz="914400" eaLnBrk="1" fontAlgn="auto" latinLnBrk="0" hangingPunct="1">
              <a:lnSpc>
                <a:spcPct val="100000"/>
              </a:lnSpc>
              <a:spcBef>
                <a:spcPts val="0"/>
              </a:spcBef>
              <a:spcAft>
                <a:spcPts val="0"/>
              </a:spcAft>
              <a:buClrTx/>
              <a:buSzTx/>
              <a:buFontTx/>
              <a:buNone/>
              <a:tabLst/>
              <a:defRPr/>
            </a:pPr>
            <a:endParaRPr kumimoji="0" lang="ja-JP" altLang="en-US" sz="1800" b="1" i="0" u="none" strike="noStrike" kern="0" cap="none" spc="0" normalizeH="0" baseline="0" noProof="0" dirty="0">
              <a:ln>
                <a:noFill/>
              </a:ln>
              <a:solidFill>
                <a:srgbClr val="545454"/>
              </a:solidFill>
              <a:effectLst/>
              <a:uLnTx/>
              <a:uFillTx/>
              <a:latin typeface="メイリオ" panose="020B0604030504040204" pitchFamily="50" charset="-128"/>
              <a:ea typeface="メイリオ" panose="020B0604030504040204" pitchFamily="50" charset="-128"/>
              <a:cs typeface="+mn-cs"/>
            </a:endParaRPr>
          </a:p>
        </p:txBody>
      </p:sp>
      <p:grpSp>
        <p:nvGrpSpPr>
          <p:cNvPr id="49" name="Group 76">
            <a:extLst>
              <a:ext uri="{FF2B5EF4-FFF2-40B4-BE49-F238E27FC236}">
                <a16:creationId xmlns:a16="http://schemas.microsoft.com/office/drawing/2014/main" id="{F784098C-999E-DCD1-1B64-8E20EF2A6BA9}"/>
              </a:ext>
            </a:extLst>
          </p:cNvPr>
          <p:cNvGrpSpPr>
            <a:grpSpLocks/>
          </p:cNvGrpSpPr>
          <p:nvPr/>
        </p:nvGrpSpPr>
        <p:grpSpPr bwMode="auto">
          <a:xfrm>
            <a:off x="811277" y="4073073"/>
            <a:ext cx="665705" cy="525701"/>
            <a:chOff x="3929" y="1901"/>
            <a:chExt cx="485" cy="383"/>
          </a:xfrm>
        </p:grpSpPr>
        <p:sp>
          <p:nvSpPr>
            <p:cNvPr id="50" name="Freeform 77">
              <a:extLst>
                <a:ext uri="{FF2B5EF4-FFF2-40B4-BE49-F238E27FC236}">
                  <a16:creationId xmlns:a16="http://schemas.microsoft.com/office/drawing/2014/main" id="{03C112A1-3A02-CE3B-12FA-5E903C2A0AB8}"/>
                </a:ext>
              </a:extLst>
            </p:cNvPr>
            <p:cNvSpPr>
              <a:spLocks noChangeArrowheads="1"/>
            </p:cNvSpPr>
            <p:nvPr/>
          </p:nvSpPr>
          <p:spPr bwMode="auto">
            <a:xfrm>
              <a:off x="3929" y="1901"/>
              <a:ext cx="485" cy="319"/>
            </a:xfrm>
            <a:custGeom>
              <a:avLst/>
              <a:gdLst>
                <a:gd name="T0" fmla="*/ 2030 w 2144"/>
                <a:gd name="T1" fmla="*/ 0 h 1410"/>
                <a:gd name="T2" fmla="*/ 113 w 2144"/>
                <a:gd name="T3" fmla="*/ 0 h 1410"/>
                <a:gd name="T4" fmla="*/ 0 w 2144"/>
                <a:gd name="T5" fmla="*/ 113 h 1410"/>
                <a:gd name="T6" fmla="*/ 0 w 2144"/>
                <a:gd name="T7" fmla="*/ 1297 h 1410"/>
                <a:gd name="T8" fmla="*/ 113 w 2144"/>
                <a:gd name="T9" fmla="*/ 1409 h 1410"/>
                <a:gd name="T10" fmla="*/ 2030 w 2144"/>
                <a:gd name="T11" fmla="*/ 1409 h 1410"/>
                <a:gd name="T12" fmla="*/ 2143 w 2144"/>
                <a:gd name="T13" fmla="*/ 1297 h 1410"/>
                <a:gd name="T14" fmla="*/ 2143 w 2144"/>
                <a:gd name="T15" fmla="*/ 113 h 1410"/>
                <a:gd name="T16" fmla="*/ 2030 w 2144"/>
                <a:gd name="T17" fmla="*/ 0 h 1410"/>
                <a:gd name="T18" fmla="*/ 2030 w 2144"/>
                <a:gd name="T19" fmla="*/ 1297 h 1410"/>
                <a:gd name="T20" fmla="*/ 113 w 2144"/>
                <a:gd name="T21" fmla="*/ 1297 h 1410"/>
                <a:gd name="T22" fmla="*/ 113 w 2144"/>
                <a:gd name="T23" fmla="*/ 113 h 1410"/>
                <a:gd name="T24" fmla="*/ 2030 w 2144"/>
                <a:gd name="T25" fmla="*/ 113 h 1410"/>
                <a:gd name="T26" fmla="*/ 2030 w 2144"/>
                <a:gd name="T27" fmla="*/ 1297 h 14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144" h="1410">
                  <a:moveTo>
                    <a:pt x="2030" y="0"/>
                  </a:moveTo>
                  <a:lnTo>
                    <a:pt x="113" y="0"/>
                  </a:lnTo>
                  <a:cubicBezTo>
                    <a:pt x="51" y="0"/>
                    <a:pt x="0" y="51"/>
                    <a:pt x="0" y="113"/>
                  </a:cubicBezTo>
                  <a:lnTo>
                    <a:pt x="0" y="1297"/>
                  </a:lnTo>
                  <a:cubicBezTo>
                    <a:pt x="0" y="1359"/>
                    <a:pt x="51" y="1409"/>
                    <a:pt x="113" y="1409"/>
                  </a:cubicBezTo>
                  <a:lnTo>
                    <a:pt x="2030" y="1409"/>
                  </a:lnTo>
                  <a:cubicBezTo>
                    <a:pt x="2092" y="1409"/>
                    <a:pt x="2143" y="1359"/>
                    <a:pt x="2143" y="1297"/>
                  </a:cubicBezTo>
                  <a:lnTo>
                    <a:pt x="2143" y="113"/>
                  </a:lnTo>
                  <a:cubicBezTo>
                    <a:pt x="2143" y="51"/>
                    <a:pt x="2092" y="0"/>
                    <a:pt x="2030" y="0"/>
                  </a:cubicBezTo>
                  <a:close/>
                  <a:moveTo>
                    <a:pt x="2030" y="1297"/>
                  </a:moveTo>
                  <a:lnTo>
                    <a:pt x="113" y="1297"/>
                  </a:lnTo>
                  <a:lnTo>
                    <a:pt x="113" y="113"/>
                  </a:lnTo>
                  <a:lnTo>
                    <a:pt x="2030" y="113"/>
                  </a:lnTo>
                  <a:lnTo>
                    <a:pt x="2030" y="1297"/>
                  </a:lnTo>
                  <a:close/>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rgbClr val="000000"/>
                </a:solidFill>
                <a:effectLst/>
                <a:uLnTx/>
                <a:uFillTx/>
                <a:latin typeface="Calibri" panose="020F0502020204030204"/>
                <a:ea typeface="メイリオ" panose="020B0604030504040204" pitchFamily="50" charset="-128"/>
                <a:cs typeface="+mn-cs"/>
              </a:endParaRPr>
            </a:p>
          </p:txBody>
        </p:sp>
        <p:sp>
          <p:nvSpPr>
            <p:cNvPr id="51" name="Freeform 78">
              <a:extLst>
                <a:ext uri="{FF2B5EF4-FFF2-40B4-BE49-F238E27FC236}">
                  <a16:creationId xmlns:a16="http://schemas.microsoft.com/office/drawing/2014/main" id="{3473BBE9-23D0-6EAF-70EB-7ABE4B27819A}"/>
                </a:ext>
              </a:extLst>
            </p:cNvPr>
            <p:cNvSpPr>
              <a:spLocks noChangeArrowheads="1"/>
            </p:cNvSpPr>
            <p:nvPr/>
          </p:nvSpPr>
          <p:spPr bwMode="auto">
            <a:xfrm>
              <a:off x="4050" y="2246"/>
              <a:ext cx="243" cy="38"/>
            </a:xfrm>
            <a:custGeom>
              <a:avLst/>
              <a:gdLst>
                <a:gd name="T0" fmla="*/ 877 w 1078"/>
                <a:gd name="T1" fmla="*/ 0 h 171"/>
                <a:gd name="T2" fmla="*/ 200 w 1078"/>
                <a:gd name="T3" fmla="*/ 0 h 171"/>
                <a:gd name="T4" fmla="*/ 31 w 1078"/>
                <a:gd name="T5" fmla="*/ 85 h 171"/>
                <a:gd name="T6" fmla="*/ 88 w 1078"/>
                <a:gd name="T7" fmla="*/ 170 h 171"/>
                <a:gd name="T8" fmla="*/ 989 w 1078"/>
                <a:gd name="T9" fmla="*/ 170 h 171"/>
                <a:gd name="T10" fmla="*/ 1046 w 1078"/>
                <a:gd name="T11" fmla="*/ 85 h 171"/>
                <a:gd name="T12" fmla="*/ 877 w 1078"/>
                <a:gd name="T13" fmla="*/ 0 h 171"/>
              </a:gdLst>
              <a:ahLst/>
              <a:cxnLst>
                <a:cxn ang="0">
                  <a:pos x="T0" y="T1"/>
                </a:cxn>
                <a:cxn ang="0">
                  <a:pos x="T2" y="T3"/>
                </a:cxn>
                <a:cxn ang="0">
                  <a:pos x="T4" y="T5"/>
                </a:cxn>
                <a:cxn ang="0">
                  <a:pos x="T6" y="T7"/>
                </a:cxn>
                <a:cxn ang="0">
                  <a:pos x="T8" y="T9"/>
                </a:cxn>
                <a:cxn ang="0">
                  <a:pos x="T10" y="T11"/>
                </a:cxn>
                <a:cxn ang="0">
                  <a:pos x="T12" y="T13"/>
                </a:cxn>
              </a:cxnLst>
              <a:rect l="0" t="0" r="r" b="b"/>
              <a:pathLst>
                <a:path w="1078" h="171">
                  <a:moveTo>
                    <a:pt x="877" y="0"/>
                  </a:moveTo>
                  <a:lnTo>
                    <a:pt x="200" y="0"/>
                  </a:lnTo>
                  <a:cubicBezTo>
                    <a:pt x="138" y="0"/>
                    <a:pt x="62" y="37"/>
                    <a:pt x="31" y="85"/>
                  </a:cubicBezTo>
                  <a:cubicBezTo>
                    <a:pt x="0" y="130"/>
                    <a:pt x="26" y="170"/>
                    <a:pt x="88" y="170"/>
                  </a:cubicBezTo>
                  <a:lnTo>
                    <a:pt x="989" y="170"/>
                  </a:lnTo>
                  <a:cubicBezTo>
                    <a:pt x="1051" y="170"/>
                    <a:pt x="1077" y="130"/>
                    <a:pt x="1046" y="85"/>
                  </a:cubicBezTo>
                  <a:cubicBezTo>
                    <a:pt x="1015" y="37"/>
                    <a:pt x="939" y="0"/>
                    <a:pt x="877" y="0"/>
                  </a:cubicBezTo>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rgbClr val="000000"/>
                </a:solidFill>
                <a:effectLst/>
                <a:uLnTx/>
                <a:uFillTx/>
                <a:latin typeface="Calibri" panose="020F0502020204030204"/>
                <a:ea typeface="メイリオ" panose="020B0604030504040204" pitchFamily="50" charset="-128"/>
                <a:cs typeface="+mn-cs"/>
              </a:endParaRPr>
            </a:p>
          </p:txBody>
        </p:sp>
        <p:sp>
          <p:nvSpPr>
            <p:cNvPr id="52" name="Freeform 79">
              <a:extLst>
                <a:ext uri="{FF2B5EF4-FFF2-40B4-BE49-F238E27FC236}">
                  <a16:creationId xmlns:a16="http://schemas.microsoft.com/office/drawing/2014/main" id="{7E632D48-6C59-C33C-6C12-105F357D77D8}"/>
                </a:ext>
              </a:extLst>
            </p:cNvPr>
            <p:cNvSpPr>
              <a:spLocks noChangeArrowheads="1"/>
            </p:cNvSpPr>
            <p:nvPr/>
          </p:nvSpPr>
          <p:spPr bwMode="auto">
            <a:xfrm>
              <a:off x="4070" y="1952"/>
              <a:ext cx="242" cy="178"/>
            </a:xfrm>
            <a:custGeom>
              <a:avLst/>
              <a:gdLst>
                <a:gd name="T0" fmla="*/ 56 w 1072"/>
                <a:gd name="T1" fmla="*/ 572 h 789"/>
                <a:gd name="T2" fmla="*/ 112 w 1072"/>
                <a:gd name="T3" fmla="*/ 619 h 789"/>
                <a:gd name="T4" fmla="*/ 698 w 1072"/>
                <a:gd name="T5" fmla="*/ 619 h 789"/>
                <a:gd name="T6" fmla="*/ 687 w 1072"/>
                <a:gd name="T7" fmla="*/ 676 h 789"/>
                <a:gd name="T8" fmla="*/ 141 w 1072"/>
                <a:gd name="T9" fmla="*/ 676 h 789"/>
                <a:gd name="T10" fmla="*/ 84 w 1072"/>
                <a:gd name="T11" fmla="*/ 732 h 789"/>
                <a:gd name="T12" fmla="*/ 141 w 1072"/>
                <a:gd name="T13" fmla="*/ 788 h 789"/>
                <a:gd name="T14" fmla="*/ 732 w 1072"/>
                <a:gd name="T15" fmla="*/ 788 h 789"/>
                <a:gd name="T16" fmla="*/ 789 w 1072"/>
                <a:gd name="T17" fmla="*/ 743 h 789"/>
                <a:gd name="T18" fmla="*/ 918 w 1072"/>
                <a:gd name="T19" fmla="*/ 112 h 789"/>
                <a:gd name="T20" fmla="*/ 1014 w 1072"/>
                <a:gd name="T21" fmla="*/ 112 h 789"/>
                <a:gd name="T22" fmla="*/ 1071 w 1072"/>
                <a:gd name="T23" fmla="*/ 56 h 789"/>
                <a:gd name="T24" fmla="*/ 1014 w 1072"/>
                <a:gd name="T25" fmla="*/ 0 h 789"/>
                <a:gd name="T26" fmla="*/ 873 w 1072"/>
                <a:gd name="T27" fmla="*/ 0 h 789"/>
                <a:gd name="T28" fmla="*/ 817 w 1072"/>
                <a:gd name="T29" fmla="*/ 45 h 789"/>
                <a:gd name="T30" fmla="*/ 791 w 1072"/>
                <a:gd name="T31" fmla="*/ 169 h 789"/>
                <a:gd name="T32" fmla="*/ 56 w 1072"/>
                <a:gd name="T33" fmla="*/ 169 h 789"/>
                <a:gd name="T34" fmla="*/ 14 w 1072"/>
                <a:gd name="T35" fmla="*/ 189 h 789"/>
                <a:gd name="T36" fmla="*/ 2 w 1072"/>
                <a:gd name="T37" fmla="*/ 234 h 789"/>
                <a:gd name="T38" fmla="*/ 56 w 1072"/>
                <a:gd name="T39" fmla="*/ 572 h 789"/>
                <a:gd name="T40" fmla="*/ 769 w 1072"/>
                <a:gd name="T41" fmla="*/ 282 h 789"/>
                <a:gd name="T42" fmla="*/ 721 w 1072"/>
                <a:gd name="T43" fmla="*/ 507 h 789"/>
                <a:gd name="T44" fmla="*/ 160 w 1072"/>
                <a:gd name="T45" fmla="*/ 507 h 789"/>
                <a:gd name="T46" fmla="*/ 124 w 1072"/>
                <a:gd name="T47" fmla="*/ 282 h 789"/>
                <a:gd name="T48" fmla="*/ 769 w 1072"/>
                <a:gd name="T49" fmla="*/ 282 h 7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072" h="789">
                  <a:moveTo>
                    <a:pt x="56" y="572"/>
                  </a:moveTo>
                  <a:cubicBezTo>
                    <a:pt x="62" y="599"/>
                    <a:pt x="84" y="619"/>
                    <a:pt x="112" y="619"/>
                  </a:cubicBezTo>
                  <a:lnTo>
                    <a:pt x="698" y="619"/>
                  </a:lnTo>
                  <a:lnTo>
                    <a:pt x="687" y="676"/>
                  </a:lnTo>
                  <a:lnTo>
                    <a:pt x="141" y="676"/>
                  </a:lnTo>
                  <a:cubicBezTo>
                    <a:pt x="110" y="676"/>
                    <a:pt x="84" y="701"/>
                    <a:pt x="84" y="732"/>
                  </a:cubicBezTo>
                  <a:cubicBezTo>
                    <a:pt x="84" y="763"/>
                    <a:pt x="110" y="788"/>
                    <a:pt x="141" y="788"/>
                  </a:cubicBezTo>
                  <a:lnTo>
                    <a:pt x="732" y="788"/>
                  </a:lnTo>
                  <a:cubicBezTo>
                    <a:pt x="758" y="788"/>
                    <a:pt x="783" y="769"/>
                    <a:pt x="789" y="743"/>
                  </a:cubicBezTo>
                  <a:lnTo>
                    <a:pt x="918" y="112"/>
                  </a:lnTo>
                  <a:lnTo>
                    <a:pt x="1014" y="112"/>
                  </a:lnTo>
                  <a:cubicBezTo>
                    <a:pt x="1045" y="112"/>
                    <a:pt x="1071" y="87"/>
                    <a:pt x="1071" y="56"/>
                  </a:cubicBezTo>
                  <a:cubicBezTo>
                    <a:pt x="1071" y="25"/>
                    <a:pt x="1045" y="0"/>
                    <a:pt x="1014" y="0"/>
                  </a:cubicBezTo>
                  <a:lnTo>
                    <a:pt x="873" y="0"/>
                  </a:lnTo>
                  <a:cubicBezTo>
                    <a:pt x="848" y="0"/>
                    <a:pt x="822" y="19"/>
                    <a:pt x="817" y="45"/>
                  </a:cubicBezTo>
                  <a:lnTo>
                    <a:pt x="791" y="169"/>
                  </a:lnTo>
                  <a:lnTo>
                    <a:pt x="56" y="169"/>
                  </a:lnTo>
                  <a:cubicBezTo>
                    <a:pt x="39" y="169"/>
                    <a:pt x="25" y="177"/>
                    <a:pt x="14" y="189"/>
                  </a:cubicBezTo>
                  <a:cubicBezTo>
                    <a:pt x="2" y="200"/>
                    <a:pt x="0" y="217"/>
                    <a:pt x="2" y="234"/>
                  </a:cubicBezTo>
                  <a:lnTo>
                    <a:pt x="56" y="572"/>
                  </a:lnTo>
                  <a:close/>
                  <a:moveTo>
                    <a:pt x="769" y="282"/>
                  </a:moveTo>
                  <a:lnTo>
                    <a:pt x="721" y="507"/>
                  </a:lnTo>
                  <a:lnTo>
                    <a:pt x="160" y="507"/>
                  </a:lnTo>
                  <a:lnTo>
                    <a:pt x="124" y="282"/>
                  </a:lnTo>
                  <a:lnTo>
                    <a:pt x="769" y="282"/>
                  </a:lnTo>
                  <a:close/>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rgbClr val="000000"/>
                </a:solidFill>
                <a:effectLst/>
                <a:uLnTx/>
                <a:uFillTx/>
                <a:latin typeface="Calibri" panose="020F0502020204030204"/>
                <a:ea typeface="メイリオ" panose="020B0604030504040204" pitchFamily="50" charset="-128"/>
                <a:cs typeface="+mn-cs"/>
              </a:endParaRPr>
            </a:p>
          </p:txBody>
        </p:sp>
        <p:sp>
          <p:nvSpPr>
            <p:cNvPr id="53" name="Freeform 80">
              <a:extLst>
                <a:ext uri="{FF2B5EF4-FFF2-40B4-BE49-F238E27FC236}">
                  <a16:creationId xmlns:a16="http://schemas.microsoft.com/office/drawing/2014/main" id="{D6342FB3-EBD9-F9D1-E3D4-ECBF470A7DDF}"/>
                </a:ext>
              </a:extLst>
            </p:cNvPr>
            <p:cNvSpPr>
              <a:spLocks noChangeArrowheads="1"/>
            </p:cNvSpPr>
            <p:nvPr/>
          </p:nvSpPr>
          <p:spPr bwMode="auto">
            <a:xfrm>
              <a:off x="4108" y="2144"/>
              <a:ext cx="38" cy="38"/>
            </a:xfrm>
            <a:custGeom>
              <a:avLst/>
              <a:gdLst>
                <a:gd name="T0" fmla="*/ 169 w 170"/>
                <a:gd name="T1" fmla="*/ 85 h 170"/>
                <a:gd name="T2" fmla="*/ 158 w 170"/>
                <a:gd name="T3" fmla="*/ 127 h 170"/>
                <a:gd name="T4" fmla="*/ 127 w 170"/>
                <a:gd name="T5" fmla="*/ 158 h 170"/>
                <a:gd name="T6" fmla="*/ 85 w 170"/>
                <a:gd name="T7" fmla="*/ 169 h 170"/>
                <a:gd name="T8" fmla="*/ 42 w 170"/>
                <a:gd name="T9" fmla="*/ 158 h 170"/>
                <a:gd name="T10" fmla="*/ 11 w 170"/>
                <a:gd name="T11" fmla="*/ 127 h 170"/>
                <a:gd name="T12" fmla="*/ 0 w 170"/>
                <a:gd name="T13" fmla="*/ 85 h 170"/>
                <a:gd name="T14" fmla="*/ 11 w 170"/>
                <a:gd name="T15" fmla="*/ 42 h 170"/>
                <a:gd name="T16" fmla="*/ 42 w 170"/>
                <a:gd name="T17" fmla="*/ 11 h 170"/>
                <a:gd name="T18" fmla="*/ 85 w 170"/>
                <a:gd name="T19" fmla="*/ 0 h 170"/>
                <a:gd name="T20" fmla="*/ 127 w 170"/>
                <a:gd name="T21" fmla="*/ 11 h 170"/>
                <a:gd name="T22" fmla="*/ 158 w 170"/>
                <a:gd name="T23" fmla="*/ 42 h 170"/>
                <a:gd name="T24" fmla="*/ 169 w 170"/>
                <a:gd name="T25" fmla="*/ 85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70" h="170">
                  <a:moveTo>
                    <a:pt x="169" y="85"/>
                  </a:moveTo>
                  <a:cubicBezTo>
                    <a:pt x="169" y="100"/>
                    <a:pt x="166" y="114"/>
                    <a:pt x="158" y="127"/>
                  </a:cubicBezTo>
                  <a:cubicBezTo>
                    <a:pt x="150" y="141"/>
                    <a:pt x="140" y="150"/>
                    <a:pt x="127" y="158"/>
                  </a:cubicBezTo>
                  <a:cubicBezTo>
                    <a:pt x="113" y="166"/>
                    <a:pt x="100" y="169"/>
                    <a:pt x="85" y="169"/>
                  </a:cubicBezTo>
                  <a:cubicBezTo>
                    <a:pt x="69" y="169"/>
                    <a:pt x="55" y="166"/>
                    <a:pt x="42" y="158"/>
                  </a:cubicBezTo>
                  <a:cubicBezTo>
                    <a:pt x="28" y="150"/>
                    <a:pt x="19" y="141"/>
                    <a:pt x="11" y="127"/>
                  </a:cubicBezTo>
                  <a:cubicBezTo>
                    <a:pt x="3" y="114"/>
                    <a:pt x="0" y="101"/>
                    <a:pt x="0" y="85"/>
                  </a:cubicBezTo>
                  <a:cubicBezTo>
                    <a:pt x="0" y="70"/>
                    <a:pt x="3" y="56"/>
                    <a:pt x="11" y="42"/>
                  </a:cubicBezTo>
                  <a:cubicBezTo>
                    <a:pt x="19" y="29"/>
                    <a:pt x="28" y="19"/>
                    <a:pt x="42" y="11"/>
                  </a:cubicBezTo>
                  <a:cubicBezTo>
                    <a:pt x="55" y="3"/>
                    <a:pt x="69" y="0"/>
                    <a:pt x="85" y="0"/>
                  </a:cubicBezTo>
                  <a:cubicBezTo>
                    <a:pt x="100" y="0"/>
                    <a:pt x="113" y="3"/>
                    <a:pt x="127" y="11"/>
                  </a:cubicBezTo>
                  <a:cubicBezTo>
                    <a:pt x="140" y="19"/>
                    <a:pt x="150" y="29"/>
                    <a:pt x="158" y="42"/>
                  </a:cubicBezTo>
                  <a:cubicBezTo>
                    <a:pt x="166" y="56"/>
                    <a:pt x="169" y="69"/>
                    <a:pt x="169" y="85"/>
                  </a:cubicBezTo>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rgbClr val="000000"/>
                </a:solidFill>
                <a:effectLst/>
                <a:uLnTx/>
                <a:uFillTx/>
                <a:latin typeface="Calibri" panose="020F0502020204030204"/>
                <a:ea typeface="メイリオ" panose="020B0604030504040204" pitchFamily="50" charset="-128"/>
                <a:cs typeface="+mn-cs"/>
              </a:endParaRPr>
            </a:p>
          </p:txBody>
        </p:sp>
        <p:sp>
          <p:nvSpPr>
            <p:cNvPr id="54" name="Freeform 81">
              <a:extLst>
                <a:ext uri="{FF2B5EF4-FFF2-40B4-BE49-F238E27FC236}">
                  <a16:creationId xmlns:a16="http://schemas.microsoft.com/office/drawing/2014/main" id="{408D7F25-F713-7591-8A98-7CA4EE0E58CB}"/>
                </a:ext>
              </a:extLst>
            </p:cNvPr>
            <p:cNvSpPr>
              <a:spLocks noChangeArrowheads="1"/>
            </p:cNvSpPr>
            <p:nvPr/>
          </p:nvSpPr>
          <p:spPr bwMode="auto">
            <a:xfrm>
              <a:off x="4191" y="2144"/>
              <a:ext cx="38" cy="38"/>
            </a:xfrm>
            <a:custGeom>
              <a:avLst/>
              <a:gdLst>
                <a:gd name="T0" fmla="*/ 169 w 170"/>
                <a:gd name="T1" fmla="*/ 85 h 170"/>
                <a:gd name="T2" fmla="*/ 158 w 170"/>
                <a:gd name="T3" fmla="*/ 127 h 170"/>
                <a:gd name="T4" fmla="*/ 127 w 170"/>
                <a:gd name="T5" fmla="*/ 158 h 170"/>
                <a:gd name="T6" fmla="*/ 84 w 170"/>
                <a:gd name="T7" fmla="*/ 169 h 170"/>
                <a:gd name="T8" fmla="*/ 42 w 170"/>
                <a:gd name="T9" fmla="*/ 158 h 170"/>
                <a:gd name="T10" fmla="*/ 11 w 170"/>
                <a:gd name="T11" fmla="*/ 127 h 170"/>
                <a:gd name="T12" fmla="*/ 0 w 170"/>
                <a:gd name="T13" fmla="*/ 85 h 170"/>
                <a:gd name="T14" fmla="*/ 11 w 170"/>
                <a:gd name="T15" fmla="*/ 42 h 170"/>
                <a:gd name="T16" fmla="*/ 42 w 170"/>
                <a:gd name="T17" fmla="*/ 11 h 170"/>
                <a:gd name="T18" fmla="*/ 84 w 170"/>
                <a:gd name="T19" fmla="*/ 0 h 170"/>
                <a:gd name="T20" fmla="*/ 127 w 170"/>
                <a:gd name="T21" fmla="*/ 11 h 170"/>
                <a:gd name="T22" fmla="*/ 158 w 170"/>
                <a:gd name="T23" fmla="*/ 42 h 170"/>
                <a:gd name="T24" fmla="*/ 169 w 170"/>
                <a:gd name="T25" fmla="*/ 85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70" h="170">
                  <a:moveTo>
                    <a:pt x="169" y="85"/>
                  </a:moveTo>
                  <a:cubicBezTo>
                    <a:pt x="169" y="100"/>
                    <a:pt x="166" y="114"/>
                    <a:pt x="158" y="127"/>
                  </a:cubicBezTo>
                  <a:cubicBezTo>
                    <a:pt x="151" y="141"/>
                    <a:pt x="141" y="150"/>
                    <a:pt x="127" y="158"/>
                  </a:cubicBezTo>
                  <a:cubicBezTo>
                    <a:pt x="114" y="166"/>
                    <a:pt x="100" y="169"/>
                    <a:pt x="84" y="169"/>
                  </a:cubicBezTo>
                  <a:cubicBezTo>
                    <a:pt x="69" y="169"/>
                    <a:pt x="56" y="166"/>
                    <a:pt x="42" y="158"/>
                  </a:cubicBezTo>
                  <a:cubicBezTo>
                    <a:pt x="29" y="150"/>
                    <a:pt x="19" y="141"/>
                    <a:pt x="11" y="127"/>
                  </a:cubicBezTo>
                  <a:cubicBezTo>
                    <a:pt x="3" y="114"/>
                    <a:pt x="0" y="101"/>
                    <a:pt x="0" y="85"/>
                  </a:cubicBezTo>
                  <a:cubicBezTo>
                    <a:pt x="0" y="70"/>
                    <a:pt x="3" y="56"/>
                    <a:pt x="11" y="42"/>
                  </a:cubicBezTo>
                  <a:cubicBezTo>
                    <a:pt x="19" y="29"/>
                    <a:pt x="29" y="19"/>
                    <a:pt x="42" y="11"/>
                  </a:cubicBezTo>
                  <a:cubicBezTo>
                    <a:pt x="56" y="3"/>
                    <a:pt x="69" y="0"/>
                    <a:pt x="84" y="0"/>
                  </a:cubicBezTo>
                  <a:cubicBezTo>
                    <a:pt x="100" y="0"/>
                    <a:pt x="114" y="3"/>
                    <a:pt x="127" y="11"/>
                  </a:cubicBezTo>
                  <a:cubicBezTo>
                    <a:pt x="141" y="19"/>
                    <a:pt x="151" y="29"/>
                    <a:pt x="158" y="42"/>
                  </a:cubicBezTo>
                  <a:cubicBezTo>
                    <a:pt x="166" y="56"/>
                    <a:pt x="169" y="69"/>
                    <a:pt x="169" y="85"/>
                  </a:cubicBezTo>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rgbClr val="000000"/>
                </a:solidFill>
                <a:effectLst/>
                <a:uLnTx/>
                <a:uFillTx/>
                <a:latin typeface="Calibri" panose="020F0502020204030204"/>
                <a:ea typeface="メイリオ" panose="020B0604030504040204" pitchFamily="50" charset="-128"/>
                <a:cs typeface="+mn-cs"/>
              </a:endParaRPr>
            </a:p>
          </p:txBody>
        </p:sp>
      </p:grpSp>
      <p:sp>
        <p:nvSpPr>
          <p:cNvPr id="55" name="正方形/長方形 54">
            <a:extLst>
              <a:ext uri="{FF2B5EF4-FFF2-40B4-BE49-F238E27FC236}">
                <a16:creationId xmlns:a16="http://schemas.microsoft.com/office/drawing/2014/main" id="{73FC4A75-CCDE-9D7E-BE83-32728EFCA9A0}"/>
              </a:ext>
            </a:extLst>
          </p:cNvPr>
          <p:cNvSpPr/>
          <p:nvPr/>
        </p:nvSpPr>
        <p:spPr>
          <a:xfrm>
            <a:off x="697100" y="4696815"/>
            <a:ext cx="2610620" cy="608576"/>
          </a:xfrm>
          <a:prstGeom prst="rect">
            <a:avLst/>
          </a:prstGeom>
          <a:solidFill>
            <a:srgbClr val="FCEDED"/>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r" defTabSz="914400" eaLnBrk="1" fontAlgn="auto" latinLnBrk="0" hangingPunct="1">
              <a:lnSpc>
                <a:spcPct val="100000"/>
              </a:lnSpc>
              <a:spcBef>
                <a:spcPts val="0"/>
              </a:spcBef>
              <a:spcAft>
                <a:spcPts val="0"/>
              </a:spcAft>
              <a:buClrTx/>
              <a:buSzTx/>
              <a:buFontTx/>
              <a:buNone/>
              <a:tabLst/>
              <a:defRPr/>
            </a:pPr>
            <a:endParaRPr kumimoji="0" lang="ja-JP" altLang="en-US" sz="1800" b="1" i="0" u="none" strike="noStrike" kern="0" cap="none" spc="0" normalizeH="0" baseline="0" noProof="0" dirty="0">
              <a:ln>
                <a:noFill/>
              </a:ln>
              <a:solidFill>
                <a:srgbClr val="545454"/>
              </a:solidFill>
              <a:effectLst/>
              <a:uLnTx/>
              <a:uFillTx/>
              <a:latin typeface="メイリオ" panose="020B0604030504040204" pitchFamily="50" charset="-128"/>
              <a:ea typeface="メイリオ" panose="020B0604030504040204" pitchFamily="50" charset="-128"/>
              <a:cs typeface="+mn-cs"/>
            </a:endParaRPr>
          </a:p>
        </p:txBody>
      </p:sp>
      <p:sp>
        <p:nvSpPr>
          <p:cNvPr id="56" name="Freeform 34">
            <a:extLst>
              <a:ext uri="{FF2B5EF4-FFF2-40B4-BE49-F238E27FC236}">
                <a16:creationId xmlns:a16="http://schemas.microsoft.com/office/drawing/2014/main" id="{C6D29B6A-7D71-3C44-3065-AE7E5A48B7B2}"/>
              </a:ext>
            </a:extLst>
          </p:cNvPr>
          <p:cNvSpPr>
            <a:spLocks noChangeArrowheads="1"/>
          </p:cNvSpPr>
          <p:nvPr/>
        </p:nvSpPr>
        <p:spPr bwMode="auto">
          <a:xfrm>
            <a:off x="825753" y="4750807"/>
            <a:ext cx="626382" cy="500592"/>
          </a:xfrm>
          <a:custGeom>
            <a:avLst/>
            <a:gdLst>
              <a:gd name="T0" fmla="*/ 2149 w 2150"/>
              <a:gd name="T1" fmla="*/ 1235 h 1718"/>
              <a:gd name="T2" fmla="*/ 657 w 2150"/>
              <a:gd name="T3" fmla="*/ 1678 h 1718"/>
              <a:gd name="T4" fmla="*/ 119 w 2150"/>
              <a:gd name="T5" fmla="*/ 1353 h 1718"/>
              <a:gd name="T6" fmla="*/ 119 w 2150"/>
              <a:gd name="T7" fmla="*/ 0 h 1718"/>
              <a:gd name="T8" fmla="*/ 736 w 2150"/>
              <a:gd name="T9" fmla="*/ 770 h 1718"/>
              <a:gd name="T10" fmla="*/ 680 w 2150"/>
              <a:gd name="T11" fmla="*/ 663 h 1718"/>
              <a:gd name="T12" fmla="*/ 556 w 2150"/>
              <a:gd name="T13" fmla="*/ 621 h 1718"/>
              <a:gd name="T14" fmla="*/ 443 w 2150"/>
              <a:gd name="T15" fmla="*/ 581 h 1718"/>
              <a:gd name="T16" fmla="*/ 471 w 2150"/>
              <a:gd name="T17" fmla="*/ 485 h 1718"/>
              <a:gd name="T18" fmla="*/ 609 w 2150"/>
              <a:gd name="T19" fmla="*/ 491 h 1718"/>
              <a:gd name="T20" fmla="*/ 717 w 2150"/>
              <a:gd name="T21" fmla="*/ 491 h 1718"/>
              <a:gd name="T22" fmla="*/ 536 w 2150"/>
              <a:gd name="T23" fmla="*/ 398 h 1718"/>
              <a:gd name="T24" fmla="*/ 367 w 2150"/>
              <a:gd name="T25" fmla="*/ 482 h 1718"/>
              <a:gd name="T26" fmla="*/ 372 w 2150"/>
              <a:gd name="T27" fmla="*/ 626 h 1718"/>
              <a:gd name="T28" fmla="*/ 550 w 2150"/>
              <a:gd name="T29" fmla="*/ 702 h 1718"/>
              <a:gd name="T30" fmla="*/ 655 w 2150"/>
              <a:gd name="T31" fmla="*/ 784 h 1718"/>
              <a:gd name="T32" fmla="*/ 595 w 2150"/>
              <a:gd name="T33" fmla="*/ 854 h 1718"/>
              <a:gd name="T34" fmla="*/ 451 w 2150"/>
              <a:gd name="T35" fmla="*/ 834 h 1718"/>
              <a:gd name="T36" fmla="*/ 322 w 2150"/>
              <a:gd name="T37" fmla="*/ 750 h 1718"/>
              <a:gd name="T38" fmla="*/ 451 w 2150"/>
              <a:gd name="T39" fmla="*/ 921 h 1718"/>
              <a:gd name="T40" fmla="*/ 672 w 2150"/>
              <a:gd name="T41" fmla="*/ 896 h 1718"/>
              <a:gd name="T42" fmla="*/ 1277 w 2150"/>
              <a:gd name="T43" fmla="*/ 921 h 1718"/>
              <a:gd name="T44" fmla="*/ 1193 w 2150"/>
              <a:gd name="T45" fmla="*/ 790 h 1718"/>
              <a:gd name="T46" fmla="*/ 861 w 2150"/>
              <a:gd name="T47" fmla="*/ 412 h 1718"/>
              <a:gd name="T48" fmla="*/ 945 w 2150"/>
              <a:gd name="T49" fmla="*/ 547 h 1718"/>
              <a:gd name="T50" fmla="*/ 1805 w 2150"/>
              <a:gd name="T51" fmla="*/ 845 h 1718"/>
              <a:gd name="T52" fmla="*/ 1799 w 2150"/>
              <a:gd name="T53" fmla="*/ 691 h 1718"/>
              <a:gd name="T54" fmla="*/ 1692 w 2150"/>
              <a:gd name="T55" fmla="*/ 629 h 1718"/>
              <a:gd name="T56" fmla="*/ 1576 w 2150"/>
              <a:gd name="T57" fmla="*/ 601 h 1718"/>
              <a:gd name="T58" fmla="*/ 1523 w 2150"/>
              <a:gd name="T59" fmla="*/ 505 h 1718"/>
              <a:gd name="T60" fmla="*/ 1621 w 2150"/>
              <a:gd name="T61" fmla="*/ 471 h 1718"/>
              <a:gd name="T62" fmla="*/ 1822 w 2150"/>
              <a:gd name="T63" fmla="*/ 561 h 1718"/>
              <a:gd name="T64" fmla="*/ 1700 w 2150"/>
              <a:gd name="T65" fmla="*/ 409 h 1718"/>
              <a:gd name="T66" fmla="*/ 1497 w 2150"/>
              <a:gd name="T67" fmla="*/ 434 h 1718"/>
              <a:gd name="T68" fmla="*/ 1444 w 2150"/>
              <a:gd name="T69" fmla="*/ 589 h 1718"/>
              <a:gd name="T70" fmla="*/ 1548 w 2150"/>
              <a:gd name="T71" fmla="*/ 680 h 1718"/>
              <a:gd name="T72" fmla="*/ 1729 w 2150"/>
              <a:gd name="T73" fmla="*/ 742 h 1718"/>
              <a:gd name="T74" fmla="*/ 1717 w 2150"/>
              <a:gd name="T75" fmla="*/ 837 h 1718"/>
              <a:gd name="T76" fmla="*/ 1582 w 2150"/>
              <a:gd name="T77" fmla="*/ 854 h 1718"/>
              <a:gd name="T78" fmla="*/ 1500 w 2150"/>
              <a:gd name="T79" fmla="*/ 750 h 1718"/>
              <a:gd name="T80" fmla="*/ 1472 w 2150"/>
              <a:gd name="T81" fmla="*/ 888 h 1718"/>
              <a:gd name="T82" fmla="*/ 1695 w 2150"/>
              <a:gd name="T83" fmla="*/ 924 h 17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150" h="1718">
                <a:moveTo>
                  <a:pt x="2028" y="0"/>
                </a:moveTo>
                <a:cubicBezTo>
                  <a:pt x="2093" y="0"/>
                  <a:pt x="2143" y="53"/>
                  <a:pt x="2149" y="118"/>
                </a:cubicBezTo>
                <a:lnTo>
                  <a:pt x="2149" y="1235"/>
                </a:lnTo>
                <a:cubicBezTo>
                  <a:pt x="2149" y="1299"/>
                  <a:pt x="2095" y="1353"/>
                  <a:pt x="2030" y="1353"/>
                </a:cubicBezTo>
                <a:lnTo>
                  <a:pt x="982" y="1353"/>
                </a:lnTo>
                <a:lnTo>
                  <a:pt x="657" y="1678"/>
                </a:lnTo>
                <a:cubicBezTo>
                  <a:pt x="618" y="1717"/>
                  <a:pt x="547" y="1689"/>
                  <a:pt x="547" y="1632"/>
                </a:cubicBezTo>
                <a:lnTo>
                  <a:pt x="547" y="1353"/>
                </a:lnTo>
                <a:lnTo>
                  <a:pt x="119" y="1353"/>
                </a:lnTo>
                <a:cubicBezTo>
                  <a:pt x="54" y="1353"/>
                  <a:pt x="0" y="1299"/>
                  <a:pt x="0" y="1235"/>
                </a:cubicBezTo>
                <a:lnTo>
                  <a:pt x="0" y="118"/>
                </a:lnTo>
                <a:cubicBezTo>
                  <a:pt x="0" y="53"/>
                  <a:pt x="54" y="0"/>
                  <a:pt x="119" y="0"/>
                </a:cubicBezTo>
                <a:lnTo>
                  <a:pt x="2028" y="0"/>
                </a:lnTo>
                <a:close/>
                <a:moveTo>
                  <a:pt x="717" y="845"/>
                </a:moveTo>
                <a:cubicBezTo>
                  <a:pt x="728" y="825"/>
                  <a:pt x="734" y="804"/>
                  <a:pt x="736" y="770"/>
                </a:cubicBezTo>
                <a:cubicBezTo>
                  <a:pt x="736" y="756"/>
                  <a:pt x="734" y="745"/>
                  <a:pt x="731" y="731"/>
                </a:cubicBezTo>
                <a:cubicBezTo>
                  <a:pt x="725" y="719"/>
                  <a:pt x="719" y="705"/>
                  <a:pt x="711" y="694"/>
                </a:cubicBezTo>
                <a:cubicBezTo>
                  <a:pt x="702" y="683"/>
                  <a:pt x="691" y="671"/>
                  <a:pt x="680" y="663"/>
                </a:cubicBezTo>
                <a:cubicBezTo>
                  <a:pt x="669" y="652"/>
                  <a:pt x="655" y="646"/>
                  <a:pt x="638" y="640"/>
                </a:cubicBezTo>
                <a:cubicBezTo>
                  <a:pt x="629" y="637"/>
                  <a:pt x="618" y="635"/>
                  <a:pt x="604" y="632"/>
                </a:cubicBezTo>
                <a:cubicBezTo>
                  <a:pt x="587" y="629"/>
                  <a:pt x="573" y="626"/>
                  <a:pt x="556" y="621"/>
                </a:cubicBezTo>
                <a:cubicBezTo>
                  <a:pt x="539" y="618"/>
                  <a:pt x="525" y="612"/>
                  <a:pt x="511" y="609"/>
                </a:cubicBezTo>
                <a:cubicBezTo>
                  <a:pt x="497" y="606"/>
                  <a:pt x="491" y="604"/>
                  <a:pt x="488" y="604"/>
                </a:cubicBezTo>
                <a:cubicBezTo>
                  <a:pt x="468" y="598"/>
                  <a:pt x="454" y="592"/>
                  <a:pt x="443" y="581"/>
                </a:cubicBezTo>
                <a:cubicBezTo>
                  <a:pt x="432" y="570"/>
                  <a:pt x="426" y="556"/>
                  <a:pt x="426" y="539"/>
                </a:cubicBezTo>
                <a:cubicBezTo>
                  <a:pt x="426" y="525"/>
                  <a:pt x="443" y="513"/>
                  <a:pt x="449" y="505"/>
                </a:cubicBezTo>
                <a:cubicBezTo>
                  <a:pt x="454" y="496"/>
                  <a:pt x="459" y="491"/>
                  <a:pt x="471" y="485"/>
                </a:cubicBezTo>
                <a:cubicBezTo>
                  <a:pt x="482" y="479"/>
                  <a:pt x="493" y="477"/>
                  <a:pt x="502" y="474"/>
                </a:cubicBezTo>
                <a:cubicBezTo>
                  <a:pt x="510" y="471"/>
                  <a:pt x="522" y="471"/>
                  <a:pt x="533" y="471"/>
                </a:cubicBezTo>
                <a:cubicBezTo>
                  <a:pt x="564" y="471"/>
                  <a:pt x="589" y="477"/>
                  <a:pt x="609" y="491"/>
                </a:cubicBezTo>
                <a:cubicBezTo>
                  <a:pt x="628" y="505"/>
                  <a:pt x="641" y="527"/>
                  <a:pt x="643" y="561"/>
                </a:cubicBezTo>
                <a:lnTo>
                  <a:pt x="734" y="561"/>
                </a:lnTo>
                <a:cubicBezTo>
                  <a:pt x="734" y="536"/>
                  <a:pt x="728" y="510"/>
                  <a:pt x="717" y="491"/>
                </a:cubicBezTo>
                <a:cubicBezTo>
                  <a:pt x="705" y="471"/>
                  <a:pt x="691" y="454"/>
                  <a:pt x="674" y="440"/>
                </a:cubicBezTo>
                <a:cubicBezTo>
                  <a:pt x="657" y="426"/>
                  <a:pt x="635" y="415"/>
                  <a:pt x="612" y="409"/>
                </a:cubicBezTo>
                <a:cubicBezTo>
                  <a:pt x="587" y="400"/>
                  <a:pt x="562" y="398"/>
                  <a:pt x="536" y="398"/>
                </a:cubicBezTo>
                <a:cubicBezTo>
                  <a:pt x="514" y="398"/>
                  <a:pt x="490" y="400"/>
                  <a:pt x="468" y="406"/>
                </a:cubicBezTo>
                <a:cubicBezTo>
                  <a:pt x="445" y="412"/>
                  <a:pt x="426" y="423"/>
                  <a:pt x="409" y="434"/>
                </a:cubicBezTo>
                <a:cubicBezTo>
                  <a:pt x="392" y="448"/>
                  <a:pt x="378" y="463"/>
                  <a:pt x="367" y="482"/>
                </a:cubicBezTo>
                <a:cubicBezTo>
                  <a:pt x="356" y="502"/>
                  <a:pt x="350" y="525"/>
                  <a:pt x="350" y="550"/>
                </a:cubicBezTo>
                <a:cubicBezTo>
                  <a:pt x="350" y="564"/>
                  <a:pt x="353" y="574"/>
                  <a:pt x="356" y="589"/>
                </a:cubicBezTo>
                <a:cubicBezTo>
                  <a:pt x="358" y="603"/>
                  <a:pt x="363" y="615"/>
                  <a:pt x="372" y="626"/>
                </a:cubicBezTo>
                <a:cubicBezTo>
                  <a:pt x="380" y="637"/>
                  <a:pt x="392" y="648"/>
                  <a:pt x="406" y="657"/>
                </a:cubicBezTo>
                <a:cubicBezTo>
                  <a:pt x="420" y="665"/>
                  <a:pt x="437" y="674"/>
                  <a:pt x="460" y="680"/>
                </a:cubicBezTo>
                <a:cubicBezTo>
                  <a:pt x="497" y="688"/>
                  <a:pt x="525" y="697"/>
                  <a:pt x="550" y="702"/>
                </a:cubicBezTo>
                <a:cubicBezTo>
                  <a:pt x="573" y="708"/>
                  <a:pt x="595" y="716"/>
                  <a:pt x="612" y="722"/>
                </a:cubicBezTo>
                <a:cubicBezTo>
                  <a:pt x="621" y="725"/>
                  <a:pt x="632" y="733"/>
                  <a:pt x="641" y="742"/>
                </a:cubicBezTo>
                <a:cubicBezTo>
                  <a:pt x="649" y="750"/>
                  <a:pt x="655" y="764"/>
                  <a:pt x="655" y="784"/>
                </a:cubicBezTo>
                <a:cubicBezTo>
                  <a:pt x="655" y="793"/>
                  <a:pt x="652" y="804"/>
                  <a:pt x="649" y="812"/>
                </a:cubicBezTo>
                <a:cubicBezTo>
                  <a:pt x="643" y="823"/>
                  <a:pt x="637" y="832"/>
                  <a:pt x="629" y="837"/>
                </a:cubicBezTo>
                <a:cubicBezTo>
                  <a:pt x="620" y="843"/>
                  <a:pt x="609" y="848"/>
                  <a:pt x="595" y="854"/>
                </a:cubicBezTo>
                <a:cubicBezTo>
                  <a:pt x="581" y="857"/>
                  <a:pt x="564" y="859"/>
                  <a:pt x="545" y="859"/>
                </a:cubicBezTo>
                <a:cubicBezTo>
                  <a:pt x="525" y="859"/>
                  <a:pt x="508" y="857"/>
                  <a:pt x="494" y="854"/>
                </a:cubicBezTo>
                <a:cubicBezTo>
                  <a:pt x="477" y="848"/>
                  <a:pt x="463" y="842"/>
                  <a:pt x="451" y="834"/>
                </a:cubicBezTo>
                <a:cubicBezTo>
                  <a:pt x="440" y="825"/>
                  <a:pt x="429" y="815"/>
                  <a:pt x="423" y="801"/>
                </a:cubicBezTo>
                <a:cubicBezTo>
                  <a:pt x="415" y="787"/>
                  <a:pt x="412" y="770"/>
                  <a:pt x="412" y="750"/>
                </a:cubicBezTo>
                <a:lnTo>
                  <a:pt x="322" y="750"/>
                </a:lnTo>
                <a:cubicBezTo>
                  <a:pt x="322" y="781"/>
                  <a:pt x="327" y="809"/>
                  <a:pt x="339" y="831"/>
                </a:cubicBezTo>
                <a:cubicBezTo>
                  <a:pt x="350" y="854"/>
                  <a:pt x="364" y="873"/>
                  <a:pt x="384" y="888"/>
                </a:cubicBezTo>
                <a:cubicBezTo>
                  <a:pt x="404" y="904"/>
                  <a:pt x="425" y="913"/>
                  <a:pt x="451" y="921"/>
                </a:cubicBezTo>
                <a:cubicBezTo>
                  <a:pt x="476" y="930"/>
                  <a:pt x="505" y="933"/>
                  <a:pt x="533" y="933"/>
                </a:cubicBezTo>
                <a:cubicBezTo>
                  <a:pt x="559" y="933"/>
                  <a:pt x="581" y="930"/>
                  <a:pt x="607" y="924"/>
                </a:cubicBezTo>
                <a:cubicBezTo>
                  <a:pt x="632" y="919"/>
                  <a:pt x="655" y="910"/>
                  <a:pt x="672" y="896"/>
                </a:cubicBezTo>
                <a:cubicBezTo>
                  <a:pt x="688" y="882"/>
                  <a:pt x="705" y="865"/>
                  <a:pt x="717" y="845"/>
                </a:cubicBezTo>
                <a:close/>
                <a:moveTo>
                  <a:pt x="1181" y="921"/>
                </a:moveTo>
                <a:lnTo>
                  <a:pt x="1277" y="921"/>
                </a:lnTo>
                <a:lnTo>
                  <a:pt x="1277" y="412"/>
                </a:lnTo>
                <a:lnTo>
                  <a:pt x="1193" y="412"/>
                </a:lnTo>
                <a:lnTo>
                  <a:pt x="1193" y="790"/>
                </a:lnTo>
                <a:lnTo>
                  <a:pt x="1190" y="790"/>
                </a:lnTo>
                <a:lnTo>
                  <a:pt x="957" y="412"/>
                </a:lnTo>
                <a:lnTo>
                  <a:pt x="861" y="412"/>
                </a:lnTo>
                <a:lnTo>
                  <a:pt x="861" y="921"/>
                </a:lnTo>
                <a:lnTo>
                  <a:pt x="945" y="921"/>
                </a:lnTo>
                <a:lnTo>
                  <a:pt x="945" y="547"/>
                </a:lnTo>
                <a:lnTo>
                  <a:pt x="948" y="547"/>
                </a:lnTo>
                <a:lnTo>
                  <a:pt x="1181" y="921"/>
                </a:lnTo>
                <a:close/>
                <a:moveTo>
                  <a:pt x="1805" y="845"/>
                </a:moveTo>
                <a:cubicBezTo>
                  <a:pt x="1816" y="825"/>
                  <a:pt x="1822" y="804"/>
                  <a:pt x="1825" y="767"/>
                </a:cubicBezTo>
                <a:cubicBezTo>
                  <a:pt x="1825" y="753"/>
                  <a:pt x="1822" y="742"/>
                  <a:pt x="1819" y="728"/>
                </a:cubicBezTo>
                <a:cubicBezTo>
                  <a:pt x="1813" y="716"/>
                  <a:pt x="1808" y="702"/>
                  <a:pt x="1799" y="691"/>
                </a:cubicBezTo>
                <a:cubicBezTo>
                  <a:pt x="1791" y="680"/>
                  <a:pt x="1779" y="668"/>
                  <a:pt x="1768" y="660"/>
                </a:cubicBezTo>
                <a:cubicBezTo>
                  <a:pt x="1757" y="649"/>
                  <a:pt x="1743" y="643"/>
                  <a:pt x="1726" y="637"/>
                </a:cubicBezTo>
                <a:cubicBezTo>
                  <a:pt x="1717" y="635"/>
                  <a:pt x="1706" y="632"/>
                  <a:pt x="1692" y="629"/>
                </a:cubicBezTo>
                <a:cubicBezTo>
                  <a:pt x="1675" y="626"/>
                  <a:pt x="1661" y="623"/>
                  <a:pt x="1644" y="618"/>
                </a:cubicBezTo>
                <a:cubicBezTo>
                  <a:pt x="1627" y="615"/>
                  <a:pt x="1613" y="608"/>
                  <a:pt x="1599" y="606"/>
                </a:cubicBezTo>
                <a:cubicBezTo>
                  <a:pt x="1585" y="603"/>
                  <a:pt x="1579" y="601"/>
                  <a:pt x="1576" y="601"/>
                </a:cubicBezTo>
                <a:cubicBezTo>
                  <a:pt x="1556" y="595"/>
                  <a:pt x="1542" y="589"/>
                  <a:pt x="1531" y="578"/>
                </a:cubicBezTo>
                <a:cubicBezTo>
                  <a:pt x="1520" y="567"/>
                  <a:pt x="1514" y="553"/>
                  <a:pt x="1514" y="536"/>
                </a:cubicBezTo>
                <a:cubicBezTo>
                  <a:pt x="1514" y="525"/>
                  <a:pt x="1518" y="513"/>
                  <a:pt x="1523" y="505"/>
                </a:cubicBezTo>
                <a:cubicBezTo>
                  <a:pt x="1529" y="496"/>
                  <a:pt x="1537" y="491"/>
                  <a:pt x="1545" y="485"/>
                </a:cubicBezTo>
                <a:cubicBezTo>
                  <a:pt x="1554" y="479"/>
                  <a:pt x="1582" y="477"/>
                  <a:pt x="1590" y="474"/>
                </a:cubicBezTo>
                <a:cubicBezTo>
                  <a:pt x="1599" y="471"/>
                  <a:pt x="1610" y="471"/>
                  <a:pt x="1621" y="471"/>
                </a:cubicBezTo>
                <a:cubicBezTo>
                  <a:pt x="1652" y="471"/>
                  <a:pt x="1679" y="477"/>
                  <a:pt x="1698" y="491"/>
                </a:cubicBezTo>
                <a:cubicBezTo>
                  <a:pt x="1718" y="505"/>
                  <a:pt x="1729" y="527"/>
                  <a:pt x="1731" y="561"/>
                </a:cubicBezTo>
                <a:lnTo>
                  <a:pt x="1822" y="561"/>
                </a:lnTo>
                <a:cubicBezTo>
                  <a:pt x="1822" y="536"/>
                  <a:pt x="1817" y="510"/>
                  <a:pt x="1805" y="491"/>
                </a:cubicBezTo>
                <a:cubicBezTo>
                  <a:pt x="1794" y="471"/>
                  <a:pt x="1779" y="454"/>
                  <a:pt x="1762" y="440"/>
                </a:cubicBezTo>
                <a:cubicBezTo>
                  <a:pt x="1746" y="426"/>
                  <a:pt x="1723" y="415"/>
                  <a:pt x="1700" y="409"/>
                </a:cubicBezTo>
                <a:cubicBezTo>
                  <a:pt x="1675" y="400"/>
                  <a:pt x="1650" y="398"/>
                  <a:pt x="1624" y="398"/>
                </a:cubicBezTo>
                <a:cubicBezTo>
                  <a:pt x="1602" y="398"/>
                  <a:pt x="1579" y="400"/>
                  <a:pt x="1556" y="406"/>
                </a:cubicBezTo>
                <a:cubicBezTo>
                  <a:pt x="1534" y="412"/>
                  <a:pt x="1514" y="423"/>
                  <a:pt x="1497" y="434"/>
                </a:cubicBezTo>
                <a:cubicBezTo>
                  <a:pt x="1480" y="448"/>
                  <a:pt x="1466" y="462"/>
                  <a:pt x="1455" y="482"/>
                </a:cubicBezTo>
                <a:cubicBezTo>
                  <a:pt x="1444" y="501"/>
                  <a:pt x="1438" y="525"/>
                  <a:pt x="1438" y="550"/>
                </a:cubicBezTo>
                <a:cubicBezTo>
                  <a:pt x="1438" y="564"/>
                  <a:pt x="1442" y="574"/>
                  <a:pt x="1444" y="589"/>
                </a:cubicBezTo>
                <a:cubicBezTo>
                  <a:pt x="1447" y="603"/>
                  <a:pt x="1452" y="615"/>
                  <a:pt x="1461" y="626"/>
                </a:cubicBezTo>
                <a:cubicBezTo>
                  <a:pt x="1469" y="637"/>
                  <a:pt x="1480" y="648"/>
                  <a:pt x="1494" y="657"/>
                </a:cubicBezTo>
                <a:cubicBezTo>
                  <a:pt x="1509" y="665"/>
                  <a:pt x="1525" y="674"/>
                  <a:pt x="1548" y="680"/>
                </a:cubicBezTo>
                <a:cubicBezTo>
                  <a:pt x="1585" y="688"/>
                  <a:pt x="1613" y="697"/>
                  <a:pt x="1638" y="702"/>
                </a:cubicBezTo>
                <a:cubicBezTo>
                  <a:pt x="1661" y="708"/>
                  <a:pt x="1683" y="716"/>
                  <a:pt x="1700" y="722"/>
                </a:cubicBezTo>
                <a:cubicBezTo>
                  <a:pt x="1709" y="725"/>
                  <a:pt x="1721" y="733"/>
                  <a:pt x="1729" y="742"/>
                </a:cubicBezTo>
                <a:cubicBezTo>
                  <a:pt x="1738" y="750"/>
                  <a:pt x="1743" y="764"/>
                  <a:pt x="1743" y="784"/>
                </a:cubicBezTo>
                <a:cubicBezTo>
                  <a:pt x="1743" y="793"/>
                  <a:pt x="1740" y="804"/>
                  <a:pt x="1737" y="812"/>
                </a:cubicBezTo>
                <a:cubicBezTo>
                  <a:pt x="1731" y="823"/>
                  <a:pt x="1726" y="832"/>
                  <a:pt x="1717" y="837"/>
                </a:cubicBezTo>
                <a:cubicBezTo>
                  <a:pt x="1709" y="843"/>
                  <a:pt x="1698" y="848"/>
                  <a:pt x="1683" y="854"/>
                </a:cubicBezTo>
                <a:cubicBezTo>
                  <a:pt x="1669" y="857"/>
                  <a:pt x="1652" y="859"/>
                  <a:pt x="1633" y="859"/>
                </a:cubicBezTo>
                <a:cubicBezTo>
                  <a:pt x="1613" y="859"/>
                  <a:pt x="1596" y="857"/>
                  <a:pt x="1582" y="854"/>
                </a:cubicBezTo>
                <a:cubicBezTo>
                  <a:pt x="1565" y="848"/>
                  <a:pt x="1551" y="842"/>
                  <a:pt x="1540" y="834"/>
                </a:cubicBezTo>
                <a:cubicBezTo>
                  <a:pt x="1528" y="825"/>
                  <a:pt x="1517" y="815"/>
                  <a:pt x="1511" y="801"/>
                </a:cubicBezTo>
                <a:cubicBezTo>
                  <a:pt x="1503" y="787"/>
                  <a:pt x="1500" y="770"/>
                  <a:pt x="1500" y="750"/>
                </a:cubicBezTo>
                <a:lnTo>
                  <a:pt x="1410" y="750"/>
                </a:lnTo>
                <a:cubicBezTo>
                  <a:pt x="1410" y="781"/>
                  <a:pt x="1416" y="809"/>
                  <a:pt x="1427" y="831"/>
                </a:cubicBezTo>
                <a:cubicBezTo>
                  <a:pt x="1439" y="854"/>
                  <a:pt x="1452" y="873"/>
                  <a:pt x="1472" y="888"/>
                </a:cubicBezTo>
                <a:cubicBezTo>
                  <a:pt x="1492" y="904"/>
                  <a:pt x="1515" y="913"/>
                  <a:pt x="1540" y="921"/>
                </a:cubicBezTo>
                <a:cubicBezTo>
                  <a:pt x="1566" y="930"/>
                  <a:pt x="1593" y="933"/>
                  <a:pt x="1621" y="933"/>
                </a:cubicBezTo>
                <a:cubicBezTo>
                  <a:pt x="1647" y="933"/>
                  <a:pt x="1669" y="930"/>
                  <a:pt x="1695" y="924"/>
                </a:cubicBezTo>
                <a:cubicBezTo>
                  <a:pt x="1720" y="919"/>
                  <a:pt x="1743" y="910"/>
                  <a:pt x="1760" y="896"/>
                </a:cubicBezTo>
                <a:cubicBezTo>
                  <a:pt x="1777" y="882"/>
                  <a:pt x="1793" y="865"/>
                  <a:pt x="1805" y="845"/>
                </a:cubicBezTo>
                <a:close/>
              </a:path>
            </a:pathLst>
          </a:custGeom>
          <a:solidFill>
            <a:srgbClr val="545454"/>
          </a:solidFill>
          <a:ln>
            <a:noFill/>
          </a:ln>
          <a:effectLst/>
          <a:extLs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rgbClr val="000000"/>
              </a:solidFill>
              <a:effectLst/>
              <a:uLnTx/>
              <a:uFillTx/>
              <a:latin typeface="Calibri" panose="020F0502020204030204"/>
              <a:ea typeface="メイリオ" panose="020B0604030504040204" pitchFamily="50" charset="-128"/>
              <a:cs typeface="+mn-cs"/>
            </a:endParaRPr>
          </a:p>
        </p:txBody>
      </p:sp>
      <p:grpSp>
        <p:nvGrpSpPr>
          <p:cNvPr id="57" name="Group 25">
            <a:extLst>
              <a:ext uri="{FF2B5EF4-FFF2-40B4-BE49-F238E27FC236}">
                <a16:creationId xmlns:a16="http://schemas.microsoft.com/office/drawing/2014/main" id="{C4B4D37E-8A92-D37A-8B5F-581D492BC9FE}"/>
              </a:ext>
            </a:extLst>
          </p:cNvPr>
          <p:cNvGrpSpPr>
            <a:grpSpLocks/>
          </p:cNvGrpSpPr>
          <p:nvPr/>
        </p:nvGrpSpPr>
        <p:grpSpPr bwMode="auto">
          <a:xfrm>
            <a:off x="809084" y="5412377"/>
            <a:ext cx="643051" cy="507811"/>
            <a:chOff x="1389" y="1311"/>
            <a:chExt cx="485" cy="383"/>
          </a:xfrm>
        </p:grpSpPr>
        <p:sp>
          <p:nvSpPr>
            <p:cNvPr id="58" name="Freeform 26">
              <a:extLst>
                <a:ext uri="{FF2B5EF4-FFF2-40B4-BE49-F238E27FC236}">
                  <a16:creationId xmlns:a16="http://schemas.microsoft.com/office/drawing/2014/main" id="{213E784F-2A3F-D307-9883-1F6207CFC954}"/>
                </a:ext>
              </a:extLst>
            </p:cNvPr>
            <p:cNvSpPr>
              <a:spLocks noChangeArrowheads="1"/>
            </p:cNvSpPr>
            <p:nvPr/>
          </p:nvSpPr>
          <p:spPr bwMode="auto">
            <a:xfrm>
              <a:off x="1389" y="1311"/>
              <a:ext cx="485" cy="383"/>
            </a:xfrm>
            <a:custGeom>
              <a:avLst/>
              <a:gdLst>
                <a:gd name="T0" fmla="*/ 2030 w 2144"/>
                <a:gd name="T1" fmla="*/ 226 h 1693"/>
                <a:gd name="T2" fmla="*/ 1805 w 2144"/>
                <a:gd name="T3" fmla="*/ 226 h 1693"/>
                <a:gd name="T4" fmla="*/ 1805 w 2144"/>
                <a:gd name="T5" fmla="*/ 113 h 1693"/>
                <a:gd name="T6" fmla="*/ 1692 w 2144"/>
                <a:gd name="T7" fmla="*/ 0 h 1693"/>
                <a:gd name="T8" fmla="*/ 113 w 2144"/>
                <a:gd name="T9" fmla="*/ 0 h 1693"/>
                <a:gd name="T10" fmla="*/ 0 w 2144"/>
                <a:gd name="T11" fmla="*/ 113 h 1693"/>
                <a:gd name="T12" fmla="*/ 0 w 2144"/>
                <a:gd name="T13" fmla="*/ 1409 h 1693"/>
                <a:gd name="T14" fmla="*/ 282 w 2144"/>
                <a:gd name="T15" fmla="*/ 1692 h 1693"/>
                <a:gd name="T16" fmla="*/ 1861 w 2144"/>
                <a:gd name="T17" fmla="*/ 1692 h 1693"/>
                <a:gd name="T18" fmla="*/ 2143 w 2144"/>
                <a:gd name="T19" fmla="*/ 1409 h 1693"/>
                <a:gd name="T20" fmla="*/ 2143 w 2144"/>
                <a:gd name="T21" fmla="*/ 338 h 1693"/>
                <a:gd name="T22" fmla="*/ 2030 w 2144"/>
                <a:gd name="T23" fmla="*/ 226 h 1693"/>
                <a:gd name="T24" fmla="*/ 282 w 2144"/>
                <a:gd name="T25" fmla="*/ 1579 h 1693"/>
                <a:gd name="T26" fmla="*/ 116 w 2144"/>
                <a:gd name="T27" fmla="*/ 1438 h 1693"/>
                <a:gd name="T28" fmla="*/ 113 w 2144"/>
                <a:gd name="T29" fmla="*/ 1409 h 1693"/>
                <a:gd name="T30" fmla="*/ 113 w 2144"/>
                <a:gd name="T31" fmla="*/ 113 h 1693"/>
                <a:gd name="T32" fmla="*/ 1692 w 2144"/>
                <a:gd name="T33" fmla="*/ 113 h 1693"/>
                <a:gd name="T34" fmla="*/ 1692 w 2144"/>
                <a:gd name="T35" fmla="*/ 1409 h 1693"/>
                <a:gd name="T36" fmla="*/ 1694 w 2144"/>
                <a:gd name="T37" fmla="*/ 1438 h 1693"/>
                <a:gd name="T38" fmla="*/ 1771 w 2144"/>
                <a:gd name="T39" fmla="*/ 1579 h 1693"/>
                <a:gd name="T40" fmla="*/ 282 w 2144"/>
                <a:gd name="T41" fmla="*/ 1579 h 16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4" h="1693">
                  <a:moveTo>
                    <a:pt x="2030" y="226"/>
                  </a:moveTo>
                  <a:lnTo>
                    <a:pt x="1805" y="226"/>
                  </a:lnTo>
                  <a:lnTo>
                    <a:pt x="1805" y="113"/>
                  </a:lnTo>
                  <a:cubicBezTo>
                    <a:pt x="1805" y="51"/>
                    <a:pt x="1754" y="0"/>
                    <a:pt x="1692" y="0"/>
                  </a:cubicBezTo>
                  <a:lnTo>
                    <a:pt x="113" y="0"/>
                  </a:lnTo>
                  <a:cubicBezTo>
                    <a:pt x="51" y="0"/>
                    <a:pt x="0" y="51"/>
                    <a:pt x="0" y="113"/>
                  </a:cubicBezTo>
                  <a:lnTo>
                    <a:pt x="0" y="1409"/>
                  </a:lnTo>
                  <a:cubicBezTo>
                    <a:pt x="0" y="1565"/>
                    <a:pt x="127" y="1692"/>
                    <a:pt x="282" y="1692"/>
                  </a:cubicBezTo>
                  <a:lnTo>
                    <a:pt x="1861" y="1692"/>
                  </a:lnTo>
                  <a:cubicBezTo>
                    <a:pt x="2016" y="1692"/>
                    <a:pt x="2143" y="1565"/>
                    <a:pt x="2143" y="1409"/>
                  </a:cubicBezTo>
                  <a:lnTo>
                    <a:pt x="2143" y="338"/>
                  </a:lnTo>
                  <a:cubicBezTo>
                    <a:pt x="2143" y="276"/>
                    <a:pt x="2092" y="226"/>
                    <a:pt x="2030" y="226"/>
                  </a:cubicBezTo>
                  <a:close/>
                  <a:moveTo>
                    <a:pt x="282" y="1579"/>
                  </a:moveTo>
                  <a:cubicBezTo>
                    <a:pt x="197" y="1579"/>
                    <a:pt x="130" y="1517"/>
                    <a:pt x="116" y="1438"/>
                  </a:cubicBezTo>
                  <a:cubicBezTo>
                    <a:pt x="113" y="1429"/>
                    <a:pt x="113" y="1418"/>
                    <a:pt x="113" y="1409"/>
                  </a:cubicBezTo>
                  <a:lnTo>
                    <a:pt x="113" y="113"/>
                  </a:lnTo>
                  <a:lnTo>
                    <a:pt x="1692" y="113"/>
                  </a:lnTo>
                  <a:lnTo>
                    <a:pt x="1692" y="1409"/>
                  </a:lnTo>
                  <a:cubicBezTo>
                    <a:pt x="1692" y="1418"/>
                    <a:pt x="1692" y="1429"/>
                    <a:pt x="1694" y="1438"/>
                  </a:cubicBezTo>
                  <a:cubicBezTo>
                    <a:pt x="1703" y="1494"/>
                    <a:pt x="1728" y="1542"/>
                    <a:pt x="1771" y="1579"/>
                  </a:cubicBezTo>
                  <a:lnTo>
                    <a:pt x="282" y="1579"/>
                  </a:lnTo>
                  <a:close/>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rgbClr val="000000"/>
                </a:solidFill>
                <a:effectLst/>
                <a:uLnTx/>
                <a:uFillTx/>
                <a:latin typeface="Calibri" panose="020F0502020204030204"/>
                <a:ea typeface="メイリオ" panose="020B0604030504040204" pitchFamily="50" charset="-128"/>
                <a:cs typeface="+mn-cs"/>
              </a:endParaRPr>
            </a:p>
          </p:txBody>
        </p:sp>
        <p:sp>
          <p:nvSpPr>
            <p:cNvPr id="59" name="Freeform 27">
              <a:extLst>
                <a:ext uri="{FF2B5EF4-FFF2-40B4-BE49-F238E27FC236}">
                  <a16:creationId xmlns:a16="http://schemas.microsoft.com/office/drawing/2014/main" id="{9A5D28CB-4ED5-AA19-6D62-C64A463E3F20}"/>
                </a:ext>
              </a:extLst>
            </p:cNvPr>
            <p:cNvSpPr>
              <a:spLocks noChangeArrowheads="1"/>
            </p:cNvSpPr>
            <p:nvPr/>
          </p:nvSpPr>
          <p:spPr bwMode="auto">
            <a:xfrm>
              <a:off x="1453" y="1401"/>
              <a:ext cx="140" cy="153"/>
            </a:xfrm>
            <a:custGeom>
              <a:avLst/>
              <a:gdLst>
                <a:gd name="T0" fmla="*/ 310 w 622"/>
                <a:gd name="T1" fmla="*/ 676 h 677"/>
                <a:gd name="T2" fmla="*/ 0 w 622"/>
                <a:gd name="T3" fmla="*/ 676 h 677"/>
                <a:gd name="T4" fmla="*/ 0 w 622"/>
                <a:gd name="T5" fmla="*/ 0 h 677"/>
                <a:gd name="T6" fmla="*/ 621 w 622"/>
                <a:gd name="T7" fmla="*/ 0 h 677"/>
                <a:gd name="T8" fmla="*/ 621 w 622"/>
                <a:gd name="T9" fmla="*/ 676 h 677"/>
                <a:gd name="T10" fmla="*/ 310 w 622"/>
                <a:gd name="T11" fmla="*/ 676 h 677"/>
              </a:gdLst>
              <a:ahLst/>
              <a:cxnLst>
                <a:cxn ang="0">
                  <a:pos x="T0" y="T1"/>
                </a:cxn>
                <a:cxn ang="0">
                  <a:pos x="T2" y="T3"/>
                </a:cxn>
                <a:cxn ang="0">
                  <a:pos x="T4" y="T5"/>
                </a:cxn>
                <a:cxn ang="0">
                  <a:pos x="T6" y="T7"/>
                </a:cxn>
                <a:cxn ang="0">
                  <a:pos x="T8" y="T9"/>
                </a:cxn>
                <a:cxn ang="0">
                  <a:pos x="T10" y="T11"/>
                </a:cxn>
              </a:cxnLst>
              <a:rect l="0" t="0" r="r" b="b"/>
              <a:pathLst>
                <a:path w="622" h="677">
                  <a:moveTo>
                    <a:pt x="310" y="676"/>
                  </a:moveTo>
                  <a:lnTo>
                    <a:pt x="0" y="676"/>
                  </a:lnTo>
                  <a:lnTo>
                    <a:pt x="0" y="0"/>
                  </a:lnTo>
                  <a:lnTo>
                    <a:pt x="621" y="0"/>
                  </a:lnTo>
                  <a:lnTo>
                    <a:pt x="621" y="676"/>
                  </a:lnTo>
                  <a:lnTo>
                    <a:pt x="310" y="676"/>
                  </a:lnTo>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rgbClr val="000000"/>
                </a:solidFill>
                <a:effectLst/>
                <a:uLnTx/>
                <a:uFillTx/>
                <a:latin typeface="Calibri" panose="020F0502020204030204"/>
                <a:ea typeface="メイリオ" panose="020B0604030504040204" pitchFamily="50" charset="-128"/>
                <a:cs typeface="+mn-cs"/>
              </a:endParaRPr>
            </a:p>
          </p:txBody>
        </p:sp>
        <p:sp>
          <p:nvSpPr>
            <p:cNvPr id="60" name="Freeform 28">
              <a:extLst>
                <a:ext uri="{FF2B5EF4-FFF2-40B4-BE49-F238E27FC236}">
                  <a16:creationId xmlns:a16="http://schemas.microsoft.com/office/drawing/2014/main" id="{0A1399BC-F010-4797-5896-033EDDFCF744}"/>
                </a:ext>
              </a:extLst>
            </p:cNvPr>
            <p:cNvSpPr>
              <a:spLocks noChangeArrowheads="1"/>
            </p:cNvSpPr>
            <p:nvPr/>
          </p:nvSpPr>
          <p:spPr bwMode="auto">
            <a:xfrm>
              <a:off x="1453" y="1592"/>
              <a:ext cx="280" cy="25"/>
            </a:xfrm>
            <a:custGeom>
              <a:avLst/>
              <a:gdLst>
                <a:gd name="T0" fmla="*/ 1184 w 1241"/>
                <a:gd name="T1" fmla="*/ 0 h 114"/>
                <a:gd name="T2" fmla="*/ 56 w 1241"/>
                <a:gd name="T3" fmla="*/ 0 h 114"/>
                <a:gd name="T4" fmla="*/ 0 w 1241"/>
                <a:gd name="T5" fmla="*/ 57 h 114"/>
                <a:gd name="T6" fmla="*/ 9 w 1241"/>
                <a:gd name="T7" fmla="*/ 85 h 114"/>
                <a:gd name="T8" fmla="*/ 56 w 1241"/>
                <a:gd name="T9" fmla="*/ 113 h 114"/>
                <a:gd name="T10" fmla="*/ 1184 w 1241"/>
                <a:gd name="T11" fmla="*/ 113 h 114"/>
                <a:gd name="T12" fmla="*/ 1232 w 1241"/>
                <a:gd name="T13" fmla="*/ 85 h 114"/>
                <a:gd name="T14" fmla="*/ 1240 w 1241"/>
                <a:gd name="T15" fmla="*/ 57 h 114"/>
                <a:gd name="T16" fmla="*/ 1232 w 1241"/>
                <a:gd name="T17" fmla="*/ 28 h 114"/>
                <a:gd name="T18" fmla="*/ 1184 w 1241"/>
                <a:gd name="T19" fmla="*/ 0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41" h="114">
                  <a:moveTo>
                    <a:pt x="1184" y="0"/>
                  </a:moveTo>
                  <a:lnTo>
                    <a:pt x="56" y="0"/>
                  </a:lnTo>
                  <a:cubicBezTo>
                    <a:pt x="25" y="0"/>
                    <a:pt x="0" y="26"/>
                    <a:pt x="0" y="57"/>
                  </a:cubicBezTo>
                  <a:cubicBezTo>
                    <a:pt x="0" y="68"/>
                    <a:pt x="3" y="76"/>
                    <a:pt x="9" y="85"/>
                  </a:cubicBezTo>
                  <a:cubicBezTo>
                    <a:pt x="17" y="102"/>
                    <a:pt x="37" y="113"/>
                    <a:pt x="56" y="113"/>
                  </a:cubicBezTo>
                  <a:lnTo>
                    <a:pt x="1184" y="113"/>
                  </a:lnTo>
                  <a:cubicBezTo>
                    <a:pt x="1204" y="113"/>
                    <a:pt x="1223" y="102"/>
                    <a:pt x="1232" y="85"/>
                  </a:cubicBezTo>
                  <a:cubicBezTo>
                    <a:pt x="1238" y="76"/>
                    <a:pt x="1240" y="69"/>
                    <a:pt x="1240" y="57"/>
                  </a:cubicBezTo>
                  <a:cubicBezTo>
                    <a:pt x="1240" y="46"/>
                    <a:pt x="1238" y="37"/>
                    <a:pt x="1232" y="28"/>
                  </a:cubicBezTo>
                  <a:cubicBezTo>
                    <a:pt x="1223" y="11"/>
                    <a:pt x="1204" y="0"/>
                    <a:pt x="1184" y="0"/>
                  </a:cubicBezTo>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rgbClr val="000000"/>
                </a:solidFill>
                <a:effectLst/>
                <a:uLnTx/>
                <a:uFillTx/>
                <a:latin typeface="Calibri" panose="020F0502020204030204"/>
                <a:ea typeface="メイリオ" panose="020B0604030504040204" pitchFamily="50" charset="-128"/>
                <a:cs typeface="+mn-cs"/>
              </a:endParaRPr>
            </a:p>
          </p:txBody>
        </p:sp>
        <p:sp>
          <p:nvSpPr>
            <p:cNvPr id="61" name="Freeform 29">
              <a:extLst>
                <a:ext uri="{FF2B5EF4-FFF2-40B4-BE49-F238E27FC236}">
                  <a16:creationId xmlns:a16="http://schemas.microsoft.com/office/drawing/2014/main" id="{C14D2809-E2C3-9B65-E0CA-B0B7FFC53A04}"/>
                </a:ext>
              </a:extLst>
            </p:cNvPr>
            <p:cNvSpPr>
              <a:spLocks noChangeArrowheads="1"/>
            </p:cNvSpPr>
            <p:nvPr/>
          </p:nvSpPr>
          <p:spPr bwMode="auto">
            <a:xfrm>
              <a:off x="1620" y="1528"/>
              <a:ext cx="114" cy="25"/>
            </a:xfrm>
            <a:custGeom>
              <a:avLst/>
              <a:gdLst>
                <a:gd name="T0" fmla="*/ 450 w 507"/>
                <a:gd name="T1" fmla="*/ 0 h 114"/>
                <a:gd name="T2" fmla="*/ 56 w 507"/>
                <a:gd name="T3" fmla="*/ 0 h 114"/>
                <a:gd name="T4" fmla="*/ 0 w 507"/>
                <a:gd name="T5" fmla="*/ 56 h 114"/>
                <a:gd name="T6" fmla="*/ 56 w 507"/>
                <a:gd name="T7" fmla="*/ 113 h 114"/>
                <a:gd name="T8" fmla="*/ 450 w 507"/>
                <a:gd name="T9" fmla="*/ 113 h 114"/>
                <a:gd name="T10" fmla="*/ 506 w 507"/>
                <a:gd name="T11" fmla="*/ 56 h 114"/>
                <a:gd name="T12" fmla="*/ 450 w 507"/>
                <a:gd name="T13" fmla="*/ 0 h 114"/>
              </a:gdLst>
              <a:ahLst/>
              <a:cxnLst>
                <a:cxn ang="0">
                  <a:pos x="T0" y="T1"/>
                </a:cxn>
                <a:cxn ang="0">
                  <a:pos x="T2" y="T3"/>
                </a:cxn>
                <a:cxn ang="0">
                  <a:pos x="T4" y="T5"/>
                </a:cxn>
                <a:cxn ang="0">
                  <a:pos x="T6" y="T7"/>
                </a:cxn>
                <a:cxn ang="0">
                  <a:pos x="T8" y="T9"/>
                </a:cxn>
                <a:cxn ang="0">
                  <a:pos x="T10" y="T11"/>
                </a:cxn>
                <a:cxn ang="0">
                  <a:pos x="T12" y="T13"/>
                </a:cxn>
              </a:cxnLst>
              <a:rect l="0" t="0" r="r" b="b"/>
              <a:pathLst>
                <a:path w="507" h="114">
                  <a:moveTo>
                    <a:pt x="450" y="0"/>
                  </a:moveTo>
                  <a:lnTo>
                    <a:pt x="56" y="0"/>
                  </a:lnTo>
                  <a:cubicBezTo>
                    <a:pt x="25" y="0"/>
                    <a:pt x="0" y="25"/>
                    <a:pt x="0" y="56"/>
                  </a:cubicBezTo>
                  <a:cubicBezTo>
                    <a:pt x="0" y="88"/>
                    <a:pt x="25" y="113"/>
                    <a:pt x="56" y="113"/>
                  </a:cubicBezTo>
                  <a:lnTo>
                    <a:pt x="450" y="113"/>
                  </a:lnTo>
                  <a:cubicBezTo>
                    <a:pt x="481" y="113"/>
                    <a:pt x="506" y="88"/>
                    <a:pt x="506" y="56"/>
                  </a:cubicBezTo>
                  <a:cubicBezTo>
                    <a:pt x="506" y="25"/>
                    <a:pt x="481" y="0"/>
                    <a:pt x="450" y="0"/>
                  </a:cubicBezTo>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rgbClr val="000000"/>
                </a:solidFill>
                <a:effectLst/>
                <a:uLnTx/>
                <a:uFillTx/>
                <a:latin typeface="Calibri" panose="020F0502020204030204"/>
                <a:ea typeface="メイリオ" panose="020B0604030504040204" pitchFamily="50" charset="-128"/>
                <a:cs typeface="+mn-cs"/>
              </a:endParaRPr>
            </a:p>
          </p:txBody>
        </p:sp>
        <p:sp>
          <p:nvSpPr>
            <p:cNvPr id="62" name="Freeform 30">
              <a:extLst>
                <a:ext uri="{FF2B5EF4-FFF2-40B4-BE49-F238E27FC236}">
                  <a16:creationId xmlns:a16="http://schemas.microsoft.com/office/drawing/2014/main" id="{DD15816C-8106-7484-0C32-4D1BFF042F75}"/>
                </a:ext>
              </a:extLst>
            </p:cNvPr>
            <p:cNvSpPr>
              <a:spLocks noChangeArrowheads="1"/>
            </p:cNvSpPr>
            <p:nvPr/>
          </p:nvSpPr>
          <p:spPr bwMode="auto">
            <a:xfrm>
              <a:off x="1620" y="1464"/>
              <a:ext cx="114" cy="25"/>
            </a:xfrm>
            <a:custGeom>
              <a:avLst/>
              <a:gdLst>
                <a:gd name="T0" fmla="*/ 450 w 507"/>
                <a:gd name="T1" fmla="*/ 0 h 114"/>
                <a:gd name="T2" fmla="*/ 56 w 507"/>
                <a:gd name="T3" fmla="*/ 0 h 114"/>
                <a:gd name="T4" fmla="*/ 0 w 507"/>
                <a:gd name="T5" fmla="*/ 56 h 114"/>
                <a:gd name="T6" fmla="*/ 8 w 507"/>
                <a:gd name="T7" fmla="*/ 85 h 114"/>
                <a:gd name="T8" fmla="*/ 56 w 507"/>
                <a:gd name="T9" fmla="*/ 113 h 114"/>
                <a:gd name="T10" fmla="*/ 450 w 507"/>
                <a:gd name="T11" fmla="*/ 113 h 114"/>
                <a:gd name="T12" fmla="*/ 498 w 507"/>
                <a:gd name="T13" fmla="*/ 85 h 114"/>
                <a:gd name="T14" fmla="*/ 506 w 507"/>
                <a:gd name="T15" fmla="*/ 56 h 114"/>
                <a:gd name="T16" fmla="*/ 450 w 507"/>
                <a:gd name="T17" fmla="*/ 0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07" h="114">
                  <a:moveTo>
                    <a:pt x="450" y="0"/>
                  </a:moveTo>
                  <a:lnTo>
                    <a:pt x="56" y="0"/>
                  </a:lnTo>
                  <a:cubicBezTo>
                    <a:pt x="25" y="0"/>
                    <a:pt x="0" y="25"/>
                    <a:pt x="0" y="56"/>
                  </a:cubicBezTo>
                  <a:cubicBezTo>
                    <a:pt x="0" y="68"/>
                    <a:pt x="2" y="76"/>
                    <a:pt x="8" y="85"/>
                  </a:cubicBezTo>
                  <a:cubicBezTo>
                    <a:pt x="17" y="102"/>
                    <a:pt x="36" y="113"/>
                    <a:pt x="56" y="113"/>
                  </a:cubicBezTo>
                  <a:lnTo>
                    <a:pt x="450" y="113"/>
                  </a:lnTo>
                  <a:cubicBezTo>
                    <a:pt x="470" y="113"/>
                    <a:pt x="489" y="102"/>
                    <a:pt x="498" y="85"/>
                  </a:cubicBezTo>
                  <a:cubicBezTo>
                    <a:pt x="504" y="76"/>
                    <a:pt x="506" y="68"/>
                    <a:pt x="506" y="56"/>
                  </a:cubicBezTo>
                  <a:cubicBezTo>
                    <a:pt x="506" y="25"/>
                    <a:pt x="481" y="0"/>
                    <a:pt x="450" y="0"/>
                  </a:cubicBezTo>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rgbClr val="000000"/>
                </a:solidFill>
                <a:effectLst/>
                <a:uLnTx/>
                <a:uFillTx/>
                <a:latin typeface="Calibri" panose="020F0502020204030204"/>
                <a:ea typeface="メイリオ" panose="020B0604030504040204" pitchFamily="50" charset="-128"/>
                <a:cs typeface="+mn-cs"/>
              </a:endParaRPr>
            </a:p>
          </p:txBody>
        </p:sp>
        <p:sp>
          <p:nvSpPr>
            <p:cNvPr id="63" name="Freeform 31">
              <a:extLst>
                <a:ext uri="{FF2B5EF4-FFF2-40B4-BE49-F238E27FC236}">
                  <a16:creationId xmlns:a16="http://schemas.microsoft.com/office/drawing/2014/main" id="{0F16DC6E-E95F-215E-9324-5DA461A6C180}"/>
                </a:ext>
              </a:extLst>
            </p:cNvPr>
            <p:cNvSpPr>
              <a:spLocks noChangeArrowheads="1"/>
            </p:cNvSpPr>
            <p:nvPr/>
          </p:nvSpPr>
          <p:spPr bwMode="auto">
            <a:xfrm>
              <a:off x="1620" y="1401"/>
              <a:ext cx="114" cy="25"/>
            </a:xfrm>
            <a:custGeom>
              <a:avLst/>
              <a:gdLst>
                <a:gd name="T0" fmla="*/ 450 w 507"/>
                <a:gd name="T1" fmla="*/ 0 h 114"/>
                <a:gd name="T2" fmla="*/ 56 w 507"/>
                <a:gd name="T3" fmla="*/ 0 h 114"/>
                <a:gd name="T4" fmla="*/ 0 w 507"/>
                <a:gd name="T5" fmla="*/ 56 h 114"/>
                <a:gd name="T6" fmla="*/ 56 w 507"/>
                <a:gd name="T7" fmla="*/ 113 h 114"/>
                <a:gd name="T8" fmla="*/ 450 w 507"/>
                <a:gd name="T9" fmla="*/ 113 h 114"/>
                <a:gd name="T10" fmla="*/ 506 w 507"/>
                <a:gd name="T11" fmla="*/ 56 h 114"/>
                <a:gd name="T12" fmla="*/ 450 w 507"/>
                <a:gd name="T13" fmla="*/ 0 h 114"/>
              </a:gdLst>
              <a:ahLst/>
              <a:cxnLst>
                <a:cxn ang="0">
                  <a:pos x="T0" y="T1"/>
                </a:cxn>
                <a:cxn ang="0">
                  <a:pos x="T2" y="T3"/>
                </a:cxn>
                <a:cxn ang="0">
                  <a:pos x="T4" y="T5"/>
                </a:cxn>
                <a:cxn ang="0">
                  <a:pos x="T6" y="T7"/>
                </a:cxn>
                <a:cxn ang="0">
                  <a:pos x="T8" y="T9"/>
                </a:cxn>
                <a:cxn ang="0">
                  <a:pos x="T10" y="T11"/>
                </a:cxn>
                <a:cxn ang="0">
                  <a:pos x="T12" y="T13"/>
                </a:cxn>
              </a:cxnLst>
              <a:rect l="0" t="0" r="r" b="b"/>
              <a:pathLst>
                <a:path w="507" h="114">
                  <a:moveTo>
                    <a:pt x="450" y="0"/>
                  </a:moveTo>
                  <a:lnTo>
                    <a:pt x="56" y="0"/>
                  </a:lnTo>
                  <a:cubicBezTo>
                    <a:pt x="25" y="0"/>
                    <a:pt x="0" y="25"/>
                    <a:pt x="0" y="56"/>
                  </a:cubicBezTo>
                  <a:cubicBezTo>
                    <a:pt x="0" y="87"/>
                    <a:pt x="25" y="113"/>
                    <a:pt x="56" y="113"/>
                  </a:cubicBezTo>
                  <a:lnTo>
                    <a:pt x="450" y="113"/>
                  </a:lnTo>
                  <a:cubicBezTo>
                    <a:pt x="481" y="113"/>
                    <a:pt x="506" y="87"/>
                    <a:pt x="506" y="56"/>
                  </a:cubicBezTo>
                  <a:cubicBezTo>
                    <a:pt x="506" y="25"/>
                    <a:pt x="481" y="0"/>
                    <a:pt x="450" y="0"/>
                  </a:cubicBezTo>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rgbClr val="000000"/>
                </a:solidFill>
                <a:effectLst/>
                <a:uLnTx/>
                <a:uFillTx/>
                <a:latin typeface="Calibri" panose="020F0502020204030204"/>
                <a:ea typeface="メイリオ" panose="020B0604030504040204" pitchFamily="50" charset="-128"/>
                <a:cs typeface="+mn-cs"/>
              </a:endParaRPr>
            </a:p>
          </p:txBody>
        </p:sp>
      </p:grpSp>
      <p:sp>
        <p:nvSpPr>
          <p:cNvPr id="64" name="テキスト ボックス 63">
            <a:extLst>
              <a:ext uri="{FF2B5EF4-FFF2-40B4-BE49-F238E27FC236}">
                <a16:creationId xmlns:a16="http://schemas.microsoft.com/office/drawing/2014/main" id="{20ECB7AF-EAB9-DFD2-FD22-476A2E684F78}"/>
              </a:ext>
            </a:extLst>
          </p:cNvPr>
          <p:cNvSpPr txBox="1"/>
          <p:nvPr/>
        </p:nvSpPr>
        <p:spPr>
          <a:xfrm>
            <a:off x="3307720" y="2774732"/>
            <a:ext cx="2778698" cy="461665"/>
          </a:xfrm>
          <a:prstGeom prst="rect">
            <a:avLst/>
          </a:prstGeom>
          <a:noFill/>
        </p:spPr>
        <p:txBody>
          <a:bodyPr wrap="square">
            <a:spAutoFit/>
          </a:bodyPr>
          <a:lstStyle/>
          <a:p>
            <a:pPr algn="ctr" eaLnBrk="1" fontAlgn="auto" hangingPunct="1">
              <a:spcBef>
                <a:spcPts val="0"/>
              </a:spcBef>
              <a:spcAft>
                <a:spcPts val="0"/>
              </a:spcAft>
            </a:pPr>
            <a:r>
              <a:rPr lang="en-US" altLang="ja-JP" sz="2400" b="1" dirty="0">
                <a:solidFill>
                  <a:srgbClr val="545454"/>
                </a:solidFill>
                <a:latin typeface="メイリオ" panose="020B0604030504040204" pitchFamily="50" charset="-128"/>
                <a:ea typeface="メイリオ" panose="020B0604030504040204" pitchFamily="50" charset="-128"/>
              </a:rPr>
              <a:t>7800</a:t>
            </a:r>
            <a:r>
              <a:rPr lang="ja-JP" altLang="en-US" sz="2400" b="1" dirty="0">
                <a:solidFill>
                  <a:srgbClr val="545454"/>
                </a:solidFill>
                <a:latin typeface="メイリオ" panose="020B0604030504040204" pitchFamily="50" charset="-128"/>
                <a:ea typeface="メイリオ" panose="020B0604030504040204" pitchFamily="50" charset="-128"/>
              </a:rPr>
              <a:t>万</a:t>
            </a:r>
            <a:r>
              <a:rPr lang="en-US" altLang="ja-JP" sz="2400" b="1" dirty="0">
                <a:solidFill>
                  <a:srgbClr val="545454"/>
                </a:solidFill>
                <a:latin typeface="メイリオ" panose="020B0604030504040204" pitchFamily="50" charset="-128"/>
                <a:ea typeface="メイリオ" panose="020B0604030504040204" pitchFamily="50" charset="-128"/>
              </a:rPr>
              <a:t>UU</a:t>
            </a:r>
            <a:endParaRPr lang="ja-JP" altLang="en-US" sz="2400" b="1" dirty="0">
              <a:solidFill>
                <a:srgbClr val="545454"/>
              </a:solidFill>
              <a:latin typeface="メイリオ" panose="020B0604030504040204" pitchFamily="50" charset="-128"/>
              <a:ea typeface="メイリオ" panose="020B0604030504040204" pitchFamily="50" charset="-128"/>
            </a:endParaRPr>
          </a:p>
        </p:txBody>
      </p:sp>
      <p:sp>
        <p:nvSpPr>
          <p:cNvPr id="65" name="テキスト ボックス 64">
            <a:extLst>
              <a:ext uri="{FF2B5EF4-FFF2-40B4-BE49-F238E27FC236}">
                <a16:creationId xmlns:a16="http://schemas.microsoft.com/office/drawing/2014/main" id="{6A91AF3A-2F6F-C419-D14E-1B560F6C4C5C}"/>
              </a:ext>
            </a:extLst>
          </p:cNvPr>
          <p:cNvSpPr txBox="1"/>
          <p:nvPr/>
        </p:nvSpPr>
        <p:spPr>
          <a:xfrm>
            <a:off x="1591159" y="2834355"/>
            <a:ext cx="1699150" cy="369332"/>
          </a:xfrm>
          <a:prstGeom prst="rect">
            <a:avLst/>
          </a:prstGeom>
          <a:noFill/>
        </p:spPr>
        <p:txBody>
          <a:bodyPr wrap="square" rtlCol="0">
            <a:spAutoFit/>
          </a:bodyPr>
          <a:lstStyle/>
          <a:p>
            <a:pPr algn="ctr" eaLnBrk="1" fontAlgn="auto" hangingPunct="1">
              <a:spcBef>
                <a:spcPts val="0"/>
              </a:spcBef>
              <a:spcAft>
                <a:spcPts val="0"/>
              </a:spcAft>
            </a:pPr>
            <a:r>
              <a:rPr lang="ja-JP" altLang="en-US" b="1" dirty="0">
                <a:solidFill>
                  <a:srgbClr val="545454"/>
                </a:solidFill>
                <a:latin typeface="Calibri" panose="020F0502020204030204"/>
                <a:ea typeface="メイリオ" panose="020B0604030504040204" pitchFamily="50" charset="-128"/>
              </a:rPr>
              <a:t>検索</a:t>
            </a:r>
          </a:p>
        </p:txBody>
      </p:sp>
      <p:sp>
        <p:nvSpPr>
          <p:cNvPr id="66" name="テキスト ボックス 65">
            <a:extLst>
              <a:ext uri="{FF2B5EF4-FFF2-40B4-BE49-F238E27FC236}">
                <a16:creationId xmlns:a16="http://schemas.microsoft.com/office/drawing/2014/main" id="{5FE8923A-3172-A46E-A1A0-52EF7A032F1E}"/>
              </a:ext>
            </a:extLst>
          </p:cNvPr>
          <p:cNvSpPr txBox="1"/>
          <p:nvPr/>
        </p:nvSpPr>
        <p:spPr>
          <a:xfrm>
            <a:off x="1591159" y="3482838"/>
            <a:ext cx="1599959" cy="369332"/>
          </a:xfrm>
          <a:prstGeom prst="rect">
            <a:avLst/>
          </a:prstGeom>
          <a:noFill/>
        </p:spPr>
        <p:txBody>
          <a:bodyPr wrap="square" rtlCol="0">
            <a:spAutoFit/>
          </a:bodyPr>
          <a:lstStyle/>
          <a:p>
            <a:pPr algn="ctr" eaLnBrk="1" fontAlgn="auto" hangingPunct="1">
              <a:spcBef>
                <a:spcPts val="0"/>
              </a:spcBef>
              <a:spcAft>
                <a:spcPts val="0"/>
              </a:spcAft>
            </a:pPr>
            <a:r>
              <a:rPr lang="ja-JP" altLang="en-US" b="1" dirty="0">
                <a:solidFill>
                  <a:srgbClr val="545454"/>
                </a:solidFill>
                <a:latin typeface="メイリオ" panose="020B0604030504040204" pitchFamily="50" charset="-128"/>
                <a:ea typeface="メイリオ" panose="020B0604030504040204" pitchFamily="50" charset="-128"/>
              </a:rPr>
              <a:t>動画閲覧</a:t>
            </a:r>
          </a:p>
        </p:txBody>
      </p:sp>
      <p:sp>
        <p:nvSpPr>
          <p:cNvPr id="67" name="テキスト ボックス 66">
            <a:extLst>
              <a:ext uri="{FF2B5EF4-FFF2-40B4-BE49-F238E27FC236}">
                <a16:creationId xmlns:a16="http://schemas.microsoft.com/office/drawing/2014/main" id="{556BD70F-45CC-7A3D-BBDB-8E5BA031DE7F}"/>
              </a:ext>
            </a:extLst>
          </p:cNvPr>
          <p:cNvSpPr txBox="1"/>
          <p:nvPr/>
        </p:nvSpPr>
        <p:spPr>
          <a:xfrm>
            <a:off x="1591159" y="4151258"/>
            <a:ext cx="1599959" cy="369332"/>
          </a:xfrm>
          <a:prstGeom prst="rect">
            <a:avLst/>
          </a:prstGeom>
          <a:noFill/>
        </p:spPr>
        <p:txBody>
          <a:bodyPr wrap="square" rtlCol="0">
            <a:spAutoFit/>
          </a:bodyPr>
          <a:lstStyle/>
          <a:p>
            <a:pPr algn="r" eaLnBrk="1" fontAlgn="auto" hangingPunct="1">
              <a:spcBef>
                <a:spcPts val="0"/>
              </a:spcBef>
              <a:spcAft>
                <a:spcPts val="0"/>
              </a:spcAft>
            </a:pPr>
            <a:r>
              <a:rPr lang="ja-JP" altLang="en-US" b="1" dirty="0">
                <a:solidFill>
                  <a:srgbClr val="545454"/>
                </a:solidFill>
                <a:latin typeface="メイリオ" panose="020B0604030504040204" pitchFamily="50" charset="-128"/>
                <a:ea typeface="メイリオ" panose="020B0604030504040204" pitchFamily="50" charset="-128"/>
              </a:rPr>
              <a:t>ショッピング</a:t>
            </a:r>
          </a:p>
        </p:txBody>
      </p:sp>
      <p:sp>
        <p:nvSpPr>
          <p:cNvPr id="68" name="テキスト ボックス 67">
            <a:extLst>
              <a:ext uri="{FF2B5EF4-FFF2-40B4-BE49-F238E27FC236}">
                <a16:creationId xmlns:a16="http://schemas.microsoft.com/office/drawing/2014/main" id="{6ACB32A8-4B94-294F-9AEE-64110575C706}"/>
              </a:ext>
            </a:extLst>
          </p:cNvPr>
          <p:cNvSpPr txBox="1"/>
          <p:nvPr/>
        </p:nvSpPr>
        <p:spPr>
          <a:xfrm>
            <a:off x="1591159" y="4816437"/>
            <a:ext cx="1599959" cy="369332"/>
          </a:xfrm>
          <a:prstGeom prst="rect">
            <a:avLst/>
          </a:prstGeom>
          <a:noFill/>
        </p:spPr>
        <p:txBody>
          <a:bodyPr wrap="square" rtlCol="0">
            <a:spAutoFit/>
          </a:bodyPr>
          <a:lstStyle/>
          <a:p>
            <a:pPr algn="ctr" eaLnBrk="1" fontAlgn="auto" hangingPunct="1">
              <a:spcBef>
                <a:spcPts val="0"/>
              </a:spcBef>
              <a:spcAft>
                <a:spcPts val="0"/>
              </a:spcAft>
            </a:pPr>
            <a:r>
              <a:rPr lang="en-US" altLang="ja-JP" b="1" dirty="0">
                <a:solidFill>
                  <a:srgbClr val="545454"/>
                </a:solidFill>
                <a:latin typeface="メイリオ" panose="020B0604030504040204" pitchFamily="50" charset="-128"/>
                <a:ea typeface="メイリオ" panose="020B0604030504040204" pitchFamily="50" charset="-128"/>
              </a:rPr>
              <a:t>SNS</a:t>
            </a:r>
            <a:r>
              <a:rPr lang="ja-JP" altLang="en-US" b="1" dirty="0">
                <a:solidFill>
                  <a:srgbClr val="545454"/>
                </a:solidFill>
                <a:latin typeface="メイリオ" panose="020B0604030504040204" pitchFamily="50" charset="-128"/>
                <a:ea typeface="メイリオ" panose="020B0604030504040204" pitchFamily="50" charset="-128"/>
              </a:rPr>
              <a:t>閲覧</a:t>
            </a:r>
          </a:p>
        </p:txBody>
      </p:sp>
      <p:sp>
        <p:nvSpPr>
          <p:cNvPr id="69" name="テキスト ボックス 68">
            <a:extLst>
              <a:ext uri="{FF2B5EF4-FFF2-40B4-BE49-F238E27FC236}">
                <a16:creationId xmlns:a16="http://schemas.microsoft.com/office/drawing/2014/main" id="{9B8EE3C0-2DC2-9C46-730E-0B1DFC9B1901}"/>
              </a:ext>
            </a:extLst>
          </p:cNvPr>
          <p:cNvSpPr txBox="1"/>
          <p:nvPr/>
        </p:nvSpPr>
        <p:spPr>
          <a:xfrm>
            <a:off x="1591159" y="5463717"/>
            <a:ext cx="1599959" cy="369332"/>
          </a:xfrm>
          <a:prstGeom prst="rect">
            <a:avLst/>
          </a:prstGeom>
          <a:noFill/>
        </p:spPr>
        <p:txBody>
          <a:bodyPr wrap="square" rtlCol="0">
            <a:spAutoFit/>
          </a:bodyPr>
          <a:lstStyle/>
          <a:p>
            <a:pPr algn="r" eaLnBrk="1" fontAlgn="auto" hangingPunct="1">
              <a:spcBef>
                <a:spcPts val="0"/>
              </a:spcBef>
              <a:spcAft>
                <a:spcPts val="0"/>
              </a:spcAft>
            </a:pPr>
            <a:r>
              <a:rPr lang="ja-JP" altLang="en-US" b="1" dirty="0">
                <a:solidFill>
                  <a:srgbClr val="C9002C"/>
                </a:solidFill>
                <a:latin typeface="メイリオ" panose="020B0604030504040204" pitchFamily="50" charset="-128"/>
                <a:ea typeface="メイリオ" panose="020B0604030504040204" pitchFamily="50" charset="-128"/>
              </a:rPr>
              <a:t>ニュース閲覧</a:t>
            </a:r>
          </a:p>
        </p:txBody>
      </p:sp>
      <p:sp>
        <p:nvSpPr>
          <p:cNvPr id="70" name="テキスト ボックス 69">
            <a:extLst>
              <a:ext uri="{FF2B5EF4-FFF2-40B4-BE49-F238E27FC236}">
                <a16:creationId xmlns:a16="http://schemas.microsoft.com/office/drawing/2014/main" id="{F915B87E-107A-A489-5C0B-1E27B8023CE1}"/>
              </a:ext>
            </a:extLst>
          </p:cNvPr>
          <p:cNvSpPr txBox="1"/>
          <p:nvPr/>
        </p:nvSpPr>
        <p:spPr>
          <a:xfrm>
            <a:off x="3307720" y="3443766"/>
            <a:ext cx="2778698" cy="461665"/>
          </a:xfrm>
          <a:prstGeom prst="rect">
            <a:avLst/>
          </a:prstGeom>
          <a:noFill/>
        </p:spPr>
        <p:txBody>
          <a:bodyPr wrap="square">
            <a:spAutoFit/>
          </a:bodyPr>
          <a:lstStyle/>
          <a:p>
            <a:pPr algn="ctr" eaLnBrk="1" fontAlgn="auto" hangingPunct="1">
              <a:spcBef>
                <a:spcPts val="0"/>
              </a:spcBef>
              <a:spcAft>
                <a:spcPts val="0"/>
              </a:spcAft>
            </a:pPr>
            <a:r>
              <a:rPr lang="en-US" altLang="ja-JP" sz="2400" b="1" dirty="0">
                <a:solidFill>
                  <a:srgbClr val="545454"/>
                </a:solidFill>
                <a:latin typeface="メイリオ" panose="020B0604030504040204" pitchFamily="50" charset="-128"/>
                <a:ea typeface="メイリオ" panose="020B0604030504040204" pitchFamily="50" charset="-128"/>
              </a:rPr>
              <a:t>7400</a:t>
            </a:r>
            <a:r>
              <a:rPr lang="ja-JP" altLang="en-US" sz="2400" b="1" dirty="0">
                <a:solidFill>
                  <a:srgbClr val="545454"/>
                </a:solidFill>
                <a:latin typeface="メイリオ" panose="020B0604030504040204" pitchFamily="50" charset="-128"/>
                <a:ea typeface="メイリオ" panose="020B0604030504040204" pitchFamily="50" charset="-128"/>
              </a:rPr>
              <a:t>万</a:t>
            </a:r>
            <a:r>
              <a:rPr lang="en-US" altLang="ja-JP" sz="2400" b="1" dirty="0">
                <a:solidFill>
                  <a:srgbClr val="545454"/>
                </a:solidFill>
                <a:latin typeface="メイリオ" panose="020B0604030504040204" pitchFamily="50" charset="-128"/>
                <a:ea typeface="メイリオ" panose="020B0604030504040204" pitchFamily="50" charset="-128"/>
              </a:rPr>
              <a:t>UU</a:t>
            </a:r>
            <a:endParaRPr lang="ja-JP" altLang="en-US" sz="2400" b="1" dirty="0">
              <a:solidFill>
                <a:srgbClr val="545454"/>
              </a:solidFill>
              <a:latin typeface="メイリオ" panose="020B0604030504040204" pitchFamily="50" charset="-128"/>
              <a:ea typeface="メイリオ" panose="020B0604030504040204" pitchFamily="50" charset="-128"/>
            </a:endParaRPr>
          </a:p>
        </p:txBody>
      </p:sp>
      <p:sp>
        <p:nvSpPr>
          <p:cNvPr id="71" name="テキスト ボックス 70">
            <a:extLst>
              <a:ext uri="{FF2B5EF4-FFF2-40B4-BE49-F238E27FC236}">
                <a16:creationId xmlns:a16="http://schemas.microsoft.com/office/drawing/2014/main" id="{932724AA-F9CC-609B-2FFE-8E0CF0FBDCBF}"/>
              </a:ext>
            </a:extLst>
          </p:cNvPr>
          <p:cNvSpPr txBox="1"/>
          <p:nvPr/>
        </p:nvSpPr>
        <p:spPr>
          <a:xfrm>
            <a:off x="3307720" y="4101236"/>
            <a:ext cx="2778698" cy="461665"/>
          </a:xfrm>
          <a:prstGeom prst="rect">
            <a:avLst/>
          </a:prstGeom>
          <a:noFill/>
        </p:spPr>
        <p:txBody>
          <a:bodyPr wrap="square">
            <a:spAutoFit/>
          </a:bodyPr>
          <a:lstStyle/>
          <a:p>
            <a:pPr algn="ctr" eaLnBrk="1" fontAlgn="auto" hangingPunct="1">
              <a:spcBef>
                <a:spcPts val="0"/>
              </a:spcBef>
              <a:spcAft>
                <a:spcPts val="0"/>
              </a:spcAft>
            </a:pPr>
            <a:r>
              <a:rPr lang="en-US" altLang="ja-JP" sz="2400" b="1" dirty="0">
                <a:solidFill>
                  <a:srgbClr val="545454"/>
                </a:solidFill>
                <a:latin typeface="メイリオ" panose="020B0604030504040204" pitchFamily="50" charset="-128"/>
                <a:ea typeface="メイリオ" panose="020B0604030504040204" pitchFamily="50" charset="-128"/>
              </a:rPr>
              <a:t>6700</a:t>
            </a:r>
            <a:r>
              <a:rPr lang="ja-JP" altLang="en-US" sz="2400" b="1" dirty="0">
                <a:solidFill>
                  <a:srgbClr val="545454"/>
                </a:solidFill>
                <a:latin typeface="メイリオ" panose="020B0604030504040204" pitchFamily="50" charset="-128"/>
                <a:ea typeface="メイリオ" panose="020B0604030504040204" pitchFamily="50" charset="-128"/>
              </a:rPr>
              <a:t>万</a:t>
            </a:r>
            <a:r>
              <a:rPr lang="en-US" altLang="ja-JP" sz="2400" b="1" dirty="0">
                <a:solidFill>
                  <a:srgbClr val="545454"/>
                </a:solidFill>
                <a:latin typeface="メイリオ" panose="020B0604030504040204" pitchFamily="50" charset="-128"/>
                <a:ea typeface="メイリオ" panose="020B0604030504040204" pitchFamily="50" charset="-128"/>
              </a:rPr>
              <a:t>UU</a:t>
            </a:r>
            <a:endParaRPr lang="ja-JP" altLang="en-US" sz="2400" b="1" dirty="0">
              <a:solidFill>
                <a:srgbClr val="545454"/>
              </a:solidFill>
              <a:latin typeface="メイリオ" panose="020B0604030504040204" pitchFamily="50" charset="-128"/>
              <a:ea typeface="メイリオ" panose="020B0604030504040204" pitchFamily="50" charset="-128"/>
            </a:endParaRPr>
          </a:p>
        </p:txBody>
      </p:sp>
      <p:sp>
        <p:nvSpPr>
          <p:cNvPr id="72" name="テキスト ボックス 71">
            <a:extLst>
              <a:ext uri="{FF2B5EF4-FFF2-40B4-BE49-F238E27FC236}">
                <a16:creationId xmlns:a16="http://schemas.microsoft.com/office/drawing/2014/main" id="{F704B62B-1913-8147-1C9D-365967ED0015}"/>
              </a:ext>
            </a:extLst>
          </p:cNvPr>
          <p:cNvSpPr txBox="1"/>
          <p:nvPr/>
        </p:nvSpPr>
        <p:spPr>
          <a:xfrm>
            <a:off x="3307720" y="4770270"/>
            <a:ext cx="2778698" cy="461665"/>
          </a:xfrm>
          <a:prstGeom prst="rect">
            <a:avLst/>
          </a:prstGeom>
          <a:noFill/>
        </p:spPr>
        <p:txBody>
          <a:bodyPr wrap="square">
            <a:spAutoFit/>
          </a:bodyPr>
          <a:lstStyle/>
          <a:p>
            <a:pPr algn="ctr" eaLnBrk="1" fontAlgn="auto" hangingPunct="1">
              <a:spcBef>
                <a:spcPts val="0"/>
              </a:spcBef>
              <a:spcAft>
                <a:spcPts val="0"/>
              </a:spcAft>
            </a:pPr>
            <a:r>
              <a:rPr lang="en-US" altLang="ja-JP" sz="2400" b="1" dirty="0">
                <a:solidFill>
                  <a:srgbClr val="545454"/>
                </a:solidFill>
                <a:latin typeface="メイリオ" panose="020B0604030504040204" pitchFamily="50" charset="-128"/>
                <a:ea typeface="メイリオ" panose="020B0604030504040204" pitchFamily="50" charset="-128"/>
              </a:rPr>
              <a:t>6500</a:t>
            </a:r>
            <a:r>
              <a:rPr lang="ja-JP" altLang="en-US" sz="2400" b="1" dirty="0">
                <a:solidFill>
                  <a:srgbClr val="545454"/>
                </a:solidFill>
                <a:latin typeface="メイリオ" panose="020B0604030504040204" pitchFamily="50" charset="-128"/>
                <a:ea typeface="メイリオ" panose="020B0604030504040204" pitchFamily="50" charset="-128"/>
              </a:rPr>
              <a:t>万</a:t>
            </a:r>
            <a:r>
              <a:rPr lang="en-US" altLang="ja-JP" sz="2400" b="1" dirty="0">
                <a:solidFill>
                  <a:srgbClr val="545454"/>
                </a:solidFill>
                <a:latin typeface="メイリオ" panose="020B0604030504040204" pitchFamily="50" charset="-128"/>
                <a:ea typeface="メイリオ" panose="020B0604030504040204" pitchFamily="50" charset="-128"/>
              </a:rPr>
              <a:t>UU</a:t>
            </a:r>
            <a:endParaRPr lang="ja-JP" altLang="en-US" sz="2400" b="1" dirty="0">
              <a:solidFill>
                <a:srgbClr val="545454"/>
              </a:solidFill>
              <a:latin typeface="メイリオ" panose="020B0604030504040204" pitchFamily="50" charset="-128"/>
              <a:ea typeface="メイリオ" panose="020B0604030504040204" pitchFamily="50" charset="-128"/>
            </a:endParaRPr>
          </a:p>
        </p:txBody>
      </p:sp>
      <p:sp>
        <p:nvSpPr>
          <p:cNvPr id="73" name="テキスト ボックス 72">
            <a:extLst>
              <a:ext uri="{FF2B5EF4-FFF2-40B4-BE49-F238E27FC236}">
                <a16:creationId xmlns:a16="http://schemas.microsoft.com/office/drawing/2014/main" id="{60C37737-5BD6-17D8-6C04-3508035C1A60}"/>
              </a:ext>
            </a:extLst>
          </p:cNvPr>
          <p:cNvSpPr txBox="1"/>
          <p:nvPr/>
        </p:nvSpPr>
        <p:spPr>
          <a:xfrm>
            <a:off x="3307720" y="5435449"/>
            <a:ext cx="2778698" cy="461665"/>
          </a:xfrm>
          <a:prstGeom prst="rect">
            <a:avLst/>
          </a:prstGeom>
          <a:noFill/>
        </p:spPr>
        <p:txBody>
          <a:bodyPr wrap="square">
            <a:spAutoFit/>
          </a:bodyPr>
          <a:lstStyle/>
          <a:p>
            <a:pPr algn="ctr" eaLnBrk="1" fontAlgn="auto" hangingPunct="1">
              <a:spcBef>
                <a:spcPts val="0"/>
              </a:spcBef>
              <a:spcAft>
                <a:spcPts val="0"/>
              </a:spcAft>
            </a:pPr>
            <a:r>
              <a:rPr lang="en-US" altLang="ja-JP" sz="2400" b="1" dirty="0">
                <a:solidFill>
                  <a:srgbClr val="C9002C"/>
                </a:solidFill>
                <a:latin typeface="メイリオ" panose="020B0604030504040204" pitchFamily="50" charset="-128"/>
                <a:ea typeface="メイリオ" panose="020B0604030504040204" pitchFamily="50" charset="-128"/>
              </a:rPr>
              <a:t>6400</a:t>
            </a:r>
            <a:r>
              <a:rPr lang="ja-JP" altLang="en-US" sz="2400" b="1" dirty="0">
                <a:solidFill>
                  <a:srgbClr val="C9002C"/>
                </a:solidFill>
                <a:latin typeface="メイリオ" panose="020B0604030504040204" pitchFamily="50" charset="-128"/>
                <a:ea typeface="メイリオ" panose="020B0604030504040204" pitchFamily="50" charset="-128"/>
              </a:rPr>
              <a:t>万</a:t>
            </a:r>
            <a:r>
              <a:rPr lang="en-US" altLang="ja-JP" sz="2400" b="1" dirty="0">
                <a:solidFill>
                  <a:srgbClr val="C9002C"/>
                </a:solidFill>
                <a:latin typeface="メイリオ" panose="020B0604030504040204" pitchFamily="50" charset="-128"/>
                <a:ea typeface="メイリオ" panose="020B0604030504040204" pitchFamily="50" charset="-128"/>
              </a:rPr>
              <a:t>UU</a:t>
            </a:r>
            <a:endParaRPr lang="ja-JP" altLang="en-US" sz="2400" b="1" dirty="0">
              <a:solidFill>
                <a:srgbClr val="C9002C"/>
              </a:solidFill>
              <a:latin typeface="メイリオ" panose="020B0604030504040204" pitchFamily="50" charset="-128"/>
              <a:ea typeface="メイリオ" panose="020B0604030504040204" pitchFamily="50" charset="-128"/>
            </a:endParaRPr>
          </a:p>
        </p:txBody>
      </p:sp>
      <p:sp>
        <p:nvSpPr>
          <p:cNvPr id="75" name="テキスト ボックス 13">
            <a:extLst>
              <a:ext uri="{FF2B5EF4-FFF2-40B4-BE49-F238E27FC236}">
                <a16:creationId xmlns:a16="http://schemas.microsoft.com/office/drawing/2014/main" id="{DC652551-FDA3-2C18-EFF6-D8A31A8E42F1}"/>
              </a:ext>
            </a:extLst>
          </p:cNvPr>
          <p:cNvSpPr txBox="1"/>
          <p:nvPr/>
        </p:nvSpPr>
        <p:spPr>
          <a:xfrm>
            <a:off x="9420552" y="6095552"/>
            <a:ext cx="2184073" cy="218634"/>
          </a:xfrm>
          <a:prstGeom prst="rect">
            <a:avLst/>
          </a:prstGeom>
          <a:noFill/>
        </p:spPr>
        <p:txBody>
          <a:bodyPr wrap="square" rtlCol="0">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gn="ctr" fontAlgn="auto">
              <a:spcBef>
                <a:spcPts val="0"/>
              </a:spcBef>
              <a:spcAft>
                <a:spcPts val="0"/>
              </a:spcAft>
            </a:pPr>
            <a:r>
              <a:rPr lang="ja-JP" altLang="en-US" sz="800" dirty="0">
                <a:solidFill>
                  <a:srgbClr val="545454"/>
                </a:solidFill>
                <a:latin typeface="メイリオ" panose="020B0604030504040204" pitchFamily="50" charset="-128"/>
              </a:rPr>
              <a:t>出展：ニールセン </a:t>
            </a:r>
            <a:r>
              <a:rPr lang="en-US" altLang="ja-JP" sz="800" dirty="0" err="1">
                <a:solidFill>
                  <a:srgbClr val="545454"/>
                </a:solidFill>
                <a:latin typeface="メイリオ" panose="020B0604030504040204" pitchFamily="50" charset="-128"/>
              </a:rPr>
              <a:t>Netview</a:t>
            </a:r>
            <a:r>
              <a:rPr lang="ja-JP" altLang="en-US" sz="800" dirty="0">
                <a:solidFill>
                  <a:srgbClr val="545454"/>
                </a:solidFill>
                <a:latin typeface="メイリオ" panose="020B0604030504040204" pitchFamily="50" charset="-128"/>
              </a:rPr>
              <a:t>（</a:t>
            </a:r>
            <a:r>
              <a:rPr lang="en-US" altLang="ja-JP" sz="800" dirty="0">
                <a:solidFill>
                  <a:srgbClr val="545454"/>
                </a:solidFill>
                <a:latin typeface="メイリオ" panose="020B0604030504040204" pitchFamily="50" charset="-128"/>
              </a:rPr>
              <a:t>2022</a:t>
            </a:r>
            <a:r>
              <a:rPr lang="ja-JP" altLang="en-US" sz="800" dirty="0">
                <a:solidFill>
                  <a:srgbClr val="545454"/>
                </a:solidFill>
                <a:latin typeface="メイリオ" panose="020B0604030504040204" pitchFamily="50" charset="-128"/>
              </a:rPr>
              <a:t>年</a:t>
            </a:r>
            <a:r>
              <a:rPr lang="en-US" altLang="ja-JP" sz="800" dirty="0">
                <a:solidFill>
                  <a:srgbClr val="545454"/>
                </a:solidFill>
                <a:latin typeface="メイリオ" panose="020B0604030504040204" pitchFamily="50" charset="-128"/>
              </a:rPr>
              <a:t>4</a:t>
            </a:r>
            <a:r>
              <a:rPr lang="ja-JP" altLang="en-US" sz="800" dirty="0">
                <a:solidFill>
                  <a:srgbClr val="545454"/>
                </a:solidFill>
                <a:latin typeface="メイリオ" panose="020B0604030504040204" pitchFamily="50" charset="-128"/>
              </a:rPr>
              <a:t>月）</a:t>
            </a:r>
          </a:p>
        </p:txBody>
      </p:sp>
    </p:spTree>
    <p:extLst>
      <p:ext uri="{BB962C8B-B14F-4D97-AF65-F5344CB8AC3E}">
        <p14:creationId xmlns:p14="http://schemas.microsoft.com/office/powerpoint/2010/main" val="242516552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C38B7CC3-4707-5F26-0D40-980854661100}"/>
              </a:ext>
            </a:extLst>
          </p:cNvPr>
          <p:cNvSpPr>
            <a:spLocks noGrp="1"/>
          </p:cNvSpPr>
          <p:nvPr>
            <p:ph type="ctrTitle"/>
          </p:nvPr>
        </p:nvSpPr>
        <p:spPr/>
        <p:txBody>
          <a:bodyPr/>
          <a:lstStyle/>
          <a:p>
            <a:r>
              <a:rPr kumimoji="1" lang="ja-JP" altLang="en-US" dirty="0"/>
              <a:t>ニュースメディアとしての</a:t>
            </a:r>
            <a:r>
              <a:rPr kumimoji="1" lang="en-US" altLang="ja-JP" dirty="0"/>
              <a:t>Yahoo! JAPAN</a:t>
            </a:r>
            <a:r>
              <a:rPr kumimoji="1" lang="ja-JP" altLang="en-US" dirty="0"/>
              <a:t>特性</a:t>
            </a:r>
          </a:p>
        </p:txBody>
      </p:sp>
      <p:sp>
        <p:nvSpPr>
          <p:cNvPr id="3" name="テキスト プレースホルダー 2">
            <a:extLst>
              <a:ext uri="{FF2B5EF4-FFF2-40B4-BE49-F238E27FC236}">
                <a16:creationId xmlns:a16="http://schemas.microsoft.com/office/drawing/2014/main" id="{B4F96815-75DA-B980-66B7-74B88D549D18}"/>
              </a:ext>
            </a:extLst>
          </p:cNvPr>
          <p:cNvSpPr>
            <a:spLocks noGrp="1"/>
          </p:cNvSpPr>
          <p:nvPr>
            <p:ph type="body" sz="quarter" idx="10"/>
          </p:nvPr>
        </p:nvSpPr>
        <p:spPr/>
        <p:txBody>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1" lang="en-US" altLang="ja-JP" sz="18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Yahoo!</a:t>
            </a:r>
            <a:r>
              <a:rPr kumimoji="1" lang="ja-JP" altLang="en-US" sz="18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 </a:t>
            </a:r>
            <a:r>
              <a:rPr kumimoji="1" lang="en-US" altLang="ja-JP" sz="18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JAPAN</a:t>
            </a:r>
            <a:r>
              <a:rPr kumimoji="1" lang="ja-JP" altLang="en-US" sz="18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は国内最大級のニュースメディア</a:t>
            </a:r>
            <a:endParaRPr kumimoji="1" lang="en-US" altLang="ja-JP" sz="18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50000"/>
              </a:lnSpc>
              <a:spcBef>
                <a:spcPts val="0"/>
              </a:spcBef>
              <a:spcAft>
                <a:spcPts val="0"/>
              </a:spcAft>
              <a:buClrTx/>
              <a:buSzTx/>
              <a:buFontTx/>
              <a:buNone/>
              <a:tabLst/>
              <a:defRPr/>
            </a:pPr>
            <a:r>
              <a:rPr kumimoji="1" lang="ja-JP" altLang="en-US" sz="18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潜在ニーズ</a:t>
            </a:r>
            <a:r>
              <a:rPr kumimoji="1" lang="en-US" altLang="ja-JP" sz="18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a:t>
            </a:r>
            <a:r>
              <a:rPr kumimoji="1" lang="ja-JP" altLang="en-US" sz="18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大規模リーチ獲得を実現することに最も適した媒体</a:t>
            </a:r>
            <a:endParaRPr kumimoji="1" lang="en-US" altLang="ja-JP" sz="18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endParaRPr>
          </a:p>
          <a:p>
            <a:endParaRPr kumimoji="1" lang="ja-JP" altLang="en-US" dirty="0"/>
          </a:p>
        </p:txBody>
      </p:sp>
      <p:sp>
        <p:nvSpPr>
          <p:cNvPr id="14" name="テキスト ボックス 13">
            <a:extLst>
              <a:ext uri="{FF2B5EF4-FFF2-40B4-BE49-F238E27FC236}">
                <a16:creationId xmlns:a16="http://schemas.microsoft.com/office/drawing/2014/main" id="{8C793AD8-668C-6A4B-B2B3-B14F1E875B38}"/>
              </a:ext>
            </a:extLst>
          </p:cNvPr>
          <p:cNvSpPr txBox="1"/>
          <p:nvPr/>
        </p:nvSpPr>
        <p:spPr>
          <a:xfrm>
            <a:off x="4592681" y="2496605"/>
            <a:ext cx="6288901" cy="523220"/>
          </a:xfrm>
          <a:prstGeom prst="rect">
            <a:avLst/>
          </a:prstGeom>
          <a:noFill/>
        </p:spPr>
        <p:txBody>
          <a:bodyPr wrap="none" rtlCol="0">
            <a:spAutoFit/>
          </a:bodyPr>
          <a:lstStyle/>
          <a:p>
            <a:pPr eaLnBrk="1" fontAlgn="auto" hangingPunct="1">
              <a:spcBef>
                <a:spcPts val="0"/>
              </a:spcBef>
              <a:spcAft>
                <a:spcPts val="0"/>
              </a:spcAft>
            </a:pPr>
            <a:r>
              <a:rPr lang="ja-JP" altLang="en-US" sz="2800" b="1" dirty="0">
                <a:solidFill>
                  <a:srgbClr val="545454"/>
                </a:solidFill>
                <a:latin typeface="Calibri" panose="020F0502020204030204"/>
                <a:ea typeface="メイリオ" panose="020B0604030504040204" pitchFamily="50" charset="-128"/>
              </a:rPr>
              <a:t>＝　国内最大規模のニュースメディア</a:t>
            </a:r>
          </a:p>
        </p:txBody>
      </p:sp>
      <p:sp>
        <p:nvSpPr>
          <p:cNvPr id="15" name="片側の 2 つの角を丸めた四角形 25">
            <a:extLst>
              <a:ext uri="{FF2B5EF4-FFF2-40B4-BE49-F238E27FC236}">
                <a16:creationId xmlns:a16="http://schemas.microsoft.com/office/drawing/2014/main" id="{831D3433-70F9-44E6-3439-6D50D66EA8AD}"/>
              </a:ext>
            </a:extLst>
          </p:cNvPr>
          <p:cNvSpPr/>
          <p:nvPr/>
        </p:nvSpPr>
        <p:spPr>
          <a:xfrm>
            <a:off x="657597" y="3775367"/>
            <a:ext cx="3540135" cy="2409045"/>
          </a:xfrm>
          <a:prstGeom prst="round2SameRect">
            <a:avLst>
              <a:gd name="adj1" fmla="val 0"/>
              <a:gd name="adj2" fmla="val 0"/>
            </a:avLst>
          </a:prstGeom>
          <a:solidFill>
            <a:srgbClr val="F5F5F5"/>
          </a:solidFill>
          <a:ln w="25400" cap="flat" cmpd="sng" algn="ctr">
            <a:noFill/>
            <a:prstDash val="solid"/>
          </a:ln>
          <a:effectLst>
            <a:outerShdw blurRad="38100" dist="25400" dir="2700000" algn="tl" rotWithShape="0">
              <a:prstClr val="black">
                <a:alpha val="40000"/>
              </a:prstClr>
            </a:outerShdw>
          </a:effectLst>
        </p:spPr>
        <p:txBody>
          <a:bodyPr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2000" b="1" i="0" u="none" strike="noStrike" kern="0" cap="none" spc="0" normalizeH="0" baseline="0" noProof="0" dirty="0">
                <a:ln>
                  <a:noFill/>
                </a:ln>
                <a:solidFill>
                  <a:srgbClr val="545454"/>
                </a:solidFill>
                <a:effectLst/>
                <a:uLnTx/>
                <a:uFillTx/>
                <a:latin typeface="メイリオ"/>
                <a:ea typeface="メイリオ"/>
              </a:rPr>
              <a:t>①最大規模ニュースメディア</a:t>
            </a:r>
            <a:endParaRPr kumimoji="0" lang="en-US" altLang="ja-JP" sz="2000" b="1" i="0" u="none" strike="noStrike" kern="0" cap="none" spc="0" normalizeH="0" baseline="0" noProof="0" dirty="0">
              <a:ln>
                <a:noFill/>
              </a:ln>
              <a:solidFill>
                <a:srgbClr val="545454"/>
              </a:solidFill>
              <a:effectLst/>
              <a:uLnTx/>
              <a:uFillTx/>
              <a:latin typeface="メイリオ"/>
              <a:ea typeface="メイリオ"/>
            </a:endParaRP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altLang="ja-JP" sz="2000" b="1" i="0" u="none" strike="noStrike" kern="0" cap="none" spc="0" normalizeH="0" baseline="0" noProof="0" dirty="0">
              <a:ln>
                <a:noFill/>
              </a:ln>
              <a:solidFill>
                <a:srgbClr val="545454"/>
              </a:solidFill>
              <a:effectLst/>
              <a:uLnTx/>
              <a:uFillTx/>
              <a:latin typeface="メイリオ"/>
              <a:ea typeface="メイリオ"/>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b="0" i="0" u="none" strike="noStrike" kern="0" cap="none" spc="0" normalizeH="0" baseline="0" noProof="0" dirty="0">
                <a:ln>
                  <a:noFill/>
                </a:ln>
                <a:solidFill>
                  <a:srgbClr val="545454"/>
                </a:solidFill>
                <a:effectLst/>
                <a:uLnTx/>
                <a:uFillTx/>
                <a:latin typeface="メイリオ"/>
                <a:ea typeface="メイリオ"/>
              </a:rPr>
              <a:t>非デジタルを含めた</a:t>
            </a:r>
            <a:endParaRPr kumimoji="0" lang="en-US" altLang="ja-JP" sz="1600" b="0" i="0" u="none" strike="noStrike" kern="0" cap="none" spc="0" normalizeH="0" baseline="0" noProof="0" dirty="0">
              <a:ln>
                <a:noFill/>
              </a:ln>
              <a:solidFill>
                <a:srgbClr val="545454"/>
              </a:solidFill>
              <a:effectLst/>
              <a:uLnTx/>
              <a:uFillTx/>
              <a:latin typeface="メイリオ"/>
              <a:ea typeface="メイリオ"/>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b="0" i="0" u="none" strike="noStrike" kern="0" cap="none" spc="0" normalizeH="0" baseline="0" noProof="0" dirty="0">
                <a:ln>
                  <a:noFill/>
                </a:ln>
                <a:solidFill>
                  <a:srgbClr val="545454"/>
                </a:solidFill>
                <a:effectLst/>
                <a:uLnTx/>
                <a:uFillTx/>
                <a:latin typeface="メイリオ"/>
                <a:ea typeface="メイリオ"/>
              </a:rPr>
              <a:t>国内ニュースメディアで最大規模</a:t>
            </a:r>
            <a:endParaRPr kumimoji="0" lang="en-US" altLang="ja-JP" sz="1600" b="0" i="0" u="none" strike="noStrike" kern="0" cap="none" spc="0" normalizeH="0" baseline="0" noProof="0" dirty="0">
              <a:ln>
                <a:noFill/>
              </a:ln>
              <a:solidFill>
                <a:srgbClr val="545454"/>
              </a:solidFill>
              <a:effectLst/>
              <a:uLnTx/>
              <a:uFillTx/>
              <a:latin typeface="メイリオ"/>
              <a:ea typeface="メイリオ"/>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b="0" i="0" u="none" strike="noStrike" kern="0" cap="none" spc="0" normalizeH="0" baseline="0" noProof="0" dirty="0">
                <a:ln>
                  <a:noFill/>
                </a:ln>
                <a:solidFill>
                  <a:srgbClr val="545454"/>
                </a:solidFill>
                <a:effectLst/>
                <a:uLnTx/>
                <a:uFillTx/>
                <a:latin typeface="メイリオ"/>
                <a:ea typeface="メイリオ"/>
              </a:rPr>
              <a:t>老若男女が幅広く利用</a:t>
            </a:r>
            <a:endParaRPr kumimoji="0" lang="en-US" altLang="ja-JP" sz="1600" b="0" i="0" u="none" strike="noStrike" kern="0" cap="none" spc="0" normalizeH="0" baseline="0" noProof="0" dirty="0">
              <a:ln>
                <a:noFill/>
              </a:ln>
              <a:solidFill>
                <a:srgbClr val="545454"/>
              </a:solidFill>
              <a:effectLst/>
              <a:uLnTx/>
              <a:uFillTx/>
              <a:latin typeface="メイリオ"/>
              <a:ea typeface="メイリオ"/>
            </a:endParaRPr>
          </a:p>
        </p:txBody>
      </p:sp>
      <p:sp>
        <p:nvSpPr>
          <p:cNvPr id="16" name="片側の 2 つの角を丸めた四角形 25">
            <a:extLst>
              <a:ext uri="{FF2B5EF4-FFF2-40B4-BE49-F238E27FC236}">
                <a16:creationId xmlns:a16="http://schemas.microsoft.com/office/drawing/2014/main" id="{2DFB8949-512E-913F-AA96-A3445680B5D9}"/>
              </a:ext>
            </a:extLst>
          </p:cNvPr>
          <p:cNvSpPr/>
          <p:nvPr/>
        </p:nvSpPr>
        <p:spPr>
          <a:xfrm>
            <a:off x="4307112" y="3775367"/>
            <a:ext cx="3540135" cy="2409045"/>
          </a:xfrm>
          <a:prstGeom prst="round2SameRect">
            <a:avLst>
              <a:gd name="adj1" fmla="val 0"/>
              <a:gd name="adj2" fmla="val 0"/>
            </a:avLst>
          </a:prstGeom>
          <a:solidFill>
            <a:srgbClr val="F5F5F5"/>
          </a:solidFill>
          <a:ln w="25400" cap="flat" cmpd="sng" algn="ctr">
            <a:noFill/>
            <a:prstDash val="solid"/>
          </a:ln>
          <a:effectLst>
            <a:outerShdw blurRad="38100" dist="25400" dir="2700000" algn="tl" rotWithShape="0">
              <a:prstClr val="black">
                <a:alpha val="40000"/>
              </a:prstClr>
            </a:outerShdw>
          </a:effectLst>
        </p:spPr>
        <p:txBody>
          <a:bodyPr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2000" b="1" i="0" u="none" strike="noStrike" kern="0" cap="none" spc="0" normalizeH="0" baseline="0" noProof="0" dirty="0">
                <a:ln>
                  <a:noFill/>
                </a:ln>
                <a:solidFill>
                  <a:srgbClr val="545454"/>
                </a:solidFill>
                <a:effectLst/>
                <a:uLnTx/>
                <a:uFillTx/>
                <a:latin typeface="メイリオ"/>
                <a:ea typeface="メイリオ"/>
              </a:rPr>
              <a:t>②世の中ゴト確認メディア</a:t>
            </a:r>
            <a:endParaRPr kumimoji="0" lang="en-US" altLang="ja-JP" sz="2000" b="1" i="0" u="none" strike="noStrike" kern="0" cap="none" spc="0" normalizeH="0" baseline="0" noProof="0" dirty="0">
              <a:ln>
                <a:noFill/>
              </a:ln>
              <a:solidFill>
                <a:srgbClr val="545454"/>
              </a:solidFill>
              <a:effectLst/>
              <a:uLnTx/>
              <a:uFillTx/>
              <a:latin typeface="メイリオ"/>
              <a:ea typeface="メイリオ"/>
            </a:endParaRP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altLang="ja-JP" sz="2000" b="1" i="0" u="none" strike="noStrike" kern="0" cap="none" spc="0" normalizeH="0" baseline="0" noProof="0" dirty="0">
              <a:ln>
                <a:noFill/>
              </a:ln>
              <a:solidFill>
                <a:srgbClr val="545454"/>
              </a:solidFill>
              <a:effectLst/>
              <a:uLnTx/>
              <a:uFillTx/>
              <a:latin typeface="メイリオ"/>
              <a:ea typeface="メイリオ"/>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b="0" i="0" u="none" strike="noStrike" kern="0" cap="none" spc="0" normalizeH="0" baseline="0" noProof="0" dirty="0">
                <a:ln>
                  <a:noFill/>
                </a:ln>
                <a:solidFill>
                  <a:srgbClr val="545454"/>
                </a:solidFill>
                <a:effectLst/>
                <a:uLnTx/>
                <a:uFillTx/>
                <a:latin typeface="メイリオ"/>
                <a:ea typeface="メイリオ"/>
              </a:rPr>
              <a:t>世の中の話題やその反応を</a:t>
            </a:r>
            <a:endParaRPr kumimoji="0" lang="en-US" altLang="ja-JP" sz="1600" b="0" i="0" u="none" strike="noStrike" kern="0" cap="none" spc="0" normalizeH="0" baseline="0" noProof="0" dirty="0">
              <a:ln>
                <a:noFill/>
              </a:ln>
              <a:solidFill>
                <a:srgbClr val="545454"/>
              </a:solidFill>
              <a:effectLst/>
              <a:uLnTx/>
              <a:uFillTx/>
              <a:latin typeface="メイリオ"/>
              <a:ea typeface="メイリオ"/>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b="0" i="0" u="none" strike="noStrike" kern="0" cap="none" spc="0" normalizeH="0" baseline="0" noProof="0" dirty="0">
                <a:ln>
                  <a:noFill/>
                </a:ln>
                <a:solidFill>
                  <a:srgbClr val="545454"/>
                </a:solidFill>
                <a:effectLst/>
                <a:uLnTx/>
                <a:uFillTx/>
                <a:latin typeface="メイリオ"/>
                <a:ea typeface="メイリオ"/>
              </a:rPr>
              <a:t>確認する目的での利用が多い</a:t>
            </a:r>
            <a:endParaRPr kumimoji="0" lang="en-US" altLang="ja-JP" sz="1600" b="0" i="0" u="none" strike="noStrike" kern="0" cap="none" spc="0" normalizeH="0" baseline="0" noProof="0" dirty="0">
              <a:ln>
                <a:noFill/>
              </a:ln>
              <a:solidFill>
                <a:srgbClr val="545454"/>
              </a:solidFill>
              <a:effectLst/>
              <a:uLnTx/>
              <a:uFillTx/>
              <a:latin typeface="メイリオ"/>
              <a:ea typeface="メイリオ"/>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1600" b="0" i="0" u="none" strike="noStrike" kern="0" cap="none" spc="0" normalizeH="0" baseline="0" noProof="0" dirty="0">
                <a:ln>
                  <a:noFill/>
                </a:ln>
                <a:solidFill>
                  <a:srgbClr val="545454"/>
                </a:solidFill>
                <a:effectLst/>
                <a:uLnTx/>
                <a:uFillTx/>
                <a:latin typeface="メイリオ"/>
                <a:ea typeface="メイリオ"/>
              </a:rPr>
              <a:t>SNS</a:t>
            </a:r>
            <a:r>
              <a:rPr kumimoji="0" lang="ja-JP" altLang="en-US" sz="1600" b="0" i="0" u="none" strike="noStrike" kern="0" cap="none" spc="0" normalizeH="0" baseline="0" noProof="0" dirty="0">
                <a:ln>
                  <a:noFill/>
                </a:ln>
                <a:solidFill>
                  <a:srgbClr val="545454"/>
                </a:solidFill>
                <a:effectLst/>
                <a:uLnTx/>
                <a:uFillTx/>
                <a:latin typeface="メイリオ"/>
                <a:ea typeface="メイリオ"/>
              </a:rPr>
              <a:t>上の発信ソースになることも</a:t>
            </a:r>
            <a:endParaRPr kumimoji="0" lang="en-US" altLang="ja-JP" sz="1600" b="0" i="0" u="none" strike="noStrike" kern="0" cap="none" spc="0" normalizeH="0" baseline="0" noProof="0" dirty="0">
              <a:ln>
                <a:noFill/>
              </a:ln>
              <a:solidFill>
                <a:srgbClr val="545454"/>
              </a:solidFill>
              <a:effectLst/>
              <a:uLnTx/>
              <a:uFillTx/>
              <a:latin typeface="メイリオ"/>
              <a:ea typeface="メイリオ"/>
            </a:endParaRPr>
          </a:p>
        </p:txBody>
      </p:sp>
      <p:sp>
        <p:nvSpPr>
          <p:cNvPr id="17" name="片側の 2 つの角を丸めた四角形 25">
            <a:extLst>
              <a:ext uri="{FF2B5EF4-FFF2-40B4-BE49-F238E27FC236}">
                <a16:creationId xmlns:a16="http://schemas.microsoft.com/office/drawing/2014/main" id="{D81A9B25-8E3F-AF09-0104-8ADB6CD613E9}"/>
              </a:ext>
            </a:extLst>
          </p:cNvPr>
          <p:cNvSpPr/>
          <p:nvPr/>
        </p:nvSpPr>
        <p:spPr>
          <a:xfrm>
            <a:off x="7945182" y="3775367"/>
            <a:ext cx="3540135" cy="2409045"/>
          </a:xfrm>
          <a:prstGeom prst="round2SameRect">
            <a:avLst>
              <a:gd name="adj1" fmla="val 0"/>
              <a:gd name="adj2" fmla="val 0"/>
            </a:avLst>
          </a:prstGeom>
          <a:solidFill>
            <a:srgbClr val="F5F5F5"/>
          </a:solidFill>
          <a:ln w="25400" cap="flat" cmpd="sng" algn="ctr">
            <a:noFill/>
            <a:prstDash val="solid"/>
          </a:ln>
          <a:effectLst>
            <a:outerShdw blurRad="38100" dist="25400" dir="2700000" algn="tl" rotWithShape="0">
              <a:prstClr val="black">
                <a:alpha val="40000"/>
              </a:prstClr>
            </a:outerShdw>
          </a:effectLst>
        </p:spPr>
        <p:txBody>
          <a:bodyPr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2000" b="1" i="0" u="none" strike="noStrike" kern="0" cap="none" spc="0" normalizeH="0" baseline="0" noProof="0" dirty="0">
                <a:ln>
                  <a:noFill/>
                </a:ln>
                <a:solidFill>
                  <a:srgbClr val="545454"/>
                </a:solidFill>
                <a:effectLst/>
                <a:uLnTx/>
                <a:uFillTx/>
                <a:latin typeface="メイリオ"/>
                <a:ea typeface="メイリオ"/>
              </a:rPr>
              <a:t>③能動的習慣接触メディア</a:t>
            </a:r>
            <a:endParaRPr kumimoji="0" lang="en-US" altLang="ja-JP" sz="2000" b="1" i="0" u="none" strike="noStrike" kern="0" cap="none" spc="0" normalizeH="0" baseline="0" noProof="0" dirty="0">
              <a:ln>
                <a:noFill/>
              </a:ln>
              <a:solidFill>
                <a:srgbClr val="545454"/>
              </a:solidFill>
              <a:effectLst/>
              <a:uLnTx/>
              <a:uFillTx/>
              <a:latin typeface="メイリオ"/>
              <a:ea typeface="メイリオ"/>
            </a:endParaRP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altLang="ja-JP" sz="2000" b="1" i="0" u="none" strike="noStrike" kern="0" cap="none" spc="0" normalizeH="0" baseline="0" noProof="0" dirty="0">
              <a:ln>
                <a:noFill/>
              </a:ln>
              <a:solidFill>
                <a:srgbClr val="545454"/>
              </a:solidFill>
              <a:effectLst/>
              <a:uLnTx/>
              <a:uFillTx/>
              <a:latin typeface="メイリオ"/>
              <a:ea typeface="メイリオ"/>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b="0" i="0" u="none" strike="noStrike" kern="0" cap="none" spc="0" normalizeH="0" baseline="0" noProof="0" dirty="0">
                <a:ln>
                  <a:noFill/>
                </a:ln>
                <a:solidFill>
                  <a:srgbClr val="545454"/>
                </a:solidFill>
                <a:effectLst/>
                <a:uLnTx/>
                <a:uFillTx/>
                <a:latin typeface="メイリオ"/>
                <a:ea typeface="メイリオ"/>
              </a:rPr>
              <a:t>生活の中で習慣的に</a:t>
            </a:r>
            <a:endParaRPr kumimoji="0" lang="en-US" altLang="ja-JP" sz="1600" b="0" i="0" u="none" strike="noStrike" kern="0" cap="none" spc="0" normalizeH="0" baseline="0" noProof="0" dirty="0">
              <a:ln>
                <a:noFill/>
              </a:ln>
              <a:solidFill>
                <a:srgbClr val="545454"/>
              </a:solidFill>
              <a:effectLst/>
              <a:uLnTx/>
              <a:uFillTx/>
              <a:latin typeface="メイリオ"/>
              <a:ea typeface="メイリオ"/>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b="0" i="0" u="none" strike="noStrike" kern="0" cap="none" spc="0" normalizeH="0" baseline="0" noProof="0" dirty="0">
                <a:ln>
                  <a:noFill/>
                </a:ln>
                <a:solidFill>
                  <a:srgbClr val="545454"/>
                </a:solidFill>
                <a:effectLst/>
                <a:uLnTx/>
                <a:uFillTx/>
                <a:latin typeface="メイリオ"/>
                <a:ea typeface="メイリオ"/>
              </a:rPr>
              <a:t>最新ニュースをチェックするために</a:t>
            </a:r>
            <a:endParaRPr kumimoji="0" lang="en-US" altLang="ja-JP" sz="1600" b="0" i="0" u="none" strike="noStrike" kern="0" cap="none" spc="0" normalizeH="0" baseline="0" noProof="0" dirty="0">
              <a:ln>
                <a:noFill/>
              </a:ln>
              <a:solidFill>
                <a:srgbClr val="545454"/>
              </a:solidFill>
              <a:effectLst/>
              <a:uLnTx/>
              <a:uFillTx/>
              <a:latin typeface="メイリオ"/>
              <a:ea typeface="メイリオ"/>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b="0" i="0" u="none" strike="noStrike" kern="0" cap="none" spc="0" normalizeH="0" baseline="0" noProof="0" dirty="0">
                <a:ln>
                  <a:noFill/>
                </a:ln>
                <a:solidFill>
                  <a:srgbClr val="545454"/>
                </a:solidFill>
                <a:effectLst/>
                <a:uLnTx/>
                <a:uFillTx/>
                <a:latin typeface="メイリオ"/>
                <a:ea typeface="メイリオ"/>
              </a:rPr>
              <a:t>繰り返し来訪する傾向</a:t>
            </a:r>
            <a:endParaRPr kumimoji="0" lang="en-US" altLang="ja-JP" sz="1600" b="0" i="0" u="none" strike="noStrike" kern="0" cap="none" spc="0" normalizeH="0" baseline="0" noProof="0" dirty="0">
              <a:ln>
                <a:noFill/>
              </a:ln>
              <a:solidFill>
                <a:srgbClr val="545454"/>
              </a:solidFill>
              <a:effectLst/>
              <a:uLnTx/>
              <a:uFillTx/>
              <a:latin typeface="メイリオ"/>
              <a:ea typeface="メイリオ"/>
            </a:endParaRPr>
          </a:p>
        </p:txBody>
      </p:sp>
      <p:sp>
        <p:nvSpPr>
          <p:cNvPr id="18" name="正方形/長方形 17">
            <a:extLst>
              <a:ext uri="{FF2B5EF4-FFF2-40B4-BE49-F238E27FC236}">
                <a16:creationId xmlns:a16="http://schemas.microsoft.com/office/drawing/2014/main" id="{1BB26B0F-B073-649C-BB4C-FDEE0187C9BF}"/>
              </a:ext>
            </a:extLst>
          </p:cNvPr>
          <p:cNvSpPr/>
          <p:nvPr/>
        </p:nvSpPr>
        <p:spPr>
          <a:xfrm>
            <a:off x="706682" y="2194045"/>
            <a:ext cx="10778636" cy="1081391"/>
          </a:xfrm>
          <a:prstGeom prst="rect">
            <a:avLst/>
          </a:prstGeom>
          <a:noFill/>
          <a:ln w="38100" cap="flat" cmpd="sng" algn="ctr">
            <a:solidFill>
              <a:srgbClr val="C9002C"/>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endParaRPr>
          </a:p>
        </p:txBody>
      </p:sp>
      <p:cxnSp>
        <p:nvCxnSpPr>
          <p:cNvPr id="19" name="直線コネクタ 18">
            <a:extLst>
              <a:ext uri="{FF2B5EF4-FFF2-40B4-BE49-F238E27FC236}">
                <a16:creationId xmlns:a16="http://schemas.microsoft.com/office/drawing/2014/main" id="{96C352B4-7483-EA1B-398B-60915E844159}"/>
              </a:ext>
            </a:extLst>
          </p:cNvPr>
          <p:cNvCxnSpPr>
            <a:stCxn id="18" idx="2"/>
          </p:cNvCxnSpPr>
          <p:nvPr/>
        </p:nvCxnSpPr>
        <p:spPr>
          <a:xfrm>
            <a:off x="6096000" y="3275436"/>
            <a:ext cx="2601" cy="436123"/>
          </a:xfrm>
          <a:prstGeom prst="line">
            <a:avLst/>
          </a:prstGeom>
          <a:noFill/>
          <a:ln w="38100" cap="flat" cmpd="sng" algn="ctr">
            <a:solidFill>
              <a:srgbClr val="C9002C"/>
            </a:solidFill>
            <a:prstDash val="solid"/>
          </a:ln>
          <a:effectLst/>
        </p:spPr>
      </p:cxnSp>
      <p:cxnSp>
        <p:nvCxnSpPr>
          <p:cNvPr id="20" name="直線コネクタ 19">
            <a:extLst>
              <a:ext uri="{FF2B5EF4-FFF2-40B4-BE49-F238E27FC236}">
                <a16:creationId xmlns:a16="http://schemas.microsoft.com/office/drawing/2014/main" id="{A049CFE5-8067-C726-4F84-77EDFF5AC998}"/>
              </a:ext>
            </a:extLst>
          </p:cNvPr>
          <p:cNvCxnSpPr/>
          <p:nvPr/>
        </p:nvCxnSpPr>
        <p:spPr>
          <a:xfrm>
            <a:off x="2451946" y="3490490"/>
            <a:ext cx="7288107" cy="0"/>
          </a:xfrm>
          <a:prstGeom prst="line">
            <a:avLst/>
          </a:prstGeom>
          <a:noFill/>
          <a:ln w="38100" cap="flat" cmpd="sng" algn="ctr">
            <a:solidFill>
              <a:srgbClr val="C9002C"/>
            </a:solidFill>
            <a:prstDash val="solid"/>
          </a:ln>
          <a:effectLst/>
        </p:spPr>
      </p:cxnSp>
      <p:cxnSp>
        <p:nvCxnSpPr>
          <p:cNvPr id="21" name="直線コネクタ 20">
            <a:extLst>
              <a:ext uri="{FF2B5EF4-FFF2-40B4-BE49-F238E27FC236}">
                <a16:creationId xmlns:a16="http://schemas.microsoft.com/office/drawing/2014/main" id="{3AD4BCA5-F443-5495-2F06-40EAF66BD894}"/>
              </a:ext>
            </a:extLst>
          </p:cNvPr>
          <p:cNvCxnSpPr>
            <a:cxnSpLocks/>
          </p:cNvCxnSpPr>
          <p:nvPr/>
        </p:nvCxnSpPr>
        <p:spPr>
          <a:xfrm>
            <a:off x="2466033" y="3502489"/>
            <a:ext cx="0" cy="209070"/>
          </a:xfrm>
          <a:prstGeom prst="line">
            <a:avLst/>
          </a:prstGeom>
          <a:noFill/>
          <a:ln w="38100" cap="flat" cmpd="sng" algn="ctr">
            <a:solidFill>
              <a:srgbClr val="C9002C"/>
            </a:solidFill>
            <a:prstDash val="solid"/>
          </a:ln>
          <a:effectLst/>
        </p:spPr>
      </p:cxnSp>
      <p:cxnSp>
        <p:nvCxnSpPr>
          <p:cNvPr id="22" name="直線コネクタ 21">
            <a:extLst>
              <a:ext uri="{FF2B5EF4-FFF2-40B4-BE49-F238E27FC236}">
                <a16:creationId xmlns:a16="http://schemas.microsoft.com/office/drawing/2014/main" id="{2ABABEB0-5E41-F093-108D-B26A4C638369}"/>
              </a:ext>
            </a:extLst>
          </p:cNvPr>
          <p:cNvCxnSpPr>
            <a:cxnSpLocks/>
          </p:cNvCxnSpPr>
          <p:nvPr/>
        </p:nvCxnSpPr>
        <p:spPr>
          <a:xfrm>
            <a:off x="9723352" y="3502489"/>
            <a:ext cx="0" cy="209070"/>
          </a:xfrm>
          <a:prstGeom prst="line">
            <a:avLst/>
          </a:prstGeom>
          <a:noFill/>
          <a:ln w="38100" cap="flat" cmpd="sng" algn="ctr">
            <a:solidFill>
              <a:srgbClr val="C9002C"/>
            </a:solidFill>
            <a:prstDash val="solid"/>
          </a:ln>
          <a:effectLst/>
        </p:spPr>
      </p:cxnSp>
      <p:pic>
        <p:nvPicPr>
          <p:cNvPr id="23" name="図 22" descr="ロゴ&#10;&#10;自動的に生成された説明">
            <a:extLst>
              <a:ext uri="{FF2B5EF4-FFF2-40B4-BE49-F238E27FC236}">
                <a16:creationId xmlns:a16="http://schemas.microsoft.com/office/drawing/2014/main" id="{62A2D3A3-FBFA-7C24-C677-864BF0BDFCAE}"/>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315620" y="2286540"/>
            <a:ext cx="2917696" cy="919074"/>
          </a:xfrm>
          <a:prstGeom prst="rect">
            <a:avLst/>
          </a:prstGeom>
        </p:spPr>
      </p:pic>
    </p:spTree>
    <p:extLst>
      <p:ext uri="{BB962C8B-B14F-4D97-AF65-F5344CB8AC3E}">
        <p14:creationId xmlns:p14="http://schemas.microsoft.com/office/powerpoint/2010/main" val="203754844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1E97F6D4-4736-AC52-21CC-4BE48C0A5401}"/>
              </a:ext>
            </a:extLst>
          </p:cNvPr>
          <p:cNvSpPr>
            <a:spLocks noGrp="1"/>
          </p:cNvSpPr>
          <p:nvPr>
            <p:ph type="ctrTitle"/>
          </p:nvPr>
        </p:nvSpPr>
        <p:spPr/>
        <p:txBody>
          <a:bodyPr/>
          <a:lstStyle/>
          <a:p>
            <a:r>
              <a:rPr kumimoji="1" lang="ja-JP" altLang="en-US" dirty="0"/>
              <a:t>①最大級ニュースメディア</a:t>
            </a:r>
          </a:p>
        </p:txBody>
      </p:sp>
      <p:sp>
        <p:nvSpPr>
          <p:cNvPr id="3" name="テキスト プレースホルダー 2">
            <a:extLst>
              <a:ext uri="{FF2B5EF4-FFF2-40B4-BE49-F238E27FC236}">
                <a16:creationId xmlns:a16="http://schemas.microsoft.com/office/drawing/2014/main" id="{64A2A3B3-41FD-4D0A-2F10-E5A6C5616EB4}"/>
              </a:ext>
            </a:extLst>
          </p:cNvPr>
          <p:cNvSpPr>
            <a:spLocks noGrp="1"/>
          </p:cNvSpPr>
          <p:nvPr>
            <p:ph type="body" sz="quarter" idx="10"/>
          </p:nvPr>
        </p:nvSpPr>
        <p:spPr/>
        <p:txBody>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1" lang="ja-JP" altLang="en-US" sz="18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オンライン・オフラインのあらゆるニュースメディアのなかで最も高いリーチ率</a:t>
            </a:r>
          </a:p>
          <a:p>
            <a:endParaRPr kumimoji="1" lang="ja-JP" altLang="en-US" dirty="0"/>
          </a:p>
        </p:txBody>
      </p:sp>
      <p:pic>
        <p:nvPicPr>
          <p:cNvPr id="4" name="図 3">
            <a:extLst>
              <a:ext uri="{FF2B5EF4-FFF2-40B4-BE49-F238E27FC236}">
                <a16:creationId xmlns:a16="http://schemas.microsoft.com/office/drawing/2014/main" id="{0A4681FF-B439-0BA5-8299-5B40A50916AF}"/>
              </a:ext>
            </a:extLst>
          </p:cNvPr>
          <p:cNvPicPr>
            <a:picLocks noChangeAspect="1"/>
          </p:cNvPicPr>
          <p:nvPr/>
        </p:nvPicPr>
        <p:blipFill rotWithShape="1">
          <a:blip r:embed="rId2"/>
          <a:srcRect t="81056" r="70665"/>
          <a:stretch/>
        </p:blipFill>
        <p:spPr>
          <a:xfrm>
            <a:off x="8425952" y="4801996"/>
            <a:ext cx="3085056" cy="865813"/>
          </a:xfrm>
          <a:prstGeom prst="rect">
            <a:avLst/>
          </a:prstGeom>
        </p:spPr>
      </p:pic>
      <p:pic>
        <p:nvPicPr>
          <p:cNvPr id="5" name="グラフィックス 14" descr="王冠 枠線">
            <a:extLst>
              <a:ext uri="{FF2B5EF4-FFF2-40B4-BE49-F238E27FC236}">
                <a16:creationId xmlns:a16="http://schemas.microsoft.com/office/drawing/2014/main" id="{750E6C90-0861-4E86-5C6B-BD7DE98718E9}"/>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327715" y="2209613"/>
            <a:ext cx="613130" cy="613130"/>
          </a:xfrm>
          <a:prstGeom prst="rect">
            <a:avLst/>
          </a:prstGeom>
        </p:spPr>
      </p:pic>
      <p:pic>
        <p:nvPicPr>
          <p:cNvPr id="6" name="図 5">
            <a:extLst>
              <a:ext uri="{FF2B5EF4-FFF2-40B4-BE49-F238E27FC236}">
                <a16:creationId xmlns:a16="http://schemas.microsoft.com/office/drawing/2014/main" id="{B82CF9CF-5E68-3121-8B33-F7E0BBB68E02}"/>
              </a:ext>
            </a:extLst>
          </p:cNvPr>
          <p:cNvPicPr>
            <a:picLocks noChangeAspect="1"/>
          </p:cNvPicPr>
          <p:nvPr/>
        </p:nvPicPr>
        <p:blipFill>
          <a:blip r:embed="rId5"/>
          <a:stretch>
            <a:fillRect/>
          </a:stretch>
        </p:blipFill>
        <p:spPr>
          <a:xfrm>
            <a:off x="1219315" y="2121171"/>
            <a:ext cx="10291693" cy="3761558"/>
          </a:xfrm>
          <a:prstGeom prst="rect">
            <a:avLst/>
          </a:prstGeom>
        </p:spPr>
      </p:pic>
      <p:pic>
        <p:nvPicPr>
          <p:cNvPr id="7" name="図 6">
            <a:extLst>
              <a:ext uri="{FF2B5EF4-FFF2-40B4-BE49-F238E27FC236}">
                <a16:creationId xmlns:a16="http://schemas.microsoft.com/office/drawing/2014/main" id="{B541A815-97B1-1900-37E5-BCA945045434}"/>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76438" y="2403285"/>
            <a:ext cx="1756768" cy="289952"/>
          </a:xfrm>
          <a:prstGeom prst="rect">
            <a:avLst/>
          </a:prstGeom>
        </p:spPr>
      </p:pic>
      <p:sp>
        <p:nvSpPr>
          <p:cNvPr id="8" name="テキスト ボックス 7">
            <a:extLst>
              <a:ext uri="{FF2B5EF4-FFF2-40B4-BE49-F238E27FC236}">
                <a16:creationId xmlns:a16="http://schemas.microsoft.com/office/drawing/2014/main" id="{3E31610A-2D29-79CE-7618-24EB744388D1}"/>
              </a:ext>
            </a:extLst>
          </p:cNvPr>
          <p:cNvSpPr txBox="1"/>
          <p:nvPr/>
        </p:nvSpPr>
        <p:spPr>
          <a:xfrm>
            <a:off x="901127" y="3005134"/>
            <a:ext cx="1632079" cy="261610"/>
          </a:xfrm>
          <a:prstGeom prst="rect">
            <a:avLst/>
          </a:prstGeom>
          <a:solidFill>
            <a:srgbClr val="FFFFFF"/>
          </a:solidFill>
        </p:spPr>
        <p:txBody>
          <a:bodyPr wrap="square" rtlCol="0">
            <a:spAutoFit/>
          </a:bodyPr>
          <a:lstStyle/>
          <a:p>
            <a:pPr algn="r"/>
            <a:r>
              <a:rPr kumimoji="1" lang="ja-JP" altLang="en-US" sz="1100" dirty="0"/>
              <a:t>テレビニュース番組</a:t>
            </a:r>
            <a:r>
              <a:rPr kumimoji="1" lang="en-US" altLang="ja-JP" sz="1100" dirty="0"/>
              <a:t>A</a:t>
            </a:r>
            <a:endParaRPr kumimoji="1" lang="ja-JP" altLang="en-US" sz="1100" dirty="0"/>
          </a:p>
        </p:txBody>
      </p:sp>
      <p:sp>
        <p:nvSpPr>
          <p:cNvPr id="9" name="テキスト ボックス 8">
            <a:extLst>
              <a:ext uri="{FF2B5EF4-FFF2-40B4-BE49-F238E27FC236}">
                <a16:creationId xmlns:a16="http://schemas.microsoft.com/office/drawing/2014/main" id="{606837E4-7634-CB4F-3D3C-65AD94F019D8}"/>
              </a:ext>
            </a:extLst>
          </p:cNvPr>
          <p:cNvSpPr txBox="1"/>
          <p:nvPr/>
        </p:nvSpPr>
        <p:spPr>
          <a:xfrm>
            <a:off x="901127" y="3578641"/>
            <a:ext cx="1632079" cy="261610"/>
          </a:xfrm>
          <a:prstGeom prst="rect">
            <a:avLst/>
          </a:prstGeom>
          <a:solidFill>
            <a:srgbClr val="FFFFFF"/>
          </a:solidFill>
        </p:spPr>
        <p:txBody>
          <a:bodyPr wrap="square" rtlCol="0">
            <a:spAutoFit/>
          </a:bodyPr>
          <a:lstStyle/>
          <a:p>
            <a:pPr algn="r"/>
            <a:r>
              <a:rPr kumimoji="1" lang="ja-JP" altLang="en-US" sz="1100" dirty="0"/>
              <a:t>テレビニュース番組</a:t>
            </a:r>
            <a:r>
              <a:rPr kumimoji="1" lang="en-US" altLang="ja-JP" sz="1100" dirty="0"/>
              <a:t>B</a:t>
            </a:r>
            <a:endParaRPr kumimoji="1" lang="ja-JP" altLang="en-US" sz="1100" dirty="0"/>
          </a:p>
        </p:txBody>
      </p:sp>
      <p:sp>
        <p:nvSpPr>
          <p:cNvPr id="10" name="テキスト ボックス 9">
            <a:extLst>
              <a:ext uri="{FF2B5EF4-FFF2-40B4-BE49-F238E27FC236}">
                <a16:creationId xmlns:a16="http://schemas.microsoft.com/office/drawing/2014/main" id="{245E1713-FFCC-80B2-7924-5123C409E51E}"/>
              </a:ext>
            </a:extLst>
          </p:cNvPr>
          <p:cNvSpPr txBox="1"/>
          <p:nvPr/>
        </p:nvSpPr>
        <p:spPr>
          <a:xfrm>
            <a:off x="721018" y="4773090"/>
            <a:ext cx="1812187" cy="261610"/>
          </a:xfrm>
          <a:prstGeom prst="rect">
            <a:avLst/>
          </a:prstGeom>
          <a:solidFill>
            <a:srgbClr val="FFFFFF"/>
          </a:solidFill>
        </p:spPr>
        <p:txBody>
          <a:bodyPr wrap="square" rtlCol="0">
            <a:spAutoFit/>
          </a:bodyPr>
          <a:lstStyle/>
          <a:p>
            <a:pPr algn="r"/>
            <a:r>
              <a:rPr kumimoji="1" lang="ja-JP" altLang="en-US" sz="1100" dirty="0"/>
              <a:t>デジタルニュース媒体</a:t>
            </a:r>
            <a:r>
              <a:rPr kumimoji="1" lang="en-US" altLang="ja-JP" sz="1100" dirty="0"/>
              <a:t>C</a:t>
            </a:r>
            <a:endParaRPr kumimoji="1" lang="ja-JP" altLang="en-US" sz="1100" dirty="0"/>
          </a:p>
        </p:txBody>
      </p:sp>
      <p:sp>
        <p:nvSpPr>
          <p:cNvPr id="11" name="テキスト ボックス 10">
            <a:extLst>
              <a:ext uri="{FF2B5EF4-FFF2-40B4-BE49-F238E27FC236}">
                <a16:creationId xmlns:a16="http://schemas.microsoft.com/office/drawing/2014/main" id="{0E2746B5-3144-12C7-7540-3EC781F19421}"/>
              </a:ext>
            </a:extLst>
          </p:cNvPr>
          <p:cNvSpPr txBox="1"/>
          <p:nvPr/>
        </p:nvSpPr>
        <p:spPr>
          <a:xfrm>
            <a:off x="721018" y="5327909"/>
            <a:ext cx="1812187" cy="261610"/>
          </a:xfrm>
          <a:prstGeom prst="rect">
            <a:avLst/>
          </a:prstGeom>
          <a:solidFill>
            <a:srgbClr val="FFFFFF"/>
          </a:solidFill>
        </p:spPr>
        <p:txBody>
          <a:bodyPr wrap="square" rtlCol="0">
            <a:spAutoFit/>
          </a:bodyPr>
          <a:lstStyle/>
          <a:p>
            <a:pPr algn="r"/>
            <a:r>
              <a:rPr kumimoji="1" lang="ja-JP" altLang="en-US" sz="1100" dirty="0"/>
              <a:t>デジタルニュース媒体</a:t>
            </a:r>
            <a:r>
              <a:rPr lang="en-US" altLang="ja-JP" sz="1100" dirty="0"/>
              <a:t>D</a:t>
            </a:r>
            <a:endParaRPr kumimoji="1" lang="ja-JP" altLang="en-US" sz="1100" dirty="0"/>
          </a:p>
        </p:txBody>
      </p:sp>
    </p:spTree>
    <p:extLst>
      <p:ext uri="{BB962C8B-B14F-4D97-AF65-F5344CB8AC3E}">
        <p14:creationId xmlns:p14="http://schemas.microsoft.com/office/powerpoint/2010/main" val="176542722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BFB99262-9725-00D5-503E-0392C5EB52BC}"/>
              </a:ext>
            </a:extLst>
          </p:cNvPr>
          <p:cNvSpPr>
            <a:spLocks noGrp="1"/>
          </p:cNvSpPr>
          <p:nvPr>
            <p:ph type="ctrTitle"/>
          </p:nvPr>
        </p:nvSpPr>
        <p:spPr/>
        <p:txBody>
          <a:bodyPr/>
          <a:lstStyle/>
          <a:p>
            <a:r>
              <a:rPr kumimoji="1" lang="ja-JP" altLang="en-US" dirty="0"/>
              <a:t>②世の中ゴト確認メディア</a:t>
            </a:r>
          </a:p>
        </p:txBody>
      </p:sp>
      <p:sp>
        <p:nvSpPr>
          <p:cNvPr id="3" name="テキスト プレースホルダー 2">
            <a:extLst>
              <a:ext uri="{FF2B5EF4-FFF2-40B4-BE49-F238E27FC236}">
                <a16:creationId xmlns:a16="http://schemas.microsoft.com/office/drawing/2014/main" id="{16BF2299-3208-4D4B-8363-AB6E0CA25179}"/>
              </a:ext>
            </a:extLst>
          </p:cNvPr>
          <p:cNvSpPr>
            <a:spLocks noGrp="1"/>
          </p:cNvSpPr>
          <p:nvPr>
            <p:ph type="body" sz="quarter" idx="10"/>
          </p:nvPr>
        </p:nvSpPr>
        <p:spPr/>
        <p:txBody>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1" lang="en-US" altLang="ja-JP" sz="18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Yahoo!</a:t>
            </a:r>
            <a:r>
              <a:rPr kumimoji="1" lang="ja-JP" altLang="en-US" sz="18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ニュースは今世の中で何が起きているか？をキャッチアップする目的が主要</a:t>
            </a:r>
            <a:endParaRPr kumimoji="1" lang="en-US" altLang="ja-JP" sz="18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50000"/>
              </a:lnSpc>
              <a:spcBef>
                <a:spcPts val="0"/>
              </a:spcBef>
              <a:spcAft>
                <a:spcPts val="0"/>
              </a:spcAft>
              <a:buClrTx/>
              <a:buSzTx/>
              <a:buFontTx/>
              <a:buNone/>
              <a:tabLst/>
              <a:defRPr/>
            </a:pPr>
            <a:r>
              <a:rPr kumimoji="1" lang="ja-JP" altLang="en-US" sz="18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信頼できる情報ソースのため、ソーシャル上でシェアされる情報のソースになる傾向も高い</a:t>
            </a:r>
            <a:endParaRPr kumimoji="1" lang="en-US" altLang="ja-JP" sz="18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endParaRPr>
          </a:p>
          <a:p>
            <a:endParaRPr kumimoji="1" lang="ja-JP" altLang="en-US" dirty="0"/>
          </a:p>
        </p:txBody>
      </p:sp>
      <p:graphicFrame>
        <p:nvGraphicFramePr>
          <p:cNvPr id="4" name="グラフ 3">
            <a:extLst>
              <a:ext uri="{FF2B5EF4-FFF2-40B4-BE49-F238E27FC236}">
                <a16:creationId xmlns:a16="http://schemas.microsoft.com/office/drawing/2014/main" id="{820E1D71-422F-AD5B-2E66-FD6090B502E9}"/>
              </a:ext>
            </a:extLst>
          </p:cNvPr>
          <p:cNvGraphicFramePr>
            <a:graphicFrameLocks/>
          </p:cNvGraphicFramePr>
          <p:nvPr/>
        </p:nvGraphicFramePr>
        <p:xfrm>
          <a:off x="880674" y="2554824"/>
          <a:ext cx="4815186" cy="1751381"/>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5" name="グラフ 4">
            <a:extLst>
              <a:ext uri="{FF2B5EF4-FFF2-40B4-BE49-F238E27FC236}">
                <a16:creationId xmlns:a16="http://schemas.microsoft.com/office/drawing/2014/main" id="{A593C6F6-7DA8-9415-88BB-430EF472E0E3}"/>
              </a:ext>
            </a:extLst>
          </p:cNvPr>
          <p:cNvGraphicFramePr>
            <a:graphicFrameLocks/>
          </p:cNvGraphicFramePr>
          <p:nvPr/>
        </p:nvGraphicFramePr>
        <p:xfrm>
          <a:off x="6943928" y="2566573"/>
          <a:ext cx="4598341" cy="1751381"/>
        </p:xfrm>
        <a:graphic>
          <a:graphicData uri="http://schemas.openxmlformats.org/drawingml/2006/chart">
            <c:chart xmlns:c="http://schemas.openxmlformats.org/drawingml/2006/chart" xmlns:r="http://schemas.openxmlformats.org/officeDocument/2006/relationships" r:id="rId3"/>
          </a:graphicData>
        </a:graphic>
      </p:graphicFrame>
      <p:sp>
        <p:nvSpPr>
          <p:cNvPr id="6" name="正方形/長方形 5">
            <a:extLst>
              <a:ext uri="{FF2B5EF4-FFF2-40B4-BE49-F238E27FC236}">
                <a16:creationId xmlns:a16="http://schemas.microsoft.com/office/drawing/2014/main" id="{AE323731-D57B-AC70-0AB4-8D47A9276444}"/>
              </a:ext>
            </a:extLst>
          </p:cNvPr>
          <p:cNvSpPr/>
          <p:nvPr/>
        </p:nvSpPr>
        <p:spPr>
          <a:xfrm>
            <a:off x="750629" y="2189326"/>
            <a:ext cx="5276166" cy="431911"/>
          </a:xfrm>
          <a:prstGeom prst="rect">
            <a:avLst/>
          </a:prstGeom>
          <a:solidFill>
            <a:srgbClr val="545454"/>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800" b="1" i="0" u="none" strike="noStrike" kern="0" cap="none" spc="0" normalizeH="0" baseline="0" noProof="0" dirty="0">
                <a:ln>
                  <a:noFill/>
                </a:ln>
                <a:solidFill>
                  <a:prstClr val="white"/>
                </a:solidFill>
                <a:effectLst/>
                <a:uLnTx/>
                <a:uFillTx/>
                <a:latin typeface="メイリオ" panose="020B0604030504040204" pitchFamily="50" charset="-128"/>
                <a:ea typeface="メイリオ" panose="020B0604030504040204" pitchFamily="50" charset="-128"/>
              </a:rPr>
              <a:t>公共性のある情報に出会えるメディア</a:t>
            </a:r>
            <a:endParaRPr kumimoji="0" lang="en-US" altLang="ja-JP" sz="1800" b="1" i="0" u="none" strike="noStrike" kern="0" cap="none" spc="0" normalizeH="0" baseline="0" noProof="0" dirty="0">
              <a:ln>
                <a:noFill/>
              </a:ln>
              <a:solidFill>
                <a:prstClr val="white"/>
              </a:solidFill>
              <a:effectLst/>
              <a:uLnTx/>
              <a:uFillTx/>
              <a:latin typeface="メイリオ" panose="020B0604030504040204" pitchFamily="50" charset="-128"/>
              <a:ea typeface="メイリオ" panose="020B0604030504040204" pitchFamily="50" charset="-128"/>
            </a:endParaRPr>
          </a:p>
        </p:txBody>
      </p:sp>
      <p:sp>
        <p:nvSpPr>
          <p:cNvPr id="7" name="正方形/長方形 6">
            <a:extLst>
              <a:ext uri="{FF2B5EF4-FFF2-40B4-BE49-F238E27FC236}">
                <a16:creationId xmlns:a16="http://schemas.microsoft.com/office/drawing/2014/main" id="{1E315CFD-69BC-06AB-2B7B-25AF2C23907B}"/>
              </a:ext>
            </a:extLst>
          </p:cNvPr>
          <p:cNvSpPr/>
          <p:nvPr/>
        </p:nvSpPr>
        <p:spPr>
          <a:xfrm>
            <a:off x="6276889" y="2179331"/>
            <a:ext cx="5276164" cy="431911"/>
          </a:xfrm>
          <a:prstGeom prst="rect">
            <a:avLst/>
          </a:prstGeom>
          <a:solidFill>
            <a:srgbClr val="545454"/>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800" b="1" i="0" u="none" strike="noStrike" kern="0" cap="none" spc="0" normalizeH="0" baseline="0" noProof="0" dirty="0">
                <a:ln>
                  <a:noFill/>
                </a:ln>
                <a:solidFill>
                  <a:prstClr val="white"/>
                </a:solidFill>
                <a:effectLst/>
                <a:uLnTx/>
                <a:uFillTx/>
                <a:latin typeface="メイリオ" panose="020B0604030504040204" pitchFamily="50" charset="-128"/>
                <a:ea typeface="メイリオ" panose="020B0604030504040204" pitchFamily="50" charset="-128"/>
              </a:rPr>
              <a:t>知人に共有したくなる情報に出会えるメディア</a:t>
            </a:r>
            <a:endParaRPr kumimoji="0" lang="en-US" altLang="ja-JP" sz="1800" b="1" i="0" u="none" strike="noStrike" kern="0" cap="none" spc="0" normalizeH="0" baseline="0" noProof="0" dirty="0">
              <a:ln>
                <a:noFill/>
              </a:ln>
              <a:solidFill>
                <a:prstClr val="white"/>
              </a:solidFill>
              <a:effectLst/>
              <a:uLnTx/>
              <a:uFillTx/>
              <a:latin typeface="メイリオ" panose="020B0604030504040204" pitchFamily="50" charset="-128"/>
              <a:ea typeface="メイリオ" panose="020B0604030504040204" pitchFamily="50" charset="-128"/>
            </a:endParaRPr>
          </a:p>
        </p:txBody>
      </p:sp>
      <p:sp>
        <p:nvSpPr>
          <p:cNvPr id="8" name="楕円 7">
            <a:extLst>
              <a:ext uri="{FF2B5EF4-FFF2-40B4-BE49-F238E27FC236}">
                <a16:creationId xmlns:a16="http://schemas.microsoft.com/office/drawing/2014/main" id="{4E883E04-42CE-8E85-85A8-9D33E5D325AB}"/>
              </a:ext>
            </a:extLst>
          </p:cNvPr>
          <p:cNvSpPr/>
          <p:nvPr/>
        </p:nvSpPr>
        <p:spPr>
          <a:xfrm>
            <a:off x="750629" y="4590860"/>
            <a:ext cx="6642358" cy="1467658"/>
          </a:xfrm>
          <a:prstGeom prst="ellipse">
            <a:avLst/>
          </a:prstGeom>
          <a:gradFill>
            <a:gsLst>
              <a:gs pos="0">
                <a:srgbClr val="C9002C">
                  <a:lumMod val="20000"/>
                  <a:lumOff val="80000"/>
                </a:srgbClr>
              </a:gs>
              <a:gs pos="100000">
                <a:srgbClr val="C9002C">
                  <a:lumMod val="20000"/>
                  <a:lumOff val="80000"/>
                </a:srgbClr>
              </a:gs>
            </a:gsLst>
            <a:lin ang="5400000" scaled="1"/>
          </a:gra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endParaRPr>
          </a:p>
        </p:txBody>
      </p:sp>
      <p:sp>
        <p:nvSpPr>
          <p:cNvPr id="9" name="楕円 8">
            <a:extLst>
              <a:ext uri="{FF2B5EF4-FFF2-40B4-BE49-F238E27FC236}">
                <a16:creationId xmlns:a16="http://schemas.microsoft.com/office/drawing/2014/main" id="{8CF2BF6C-F3D7-E3DA-E810-CBEEB398E631}"/>
              </a:ext>
            </a:extLst>
          </p:cNvPr>
          <p:cNvSpPr/>
          <p:nvPr/>
        </p:nvSpPr>
        <p:spPr>
          <a:xfrm>
            <a:off x="1714832" y="4730559"/>
            <a:ext cx="4697554" cy="870881"/>
          </a:xfrm>
          <a:prstGeom prst="ellipse">
            <a:avLst/>
          </a:prstGeom>
          <a:solidFill>
            <a:srgbClr val="C9002C">
              <a:lumMod val="40000"/>
              <a:lumOff val="60000"/>
            </a:srgb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endParaRPr>
          </a:p>
        </p:txBody>
      </p:sp>
      <p:sp>
        <p:nvSpPr>
          <p:cNvPr id="10" name="楕円 9">
            <a:extLst>
              <a:ext uri="{FF2B5EF4-FFF2-40B4-BE49-F238E27FC236}">
                <a16:creationId xmlns:a16="http://schemas.microsoft.com/office/drawing/2014/main" id="{A856EB50-8756-E581-F942-88ACF5E4D9B5}"/>
              </a:ext>
            </a:extLst>
          </p:cNvPr>
          <p:cNvSpPr/>
          <p:nvPr/>
        </p:nvSpPr>
        <p:spPr>
          <a:xfrm>
            <a:off x="2830956" y="4816331"/>
            <a:ext cx="2465306" cy="411349"/>
          </a:xfrm>
          <a:prstGeom prst="ellipse">
            <a:avLst/>
          </a:prstGeom>
          <a:solidFill>
            <a:srgbClr val="C9002C">
              <a:lumMod val="60000"/>
              <a:lumOff val="40000"/>
            </a:srgb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endParaRPr>
          </a:p>
        </p:txBody>
      </p:sp>
      <p:sp>
        <p:nvSpPr>
          <p:cNvPr id="11" name="正方形/長方形 10">
            <a:extLst>
              <a:ext uri="{FF2B5EF4-FFF2-40B4-BE49-F238E27FC236}">
                <a16:creationId xmlns:a16="http://schemas.microsoft.com/office/drawing/2014/main" id="{7AF80E8E-65D9-467F-2ADF-05441723A8AD}"/>
              </a:ext>
            </a:extLst>
          </p:cNvPr>
          <p:cNvSpPr/>
          <p:nvPr/>
        </p:nvSpPr>
        <p:spPr>
          <a:xfrm>
            <a:off x="4860062" y="5586868"/>
            <a:ext cx="1492716" cy="369332"/>
          </a:xfrm>
          <a:prstGeom prst="rect">
            <a:avLst/>
          </a:prstGeom>
        </p:spPr>
        <p:txBody>
          <a:bodyPr wrap="square">
            <a:spAutoFit/>
          </a:bodyPr>
          <a:lstStyle/>
          <a:p>
            <a:r>
              <a:rPr lang="ja-JP" altLang="en-US" b="1" dirty="0">
                <a:solidFill>
                  <a:srgbClr val="FFFFFF"/>
                </a:solidFill>
                <a:latin typeface="メイリオ" panose="020B0604030504040204" pitchFamily="50" charset="-128"/>
                <a:ea typeface="メイリオ" panose="020B0604030504040204" pitchFamily="50" charset="-128"/>
              </a:rPr>
              <a:t>テレビ</a:t>
            </a:r>
            <a:r>
              <a:rPr lang="en-US" altLang="ja-JP" b="1" dirty="0">
                <a:solidFill>
                  <a:srgbClr val="FFFFFF"/>
                </a:solidFill>
                <a:latin typeface="メイリオ" panose="020B0604030504040204" pitchFamily="50" charset="-128"/>
                <a:ea typeface="メイリオ" panose="020B0604030504040204" pitchFamily="50" charset="-128"/>
              </a:rPr>
              <a:t>CM</a:t>
            </a:r>
            <a:r>
              <a:rPr lang="ja-JP" altLang="en-US" b="1" dirty="0">
                <a:solidFill>
                  <a:srgbClr val="FFFFFF"/>
                </a:solidFill>
                <a:latin typeface="メイリオ" panose="020B0604030504040204" pitchFamily="50" charset="-128"/>
                <a:ea typeface="メイリオ" panose="020B0604030504040204" pitchFamily="50" charset="-128"/>
              </a:rPr>
              <a:t>等</a:t>
            </a:r>
            <a:endParaRPr lang="ja-JP" altLang="en-US" dirty="0">
              <a:solidFill>
                <a:srgbClr val="FFFFFF"/>
              </a:solidFill>
              <a:latin typeface="メイリオ" panose="020B0604030504040204" pitchFamily="50" charset="-128"/>
              <a:ea typeface="メイリオ" panose="020B0604030504040204" pitchFamily="50" charset="-128"/>
            </a:endParaRPr>
          </a:p>
        </p:txBody>
      </p:sp>
      <p:sp>
        <p:nvSpPr>
          <p:cNvPr id="12" name="正方形/長方形 11">
            <a:extLst>
              <a:ext uri="{FF2B5EF4-FFF2-40B4-BE49-F238E27FC236}">
                <a16:creationId xmlns:a16="http://schemas.microsoft.com/office/drawing/2014/main" id="{CE5A1F21-0BAE-51FD-DEC7-C0DB7FEF39EE}"/>
              </a:ext>
            </a:extLst>
          </p:cNvPr>
          <p:cNvSpPr/>
          <p:nvPr/>
        </p:nvSpPr>
        <p:spPr>
          <a:xfrm>
            <a:off x="2566035" y="5218217"/>
            <a:ext cx="1292341" cy="307777"/>
          </a:xfrm>
          <a:prstGeom prst="rect">
            <a:avLst/>
          </a:prstGeom>
        </p:spPr>
        <p:txBody>
          <a:bodyPr wrap="square">
            <a:spAutoFit/>
          </a:bodyPr>
          <a:lstStyle/>
          <a:p>
            <a:r>
              <a:rPr lang="en-US" altLang="ja-JP" sz="1400" b="1" dirty="0">
                <a:solidFill>
                  <a:srgbClr val="FFFFFF"/>
                </a:solidFill>
                <a:latin typeface="メイリオ" panose="020B0604030504040204" pitchFamily="50" charset="-128"/>
                <a:ea typeface="メイリオ" panose="020B0604030504040204" pitchFamily="50" charset="-128"/>
              </a:rPr>
              <a:t>SNS</a:t>
            </a:r>
            <a:r>
              <a:rPr lang="ja-JP" altLang="en-US" sz="1400" b="1" dirty="0">
                <a:solidFill>
                  <a:srgbClr val="FFFFFF"/>
                </a:solidFill>
                <a:latin typeface="メイリオ" panose="020B0604030504040204" pitchFamily="50" charset="-128"/>
                <a:ea typeface="メイリオ" panose="020B0604030504040204" pitchFamily="50" charset="-128"/>
              </a:rPr>
              <a:t>サービス</a:t>
            </a:r>
            <a:endParaRPr lang="ja-JP" altLang="en-US" sz="1400" dirty="0">
              <a:solidFill>
                <a:srgbClr val="FFFFFF"/>
              </a:solidFill>
              <a:latin typeface="メイリオ" panose="020B0604030504040204" pitchFamily="50" charset="-128"/>
              <a:ea typeface="メイリオ" panose="020B0604030504040204" pitchFamily="50" charset="-128"/>
            </a:endParaRPr>
          </a:p>
        </p:txBody>
      </p:sp>
      <p:sp>
        <p:nvSpPr>
          <p:cNvPr id="13" name="正方形/長方形 12">
            <a:extLst>
              <a:ext uri="{FF2B5EF4-FFF2-40B4-BE49-F238E27FC236}">
                <a16:creationId xmlns:a16="http://schemas.microsoft.com/office/drawing/2014/main" id="{B306AE9C-8919-7508-51B6-F7A0358F4FE9}"/>
              </a:ext>
            </a:extLst>
          </p:cNvPr>
          <p:cNvSpPr/>
          <p:nvPr/>
        </p:nvSpPr>
        <p:spPr>
          <a:xfrm>
            <a:off x="4165897" y="5244221"/>
            <a:ext cx="1620957" cy="307777"/>
          </a:xfrm>
          <a:prstGeom prst="rect">
            <a:avLst/>
          </a:prstGeom>
        </p:spPr>
        <p:txBody>
          <a:bodyPr wrap="square">
            <a:spAutoFit/>
          </a:bodyPr>
          <a:lstStyle/>
          <a:p>
            <a:r>
              <a:rPr lang="ja-JP" altLang="en-US" sz="1400" b="1" dirty="0">
                <a:solidFill>
                  <a:srgbClr val="FFFFFF"/>
                </a:solidFill>
                <a:latin typeface="メイリオ" panose="020B0604030504040204" pitchFamily="50" charset="-128"/>
                <a:ea typeface="メイリオ" panose="020B0604030504040204" pitchFamily="50" charset="-128"/>
              </a:rPr>
              <a:t>動画投稿サービス</a:t>
            </a:r>
            <a:endParaRPr lang="ja-JP" altLang="en-US" sz="1400" dirty="0">
              <a:solidFill>
                <a:srgbClr val="FFFFFF"/>
              </a:solidFill>
              <a:latin typeface="メイリオ" panose="020B0604030504040204" pitchFamily="50" charset="-128"/>
              <a:ea typeface="メイリオ" panose="020B0604030504040204" pitchFamily="50" charset="-128"/>
            </a:endParaRPr>
          </a:p>
        </p:txBody>
      </p:sp>
      <p:pic>
        <p:nvPicPr>
          <p:cNvPr id="14" name="図 13">
            <a:extLst>
              <a:ext uri="{FF2B5EF4-FFF2-40B4-BE49-F238E27FC236}">
                <a16:creationId xmlns:a16="http://schemas.microsoft.com/office/drawing/2014/main" id="{C33890F8-2F53-8206-6EEE-A0B67F550E2B}"/>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7178939" y="5378631"/>
            <a:ext cx="144000" cy="144000"/>
          </a:xfrm>
          <a:prstGeom prst="rect">
            <a:avLst/>
          </a:prstGeom>
        </p:spPr>
      </p:pic>
      <p:pic>
        <p:nvPicPr>
          <p:cNvPr id="15" name="図 14">
            <a:extLst>
              <a:ext uri="{FF2B5EF4-FFF2-40B4-BE49-F238E27FC236}">
                <a16:creationId xmlns:a16="http://schemas.microsoft.com/office/drawing/2014/main" id="{DCF31B1D-B5C9-720E-62FA-1B75422818E9}"/>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730667" y="4946583"/>
            <a:ext cx="144000" cy="144000"/>
          </a:xfrm>
          <a:prstGeom prst="rect">
            <a:avLst/>
          </a:prstGeom>
        </p:spPr>
      </p:pic>
      <p:pic>
        <p:nvPicPr>
          <p:cNvPr id="16" name="図 15">
            <a:extLst>
              <a:ext uri="{FF2B5EF4-FFF2-40B4-BE49-F238E27FC236}">
                <a16:creationId xmlns:a16="http://schemas.microsoft.com/office/drawing/2014/main" id="{47B6995E-9BB6-87CC-F4B0-EE47DF790FDA}"/>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882795" y="5162623"/>
            <a:ext cx="144000" cy="144000"/>
          </a:xfrm>
          <a:prstGeom prst="rect">
            <a:avLst/>
          </a:prstGeom>
        </p:spPr>
      </p:pic>
      <p:cxnSp>
        <p:nvCxnSpPr>
          <p:cNvPr id="17" name="直線コネクタ 16">
            <a:extLst>
              <a:ext uri="{FF2B5EF4-FFF2-40B4-BE49-F238E27FC236}">
                <a16:creationId xmlns:a16="http://schemas.microsoft.com/office/drawing/2014/main" id="{CF1E5FCF-689E-F044-D546-6B6EFC9D82CD}"/>
              </a:ext>
            </a:extLst>
          </p:cNvPr>
          <p:cNvCxnSpPr>
            <a:cxnSpLocks/>
          </p:cNvCxnSpPr>
          <p:nvPr/>
        </p:nvCxnSpPr>
        <p:spPr>
          <a:xfrm>
            <a:off x="8143976" y="4802567"/>
            <a:ext cx="3371509" cy="0"/>
          </a:xfrm>
          <a:prstGeom prst="line">
            <a:avLst/>
          </a:prstGeom>
          <a:noFill/>
          <a:ln w="12700" cap="flat" cmpd="sng" algn="ctr">
            <a:solidFill>
              <a:srgbClr val="CCCCCC">
                <a:lumMod val="90000"/>
              </a:srgbClr>
            </a:solidFill>
            <a:prstDash val="solid"/>
          </a:ln>
          <a:effectLst/>
        </p:spPr>
      </p:cxnSp>
      <p:cxnSp>
        <p:nvCxnSpPr>
          <p:cNvPr id="18" name="直線コネクタ 17">
            <a:extLst>
              <a:ext uri="{FF2B5EF4-FFF2-40B4-BE49-F238E27FC236}">
                <a16:creationId xmlns:a16="http://schemas.microsoft.com/office/drawing/2014/main" id="{270C4728-AF5A-3C44-74AC-7D5532A48927}"/>
              </a:ext>
            </a:extLst>
          </p:cNvPr>
          <p:cNvCxnSpPr>
            <a:cxnSpLocks/>
          </p:cNvCxnSpPr>
          <p:nvPr/>
        </p:nvCxnSpPr>
        <p:spPr>
          <a:xfrm>
            <a:off x="8143976" y="5522647"/>
            <a:ext cx="3371509" cy="0"/>
          </a:xfrm>
          <a:prstGeom prst="line">
            <a:avLst/>
          </a:prstGeom>
          <a:noFill/>
          <a:ln w="12700" cap="flat" cmpd="sng" algn="ctr">
            <a:solidFill>
              <a:srgbClr val="CCCCCC">
                <a:lumMod val="90000"/>
              </a:srgbClr>
            </a:solidFill>
            <a:prstDash val="solid"/>
          </a:ln>
          <a:effectLst/>
        </p:spPr>
      </p:cxnSp>
      <p:cxnSp>
        <p:nvCxnSpPr>
          <p:cNvPr id="19" name="直線コネクタ 18">
            <a:extLst>
              <a:ext uri="{FF2B5EF4-FFF2-40B4-BE49-F238E27FC236}">
                <a16:creationId xmlns:a16="http://schemas.microsoft.com/office/drawing/2014/main" id="{B3F14B7F-EF3E-F295-915A-4FE493648E26}"/>
              </a:ext>
            </a:extLst>
          </p:cNvPr>
          <p:cNvCxnSpPr>
            <a:cxnSpLocks/>
          </p:cNvCxnSpPr>
          <p:nvPr/>
        </p:nvCxnSpPr>
        <p:spPr>
          <a:xfrm rot="5400000">
            <a:off x="4604667" y="4712535"/>
            <a:ext cx="396000" cy="0"/>
          </a:xfrm>
          <a:prstGeom prst="line">
            <a:avLst/>
          </a:prstGeom>
          <a:noFill/>
          <a:ln w="19050" cap="flat" cmpd="sng" algn="ctr">
            <a:solidFill>
              <a:srgbClr val="000000"/>
            </a:solidFill>
            <a:prstDash val="sysDash"/>
          </a:ln>
          <a:effectLst/>
        </p:spPr>
      </p:cxnSp>
      <p:cxnSp>
        <p:nvCxnSpPr>
          <p:cNvPr id="20" name="直線コネクタ 19">
            <a:extLst>
              <a:ext uri="{FF2B5EF4-FFF2-40B4-BE49-F238E27FC236}">
                <a16:creationId xmlns:a16="http://schemas.microsoft.com/office/drawing/2014/main" id="{626BA1B2-44F5-F74D-810B-4C90C9020DB4}"/>
              </a:ext>
            </a:extLst>
          </p:cNvPr>
          <p:cNvCxnSpPr>
            <a:cxnSpLocks/>
          </p:cNvCxnSpPr>
          <p:nvPr/>
        </p:nvCxnSpPr>
        <p:spPr>
          <a:xfrm rot="10800000">
            <a:off x="4802660" y="4513028"/>
            <a:ext cx="3348000" cy="0"/>
          </a:xfrm>
          <a:prstGeom prst="line">
            <a:avLst/>
          </a:prstGeom>
          <a:noFill/>
          <a:ln w="19050" cap="flat" cmpd="sng" algn="ctr">
            <a:solidFill>
              <a:srgbClr val="000000"/>
            </a:solidFill>
            <a:prstDash val="sysDash"/>
          </a:ln>
          <a:effectLst/>
        </p:spPr>
      </p:cxnSp>
      <p:cxnSp>
        <p:nvCxnSpPr>
          <p:cNvPr id="21" name="直線コネクタ 20">
            <a:extLst>
              <a:ext uri="{FF2B5EF4-FFF2-40B4-BE49-F238E27FC236}">
                <a16:creationId xmlns:a16="http://schemas.microsoft.com/office/drawing/2014/main" id="{15AE4F6A-057F-6C40-C5F8-5B28A959800B}"/>
              </a:ext>
            </a:extLst>
          </p:cNvPr>
          <p:cNvCxnSpPr>
            <a:cxnSpLocks/>
          </p:cNvCxnSpPr>
          <p:nvPr/>
        </p:nvCxnSpPr>
        <p:spPr>
          <a:xfrm rot="10800000">
            <a:off x="5955027" y="5234614"/>
            <a:ext cx="2160000" cy="0"/>
          </a:xfrm>
          <a:prstGeom prst="line">
            <a:avLst/>
          </a:prstGeom>
          <a:noFill/>
          <a:ln w="19050" cap="flat" cmpd="sng" algn="ctr">
            <a:solidFill>
              <a:srgbClr val="000000"/>
            </a:solidFill>
            <a:prstDash val="sysDash"/>
          </a:ln>
          <a:effectLst/>
        </p:spPr>
      </p:cxnSp>
      <p:cxnSp>
        <p:nvCxnSpPr>
          <p:cNvPr id="22" name="直線コネクタ 21">
            <a:extLst>
              <a:ext uri="{FF2B5EF4-FFF2-40B4-BE49-F238E27FC236}">
                <a16:creationId xmlns:a16="http://schemas.microsoft.com/office/drawing/2014/main" id="{3A709B70-91AB-1846-6289-04B9FF72DF96}"/>
              </a:ext>
            </a:extLst>
          </p:cNvPr>
          <p:cNvCxnSpPr>
            <a:cxnSpLocks/>
          </p:cNvCxnSpPr>
          <p:nvPr/>
        </p:nvCxnSpPr>
        <p:spPr>
          <a:xfrm rot="10800000">
            <a:off x="7250795" y="5882687"/>
            <a:ext cx="864000" cy="0"/>
          </a:xfrm>
          <a:prstGeom prst="line">
            <a:avLst/>
          </a:prstGeom>
          <a:noFill/>
          <a:ln w="19050" cap="flat" cmpd="sng" algn="ctr">
            <a:solidFill>
              <a:srgbClr val="000000"/>
            </a:solidFill>
            <a:prstDash val="sysDash"/>
          </a:ln>
          <a:effectLst/>
        </p:spPr>
      </p:cxnSp>
      <p:cxnSp>
        <p:nvCxnSpPr>
          <p:cNvPr id="23" name="直線コネクタ 22">
            <a:extLst>
              <a:ext uri="{FF2B5EF4-FFF2-40B4-BE49-F238E27FC236}">
                <a16:creationId xmlns:a16="http://schemas.microsoft.com/office/drawing/2014/main" id="{93BF28C1-EB10-0409-FC5C-A5C2D575409E}"/>
              </a:ext>
            </a:extLst>
          </p:cNvPr>
          <p:cNvCxnSpPr>
            <a:cxnSpLocks/>
          </p:cNvCxnSpPr>
          <p:nvPr/>
        </p:nvCxnSpPr>
        <p:spPr>
          <a:xfrm rot="16200000">
            <a:off x="7027201" y="5666687"/>
            <a:ext cx="432000" cy="0"/>
          </a:xfrm>
          <a:prstGeom prst="line">
            <a:avLst/>
          </a:prstGeom>
          <a:noFill/>
          <a:ln w="19050" cap="flat" cmpd="sng" algn="ctr">
            <a:solidFill>
              <a:srgbClr val="000000"/>
            </a:solidFill>
            <a:prstDash val="sysDash"/>
          </a:ln>
          <a:effectLst/>
        </p:spPr>
      </p:cxnSp>
      <p:sp>
        <p:nvSpPr>
          <p:cNvPr id="24" name="正方形/長方形 23">
            <a:extLst>
              <a:ext uri="{FF2B5EF4-FFF2-40B4-BE49-F238E27FC236}">
                <a16:creationId xmlns:a16="http://schemas.microsoft.com/office/drawing/2014/main" id="{62834AD1-BDA2-AB41-A6D4-A87184314174}"/>
              </a:ext>
            </a:extLst>
          </p:cNvPr>
          <p:cNvSpPr/>
          <p:nvPr/>
        </p:nvSpPr>
        <p:spPr>
          <a:xfrm>
            <a:off x="8130530" y="4262303"/>
            <a:ext cx="1620957" cy="523220"/>
          </a:xfrm>
          <a:prstGeom prst="rect">
            <a:avLst/>
          </a:prstGeom>
        </p:spPr>
        <p:txBody>
          <a:bodyPr wrap="square">
            <a:spAutoFit/>
          </a:bodyPr>
          <a:lstStyle/>
          <a:p>
            <a:r>
              <a:rPr lang="ja-JP" altLang="en-US" sz="2800" b="1" dirty="0">
                <a:solidFill>
                  <a:srgbClr val="000000"/>
                </a:solidFill>
                <a:latin typeface="メイリオ" panose="020B0604030504040204" pitchFamily="50" charset="-128"/>
                <a:ea typeface="メイリオ" panose="020B0604030504040204" pitchFamily="50" charset="-128"/>
              </a:rPr>
              <a:t>自分ゴト</a:t>
            </a:r>
          </a:p>
        </p:txBody>
      </p:sp>
      <p:sp>
        <p:nvSpPr>
          <p:cNvPr id="25" name="正方形/長方形 24">
            <a:extLst>
              <a:ext uri="{FF2B5EF4-FFF2-40B4-BE49-F238E27FC236}">
                <a16:creationId xmlns:a16="http://schemas.microsoft.com/office/drawing/2014/main" id="{12639498-23A5-92FF-0EAB-BF0C112C3FAA}"/>
              </a:ext>
            </a:extLst>
          </p:cNvPr>
          <p:cNvSpPr/>
          <p:nvPr/>
        </p:nvSpPr>
        <p:spPr>
          <a:xfrm>
            <a:off x="8142343" y="4954901"/>
            <a:ext cx="1620957" cy="523220"/>
          </a:xfrm>
          <a:prstGeom prst="rect">
            <a:avLst/>
          </a:prstGeom>
        </p:spPr>
        <p:txBody>
          <a:bodyPr wrap="square">
            <a:spAutoFit/>
          </a:bodyPr>
          <a:lstStyle/>
          <a:p>
            <a:r>
              <a:rPr lang="ja-JP" altLang="en-US" sz="2800" b="1" dirty="0">
                <a:solidFill>
                  <a:srgbClr val="000000"/>
                </a:solidFill>
                <a:latin typeface="メイリオ" panose="020B0604030504040204" pitchFamily="50" charset="-128"/>
                <a:ea typeface="メイリオ" panose="020B0604030504040204" pitchFamily="50" charset="-128"/>
              </a:rPr>
              <a:t>仲間ゴト</a:t>
            </a:r>
          </a:p>
        </p:txBody>
      </p:sp>
      <p:sp>
        <p:nvSpPr>
          <p:cNvPr id="26" name="正方形/長方形 25">
            <a:extLst>
              <a:ext uri="{FF2B5EF4-FFF2-40B4-BE49-F238E27FC236}">
                <a16:creationId xmlns:a16="http://schemas.microsoft.com/office/drawing/2014/main" id="{19345154-83F1-CD37-3F38-B54ADF20BFDA}"/>
              </a:ext>
            </a:extLst>
          </p:cNvPr>
          <p:cNvSpPr/>
          <p:nvPr/>
        </p:nvSpPr>
        <p:spPr>
          <a:xfrm>
            <a:off x="8142342" y="5647499"/>
            <a:ext cx="1980029" cy="523220"/>
          </a:xfrm>
          <a:prstGeom prst="rect">
            <a:avLst/>
          </a:prstGeom>
        </p:spPr>
        <p:txBody>
          <a:bodyPr wrap="square">
            <a:spAutoFit/>
          </a:bodyPr>
          <a:lstStyle/>
          <a:p>
            <a:r>
              <a:rPr lang="ja-JP" altLang="en-US" sz="2800" b="1" dirty="0">
                <a:solidFill>
                  <a:srgbClr val="C9002C"/>
                </a:solidFill>
                <a:latin typeface="メイリオ" panose="020B0604030504040204" pitchFamily="50" charset="-128"/>
                <a:ea typeface="メイリオ" panose="020B0604030504040204" pitchFamily="50" charset="-128"/>
              </a:rPr>
              <a:t>世の中ゴト</a:t>
            </a:r>
          </a:p>
        </p:txBody>
      </p:sp>
      <p:sp>
        <p:nvSpPr>
          <p:cNvPr id="27" name="正方形/長方形 26">
            <a:extLst>
              <a:ext uri="{FF2B5EF4-FFF2-40B4-BE49-F238E27FC236}">
                <a16:creationId xmlns:a16="http://schemas.microsoft.com/office/drawing/2014/main" id="{E8C64E75-EDC9-5C12-3A1C-DB668715E8AE}"/>
              </a:ext>
            </a:extLst>
          </p:cNvPr>
          <p:cNvSpPr/>
          <p:nvPr/>
        </p:nvSpPr>
        <p:spPr>
          <a:xfrm>
            <a:off x="10056345" y="4402749"/>
            <a:ext cx="1415772" cy="338554"/>
          </a:xfrm>
          <a:prstGeom prst="rect">
            <a:avLst/>
          </a:prstGeom>
        </p:spPr>
        <p:txBody>
          <a:bodyPr wrap="square">
            <a:spAutoFit/>
          </a:bodyPr>
          <a:lstStyle/>
          <a:p>
            <a:r>
              <a:rPr lang="ja-JP" altLang="en-US" sz="1600" b="1" dirty="0">
                <a:solidFill>
                  <a:srgbClr val="545454"/>
                </a:solidFill>
                <a:latin typeface="メイリオ" panose="020B0604030504040204" pitchFamily="50" charset="-128"/>
                <a:ea typeface="メイリオ" panose="020B0604030504040204" pitchFamily="50" charset="-128"/>
              </a:rPr>
              <a:t>取捨選択する</a:t>
            </a:r>
          </a:p>
        </p:txBody>
      </p:sp>
      <p:sp>
        <p:nvSpPr>
          <p:cNvPr id="28" name="正方形/長方形 27">
            <a:extLst>
              <a:ext uri="{FF2B5EF4-FFF2-40B4-BE49-F238E27FC236}">
                <a16:creationId xmlns:a16="http://schemas.microsoft.com/office/drawing/2014/main" id="{360510D2-6660-C532-82B8-2D23828B0F94}"/>
              </a:ext>
            </a:extLst>
          </p:cNvPr>
          <p:cNvSpPr/>
          <p:nvPr/>
        </p:nvSpPr>
        <p:spPr>
          <a:xfrm>
            <a:off x="10056344" y="5082931"/>
            <a:ext cx="1620957" cy="338554"/>
          </a:xfrm>
          <a:prstGeom prst="rect">
            <a:avLst/>
          </a:prstGeom>
        </p:spPr>
        <p:txBody>
          <a:bodyPr wrap="square">
            <a:spAutoFit/>
          </a:bodyPr>
          <a:lstStyle/>
          <a:p>
            <a:r>
              <a:rPr lang="ja-JP" altLang="en-US" sz="1600" b="1" dirty="0">
                <a:solidFill>
                  <a:srgbClr val="545454"/>
                </a:solidFill>
                <a:latin typeface="メイリオ" panose="020B0604030504040204" pitchFamily="50" charset="-128"/>
                <a:ea typeface="メイリオ" panose="020B0604030504040204" pitchFamily="50" charset="-128"/>
              </a:rPr>
              <a:t>仲間内で広がる</a:t>
            </a:r>
          </a:p>
        </p:txBody>
      </p:sp>
      <p:sp>
        <p:nvSpPr>
          <p:cNvPr id="29" name="正方形/長方形 28">
            <a:extLst>
              <a:ext uri="{FF2B5EF4-FFF2-40B4-BE49-F238E27FC236}">
                <a16:creationId xmlns:a16="http://schemas.microsoft.com/office/drawing/2014/main" id="{40E4B85E-C086-E377-9C2A-B3750DBBBB15}"/>
              </a:ext>
            </a:extLst>
          </p:cNvPr>
          <p:cNvSpPr/>
          <p:nvPr/>
        </p:nvSpPr>
        <p:spPr>
          <a:xfrm>
            <a:off x="10056343" y="5774677"/>
            <a:ext cx="1210588" cy="338554"/>
          </a:xfrm>
          <a:prstGeom prst="rect">
            <a:avLst/>
          </a:prstGeom>
        </p:spPr>
        <p:txBody>
          <a:bodyPr wrap="square">
            <a:spAutoFit/>
          </a:bodyPr>
          <a:lstStyle/>
          <a:p>
            <a:r>
              <a:rPr lang="ja-JP" altLang="en-US" sz="1600" b="1" dirty="0">
                <a:solidFill>
                  <a:srgbClr val="545454"/>
                </a:solidFill>
                <a:latin typeface="メイリオ" panose="020B0604030504040204" pitchFamily="50" charset="-128"/>
                <a:ea typeface="メイリオ" panose="020B0604030504040204" pitchFamily="50" charset="-128"/>
              </a:rPr>
              <a:t>世に広がる</a:t>
            </a:r>
          </a:p>
        </p:txBody>
      </p:sp>
      <p:sp>
        <p:nvSpPr>
          <p:cNvPr id="30" name="正方形/長方形 29">
            <a:extLst>
              <a:ext uri="{FF2B5EF4-FFF2-40B4-BE49-F238E27FC236}">
                <a16:creationId xmlns:a16="http://schemas.microsoft.com/office/drawing/2014/main" id="{4F37CEF0-79A9-E086-1109-8C68CF4F0413}"/>
              </a:ext>
            </a:extLst>
          </p:cNvPr>
          <p:cNvSpPr/>
          <p:nvPr/>
        </p:nvSpPr>
        <p:spPr>
          <a:xfrm>
            <a:off x="8780861" y="6307332"/>
            <a:ext cx="2993127" cy="230832"/>
          </a:xfrm>
          <a:prstGeom prst="rect">
            <a:avLst/>
          </a:prstGeom>
        </p:spPr>
        <p:txBody>
          <a:bodyPr wrap="square">
            <a:spAutoFit/>
          </a:bodyPr>
          <a:lstStyle/>
          <a:p>
            <a:r>
              <a:rPr lang="ja-JP" altLang="en-US" sz="900" dirty="0">
                <a:solidFill>
                  <a:srgbClr val="000000"/>
                </a:solidFill>
                <a:latin typeface="メイリオ" panose="020B0604030504040204" pitchFamily="50" charset="-128"/>
                <a:ea typeface="メイリオ" panose="020B0604030504040204" pitchFamily="50" charset="-128"/>
              </a:rPr>
              <a:t>出典：</a:t>
            </a:r>
            <a:r>
              <a:rPr lang="en-US" altLang="ja-JP" sz="900" dirty="0">
                <a:solidFill>
                  <a:srgbClr val="000000"/>
                </a:solidFill>
                <a:latin typeface="メイリオ" panose="020B0604030504040204" pitchFamily="50" charset="-128"/>
                <a:ea typeface="メイリオ" panose="020B0604030504040204" pitchFamily="50" charset="-128"/>
              </a:rPr>
              <a:t>LINE</a:t>
            </a:r>
            <a:r>
              <a:rPr lang="ja-JP" altLang="en-US" sz="900" dirty="0">
                <a:solidFill>
                  <a:srgbClr val="000000"/>
                </a:solidFill>
                <a:latin typeface="メイリオ" panose="020B0604030504040204" pitchFamily="50" charset="-128"/>
                <a:ea typeface="メイリオ" panose="020B0604030504040204" pitchFamily="50" charset="-128"/>
              </a:rPr>
              <a:t>ヤフー自社調査 調査期間：</a:t>
            </a:r>
            <a:r>
              <a:rPr lang="en-US" altLang="ja-JP" sz="900" dirty="0">
                <a:solidFill>
                  <a:srgbClr val="000000"/>
                </a:solidFill>
                <a:latin typeface="メイリオ" panose="020B0604030504040204" pitchFamily="50" charset="-128"/>
                <a:ea typeface="メイリオ" panose="020B0604030504040204" pitchFamily="50" charset="-128"/>
              </a:rPr>
              <a:t>2021</a:t>
            </a:r>
            <a:r>
              <a:rPr lang="ja-JP" altLang="en-US" sz="900" dirty="0">
                <a:solidFill>
                  <a:srgbClr val="000000"/>
                </a:solidFill>
                <a:latin typeface="メイリオ" panose="020B0604030504040204" pitchFamily="50" charset="-128"/>
                <a:ea typeface="メイリオ" panose="020B0604030504040204" pitchFamily="50" charset="-128"/>
              </a:rPr>
              <a:t>年</a:t>
            </a:r>
            <a:r>
              <a:rPr lang="en-US" altLang="ja-JP" sz="900" dirty="0">
                <a:solidFill>
                  <a:srgbClr val="000000"/>
                </a:solidFill>
                <a:latin typeface="メイリオ" panose="020B0604030504040204" pitchFamily="50" charset="-128"/>
                <a:ea typeface="メイリオ" panose="020B0604030504040204" pitchFamily="50" charset="-128"/>
              </a:rPr>
              <a:t>7</a:t>
            </a:r>
            <a:r>
              <a:rPr lang="ja-JP" altLang="en-US" sz="900" dirty="0">
                <a:solidFill>
                  <a:srgbClr val="000000"/>
                </a:solidFill>
                <a:latin typeface="メイリオ" panose="020B0604030504040204" pitchFamily="50" charset="-128"/>
                <a:ea typeface="メイリオ" panose="020B0604030504040204" pitchFamily="50" charset="-128"/>
              </a:rPr>
              <a:t>月</a:t>
            </a:r>
          </a:p>
        </p:txBody>
      </p:sp>
      <p:pic>
        <p:nvPicPr>
          <p:cNvPr id="31" name="図 30" descr="ロゴ&#10;&#10;自動的に生成された説明">
            <a:extLst>
              <a:ext uri="{FF2B5EF4-FFF2-40B4-BE49-F238E27FC236}">
                <a16:creationId xmlns:a16="http://schemas.microsoft.com/office/drawing/2014/main" id="{A22E0237-28B4-401F-1D1E-DCD9513C8E07}"/>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3070498" y="5600680"/>
            <a:ext cx="1492716" cy="474379"/>
          </a:xfrm>
          <a:prstGeom prst="rect">
            <a:avLst/>
          </a:prstGeom>
        </p:spPr>
      </p:pic>
      <p:sp>
        <p:nvSpPr>
          <p:cNvPr id="32" name="下矢印 7">
            <a:extLst>
              <a:ext uri="{FF2B5EF4-FFF2-40B4-BE49-F238E27FC236}">
                <a16:creationId xmlns:a16="http://schemas.microsoft.com/office/drawing/2014/main" id="{A670730D-2552-C381-13BC-E8A7013ABCC4}"/>
              </a:ext>
            </a:extLst>
          </p:cNvPr>
          <p:cNvSpPr/>
          <p:nvPr/>
        </p:nvSpPr>
        <p:spPr>
          <a:xfrm>
            <a:off x="5781290" y="3740163"/>
            <a:ext cx="673825" cy="593866"/>
          </a:xfrm>
          <a:prstGeom prst="downArrow">
            <a:avLst>
              <a:gd name="adj1" fmla="val 50000"/>
              <a:gd name="adj2" fmla="val 42783"/>
            </a:avLst>
          </a:prstGeom>
          <a:gradFill>
            <a:gsLst>
              <a:gs pos="0">
                <a:srgbClr val="FFFFFF"/>
              </a:gs>
              <a:gs pos="60000">
                <a:srgbClr val="6D6871">
                  <a:alpha val="70000"/>
                </a:srgbClr>
              </a:gs>
            </a:gsLst>
            <a:lin ang="5400000" scaled="1"/>
          </a:gra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endParaRPr>
          </a:p>
        </p:txBody>
      </p:sp>
      <p:pic>
        <p:nvPicPr>
          <p:cNvPr id="33" name="図 32" descr="ロゴ&#10;&#10;自動的に生成された説明">
            <a:extLst>
              <a:ext uri="{FF2B5EF4-FFF2-40B4-BE49-F238E27FC236}">
                <a16:creationId xmlns:a16="http://schemas.microsoft.com/office/drawing/2014/main" id="{69F08F84-FAF4-E03F-2880-6978B825FB2C}"/>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6782168" y="2700756"/>
            <a:ext cx="673825" cy="214139"/>
          </a:xfrm>
          <a:prstGeom prst="rect">
            <a:avLst/>
          </a:prstGeom>
        </p:spPr>
      </p:pic>
      <p:pic>
        <p:nvPicPr>
          <p:cNvPr id="34" name="図 33" descr="ロゴ&#10;&#10;自動的に生成された説明">
            <a:extLst>
              <a:ext uri="{FF2B5EF4-FFF2-40B4-BE49-F238E27FC236}">
                <a16:creationId xmlns:a16="http://schemas.microsoft.com/office/drawing/2014/main" id="{F6FBA28F-F711-67A7-053D-9A272705E506}"/>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750629" y="2686125"/>
            <a:ext cx="673825" cy="214139"/>
          </a:xfrm>
          <a:prstGeom prst="rect">
            <a:avLst/>
          </a:prstGeom>
        </p:spPr>
      </p:pic>
    </p:spTree>
    <p:extLst>
      <p:ext uri="{BB962C8B-B14F-4D97-AF65-F5344CB8AC3E}">
        <p14:creationId xmlns:p14="http://schemas.microsoft.com/office/powerpoint/2010/main" val="403612684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C40ED1CB-784E-7669-EA87-99A3700CA781}"/>
              </a:ext>
            </a:extLst>
          </p:cNvPr>
          <p:cNvSpPr>
            <a:spLocks noGrp="1"/>
          </p:cNvSpPr>
          <p:nvPr>
            <p:ph type="ctrTitle"/>
          </p:nvPr>
        </p:nvSpPr>
        <p:spPr/>
        <p:txBody>
          <a:bodyPr/>
          <a:lstStyle/>
          <a:p>
            <a:r>
              <a:rPr kumimoji="1" lang="ja-JP" altLang="en-US" dirty="0"/>
              <a:t>③能動的習慣接触メディア</a:t>
            </a:r>
          </a:p>
        </p:txBody>
      </p:sp>
      <p:sp>
        <p:nvSpPr>
          <p:cNvPr id="3" name="テキスト プレースホルダー 2">
            <a:extLst>
              <a:ext uri="{FF2B5EF4-FFF2-40B4-BE49-F238E27FC236}">
                <a16:creationId xmlns:a16="http://schemas.microsoft.com/office/drawing/2014/main" id="{24E0377B-B898-EF05-0BB3-293D427B4519}"/>
              </a:ext>
            </a:extLst>
          </p:cNvPr>
          <p:cNvSpPr>
            <a:spLocks noGrp="1"/>
          </p:cNvSpPr>
          <p:nvPr>
            <p:ph type="body" sz="quarter" idx="10"/>
          </p:nvPr>
        </p:nvSpPr>
        <p:spPr/>
        <p:txBody>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1" lang="ja-JP" altLang="en-US" sz="18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毎日の習慣的なサイクルで新しい情報を定期的に取得しているユーザーが多く</a:t>
            </a:r>
            <a:endParaRPr kumimoji="1" lang="en-US" altLang="ja-JP" sz="18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50000"/>
              </a:lnSpc>
              <a:spcBef>
                <a:spcPts val="0"/>
              </a:spcBef>
              <a:spcAft>
                <a:spcPts val="0"/>
              </a:spcAft>
              <a:buClrTx/>
              <a:buSzTx/>
              <a:buFontTx/>
              <a:buNone/>
              <a:tabLst/>
              <a:defRPr/>
            </a:pPr>
            <a:r>
              <a:rPr kumimoji="1" lang="ja-JP" altLang="en-US" sz="18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プロモーションに活用することで刷り込み効果が期待できる</a:t>
            </a:r>
          </a:p>
          <a:p>
            <a:endParaRPr kumimoji="1" lang="ja-JP" altLang="en-US" dirty="0"/>
          </a:p>
        </p:txBody>
      </p:sp>
      <p:sp>
        <p:nvSpPr>
          <p:cNvPr id="38" name="テキスト ボックス 37">
            <a:extLst>
              <a:ext uri="{FF2B5EF4-FFF2-40B4-BE49-F238E27FC236}">
                <a16:creationId xmlns:a16="http://schemas.microsoft.com/office/drawing/2014/main" id="{13665FC7-0D6A-3016-875E-5C011DF7F881}"/>
              </a:ext>
            </a:extLst>
          </p:cNvPr>
          <p:cNvSpPr txBox="1"/>
          <p:nvPr/>
        </p:nvSpPr>
        <p:spPr>
          <a:xfrm>
            <a:off x="8797428" y="2405282"/>
            <a:ext cx="2807197" cy="1384995"/>
          </a:xfrm>
          <a:prstGeom prst="rect">
            <a:avLst/>
          </a:prstGeom>
          <a:noFill/>
        </p:spPr>
        <p:txBody>
          <a:bodyPr wrap="square">
            <a:spAutoFit/>
          </a:bodyPr>
          <a:lstStyle/>
          <a:p>
            <a:pPr algn="ctr" eaLnBrk="1" fontAlgn="auto" hangingPunct="1">
              <a:spcBef>
                <a:spcPts val="0"/>
              </a:spcBef>
              <a:spcAft>
                <a:spcPts val="0"/>
              </a:spcAft>
            </a:pPr>
            <a:r>
              <a:rPr lang="ja-JP" altLang="en-US" sz="2400" dirty="0">
                <a:solidFill>
                  <a:srgbClr val="545454"/>
                </a:solidFill>
                <a:latin typeface="Calibri" panose="020F0502020204030204"/>
                <a:ea typeface="メイリオ" panose="020B0604030504040204" pitchFamily="50" charset="-128"/>
              </a:rPr>
              <a:t>平均訪問頻度</a:t>
            </a:r>
            <a:r>
              <a:rPr lang="en-US" altLang="ja-JP" sz="2400" dirty="0">
                <a:solidFill>
                  <a:srgbClr val="545454"/>
                </a:solidFill>
                <a:latin typeface="Calibri" panose="020F0502020204030204"/>
                <a:ea typeface="メイリオ" panose="020B0604030504040204" pitchFamily="50" charset="-128"/>
              </a:rPr>
              <a:t>/</a:t>
            </a:r>
            <a:r>
              <a:rPr lang="ja-JP" altLang="en-US" sz="2400" dirty="0">
                <a:solidFill>
                  <a:srgbClr val="545454"/>
                </a:solidFill>
                <a:latin typeface="Calibri" panose="020F0502020204030204"/>
                <a:ea typeface="メイリオ" panose="020B0604030504040204" pitchFamily="50" charset="-128"/>
              </a:rPr>
              <a:t>日</a:t>
            </a:r>
            <a:endParaRPr lang="en-US" altLang="ja-JP" sz="2400" dirty="0">
              <a:solidFill>
                <a:srgbClr val="545454"/>
              </a:solidFill>
              <a:latin typeface="Calibri" panose="020F0502020204030204"/>
              <a:ea typeface="メイリオ" panose="020B0604030504040204" pitchFamily="50" charset="-128"/>
            </a:endParaRPr>
          </a:p>
          <a:p>
            <a:pPr algn="ctr" eaLnBrk="1" fontAlgn="auto" hangingPunct="1">
              <a:spcBef>
                <a:spcPts val="0"/>
              </a:spcBef>
              <a:spcAft>
                <a:spcPts val="0"/>
              </a:spcAft>
            </a:pPr>
            <a:endParaRPr lang="en-US" altLang="ja-JP" sz="2400" dirty="0">
              <a:solidFill>
                <a:srgbClr val="545454"/>
              </a:solidFill>
              <a:latin typeface="Calibri" panose="020F0502020204030204"/>
              <a:ea typeface="メイリオ" panose="020B0604030504040204" pitchFamily="50" charset="-128"/>
            </a:endParaRPr>
          </a:p>
          <a:p>
            <a:pPr algn="ctr" eaLnBrk="1" fontAlgn="auto" hangingPunct="1">
              <a:spcBef>
                <a:spcPts val="0"/>
              </a:spcBef>
              <a:spcAft>
                <a:spcPts val="0"/>
              </a:spcAft>
            </a:pPr>
            <a:r>
              <a:rPr lang="ja-JP" altLang="en-US" sz="3600" dirty="0">
                <a:solidFill>
                  <a:srgbClr val="545454"/>
                </a:solidFill>
                <a:latin typeface="Calibri" panose="020F0502020204030204"/>
                <a:ea typeface="メイリオ" panose="020B0604030504040204" pitchFamily="50" charset="-128"/>
              </a:rPr>
              <a:t>約</a:t>
            </a:r>
            <a:r>
              <a:rPr lang="en-US" altLang="ja-JP" sz="3600" dirty="0">
                <a:solidFill>
                  <a:srgbClr val="545454"/>
                </a:solidFill>
                <a:latin typeface="Calibri" panose="020F0502020204030204"/>
                <a:ea typeface="メイリオ" panose="020B0604030504040204" pitchFamily="50" charset="-128"/>
              </a:rPr>
              <a:t>4</a:t>
            </a:r>
            <a:r>
              <a:rPr lang="ja-JP" altLang="en-US" sz="3600" dirty="0">
                <a:solidFill>
                  <a:srgbClr val="545454"/>
                </a:solidFill>
                <a:latin typeface="Calibri" panose="020F0502020204030204"/>
                <a:ea typeface="メイリオ" panose="020B0604030504040204" pitchFamily="50" charset="-128"/>
              </a:rPr>
              <a:t>回</a:t>
            </a:r>
          </a:p>
        </p:txBody>
      </p:sp>
      <p:sp>
        <p:nvSpPr>
          <p:cNvPr id="39" name="正方形/長方形 38">
            <a:extLst>
              <a:ext uri="{FF2B5EF4-FFF2-40B4-BE49-F238E27FC236}">
                <a16:creationId xmlns:a16="http://schemas.microsoft.com/office/drawing/2014/main" id="{91C7CE62-6010-B8DF-28F1-BA9C5F365621}"/>
              </a:ext>
            </a:extLst>
          </p:cNvPr>
          <p:cNvSpPr/>
          <p:nvPr/>
        </p:nvSpPr>
        <p:spPr>
          <a:xfrm>
            <a:off x="2245357" y="2921188"/>
            <a:ext cx="6146218" cy="76953"/>
          </a:xfrm>
          <a:prstGeom prst="rect">
            <a:avLst/>
          </a:prstGeom>
          <a:solidFill>
            <a:srgbClr val="FCEDED"/>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endParaRPr>
          </a:p>
        </p:txBody>
      </p:sp>
      <p:sp>
        <p:nvSpPr>
          <p:cNvPr id="40" name="楕円 39">
            <a:extLst>
              <a:ext uri="{FF2B5EF4-FFF2-40B4-BE49-F238E27FC236}">
                <a16:creationId xmlns:a16="http://schemas.microsoft.com/office/drawing/2014/main" id="{55C49B51-6873-A5A2-27D0-6754A2FF0CF4}"/>
              </a:ext>
            </a:extLst>
          </p:cNvPr>
          <p:cNvSpPr/>
          <p:nvPr/>
        </p:nvSpPr>
        <p:spPr>
          <a:xfrm>
            <a:off x="2942780" y="2815605"/>
            <a:ext cx="282783" cy="285918"/>
          </a:xfrm>
          <a:prstGeom prst="ellipse">
            <a:avLst/>
          </a:prstGeom>
          <a:solidFill>
            <a:srgbClr val="CCCCCC"/>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endParaRPr>
          </a:p>
        </p:txBody>
      </p:sp>
      <p:sp>
        <p:nvSpPr>
          <p:cNvPr id="41" name="楕円 40">
            <a:extLst>
              <a:ext uri="{FF2B5EF4-FFF2-40B4-BE49-F238E27FC236}">
                <a16:creationId xmlns:a16="http://schemas.microsoft.com/office/drawing/2014/main" id="{8BD6BB3D-7D7B-2BCF-3200-2ED6C4BAD093}"/>
              </a:ext>
            </a:extLst>
          </p:cNvPr>
          <p:cNvSpPr/>
          <p:nvPr/>
        </p:nvSpPr>
        <p:spPr>
          <a:xfrm>
            <a:off x="4384846" y="2812223"/>
            <a:ext cx="282783" cy="285918"/>
          </a:xfrm>
          <a:prstGeom prst="ellipse">
            <a:avLst/>
          </a:prstGeom>
          <a:solidFill>
            <a:srgbClr val="CCCCCC"/>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endParaRPr>
          </a:p>
        </p:txBody>
      </p:sp>
      <p:sp>
        <p:nvSpPr>
          <p:cNvPr id="42" name="楕円 41">
            <a:extLst>
              <a:ext uri="{FF2B5EF4-FFF2-40B4-BE49-F238E27FC236}">
                <a16:creationId xmlns:a16="http://schemas.microsoft.com/office/drawing/2014/main" id="{63A15585-5967-C743-90F4-3959ACA239C2}"/>
              </a:ext>
            </a:extLst>
          </p:cNvPr>
          <p:cNvSpPr/>
          <p:nvPr/>
        </p:nvSpPr>
        <p:spPr>
          <a:xfrm>
            <a:off x="5890261" y="2812223"/>
            <a:ext cx="282783" cy="285918"/>
          </a:xfrm>
          <a:prstGeom prst="ellipse">
            <a:avLst/>
          </a:prstGeom>
          <a:solidFill>
            <a:srgbClr val="CCCCCC"/>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endParaRPr>
          </a:p>
        </p:txBody>
      </p:sp>
      <p:sp>
        <p:nvSpPr>
          <p:cNvPr id="43" name="楕円 42">
            <a:extLst>
              <a:ext uri="{FF2B5EF4-FFF2-40B4-BE49-F238E27FC236}">
                <a16:creationId xmlns:a16="http://schemas.microsoft.com/office/drawing/2014/main" id="{84FAB1BB-D118-B68B-B835-44FBBEDE2BC9}"/>
              </a:ext>
            </a:extLst>
          </p:cNvPr>
          <p:cNvSpPr/>
          <p:nvPr/>
        </p:nvSpPr>
        <p:spPr>
          <a:xfrm>
            <a:off x="7389217" y="2812223"/>
            <a:ext cx="282783" cy="285918"/>
          </a:xfrm>
          <a:prstGeom prst="ellipse">
            <a:avLst/>
          </a:prstGeom>
          <a:solidFill>
            <a:srgbClr val="CCCCCC"/>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endParaRPr>
          </a:p>
        </p:txBody>
      </p:sp>
      <p:sp>
        <p:nvSpPr>
          <p:cNvPr id="44" name="テキスト ボックス 43">
            <a:extLst>
              <a:ext uri="{FF2B5EF4-FFF2-40B4-BE49-F238E27FC236}">
                <a16:creationId xmlns:a16="http://schemas.microsoft.com/office/drawing/2014/main" id="{7060D96E-3BA6-BBDA-07AE-2A1F39351C4A}"/>
              </a:ext>
            </a:extLst>
          </p:cNvPr>
          <p:cNvSpPr txBox="1"/>
          <p:nvPr/>
        </p:nvSpPr>
        <p:spPr>
          <a:xfrm>
            <a:off x="2734453" y="2429608"/>
            <a:ext cx="699436" cy="276999"/>
          </a:xfrm>
          <a:prstGeom prst="rect">
            <a:avLst/>
          </a:prstGeom>
          <a:noFill/>
        </p:spPr>
        <p:txBody>
          <a:bodyPr wrap="square" rtlCol="0">
            <a:spAutoFit/>
          </a:bodyPr>
          <a:lstStyle/>
          <a:p>
            <a:pPr algn="ctr" eaLnBrk="1" fontAlgn="auto" hangingPunct="1">
              <a:spcBef>
                <a:spcPts val="0"/>
              </a:spcBef>
              <a:spcAft>
                <a:spcPts val="0"/>
              </a:spcAft>
            </a:pPr>
            <a:r>
              <a:rPr lang="en-US" altLang="ja-JP" sz="1200" b="1" dirty="0">
                <a:solidFill>
                  <a:srgbClr val="545454"/>
                </a:solidFill>
                <a:latin typeface="メイリオ" panose="020B0604030504040204" pitchFamily="50" charset="-128"/>
                <a:ea typeface="メイリオ" panose="020B0604030504040204" pitchFamily="50" charset="-128"/>
              </a:rPr>
              <a:t>8</a:t>
            </a:r>
            <a:r>
              <a:rPr lang="ja-JP" altLang="en-US" sz="1200" b="1" dirty="0">
                <a:solidFill>
                  <a:srgbClr val="545454"/>
                </a:solidFill>
                <a:latin typeface="メイリオ" panose="020B0604030504040204" pitchFamily="50" charset="-128"/>
                <a:ea typeface="メイリオ" panose="020B0604030504040204" pitchFamily="50" charset="-128"/>
              </a:rPr>
              <a:t>：</a:t>
            </a:r>
            <a:r>
              <a:rPr lang="en-US" altLang="ja-JP" sz="1200" b="1" dirty="0">
                <a:solidFill>
                  <a:srgbClr val="545454"/>
                </a:solidFill>
                <a:latin typeface="メイリオ" panose="020B0604030504040204" pitchFamily="50" charset="-128"/>
                <a:ea typeface="メイリオ" panose="020B0604030504040204" pitchFamily="50" charset="-128"/>
              </a:rPr>
              <a:t>00</a:t>
            </a:r>
            <a:endParaRPr lang="ja-JP" altLang="en-US" sz="1200" b="1" dirty="0">
              <a:solidFill>
                <a:srgbClr val="545454"/>
              </a:solidFill>
              <a:latin typeface="メイリオ" panose="020B0604030504040204" pitchFamily="50" charset="-128"/>
              <a:ea typeface="メイリオ" panose="020B0604030504040204" pitchFamily="50" charset="-128"/>
            </a:endParaRPr>
          </a:p>
        </p:txBody>
      </p:sp>
      <p:sp>
        <p:nvSpPr>
          <p:cNvPr id="45" name="テキスト ボックス 44">
            <a:extLst>
              <a:ext uri="{FF2B5EF4-FFF2-40B4-BE49-F238E27FC236}">
                <a16:creationId xmlns:a16="http://schemas.microsoft.com/office/drawing/2014/main" id="{5DD2F00F-F1BE-8355-05E1-5AD31FE612A9}"/>
              </a:ext>
            </a:extLst>
          </p:cNvPr>
          <p:cNvSpPr txBox="1"/>
          <p:nvPr/>
        </p:nvSpPr>
        <p:spPr>
          <a:xfrm>
            <a:off x="4148100" y="2426226"/>
            <a:ext cx="756274" cy="276999"/>
          </a:xfrm>
          <a:prstGeom prst="rect">
            <a:avLst/>
          </a:prstGeom>
          <a:noFill/>
        </p:spPr>
        <p:txBody>
          <a:bodyPr wrap="square" rtlCol="0">
            <a:spAutoFit/>
          </a:bodyPr>
          <a:lstStyle/>
          <a:p>
            <a:pPr algn="ctr" eaLnBrk="1" fontAlgn="auto" hangingPunct="1">
              <a:spcBef>
                <a:spcPts val="0"/>
              </a:spcBef>
              <a:spcAft>
                <a:spcPts val="0"/>
              </a:spcAft>
            </a:pPr>
            <a:r>
              <a:rPr lang="en-US" altLang="ja-JP" sz="1200" b="1" dirty="0">
                <a:solidFill>
                  <a:srgbClr val="545454"/>
                </a:solidFill>
                <a:latin typeface="メイリオ" panose="020B0604030504040204" pitchFamily="50" charset="-128"/>
                <a:ea typeface="メイリオ" panose="020B0604030504040204" pitchFamily="50" charset="-128"/>
              </a:rPr>
              <a:t>13</a:t>
            </a:r>
            <a:r>
              <a:rPr lang="ja-JP" altLang="en-US" sz="1200" b="1" dirty="0">
                <a:solidFill>
                  <a:srgbClr val="545454"/>
                </a:solidFill>
                <a:latin typeface="メイリオ" panose="020B0604030504040204" pitchFamily="50" charset="-128"/>
                <a:ea typeface="メイリオ" panose="020B0604030504040204" pitchFamily="50" charset="-128"/>
              </a:rPr>
              <a:t>：</a:t>
            </a:r>
            <a:r>
              <a:rPr lang="en-US" altLang="ja-JP" sz="1200" b="1" dirty="0">
                <a:solidFill>
                  <a:srgbClr val="545454"/>
                </a:solidFill>
                <a:latin typeface="メイリオ" panose="020B0604030504040204" pitchFamily="50" charset="-128"/>
                <a:ea typeface="メイリオ" panose="020B0604030504040204" pitchFamily="50" charset="-128"/>
              </a:rPr>
              <a:t>00</a:t>
            </a:r>
            <a:endParaRPr lang="ja-JP" altLang="en-US" sz="1200" b="1" dirty="0">
              <a:solidFill>
                <a:srgbClr val="545454"/>
              </a:solidFill>
              <a:latin typeface="メイリオ" panose="020B0604030504040204" pitchFamily="50" charset="-128"/>
              <a:ea typeface="メイリオ" panose="020B0604030504040204" pitchFamily="50" charset="-128"/>
            </a:endParaRPr>
          </a:p>
        </p:txBody>
      </p:sp>
      <p:sp>
        <p:nvSpPr>
          <p:cNvPr id="46" name="テキスト ボックス 45">
            <a:extLst>
              <a:ext uri="{FF2B5EF4-FFF2-40B4-BE49-F238E27FC236}">
                <a16:creationId xmlns:a16="http://schemas.microsoft.com/office/drawing/2014/main" id="{56040152-382D-8477-2338-0C7C20AC6276}"/>
              </a:ext>
            </a:extLst>
          </p:cNvPr>
          <p:cNvSpPr txBox="1"/>
          <p:nvPr/>
        </p:nvSpPr>
        <p:spPr>
          <a:xfrm>
            <a:off x="5653515" y="2426226"/>
            <a:ext cx="756274" cy="276999"/>
          </a:xfrm>
          <a:prstGeom prst="rect">
            <a:avLst/>
          </a:prstGeom>
          <a:noFill/>
        </p:spPr>
        <p:txBody>
          <a:bodyPr wrap="square" rtlCol="0">
            <a:spAutoFit/>
          </a:bodyPr>
          <a:lstStyle/>
          <a:p>
            <a:pPr algn="ctr" eaLnBrk="1" fontAlgn="auto" hangingPunct="1">
              <a:spcBef>
                <a:spcPts val="0"/>
              </a:spcBef>
              <a:spcAft>
                <a:spcPts val="0"/>
              </a:spcAft>
            </a:pPr>
            <a:r>
              <a:rPr lang="en-US" altLang="ja-JP" sz="1200" b="1" dirty="0">
                <a:solidFill>
                  <a:srgbClr val="545454"/>
                </a:solidFill>
                <a:latin typeface="メイリオ" panose="020B0604030504040204" pitchFamily="50" charset="-128"/>
                <a:ea typeface="メイリオ" panose="020B0604030504040204" pitchFamily="50" charset="-128"/>
              </a:rPr>
              <a:t>18</a:t>
            </a:r>
            <a:r>
              <a:rPr lang="ja-JP" altLang="en-US" sz="1200" b="1" dirty="0">
                <a:solidFill>
                  <a:srgbClr val="545454"/>
                </a:solidFill>
                <a:latin typeface="メイリオ" panose="020B0604030504040204" pitchFamily="50" charset="-128"/>
                <a:ea typeface="メイリオ" panose="020B0604030504040204" pitchFamily="50" charset="-128"/>
              </a:rPr>
              <a:t>：</a:t>
            </a:r>
            <a:r>
              <a:rPr lang="en-US" altLang="ja-JP" sz="1200" b="1" dirty="0">
                <a:solidFill>
                  <a:srgbClr val="545454"/>
                </a:solidFill>
                <a:latin typeface="メイリオ" panose="020B0604030504040204" pitchFamily="50" charset="-128"/>
                <a:ea typeface="メイリオ" panose="020B0604030504040204" pitchFamily="50" charset="-128"/>
              </a:rPr>
              <a:t>00</a:t>
            </a:r>
            <a:endParaRPr lang="ja-JP" altLang="en-US" sz="1200" b="1" dirty="0">
              <a:solidFill>
                <a:srgbClr val="545454"/>
              </a:solidFill>
              <a:latin typeface="メイリオ" panose="020B0604030504040204" pitchFamily="50" charset="-128"/>
              <a:ea typeface="メイリオ" panose="020B0604030504040204" pitchFamily="50" charset="-128"/>
            </a:endParaRPr>
          </a:p>
        </p:txBody>
      </p:sp>
      <p:sp>
        <p:nvSpPr>
          <p:cNvPr id="47" name="テキスト ボックス 46">
            <a:extLst>
              <a:ext uri="{FF2B5EF4-FFF2-40B4-BE49-F238E27FC236}">
                <a16:creationId xmlns:a16="http://schemas.microsoft.com/office/drawing/2014/main" id="{FDB8AC79-F758-B8AD-67DE-0662E90CD469}"/>
              </a:ext>
            </a:extLst>
          </p:cNvPr>
          <p:cNvSpPr txBox="1"/>
          <p:nvPr/>
        </p:nvSpPr>
        <p:spPr>
          <a:xfrm>
            <a:off x="7152471" y="2426226"/>
            <a:ext cx="756274" cy="276999"/>
          </a:xfrm>
          <a:prstGeom prst="rect">
            <a:avLst/>
          </a:prstGeom>
          <a:noFill/>
        </p:spPr>
        <p:txBody>
          <a:bodyPr wrap="square" rtlCol="0">
            <a:spAutoFit/>
          </a:bodyPr>
          <a:lstStyle/>
          <a:p>
            <a:pPr algn="ctr" eaLnBrk="1" fontAlgn="auto" hangingPunct="1">
              <a:spcBef>
                <a:spcPts val="0"/>
              </a:spcBef>
              <a:spcAft>
                <a:spcPts val="0"/>
              </a:spcAft>
            </a:pPr>
            <a:r>
              <a:rPr lang="en-US" altLang="ja-JP" sz="1200" b="1" dirty="0">
                <a:solidFill>
                  <a:srgbClr val="545454"/>
                </a:solidFill>
                <a:latin typeface="メイリオ" panose="020B0604030504040204" pitchFamily="50" charset="-128"/>
                <a:ea typeface="メイリオ" panose="020B0604030504040204" pitchFamily="50" charset="-128"/>
              </a:rPr>
              <a:t>21</a:t>
            </a:r>
            <a:r>
              <a:rPr lang="ja-JP" altLang="en-US" sz="1200" b="1" dirty="0">
                <a:solidFill>
                  <a:srgbClr val="545454"/>
                </a:solidFill>
                <a:latin typeface="メイリオ" panose="020B0604030504040204" pitchFamily="50" charset="-128"/>
                <a:ea typeface="メイリオ" panose="020B0604030504040204" pitchFamily="50" charset="-128"/>
              </a:rPr>
              <a:t>：</a:t>
            </a:r>
            <a:r>
              <a:rPr lang="en-US" altLang="ja-JP" sz="1200" b="1" dirty="0">
                <a:solidFill>
                  <a:srgbClr val="545454"/>
                </a:solidFill>
                <a:latin typeface="メイリオ" panose="020B0604030504040204" pitchFamily="50" charset="-128"/>
                <a:ea typeface="メイリオ" panose="020B0604030504040204" pitchFamily="50" charset="-128"/>
              </a:rPr>
              <a:t>00</a:t>
            </a:r>
            <a:endParaRPr lang="ja-JP" altLang="en-US" sz="1200" b="1" dirty="0">
              <a:solidFill>
                <a:srgbClr val="545454"/>
              </a:solidFill>
              <a:latin typeface="メイリオ" panose="020B0604030504040204" pitchFamily="50" charset="-128"/>
              <a:ea typeface="メイリオ" panose="020B0604030504040204" pitchFamily="50" charset="-128"/>
            </a:endParaRPr>
          </a:p>
        </p:txBody>
      </p:sp>
      <p:sp>
        <p:nvSpPr>
          <p:cNvPr id="48" name="テキスト ボックス 47">
            <a:extLst>
              <a:ext uri="{FF2B5EF4-FFF2-40B4-BE49-F238E27FC236}">
                <a16:creationId xmlns:a16="http://schemas.microsoft.com/office/drawing/2014/main" id="{3A61CADD-844F-BDB3-D573-CF13604BA2FD}"/>
              </a:ext>
            </a:extLst>
          </p:cNvPr>
          <p:cNvSpPr txBox="1"/>
          <p:nvPr/>
        </p:nvSpPr>
        <p:spPr>
          <a:xfrm>
            <a:off x="2385827" y="3302535"/>
            <a:ext cx="1428750" cy="307777"/>
          </a:xfrm>
          <a:prstGeom prst="rect">
            <a:avLst/>
          </a:prstGeom>
          <a:noFill/>
        </p:spPr>
        <p:txBody>
          <a:bodyPr wrap="square" rtlCol="0">
            <a:spAutoFit/>
          </a:bodyPr>
          <a:lstStyle/>
          <a:p>
            <a:pPr algn="ctr" eaLnBrk="1" fontAlgn="auto" hangingPunct="1">
              <a:spcBef>
                <a:spcPts val="0"/>
              </a:spcBef>
              <a:spcAft>
                <a:spcPts val="0"/>
              </a:spcAft>
            </a:pPr>
            <a:r>
              <a:rPr lang="ja-JP" altLang="en-US" sz="1400" b="1" dirty="0">
                <a:solidFill>
                  <a:srgbClr val="545454"/>
                </a:solidFill>
                <a:latin typeface="Calibri" panose="020F0502020204030204"/>
                <a:ea typeface="メイリオ" panose="020B0604030504040204" pitchFamily="50" charset="-128"/>
              </a:rPr>
              <a:t>朝：通勤時</a:t>
            </a:r>
          </a:p>
        </p:txBody>
      </p:sp>
      <p:sp>
        <p:nvSpPr>
          <p:cNvPr id="49" name="テキスト ボックス 48">
            <a:extLst>
              <a:ext uri="{FF2B5EF4-FFF2-40B4-BE49-F238E27FC236}">
                <a16:creationId xmlns:a16="http://schemas.microsoft.com/office/drawing/2014/main" id="{DC7662B3-E68B-4337-4F00-8643DBB05713}"/>
              </a:ext>
            </a:extLst>
          </p:cNvPr>
          <p:cNvSpPr txBox="1"/>
          <p:nvPr/>
        </p:nvSpPr>
        <p:spPr>
          <a:xfrm>
            <a:off x="3922987" y="3299153"/>
            <a:ext cx="1206499" cy="307777"/>
          </a:xfrm>
          <a:prstGeom prst="rect">
            <a:avLst/>
          </a:prstGeom>
          <a:noFill/>
        </p:spPr>
        <p:txBody>
          <a:bodyPr wrap="square" rtlCol="0">
            <a:spAutoFit/>
          </a:bodyPr>
          <a:lstStyle/>
          <a:p>
            <a:pPr algn="ctr" eaLnBrk="1" fontAlgn="auto" hangingPunct="1">
              <a:spcBef>
                <a:spcPts val="0"/>
              </a:spcBef>
              <a:spcAft>
                <a:spcPts val="0"/>
              </a:spcAft>
            </a:pPr>
            <a:r>
              <a:rPr lang="ja-JP" altLang="en-US" sz="1400" b="1" dirty="0">
                <a:solidFill>
                  <a:srgbClr val="545454"/>
                </a:solidFill>
                <a:latin typeface="Calibri" panose="020F0502020204030204"/>
                <a:ea typeface="メイリオ" panose="020B0604030504040204" pitchFamily="50" charset="-128"/>
              </a:rPr>
              <a:t>昼：休憩時</a:t>
            </a:r>
          </a:p>
        </p:txBody>
      </p:sp>
      <p:sp>
        <p:nvSpPr>
          <p:cNvPr id="50" name="テキスト ボックス 49">
            <a:extLst>
              <a:ext uri="{FF2B5EF4-FFF2-40B4-BE49-F238E27FC236}">
                <a16:creationId xmlns:a16="http://schemas.microsoft.com/office/drawing/2014/main" id="{945AEFF7-6660-EA38-B45D-4E53C1DC0C5B}"/>
              </a:ext>
            </a:extLst>
          </p:cNvPr>
          <p:cNvSpPr txBox="1"/>
          <p:nvPr/>
        </p:nvSpPr>
        <p:spPr>
          <a:xfrm>
            <a:off x="7118094" y="3299153"/>
            <a:ext cx="939719" cy="307777"/>
          </a:xfrm>
          <a:prstGeom prst="rect">
            <a:avLst/>
          </a:prstGeom>
          <a:noFill/>
        </p:spPr>
        <p:txBody>
          <a:bodyPr wrap="square" rtlCol="0">
            <a:spAutoFit/>
          </a:bodyPr>
          <a:lstStyle/>
          <a:p>
            <a:pPr algn="ctr" eaLnBrk="1" fontAlgn="auto" hangingPunct="1">
              <a:spcBef>
                <a:spcPts val="0"/>
              </a:spcBef>
              <a:spcAft>
                <a:spcPts val="0"/>
              </a:spcAft>
            </a:pPr>
            <a:r>
              <a:rPr lang="ja-JP" altLang="en-US" sz="1400" b="1" dirty="0">
                <a:solidFill>
                  <a:srgbClr val="545454"/>
                </a:solidFill>
                <a:latin typeface="Calibri" panose="020F0502020204030204"/>
                <a:ea typeface="メイリオ" panose="020B0604030504040204" pitchFamily="50" charset="-128"/>
              </a:rPr>
              <a:t>夜：自宅</a:t>
            </a:r>
          </a:p>
        </p:txBody>
      </p:sp>
      <p:sp>
        <p:nvSpPr>
          <p:cNvPr id="51" name="テキスト ボックス 50">
            <a:extLst>
              <a:ext uri="{FF2B5EF4-FFF2-40B4-BE49-F238E27FC236}">
                <a16:creationId xmlns:a16="http://schemas.microsoft.com/office/drawing/2014/main" id="{A329753B-A6EC-A0BE-C845-8B05945D3F5F}"/>
              </a:ext>
            </a:extLst>
          </p:cNvPr>
          <p:cNvSpPr txBox="1"/>
          <p:nvPr/>
        </p:nvSpPr>
        <p:spPr>
          <a:xfrm>
            <a:off x="5371174" y="3299153"/>
            <a:ext cx="1320956" cy="307777"/>
          </a:xfrm>
          <a:prstGeom prst="rect">
            <a:avLst/>
          </a:prstGeom>
          <a:noFill/>
        </p:spPr>
        <p:txBody>
          <a:bodyPr wrap="square" rtlCol="0">
            <a:spAutoFit/>
          </a:bodyPr>
          <a:lstStyle/>
          <a:p>
            <a:pPr algn="ctr" eaLnBrk="1" fontAlgn="auto" hangingPunct="1">
              <a:spcBef>
                <a:spcPts val="0"/>
              </a:spcBef>
              <a:spcAft>
                <a:spcPts val="0"/>
              </a:spcAft>
            </a:pPr>
            <a:r>
              <a:rPr lang="ja-JP" altLang="en-US" sz="1400" b="1" dirty="0">
                <a:solidFill>
                  <a:srgbClr val="545454"/>
                </a:solidFill>
                <a:latin typeface="Calibri" panose="020F0502020204030204"/>
                <a:ea typeface="メイリオ" panose="020B0604030504040204" pitchFamily="50" charset="-128"/>
              </a:rPr>
              <a:t>夕方：通勤時</a:t>
            </a:r>
          </a:p>
        </p:txBody>
      </p:sp>
      <p:pic>
        <p:nvPicPr>
          <p:cNvPr id="52" name="図 51" descr="食品 が含まれている画像&#10;&#10;自動的に生成された説明">
            <a:extLst>
              <a:ext uri="{FF2B5EF4-FFF2-40B4-BE49-F238E27FC236}">
                <a16:creationId xmlns:a16="http://schemas.microsoft.com/office/drawing/2014/main" id="{EE791FDB-C6C1-CC7B-3CF3-5DDDC9EDD826}"/>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09706" y="4599875"/>
            <a:ext cx="698538" cy="1098774"/>
          </a:xfrm>
          <a:prstGeom prst="rect">
            <a:avLst/>
          </a:prstGeom>
        </p:spPr>
      </p:pic>
      <p:pic>
        <p:nvPicPr>
          <p:cNvPr id="53" name="図 52">
            <a:extLst>
              <a:ext uri="{FF2B5EF4-FFF2-40B4-BE49-F238E27FC236}">
                <a16:creationId xmlns:a16="http://schemas.microsoft.com/office/drawing/2014/main" id="{A4E34496-1ADF-0493-9F60-725CDE9A0B0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09706" y="2463875"/>
            <a:ext cx="729273" cy="1068532"/>
          </a:xfrm>
          <a:prstGeom prst="rect">
            <a:avLst/>
          </a:prstGeom>
        </p:spPr>
      </p:pic>
      <p:sp>
        <p:nvSpPr>
          <p:cNvPr id="54" name="正方形/長方形 53">
            <a:extLst>
              <a:ext uri="{FF2B5EF4-FFF2-40B4-BE49-F238E27FC236}">
                <a16:creationId xmlns:a16="http://schemas.microsoft.com/office/drawing/2014/main" id="{048434A6-A918-DCEA-2B2E-5ACAD5CDD621}"/>
              </a:ext>
            </a:extLst>
          </p:cNvPr>
          <p:cNvSpPr/>
          <p:nvPr/>
        </p:nvSpPr>
        <p:spPr>
          <a:xfrm>
            <a:off x="2245357" y="5076940"/>
            <a:ext cx="6146218" cy="76953"/>
          </a:xfrm>
          <a:prstGeom prst="rect">
            <a:avLst/>
          </a:prstGeom>
          <a:solidFill>
            <a:srgbClr val="FCEDED"/>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endParaRPr>
          </a:p>
        </p:txBody>
      </p:sp>
      <p:sp>
        <p:nvSpPr>
          <p:cNvPr id="55" name="楕円 54">
            <a:extLst>
              <a:ext uri="{FF2B5EF4-FFF2-40B4-BE49-F238E27FC236}">
                <a16:creationId xmlns:a16="http://schemas.microsoft.com/office/drawing/2014/main" id="{17323491-5F40-E715-C9FF-938AB99B20F0}"/>
              </a:ext>
            </a:extLst>
          </p:cNvPr>
          <p:cNvSpPr/>
          <p:nvPr/>
        </p:nvSpPr>
        <p:spPr>
          <a:xfrm>
            <a:off x="2734453" y="4972457"/>
            <a:ext cx="282783" cy="285918"/>
          </a:xfrm>
          <a:prstGeom prst="ellipse">
            <a:avLst/>
          </a:prstGeom>
          <a:solidFill>
            <a:srgbClr val="CCCCCC"/>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endParaRPr>
          </a:p>
        </p:txBody>
      </p:sp>
      <p:sp>
        <p:nvSpPr>
          <p:cNvPr id="56" name="楕円 55">
            <a:extLst>
              <a:ext uri="{FF2B5EF4-FFF2-40B4-BE49-F238E27FC236}">
                <a16:creationId xmlns:a16="http://schemas.microsoft.com/office/drawing/2014/main" id="{9186576A-578B-E022-283F-40FBC385F647}"/>
              </a:ext>
            </a:extLst>
          </p:cNvPr>
          <p:cNvSpPr/>
          <p:nvPr/>
        </p:nvSpPr>
        <p:spPr>
          <a:xfrm>
            <a:off x="3554349" y="4972457"/>
            <a:ext cx="282783" cy="285918"/>
          </a:xfrm>
          <a:prstGeom prst="ellipse">
            <a:avLst/>
          </a:prstGeom>
          <a:solidFill>
            <a:srgbClr val="CCCCCC"/>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endParaRPr>
          </a:p>
        </p:txBody>
      </p:sp>
      <p:sp>
        <p:nvSpPr>
          <p:cNvPr id="57" name="楕円 56">
            <a:extLst>
              <a:ext uri="{FF2B5EF4-FFF2-40B4-BE49-F238E27FC236}">
                <a16:creationId xmlns:a16="http://schemas.microsoft.com/office/drawing/2014/main" id="{5D279689-9658-D8D0-AA13-BED4D6635B67}"/>
              </a:ext>
            </a:extLst>
          </p:cNvPr>
          <p:cNvSpPr/>
          <p:nvPr/>
        </p:nvSpPr>
        <p:spPr>
          <a:xfrm>
            <a:off x="4374245" y="4972457"/>
            <a:ext cx="282783" cy="285918"/>
          </a:xfrm>
          <a:prstGeom prst="ellipse">
            <a:avLst/>
          </a:prstGeom>
          <a:solidFill>
            <a:srgbClr val="CCCCCC"/>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endParaRPr>
          </a:p>
        </p:txBody>
      </p:sp>
      <p:sp>
        <p:nvSpPr>
          <p:cNvPr id="58" name="楕円 57">
            <a:extLst>
              <a:ext uri="{FF2B5EF4-FFF2-40B4-BE49-F238E27FC236}">
                <a16:creationId xmlns:a16="http://schemas.microsoft.com/office/drawing/2014/main" id="{4B536BBF-7C39-4333-7FC4-7F84E0908A40}"/>
              </a:ext>
            </a:extLst>
          </p:cNvPr>
          <p:cNvSpPr/>
          <p:nvPr/>
        </p:nvSpPr>
        <p:spPr>
          <a:xfrm>
            <a:off x="5194141" y="4972457"/>
            <a:ext cx="282783" cy="285918"/>
          </a:xfrm>
          <a:prstGeom prst="ellipse">
            <a:avLst/>
          </a:prstGeom>
          <a:solidFill>
            <a:srgbClr val="CCCCCC"/>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endParaRPr>
          </a:p>
        </p:txBody>
      </p:sp>
      <p:sp>
        <p:nvSpPr>
          <p:cNvPr id="59" name="テキスト ボックス 58">
            <a:extLst>
              <a:ext uri="{FF2B5EF4-FFF2-40B4-BE49-F238E27FC236}">
                <a16:creationId xmlns:a16="http://schemas.microsoft.com/office/drawing/2014/main" id="{69EE02EE-B151-8A9B-C7D7-2A005E30913F}"/>
              </a:ext>
            </a:extLst>
          </p:cNvPr>
          <p:cNvSpPr txBox="1"/>
          <p:nvPr/>
        </p:nvSpPr>
        <p:spPr>
          <a:xfrm>
            <a:off x="2543591" y="4581978"/>
            <a:ext cx="664506" cy="307777"/>
          </a:xfrm>
          <a:prstGeom prst="rect">
            <a:avLst/>
          </a:prstGeom>
          <a:noFill/>
        </p:spPr>
        <p:txBody>
          <a:bodyPr wrap="square" rtlCol="0">
            <a:spAutoFit/>
          </a:bodyPr>
          <a:lstStyle/>
          <a:p>
            <a:pPr algn="ctr" eaLnBrk="1" fontAlgn="auto" hangingPunct="1">
              <a:spcBef>
                <a:spcPts val="0"/>
              </a:spcBef>
              <a:spcAft>
                <a:spcPts val="0"/>
              </a:spcAft>
            </a:pPr>
            <a:r>
              <a:rPr lang="ja-JP" altLang="en-US" sz="1400" b="1" dirty="0">
                <a:solidFill>
                  <a:srgbClr val="545454"/>
                </a:solidFill>
                <a:latin typeface="Calibri" panose="020F0502020204030204"/>
                <a:ea typeface="メイリオ" panose="020B0604030504040204" pitchFamily="50" charset="-128"/>
              </a:rPr>
              <a:t>月</a:t>
            </a:r>
          </a:p>
        </p:txBody>
      </p:sp>
      <p:sp>
        <p:nvSpPr>
          <p:cNvPr id="60" name="楕円 59">
            <a:extLst>
              <a:ext uri="{FF2B5EF4-FFF2-40B4-BE49-F238E27FC236}">
                <a16:creationId xmlns:a16="http://schemas.microsoft.com/office/drawing/2014/main" id="{D3A06072-30A3-D1F9-707C-54C0FDDD1FFD}"/>
              </a:ext>
            </a:extLst>
          </p:cNvPr>
          <p:cNvSpPr/>
          <p:nvPr/>
        </p:nvSpPr>
        <p:spPr>
          <a:xfrm>
            <a:off x="6014037" y="4972457"/>
            <a:ext cx="282783" cy="285918"/>
          </a:xfrm>
          <a:prstGeom prst="ellipse">
            <a:avLst/>
          </a:prstGeom>
          <a:solidFill>
            <a:srgbClr val="CCCCCC"/>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endParaRPr>
          </a:p>
        </p:txBody>
      </p:sp>
      <p:sp>
        <p:nvSpPr>
          <p:cNvPr id="61" name="楕円 60">
            <a:extLst>
              <a:ext uri="{FF2B5EF4-FFF2-40B4-BE49-F238E27FC236}">
                <a16:creationId xmlns:a16="http://schemas.microsoft.com/office/drawing/2014/main" id="{288304BC-0DF0-3B9C-F900-BF06A997773E}"/>
              </a:ext>
            </a:extLst>
          </p:cNvPr>
          <p:cNvSpPr/>
          <p:nvPr/>
        </p:nvSpPr>
        <p:spPr>
          <a:xfrm>
            <a:off x="6833933" y="4972457"/>
            <a:ext cx="282783" cy="285918"/>
          </a:xfrm>
          <a:prstGeom prst="ellipse">
            <a:avLst/>
          </a:prstGeom>
          <a:solidFill>
            <a:srgbClr val="CCCCCC"/>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endParaRPr>
          </a:p>
        </p:txBody>
      </p:sp>
      <p:sp>
        <p:nvSpPr>
          <p:cNvPr id="62" name="楕円 61">
            <a:extLst>
              <a:ext uri="{FF2B5EF4-FFF2-40B4-BE49-F238E27FC236}">
                <a16:creationId xmlns:a16="http://schemas.microsoft.com/office/drawing/2014/main" id="{FBF0FC6F-7A67-990D-2999-412FAA8DE68A}"/>
              </a:ext>
            </a:extLst>
          </p:cNvPr>
          <p:cNvSpPr/>
          <p:nvPr/>
        </p:nvSpPr>
        <p:spPr>
          <a:xfrm>
            <a:off x="7653829" y="4972457"/>
            <a:ext cx="282783" cy="285918"/>
          </a:xfrm>
          <a:prstGeom prst="ellipse">
            <a:avLst/>
          </a:prstGeom>
          <a:solidFill>
            <a:srgbClr val="CCCCCC"/>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endParaRPr>
          </a:p>
        </p:txBody>
      </p:sp>
      <p:sp>
        <p:nvSpPr>
          <p:cNvPr id="63" name="テキスト ボックス 62">
            <a:extLst>
              <a:ext uri="{FF2B5EF4-FFF2-40B4-BE49-F238E27FC236}">
                <a16:creationId xmlns:a16="http://schemas.microsoft.com/office/drawing/2014/main" id="{F3C9DAB3-7FD4-EB07-AAE9-61FC2542C96A}"/>
              </a:ext>
            </a:extLst>
          </p:cNvPr>
          <p:cNvSpPr txBox="1"/>
          <p:nvPr/>
        </p:nvSpPr>
        <p:spPr>
          <a:xfrm>
            <a:off x="3363487" y="4581978"/>
            <a:ext cx="664506" cy="307777"/>
          </a:xfrm>
          <a:prstGeom prst="rect">
            <a:avLst/>
          </a:prstGeom>
          <a:noFill/>
        </p:spPr>
        <p:txBody>
          <a:bodyPr wrap="square" rtlCol="0">
            <a:spAutoFit/>
          </a:bodyPr>
          <a:lstStyle/>
          <a:p>
            <a:pPr algn="ctr" eaLnBrk="1" fontAlgn="auto" hangingPunct="1">
              <a:spcBef>
                <a:spcPts val="0"/>
              </a:spcBef>
              <a:spcAft>
                <a:spcPts val="0"/>
              </a:spcAft>
            </a:pPr>
            <a:r>
              <a:rPr lang="ja-JP" altLang="en-US" sz="1400" b="1" dirty="0">
                <a:solidFill>
                  <a:srgbClr val="545454"/>
                </a:solidFill>
                <a:latin typeface="Calibri" panose="020F0502020204030204"/>
                <a:ea typeface="メイリオ" panose="020B0604030504040204" pitchFamily="50" charset="-128"/>
              </a:rPr>
              <a:t>火</a:t>
            </a:r>
          </a:p>
        </p:txBody>
      </p:sp>
      <p:sp>
        <p:nvSpPr>
          <p:cNvPr id="64" name="テキスト ボックス 63">
            <a:extLst>
              <a:ext uri="{FF2B5EF4-FFF2-40B4-BE49-F238E27FC236}">
                <a16:creationId xmlns:a16="http://schemas.microsoft.com/office/drawing/2014/main" id="{2CAE30E5-CBBC-ADEE-6483-0BBF383F43BD}"/>
              </a:ext>
            </a:extLst>
          </p:cNvPr>
          <p:cNvSpPr txBox="1"/>
          <p:nvPr/>
        </p:nvSpPr>
        <p:spPr>
          <a:xfrm>
            <a:off x="4169113" y="4581978"/>
            <a:ext cx="664506" cy="307777"/>
          </a:xfrm>
          <a:prstGeom prst="rect">
            <a:avLst/>
          </a:prstGeom>
          <a:noFill/>
        </p:spPr>
        <p:txBody>
          <a:bodyPr wrap="square" rtlCol="0">
            <a:spAutoFit/>
          </a:bodyPr>
          <a:lstStyle/>
          <a:p>
            <a:pPr algn="ctr" eaLnBrk="1" fontAlgn="auto" hangingPunct="1">
              <a:spcBef>
                <a:spcPts val="0"/>
              </a:spcBef>
              <a:spcAft>
                <a:spcPts val="0"/>
              </a:spcAft>
            </a:pPr>
            <a:r>
              <a:rPr lang="ja-JP" altLang="en-US" sz="1400" b="1" dirty="0">
                <a:solidFill>
                  <a:srgbClr val="545454"/>
                </a:solidFill>
                <a:latin typeface="Calibri" panose="020F0502020204030204"/>
                <a:ea typeface="メイリオ" panose="020B0604030504040204" pitchFamily="50" charset="-128"/>
              </a:rPr>
              <a:t>水</a:t>
            </a:r>
          </a:p>
        </p:txBody>
      </p:sp>
      <p:sp>
        <p:nvSpPr>
          <p:cNvPr id="65" name="テキスト ボックス 64">
            <a:extLst>
              <a:ext uri="{FF2B5EF4-FFF2-40B4-BE49-F238E27FC236}">
                <a16:creationId xmlns:a16="http://schemas.microsoft.com/office/drawing/2014/main" id="{4B6A6DA9-A701-9041-5986-4E1D38901058}"/>
              </a:ext>
            </a:extLst>
          </p:cNvPr>
          <p:cNvSpPr txBox="1"/>
          <p:nvPr/>
        </p:nvSpPr>
        <p:spPr>
          <a:xfrm>
            <a:off x="4989009" y="4581978"/>
            <a:ext cx="664506" cy="307777"/>
          </a:xfrm>
          <a:prstGeom prst="rect">
            <a:avLst/>
          </a:prstGeom>
          <a:noFill/>
        </p:spPr>
        <p:txBody>
          <a:bodyPr wrap="square" rtlCol="0">
            <a:spAutoFit/>
          </a:bodyPr>
          <a:lstStyle/>
          <a:p>
            <a:pPr algn="ctr" eaLnBrk="1" fontAlgn="auto" hangingPunct="1">
              <a:spcBef>
                <a:spcPts val="0"/>
              </a:spcBef>
              <a:spcAft>
                <a:spcPts val="0"/>
              </a:spcAft>
            </a:pPr>
            <a:r>
              <a:rPr lang="ja-JP" altLang="en-US" sz="1400" b="1" dirty="0">
                <a:solidFill>
                  <a:srgbClr val="545454"/>
                </a:solidFill>
                <a:latin typeface="Calibri" panose="020F0502020204030204"/>
                <a:ea typeface="メイリオ" panose="020B0604030504040204" pitchFamily="50" charset="-128"/>
              </a:rPr>
              <a:t>木</a:t>
            </a:r>
          </a:p>
        </p:txBody>
      </p:sp>
      <p:sp>
        <p:nvSpPr>
          <p:cNvPr id="66" name="テキスト ボックス 65">
            <a:extLst>
              <a:ext uri="{FF2B5EF4-FFF2-40B4-BE49-F238E27FC236}">
                <a16:creationId xmlns:a16="http://schemas.microsoft.com/office/drawing/2014/main" id="{95D3ADF0-FB13-D003-E64E-209ECB09AF10}"/>
              </a:ext>
            </a:extLst>
          </p:cNvPr>
          <p:cNvSpPr txBox="1"/>
          <p:nvPr/>
        </p:nvSpPr>
        <p:spPr>
          <a:xfrm>
            <a:off x="5823175" y="4581978"/>
            <a:ext cx="664506" cy="307777"/>
          </a:xfrm>
          <a:prstGeom prst="rect">
            <a:avLst/>
          </a:prstGeom>
          <a:noFill/>
        </p:spPr>
        <p:txBody>
          <a:bodyPr wrap="square" rtlCol="0">
            <a:spAutoFit/>
          </a:bodyPr>
          <a:lstStyle/>
          <a:p>
            <a:pPr algn="ctr" eaLnBrk="1" fontAlgn="auto" hangingPunct="1">
              <a:spcBef>
                <a:spcPts val="0"/>
              </a:spcBef>
              <a:spcAft>
                <a:spcPts val="0"/>
              </a:spcAft>
            </a:pPr>
            <a:r>
              <a:rPr lang="ja-JP" altLang="en-US" sz="1400" b="1" dirty="0">
                <a:solidFill>
                  <a:srgbClr val="545454"/>
                </a:solidFill>
                <a:latin typeface="Calibri" panose="020F0502020204030204"/>
                <a:ea typeface="メイリオ" panose="020B0604030504040204" pitchFamily="50" charset="-128"/>
              </a:rPr>
              <a:t>金</a:t>
            </a:r>
          </a:p>
        </p:txBody>
      </p:sp>
      <p:sp>
        <p:nvSpPr>
          <p:cNvPr id="67" name="テキスト ボックス 66">
            <a:extLst>
              <a:ext uri="{FF2B5EF4-FFF2-40B4-BE49-F238E27FC236}">
                <a16:creationId xmlns:a16="http://schemas.microsoft.com/office/drawing/2014/main" id="{02E5963D-5815-D330-BABA-2A22A2A2C4A6}"/>
              </a:ext>
            </a:extLst>
          </p:cNvPr>
          <p:cNvSpPr txBox="1"/>
          <p:nvPr/>
        </p:nvSpPr>
        <p:spPr>
          <a:xfrm>
            <a:off x="6643071" y="4581978"/>
            <a:ext cx="664506" cy="307777"/>
          </a:xfrm>
          <a:prstGeom prst="rect">
            <a:avLst/>
          </a:prstGeom>
          <a:noFill/>
        </p:spPr>
        <p:txBody>
          <a:bodyPr wrap="square" rtlCol="0">
            <a:spAutoFit/>
          </a:bodyPr>
          <a:lstStyle/>
          <a:p>
            <a:pPr algn="ctr" eaLnBrk="1" fontAlgn="auto" hangingPunct="1">
              <a:spcBef>
                <a:spcPts val="0"/>
              </a:spcBef>
              <a:spcAft>
                <a:spcPts val="0"/>
              </a:spcAft>
            </a:pPr>
            <a:r>
              <a:rPr lang="ja-JP" altLang="en-US" sz="1400" b="1" dirty="0">
                <a:solidFill>
                  <a:srgbClr val="545454"/>
                </a:solidFill>
                <a:latin typeface="Calibri" panose="020F0502020204030204"/>
                <a:ea typeface="メイリオ" panose="020B0604030504040204" pitchFamily="50" charset="-128"/>
              </a:rPr>
              <a:t>土</a:t>
            </a:r>
          </a:p>
        </p:txBody>
      </p:sp>
      <p:sp>
        <p:nvSpPr>
          <p:cNvPr id="68" name="テキスト ボックス 67">
            <a:extLst>
              <a:ext uri="{FF2B5EF4-FFF2-40B4-BE49-F238E27FC236}">
                <a16:creationId xmlns:a16="http://schemas.microsoft.com/office/drawing/2014/main" id="{140BA25A-091E-BF4F-A384-29E97E1E110C}"/>
              </a:ext>
            </a:extLst>
          </p:cNvPr>
          <p:cNvSpPr txBox="1"/>
          <p:nvPr/>
        </p:nvSpPr>
        <p:spPr>
          <a:xfrm>
            <a:off x="7462967" y="4581977"/>
            <a:ext cx="664506" cy="307777"/>
          </a:xfrm>
          <a:prstGeom prst="rect">
            <a:avLst/>
          </a:prstGeom>
          <a:noFill/>
        </p:spPr>
        <p:txBody>
          <a:bodyPr wrap="square" rtlCol="0">
            <a:spAutoFit/>
          </a:bodyPr>
          <a:lstStyle/>
          <a:p>
            <a:pPr algn="ctr" eaLnBrk="1" fontAlgn="auto" hangingPunct="1">
              <a:spcBef>
                <a:spcPts val="0"/>
              </a:spcBef>
              <a:spcAft>
                <a:spcPts val="0"/>
              </a:spcAft>
            </a:pPr>
            <a:r>
              <a:rPr lang="ja-JP" altLang="en-US" sz="1400" b="1" dirty="0">
                <a:solidFill>
                  <a:srgbClr val="545454"/>
                </a:solidFill>
                <a:latin typeface="Calibri" panose="020F0502020204030204"/>
                <a:ea typeface="メイリオ" panose="020B0604030504040204" pitchFamily="50" charset="-128"/>
              </a:rPr>
              <a:t>日</a:t>
            </a:r>
          </a:p>
        </p:txBody>
      </p:sp>
      <p:sp>
        <p:nvSpPr>
          <p:cNvPr id="69" name="テキスト ボックス 68">
            <a:extLst>
              <a:ext uri="{FF2B5EF4-FFF2-40B4-BE49-F238E27FC236}">
                <a16:creationId xmlns:a16="http://schemas.microsoft.com/office/drawing/2014/main" id="{94D09CCF-62D7-C25C-725D-BFE5A7B5A199}"/>
              </a:ext>
            </a:extLst>
          </p:cNvPr>
          <p:cNvSpPr txBox="1"/>
          <p:nvPr/>
        </p:nvSpPr>
        <p:spPr>
          <a:xfrm>
            <a:off x="8797428" y="4422918"/>
            <a:ext cx="2807197" cy="1384995"/>
          </a:xfrm>
          <a:prstGeom prst="rect">
            <a:avLst/>
          </a:prstGeom>
          <a:noFill/>
        </p:spPr>
        <p:txBody>
          <a:bodyPr wrap="square">
            <a:spAutoFit/>
          </a:bodyPr>
          <a:lstStyle/>
          <a:p>
            <a:pPr algn="ctr" eaLnBrk="1" fontAlgn="auto" hangingPunct="1">
              <a:spcBef>
                <a:spcPts val="0"/>
              </a:spcBef>
              <a:spcAft>
                <a:spcPts val="0"/>
              </a:spcAft>
            </a:pPr>
            <a:r>
              <a:rPr lang="ja-JP" altLang="en-US" sz="2400" dirty="0">
                <a:solidFill>
                  <a:srgbClr val="545454"/>
                </a:solidFill>
                <a:latin typeface="Calibri" panose="020F0502020204030204"/>
                <a:ea typeface="メイリオ" panose="020B0604030504040204" pitchFamily="50" charset="-128"/>
              </a:rPr>
              <a:t>平均訪問頻度</a:t>
            </a:r>
            <a:r>
              <a:rPr lang="en-US" altLang="ja-JP" sz="2400" dirty="0">
                <a:solidFill>
                  <a:srgbClr val="545454"/>
                </a:solidFill>
                <a:latin typeface="Calibri" panose="020F0502020204030204"/>
                <a:ea typeface="メイリオ" panose="020B0604030504040204" pitchFamily="50" charset="-128"/>
              </a:rPr>
              <a:t>/</a:t>
            </a:r>
            <a:r>
              <a:rPr lang="ja-JP" altLang="en-US" sz="2400" dirty="0">
                <a:solidFill>
                  <a:srgbClr val="545454"/>
                </a:solidFill>
                <a:latin typeface="Calibri" panose="020F0502020204030204"/>
                <a:ea typeface="メイリオ" panose="020B0604030504040204" pitchFamily="50" charset="-128"/>
              </a:rPr>
              <a:t>週</a:t>
            </a:r>
            <a:endParaRPr lang="en-US" altLang="ja-JP" sz="2400" dirty="0">
              <a:solidFill>
                <a:srgbClr val="545454"/>
              </a:solidFill>
              <a:latin typeface="Calibri" panose="020F0502020204030204"/>
              <a:ea typeface="メイリオ" panose="020B0604030504040204" pitchFamily="50" charset="-128"/>
            </a:endParaRPr>
          </a:p>
          <a:p>
            <a:pPr algn="ctr" eaLnBrk="1" fontAlgn="auto" hangingPunct="1">
              <a:spcBef>
                <a:spcPts val="0"/>
              </a:spcBef>
              <a:spcAft>
                <a:spcPts val="0"/>
              </a:spcAft>
            </a:pPr>
            <a:endParaRPr lang="en-US" altLang="ja-JP" sz="2400" dirty="0">
              <a:solidFill>
                <a:srgbClr val="545454"/>
              </a:solidFill>
              <a:latin typeface="Calibri" panose="020F0502020204030204"/>
              <a:ea typeface="メイリオ" panose="020B0604030504040204" pitchFamily="50" charset="-128"/>
            </a:endParaRPr>
          </a:p>
          <a:p>
            <a:pPr algn="ctr" eaLnBrk="1" fontAlgn="auto" hangingPunct="1">
              <a:spcBef>
                <a:spcPts val="0"/>
              </a:spcBef>
              <a:spcAft>
                <a:spcPts val="0"/>
              </a:spcAft>
            </a:pPr>
            <a:r>
              <a:rPr lang="ja-JP" altLang="en-US" sz="3600" dirty="0">
                <a:solidFill>
                  <a:srgbClr val="545454"/>
                </a:solidFill>
                <a:latin typeface="Calibri" panose="020F0502020204030204"/>
                <a:ea typeface="メイリオ" panose="020B0604030504040204" pitchFamily="50" charset="-128"/>
              </a:rPr>
              <a:t>約</a:t>
            </a:r>
            <a:r>
              <a:rPr lang="en-US" altLang="ja-JP" sz="3600" dirty="0">
                <a:solidFill>
                  <a:srgbClr val="545454"/>
                </a:solidFill>
                <a:latin typeface="Calibri" panose="020F0502020204030204"/>
                <a:ea typeface="メイリオ" panose="020B0604030504040204" pitchFamily="50" charset="-128"/>
              </a:rPr>
              <a:t>17</a:t>
            </a:r>
            <a:r>
              <a:rPr lang="ja-JP" altLang="en-US" sz="3600" dirty="0">
                <a:solidFill>
                  <a:srgbClr val="545454"/>
                </a:solidFill>
                <a:latin typeface="Calibri" panose="020F0502020204030204"/>
                <a:ea typeface="メイリオ" panose="020B0604030504040204" pitchFamily="50" charset="-128"/>
              </a:rPr>
              <a:t>回</a:t>
            </a:r>
          </a:p>
        </p:txBody>
      </p:sp>
      <p:sp>
        <p:nvSpPr>
          <p:cNvPr id="70" name="テキスト ボックス 69">
            <a:extLst>
              <a:ext uri="{FF2B5EF4-FFF2-40B4-BE49-F238E27FC236}">
                <a16:creationId xmlns:a16="http://schemas.microsoft.com/office/drawing/2014/main" id="{276E20F0-719F-CFE8-7597-87938A8F08DA}"/>
              </a:ext>
            </a:extLst>
          </p:cNvPr>
          <p:cNvSpPr txBox="1"/>
          <p:nvPr/>
        </p:nvSpPr>
        <p:spPr>
          <a:xfrm>
            <a:off x="642333" y="3815918"/>
            <a:ext cx="7826023" cy="307777"/>
          </a:xfrm>
          <a:prstGeom prst="rect">
            <a:avLst/>
          </a:prstGeom>
          <a:noFill/>
        </p:spPr>
        <p:txBody>
          <a:bodyPr wrap="square" rtlCol="0">
            <a:spAutoFit/>
          </a:bodyPr>
          <a:lstStyle/>
          <a:p>
            <a:pPr eaLnBrk="1" fontAlgn="auto" hangingPunct="1">
              <a:spcBef>
                <a:spcPts val="0"/>
              </a:spcBef>
              <a:spcAft>
                <a:spcPts val="0"/>
              </a:spcAft>
            </a:pPr>
            <a:r>
              <a:rPr lang="en-US" altLang="ja-JP" sz="1400" b="1" dirty="0">
                <a:solidFill>
                  <a:srgbClr val="545454"/>
                </a:solidFill>
                <a:latin typeface="メイリオ" panose="020B0604030504040204" pitchFamily="50" charset="-128"/>
                <a:ea typeface="メイリオ" panose="020B0604030504040204" pitchFamily="50" charset="-128"/>
              </a:rPr>
              <a:t>A</a:t>
            </a:r>
            <a:r>
              <a:rPr lang="ja-JP" altLang="en-US" sz="1400" b="1" dirty="0">
                <a:solidFill>
                  <a:srgbClr val="545454"/>
                </a:solidFill>
                <a:latin typeface="メイリオ" panose="020B0604030504040204" pitchFamily="50" charset="-128"/>
                <a:ea typeface="メイリオ" panose="020B0604030504040204" pitchFamily="50" charset="-128"/>
              </a:rPr>
              <a:t>さんの場合：通勤時や休憩時など定期的なタイミングでチェック</a:t>
            </a:r>
          </a:p>
        </p:txBody>
      </p:sp>
      <p:sp>
        <p:nvSpPr>
          <p:cNvPr id="71" name="テキスト ボックス 70">
            <a:extLst>
              <a:ext uri="{FF2B5EF4-FFF2-40B4-BE49-F238E27FC236}">
                <a16:creationId xmlns:a16="http://schemas.microsoft.com/office/drawing/2014/main" id="{4E21CA57-F94F-0396-41CA-3D13B512E894}"/>
              </a:ext>
            </a:extLst>
          </p:cNvPr>
          <p:cNvSpPr txBox="1"/>
          <p:nvPr/>
        </p:nvSpPr>
        <p:spPr>
          <a:xfrm>
            <a:off x="629051" y="5857485"/>
            <a:ext cx="5543993" cy="307777"/>
          </a:xfrm>
          <a:prstGeom prst="rect">
            <a:avLst/>
          </a:prstGeom>
          <a:noFill/>
        </p:spPr>
        <p:txBody>
          <a:bodyPr wrap="square" rtlCol="0">
            <a:spAutoFit/>
          </a:bodyPr>
          <a:lstStyle/>
          <a:p>
            <a:pPr eaLnBrk="1" fontAlgn="auto" hangingPunct="1">
              <a:spcBef>
                <a:spcPts val="0"/>
              </a:spcBef>
              <a:spcAft>
                <a:spcPts val="0"/>
              </a:spcAft>
            </a:pPr>
            <a:r>
              <a:rPr lang="en-US" altLang="ja-JP" sz="1400" b="1" dirty="0">
                <a:solidFill>
                  <a:srgbClr val="545454"/>
                </a:solidFill>
                <a:latin typeface="メイリオ" panose="020B0604030504040204" pitchFamily="50" charset="-128"/>
                <a:ea typeface="メイリオ" panose="020B0604030504040204" pitchFamily="50" charset="-128"/>
              </a:rPr>
              <a:t>B</a:t>
            </a:r>
            <a:r>
              <a:rPr lang="ja-JP" altLang="en-US" sz="1400" b="1" dirty="0">
                <a:solidFill>
                  <a:srgbClr val="545454"/>
                </a:solidFill>
                <a:latin typeface="メイリオ" panose="020B0604030504040204" pitchFamily="50" charset="-128"/>
                <a:ea typeface="メイリオ" panose="020B0604030504040204" pitchFamily="50" charset="-128"/>
              </a:rPr>
              <a:t>さんの場合：毎朝定期的にチェック</a:t>
            </a:r>
          </a:p>
        </p:txBody>
      </p:sp>
      <p:sp>
        <p:nvSpPr>
          <p:cNvPr id="72" name="正方形/長方形 71">
            <a:extLst>
              <a:ext uri="{FF2B5EF4-FFF2-40B4-BE49-F238E27FC236}">
                <a16:creationId xmlns:a16="http://schemas.microsoft.com/office/drawing/2014/main" id="{35DFA238-BB75-697D-FA33-4288C938CA49}"/>
              </a:ext>
            </a:extLst>
          </p:cNvPr>
          <p:cNvSpPr/>
          <p:nvPr/>
        </p:nvSpPr>
        <p:spPr>
          <a:xfrm>
            <a:off x="9980642" y="6042968"/>
            <a:ext cx="1885618" cy="230832"/>
          </a:xfrm>
          <a:prstGeom prst="rect">
            <a:avLst/>
          </a:prstGeom>
        </p:spPr>
        <p:txBody>
          <a:bodyPr wrap="square">
            <a:spAutoFit/>
          </a:bodyPr>
          <a:lstStyle/>
          <a:p>
            <a:r>
              <a:rPr lang="ja-JP" altLang="en-US" sz="900" dirty="0">
                <a:solidFill>
                  <a:srgbClr val="000000"/>
                </a:solidFill>
                <a:latin typeface="メイリオ" panose="020B0604030504040204" pitchFamily="50" charset="-128"/>
                <a:ea typeface="メイリオ" panose="020B0604030504040204" pitchFamily="50" charset="-128"/>
              </a:rPr>
              <a:t>出典：</a:t>
            </a:r>
            <a:r>
              <a:rPr lang="en-US" altLang="ja-JP" sz="900" dirty="0">
                <a:solidFill>
                  <a:srgbClr val="000000"/>
                </a:solidFill>
                <a:latin typeface="メイリオ" panose="020B0604030504040204" pitchFamily="50" charset="-128"/>
                <a:ea typeface="メイリオ" panose="020B0604030504040204" pitchFamily="50" charset="-128"/>
              </a:rPr>
              <a:t>LINE</a:t>
            </a:r>
            <a:r>
              <a:rPr lang="ja-JP" altLang="en-US" sz="900" dirty="0">
                <a:solidFill>
                  <a:srgbClr val="000000"/>
                </a:solidFill>
                <a:latin typeface="メイリオ" panose="020B0604030504040204" pitchFamily="50" charset="-128"/>
                <a:ea typeface="メイリオ" panose="020B0604030504040204" pitchFamily="50" charset="-128"/>
              </a:rPr>
              <a:t>ヤフー自社調べ</a:t>
            </a:r>
          </a:p>
        </p:txBody>
      </p:sp>
    </p:spTree>
    <p:extLst>
      <p:ext uri="{BB962C8B-B14F-4D97-AF65-F5344CB8AC3E}">
        <p14:creationId xmlns:p14="http://schemas.microsoft.com/office/powerpoint/2010/main" val="292235417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59C2DEB7-3CE1-5FC3-87FF-5C1F0F59972E}"/>
              </a:ext>
            </a:extLst>
          </p:cNvPr>
          <p:cNvSpPr>
            <a:spLocks noGrp="1"/>
          </p:cNvSpPr>
          <p:nvPr>
            <p:ph type="ctrTitle"/>
          </p:nvPr>
        </p:nvSpPr>
        <p:spPr/>
        <p:txBody>
          <a:bodyPr/>
          <a:lstStyle/>
          <a:p>
            <a:r>
              <a:rPr kumimoji="1" lang="ja-JP" altLang="en-US" dirty="0"/>
              <a:t>メディア特性を活かした広告メニュー</a:t>
            </a:r>
          </a:p>
        </p:txBody>
      </p:sp>
      <p:sp>
        <p:nvSpPr>
          <p:cNvPr id="3" name="テキスト プレースホルダー 2">
            <a:extLst>
              <a:ext uri="{FF2B5EF4-FFF2-40B4-BE49-F238E27FC236}">
                <a16:creationId xmlns:a16="http://schemas.microsoft.com/office/drawing/2014/main" id="{E9B23D93-A449-29E2-9915-DC730D6D8DAD}"/>
              </a:ext>
            </a:extLst>
          </p:cNvPr>
          <p:cNvSpPr>
            <a:spLocks noGrp="1"/>
          </p:cNvSpPr>
          <p:nvPr>
            <p:ph type="body" sz="quarter" idx="10"/>
          </p:nvPr>
        </p:nvSpPr>
        <p:spPr/>
        <p:txBody>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1" lang="en-US" altLang="ja-JP" sz="18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3</a:t>
            </a:r>
            <a:r>
              <a:rPr kumimoji="1" lang="ja-JP" altLang="en-US" sz="18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つのメディア特性に即したマーケティング価値を実現するべく</a:t>
            </a:r>
            <a:endParaRPr kumimoji="1" lang="en-US" altLang="ja-JP" sz="18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50000"/>
              </a:lnSpc>
              <a:spcBef>
                <a:spcPts val="0"/>
              </a:spcBef>
              <a:spcAft>
                <a:spcPts val="0"/>
              </a:spcAft>
              <a:buClrTx/>
              <a:buSzTx/>
              <a:buFontTx/>
              <a:buNone/>
              <a:tabLst/>
              <a:defRPr/>
            </a:pPr>
            <a:r>
              <a:rPr kumimoji="1" lang="ja-JP" altLang="en-US" sz="18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メディアの利用体験に沿ったブランディング向け新広告メニューをリリース</a:t>
            </a:r>
            <a:endParaRPr kumimoji="1" lang="en-US" altLang="ja-JP" sz="18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endParaRPr>
          </a:p>
          <a:p>
            <a:endParaRPr kumimoji="1" lang="ja-JP" altLang="en-US" dirty="0"/>
          </a:p>
        </p:txBody>
      </p:sp>
      <p:sp>
        <p:nvSpPr>
          <p:cNvPr id="25" name="正方形/長方形 24">
            <a:extLst>
              <a:ext uri="{FF2B5EF4-FFF2-40B4-BE49-F238E27FC236}">
                <a16:creationId xmlns:a16="http://schemas.microsoft.com/office/drawing/2014/main" id="{E4ADA8DB-ED54-BD11-26CC-F528ECDD674D}"/>
              </a:ext>
            </a:extLst>
          </p:cNvPr>
          <p:cNvSpPr/>
          <p:nvPr/>
        </p:nvSpPr>
        <p:spPr>
          <a:xfrm>
            <a:off x="802574" y="2130594"/>
            <a:ext cx="7156450" cy="4089400"/>
          </a:xfrm>
          <a:prstGeom prst="rect">
            <a:avLst/>
          </a:prstGeom>
          <a:solidFill>
            <a:srgbClr val="F5F5F5"/>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endParaRPr>
          </a:p>
        </p:txBody>
      </p:sp>
      <p:sp>
        <p:nvSpPr>
          <p:cNvPr id="26" name="片側の 2 つの角を丸めた四角形 25">
            <a:extLst>
              <a:ext uri="{FF2B5EF4-FFF2-40B4-BE49-F238E27FC236}">
                <a16:creationId xmlns:a16="http://schemas.microsoft.com/office/drawing/2014/main" id="{F6023D00-AC8F-41C1-0D31-50341A5F7282}"/>
              </a:ext>
            </a:extLst>
          </p:cNvPr>
          <p:cNvSpPr/>
          <p:nvPr/>
        </p:nvSpPr>
        <p:spPr>
          <a:xfrm>
            <a:off x="1722441" y="3405070"/>
            <a:ext cx="1945699" cy="1092839"/>
          </a:xfrm>
          <a:prstGeom prst="round2SameRect">
            <a:avLst>
              <a:gd name="adj1" fmla="val 0"/>
              <a:gd name="adj2" fmla="val 0"/>
            </a:avLst>
          </a:prstGeom>
          <a:solidFill>
            <a:srgbClr val="F5F5F5"/>
          </a:solidFill>
          <a:ln w="25400" cap="flat" cmpd="sng" algn="ctr">
            <a:noFill/>
            <a:prstDash val="solid"/>
          </a:ln>
          <a:effectLst>
            <a:outerShdw blurRad="38100" dist="25400" dir="2700000" algn="tl" rotWithShape="0">
              <a:prstClr val="black">
                <a:alpha val="40000"/>
              </a:prstClr>
            </a:outerShdw>
          </a:effectLst>
        </p:spPr>
        <p:txBody>
          <a:bodyPr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b="1" i="0" u="none" strike="noStrike" kern="0" cap="none" spc="0" normalizeH="0" baseline="0" noProof="0" dirty="0">
                <a:ln>
                  <a:noFill/>
                </a:ln>
                <a:solidFill>
                  <a:srgbClr val="545454"/>
                </a:solidFill>
                <a:effectLst/>
                <a:uLnTx/>
                <a:uFillTx/>
                <a:latin typeface="メイリオ"/>
                <a:ea typeface="メイリオ"/>
              </a:rPr>
              <a:t>最大規模</a:t>
            </a:r>
            <a:endParaRPr kumimoji="0" lang="en-US" altLang="ja-JP" sz="1600" b="1" i="0" u="none" strike="noStrike" kern="0" cap="none" spc="0" normalizeH="0" baseline="0" noProof="0" dirty="0">
              <a:ln>
                <a:noFill/>
              </a:ln>
              <a:solidFill>
                <a:srgbClr val="545454"/>
              </a:solidFill>
              <a:effectLst/>
              <a:uLnTx/>
              <a:uFillTx/>
              <a:latin typeface="メイリオ"/>
              <a:ea typeface="メイリオ"/>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b="1" i="0" u="none" strike="noStrike" kern="0" cap="none" spc="0" normalizeH="0" baseline="0" noProof="0" dirty="0">
                <a:ln>
                  <a:noFill/>
                </a:ln>
                <a:solidFill>
                  <a:srgbClr val="545454"/>
                </a:solidFill>
                <a:effectLst/>
                <a:uLnTx/>
                <a:uFillTx/>
                <a:latin typeface="メイリオ"/>
                <a:ea typeface="メイリオ"/>
              </a:rPr>
              <a:t>ニュースメディア</a:t>
            </a:r>
          </a:p>
        </p:txBody>
      </p:sp>
      <p:sp>
        <p:nvSpPr>
          <p:cNvPr id="27" name="片側の 2 つの角を丸めた四角形 25">
            <a:extLst>
              <a:ext uri="{FF2B5EF4-FFF2-40B4-BE49-F238E27FC236}">
                <a16:creationId xmlns:a16="http://schemas.microsoft.com/office/drawing/2014/main" id="{39757173-99C0-FC2A-9B94-C3E5DE3998FC}"/>
              </a:ext>
            </a:extLst>
          </p:cNvPr>
          <p:cNvSpPr/>
          <p:nvPr/>
        </p:nvSpPr>
        <p:spPr>
          <a:xfrm>
            <a:off x="3796875" y="3405071"/>
            <a:ext cx="1943893" cy="1092837"/>
          </a:xfrm>
          <a:prstGeom prst="round2SameRect">
            <a:avLst>
              <a:gd name="adj1" fmla="val 0"/>
              <a:gd name="adj2" fmla="val 0"/>
            </a:avLst>
          </a:prstGeom>
          <a:solidFill>
            <a:srgbClr val="F5F5F5"/>
          </a:solidFill>
          <a:ln w="25400" cap="flat" cmpd="sng" algn="ctr">
            <a:noFill/>
            <a:prstDash val="solid"/>
          </a:ln>
          <a:effectLst>
            <a:outerShdw blurRad="38100" dist="25400" dir="2700000" algn="tl" rotWithShape="0">
              <a:prstClr val="black">
                <a:alpha val="40000"/>
              </a:prstClr>
            </a:outerShdw>
          </a:effectLst>
        </p:spPr>
        <p:txBody>
          <a:bodyPr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b="1" i="0" u="none" strike="noStrike" kern="0" cap="none" spc="0" normalizeH="0" baseline="0" noProof="0" dirty="0">
                <a:ln>
                  <a:noFill/>
                </a:ln>
                <a:solidFill>
                  <a:srgbClr val="545454"/>
                </a:solidFill>
                <a:effectLst/>
                <a:uLnTx/>
                <a:uFillTx/>
                <a:latin typeface="メイリオ"/>
                <a:ea typeface="メイリオ"/>
              </a:rPr>
              <a:t>世の中ゴト確認</a:t>
            </a:r>
            <a:endParaRPr kumimoji="0" lang="en-US" altLang="ja-JP" sz="1600" b="1" i="0" u="none" strike="noStrike" kern="0" cap="none" spc="0" normalizeH="0" baseline="0" noProof="0" dirty="0">
              <a:ln>
                <a:noFill/>
              </a:ln>
              <a:solidFill>
                <a:srgbClr val="545454"/>
              </a:solidFill>
              <a:effectLst/>
              <a:uLnTx/>
              <a:uFillTx/>
              <a:latin typeface="メイリオ"/>
              <a:ea typeface="メイリオ"/>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b="1" i="0" u="none" strike="noStrike" kern="0" cap="none" spc="0" normalizeH="0" baseline="0" noProof="0" dirty="0">
                <a:ln>
                  <a:noFill/>
                </a:ln>
                <a:solidFill>
                  <a:srgbClr val="545454"/>
                </a:solidFill>
                <a:effectLst/>
                <a:uLnTx/>
                <a:uFillTx/>
                <a:latin typeface="メイリオ"/>
                <a:ea typeface="メイリオ"/>
              </a:rPr>
              <a:t>メディア</a:t>
            </a:r>
            <a:endParaRPr kumimoji="0" lang="en-US" altLang="ja-JP" sz="1600" b="1" i="0" u="none" strike="noStrike" kern="0" cap="none" spc="0" normalizeH="0" baseline="0" noProof="0" dirty="0">
              <a:ln>
                <a:noFill/>
              </a:ln>
              <a:solidFill>
                <a:srgbClr val="545454"/>
              </a:solidFill>
              <a:effectLst/>
              <a:uLnTx/>
              <a:uFillTx/>
              <a:latin typeface="メイリオ"/>
              <a:ea typeface="メイリオ"/>
            </a:endParaRPr>
          </a:p>
        </p:txBody>
      </p:sp>
      <p:sp>
        <p:nvSpPr>
          <p:cNvPr id="28" name="片側の 2 つの角を丸めた四角形 25">
            <a:extLst>
              <a:ext uri="{FF2B5EF4-FFF2-40B4-BE49-F238E27FC236}">
                <a16:creationId xmlns:a16="http://schemas.microsoft.com/office/drawing/2014/main" id="{2B84113E-7982-692E-5FCB-1167542446CF}"/>
              </a:ext>
            </a:extLst>
          </p:cNvPr>
          <p:cNvSpPr/>
          <p:nvPr/>
        </p:nvSpPr>
        <p:spPr>
          <a:xfrm>
            <a:off x="5862730" y="3398722"/>
            <a:ext cx="1943893" cy="1108128"/>
          </a:xfrm>
          <a:prstGeom prst="round2SameRect">
            <a:avLst>
              <a:gd name="adj1" fmla="val 0"/>
              <a:gd name="adj2" fmla="val 0"/>
            </a:avLst>
          </a:prstGeom>
          <a:solidFill>
            <a:srgbClr val="F5F5F5"/>
          </a:solidFill>
          <a:ln w="25400" cap="flat" cmpd="sng" algn="ctr">
            <a:noFill/>
            <a:prstDash val="solid"/>
          </a:ln>
          <a:effectLst>
            <a:outerShdw blurRad="38100" dist="25400" dir="2700000" algn="tl" rotWithShape="0">
              <a:prstClr val="black">
                <a:alpha val="40000"/>
              </a:prstClr>
            </a:outerShdw>
          </a:effectLst>
        </p:spPr>
        <p:txBody>
          <a:bodyPr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b="1" i="0" u="none" strike="noStrike" kern="0" cap="none" spc="0" normalizeH="0" baseline="0" noProof="0" dirty="0">
                <a:ln>
                  <a:noFill/>
                </a:ln>
                <a:solidFill>
                  <a:srgbClr val="545454"/>
                </a:solidFill>
                <a:effectLst/>
                <a:uLnTx/>
                <a:uFillTx/>
                <a:latin typeface="メイリオ"/>
                <a:ea typeface="メイリオ"/>
              </a:rPr>
              <a:t>能動的習慣接触</a:t>
            </a:r>
            <a:endParaRPr kumimoji="0" lang="en-US" altLang="ja-JP" sz="1600" b="1" i="0" u="none" strike="noStrike" kern="0" cap="none" spc="0" normalizeH="0" baseline="0" noProof="0" dirty="0">
              <a:ln>
                <a:noFill/>
              </a:ln>
              <a:solidFill>
                <a:srgbClr val="545454"/>
              </a:solidFill>
              <a:effectLst/>
              <a:uLnTx/>
              <a:uFillTx/>
              <a:latin typeface="メイリオ"/>
              <a:ea typeface="メイリオ"/>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b="1" i="0" u="none" strike="noStrike" kern="0" cap="none" spc="0" normalizeH="0" baseline="0" noProof="0" dirty="0">
                <a:ln>
                  <a:noFill/>
                </a:ln>
                <a:solidFill>
                  <a:srgbClr val="545454"/>
                </a:solidFill>
                <a:effectLst/>
                <a:uLnTx/>
                <a:uFillTx/>
                <a:latin typeface="メイリオ"/>
                <a:ea typeface="メイリオ"/>
              </a:rPr>
              <a:t>メディア</a:t>
            </a:r>
            <a:endParaRPr kumimoji="0" lang="en-US" altLang="ja-JP" sz="1600" b="1" i="0" u="none" strike="noStrike" kern="0" cap="none" spc="0" normalizeH="0" baseline="0" noProof="0" dirty="0">
              <a:ln>
                <a:noFill/>
              </a:ln>
              <a:solidFill>
                <a:srgbClr val="545454"/>
              </a:solidFill>
              <a:effectLst/>
              <a:uLnTx/>
              <a:uFillTx/>
              <a:latin typeface="メイリオ"/>
              <a:ea typeface="メイリオ"/>
            </a:endParaRPr>
          </a:p>
        </p:txBody>
      </p:sp>
      <p:sp>
        <p:nvSpPr>
          <p:cNvPr id="29" name="矢印: 下 28">
            <a:extLst>
              <a:ext uri="{FF2B5EF4-FFF2-40B4-BE49-F238E27FC236}">
                <a16:creationId xmlns:a16="http://schemas.microsoft.com/office/drawing/2014/main" id="{3DAFDD17-6A3E-3ACB-6D03-3DF6B87D39B3}"/>
              </a:ext>
            </a:extLst>
          </p:cNvPr>
          <p:cNvSpPr/>
          <p:nvPr/>
        </p:nvSpPr>
        <p:spPr>
          <a:xfrm>
            <a:off x="2461155" y="4559255"/>
            <a:ext cx="468270" cy="319441"/>
          </a:xfrm>
          <a:prstGeom prst="downArrow">
            <a:avLst/>
          </a:prstGeom>
          <a:solidFill>
            <a:srgbClr val="545454"/>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endParaRPr>
          </a:p>
        </p:txBody>
      </p:sp>
      <p:pic>
        <p:nvPicPr>
          <p:cNvPr id="30" name="図 29" descr="ロゴ&#10;&#10;自動的に生成された説明">
            <a:extLst>
              <a:ext uri="{FF2B5EF4-FFF2-40B4-BE49-F238E27FC236}">
                <a16:creationId xmlns:a16="http://schemas.microsoft.com/office/drawing/2014/main" id="{8EAB6792-B954-2EA9-1A49-DF9E8A9DAFC8}"/>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840542" y="2185468"/>
            <a:ext cx="2265558" cy="713651"/>
          </a:xfrm>
          <a:prstGeom prst="rect">
            <a:avLst/>
          </a:prstGeom>
        </p:spPr>
      </p:pic>
      <p:sp>
        <p:nvSpPr>
          <p:cNvPr id="31" name="テキスト ボックス 30">
            <a:extLst>
              <a:ext uri="{FF2B5EF4-FFF2-40B4-BE49-F238E27FC236}">
                <a16:creationId xmlns:a16="http://schemas.microsoft.com/office/drawing/2014/main" id="{56DD403D-E0F4-D7F9-7F41-1F9862B484D0}"/>
              </a:ext>
            </a:extLst>
          </p:cNvPr>
          <p:cNvSpPr txBox="1"/>
          <p:nvPr/>
        </p:nvSpPr>
        <p:spPr>
          <a:xfrm>
            <a:off x="4083061" y="2406050"/>
            <a:ext cx="3672800" cy="338554"/>
          </a:xfrm>
          <a:prstGeom prst="rect">
            <a:avLst/>
          </a:prstGeom>
          <a:noFill/>
        </p:spPr>
        <p:txBody>
          <a:bodyPr wrap="none" rtlCol="0">
            <a:spAutoFit/>
          </a:bodyPr>
          <a:lstStyle/>
          <a:p>
            <a:pPr eaLnBrk="1" fontAlgn="auto" hangingPunct="1">
              <a:spcBef>
                <a:spcPts val="0"/>
              </a:spcBef>
              <a:spcAft>
                <a:spcPts val="0"/>
              </a:spcAft>
            </a:pPr>
            <a:r>
              <a:rPr lang="ja-JP" altLang="en-US" sz="1600" b="1" dirty="0">
                <a:solidFill>
                  <a:srgbClr val="545454"/>
                </a:solidFill>
                <a:latin typeface="Calibri" panose="020F0502020204030204"/>
                <a:ea typeface="メイリオ" panose="020B0604030504040204" pitchFamily="50" charset="-128"/>
              </a:rPr>
              <a:t>＝　国内最大規模のニュースメディア</a:t>
            </a:r>
          </a:p>
        </p:txBody>
      </p:sp>
      <p:cxnSp>
        <p:nvCxnSpPr>
          <p:cNvPr id="32" name="直線コネクタ 31">
            <a:extLst>
              <a:ext uri="{FF2B5EF4-FFF2-40B4-BE49-F238E27FC236}">
                <a16:creationId xmlns:a16="http://schemas.microsoft.com/office/drawing/2014/main" id="{EF1A352C-B211-5FD4-881B-EA89E19399E2}"/>
              </a:ext>
            </a:extLst>
          </p:cNvPr>
          <p:cNvCxnSpPr/>
          <p:nvPr/>
        </p:nvCxnSpPr>
        <p:spPr>
          <a:xfrm>
            <a:off x="4750191" y="2968948"/>
            <a:ext cx="2601" cy="436123"/>
          </a:xfrm>
          <a:prstGeom prst="line">
            <a:avLst/>
          </a:prstGeom>
          <a:noFill/>
          <a:ln w="38100" cap="flat" cmpd="sng" algn="ctr">
            <a:solidFill>
              <a:srgbClr val="C9002C"/>
            </a:solidFill>
            <a:prstDash val="solid"/>
          </a:ln>
          <a:effectLst/>
        </p:spPr>
      </p:cxnSp>
      <p:cxnSp>
        <p:nvCxnSpPr>
          <p:cNvPr id="33" name="直線コネクタ 32">
            <a:extLst>
              <a:ext uri="{FF2B5EF4-FFF2-40B4-BE49-F238E27FC236}">
                <a16:creationId xmlns:a16="http://schemas.microsoft.com/office/drawing/2014/main" id="{522C2BF8-1261-5877-1EA7-0E20484255F5}"/>
              </a:ext>
            </a:extLst>
          </p:cNvPr>
          <p:cNvCxnSpPr>
            <a:cxnSpLocks/>
          </p:cNvCxnSpPr>
          <p:nvPr/>
        </p:nvCxnSpPr>
        <p:spPr>
          <a:xfrm>
            <a:off x="2695290" y="3184002"/>
            <a:ext cx="4139386" cy="0"/>
          </a:xfrm>
          <a:prstGeom prst="line">
            <a:avLst/>
          </a:prstGeom>
          <a:noFill/>
          <a:ln w="38100" cap="flat" cmpd="sng" algn="ctr">
            <a:solidFill>
              <a:srgbClr val="C9002C"/>
            </a:solidFill>
            <a:prstDash val="solid"/>
          </a:ln>
          <a:effectLst/>
        </p:spPr>
      </p:cxnSp>
      <p:cxnSp>
        <p:nvCxnSpPr>
          <p:cNvPr id="34" name="直線コネクタ 33">
            <a:extLst>
              <a:ext uri="{FF2B5EF4-FFF2-40B4-BE49-F238E27FC236}">
                <a16:creationId xmlns:a16="http://schemas.microsoft.com/office/drawing/2014/main" id="{068F7DC2-A3DD-2EE7-F998-42437D4F5F9F}"/>
              </a:ext>
            </a:extLst>
          </p:cNvPr>
          <p:cNvCxnSpPr>
            <a:cxnSpLocks/>
          </p:cNvCxnSpPr>
          <p:nvPr/>
        </p:nvCxnSpPr>
        <p:spPr>
          <a:xfrm>
            <a:off x="2714074" y="3184002"/>
            <a:ext cx="0" cy="209070"/>
          </a:xfrm>
          <a:prstGeom prst="line">
            <a:avLst/>
          </a:prstGeom>
          <a:noFill/>
          <a:ln w="38100" cap="flat" cmpd="sng" algn="ctr">
            <a:solidFill>
              <a:srgbClr val="C9002C"/>
            </a:solidFill>
            <a:prstDash val="solid"/>
          </a:ln>
          <a:effectLst/>
        </p:spPr>
      </p:cxnSp>
      <p:cxnSp>
        <p:nvCxnSpPr>
          <p:cNvPr id="35" name="直線コネクタ 34">
            <a:extLst>
              <a:ext uri="{FF2B5EF4-FFF2-40B4-BE49-F238E27FC236}">
                <a16:creationId xmlns:a16="http://schemas.microsoft.com/office/drawing/2014/main" id="{BA911E21-11CE-4755-9999-701AA1A3D18C}"/>
              </a:ext>
            </a:extLst>
          </p:cNvPr>
          <p:cNvCxnSpPr>
            <a:cxnSpLocks/>
          </p:cNvCxnSpPr>
          <p:nvPr/>
        </p:nvCxnSpPr>
        <p:spPr>
          <a:xfrm>
            <a:off x="6816023" y="3177652"/>
            <a:ext cx="0" cy="209070"/>
          </a:xfrm>
          <a:prstGeom prst="line">
            <a:avLst/>
          </a:prstGeom>
          <a:noFill/>
          <a:ln w="38100" cap="flat" cmpd="sng" algn="ctr">
            <a:solidFill>
              <a:srgbClr val="C9002C"/>
            </a:solidFill>
            <a:prstDash val="solid"/>
          </a:ln>
          <a:effectLst/>
        </p:spPr>
      </p:cxnSp>
      <p:sp>
        <p:nvSpPr>
          <p:cNvPr id="36" name="片側の 2 つの角を丸めた四角形 25">
            <a:extLst>
              <a:ext uri="{FF2B5EF4-FFF2-40B4-BE49-F238E27FC236}">
                <a16:creationId xmlns:a16="http://schemas.microsoft.com/office/drawing/2014/main" id="{254DF2D2-DBF0-3E38-E209-368181D9A824}"/>
              </a:ext>
            </a:extLst>
          </p:cNvPr>
          <p:cNvSpPr/>
          <p:nvPr/>
        </p:nvSpPr>
        <p:spPr>
          <a:xfrm>
            <a:off x="1722441" y="4946249"/>
            <a:ext cx="1945699" cy="1119632"/>
          </a:xfrm>
          <a:prstGeom prst="round2SameRect">
            <a:avLst>
              <a:gd name="adj1" fmla="val 0"/>
              <a:gd name="adj2" fmla="val 0"/>
            </a:avLst>
          </a:prstGeom>
          <a:solidFill>
            <a:srgbClr val="00569B">
              <a:lumMod val="20000"/>
              <a:lumOff val="80000"/>
            </a:srgbClr>
          </a:solidFill>
          <a:ln w="25400" cap="flat" cmpd="sng" algn="ctr">
            <a:noFill/>
            <a:prstDash val="solid"/>
          </a:ln>
          <a:effectLst>
            <a:outerShdw blurRad="38100" dist="25400" dir="2700000" algn="tl" rotWithShape="0">
              <a:prstClr val="black">
                <a:alpha val="40000"/>
              </a:prstClr>
            </a:outerShdw>
          </a:effectLst>
        </p:spPr>
        <p:txBody>
          <a:bodyPr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b="1" i="0" u="none" strike="noStrike" kern="0" cap="none" spc="0" normalizeH="0" baseline="0" noProof="0" dirty="0">
                <a:ln>
                  <a:noFill/>
                </a:ln>
                <a:solidFill>
                  <a:srgbClr val="0070C0"/>
                </a:solidFill>
                <a:effectLst/>
                <a:uLnTx/>
                <a:uFillTx/>
                <a:latin typeface="メイリオ"/>
                <a:ea typeface="メイリオ"/>
              </a:rPr>
              <a:t>リーチ最大化</a:t>
            </a:r>
            <a:endParaRPr kumimoji="0" lang="en-US" altLang="ja-JP" sz="1600" b="1" i="0" u="none" strike="noStrike" kern="0" cap="none" spc="0" normalizeH="0" baseline="0" noProof="0" dirty="0">
              <a:ln>
                <a:noFill/>
              </a:ln>
              <a:solidFill>
                <a:srgbClr val="0070C0"/>
              </a:solidFill>
              <a:effectLst/>
              <a:uLnTx/>
              <a:uFillTx/>
              <a:latin typeface="メイリオ"/>
              <a:ea typeface="メイリオ"/>
            </a:endParaRPr>
          </a:p>
        </p:txBody>
      </p:sp>
      <p:sp>
        <p:nvSpPr>
          <p:cNvPr id="37" name="片側の 2 つの角を丸めた四角形 25">
            <a:extLst>
              <a:ext uri="{FF2B5EF4-FFF2-40B4-BE49-F238E27FC236}">
                <a16:creationId xmlns:a16="http://schemas.microsoft.com/office/drawing/2014/main" id="{7F1E8117-0FBC-35FC-16A1-F0A92286E7E3}"/>
              </a:ext>
            </a:extLst>
          </p:cNvPr>
          <p:cNvSpPr/>
          <p:nvPr/>
        </p:nvSpPr>
        <p:spPr>
          <a:xfrm>
            <a:off x="3796875" y="4952597"/>
            <a:ext cx="1943893" cy="1113283"/>
          </a:xfrm>
          <a:prstGeom prst="round2SameRect">
            <a:avLst>
              <a:gd name="adj1" fmla="val 0"/>
              <a:gd name="adj2" fmla="val 0"/>
            </a:avLst>
          </a:prstGeom>
          <a:solidFill>
            <a:srgbClr val="00569B">
              <a:lumMod val="20000"/>
              <a:lumOff val="80000"/>
            </a:srgbClr>
          </a:solidFill>
          <a:ln w="25400" cap="flat" cmpd="sng" algn="ctr">
            <a:noFill/>
            <a:prstDash val="solid"/>
          </a:ln>
          <a:effectLst>
            <a:outerShdw blurRad="38100" dist="25400" dir="2700000" algn="tl" rotWithShape="0">
              <a:prstClr val="black">
                <a:alpha val="40000"/>
              </a:prstClr>
            </a:outerShdw>
          </a:effectLst>
        </p:spPr>
        <p:txBody>
          <a:bodyPr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b="1" i="0" u="none" strike="noStrike" kern="0" cap="none" spc="0" normalizeH="0" baseline="0" noProof="0" dirty="0">
                <a:ln>
                  <a:noFill/>
                </a:ln>
                <a:solidFill>
                  <a:srgbClr val="0070C0"/>
                </a:solidFill>
                <a:effectLst/>
                <a:uLnTx/>
                <a:uFillTx/>
                <a:latin typeface="メイリオ"/>
                <a:ea typeface="メイリオ"/>
              </a:rPr>
              <a:t>潜在関心層への</a:t>
            </a:r>
            <a:endParaRPr kumimoji="0" lang="en-US" altLang="ja-JP" sz="1600" b="1" i="0" u="none" strike="noStrike" kern="0" cap="none" spc="0" normalizeH="0" baseline="0" noProof="0" dirty="0">
              <a:ln>
                <a:noFill/>
              </a:ln>
              <a:solidFill>
                <a:srgbClr val="0070C0"/>
              </a:solidFill>
              <a:effectLst/>
              <a:uLnTx/>
              <a:uFillTx/>
              <a:latin typeface="メイリオ"/>
              <a:ea typeface="メイリオ"/>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b="1" i="0" u="none" strike="noStrike" kern="0" cap="none" spc="0" normalizeH="0" baseline="0" noProof="0" dirty="0">
                <a:ln>
                  <a:noFill/>
                </a:ln>
                <a:solidFill>
                  <a:srgbClr val="0070C0"/>
                </a:solidFill>
                <a:effectLst/>
                <a:uLnTx/>
                <a:uFillTx/>
                <a:latin typeface="メイリオ"/>
                <a:ea typeface="メイリオ"/>
              </a:rPr>
              <a:t>アプローチ</a:t>
            </a:r>
            <a:endParaRPr kumimoji="0" lang="en-US" altLang="ja-JP" sz="1600" b="1" i="0" u="none" strike="noStrike" kern="0" cap="none" spc="0" normalizeH="0" baseline="0" noProof="0" dirty="0">
              <a:ln>
                <a:noFill/>
              </a:ln>
              <a:solidFill>
                <a:srgbClr val="0070C0"/>
              </a:solidFill>
              <a:effectLst/>
              <a:uLnTx/>
              <a:uFillTx/>
              <a:latin typeface="メイリオ"/>
              <a:ea typeface="メイリオ"/>
            </a:endParaRPr>
          </a:p>
        </p:txBody>
      </p:sp>
      <p:sp>
        <p:nvSpPr>
          <p:cNvPr id="38" name="片側の 2 つの角を丸めた四角形 25">
            <a:extLst>
              <a:ext uri="{FF2B5EF4-FFF2-40B4-BE49-F238E27FC236}">
                <a16:creationId xmlns:a16="http://schemas.microsoft.com/office/drawing/2014/main" id="{59ACBE08-C8CE-1A30-C2A4-4C311B4C417D}"/>
              </a:ext>
            </a:extLst>
          </p:cNvPr>
          <p:cNvSpPr/>
          <p:nvPr/>
        </p:nvSpPr>
        <p:spPr>
          <a:xfrm>
            <a:off x="5890633" y="4946248"/>
            <a:ext cx="1943893" cy="1119631"/>
          </a:xfrm>
          <a:prstGeom prst="round2SameRect">
            <a:avLst>
              <a:gd name="adj1" fmla="val 0"/>
              <a:gd name="adj2" fmla="val 0"/>
            </a:avLst>
          </a:prstGeom>
          <a:solidFill>
            <a:srgbClr val="00569B">
              <a:lumMod val="20000"/>
              <a:lumOff val="80000"/>
            </a:srgbClr>
          </a:solidFill>
          <a:ln w="25400" cap="flat" cmpd="sng" algn="ctr">
            <a:noFill/>
            <a:prstDash val="solid"/>
          </a:ln>
          <a:effectLst>
            <a:outerShdw blurRad="38100" dist="25400" dir="2700000" algn="tl" rotWithShape="0">
              <a:prstClr val="black">
                <a:alpha val="40000"/>
              </a:prstClr>
            </a:outerShdw>
          </a:effectLst>
        </p:spPr>
        <p:txBody>
          <a:bodyPr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b="1" i="0" u="none" strike="noStrike" kern="0" cap="none" spc="0" normalizeH="0" baseline="0" noProof="0" dirty="0">
                <a:ln>
                  <a:noFill/>
                </a:ln>
                <a:solidFill>
                  <a:srgbClr val="0070C0"/>
                </a:solidFill>
                <a:effectLst/>
                <a:uLnTx/>
                <a:uFillTx/>
                <a:latin typeface="メイリオ"/>
                <a:ea typeface="メイリオ"/>
              </a:rPr>
              <a:t>刷り込み効果</a:t>
            </a:r>
            <a:endParaRPr kumimoji="0" lang="en-US" altLang="ja-JP" sz="1600" b="1" i="0" u="none" strike="noStrike" kern="0" cap="none" spc="0" normalizeH="0" baseline="0" noProof="0" dirty="0">
              <a:ln>
                <a:noFill/>
              </a:ln>
              <a:solidFill>
                <a:srgbClr val="0070C0"/>
              </a:solidFill>
              <a:effectLst/>
              <a:uLnTx/>
              <a:uFillTx/>
              <a:latin typeface="メイリオ"/>
              <a:ea typeface="メイリオ"/>
            </a:endParaRPr>
          </a:p>
        </p:txBody>
      </p:sp>
      <p:sp>
        <p:nvSpPr>
          <p:cNvPr id="39" name="正方形/長方形 38">
            <a:extLst>
              <a:ext uri="{FF2B5EF4-FFF2-40B4-BE49-F238E27FC236}">
                <a16:creationId xmlns:a16="http://schemas.microsoft.com/office/drawing/2014/main" id="{64531B55-84E1-B951-80DC-58F46E36DA56}"/>
              </a:ext>
            </a:extLst>
          </p:cNvPr>
          <p:cNvSpPr/>
          <p:nvPr/>
        </p:nvSpPr>
        <p:spPr>
          <a:xfrm>
            <a:off x="909753" y="3405071"/>
            <a:ext cx="610370" cy="1092839"/>
          </a:xfrm>
          <a:prstGeom prst="rect">
            <a:avLst/>
          </a:prstGeom>
          <a:solidFill>
            <a:srgbClr val="545454"/>
          </a:solidFill>
          <a:ln w="9525" cap="flat" cmpd="sng" algn="ctr">
            <a:noFill/>
            <a:prstDash val="solid"/>
          </a:ln>
          <a:effectLst/>
        </p:spPr>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00" b="1" i="0" u="none" strike="noStrike" kern="0" cap="none" spc="0" normalizeH="0" baseline="0" noProof="0" dirty="0">
                <a:ln>
                  <a:noFill/>
                </a:ln>
                <a:solidFill>
                  <a:srgbClr val="F5F5F5"/>
                </a:solidFill>
                <a:effectLst/>
                <a:uLnTx/>
                <a:uFillTx/>
                <a:latin typeface="Calibri" panose="020F0502020204030204"/>
                <a:ea typeface="メイリオ" panose="020B0604030504040204" pitchFamily="50" charset="-128"/>
                <a:cs typeface="+mn-cs"/>
              </a:rPr>
              <a:t>メディア特性</a:t>
            </a:r>
          </a:p>
        </p:txBody>
      </p:sp>
      <p:sp>
        <p:nvSpPr>
          <p:cNvPr id="40" name="正方形/長方形 39">
            <a:extLst>
              <a:ext uri="{FF2B5EF4-FFF2-40B4-BE49-F238E27FC236}">
                <a16:creationId xmlns:a16="http://schemas.microsoft.com/office/drawing/2014/main" id="{73174921-D898-D9D5-F27B-13CB270AF05F}"/>
              </a:ext>
            </a:extLst>
          </p:cNvPr>
          <p:cNvSpPr/>
          <p:nvPr/>
        </p:nvSpPr>
        <p:spPr>
          <a:xfrm>
            <a:off x="909753" y="4973042"/>
            <a:ext cx="610370" cy="1092839"/>
          </a:xfrm>
          <a:prstGeom prst="rect">
            <a:avLst/>
          </a:prstGeom>
          <a:solidFill>
            <a:srgbClr val="C9002C"/>
          </a:solidFill>
          <a:ln w="9525" cap="flat" cmpd="sng" algn="ctr">
            <a:noFill/>
            <a:prstDash val="solid"/>
          </a:ln>
          <a:effectLst/>
        </p:spPr>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00" b="1" i="0" u="none" strike="noStrike" kern="0" cap="none" spc="0" normalizeH="0" baseline="0" noProof="0" dirty="0">
                <a:ln>
                  <a:noFill/>
                </a:ln>
                <a:solidFill>
                  <a:srgbClr val="F5F5F5"/>
                </a:solidFill>
                <a:effectLst/>
                <a:uLnTx/>
                <a:uFillTx/>
                <a:latin typeface="Calibri" panose="020F0502020204030204"/>
                <a:ea typeface="メイリオ" panose="020B0604030504040204" pitchFamily="50" charset="-128"/>
                <a:cs typeface="+mn-cs"/>
              </a:rPr>
              <a:t>広告的価値</a:t>
            </a:r>
          </a:p>
        </p:txBody>
      </p:sp>
      <p:sp>
        <p:nvSpPr>
          <p:cNvPr id="41" name="矢印: 下 40">
            <a:extLst>
              <a:ext uri="{FF2B5EF4-FFF2-40B4-BE49-F238E27FC236}">
                <a16:creationId xmlns:a16="http://schemas.microsoft.com/office/drawing/2014/main" id="{6B2E2AE2-8A2E-01D0-3208-B01EF574D3DE}"/>
              </a:ext>
            </a:extLst>
          </p:cNvPr>
          <p:cNvSpPr/>
          <p:nvPr/>
        </p:nvSpPr>
        <p:spPr>
          <a:xfrm>
            <a:off x="4516056" y="4559255"/>
            <a:ext cx="468270" cy="319441"/>
          </a:xfrm>
          <a:prstGeom prst="downArrow">
            <a:avLst/>
          </a:prstGeom>
          <a:solidFill>
            <a:srgbClr val="545454"/>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endParaRPr>
          </a:p>
        </p:txBody>
      </p:sp>
      <p:sp>
        <p:nvSpPr>
          <p:cNvPr id="42" name="矢印: 下 41">
            <a:extLst>
              <a:ext uri="{FF2B5EF4-FFF2-40B4-BE49-F238E27FC236}">
                <a16:creationId xmlns:a16="http://schemas.microsoft.com/office/drawing/2014/main" id="{9D154857-58A2-8159-2636-EBA4ADD2BB78}"/>
              </a:ext>
            </a:extLst>
          </p:cNvPr>
          <p:cNvSpPr/>
          <p:nvPr/>
        </p:nvSpPr>
        <p:spPr>
          <a:xfrm>
            <a:off x="6600541" y="4559255"/>
            <a:ext cx="468270" cy="319441"/>
          </a:xfrm>
          <a:prstGeom prst="downArrow">
            <a:avLst/>
          </a:prstGeom>
          <a:solidFill>
            <a:srgbClr val="545454"/>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endParaRPr>
          </a:p>
        </p:txBody>
      </p:sp>
      <p:sp>
        <p:nvSpPr>
          <p:cNvPr id="43" name="矢印: 下 42">
            <a:extLst>
              <a:ext uri="{FF2B5EF4-FFF2-40B4-BE49-F238E27FC236}">
                <a16:creationId xmlns:a16="http://schemas.microsoft.com/office/drawing/2014/main" id="{D5F5901E-BDE7-81C5-3DB1-18992870E8CB}"/>
              </a:ext>
            </a:extLst>
          </p:cNvPr>
          <p:cNvSpPr/>
          <p:nvPr/>
        </p:nvSpPr>
        <p:spPr>
          <a:xfrm rot="16200000">
            <a:off x="8007668" y="4010832"/>
            <a:ext cx="943539" cy="643657"/>
          </a:xfrm>
          <a:prstGeom prst="downArrow">
            <a:avLst/>
          </a:prstGeom>
          <a:solidFill>
            <a:srgbClr val="545454"/>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endParaRPr>
          </a:p>
        </p:txBody>
      </p:sp>
      <p:pic>
        <p:nvPicPr>
          <p:cNvPr id="44" name="図 43">
            <a:extLst>
              <a:ext uri="{FF2B5EF4-FFF2-40B4-BE49-F238E27FC236}">
                <a16:creationId xmlns:a16="http://schemas.microsoft.com/office/drawing/2014/main" id="{B5840169-8F28-9346-5D02-63325A60DF83}"/>
              </a:ext>
            </a:extLst>
          </p:cNvPr>
          <p:cNvPicPr>
            <a:picLocks noChangeAspect="1"/>
          </p:cNvPicPr>
          <p:nvPr/>
        </p:nvPicPr>
        <p:blipFill>
          <a:blip r:embed="rId3"/>
          <a:stretch>
            <a:fillRect/>
          </a:stretch>
        </p:blipFill>
        <p:spPr>
          <a:xfrm>
            <a:off x="9189079" y="2132885"/>
            <a:ext cx="2138881" cy="4228809"/>
          </a:xfrm>
          <a:prstGeom prst="rect">
            <a:avLst/>
          </a:prstGeom>
        </p:spPr>
      </p:pic>
      <p:sp>
        <p:nvSpPr>
          <p:cNvPr id="45" name="正方形/長方形 44">
            <a:extLst>
              <a:ext uri="{FF2B5EF4-FFF2-40B4-BE49-F238E27FC236}">
                <a16:creationId xmlns:a16="http://schemas.microsoft.com/office/drawing/2014/main" id="{336B95DB-ABD2-A1E9-5ABE-FD4A35FE338A}"/>
              </a:ext>
            </a:extLst>
          </p:cNvPr>
          <p:cNvSpPr/>
          <p:nvPr/>
        </p:nvSpPr>
        <p:spPr>
          <a:xfrm>
            <a:off x="9367231" y="5243357"/>
            <a:ext cx="1816257" cy="513519"/>
          </a:xfrm>
          <a:prstGeom prst="rect">
            <a:avLst/>
          </a:prstGeom>
          <a:noFill/>
          <a:ln w="38100" cap="flat" cmpd="sng" algn="ctr">
            <a:solidFill>
              <a:srgbClr val="C9002C"/>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endParaRPr>
          </a:p>
        </p:txBody>
      </p:sp>
    </p:spTree>
    <p:extLst>
      <p:ext uri="{BB962C8B-B14F-4D97-AF65-F5344CB8AC3E}">
        <p14:creationId xmlns:p14="http://schemas.microsoft.com/office/powerpoint/2010/main" val="191816868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テキスト プレースホルダー 3">
            <a:extLst>
              <a:ext uri="{FF2B5EF4-FFF2-40B4-BE49-F238E27FC236}">
                <a16:creationId xmlns:a16="http://schemas.microsoft.com/office/drawing/2014/main" id="{9AA175D8-5968-93BA-A041-AD399D385235}"/>
              </a:ext>
            </a:extLst>
          </p:cNvPr>
          <p:cNvSpPr>
            <a:spLocks noGrp="1"/>
          </p:cNvSpPr>
          <p:nvPr>
            <p:ph type="body" sz="quarter" idx="11"/>
          </p:nvPr>
        </p:nvSpPr>
        <p:spPr/>
        <p:txBody>
          <a:bodyPr/>
          <a:lstStyle/>
          <a:p>
            <a:r>
              <a:rPr lang="en-US" altLang="ja-JP" sz="4400" dirty="0">
                <a:latin typeface="+mj-ea"/>
                <a:ea typeface="+mj-ea"/>
              </a:rPr>
              <a:t>Yahoo! JAPAN</a:t>
            </a:r>
            <a:r>
              <a:rPr lang="ja-JP" altLang="en-US" sz="4400" dirty="0">
                <a:latin typeface="+mj-ea"/>
                <a:ea typeface="+mj-ea"/>
              </a:rPr>
              <a:t>　</a:t>
            </a:r>
            <a:endParaRPr lang="en-US" altLang="ja-JP" sz="4400" dirty="0">
              <a:latin typeface="+mj-ea"/>
              <a:ea typeface="+mj-ea"/>
            </a:endParaRPr>
          </a:p>
          <a:p>
            <a:r>
              <a:rPr lang="ja-JP" altLang="en-US" sz="4400" dirty="0">
                <a:latin typeface="+mj-ea"/>
                <a:ea typeface="+mj-ea"/>
              </a:rPr>
              <a:t>トップページ　トピックス</a:t>
            </a:r>
            <a:r>
              <a:rPr lang="en-US" altLang="ja-JP" sz="4400" dirty="0">
                <a:latin typeface="+mj-ea"/>
                <a:ea typeface="+mj-ea"/>
              </a:rPr>
              <a:t>PR</a:t>
            </a:r>
            <a:r>
              <a:rPr lang="ja-JP" altLang="en-US" sz="4400" dirty="0">
                <a:latin typeface="+mj-ea"/>
                <a:ea typeface="+mj-ea"/>
              </a:rPr>
              <a:t>　</a:t>
            </a:r>
            <a:r>
              <a:rPr lang="en-US" altLang="ja-JP" sz="4400" dirty="0">
                <a:latin typeface="+mj-ea"/>
                <a:ea typeface="+mj-ea"/>
              </a:rPr>
              <a:t>SP</a:t>
            </a:r>
          </a:p>
          <a:p>
            <a:r>
              <a:rPr lang="ja-JP" altLang="en-US" sz="4400" dirty="0">
                <a:latin typeface="+mj-ea"/>
                <a:ea typeface="+mj-ea"/>
              </a:rPr>
              <a:t>商品概要</a:t>
            </a:r>
            <a:endParaRPr kumimoji="1" lang="ja-JP" altLang="en-US" sz="4400" dirty="0">
              <a:latin typeface="+mj-ea"/>
              <a:ea typeface="+mj-ea"/>
            </a:endParaRPr>
          </a:p>
          <a:p>
            <a:endParaRPr lang="ja-JP" altLang="en-US" dirty="0"/>
          </a:p>
        </p:txBody>
      </p:sp>
    </p:spTree>
    <p:extLst>
      <p:ext uri="{BB962C8B-B14F-4D97-AF65-F5344CB8AC3E}">
        <p14:creationId xmlns:p14="http://schemas.microsoft.com/office/powerpoint/2010/main" val="29377965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CAEBCF2F-ABC2-3571-3794-4E1AFE79FA35}"/>
              </a:ext>
            </a:extLst>
          </p:cNvPr>
          <p:cNvSpPr>
            <a:spLocks noGrp="1"/>
          </p:cNvSpPr>
          <p:nvPr>
            <p:ph type="ctrTitle"/>
          </p:nvPr>
        </p:nvSpPr>
        <p:spPr/>
        <p:txBody>
          <a:bodyPr/>
          <a:lstStyle/>
          <a:p>
            <a:r>
              <a:rPr kumimoji="1" lang="ja-JP" altLang="en-US" dirty="0"/>
              <a:t>商品概要</a:t>
            </a:r>
          </a:p>
        </p:txBody>
      </p:sp>
      <p:sp>
        <p:nvSpPr>
          <p:cNvPr id="25" name="正方形/長方形 24">
            <a:extLst>
              <a:ext uri="{FF2B5EF4-FFF2-40B4-BE49-F238E27FC236}">
                <a16:creationId xmlns:a16="http://schemas.microsoft.com/office/drawing/2014/main" id="{B20BBFB6-CA9F-7F93-3677-E7A6ADFE4F54}"/>
              </a:ext>
            </a:extLst>
          </p:cNvPr>
          <p:cNvSpPr/>
          <p:nvPr/>
        </p:nvSpPr>
        <p:spPr>
          <a:xfrm>
            <a:off x="587376" y="1236986"/>
            <a:ext cx="7556275" cy="900337"/>
          </a:xfrm>
          <a:prstGeom prst="rect">
            <a:avLst/>
          </a:prstGeom>
          <a:solidFill>
            <a:srgbClr val="F5F5F5"/>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2000" b="1" i="0" u="none" strike="noStrike" kern="0" cap="none" spc="0" normalizeH="0" baseline="0" noProof="0" dirty="0">
                <a:ln>
                  <a:noFill/>
                </a:ln>
                <a:solidFill>
                  <a:srgbClr val="545454"/>
                </a:solidFill>
                <a:effectLst/>
                <a:uLnTx/>
                <a:uFillTx/>
                <a:latin typeface="メイリオ" panose="020B0604030504040204" pitchFamily="50" charset="-128"/>
                <a:ea typeface="メイリオ" panose="020B0604030504040204" pitchFamily="50" charset="-128"/>
                <a:cs typeface="+mn-cs"/>
              </a:rPr>
              <a:t>Yahoo! JAPAN</a:t>
            </a:r>
            <a:r>
              <a:rPr kumimoji="0" lang="ja-JP" altLang="en-US" sz="2000" b="1" i="0" u="none" strike="noStrike" kern="0" cap="none" spc="0" normalizeH="0" baseline="0" noProof="0" dirty="0">
                <a:ln>
                  <a:noFill/>
                </a:ln>
                <a:solidFill>
                  <a:srgbClr val="545454"/>
                </a:solidFill>
                <a:effectLst/>
                <a:uLnTx/>
                <a:uFillTx/>
                <a:latin typeface="メイリオ" panose="020B0604030504040204" pitchFamily="50" charset="-128"/>
                <a:ea typeface="メイリオ" panose="020B0604030504040204" pitchFamily="50" charset="-128"/>
                <a:cs typeface="+mn-cs"/>
              </a:rPr>
              <a:t>　トップページ　トピックス</a:t>
            </a:r>
            <a:r>
              <a:rPr kumimoji="0" lang="en-US" altLang="ja-JP" sz="2000" b="1" i="0" u="none" strike="noStrike" kern="0" cap="none" spc="0" normalizeH="0" baseline="0" noProof="0" dirty="0">
                <a:ln>
                  <a:noFill/>
                </a:ln>
                <a:solidFill>
                  <a:srgbClr val="545454"/>
                </a:solidFill>
                <a:effectLst/>
                <a:uLnTx/>
                <a:uFillTx/>
                <a:latin typeface="メイリオ" panose="020B0604030504040204" pitchFamily="50" charset="-128"/>
                <a:ea typeface="メイリオ" panose="020B0604030504040204" pitchFamily="50" charset="-128"/>
                <a:cs typeface="+mn-cs"/>
              </a:rPr>
              <a:t>PR</a:t>
            </a:r>
            <a:r>
              <a:rPr kumimoji="0" lang="ja-JP" altLang="en-US" sz="2000" b="1" i="0" u="none" strike="noStrike" kern="0" cap="none" spc="0" normalizeH="0" baseline="0" noProof="0" dirty="0">
                <a:ln>
                  <a:noFill/>
                </a:ln>
                <a:solidFill>
                  <a:srgbClr val="545454"/>
                </a:solidFill>
                <a:effectLst/>
                <a:uLnTx/>
                <a:uFillTx/>
                <a:latin typeface="メイリオ" panose="020B0604030504040204" pitchFamily="50" charset="-128"/>
                <a:ea typeface="メイリオ" panose="020B0604030504040204" pitchFamily="50" charset="-128"/>
                <a:cs typeface="+mn-cs"/>
              </a:rPr>
              <a:t>　</a:t>
            </a:r>
            <a:r>
              <a:rPr kumimoji="0" lang="en-US" altLang="ja-JP" sz="2000" b="1" i="0" u="none" strike="noStrike" kern="0" cap="none" spc="0" normalizeH="0" baseline="0" noProof="0" dirty="0">
                <a:ln>
                  <a:noFill/>
                </a:ln>
                <a:solidFill>
                  <a:srgbClr val="545454"/>
                </a:solidFill>
                <a:effectLst/>
                <a:uLnTx/>
                <a:uFillTx/>
                <a:latin typeface="メイリオ" panose="020B0604030504040204" pitchFamily="50" charset="-128"/>
                <a:ea typeface="メイリオ" panose="020B0604030504040204" pitchFamily="50" charset="-128"/>
                <a:cs typeface="+mn-cs"/>
              </a:rPr>
              <a:t>SP</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b="1" i="0" u="none" strike="noStrike" kern="0" cap="none" spc="0" normalizeH="0" baseline="0" noProof="0" dirty="0">
                <a:ln>
                  <a:noFill/>
                </a:ln>
                <a:solidFill>
                  <a:srgbClr val="545454"/>
                </a:solidFill>
                <a:effectLst/>
                <a:uLnTx/>
                <a:uFillTx/>
                <a:latin typeface="メイリオ" panose="020B0604030504040204" pitchFamily="50" charset="-128"/>
                <a:ea typeface="メイリオ" panose="020B0604030504040204" pitchFamily="50" charset="-128"/>
                <a:cs typeface="+mn-cs"/>
              </a:rPr>
              <a:t>（スマートフォン</a:t>
            </a:r>
            <a:r>
              <a:rPr kumimoji="0" lang="en-US" altLang="ja-JP" sz="1600" b="1" i="0" u="none" strike="noStrike" kern="0" cap="none" spc="0" normalizeH="0" baseline="0" noProof="0" dirty="0">
                <a:ln>
                  <a:noFill/>
                </a:ln>
                <a:solidFill>
                  <a:srgbClr val="545454"/>
                </a:solidFill>
                <a:effectLst/>
                <a:uLnTx/>
                <a:uFillTx/>
                <a:latin typeface="メイリオ" panose="020B0604030504040204" pitchFamily="50" charset="-128"/>
                <a:ea typeface="メイリオ" panose="020B0604030504040204" pitchFamily="50" charset="-128"/>
                <a:cs typeface="+mn-cs"/>
              </a:rPr>
              <a:t>APP+WEB</a:t>
            </a:r>
            <a:r>
              <a:rPr kumimoji="0" lang="ja-JP" altLang="en-US" sz="1600" b="1" i="0" u="none" strike="noStrike" kern="0" cap="none" spc="0" normalizeH="0" baseline="0" noProof="0" dirty="0">
                <a:ln>
                  <a:noFill/>
                </a:ln>
                <a:solidFill>
                  <a:srgbClr val="545454"/>
                </a:solidFill>
                <a:effectLst/>
                <a:uLnTx/>
                <a:uFillTx/>
                <a:latin typeface="メイリオ" panose="020B0604030504040204" pitchFamily="50" charset="-128"/>
                <a:ea typeface="メイリオ" panose="020B0604030504040204" pitchFamily="50" charset="-128"/>
                <a:cs typeface="+mn-cs"/>
              </a:rPr>
              <a:t> </a:t>
            </a:r>
            <a:r>
              <a:rPr kumimoji="0" lang="en-US" altLang="ja-JP" sz="1600" b="1" i="0" u="none" strike="noStrike" kern="0" cap="none" spc="0" normalizeH="0" baseline="0" noProof="0" dirty="0">
                <a:ln>
                  <a:noFill/>
                </a:ln>
                <a:solidFill>
                  <a:srgbClr val="545454"/>
                </a:solidFill>
                <a:effectLst/>
                <a:uLnTx/>
                <a:uFillTx/>
                <a:latin typeface="メイリオ" panose="020B0604030504040204" pitchFamily="50" charset="-128"/>
                <a:ea typeface="メイリオ" panose="020B0604030504040204" pitchFamily="50" charset="-128"/>
                <a:cs typeface="+mn-cs"/>
              </a:rPr>
              <a:t>Yahoo! JAPAN</a:t>
            </a:r>
            <a:r>
              <a:rPr kumimoji="0" lang="ja-JP" altLang="en-US" sz="1600" b="1" i="0" u="none" strike="noStrike" kern="0" cap="none" spc="0" normalizeH="0" baseline="0" noProof="0" dirty="0">
                <a:ln>
                  <a:noFill/>
                </a:ln>
                <a:solidFill>
                  <a:srgbClr val="545454"/>
                </a:solidFill>
                <a:effectLst/>
                <a:uLnTx/>
                <a:uFillTx/>
                <a:latin typeface="メイリオ" panose="020B0604030504040204" pitchFamily="50" charset="-128"/>
                <a:ea typeface="メイリオ" panose="020B0604030504040204" pitchFamily="50" charset="-128"/>
                <a:cs typeface="+mn-cs"/>
              </a:rPr>
              <a:t>トップページすべてタブに掲載）</a:t>
            </a:r>
            <a:endParaRPr kumimoji="0" lang="en-US" altLang="ja-JP" sz="1600" b="1" i="0" u="none" strike="noStrike" kern="0" cap="none" spc="0" normalizeH="0" baseline="0" noProof="0" dirty="0">
              <a:ln>
                <a:noFill/>
              </a:ln>
              <a:solidFill>
                <a:srgbClr val="545454"/>
              </a:solidFill>
              <a:effectLst/>
              <a:uLnTx/>
              <a:uFillTx/>
              <a:latin typeface="メイリオ" panose="020B0604030504040204" pitchFamily="50" charset="-128"/>
              <a:ea typeface="メイリオ" panose="020B0604030504040204" pitchFamily="50" charset="-128"/>
              <a:cs typeface="+mn-cs"/>
            </a:endParaRPr>
          </a:p>
        </p:txBody>
      </p:sp>
      <p:sp>
        <p:nvSpPr>
          <p:cNvPr id="26" name="正方形/長方形 25">
            <a:extLst>
              <a:ext uri="{FF2B5EF4-FFF2-40B4-BE49-F238E27FC236}">
                <a16:creationId xmlns:a16="http://schemas.microsoft.com/office/drawing/2014/main" id="{B4C82B8E-8CF2-03D2-F8D5-6497126B023D}"/>
              </a:ext>
            </a:extLst>
          </p:cNvPr>
          <p:cNvSpPr/>
          <p:nvPr/>
        </p:nvSpPr>
        <p:spPr>
          <a:xfrm>
            <a:off x="725807" y="2440726"/>
            <a:ext cx="144016" cy="870967"/>
          </a:xfrm>
          <a:prstGeom prst="rect">
            <a:avLst/>
          </a:prstGeom>
          <a:solidFill>
            <a:srgbClr val="00003E"/>
          </a:solidFill>
          <a:ln w="9525" cap="flat" cmpd="sng" algn="ctr">
            <a:solidFill>
              <a:srgbClr val="00003E"/>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2400" b="0" i="0" u="none" strike="noStrike" kern="0" cap="none" spc="0" normalizeH="0" baseline="0" noProof="0" dirty="0">
              <a:ln>
                <a:noFill/>
              </a:ln>
              <a:solidFill>
                <a:srgbClr val="545454"/>
              </a:solidFill>
              <a:effectLst/>
              <a:uLnTx/>
              <a:uFillTx/>
              <a:latin typeface="Calibri" panose="020F0502020204030204"/>
              <a:ea typeface="メイリオ" panose="020B0604030504040204" pitchFamily="50" charset="-128"/>
              <a:cs typeface="+mn-cs"/>
            </a:endParaRPr>
          </a:p>
        </p:txBody>
      </p:sp>
      <p:sp>
        <p:nvSpPr>
          <p:cNvPr id="27" name="正方形/長方形 26">
            <a:extLst>
              <a:ext uri="{FF2B5EF4-FFF2-40B4-BE49-F238E27FC236}">
                <a16:creationId xmlns:a16="http://schemas.microsoft.com/office/drawing/2014/main" id="{BE478B1F-E804-BF57-46BE-2108A80EA351}"/>
              </a:ext>
            </a:extLst>
          </p:cNvPr>
          <p:cNvSpPr/>
          <p:nvPr/>
        </p:nvSpPr>
        <p:spPr>
          <a:xfrm>
            <a:off x="941830" y="2520759"/>
            <a:ext cx="7759483" cy="830997"/>
          </a:xfrm>
          <a:prstGeom prst="rect">
            <a:avLst/>
          </a:prstGeom>
        </p:spPr>
        <p:txBody>
          <a:bodyPr wrap="square">
            <a:spAutoFit/>
          </a:bodyPr>
          <a:lstStyle/>
          <a:p>
            <a:pPr eaLnBrk="1" fontAlgn="auto" hangingPunct="1">
              <a:spcBef>
                <a:spcPts val="0"/>
              </a:spcBef>
              <a:spcAft>
                <a:spcPts val="0"/>
              </a:spcAft>
            </a:pPr>
            <a:r>
              <a:rPr lang="ja-JP" altLang="en-US" sz="2400" b="1" dirty="0">
                <a:solidFill>
                  <a:srgbClr val="545454"/>
                </a:solidFill>
                <a:latin typeface="メイリオ" panose="020B0604030504040204" pitchFamily="50" charset="-128"/>
                <a:ea typeface="メイリオ" panose="020B0604030504040204" pitchFamily="50" charset="-128"/>
              </a:rPr>
              <a:t>最も注目度の高い</a:t>
            </a:r>
            <a:r>
              <a:rPr lang="en-US" altLang="ja-JP" sz="2400" b="1">
                <a:solidFill>
                  <a:srgbClr val="545454"/>
                </a:solidFill>
                <a:latin typeface="メイリオ" panose="020B0604030504040204" pitchFamily="50" charset="-128"/>
                <a:ea typeface="メイリオ" panose="020B0604030504040204" pitchFamily="50" charset="-128"/>
              </a:rPr>
              <a:t>Yahoo!</a:t>
            </a:r>
            <a:r>
              <a:rPr lang="ja-JP" altLang="en-US" sz="2400" b="1" dirty="0">
                <a:solidFill>
                  <a:srgbClr val="545454"/>
                </a:solidFill>
                <a:latin typeface="メイリオ" panose="020B0604030504040204" pitchFamily="50" charset="-128"/>
                <a:ea typeface="メイリオ" panose="020B0604030504040204" pitchFamily="50" charset="-128"/>
              </a:rPr>
              <a:t> </a:t>
            </a:r>
            <a:r>
              <a:rPr lang="en-US" altLang="ja-JP" sz="2400" b="1">
                <a:solidFill>
                  <a:srgbClr val="545454"/>
                </a:solidFill>
                <a:latin typeface="メイリオ" panose="020B0604030504040204" pitchFamily="50" charset="-128"/>
                <a:ea typeface="メイリオ" panose="020B0604030504040204" pitchFamily="50" charset="-128"/>
              </a:rPr>
              <a:t>JAPAN</a:t>
            </a:r>
            <a:r>
              <a:rPr lang="ja-JP" altLang="en-US" sz="2400" b="1" dirty="0">
                <a:solidFill>
                  <a:srgbClr val="545454"/>
                </a:solidFill>
                <a:latin typeface="メイリオ" panose="020B0604030504040204" pitchFamily="50" charset="-128"/>
                <a:ea typeface="メイリオ" panose="020B0604030504040204" pitchFamily="50" charset="-128"/>
              </a:rPr>
              <a:t>トップページ</a:t>
            </a:r>
            <a:endParaRPr lang="en-US" altLang="ja-JP" sz="2400" b="1" dirty="0">
              <a:solidFill>
                <a:srgbClr val="545454"/>
              </a:solidFill>
              <a:latin typeface="メイリオ" panose="020B0604030504040204" pitchFamily="50" charset="-128"/>
              <a:ea typeface="メイリオ" panose="020B0604030504040204" pitchFamily="50" charset="-128"/>
            </a:endParaRPr>
          </a:p>
          <a:p>
            <a:pPr eaLnBrk="1" fontAlgn="auto" hangingPunct="1">
              <a:spcBef>
                <a:spcPts val="0"/>
              </a:spcBef>
              <a:spcAft>
                <a:spcPts val="0"/>
              </a:spcAft>
            </a:pPr>
            <a:r>
              <a:rPr lang="ja-JP" altLang="en-US" sz="2400" b="1" dirty="0">
                <a:solidFill>
                  <a:srgbClr val="545454"/>
                </a:solidFill>
                <a:latin typeface="メイリオ" panose="020B0604030504040204" pitchFamily="50" charset="-128"/>
                <a:ea typeface="メイリオ" panose="020B0604030504040204" pitchFamily="50" charset="-128"/>
              </a:rPr>
              <a:t>ニューストピックス下に掲載</a:t>
            </a:r>
          </a:p>
        </p:txBody>
      </p:sp>
      <p:sp>
        <p:nvSpPr>
          <p:cNvPr id="28" name="正方形/長方形 27">
            <a:extLst>
              <a:ext uri="{FF2B5EF4-FFF2-40B4-BE49-F238E27FC236}">
                <a16:creationId xmlns:a16="http://schemas.microsoft.com/office/drawing/2014/main" id="{843DC3EB-63F9-FB96-5C83-5E4B10CF7124}"/>
              </a:ext>
            </a:extLst>
          </p:cNvPr>
          <p:cNvSpPr/>
          <p:nvPr/>
        </p:nvSpPr>
        <p:spPr>
          <a:xfrm>
            <a:off x="952885" y="4318854"/>
            <a:ext cx="7556276" cy="830997"/>
          </a:xfrm>
          <a:prstGeom prst="rect">
            <a:avLst/>
          </a:prstGeom>
        </p:spPr>
        <p:txBody>
          <a:bodyPr wrap="square">
            <a:spAutoFit/>
          </a:bodyPr>
          <a:lstStyle/>
          <a:p>
            <a:pPr eaLnBrk="1" fontAlgn="auto" hangingPunct="1">
              <a:spcBef>
                <a:spcPts val="0"/>
              </a:spcBef>
              <a:spcAft>
                <a:spcPts val="0"/>
              </a:spcAft>
            </a:pPr>
            <a:r>
              <a:rPr lang="en-US" altLang="ja-JP" sz="2400" b="1" dirty="0">
                <a:solidFill>
                  <a:srgbClr val="545454"/>
                </a:solidFill>
                <a:latin typeface="メイリオ" panose="020B0604030504040204" pitchFamily="50" charset="-128"/>
                <a:ea typeface="メイリオ" panose="020B0604030504040204" pitchFamily="50" charset="-128"/>
              </a:rPr>
              <a:t>1Day</a:t>
            </a:r>
            <a:r>
              <a:rPr lang="ja-JP" altLang="en-US" sz="2400" b="1" dirty="0">
                <a:solidFill>
                  <a:srgbClr val="545454"/>
                </a:solidFill>
                <a:latin typeface="メイリオ" panose="020B0604030504040204" pitchFamily="50" charset="-128"/>
                <a:ea typeface="メイリオ" panose="020B0604030504040204" pitchFamily="50" charset="-128"/>
              </a:rPr>
              <a:t>配信＆その日訪れた全ユーザーへリーチ</a:t>
            </a:r>
            <a:endParaRPr lang="en-US" altLang="ja-JP" sz="2400" b="1" dirty="0">
              <a:solidFill>
                <a:srgbClr val="545454"/>
              </a:solidFill>
              <a:latin typeface="メイリオ" panose="020B0604030504040204" pitchFamily="50" charset="-128"/>
              <a:ea typeface="メイリオ" panose="020B0604030504040204" pitchFamily="50" charset="-128"/>
            </a:endParaRPr>
          </a:p>
          <a:p>
            <a:pPr eaLnBrk="1" fontAlgn="auto" hangingPunct="1">
              <a:spcBef>
                <a:spcPts val="0"/>
              </a:spcBef>
              <a:spcAft>
                <a:spcPts val="0"/>
              </a:spcAft>
            </a:pPr>
            <a:r>
              <a:rPr lang="ja-JP" altLang="en-US" sz="2400" b="1" dirty="0">
                <a:solidFill>
                  <a:srgbClr val="545454"/>
                </a:solidFill>
                <a:latin typeface="メイリオ" panose="020B0604030504040204" pitchFamily="50" charset="-128"/>
                <a:ea typeface="メイリオ" panose="020B0604030504040204" pitchFamily="50" charset="-128"/>
              </a:rPr>
              <a:t>（リーチ</a:t>
            </a:r>
            <a:r>
              <a:rPr lang="en-US" altLang="ja-JP" sz="2400" b="1" dirty="0">
                <a:solidFill>
                  <a:srgbClr val="545454"/>
                </a:solidFill>
                <a:latin typeface="メイリオ" panose="020B0604030504040204" pitchFamily="50" charset="-128"/>
                <a:ea typeface="メイリオ" panose="020B0604030504040204" pitchFamily="50" charset="-128"/>
              </a:rPr>
              <a:t>SOV100</a:t>
            </a:r>
            <a:r>
              <a:rPr lang="ja-JP" altLang="en-US" sz="2400" b="1" dirty="0">
                <a:solidFill>
                  <a:srgbClr val="545454"/>
                </a:solidFill>
                <a:latin typeface="メイリオ" panose="020B0604030504040204" pitchFamily="50" charset="-128"/>
                <a:ea typeface="メイリオ" panose="020B0604030504040204" pitchFamily="50" charset="-128"/>
              </a:rPr>
              <a:t>％）</a:t>
            </a:r>
          </a:p>
        </p:txBody>
      </p:sp>
      <p:sp>
        <p:nvSpPr>
          <p:cNvPr id="29" name="正方形/長方形 28">
            <a:extLst>
              <a:ext uri="{FF2B5EF4-FFF2-40B4-BE49-F238E27FC236}">
                <a16:creationId xmlns:a16="http://schemas.microsoft.com/office/drawing/2014/main" id="{D78EAAE6-A065-820B-7C73-0204ACD42F5E}"/>
              </a:ext>
            </a:extLst>
          </p:cNvPr>
          <p:cNvSpPr/>
          <p:nvPr/>
        </p:nvSpPr>
        <p:spPr>
          <a:xfrm>
            <a:off x="711544" y="5270657"/>
            <a:ext cx="144016" cy="621650"/>
          </a:xfrm>
          <a:prstGeom prst="rect">
            <a:avLst/>
          </a:prstGeom>
          <a:solidFill>
            <a:srgbClr val="00003E"/>
          </a:solidFill>
          <a:ln w="9525" cap="flat" cmpd="sng" algn="ctr">
            <a:solidFill>
              <a:srgbClr val="00003E"/>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2400" b="0" i="0" u="none" strike="noStrike" kern="0" cap="none" spc="0" normalizeH="0" baseline="0" noProof="0" dirty="0">
              <a:ln>
                <a:noFill/>
              </a:ln>
              <a:solidFill>
                <a:srgbClr val="545454"/>
              </a:solidFill>
              <a:effectLst/>
              <a:uLnTx/>
              <a:uFillTx/>
              <a:latin typeface="Calibri" panose="020F0502020204030204"/>
              <a:ea typeface="メイリオ" panose="020B0604030504040204" pitchFamily="50" charset="-128"/>
              <a:cs typeface="+mn-cs"/>
            </a:endParaRPr>
          </a:p>
        </p:txBody>
      </p:sp>
      <p:sp>
        <p:nvSpPr>
          <p:cNvPr id="30" name="正方形/長方形 29">
            <a:extLst>
              <a:ext uri="{FF2B5EF4-FFF2-40B4-BE49-F238E27FC236}">
                <a16:creationId xmlns:a16="http://schemas.microsoft.com/office/drawing/2014/main" id="{167B9740-5F7D-355E-F498-1E2E62F495C8}"/>
              </a:ext>
            </a:extLst>
          </p:cNvPr>
          <p:cNvSpPr/>
          <p:nvPr/>
        </p:nvSpPr>
        <p:spPr>
          <a:xfrm>
            <a:off x="952885" y="5380005"/>
            <a:ext cx="6984776" cy="461665"/>
          </a:xfrm>
          <a:prstGeom prst="rect">
            <a:avLst/>
          </a:prstGeom>
        </p:spPr>
        <p:txBody>
          <a:bodyPr wrap="square">
            <a:spAutoFit/>
          </a:bodyPr>
          <a:lstStyle/>
          <a:p>
            <a:pPr eaLnBrk="1" fontAlgn="auto" hangingPunct="1">
              <a:spcBef>
                <a:spcPts val="0"/>
              </a:spcBef>
              <a:spcAft>
                <a:spcPts val="0"/>
              </a:spcAft>
            </a:pPr>
            <a:r>
              <a:rPr lang="ja-JP" altLang="en-US" sz="2400" b="1" dirty="0">
                <a:solidFill>
                  <a:srgbClr val="545454"/>
                </a:solidFill>
                <a:latin typeface="メイリオ" panose="020B0604030504040204" pitchFamily="50" charset="-128"/>
                <a:ea typeface="メイリオ" panose="020B0604030504040204" pitchFamily="50" charset="-128"/>
              </a:rPr>
              <a:t>想定</a:t>
            </a:r>
            <a:r>
              <a:rPr lang="en-US" altLang="ja-JP" sz="2400" b="1" dirty="0">
                <a:solidFill>
                  <a:srgbClr val="545454"/>
                </a:solidFill>
                <a:latin typeface="メイリオ" panose="020B0604030504040204" pitchFamily="50" charset="-128"/>
                <a:ea typeface="メイリオ" panose="020B0604030504040204" pitchFamily="50" charset="-128"/>
              </a:rPr>
              <a:t>1750</a:t>
            </a:r>
            <a:r>
              <a:rPr lang="ja-JP" altLang="en-US" sz="2400" b="1" dirty="0">
                <a:solidFill>
                  <a:srgbClr val="545454"/>
                </a:solidFill>
                <a:latin typeface="メイリオ" panose="020B0604030504040204" pitchFamily="50" charset="-128"/>
                <a:ea typeface="メイリオ" panose="020B0604030504040204" pitchFamily="50" charset="-128"/>
              </a:rPr>
              <a:t>万</a:t>
            </a:r>
            <a:r>
              <a:rPr lang="en-US" altLang="ja-JP" sz="2400" b="1" dirty="0">
                <a:solidFill>
                  <a:srgbClr val="545454"/>
                </a:solidFill>
                <a:latin typeface="メイリオ" panose="020B0604030504040204" pitchFamily="50" charset="-128"/>
                <a:ea typeface="メイリオ" panose="020B0604030504040204" pitchFamily="50" charset="-128"/>
              </a:rPr>
              <a:t>V</a:t>
            </a:r>
            <a:r>
              <a:rPr lang="ja-JP" altLang="en-US" sz="2400" b="1" dirty="0">
                <a:solidFill>
                  <a:srgbClr val="545454"/>
                </a:solidFill>
                <a:latin typeface="メイリオ" panose="020B0604030504040204" pitchFamily="50" charset="-128"/>
                <a:ea typeface="メイリオ" panose="020B0604030504040204" pitchFamily="50" charset="-128"/>
              </a:rPr>
              <a:t>リーチ</a:t>
            </a:r>
            <a:r>
              <a:rPr lang="en-US" altLang="ja-JP" sz="2400" b="1" dirty="0">
                <a:solidFill>
                  <a:srgbClr val="545454"/>
                </a:solidFill>
                <a:latin typeface="メイリオ" panose="020B0604030504040204" pitchFamily="50" charset="-128"/>
                <a:ea typeface="メイリオ" panose="020B0604030504040204" pitchFamily="50" charset="-128"/>
              </a:rPr>
              <a:t>/</a:t>
            </a:r>
            <a:r>
              <a:rPr lang="ja-JP" altLang="en-US" sz="2400" b="1" dirty="0">
                <a:solidFill>
                  <a:srgbClr val="545454"/>
                </a:solidFill>
                <a:latin typeface="メイリオ" panose="020B0604030504040204" pitchFamily="50" charset="-128"/>
                <a:ea typeface="メイリオ" panose="020B0604030504040204" pitchFamily="50" charset="-128"/>
              </a:rPr>
              <a:t>日</a:t>
            </a:r>
          </a:p>
        </p:txBody>
      </p:sp>
      <p:sp>
        <p:nvSpPr>
          <p:cNvPr id="31" name="正方形/長方形 30">
            <a:extLst>
              <a:ext uri="{FF2B5EF4-FFF2-40B4-BE49-F238E27FC236}">
                <a16:creationId xmlns:a16="http://schemas.microsoft.com/office/drawing/2014/main" id="{3C351EE0-858C-ADAF-3C41-18A3719B74DB}"/>
              </a:ext>
            </a:extLst>
          </p:cNvPr>
          <p:cNvSpPr/>
          <p:nvPr/>
        </p:nvSpPr>
        <p:spPr>
          <a:xfrm>
            <a:off x="725807" y="3467142"/>
            <a:ext cx="144016" cy="621650"/>
          </a:xfrm>
          <a:prstGeom prst="rect">
            <a:avLst/>
          </a:prstGeom>
          <a:solidFill>
            <a:srgbClr val="00003E"/>
          </a:solidFill>
          <a:ln w="9525" cap="flat" cmpd="sng" algn="ctr">
            <a:solidFill>
              <a:srgbClr val="00003E"/>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2400" b="0" i="0" u="none" strike="noStrike" kern="0" cap="none" spc="0" normalizeH="0" baseline="0" noProof="0" dirty="0">
              <a:ln>
                <a:noFill/>
              </a:ln>
              <a:solidFill>
                <a:srgbClr val="545454"/>
              </a:solidFill>
              <a:effectLst/>
              <a:uLnTx/>
              <a:uFillTx/>
              <a:latin typeface="Calibri" panose="020F0502020204030204"/>
              <a:ea typeface="メイリオ" panose="020B0604030504040204" pitchFamily="50" charset="-128"/>
              <a:cs typeface="+mn-cs"/>
            </a:endParaRPr>
          </a:p>
        </p:txBody>
      </p:sp>
      <p:sp>
        <p:nvSpPr>
          <p:cNvPr id="32" name="正方形/長方形 31">
            <a:extLst>
              <a:ext uri="{FF2B5EF4-FFF2-40B4-BE49-F238E27FC236}">
                <a16:creationId xmlns:a16="http://schemas.microsoft.com/office/drawing/2014/main" id="{926AC897-EC94-AFE8-6031-FB2E2A5930EC}"/>
              </a:ext>
            </a:extLst>
          </p:cNvPr>
          <p:cNvSpPr/>
          <p:nvPr/>
        </p:nvSpPr>
        <p:spPr>
          <a:xfrm>
            <a:off x="941829" y="3588521"/>
            <a:ext cx="7556275" cy="461665"/>
          </a:xfrm>
          <a:prstGeom prst="rect">
            <a:avLst/>
          </a:prstGeom>
        </p:spPr>
        <p:txBody>
          <a:bodyPr wrap="square">
            <a:spAutoFit/>
          </a:bodyPr>
          <a:lstStyle/>
          <a:p>
            <a:pPr eaLnBrk="1" fontAlgn="auto" hangingPunct="1">
              <a:spcBef>
                <a:spcPts val="0"/>
              </a:spcBef>
              <a:spcAft>
                <a:spcPts val="0"/>
              </a:spcAft>
            </a:pPr>
            <a:r>
              <a:rPr lang="en-US" altLang="ja-JP" sz="2400" b="1" dirty="0">
                <a:solidFill>
                  <a:srgbClr val="545454"/>
                </a:solidFill>
                <a:latin typeface="メイリオ" panose="020B0604030504040204" pitchFamily="50" charset="-128"/>
                <a:ea typeface="メイリオ" panose="020B0604030504040204" pitchFamily="50" charset="-128"/>
              </a:rPr>
              <a:t>Yahoo!</a:t>
            </a:r>
            <a:r>
              <a:rPr lang="ja-JP" altLang="en-US" sz="2400" b="1" dirty="0">
                <a:solidFill>
                  <a:srgbClr val="545454"/>
                </a:solidFill>
                <a:latin typeface="メイリオ" panose="020B0604030504040204" pitchFamily="50" charset="-128"/>
                <a:ea typeface="メイリオ" panose="020B0604030504040204" pitchFamily="50" charset="-128"/>
              </a:rPr>
              <a:t>ニューストピックスに近い広告形式で</a:t>
            </a:r>
            <a:r>
              <a:rPr lang="en-US" altLang="ja-JP" sz="2400" b="1" dirty="0">
                <a:solidFill>
                  <a:srgbClr val="545454"/>
                </a:solidFill>
                <a:latin typeface="メイリオ" panose="020B0604030504040204" pitchFamily="50" charset="-128"/>
                <a:ea typeface="メイリオ" panose="020B0604030504040204" pitchFamily="50" charset="-128"/>
              </a:rPr>
              <a:t>PR</a:t>
            </a:r>
            <a:r>
              <a:rPr lang="ja-JP" altLang="en-US" sz="2400" b="1" dirty="0">
                <a:solidFill>
                  <a:srgbClr val="545454"/>
                </a:solidFill>
                <a:latin typeface="メイリオ" panose="020B0604030504040204" pitchFamily="50" charset="-128"/>
                <a:ea typeface="メイリオ" panose="020B0604030504040204" pitchFamily="50" charset="-128"/>
              </a:rPr>
              <a:t>可能</a:t>
            </a:r>
          </a:p>
        </p:txBody>
      </p:sp>
      <p:pic>
        <p:nvPicPr>
          <p:cNvPr id="33" name="図 32">
            <a:extLst>
              <a:ext uri="{FF2B5EF4-FFF2-40B4-BE49-F238E27FC236}">
                <a16:creationId xmlns:a16="http://schemas.microsoft.com/office/drawing/2014/main" id="{EE0371F7-6125-8664-2B26-E7F7C03307B9}"/>
              </a:ext>
            </a:extLst>
          </p:cNvPr>
          <p:cNvPicPr>
            <a:picLocks noChangeAspect="1"/>
          </p:cNvPicPr>
          <p:nvPr/>
        </p:nvPicPr>
        <p:blipFill>
          <a:blip r:embed="rId2"/>
          <a:stretch>
            <a:fillRect/>
          </a:stretch>
        </p:blipFill>
        <p:spPr>
          <a:xfrm>
            <a:off x="8592223" y="923839"/>
            <a:ext cx="2873969" cy="5682161"/>
          </a:xfrm>
          <a:prstGeom prst="rect">
            <a:avLst/>
          </a:prstGeom>
        </p:spPr>
      </p:pic>
      <p:sp>
        <p:nvSpPr>
          <p:cNvPr id="34" name="正方形/長方形 33">
            <a:extLst>
              <a:ext uri="{FF2B5EF4-FFF2-40B4-BE49-F238E27FC236}">
                <a16:creationId xmlns:a16="http://schemas.microsoft.com/office/drawing/2014/main" id="{C988EC28-4E08-0AE1-7C87-D61A50E25D58}"/>
              </a:ext>
            </a:extLst>
          </p:cNvPr>
          <p:cNvSpPr/>
          <p:nvPr/>
        </p:nvSpPr>
        <p:spPr>
          <a:xfrm>
            <a:off x="8809704" y="5075205"/>
            <a:ext cx="2440466" cy="690004"/>
          </a:xfrm>
          <a:prstGeom prst="rect">
            <a:avLst/>
          </a:prstGeom>
          <a:noFill/>
          <a:ln w="38100" cap="flat" cmpd="sng" algn="ctr">
            <a:solidFill>
              <a:srgbClr val="C9002C"/>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endParaRPr>
          </a:p>
        </p:txBody>
      </p:sp>
      <p:sp>
        <p:nvSpPr>
          <p:cNvPr id="35" name="正方形/長方形 34">
            <a:extLst>
              <a:ext uri="{FF2B5EF4-FFF2-40B4-BE49-F238E27FC236}">
                <a16:creationId xmlns:a16="http://schemas.microsoft.com/office/drawing/2014/main" id="{8AFF25A3-3644-00EF-BBB1-5F0B832202F5}"/>
              </a:ext>
            </a:extLst>
          </p:cNvPr>
          <p:cNvSpPr/>
          <p:nvPr/>
        </p:nvSpPr>
        <p:spPr>
          <a:xfrm>
            <a:off x="725807" y="4244241"/>
            <a:ext cx="144016" cy="870967"/>
          </a:xfrm>
          <a:prstGeom prst="rect">
            <a:avLst/>
          </a:prstGeom>
          <a:solidFill>
            <a:srgbClr val="00003E"/>
          </a:solidFill>
          <a:ln w="9525" cap="flat" cmpd="sng" algn="ctr">
            <a:solidFill>
              <a:srgbClr val="00003E"/>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2400" b="0" i="0" u="none" strike="noStrike" kern="0" cap="none" spc="0" normalizeH="0" baseline="0" noProof="0" dirty="0">
              <a:ln>
                <a:noFill/>
              </a:ln>
              <a:solidFill>
                <a:srgbClr val="545454"/>
              </a:solidFill>
              <a:effectLst/>
              <a:uLnTx/>
              <a:uFillTx/>
              <a:latin typeface="Calibri" panose="020F0502020204030204"/>
              <a:ea typeface="メイリオ" panose="020B0604030504040204" pitchFamily="50" charset="-128"/>
              <a:cs typeface="+mn-cs"/>
            </a:endParaRPr>
          </a:p>
        </p:txBody>
      </p:sp>
    </p:spTree>
    <p:extLst>
      <p:ext uri="{BB962C8B-B14F-4D97-AF65-F5344CB8AC3E}">
        <p14:creationId xmlns:p14="http://schemas.microsoft.com/office/powerpoint/2010/main" val="283056482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F16DD3D-444A-2612-0F16-A0590C65D06E}"/>
              </a:ext>
            </a:extLst>
          </p:cNvPr>
          <p:cNvSpPr>
            <a:spLocks noGrp="1"/>
          </p:cNvSpPr>
          <p:nvPr>
            <p:ph type="ctrTitle"/>
          </p:nvPr>
        </p:nvSpPr>
        <p:spPr/>
        <p:txBody>
          <a:bodyPr/>
          <a:lstStyle/>
          <a:p>
            <a:r>
              <a:rPr kumimoji="1" lang="en-US" altLang="ja-JP" dirty="0"/>
              <a:t>Yahoo!</a:t>
            </a:r>
            <a:r>
              <a:rPr kumimoji="1" lang="ja-JP" altLang="en-US" dirty="0"/>
              <a:t>ニュース トピックスとは</a:t>
            </a:r>
            <a:br>
              <a:rPr kumimoji="1" lang="ja-JP" altLang="en-US" dirty="0"/>
            </a:br>
            <a:endParaRPr kumimoji="1" lang="ja-JP" altLang="en-US" dirty="0"/>
          </a:p>
        </p:txBody>
      </p:sp>
      <p:sp>
        <p:nvSpPr>
          <p:cNvPr id="3" name="テキスト プレースホルダー 2">
            <a:extLst>
              <a:ext uri="{FF2B5EF4-FFF2-40B4-BE49-F238E27FC236}">
                <a16:creationId xmlns:a16="http://schemas.microsoft.com/office/drawing/2014/main" id="{23175B3F-405F-DD29-45FA-DA9D01E6479F}"/>
              </a:ext>
            </a:extLst>
          </p:cNvPr>
          <p:cNvSpPr>
            <a:spLocks noGrp="1"/>
          </p:cNvSpPr>
          <p:nvPr>
            <p:ph type="body" sz="quarter" idx="10"/>
          </p:nvPr>
        </p:nvSpPr>
        <p:spPr/>
        <p:txBody>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1" lang="en-US" altLang="ja-JP" sz="18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Yahoo!</a:t>
            </a:r>
            <a:r>
              <a:rPr kumimoji="1" lang="ja-JP" altLang="en-US" sz="18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ニュース</a:t>
            </a:r>
            <a:r>
              <a:rPr kumimoji="1" lang="en-US" altLang="ja-JP" sz="18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 </a:t>
            </a:r>
            <a:r>
              <a:rPr kumimoji="1" lang="ja-JP" altLang="en-US" sz="18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トピックス ＝ </a:t>
            </a:r>
            <a:r>
              <a:rPr kumimoji="1" lang="en-US" altLang="ja-JP" sz="18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Yahoo!</a:t>
            </a:r>
            <a:r>
              <a:rPr kumimoji="1" lang="ja-JP" altLang="en-US" sz="18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ニュース編成が厳選したトップニュース枠</a:t>
            </a:r>
            <a:endParaRPr kumimoji="1" lang="en-US" altLang="ja-JP" sz="18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50000"/>
              </a:lnSpc>
              <a:spcBef>
                <a:spcPts val="0"/>
              </a:spcBef>
              <a:spcAft>
                <a:spcPts val="0"/>
              </a:spcAft>
              <a:buClrTx/>
              <a:buSzTx/>
              <a:buFontTx/>
              <a:buNone/>
              <a:tabLst/>
              <a:defRPr/>
            </a:pPr>
            <a:r>
              <a:rPr kumimoji="1" lang="en-US" altLang="ja-JP" sz="18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Yahoo!</a:t>
            </a:r>
            <a:r>
              <a:rPr kumimoji="1" lang="ja-JP" altLang="en-US" sz="18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ニュースの中でも圧倒的に注目度が高く、ユーザーからの信頼度も高い</a:t>
            </a:r>
            <a:endParaRPr kumimoji="1" lang="en-US" altLang="ja-JP" sz="18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endParaRPr>
          </a:p>
          <a:p>
            <a:endParaRPr kumimoji="1" lang="ja-JP" altLang="en-US" dirty="0"/>
          </a:p>
        </p:txBody>
      </p:sp>
      <p:pic>
        <p:nvPicPr>
          <p:cNvPr id="17" name="図 16">
            <a:extLst>
              <a:ext uri="{FF2B5EF4-FFF2-40B4-BE49-F238E27FC236}">
                <a16:creationId xmlns:a16="http://schemas.microsoft.com/office/drawing/2014/main" id="{84AC34DC-1498-8FBD-19D2-D7B26FC80B83}"/>
              </a:ext>
            </a:extLst>
          </p:cNvPr>
          <p:cNvPicPr>
            <a:picLocks noChangeAspect="1"/>
          </p:cNvPicPr>
          <p:nvPr/>
        </p:nvPicPr>
        <p:blipFill>
          <a:blip r:embed="rId2"/>
          <a:stretch>
            <a:fillRect/>
          </a:stretch>
        </p:blipFill>
        <p:spPr>
          <a:xfrm>
            <a:off x="866165" y="2180557"/>
            <a:ext cx="2033982" cy="4021413"/>
          </a:xfrm>
          <a:prstGeom prst="rect">
            <a:avLst/>
          </a:prstGeom>
        </p:spPr>
      </p:pic>
      <p:sp>
        <p:nvSpPr>
          <p:cNvPr id="18" name="テキスト ボックス 17">
            <a:extLst>
              <a:ext uri="{FF2B5EF4-FFF2-40B4-BE49-F238E27FC236}">
                <a16:creationId xmlns:a16="http://schemas.microsoft.com/office/drawing/2014/main" id="{8C08E4B9-9128-4F23-C18F-32F027C82FBD}"/>
              </a:ext>
            </a:extLst>
          </p:cNvPr>
          <p:cNvSpPr txBox="1"/>
          <p:nvPr/>
        </p:nvSpPr>
        <p:spPr>
          <a:xfrm>
            <a:off x="3962836" y="2870808"/>
            <a:ext cx="7333739" cy="400110"/>
          </a:xfrm>
          <a:prstGeom prst="rect">
            <a:avLst/>
          </a:prstGeom>
          <a:noFill/>
        </p:spPr>
        <p:txBody>
          <a:bodyPr wrap="square" rtlCol="0">
            <a:spAutoFit/>
          </a:bodyPr>
          <a:lstStyle/>
          <a:p>
            <a:pPr eaLnBrk="1" fontAlgn="auto" hangingPunct="1">
              <a:spcBef>
                <a:spcPts val="0"/>
              </a:spcBef>
              <a:spcAft>
                <a:spcPts val="0"/>
              </a:spcAft>
            </a:pPr>
            <a:r>
              <a:rPr lang="en-US" altLang="ja-JP" sz="2000" dirty="0">
                <a:solidFill>
                  <a:srgbClr val="545454"/>
                </a:solidFill>
                <a:latin typeface="メイリオ" panose="020B0604030504040204" pitchFamily="50" charset="-128"/>
                <a:ea typeface="メイリオ" panose="020B0604030504040204" pitchFamily="50" charset="-128"/>
              </a:rPr>
              <a:t>Yahoo! JAPAN</a:t>
            </a:r>
            <a:r>
              <a:rPr lang="ja-JP" altLang="en-US" sz="2000" dirty="0">
                <a:solidFill>
                  <a:srgbClr val="545454"/>
                </a:solidFill>
                <a:latin typeface="メイリオ" panose="020B0604030504040204" pitchFamily="50" charset="-128"/>
                <a:ea typeface="メイリオ" panose="020B0604030504040204" pitchFamily="50" charset="-128"/>
              </a:rPr>
              <a:t>の中で記事遷移数が最も高いトップニュース枠</a:t>
            </a:r>
            <a:endParaRPr lang="ja-JP" altLang="en-US" sz="2000" b="1" dirty="0">
              <a:solidFill>
                <a:srgbClr val="C9002C"/>
              </a:solidFill>
              <a:latin typeface="メイリオ" panose="020B0604030504040204" pitchFamily="50" charset="-128"/>
              <a:ea typeface="メイリオ" panose="020B0604030504040204" pitchFamily="50" charset="-128"/>
            </a:endParaRPr>
          </a:p>
        </p:txBody>
      </p:sp>
      <p:sp>
        <p:nvSpPr>
          <p:cNvPr id="19" name="正方形/長方形 18">
            <a:extLst>
              <a:ext uri="{FF2B5EF4-FFF2-40B4-BE49-F238E27FC236}">
                <a16:creationId xmlns:a16="http://schemas.microsoft.com/office/drawing/2014/main" id="{9D119921-25FE-9BFE-E398-421DAB373EF7}"/>
              </a:ext>
            </a:extLst>
          </p:cNvPr>
          <p:cNvSpPr/>
          <p:nvPr/>
        </p:nvSpPr>
        <p:spPr>
          <a:xfrm>
            <a:off x="4772994" y="4519760"/>
            <a:ext cx="4503370" cy="707886"/>
          </a:xfrm>
          <a:prstGeom prst="rect">
            <a:avLst/>
          </a:prstGeom>
          <a:solidFill>
            <a:srgbClr val="C9002C">
              <a:lumMod val="60000"/>
              <a:lumOff val="40000"/>
            </a:srgb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2800" b="0" i="0" u="none" strike="noStrike" kern="0" cap="none" spc="0" normalizeH="0" baseline="0" noProof="0" dirty="0">
                <a:ln>
                  <a:noFill/>
                </a:ln>
                <a:solidFill>
                  <a:srgbClr val="F5F5F5"/>
                </a:solidFill>
                <a:effectLst/>
                <a:uLnTx/>
                <a:uFillTx/>
                <a:latin typeface="Calibri" panose="020F0502020204030204"/>
                <a:ea typeface="メイリオ" panose="020B0604030504040204" pitchFamily="50" charset="-128"/>
                <a:cs typeface="+mn-cs"/>
              </a:rPr>
              <a:t>85.1%</a:t>
            </a:r>
            <a:endParaRPr kumimoji="0" lang="ja-JP" altLang="en-US" sz="2800" b="0" i="0" u="none" strike="noStrike" kern="0" cap="none" spc="0" normalizeH="0" baseline="0" noProof="0" dirty="0">
              <a:ln>
                <a:noFill/>
              </a:ln>
              <a:solidFill>
                <a:srgbClr val="F5F5F5"/>
              </a:solidFill>
              <a:effectLst/>
              <a:uLnTx/>
              <a:uFillTx/>
              <a:latin typeface="Calibri" panose="020F0502020204030204"/>
              <a:ea typeface="メイリオ" panose="020B0604030504040204" pitchFamily="50" charset="-128"/>
              <a:cs typeface="+mn-cs"/>
            </a:endParaRPr>
          </a:p>
        </p:txBody>
      </p:sp>
      <p:sp>
        <p:nvSpPr>
          <p:cNvPr id="20" name="正方形/長方形 19">
            <a:extLst>
              <a:ext uri="{FF2B5EF4-FFF2-40B4-BE49-F238E27FC236}">
                <a16:creationId xmlns:a16="http://schemas.microsoft.com/office/drawing/2014/main" id="{A6B14663-744F-BCCA-E5D6-453336CF7EDD}"/>
              </a:ext>
            </a:extLst>
          </p:cNvPr>
          <p:cNvSpPr/>
          <p:nvPr/>
        </p:nvSpPr>
        <p:spPr>
          <a:xfrm>
            <a:off x="9276364" y="4519760"/>
            <a:ext cx="995429" cy="707886"/>
          </a:xfrm>
          <a:prstGeom prst="rect">
            <a:avLst/>
          </a:prstGeom>
          <a:solidFill>
            <a:srgbClr val="999999"/>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1600" b="0" i="0" u="none" strike="noStrike" kern="0" cap="none" spc="0" normalizeH="0" baseline="0" noProof="0" dirty="0">
                <a:ln>
                  <a:noFill/>
                </a:ln>
                <a:solidFill>
                  <a:srgbClr val="F5F5F5"/>
                </a:solidFill>
                <a:effectLst/>
                <a:uLnTx/>
                <a:uFillTx/>
                <a:latin typeface="Calibri" panose="020F0502020204030204"/>
                <a:ea typeface="メイリオ" panose="020B0604030504040204" pitchFamily="50" charset="-128"/>
                <a:cs typeface="+mn-cs"/>
              </a:rPr>
              <a:t>14.9%</a:t>
            </a:r>
            <a:endParaRPr kumimoji="0" lang="ja-JP" altLang="en-US" sz="1600" b="0" i="0" u="none" strike="noStrike" kern="0" cap="none" spc="0" normalizeH="0" baseline="0" noProof="0" dirty="0">
              <a:ln>
                <a:noFill/>
              </a:ln>
              <a:solidFill>
                <a:srgbClr val="F5F5F5"/>
              </a:solidFill>
              <a:effectLst/>
              <a:uLnTx/>
              <a:uFillTx/>
              <a:latin typeface="Calibri" panose="020F0502020204030204"/>
              <a:ea typeface="メイリオ" panose="020B0604030504040204" pitchFamily="50" charset="-128"/>
              <a:cs typeface="+mn-cs"/>
            </a:endParaRPr>
          </a:p>
        </p:txBody>
      </p:sp>
      <p:sp>
        <p:nvSpPr>
          <p:cNvPr id="21" name="テキスト ボックス 20">
            <a:extLst>
              <a:ext uri="{FF2B5EF4-FFF2-40B4-BE49-F238E27FC236}">
                <a16:creationId xmlns:a16="http://schemas.microsoft.com/office/drawing/2014/main" id="{3A16A47E-5261-A25A-5E27-4DE5A1D0394E}"/>
              </a:ext>
            </a:extLst>
          </p:cNvPr>
          <p:cNvSpPr txBox="1"/>
          <p:nvPr/>
        </p:nvSpPr>
        <p:spPr>
          <a:xfrm>
            <a:off x="4233403" y="3521920"/>
            <a:ext cx="7130902" cy="707886"/>
          </a:xfrm>
          <a:prstGeom prst="rect">
            <a:avLst/>
          </a:prstGeom>
          <a:noFill/>
        </p:spPr>
        <p:txBody>
          <a:bodyPr wrap="square" rtlCol="0">
            <a:spAutoFit/>
          </a:bodyPr>
          <a:lstStyle/>
          <a:p>
            <a:pPr eaLnBrk="1" fontAlgn="auto" hangingPunct="1">
              <a:spcBef>
                <a:spcPts val="0"/>
              </a:spcBef>
              <a:spcAft>
                <a:spcPts val="0"/>
              </a:spcAft>
            </a:pPr>
            <a:r>
              <a:rPr lang="en-US" altLang="ja-JP" sz="2000" dirty="0">
                <a:solidFill>
                  <a:srgbClr val="545454"/>
                </a:solidFill>
                <a:latin typeface="メイリオ" panose="020B0604030504040204" pitchFamily="50" charset="-128"/>
                <a:ea typeface="メイリオ" panose="020B0604030504040204" pitchFamily="50" charset="-128"/>
              </a:rPr>
              <a:t>Q. Yahoo!</a:t>
            </a:r>
            <a:r>
              <a:rPr lang="ja-JP" altLang="en-US" sz="2000" dirty="0">
                <a:solidFill>
                  <a:srgbClr val="545454"/>
                </a:solidFill>
                <a:latin typeface="Meiryo" panose="020B0604030504040204" pitchFamily="34" charset="-128"/>
                <a:ea typeface="Meiryo" panose="020B0604030504040204" pitchFamily="34" charset="-128"/>
              </a:rPr>
              <a:t>ニュース トピックス</a:t>
            </a:r>
            <a:r>
              <a:rPr lang="ja-JP" altLang="en-US" sz="2000" dirty="0">
                <a:solidFill>
                  <a:srgbClr val="545454"/>
                </a:solidFill>
                <a:latin typeface="メイリオ" panose="020B0604030504040204" pitchFamily="50" charset="-128"/>
                <a:ea typeface="メイリオ" panose="020B0604030504040204" pitchFamily="50" charset="-128"/>
              </a:rPr>
              <a:t>の情報は</a:t>
            </a:r>
            <a:endParaRPr lang="en-US" altLang="ja-JP" sz="2000" dirty="0">
              <a:solidFill>
                <a:srgbClr val="545454"/>
              </a:solidFill>
              <a:latin typeface="メイリオ" panose="020B0604030504040204" pitchFamily="50" charset="-128"/>
              <a:ea typeface="メイリオ" panose="020B0604030504040204" pitchFamily="50" charset="-128"/>
            </a:endParaRPr>
          </a:p>
          <a:p>
            <a:pPr eaLnBrk="1" fontAlgn="auto" hangingPunct="1">
              <a:spcBef>
                <a:spcPts val="0"/>
              </a:spcBef>
              <a:spcAft>
                <a:spcPts val="0"/>
              </a:spcAft>
            </a:pPr>
            <a:r>
              <a:rPr lang="ja-JP" altLang="en-US" sz="2000" dirty="0">
                <a:solidFill>
                  <a:srgbClr val="545454"/>
                </a:solidFill>
                <a:latin typeface="メイリオ" panose="020B0604030504040204" pitchFamily="50" charset="-128"/>
                <a:ea typeface="メイリオ" panose="020B0604030504040204" pitchFamily="50" charset="-128"/>
              </a:rPr>
              <a:t>    あなたにとってどの程度役に立っていますか？</a:t>
            </a:r>
          </a:p>
        </p:txBody>
      </p:sp>
      <p:sp>
        <p:nvSpPr>
          <p:cNvPr id="22" name="正方形/長方形 21">
            <a:extLst>
              <a:ext uri="{FF2B5EF4-FFF2-40B4-BE49-F238E27FC236}">
                <a16:creationId xmlns:a16="http://schemas.microsoft.com/office/drawing/2014/main" id="{A523F066-084E-F3CB-0179-68177B3A81DB}"/>
              </a:ext>
            </a:extLst>
          </p:cNvPr>
          <p:cNvSpPr/>
          <p:nvPr/>
        </p:nvSpPr>
        <p:spPr>
          <a:xfrm>
            <a:off x="4870676" y="5373071"/>
            <a:ext cx="177209" cy="170120"/>
          </a:xfrm>
          <a:prstGeom prst="rect">
            <a:avLst/>
          </a:prstGeom>
          <a:solidFill>
            <a:srgbClr val="C9002C">
              <a:lumMod val="60000"/>
              <a:lumOff val="40000"/>
            </a:srgb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2800" b="0" i="0" u="none" strike="noStrike" kern="0" cap="none" spc="0" normalizeH="0" baseline="0" noProof="0" dirty="0">
              <a:ln>
                <a:noFill/>
              </a:ln>
              <a:solidFill>
                <a:srgbClr val="F5F5F5"/>
              </a:solidFill>
              <a:effectLst/>
              <a:uLnTx/>
              <a:uFillTx/>
              <a:latin typeface="Calibri" panose="020F0502020204030204"/>
              <a:ea typeface="メイリオ" panose="020B0604030504040204" pitchFamily="50" charset="-128"/>
              <a:cs typeface="+mn-cs"/>
            </a:endParaRPr>
          </a:p>
        </p:txBody>
      </p:sp>
      <p:sp>
        <p:nvSpPr>
          <p:cNvPr id="23" name="テキスト ボックス 22">
            <a:extLst>
              <a:ext uri="{FF2B5EF4-FFF2-40B4-BE49-F238E27FC236}">
                <a16:creationId xmlns:a16="http://schemas.microsoft.com/office/drawing/2014/main" id="{BE78C718-A2E5-9FF1-1A86-F86193FE73F9}"/>
              </a:ext>
            </a:extLst>
          </p:cNvPr>
          <p:cNvSpPr txBox="1"/>
          <p:nvPr/>
        </p:nvSpPr>
        <p:spPr>
          <a:xfrm>
            <a:off x="5019534" y="5337628"/>
            <a:ext cx="2183219" cy="261610"/>
          </a:xfrm>
          <a:prstGeom prst="rect">
            <a:avLst/>
          </a:prstGeom>
          <a:noFill/>
        </p:spPr>
        <p:txBody>
          <a:bodyPr wrap="square" rtlCol="0">
            <a:spAutoFit/>
          </a:bodyPr>
          <a:lstStyle/>
          <a:p>
            <a:pPr eaLnBrk="1" fontAlgn="auto" hangingPunct="1">
              <a:spcBef>
                <a:spcPts val="0"/>
              </a:spcBef>
              <a:spcAft>
                <a:spcPts val="0"/>
              </a:spcAft>
            </a:pPr>
            <a:r>
              <a:rPr lang="ja-JP" altLang="en-US" sz="1100" dirty="0">
                <a:solidFill>
                  <a:srgbClr val="545454"/>
                </a:solidFill>
                <a:latin typeface="メイリオ" panose="020B0604030504040204" pitchFamily="50" charset="-128"/>
                <a:ea typeface="メイリオ" panose="020B0604030504040204" pitchFamily="50" charset="-128"/>
              </a:rPr>
              <a:t>とても役に立つ・やや役に立つ</a:t>
            </a:r>
          </a:p>
        </p:txBody>
      </p:sp>
      <p:sp>
        <p:nvSpPr>
          <p:cNvPr id="24" name="正方形/長方形 23">
            <a:extLst>
              <a:ext uri="{FF2B5EF4-FFF2-40B4-BE49-F238E27FC236}">
                <a16:creationId xmlns:a16="http://schemas.microsoft.com/office/drawing/2014/main" id="{78804F9C-326A-54D9-12BF-5096051185EE}"/>
              </a:ext>
            </a:extLst>
          </p:cNvPr>
          <p:cNvSpPr/>
          <p:nvPr/>
        </p:nvSpPr>
        <p:spPr>
          <a:xfrm>
            <a:off x="7406537" y="5373071"/>
            <a:ext cx="177209" cy="170120"/>
          </a:xfrm>
          <a:prstGeom prst="rect">
            <a:avLst/>
          </a:prstGeom>
          <a:solidFill>
            <a:srgbClr val="999999"/>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2800" b="0" i="0" u="none" strike="noStrike" kern="0" cap="none" spc="0" normalizeH="0" baseline="0" noProof="0" dirty="0">
              <a:ln>
                <a:noFill/>
              </a:ln>
              <a:solidFill>
                <a:srgbClr val="F5F5F5"/>
              </a:solidFill>
              <a:effectLst/>
              <a:uLnTx/>
              <a:uFillTx/>
              <a:latin typeface="Calibri" panose="020F0502020204030204"/>
              <a:ea typeface="メイリオ" panose="020B0604030504040204" pitchFamily="50" charset="-128"/>
              <a:cs typeface="+mn-cs"/>
            </a:endParaRPr>
          </a:p>
        </p:txBody>
      </p:sp>
      <p:sp>
        <p:nvSpPr>
          <p:cNvPr id="25" name="テキスト ボックス 24">
            <a:extLst>
              <a:ext uri="{FF2B5EF4-FFF2-40B4-BE49-F238E27FC236}">
                <a16:creationId xmlns:a16="http://schemas.microsoft.com/office/drawing/2014/main" id="{C970C112-0F8A-2849-4BD1-9D71DD6DAE28}"/>
              </a:ext>
            </a:extLst>
          </p:cNvPr>
          <p:cNvSpPr txBox="1"/>
          <p:nvPr/>
        </p:nvSpPr>
        <p:spPr>
          <a:xfrm>
            <a:off x="7644000" y="5337628"/>
            <a:ext cx="2741432" cy="261610"/>
          </a:xfrm>
          <a:prstGeom prst="rect">
            <a:avLst/>
          </a:prstGeom>
          <a:noFill/>
        </p:spPr>
        <p:txBody>
          <a:bodyPr wrap="square" rtlCol="0">
            <a:spAutoFit/>
          </a:bodyPr>
          <a:lstStyle/>
          <a:p>
            <a:pPr eaLnBrk="1" fontAlgn="auto" hangingPunct="1">
              <a:spcBef>
                <a:spcPts val="0"/>
              </a:spcBef>
              <a:spcAft>
                <a:spcPts val="0"/>
              </a:spcAft>
            </a:pPr>
            <a:r>
              <a:rPr lang="ja-JP" altLang="en-US" sz="1100" dirty="0">
                <a:solidFill>
                  <a:srgbClr val="545454"/>
                </a:solidFill>
                <a:latin typeface="メイリオ" panose="020B0604030504040204" pitchFamily="50" charset="-128"/>
                <a:ea typeface="メイリオ" panose="020B0604030504040204" pitchFamily="50" charset="-128"/>
              </a:rPr>
              <a:t>あまり役に立たない・全く役に立たない</a:t>
            </a:r>
          </a:p>
        </p:txBody>
      </p:sp>
      <p:sp>
        <p:nvSpPr>
          <p:cNvPr id="26" name="テキスト ボックス 25">
            <a:extLst>
              <a:ext uri="{FF2B5EF4-FFF2-40B4-BE49-F238E27FC236}">
                <a16:creationId xmlns:a16="http://schemas.microsoft.com/office/drawing/2014/main" id="{E83EC2BC-40BA-3094-81AC-166B3B79B457}"/>
              </a:ext>
            </a:extLst>
          </p:cNvPr>
          <p:cNvSpPr txBox="1"/>
          <p:nvPr/>
        </p:nvSpPr>
        <p:spPr>
          <a:xfrm>
            <a:off x="4772994" y="5720817"/>
            <a:ext cx="3989169" cy="261610"/>
          </a:xfrm>
          <a:prstGeom prst="rect">
            <a:avLst/>
          </a:prstGeom>
          <a:noFill/>
        </p:spPr>
        <p:txBody>
          <a:bodyPr wrap="square" rtlCol="0">
            <a:spAutoFit/>
          </a:bodyPr>
          <a:lstStyle/>
          <a:p>
            <a:pPr eaLnBrk="1" fontAlgn="auto" hangingPunct="1">
              <a:spcBef>
                <a:spcPts val="0"/>
              </a:spcBef>
              <a:spcAft>
                <a:spcPts val="0"/>
              </a:spcAft>
            </a:pPr>
            <a:r>
              <a:rPr lang="ja-JP" altLang="en-US" sz="1050" dirty="0">
                <a:solidFill>
                  <a:srgbClr val="000000"/>
                </a:solidFill>
                <a:latin typeface="メイリオ" panose="020B0604030504040204" pitchFamily="50" charset="-128"/>
                <a:ea typeface="メイリオ" panose="020B0604030504040204" pitchFamily="50" charset="-128"/>
              </a:rPr>
              <a:t>出典：</a:t>
            </a:r>
            <a:r>
              <a:rPr lang="en-US" altLang="ja-JP" sz="1050" dirty="0">
                <a:solidFill>
                  <a:srgbClr val="000000"/>
                </a:solidFill>
                <a:latin typeface="メイリオ" panose="020B0604030504040204" pitchFamily="50" charset="-128"/>
                <a:ea typeface="メイリオ" panose="020B0604030504040204" pitchFamily="50" charset="-128"/>
              </a:rPr>
              <a:t>LINE</a:t>
            </a:r>
            <a:r>
              <a:rPr lang="ja-JP" altLang="en-US" sz="1050" dirty="0">
                <a:solidFill>
                  <a:srgbClr val="000000"/>
                </a:solidFill>
                <a:latin typeface="メイリオ" panose="020B0604030504040204" pitchFamily="50" charset="-128"/>
                <a:ea typeface="メイリオ" panose="020B0604030504040204" pitchFamily="50" charset="-128"/>
              </a:rPr>
              <a:t>ヤフー自社調査 調査期間：</a:t>
            </a:r>
            <a:r>
              <a:rPr lang="en-US" altLang="ja-JP" sz="1050" dirty="0">
                <a:solidFill>
                  <a:srgbClr val="000000"/>
                </a:solidFill>
                <a:latin typeface="メイリオ" panose="020B0604030504040204" pitchFamily="50" charset="-128"/>
                <a:ea typeface="メイリオ" panose="020B0604030504040204" pitchFamily="50" charset="-128"/>
              </a:rPr>
              <a:t>2018</a:t>
            </a:r>
            <a:r>
              <a:rPr lang="ja-JP" altLang="en-US" sz="1050" dirty="0">
                <a:solidFill>
                  <a:srgbClr val="000000"/>
                </a:solidFill>
                <a:latin typeface="メイリオ" panose="020B0604030504040204" pitchFamily="50" charset="-128"/>
                <a:ea typeface="メイリオ" panose="020B0604030504040204" pitchFamily="50" charset="-128"/>
              </a:rPr>
              <a:t>年</a:t>
            </a:r>
            <a:r>
              <a:rPr lang="en-US" altLang="ja-JP" sz="1050" dirty="0">
                <a:solidFill>
                  <a:srgbClr val="000000"/>
                </a:solidFill>
                <a:latin typeface="メイリオ" panose="020B0604030504040204" pitchFamily="50" charset="-128"/>
                <a:ea typeface="メイリオ" panose="020B0604030504040204" pitchFamily="50" charset="-128"/>
              </a:rPr>
              <a:t>8</a:t>
            </a:r>
            <a:r>
              <a:rPr lang="ja-JP" altLang="en-US" sz="1050" dirty="0">
                <a:solidFill>
                  <a:srgbClr val="000000"/>
                </a:solidFill>
                <a:latin typeface="メイリオ" panose="020B0604030504040204" pitchFamily="50" charset="-128"/>
                <a:ea typeface="メイリオ" panose="020B0604030504040204" pitchFamily="50" charset="-128"/>
              </a:rPr>
              <a:t>月</a:t>
            </a:r>
          </a:p>
        </p:txBody>
      </p:sp>
      <p:sp>
        <p:nvSpPr>
          <p:cNvPr id="27" name="右中かっこ 26">
            <a:extLst>
              <a:ext uri="{FF2B5EF4-FFF2-40B4-BE49-F238E27FC236}">
                <a16:creationId xmlns:a16="http://schemas.microsoft.com/office/drawing/2014/main" id="{2CDC969D-DA70-0C18-8A3A-4EAD1BFB5EE1}"/>
              </a:ext>
            </a:extLst>
          </p:cNvPr>
          <p:cNvSpPr/>
          <p:nvPr/>
        </p:nvSpPr>
        <p:spPr>
          <a:xfrm>
            <a:off x="3049006" y="3516278"/>
            <a:ext cx="719804" cy="1957871"/>
          </a:xfrm>
          <a:prstGeom prst="rightBrace">
            <a:avLst>
              <a:gd name="adj1" fmla="val 0"/>
              <a:gd name="adj2" fmla="val 19199"/>
            </a:avLst>
          </a:prstGeom>
          <a:noFill/>
          <a:ln w="19050" cap="flat" cmpd="sng" algn="ctr">
            <a:solidFill>
              <a:srgbClr val="545454"/>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rgbClr val="000000"/>
              </a:solidFill>
              <a:effectLst/>
              <a:uLnTx/>
              <a:uFillTx/>
              <a:latin typeface="Calibri" panose="020F0502020204030204"/>
              <a:ea typeface="メイリオ" panose="020B0604030504040204" pitchFamily="50" charset="-128"/>
              <a:cs typeface="+mn-cs"/>
            </a:endParaRPr>
          </a:p>
        </p:txBody>
      </p:sp>
      <p:sp>
        <p:nvSpPr>
          <p:cNvPr id="28" name="正方形/長方形 27">
            <a:extLst>
              <a:ext uri="{FF2B5EF4-FFF2-40B4-BE49-F238E27FC236}">
                <a16:creationId xmlns:a16="http://schemas.microsoft.com/office/drawing/2014/main" id="{F8C83724-E983-FE69-E069-5ABE44976A98}"/>
              </a:ext>
            </a:extLst>
          </p:cNvPr>
          <p:cNvSpPr/>
          <p:nvPr/>
        </p:nvSpPr>
        <p:spPr>
          <a:xfrm>
            <a:off x="3867521" y="2411390"/>
            <a:ext cx="7506140" cy="3710765"/>
          </a:xfrm>
          <a:prstGeom prst="rect">
            <a:avLst/>
          </a:prstGeom>
          <a:noFill/>
          <a:ln w="38100" cap="flat" cmpd="sng" algn="ctr">
            <a:solidFill>
              <a:srgbClr val="212121">
                <a:lumMod val="75000"/>
                <a:lumOff val="25000"/>
              </a:srgbClr>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endParaRPr>
          </a:p>
        </p:txBody>
      </p:sp>
      <p:sp>
        <p:nvSpPr>
          <p:cNvPr id="29" name="テキスト ボックス 28">
            <a:extLst>
              <a:ext uri="{FF2B5EF4-FFF2-40B4-BE49-F238E27FC236}">
                <a16:creationId xmlns:a16="http://schemas.microsoft.com/office/drawing/2014/main" id="{065370A4-A2FE-8096-CE4F-E9D0DD4DECC1}"/>
              </a:ext>
            </a:extLst>
          </p:cNvPr>
          <p:cNvSpPr txBox="1"/>
          <p:nvPr/>
        </p:nvSpPr>
        <p:spPr>
          <a:xfrm>
            <a:off x="4267094" y="2207124"/>
            <a:ext cx="3688098" cy="400110"/>
          </a:xfrm>
          <a:prstGeom prst="rect">
            <a:avLst/>
          </a:prstGeom>
          <a:solidFill>
            <a:srgbClr val="FFFFFF"/>
          </a:solidFill>
        </p:spPr>
        <p:txBody>
          <a:bodyPr wrap="square">
            <a:spAutoFit/>
          </a:bodyPr>
          <a:lstStyle/>
          <a:p>
            <a:pPr algn="ctr" eaLnBrk="1" fontAlgn="auto" hangingPunct="1">
              <a:spcBef>
                <a:spcPts val="0"/>
              </a:spcBef>
              <a:spcAft>
                <a:spcPts val="0"/>
              </a:spcAft>
            </a:pPr>
            <a:r>
              <a:rPr lang="en-US" altLang="ja-JP" sz="2000" dirty="0">
                <a:solidFill>
                  <a:srgbClr val="545454"/>
                </a:solidFill>
                <a:latin typeface="Meiryo" panose="020B0604030504040204" pitchFamily="34" charset="-128"/>
                <a:ea typeface="Meiryo" panose="020B0604030504040204" pitchFamily="34" charset="-128"/>
              </a:rPr>
              <a:t>Yahoo!</a:t>
            </a:r>
            <a:r>
              <a:rPr lang="ja-JP" altLang="en-US" sz="2000" dirty="0">
                <a:solidFill>
                  <a:srgbClr val="545454"/>
                </a:solidFill>
                <a:latin typeface="Meiryo" panose="020B0604030504040204" pitchFamily="34" charset="-128"/>
                <a:ea typeface="Meiryo" panose="020B0604030504040204" pitchFamily="34" charset="-128"/>
              </a:rPr>
              <a:t>ニュース トピックス </a:t>
            </a:r>
            <a:endParaRPr lang="ja-JP" altLang="en-US" sz="2000" dirty="0">
              <a:solidFill>
                <a:srgbClr val="000000"/>
              </a:solidFill>
              <a:latin typeface="Calibri" panose="020F0502020204030204"/>
              <a:ea typeface="メイリオ" panose="020B0604030504040204" pitchFamily="50" charset="-128"/>
            </a:endParaRPr>
          </a:p>
        </p:txBody>
      </p:sp>
    </p:spTree>
    <p:extLst>
      <p:ext uri="{BB962C8B-B14F-4D97-AF65-F5344CB8AC3E}">
        <p14:creationId xmlns:p14="http://schemas.microsoft.com/office/powerpoint/2010/main" val="35834702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タイトル 3">
            <a:extLst>
              <a:ext uri="{FF2B5EF4-FFF2-40B4-BE49-F238E27FC236}">
                <a16:creationId xmlns:a16="http://schemas.microsoft.com/office/drawing/2014/main" id="{F38FCAE2-51B6-AFA1-231F-64E42933F427}"/>
              </a:ext>
            </a:extLst>
          </p:cNvPr>
          <p:cNvSpPr>
            <a:spLocks noGrp="1"/>
          </p:cNvSpPr>
          <p:nvPr>
            <p:ph type="ctrTitle"/>
          </p:nvPr>
        </p:nvSpPr>
        <p:spPr>
          <a:prstGeom prst="rect">
            <a:avLst/>
          </a:prstGeom>
        </p:spPr>
        <p:txBody>
          <a:bodyPr/>
          <a:lstStyle/>
          <a:p>
            <a:r>
              <a:rPr lang="ja-JP" altLang="en-US" dirty="0"/>
              <a:t>目次</a:t>
            </a:r>
          </a:p>
        </p:txBody>
      </p:sp>
      <p:sp>
        <p:nvSpPr>
          <p:cNvPr id="3" name="テキスト プレースホルダー 4">
            <a:extLst>
              <a:ext uri="{FF2B5EF4-FFF2-40B4-BE49-F238E27FC236}">
                <a16:creationId xmlns:a16="http://schemas.microsoft.com/office/drawing/2014/main" id="{6BB005C5-D9C8-8257-64A7-5C3476E6B29F}"/>
              </a:ext>
            </a:extLst>
          </p:cNvPr>
          <p:cNvSpPr txBox="1">
            <a:spLocks/>
          </p:cNvSpPr>
          <p:nvPr/>
        </p:nvSpPr>
        <p:spPr>
          <a:xfrm>
            <a:off x="1723369" y="1468322"/>
            <a:ext cx="8514423" cy="3439054"/>
          </a:xfrm>
          <a:prstGeom prst="rect">
            <a:avLst/>
          </a:prstGeom>
        </p:spPr>
        <p:txBody>
          <a:bodyPr lIns="0" tIns="0" rIns="0" bIns="0"/>
          <a:lstStyle>
            <a:lvl1pPr marL="0" indent="0" algn="l" defTabSz="914400" rtl="0" eaLnBrk="1" latinLnBrk="0" hangingPunct="1">
              <a:lnSpc>
                <a:spcPct val="130000"/>
              </a:lnSpc>
              <a:spcBef>
                <a:spcPts val="0"/>
              </a:spcBef>
              <a:buFont typeface="Arial" panose="020B0604020202020204" pitchFamily="34" charset="0"/>
              <a:buNone/>
              <a:defRPr kumimoji="1" sz="1400" kern="1200">
                <a:solidFill>
                  <a:schemeClr val="tx1">
                    <a:lumMod val="75000"/>
                    <a:lumOff val="25000"/>
                  </a:schemeClr>
                </a:solidFill>
                <a:latin typeface="Meiryo" panose="020B0604030504040204" pitchFamily="34" charset="-128"/>
                <a:ea typeface="Meiryo" panose="020B0604030504040204" pitchFamily="34" charset="-128"/>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a:lnSpc>
                <a:spcPct val="200000"/>
              </a:lnSpc>
            </a:pPr>
            <a:r>
              <a:rPr lang="ja-JP" altLang="en-US" sz="1800" b="1" dirty="0">
                <a:solidFill>
                  <a:schemeClr val="tx1">
                    <a:lumMod val="95000"/>
                    <a:lumOff val="5000"/>
                  </a:schemeClr>
                </a:solidFill>
              </a:rPr>
              <a:t>ブランディング領域における課題</a:t>
            </a:r>
            <a:endParaRPr lang="en-US" altLang="ja-JP" sz="1800" b="1" dirty="0">
              <a:solidFill>
                <a:schemeClr val="tx1">
                  <a:lumMod val="95000"/>
                  <a:lumOff val="5000"/>
                </a:schemeClr>
              </a:solidFill>
            </a:endParaRPr>
          </a:p>
          <a:p>
            <a:pPr>
              <a:lnSpc>
                <a:spcPct val="200000"/>
              </a:lnSpc>
            </a:pPr>
            <a:r>
              <a:rPr lang="ja-JP" altLang="en-US" sz="1800" b="1" dirty="0">
                <a:solidFill>
                  <a:schemeClr val="tx1">
                    <a:lumMod val="95000"/>
                    <a:lumOff val="5000"/>
                  </a:schemeClr>
                </a:solidFill>
              </a:rPr>
              <a:t>ニュースメディアのブランディング活用</a:t>
            </a:r>
            <a:endParaRPr lang="en-US" altLang="ja-JP" sz="1800" b="1" dirty="0">
              <a:solidFill>
                <a:schemeClr val="tx1">
                  <a:lumMod val="95000"/>
                  <a:lumOff val="5000"/>
                </a:schemeClr>
              </a:solidFill>
            </a:endParaRPr>
          </a:p>
          <a:p>
            <a:pPr>
              <a:lnSpc>
                <a:spcPct val="200000"/>
              </a:lnSpc>
            </a:pPr>
            <a:r>
              <a:rPr lang="en-US" altLang="ja-JP" sz="1800" b="1" dirty="0">
                <a:solidFill>
                  <a:schemeClr val="tx1">
                    <a:lumMod val="95000"/>
                    <a:lumOff val="5000"/>
                  </a:schemeClr>
                </a:solidFill>
              </a:rPr>
              <a:t>Yahoo! JAPAN</a:t>
            </a:r>
            <a:r>
              <a:rPr lang="ja-JP" altLang="en-US" sz="1800" b="1" dirty="0">
                <a:solidFill>
                  <a:schemeClr val="tx1">
                    <a:lumMod val="95000"/>
                    <a:lumOff val="5000"/>
                  </a:schemeClr>
                </a:solidFill>
              </a:rPr>
              <a:t>　トップページ　トピックス</a:t>
            </a:r>
            <a:r>
              <a:rPr lang="en-US" altLang="ja-JP" sz="1800" b="1" dirty="0">
                <a:solidFill>
                  <a:schemeClr val="tx1">
                    <a:lumMod val="95000"/>
                    <a:lumOff val="5000"/>
                  </a:schemeClr>
                </a:solidFill>
              </a:rPr>
              <a:t>PR</a:t>
            </a:r>
            <a:r>
              <a:rPr lang="ja-JP" altLang="en-US" sz="1800" b="1" dirty="0">
                <a:solidFill>
                  <a:schemeClr val="tx1">
                    <a:lumMod val="95000"/>
                    <a:lumOff val="5000"/>
                  </a:schemeClr>
                </a:solidFill>
              </a:rPr>
              <a:t>　</a:t>
            </a:r>
            <a:r>
              <a:rPr lang="en-US" altLang="ja-JP" sz="1800" b="1" dirty="0">
                <a:solidFill>
                  <a:schemeClr val="tx1">
                    <a:lumMod val="95000"/>
                    <a:lumOff val="5000"/>
                  </a:schemeClr>
                </a:solidFill>
              </a:rPr>
              <a:t>SP</a:t>
            </a:r>
            <a:r>
              <a:rPr lang="ja-JP" altLang="en-US" sz="1800" b="1" dirty="0">
                <a:solidFill>
                  <a:schemeClr val="tx1">
                    <a:lumMod val="95000"/>
                    <a:lumOff val="5000"/>
                  </a:schemeClr>
                </a:solidFill>
              </a:rPr>
              <a:t>　商品概要</a:t>
            </a:r>
            <a:endParaRPr lang="en-US" altLang="ja-JP" sz="1800" b="1" dirty="0">
              <a:solidFill>
                <a:schemeClr val="tx1">
                  <a:lumMod val="95000"/>
                  <a:lumOff val="5000"/>
                </a:schemeClr>
              </a:solidFill>
            </a:endParaRPr>
          </a:p>
          <a:p>
            <a:pPr>
              <a:lnSpc>
                <a:spcPct val="200000"/>
              </a:lnSpc>
            </a:pPr>
            <a:r>
              <a:rPr lang="en-US" altLang="ja-JP" sz="1800" b="1" dirty="0">
                <a:solidFill>
                  <a:schemeClr val="tx1">
                    <a:lumMod val="95000"/>
                    <a:lumOff val="5000"/>
                  </a:schemeClr>
                </a:solidFill>
              </a:rPr>
              <a:t>Yahoo! JAPAN</a:t>
            </a:r>
            <a:r>
              <a:rPr lang="ja-JP" altLang="en-US" sz="1800" b="1" dirty="0">
                <a:solidFill>
                  <a:schemeClr val="tx1">
                    <a:lumMod val="95000"/>
                    <a:lumOff val="5000"/>
                  </a:schemeClr>
                </a:solidFill>
              </a:rPr>
              <a:t>　トップページ　トピックス</a:t>
            </a:r>
            <a:r>
              <a:rPr lang="en-US" altLang="ja-JP" sz="1800" b="1" dirty="0">
                <a:solidFill>
                  <a:schemeClr val="tx1">
                    <a:lumMod val="95000"/>
                    <a:lumOff val="5000"/>
                  </a:schemeClr>
                </a:solidFill>
              </a:rPr>
              <a:t>PR</a:t>
            </a:r>
            <a:r>
              <a:rPr lang="ja-JP" altLang="en-US" sz="1800" b="1" dirty="0">
                <a:solidFill>
                  <a:schemeClr val="tx1">
                    <a:lumMod val="95000"/>
                    <a:lumOff val="5000"/>
                  </a:schemeClr>
                </a:solidFill>
              </a:rPr>
              <a:t>　</a:t>
            </a:r>
            <a:r>
              <a:rPr lang="en-US" altLang="ja-JP" sz="1800" b="1" dirty="0">
                <a:solidFill>
                  <a:schemeClr val="tx1">
                    <a:lumMod val="95000"/>
                    <a:lumOff val="5000"/>
                  </a:schemeClr>
                </a:solidFill>
              </a:rPr>
              <a:t>SP</a:t>
            </a:r>
            <a:r>
              <a:rPr lang="ja-JP" altLang="en-US" sz="1800" b="1" dirty="0">
                <a:solidFill>
                  <a:schemeClr val="tx1">
                    <a:lumMod val="95000"/>
                    <a:lumOff val="5000"/>
                  </a:schemeClr>
                </a:solidFill>
              </a:rPr>
              <a:t>　活用イメージ</a:t>
            </a:r>
            <a:endParaRPr lang="en-US" altLang="ja-JP" sz="1800" b="1" dirty="0">
              <a:solidFill>
                <a:schemeClr val="tx1">
                  <a:lumMod val="95000"/>
                  <a:lumOff val="5000"/>
                </a:schemeClr>
              </a:solidFill>
            </a:endParaRPr>
          </a:p>
          <a:p>
            <a:pPr>
              <a:lnSpc>
                <a:spcPct val="200000"/>
              </a:lnSpc>
            </a:pPr>
            <a:r>
              <a:rPr lang="en-US" altLang="ja-JP" sz="1800" b="1" dirty="0">
                <a:solidFill>
                  <a:schemeClr val="tx1">
                    <a:lumMod val="95000"/>
                    <a:lumOff val="5000"/>
                  </a:schemeClr>
                </a:solidFill>
              </a:rPr>
              <a:t>Yahoo! JAPAN</a:t>
            </a:r>
            <a:r>
              <a:rPr lang="ja-JP" altLang="en-US" sz="1800" b="1" dirty="0">
                <a:solidFill>
                  <a:schemeClr val="tx1">
                    <a:lumMod val="95000"/>
                    <a:lumOff val="5000"/>
                  </a:schemeClr>
                </a:solidFill>
              </a:rPr>
              <a:t>　トップページ　トピックス</a:t>
            </a:r>
            <a:r>
              <a:rPr lang="en-US" altLang="ja-JP" sz="1800" b="1" dirty="0">
                <a:solidFill>
                  <a:schemeClr val="tx1">
                    <a:lumMod val="95000"/>
                    <a:lumOff val="5000"/>
                  </a:schemeClr>
                </a:solidFill>
              </a:rPr>
              <a:t>PR</a:t>
            </a:r>
            <a:r>
              <a:rPr lang="ja-JP" altLang="en-US" sz="1800" b="1" dirty="0">
                <a:solidFill>
                  <a:schemeClr val="tx1">
                    <a:lumMod val="95000"/>
                    <a:lumOff val="5000"/>
                  </a:schemeClr>
                </a:solidFill>
              </a:rPr>
              <a:t>　</a:t>
            </a:r>
            <a:r>
              <a:rPr lang="en-US" altLang="ja-JP" sz="1800" b="1" dirty="0">
                <a:solidFill>
                  <a:schemeClr val="tx1">
                    <a:lumMod val="95000"/>
                    <a:lumOff val="5000"/>
                  </a:schemeClr>
                </a:solidFill>
              </a:rPr>
              <a:t>SP</a:t>
            </a:r>
            <a:r>
              <a:rPr lang="ja-JP" altLang="en-US" sz="1800" b="1" dirty="0">
                <a:solidFill>
                  <a:schemeClr val="tx1">
                    <a:lumMod val="95000"/>
                    <a:lumOff val="5000"/>
                  </a:schemeClr>
                </a:solidFill>
              </a:rPr>
              <a:t>　広告効果事例</a:t>
            </a:r>
            <a:endParaRPr lang="en-US" altLang="ja-JP" sz="1800" b="1" dirty="0">
              <a:solidFill>
                <a:schemeClr val="tx1">
                  <a:lumMod val="95000"/>
                  <a:lumOff val="5000"/>
                </a:schemeClr>
              </a:solidFill>
            </a:endParaRPr>
          </a:p>
        </p:txBody>
      </p:sp>
      <p:sp>
        <p:nvSpPr>
          <p:cNvPr id="5" name="テキスト プレースホルダー 4">
            <a:extLst>
              <a:ext uri="{FF2B5EF4-FFF2-40B4-BE49-F238E27FC236}">
                <a16:creationId xmlns:a16="http://schemas.microsoft.com/office/drawing/2014/main" id="{784ED217-B241-01B3-431E-CE966D3F0D24}"/>
              </a:ext>
            </a:extLst>
          </p:cNvPr>
          <p:cNvSpPr txBox="1">
            <a:spLocks/>
          </p:cNvSpPr>
          <p:nvPr/>
        </p:nvSpPr>
        <p:spPr>
          <a:xfrm>
            <a:off x="1045588" y="1468322"/>
            <a:ext cx="677781" cy="3439054"/>
          </a:xfrm>
          <a:prstGeom prst="rect">
            <a:avLst/>
          </a:prstGeom>
        </p:spPr>
        <p:txBody>
          <a:bodyPr lIns="0" tIns="0" rIns="0" bIns="0"/>
          <a:lstStyle>
            <a:lvl1pPr marL="0" indent="0" algn="l" defTabSz="914400" rtl="0" eaLnBrk="1" latinLnBrk="0" hangingPunct="1">
              <a:lnSpc>
                <a:spcPct val="130000"/>
              </a:lnSpc>
              <a:spcBef>
                <a:spcPts val="0"/>
              </a:spcBef>
              <a:buFont typeface="Arial" panose="020B0604020202020204" pitchFamily="34" charset="0"/>
              <a:buNone/>
              <a:defRPr kumimoji="1" sz="1400" kern="1200">
                <a:solidFill>
                  <a:schemeClr val="tx1">
                    <a:lumMod val="75000"/>
                    <a:lumOff val="25000"/>
                  </a:schemeClr>
                </a:solidFill>
                <a:latin typeface="Meiryo" panose="020B0604030504040204" pitchFamily="34" charset="-128"/>
                <a:ea typeface="Meiryo" panose="020B0604030504040204" pitchFamily="34" charset="-128"/>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a:lnSpc>
                <a:spcPct val="200000"/>
              </a:lnSpc>
            </a:pPr>
            <a:r>
              <a:rPr lang="en-US" altLang="ja-JP" sz="1800" b="1" dirty="0">
                <a:solidFill>
                  <a:schemeClr val="tx2"/>
                </a:solidFill>
              </a:rPr>
              <a:t>01</a:t>
            </a:r>
          </a:p>
          <a:p>
            <a:pPr>
              <a:lnSpc>
                <a:spcPct val="200000"/>
              </a:lnSpc>
            </a:pPr>
            <a:r>
              <a:rPr lang="en-US" altLang="ja-JP" sz="1800" b="1" dirty="0">
                <a:solidFill>
                  <a:schemeClr val="tx2"/>
                </a:solidFill>
              </a:rPr>
              <a:t>02</a:t>
            </a:r>
          </a:p>
          <a:p>
            <a:pPr>
              <a:lnSpc>
                <a:spcPct val="200000"/>
              </a:lnSpc>
            </a:pPr>
            <a:r>
              <a:rPr lang="en-US" altLang="ja-JP" sz="1800" b="1" dirty="0">
                <a:solidFill>
                  <a:schemeClr val="tx2"/>
                </a:solidFill>
              </a:rPr>
              <a:t>03</a:t>
            </a:r>
          </a:p>
          <a:p>
            <a:pPr>
              <a:lnSpc>
                <a:spcPct val="200000"/>
              </a:lnSpc>
            </a:pPr>
            <a:r>
              <a:rPr lang="en-US" altLang="ja-JP" sz="1800" b="1" dirty="0">
                <a:solidFill>
                  <a:schemeClr val="tx2"/>
                </a:solidFill>
              </a:rPr>
              <a:t>04</a:t>
            </a:r>
          </a:p>
          <a:p>
            <a:pPr>
              <a:lnSpc>
                <a:spcPct val="200000"/>
              </a:lnSpc>
            </a:pPr>
            <a:r>
              <a:rPr lang="en-US" altLang="ja-JP" sz="1800" b="1" dirty="0">
                <a:solidFill>
                  <a:schemeClr val="tx2"/>
                </a:solidFill>
              </a:rPr>
              <a:t>05</a:t>
            </a:r>
          </a:p>
        </p:txBody>
      </p:sp>
    </p:spTree>
    <p:extLst>
      <p:ext uri="{BB962C8B-B14F-4D97-AF65-F5344CB8AC3E}">
        <p14:creationId xmlns:p14="http://schemas.microsoft.com/office/powerpoint/2010/main" val="61507321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CF406210-211D-CFFC-5DA0-0339DE60F93A}"/>
              </a:ext>
            </a:extLst>
          </p:cNvPr>
          <p:cNvSpPr>
            <a:spLocks noGrp="1"/>
          </p:cNvSpPr>
          <p:nvPr>
            <p:ph type="ctrTitle"/>
          </p:nvPr>
        </p:nvSpPr>
        <p:spPr/>
        <p:txBody>
          <a:bodyPr/>
          <a:lstStyle/>
          <a:p>
            <a:r>
              <a:rPr kumimoji="1" lang="en-US" altLang="ja-JP" sz="2400" dirty="0"/>
              <a:t>Yahoo! JAPAN</a:t>
            </a:r>
            <a:r>
              <a:rPr kumimoji="1" lang="ja-JP" altLang="en-US" sz="2400" dirty="0"/>
              <a:t>　トップページ　トピックス</a:t>
            </a:r>
            <a:r>
              <a:rPr kumimoji="1" lang="en-US" altLang="ja-JP" sz="2400" dirty="0"/>
              <a:t>PR</a:t>
            </a:r>
            <a:r>
              <a:rPr kumimoji="1" lang="ja-JP" altLang="en-US" sz="2400" dirty="0"/>
              <a:t>　</a:t>
            </a:r>
            <a:r>
              <a:rPr kumimoji="1" lang="en-US" altLang="ja-JP" sz="2400" dirty="0"/>
              <a:t>SP</a:t>
            </a:r>
            <a:r>
              <a:rPr kumimoji="1" lang="ja-JP" altLang="en-US" sz="2400" dirty="0"/>
              <a:t>（オールリーチ）</a:t>
            </a:r>
            <a:br>
              <a:rPr kumimoji="1" lang="ja-JP" altLang="en-US" sz="2400" dirty="0"/>
            </a:br>
            <a:endParaRPr kumimoji="1" lang="ja-JP" altLang="en-US" sz="2400" dirty="0"/>
          </a:p>
        </p:txBody>
      </p:sp>
      <p:sp>
        <p:nvSpPr>
          <p:cNvPr id="19" name="正方形/長方形 18">
            <a:extLst>
              <a:ext uri="{FF2B5EF4-FFF2-40B4-BE49-F238E27FC236}">
                <a16:creationId xmlns:a16="http://schemas.microsoft.com/office/drawing/2014/main" id="{9E2F43DE-A8BE-D001-9013-0C5BDEC648F8}"/>
              </a:ext>
            </a:extLst>
          </p:cNvPr>
          <p:cNvSpPr/>
          <p:nvPr/>
        </p:nvSpPr>
        <p:spPr>
          <a:xfrm>
            <a:off x="5916313" y="3604291"/>
            <a:ext cx="5617737" cy="2670525"/>
          </a:xfrm>
          <a:prstGeom prst="rect">
            <a:avLst/>
          </a:prstGeom>
          <a:solidFill>
            <a:srgbClr val="F5F5F5"/>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endParaRPr>
          </a:p>
        </p:txBody>
      </p:sp>
      <p:sp>
        <p:nvSpPr>
          <p:cNvPr id="20" name="片側の 2 つの角を丸めた四角形 26">
            <a:extLst>
              <a:ext uri="{FF2B5EF4-FFF2-40B4-BE49-F238E27FC236}">
                <a16:creationId xmlns:a16="http://schemas.microsoft.com/office/drawing/2014/main" id="{74373D07-0DCD-C14B-2956-E669E31B8664}"/>
              </a:ext>
            </a:extLst>
          </p:cNvPr>
          <p:cNvSpPr/>
          <p:nvPr/>
        </p:nvSpPr>
        <p:spPr>
          <a:xfrm>
            <a:off x="755414" y="1208880"/>
            <a:ext cx="10778636" cy="601299"/>
          </a:xfrm>
          <a:prstGeom prst="round2SameRect">
            <a:avLst>
              <a:gd name="adj1" fmla="val 0"/>
              <a:gd name="adj2" fmla="val 0"/>
            </a:avLst>
          </a:prstGeom>
          <a:solidFill>
            <a:srgbClr val="C9002C"/>
          </a:solidFill>
          <a:ln w="25400" cap="flat" cmpd="sng" algn="ctr">
            <a:noFill/>
            <a:prstDash val="solid"/>
          </a:ln>
          <a:effectLst/>
        </p:spPr>
        <p:txBody>
          <a:bodyPr t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1600" b="1" i="0" u="none" strike="noStrike" kern="0" cap="none" spc="0" normalizeH="0" baseline="0" noProof="0" dirty="0">
                <a:ln>
                  <a:noFill/>
                </a:ln>
                <a:solidFill>
                  <a:srgbClr val="F5F5F5"/>
                </a:solidFill>
                <a:effectLst/>
                <a:uLnTx/>
                <a:uFillTx/>
                <a:latin typeface="メイリオ" panose="020B0604030504040204" pitchFamily="50" charset="-128"/>
                <a:ea typeface="メイリオ" panose="020B0604030504040204" pitchFamily="50" charset="-128"/>
              </a:rPr>
              <a:t>Yahoo! JAPAN</a:t>
            </a:r>
            <a:r>
              <a:rPr kumimoji="0" lang="ja-JP" altLang="en-US" sz="1600" b="1" i="0" u="none" strike="noStrike" kern="0" cap="none" spc="0" normalizeH="0" baseline="0" noProof="0" dirty="0">
                <a:ln>
                  <a:noFill/>
                </a:ln>
                <a:solidFill>
                  <a:srgbClr val="F5F5F5"/>
                </a:solidFill>
                <a:effectLst/>
                <a:uLnTx/>
                <a:uFillTx/>
                <a:latin typeface="メイリオ" panose="020B0604030504040204" pitchFamily="50" charset="-128"/>
                <a:ea typeface="メイリオ" panose="020B0604030504040204" pitchFamily="50" charset="-128"/>
              </a:rPr>
              <a:t>　トップページ　トピックス</a:t>
            </a:r>
            <a:r>
              <a:rPr kumimoji="0" lang="en-US" altLang="ja-JP" sz="1600" b="1" i="0" u="none" strike="noStrike" kern="0" cap="none" spc="0" normalizeH="0" baseline="0" noProof="0" dirty="0">
                <a:ln>
                  <a:noFill/>
                </a:ln>
                <a:solidFill>
                  <a:srgbClr val="F5F5F5"/>
                </a:solidFill>
                <a:effectLst/>
                <a:uLnTx/>
                <a:uFillTx/>
                <a:latin typeface="メイリオ" panose="020B0604030504040204" pitchFamily="50" charset="-128"/>
                <a:ea typeface="メイリオ" panose="020B0604030504040204" pitchFamily="50" charset="-128"/>
              </a:rPr>
              <a:t>PR</a:t>
            </a:r>
            <a:r>
              <a:rPr kumimoji="0" lang="ja-JP" altLang="en-US" sz="1600" b="1" i="0" u="none" strike="noStrike" kern="0" cap="none" spc="0" normalizeH="0" baseline="0" noProof="0" dirty="0">
                <a:ln>
                  <a:noFill/>
                </a:ln>
                <a:solidFill>
                  <a:srgbClr val="F5F5F5"/>
                </a:solidFill>
                <a:effectLst/>
                <a:uLnTx/>
                <a:uFillTx/>
                <a:latin typeface="メイリオ" panose="020B0604030504040204" pitchFamily="50" charset="-128"/>
                <a:ea typeface="メイリオ" panose="020B0604030504040204" pitchFamily="50" charset="-128"/>
              </a:rPr>
              <a:t>　</a:t>
            </a:r>
            <a:r>
              <a:rPr kumimoji="0" lang="en-US" altLang="ja-JP" sz="1600" b="1" i="0" u="none" strike="noStrike" kern="0" cap="none" spc="0" normalizeH="0" baseline="0" noProof="0" dirty="0">
                <a:ln>
                  <a:noFill/>
                </a:ln>
                <a:solidFill>
                  <a:srgbClr val="F5F5F5"/>
                </a:solidFill>
                <a:effectLst/>
                <a:uLnTx/>
                <a:uFillTx/>
                <a:latin typeface="メイリオ" panose="020B0604030504040204" pitchFamily="50" charset="-128"/>
                <a:ea typeface="メイリオ" panose="020B0604030504040204" pitchFamily="50" charset="-128"/>
              </a:rPr>
              <a:t>SP</a:t>
            </a:r>
            <a:r>
              <a:rPr kumimoji="0" lang="ja-JP" altLang="en-US" sz="1600" b="1" i="0" u="none" strike="noStrike" kern="0" cap="none" spc="0" normalizeH="0" baseline="0" noProof="0" dirty="0">
                <a:ln>
                  <a:noFill/>
                </a:ln>
                <a:solidFill>
                  <a:srgbClr val="F5F5F5"/>
                </a:solidFill>
                <a:effectLst/>
                <a:uLnTx/>
                <a:uFillTx/>
                <a:latin typeface="メイリオ" panose="020B0604030504040204" pitchFamily="50" charset="-128"/>
                <a:ea typeface="メイリオ" panose="020B0604030504040204" pitchFamily="50" charset="-128"/>
              </a:rPr>
              <a:t>（オールリーチ）</a:t>
            </a:r>
            <a:endParaRPr kumimoji="0" lang="en-US" altLang="ja-JP" sz="1600" b="1" i="0" u="none" strike="noStrike" kern="0" cap="none" spc="0" normalizeH="0" baseline="0" noProof="0" dirty="0">
              <a:ln>
                <a:noFill/>
              </a:ln>
              <a:solidFill>
                <a:srgbClr val="F5F5F5"/>
              </a:solidFill>
              <a:effectLst/>
              <a:uLnTx/>
              <a:uFillTx/>
              <a:latin typeface="メイリオ" panose="020B0604030504040204" pitchFamily="50" charset="-128"/>
              <a:ea typeface="メイリオ" panose="020B0604030504040204" pitchFamily="50" charset="-128"/>
            </a:endParaRPr>
          </a:p>
        </p:txBody>
      </p:sp>
      <p:sp>
        <p:nvSpPr>
          <p:cNvPr id="21" name="テキスト ボックス 20">
            <a:extLst>
              <a:ext uri="{FF2B5EF4-FFF2-40B4-BE49-F238E27FC236}">
                <a16:creationId xmlns:a16="http://schemas.microsoft.com/office/drawing/2014/main" id="{BEFA544C-F59D-385E-66CA-57CFEBBE60C5}"/>
              </a:ext>
            </a:extLst>
          </p:cNvPr>
          <p:cNvSpPr txBox="1"/>
          <p:nvPr/>
        </p:nvSpPr>
        <p:spPr>
          <a:xfrm>
            <a:off x="6601384" y="3786812"/>
            <a:ext cx="4900766" cy="338554"/>
          </a:xfrm>
          <a:prstGeom prst="rect">
            <a:avLst/>
          </a:prstGeom>
          <a:noFill/>
        </p:spPr>
        <p:txBody>
          <a:bodyPr wrap="square" rtlCol="0">
            <a:spAutoFit/>
          </a:bodyPr>
          <a:lstStyle/>
          <a:p>
            <a:pPr eaLnBrk="1" fontAlgn="auto" hangingPunct="1">
              <a:spcBef>
                <a:spcPts val="0"/>
              </a:spcBef>
              <a:spcAft>
                <a:spcPts val="0"/>
              </a:spcAft>
            </a:pPr>
            <a:r>
              <a:rPr lang="en-US" altLang="ja-JP" sz="1600" dirty="0">
                <a:solidFill>
                  <a:srgbClr val="545454"/>
                </a:solidFill>
                <a:latin typeface="メイリオ" panose="020B0604030504040204" pitchFamily="50" charset="-128"/>
                <a:ea typeface="メイリオ" panose="020B0604030504040204" pitchFamily="50" charset="-128"/>
              </a:rPr>
              <a:t>Yahoo!</a:t>
            </a:r>
            <a:r>
              <a:rPr lang="ja-JP" altLang="en-US" sz="1600" dirty="0">
                <a:solidFill>
                  <a:srgbClr val="545454"/>
                </a:solidFill>
                <a:latin typeface="メイリオ" panose="020B0604030504040204" pitchFamily="50" charset="-128"/>
                <a:ea typeface="メイリオ" panose="020B0604030504040204" pitchFamily="50" charset="-128"/>
              </a:rPr>
              <a:t> </a:t>
            </a:r>
            <a:r>
              <a:rPr lang="en-US" altLang="ja-JP" sz="1600" dirty="0">
                <a:solidFill>
                  <a:srgbClr val="545454"/>
                </a:solidFill>
                <a:latin typeface="メイリオ" panose="020B0604030504040204" pitchFamily="50" charset="-128"/>
                <a:ea typeface="メイリオ" panose="020B0604030504040204" pitchFamily="50" charset="-128"/>
              </a:rPr>
              <a:t>JAPAN</a:t>
            </a:r>
            <a:r>
              <a:rPr lang="ja-JP" altLang="en-US" sz="1600" dirty="0">
                <a:solidFill>
                  <a:srgbClr val="545454"/>
                </a:solidFill>
                <a:latin typeface="メイリオ" panose="020B0604030504040204" pitchFamily="50" charset="-128"/>
                <a:ea typeface="メイリオ" panose="020B0604030504040204" pitchFamily="50" charset="-128"/>
              </a:rPr>
              <a:t>は国内最大規模のニュースメディア</a:t>
            </a:r>
          </a:p>
        </p:txBody>
      </p:sp>
      <p:sp>
        <p:nvSpPr>
          <p:cNvPr id="22" name="Freeform 10">
            <a:extLst>
              <a:ext uri="{FF2B5EF4-FFF2-40B4-BE49-F238E27FC236}">
                <a16:creationId xmlns:a16="http://schemas.microsoft.com/office/drawing/2014/main" id="{165B4DB2-9960-2FAD-7628-0F286F3EBF8C}"/>
              </a:ext>
            </a:extLst>
          </p:cNvPr>
          <p:cNvSpPr>
            <a:spLocks noChangeArrowheads="1"/>
          </p:cNvSpPr>
          <p:nvPr/>
        </p:nvSpPr>
        <p:spPr bwMode="auto">
          <a:xfrm>
            <a:off x="6190266" y="3767709"/>
            <a:ext cx="326468" cy="326468"/>
          </a:xfrm>
          <a:custGeom>
            <a:avLst/>
            <a:gdLst>
              <a:gd name="T0" fmla="*/ 1016 w 2032"/>
              <a:gd name="T1" fmla="*/ 0 h 2032"/>
              <a:gd name="T2" fmla="*/ 0 w 2032"/>
              <a:gd name="T3" fmla="*/ 1016 h 2032"/>
              <a:gd name="T4" fmla="*/ 1016 w 2032"/>
              <a:gd name="T5" fmla="*/ 2031 h 2032"/>
              <a:gd name="T6" fmla="*/ 2031 w 2032"/>
              <a:gd name="T7" fmla="*/ 1016 h 2032"/>
              <a:gd name="T8" fmla="*/ 1016 w 2032"/>
              <a:gd name="T9" fmla="*/ 0 h 2032"/>
              <a:gd name="T10" fmla="*/ 565 w 2032"/>
              <a:gd name="T11" fmla="*/ 937 h 2032"/>
              <a:gd name="T12" fmla="*/ 649 w 2032"/>
              <a:gd name="T13" fmla="*/ 900 h 2032"/>
              <a:gd name="T14" fmla="*/ 725 w 2032"/>
              <a:gd name="T15" fmla="*/ 929 h 2032"/>
              <a:gd name="T16" fmla="*/ 937 w 2032"/>
              <a:gd name="T17" fmla="*/ 1117 h 2032"/>
              <a:gd name="T18" fmla="*/ 1362 w 2032"/>
              <a:gd name="T19" fmla="*/ 734 h 2032"/>
              <a:gd name="T20" fmla="*/ 1438 w 2032"/>
              <a:gd name="T21" fmla="*/ 706 h 2032"/>
              <a:gd name="T22" fmla="*/ 1523 w 2032"/>
              <a:gd name="T23" fmla="*/ 742 h 2032"/>
              <a:gd name="T24" fmla="*/ 1514 w 2032"/>
              <a:gd name="T25" fmla="*/ 900 h 2032"/>
              <a:gd name="T26" fmla="*/ 1010 w 2032"/>
              <a:gd name="T27" fmla="*/ 1354 h 2032"/>
              <a:gd name="T28" fmla="*/ 934 w 2032"/>
              <a:gd name="T29" fmla="*/ 1382 h 2032"/>
              <a:gd name="T30" fmla="*/ 858 w 2032"/>
              <a:gd name="T31" fmla="*/ 1354 h 2032"/>
              <a:gd name="T32" fmla="*/ 573 w 2032"/>
              <a:gd name="T33" fmla="*/ 1097 h 2032"/>
              <a:gd name="T34" fmla="*/ 565 w 2032"/>
              <a:gd name="T35" fmla="*/ 937 h 2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2" h="2032">
                <a:moveTo>
                  <a:pt x="1016" y="0"/>
                </a:moveTo>
                <a:cubicBezTo>
                  <a:pt x="455" y="0"/>
                  <a:pt x="0" y="455"/>
                  <a:pt x="0" y="1016"/>
                </a:cubicBezTo>
                <a:cubicBezTo>
                  <a:pt x="0" y="1576"/>
                  <a:pt x="455" y="2031"/>
                  <a:pt x="1016" y="2031"/>
                </a:cubicBezTo>
                <a:cubicBezTo>
                  <a:pt x="1576" y="2031"/>
                  <a:pt x="2031" y="1576"/>
                  <a:pt x="2031" y="1016"/>
                </a:cubicBezTo>
                <a:cubicBezTo>
                  <a:pt x="2031" y="455"/>
                  <a:pt x="1576" y="0"/>
                  <a:pt x="1016" y="0"/>
                </a:cubicBezTo>
                <a:close/>
                <a:moveTo>
                  <a:pt x="565" y="937"/>
                </a:moveTo>
                <a:cubicBezTo>
                  <a:pt x="587" y="912"/>
                  <a:pt x="618" y="900"/>
                  <a:pt x="649" y="900"/>
                </a:cubicBezTo>
                <a:cubicBezTo>
                  <a:pt x="677" y="900"/>
                  <a:pt x="703" y="909"/>
                  <a:pt x="725" y="929"/>
                </a:cubicBezTo>
                <a:lnTo>
                  <a:pt x="937" y="1117"/>
                </a:lnTo>
                <a:lnTo>
                  <a:pt x="1362" y="734"/>
                </a:lnTo>
                <a:cubicBezTo>
                  <a:pt x="1385" y="714"/>
                  <a:pt x="1410" y="706"/>
                  <a:pt x="1438" y="706"/>
                </a:cubicBezTo>
                <a:cubicBezTo>
                  <a:pt x="1469" y="706"/>
                  <a:pt x="1500" y="717"/>
                  <a:pt x="1523" y="742"/>
                </a:cubicBezTo>
                <a:cubicBezTo>
                  <a:pt x="1565" y="787"/>
                  <a:pt x="1559" y="861"/>
                  <a:pt x="1514" y="900"/>
                </a:cubicBezTo>
                <a:lnTo>
                  <a:pt x="1010" y="1354"/>
                </a:lnTo>
                <a:cubicBezTo>
                  <a:pt x="988" y="1373"/>
                  <a:pt x="962" y="1382"/>
                  <a:pt x="934" y="1382"/>
                </a:cubicBezTo>
                <a:cubicBezTo>
                  <a:pt x="906" y="1382"/>
                  <a:pt x="881" y="1373"/>
                  <a:pt x="858" y="1354"/>
                </a:cubicBezTo>
                <a:lnTo>
                  <a:pt x="573" y="1097"/>
                </a:lnTo>
                <a:cubicBezTo>
                  <a:pt x="528" y="1054"/>
                  <a:pt x="522" y="985"/>
                  <a:pt x="565" y="937"/>
                </a:cubicBezTo>
                <a:close/>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rgbClr val="000000"/>
              </a:solidFill>
              <a:effectLst/>
              <a:uLnTx/>
              <a:uFillTx/>
              <a:latin typeface="Calibri" panose="020F0502020204030204"/>
              <a:ea typeface="メイリオ" panose="020B0604030504040204" pitchFamily="50" charset="-128"/>
              <a:cs typeface="+mn-cs"/>
            </a:endParaRPr>
          </a:p>
        </p:txBody>
      </p:sp>
      <p:pic>
        <p:nvPicPr>
          <p:cNvPr id="23" name="図 22">
            <a:extLst>
              <a:ext uri="{FF2B5EF4-FFF2-40B4-BE49-F238E27FC236}">
                <a16:creationId xmlns:a16="http://schemas.microsoft.com/office/drawing/2014/main" id="{D9330B48-A55F-F471-37B5-7F7051EA9FF8}"/>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716253" y="3073791"/>
            <a:ext cx="557822" cy="817322"/>
          </a:xfrm>
          <a:prstGeom prst="rect">
            <a:avLst/>
          </a:prstGeom>
        </p:spPr>
      </p:pic>
      <p:sp>
        <p:nvSpPr>
          <p:cNvPr id="24" name="正方形/長方形 23">
            <a:extLst>
              <a:ext uri="{FF2B5EF4-FFF2-40B4-BE49-F238E27FC236}">
                <a16:creationId xmlns:a16="http://schemas.microsoft.com/office/drawing/2014/main" id="{1C2D2D71-C8BB-394F-E2CE-83E08F187B6C}"/>
              </a:ext>
            </a:extLst>
          </p:cNvPr>
          <p:cNvSpPr/>
          <p:nvPr/>
        </p:nvSpPr>
        <p:spPr>
          <a:xfrm>
            <a:off x="755414" y="1932298"/>
            <a:ext cx="4983245" cy="470782"/>
          </a:xfrm>
          <a:prstGeom prst="rect">
            <a:avLst/>
          </a:prstGeom>
          <a:solidFill>
            <a:srgbClr val="F5F5F5">
              <a:lumMod val="50000"/>
            </a:srgbClr>
          </a:solidFill>
          <a:ln w="9525" cap="flat" cmpd="sng" algn="ctr">
            <a:solidFill>
              <a:srgbClr val="CCCCCC"/>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srgbClr val="F5F5F5"/>
                </a:solidFill>
                <a:effectLst/>
                <a:uLnTx/>
                <a:uFillTx/>
                <a:latin typeface="メイリオ" panose="020B0604030504040204" pitchFamily="50" charset="-128"/>
                <a:ea typeface="メイリオ" panose="020B0604030504040204" pitchFamily="50" charset="-128"/>
                <a:cs typeface="+mn-cs"/>
              </a:rPr>
              <a:t>掲載イメージ</a:t>
            </a:r>
            <a:endParaRPr kumimoji="0" lang="en-US" altLang="ja-JP" sz="1400" b="1" i="0" u="none" strike="noStrike" kern="0" cap="none" spc="0" normalizeH="0" baseline="0" noProof="0" dirty="0">
              <a:ln>
                <a:noFill/>
              </a:ln>
              <a:solidFill>
                <a:srgbClr val="F5F5F5"/>
              </a:solidFill>
              <a:effectLst/>
              <a:uLnTx/>
              <a:uFillTx/>
              <a:latin typeface="メイリオ" panose="020B0604030504040204" pitchFamily="50" charset="-128"/>
              <a:ea typeface="メイリオ" panose="020B0604030504040204" pitchFamily="50" charset="-128"/>
              <a:cs typeface="+mn-cs"/>
            </a:endParaRPr>
          </a:p>
        </p:txBody>
      </p:sp>
      <p:sp>
        <p:nvSpPr>
          <p:cNvPr id="25" name="テキスト ボックス 24">
            <a:extLst>
              <a:ext uri="{FF2B5EF4-FFF2-40B4-BE49-F238E27FC236}">
                <a16:creationId xmlns:a16="http://schemas.microsoft.com/office/drawing/2014/main" id="{625C345B-3B6B-8151-7CB9-E60489CBF2DC}"/>
              </a:ext>
            </a:extLst>
          </p:cNvPr>
          <p:cNvSpPr txBox="1"/>
          <p:nvPr/>
        </p:nvSpPr>
        <p:spPr>
          <a:xfrm>
            <a:off x="2366650" y="3163125"/>
            <a:ext cx="3314515" cy="523220"/>
          </a:xfrm>
          <a:prstGeom prst="rect">
            <a:avLst/>
          </a:prstGeom>
          <a:noFill/>
        </p:spPr>
        <p:txBody>
          <a:bodyPr wrap="square">
            <a:spAutoFit/>
          </a:bodyPr>
          <a:lstStyle/>
          <a:p>
            <a:pPr eaLnBrk="1" fontAlgn="auto" hangingPunct="1">
              <a:spcBef>
                <a:spcPts val="0"/>
              </a:spcBef>
              <a:spcAft>
                <a:spcPts val="0"/>
              </a:spcAft>
            </a:pPr>
            <a:r>
              <a:rPr lang="en-US" altLang="ja-JP" sz="1400" dirty="0">
                <a:solidFill>
                  <a:srgbClr val="545454"/>
                </a:solidFill>
                <a:latin typeface="メイリオ" panose="020B0604030504040204" pitchFamily="50" charset="-128"/>
                <a:ea typeface="メイリオ" panose="020B0604030504040204" pitchFamily="50" charset="-128"/>
              </a:rPr>
              <a:t>Yahoo!</a:t>
            </a:r>
            <a:r>
              <a:rPr lang="ja-JP" altLang="en-US" sz="1400" dirty="0">
                <a:solidFill>
                  <a:srgbClr val="545454"/>
                </a:solidFill>
                <a:latin typeface="メイリオ" panose="020B0604030504040204" pitchFamily="50" charset="-128"/>
                <a:ea typeface="メイリオ" panose="020B0604030504040204" pitchFamily="50" charset="-128"/>
              </a:rPr>
              <a:t>ニューストピックスに初回訪問時に訪れたユーザーに</a:t>
            </a:r>
            <a:r>
              <a:rPr lang="en-US" altLang="ja-JP" sz="1400" dirty="0">
                <a:solidFill>
                  <a:srgbClr val="545454"/>
                </a:solidFill>
                <a:latin typeface="メイリオ" panose="020B0604030504040204" pitchFamily="50" charset="-128"/>
                <a:ea typeface="メイリオ" panose="020B0604030504040204" pitchFamily="50" charset="-128"/>
              </a:rPr>
              <a:t>100</a:t>
            </a:r>
            <a:r>
              <a:rPr lang="ja-JP" altLang="en-US" sz="1400" dirty="0">
                <a:solidFill>
                  <a:srgbClr val="545454"/>
                </a:solidFill>
                <a:latin typeface="メイリオ" panose="020B0604030504040204" pitchFamily="50" charset="-128"/>
                <a:ea typeface="メイリオ" panose="020B0604030504040204" pitchFamily="50" charset="-128"/>
              </a:rPr>
              <a:t>％リーチ</a:t>
            </a:r>
            <a:endParaRPr lang="en-US" altLang="ja-JP" sz="1400" dirty="0">
              <a:solidFill>
                <a:srgbClr val="545454"/>
              </a:solidFill>
              <a:latin typeface="メイリオ" panose="020B0604030504040204" pitchFamily="50" charset="-128"/>
              <a:ea typeface="メイリオ" panose="020B0604030504040204" pitchFamily="50" charset="-128"/>
            </a:endParaRPr>
          </a:p>
        </p:txBody>
      </p:sp>
      <p:sp>
        <p:nvSpPr>
          <p:cNvPr id="26" name="テキスト ボックス 25">
            <a:extLst>
              <a:ext uri="{FF2B5EF4-FFF2-40B4-BE49-F238E27FC236}">
                <a16:creationId xmlns:a16="http://schemas.microsoft.com/office/drawing/2014/main" id="{CCA42F03-5B8E-809A-79B9-DD4F7B8DEE40}"/>
              </a:ext>
            </a:extLst>
          </p:cNvPr>
          <p:cNvSpPr txBox="1"/>
          <p:nvPr/>
        </p:nvSpPr>
        <p:spPr>
          <a:xfrm>
            <a:off x="1007286" y="4054533"/>
            <a:ext cx="1680576" cy="523220"/>
          </a:xfrm>
          <a:prstGeom prst="rect">
            <a:avLst/>
          </a:prstGeom>
          <a:noFill/>
        </p:spPr>
        <p:txBody>
          <a:bodyPr wrap="square">
            <a:spAutoFit/>
          </a:bodyPr>
          <a:lstStyle/>
          <a:p>
            <a:pPr algn="ctr" eaLnBrk="1" fontAlgn="auto" hangingPunct="1">
              <a:spcBef>
                <a:spcPts val="0"/>
              </a:spcBef>
              <a:spcAft>
                <a:spcPts val="0"/>
              </a:spcAft>
            </a:pPr>
            <a:r>
              <a:rPr lang="ja-JP" altLang="en-US" sz="1400" dirty="0">
                <a:solidFill>
                  <a:srgbClr val="545454"/>
                </a:solidFill>
                <a:latin typeface="メイリオ" panose="020B0604030504040204" pitchFamily="50" charset="-128"/>
                <a:ea typeface="メイリオ" panose="020B0604030504040204" pitchFamily="50" charset="-128"/>
              </a:rPr>
              <a:t>初回訪問時</a:t>
            </a:r>
            <a:endParaRPr lang="en-US" altLang="ja-JP" sz="1400" dirty="0">
              <a:solidFill>
                <a:srgbClr val="545454"/>
              </a:solidFill>
              <a:latin typeface="メイリオ" panose="020B0604030504040204" pitchFamily="50" charset="-128"/>
              <a:ea typeface="メイリオ" panose="020B0604030504040204" pitchFamily="50" charset="-128"/>
            </a:endParaRPr>
          </a:p>
          <a:p>
            <a:pPr algn="ctr" eaLnBrk="1" fontAlgn="auto" hangingPunct="1">
              <a:spcBef>
                <a:spcPts val="0"/>
              </a:spcBef>
              <a:spcAft>
                <a:spcPts val="0"/>
              </a:spcAft>
            </a:pPr>
            <a:r>
              <a:rPr lang="ja-JP" altLang="en-US" sz="1400" dirty="0">
                <a:solidFill>
                  <a:srgbClr val="545454"/>
                </a:solidFill>
                <a:latin typeface="メイリオ" panose="020B0604030504040204" pitchFamily="50" charset="-128"/>
                <a:ea typeface="メイリオ" panose="020B0604030504040204" pitchFamily="50" charset="-128"/>
              </a:rPr>
              <a:t>表示</a:t>
            </a:r>
            <a:endParaRPr lang="en-US" altLang="ja-JP" sz="1400" dirty="0">
              <a:solidFill>
                <a:srgbClr val="545454"/>
              </a:solidFill>
              <a:latin typeface="メイリオ" panose="020B0604030504040204" pitchFamily="50" charset="-128"/>
              <a:ea typeface="メイリオ" panose="020B0604030504040204" pitchFamily="50" charset="-128"/>
            </a:endParaRPr>
          </a:p>
        </p:txBody>
      </p:sp>
      <p:sp>
        <p:nvSpPr>
          <p:cNvPr id="27" name="テキスト ボックス 26">
            <a:extLst>
              <a:ext uri="{FF2B5EF4-FFF2-40B4-BE49-F238E27FC236}">
                <a16:creationId xmlns:a16="http://schemas.microsoft.com/office/drawing/2014/main" id="{5AEDCBC6-3DB5-04F3-4D0E-BEABA1B9CA64}"/>
              </a:ext>
            </a:extLst>
          </p:cNvPr>
          <p:cNvSpPr txBox="1"/>
          <p:nvPr/>
        </p:nvSpPr>
        <p:spPr>
          <a:xfrm>
            <a:off x="755415" y="4815980"/>
            <a:ext cx="4951344" cy="1323439"/>
          </a:xfrm>
          <a:prstGeom prst="rect">
            <a:avLst/>
          </a:prstGeom>
          <a:noFill/>
        </p:spPr>
        <p:txBody>
          <a:bodyPr wrap="square">
            <a:spAutoFit/>
          </a:bodyPr>
          <a:lstStyle/>
          <a:p>
            <a:pPr eaLnBrk="1" fontAlgn="auto" hangingPunct="1">
              <a:spcBef>
                <a:spcPts val="0"/>
              </a:spcBef>
              <a:spcAft>
                <a:spcPts val="0"/>
              </a:spcAft>
            </a:pPr>
            <a:r>
              <a:rPr lang="ja-JP" altLang="en-US" sz="1600" dirty="0">
                <a:solidFill>
                  <a:srgbClr val="545454"/>
                </a:solidFill>
                <a:latin typeface="メイリオ" panose="020B0604030504040204" pitchFamily="50" charset="-128"/>
                <a:ea typeface="メイリオ" panose="020B0604030504040204" pitchFamily="50" charset="-128"/>
              </a:rPr>
              <a:t>掲載日に訪問したユーザーの初回訪問時に</a:t>
            </a:r>
            <a:endParaRPr lang="en-US" altLang="ja-JP" sz="1600" dirty="0">
              <a:solidFill>
                <a:srgbClr val="545454"/>
              </a:solidFill>
              <a:latin typeface="メイリオ" panose="020B0604030504040204" pitchFamily="50" charset="-128"/>
              <a:ea typeface="メイリオ" panose="020B0604030504040204" pitchFamily="50" charset="-128"/>
            </a:endParaRPr>
          </a:p>
          <a:p>
            <a:pPr eaLnBrk="1" fontAlgn="auto" hangingPunct="1">
              <a:spcBef>
                <a:spcPts val="0"/>
              </a:spcBef>
              <a:spcAft>
                <a:spcPts val="0"/>
              </a:spcAft>
            </a:pPr>
            <a:r>
              <a:rPr lang="en-US" altLang="ja-JP" sz="1600" dirty="0">
                <a:solidFill>
                  <a:srgbClr val="545454"/>
                </a:solidFill>
                <a:latin typeface="メイリオ" panose="020B0604030504040204" pitchFamily="50" charset="-128"/>
                <a:ea typeface="メイリオ" panose="020B0604030504040204" pitchFamily="50" charset="-128"/>
              </a:rPr>
              <a:t>100</a:t>
            </a:r>
            <a:r>
              <a:rPr lang="ja-JP" altLang="en-US" sz="1600" dirty="0">
                <a:solidFill>
                  <a:srgbClr val="545454"/>
                </a:solidFill>
                <a:latin typeface="メイリオ" panose="020B0604030504040204" pitchFamily="50" charset="-128"/>
                <a:ea typeface="メイリオ" panose="020B0604030504040204" pitchFamily="50" charset="-128"/>
              </a:rPr>
              <a:t>％掲出するため、</a:t>
            </a:r>
            <a:r>
              <a:rPr lang="en-US" altLang="ja-JP" sz="1600" dirty="0">
                <a:solidFill>
                  <a:srgbClr val="545454"/>
                </a:solidFill>
                <a:latin typeface="メイリオ" panose="020B0604030504040204" pitchFamily="50" charset="-128"/>
                <a:ea typeface="メイリオ" panose="020B0604030504040204" pitchFamily="50" charset="-128"/>
              </a:rPr>
              <a:t>Yahoo!</a:t>
            </a:r>
            <a:r>
              <a:rPr lang="ja-JP" altLang="en-US" sz="1600" dirty="0">
                <a:solidFill>
                  <a:srgbClr val="545454"/>
                </a:solidFill>
                <a:latin typeface="メイリオ" panose="020B0604030504040204" pitchFamily="50" charset="-128"/>
                <a:ea typeface="メイリオ" panose="020B0604030504040204" pitchFamily="50" charset="-128"/>
              </a:rPr>
              <a:t>ニューストピックスに訪れた全ユーザーにリーチ可能</a:t>
            </a:r>
            <a:endParaRPr lang="en-US" altLang="ja-JP" sz="1600" dirty="0">
              <a:solidFill>
                <a:srgbClr val="545454"/>
              </a:solidFill>
              <a:latin typeface="メイリオ" panose="020B0604030504040204" pitchFamily="50" charset="-128"/>
              <a:ea typeface="メイリオ" panose="020B0604030504040204" pitchFamily="50" charset="-128"/>
            </a:endParaRPr>
          </a:p>
          <a:p>
            <a:pPr eaLnBrk="1" fontAlgn="auto" hangingPunct="1">
              <a:spcBef>
                <a:spcPts val="0"/>
              </a:spcBef>
              <a:spcAft>
                <a:spcPts val="0"/>
              </a:spcAft>
            </a:pPr>
            <a:endParaRPr lang="en-US" altLang="ja-JP" sz="1600" dirty="0">
              <a:solidFill>
                <a:srgbClr val="545454"/>
              </a:solidFill>
              <a:latin typeface="メイリオ" panose="020B0604030504040204" pitchFamily="50" charset="-128"/>
              <a:ea typeface="メイリオ" panose="020B0604030504040204" pitchFamily="50" charset="-128"/>
            </a:endParaRPr>
          </a:p>
          <a:p>
            <a:pPr eaLnBrk="1" fontAlgn="auto" hangingPunct="1">
              <a:spcBef>
                <a:spcPts val="0"/>
              </a:spcBef>
              <a:spcAft>
                <a:spcPts val="0"/>
              </a:spcAft>
            </a:pPr>
            <a:r>
              <a:rPr lang="ja-JP" altLang="en-US" sz="1600" dirty="0">
                <a:solidFill>
                  <a:srgbClr val="545454"/>
                </a:solidFill>
                <a:latin typeface="メイリオ" panose="020B0604030504040204" pitchFamily="50" charset="-128"/>
                <a:ea typeface="メイリオ" panose="020B0604030504040204" pitchFamily="50" charset="-128"/>
              </a:rPr>
              <a:t>高いリーチ効率で最大規模のリーチ獲得が可能</a:t>
            </a:r>
            <a:endParaRPr lang="en-US" altLang="ja-JP" sz="1600" dirty="0">
              <a:solidFill>
                <a:srgbClr val="545454"/>
              </a:solidFill>
              <a:latin typeface="メイリオ" panose="020B0604030504040204" pitchFamily="50" charset="-128"/>
              <a:ea typeface="メイリオ" panose="020B0604030504040204" pitchFamily="50" charset="-128"/>
            </a:endParaRPr>
          </a:p>
        </p:txBody>
      </p:sp>
      <p:sp>
        <p:nvSpPr>
          <p:cNvPr id="28" name="正方形/長方形 27">
            <a:extLst>
              <a:ext uri="{FF2B5EF4-FFF2-40B4-BE49-F238E27FC236}">
                <a16:creationId xmlns:a16="http://schemas.microsoft.com/office/drawing/2014/main" id="{C0B12DD8-FF77-2B75-4C70-4BB288DDD775}"/>
              </a:ext>
            </a:extLst>
          </p:cNvPr>
          <p:cNvSpPr/>
          <p:nvPr/>
        </p:nvSpPr>
        <p:spPr>
          <a:xfrm>
            <a:off x="755414" y="1932298"/>
            <a:ext cx="4983245" cy="2670525"/>
          </a:xfrm>
          <a:prstGeom prst="rect">
            <a:avLst/>
          </a:prstGeom>
          <a:noFill/>
          <a:ln w="9525" cap="flat" cmpd="sng" algn="ctr">
            <a:solidFill>
              <a:srgbClr val="CCCCCC"/>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endParaRPr>
          </a:p>
        </p:txBody>
      </p:sp>
      <p:sp>
        <p:nvSpPr>
          <p:cNvPr id="29" name="正方形/長方形 28">
            <a:extLst>
              <a:ext uri="{FF2B5EF4-FFF2-40B4-BE49-F238E27FC236}">
                <a16:creationId xmlns:a16="http://schemas.microsoft.com/office/drawing/2014/main" id="{CDF4D0A3-A10D-E70B-145D-A1F69AFCA0AC}"/>
              </a:ext>
            </a:extLst>
          </p:cNvPr>
          <p:cNvSpPr/>
          <p:nvPr/>
        </p:nvSpPr>
        <p:spPr>
          <a:xfrm>
            <a:off x="5886984" y="1932298"/>
            <a:ext cx="5647066" cy="470782"/>
          </a:xfrm>
          <a:prstGeom prst="rect">
            <a:avLst/>
          </a:prstGeom>
          <a:solidFill>
            <a:srgbClr val="F5F5F5">
              <a:lumMod val="50000"/>
            </a:srgbClr>
          </a:solidFill>
          <a:ln w="9525" cap="flat" cmpd="sng" algn="ctr">
            <a:solidFill>
              <a:srgbClr val="CCCCCC"/>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srgbClr val="F5F5F5"/>
                </a:solidFill>
                <a:effectLst/>
                <a:uLnTx/>
                <a:uFillTx/>
                <a:latin typeface="メイリオ" panose="020B0604030504040204" pitchFamily="50" charset="-128"/>
                <a:ea typeface="メイリオ" panose="020B0604030504040204" pitchFamily="50" charset="-128"/>
                <a:cs typeface="+mn-cs"/>
              </a:rPr>
              <a:t>広告スペック</a:t>
            </a:r>
            <a:endParaRPr kumimoji="0" lang="en-US" altLang="ja-JP" sz="1400" b="1" i="0" u="none" strike="noStrike" kern="0" cap="none" spc="0" normalizeH="0" baseline="0" noProof="0" dirty="0">
              <a:ln>
                <a:noFill/>
              </a:ln>
              <a:solidFill>
                <a:srgbClr val="F5F5F5"/>
              </a:solidFill>
              <a:effectLst/>
              <a:uLnTx/>
              <a:uFillTx/>
              <a:latin typeface="メイリオ" panose="020B0604030504040204" pitchFamily="50" charset="-128"/>
              <a:ea typeface="メイリオ" panose="020B0604030504040204" pitchFamily="50" charset="-128"/>
              <a:cs typeface="+mn-cs"/>
            </a:endParaRPr>
          </a:p>
        </p:txBody>
      </p:sp>
      <p:sp>
        <p:nvSpPr>
          <p:cNvPr id="30" name="テキスト ボックス 29">
            <a:extLst>
              <a:ext uri="{FF2B5EF4-FFF2-40B4-BE49-F238E27FC236}">
                <a16:creationId xmlns:a16="http://schemas.microsoft.com/office/drawing/2014/main" id="{8BEA1FE0-F4A0-D10C-4073-319B3D0A77EE}"/>
              </a:ext>
            </a:extLst>
          </p:cNvPr>
          <p:cNvSpPr txBox="1"/>
          <p:nvPr/>
        </p:nvSpPr>
        <p:spPr>
          <a:xfrm flipH="1">
            <a:off x="8713742" y="2699201"/>
            <a:ext cx="2888241" cy="646331"/>
          </a:xfrm>
          <a:prstGeom prst="rect">
            <a:avLst/>
          </a:prstGeom>
          <a:noFill/>
        </p:spPr>
        <p:txBody>
          <a:bodyPr wrap="square">
            <a:spAutoFit/>
          </a:bodyPr>
          <a:lstStyle/>
          <a:p>
            <a:pPr eaLnBrk="1" fontAlgn="auto" hangingPunct="1">
              <a:spcBef>
                <a:spcPts val="0"/>
              </a:spcBef>
              <a:spcAft>
                <a:spcPts val="0"/>
              </a:spcAft>
            </a:pPr>
            <a:r>
              <a:rPr kumimoji="0" lang="ja-JP" altLang="en-US" kern="0" dirty="0">
                <a:solidFill>
                  <a:srgbClr val="545454"/>
                </a:solidFill>
                <a:latin typeface="メイリオ" panose="020B0604030504040204" pitchFamily="50" charset="-128"/>
                <a:ea typeface="メイリオ" panose="020B0604030504040204" pitchFamily="50" charset="-128"/>
              </a:rPr>
              <a:t>リーチシェア：</a:t>
            </a:r>
            <a:r>
              <a:rPr kumimoji="0" lang="en-US" altLang="ja-JP" kern="0" dirty="0">
                <a:solidFill>
                  <a:srgbClr val="545454"/>
                </a:solidFill>
                <a:latin typeface="メイリオ" panose="020B0604030504040204" pitchFamily="50" charset="-128"/>
                <a:ea typeface="メイリオ" panose="020B0604030504040204" pitchFamily="50" charset="-128"/>
              </a:rPr>
              <a:t>100</a:t>
            </a:r>
            <a:r>
              <a:rPr kumimoji="0" lang="ja-JP" altLang="en-US" kern="0" dirty="0">
                <a:solidFill>
                  <a:srgbClr val="545454"/>
                </a:solidFill>
                <a:latin typeface="メイリオ" panose="020B0604030504040204" pitchFamily="50" charset="-128"/>
                <a:ea typeface="メイリオ" panose="020B0604030504040204" pitchFamily="50" charset="-128"/>
              </a:rPr>
              <a:t>％</a:t>
            </a:r>
            <a:endParaRPr kumimoji="0" lang="en-US" altLang="ja-JP" kern="0" dirty="0">
              <a:solidFill>
                <a:srgbClr val="545454"/>
              </a:solidFill>
              <a:latin typeface="メイリオ" panose="020B0604030504040204" pitchFamily="50" charset="-128"/>
              <a:ea typeface="メイリオ" panose="020B0604030504040204" pitchFamily="50" charset="-128"/>
            </a:endParaRPr>
          </a:p>
          <a:p>
            <a:pPr eaLnBrk="1" fontAlgn="auto" hangingPunct="1">
              <a:spcBef>
                <a:spcPts val="0"/>
              </a:spcBef>
              <a:spcAft>
                <a:spcPts val="0"/>
              </a:spcAft>
            </a:pPr>
            <a:r>
              <a:rPr kumimoji="0" lang="ja-JP" altLang="en-US" kern="0" dirty="0">
                <a:solidFill>
                  <a:srgbClr val="545454"/>
                </a:solidFill>
                <a:latin typeface="メイリオ" panose="020B0604030504040204" pitchFamily="50" charset="-128"/>
                <a:ea typeface="メイリオ" panose="020B0604030504040204" pitchFamily="50" charset="-128"/>
              </a:rPr>
              <a:t>想定リーチ単価：</a:t>
            </a:r>
            <a:r>
              <a:rPr kumimoji="0" lang="en-US" altLang="ja-JP" kern="0" dirty="0">
                <a:solidFill>
                  <a:srgbClr val="545454"/>
                </a:solidFill>
                <a:latin typeface="メイリオ" panose="020B0604030504040204" pitchFamily="50" charset="-128"/>
                <a:ea typeface="メイリオ" panose="020B0604030504040204" pitchFamily="50" charset="-128"/>
              </a:rPr>
              <a:t>0.74</a:t>
            </a:r>
            <a:r>
              <a:rPr kumimoji="0" lang="ja-JP" altLang="en-US" kern="0" dirty="0">
                <a:solidFill>
                  <a:srgbClr val="545454"/>
                </a:solidFill>
                <a:latin typeface="メイリオ" panose="020B0604030504040204" pitchFamily="50" charset="-128"/>
                <a:ea typeface="メイリオ" panose="020B0604030504040204" pitchFamily="50" charset="-128"/>
              </a:rPr>
              <a:t>円</a:t>
            </a:r>
            <a:endParaRPr kumimoji="0" lang="en-US" altLang="ja-JP" kern="0" dirty="0">
              <a:solidFill>
                <a:srgbClr val="545454"/>
              </a:solidFill>
              <a:latin typeface="メイリオ" panose="020B0604030504040204" pitchFamily="50" charset="-128"/>
              <a:ea typeface="メイリオ" panose="020B0604030504040204" pitchFamily="50" charset="-128"/>
            </a:endParaRPr>
          </a:p>
        </p:txBody>
      </p:sp>
      <p:pic>
        <p:nvPicPr>
          <p:cNvPr id="31" name="図 30">
            <a:extLst>
              <a:ext uri="{FF2B5EF4-FFF2-40B4-BE49-F238E27FC236}">
                <a16:creationId xmlns:a16="http://schemas.microsoft.com/office/drawing/2014/main" id="{4841F2F2-A437-9007-68F9-48486EEA13B9}"/>
              </a:ext>
            </a:extLst>
          </p:cNvPr>
          <p:cNvPicPr>
            <a:picLocks noChangeAspect="1"/>
          </p:cNvPicPr>
          <p:nvPr/>
        </p:nvPicPr>
        <p:blipFill>
          <a:blip r:embed="rId3"/>
          <a:stretch>
            <a:fillRect/>
          </a:stretch>
        </p:blipFill>
        <p:spPr>
          <a:xfrm>
            <a:off x="923985" y="2575840"/>
            <a:ext cx="699693" cy="1383439"/>
          </a:xfrm>
          <a:prstGeom prst="rect">
            <a:avLst/>
          </a:prstGeom>
        </p:spPr>
      </p:pic>
      <p:pic>
        <p:nvPicPr>
          <p:cNvPr id="32" name="図 31">
            <a:extLst>
              <a:ext uri="{FF2B5EF4-FFF2-40B4-BE49-F238E27FC236}">
                <a16:creationId xmlns:a16="http://schemas.microsoft.com/office/drawing/2014/main" id="{9D7B68D4-1C92-0279-5AF3-F89196E18A93}"/>
              </a:ext>
            </a:extLst>
          </p:cNvPr>
          <p:cNvPicPr>
            <a:picLocks noChangeAspect="1"/>
          </p:cNvPicPr>
          <p:nvPr/>
        </p:nvPicPr>
        <p:blipFill>
          <a:blip r:embed="rId4"/>
          <a:stretch>
            <a:fillRect/>
          </a:stretch>
        </p:blipFill>
        <p:spPr>
          <a:xfrm>
            <a:off x="6147334" y="4257595"/>
            <a:ext cx="5177162" cy="1858382"/>
          </a:xfrm>
          <a:prstGeom prst="rect">
            <a:avLst/>
          </a:prstGeom>
        </p:spPr>
      </p:pic>
      <p:sp>
        <p:nvSpPr>
          <p:cNvPr id="33" name="テキスト ボックス 32">
            <a:extLst>
              <a:ext uri="{FF2B5EF4-FFF2-40B4-BE49-F238E27FC236}">
                <a16:creationId xmlns:a16="http://schemas.microsoft.com/office/drawing/2014/main" id="{FEA152FF-163A-1542-F6AA-F1F74F4F3700}"/>
              </a:ext>
            </a:extLst>
          </p:cNvPr>
          <p:cNvSpPr txBox="1"/>
          <p:nvPr/>
        </p:nvSpPr>
        <p:spPr>
          <a:xfrm>
            <a:off x="5925084" y="2595815"/>
            <a:ext cx="5217812" cy="923330"/>
          </a:xfrm>
          <a:prstGeom prst="rect">
            <a:avLst/>
          </a:prstGeom>
          <a:noFill/>
        </p:spPr>
        <p:txBody>
          <a:bodyPr wrap="square" rtlCol="0">
            <a:spAutoFit/>
          </a:bodyPr>
          <a:lstStyle/>
          <a:p>
            <a:pPr eaLnBrk="1" fontAlgn="auto" hangingPunct="1">
              <a:spcBef>
                <a:spcPts val="0"/>
              </a:spcBef>
              <a:spcAft>
                <a:spcPts val="0"/>
              </a:spcAft>
            </a:pPr>
            <a:r>
              <a:rPr kumimoji="0" lang="ja-JP" altLang="en-US" kern="0" dirty="0">
                <a:solidFill>
                  <a:srgbClr val="545454"/>
                </a:solidFill>
                <a:latin typeface="メイリオ" panose="020B0604030504040204" pitchFamily="50" charset="-128"/>
                <a:ea typeface="メイリオ" panose="020B0604030504040204" pitchFamily="50" charset="-128"/>
              </a:rPr>
              <a:t>価格：</a:t>
            </a:r>
            <a:r>
              <a:rPr kumimoji="0" lang="en-US" altLang="ja-JP" kern="0" dirty="0">
                <a:solidFill>
                  <a:srgbClr val="545454"/>
                </a:solidFill>
                <a:latin typeface="メイリオ" panose="020B0604030504040204" pitchFamily="50" charset="-128"/>
                <a:ea typeface="メイリオ" panose="020B0604030504040204" pitchFamily="50" charset="-128"/>
              </a:rPr>
              <a:t>1300</a:t>
            </a:r>
            <a:r>
              <a:rPr kumimoji="0" lang="ja-JP" altLang="en-US" kern="0" dirty="0">
                <a:solidFill>
                  <a:srgbClr val="545454"/>
                </a:solidFill>
                <a:latin typeface="メイリオ" panose="020B0604030504040204" pitchFamily="50" charset="-128"/>
                <a:ea typeface="メイリオ" panose="020B0604030504040204" pitchFamily="50" charset="-128"/>
              </a:rPr>
              <a:t>万円</a:t>
            </a:r>
            <a:endParaRPr kumimoji="0" lang="en-US" altLang="ja-JP" kern="0" dirty="0">
              <a:solidFill>
                <a:srgbClr val="545454"/>
              </a:solidFill>
              <a:latin typeface="メイリオ" panose="020B0604030504040204" pitchFamily="50" charset="-128"/>
              <a:ea typeface="メイリオ" panose="020B0604030504040204" pitchFamily="50" charset="-128"/>
            </a:endParaRPr>
          </a:p>
          <a:p>
            <a:pPr eaLnBrk="1" fontAlgn="auto" hangingPunct="1">
              <a:spcBef>
                <a:spcPts val="0"/>
              </a:spcBef>
              <a:spcAft>
                <a:spcPts val="0"/>
              </a:spcAft>
            </a:pPr>
            <a:r>
              <a:rPr kumimoji="0" lang="ja-JP" altLang="en-US" kern="0" dirty="0">
                <a:solidFill>
                  <a:srgbClr val="545454"/>
                </a:solidFill>
                <a:latin typeface="メイリオ" panose="020B0604030504040204" pitchFamily="50" charset="-128"/>
                <a:ea typeface="メイリオ" panose="020B0604030504040204" pitchFamily="50" charset="-128"/>
              </a:rPr>
              <a:t>広告掲載期間：</a:t>
            </a:r>
            <a:r>
              <a:rPr kumimoji="0" lang="en-US" altLang="ja-JP" kern="0" dirty="0">
                <a:solidFill>
                  <a:srgbClr val="545454"/>
                </a:solidFill>
                <a:latin typeface="メイリオ" panose="020B0604030504040204" pitchFamily="50" charset="-128"/>
                <a:ea typeface="メイリオ" panose="020B0604030504040204" pitchFamily="50" charset="-128"/>
              </a:rPr>
              <a:t>1</a:t>
            </a:r>
            <a:r>
              <a:rPr kumimoji="0" lang="ja-JP" altLang="en-US" kern="0" dirty="0">
                <a:solidFill>
                  <a:srgbClr val="545454"/>
                </a:solidFill>
                <a:latin typeface="メイリオ" panose="020B0604030504040204" pitchFamily="50" charset="-128"/>
                <a:ea typeface="メイリオ" panose="020B0604030504040204" pitchFamily="50" charset="-128"/>
              </a:rPr>
              <a:t>日</a:t>
            </a:r>
            <a:endParaRPr kumimoji="0" lang="en-US" altLang="ja-JP" kern="0" dirty="0">
              <a:solidFill>
                <a:srgbClr val="545454"/>
              </a:solidFill>
              <a:latin typeface="メイリオ" panose="020B0604030504040204" pitchFamily="50" charset="-128"/>
              <a:ea typeface="メイリオ" panose="020B0604030504040204" pitchFamily="50" charset="-128"/>
            </a:endParaRPr>
          </a:p>
          <a:p>
            <a:pPr eaLnBrk="1" fontAlgn="auto" hangingPunct="1">
              <a:spcBef>
                <a:spcPts val="0"/>
              </a:spcBef>
              <a:spcAft>
                <a:spcPts val="0"/>
              </a:spcAft>
            </a:pPr>
            <a:r>
              <a:rPr kumimoji="0" lang="ja-JP" altLang="en-US" kern="0" dirty="0">
                <a:solidFill>
                  <a:srgbClr val="545454"/>
                </a:solidFill>
                <a:latin typeface="メイリオ" panose="020B0604030504040204" pitchFamily="50" charset="-128"/>
                <a:ea typeface="メイリオ" panose="020B0604030504040204" pitchFamily="50" charset="-128"/>
              </a:rPr>
              <a:t>想定</a:t>
            </a:r>
            <a:r>
              <a:rPr kumimoji="0" lang="en-US" altLang="ja-JP" kern="0" dirty="0">
                <a:solidFill>
                  <a:srgbClr val="545454"/>
                </a:solidFill>
                <a:latin typeface="メイリオ" panose="020B0604030504040204" pitchFamily="50" charset="-128"/>
                <a:ea typeface="メイリオ" panose="020B0604030504040204" pitchFamily="50" charset="-128"/>
              </a:rPr>
              <a:t>v</a:t>
            </a:r>
            <a:r>
              <a:rPr kumimoji="0" lang="ja-JP" altLang="en-US" kern="0" dirty="0">
                <a:solidFill>
                  <a:srgbClr val="545454"/>
                </a:solidFill>
                <a:latin typeface="メイリオ" panose="020B0604030504040204" pitchFamily="50" charset="-128"/>
                <a:ea typeface="メイリオ" panose="020B0604030504040204" pitchFamily="50" charset="-128"/>
              </a:rPr>
              <a:t>リーチ数：</a:t>
            </a:r>
            <a:r>
              <a:rPr kumimoji="0" lang="en-US" altLang="ja-JP" kern="0" dirty="0">
                <a:solidFill>
                  <a:srgbClr val="545454"/>
                </a:solidFill>
                <a:latin typeface="メイリオ" panose="020B0604030504040204" pitchFamily="50" charset="-128"/>
                <a:ea typeface="メイリオ" panose="020B0604030504040204" pitchFamily="50" charset="-128"/>
              </a:rPr>
              <a:t>1750</a:t>
            </a:r>
            <a:r>
              <a:rPr kumimoji="0" lang="ja-JP" altLang="en-US" kern="0" dirty="0">
                <a:solidFill>
                  <a:srgbClr val="545454"/>
                </a:solidFill>
                <a:latin typeface="メイリオ" panose="020B0604030504040204" pitchFamily="50" charset="-128"/>
                <a:ea typeface="メイリオ" panose="020B0604030504040204" pitchFamily="50" charset="-128"/>
              </a:rPr>
              <a:t>万</a:t>
            </a:r>
            <a:endParaRPr kumimoji="0" lang="en-US" altLang="ja-JP" kern="0" dirty="0">
              <a:solidFill>
                <a:srgbClr val="545454"/>
              </a:solidFill>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100587007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8C89016C-AB07-48A5-8C39-B7CBC672EC35}"/>
              </a:ext>
            </a:extLst>
          </p:cNvPr>
          <p:cNvSpPr>
            <a:spLocks noGrp="1"/>
          </p:cNvSpPr>
          <p:nvPr>
            <p:ph type="ctrTitle"/>
          </p:nvPr>
        </p:nvSpPr>
        <p:spPr/>
        <p:txBody>
          <a:bodyPr/>
          <a:lstStyle/>
          <a:p>
            <a:r>
              <a:rPr kumimoji="1" lang="en-US" altLang="ja-JP" sz="2400" dirty="0"/>
              <a:t>Yahoo! JAPAN</a:t>
            </a:r>
            <a:r>
              <a:rPr kumimoji="1" lang="ja-JP" altLang="en-US" sz="2400" dirty="0"/>
              <a:t>　トップページ　トピックス</a:t>
            </a:r>
            <a:r>
              <a:rPr kumimoji="1" lang="en-US" altLang="ja-JP" sz="2400" dirty="0"/>
              <a:t>PR</a:t>
            </a:r>
            <a:r>
              <a:rPr kumimoji="1" lang="ja-JP" altLang="en-US" sz="2400" dirty="0"/>
              <a:t>　</a:t>
            </a:r>
            <a:r>
              <a:rPr kumimoji="1" lang="en-US" altLang="ja-JP" sz="2400" dirty="0"/>
              <a:t>SP</a:t>
            </a:r>
            <a:r>
              <a:rPr kumimoji="1" lang="ja-JP" altLang="en-US" sz="2400" dirty="0"/>
              <a:t>（オールリーチ　</a:t>
            </a:r>
            <a:r>
              <a:rPr kumimoji="1" lang="en-US" altLang="ja-JP" sz="2400" dirty="0"/>
              <a:t>Plus</a:t>
            </a:r>
            <a:r>
              <a:rPr kumimoji="1" lang="ja-JP" altLang="en-US" sz="2400" dirty="0"/>
              <a:t>）</a:t>
            </a:r>
          </a:p>
        </p:txBody>
      </p:sp>
      <p:sp>
        <p:nvSpPr>
          <p:cNvPr id="45" name="テキスト ボックス 44">
            <a:extLst>
              <a:ext uri="{FF2B5EF4-FFF2-40B4-BE49-F238E27FC236}">
                <a16:creationId xmlns:a16="http://schemas.microsoft.com/office/drawing/2014/main" id="{A7006C3F-FAA9-0202-BC4A-190EC4B7C3A1}"/>
              </a:ext>
            </a:extLst>
          </p:cNvPr>
          <p:cNvSpPr txBox="1"/>
          <p:nvPr/>
        </p:nvSpPr>
        <p:spPr>
          <a:xfrm>
            <a:off x="5907306" y="2581471"/>
            <a:ext cx="6065074" cy="923330"/>
          </a:xfrm>
          <a:prstGeom prst="rect">
            <a:avLst/>
          </a:prstGeom>
          <a:noFill/>
        </p:spPr>
        <p:txBody>
          <a:bodyPr wrap="square" rtlCol="0">
            <a:spAutoFit/>
          </a:bodyPr>
          <a:lstStyle/>
          <a:p>
            <a:pPr eaLnBrk="1" fontAlgn="auto" hangingPunct="1">
              <a:spcBef>
                <a:spcPts val="0"/>
              </a:spcBef>
              <a:spcAft>
                <a:spcPts val="0"/>
              </a:spcAft>
            </a:pPr>
            <a:r>
              <a:rPr kumimoji="0" lang="ja-JP" altLang="en-US" kern="0" dirty="0">
                <a:solidFill>
                  <a:srgbClr val="545454"/>
                </a:solidFill>
                <a:latin typeface="メイリオ" panose="020B0604030504040204" pitchFamily="50" charset="-128"/>
                <a:ea typeface="メイリオ" panose="020B0604030504040204" pitchFamily="50" charset="-128"/>
              </a:rPr>
              <a:t>価格：</a:t>
            </a:r>
            <a:r>
              <a:rPr kumimoji="0" lang="en-US" altLang="ja-JP" kern="0" dirty="0">
                <a:solidFill>
                  <a:srgbClr val="545454"/>
                </a:solidFill>
                <a:latin typeface="メイリオ" panose="020B0604030504040204" pitchFamily="50" charset="-128"/>
                <a:ea typeface="メイリオ" panose="020B0604030504040204" pitchFamily="50" charset="-128"/>
              </a:rPr>
              <a:t>2500</a:t>
            </a:r>
            <a:r>
              <a:rPr kumimoji="0" lang="ja-JP" altLang="en-US" kern="0" dirty="0">
                <a:solidFill>
                  <a:srgbClr val="545454"/>
                </a:solidFill>
                <a:latin typeface="メイリオ" panose="020B0604030504040204" pitchFamily="50" charset="-128"/>
                <a:ea typeface="メイリオ" panose="020B0604030504040204" pitchFamily="50" charset="-128"/>
              </a:rPr>
              <a:t>万円</a:t>
            </a:r>
            <a:r>
              <a:rPr kumimoji="0" lang="ja-JP" altLang="en-US" sz="1400" kern="0" dirty="0">
                <a:solidFill>
                  <a:srgbClr val="545454"/>
                </a:solidFill>
                <a:latin typeface="メイリオ" panose="020B0604030504040204" pitchFamily="50" charset="-128"/>
                <a:ea typeface="メイリオ" panose="020B0604030504040204" pitchFamily="50" charset="-128"/>
              </a:rPr>
              <a:t>（性別・年齢ターゲティング商品は</a:t>
            </a:r>
            <a:r>
              <a:rPr kumimoji="0" lang="en-US" altLang="ja-JP" sz="1400" kern="0" dirty="0">
                <a:solidFill>
                  <a:srgbClr val="545454"/>
                </a:solidFill>
                <a:latin typeface="メイリオ" panose="020B0604030504040204" pitchFamily="50" charset="-128"/>
                <a:ea typeface="メイリオ" panose="020B0604030504040204" pitchFamily="50" charset="-128"/>
              </a:rPr>
              <a:t>1000</a:t>
            </a:r>
            <a:r>
              <a:rPr kumimoji="0" lang="ja-JP" altLang="en-US" sz="1400" kern="0" dirty="0">
                <a:solidFill>
                  <a:srgbClr val="545454"/>
                </a:solidFill>
                <a:latin typeface="メイリオ" panose="020B0604030504040204" pitchFamily="50" charset="-128"/>
                <a:ea typeface="メイリオ" panose="020B0604030504040204" pitchFamily="50" charset="-128"/>
              </a:rPr>
              <a:t>万円～）</a:t>
            </a:r>
            <a:endParaRPr kumimoji="0" lang="en-US" altLang="ja-JP" sz="1400" kern="0" dirty="0">
              <a:solidFill>
                <a:srgbClr val="545454"/>
              </a:solidFill>
              <a:latin typeface="メイリオ" panose="020B0604030504040204" pitchFamily="50" charset="-128"/>
              <a:ea typeface="メイリオ" panose="020B0604030504040204" pitchFamily="50" charset="-128"/>
            </a:endParaRPr>
          </a:p>
          <a:p>
            <a:pPr eaLnBrk="1" fontAlgn="auto" hangingPunct="1">
              <a:spcBef>
                <a:spcPts val="0"/>
              </a:spcBef>
              <a:spcAft>
                <a:spcPts val="0"/>
              </a:spcAft>
            </a:pPr>
            <a:r>
              <a:rPr kumimoji="0" lang="ja-JP" altLang="en-US" kern="0" dirty="0">
                <a:solidFill>
                  <a:srgbClr val="545454"/>
                </a:solidFill>
                <a:latin typeface="メイリオ" panose="020B0604030504040204" pitchFamily="50" charset="-128"/>
                <a:ea typeface="メイリオ" panose="020B0604030504040204" pitchFamily="50" charset="-128"/>
              </a:rPr>
              <a:t>広告掲載期間：</a:t>
            </a:r>
            <a:r>
              <a:rPr kumimoji="0" lang="en-US" altLang="ja-JP" kern="0" dirty="0">
                <a:solidFill>
                  <a:srgbClr val="545454"/>
                </a:solidFill>
                <a:latin typeface="メイリオ" panose="020B0604030504040204" pitchFamily="50" charset="-128"/>
                <a:ea typeface="メイリオ" panose="020B0604030504040204" pitchFamily="50" charset="-128"/>
              </a:rPr>
              <a:t>1</a:t>
            </a:r>
            <a:r>
              <a:rPr kumimoji="0" lang="ja-JP" altLang="en-US" kern="0" dirty="0">
                <a:solidFill>
                  <a:srgbClr val="545454"/>
                </a:solidFill>
                <a:latin typeface="メイリオ" panose="020B0604030504040204" pitchFamily="50" charset="-128"/>
                <a:ea typeface="メイリオ" panose="020B0604030504040204" pitchFamily="50" charset="-128"/>
              </a:rPr>
              <a:t>日</a:t>
            </a:r>
            <a:endParaRPr kumimoji="0" lang="en-US" altLang="ja-JP" kern="0" dirty="0">
              <a:solidFill>
                <a:srgbClr val="545454"/>
              </a:solidFill>
              <a:latin typeface="メイリオ" panose="020B0604030504040204" pitchFamily="50" charset="-128"/>
              <a:ea typeface="メイリオ" panose="020B0604030504040204" pitchFamily="50" charset="-128"/>
            </a:endParaRPr>
          </a:p>
          <a:p>
            <a:pPr eaLnBrk="1" fontAlgn="auto" hangingPunct="1">
              <a:spcBef>
                <a:spcPts val="0"/>
              </a:spcBef>
              <a:spcAft>
                <a:spcPts val="0"/>
              </a:spcAft>
            </a:pPr>
            <a:r>
              <a:rPr kumimoji="0" lang="ja-JP" altLang="en-US" kern="0" dirty="0">
                <a:solidFill>
                  <a:srgbClr val="545454"/>
                </a:solidFill>
                <a:latin typeface="メイリオ" panose="020B0604030504040204" pitchFamily="50" charset="-128"/>
                <a:ea typeface="メイリオ" panose="020B0604030504040204" pitchFamily="50" charset="-128"/>
              </a:rPr>
              <a:t>想定</a:t>
            </a:r>
            <a:r>
              <a:rPr kumimoji="0" lang="en-US" altLang="ja-JP" kern="0" dirty="0">
                <a:solidFill>
                  <a:srgbClr val="545454"/>
                </a:solidFill>
                <a:latin typeface="メイリオ" panose="020B0604030504040204" pitchFamily="50" charset="-128"/>
                <a:ea typeface="メイリオ" panose="020B0604030504040204" pitchFamily="50" charset="-128"/>
              </a:rPr>
              <a:t>v</a:t>
            </a:r>
            <a:r>
              <a:rPr kumimoji="0" lang="ja-JP" altLang="en-US" kern="0" dirty="0">
                <a:solidFill>
                  <a:srgbClr val="545454"/>
                </a:solidFill>
                <a:latin typeface="メイリオ" panose="020B0604030504040204" pitchFamily="50" charset="-128"/>
                <a:ea typeface="メイリオ" panose="020B0604030504040204" pitchFamily="50" charset="-128"/>
              </a:rPr>
              <a:t>リーチ数：</a:t>
            </a:r>
            <a:r>
              <a:rPr kumimoji="0" lang="en-US" altLang="ja-JP" kern="0" dirty="0">
                <a:solidFill>
                  <a:srgbClr val="545454"/>
                </a:solidFill>
                <a:latin typeface="メイリオ" panose="020B0604030504040204" pitchFamily="50" charset="-128"/>
                <a:ea typeface="メイリオ" panose="020B0604030504040204" pitchFamily="50" charset="-128"/>
              </a:rPr>
              <a:t>1750</a:t>
            </a:r>
            <a:r>
              <a:rPr kumimoji="0" lang="ja-JP" altLang="en-US" kern="0" dirty="0">
                <a:solidFill>
                  <a:srgbClr val="545454"/>
                </a:solidFill>
                <a:latin typeface="メイリオ" panose="020B0604030504040204" pitchFamily="50" charset="-128"/>
                <a:ea typeface="メイリオ" panose="020B0604030504040204" pitchFamily="50" charset="-128"/>
              </a:rPr>
              <a:t>万 </a:t>
            </a:r>
            <a:r>
              <a:rPr kumimoji="0" lang="en-US" altLang="ja-JP" sz="800" kern="0" dirty="0">
                <a:solidFill>
                  <a:srgbClr val="545454"/>
                </a:solidFill>
                <a:latin typeface="メイリオ" panose="020B0604030504040204" pitchFamily="50" charset="-128"/>
                <a:ea typeface="メイリオ" panose="020B0604030504040204" pitchFamily="50" charset="-128"/>
              </a:rPr>
              <a:t>※</a:t>
            </a:r>
            <a:r>
              <a:rPr kumimoji="0" lang="ja-JP" altLang="en-US" sz="800" kern="0" dirty="0">
                <a:solidFill>
                  <a:srgbClr val="545454"/>
                </a:solidFill>
                <a:latin typeface="メイリオ" panose="020B0604030504040204" pitchFamily="50" charset="-128"/>
                <a:ea typeface="メイリオ" panose="020B0604030504040204" pitchFamily="50" charset="-128"/>
              </a:rPr>
              <a:t>１</a:t>
            </a:r>
            <a:endParaRPr kumimoji="0" lang="en-US" altLang="ja-JP" kern="0" dirty="0">
              <a:solidFill>
                <a:srgbClr val="545454"/>
              </a:solidFill>
              <a:latin typeface="メイリオ" panose="020B0604030504040204" pitchFamily="50" charset="-128"/>
              <a:ea typeface="メイリオ" panose="020B0604030504040204" pitchFamily="50" charset="-128"/>
            </a:endParaRPr>
          </a:p>
        </p:txBody>
      </p:sp>
      <p:sp>
        <p:nvSpPr>
          <p:cNvPr id="46" name="正方形/長方形 45">
            <a:extLst>
              <a:ext uri="{FF2B5EF4-FFF2-40B4-BE49-F238E27FC236}">
                <a16:creationId xmlns:a16="http://schemas.microsoft.com/office/drawing/2014/main" id="{112C830A-5D03-CA80-F08D-989C39581249}"/>
              </a:ext>
            </a:extLst>
          </p:cNvPr>
          <p:cNvSpPr/>
          <p:nvPr/>
        </p:nvSpPr>
        <p:spPr>
          <a:xfrm>
            <a:off x="5903231" y="4134234"/>
            <a:ext cx="5617737" cy="2140582"/>
          </a:xfrm>
          <a:prstGeom prst="rect">
            <a:avLst/>
          </a:prstGeom>
          <a:solidFill>
            <a:srgbClr val="F5F5F5"/>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endParaRPr>
          </a:p>
        </p:txBody>
      </p:sp>
      <p:sp>
        <p:nvSpPr>
          <p:cNvPr id="47" name="片側の 2 つの角を丸めた四角形 26">
            <a:extLst>
              <a:ext uri="{FF2B5EF4-FFF2-40B4-BE49-F238E27FC236}">
                <a16:creationId xmlns:a16="http://schemas.microsoft.com/office/drawing/2014/main" id="{62800C11-C064-A4E5-0A2D-875C584C827F}"/>
              </a:ext>
            </a:extLst>
          </p:cNvPr>
          <p:cNvSpPr/>
          <p:nvPr/>
        </p:nvSpPr>
        <p:spPr>
          <a:xfrm>
            <a:off x="737636" y="1194537"/>
            <a:ext cx="10778636" cy="601299"/>
          </a:xfrm>
          <a:prstGeom prst="round2SameRect">
            <a:avLst>
              <a:gd name="adj1" fmla="val 0"/>
              <a:gd name="adj2" fmla="val 0"/>
            </a:avLst>
          </a:prstGeom>
          <a:solidFill>
            <a:srgbClr val="C9002C"/>
          </a:solidFill>
          <a:ln w="25400" cap="flat" cmpd="sng" algn="ctr">
            <a:noFill/>
            <a:prstDash val="solid"/>
          </a:ln>
          <a:effectLst/>
        </p:spPr>
        <p:txBody>
          <a:bodyPr t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1600" b="1" i="0" u="none" strike="noStrike" kern="0" cap="none" spc="0" normalizeH="0" baseline="0" noProof="0" dirty="0">
                <a:ln>
                  <a:noFill/>
                </a:ln>
                <a:solidFill>
                  <a:srgbClr val="F5F5F5"/>
                </a:solidFill>
                <a:effectLst/>
                <a:uLnTx/>
                <a:uFillTx/>
                <a:latin typeface="メイリオ" panose="020B0604030504040204" pitchFamily="50" charset="-128"/>
                <a:ea typeface="メイリオ" panose="020B0604030504040204" pitchFamily="50" charset="-128"/>
              </a:rPr>
              <a:t>Yahoo! JAPAN</a:t>
            </a:r>
            <a:r>
              <a:rPr kumimoji="0" lang="ja-JP" altLang="en-US" sz="1600" b="1" i="0" u="none" strike="noStrike" kern="0" cap="none" spc="0" normalizeH="0" baseline="0" noProof="0" dirty="0">
                <a:ln>
                  <a:noFill/>
                </a:ln>
                <a:solidFill>
                  <a:srgbClr val="F5F5F5"/>
                </a:solidFill>
                <a:effectLst/>
                <a:uLnTx/>
                <a:uFillTx/>
                <a:latin typeface="メイリオ" panose="020B0604030504040204" pitchFamily="50" charset="-128"/>
                <a:ea typeface="メイリオ" panose="020B0604030504040204" pitchFamily="50" charset="-128"/>
              </a:rPr>
              <a:t>　トップページ　トピックス</a:t>
            </a:r>
            <a:r>
              <a:rPr kumimoji="0" lang="en-US" altLang="ja-JP" sz="1600" b="1" i="0" u="none" strike="noStrike" kern="0" cap="none" spc="0" normalizeH="0" baseline="0" noProof="0" dirty="0">
                <a:ln>
                  <a:noFill/>
                </a:ln>
                <a:solidFill>
                  <a:srgbClr val="F5F5F5"/>
                </a:solidFill>
                <a:effectLst/>
                <a:uLnTx/>
                <a:uFillTx/>
                <a:latin typeface="メイリオ" panose="020B0604030504040204" pitchFamily="50" charset="-128"/>
                <a:ea typeface="メイリオ" panose="020B0604030504040204" pitchFamily="50" charset="-128"/>
              </a:rPr>
              <a:t>PR</a:t>
            </a:r>
            <a:r>
              <a:rPr kumimoji="0" lang="ja-JP" altLang="en-US" sz="1600" b="1" i="0" u="none" strike="noStrike" kern="0" cap="none" spc="0" normalizeH="0" baseline="0" noProof="0" dirty="0">
                <a:ln>
                  <a:noFill/>
                </a:ln>
                <a:solidFill>
                  <a:srgbClr val="F5F5F5"/>
                </a:solidFill>
                <a:effectLst/>
                <a:uLnTx/>
                <a:uFillTx/>
                <a:latin typeface="メイリオ" panose="020B0604030504040204" pitchFamily="50" charset="-128"/>
                <a:ea typeface="メイリオ" panose="020B0604030504040204" pitchFamily="50" charset="-128"/>
              </a:rPr>
              <a:t>　</a:t>
            </a:r>
            <a:r>
              <a:rPr kumimoji="0" lang="en-US" altLang="ja-JP" sz="1600" b="1" i="0" u="none" strike="noStrike" kern="0" cap="none" spc="0" normalizeH="0" baseline="0" noProof="0" dirty="0">
                <a:ln>
                  <a:noFill/>
                </a:ln>
                <a:solidFill>
                  <a:srgbClr val="F5F5F5"/>
                </a:solidFill>
                <a:effectLst/>
                <a:uLnTx/>
                <a:uFillTx/>
                <a:latin typeface="メイリオ" panose="020B0604030504040204" pitchFamily="50" charset="-128"/>
                <a:ea typeface="メイリオ" panose="020B0604030504040204" pitchFamily="50" charset="-128"/>
              </a:rPr>
              <a:t>SP</a:t>
            </a:r>
            <a:r>
              <a:rPr kumimoji="0" lang="ja-JP" altLang="en-US" sz="1600" b="1" i="0" u="none" strike="noStrike" kern="0" cap="none" spc="0" normalizeH="0" baseline="0" noProof="0" dirty="0">
                <a:ln>
                  <a:noFill/>
                </a:ln>
                <a:solidFill>
                  <a:srgbClr val="F5F5F5"/>
                </a:solidFill>
                <a:effectLst/>
                <a:uLnTx/>
                <a:uFillTx/>
                <a:latin typeface="メイリオ" panose="020B0604030504040204" pitchFamily="50" charset="-128"/>
                <a:ea typeface="メイリオ" panose="020B0604030504040204" pitchFamily="50" charset="-128"/>
              </a:rPr>
              <a:t>（オールリーチ　</a:t>
            </a:r>
            <a:r>
              <a:rPr kumimoji="0" lang="en-US" altLang="ja-JP" sz="1600" b="1" i="0" u="none" strike="noStrike" kern="0" cap="none" spc="0" normalizeH="0" baseline="0" noProof="0" dirty="0">
                <a:ln>
                  <a:noFill/>
                </a:ln>
                <a:solidFill>
                  <a:srgbClr val="F5F5F5"/>
                </a:solidFill>
                <a:effectLst/>
                <a:uLnTx/>
                <a:uFillTx/>
                <a:latin typeface="メイリオ" panose="020B0604030504040204" pitchFamily="50" charset="-128"/>
                <a:ea typeface="メイリオ" panose="020B0604030504040204" pitchFamily="50" charset="-128"/>
              </a:rPr>
              <a:t>Plus</a:t>
            </a:r>
            <a:r>
              <a:rPr kumimoji="0" lang="ja-JP" altLang="en-US" sz="1600" b="1" i="0" u="none" strike="noStrike" kern="0" cap="none" spc="0" normalizeH="0" baseline="0" noProof="0" dirty="0">
                <a:ln>
                  <a:noFill/>
                </a:ln>
                <a:solidFill>
                  <a:srgbClr val="F5F5F5"/>
                </a:solidFill>
                <a:effectLst/>
                <a:uLnTx/>
                <a:uFillTx/>
                <a:latin typeface="メイリオ" panose="020B0604030504040204" pitchFamily="50" charset="-128"/>
                <a:ea typeface="メイリオ" panose="020B0604030504040204" pitchFamily="50" charset="-128"/>
              </a:rPr>
              <a:t>）</a:t>
            </a:r>
            <a:endParaRPr kumimoji="0" lang="en-US" altLang="ja-JP" sz="1600" b="1" i="0" u="none" strike="noStrike" kern="0" cap="none" spc="0" normalizeH="0" baseline="0" noProof="0" dirty="0">
              <a:ln>
                <a:noFill/>
              </a:ln>
              <a:solidFill>
                <a:srgbClr val="F5F5F5"/>
              </a:solidFill>
              <a:effectLst/>
              <a:uLnTx/>
              <a:uFillTx/>
              <a:latin typeface="メイリオ" panose="020B0604030504040204" pitchFamily="50" charset="-128"/>
              <a:ea typeface="メイリオ" panose="020B0604030504040204" pitchFamily="50" charset="-128"/>
            </a:endParaRPr>
          </a:p>
        </p:txBody>
      </p:sp>
      <p:sp>
        <p:nvSpPr>
          <p:cNvPr id="48" name="テキスト ボックス 47">
            <a:extLst>
              <a:ext uri="{FF2B5EF4-FFF2-40B4-BE49-F238E27FC236}">
                <a16:creationId xmlns:a16="http://schemas.microsoft.com/office/drawing/2014/main" id="{E34866DE-0AE3-539C-C22E-0326FB0F36BA}"/>
              </a:ext>
            </a:extLst>
          </p:cNvPr>
          <p:cNvSpPr txBox="1"/>
          <p:nvPr/>
        </p:nvSpPr>
        <p:spPr>
          <a:xfrm>
            <a:off x="6583606" y="4411205"/>
            <a:ext cx="4541512" cy="338554"/>
          </a:xfrm>
          <a:prstGeom prst="rect">
            <a:avLst/>
          </a:prstGeom>
          <a:noFill/>
        </p:spPr>
        <p:txBody>
          <a:bodyPr wrap="square" rtlCol="0">
            <a:spAutoFit/>
          </a:bodyPr>
          <a:lstStyle/>
          <a:p>
            <a:pPr eaLnBrk="1" fontAlgn="auto" hangingPunct="1">
              <a:spcBef>
                <a:spcPts val="0"/>
              </a:spcBef>
              <a:spcAft>
                <a:spcPts val="0"/>
              </a:spcAft>
            </a:pPr>
            <a:r>
              <a:rPr lang="en-US" altLang="ja-JP" sz="1600" dirty="0">
                <a:solidFill>
                  <a:srgbClr val="545454"/>
                </a:solidFill>
                <a:latin typeface="メイリオ" panose="020B0604030504040204" pitchFamily="50" charset="-128"/>
                <a:ea typeface="メイリオ" panose="020B0604030504040204" pitchFamily="50" charset="-128"/>
              </a:rPr>
              <a:t>Yahoo!</a:t>
            </a:r>
            <a:r>
              <a:rPr lang="ja-JP" altLang="en-US" sz="1600" dirty="0">
                <a:solidFill>
                  <a:srgbClr val="545454"/>
                </a:solidFill>
                <a:latin typeface="メイリオ" panose="020B0604030504040204" pitchFamily="50" charset="-128"/>
                <a:ea typeface="メイリオ" panose="020B0604030504040204" pitchFamily="50" charset="-128"/>
              </a:rPr>
              <a:t>ニュースは能動習慣接触メディア</a:t>
            </a:r>
          </a:p>
        </p:txBody>
      </p:sp>
      <p:sp>
        <p:nvSpPr>
          <p:cNvPr id="49" name="Freeform 10">
            <a:extLst>
              <a:ext uri="{FF2B5EF4-FFF2-40B4-BE49-F238E27FC236}">
                <a16:creationId xmlns:a16="http://schemas.microsoft.com/office/drawing/2014/main" id="{D47B75CB-41F3-26CB-063C-629B710D41D7}"/>
              </a:ext>
            </a:extLst>
          </p:cNvPr>
          <p:cNvSpPr>
            <a:spLocks noChangeArrowheads="1"/>
          </p:cNvSpPr>
          <p:nvPr/>
        </p:nvSpPr>
        <p:spPr bwMode="auto">
          <a:xfrm>
            <a:off x="6172488" y="4392102"/>
            <a:ext cx="326468" cy="326468"/>
          </a:xfrm>
          <a:custGeom>
            <a:avLst/>
            <a:gdLst>
              <a:gd name="T0" fmla="*/ 1016 w 2032"/>
              <a:gd name="T1" fmla="*/ 0 h 2032"/>
              <a:gd name="T2" fmla="*/ 0 w 2032"/>
              <a:gd name="T3" fmla="*/ 1016 h 2032"/>
              <a:gd name="T4" fmla="*/ 1016 w 2032"/>
              <a:gd name="T5" fmla="*/ 2031 h 2032"/>
              <a:gd name="T6" fmla="*/ 2031 w 2032"/>
              <a:gd name="T7" fmla="*/ 1016 h 2032"/>
              <a:gd name="T8" fmla="*/ 1016 w 2032"/>
              <a:gd name="T9" fmla="*/ 0 h 2032"/>
              <a:gd name="T10" fmla="*/ 565 w 2032"/>
              <a:gd name="T11" fmla="*/ 937 h 2032"/>
              <a:gd name="T12" fmla="*/ 649 w 2032"/>
              <a:gd name="T13" fmla="*/ 900 h 2032"/>
              <a:gd name="T14" fmla="*/ 725 w 2032"/>
              <a:gd name="T15" fmla="*/ 929 h 2032"/>
              <a:gd name="T16" fmla="*/ 937 w 2032"/>
              <a:gd name="T17" fmla="*/ 1117 h 2032"/>
              <a:gd name="T18" fmla="*/ 1362 w 2032"/>
              <a:gd name="T19" fmla="*/ 734 h 2032"/>
              <a:gd name="T20" fmla="*/ 1438 w 2032"/>
              <a:gd name="T21" fmla="*/ 706 h 2032"/>
              <a:gd name="T22" fmla="*/ 1523 w 2032"/>
              <a:gd name="T23" fmla="*/ 742 h 2032"/>
              <a:gd name="T24" fmla="*/ 1514 w 2032"/>
              <a:gd name="T25" fmla="*/ 900 h 2032"/>
              <a:gd name="T26" fmla="*/ 1010 w 2032"/>
              <a:gd name="T27" fmla="*/ 1354 h 2032"/>
              <a:gd name="T28" fmla="*/ 934 w 2032"/>
              <a:gd name="T29" fmla="*/ 1382 h 2032"/>
              <a:gd name="T30" fmla="*/ 858 w 2032"/>
              <a:gd name="T31" fmla="*/ 1354 h 2032"/>
              <a:gd name="T32" fmla="*/ 573 w 2032"/>
              <a:gd name="T33" fmla="*/ 1097 h 2032"/>
              <a:gd name="T34" fmla="*/ 565 w 2032"/>
              <a:gd name="T35" fmla="*/ 937 h 2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2" h="2032">
                <a:moveTo>
                  <a:pt x="1016" y="0"/>
                </a:moveTo>
                <a:cubicBezTo>
                  <a:pt x="455" y="0"/>
                  <a:pt x="0" y="455"/>
                  <a:pt x="0" y="1016"/>
                </a:cubicBezTo>
                <a:cubicBezTo>
                  <a:pt x="0" y="1576"/>
                  <a:pt x="455" y="2031"/>
                  <a:pt x="1016" y="2031"/>
                </a:cubicBezTo>
                <a:cubicBezTo>
                  <a:pt x="1576" y="2031"/>
                  <a:pt x="2031" y="1576"/>
                  <a:pt x="2031" y="1016"/>
                </a:cubicBezTo>
                <a:cubicBezTo>
                  <a:pt x="2031" y="455"/>
                  <a:pt x="1576" y="0"/>
                  <a:pt x="1016" y="0"/>
                </a:cubicBezTo>
                <a:close/>
                <a:moveTo>
                  <a:pt x="565" y="937"/>
                </a:moveTo>
                <a:cubicBezTo>
                  <a:pt x="587" y="912"/>
                  <a:pt x="618" y="900"/>
                  <a:pt x="649" y="900"/>
                </a:cubicBezTo>
                <a:cubicBezTo>
                  <a:pt x="677" y="900"/>
                  <a:pt x="703" y="909"/>
                  <a:pt x="725" y="929"/>
                </a:cubicBezTo>
                <a:lnTo>
                  <a:pt x="937" y="1117"/>
                </a:lnTo>
                <a:lnTo>
                  <a:pt x="1362" y="734"/>
                </a:lnTo>
                <a:cubicBezTo>
                  <a:pt x="1385" y="714"/>
                  <a:pt x="1410" y="706"/>
                  <a:pt x="1438" y="706"/>
                </a:cubicBezTo>
                <a:cubicBezTo>
                  <a:pt x="1469" y="706"/>
                  <a:pt x="1500" y="717"/>
                  <a:pt x="1523" y="742"/>
                </a:cubicBezTo>
                <a:cubicBezTo>
                  <a:pt x="1565" y="787"/>
                  <a:pt x="1559" y="861"/>
                  <a:pt x="1514" y="900"/>
                </a:cubicBezTo>
                <a:lnTo>
                  <a:pt x="1010" y="1354"/>
                </a:lnTo>
                <a:cubicBezTo>
                  <a:pt x="988" y="1373"/>
                  <a:pt x="962" y="1382"/>
                  <a:pt x="934" y="1382"/>
                </a:cubicBezTo>
                <a:cubicBezTo>
                  <a:pt x="906" y="1382"/>
                  <a:pt x="881" y="1373"/>
                  <a:pt x="858" y="1354"/>
                </a:cubicBezTo>
                <a:lnTo>
                  <a:pt x="573" y="1097"/>
                </a:lnTo>
                <a:cubicBezTo>
                  <a:pt x="528" y="1054"/>
                  <a:pt x="522" y="985"/>
                  <a:pt x="565" y="937"/>
                </a:cubicBezTo>
                <a:close/>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rgbClr val="000000"/>
              </a:solidFill>
              <a:effectLst/>
              <a:uLnTx/>
              <a:uFillTx/>
              <a:latin typeface="Calibri" panose="020F0502020204030204"/>
              <a:ea typeface="メイリオ" panose="020B0604030504040204" pitchFamily="50" charset="-128"/>
              <a:cs typeface="+mn-cs"/>
            </a:endParaRPr>
          </a:p>
        </p:txBody>
      </p:sp>
      <p:pic>
        <p:nvPicPr>
          <p:cNvPr id="50" name="図 49">
            <a:extLst>
              <a:ext uri="{FF2B5EF4-FFF2-40B4-BE49-F238E27FC236}">
                <a16:creationId xmlns:a16="http://schemas.microsoft.com/office/drawing/2014/main" id="{DC1AEA2B-8108-A44C-AFD4-B9F551BAB34A}"/>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558805" y="3313083"/>
            <a:ext cx="346398" cy="507544"/>
          </a:xfrm>
          <a:prstGeom prst="rect">
            <a:avLst/>
          </a:prstGeom>
        </p:spPr>
      </p:pic>
      <p:sp>
        <p:nvSpPr>
          <p:cNvPr id="51" name="正方形/長方形 50">
            <a:extLst>
              <a:ext uri="{FF2B5EF4-FFF2-40B4-BE49-F238E27FC236}">
                <a16:creationId xmlns:a16="http://schemas.microsoft.com/office/drawing/2014/main" id="{F7E5DA40-7558-68CC-E767-0A21BFDF599A}"/>
              </a:ext>
            </a:extLst>
          </p:cNvPr>
          <p:cNvSpPr/>
          <p:nvPr/>
        </p:nvSpPr>
        <p:spPr>
          <a:xfrm>
            <a:off x="737636" y="1917955"/>
            <a:ext cx="4983245" cy="470782"/>
          </a:xfrm>
          <a:prstGeom prst="rect">
            <a:avLst/>
          </a:prstGeom>
          <a:solidFill>
            <a:srgbClr val="F5F5F5">
              <a:lumMod val="50000"/>
            </a:srgbClr>
          </a:solidFill>
          <a:ln w="9525" cap="flat" cmpd="sng" algn="ctr">
            <a:solidFill>
              <a:srgbClr val="CCCCCC"/>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srgbClr val="F5F5F5"/>
                </a:solidFill>
                <a:effectLst/>
                <a:uLnTx/>
                <a:uFillTx/>
                <a:latin typeface="メイリオ" panose="020B0604030504040204" pitchFamily="50" charset="-128"/>
                <a:ea typeface="メイリオ" panose="020B0604030504040204" pitchFamily="50" charset="-128"/>
                <a:cs typeface="+mn-cs"/>
              </a:rPr>
              <a:t>掲載イメージ</a:t>
            </a:r>
            <a:endParaRPr kumimoji="0" lang="en-US" altLang="ja-JP" sz="1400" b="1" i="0" u="none" strike="noStrike" kern="0" cap="none" spc="0" normalizeH="0" baseline="0" noProof="0" dirty="0">
              <a:ln>
                <a:noFill/>
              </a:ln>
              <a:solidFill>
                <a:srgbClr val="F5F5F5"/>
              </a:solidFill>
              <a:effectLst/>
              <a:uLnTx/>
              <a:uFillTx/>
              <a:latin typeface="メイリオ" panose="020B0604030504040204" pitchFamily="50" charset="-128"/>
              <a:ea typeface="メイリオ" panose="020B0604030504040204" pitchFamily="50" charset="-128"/>
              <a:cs typeface="+mn-cs"/>
            </a:endParaRPr>
          </a:p>
        </p:txBody>
      </p:sp>
      <p:sp>
        <p:nvSpPr>
          <p:cNvPr id="52" name="テキスト ボックス 51">
            <a:extLst>
              <a:ext uri="{FF2B5EF4-FFF2-40B4-BE49-F238E27FC236}">
                <a16:creationId xmlns:a16="http://schemas.microsoft.com/office/drawing/2014/main" id="{82E5BB79-B141-2439-407F-D6B93AC02569}"/>
              </a:ext>
            </a:extLst>
          </p:cNvPr>
          <p:cNvSpPr txBox="1"/>
          <p:nvPr/>
        </p:nvSpPr>
        <p:spPr>
          <a:xfrm>
            <a:off x="763036" y="3960985"/>
            <a:ext cx="1194836" cy="523220"/>
          </a:xfrm>
          <a:prstGeom prst="rect">
            <a:avLst/>
          </a:prstGeom>
          <a:noFill/>
        </p:spPr>
        <p:txBody>
          <a:bodyPr wrap="square">
            <a:spAutoFit/>
          </a:bodyPr>
          <a:lstStyle/>
          <a:p>
            <a:pPr algn="ctr" eaLnBrk="1" fontAlgn="auto" hangingPunct="1">
              <a:spcBef>
                <a:spcPts val="0"/>
              </a:spcBef>
              <a:spcAft>
                <a:spcPts val="0"/>
              </a:spcAft>
            </a:pPr>
            <a:r>
              <a:rPr lang="ja-JP" altLang="en-US" sz="1400" dirty="0">
                <a:solidFill>
                  <a:srgbClr val="545454"/>
                </a:solidFill>
                <a:latin typeface="メイリオ" panose="020B0604030504040204" pitchFamily="50" charset="-128"/>
                <a:ea typeface="メイリオ" panose="020B0604030504040204" pitchFamily="50" charset="-128"/>
              </a:rPr>
              <a:t>初回訪問</a:t>
            </a:r>
            <a:endParaRPr lang="en-US" altLang="ja-JP" sz="1400" dirty="0">
              <a:solidFill>
                <a:srgbClr val="545454"/>
              </a:solidFill>
              <a:latin typeface="メイリオ" panose="020B0604030504040204" pitchFamily="50" charset="-128"/>
              <a:ea typeface="メイリオ" panose="020B0604030504040204" pitchFamily="50" charset="-128"/>
            </a:endParaRPr>
          </a:p>
          <a:p>
            <a:pPr algn="ctr" eaLnBrk="1" fontAlgn="auto" hangingPunct="1">
              <a:spcBef>
                <a:spcPts val="0"/>
              </a:spcBef>
              <a:spcAft>
                <a:spcPts val="0"/>
              </a:spcAft>
            </a:pPr>
            <a:r>
              <a:rPr lang="en-US" altLang="ja-JP" sz="1400" dirty="0">
                <a:solidFill>
                  <a:srgbClr val="545454"/>
                </a:solidFill>
                <a:latin typeface="メイリオ" panose="020B0604030504040204" pitchFamily="50" charset="-128"/>
                <a:ea typeface="メイリオ" panose="020B0604030504040204" pitchFamily="50" charset="-128"/>
              </a:rPr>
              <a:t>100</a:t>
            </a:r>
            <a:r>
              <a:rPr lang="ja-JP" altLang="en-US" sz="1400" dirty="0">
                <a:solidFill>
                  <a:srgbClr val="545454"/>
                </a:solidFill>
                <a:latin typeface="メイリオ" panose="020B0604030504040204" pitchFamily="50" charset="-128"/>
                <a:ea typeface="メイリオ" panose="020B0604030504040204" pitchFamily="50" charset="-128"/>
              </a:rPr>
              <a:t>％表示</a:t>
            </a:r>
            <a:endParaRPr lang="en-US" altLang="ja-JP" sz="1400" dirty="0">
              <a:solidFill>
                <a:srgbClr val="545454"/>
              </a:solidFill>
              <a:latin typeface="メイリオ" panose="020B0604030504040204" pitchFamily="50" charset="-128"/>
              <a:ea typeface="メイリオ" panose="020B0604030504040204" pitchFamily="50" charset="-128"/>
            </a:endParaRPr>
          </a:p>
        </p:txBody>
      </p:sp>
      <p:sp>
        <p:nvSpPr>
          <p:cNvPr id="53" name="正方形/長方形 52">
            <a:extLst>
              <a:ext uri="{FF2B5EF4-FFF2-40B4-BE49-F238E27FC236}">
                <a16:creationId xmlns:a16="http://schemas.microsoft.com/office/drawing/2014/main" id="{B2809DE1-069E-E119-9086-58EA7B8EE80C}"/>
              </a:ext>
            </a:extLst>
          </p:cNvPr>
          <p:cNvSpPr/>
          <p:nvPr/>
        </p:nvSpPr>
        <p:spPr>
          <a:xfrm>
            <a:off x="737636" y="1917955"/>
            <a:ext cx="4983245" cy="2670525"/>
          </a:xfrm>
          <a:prstGeom prst="rect">
            <a:avLst/>
          </a:prstGeom>
          <a:noFill/>
          <a:ln w="9525" cap="flat" cmpd="sng" algn="ctr">
            <a:solidFill>
              <a:srgbClr val="CCCCCC"/>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endParaRPr>
          </a:p>
        </p:txBody>
      </p:sp>
      <p:sp>
        <p:nvSpPr>
          <p:cNvPr id="54" name="正方形/長方形 53">
            <a:extLst>
              <a:ext uri="{FF2B5EF4-FFF2-40B4-BE49-F238E27FC236}">
                <a16:creationId xmlns:a16="http://schemas.microsoft.com/office/drawing/2014/main" id="{361AC81F-A021-50BD-DF0E-95D8430B865A}"/>
              </a:ext>
            </a:extLst>
          </p:cNvPr>
          <p:cNvSpPr/>
          <p:nvPr/>
        </p:nvSpPr>
        <p:spPr>
          <a:xfrm>
            <a:off x="5869206" y="1917955"/>
            <a:ext cx="5647066" cy="470782"/>
          </a:xfrm>
          <a:prstGeom prst="rect">
            <a:avLst/>
          </a:prstGeom>
          <a:solidFill>
            <a:srgbClr val="F5F5F5">
              <a:lumMod val="50000"/>
            </a:srgbClr>
          </a:solidFill>
          <a:ln w="9525" cap="flat" cmpd="sng" algn="ctr">
            <a:solidFill>
              <a:srgbClr val="CCCCCC"/>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srgbClr val="F5F5F5"/>
                </a:solidFill>
                <a:effectLst/>
                <a:uLnTx/>
                <a:uFillTx/>
                <a:latin typeface="メイリオ" panose="020B0604030504040204" pitchFamily="50" charset="-128"/>
                <a:ea typeface="メイリオ" panose="020B0604030504040204" pitchFamily="50" charset="-128"/>
                <a:cs typeface="+mn-cs"/>
              </a:rPr>
              <a:t>広告スペック</a:t>
            </a:r>
            <a:endParaRPr kumimoji="0" lang="en-US" altLang="ja-JP" sz="1400" b="1" i="0" u="none" strike="noStrike" kern="0" cap="none" spc="0" normalizeH="0" baseline="0" noProof="0" dirty="0">
              <a:ln>
                <a:noFill/>
              </a:ln>
              <a:solidFill>
                <a:srgbClr val="F5F5F5"/>
              </a:solidFill>
              <a:effectLst/>
              <a:uLnTx/>
              <a:uFillTx/>
              <a:latin typeface="メイリオ" panose="020B0604030504040204" pitchFamily="50" charset="-128"/>
              <a:ea typeface="メイリオ" panose="020B0604030504040204" pitchFamily="50" charset="-128"/>
              <a:cs typeface="+mn-cs"/>
            </a:endParaRPr>
          </a:p>
        </p:txBody>
      </p:sp>
      <p:sp>
        <p:nvSpPr>
          <p:cNvPr id="55" name="テキスト ボックス 54">
            <a:extLst>
              <a:ext uri="{FF2B5EF4-FFF2-40B4-BE49-F238E27FC236}">
                <a16:creationId xmlns:a16="http://schemas.microsoft.com/office/drawing/2014/main" id="{7C7D5811-C4FF-CE44-669C-F6DAADEA45DB}"/>
              </a:ext>
            </a:extLst>
          </p:cNvPr>
          <p:cNvSpPr txBox="1"/>
          <p:nvPr/>
        </p:nvSpPr>
        <p:spPr>
          <a:xfrm flipH="1">
            <a:off x="9120282" y="2905979"/>
            <a:ext cx="2679663" cy="646331"/>
          </a:xfrm>
          <a:prstGeom prst="rect">
            <a:avLst/>
          </a:prstGeom>
          <a:noFill/>
        </p:spPr>
        <p:txBody>
          <a:bodyPr wrap="square">
            <a:spAutoFit/>
          </a:bodyPr>
          <a:lstStyle/>
          <a:p>
            <a:pPr eaLnBrk="1" fontAlgn="auto" hangingPunct="1">
              <a:spcBef>
                <a:spcPts val="0"/>
              </a:spcBef>
              <a:spcAft>
                <a:spcPts val="0"/>
              </a:spcAft>
            </a:pPr>
            <a:r>
              <a:rPr kumimoji="0" lang="ja-JP" altLang="en-US" kern="0" dirty="0">
                <a:solidFill>
                  <a:srgbClr val="545454"/>
                </a:solidFill>
                <a:latin typeface="メイリオ" panose="020B0604030504040204" pitchFamily="50" charset="-128"/>
                <a:ea typeface="メイリオ" panose="020B0604030504040204" pitchFamily="50" charset="-128"/>
              </a:rPr>
              <a:t>リーチシェア：</a:t>
            </a:r>
            <a:r>
              <a:rPr kumimoji="0" lang="en-US" altLang="ja-JP" kern="0" dirty="0">
                <a:solidFill>
                  <a:srgbClr val="545454"/>
                </a:solidFill>
                <a:latin typeface="メイリオ" panose="020B0604030504040204" pitchFamily="50" charset="-128"/>
                <a:ea typeface="メイリオ" panose="020B0604030504040204" pitchFamily="50" charset="-128"/>
              </a:rPr>
              <a:t>100</a:t>
            </a:r>
            <a:r>
              <a:rPr kumimoji="0" lang="ja-JP" altLang="en-US" kern="0" dirty="0">
                <a:solidFill>
                  <a:srgbClr val="545454"/>
                </a:solidFill>
                <a:latin typeface="メイリオ" panose="020B0604030504040204" pitchFamily="50" charset="-128"/>
                <a:ea typeface="メイリオ" panose="020B0604030504040204" pitchFamily="50" charset="-128"/>
              </a:rPr>
              <a:t>％</a:t>
            </a:r>
            <a:endParaRPr kumimoji="0" lang="en-US" altLang="ja-JP" kern="0" dirty="0">
              <a:solidFill>
                <a:srgbClr val="545454"/>
              </a:solidFill>
              <a:latin typeface="メイリオ" panose="020B0604030504040204" pitchFamily="50" charset="-128"/>
              <a:ea typeface="メイリオ" panose="020B0604030504040204" pitchFamily="50" charset="-128"/>
            </a:endParaRPr>
          </a:p>
          <a:p>
            <a:pPr eaLnBrk="1" fontAlgn="auto" hangingPunct="1">
              <a:spcBef>
                <a:spcPts val="0"/>
              </a:spcBef>
              <a:spcAft>
                <a:spcPts val="0"/>
              </a:spcAft>
            </a:pPr>
            <a:r>
              <a:rPr kumimoji="0" lang="ja-JP" altLang="en-US" kern="0" dirty="0">
                <a:solidFill>
                  <a:srgbClr val="545454"/>
                </a:solidFill>
                <a:latin typeface="メイリオ" panose="020B0604030504040204" pitchFamily="50" charset="-128"/>
                <a:ea typeface="メイリオ" panose="020B0604030504040204" pitchFamily="50" charset="-128"/>
              </a:rPr>
              <a:t>平均</a:t>
            </a:r>
            <a:r>
              <a:rPr kumimoji="0" lang="en-US" altLang="ja-JP" kern="0" dirty="0">
                <a:solidFill>
                  <a:srgbClr val="545454"/>
                </a:solidFill>
                <a:latin typeface="メイリオ" panose="020B0604030504040204" pitchFamily="50" charset="-128"/>
                <a:ea typeface="メイリオ" panose="020B0604030504040204" pitchFamily="50" charset="-128"/>
              </a:rPr>
              <a:t>FQ</a:t>
            </a:r>
            <a:r>
              <a:rPr kumimoji="0" lang="ja-JP" altLang="en-US" kern="0" dirty="0">
                <a:solidFill>
                  <a:srgbClr val="545454"/>
                </a:solidFill>
                <a:latin typeface="メイリオ" panose="020B0604030504040204" pitchFamily="50" charset="-128"/>
                <a:ea typeface="メイリオ" panose="020B0604030504040204" pitchFamily="50" charset="-128"/>
              </a:rPr>
              <a:t>：</a:t>
            </a:r>
            <a:r>
              <a:rPr kumimoji="0" lang="en-US" altLang="ja-JP" kern="0" dirty="0">
                <a:solidFill>
                  <a:srgbClr val="545454"/>
                </a:solidFill>
                <a:latin typeface="メイリオ" panose="020B0604030504040204" pitchFamily="50" charset="-128"/>
                <a:ea typeface="メイリオ" panose="020B0604030504040204" pitchFamily="50" charset="-128"/>
              </a:rPr>
              <a:t>2.4</a:t>
            </a:r>
            <a:r>
              <a:rPr kumimoji="0" lang="ja-JP" altLang="en-US" kern="0" dirty="0">
                <a:solidFill>
                  <a:srgbClr val="545454"/>
                </a:solidFill>
                <a:latin typeface="メイリオ" panose="020B0604030504040204" pitchFamily="50" charset="-128"/>
                <a:ea typeface="メイリオ" panose="020B0604030504040204" pitchFamily="50" charset="-128"/>
              </a:rPr>
              <a:t>回 </a:t>
            </a:r>
            <a:r>
              <a:rPr kumimoji="0" lang="en-US" altLang="ja-JP" sz="800" kern="0" dirty="0">
                <a:solidFill>
                  <a:srgbClr val="545454"/>
                </a:solidFill>
                <a:latin typeface="メイリオ" panose="020B0604030504040204" pitchFamily="50" charset="-128"/>
                <a:ea typeface="メイリオ" panose="020B0604030504040204" pitchFamily="50" charset="-128"/>
              </a:rPr>
              <a:t>※</a:t>
            </a:r>
            <a:r>
              <a:rPr kumimoji="0" lang="ja-JP" altLang="en-US" sz="800" kern="0" dirty="0">
                <a:solidFill>
                  <a:srgbClr val="545454"/>
                </a:solidFill>
                <a:latin typeface="メイリオ" panose="020B0604030504040204" pitchFamily="50" charset="-128"/>
                <a:ea typeface="メイリオ" panose="020B0604030504040204" pitchFamily="50" charset="-128"/>
              </a:rPr>
              <a:t>２</a:t>
            </a:r>
            <a:endParaRPr kumimoji="0" lang="en-US" altLang="ja-JP" kern="0" dirty="0">
              <a:solidFill>
                <a:srgbClr val="545454"/>
              </a:solidFill>
              <a:latin typeface="メイリオ" panose="020B0604030504040204" pitchFamily="50" charset="-128"/>
              <a:ea typeface="メイリオ" panose="020B0604030504040204" pitchFamily="50" charset="-128"/>
            </a:endParaRPr>
          </a:p>
        </p:txBody>
      </p:sp>
      <p:pic>
        <p:nvPicPr>
          <p:cNvPr id="56" name="図 55">
            <a:extLst>
              <a:ext uri="{FF2B5EF4-FFF2-40B4-BE49-F238E27FC236}">
                <a16:creationId xmlns:a16="http://schemas.microsoft.com/office/drawing/2014/main" id="{4C9F48A9-47BA-2F00-7DA3-F3027984559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764512" y="3313083"/>
            <a:ext cx="348769" cy="511017"/>
          </a:xfrm>
          <a:prstGeom prst="rect">
            <a:avLst/>
          </a:prstGeom>
        </p:spPr>
      </p:pic>
      <p:sp>
        <p:nvSpPr>
          <p:cNvPr id="57" name="テキスト ボックス 56">
            <a:extLst>
              <a:ext uri="{FF2B5EF4-FFF2-40B4-BE49-F238E27FC236}">
                <a16:creationId xmlns:a16="http://schemas.microsoft.com/office/drawing/2014/main" id="{8EBC1FD7-EFAE-3589-258F-9D0A45479120}"/>
              </a:ext>
            </a:extLst>
          </p:cNvPr>
          <p:cNvSpPr txBox="1"/>
          <p:nvPr/>
        </p:nvSpPr>
        <p:spPr>
          <a:xfrm>
            <a:off x="2042522" y="3959233"/>
            <a:ext cx="1230649" cy="523220"/>
          </a:xfrm>
          <a:prstGeom prst="rect">
            <a:avLst/>
          </a:prstGeom>
          <a:noFill/>
        </p:spPr>
        <p:txBody>
          <a:bodyPr wrap="square">
            <a:spAutoFit/>
          </a:bodyPr>
          <a:lstStyle/>
          <a:p>
            <a:pPr algn="ctr" eaLnBrk="1" fontAlgn="auto" hangingPunct="1">
              <a:spcBef>
                <a:spcPts val="0"/>
              </a:spcBef>
              <a:spcAft>
                <a:spcPts val="0"/>
              </a:spcAft>
            </a:pPr>
            <a:r>
              <a:rPr lang="en-US" altLang="ja-JP" sz="1400" dirty="0">
                <a:solidFill>
                  <a:srgbClr val="545454"/>
                </a:solidFill>
                <a:latin typeface="メイリオ" panose="020B0604030504040204" pitchFamily="50" charset="-128"/>
                <a:ea typeface="メイリオ" panose="020B0604030504040204" pitchFamily="50" charset="-128"/>
              </a:rPr>
              <a:t>2</a:t>
            </a:r>
            <a:r>
              <a:rPr lang="ja-JP" altLang="en-US" sz="1400" dirty="0">
                <a:solidFill>
                  <a:srgbClr val="545454"/>
                </a:solidFill>
                <a:latin typeface="メイリオ" panose="020B0604030504040204" pitchFamily="50" charset="-128"/>
                <a:ea typeface="メイリオ" panose="020B0604030504040204" pitchFamily="50" charset="-128"/>
              </a:rPr>
              <a:t>回目訪問</a:t>
            </a:r>
            <a:endParaRPr lang="en-US" altLang="ja-JP" sz="1400" dirty="0">
              <a:solidFill>
                <a:srgbClr val="545454"/>
              </a:solidFill>
              <a:latin typeface="メイリオ" panose="020B0604030504040204" pitchFamily="50" charset="-128"/>
              <a:ea typeface="メイリオ" panose="020B0604030504040204" pitchFamily="50" charset="-128"/>
            </a:endParaRPr>
          </a:p>
          <a:p>
            <a:pPr algn="ctr" eaLnBrk="1" fontAlgn="auto" hangingPunct="1">
              <a:spcBef>
                <a:spcPts val="0"/>
              </a:spcBef>
              <a:spcAft>
                <a:spcPts val="0"/>
              </a:spcAft>
            </a:pPr>
            <a:r>
              <a:rPr lang="en-US" altLang="ja-JP" sz="1400" dirty="0">
                <a:solidFill>
                  <a:srgbClr val="545454"/>
                </a:solidFill>
                <a:latin typeface="メイリオ" panose="020B0604030504040204" pitchFamily="50" charset="-128"/>
                <a:ea typeface="メイリオ" panose="020B0604030504040204" pitchFamily="50" charset="-128"/>
              </a:rPr>
              <a:t>100</a:t>
            </a:r>
            <a:r>
              <a:rPr lang="ja-JP" altLang="en-US" sz="1400" dirty="0">
                <a:solidFill>
                  <a:srgbClr val="545454"/>
                </a:solidFill>
                <a:latin typeface="メイリオ" panose="020B0604030504040204" pitchFamily="50" charset="-128"/>
                <a:ea typeface="メイリオ" panose="020B0604030504040204" pitchFamily="50" charset="-128"/>
              </a:rPr>
              <a:t>％表示</a:t>
            </a:r>
            <a:endParaRPr lang="en-US" altLang="ja-JP" sz="1400" dirty="0">
              <a:solidFill>
                <a:srgbClr val="545454"/>
              </a:solidFill>
              <a:latin typeface="メイリオ" panose="020B0604030504040204" pitchFamily="50" charset="-128"/>
              <a:ea typeface="メイリオ" panose="020B0604030504040204" pitchFamily="50" charset="-128"/>
            </a:endParaRPr>
          </a:p>
        </p:txBody>
      </p:sp>
      <p:pic>
        <p:nvPicPr>
          <p:cNvPr id="58" name="図 57">
            <a:extLst>
              <a:ext uri="{FF2B5EF4-FFF2-40B4-BE49-F238E27FC236}">
                <a16:creationId xmlns:a16="http://schemas.microsoft.com/office/drawing/2014/main" id="{2A0D8D45-4BE6-024D-E942-AB11E2C7669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985933" y="3313083"/>
            <a:ext cx="348769" cy="511017"/>
          </a:xfrm>
          <a:prstGeom prst="rect">
            <a:avLst/>
          </a:prstGeom>
        </p:spPr>
      </p:pic>
      <p:sp>
        <p:nvSpPr>
          <p:cNvPr id="59" name="テキスト ボックス 58">
            <a:extLst>
              <a:ext uri="{FF2B5EF4-FFF2-40B4-BE49-F238E27FC236}">
                <a16:creationId xmlns:a16="http://schemas.microsoft.com/office/drawing/2014/main" id="{55528E52-A767-449D-5E53-E0693A54B6A0}"/>
              </a:ext>
            </a:extLst>
          </p:cNvPr>
          <p:cNvSpPr txBox="1"/>
          <p:nvPr/>
        </p:nvSpPr>
        <p:spPr>
          <a:xfrm>
            <a:off x="3235880" y="3957134"/>
            <a:ext cx="1230649" cy="523220"/>
          </a:xfrm>
          <a:prstGeom prst="rect">
            <a:avLst/>
          </a:prstGeom>
          <a:noFill/>
        </p:spPr>
        <p:txBody>
          <a:bodyPr wrap="square">
            <a:spAutoFit/>
          </a:bodyPr>
          <a:lstStyle/>
          <a:p>
            <a:pPr algn="ctr" eaLnBrk="1" fontAlgn="auto" hangingPunct="1">
              <a:spcBef>
                <a:spcPts val="0"/>
              </a:spcBef>
              <a:spcAft>
                <a:spcPts val="0"/>
              </a:spcAft>
            </a:pPr>
            <a:r>
              <a:rPr lang="en-US" altLang="ja-JP" sz="1400" dirty="0">
                <a:solidFill>
                  <a:srgbClr val="545454"/>
                </a:solidFill>
                <a:latin typeface="メイリオ" panose="020B0604030504040204" pitchFamily="50" charset="-128"/>
                <a:ea typeface="メイリオ" panose="020B0604030504040204" pitchFamily="50" charset="-128"/>
              </a:rPr>
              <a:t>3</a:t>
            </a:r>
            <a:r>
              <a:rPr lang="ja-JP" altLang="en-US" sz="1400" dirty="0">
                <a:solidFill>
                  <a:srgbClr val="545454"/>
                </a:solidFill>
                <a:latin typeface="メイリオ" panose="020B0604030504040204" pitchFamily="50" charset="-128"/>
                <a:ea typeface="メイリオ" panose="020B0604030504040204" pitchFamily="50" charset="-128"/>
              </a:rPr>
              <a:t>回目訪問</a:t>
            </a:r>
            <a:endParaRPr lang="en-US" altLang="ja-JP" sz="1400" dirty="0">
              <a:solidFill>
                <a:srgbClr val="545454"/>
              </a:solidFill>
              <a:latin typeface="メイリオ" panose="020B0604030504040204" pitchFamily="50" charset="-128"/>
              <a:ea typeface="メイリオ" panose="020B0604030504040204" pitchFamily="50" charset="-128"/>
            </a:endParaRPr>
          </a:p>
          <a:p>
            <a:pPr algn="ctr" eaLnBrk="1" fontAlgn="auto" hangingPunct="1">
              <a:spcBef>
                <a:spcPts val="0"/>
              </a:spcBef>
              <a:spcAft>
                <a:spcPts val="0"/>
              </a:spcAft>
            </a:pPr>
            <a:r>
              <a:rPr lang="en-US" altLang="ja-JP" sz="1400" dirty="0">
                <a:solidFill>
                  <a:srgbClr val="545454"/>
                </a:solidFill>
                <a:latin typeface="メイリオ" panose="020B0604030504040204" pitchFamily="50" charset="-128"/>
                <a:ea typeface="メイリオ" panose="020B0604030504040204" pitchFamily="50" charset="-128"/>
              </a:rPr>
              <a:t>100</a:t>
            </a:r>
            <a:r>
              <a:rPr lang="ja-JP" altLang="en-US" sz="1400" dirty="0">
                <a:solidFill>
                  <a:srgbClr val="545454"/>
                </a:solidFill>
                <a:latin typeface="メイリオ" panose="020B0604030504040204" pitchFamily="50" charset="-128"/>
                <a:ea typeface="メイリオ" panose="020B0604030504040204" pitchFamily="50" charset="-128"/>
              </a:rPr>
              <a:t>％表示</a:t>
            </a:r>
            <a:endParaRPr lang="en-US" altLang="ja-JP" sz="1400" dirty="0">
              <a:solidFill>
                <a:srgbClr val="545454"/>
              </a:solidFill>
              <a:latin typeface="メイリオ" panose="020B0604030504040204" pitchFamily="50" charset="-128"/>
              <a:ea typeface="メイリオ" panose="020B0604030504040204" pitchFamily="50" charset="-128"/>
            </a:endParaRPr>
          </a:p>
        </p:txBody>
      </p:sp>
      <p:pic>
        <p:nvPicPr>
          <p:cNvPr id="60" name="図 59">
            <a:extLst>
              <a:ext uri="{FF2B5EF4-FFF2-40B4-BE49-F238E27FC236}">
                <a16:creationId xmlns:a16="http://schemas.microsoft.com/office/drawing/2014/main" id="{2BE1FF20-9B79-6B84-6EC0-2C3B9C3A7D7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253542" y="3313083"/>
            <a:ext cx="348769" cy="511017"/>
          </a:xfrm>
          <a:prstGeom prst="rect">
            <a:avLst/>
          </a:prstGeom>
        </p:spPr>
      </p:pic>
      <p:sp>
        <p:nvSpPr>
          <p:cNvPr id="61" name="テキスト ボックス 60">
            <a:extLst>
              <a:ext uri="{FF2B5EF4-FFF2-40B4-BE49-F238E27FC236}">
                <a16:creationId xmlns:a16="http://schemas.microsoft.com/office/drawing/2014/main" id="{A9358237-84BC-5A94-51DE-3B6778BCB1E6}"/>
              </a:ext>
            </a:extLst>
          </p:cNvPr>
          <p:cNvSpPr txBox="1"/>
          <p:nvPr/>
        </p:nvSpPr>
        <p:spPr>
          <a:xfrm>
            <a:off x="4502821" y="3957133"/>
            <a:ext cx="1230649" cy="523220"/>
          </a:xfrm>
          <a:prstGeom prst="rect">
            <a:avLst/>
          </a:prstGeom>
          <a:noFill/>
        </p:spPr>
        <p:txBody>
          <a:bodyPr wrap="square">
            <a:spAutoFit/>
          </a:bodyPr>
          <a:lstStyle/>
          <a:p>
            <a:pPr algn="ctr" eaLnBrk="1" fontAlgn="auto" hangingPunct="1">
              <a:spcBef>
                <a:spcPts val="0"/>
              </a:spcBef>
              <a:spcAft>
                <a:spcPts val="0"/>
              </a:spcAft>
            </a:pPr>
            <a:r>
              <a:rPr lang="en-US" altLang="ja-JP" sz="1400" dirty="0">
                <a:solidFill>
                  <a:srgbClr val="545454"/>
                </a:solidFill>
                <a:latin typeface="メイリオ" panose="020B0604030504040204" pitchFamily="50" charset="-128"/>
                <a:ea typeface="メイリオ" panose="020B0604030504040204" pitchFamily="50" charset="-128"/>
              </a:rPr>
              <a:t>4</a:t>
            </a:r>
            <a:r>
              <a:rPr lang="ja-JP" altLang="en-US" sz="1400" dirty="0">
                <a:solidFill>
                  <a:srgbClr val="545454"/>
                </a:solidFill>
                <a:latin typeface="メイリオ" panose="020B0604030504040204" pitchFamily="50" charset="-128"/>
                <a:ea typeface="メイリオ" panose="020B0604030504040204" pitchFamily="50" charset="-128"/>
              </a:rPr>
              <a:t>回目訪問</a:t>
            </a:r>
            <a:endParaRPr lang="en-US" altLang="ja-JP" sz="1400" dirty="0">
              <a:solidFill>
                <a:srgbClr val="545454"/>
              </a:solidFill>
              <a:latin typeface="メイリオ" panose="020B0604030504040204" pitchFamily="50" charset="-128"/>
              <a:ea typeface="メイリオ" panose="020B0604030504040204" pitchFamily="50" charset="-128"/>
            </a:endParaRPr>
          </a:p>
          <a:p>
            <a:pPr algn="ctr" eaLnBrk="1" fontAlgn="auto" hangingPunct="1">
              <a:spcBef>
                <a:spcPts val="0"/>
              </a:spcBef>
              <a:spcAft>
                <a:spcPts val="0"/>
              </a:spcAft>
            </a:pPr>
            <a:r>
              <a:rPr lang="en-US" altLang="ja-JP" sz="1400" dirty="0">
                <a:solidFill>
                  <a:srgbClr val="545454"/>
                </a:solidFill>
                <a:latin typeface="メイリオ" panose="020B0604030504040204" pitchFamily="50" charset="-128"/>
                <a:ea typeface="メイリオ" panose="020B0604030504040204" pitchFamily="50" charset="-128"/>
              </a:rPr>
              <a:t>100</a:t>
            </a:r>
            <a:r>
              <a:rPr lang="ja-JP" altLang="en-US" sz="1400" dirty="0">
                <a:solidFill>
                  <a:srgbClr val="545454"/>
                </a:solidFill>
                <a:latin typeface="メイリオ" panose="020B0604030504040204" pitchFamily="50" charset="-128"/>
                <a:ea typeface="メイリオ" panose="020B0604030504040204" pitchFamily="50" charset="-128"/>
              </a:rPr>
              <a:t>％表示</a:t>
            </a:r>
            <a:endParaRPr lang="en-US" altLang="ja-JP" sz="1400" dirty="0">
              <a:solidFill>
                <a:srgbClr val="545454"/>
              </a:solidFill>
              <a:latin typeface="メイリオ" panose="020B0604030504040204" pitchFamily="50" charset="-128"/>
              <a:ea typeface="メイリオ" panose="020B0604030504040204" pitchFamily="50" charset="-128"/>
            </a:endParaRPr>
          </a:p>
        </p:txBody>
      </p:sp>
      <p:sp>
        <p:nvSpPr>
          <p:cNvPr id="62" name="テキスト ボックス 61">
            <a:extLst>
              <a:ext uri="{FF2B5EF4-FFF2-40B4-BE49-F238E27FC236}">
                <a16:creationId xmlns:a16="http://schemas.microsoft.com/office/drawing/2014/main" id="{3DD33700-19AE-893B-C528-742152C0357B}"/>
              </a:ext>
            </a:extLst>
          </p:cNvPr>
          <p:cNvSpPr txBox="1"/>
          <p:nvPr/>
        </p:nvSpPr>
        <p:spPr>
          <a:xfrm>
            <a:off x="1911175" y="3268432"/>
            <a:ext cx="343364" cy="369332"/>
          </a:xfrm>
          <a:prstGeom prst="rect">
            <a:avLst/>
          </a:prstGeom>
          <a:noFill/>
        </p:spPr>
        <p:txBody>
          <a:bodyPr wrap="none" rtlCol="0">
            <a:spAutoFit/>
          </a:bodyPr>
          <a:lstStyle/>
          <a:p>
            <a:pPr eaLnBrk="1" fontAlgn="auto" hangingPunct="1">
              <a:spcBef>
                <a:spcPts val="0"/>
              </a:spcBef>
              <a:spcAft>
                <a:spcPts val="0"/>
              </a:spcAft>
            </a:pPr>
            <a:r>
              <a:rPr lang="en-US" altLang="ja-JP" dirty="0">
                <a:solidFill>
                  <a:srgbClr val="000000"/>
                </a:solidFill>
                <a:latin typeface="Calibri" panose="020F0502020204030204"/>
                <a:ea typeface="メイリオ" panose="020B0604030504040204" pitchFamily="50" charset="-128"/>
              </a:rPr>
              <a:t>…</a:t>
            </a:r>
            <a:endParaRPr lang="ja-JP" altLang="en-US" dirty="0">
              <a:solidFill>
                <a:srgbClr val="000000"/>
              </a:solidFill>
              <a:latin typeface="Calibri" panose="020F0502020204030204"/>
              <a:ea typeface="メイリオ" panose="020B0604030504040204" pitchFamily="50" charset="-128"/>
            </a:endParaRPr>
          </a:p>
        </p:txBody>
      </p:sp>
      <p:sp>
        <p:nvSpPr>
          <p:cNvPr id="63" name="テキスト ボックス 62">
            <a:extLst>
              <a:ext uri="{FF2B5EF4-FFF2-40B4-BE49-F238E27FC236}">
                <a16:creationId xmlns:a16="http://schemas.microsoft.com/office/drawing/2014/main" id="{70658C95-5436-7AC5-E963-C6A22DD2284F}"/>
              </a:ext>
            </a:extLst>
          </p:cNvPr>
          <p:cNvSpPr txBox="1"/>
          <p:nvPr/>
        </p:nvSpPr>
        <p:spPr>
          <a:xfrm>
            <a:off x="3067093" y="3268432"/>
            <a:ext cx="343364" cy="369332"/>
          </a:xfrm>
          <a:prstGeom prst="rect">
            <a:avLst/>
          </a:prstGeom>
          <a:noFill/>
        </p:spPr>
        <p:txBody>
          <a:bodyPr wrap="none" rtlCol="0">
            <a:spAutoFit/>
          </a:bodyPr>
          <a:lstStyle/>
          <a:p>
            <a:pPr eaLnBrk="1" fontAlgn="auto" hangingPunct="1">
              <a:spcBef>
                <a:spcPts val="0"/>
              </a:spcBef>
              <a:spcAft>
                <a:spcPts val="0"/>
              </a:spcAft>
            </a:pPr>
            <a:r>
              <a:rPr lang="en-US" altLang="ja-JP" dirty="0">
                <a:solidFill>
                  <a:srgbClr val="000000"/>
                </a:solidFill>
                <a:latin typeface="Calibri" panose="020F0502020204030204"/>
                <a:ea typeface="メイリオ" panose="020B0604030504040204" pitchFamily="50" charset="-128"/>
              </a:rPr>
              <a:t>…</a:t>
            </a:r>
            <a:endParaRPr lang="ja-JP" altLang="en-US" dirty="0">
              <a:solidFill>
                <a:srgbClr val="000000"/>
              </a:solidFill>
              <a:latin typeface="Calibri" panose="020F0502020204030204"/>
              <a:ea typeface="メイリオ" panose="020B0604030504040204" pitchFamily="50" charset="-128"/>
            </a:endParaRPr>
          </a:p>
        </p:txBody>
      </p:sp>
      <p:sp>
        <p:nvSpPr>
          <p:cNvPr id="64" name="テキスト ボックス 63">
            <a:extLst>
              <a:ext uri="{FF2B5EF4-FFF2-40B4-BE49-F238E27FC236}">
                <a16:creationId xmlns:a16="http://schemas.microsoft.com/office/drawing/2014/main" id="{306E6A4C-4A69-6B10-BF52-FA6C90857DBD}"/>
              </a:ext>
            </a:extLst>
          </p:cNvPr>
          <p:cNvSpPr txBox="1"/>
          <p:nvPr/>
        </p:nvSpPr>
        <p:spPr>
          <a:xfrm>
            <a:off x="4331139" y="3268432"/>
            <a:ext cx="343364" cy="369332"/>
          </a:xfrm>
          <a:prstGeom prst="rect">
            <a:avLst/>
          </a:prstGeom>
          <a:noFill/>
        </p:spPr>
        <p:txBody>
          <a:bodyPr wrap="none" rtlCol="0">
            <a:spAutoFit/>
          </a:bodyPr>
          <a:lstStyle/>
          <a:p>
            <a:pPr eaLnBrk="1" fontAlgn="auto" hangingPunct="1">
              <a:spcBef>
                <a:spcPts val="0"/>
              </a:spcBef>
              <a:spcAft>
                <a:spcPts val="0"/>
              </a:spcAft>
            </a:pPr>
            <a:r>
              <a:rPr lang="en-US" altLang="ja-JP" dirty="0">
                <a:solidFill>
                  <a:srgbClr val="000000"/>
                </a:solidFill>
                <a:latin typeface="Calibri" panose="020F0502020204030204"/>
                <a:ea typeface="メイリオ" panose="020B0604030504040204" pitchFamily="50" charset="-128"/>
              </a:rPr>
              <a:t>…</a:t>
            </a:r>
            <a:endParaRPr lang="ja-JP" altLang="en-US" dirty="0">
              <a:solidFill>
                <a:srgbClr val="000000"/>
              </a:solidFill>
              <a:latin typeface="Calibri" panose="020F0502020204030204"/>
              <a:ea typeface="メイリオ" panose="020B0604030504040204" pitchFamily="50" charset="-128"/>
            </a:endParaRPr>
          </a:p>
        </p:txBody>
      </p:sp>
      <p:sp>
        <p:nvSpPr>
          <p:cNvPr id="65" name="テキスト ボックス 64">
            <a:extLst>
              <a:ext uri="{FF2B5EF4-FFF2-40B4-BE49-F238E27FC236}">
                <a16:creationId xmlns:a16="http://schemas.microsoft.com/office/drawing/2014/main" id="{7AA46341-546C-1F62-0533-1AC96796646F}"/>
              </a:ext>
            </a:extLst>
          </p:cNvPr>
          <p:cNvSpPr txBox="1"/>
          <p:nvPr/>
        </p:nvSpPr>
        <p:spPr>
          <a:xfrm>
            <a:off x="5840616" y="3437847"/>
            <a:ext cx="5217812" cy="430887"/>
          </a:xfrm>
          <a:prstGeom prst="rect">
            <a:avLst/>
          </a:prstGeom>
          <a:noFill/>
        </p:spPr>
        <p:txBody>
          <a:bodyPr wrap="square" rtlCol="0">
            <a:spAutoFit/>
          </a:bodyPr>
          <a:lstStyle/>
          <a:p>
            <a:pPr eaLnBrk="1" fontAlgn="auto" hangingPunct="1">
              <a:spcBef>
                <a:spcPts val="0"/>
              </a:spcBef>
              <a:spcAft>
                <a:spcPts val="0"/>
              </a:spcAft>
            </a:pPr>
            <a:r>
              <a:rPr kumimoji="0" lang="en-US" altLang="ja-JP" sz="1100" kern="0" dirty="0">
                <a:solidFill>
                  <a:srgbClr val="545454"/>
                </a:solidFill>
                <a:latin typeface="メイリオ" panose="020B0604030504040204" pitchFamily="50" charset="-128"/>
                <a:ea typeface="メイリオ" panose="020B0604030504040204" pitchFamily="50" charset="-128"/>
              </a:rPr>
              <a:t>※</a:t>
            </a:r>
            <a:r>
              <a:rPr kumimoji="0" lang="ja-JP" altLang="en-US" sz="1100" kern="0" dirty="0">
                <a:solidFill>
                  <a:srgbClr val="545454"/>
                </a:solidFill>
                <a:latin typeface="メイリオ" panose="020B0604030504040204" pitchFamily="50" charset="-128"/>
                <a:ea typeface="メイリオ" panose="020B0604030504040204" pitchFamily="50" charset="-128"/>
              </a:rPr>
              <a:t>ノンターゲティングの場合</a:t>
            </a:r>
            <a:endParaRPr kumimoji="0" lang="en-US" altLang="ja-JP" sz="1100" kern="0" dirty="0">
              <a:solidFill>
                <a:srgbClr val="545454"/>
              </a:solidFill>
              <a:latin typeface="メイリオ" panose="020B0604030504040204" pitchFamily="50" charset="-128"/>
              <a:ea typeface="メイリオ" panose="020B0604030504040204" pitchFamily="50" charset="-128"/>
            </a:endParaRPr>
          </a:p>
          <a:p>
            <a:pPr eaLnBrk="1" fontAlgn="auto" hangingPunct="1">
              <a:spcBef>
                <a:spcPts val="0"/>
              </a:spcBef>
              <a:spcAft>
                <a:spcPts val="0"/>
              </a:spcAft>
            </a:pPr>
            <a:r>
              <a:rPr kumimoji="0" lang="en-US" altLang="ja-JP" sz="1100" kern="0" dirty="0">
                <a:solidFill>
                  <a:srgbClr val="545454"/>
                </a:solidFill>
                <a:latin typeface="メイリオ" panose="020B0604030504040204" pitchFamily="50" charset="-128"/>
                <a:ea typeface="メイリオ" panose="020B0604030504040204" pitchFamily="50" charset="-128"/>
              </a:rPr>
              <a:t>※FQ</a:t>
            </a:r>
            <a:r>
              <a:rPr kumimoji="0" lang="ja-JP" altLang="en-US" sz="1100" kern="0" dirty="0">
                <a:solidFill>
                  <a:srgbClr val="545454"/>
                </a:solidFill>
                <a:latin typeface="メイリオ" panose="020B0604030504040204" pitchFamily="50" charset="-128"/>
                <a:ea typeface="メイリオ" panose="020B0604030504040204" pitchFamily="50" charset="-128"/>
              </a:rPr>
              <a:t>上限</a:t>
            </a:r>
            <a:r>
              <a:rPr kumimoji="0" lang="en-US" altLang="ja-JP" sz="1100" kern="0" dirty="0">
                <a:solidFill>
                  <a:srgbClr val="545454"/>
                </a:solidFill>
                <a:latin typeface="メイリオ" panose="020B0604030504040204" pitchFamily="50" charset="-128"/>
                <a:ea typeface="メイリオ" panose="020B0604030504040204" pitchFamily="50" charset="-128"/>
              </a:rPr>
              <a:t>4</a:t>
            </a:r>
            <a:r>
              <a:rPr kumimoji="0" lang="ja-JP" altLang="en-US" sz="1100" kern="0" dirty="0">
                <a:solidFill>
                  <a:srgbClr val="545454"/>
                </a:solidFill>
                <a:latin typeface="メイリオ" panose="020B0604030504040204" pitchFamily="50" charset="-128"/>
                <a:ea typeface="メイリオ" panose="020B0604030504040204" pitchFamily="50" charset="-128"/>
              </a:rPr>
              <a:t>回設定</a:t>
            </a:r>
            <a:endParaRPr kumimoji="0" lang="en-US" altLang="ja-JP" sz="1100" kern="0" dirty="0">
              <a:solidFill>
                <a:srgbClr val="545454"/>
              </a:solidFill>
              <a:latin typeface="メイリオ" panose="020B0604030504040204" pitchFamily="50" charset="-128"/>
              <a:ea typeface="メイリオ" panose="020B0604030504040204" pitchFamily="50" charset="-128"/>
            </a:endParaRPr>
          </a:p>
        </p:txBody>
      </p:sp>
      <p:sp>
        <p:nvSpPr>
          <p:cNvPr id="66" name="テキスト ボックス 65">
            <a:extLst>
              <a:ext uri="{FF2B5EF4-FFF2-40B4-BE49-F238E27FC236}">
                <a16:creationId xmlns:a16="http://schemas.microsoft.com/office/drawing/2014/main" id="{BC23B350-0269-36CD-5B2E-8EBF63A1A22D}"/>
              </a:ext>
            </a:extLst>
          </p:cNvPr>
          <p:cNvSpPr txBox="1"/>
          <p:nvPr/>
        </p:nvSpPr>
        <p:spPr>
          <a:xfrm>
            <a:off x="10032472" y="5075497"/>
            <a:ext cx="1470567" cy="738664"/>
          </a:xfrm>
          <a:prstGeom prst="rect">
            <a:avLst/>
          </a:prstGeom>
          <a:noFill/>
        </p:spPr>
        <p:txBody>
          <a:bodyPr wrap="square">
            <a:spAutoFit/>
          </a:bodyPr>
          <a:lstStyle/>
          <a:p>
            <a:pPr algn="ctr" eaLnBrk="1" fontAlgn="auto" hangingPunct="1">
              <a:spcBef>
                <a:spcPts val="0"/>
              </a:spcBef>
              <a:spcAft>
                <a:spcPts val="0"/>
              </a:spcAft>
            </a:pPr>
            <a:r>
              <a:rPr lang="ja-JP" altLang="en-US" sz="1200" dirty="0">
                <a:solidFill>
                  <a:srgbClr val="545454"/>
                </a:solidFill>
                <a:latin typeface="Calibri" panose="020F0502020204030204"/>
                <a:ea typeface="メイリオ" panose="020B0604030504040204" pitchFamily="50" charset="-128"/>
              </a:rPr>
              <a:t>平均訪問頻度</a:t>
            </a:r>
            <a:r>
              <a:rPr lang="en-US" altLang="ja-JP" sz="1200" dirty="0">
                <a:solidFill>
                  <a:srgbClr val="545454"/>
                </a:solidFill>
                <a:latin typeface="Calibri" panose="020F0502020204030204"/>
                <a:ea typeface="メイリオ" panose="020B0604030504040204" pitchFamily="50" charset="-128"/>
              </a:rPr>
              <a:t>/</a:t>
            </a:r>
            <a:r>
              <a:rPr lang="ja-JP" altLang="en-US" sz="1200" dirty="0">
                <a:solidFill>
                  <a:srgbClr val="545454"/>
                </a:solidFill>
                <a:latin typeface="Calibri" panose="020F0502020204030204"/>
                <a:ea typeface="メイリオ" panose="020B0604030504040204" pitchFamily="50" charset="-128"/>
              </a:rPr>
              <a:t>日</a:t>
            </a:r>
            <a:endParaRPr lang="en-US" altLang="ja-JP" sz="1200" dirty="0">
              <a:solidFill>
                <a:srgbClr val="545454"/>
              </a:solidFill>
              <a:latin typeface="Calibri" panose="020F0502020204030204"/>
              <a:ea typeface="メイリオ" panose="020B0604030504040204" pitchFamily="50" charset="-128"/>
            </a:endParaRPr>
          </a:p>
          <a:p>
            <a:pPr algn="ctr" eaLnBrk="1" fontAlgn="auto" hangingPunct="1">
              <a:spcBef>
                <a:spcPts val="0"/>
              </a:spcBef>
              <a:spcAft>
                <a:spcPts val="0"/>
              </a:spcAft>
            </a:pPr>
            <a:endParaRPr lang="en-US" altLang="ja-JP" sz="1200" dirty="0">
              <a:solidFill>
                <a:srgbClr val="545454"/>
              </a:solidFill>
              <a:latin typeface="Calibri" panose="020F0502020204030204"/>
              <a:ea typeface="メイリオ" panose="020B0604030504040204" pitchFamily="50" charset="-128"/>
            </a:endParaRPr>
          </a:p>
          <a:p>
            <a:pPr algn="ctr" eaLnBrk="1" fontAlgn="auto" hangingPunct="1">
              <a:spcBef>
                <a:spcPts val="0"/>
              </a:spcBef>
              <a:spcAft>
                <a:spcPts val="0"/>
              </a:spcAft>
            </a:pPr>
            <a:r>
              <a:rPr lang="ja-JP" altLang="en-US" dirty="0">
                <a:solidFill>
                  <a:srgbClr val="545454"/>
                </a:solidFill>
                <a:latin typeface="Calibri" panose="020F0502020204030204"/>
                <a:ea typeface="メイリオ" panose="020B0604030504040204" pitchFamily="50" charset="-128"/>
              </a:rPr>
              <a:t>約</a:t>
            </a:r>
            <a:r>
              <a:rPr lang="en-US" altLang="ja-JP" dirty="0">
                <a:solidFill>
                  <a:srgbClr val="545454"/>
                </a:solidFill>
                <a:latin typeface="Calibri" panose="020F0502020204030204"/>
                <a:ea typeface="メイリオ" panose="020B0604030504040204" pitchFamily="50" charset="-128"/>
              </a:rPr>
              <a:t>4</a:t>
            </a:r>
            <a:r>
              <a:rPr lang="ja-JP" altLang="en-US" dirty="0">
                <a:solidFill>
                  <a:srgbClr val="545454"/>
                </a:solidFill>
                <a:latin typeface="Calibri" panose="020F0502020204030204"/>
                <a:ea typeface="メイリオ" panose="020B0604030504040204" pitchFamily="50" charset="-128"/>
              </a:rPr>
              <a:t>回</a:t>
            </a:r>
          </a:p>
        </p:txBody>
      </p:sp>
      <p:sp>
        <p:nvSpPr>
          <p:cNvPr id="67" name="正方形/長方形 66">
            <a:extLst>
              <a:ext uri="{FF2B5EF4-FFF2-40B4-BE49-F238E27FC236}">
                <a16:creationId xmlns:a16="http://schemas.microsoft.com/office/drawing/2014/main" id="{F8EBCB04-F31B-9E3C-05BC-5F610A1C5CF3}"/>
              </a:ext>
            </a:extLst>
          </p:cNvPr>
          <p:cNvSpPr/>
          <p:nvPr/>
        </p:nvSpPr>
        <p:spPr>
          <a:xfrm>
            <a:off x="6577614" y="5433249"/>
            <a:ext cx="3487451" cy="109293"/>
          </a:xfrm>
          <a:prstGeom prst="rect">
            <a:avLst/>
          </a:prstGeom>
          <a:solidFill>
            <a:srgbClr val="FCEDED"/>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4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endParaRPr>
          </a:p>
        </p:txBody>
      </p:sp>
      <p:sp>
        <p:nvSpPr>
          <p:cNvPr id="68" name="楕円 67">
            <a:extLst>
              <a:ext uri="{FF2B5EF4-FFF2-40B4-BE49-F238E27FC236}">
                <a16:creationId xmlns:a16="http://schemas.microsoft.com/office/drawing/2014/main" id="{409826E5-925E-02A4-FF93-487DE6B8786D}"/>
              </a:ext>
            </a:extLst>
          </p:cNvPr>
          <p:cNvSpPr/>
          <p:nvPr/>
        </p:nvSpPr>
        <p:spPr>
          <a:xfrm>
            <a:off x="7660212" y="5356624"/>
            <a:ext cx="282783" cy="285918"/>
          </a:xfrm>
          <a:prstGeom prst="ellipse">
            <a:avLst/>
          </a:prstGeom>
          <a:solidFill>
            <a:srgbClr val="CCCCCC"/>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4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endParaRPr>
          </a:p>
        </p:txBody>
      </p:sp>
      <p:sp>
        <p:nvSpPr>
          <p:cNvPr id="69" name="楕円 68">
            <a:extLst>
              <a:ext uri="{FF2B5EF4-FFF2-40B4-BE49-F238E27FC236}">
                <a16:creationId xmlns:a16="http://schemas.microsoft.com/office/drawing/2014/main" id="{9C16B9D7-1315-9096-91A4-4F6340F80AEA}"/>
              </a:ext>
            </a:extLst>
          </p:cNvPr>
          <p:cNvSpPr/>
          <p:nvPr/>
        </p:nvSpPr>
        <p:spPr>
          <a:xfrm>
            <a:off x="6703730" y="5348037"/>
            <a:ext cx="282783" cy="285918"/>
          </a:xfrm>
          <a:prstGeom prst="ellipse">
            <a:avLst/>
          </a:prstGeom>
          <a:solidFill>
            <a:srgbClr val="CCCCCC"/>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4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endParaRPr>
          </a:p>
        </p:txBody>
      </p:sp>
      <p:sp>
        <p:nvSpPr>
          <p:cNvPr id="70" name="楕円 69">
            <a:extLst>
              <a:ext uri="{FF2B5EF4-FFF2-40B4-BE49-F238E27FC236}">
                <a16:creationId xmlns:a16="http://schemas.microsoft.com/office/drawing/2014/main" id="{1600D82C-7777-4C3F-C242-5B53A33E940A}"/>
              </a:ext>
            </a:extLst>
          </p:cNvPr>
          <p:cNvSpPr/>
          <p:nvPr/>
        </p:nvSpPr>
        <p:spPr>
          <a:xfrm>
            <a:off x="8621759" y="5341707"/>
            <a:ext cx="282783" cy="285918"/>
          </a:xfrm>
          <a:prstGeom prst="ellipse">
            <a:avLst/>
          </a:prstGeom>
          <a:solidFill>
            <a:srgbClr val="CCCCCC"/>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4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endParaRPr>
          </a:p>
        </p:txBody>
      </p:sp>
      <p:sp>
        <p:nvSpPr>
          <p:cNvPr id="71" name="楕円 70">
            <a:extLst>
              <a:ext uri="{FF2B5EF4-FFF2-40B4-BE49-F238E27FC236}">
                <a16:creationId xmlns:a16="http://schemas.microsoft.com/office/drawing/2014/main" id="{194FB936-B5AE-E847-5069-7FB8BC008065}"/>
              </a:ext>
            </a:extLst>
          </p:cNvPr>
          <p:cNvSpPr/>
          <p:nvPr/>
        </p:nvSpPr>
        <p:spPr>
          <a:xfrm>
            <a:off x="9579928" y="5356624"/>
            <a:ext cx="282783" cy="285918"/>
          </a:xfrm>
          <a:prstGeom prst="ellipse">
            <a:avLst/>
          </a:prstGeom>
          <a:solidFill>
            <a:srgbClr val="CCCCCC"/>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4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endParaRPr>
          </a:p>
        </p:txBody>
      </p:sp>
      <p:sp>
        <p:nvSpPr>
          <p:cNvPr id="72" name="テキスト ボックス 71">
            <a:extLst>
              <a:ext uri="{FF2B5EF4-FFF2-40B4-BE49-F238E27FC236}">
                <a16:creationId xmlns:a16="http://schemas.microsoft.com/office/drawing/2014/main" id="{C52D62FB-1E08-BCEF-3D37-787D442A284E}"/>
              </a:ext>
            </a:extLst>
          </p:cNvPr>
          <p:cNvSpPr txBox="1"/>
          <p:nvPr/>
        </p:nvSpPr>
        <p:spPr>
          <a:xfrm>
            <a:off x="6495403" y="4965606"/>
            <a:ext cx="699436" cy="261610"/>
          </a:xfrm>
          <a:prstGeom prst="rect">
            <a:avLst/>
          </a:prstGeom>
          <a:noFill/>
        </p:spPr>
        <p:txBody>
          <a:bodyPr wrap="square" rtlCol="0">
            <a:spAutoFit/>
          </a:bodyPr>
          <a:lstStyle/>
          <a:p>
            <a:pPr algn="ctr" eaLnBrk="1" fontAlgn="auto" hangingPunct="1">
              <a:spcBef>
                <a:spcPts val="0"/>
              </a:spcBef>
              <a:spcAft>
                <a:spcPts val="0"/>
              </a:spcAft>
            </a:pPr>
            <a:r>
              <a:rPr lang="en-US" altLang="ja-JP" sz="1100" b="1" dirty="0">
                <a:solidFill>
                  <a:srgbClr val="545454"/>
                </a:solidFill>
                <a:latin typeface="Calibri" panose="020F0502020204030204"/>
                <a:ea typeface="メイリオ" panose="020B0604030504040204" pitchFamily="50" charset="-128"/>
              </a:rPr>
              <a:t>8</a:t>
            </a:r>
            <a:r>
              <a:rPr lang="ja-JP" altLang="en-US" sz="1100" b="1" dirty="0">
                <a:solidFill>
                  <a:srgbClr val="545454"/>
                </a:solidFill>
                <a:latin typeface="Calibri" panose="020F0502020204030204"/>
                <a:ea typeface="メイリオ" panose="020B0604030504040204" pitchFamily="50" charset="-128"/>
              </a:rPr>
              <a:t>：</a:t>
            </a:r>
            <a:r>
              <a:rPr lang="en-US" altLang="ja-JP" sz="1100" b="1" dirty="0">
                <a:solidFill>
                  <a:srgbClr val="545454"/>
                </a:solidFill>
                <a:latin typeface="Calibri" panose="020F0502020204030204"/>
                <a:ea typeface="メイリオ" panose="020B0604030504040204" pitchFamily="50" charset="-128"/>
              </a:rPr>
              <a:t>00</a:t>
            </a:r>
            <a:endParaRPr lang="ja-JP" altLang="en-US" sz="1100" b="1" dirty="0">
              <a:solidFill>
                <a:srgbClr val="545454"/>
              </a:solidFill>
              <a:latin typeface="Calibri" panose="020F0502020204030204"/>
              <a:ea typeface="メイリオ" panose="020B0604030504040204" pitchFamily="50" charset="-128"/>
            </a:endParaRPr>
          </a:p>
        </p:txBody>
      </p:sp>
      <p:sp>
        <p:nvSpPr>
          <p:cNvPr id="73" name="テキスト ボックス 72">
            <a:extLst>
              <a:ext uri="{FF2B5EF4-FFF2-40B4-BE49-F238E27FC236}">
                <a16:creationId xmlns:a16="http://schemas.microsoft.com/office/drawing/2014/main" id="{EB16B345-52BA-5B90-C470-E88DC2F6F6E8}"/>
              </a:ext>
            </a:extLst>
          </p:cNvPr>
          <p:cNvSpPr txBox="1"/>
          <p:nvPr/>
        </p:nvSpPr>
        <p:spPr>
          <a:xfrm>
            <a:off x="7415422" y="4970286"/>
            <a:ext cx="756274" cy="261610"/>
          </a:xfrm>
          <a:prstGeom prst="rect">
            <a:avLst/>
          </a:prstGeom>
          <a:noFill/>
        </p:spPr>
        <p:txBody>
          <a:bodyPr wrap="square" rtlCol="0">
            <a:spAutoFit/>
          </a:bodyPr>
          <a:lstStyle/>
          <a:p>
            <a:pPr algn="ctr" eaLnBrk="1" fontAlgn="auto" hangingPunct="1">
              <a:spcBef>
                <a:spcPts val="0"/>
              </a:spcBef>
              <a:spcAft>
                <a:spcPts val="0"/>
              </a:spcAft>
            </a:pPr>
            <a:r>
              <a:rPr lang="en-US" altLang="ja-JP" sz="1100" b="1" dirty="0">
                <a:solidFill>
                  <a:srgbClr val="545454"/>
                </a:solidFill>
                <a:latin typeface="Calibri" panose="020F0502020204030204"/>
                <a:ea typeface="メイリオ" panose="020B0604030504040204" pitchFamily="50" charset="-128"/>
              </a:rPr>
              <a:t>13</a:t>
            </a:r>
            <a:r>
              <a:rPr lang="ja-JP" altLang="en-US" sz="1100" b="1" dirty="0">
                <a:solidFill>
                  <a:srgbClr val="545454"/>
                </a:solidFill>
                <a:latin typeface="Calibri" panose="020F0502020204030204"/>
                <a:ea typeface="メイリオ" panose="020B0604030504040204" pitchFamily="50" charset="-128"/>
              </a:rPr>
              <a:t>：</a:t>
            </a:r>
            <a:r>
              <a:rPr lang="en-US" altLang="ja-JP" sz="1100" b="1" dirty="0">
                <a:solidFill>
                  <a:srgbClr val="545454"/>
                </a:solidFill>
                <a:latin typeface="Calibri" panose="020F0502020204030204"/>
                <a:ea typeface="メイリオ" panose="020B0604030504040204" pitchFamily="50" charset="-128"/>
              </a:rPr>
              <a:t>00</a:t>
            </a:r>
            <a:endParaRPr lang="ja-JP" altLang="en-US" sz="1100" b="1" dirty="0">
              <a:solidFill>
                <a:srgbClr val="545454"/>
              </a:solidFill>
              <a:latin typeface="Calibri" panose="020F0502020204030204"/>
              <a:ea typeface="メイリオ" panose="020B0604030504040204" pitchFamily="50" charset="-128"/>
            </a:endParaRPr>
          </a:p>
        </p:txBody>
      </p:sp>
      <p:sp>
        <p:nvSpPr>
          <p:cNvPr id="74" name="テキスト ボックス 73">
            <a:extLst>
              <a:ext uri="{FF2B5EF4-FFF2-40B4-BE49-F238E27FC236}">
                <a16:creationId xmlns:a16="http://schemas.microsoft.com/office/drawing/2014/main" id="{99CD4FA7-3A5D-0C6C-6F43-06FC28535C39}"/>
              </a:ext>
            </a:extLst>
          </p:cNvPr>
          <p:cNvSpPr txBox="1"/>
          <p:nvPr/>
        </p:nvSpPr>
        <p:spPr>
          <a:xfrm>
            <a:off x="8364008" y="4970627"/>
            <a:ext cx="756274" cy="261610"/>
          </a:xfrm>
          <a:prstGeom prst="rect">
            <a:avLst/>
          </a:prstGeom>
          <a:noFill/>
        </p:spPr>
        <p:txBody>
          <a:bodyPr wrap="square" rtlCol="0">
            <a:spAutoFit/>
          </a:bodyPr>
          <a:lstStyle/>
          <a:p>
            <a:pPr algn="ctr" eaLnBrk="1" fontAlgn="auto" hangingPunct="1">
              <a:spcBef>
                <a:spcPts val="0"/>
              </a:spcBef>
              <a:spcAft>
                <a:spcPts val="0"/>
              </a:spcAft>
            </a:pPr>
            <a:r>
              <a:rPr lang="en-US" altLang="ja-JP" sz="1100" b="1" dirty="0">
                <a:solidFill>
                  <a:srgbClr val="545454"/>
                </a:solidFill>
                <a:latin typeface="Calibri" panose="020F0502020204030204"/>
                <a:ea typeface="メイリオ" panose="020B0604030504040204" pitchFamily="50" charset="-128"/>
              </a:rPr>
              <a:t>18</a:t>
            </a:r>
            <a:r>
              <a:rPr lang="ja-JP" altLang="en-US" sz="1100" b="1" dirty="0">
                <a:solidFill>
                  <a:srgbClr val="545454"/>
                </a:solidFill>
                <a:latin typeface="Calibri" panose="020F0502020204030204"/>
                <a:ea typeface="メイリオ" panose="020B0604030504040204" pitchFamily="50" charset="-128"/>
              </a:rPr>
              <a:t>：</a:t>
            </a:r>
            <a:r>
              <a:rPr lang="en-US" altLang="ja-JP" sz="1100" b="1" dirty="0">
                <a:solidFill>
                  <a:srgbClr val="545454"/>
                </a:solidFill>
                <a:latin typeface="Calibri" panose="020F0502020204030204"/>
                <a:ea typeface="メイリオ" panose="020B0604030504040204" pitchFamily="50" charset="-128"/>
              </a:rPr>
              <a:t>00</a:t>
            </a:r>
            <a:endParaRPr lang="ja-JP" altLang="en-US" sz="1100" b="1" dirty="0">
              <a:solidFill>
                <a:srgbClr val="545454"/>
              </a:solidFill>
              <a:latin typeface="Calibri" panose="020F0502020204030204"/>
              <a:ea typeface="メイリオ" panose="020B0604030504040204" pitchFamily="50" charset="-128"/>
            </a:endParaRPr>
          </a:p>
        </p:txBody>
      </p:sp>
      <p:sp>
        <p:nvSpPr>
          <p:cNvPr id="75" name="テキスト ボックス 74">
            <a:extLst>
              <a:ext uri="{FF2B5EF4-FFF2-40B4-BE49-F238E27FC236}">
                <a16:creationId xmlns:a16="http://schemas.microsoft.com/office/drawing/2014/main" id="{29114DE3-B57E-B846-851C-709CB6ED18C9}"/>
              </a:ext>
            </a:extLst>
          </p:cNvPr>
          <p:cNvSpPr txBox="1"/>
          <p:nvPr/>
        </p:nvSpPr>
        <p:spPr>
          <a:xfrm>
            <a:off x="9351974" y="4970627"/>
            <a:ext cx="756274" cy="261610"/>
          </a:xfrm>
          <a:prstGeom prst="rect">
            <a:avLst/>
          </a:prstGeom>
          <a:noFill/>
        </p:spPr>
        <p:txBody>
          <a:bodyPr wrap="square" rtlCol="0">
            <a:spAutoFit/>
          </a:bodyPr>
          <a:lstStyle/>
          <a:p>
            <a:pPr algn="ctr" eaLnBrk="1" fontAlgn="auto" hangingPunct="1">
              <a:spcBef>
                <a:spcPts val="0"/>
              </a:spcBef>
              <a:spcAft>
                <a:spcPts val="0"/>
              </a:spcAft>
            </a:pPr>
            <a:r>
              <a:rPr lang="en-US" altLang="ja-JP" sz="1100" b="1" dirty="0">
                <a:solidFill>
                  <a:srgbClr val="545454"/>
                </a:solidFill>
                <a:latin typeface="Calibri" panose="020F0502020204030204"/>
                <a:ea typeface="メイリオ" panose="020B0604030504040204" pitchFamily="50" charset="-128"/>
              </a:rPr>
              <a:t>21</a:t>
            </a:r>
            <a:r>
              <a:rPr lang="ja-JP" altLang="en-US" sz="1100" b="1" dirty="0">
                <a:solidFill>
                  <a:srgbClr val="545454"/>
                </a:solidFill>
                <a:latin typeface="Calibri" panose="020F0502020204030204"/>
                <a:ea typeface="メイリオ" panose="020B0604030504040204" pitchFamily="50" charset="-128"/>
              </a:rPr>
              <a:t>：</a:t>
            </a:r>
            <a:r>
              <a:rPr lang="en-US" altLang="ja-JP" sz="1100" b="1" dirty="0">
                <a:solidFill>
                  <a:srgbClr val="545454"/>
                </a:solidFill>
                <a:latin typeface="Calibri" panose="020F0502020204030204"/>
                <a:ea typeface="メイリオ" panose="020B0604030504040204" pitchFamily="50" charset="-128"/>
              </a:rPr>
              <a:t>00</a:t>
            </a:r>
            <a:endParaRPr lang="ja-JP" altLang="en-US" sz="1100" b="1" dirty="0">
              <a:solidFill>
                <a:srgbClr val="545454"/>
              </a:solidFill>
              <a:latin typeface="Calibri" panose="020F0502020204030204"/>
              <a:ea typeface="メイリオ" panose="020B0604030504040204" pitchFamily="50" charset="-128"/>
            </a:endParaRPr>
          </a:p>
        </p:txBody>
      </p:sp>
      <p:sp>
        <p:nvSpPr>
          <p:cNvPr id="76" name="テキスト ボックス 75">
            <a:extLst>
              <a:ext uri="{FF2B5EF4-FFF2-40B4-BE49-F238E27FC236}">
                <a16:creationId xmlns:a16="http://schemas.microsoft.com/office/drawing/2014/main" id="{D95B32D7-3894-B749-1006-60E439F62938}"/>
              </a:ext>
            </a:extLst>
          </p:cNvPr>
          <p:cNvSpPr txBox="1"/>
          <p:nvPr/>
        </p:nvSpPr>
        <p:spPr>
          <a:xfrm>
            <a:off x="6133678" y="5835279"/>
            <a:ext cx="1428750" cy="261610"/>
          </a:xfrm>
          <a:prstGeom prst="rect">
            <a:avLst/>
          </a:prstGeom>
          <a:noFill/>
        </p:spPr>
        <p:txBody>
          <a:bodyPr wrap="square" rtlCol="0">
            <a:spAutoFit/>
          </a:bodyPr>
          <a:lstStyle/>
          <a:p>
            <a:pPr algn="ctr" eaLnBrk="1" fontAlgn="auto" hangingPunct="1">
              <a:spcBef>
                <a:spcPts val="0"/>
              </a:spcBef>
              <a:spcAft>
                <a:spcPts val="0"/>
              </a:spcAft>
            </a:pPr>
            <a:r>
              <a:rPr lang="ja-JP" altLang="en-US" sz="1100" b="1" dirty="0">
                <a:solidFill>
                  <a:srgbClr val="545454"/>
                </a:solidFill>
                <a:latin typeface="Calibri" panose="020F0502020204030204"/>
                <a:ea typeface="メイリオ" panose="020B0604030504040204" pitchFamily="50" charset="-128"/>
              </a:rPr>
              <a:t>朝：通勤時</a:t>
            </a:r>
          </a:p>
        </p:txBody>
      </p:sp>
      <p:sp>
        <p:nvSpPr>
          <p:cNvPr id="77" name="テキスト ボックス 76">
            <a:extLst>
              <a:ext uri="{FF2B5EF4-FFF2-40B4-BE49-F238E27FC236}">
                <a16:creationId xmlns:a16="http://schemas.microsoft.com/office/drawing/2014/main" id="{646846ED-3E98-EC2C-EE02-0A1425A9EA28}"/>
              </a:ext>
            </a:extLst>
          </p:cNvPr>
          <p:cNvSpPr txBox="1"/>
          <p:nvPr/>
        </p:nvSpPr>
        <p:spPr>
          <a:xfrm>
            <a:off x="7186577" y="5834234"/>
            <a:ext cx="1206499" cy="261610"/>
          </a:xfrm>
          <a:prstGeom prst="rect">
            <a:avLst/>
          </a:prstGeom>
          <a:noFill/>
        </p:spPr>
        <p:txBody>
          <a:bodyPr wrap="square" rtlCol="0">
            <a:spAutoFit/>
          </a:bodyPr>
          <a:lstStyle/>
          <a:p>
            <a:pPr algn="ctr" eaLnBrk="1" fontAlgn="auto" hangingPunct="1">
              <a:spcBef>
                <a:spcPts val="0"/>
              </a:spcBef>
              <a:spcAft>
                <a:spcPts val="0"/>
              </a:spcAft>
            </a:pPr>
            <a:r>
              <a:rPr lang="ja-JP" altLang="en-US" sz="1100" b="1" dirty="0">
                <a:solidFill>
                  <a:srgbClr val="545454"/>
                </a:solidFill>
                <a:latin typeface="Calibri" panose="020F0502020204030204"/>
                <a:ea typeface="メイリオ" panose="020B0604030504040204" pitchFamily="50" charset="-128"/>
              </a:rPr>
              <a:t>昼：休憩時</a:t>
            </a:r>
          </a:p>
        </p:txBody>
      </p:sp>
      <p:sp>
        <p:nvSpPr>
          <p:cNvPr id="78" name="テキスト ボックス 77">
            <a:extLst>
              <a:ext uri="{FF2B5EF4-FFF2-40B4-BE49-F238E27FC236}">
                <a16:creationId xmlns:a16="http://schemas.microsoft.com/office/drawing/2014/main" id="{DCF945D5-AE07-D148-8438-44B352511971}"/>
              </a:ext>
            </a:extLst>
          </p:cNvPr>
          <p:cNvSpPr txBox="1"/>
          <p:nvPr/>
        </p:nvSpPr>
        <p:spPr>
          <a:xfrm>
            <a:off x="9276101" y="5846936"/>
            <a:ext cx="939719" cy="261610"/>
          </a:xfrm>
          <a:prstGeom prst="rect">
            <a:avLst/>
          </a:prstGeom>
          <a:noFill/>
        </p:spPr>
        <p:txBody>
          <a:bodyPr wrap="square" rtlCol="0">
            <a:spAutoFit/>
          </a:bodyPr>
          <a:lstStyle/>
          <a:p>
            <a:pPr algn="ctr" eaLnBrk="1" fontAlgn="auto" hangingPunct="1">
              <a:spcBef>
                <a:spcPts val="0"/>
              </a:spcBef>
              <a:spcAft>
                <a:spcPts val="0"/>
              </a:spcAft>
            </a:pPr>
            <a:r>
              <a:rPr lang="ja-JP" altLang="en-US" sz="1100" b="1" dirty="0">
                <a:solidFill>
                  <a:srgbClr val="545454"/>
                </a:solidFill>
                <a:latin typeface="Calibri" panose="020F0502020204030204"/>
                <a:ea typeface="メイリオ" panose="020B0604030504040204" pitchFamily="50" charset="-128"/>
              </a:rPr>
              <a:t>夜：自宅</a:t>
            </a:r>
          </a:p>
        </p:txBody>
      </p:sp>
      <p:sp>
        <p:nvSpPr>
          <p:cNvPr id="79" name="テキスト ボックス 78">
            <a:extLst>
              <a:ext uri="{FF2B5EF4-FFF2-40B4-BE49-F238E27FC236}">
                <a16:creationId xmlns:a16="http://schemas.microsoft.com/office/drawing/2014/main" id="{ED213C8C-E2B0-2754-78AE-ABA0D52A1EC1}"/>
              </a:ext>
            </a:extLst>
          </p:cNvPr>
          <p:cNvSpPr txBox="1"/>
          <p:nvPr/>
        </p:nvSpPr>
        <p:spPr>
          <a:xfrm>
            <a:off x="8193884" y="5847110"/>
            <a:ext cx="1320956" cy="261610"/>
          </a:xfrm>
          <a:prstGeom prst="rect">
            <a:avLst/>
          </a:prstGeom>
          <a:noFill/>
        </p:spPr>
        <p:txBody>
          <a:bodyPr wrap="square" rtlCol="0">
            <a:spAutoFit/>
          </a:bodyPr>
          <a:lstStyle/>
          <a:p>
            <a:pPr algn="ctr" eaLnBrk="1" fontAlgn="auto" hangingPunct="1">
              <a:spcBef>
                <a:spcPts val="0"/>
              </a:spcBef>
              <a:spcAft>
                <a:spcPts val="0"/>
              </a:spcAft>
            </a:pPr>
            <a:r>
              <a:rPr lang="ja-JP" altLang="en-US" sz="1100" b="1" dirty="0">
                <a:solidFill>
                  <a:srgbClr val="545454"/>
                </a:solidFill>
                <a:latin typeface="Calibri" panose="020F0502020204030204"/>
                <a:ea typeface="メイリオ" panose="020B0604030504040204" pitchFamily="50" charset="-128"/>
              </a:rPr>
              <a:t>夕方：通勤時</a:t>
            </a:r>
          </a:p>
        </p:txBody>
      </p:sp>
      <p:pic>
        <p:nvPicPr>
          <p:cNvPr id="80" name="図 79">
            <a:extLst>
              <a:ext uri="{FF2B5EF4-FFF2-40B4-BE49-F238E27FC236}">
                <a16:creationId xmlns:a16="http://schemas.microsoft.com/office/drawing/2014/main" id="{5154A956-086A-05FC-5ABF-9ECF0A2DC7C2}"/>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941464" y="5010726"/>
            <a:ext cx="560089" cy="820643"/>
          </a:xfrm>
          <a:prstGeom prst="rect">
            <a:avLst/>
          </a:prstGeom>
        </p:spPr>
      </p:pic>
      <p:pic>
        <p:nvPicPr>
          <p:cNvPr id="81" name="図 80">
            <a:extLst>
              <a:ext uri="{FF2B5EF4-FFF2-40B4-BE49-F238E27FC236}">
                <a16:creationId xmlns:a16="http://schemas.microsoft.com/office/drawing/2014/main" id="{BCB2D560-6EFD-F340-A9B9-F58F66DFA033}"/>
              </a:ext>
            </a:extLst>
          </p:cNvPr>
          <p:cNvPicPr>
            <a:picLocks noChangeAspect="1"/>
          </p:cNvPicPr>
          <p:nvPr/>
        </p:nvPicPr>
        <p:blipFill>
          <a:blip r:embed="rId5"/>
          <a:stretch>
            <a:fillRect/>
          </a:stretch>
        </p:blipFill>
        <p:spPr>
          <a:xfrm>
            <a:off x="840435" y="2711958"/>
            <a:ext cx="596293" cy="1178996"/>
          </a:xfrm>
          <a:prstGeom prst="rect">
            <a:avLst/>
          </a:prstGeom>
        </p:spPr>
      </p:pic>
      <p:pic>
        <p:nvPicPr>
          <p:cNvPr id="82" name="図 81">
            <a:extLst>
              <a:ext uri="{FF2B5EF4-FFF2-40B4-BE49-F238E27FC236}">
                <a16:creationId xmlns:a16="http://schemas.microsoft.com/office/drawing/2014/main" id="{72057ED5-34D4-C4DA-1A4F-BF99CC7F052B}"/>
              </a:ext>
            </a:extLst>
          </p:cNvPr>
          <p:cNvPicPr>
            <a:picLocks noChangeAspect="1"/>
          </p:cNvPicPr>
          <p:nvPr/>
        </p:nvPicPr>
        <p:blipFill>
          <a:blip r:embed="rId5"/>
          <a:stretch>
            <a:fillRect/>
          </a:stretch>
        </p:blipFill>
        <p:spPr>
          <a:xfrm>
            <a:off x="2244572" y="3009536"/>
            <a:ext cx="438494" cy="866995"/>
          </a:xfrm>
          <a:prstGeom prst="rect">
            <a:avLst/>
          </a:prstGeom>
        </p:spPr>
      </p:pic>
      <p:pic>
        <p:nvPicPr>
          <p:cNvPr id="83" name="図 82">
            <a:extLst>
              <a:ext uri="{FF2B5EF4-FFF2-40B4-BE49-F238E27FC236}">
                <a16:creationId xmlns:a16="http://schemas.microsoft.com/office/drawing/2014/main" id="{46CF7801-8A75-9DA1-923B-94B24873F082}"/>
              </a:ext>
            </a:extLst>
          </p:cNvPr>
          <p:cNvPicPr>
            <a:picLocks noChangeAspect="1"/>
          </p:cNvPicPr>
          <p:nvPr/>
        </p:nvPicPr>
        <p:blipFill>
          <a:blip r:embed="rId5"/>
          <a:stretch>
            <a:fillRect/>
          </a:stretch>
        </p:blipFill>
        <p:spPr>
          <a:xfrm>
            <a:off x="3477167" y="3009536"/>
            <a:ext cx="438494" cy="866995"/>
          </a:xfrm>
          <a:prstGeom prst="rect">
            <a:avLst/>
          </a:prstGeom>
        </p:spPr>
      </p:pic>
      <p:pic>
        <p:nvPicPr>
          <p:cNvPr id="84" name="図 83">
            <a:extLst>
              <a:ext uri="{FF2B5EF4-FFF2-40B4-BE49-F238E27FC236}">
                <a16:creationId xmlns:a16="http://schemas.microsoft.com/office/drawing/2014/main" id="{C75447A2-19D8-DA40-0763-D59E35A13B4C}"/>
              </a:ext>
            </a:extLst>
          </p:cNvPr>
          <p:cNvPicPr>
            <a:picLocks noChangeAspect="1"/>
          </p:cNvPicPr>
          <p:nvPr/>
        </p:nvPicPr>
        <p:blipFill>
          <a:blip r:embed="rId5"/>
          <a:stretch>
            <a:fillRect/>
          </a:stretch>
        </p:blipFill>
        <p:spPr>
          <a:xfrm>
            <a:off x="4744775" y="3009536"/>
            <a:ext cx="438494" cy="866995"/>
          </a:xfrm>
          <a:prstGeom prst="rect">
            <a:avLst/>
          </a:prstGeom>
        </p:spPr>
      </p:pic>
      <p:sp>
        <p:nvSpPr>
          <p:cNvPr id="85" name="テキスト ボックス 84">
            <a:extLst>
              <a:ext uri="{FF2B5EF4-FFF2-40B4-BE49-F238E27FC236}">
                <a16:creationId xmlns:a16="http://schemas.microsoft.com/office/drawing/2014/main" id="{61D35B32-D95F-A17B-9D7F-3BDF8D6E227C}"/>
              </a:ext>
            </a:extLst>
          </p:cNvPr>
          <p:cNvSpPr txBox="1"/>
          <p:nvPr/>
        </p:nvSpPr>
        <p:spPr>
          <a:xfrm>
            <a:off x="737636" y="4718570"/>
            <a:ext cx="4940365" cy="1569660"/>
          </a:xfrm>
          <a:prstGeom prst="rect">
            <a:avLst/>
          </a:prstGeom>
          <a:noFill/>
        </p:spPr>
        <p:txBody>
          <a:bodyPr wrap="square">
            <a:spAutoFit/>
          </a:bodyPr>
          <a:lstStyle/>
          <a:p>
            <a:pPr eaLnBrk="1" fontAlgn="auto" hangingPunct="1">
              <a:spcBef>
                <a:spcPts val="0"/>
              </a:spcBef>
              <a:spcAft>
                <a:spcPts val="0"/>
              </a:spcAft>
            </a:pPr>
            <a:r>
              <a:rPr lang="ja-JP" altLang="en-US" sz="1600" dirty="0">
                <a:solidFill>
                  <a:srgbClr val="545454"/>
                </a:solidFill>
                <a:latin typeface="メイリオ" panose="020B0604030504040204" pitchFamily="50" charset="-128"/>
                <a:ea typeface="メイリオ" panose="020B0604030504040204" pitchFamily="50" charset="-128"/>
              </a:rPr>
              <a:t>掲載日に訪問したユーザーの初回訪問時に</a:t>
            </a:r>
            <a:endParaRPr lang="en-US" altLang="ja-JP" sz="1600" dirty="0">
              <a:solidFill>
                <a:srgbClr val="545454"/>
              </a:solidFill>
              <a:latin typeface="メイリオ" panose="020B0604030504040204" pitchFamily="50" charset="-128"/>
              <a:ea typeface="メイリオ" panose="020B0604030504040204" pitchFamily="50" charset="-128"/>
            </a:endParaRPr>
          </a:p>
          <a:p>
            <a:pPr eaLnBrk="1" fontAlgn="auto" hangingPunct="1">
              <a:spcBef>
                <a:spcPts val="0"/>
              </a:spcBef>
              <a:spcAft>
                <a:spcPts val="0"/>
              </a:spcAft>
            </a:pPr>
            <a:r>
              <a:rPr lang="en-US" altLang="ja-JP" sz="1600" dirty="0">
                <a:solidFill>
                  <a:srgbClr val="545454"/>
                </a:solidFill>
                <a:latin typeface="メイリオ" panose="020B0604030504040204" pitchFamily="50" charset="-128"/>
                <a:ea typeface="メイリオ" panose="020B0604030504040204" pitchFamily="50" charset="-128"/>
              </a:rPr>
              <a:t>100</a:t>
            </a:r>
            <a:r>
              <a:rPr lang="ja-JP" altLang="en-US" sz="1600" dirty="0">
                <a:solidFill>
                  <a:srgbClr val="545454"/>
                </a:solidFill>
                <a:latin typeface="メイリオ" panose="020B0604030504040204" pitchFamily="50" charset="-128"/>
                <a:ea typeface="メイリオ" panose="020B0604030504040204" pitchFamily="50" charset="-128"/>
              </a:rPr>
              <a:t>％掲出するため、</a:t>
            </a:r>
            <a:r>
              <a:rPr lang="en-US" altLang="ja-JP" sz="1600" dirty="0">
                <a:solidFill>
                  <a:srgbClr val="545454"/>
                </a:solidFill>
                <a:latin typeface="メイリオ" panose="020B0604030504040204" pitchFamily="50" charset="-128"/>
                <a:ea typeface="メイリオ" panose="020B0604030504040204" pitchFamily="50" charset="-128"/>
              </a:rPr>
              <a:t>Yahoo!</a:t>
            </a:r>
            <a:r>
              <a:rPr lang="ja-JP" altLang="en-US" sz="1600" dirty="0">
                <a:solidFill>
                  <a:srgbClr val="545454"/>
                </a:solidFill>
                <a:latin typeface="メイリオ" panose="020B0604030504040204" pitchFamily="50" charset="-128"/>
                <a:ea typeface="メイリオ" panose="020B0604030504040204" pitchFamily="50" charset="-128"/>
              </a:rPr>
              <a:t>ニューストピックスに訪れた全ユーザーにリーチ可能</a:t>
            </a:r>
            <a:endParaRPr lang="en-US" altLang="ja-JP" sz="1600" dirty="0">
              <a:solidFill>
                <a:srgbClr val="545454"/>
              </a:solidFill>
              <a:latin typeface="メイリオ" panose="020B0604030504040204" pitchFamily="50" charset="-128"/>
              <a:ea typeface="メイリオ" panose="020B0604030504040204" pitchFamily="50" charset="-128"/>
            </a:endParaRPr>
          </a:p>
          <a:p>
            <a:pPr eaLnBrk="1" fontAlgn="auto" hangingPunct="1">
              <a:spcBef>
                <a:spcPts val="0"/>
              </a:spcBef>
              <a:spcAft>
                <a:spcPts val="0"/>
              </a:spcAft>
            </a:pPr>
            <a:endParaRPr lang="en-US" altLang="ja-JP" sz="1600" dirty="0">
              <a:solidFill>
                <a:srgbClr val="545454"/>
              </a:solidFill>
              <a:latin typeface="メイリオ" panose="020B0604030504040204" pitchFamily="50" charset="-128"/>
              <a:ea typeface="メイリオ" panose="020B0604030504040204" pitchFamily="50" charset="-128"/>
            </a:endParaRPr>
          </a:p>
          <a:p>
            <a:pPr eaLnBrk="1" fontAlgn="auto" hangingPunct="1">
              <a:spcBef>
                <a:spcPts val="0"/>
              </a:spcBef>
              <a:spcAft>
                <a:spcPts val="0"/>
              </a:spcAft>
            </a:pPr>
            <a:r>
              <a:rPr lang="ja-JP" altLang="en-US" sz="1600" dirty="0">
                <a:solidFill>
                  <a:srgbClr val="545454"/>
                </a:solidFill>
                <a:latin typeface="メイリオ" panose="020B0604030504040204" pitchFamily="50" charset="-128"/>
                <a:ea typeface="メイリオ" panose="020B0604030504040204" pitchFamily="50" charset="-128"/>
              </a:rPr>
              <a:t>更に複数回訪れたユーザーに対しても最大</a:t>
            </a:r>
            <a:r>
              <a:rPr lang="en-US" altLang="ja-JP" sz="1600" dirty="0">
                <a:solidFill>
                  <a:srgbClr val="545454"/>
                </a:solidFill>
                <a:latin typeface="メイリオ" panose="020B0604030504040204" pitchFamily="50" charset="-128"/>
                <a:ea typeface="メイリオ" panose="020B0604030504040204" pitchFamily="50" charset="-128"/>
              </a:rPr>
              <a:t>4</a:t>
            </a:r>
            <a:r>
              <a:rPr lang="ja-JP" altLang="en-US" sz="1600" dirty="0">
                <a:solidFill>
                  <a:srgbClr val="545454"/>
                </a:solidFill>
                <a:latin typeface="メイリオ" panose="020B0604030504040204" pitchFamily="50" charset="-128"/>
                <a:ea typeface="メイリオ" panose="020B0604030504040204" pitchFamily="50" charset="-128"/>
              </a:rPr>
              <a:t>回まで</a:t>
            </a:r>
            <a:endParaRPr lang="en-US" altLang="ja-JP" sz="1600" dirty="0">
              <a:solidFill>
                <a:srgbClr val="545454"/>
              </a:solidFill>
              <a:latin typeface="メイリオ" panose="020B0604030504040204" pitchFamily="50" charset="-128"/>
              <a:ea typeface="メイリオ" panose="020B0604030504040204" pitchFamily="50" charset="-128"/>
            </a:endParaRPr>
          </a:p>
          <a:p>
            <a:pPr eaLnBrk="1" fontAlgn="auto" hangingPunct="1">
              <a:spcBef>
                <a:spcPts val="0"/>
              </a:spcBef>
              <a:spcAft>
                <a:spcPts val="0"/>
              </a:spcAft>
            </a:pPr>
            <a:r>
              <a:rPr lang="ja-JP" altLang="en-US" sz="1600" dirty="0">
                <a:solidFill>
                  <a:srgbClr val="545454"/>
                </a:solidFill>
                <a:latin typeface="メイリオ" panose="020B0604030504040204" pitchFamily="50" charset="-128"/>
                <a:ea typeface="メイリオ" panose="020B0604030504040204" pitchFamily="50" charset="-128"/>
              </a:rPr>
              <a:t>掲載され、刷り込みによる認知効果が期待できる</a:t>
            </a:r>
            <a:endParaRPr lang="en-US" altLang="ja-JP" sz="1600" dirty="0">
              <a:solidFill>
                <a:srgbClr val="545454"/>
              </a:solidFill>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382089261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テキスト プレースホルダー 3">
            <a:extLst>
              <a:ext uri="{FF2B5EF4-FFF2-40B4-BE49-F238E27FC236}">
                <a16:creationId xmlns:a16="http://schemas.microsoft.com/office/drawing/2014/main" id="{754ABF4C-609D-8907-2C30-2F25F6CDA514}"/>
              </a:ext>
            </a:extLst>
          </p:cNvPr>
          <p:cNvSpPr>
            <a:spLocks noGrp="1"/>
          </p:cNvSpPr>
          <p:nvPr>
            <p:ph type="body" sz="quarter" idx="11"/>
          </p:nvPr>
        </p:nvSpPr>
        <p:spPr/>
        <p:txBody>
          <a:bodyPr/>
          <a:lstStyle/>
          <a:p>
            <a:r>
              <a:rPr lang="en-US" altLang="ja-JP" sz="4400" dirty="0">
                <a:latin typeface="+mj-ea"/>
                <a:ea typeface="+mj-ea"/>
              </a:rPr>
              <a:t>Yahoo! JAPAN</a:t>
            </a:r>
            <a:r>
              <a:rPr lang="ja-JP" altLang="en-US" sz="4400" dirty="0">
                <a:latin typeface="+mj-ea"/>
                <a:ea typeface="+mj-ea"/>
              </a:rPr>
              <a:t>　</a:t>
            </a:r>
            <a:endParaRPr lang="en-US" altLang="ja-JP" sz="4400" dirty="0">
              <a:latin typeface="+mj-ea"/>
              <a:ea typeface="+mj-ea"/>
            </a:endParaRPr>
          </a:p>
          <a:p>
            <a:r>
              <a:rPr lang="ja-JP" altLang="en-US" sz="4400" dirty="0">
                <a:latin typeface="+mj-ea"/>
                <a:ea typeface="+mj-ea"/>
              </a:rPr>
              <a:t>トップページ　トピックス</a:t>
            </a:r>
            <a:r>
              <a:rPr lang="en-US" altLang="ja-JP" sz="4400" dirty="0">
                <a:latin typeface="+mj-ea"/>
                <a:ea typeface="+mj-ea"/>
              </a:rPr>
              <a:t>PR</a:t>
            </a:r>
            <a:r>
              <a:rPr lang="ja-JP" altLang="en-US" sz="4400" dirty="0">
                <a:latin typeface="+mj-ea"/>
                <a:ea typeface="+mj-ea"/>
              </a:rPr>
              <a:t>　</a:t>
            </a:r>
            <a:r>
              <a:rPr lang="en-US" altLang="ja-JP" sz="4400" dirty="0">
                <a:latin typeface="+mj-ea"/>
                <a:ea typeface="+mj-ea"/>
              </a:rPr>
              <a:t>SP</a:t>
            </a:r>
          </a:p>
          <a:p>
            <a:r>
              <a:rPr kumimoji="1" lang="ja-JP" altLang="en-US" sz="4400" dirty="0">
                <a:latin typeface="+mj-ea"/>
                <a:ea typeface="+mj-ea"/>
              </a:rPr>
              <a:t>活用イメージ</a:t>
            </a:r>
          </a:p>
          <a:p>
            <a:endParaRPr lang="ja-JP" altLang="en-US" dirty="0"/>
          </a:p>
        </p:txBody>
      </p:sp>
    </p:spTree>
    <p:extLst>
      <p:ext uri="{BB962C8B-B14F-4D97-AF65-F5344CB8AC3E}">
        <p14:creationId xmlns:p14="http://schemas.microsoft.com/office/powerpoint/2010/main" val="194617699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E28E1200-2C95-031E-1E84-740BF552F593}"/>
              </a:ext>
            </a:extLst>
          </p:cNvPr>
          <p:cNvSpPr>
            <a:spLocks noGrp="1"/>
          </p:cNvSpPr>
          <p:nvPr>
            <p:ph type="ctrTitle"/>
          </p:nvPr>
        </p:nvSpPr>
        <p:spPr>
          <a:xfrm>
            <a:off x="587376" y="583184"/>
            <a:ext cx="11459844" cy="564262"/>
          </a:xfrm>
        </p:spPr>
        <p:txBody>
          <a:bodyPr/>
          <a:lstStyle/>
          <a:p>
            <a:r>
              <a:rPr kumimoji="1" lang="en-US" altLang="ja-JP" dirty="0"/>
              <a:t>Yahoo! JAPAN</a:t>
            </a:r>
            <a:r>
              <a:rPr kumimoji="1" lang="ja-JP" altLang="en-US" dirty="0"/>
              <a:t>　トップページ　トピックス</a:t>
            </a:r>
            <a:r>
              <a:rPr kumimoji="1" lang="en-US" altLang="ja-JP" dirty="0"/>
              <a:t>PR</a:t>
            </a:r>
            <a:r>
              <a:rPr kumimoji="1" lang="ja-JP" altLang="en-US" dirty="0"/>
              <a:t>　</a:t>
            </a:r>
            <a:r>
              <a:rPr kumimoji="1" lang="en-US" altLang="ja-JP" dirty="0"/>
              <a:t>SP</a:t>
            </a:r>
            <a:r>
              <a:rPr kumimoji="1" lang="ja-JP" altLang="en-US" dirty="0"/>
              <a:t>　活用イメージ</a:t>
            </a:r>
            <a:br>
              <a:rPr kumimoji="1" lang="ja-JP" altLang="en-US" dirty="0"/>
            </a:br>
            <a:endParaRPr kumimoji="1" lang="ja-JP" altLang="en-US" dirty="0"/>
          </a:p>
        </p:txBody>
      </p:sp>
      <p:sp>
        <p:nvSpPr>
          <p:cNvPr id="19" name="正方形/長方形 18">
            <a:extLst>
              <a:ext uri="{FF2B5EF4-FFF2-40B4-BE49-F238E27FC236}">
                <a16:creationId xmlns:a16="http://schemas.microsoft.com/office/drawing/2014/main" id="{C51C7DAB-3ED1-813B-BEED-2C26C79C2000}"/>
              </a:ext>
            </a:extLst>
          </p:cNvPr>
          <p:cNvSpPr/>
          <p:nvPr/>
        </p:nvSpPr>
        <p:spPr>
          <a:xfrm>
            <a:off x="587374" y="4556747"/>
            <a:ext cx="10980738" cy="1717053"/>
          </a:xfrm>
          <a:prstGeom prst="rect">
            <a:avLst/>
          </a:prstGeom>
          <a:solidFill>
            <a:srgbClr val="F5F5F5"/>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endParaRPr>
          </a:p>
        </p:txBody>
      </p:sp>
      <p:sp>
        <p:nvSpPr>
          <p:cNvPr id="20" name="正方形/長方形 19">
            <a:extLst>
              <a:ext uri="{FF2B5EF4-FFF2-40B4-BE49-F238E27FC236}">
                <a16:creationId xmlns:a16="http://schemas.microsoft.com/office/drawing/2014/main" id="{F1A34E44-B8A4-753F-889A-BDCDBD2588F4}"/>
              </a:ext>
            </a:extLst>
          </p:cNvPr>
          <p:cNvSpPr/>
          <p:nvPr/>
        </p:nvSpPr>
        <p:spPr>
          <a:xfrm>
            <a:off x="587374" y="2859510"/>
            <a:ext cx="10980738" cy="1631060"/>
          </a:xfrm>
          <a:prstGeom prst="rect">
            <a:avLst/>
          </a:prstGeom>
          <a:solidFill>
            <a:srgbClr val="F5F5F5"/>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endParaRPr>
          </a:p>
        </p:txBody>
      </p:sp>
      <p:sp>
        <p:nvSpPr>
          <p:cNvPr id="21" name="正方形/長方形 20">
            <a:extLst>
              <a:ext uri="{FF2B5EF4-FFF2-40B4-BE49-F238E27FC236}">
                <a16:creationId xmlns:a16="http://schemas.microsoft.com/office/drawing/2014/main" id="{938CED69-2ACA-2356-7ECB-5072CACF2D69}"/>
              </a:ext>
            </a:extLst>
          </p:cNvPr>
          <p:cNvSpPr/>
          <p:nvPr/>
        </p:nvSpPr>
        <p:spPr>
          <a:xfrm>
            <a:off x="587375" y="1147446"/>
            <a:ext cx="10980738" cy="1640779"/>
          </a:xfrm>
          <a:prstGeom prst="rect">
            <a:avLst/>
          </a:prstGeom>
          <a:solidFill>
            <a:srgbClr val="F5F5F5"/>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endParaRPr>
          </a:p>
        </p:txBody>
      </p:sp>
      <p:pic>
        <p:nvPicPr>
          <p:cNvPr id="22" name="図 21" descr="テキスト, 手紙&#10;&#10;自動的に生成された説明">
            <a:extLst>
              <a:ext uri="{FF2B5EF4-FFF2-40B4-BE49-F238E27FC236}">
                <a16:creationId xmlns:a16="http://schemas.microsoft.com/office/drawing/2014/main" id="{947D216E-E679-C91D-D0EF-9EB89263CCC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698649" y="1996059"/>
            <a:ext cx="3183252" cy="773920"/>
          </a:xfrm>
          <a:prstGeom prst="rect">
            <a:avLst/>
          </a:prstGeom>
        </p:spPr>
      </p:pic>
      <p:sp>
        <p:nvSpPr>
          <p:cNvPr id="23" name="テキスト ボックス 22">
            <a:extLst>
              <a:ext uri="{FF2B5EF4-FFF2-40B4-BE49-F238E27FC236}">
                <a16:creationId xmlns:a16="http://schemas.microsoft.com/office/drawing/2014/main" id="{32DE27DC-B06E-F59A-347F-97E74C9F5B26}"/>
              </a:ext>
            </a:extLst>
          </p:cNvPr>
          <p:cNvSpPr txBox="1"/>
          <p:nvPr/>
        </p:nvSpPr>
        <p:spPr>
          <a:xfrm>
            <a:off x="6310101" y="1469298"/>
            <a:ext cx="4729461" cy="1077218"/>
          </a:xfrm>
          <a:prstGeom prst="rect">
            <a:avLst/>
          </a:prstGeom>
          <a:noFill/>
        </p:spPr>
        <p:txBody>
          <a:bodyPr wrap="square" rtlCol="0">
            <a:spAutoFit/>
          </a:bodyPr>
          <a:lstStyle/>
          <a:p>
            <a:pPr marL="285750" indent="-285750" eaLnBrk="1" fontAlgn="auto" hangingPunct="1">
              <a:spcBef>
                <a:spcPts val="0"/>
              </a:spcBef>
              <a:spcAft>
                <a:spcPts val="0"/>
              </a:spcAft>
              <a:buFont typeface="Arial" panose="020B0604020202020204" pitchFamily="34" charset="0"/>
              <a:buChar char="•"/>
            </a:pPr>
            <a:r>
              <a:rPr lang="ja-JP" altLang="en-US" sz="1600" dirty="0">
                <a:solidFill>
                  <a:srgbClr val="545454"/>
                </a:solidFill>
                <a:latin typeface="Calibri" panose="020F0502020204030204"/>
                <a:ea typeface="メイリオ" panose="020B0604030504040204" pitchFamily="50" charset="-128"/>
              </a:rPr>
              <a:t>新商品発売日での話題醸成</a:t>
            </a:r>
            <a:endParaRPr lang="en-US" altLang="ja-JP" sz="1600" dirty="0">
              <a:solidFill>
                <a:srgbClr val="545454"/>
              </a:solidFill>
              <a:latin typeface="Calibri" panose="020F0502020204030204"/>
              <a:ea typeface="メイリオ" panose="020B0604030504040204" pitchFamily="50" charset="-128"/>
            </a:endParaRPr>
          </a:p>
          <a:p>
            <a:pPr marL="285750" indent="-285750" eaLnBrk="1" fontAlgn="auto" hangingPunct="1">
              <a:spcBef>
                <a:spcPts val="0"/>
              </a:spcBef>
              <a:spcAft>
                <a:spcPts val="0"/>
              </a:spcAft>
              <a:buFont typeface="Arial" panose="020B0604020202020204" pitchFamily="34" charset="0"/>
              <a:buChar char="•"/>
            </a:pPr>
            <a:r>
              <a:rPr lang="ja-JP" altLang="en-US" sz="1600" dirty="0">
                <a:solidFill>
                  <a:srgbClr val="545454"/>
                </a:solidFill>
                <a:latin typeface="Calibri" panose="020F0502020204030204"/>
                <a:ea typeface="メイリオ" panose="020B0604030504040204" pitchFamily="50" charset="-128"/>
              </a:rPr>
              <a:t>ブランド刷新の発信</a:t>
            </a:r>
            <a:endParaRPr lang="en-US" altLang="ja-JP" sz="1600" dirty="0">
              <a:solidFill>
                <a:srgbClr val="545454"/>
              </a:solidFill>
              <a:latin typeface="Calibri" panose="020F0502020204030204"/>
              <a:ea typeface="メイリオ" panose="020B0604030504040204" pitchFamily="50" charset="-128"/>
            </a:endParaRPr>
          </a:p>
          <a:p>
            <a:pPr marL="285750" indent="-285750" eaLnBrk="1" fontAlgn="auto" hangingPunct="1">
              <a:spcBef>
                <a:spcPts val="0"/>
              </a:spcBef>
              <a:spcAft>
                <a:spcPts val="0"/>
              </a:spcAft>
              <a:buFont typeface="Arial" panose="020B0604020202020204" pitchFamily="34" charset="0"/>
              <a:buChar char="•"/>
            </a:pPr>
            <a:endParaRPr lang="en-US" altLang="ja-JP" sz="1600" dirty="0">
              <a:solidFill>
                <a:srgbClr val="545454"/>
              </a:solidFill>
              <a:latin typeface="Calibri" panose="020F0502020204030204"/>
              <a:ea typeface="メイリオ" panose="020B0604030504040204" pitchFamily="50" charset="-128"/>
            </a:endParaRPr>
          </a:p>
          <a:p>
            <a:pPr eaLnBrk="1" fontAlgn="auto" hangingPunct="1">
              <a:spcBef>
                <a:spcPts val="0"/>
              </a:spcBef>
              <a:spcAft>
                <a:spcPts val="0"/>
              </a:spcAft>
            </a:pPr>
            <a:r>
              <a:rPr lang="ja-JP" altLang="en-US" sz="1600" dirty="0">
                <a:solidFill>
                  <a:srgbClr val="545454"/>
                </a:solidFill>
                <a:latin typeface="Calibri" panose="020F0502020204030204"/>
                <a:ea typeface="メイリオ" panose="020B0604030504040204" pitchFamily="50" charset="-128"/>
              </a:rPr>
              <a:t>新商品の立ち上げ時に狙ったタイミングで</a:t>
            </a:r>
            <a:r>
              <a:rPr lang="en-US" altLang="ja-JP" sz="1600" dirty="0">
                <a:solidFill>
                  <a:srgbClr val="545454"/>
                </a:solidFill>
                <a:latin typeface="Calibri" panose="020F0502020204030204"/>
                <a:ea typeface="メイリオ" panose="020B0604030504040204" pitchFamily="50" charset="-128"/>
              </a:rPr>
              <a:t>PR</a:t>
            </a:r>
            <a:r>
              <a:rPr lang="ja-JP" altLang="en-US" sz="1600" dirty="0">
                <a:solidFill>
                  <a:srgbClr val="545454"/>
                </a:solidFill>
                <a:latin typeface="Calibri" panose="020F0502020204030204"/>
                <a:ea typeface="メイリオ" panose="020B0604030504040204" pitchFamily="50" charset="-128"/>
              </a:rPr>
              <a:t>可能</a:t>
            </a:r>
            <a:endParaRPr lang="en-US" altLang="ja-JP" sz="1600" dirty="0">
              <a:solidFill>
                <a:srgbClr val="545454"/>
              </a:solidFill>
              <a:latin typeface="Calibri" panose="020F0502020204030204"/>
              <a:ea typeface="メイリオ" panose="020B0604030504040204" pitchFamily="50" charset="-128"/>
            </a:endParaRPr>
          </a:p>
        </p:txBody>
      </p:sp>
      <p:pic>
        <p:nvPicPr>
          <p:cNvPr id="24" name="図 23" descr="テキスト, 手紙&#10;&#10;自動的に生成された説明">
            <a:extLst>
              <a:ext uri="{FF2B5EF4-FFF2-40B4-BE49-F238E27FC236}">
                <a16:creationId xmlns:a16="http://schemas.microsoft.com/office/drawing/2014/main" id="{A9E6E788-A44D-3935-CD5C-2438C4F0971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698649" y="1187477"/>
            <a:ext cx="3183252" cy="773920"/>
          </a:xfrm>
          <a:prstGeom prst="rect">
            <a:avLst/>
          </a:prstGeom>
        </p:spPr>
      </p:pic>
      <p:pic>
        <p:nvPicPr>
          <p:cNvPr id="25" name="図 24" descr="テキスト, 手紙&#10;&#10;自動的に生成された説明">
            <a:extLst>
              <a:ext uri="{FF2B5EF4-FFF2-40B4-BE49-F238E27FC236}">
                <a16:creationId xmlns:a16="http://schemas.microsoft.com/office/drawing/2014/main" id="{BC4A728F-4515-D073-4A29-EA350F67578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698649" y="3686585"/>
            <a:ext cx="3179636" cy="773041"/>
          </a:xfrm>
          <a:prstGeom prst="rect">
            <a:avLst/>
          </a:prstGeom>
        </p:spPr>
      </p:pic>
      <p:pic>
        <p:nvPicPr>
          <p:cNvPr id="26" name="図 25" descr="テキスト, 手紙&#10;&#10;自動的に生成された説明">
            <a:extLst>
              <a:ext uri="{FF2B5EF4-FFF2-40B4-BE49-F238E27FC236}">
                <a16:creationId xmlns:a16="http://schemas.microsoft.com/office/drawing/2014/main" id="{7BDB91DB-49CC-97EE-51E5-5C8DAA2CD33A}"/>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698650" y="2886821"/>
            <a:ext cx="3179635" cy="773041"/>
          </a:xfrm>
          <a:prstGeom prst="rect">
            <a:avLst/>
          </a:prstGeom>
        </p:spPr>
      </p:pic>
      <p:pic>
        <p:nvPicPr>
          <p:cNvPr id="27" name="図 26" descr="テキスト, 手紙&#10;&#10;自動的に生成された説明">
            <a:extLst>
              <a:ext uri="{FF2B5EF4-FFF2-40B4-BE49-F238E27FC236}">
                <a16:creationId xmlns:a16="http://schemas.microsoft.com/office/drawing/2014/main" id="{83A6D990-12CD-ADA6-0C27-81E4139075A4}"/>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698645" y="5428794"/>
            <a:ext cx="3179640" cy="773042"/>
          </a:xfrm>
          <a:prstGeom prst="rect">
            <a:avLst/>
          </a:prstGeom>
        </p:spPr>
      </p:pic>
      <p:pic>
        <p:nvPicPr>
          <p:cNvPr id="28" name="図 27" descr="テキスト, 手紙&#10;&#10;自動的に生成された説明">
            <a:extLst>
              <a:ext uri="{FF2B5EF4-FFF2-40B4-BE49-F238E27FC236}">
                <a16:creationId xmlns:a16="http://schemas.microsoft.com/office/drawing/2014/main" id="{B0504BF4-9047-24C4-995E-4F4BF7871E9F}"/>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698645" y="4622752"/>
            <a:ext cx="3179640" cy="773042"/>
          </a:xfrm>
          <a:prstGeom prst="rect">
            <a:avLst/>
          </a:prstGeom>
        </p:spPr>
      </p:pic>
      <p:sp>
        <p:nvSpPr>
          <p:cNvPr id="29" name="テキスト ボックス 28">
            <a:extLst>
              <a:ext uri="{FF2B5EF4-FFF2-40B4-BE49-F238E27FC236}">
                <a16:creationId xmlns:a16="http://schemas.microsoft.com/office/drawing/2014/main" id="{245FB6CB-9840-A032-70B1-0EC15B0F60A0}"/>
              </a:ext>
            </a:extLst>
          </p:cNvPr>
          <p:cNvSpPr txBox="1"/>
          <p:nvPr/>
        </p:nvSpPr>
        <p:spPr>
          <a:xfrm>
            <a:off x="6358468" y="2920910"/>
            <a:ext cx="5209644" cy="1569660"/>
          </a:xfrm>
          <a:prstGeom prst="rect">
            <a:avLst/>
          </a:prstGeom>
          <a:noFill/>
        </p:spPr>
        <p:txBody>
          <a:bodyPr wrap="square">
            <a:spAutoFit/>
          </a:bodyPr>
          <a:lstStyle/>
          <a:p>
            <a:pPr marL="285750" indent="-285750" eaLnBrk="1" fontAlgn="auto" hangingPunct="1">
              <a:spcBef>
                <a:spcPts val="0"/>
              </a:spcBef>
              <a:spcAft>
                <a:spcPts val="0"/>
              </a:spcAft>
              <a:buFont typeface="Arial" panose="020B0604020202020204" pitchFamily="34" charset="0"/>
              <a:buChar char="•"/>
            </a:pPr>
            <a:r>
              <a:rPr lang="en-US" altLang="ja-JP" sz="1600" dirty="0">
                <a:solidFill>
                  <a:srgbClr val="545454"/>
                </a:solidFill>
                <a:latin typeface="Calibri" panose="020F0502020204030204"/>
                <a:ea typeface="メイリオ" panose="020B0604030504040204" pitchFamily="50" charset="-128"/>
              </a:rPr>
              <a:t>『</a:t>
            </a:r>
            <a:r>
              <a:rPr lang="ja-JP" altLang="en-US" sz="1600" dirty="0">
                <a:solidFill>
                  <a:srgbClr val="545454"/>
                </a:solidFill>
                <a:latin typeface="Calibri" panose="020F0502020204030204"/>
                <a:ea typeface="メイリオ" panose="020B0604030504040204" pitchFamily="50" charset="-128"/>
              </a:rPr>
              <a:t>〇月〇日は○○の日</a:t>
            </a:r>
            <a:r>
              <a:rPr lang="en-US" altLang="ja-JP" sz="1600" dirty="0">
                <a:solidFill>
                  <a:srgbClr val="545454"/>
                </a:solidFill>
                <a:latin typeface="Calibri" panose="020F0502020204030204"/>
                <a:ea typeface="メイリオ" panose="020B0604030504040204" pitchFamily="50" charset="-128"/>
              </a:rPr>
              <a:t>』</a:t>
            </a:r>
          </a:p>
          <a:p>
            <a:pPr marL="285750" indent="-285750" eaLnBrk="1" fontAlgn="auto" hangingPunct="1">
              <a:spcBef>
                <a:spcPts val="0"/>
              </a:spcBef>
              <a:spcAft>
                <a:spcPts val="0"/>
              </a:spcAft>
              <a:buFont typeface="Arial" panose="020B0604020202020204" pitchFamily="34" charset="0"/>
              <a:buChar char="•"/>
            </a:pPr>
            <a:r>
              <a:rPr lang="ja-JP" altLang="en-US" sz="1600" dirty="0">
                <a:solidFill>
                  <a:srgbClr val="545454"/>
                </a:solidFill>
                <a:latin typeface="Calibri" panose="020F0502020204030204"/>
                <a:ea typeface="メイリオ" panose="020B0604030504040204" pitchFamily="50" charset="-128"/>
              </a:rPr>
              <a:t>クリスマスや大晦日などの年間行事</a:t>
            </a:r>
            <a:endParaRPr lang="en-US" altLang="ja-JP" sz="1600" dirty="0">
              <a:solidFill>
                <a:srgbClr val="545454"/>
              </a:solidFill>
              <a:latin typeface="Calibri" panose="020F0502020204030204"/>
              <a:ea typeface="メイリオ" panose="020B0604030504040204" pitchFamily="50" charset="-128"/>
            </a:endParaRPr>
          </a:p>
          <a:p>
            <a:pPr marL="285750" indent="-285750" eaLnBrk="1" fontAlgn="auto" hangingPunct="1">
              <a:spcBef>
                <a:spcPts val="0"/>
              </a:spcBef>
              <a:spcAft>
                <a:spcPts val="0"/>
              </a:spcAft>
              <a:buFont typeface="Arial" panose="020B0604020202020204" pitchFamily="34" charset="0"/>
              <a:buChar char="•"/>
            </a:pPr>
            <a:r>
              <a:rPr lang="ja-JP" altLang="en-US" sz="1600" dirty="0">
                <a:solidFill>
                  <a:srgbClr val="545454"/>
                </a:solidFill>
                <a:latin typeface="Calibri" panose="020F0502020204030204"/>
                <a:ea typeface="メイリオ" panose="020B0604030504040204" pitchFamily="50" charset="-128"/>
              </a:rPr>
              <a:t>スポーツイベントなどのトレンド日</a:t>
            </a:r>
            <a:endParaRPr lang="en-US" altLang="ja-JP" sz="1600" dirty="0">
              <a:solidFill>
                <a:srgbClr val="545454"/>
              </a:solidFill>
              <a:latin typeface="Calibri" panose="020F0502020204030204"/>
              <a:ea typeface="メイリオ" panose="020B0604030504040204" pitchFamily="50" charset="-128"/>
            </a:endParaRPr>
          </a:p>
          <a:p>
            <a:pPr marL="285750" indent="-285750" eaLnBrk="1" fontAlgn="auto" hangingPunct="1">
              <a:spcBef>
                <a:spcPts val="0"/>
              </a:spcBef>
              <a:spcAft>
                <a:spcPts val="0"/>
              </a:spcAft>
              <a:buFont typeface="Arial" panose="020B0604020202020204" pitchFamily="34" charset="0"/>
              <a:buChar char="•"/>
            </a:pPr>
            <a:endParaRPr lang="en-US" altLang="ja-JP" sz="1600" dirty="0">
              <a:solidFill>
                <a:srgbClr val="545454"/>
              </a:solidFill>
              <a:latin typeface="Calibri" panose="020F0502020204030204"/>
              <a:ea typeface="メイリオ" panose="020B0604030504040204" pitchFamily="50" charset="-128"/>
            </a:endParaRPr>
          </a:p>
          <a:p>
            <a:pPr eaLnBrk="1" fontAlgn="auto" hangingPunct="1">
              <a:spcBef>
                <a:spcPts val="0"/>
              </a:spcBef>
              <a:spcAft>
                <a:spcPts val="0"/>
              </a:spcAft>
            </a:pPr>
            <a:r>
              <a:rPr lang="ja-JP" altLang="en-US" sz="1600" dirty="0">
                <a:solidFill>
                  <a:srgbClr val="545454"/>
                </a:solidFill>
                <a:latin typeface="Calibri" panose="020F0502020204030204"/>
                <a:ea typeface="メイリオ" panose="020B0604030504040204" pitchFamily="50" charset="-128"/>
              </a:rPr>
              <a:t>特定日と絡めたプロモーション。全ユーザーにリーチする特性を活かして特定日の盛り上げが可能</a:t>
            </a:r>
            <a:endParaRPr lang="en-US" altLang="ja-JP" sz="1600" dirty="0">
              <a:solidFill>
                <a:srgbClr val="545454"/>
              </a:solidFill>
              <a:latin typeface="Calibri" panose="020F0502020204030204"/>
              <a:ea typeface="メイリオ" panose="020B0604030504040204" pitchFamily="50" charset="-128"/>
            </a:endParaRPr>
          </a:p>
        </p:txBody>
      </p:sp>
      <p:sp>
        <p:nvSpPr>
          <p:cNvPr id="30" name="正方形/長方形 29">
            <a:extLst>
              <a:ext uri="{FF2B5EF4-FFF2-40B4-BE49-F238E27FC236}">
                <a16:creationId xmlns:a16="http://schemas.microsoft.com/office/drawing/2014/main" id="{D9756463-C47E-993F-2F74-E747076F0FF4}"/>
              </a:ext>
            </a:extLst>
          </p:cNvPr>
          <p:cNvSpPr/>
          <p:nvPr/>
        </p:nvSpPr>
        <p:spPr>
          <a:xfrm>
            <a:off x="587375" y="1147446"/>
            <a:ext cx="1850750" cy="1633076"/>
          </a:xfrm>
          <a:prstGeom prst="rect">
            <a:avLst/>
          </a:prstGeom>
          <a:solidFill>
            <a:srgbClr val="545454"/>
          </a:solidFill>
          <a:ln w="9525" cap="flat" cmpd="sng" algn="ctr">
            <a:solidFill>
              <a:srgbClr val="545454"/>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1800" b="1" i="0" u="none" strike="noStrike" kern="0" cap="none" spc="0" normalizeH="0" baseline="0" noProof="0" dirty="0">
                <a:ln>
                  <a:noFill/>
                </a:ln>
                <a:solidFill>
                  <a:srgbClr val="F5F5F5"/>
                </a:solidFill>
                <a:effectLst/>
                <a:uLnTx/>
                <a:uFillTx/>
                <a:latin typeface="Calibri" panose="020F0502020204030204"/>
                <a:ea typeface="メイリオ" panose="020B0604030504040204" pitchFamily="50" charset="-128"/>
                <a:cs typeface="+mn-cs"/>
              </a:rPr>
              <a:t>Case.1</a:t>
            </a: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altLang="ja-JP" sz="1800" b="1" i="0" u="none" strike="noStrike" kern="0" cap="none" spc="0" normalizeH="0" baseline="0" noProof="0" dirty="0">
              <a:ln>
                <a:noFill/>
              </a:ln>
              <a:solidFill>
                <a:srgbClr val="F5F5F5"/>
              </a:solidFill>
              <a:effectLst/>
              <a:uLnTx/>
              <a:uFillTx/>
              <a:latin typeface="Calibri" panose="020F0502020204030204"/>
              <a:ea typeface="メイリオ" panose="020B0604030504040204" pitchFamily="50" charset="-128"/>
              <a:cs typeface="+mn-cs"/>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800" b="1" i="0" u="none" strike="noStrike" kern="0" cap="none" spc="0" normalizeH="0" baseline="0" noProof="0" dirty="0">
                <a:ln>
                  <a:noFill/>
                </a:ln>
                <a:solidFill>
                  <a:srgbClr val="F5F5F5"/>
                </a:solidFill>
                <a:effectLst/>
                <a:uLnTx/>
                <a:uFillTx/>
                <a:latin typeface="Calibri" panose="020F0502020204030204"/>
                <a:ea typeface="メイリオ" panose="020B0604030504040204" pitchFamily="50" charset="-128"/>
                <a:cs typeface="+mn-cs"/>
              </a:rPr>
              <a:t>新商品訴求</a:t>
            </a:r>
            <a:endParaRPr kumimoji="0" lang="en-US" altLang="ja-JP" sz="1800" b="1" i="0" u="none" strike="noStrike" kern="0" cap="none" spc="0" normalizeH="0" baseline="0" noProof="0" dirty="0">
              <a:ln>
                <a:noFill/>
              </a:ln>
              <a:solidFill>
                <a:srgbClr val="F5F5F5"/>
              </a:solidFill>
              <a:effectLst/>
              <a:uLnTx/>
              <a:uFillTx/>
              <a:latin typeface="Calibri" panose="020F0502020204030204"/>
              <a:ea typeface="メイリオ" panose="020B0604030504040204" pitchFamily="50" charset="-128"/>
              <a:cs typeface="+mn-cs"/>
            </a:endParaRPr>
          </a:p>
        </p:txBody>
      </p:sp>
      <p:sp>
        <p:nvSpPr>
          <p:cNvPr id="31" name="正方形/長方形 30">
            <a:extLst>
              <a:ext uri="{FF2B5EF4-FFF2-40B4-BE49-F238E27FC236}">
                <a16:creationId xmlns:a16="http://schemas.microsoft.com/office/drawing/2014/main" id="{861D0B6D-B3C4-4A7F-D0C5-CB4614EE35D4}"/>
              </a:ext>
            </a:extLst>
          </p:cNvPr>
          <p:cNvSpPr/>
          <p:nvPr/>
        </p:nvSpPr>
        <p:spPr>
          <a:xfrm>
            <a:off x="587374" y="2843074"/>
            <a:ext cx="1850750" cy="1633076"/>
          </a:xfrm>
          <a:prstGeom prst="rect">
            <a:avLst/>
          </a:prstGeom>
          <a:solidFill>
            <a:srgbClr val="545454"/>
          </a:solidFill>
          <a:ln w="9525" cap="flat" cmpd="sng" algn="ctr">
            <a:solidFill>
              <a:srgbClr val="545454"/>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1800" b="1" i="0" u="none" strike="noStrike" kern="0" cap="none" spc="0" normalizeH="0" baseline="0" noProof="0" dirty="0">
                <a:ln>
                  <a:noFill/>
                </a:ln>
                <a:solidFill>
                  <a:srgbClr val="F5F5F5"/>
                </a:solidFill>
                <a:effectLst/>
                <a:uLnTx/>
                <a:uFillTx/>
                <a:latin typeface="Calibri" panose="020F0502020204030204"/>
                <a:ea typeface="メイリオ" panose="020B0604030504040204" pitchFamily="50" charset="-128"/>
                <a:cs typeface="+mn-cs"/>
              </a:rPr>
              <a:t>Case.2</a:t>
            </a: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altLang="ja-JP" sz="1800" b="1" i="0" u="none" strike="noStrike" kern="0" cap="none" spc="0" normalizeH="0" baseline="0" noProof="0" dirty="0">
              <a:ln>
                <a:noFill/>
              </a:ln>
              <a:solidFill>
                <a:srgbClr val="F5F5F5"/>
              </a:solidFill>
              <a:effectLst/>
              <a:uLnTx/>
              <a:uFillTx/>
              <a:latin typeface="Calibri" panose="020F0502020204030204"/>
              <a:ea typeface="メイリオ" panose="020B0604030504040204" pitchFamily="50" charset="-128"/>
              <a:cs typeface="+mn-cs"/>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800" b="1" i="0" u="none" strike="noStrike" kern="0" cap="none" spc="0" normalizeH="0" baseline="0" noProof="0" dirty="0">
                <a:ln>
                  <a:noFill/>
                </a:ln>
                <a:solidFill>
                  <a:srgbClr val="F5F5F5"/>
                </a:solidFill>
                <a:effectLst/>
                <a:uLnTx/>
                <a:uFillTx/>
                <a:latin typeface="Calibri" panose="020F0502020204030204"/>
                <a:ea typeface="メイリオ" panose="020B0604030504040204" pitchFamily="50" charset="-128"/>
                <a:cs typeface="+mn-cs"/>
              </a:rPr>
              <a:t>特定日訴求</a:t>
            </a:r>
            <a:endParaRPr kumimoji="0" lang="en-US" altLang="ja-JP" sz="1800" b="1" i="0" u="none" strike="noStrike" kern="0" cap="none" spc="0" normalizeH="0" baseline="0" noProof="0" dirty="0">
              <a:ln>
                <a:noFill/>
              </a:ln>
              <a:solidFill>
                <a:srgbClr val="F5F5F5"/>
              </a:solidFill>
              <a:effectLst/>
              <a:uLnTx/>
              <a:uFillTx/>
              <a:latin typeface="Calibri" panose="020F0502020204030204"/>
              <a:ea typeface="メイリオ" panose="020B0604030504040204" pitchFamily="50" charset="-128"/>
              <a:cs typeface="+mn-cs"/>
            </a:endParaRPr>
          </a:p>
        </p:txBody>
      </p:sp>
      <p:sp>
        <p:nvSpPr>
          <p:cNvPr id="32" name="正方形/長方形 31">
            <a:extLst>
              <a:ext uri="{FF2B5EF4-FFF2-40B4-BE49-F238E27FC236}">
                <a16:creationId xmlns:a16="http://schemas.microsoft.com/office/drawing/2014/main" id="{6F7E1462-399B-E02E-DBD4-171AB12193EE}"/>
              </a:ext>
            </a:extLst>
          </p:cNvPr>
          <p:cNvSpPr/>
          <p:nvPr/>
        </p:nvSpPr>
        <p:spPr>
          <a:xfrm>
            <a:off x="587374" y="4540111"/>
            <a:ext cx="1850750" cy="1733689"/>
          </a:xfrm>
          <a:prstGeom prst="rect">
            <a:avLst/>
          </a:prstGeom>
          <a:solidFill>
            <a:srgbClr val="545454"/>
          </a:solidFill>
          <a:ln w="9525" cap="flat" cmpd="sng" algn="ctr">
            <a:solidFill>
              <a:srgbClr val="545454"/>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1800" b="1" i="0" u="none" strike="noStrike" kern="0" cap="none" spc="0" normalizeH="0" baseline="0" noProof="0" dirty="0">
                <a:ln>
                  <a:noFill/>
                </a:ln>
                <a:solidFill>
                  <a:srgbClr val="F5F5F5"/>
                </a:solidFill>
                <a:effectLst/>
                <a:uLnTx/>
                <a:uFillTx/>
                <a:latin typeface="Calibri" panose="020F0502020204030204"/>
                <a:ea typeface="メイリオ" panose="020B0604030504040204" pitchFamily="50" charset="-128"/>
                <a:cs typeface="+mn-cs"/>
              </a:rPr>
              <a:t>Case.3</a:t>
            </a: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altLang="ja-JP" sz="1800" b="1" i="0" u="none" strike="noStrike" kern="0" cap="none" spc="0" normalizeH="0" baseline="0" noProof="0" dirty="0">
              <a:ln>
                <a:noFill/>
              </a:ln>
              <a:solidFill>
                <a:srgbClr val="F5F5F5"/>
              </a:solidFill>
              <a:effectLst/>
              <a:uLnTx/>
              <a:uFillTx/>
              <a:latin typeface="Calibri" panose="020F0502020204030204"/>
              <a:ea typeface="メイリオ" panose="020B0604030504040204" pitchFamily="50" charset="-128"/>
              <a:cs typeface="+mn-cs"/>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800" b="1" i="0" u="none" strike="noStrike" kern="0" cap="none" spc="0" normalizeH="0" baseline="0" noProof="0" dirty="0">
                <a:ln>
                  <a:noFill/>
                </a:ln>
                <a:solidFill>
                  <a:srgbClr val="F5F5F5"/>
                </a:solidFill>
                <a:effectLst/>
                <a:uLnTx/>
                <a:uFillTx/>
                <a:latin typeface="Calibri" panose="020F0502020204030204"/>
                <a:ea typeface="メイリオ" panose="020B0604030504040204" pitchFamily="50" charset="-128"/>
                <a:cs typeface="+mn-cs"/>
              </a:rPr>
              <a:t>時事性訴求</a:t>
            </a:r>
            <a:endParaRPr kumimoji="0" lang="en-US" altLang="ja-JP" sz="1800" b="1" i="0" u="none" strike="noStrike" kern="0" cap="none" spc="0" normalizeH="0" baseline="0" noProof="0" dirty="0">
              <a:ln>
                <a:noFill/>
              </a:ln>
              <a:solidFill>
                <a:srgbClr val="F5F5F5"/>
              </a:solidFill>
              <a:effectLst/>
              <a:uLnTx/>
              <a:uFillTx/>
              <a:latin typeface="Calibri" panose="020F0502020204030204"/>
              <a:ea typeface="メイリオ" panose="020B0604030504040204" pitchFamily="50" charset="-128"/>
              <a:cs typeface="+mn-cs"/>
            </a:endParaRPr>
          </a:p>
        </p:txBody>
      </p:sp>
      <p:sp>
        <p:nvSpPr>
          <p:cNvPr id="33" name="テキスト ボックス 32">
            <a:extLst>
              <a:ext uri="{FF2B5EF4-FFF2-40B4-BE49-F238E27FC236}">
                <a16:creationId xmlns:a16="http://schemas.microsoft.com/office/drawing/2014/main" id="{022534F3-5FEA-484B-1C89-A9DE124DBEB2}"/>
              </a:ext>
            </a:extLst>
          </p:cNvPr>
          <p:cNvSpPr txBox="1"/>
          <p:nvPr/>
        </p:nvSpPr>
        <p:spPr>
          <a:xfrm>
            <a:off x="6484089" y="4726982"/>
            <a:ext cx="4729461" cy="1323439"/>
          </a:xfrm>
          <a:prstGeom prst="rect">
            <a:avLst/>
          </a:prstGeom>
          <a:noFill/>
        </p:spPr>
        <p:txBody>
          <a:bodyPr wrap="square">
            <a:spAutoFit/>
          </a:bodyPr>
          <a:lstStyle/>
          <a:p>
            <a:pPr marL="285750" indent="-285750" eaLnBrk="1" fontAlgn="auto" hangingPunct="1">
              <a:spcBef>
                <a:spcPts val="0"/>
              </a:spcBef>
              <a:spcAft>
                <a:spcPts val="0"/>
              </a:spcAft>
              <a:buFont typeface="Arial" panose="020B0604020202020204" pitchFamily="34" charset="0"/>
              <a:buChar char="•"/>
            </a:pPr>
            <a:r>
              <a:rPr lang="ja-JP" altLang="en-US" sz="1600" dirty="0">
                <a:solidFill>
                  <a:srgbClr val="545454"/>
                </a:solidFill>
                <a:latin typeface="Calibri" panose="020F0502020204030204"/>
                <a:ea typeface="メイリオ" panose="020B0604030504040204" pitchFamily="50" charset="-128"/>
              </a:rPr>
              <a:t>時事性の高いテーマ</a:t>
            </a:r>
            <a:r>
              <a:rPr lang="en-US" altLang="ja-JP" sz="1600" dirty="0">
                <a:solidFill>
                  <a:srgbClr val="545454"/>
                </a:solidFill>
                <a:latin typeface="Calibri" panose="020F0502020204030204"/>
                <a:ea typeface="メイリオ" panose="020B0604030504040204" pitchFamily="50" charset="-128"/>
              </a:rPr>
              <a:t>×</a:t>
            </a:r>
            <a:r>
              <a:rPr lang="ja-JP" altLang="en-US" sz="1600" dirty="0">
                <a:solidFill>
                  <a:srgbClr val="545454"/>
                </a:solidFill>
                <a:latin typeface="Calibri" panose="020F0502020204030204"/>
                <a:ea typeface="メイリオ" panose="020B0604030504040204" pitchFamily="50" charset="-128"/>
              </a:rPr>
              <a:t>商材</a:t>
            </a:r>
            <a:endParaRPr lang="en-US" altLang="ja-JP" sz="1600" dirty="0">
              <a:solidFill>
                <a:srgbClr val="545454"/>
              </a:solidFill>
              <a:latin typeface="Calibri" panose="020F0502020204030204"/>
              <a:ea typeface="メイリオ" panose="020B0604030504040204" pitchFamily="50" charset="-128"/>
            </a:endParaRPr>
          </a:p>
          <a:p>
            <a:pPr eaLnBrk="1" fontAlgn="auto" hangingPunct="1">
              <a:spcBef>
                <a:spcPts val="0"/>
              </a:spcBef>
              <a:spcAft>
                <a:spcPts val="0"/>
              </a:spcAft>
            </a:pPr>
            <a:endParaRPr lang="en-US" altLang="ja-JP" sz="1600" dirty="0">
              <a:solidFill>
                <a:srgbClr val="545454"/>
              </a:solidFill>
              <a:latin typeface="Calibri" panose="020F0502020204030204"/>
              <a:ea typeface="メイリオ" panose="020B0604030504040204" pitchFamily="50" charset="-128"/>
            </a:endParaRPr>
          </a:p>
          <a:p>
            <a:pPr eaLnBrk="1" fontAlgn="auto" hangingPunct="1">
              <a:spcBef>
                <a:spcPts val="0"/>
              </a:spcBef>
              <a:spcAft>
                <a:spcPts val="0"/>
              </a:spcAft>
            </a:pPr>
            <a:r>
              <a:rPr lang="ja-JP" altLang="en-US" sz="1600" dirty="0">
                <a:solidFill>
                  <a:srgbClr val="545454"/>
                </a:solidFill>
                <a:latin typeface="Calibri" panose="020F0502020204030204"/>
                <a:ea typeface="メイリオ" panose="020B0604030504040204" pitchFamily="50" charset="-128"/>
              </a:rPr>
              <a:t>時事性の高いテーマから商品説明に繋げることで、ニュースを閲覧しに来たユーザーにより自然に、</a:t>
            </a:r>
            <a:endParaRPr lang="en-US" altLang="ja-JP" sz="1600" dirty="0">
              <a:solidFill>
                <a:srgbClr val="545454"/>
              </a:solidFill>
              <a:latin typeface="Calibri" panose="020F0502020204030204"/>
              <a:ea typeface="メイリオ" panose="020B0604030504040204" pitchFamily="50" charset="-128"/>
            </a:endParaRPr>
          </a:p>
          <a:p>
            <a:pPr eaLnBrk="1" fontAlgn="auto" hangingPunct="1">
              <a:spcBef>
                <a:spcPts val="0"/>
              </a:spcBef>
              <a:spcAft>
                <a:spcPts val="0"/>
              </a:spcAft>
            </a:pPr>
            <a:r>
              <a:rPr lang="ja-JP" altLang="en-US" sz="1600" dirty="0">
                <a:solidFill>
                  <a:srgbClr val="545454"/>
                </a:solidFill>
                <a:latin typeface="Calibri" panose="020F0502020204030204"/>
                <a:ea typeface="メイリオ" panose="020B0604030504040204" pitchFamily="50" charset="-128"/>
              </a:rPr>
              <a:t>より深くアプローチが可能</a:t>
            </a:r>
            <a:endParaRPr lang="en-US" altLang="ja-JP" sz="1600" dirty="0">
              <a:solidFill>
                <a:srgbClr val="545454"/>
              </a:solidFill>
              <a:latin typeface="Calibri" panose="020F0502020204030204"/>
              <a:ea typeface="メイリオ" panose="020B0604030504040204" pitchFamily="50" charset="-128"/>
            </a:endParaRPr>
          </a:p>
        </p:txBody>
      </p:sp>
    </p:spTree>
    <p:extLst>
      <p:ext uri="{BB962C8B-B14F-4D97-AF65-F5344CB8AC3E}">
        <p14:creationId xmlns:p14="http://schemas.microsoft.com/office/powerpoint/2010/main" val="238965375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26643AE7-0CCC-144C-BEB8-726679E69E31}"/>
              </a:ext>
            </a:extLst>
          </p:cNvPr>
          <p:cNvSpPr>
            <a:spLocks noGrp="1"/>
          </p:cNvSpPr>
          <p:nvPr>
            <p:ph type="ctrTitle"/>
          </p:nvPr>
        </p:nvSpPr>
        <p:spPr/>
        <p:txBody>
          <a:bodyPr/>
          <a:lstStyle/>
          <a:p>
            <a:r>
              <a:rPr kumimoji="1" lang="en-US" altLang="ja-JP" dirty="0"/>
              <a:t>Yahoo!</a:t>
            </a:r>
            <a:r>
              <a:rPr lang="ja-JP" altLang="en-US" dirty="0"/>
              <a:t>ニュース</a:t>
            </a:r>
            <a:r>
              <a:rPr kumimoji="1" lang="ja-JP" altLang="en-US" dirty="0"/>
              <a:t>　タイアップとの連動企画</a:t>
            </a:r>
          </a:p>
        </p:txBody>
      </p:sp>
      <p:sp>
        <p:nvSpPr>
          <p:cNvPr id="3" name="テキスト プレースホルダー 2">
            <a:extLst>
              <a:ext uri="{FF2B5EF4-FFF2-40B4-BE49-F238E27FC236}">
                <a16:creationId xmlns:a16="http://schemas.microsoft.com/office/drawing/2014/main" id="{991FDA24-49CD-E80F-82F1-10655712096A}"/>
              </a:ext>
            </a:extLst>
          </p:cNvPr>
          <p:cNvSpPr>
            <a:spLocks noGrp="1"/>
          </p:cNvSpPr>
          <p:nvPr>
            <p:ph type="body" sz="quarter" idx="10"/>
          </p:nvPr>
        </p:nvSpPr>
        <p:spPr/>
        <p:txBody>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1" lang="en-US" altLang="ja-JP" sz="18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Yahoo!</a:t>
            </a:r>
            <a:r>
              <a:rPr kumimoji="1" lang="ja-JP" altLang="en-US" sz="18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ニュースの編集者が独自の切り口・手法でコンテンツを制作し、記事フォーマットで掲載。</a:t>
            </a:r>
            <a:endParaRPr kumimoji="1" lang="en-US" altLang="ja-JP" sz="18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50000"/>
              </a:lnSpc>
              <a:spcBef>
                <a:spcPts val="0"/>
              </a:spcBef>
              <a:spcAft>
                <a:spcPts val="0"/>
              </a:spcAft>
              <a:buClrTx/>
              <a:buSzTx/>
              <a:buFontTx/>
              <a:buNone/>
              <a:tabLst/>
              <a:defRPr/>
            </a:pPr>
            <a:r>
              <a:rPr kumimoji="1" lang="ja-JP" altLang="en-US" sz="18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よりネイティブなメディア体験により、ターゲットと広告主様との自然かつ効果的な接点を創出</a:t>
            </a:r>
            <a:endParaRPr kumimoji="1" lang="en-US" altLang="ja-JP" sz="18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endParaRPr>
          </a:p>
        </p:txBody>
      </p:sp>
      <p:sp>
        <p:nvSpPr>
          <p:cNvPr id="69" name="正方形/長方形 68">
            <a:extLst>
              <a:ext uri="{FF2B5EF4-FFF2-40B4-BE49-F238E27FC236}">
                <a16:creationId xmlns:a16="http://schemas.microsoft.com/office/drawing/2014/main" id="{B4B0C431-51D6-8704-B9EB-6F2B96360ED4}"/>
              </a:ext>
            </a:extLst>
          </p:cNvPr>
          <p:cNvSpPr/>
          <p:nvPr/>
        </p:nvSpPr>
        <p:spPr>
          <a:xfrm>
            <a:off x="8330671" y="3108584"/>
            <a:ext cx="3273969" cy="316268"/>
          </a:xfrm>
          <a:prstGeom prst="rect">
            <a:avLst/>
          </a:prstGeom>
          <a:solidFill>
            <a:srgbClr val="002060"/>
          </a:solidFill>
          <a:ln w="9525" cap="flat" cmpd="sng" algn="ctr">
            <a:solidFill>
              <a:srgbClr val="545454"/>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endParaRPr>
          </a:p>
        </p:txBody>
      </p:sp>
      <p:sp>
        <p:nvSpPr>
          <p:cNvPr id="70" name="正方形/長方形 69">
            <a:extLst>
              <a:ext uri="{FF2B5EF4-FFF2-40B4-BE49-F238E27FC236}">
                <a16:creationId xmlns:a16="http://schemas.microsoft.com/office/drawing/2014/main" id="{19930451-162D-E393-5C03-064ED6327CC7}"/>
              </a:ext>
            </a:extLst>
          </p:cNvPr>
          <p:cNvSpPr/>
          <p:nvPr/>
        </p:nvSpPr>
        <p:spPr>
          <a:xfrm>
            <a:off x="8330671" y="2320136"/>
            <a:ext cx="3273969" cy="461554"/>
          </a:xfrm>
          <a:prstGeom prst="rect">
            <a:avLst/>
          </a:prstGeom>
          <a:solidFill>
            <a:srgbClr val="002060"/>
          </a:solidFill>
          <a:ln w="9525" cap="flat" cmpd="sng" algn="ctr">
            <a:solidFill>
              <a:srgbClr val="545454"/>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endParaRPr>
          </a:p>
        </p:txBody>
      </p:sp>
      <p:grpSp>
        <p:nvGrpSpPr>
          <p:cNvPr id="71" name="グループ化 70">
            <a:extLst>
              <a:ext uri="{FF2B5EF4-FFF2-40B4-BE49-F238E27FC236}">
                <a16:creationId xmlns:a16="http://schemas.microsoft.com/office/drawing/2014/main" id="{49650514-902B-5F55-2B08-937F733C31FF}"/>
              </a:ext>
            </a:extLst>
          </p:cNvPr>
          <p:cNvGrpSpPr/>
          <p:nvPr/>
        </p:nvGrpSpPr>
        <p:grpSpPr>
          <a:xfrm>
            <a:off x="607040" y="2560584"/>
            <a:ext cx="2009819" cy="2954192"/>
            <a:chOff x="1157426" y="2551873"/>
            <a:chExt cx="2439430" cy="3585668"/>
          </a:xfrm>
        </p:grpSpPr>
        <p:pic>
          <p:nvPicPr>
            <p:cNvPr id="72" name="図 71">
              <a:extLst>
                <a:ext uri="{FF2B5EF4-FFF2-40B4-BE49-F238E27FC236}">
                  <a16:creationId xmlns:a16="http://schemas.microsoft.com/office/drawing/2014/main" id="{D78E31BA-18EE-8F78-A369-91C377C48526}"/>
                </a:ext>
              </a:extLst>
            </p:cNvPr>
            <p:cNvPicPr>
              <a:picLocks noChangeAspect="1"/>
            </p:cNvPicPr>
            <p:nvPr/>
          </p:nvPicPr>
          <p:blipFill>
            <a:blip r:embed="rId2"/>
            <a:stretch>
              <a:fillRect/>
            </a:stretch>
          </p:blipFill>
          <p:spPr>
            <a:xfrm>
              <a:off x="1157426" y="2551873"/>
              <a:ext cx="2439430" cy="3585668"/>
            </a:xfrm>
            <a:prstGeom prst="rect">
              <a:avLst/>
            </a:prstGeom>
          </p:spPr>
        </p:pic>
        <p:pic>
          <p:nvPicPr>
            <p:cNvPr id="73" name="図 72">
              <a:extLst>
                <a:ext uri="{FF2B5EF4-FFF2-40B4-BE49-F238E27FC236}">
                  <a16:creationId xmlns:a16="http://schemas.microsoft.com/office/drawing/2014/main" id="{57F89BF6-A121-80B6-5617-1C6E85571045}"/>
                </a:ext>
              </a:extLst>
            </p:cNvPr>
            <p:cNvPicPr>
              <a:picLocks noChangeAspect="1"/>
            </p:cNvPicPr>
            <p:nvPr/>
          </p:nvPicPr>
          <p:blipFill rotWithShape="1">
            <a:blip r:embed="rId3"/>
            <a:srcRect l="16173" t="13521" r="27433" b="2230"/>
            <a:stretch/>
          </p:blipFill>
          <p:spPr>
            <a:xfrm>
              <a:off x="1219200" y="5340602"/>
              <a:ext cx="452284" cy="452283"/>
            </a:xfrm>
            <a:prstGeom prst="rect">
              <a:avLst/>
            </a:prstGeom>
          </p:spPr>
        </p:pic>
        <p:sp>
          <p:nvSpPr>
            <p:cNvPr id="74" name="正方形/長方形 73">
              <a:extLst>
                <a:ext uri="{FF2B5EF4-FFF2-40B4-BE49-F238E27FC236}">
                  <a16:creationId xmlns:a16="http://schemas.microsoft.com/office/drawing/2014/main" id="{B3EBD208-A8B3-C735-C416-B6CC892D9596}"/>
                </a:ext>
              </a:extLst>
            </p:cNvPr>
            <p:cNvSpPr/>
            <p:nvPr/>
          </p:nvSpPr>
          <p:spPr>
            <a:xfrm>
              <a:off x="1689958" y="5391168"/>
              <a:ext cx="1479961" cy="324465"/>
            </a:xfrm>
            <a:prstGeom prst="rect">
              <a:avLst/>
            </a:prstGeom>
            <a:solidFill>
              <a:srgbClr val="FFFFFF"/>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8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endParaRPr>
            </a:p>
          </p:txBody>
        </p:sp>
        <p:sp>
          <p:nvSpPr>
            <p:cNvPr id="75" name="テキスト ボックス 74">
              <a:extLst>
                <a:ext uri="{FF2B5EF4-FFF2-40B4-BE49-F238E27FC236}">
                  <a16:creationId xmlns:a16="http://schemas.microsoft.com/office/drawing/2014/main" id="{6DE0A786-76A1-D3AD-702B-CB1CDB4BE576}"/>
                </a:ext>
              </a:extLst>
            </p:cNvPr>
            <p:cNvSpPr txBox="1"/>
            <p:nvPr/>
          </p:nvSpPr>
          <p:spPr>
            <a:xfrm>
              <a:off x="1653924" y="5394332"/>
              <a:ext cx="1796281" cy="242818"/>
            </a:xfrm>
            <a:prstGeom prst="rect">
              <a:avLst/>
            </a:prstGeom>
            <a:noFill/>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700" b="1" i="0" u="none" strike="noStrike" kern="0" cap="none" spc="0" normalizeH="0" baseline="0" noProof="0" dirty="0">
                  <a:ln>
                    <a:noFill/>
                  </a:ln>
                  <a:solidFill>
                    <a:srgbClr val="545454"/>
                  </a:solidFill>
                  <a:effectLst/>
                  <a:uLnTx/>
                  <a:uFillTx/>
                  <a:latin typeface="Calibri" panose="020F0502020204030204"/>
                  <a:ea typeface="メイリオ" panose="020B0604030504040204" pitchFamily="50" charset="-128"/>
                </a:rPr>
                <a:t>災害時の停電 クルマが電源に</a:t>
              </a:r>
            </a:p>
          </p:txBody>
        </p:sp>
        <p:sp>
          <p:nvSpPr>
            <p:cNvPr id="76" name="テキスト ボックス 75">
              <a:extLst>
                <a:ext uri="{FF2B5EF4-FFF2-40B4-BE49-F238E27FC236}">
                  <a16:creationId xmlns:a16="http://schemas.microsoft.com/office/drawing/2014/main" id="{45F6FB8B-2E82-0512-D567-A9A021A10D75}"/>
                </a:ext>
              </a:extLst>
            </p:cNvPr>
            <p:cNvSpPr txBox="1"/>
            <p:nvPr/>
          </p:nvSpPr>
          <p:spPr>
            <a:xfrm>
              <a:off x="1653925" y="5559795"/>
              <a:ext cx="1796281" cy="169277"/>
            </a:xfrm>
            <a:prstGeom prst="rect">
              <a:avLst/>
            </a:prstGeom>
            <a:noFill/>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500" b="0" i="0" u="none" strike="noStrike" kern="0" cap="none" spc="0" normalizeH="0" baseline="0" noProof="0" dirty="0">
                  <a:ln>
                    <a:noFill/>
                  </a:ln>
                  <a:solidFill>
                    <a:srgbClr val="F5F5F5">
                      <a:lumMod val="50000"/>
                    </a:srgbClr>
                  </a:solidFill>
                  <a:effectLst/>
                  <a:uLnTx/>
                  <a:uFillTx/>
                  <a:latin typeface="Calibri" panose="020F0502020204030204"/>
                  <a:ea typeface="メイリオ" panose="020B0604030504040204" pitchFamily="50" charset="-128"/>
                </a:rPr>
                <a:t>○○自動車</a:t>
              </a:r>
            </a:p>
          </p:txBody>
        </p:sp>
      </p:grpSp>
      <p:sp>
        <p:nvSpPr>
          <p:cNvPr id="77" name="正方形/長方形 76">
            <a:extLst>
              <a:ext uri="{FF2B5EF4-FFF2-40B4-BE49-F238E27FC236}">
                <a16:creationId xmlns:a16="http://schemas.microsoft.com/office/drawing/2014/main" id="{E49145BA-5CF2-0D90-CF35-6E17CFE5F8E2}"/>
              </a:ext>
            </a:extLst>
          </p:cNvPr>
          <p:cNvSpPr/>
          <p:nvPr/>
        </p:nvSpPr>
        <p:spPr>
          <a:xfrm>
            <a:off x="587375" y="4797243"/>
            <a:ext cx="2018393" cy="550386"/>
          </a:xfrm>
          <a:prstGeom prst="rect">
            <a:avLst/>
          </a:prstGeom>
          <a:noFill/>
          <a:ln w="38100" cap="flat" cmpd="sng" algn="ctr">
            <a:solidFill>
              <a:srgbClr val="C00000"/>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endParaRPr>
          </a:p>
        </p:txBody>
      </p:sp>
      <p:cxnSp>
        <p:nvCxnSpPr>
          <p:cNvPr id="78" name="直線矢印コネクタ 77">
            <a:extLst>
              <a:ext uri="{FF2B5EF4-FFF2-40B4-BE49-F238E27FC236}">
                <a16:creationId xmlns:a16="http://schemas.microsoft.com/office/drawing/2014/main" id="{602812FE-2FB7-DF99-4569-D3434492E0BA}"/>
              </a:ext>
            </a:extLst>
          </p:cNvPr>
          <p:cNvCxnSpPr>
            <a:cxnSpLocks/>
          </p:cNvCxnSpPr>
          <p:nvPr/>
        </p:nvCxnSpPr>
        <p:spPr>
          <a:xfrm>
            <a:off x="2615600" y="5161694"/>
            <a:ext cx="1900716" cy="0"/>
          </a:xfrm>
          <a:prstGeom prst="straightConnector1">
            <a:avLst/>
          </a:prstGeom>
          <a:noFill/>
          <a:ln w="38100" cap="flat" cmpd="sng" algn="ctr">
            <a:solidFill>
              <a:srgbClr val="C00000"/>
            </a:solidFill>
            <a:prstDash val="solid"/>
            <a:tailEnd type="triangle"/>
          </a:ln>
          <a:effectLst/>
        </p:spPr>
      </p:cxnSp>
      <p:sp>
        <p:nvSpPr>
          <p:cNvPr id="79" name="テキスト ボックス 78">
            <a:extLst>
              <a:ext uri="{FF2B5EF4-FFF2-40B4-BE49-F238E27FC236}">
                <a16:creationId xmlns:a16="http://schemas.microsoft.com/office/drawing/2014/main" id="{0DA0F30D-EE68-2D31-01AE-990D181A8459}"/>
              </a:ext>
            </a:extLst>
          </p:cNvPr>
          <p:cNvSpPr txBox="1"/>
          <p:nvPr/>
        </p:nvSpPr>
        <p:spPr>
          <a:xfrm>
            <a:off x="736107" y="6020900"/>
            <a:ext cx="10498712" cy="253916"/>
          </a:xfrm>
          <a:prstGeom prst="rect">
            <a:avLst/>
          </a:prstGeom>
          <a:noFill/>
        </p:spPr>
        <p:txBody>
          <a:bodyPr wrap="square">
            <a:spAutoFit/>
          </a:bodyPr>
          <a:lstStyle/>
          <a:p>
            <a:pPr algn="ctr" eaLnBrk="1" fontAlgn="auto" hangingPunct="1">
              <a:spcBef>
                <a:spcPts val="0"/>
              </a:spcBef>
              <a:spcAft>
                <a:spcPts val="0"/>
              </a:spcAft>
            </a:pPr>
            <a:r>
              <a:rPr lang="en-US" altLang="ja-JP" sz="1050" dirty="0">
                <a:solidFill>
                  <a:srgbClr val="545454"/>
                </a:solidFill>
                <a:latin typeface="メイリオ" panose="020B0604030504040204" pitchFamily="50" charset="-128"/>
                <a:ea typeface="メイリオ" panose="020B0604030504040204" pitchFamily="50" charset="-128"/>
              </a:rPr>
              <a:t>※</a:t>
            </a:r>
            <a:r>
              <a:rPr lang="ja-JP" altLang="en-US" sz="1050" dirty="0">
                <a:solidFill>
                  <a:srgbClr val="545454"/>
                </a:solidFill>
                <a:latin typeface="メイリオ" panose="020B0604030504040204" pitchFamily="50" charset="-128"/>
                <a:ea typeface="メイリオ" panose="020B0604030504040204" pitchFamily="50" charset="-128"/>
              </a:rPr>
              <a:t>制作内容により都度見積もりとなります。詳細は</a:t>
            </a:r>
            <a:r>
              <a:rPr lang="en-US" altLang="ja-JP" sz="1050" dirty="0">
                <a:solidFill>
                  <a:srgbClr val="545454"/>
                </a:solidFill>
                <a:latin typeface="メイリオ" panose="020B0604030504040204" pitchFamily="50" charset="-128"/>
                <a:ea typeface="メイリオ" panose="020B0604030504040204" pitchFamily="50" charset="-128"/>
                <a:hlinkClick r:id="rId4"/>
              </a:rPr>
              <a:t>Yahoo!</a:t>
            </a:r>
            <a:r>
              <a:rPr lang="ja-JP" altLang="en-US" sz="1050" dirty="0">
                <a:solidFill>
                  <a:srgbClr val="545454"/>
                </a:solidFill>
                <a:latin typeface="メイリオ" panose="020B0604030504040204" pitchFamily="50" charset="-128"/>
                <a:ea typeface="メイリオ" panose="020B0604030504040204" pitchFamily="50" charset="-128"/>
                <a:hlinkClick r:id="rId4"/>
              </a:rPr>
              <a:t>ニュース　タイアップのセールスシート（エージェンシーポータル）</a:t>
            </a:r>
            <a:r>
              <a:rPr lang="ja-JP" altLang="en-US" sz="1050" dirty="0">
                <a:solidFill>
                  <a:srgbClr val="545454"/>
                </a:solidFill>
                <a:latin typeface="メイリオ" panose="020B0604030504040204" pitchFamily="50" charset="-128"/>
                <a:ea typeface="メイリオ" panose="020B0604030504040204" pitchFamily="50" charset="-128"/>
              </a:rPr>
              <a:t>をご確認ください。</a:t>
            </a:r>
            <a:endParaRPr lang="ja-JP" altLang="en-US" sz="1050" dirty="0">
              <a:solidFill>
                <a:srgbClr val="545454"/>
              </a:solidFill>
              <a:latin typeface="Calibri" panose="020F0502020204030204"/>
              <a:ea typeface="メイリオ" panose="020B0604030504040204" pitchFamily="50" charset="-128"/>
            </a:endParaRPr>
          </a:p>
        </p:txBody>
      </p:sp>
      <p:pic>
        <p:nvPicPr>
          <p:cNvPr id="80" name="図 79">
            <a:extLst>
              <a:ext uri="{FF2B5EF4-FFF2-40B4-BE49-F238E27FC236}">
                <a16:creationId xmlns:a16="http://schemas.microsoft.com/office/drawing/2014/main" id="{8E7AD165-E465-82E5-E010-92672A7F30A0}"/>
              </a:ext>
            </a:extLst>
          </p:cNvPr>
          <p:cNvPicPr>
            <a:picLocks noChangeAspect="1"/>
          </p:cNvPicPr>
          <p:nvPr/>
        </p:nvPicPr>
        <p:blipFill rotWithShape="1">
          <a:blip r:embed="rId5"/>
          <a:srcRect t="-1" b="62724"/>
          <a:stretch/>
        </p:blipFill>
        <p:spPr>
          <a:xfrm>
            <a:off x="4565268" y="2221187"/>
            <a:ext cx="3346372" cy="1150373"/>
          </a:xfrm>
          <a:prstGeom prst="rect">
            <a:avLst/>
          </a:prstGeom>
        </p:spPr>
      </p:pic>
      <p:sp>
        <p:nvSpPr>
          <p:cNvPr id="81" name="正方形/長方形 80">
            <a:extLst>
              <a:ext uri="{FF2B5EF4-FFF2-40B4-BE49-F238E27FC236}">
                <a16:creationId xmlns:a16="http://schemas.microsoft.com/office/drawing/2014/main" id="{53879C7D-B633-E7B8-D25A-66AFCB72612C}"/>
              </a:ext>
            </a:extLst>
          </p:cNvPr>
          <p:cNvSpPr/>
          <p:nvPr/>
        </p:nvSpPr>
        <p:spPr>
          <a:xfrm>
            <a:off x="4842173" y="2894340"/>
            <a:ext cx="2812026" cy="324465"/>
          </a:xfrm>
          <a:prstGeom prst="rect">
            <a:avLst/>
          </a:prstGeom>
          <a:solidFill>
            <a:srgbClr val="FFFFFF"/>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endParaRPr>
          </a:p>
        </p:txBody>
      </p:sp>
      <p:sp>
        <p:nvSpPr>
          <p:cNvPr id="82" name="テキスト ボックス 81">
            <a:extLst>
              <a:ext uri="{FF2B5EF4-FFF2-40B4-BE49-F238E27FC236}">
                <a16:creationId xmlns:a16="http://schemas.microsoft.com/office/drawing/2014/main" id="{0DD43377-2127-9B5B-188D-D7F972F719DE}"/>
              </a:ext>
            </a:extLst>
          </p:cNvPr>
          <p:cNvSpPr txBox="1"/>
          <p:nvPr/>
        </p:nvSpPr>
        <p:spPr>
          <a:xfrm>
            <a:off x="4734017" y="2885424"/>
            <a:ext cx="3106993" cy="307777"/>
          </a:xfrm>
          <a:prstGeom prst="rect">
            <a:avLst/>
          </a:prstGeom>
          <a:noFill/>
        </p:spPr>
        <p:txBody>
          <a:bodyPr wrap="square">
            <a:spAutoFit/>
          </a:bodyPr>
          <a:lstStyle/>
          <a:p>
            <a:pPr eaLnBrk="1" fontAlgn="auto" hangingPunct="1">
              <a:spcBef>
                <a:spcPts val="0"/>
              </a:spcBef>
              <a:spcAft>
                <a:spcPts val="0"/>
              </a:spcAft>
              <a:defRPr/>
            </a:pPr>
            <a:r>
              <a:rPr lang="ja-JP" altLang="ja-JP" sz="700" b="1" dirty="0">
                <a:solidFill>
                  <a:srgbClr val="545454"/>
                </a:solidFill>
                <a:latin typeface="Calibri" panose="020F0502020204030204"/>
                <a:ea typeface="メイリオ" panose="020B0604030504040204" pitchFamily="50" charset="-128"/>
              </a:rPr>
              <a:t>どこでも給電できる車は</a:t>
            </a:r>
            <a:r>
              <a:rPr lang="ja-JP" altLang="en-US" sz="700" b="1" dirty="0">
                <a:solidFill>
                  <a:srgbClr val="545454"/>
                </a:solidFill>
                <a:latin typeface="Calibri" panose="020F0502020204030204"/>
                <a:ea typeface="メイリオ" panose="020B0604030504040204" pitchFamily="50" charset="-128"/>
              </a:rPr>
              <a:t>、</a:t>
            </a:r>
            <a:r>
              <a:rPr lang="ja-JP" altLang="ja-JP" sz="700" b="1" dirty="0">
                <a:solidFill>
                  <a:srgbClr val="545454"/>
                </a:solidFill>
                <a:latin typeface="Calibri" panose="020F0502020204030204"/>
                <a:ea typeface="メイリオ" panose="020B0604030504040204" pitchFamily="50" charset="-128"/>
              </a:rPr>
              <a:t>家族や自分を救うカギ</a:t>
            </a:r>
            <a:r>
              <a:rPr lang="ja-JP" altLang="en-US" sz="700" b="1" dirty="0">
                <a:solidFill>
                  <a:srgbClr val="545454"/>
                </a:solidFill>
                <a:latin typeface="Calibri" panose="020F0502020204030204"/>
                <a:ea typeface="メイリオ" panose="020B0604030504040204" pitchFamily="50" charset="-128"/>
              </a:rPr>
              <a:t>に？災害時の停電、　もしもの時に備えること</a:t>
            </a:r>
          </a:p>
        </p:txBody>
      </p:sp>
      <p:pic>
        <p:nvPicPr>
          <p:cNvPr id="83" name="図 82">
            <a:extLst>
              <a:ext uri="{FF2B5EF4-FFF2-40B4-BE49-F238E27FC236}">
                <a16:creationId xmlns:a16="http://schemas.microsoft.com/office/drawing/2014/main" id="{199E9550-0C05-F36D-BBA7-F2751D2CB602}"/>
              </a:ext>
            </a:extLst>
          </p:cNvPr>
          <p:cNvPicPr>
            <a:picLocks noChangeAspect="1"/>
          </p:cNvPicPr>
          <p:nvPr/>
        </p:nvPicPr>
        <p:blipFill rotWithShape="1">
          <a:blip r:embed="rId3"/>
          <a:srcRect t="13378" b="398"/>
          <a:stretch/>
        </p:blipFill>
        <p:spPr>
          <a:xfrm>
            <a:off x="4864858" y="3450218"/>
            <a:ext cx="2769674" cy="1598510"/>
          </a:xfrm>
          <a:prstGeom prst="rect">
            <a:avLst/>
          </a:prstGeom>
        </p:spPr>
      </p:pic>
      <p:sp>
        <p:nvSpPr>
          <p:cNvPr id="84" name="テキスト ボックス 83">
            <a:extLst>
              <a:ext uri="{FF2B5EF4-FFF2-40B4-BE49-F238E27FC236}">
                <a16:creationId xmlns:a16="http://schemas.microsoft.com/office/drawing/2014/main" id="{4C54357B-A42D-6EC3-7468-CDE3C900D54B}"/>
              </a:ext>
            </a:extLst>
          </p:cNvPr>
          <p:cNvSpPr txBox="1"/>
          <p:nvPr/>
        </p:nvSpPr>
        <p:spPr>
          <a:xfrm>
            <a:off x="4734017" y="5156676"/>
            <a:ext cx="3106993" cy="415498"/>
          </a:xfrm>
          <a:prstGeom prst="rect">
            <a:avLst/>
          </a:prstGeom>
          <a:noFill/>
        </p:spPr>
        <p:txBody>
          <a:bodyPr wrap="square">
            <a:spAutoFit/>
          </a:bodyPr>
          <a:lstStyle/>
          <a:p>
            <a:pPr eaLnBrk="1" fontAlgn="auto" hangingPunct="1">
              <a:spcBef>
                <a:spcPts val="0"/>
              </a:spcBef>
              <a:spcAft>
                <a:spcPts val="0"/>
              </a:spcAft>
              <a:defRPr/>
            </a:pPr>
            <a:r>
              <a:rPr lang="en-US" altLang="ja-JP" sz="700" dirty="0">
                <a:solidFill>
                  <a:srgbClr val="545454"/>
                </a:solidFill>
                <a:latin typeface="Calibri" panose="020F0502020204030204"/>
                <a:ea typeface="メイリオ" panose="020B0604030504040204" pitchFamily="50" charset="-128"/>
              </a:rPr>
              <a:t>×××××××××××××××××××××××××××××××××××××××</a:t>
            </a:r>
          </a:p>
          <a:p>
            <a:pPr eaLnBrk="1" fontAlgn="auto" hangingPunct="1">
              <a:spcBef>
                <a:spcPts val="0"/>
              </a:spcBef>
              <a:spcAft>
                <a:spcPts val="0"/>
              </a:spcAft>
              <a:defRPr/>
            </a:pPr>
            <a:r>
              <a:rPr lang="en-US" altLang="ja-JP" sz="700" dirty="0">
                <a:solidFill>
                  <a:srgbClr val="545454"/>
                </a:solidFill>
                <a:latin typeface="Calibri" panose="020F0502020204030204"/>
                <a:ea typeface="メイリオ" panose="020B0604030504040204" pitchFamily="50" charset="-128"/>
              </a:rPr>
              <a:t>×××××××××××××××××××××××××××××××××××××××</a:t>
            </a:r>
            <a:endParaRPr lang="ja-JP" altLang="en-US" sz="700" dirty="0">
              <a:solidFill>
                <a:srgbClr val="545454"/>
              </a:solidFill>
              <a:latin typeface="Calibri" panose="020F0502020204030204"/>
              <a:ea typeface="メイリオ" panose="020B0604030504040204" pitchFamily="50" charset="-128"/>
            </a:endParaRPr>
          </a:p>
          <a:p>
            <a:pPr eaLnBrk="1" fontAlgn="auto" hangingPunct="1">
              <a:spcBef>
                <a:spcPts val="0"/>
              </a:spcBef>
              <a:spcAft>
                <a:spcPts val="0"/>
              </a:spcAft>
              <a:defRPr/>
            </a:pPr>
            <a:r>
              <a:rPr lang="en-US" altLang="ja-JP" sz="700" dirty="0">
                <a:solidFill>
                  <a:srgbClr val="545454"/>
                </a:solidFill>
                <a:latin typeface="Calibri" panose="020F0502020204030204"/>
                <a:ea typeface="メイリオ" panose="020B0604030504040204" pitchFamily="50" charset="-128"/>
              </a:rPr>
              <a:t>×××××××××××××××××××××××××××××××××××××××</a:t>
            </a:r>
            <a:endParaRPr lang="ja-JP" altLang="en-US" sz="700" dirty="0">
              <a:solidFill>
                <a:srgbClr val="545454"/>
              </a:solidFill>
              <a:latin typeface="Calibri" panose="020F0502020204030204"/>
              <a:ea typeface="メイリオ" panose="020B0604030504040204" pitchFamily="50" charset="-128"/>
            </a:endParaRPr>
          </a:p>
        </p:txBody>
      </p:sp>
      <p:sp>
        <p:nvSpPr>
          <p:cNvPr id="85" name="正方形/長方形 84">
            <a:extLst>
              <a:ext uri="{FF2B5EF4-FFF2-40B4-BE49-F238E27FC236}">
                <a16:creationId xmlns:a16="http://schemas.microsoft.com/office/drawing/2014/main" id="{1C4E782A-9847-71B6-F67F-B1BC336CF169}"/>
              </a:ext>
            </a:extLst>
          </p:cNvPr>
          <p:cNvSpPr/>
          <p:nvPr/>
        </p:nvSpPr>
        <p:spPr>
          <a:xfrm>
            <a:off x="4812675" y="2894340"/>
            <a:ext cx="2812026" cy="324465"/>
          </a:xfrm>
          <a:prstGeom prst="rect">
            <a:avLst/>
          </a:prstGeom>
          <a:solidFill>
            <a:srgbClr val="FFFFFF"/>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endParaRPr>
          </a:p>
        </p:txBody>
      </p:sp>
      <p:sp>
        <p:nvSpPr>
          <p:cNvPr id="86" name="テキスト ボックス 85">
            <a:extLst>
              <a:ext uri="{FF2B5EF4-FFF2-40B4-BE49-F238E27FC236}">
                <a16:creationId xmlns:a16="http://schemas.microsoft.com/office/drawing/2014/main" id="{A9ECDC90-3EC6-DB34-19F0-6977672A19F9}"/>
              </a:ext>
            </a:extLst>
          </p:cNvPr>
          <p:cNvSpPr txBox="1"/>
          <p:nvPr/>
        </p:nvSpPr>
        <p:spPr>
          <a:xfrm>
            <a:off x="4724184" y="2850588"/>
            <a:ext cx="3106993" cy="307777"/>
          </a:xfrm>
          <a:prstGeom prst="rect">
            <a:avLst/>
          </a:prstGeom>
          <a:noFill/>
        </p:spPr>
        <p:txBody>
          <a:bodyPr wrap="square">
            <a:spAutoFit/>
          </a:bodyPr>
          <a:lstStyle/>
          <a:p>
            <a:pPr eaLnBrk="1" fontAlgn="auto" hangingPunct="1">
              <a:spcBef>
                <a:spcPts val="0"/>
              </a:spcBef>
              <a:spcAft>
                <a:spcPts val="0"/>
              </a:spcAft>
              <a:defRPr/>
            </a:pPr>
            <a:r>
              <a:rPr lang="ja-JP" altLang="ja-JP" sz="700" b="1" dirty="0">
                <a:solidFill>
                  <a:srgbClr val="545454"/>
                </a:solidFill>
                <a:latin typeface="Calibri" panose="020F0502020204030204"/>
                <a:ea typeface="メイリオ" panose="020B0604030504040204" pitchFamily="50" charset="-128"/>
              </a:rPr>
              <a:t>どこでも給電できる車は</a:t>
            </a:r>
            <a:r>
              <a:rPr lang="ja-JP" altLang="en-US" sz="700" b="1" dirty="0">
                <a:solidFill>
                  <a:srgbClr val="545454"/>
                </a:solidFill>
                <a:latin typeface="Calibri" panose="020F0502020204030204"/>
                <a:ea typeface="メイリオ" panose="020B0604030504040204" pitchFamily="50" charset="-128"/>
              </a:rPr>
              <a:t>、</a:t>
            </a:r>
            <a:r>
              <a:rPr lang="ja-JP" altLang="ja-JP" sz="700" b="1" dirty="0">
                <a:solidFill>
                  <a:srgbClr val="545454"/>
                </a:solidFill>
                <a:latin typeface="Calibri" panose="020F0502020204030204"/>
                <a:ea typeface="メイリオ" panose="020B0604030504040204" pitchFamily="50" charset="-128"/>
              </a:rPr>
              <a:t>家族や自分を救うカギ</a:t>
            </a:r>
            <a:r>
              <a:rPr lang="ja-JP" altLang="en-US" sz="700" b="1" dirty="0">
                <a:solidFill>
                  <a:srgbClr val="545454"/>
                </a:solidFill>
                <a:latin typeface="Calibri" panose="020F0502020204030204"/>
                <a:ea typeface="メイリオ" panose="020B0604030504040204" pitchFamily="50" charset="-128"/>
              </a:rPr>
              <a:t>に？災害時の停電、　もしもの時に備えること</a:t>
            </a:r>
          </a:p>
        </p:txBody>
      </p:sp>
      <p:sp>
        <p:nvSpPr>
          <p:cNvPr id="87" name="テキスト プレースホルダー 1">
            <a:extLst>
              <a:ext uri="{FF2B5EF4-FFF2-40B4-BE49-F238E27FC236}">
                <a16:creationId xmlns:a16="http://schemas.microsoft.com/office/drawing/2014/main" id="{98BC25DB-A572-C2B8-D286-6BA7A84AD3C6}"/>
              </a:ext>
            </a:extLst>
          </p:cNvPr>
          <p:cNvSpPr txBox="1">
            <a:spLocks/>
          </p:cNvSpPr>
          <p:nvPr/>
        </p:nvSpPr>
        <p:spPr>
          <a:xfrm>
            <a:off x="8486426" y="2385283"/>
            <a:ext cx="2967293" cy="614125"/>
          </a:xfrm>
          <a:prstGeom prst="rect">
            <a:avLst/>
          </a:prstGeom>
        </p:spPr>
        <p:txBody>
          <a:bodyPr wrap="none" lIns="0" tIns="0" rIns="0" bIns="0" anchor="t">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r>
              <a:rPr kumimoji="1" lang="en-US" altLang="ja-JP" sz="1050" b="1" i="0" u="none" strike="noStrike" kern="1200" cap="none" spc="0" normalizeH="0" baseline="0" noProof="0" dirty="0">
                <a:ln>
                  <a:noFill/>
                </a:ln>
                <a:solidFill>
                  <a:srgbClr val="F5F5F5"/>
                </a:solidFill>
                <a:effectLst/>
                <a:uLnTx/>
                <a:uFillTx/>
                <a:latin typeface="Meiryo" panose="020B0604030504040204" pitchFamily="34" charset="-128"/>
                <a:ea typeface="Meiryo" panose="020B0604030504040204" pitchFamily="34" charset="-128"/>
                <a:cs typeface="+mn-cs"/>
              </a:rPr>
              <a:t>Yahoo!</a:t>
            </a:r>
            <a:r>
              <a:rPr kumimoji="1" lang="ja-JP" altLang="en-US" sz="1050" b="1" i="0" u="none" strike="noStrike" kern="1200" cap="none" spc="0" normalizeH="0" baseline="0" noProof="0" dirty="0">
                <a:ln>
                  <a:noFill/>
                </a:ln>
                <a:solidFill>
                  <a:srgbClr val="F5F5F5"/>
                </a:solidFill>
                <a:effectLst/>
                <a:uLnTx/>
                <a:uFillTx/>
                <a:latin typeface="Meiryo" panose="020B0604030504040204" pitchFamily="34" charset="-128"/>
                <a:ea typeface="Meiryo" panose="020B0604030504040204" pitchFamily="34" charset="-128"/>
                <a:cs typeface="+mn-cs"/>
              </a:rPr>
              <a:t>ニュースロゴ配下</a:t>
            </a:r>
            <a:r>
              <a:rPr kumimoji="1" lang="ja-JP" altLang="en-US" sz="1050" b="0" i="0" u="none" strike="noStrike" kern="1200" cap="none" spc="0" normalizeH="0" baseline="0" noProof="0" dirty="0">
                <a:ln>
                  <a:noFill/>
                </a:ln>
                <a:solidFill>
                  <a:srgbClr val="F5F5F5"/>
                </a:solidFill>
                <a:effectLst/>
                <a:uLnTx/>
                <a:uFillTx/>
                <a:latin typeface="Meiryo" panose="020B0604030504040204" pitchFamily="34" charset="-128"/>
                <a:ea typeface="Meiryo" panose="020B0604030504040204" pitchFamily="34" charset="-128"/>
                <a:cs typeface="+mn-cs"/>
              </a:rPr>
              <a:t>における、</a:t>
            </a:r>
            <a:r>
              <a:rPr kumimoji="1" lang="ja-JP" altLang="en-US" sz="1050" b="1" i="0" u="none" strike="noStrike" kern="1200" cap="none" spc="0" normalizeH="0" baseline="0" noProof="0" dirty="0">
                <a:ln>
                  <a:noFill/>
                </a:ln>
                <a:solidFill>
                  <a:srgbClr val="F5F5F5"/>
                </a:solidFill>
                <a:effectLst/>
                <a:uLnTx/>
                <a:uFillTx/>
                <a:latin typeface="Meiryo" panose="020B0604030504040204" pitchFamily="34" charset="-128"/>
                <a:ea typeface="Meiryo" panose="020B0604030504040204" pitchFamily="34" charset="-128"/>
                <a:cs typeface="+mn-cs"/>
              </a:rPr>
              <a:t>ネイティブ</a:t>
            </a:r>
            <a:endParaRPr kumimoji="1" lang="en-US" altLang="ja-JP" sz="1050" b="1" i="0" u="none" strike="noStrike" kern="1200" cap="none" spc="0" normalizeH="0" baseline="0" noProof="0" dirty="0">
              <a:ln>
                <a:noFill/>
              </a:ln>
              <a:solidFill>
                <a:srgbClr val="F5F5F5"/>
              </a:solidFill>
              <a:effectLst/>
              <a:uLnTx/>
              <a:uFillTx/>
              <a:latin typeface="Meiryo" panose="020B0604030504040204" pitchFamily="34" charset="-128"/>
              <a:ea typeface="Meiryo" panose="020B0604030504040204" pitchFamily="34" charset="-128"/>
              <a:cs typeface="+mn-cs"/>
            </a:endParaRPr>
          </a:p>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r>
              <a:rPr kumimoji="1" lang="ja-JP" altLang="en-US" sz="1050" b="1" i="0" u="none" strike="noStrike" kern="1200" cap="none" spc="0" normalizeH="0" baseline="0" noProof="0" dirty="0">
                <a:ln>
                  <a:noFill/>
                </a:ln>
                <a:solidFill>
                  <a:srgbClr val="F5F5F5"/>
                </a:solidFill>
                <a:effectLst/>
                <a:uLnTx/>
                <a:uFillTx/>
                <a:latin typeface="Meiryo" panose="020B0604030504040204" pitchFamily="34" charset="-128"/>
                <a:ea typeface="Meiryo" panose="020B0604030504040204" pitchFamily="34" charset="-128"/>
                <a:cs typeface="+mn-cs"/>
              </a:rPr>
              <a:t>な記事体裁</a:t>
            </a:r>
            <a:endParaRPr kumimoji="1" lang="en-US" altLang="ja-JP" sz="1050" b="1" i="0" u="none" strike="noStrike" kern="1200" cap="none" spc="0" normalizeH="0" baseline="0" noProof="0" dirty="0">
              <a:ln>
                <a:noFill/>
              </a:ln>
              <a:solidFill>
                <a:srgbClr val="F5F5F5"/>
              </a:solidFill>
              <a:effectLst/>
              <a:uLnTx/>
              <a:uFillTx/>
              <a:latin typeface="Meiryo" panose="020B0604030504040204" pitchFamily="34" charset="-128"/>
              <a:ea typeface="Meiryo" panose="020B0604030504040204" pitchFamily="34" charset="-128"/>
              <a:cs typeface="+mn-cs"/>
            </a:endParaRPr>
          </a:p>
        </p:txBody>
      </p:sp>
      <p:sp>
        <p:nvSpPr>
          <p:cNvPr id="88" name="左大かっこ 87">
            <a:extLst>
              <a:ext uri="{FF2B5EF4-FFF2-40B4-BE49-F238E27FC236}">
                <a16:creationId xmlns:a16="http://schemas.microsoft.com/office/drawing/2014/main" id="{A11A11AE-85B4-9BCE-6986-DA97981E2BFD}"/>
              </a:ext>
            </a:extLst>
          </p:cNvPr>
          <p:cNvSpPr/>
          <p:nvPr/>
        </p:nvSpPr>
        <p:spPr>
          <a:xfrm flipH="1">
            <a:off x="8091163" y="2190470"/>
            <a:ext cx="45719" cy="878603"/>
          </a:xfrm>
          <a:prstGeom prst="leftBracket">
            <a:avLst/>
          </a:prstGeom>
          <a:noFill/>
          <a:ln w="9525" cap="flat" cmpd="sng" algn="ctr">
            <a:solidFill>
              <a:srgbClr val="545454"/>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rgbClr val="000000"/>
              </a:solidFill>
              <a:effectLst/>
              <a:uLnTx/>
              <a:uFillTx/>
              <a:latin typeface="Calibri" panose="020F0502020204030204"/>
              <a:ea typeface="メイリオ" panose="020B0604030504040204" pitchFamily="50" charset="-128"/>
              <a:cs typeface="+mn-cs"/>
            </a:endParaRPr>
          </a:p>
        </p:txBody>
      </p:sp>
      <p:sp>
        <p:nvSpPr>
          <p:cNvPr id="89" name="テキスト ボックス 88">
            <a:extLst>
              <a:ext uri="{FF2B5EF4-FFF2-40B4-BE49-F238E27FC236}">
                <a16:creationId xmlns:a16="http://schemas.microsoft.com/office/drawing/2014/main" id="{062E4FA2-752C-1AB1-86CA-3388BC3E97A2}"/>
              </a:ext>
            </a:extLst>
          </p:cNvPr>
          <p:cNvSpPr txBox="1"/>
          <p:nvPr/>
        </p:nvSpPr>
        <p:spPr>
          <a:xfrm>
            <a:off x="4768149" y="3089070"/>
            <a:ext cx="1796281" cy="169277"/>
          </a:xfrm>
          <a:prstGeom prst="rect">
            <a:avLst/>
          </a:prstGeom>
          <a:noFill/>
        </p:spPr>
        <p:txBody>
          <a:bodyPr wrap="square">
            <a:spAutoFit/>
          </a:bodyPr>
          <a:lstStyle/>
          <a:p>
            <a:pPr eaLnBrk="1" fontAlgn="auto" hangingPunct="1">
              <a:spcBef>
                <a:spcPts val="0"/>
              </a:spcBef>
              <a:spcAft>
                <a:spcPts val="0"/>
              </a:spcAft>
              <a:defRPr/>
            </a:pPr>
            <a:r>
              <a:rPr lang="ja-JP" altLang="en-US" sz="500" dirty="0">
                <a:solidFill>
                  <a:srgbClr val="F5F5F5">
                    <a:lumMod val="50000"/>
                  </a:srgbClr>
                </a:solidFill>
                <a:latin typeface="Calibri" panose="020F0502020204030204"/>
                <a:ea typeface="メイリオ" panose="020B0604030504040204" pitchFamily="50" charset="-128"/>
              </a:rPr>
              <a:t>提供；○○自動車</a:t>
            </a:r>
          </a:p>
        </p:txBody>
      </p:sp>
      <p:sp>
        <p:nvSpPr>
          <p:cNvPr id="90" name="テキスト プレースホルダー 1">
            <a:extLst>
              <a:ext uri="{FF2B5EF4-FFF2-40B4-BE49-F238E27FC236}">
                <a16:creationId xmlns:a16="http://schemas.microsoft.com/office/drawing/2014/main" id="{B8ACA0F6-9F93-2B14-5DCF-54E1C62ACCF0}"/>
              </a:ext>
            </a:extLst>
          </p:cNvPr>
          <p:cNvSpPr txBox="1">
            <a:spLocks/>
          </p:cNvSpPr>
          <p:nvPr/>
        </p:nvSpPr>
        <p:spPr>
          <a:xfrm>
            <a:off x="8499363" y="3206953"/>
            <a:ext cx="3368341" cy="161583"/>
          </a:xfrm>
          <a:prstGeom prst="rect">
            <a:avLst/>
          </a:prstGeom>
        </p:spPr>
        <p:txBody>
          <a:bodyPr wrap="square" lIns="0" tIns="0" rIns="0" bIns="0" anchor="t">
            <a:sp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r>
              <a:rPr kumimoji="1" lang="en-US" altLang="ja-JP" sz="1050" b="1" i="0" u="none" strike="noStrike" kern="1200" cap="none" spc="0" normalizeH="0" baseline="0" noProof="0" dirty="0">
                <a:ln>
                  <a:noFill/>
                </a:ln>
                <a:solidFill>
                  <a:srgbClr val="F5F5F5"/>
                </a:solidFill>
                <a:effectLst/>
                <a:uLnTx/>
                <a:uFillTx/>
                <a:latin typeface="Meiryo" panose="020B0604030504040204" pitchFamily="34" charset="-128"/>
                <a:ea typeface="Meiryo" panose="020B0604030504040204" pitchFamily="34" charset="-128"/>
                <a:cs typeface="+mn-cs"/>
              </a:rPr>
              <a:t>Yahoo!</a:t>
            </a:r>
            <a:r>
              <a:rPr kumimoji="1" lang="ja-JP" altLang="en-US" sz="1050" b="1" i="0" u="none" strike="noStrike" kern="1200" cap="none" spc="0" normalizeH="0" baseline="0" noProof="0" dirty="0">
                <a:ln>
                  <a:noFill/>
                </a:ln>
                <a:solidFill>
                  <a:srgbClr val="F5F5F5"/>
                </a:solidFill>
                <a:effectLst/>
                <a:uLnTx/>
                <a:uFillTx/>
                <a:latin typeface="Meiryo" panose="020B0604030504040204" pitchFamily="34" charset="-128"/>
                <a:ea typeface="Meiryo" panose="020B0604030504040204" pitchFamily="34" charset="-128"/>
                <a:cs typeface="+mn-cs"/>
              </a:rPr>
              <a:t>ニュースユーザーを熟知した編集者が制作</a:t>
            </a:r>
            <a:endParaRPr kumimoji="1" lang="en-US" altLang="ja-JP" sz="1050" b="1" i="0" u="none" strike="noStrike" kern="1200" cap="none" spc="0" normalizeH="0" baseline="0" noProof="0" dirty="0">
              <a:ln>
                <a:noFill/>
              </a:ln>
              <a:solidFill>
                <a:srgbClr val="F5F5F5"/>
              </a:solidFill>
              <a:effectLst/>
              <a:uLnTx/>
              <a:uFillTx/>
              <a:latin typeface="Meiryo" panose="020B0604030504040204" pitchFamily="34" charset="-128"/>
              <a:ea typeface="Meiryo" panose="020B0604030504040204" pitchFamily="34" charset="-128"/>
              <a:cs typeface="+mn-cs"/>
            </a:endParaRPr>
          </a:p>
        </p:txBody>
      </p:sp>
      <p:sp>
        <p:nvSpPr>
          <p:cNvPr id="91" name="左大かっこ 90">
            <a:extLst>
              <a:ext uri="{FF2B5EF4-FFF2-40B4-BE49-F238E27FC236}">
                <a16:creationId xmlns:a16="http://schemas.microsoft.com/office/drawing/2014/main" id="{0A450F09-16BA-F117-4A7D-19EB45AD4810}"/>
              </a:ext>
            </a:extLst>
          </p:cNvPr>
          <p:cNvSpPr/>
          <p:nvPr/>
        </p:nvSpPr>
        <p:spPr>
          <a:xfrm flipH="1">
            <a:off x="8091162" y="3191956"/>
            <a:ext cx="56615" cy="2150054"/>
          </a:xfrm>
          <a:prstGeom prst="leftBracket">
            <a:avLst/>
          </a:prstGeom>
          <a:noFill/>
          <a:ln w="9525" cap="flat" cmpd="sng" algn="ctr">
            <a:solidFill>
              <a:srgbClr val="545454"/>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rgbClr val="000000"/>
              </a:solidFill>
              <a:effectLst/>
              <a:uLnTx/>
              <a:uFillTx/>
              <a:latin typeface="Calibri" panose="020F0502020204030204"/>
              <a:ea typeface="メイリオ" panose="020B0604030504040204" pitchFamily="50" charset="-128"/>
              <a:cs typeface="+mn-cs"/>
            </a:endParaRPr>
          </a:p>
        </p:txBody>
      </p:sp>
      <p:sp>
        <p:nvSpPr>
          <p:cNvPr id="92" name="正方形/長方形 91">
            <a:extLst>
              <a:ext uri="{FF2B5EF4-FFF2-40B4-BE49-F238E27FC236}">
                <a16:creationId xmlns:a16="http://schemas.microsoft.com/office/drawing/2014/main" id="{E5FBB68C-C7FE-9753-A543-10E9D1619EBA}"/>
              </a:ext>
            </a:extLst>
          </p:cNvPr>
          <p:cNvSpPr/>
          <p:nvPr/>
        </p:nvSpPr>
        <p:spPr>
          <a:xfrm>
            <a:off x="4526417" y="2138379"/>
            <a:ext cx="3441290" cy="3726426"/>
          </a:xfrm>
          <a:prstGeom prst="rect">
            <a:avLst/>
          </a:prstGeom>
          <a:noFill/>
          <a:ln w="19050" cap="flat" cmpd="sng" algn="ctr">
            <a:solidFill>
              <a:srgbClr val="545454"/>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endParaRPr>
          </a:p>
        </p:txBody>
      </p:sp>
      <p:graphicFrame>
        <p:nvGraphicFramePr>
          <p:cNvPr id="93" name="表 29">
            <a:extLst>
              <a:ext uri="{FF2B5EF4-FFF2-40B4-BE49-F238E27FC236}">
                <a16:creationId xmlns:a16="http://schemas.microsoft.com/office/drawing/2014/main" id="{9C027ADF-D2E7-600C-D957-F4DE796DEF6C}"/>
              </a:ext>
            </a:extLst>
          </p:cNvPr>
          <p:cNvGraphicFramePr>
            <a:graphicFrameLocks noGrp="1"/>
          </p:cNvGraphicFramePr>
          <p:nvPr/>
        </p:nvGraphicFramePr>
        <p:xfrm>
          <a:off x="8678565" y="4501451"/>
          <a:ext cx="2917824" cy="1483360"/>
        </p:xfrm>
        <a:graphic>
          <a:graphicData uri="http://schemas.openxmlformats.org/drawingml/2006/table">
            <a:tbl>
              <a:tblPr firstRow="1" bandRow="1"/>
              <a:tblGrid>
                <a:gridCol w="819058">
                  <a:extLst>
                    <a:ext uri="{9D8B030D-6E8A-4147-A177-3AD203B41FA5}">
                      <a16:colId xmlns:a16="http://schemas.microsoft.com/office/drawing/2014/main" val="473692487"/>
                    </a:ext>
                  </a:extLst>
                </a:gridCol>
                <a:gridCol w="2098766">
                  <a:extLst>
                    <a:ext uri="{9D8B030D-6E8A-4147-A177-3AD203B41FA5}">
                      <a16:colId xmlns:a16="http://schemas.microsoft.com/office/drawing/2014/main" val="801561578"/>
                    </a:ext>
                  </a:extLst>
                </a:gridCol>
              </a:tblGrid>
              <a:tr h="741680">
                <a:tc>
                  <a:txBody>
                    <a:bodyPr/>
                    <a:lstStyle>
                      <a:lvl1pPr marL="0" algn="l" defTabSz="914400" rtl="0" eaLnBrk="1" latinLnBrk="0" hangingPunct="1">
                        <a:defRPr kumimoji="1" sz="1800" b="1" kern="1200">
                          <a:solidFill>
                            <a:schemeClr val="lt1"/>
                          </a:solidFill>
                          <a:latin typeface="Calibri" panose="020F0502020204030204"/>
                        </a:defRPr>
                      </a:lvl1pPr>
                      <a:lvl2pPr marL="457200" algn="l" defTabSz="914400" rtl="0" eaLnBrk="1" latinLnBrk="0" hangingPunct="1">
                        <a:defRPr kumimoji="1" sz="1800" b="1" kern="1200">
                          <a:solidFill>
                            <a:schemeClr val="lt1"/>
                          </a:solidFill>
                          <a:latin typeface="Calibri" panose="020F0502020204030204"/>
                        </a:defRPr>
                      </a:lvl2pPr>
                      <a:lvl3pPr marL="914400" algn="l" defTabSz="914400" rtl="0" eaLnBrk="1" latinLnBrk="0" hangingPunct="1">
                        <a:defRPr kumimoji="1" sz="1800" b="1" kern="1200">
                          <a:solidFill>
                            <a:schemeClr val="lt1"/>
                          </a:solidFill>
                          <a:latin typeface="Calibri" panose="020F0502020204030204"/>
                        </a:defRPr>
                      </a:lvl3pPr>
                      <a:lvl4pPr marL="1371600" algn="l" defTabSz="914400" rtl="0" eaLnBrk="1" latinLnBrk="0" hangingPunct="1">
                        <a:defRPr kumimoji="1" sz="1800" b="1" kern="1200">
                          <a:solidFill>
                            <a:schemeClr val="lt1"/>
                          </a:solidFill>
                          <a:latin typeface="Calibri" panose="020F0502020204030204"/>
                        </a:defRPr>
                      </a:lvl4pPr>
                      <a:lvl5pPr marL="1828800" algn="l" defTabSz="914400" rtl="0" eaLnBrk="1" latinLnBrk="0" hangingPunct="1">
                        <a:defRPr kumimoji="1" sz="1800" b="1" kern="1200">
                          <a:solidFill>
                            <a:schemeClr val="lt1"/>
                          </a:solidFill>
                          <a:latin typeface="Calibri" panose="020F0502020204030204"/>
                        </a:defRPr>
                      </a:lvl5pPr>
                      <a:lvl6pPr marL="2286000" algn="l" defTabSz="914400" rtl="0" eaLnBrk="1" latinLnBrk="0" hangingPunct="1">
                        <a:defRPr kumimoji="1" sz="1800" b="1" kern="1200">
                          <a:solidFill>
                            <a:schemeClr val="lt1"/>
                          </a:solidFill>
                          <a:latin typeface="Calibri" panose="020F0502020204030204"/>
                        </a:defRPr>
                      </a:lvl6pPr>
                      <a:lvl7pPr marL="2743200" algn="l" defTabSz="914400" rtl="0" eaLnBrk="1" latinLnBrk="0" hangingPunct="1">
                        <a:defRPr kumimoji="1" sz="1800" b="1" kern="1200">
                          <a:solidFill>
                            <a:schemeClr val="lt1"/>
                          </a:solidFill>
                          <a:latin typeface="Calibri" panose="020F0502020204030204"/>
                        </a:defRPr>
                      </a:lvl7pPr>
                      <a:lvl8pPr marL="3200400" algn="l" defTabSz="914400" rtl="0" eaLnBrk="1" latinLnBrk="0" hangingPunct="1">
                        <a:defRPr kumimoji="1" sz="1800" b="1" kern="1200">
                          <a:solidFill>
                            <a:schemeClr val="lt1"/>
                          </a:solidFill>
                          <a:latin typeface="Calibri" panose="020F0502020204030204"/>
                        </a:defRPr>
                      </a:lvl8pPr>
                      <a:lvl9pPr marL="3657600" algn="l" defTabSz="914400" rtl="0" eaLnBrk="1" latinLnBrk="0" hangingPunct="1">
                        <a:defRPr kumimoji="1" sz="1800" b="1" kern="1200">
                          <a:solidFill>
                            <a:schemeClr val="lt1"/>
                          </a:solidFill>
                          <a:latin typeface="Calibri" panose="020F0502020204030204"/>
                        </a:defRPr>
                      </a:lvl9pPr>
                    </a:lstStyle>
                    <a:p>
                      <a:r>
                        <a:rPr kumimoji="1" lang="ja-JP" altLang="en-US" sz="1000" b="1" dirty="0">
                          <a:solidFill>
                            <a:schemeClr val="tx2"/>
                          </a:solidFill>
                        </a:rPr>
                        <a:t>掲載ページ</a:t>
                      </a: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5F5F5">
                        <a:lumMod val="90000"/>
                      </a:srgbClr>
                    </a:solidFill>
                  </a:tcPr>
                </a:tc>
                <a:tc>
                  <a:txBody>
                    <a:bodyPr/>
                    <a:lstStyle>
                      <a:lvl1pPr marL="0" algn="l" defTabSz="914400" rtl="0" eaLnBrk="1" latinLnBrk="0" hangingPunct="1">
                        <a:defRPr kumimoji="1" sz="1800" b="1" kern="1200">
                          <a:solidFill>
                            <a:schemeClr val="lt1"/>
                          </a:solidFill>
                          <a:latin typeface="Calibri" panose="020F0502020204030204"/>
                        </a:defRPr>
                      </a:lvl1pPr>
                      <a:lvl2pPr marL="457200" algn="l" defTabSz="914400" rtl="0" eaLnBrk="1" latinLnBrk="0" hangingPunct="1">
                        <a:defRPr kumimoji="1" sz="1800" b="1" kern="1200">
                          <a:solidFill>
                            <a:schemeClr val="lt1"/>
                          </a:solidFill>
                          <a:latin typeface="Calibri" panose="020F0502020204030204"/>
                        </a:defRPr>
                      </a:lvl2pPr>
                      <a:lvl3pPr marL="914400" algn="l" defTabSz="914400" rtl="0" eaLnBrk="1" latinLnBrk="0" hangingPunct="1">
                        <a:defRPr kumimoji="1" sz="1800" b="1" kern="1200">
                          <a:solidFill>
                            <a:schemeClr val="lt1"/>
                          </a:solidFill>
                          <a:latin typeface="Calibri" panose="020F0502020204030204"/>
                        </a:defRPr>
                      </a:lvl3pPr>
                      <a:lvl4pPr marL="1371600" algn="l" defTabSz="914400" rtl="0" eaLnBrk="1" latinLnBrk="0" hangingPunct="1">
                        <a:defRPr kumimoji="1" sz="1800" b="1" kern="1200">
                          <a:solidFill>
                            <a:schemeClr val="lt1"/>
                          </a:solidFill>
                          <a:latin typeface="Calibri" panose="020F0502020204030204"/>
                        </a:defRPr>
                      </a:lvl4pPr>
                      <a:lvl5pPr marL="1828800" algn="l" defTabSz="914400" rtl="0" eaLnBrk="1" latinLnBrk="0" hangingPunct="1">
                        <a:defRPr kumimoji="1" sz="1800" b="1" kern="1200">
                          <a:solidFill>
                            <a:schemeClr val="lt1"/>
                          </a:solidFill>
                          <a:latin typeface="Calibri" panose="020F0502020204030204"/>
                        </a:defRPr>
                      </a:lvl5pPr>
                      <a:lvl6pPr marL="2286000" algn="l" defTabSz="914400" rtl="0" eaLnBrk="1" latinLnBrk="0" hangingPunct="1">
                        <a:defRPr kumimoji="1" sz="1800" b="1" kern="1200">
                          <a:solidFill>
                            <a:schemeClr val="lt1"/>
                          </a:solidFill>
                          <a:latin typeface="Calibri" panose="020F0502020204030204"/>
                        </a:defRPr>
                      </a:lvl6pPr>
                      <a:lvl7pPr marL="2743200" algn="l" defTabSz="914400" rtl="0" eaLnBrk="1" latinLnBrk="0" hangingPunct="1">
                        <a:defRPr kumimoji="1" sz="1800" b="1" kern="1200">
                          <a:solidFill>
                            <a:schemeClr val="lt1"/>
                          </a:solidFill>
                          <a:latin typeface="Calibri" panose="020F0502020204030204"/>
                        </a:defRPr>
                      </a:lvl7pPr>
                      <a:lvl8pPr marL="3200400" algn="l" defTabSz="914400" rtl="0" eaLnBrk="1" latinLnBrk="0" hangingPunct="1">
                        <a:defRPr kumimoji="1" sz="1800" b="1" kern="1200">
                          <a:solidFill>
                            <a:schemeClr val="lt1"/>
                          </a:solidFill>
                          <a:latin typeface="Calibri" panose="020F0502020204030204"/>
                        </a:defRPr>
                      </a:lvl8pPr>
                      <a:lvl9pPr marL="3657600" algn="l" defTabSz="914400" rtl="0" eaLnBrk="1" latinLnBrk="0" hangingPunct="1">
                        <a:defRPr kumimoji="1" sz="1800" b="1" kern="1200">
                          <a:solidFill>
                            <a:schemeClr val="lt1"/>
                          </a:solidFill>
                          <a:latin typeface="Calibri" panose="020F0502020204030204"/>
                        </a:defRPr>
                      </a:lvl9pPr>
                    </a:lstStyle>
                    <a:p>
                      <a:endParaRPr kumimoji="1" lang="ja-JP" altLang="en-US" sz="1100" dirty="0"/>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24782211"/>
                  </a:ext>
                </a:extLst>
              </a:tr>
              <a:tr h="370840">
                <a:tc>
                  <a:txBody>
                    <a:bodyPr/>
                    <a:lstStyle>
                      <a:lvl1pPr marL="0" algn="l" defTabSz="914400" rtl="0" eaLnBrk="1" latinLnBrk="0" hangingPunct="1">
                        <a:defRPr kumimoji="1" sz="1800" kern="1200">
                          <a:solidFill>
                            <a:schemeClr val="dk1"/>
                          </a:solidFill>
                          <a:latin typeface="Calibri" panose="020F0502020204030204"/>
                        </a:defRPr>
                      </a:lvl1pPr>
                      <a:lvl2pPr marL="457200" algn="l" defTabSz="914400" rtl="0" eaLnBrk="1" latinLnBrk="0" hangingPunct="1">
                        <a:defRPr kumimoji="1" sz="1800" kern="1200">
                          <a:solidFill>
                            <a:schemeClr val="dk1"/>
                          </a:solidFill>
                          <a:latin typeface="Calibri" panose="020F0502020204030204"/>
                        </a:defRPr>
                      </a:lvl2pPr>
                      <a:lvl3pPr marL="914400" algn="l" defTabSz="914400" rtl="0" eaLnBrk="1" latinLnBrk="0" hangingPunct="1">
                        <a:defRPr kumimoji="1" sz="1800" kern="1200">
                          <a:solidFill>
                            <a:schemeClr val="dk1"/>
                          </a:solidFill>
                          <a:latin typeface="Calibri" panose="020F0502020204030204"/>
                        </a:defRPr>
                      </a:lvl3pPr>
                      <a:lvl4pPr marL="1371600" algn="l" defTabSz="914400" rtl="0" eaLnBrk="1" latinLnBrk="0" hangingPunct="1">
                        <a:defRPr kumimoji="1" sz="1800" kern="1200">
                          <a:solidFill>
                            <a:schemeClr val="dk1"/>
                          </a:solidFill>
                          <a:latin typeface="Calibri" panose="020F0502020204030204"/>
                        </a:defRPr>
                      </a:lvl4pPr>
                      <a:lvl5pPr marL="1828800" algn="l" defTabSz="914400" rtl="0" eaLnBrk="1" latinLnBrk="0" hangingPunct="1">
                        <a:defRPr kumimoji="1" sz="1800" kern="1200">
                          <a:solidFill>
                            <a:schemeClr val="dk1"/>
                          </a:solidFill>
                          <a:latin typeface="Calibri" panose="020F0502020204030204"/>
                        </a:defRPr>
                      </a:lvl5pPr>
                      <a:lvl6pPr marL="2286000" algn="l" defTabSz="914400" rtl="0" eaLnBrk="1" latinLnBrk="0" hangingPunct="1">
                        <a:defRPr kumimoji="1" sz="1800" kern="1200">
                          <a:solidFill>
                            <a:schemeClr val="dk1"/>
                          </a:solidFill>
                          <a:latin typeface="Calibri" panose="020F0502020204030204"/>
                        </a:defRPr>
                      </a:lvl6pPr>
                      <a:lvl7pPr marL="2743200" algn="l" defTabSz="914400" rtl="0" eaLnBrk="1" latinLnBrk="0" hangingPunct="1">
                        <a:defRPr kumimoji="1" sz="1800" kern="1200">
                          <a:solidFill>
                            <a:schemeClr val="dk1"/>
                          </a:solidFill>
                          <a:latin typeface="Calibri" panose="020F0502020204030204"/>
                        </a:defRPr>
                      </a:lvl7pPr>
                      <a:lvl8pPr marL="3200400" algn="l" defTabSz="914400" rtl="0" eaLnBrk="1" latinLnBrk="0" hangingPunct="1">
                        <a:defRPr kumimoji="1" sz="1800" kern="1200">
                          <a:solidFill>
                            <a:schemeClr val="dk1"/>
                          </a:solidFill>
                          <a:latin typeface="Calibri" panose="020F0502020204030204"/>
                        </a:defRPr>
                      </a:lvl8pPr>
                      <a:lvl9pPr marL="3657600" algn="l" defTabSz="914400" rtl="0" eaLnBrk="1" latinLnBrk="0" hangingPunct="1">
                        <a:defRPr kumimoji="1" sz="1800" kern="1200">
                          <a:solidFill>
                            <a:schemeClr val="dk1"/>
                          </a:solidFill>
                          <a:latin typeface="Calibri" panose="020F0502020204030204"/>
                        </a:defRPr>
                      </a:lvl9pPr>
                    </a:lstStyle>
                    <a:p>
                      <a:r>
                        <a:rPr kumimoji="1" lang="ja-JP" altLang="en-US" sz="1000" b="1" dirty="0">
                          <a:solidFill>
                            <a:schemeClr val="tx2"/>
                          </a:solidFill>
                        </a:rPr>
                        <a:t>編集・制作</a:t>
                      </a: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5F5F5">
                        <a:lumMod val="90000"/>
                      </a:srgbClr>
                    </a:solidFill>
                  </a:tcPr>
                </a:tc>
                <a:tc>
                  <a:txBody>
                    <a:bodyPr/>
                    <a:lstStyle>
                      <a:lvl1pPr marL="0" algn="l" defTabSz="914400" rtl="0" eaLnBrk="1" latinLnBrk="0" hangingPunct="1">
                        <a:defRPr kumimoji="1" sz="1800" kern="1200">
                          <a:solidFill>
                            <a:schemeClr val="dk1"/>
                          </a:solidFill>
                          <a:latin typeface="Calibri" panose="020F0502020204030204"/>
                        </a:defRPr>
                      </a:lvl1pPr>
                      <a:lvl2pPr marL="457200" algn="l" defTabSz="914400" rtl="0" eaLnBrk="1" latinLnBrk="0" hangingPunct="1">
                        <a:defRPr kumimoji="1" sz="1800" kern="1200">
                          <a:solidFill>
                            <a:schemeClr val="dk1"/>
                          </a:solidFill>
                          <a:latin typeface="Calibri" panose="020F0502020204030204"/>
                        </a:defRPr>
                      </a:lvl2pPr>
                      <a:lvl3pPr marL="914400" algn="l" defTabSz="914400" rtl="0" eaLnBrk="1" latinLnBrk="0" hangingPunct="1">
                        <a:defRPr kumimoji="1" sz="1800" kern="1200">
                          <a:solidFill>
                            <a:schemeClr val="dk1"/>
                          </a:solidFill>
                          <a:latin typeface="Calibri" panose="020F0502020204030204"/>
                        </a:defRPr>
                      </a:lvl3pPr>
                      <a:lvl4pPr marL="1371600" algn="l" defTabSz="914400" rtl="0" eaLnBrk="1" latinLnBrk="0" hangingPunct="1">
                        <a:defRPr kumimoji="1" sz="1800" kern="1200">
                          <a:solidFill>
                            <a:schemeClr val="dk1"/>
                          </a:solidFill>
                          <a:latin typeface="Calibri" panose="020F0502020204030204"/>
                        </a:defRPr>
                      </a:lvl4pPr>
                      <a:lvl5pPr marL="1828800" algn="l" defTabSz="914400" rtl="0" eaLnBrk="1" latinLnBrk="0" hangingPunct="1">
                        <a:defRPr kumimoji="1" sz="1800" kern="1200">
                          <a:solidFill>
                            <a:schemeClr val="dk1"/>
                          </a:solidFill>
                          <a:latin typeface="Calibri" panose="020F0502020204030204"/>
                        </a:defRPr>
                      </a:lvl5pPr>
                      <a:lvl6pPr marL="2286000" algn="l" defTabSz="914400" rtl="0" eaLnBrk="1" latinLnBrk="0" hangingPunct="1">
                        <a:defRPr kumimoji="1" sz="1800" kern="1200">
                          <a:solidFill>
                            <a:schemeClr val="dk1"/>
                          </a:solidFill>
                          <a:latin typeface="Calibri" panose="020F0502020204030204"/>
                        </a:defRPr>
                      </a:lvl6pPr>
                      <a:lvl7pPr marL="2743200" algn="l" defTabSz="914400" rtl="0" eaLnBrk="1" latinLnBrk="0" hangingPunct="1">
                        <a:defRPr kumimoji="1" sz="1800" kern="1200">
                          <a:solidFill>
                            <a:schemeClr val="dk1"/>
                          </a:solidFill>
                          <a:latin typeface="Calibri" panose="020F0502020204030204"/>
                        </a:defRPr>
                      </a:lvl7pPr>
                      <a:lvl8pPr marL="3200400" algn="l" defTabSz="914400" rtl="0" eaLnBrk="1" latinLnBrk="0" hangingPunct="1">
                        <a:defRPr kumimoji="1" sz="1800" kern="1200">
                          <a:solidFill>
                            <a:schemeClr val="dk1"/>
                          </a:solidFill>
                          <a:latin typeface="Calibri" panose="020F0502020204030204"/>
                        </a:defRPr>
                      </a:lvl8pPr>
                      <a:lvl9pPr marL="3657600" algn="l" defTabSz="914400" rtl="0" eaLnBrk="1" latinLnBrk="0" hangingPunct="1">
                        <a:defRPr kumimoji="1" sz="1800" kern="1200">
                          <a:solidFill>
                            <a:schemeClr val="dk1"/>
                          </a:solidFill>
                          <a:latin typeface="Calibri" panose="020F0502020204030204"/>
                        </a:defRPr>
                      </a:lvl9pPr>
                    </a:lstStyle>
                    <a:p>
                      <a:r>
                        <a:rPr kumimoji="1" lang="en-US" altLang="ja-JP" sz="1000" dirty="0"/>
                        <a:t>Yahoo!</a:t>
                      </a:r>
                      <a:r>
                        <a:rPr kumimoji="1" lang="ja-JP" altLang="en-US" sz="1000" dirty="0"/>
                        <a:t>ニュースの編集者</a:t>
                      </a: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915750410"/>
                  </a:ext>
                </a:extLst>
              </a:tr>
              <a:tr h="370840">
                <a:tc>
                  <a:txBody>
                    <a:bodyPr/>
                    <a:lstStyle>
                      <a:lvl1pPr marL="0" algn="l" defTabSz="914400" rtl="0" eaLnBrk="1" latinLnBrk="0" hangingPunct="1">
                        <a:defRPr kumimoji="1" sz="1800" kern="1200">
                          <a:solidFill>
                            <a:schemeClr val="dk1"/>
                          </a:solidFill>
                          <a:latin typeface="Calibri" panose="020F0502020204030204"/>
                        </a:defRPr>
                      </a:lvl1pPr>
                      <a:lvl2pPr marL="457200" algn="l" defTabSz="914400" rtl="0" eaLnBrk="1" latinLnBrk="0" hangingPunct="1">
                        <a:defRPr kumimoji="1" sz="1800" kern="1200">
                          <a:solidFill>
                            <a:schemeClr val="dk1"/>
                          </a:solidFill>
                          <a:latin typeface="Calibri" panose="020F0502020204030204"/>
                        </a:defRPr>
                      </a:lvl2pPr>
                      <a:lvl3pPr marL="914400" algn="l" defTabSz="914400" rtl="0" eaLnBrk="1" latinLnBrk="0" hangingPunct="1">
                        <a:defRPr kumimoji="1" sz="1800" kern="1200">
                          <a:solidFill>
                            <a:schemeClr val="dk1"/>
                          </a:solidFill>
                          <a:latin typeface="Calibri" panose="020F0502020204030204"/>
                        </a:defRPr>
                      </a:lvl3pPr>
                      <a:lvl4pPr marL="1371600" algn="l" defTabSz="914400" rtl="0" eaLnBrk="1" latinLnBrk="0" hangingPunct="1">
                        <a:defRPr kumimoji="1" sz="1800" kern="1200">
                          <a:solidFill>
                            <a:schemeClr val="dk1"/>
                          </a:solidFill>
                          <a:latin typeface="Calibri" panose="020F0502020204030204"/>
                        </a:defRPr>
                      </a:lvl4pPr>
                      <a:lvl5pPr marL="1828800" algn="l" defTabSz="914400" rtl="0" eaLnBrk="1" latinLnBrk="0" hangingPunct="1">
                        <a:defRPr kumimoji="1" sz="1800" kern="1200">
                          <a:solidFill>
                            <a:schemeClr val="dk1"/>
                          </a:solidFill>
                          <a:latin typeface="Calibri" panose="020F0502020204030204"/>
                        </a:defRPr>
                      </a:lvl5pPr>
                      <a:lvl6pPr marL="2286000" algn="l" defTabSz="914400" rtl="0" eaLnBrk="1" latinLnBrk="0" hangingPunct="1">
                        <a:defRPr kumimoji="1" sz="1800" kern="1200">
                          <a:solidFill>
                            <a:schemeClr val="dk1"/>
                          </a:solidFill>
                          <a:latin typeface="Calibri" panose="020F0502020204030204"/>
                        </a:defRPr>
                      </a:lvl6pPr>
                      <a:lvl7pPr marL="2743200" algn="l" defTabSz="914400" rtl="0" eaLnBrk="1" latinLnBrk="0" hangingPunct="1">
                        <a:defRPr kumimoji="1" sz="1800" kern="1200">
                          <a:solidFill>
                            <a:schemeClr val="dk1"/>
                          </a:solidFill>
                          <a:latin typeface="Calibri" panose="020F0502020204030204"/>
                        </a:defRPr>
                      </a:lvl7pPr>
                      <a:lvl8pPr marL="3200400" algn="l" defTabSz="914400" rtl="0" eaLnBrk="1" latinLnBrk="0" hangingPunct="1">
                        <a:defRPr kumimoji="1" sz="1800" kern="1200">
                          <a:solidFill>
                            <a:schemeClr val="dk1"/>
                          </a:solidFill>
                          <a:latin typeface="Calibri" panose="020F0502020204030204"/>
                        </a:defRPr>
                      </a:lvl8pPr>
                      <a:lvl9pPr marL="3657600" algn="l" defTabSz="914400" rtl="0" eaLnBrk="1" latinLnBrk="0" hangingPunct="1">
                        <a:defRPr kumimoji="1" sz="1800" kern="1200">
                          <a:solidFill>
                            <a:schemeClr val="dk1"/>
                          </a:solidFill>
                          <a:latin typeface="Calibri" panose="020F0502020204030204"/>
                        </a:defRPr>
                      </a:lvl9pPr>
                    </a:lstStyle>
                    <a:p>
                      <a:r>
                        <a:rPr kumimoji="1" lang="ja-JP" altLang="en-US" sz="1000" b="1" dirty="0">
                          <a:solidFill>
                            <a:schemeClr val="tx2"/>
                          </a:solidFill>
                        </a:rPr>
                        <a:t>制作費</a:t>
                      </a: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5F5F5">
                        <a:lumMod val="90000"/>
                      </a:srgbClr>
                    </a:solidFill>
                  </a:tcPr>
                </a:tc>
                <a:tc>
                  <a:txBody>
                    <a:bodyPr/>
                    <a:lstStyle>
                      <a:lvl1pPr marL="0" algn="l" defTabSz="914400" rtl="0" eaLnBrk="1" latinLnBrk="0" hangingPunct="1">
                        <a:defRPr kumimoji="1" sz="1800" kern="1200">
                          <a:solidFill>
                            <a:schemeClr val="dk1"/>
                          </a:solidFill>
                          <a:latin typeface="Calibri" panose="020F0502020204030204"/>
                        </a:defRPr>
                      </a:lvl1pPr>
                      <a:lvl2pPr marL="457200" algn="l" defTabSz="914400" rtl="0" eaLnBrk="1" latinLnBrk="0" hangingPunct="1">
                        <a:defRPr kumimoji="1" sz="1800" kern="1200">
                          <a:solidFill>
                            <a:schemeClr val="dk1"/>
                          </a:solidFill>
                          <a:latin typeface="Calibri" panose="020F0502020204030204"/>
                        </a:defRPr>
                      </a:lvl2pPr>
                      <a:lvl3pPr marL="914400" algn="l" defTabSz="914400" rtl="0" eaLnBrk="1" latinLnBrk="0" hangingPunct="1">
                        <a:defRPr kumimoji="1" sz="1800" kern="1200">
                          <a:solidFill>
                            <a:schemeClr val="dk1"/>
                          </a:solidFill>
                          <a:latin typeface="Calibri" panose="020F0502020204030204"/>
                        </a:defRPr>
                      </a:lvl3pPr>
                      <a:lvl4pPr marL="1371600" algn="l" defTabSz="914400" rtl="0" eaLnBrk="1" latinLnBrk="0" hangingPunct="1">
                        <a:defRPr kumimoji="1" sz="1800" kern="1200">
                          <a:solidFill>
                            <a:schemeClr val="dk1"/>
                          </a:solidFill>
                          <a:latin typeface="Calibri" panose="020F0502020204030204"/>
                        </a:defRPr>
                      </a:lvl4pPr>
                      <a:lvl5pPr marL="1828800" algn="l" defTabSz="914400" rtl="0" eaLnBrk="1" latinLnBrk="0" hangingPunct="1">
                        <a:defRPr kumimoji="1" sz="1800" kern="1200">
                          <a:solidFill>
                            <a:schemeClr val="dk1"/>
                          </a:solidFill>
                          <a:latin typeface="Calibri" panose="020F0502020204030204"/>
                        </a:defRPr>
                      </a:lvl5pPr>
                      <a:lvl6pPr marL="2286000" algn="l" defTabSz="914400" rtl="0" eaLnBrk="1" latinLnBrk="0" hangingPunct="1">
                        <a:defRPr kumimoji="1" sz="1800" kern="1200">
                          <a:solidFill>
                            <a:schemeClr val="dk1"/>
                          </a:solidFill>
                          <a:latin typeface="Calibri" panose="020F0502020204030204"/>
                        </a:defRPr>
                      </a:lvl6pPr>
                      <a:lvl7pPr marL="2743200" algn="l" defTabSz="914400" rtl="0" eaLnBrk="1" latinLnBrk="0" hangingPunct="1">
                        <a:defRPr kumimoji="1" sz="1800" kern="1200">
                          <a:solidFill>
                            <a:schemeClr val="dk1"/>
                          </a:solidFill>
                          <a:latin typeface="Calibri" panose="020F0502020204030204"/>
                        </a:defRPr>
                      </a:lvl7pPr>
                      <a:lvl8pPr marL="3200400" algn="l" defTabSz="914400" rtl="0" eaLnBrk="1" latinLnBrk="0" hangingPunct="1">
                        <a:defRPr kumimoji="1" sz="1800" kern="1200">
                          <a:solidFill>
                            <a:schemeClr val="dk1"/>
                          </a:solidFill>
                          <a:latin typeface="Calibri" panose="020F0502020204030204"/>
                        </a:defRPr>
                      </a:lvl8pPr>
                      <a:lvl9pPr marL="3657600" algn="l" defTabSz="914400" rtl="0" eaLnBrk="1" latinLnBrk="0" hangingPunct="1">
                        <a:defRPr kumimoji="1" sz="1800" kern="1200">
                          <a:solidFill>
                            <a:schemeClr val="dk1"/>
                          </a:solidFill>
                          <a:latin typeface="Calibri" panose="020F0502020204030204"/>
                        </a:defRPr>
                      </a:lvl9pPr>
                    </a:lstStyle>
                    <a:p>
                      <a:r>
                        <a:rPr kumimoji="1" lang="en-US" altLang="ja-JP" sz="1100" dirty="0"/>
                        <a:t>100</a:t>
                      </a:r>
                      <a:r>
                        <a:rPr kumimoji="1" lang="ja-JP" altLang="en-US" sz="1100" dirty="0"/>
                        <a:t>万円（</a:t>
                      </a:r>
                      <a:r>
                        <a:rPr kumimoji="1" lang="en-US" altLang="ja-JP" sz="1100" dirty="0"/>
                        <a:t>NET</a:t>
                      </a:r>
                      <a:r>
                        <a:rPr kumimoji="1" lang="ja-JP" altLang="en-US" sz="1100" dirty="0"/>
                        <a:t>・税別）～</a:t>
                      </a: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918504228"/>
                  </a:ext>
                </a:extLst>
              </a:tr>
            </a:tbl>
          </a:graphicData>
        </a:graphic>
      </p:graphicFrame>
      <p:sp>
        <p:nvSpPr>
          <p:cNvPr id="94" name="テキスト ボックス 93">
            <a:extLst>
              <a:ext uri="{FF2B5EF4-FFF2-40B4-BE49-F238E27FC236}">
                <a16:creationId xmlns:a16="http://schemas.microsoft.com/office/drawing/2014/main" id="{0562484B-1DE9-8A15-C3CE-5DD72E39B0F1}"/>
              </a:ext>
            </a:extLst>
          </p:cNvPr>
          <p:cNvSpPr txBox="1"/>
          <p:nvPr/>
        </p:nvSpPr>
        <p:spPr>
          <a:xfrm>
            <a:off x="9505879" y="4730619"/>
            <a:ext cx="2124438" cy="253916"/>
          </a:xfrm>
          <a:prstGeom prst="rect">
            <a:avLst/>
          </a:prstGeom>
          <a:noFill/>
        </p:spPr>
        <p:txBody>
          <a:bodyPr wrap="square">
            <a:spAutoFit/>
          </a:bodyPr>
          <a:lstStyle/>
          <a:p>
            <a:pPr eaLnBrk="1" fontAlgn="auto" hangingPunct="1">
              <a:spcBef>
                <a:spcPts val="0"/>
              </a:spcBef>
              <a:spcAft>
                <a:spcPts val="0"/>
              </a:spcAft>
            </a:pPr>
            <a:r>
              <a:rPr lang="en-US" altLang="ja-JP" sz="1000" dirty="0">
                <a:solidFill>
                  <a:srgbClr val="000000"/>
                </a:solidFill>
                <a:latin typeface="Calibri" panose="020F0502020204030204"/>
                <a:ea typeface="メイリオ" panose="020B0604030504040204" pitchFamily="50" charset="-128"/>
              </a:rPr>
              <a:t>https://news.yahoo.co.jp/</a:t>
            </a:r>
            <a:endParaRPr lang="ja-JP" altLang="en-US" sz="1000" dirty="0">
              <a:solidFill>
                <a:srgbClr val="000000"/>
              </a:solidFill>
              <a:latin typeface="Calibri" panose="020F0502020204030204"/>
              <a:ea typeface="メイリオ" panose="020B0604030504040204" pitchFamily="50" charset="-128"/>
            </a:endParaRPr>
          </a:p>
        </p:txBody>
      </p:sp>
      <p:sp>
        <p:nvSpPr>
          <p:cNvPr id="95" name="テキスト ボックス 94">
            <a:extLst>
              <a:ext uri="{FF2B5EF4-FFF2-40B4-BE49-F238E27FC236}">
                <a16:creationId xmlns:a16="http://schemas.microsoft.com/office/drawing/2014/main" id="{9116AD4A-2030-BBC6-53BA-065280274A62}"/>
              </a:ext>
            </a:extLst>
          </p:cNvPr>
          <p:cNvSpPr txBox="1"/>
          <p:nvPr/>
        </p:nvSpPr>
        <p:spPr>
          <a:xfrm>
            <a:off x="9532005" y="4957046"/>
            <a:ext cx="505095" cy="253916"/>
          </a:xfrm>
          <a:prstGeom prst="rect">
            <a:avLst/>
          </a:prstGeom>
          <a:noFill/>
        </p:spPr>
        <p:txBody>
          <a:bodyPr wrap="square">
            <a:spAutoFit/>
          </a:bodyPr>
          <a:lstStyle/>
          <a:p>
            <a:pPr eaLnBrk="1" fontAlgn="auto" hangingPunct="1">
              <a:spcBef>
                <a:spcPts val="0"/>
              </a:spcBef>
              <a:spcAft>
                <a:spcPts val="0"/>
              </a:spcAft>
            </a:pPr>
            <a:r>
              <a:rPr lang="ja-JP" altLang="en-US" sz="1000" dirty="0">
                <a:solidFill>
                  <a:srgbClr val="000000"/>
                </a:solidFill>
                <a:latin typeface="Calibri" panose="020F0502020204030204"/>
                <a:ea typeface="メイリオ" panose="020B0604030504040204" pitchFamily="50" charset="-128"/>
              </a:rPr>
              <a:t>配下</a:t>
            </a:r>
          </a:p>
        </p:txBody>
      </p:sp>
      <p:sp>
        <p:nvSpPr>
          <p:cNvPr id="96" name="テキスト ボックス 95">
            <a:extLst>
              <a:ext uri="{FF2B5EF4-FFF2-40B4-BE49-F238E27FC236}">
                <a16:creationId xmlns:a16="http://schemas.microsoft.com/office/drawing/2014/main" id="{EC5F19CB-6912-801E-C0FB-06F6B0ADE90F}"/>
              </a:ext>
            </a:extLst>
          </p:cNvPr>
          <p:cNvSpPr txBox="1"/>
          <p:nvPr/>
        </p:nvSpPr>
        <p:spPr>
          <a:xfrm>
            <a:off x="8539615" y="4259106"/>
            <a:ext cx="2873890" cy="253916"/>
          </a:xfrm>
          <a:prstGeom prst="rect">
            <a:avLst/>
          </a:prstGeom>
          <a:noFill/>
        </p:spPr>
        <p:txBody>
          <a:bodyPr wrap="square">
            <a:spAutoFit/>
          </a:bodyPr>
          <a:lstStyle/>
          <a:p>
            <a:pPr eaLnBrk="1" fontAlgn="auto" hangingPunct="1">
              <a:spcBef>
                <a:spcPts val="0"/>
              </a:spcBef>
              <a:spcAft>
                <a:spcPts val="0"/>
              </a:spcAft>
            </a:pPr>
            <a:r>
              <a:rPr lang="ja-JP" altLang="en-US" sz="1050" b="1" dirty="0">
                <a:solidFill>
                  <a:srgbClr val="000000"/>
                </a:solidFill>
                <a:latin typeface="メイリオ" panose="020B0604030504040204" pitchFamily="50" charset="-128"/>
                <a:ea typeface="メイリオ" panose="020B0604030504040204" pitchFamily="50" charset="-128"/>
              </a:rPr>
              <a:t>＜</a:t>
            </a:r>
            <a:r>
              <a:rPr lang="en-US" altLang="ja-JP" sz="1050" b="1" dirty="0">
                <a:solidFill>
                  <a:srgbClr val="000000"/>
                </a:solidFill>
                <a:latin typeface="メイリオ" panose="020B0604030504040204" pitchFamily="50" charset="-128"/>
                <a:ea typeface="メイリオ" panose="020B0604030504040204" pitchFamily="50" charset="-128"/>
              </a:rPr>
              <a:t>Yahoo!</a:t>
            </a:r>
            <a:r>
              <a:rPr lang="ja-JP" altLang="en-US" sz="1050" b="1" dirty="0">
                <a:solidFill>
                  <a:srgbClr val="000000"/>
                </a:solidFill>
                <a:latin typeface="メイリオ" panose="020B0604030504040204" pitchFamily="50" charset="-128"/>
                <a:ea typeface="メイリオ" panose="020B0604030504040204" pitchFamily="50" charset="-128"/>
              </a:rPr>
              <a:t>ニュース タイアップの概要＞</a:t>
            </a:r>
            <a:endParaRPr lang="ja-JP" altLang="en-US" sz="1050" b="1" dirty="0">
              <a:solidFill>
                <a:srgbClr val="000000"/>
              </a:solidFill>
              <a:latin typeface="Calibri" panose="020F0502020204030204"/>
              <a:ea typeface="メイリオ" panose="020B0604030504040204" pitchFamily="50" charset="-128"/>
            </a:endParaRPr>
          </a:p>
        </p:txBody>
      </p:sp>
      <p:pic>
        <p:nvPicPr>
          <p:cNvPr id="97" name="Picture 2" descr="Yahoo!ニュース">
            <a:extLst>
              <a:ext uri="{FF2B5EF4-FFF2-40B4-BE49-F238E27FC236}">
                <a16:creationId xmlns:a16="http://schemas.microsoft.com/office/drawing/2014/main" id="{0B63FCB2-E9D6-FE9D-D8F4-0F3A069AC334}"/>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9573275" y="4601465"/>
            <a:ext cx="1039041" cy="171492"/>
          </a:xfrm>
          <a:prstGeom prst="rect">
            <a:avLst/>
          </a:prstGeom>
          <a:noFill/>
          <a:extLst>
            <a:ext uri="{909E8E84-426E-40DD-AFC4-6F175D3DCCD1}">
              <a14:hiddenFill xmlns:a14="http://schemas.microsoft.com/office/drawing/2010/main">
                <a:solidFill>
                  <a:srgbClr val="FFFFFF"/>
                </a:solidFill>
              </a14:hiddenFill>
            </a:ext>
          </a:extLst>
        </p:spPr>
      </p:pic>
      <p:sp>
        <p:nvSpPr>
          <p:cNvPr id="98" name="テキスト ボックス 97">
            <a:extLst>
              <a:ext uri="{FF2B5EF4-FFF2-40B4-BE49-F238E27FC236}">
                <a16:creationId xmlns:a16="http://schemas.microsoft.com/office/drawing/2014/main" id="{CA7114FD-E46A-0614-F071-32DB9833F9AB}"/>
              </a:ext>
            </a:extLst>
          </p:cNvPr>
          <p:cNvSpPr txBox="1"/>
          <p:nvPr/>
        </p:nvSpPr>
        <p:spPr>
          <a:xfrm>
            <a:off x="2790085" y="2422359"/>
            <a:ext cx="1120753" cy="215444"/>
          </a:xfrm>
          <a:prstGeom prst="rect">
            <a:avLst/>
          </a:prstGeom>
          <a:noFill/>
        </p:spPr>
        <p:txBody>
          <a:bodyPr wrap="square" rtlCol="0">
            <a:spAutoFit/>
          </a:bodyPr>
          <a:lstStyle/>
          <a:p>
            <a:pPr eaLnBrk="1" fontAlgn="auto" hangingPunct="1">
              <a:spcBef>
                <a:spcPts val="0"/>
              </a:spcBef>
              <a:spcAft>
                <a:spcPts val="0"/>
              </a:spcAft>
              <a:defRPr/>
            </a:pPr>
            <a:r>
              <a:rPr kumimoji="0" lang="ja-JP" altLang="en-US" sz="800" kern="0" dirty="0">
                <a:solidFill>
                  <a:srgbClr val="545454"/>
                </a:solidFill>
                <a:latin typeface="メイリオ" panose="020B0604030504040204" pitchFamily="50" charset="-128"/>
                <a:ea typeface="メイリオ" panose="020B0604030504040204" pitchFamily="50" charset="-128"/>
              </a:rPr>
              <a:t>・ウェブページ</a:t>
            </a:r>
            <a:endParaRPr kumimoji="0" lang="en-US" altLang="ja-JP" sz="800" kern="0" dirty="0">
              <a:solidFill>
                <a:srgbClr val="545454"/>
              </a:solidFill>
              <a:latin typeface="メイリオ" panose="020B0604030504040204" pitchFamily="50" charset="-128"/>
              <a:ea typeface="メイリオ" panose="020B0604030504040204" pitchFamily="50" charset="-128"/>
            </a:endParaRPr>
          </a:p>
        </p:txBody>
      </p:sp>
      <p:grpSp>
        <p:nvGrpSpPr>
          <p:cNvPr id="99" name="グループ化 98">
            <a:extLst>
              <a:ext uri="{FF2B5EF4-FFF2-40B4-BE49-F238E27FC236}">
                <a16:creationId xmlns:a16="http://schemas.microsoft.com/office/drawing/2014/main" id="{D9C26CFE-6925-A4CC-1064-36A8C606C23B}"/>
              </a:ext>
            </a:extLst>
          </p:cNvPr>
          <p:cNvGrpSpPr/>
          <p:nvPr/>
        </p:nvGrpSpPr>
        <p:grpSpPr>
          <a:xfrm>
            <a:off x="2884499" y="4407398"/>
            <a:ext cx="685356" cy="1169238"/>
            <a:chOff x="5031667" y="3257473"/>
            <a:chExt cx="979008" cy="1670217"/>
          </a:xfrm>
        </p:grpSpPr>
        <p:pic>
          <p:nvPicPr>
            <p:cNvPr id="100" name="図 99">
              <a:extLst>
                <a:ext uri="{FF2B5EF4-FFF2-40B4-BE49-F238E27FC236}">
                  <a16:creationId xmlns:a16="http://schemas.microsoft.com/office/drawing/2014/main" id="{3F0269B7-3039-35D8-FEE5-169352B1ED53}"/>
                </a:ext>
              </a:extLst>
            </p:cNvPr>
            <p:cNvPicPr>
              <a:picLocks noChangeAspect="1"/>
            </p:cNvPicPr>
            <p:nvPr/>
          </p:nvPicPr>
          <p:blipFill>
            <a:blip r:embed="rId7"/>
            <a:stretch>
              <a:fillRect/>
            </a:stretch>
          </p:blipFill>
          <p:spPr>
            <a:xfrm>
              <a:off x="5031667" y="3257473"/>
              <a:ext cx="979008" cy="1670217"/>
            </a:xfrm>
            <a:prstGeom prst="rect">
              <a:avLst/>
            </a:prstGeom>
            <a:ln>
              <a:solidFill>
                <a:srgbClr val="999999"/>
              </a:solidFill>
            </a:ln>
          </p:spPr>
        </p:pic>
        <p:sp>
          <p:nvSpPr>
            <p:cNvPr id="101" name="正方形/長方形 100">
              <a:extLst>
                <a:ext uri="{FF2B5EF4-FFF2-40B4-BE49-F238E27FC236}">
                  <a16:creationId xmlns:a16="http://schemas.microsoft.com/office/drawing/2014/main" id="{9871FA57-07C1-F416-EDA2-27F3DB6D353D}"/>
                </a:ext>
              </a:extLst>
            </p:cNvPr>
            <p:cNvSpPr/>
            <p:nvPr/>
          </p:nvSpPr>
          <p:spPr>
            <a:xfrm>
              <a:off x="5098434" y="4649679"/>
              <a:ext cx="849159" cy="222761"/>
            </a:xfrm>
            <a:prstGeom prst="rect">
              <a:avLst/>
            </a:prstGeom>
            <a:solidFill>
              <a:srgbClr val="00569B"/>
            </a:solidFill>
            <a:ln w="9525" cap="flat" cmpd="sng" algn="ctr">
              <a:solidFill>
                <a:srgbClr val="545454"/>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endParaRPr>
            </a:p>
          </p:txBody>
        </p:sp>
      </p:grpSp>
      <p:sp>
        <p:nvSpPr>
          <p:cNvPr id="102" name="テキスト ボックス 101">
            <a:extLst>
              <a:ext uri="{FF2B5EF4-FFF2-40B4-BE49-F238E27FC236}">
                <a16:creationId xmlns:a16="http://schemas.microsoft.com/office/drawing/2014/main" id="{A438B3BD-12AA-A43E-0040-92D0A9D353A5}"/>
              </a:ext>
            </a:extLst>
          </p:cNvPr>
          <p:cNvSpPr txBox="1"/>
          <p:nvPr/>
        </p:nvSpPr>
        <p:spPr>
          <a:xfrm>
            <a:off x="2782988" y="4231775"/>
            <a:ext cx="768224" cy="215444"/>
          </a:xfrm>
          <a:prstGeom prst="rect">
            <a:avLst/>
          </a:prstGeom>
          <a:noFill/>
        </p:spPr>
        <p:txBody>
          <a:bodyPr wrap="square" rtlCol="0">
            <a:spAutoFit/>
          </a:bodyPr>
          <a:lstStyle/>
          <a:p>
            <a:pPr eaLnBrk="1" fontAlgn="auto" hangingPunct="1">
              <a:spcBef>
                <a:spcPts val="0"/>
              </a:spcBef>
              <a:spcAft>
                <a:spcPts val="0"/>
              </a:spcAft>
              <a:defRPr/>
            </a:pPr>
            <a:r>
              <a:rPr kumimoji="0" lang="ja-JP" altLang="en-US" sz="800" kern="0" dirty="0">
                <a:solidFill>
                  <a:srgbClr val="545454"/>
                </a:solidFill>
                <a:latin typeface="メイリオ" panose="020B0604030504040204" pitchFamily="50" charset="-128"/>
                <a:ea typeface="メイリオ" panose="020B0604030504040204" pitchFamily="50" charset="-128"/>
              </a:rPr>
              <a:t>・公式</a:t>
            </a:r>
            <a:r>
              <a:rPr kumimoji="0" lang="en-US" altLang="ja-JP" sz="800" kern="0" dirty="0">
                <a:solidFill>
                  <a:srgbClr val="545454"/>
                </a:solidFill>
                <a:latin typeface="メイリオ" panose="020B0604030504040204" pitchFamily="50" charset="-128"/>
                <a:ea typeface="メイリオ" panose="020B0604030504040204" pitchFamily="50" charset="-128"/>
              </a:rPr>
              <a:t>X</a:t>
            </a:r>
          </a:p>
        </p:txBody>
      </p:sp>
      <p:grpSp>
        <p:nvGrpSpPr>
          <p:cNvPr id="103" name="グループ化 102">
            <a:extLst>
              <a:ext uri="{FF2B5EF4-FFF2-40B4-BE49-F238E27FC236}">
                <a16:creationId xmlns:a16="http://schemas.microsoft.com/office/drawing/2014/main" id="{FB35FADF-B2CA-F827-D7BA-F84A7C025C20}"/>
              </a:ext>
            </a:extLst>
          </p:cNvPr>
          <p:cNvGrpSpPr/>
          <p:nvPr/>
        </p:nvGrpSpPr>
        <p:grpSpPr>
          <a:xfrm>
            <a:off x="2896467" y="2614651"/>
            <a:ext cx="1267665" cy="1204933"/>
            <a:chOff x="8258862" y="5211285"/>
            <a:chExt cx="1631918" cy="1551161"/>
          </a:xfrm>
        </p:grpSpPr>
        <p:pic>
          <p:nvPicPr>
            <p:cNvPr id="104" name="図 103">
              <a:extLst>
                <a:ext uri="{FF2B5EF4-FFF2-40B4-BE49-F238E27FC236}">
                  <a16:creationId xmlns:a16="http://schemas.microsoft.com/office/drawing/2014/main" id="{4635DB30-1AAD-AB81-4206-9020DFBAEFF2}"/>
                </a:ext>
              </a:extLst>
            </p:cNvPr>
            <p:cNvPicPr>
              <a:picLocks noChangeAspect="1"/>
            </p:cNvPicPr>
            <p:nvPr/>
          </p:nvPicPr>
          <p:blipFill rotWithShape="1">
            <a:blip r:embed="rId8"/>
            <a:srcRect b="19754"/>
            <a:stretch/>
          </p:blipFill>
          <p:spPr>
            <a:xfrm>
              <a:off x="8349087" y="5211285"/>
              <a:ext cx="1432521" cy="1234413"/>
            </a:xfrm>
            <a:prstGeom prst="rect">
              <a:avLst/>
            </a:prstGeom>
            <a:ln>
              <a:solidFill>
                <a:srgbClr val="F5F5F5">
                  <a:lumMod val="50000"/>
                </a:srgbClr>
              </a:solidFill>
            </a:ln>
          </p:spPr>
        </p:pic>
        <p:sp>
          <p:nvSpPr>
            <p:cNvPr id="105" name="正方形/長方形 104">
              <a:extLst>
                <a:ext uri="{FF2B5EF4-FFF2-40B4-BE49-F238E27FC236}">
                  <a16:creationId xmlns:a16="http://schemas.microsoft.com/office/drawing/2014/main" id="{B2479FF1-15E8-E3C1-8AE1-3B62ECFC7634}"/>
                </a:ext>
              </a:extLst>
            </p:cNvPr>
            <p:cNvSpPr/>
            <p:nvPr/>
          </p:nvSpPr>
          <p:spPr>
            <a:xfrm>
              <a:off x="8349087" y="6480848"/>
              <a:ext cx="1432521" cy="281598"/>
            </a:xfrm>
            <a:prstGeom prst="rect">
              <a:avLst/>
            </a:prstGeom>
            <a:noFill/>
            <a:ln w="9525" cap="flat" cmpd="sng" algn="ctr">
              <a:solidFill>
                <a:srgbClr val="545454"/>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endParaRPr>
            </a:p>
          </p:txBody>
        </p:sp>
        <p:sp>
          <p:nvSpPr>
            <p:cNvPr id="106" name="フローチャート: せん孔テープ 105">
              <a:extLst>
                <a:ext uri="{FF2B5EF4-FFF2-40B4-BE49-F238E27FC236}">
                  <a16:creationId xmlns:a16="http://schemas.microsoft.com/office/drawing/2014/main" id="{05DFFF10-A153-35CC-270D-4AE17DEE9D1A}"/>
                </a:ext>
              </a:extLst>
            </p:cNvPr>
            <p:cNvSpPr/>
            <p:nvPr/>
          </p:nvSpPr>
          <p:spPr>
            <a:xfrm>
              <a:off x="8258862" y="6398187"/>
              <a:ext cx="1631918" cy="117497"/>
            </a:xfrm>
            <a:prstGeom prst="flowChartPunchedTape">
              <a:avLst/>
            </a:prstGeom>
            <a:solidFill>
              <a:srgbClr val="F5F5F5"/>
            </a:solidFill>
            <a:ln w="9525" cap="flat" cmpd="sng" algn="ctr">
              <a:solidFill>
                <a:srgbClr val="F5F5F5">
                  <a:lumMod val="50000"/>
                </a:srgbClr>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endParaRPr>
            </a:p>
          </p:txBody>
        </p:sp>
        <p:sp>
          <p:nvSpPr>
            <p:cNvPr id="107" name="正方形/長方形 106">
              <a:extLst>
                <a:ext uri="{FF2B5EF4-FFF2-40B4-BE49-F238E27FC236}">
                  <a16:creationId xmlns:a16="http://schemas.microsoft.com/office/drawing/2014/main" id="{BD533BA8-DB61-BE91-28D7-5E61D0B525B6}"/>
                </a:ext>
              </a:extLst>
            </p:cNvPr>
            <p:cNvSpPr/>
            <p:nvPr/>
          </p:nvSpPr>
          <p:spPr>
            <a:xfrm>
              <a:off x="9297093" y="6550834"/>
              <a:ext cx="447891" cy="117497"/>
            </a:xfrm>
            <a:prstGeom prst="rect">
              <a:avLst/>
            </a:prstGeom>
            <a:solidFill>
              <a:srgbClr val="00569B"/>
            </a:solidFill>
            <a:ln w="9525" cap="flat" cmpd="sng" algn="ctr">
              <a:solidFill>
                <a:srgbClr val="545454"/>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endParaRPr>
            </a:p>
          </p:txBody>
        </p:sp>
      </p:grpSp>
      <p:grpSp>
        <p:nvGrpSpPr>
          <p:cNvPr id="108" name="グループ化 107">
            <a:extLst>
              <a:ext uri="{FF2B5EF4-FFF2-40B4-BE49-F238E27FC236}">
                <a16:creationId xmlns:a16="http://schemas.microsoft.com/office/drawing/2014/main" id="{A77C57CF-2777-A584-E084-D599D1190476}"/>
              </a:ext>
            </a:extLst>
          </p:cNvPr>
          <p:cNvGrpSpPr/>
          <p:nvPr/>
        </p:nvGrpSpPr>
        <p:grpSpPr>
          <a:xfrm>
            <a:off x="2865097" y="2952349"/>
            <a:ext cx="680574" cy="1238924"/>
            <a:chOff x="3794531" y="3200759"/>
            <a:chExt cx="979007" cy="1782194"/>
          </a:xfrm>
        </p:grpSpPr>
        <p:sp>
          <p:nvSpPr>
            <p:cNvPr id="109" name="正方形/長方形 108">
              <a:extLst>
                <a:ext uri="{FF2B5EF4-FFF2-40B4-BE49-F238E27FC236}">
                  <a16:creationId xmlns:a16="http://schemas.microsoft.com/office/drawing/2014/main" id="{16A8B168-06FD-1610-4B18-CE947EC5A481}"/>
                </a:ext>
              </a:extLst>
            </p:cNvPr>
            <p:cNvSpPr/>
            <p:nvPr/>
          </p:nvSpPr>
          <p:spPr>
            <a:xfrm>
              <a:off x="3828272" y="3200759"/>
              <a:ext cx="890738" cy="1782194"/>
            </a:xfrm>
            <a:prstGeom prst="rect">
              <a:avLst/>
            </a:prstGeom>
            <a:solidFill>
              <a:srgbClr val="F5F5F5"/>
            </a:solidFill>
            <a:ln w="9525" cap="flat" cmpd="sng" algn="ctr">
              <a:solidFill>
                <a:srgbClr val="F5F5F5">
                  <a:lumMod val="50000"/>
                </a:srgbClr>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endParaRPr>
            </a:p>
          </p:txBody>
        </p:sp>
        <p:pic>
          <p:nvPicPr>
            <p:cNvPr id="110" name="図 109">
              <a:extLst>
                <a:ext uri="{FF2B5EF4-FFF2-40B4-BE49-F238E27FC236}">
                  <a16:creationId xmlns:a16="http://schemas.microsoft.com/office/drawing/2014/main" id="{192C5EDE-4BCB-AB34-32F6-B958242895A8}"/>
                </a:ext>
              </a:extLst>
            </p:cNvPr>
            <p:cNvPicPr>
              <a:picLocks noChangeAspect="1"/>
            </p:cNvPicPr>
            <p:nvPr/>
          </p:nvPicPr>
          <p:blipFill rotWithShape="1">
            <a:blip r:embed="rId9"/>
            <a:srcRect t="39521"/>
            <a:stretch/>
          </p:blipFill>
          <p:spPr>
            <a:xfrm>
              <a:off x="3850602" y="3232556"/>
              <a:ext cx="867147" cy="909754"/>
            </a:xfrm>
            <a:prstGeom prst="rect">
              <a:avLst/>
            </a:prstGeom>
          </p:spPr>
        </p:pic>
        <p:sp>
          <p:nvSpPr>
            <p:cNvPr id="111" name="正方形/長方形 110">
              <a:extLst>
                <a:ext uri="{FF2B5EF4-FFF2-40B4-BE49-F238E27FC236}">
                  <a16:creationId xmlns:a16="http://schemas.microsoft.com/office/drawing/2014/main" id="{E9713264-45B2-BC7D-FCA5-DA0E5C921DA2}"/>
                </a:ext>
              </a:extLst>
            </p:cNvPr>
            <p:cNvSpPr/>
            <p:nvPr/>
          </p:nvSpPr>
          <p:spPr>
            <a:xfrm>
              <a:off x="3877587" y="4786190"/>
              <a:ext cx="789888" cy="123437"/>
            </a:xfrm>
            <a:prstGeom prst="rect">
              <a:avLst/>
            </a:prstGeom>
            <a:solidFill>
              <a:srgbClr val="00569B"/>
            </a:solidFill>
            <a:ln w="9525" cap="flat" cmpd="sng" algn="ctr">
              <a:solidFill>
                <a:srgbClr val="00569B"/>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endParaRPr>
            </a:p>
          </p:txBody>
        </p:sp>
        <p:pic>
          <p:nvPicPr>
            <p:cNvPr id="112" name="図 111">
              <a:extLst>
                <a:ext uri="{FF2B5EF4-FFF2-40B4-BE49-F238E27FC236}">
                  <a16:creationId xmlns:a16="http://schemas.microsoft.com/office/drawing/2014/main" id="{E01AC3FF-736F-2976-AB8C-7CCCF95FA6CF}"/>
                </a:ext>
              </a:extLst>
            </p:cNvPr>
            <p:cNvPicPr>
              <a:picLocks noChangeAspect="1"/>
            </p:cNvPicPr>
            <p:nvPr/>
          </p:nvPicPr>
          <p:blipFill rotWithShape="1">
            <a:blip r:embed="rId10">
              <a:extLst>
                <a:ext uri="{BEBA8EAE-BF5A-486C-A8C5-ECC9F3942E4B}">
                  <a14:imgProps xmlns:a14="http://schemas.microsoft.com/office/drawing/2010/main">
                    <a14:imgLayer r:embed="rId11">
                      <a14:imgEffect>
                        <a14:artisticCrisscrossEtching/>
                      </a14:imgEffect>
                    </a14:imgLayer>
                  </a14:imgProps>
                </a:ext>
              </a:extLst>
            </a:blip>
            <a:srcRect l="4562" t="76901" r="7830" b="54"/>
            <a:stretch/>
          </p:blipFill>
          <p:spPr>
            <a:xfrm>
              <a:off x="3854715" y="4207473"/>
              <a:ext cx="824240" cy="253916"/>
            </a:xfrm>
            <a:prstGeom prst="rect">
              <a:avLst/>
            </a:prstGeom>
            <a:ln>
              <a:noFill/>
            </a:ln>
          </p:spPr>
        </p:pic>
        <p:sp>
          <p:nvSpPr>
            <p:cNvPr id="113" name="フローチャート: せん孔テープ 112">
              <a:extLst>
                <a:ext uri="{FF2B5EF4-FFF2-40B4-BE49-F238E27FC236}">
                  <a16:creationId xmlns:a16="http://schemas.microsoft.com/office/drawing/2014/main" id="{E39439A9-CC54-2423-0696-7B9188EF45BF}"/>
                </a:ext>
              </a:extLst>
            </p:cNvPr>
            <p:cNvSpPr/>
            <p:nvPr/>
          </p:nvSpPr>
          <p:spPr>
            <a:xfrm>
              <a:off x="3794531" y="4337363"/>
              <a:ext cx="979007" cy="160254"/>
            </a:xfrm>
            <a:prstGeom prst="flowChartPunchedTape">
              <a:avLst/>
            </a:prstGeom>
            <a:solidFill>
              <a:srgbClr val="F5F5F5"/>
            </a:solidFill>
            <a:ln w="9525" cap="flat" cmpd="sng" algn="ctr">
              <a:solidFill>
                <a:srgbClr val="F5F5F5">
                  <a:lumMod val="50000"/>
                </a:srgbClr>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endParaRPr>
            </a:p>
          </p:txBody>
        </p:sp>
        <p:pic>
          <p:nvPicPr>
            <p:cNvPr id="114" name="図 113">
              <a:extLst>
                <a:ext uri="{FF2B5EF4-FFF2-40B4-BE49-F238E27FC236}">
                  <a16:creationId xmlns:a16="http://schemas.microsoft.com/office/drawing/2014/main" id="{53DB5238-B2F0-46AE-BCBB-D2E75588242E}"/>
                </a:ext>
              </a:extLst>
            </p:cNvPr>
            <p:cNvPicPr>
              <a:picLocks noChangeAspect="1"/>
            </p:cNvPicPr>
            <p:nvPr/>
          </p:nvPicPr>
          <p:blipFill>
            <a:blip r:embed="rId12"/>
            <a:stretch>
              <a:fillRect/>
            </a:stretch>
          </p:blipFill>
          <p:spPr>
            <a:xfrm>
              <a:off x="3897851" y="4537581"/>
              <a:ext cx="736210" cy="236375"/>
            </a:xfrm>
            <a:prstGeom prst="rect">
              <a:avLst/>
            </a:prstGeom>
          </p:spPr>
        </p:pic>
      </p:grpSp>
      <p:sp>
        <p:nvSpPr>
          <p:cNvPr id="115" name="テキスト ボックス 114">
            <a:extLst>
              <a:ext uri="{FF2B5EF4-FFF2-40B4-BE49-F238E27FC236}">
                <a16:creationId xmlns:a16="http://schemas.microsoft.com/office/drawing/2014/main" id="{DB344F98-6323-1D6E-CEC1-21EA74A5CBC0}"/>
              </a:ext>
            </a:extLst>
          </p:cNvPr>
          <p:cNvSpPr txBox="1"/>
          <p:nvPr/>
        </p:nvSpPr>
        <p:spPr>
          <a:xfrm>
            <a:off x="987132" y="2120930"/>
            <a:ext cx="1134331" cy="230832"/>
          </a:xfrm>
          <a:prstGeom prst="rect">
            <a:avLst/>
          </a:prstGeom>
          <a:noFill/>
        </p:spPr>
        <p:txBody>
          <a:bodyPr wrap="square" rtlCol="0">
            <a:spAutoFit/>
          </a:bodyPr>
          <a:lstStyle/>
          <a:p>
            <a:pPr eaLnBrk="1" fontAlgn="auto" hangingPunct="1">
              <a:spcBef>
                <a:spcPts val="0"/>
              </a:spcBef>
              <a:spcAft>
                <a:spcPts val="0"/>
              </a:spcAft>
              <a:defRPr/>
            </a:pPr>
            <a:r>
              <a:rPr kumimoji="0" lang="ja-JP" altLang="en-US" sz="900" b="1" kern="0" dirty="0">
                <a:solidFill>
                  <a:srgbClr val="545454"/>
                </a:solidFill>
                <a:latin typeface="メイリオ" panose="020B0604030504040204" pitchFamily="50" charset="-128"/>
                <a:ea typeface="メイリオ" panose="020B0604030504040204" pitchFamily="50" charset="-128"/>
              </a:rPr>
              <a:t>トピックス</a:t>
            </a:r>
            <a:r>
              <a:rPr kumimoji="0" lang="en-US" altLang="ja-JP" sz="900" b="1" kern="0" dirty="0">
                <a:solidFill>
                  <a:srgbClr val="545454"/>
                </a:solidFill>
                <a:latin typeface="メイリオ" panose="020B0604030504040204" pitchFamily="50" charset="-128"/>
                <a:ea typeface="メイリオ" panose="020B0604030504040204" pitchFamily="50" charset="-128"/>
              </a:rPr>
              <a:t>PR SP</a:t>
            </a:r>
          </a:p>
        </p:txBody>
      </p:sp>
      <p:cxnSp>
        <p:nvCxnSpPr>
          <p:cNvPr id="116" name="直線コネクタ 115">
            <a:extLst>
              <a:ext uri="{FF2B5EF4-FFF2-40B4-BE49-F238E27FC236}">
                <a16:creationId xmlns:a16="http://schemas.microsoft.com/office/drawing/2014/main" id="{6C066DF5-6E0C-0E6A-BA3D-B6611ACFB5E1}"/>
              </a:ext>
            </a:extLst>
          </p:cNvPr>
          <p:cNvCxnSpPr>
            <a:cxnSpLocks/>
          </p:cNvCxnSpPr>
          <p:nvPr/>
        </p:nvCxnSpPr>
        <p:spPr>
          <a:xfrm>
            <a:off x="606168" y="2320134"/>
            <a:ext cx="1985554" cy="0"/>
          </a:xfrm>
          <a:prstGeom prst="line">
            <a:avLst/>
          </a:prstGeom>
          <a:noFill/>
          <a:ln w="38100" cap="flat" cmpd="sng" algn="ctr">
            <a:solidFill>
              <a:srgbClr val="C9002C"/>
            </a:solidFill>
            <a:prstDash val="solid"/>
          </a:ln>
          <a:effectLst/>
        </p:spPr>
      </p:cxnSp>
      <p:sp>
        <p:nvSpPr>
          <p:cNvPr id="117" name="テキスト ボックス 116">
            <a:extLst>
              <a:ext uri="{FF2B5EF4-FFF2-40B4-BE49-F238E27FC236}">
                <a16:creationId xmlns:a16="http://schemas.microsoft.com/office/drawing/2014/main" id="{8CB256EC-0B9A-BA20-C505-DD95FC09D86A}"/>
              </a:ext>
            </a:extLst>
          </p:cNvPr>
          <p:cNvSpPr txBox="1"/>
          <p:nvPr/>
        </p:nvSpPr>
        <p:spPr>
          <a:xfrm>
            <a:off x="2763675" y="2120930"/>
            <a:ext cx="1674263" cy="230832"/>
          </a:xfrm>
          <a:prstGeom prst="rect">
            <a:avLst/>
          </a:prstGeom>
          <a:noFill/>
        </p:spPr>
        <p:txBody>
          <a:bodyPr wrap="square" rtlCol="0">
            <a:spAutoFit/>
          </a:bodyPr>
          <a:lstStyle/>
          <a:p>
            <a:pPr eaLnBrk="1" fontAlgn="auto" hangingPunct="1">
              <a:spcBef>
                <a:spcPts val="0"/>
              </a:spcBef>
              <a:spcAft>
                <a:spcPts val="0"/>
              </a:spcAft>
              <a:defRPr/>
            </a:pPr>
            <a:r>
              <a:rPr kumimoji="0" lang="en-US" altLang="ja-JP" sz="900" b="1" kern="0" dirty="0">
                <a:solidFill>
                  <a:srgbClr val="545454"/>
                </a:solidFill>
                <a:latin typeface="メイリオ" panose="020B0604030504040204" pitchFamily="50" charset="-128"/>
                <a:ea typeface="メイリオ" panose="020B0604030504040204" pitchFamily="50" charset="-128"/>
              </a:rPr>
              <a:t>Yahoo!</a:t>
            </a:r>
            <a:r>
              <a:rPr kumimoji="0" lang="ja-JP" altLang="en-US" sz="900" b="1" kern="0" dirty="0">
                <a:solidFill>
                  <a:srgbClr val="545454"/>
                </a:solidFill>
                <a:latin typeface="メイリオ" panose="020B0604030504040204" pitchFamily="50" charset="-128"/>
                <a:ea typeface="メイリオ" panose="020B0604030504040204" pitchFamily="50" charset="-128"/>
              </a:rPr>
              <a:t>ニュース編集誘導枠</a:t>
            </a:r>
            <a:endParaRPr kumimoji="0" lang="en-US" altLang="ja-JP" sz="900" b="1" kern="0" dirty="0">
              <a:solidFill>
                <a:srgbClr val="545454"/>
              </a:solidFill>
              <a:latin typeface="メイリオ" panose="020B0604030504040204" pitchFamily="50" charset="-128"/>
              <a:ea typeface="メイリオ" panose="020B0604030504040204" pitchFamily="50" charset="-128"/>
            </a:endParaRPr>
          </a:p>
        </p:txBody>
      </p:sp>
      <p:cxnSp>
        <p:nvCxnSpPr>
          <p:cNvPr id="118" name="直線コネクタ 117">
            <a:extLst>
              <a:ext uri="{FF2B5EF4-FFF2-40B4-BE49-F238E27FC236}">
                <a16:creationId xmlns:a16="http://schemas.microsoft.com/office/drawing/2014/main" id="{4BF162E3-D0A7-58BB-3247-E990CF735B68}"/>
              </a:ext>
            </a:extLst>
          </p:cNvPr>
          <p:cNvCxnSpPr>
            <a:cxnSpLocks/>
          </p:cNvCxnSpPr>
          <p:nvPr/>
        </p:nvCxnSpPr>
        <p:spPr>
          <a:xfrm>
            <a:off x="2844271" y="2320134"/>
            <a:ext cx="1489165" cy="0"/>
          </a:xfrm>
          <a:prstGeom prst="line">
            <a:avLst/>
          </a:prstGeom>
          <a:noFill/>
          <a:ln w="38100" cap="flat" cmpd="sng" algn="ctr">
            <a:solidFill>
              <a:srgbClr val="002060"/>
            </a:solidFill>
            <a:prstDash val="solid"/>
          </a:ln>
          <a:effectLst/>
        </p:spPr>
      </p:cxnSp>
      <p:sp>
        <p:nvSpPr>
          <p:cNvPr id="119" name="四角形: 角を丸くする 118">
            <a:extLst>
              <a:ext uri="{FF2B5EF4-FFF2-40B4-BE49-F238E27FC236}">
                <a16:creationId xmlns:a16="http://schemas.microsoft.com/office/drawing/2014/main" id="{1273D643-9897-6263-3891-B1A71A472752}"/>
              </a:ext>
            </a:extLst>
          </p:cNvPr>
          <p:cNvSpPr/>
          <p:nvPr/>
        </p:nvSpPr>
        <p:spPr>
          <a:xfrm>
            <a:off x="3331949" y="3966055"/>
            <a:ext cx="1036320" cy="687978"/>
          </a:xfrm>
          <a:prstGeom prst="roundRect">
            <a:avLst/>
          </a:prstGeom>
          <a:solidFill>
            <a:srgbClr val="002060"/>
          </a:solidFill>
          <a:ln w="9525" cap="flat" cmpd="sng" algn="ctr">
            <a:solidFill>
              <a:srgbClr val="002060"/>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endParaRPr>
          </a:p>
        </p:txBody>
      </p:sp>
      <p:sp>
        <p:nvSpPr>
          <p:cNvPr id="120" name="テキスト プレースホルダー 1">
            <a:extLst>
              <a:ext uri="{FF2B5EF4-FFF2-40B4-BE49-F238E27FC236}">
                <a16:creationId xmlns:a16="http://schemas.microsoft.com/office/drawing/2014/main" id="{8BA0BF0E-F7DE-7F02-E888-9BD0B2E41E58}"/>
              </a:ext>
            </a:extLst>
          </p:cNvPr>
          <p:cNvSpPr txBox="1">
            <a:spLocks/>
          </p:cNvSpPr>
          <p:nvPr/>
        </p:nvSpPr>
        <p:spPr>
          <a:xfrm>
            <a:off x="3262445" y="4066027"/>
            <a:ext cx="1070990" cy="304699"/>
          </a:xfrm>
          <a:prstGeom prst="rect">
            <a:avLst/>
          </a:prstGeom>
        </p:spPr>
        <p:txBody>
          <a:bodyPr wrap="square" lIns="0" tIns="0" rIns="0" bIns="0" anchor="t">
            <a:sp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marR="0" lvl="0" indent="0" algn="ctr" defTabSz="914423" rtl="0" eaLnBrk="1" fontAlgn="auto" latinLnBrk="0" hangingPunct="1">
              <a:lnSpc>
                <a:spcPct val="100000"/>
              </a:lnSpc>
              <a:spcBef>
                <a:spcPct val="20000"/>
              </a:spcBef>
              <a:spcAft>
                <a:spcPts val="0"/>
              </a:spcAft>
              <a:buClrTx/>
              <a:buSzTx/>
              <a:buFont typeface="Arial" pitchFamily="34" charset="0"/>
              <a:buNone/>
              <a:tabLst/>
              <a:defRPr/>
            </a:pPr>
            <a:r>
              <a:rPr kumimoji="1" lang="ja-JP" altLang="en-US" sz="900" b="1" i="0" u="none" strike="noStrike" kern="1200" cap="none" spc="0" normalizeH="0" baseline="0" noProof="0" dirty="0">
                <a:ln>
                  <a:noFill/>
                </a:ln>
                <a:solidFill>
                  <a:srgbClr val="F5F5F5"/>
                </a:solidFill>
                <a:effectLst/>
                <a:uLnTx/>
                <a:uFillTx/>
                <a:latin typeface="Meiryo" panose="020B0604030504040204" pitchFamily="34" charset="-128"/>
                <a:ea typeface="Meiryo" panose="020B0604030504040204" pitchFamily="34" charset="-128"/>
                <a:cs typeface="+mn-cs"/>
              </a:rPr>
              <a:t>　</a:t>
            </a:r>
            <a:r>
              <a:rPr kumimoji="1" lang="en-US" altLang="ja-JP" sz="900" b="1" i="0" u="none" strike="noStrike" kern="1200" cap="none" spc="0" normalizeH="0" baseline="0" noProof="0" dirty="0">
                <a:ln>
                  <a:noFill/>
                </a:ln>
                <a:solidFill>
                  <a:srgbClr val="F5F5F5"/>
                </a:solidFill>
                <a:effectLst/>
                <a:uLnTx/>
                <a:uFillTx/>
                <a:latin typeface="Meiryo" panose="020B0604030504040204" pitchFamily="34" charset="-128"/>
                <a:ea typeface="Meiryo" panose="020B0604030504040204" pitchFamily="34" charset="-128"/>
                <a:cs typeface="+mn-cs"/>
              </a:rPr>
              <a:t>Yahoo!</a:t>
            </a:r>
            <a:r>
              <a:rPr kumimoji="1" lang="ja-JP" altLang="en-US" sz="900" b="1" i="0" u="none" strike="noStrike" kern="1200" cap="none" spc="0" normalizeH="0" baseline="0" noProof="0" dirty="0">
                <a:ln>
                  <a:noFill/>
                </a:ln>
                <a:solidFill>
                  <a:srgbClr val="F5F5F5"/>
                </a:solidFill>
                <a:effectLst/>
                <a:uLnTx/>
                <a:uFillTx/>
                <a:latin typeface="Meiryo" panose="020B0604030504040204" pitchFamily="34" charset="-128"/>
                <a:ea typeface="Meiryo" panose="020B0604030504040204" pitchFamily="34" charset="-128"/>
                <a:cs typeface="+mn-cs"/>
              </a:rPr>
              <a:t>ニュース</a:t>
            </a:r>
            <a:endParaRPr kumimoji="1" lang="en-US" altLang="ja-JP" sz="900" b="1" i="0" u="none" strike="noStrike" kern="1200" cap="none" spc="0" normalizeH="0" baseline="0" noProof="0" dirty="0">
              <a:ln>
                <a:noFill/>
              </a:ln>
              <a:solidFill>
                <a:srgbClr val="F5F5F5"/>
              </a:solidFill>
              <a:effectLst/>
              <a:uLnTx/>
              <a:uFillTx/>
              <a:latin typeface="Meiryo" panose="020B0604030504040204" pitchFamily="34" charset="-128"/>
              <a:ea typeface="Meiryo" panose="020B0604030504040204" pitchFamily="34" charset="-128"/>
              <a:cs typeface="+mn-cs"/>
            </a:endParaRPr>
          </a:p>
          <a:p>
            <a:pPr marL="0" marR="0" lvl="0" indent="0" algn="ctr" defTabSz="914423" rtl="0" eaLnBrk="1" fontAlgn="auto" latinLnBrk="0" hangingPunct="1">
              <a:lnSpc>
                <a:spcPct val="100000"/>
              </a:lnSpc>
              <a:spcBef>
                <a:spcPct val="20000"/>
              </a:spcBef>
              <a:spcAft>
                <a:spcPts val="0"/>
              </a:spcAft>
              <a:buClrTx/>
              <a:buSzTx/>
              <a:buFont typeface="Arial" pitchFamily="34" charset="0"/>
              <a:buNone/>
              <a:tabLst/>
              <a:defRPr/>
            </a:pPr>
            <a:r>
              <a:rPr kumimoji="1" lang="ja-JP" altLang="en-US" sz="900" b="1" i="0" u="none" strike="noStrike" kern="1200" cap="none" spc="0" normalizeH="0" baseline="0" noProof="0" dirty="0">
                <a:ln>
                  <a:noFill/>
                </a:ln>
                <a:solidFill>
                  <a:srgbClr val="F5F5F5"/>
                </a:solidFill>
                <a:effectLst/>
                <a:uLnTx/>
                <a:uFillTx/>
                <a:latin typeface="Meiryo" panose="020B0604030504040204" pitchFamily="34" charset="-128"/>
                <a:ea typeface="Meiryo" panose="020B0604030504040204" pitchFamily="34" charset="-128"/>
                <a:cs typeface="+mn-cs"/>
              </a:rPr>
              <a:t>　から集客支援</a:t>
            </a:r>
            <a:endParaRPr kumimoji="1" lang="en-US" altLang="ja-JP" sz="900" b="1" i="0" u="none" strike="noStrike" kern="1200" cap="none" spc="0" normalizeH="0" baseline="0" noProof="0" dirty="0">
              <a:ln>
                <a:noFill/>
              </a:ln>
              <a:solidFill>
                <a:srgbClr val="F5F5F5"/>
              </a:solidFill>
              <a:effectLst/>
              <a:uLnTx/>
              <a:uFillTx/>
              <a:latin typeface="Meiryo" panose="020B0604030504040204" pitchFamily="34" charset="-128"/>
              <a:ea typeface="Meiryo" panose="020B0604030504040204" pitchFamily="34" charset="-128"/>
              <a:cs typeface="+mn-cs"/>
            </a:endParaRPr>
          </a:p>
        </p:txBody>
      </p:sp>
      <p:sp>
        <p:nvSpPr>
          <p:cNvPr id="121" name="四角形: 角を丸くする 120">
            <a:extLst>
              <a:ext uri="{FF2B5EF4-FFF2-40B4-BE49-F238E27FC236}">
                <a16:creationId xmlns:a16="http://schemas.microsoft.com/office/drawing/2014/main" id="{1FA74A42-FD21-2ECD-9297-428C2E6A3436}"/>
              </a:ext>
            </a:extLst>
          </p:cNvPr>
          <p:cNvSpPr/>
          <p:nvPr/>
        </p:nvSpPr>
        <p:spPr>
          <a:xfrm>
            <a:off x="3628043" y="4410192"/>
            <a:ext cx="435427" cy="165463"/>
          </a:xfrm>
          <a:prstGeom prst="roundRect">
            <a:avLst/>
          </a:prstGeom>
          <a:solidFill>
            <a:srgbClr val="F5F5F5"/>
          </a:solidFill>
          <a:ln w="9525" cap="flat" cmpd="sng" algn="ctr">
            <a:solidFill>
              <a:srgbClr val="F5F5F5"/>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endParaRPr>
          </a:p>
        </p:txBody>
      </p:sp>
      <p:sp>
        <p:nvSpPr>
          <p:cNvPr id="122" name="テキスト プレースホルダー 1">
            <a:extLst>
              <a:ext uri="{FF2B5EF4-FFF2-40B4-BE49-F238E27FC236}">
                <a16:creationId xmlns:a16="http://schemas.microsoft.com/office/drawing/2014/main" id="{3C55E135-8DDD-2EA4-EC7D-999FBE3A94D8}"/>
              </a:ext>
            </a:extLst>
          </p:cNvPr>
          <p:cNvSpPr txBox="1">
            <a:spLocks/>
          </p:cNvSpPr>
          <p:nvPr/>
        </p:nvSpPr>
        <p:spPr>
          <a:xfrm>
            <a:off x="3593371" y="4431447"/>
            <a:ext cx="478808" cy="153888"/>
          </a:xfrm>
          <a:prstGeom prst="rect">
            <a:avLst/>
          </a:prstGeom>
        </p:spPr>
        <p:txBody>
          <a:bodyPr wrap="square" lIns="0" tIns="0" rIns="0" bIns="0" anchor="t">
            <a:sp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marR="0" lvl="0" indent="0" algn="ctr" defTabSz="914423" rtl="0" eaLnBrk="1" fontAlgn="auto" latinLnBrk="0" hangingPunct="1">
              <a:lnSpc>
                <a:spcPct val="100000"/>
              </a:lnSpc>
              <a:spcBef>
                <a:spcPct val="20000"/>
              </a:spcBef>
              <a:spcAft>
                <a:spcPts val="0"/>
              </a:spcAft>
              <a:buClrTx/>
              <a:buSzTx/>
              <a:buFont typeface="Arial" pitchFamily="34" charset="0"/>
              <a:buNone/>
              <a:tabLst/>
              <a:defRPr/>
            </a:pPr>
            <a:r>
              <a:rPr kumimoji="1" lang="ja-JP" altLang="en-US" sz="1000" b="1" i="0" u="none" strike="noStrike" kern="1200" cap="none" spc="0" normalizeH="0" baseline="0" noProof="0" dirty="0">
                <a:ln>
                  <a:noFill/>
                </a:ln>
                <a:solidFill>
                  <a:srgbClr val="002060"/>
                </a:solidFill>
                <a:effectLst/>
                <a:uLnTx/>
                <a:uFillTx/>
                <a:latin typeface="Meiryo" panose="020B0604030504040204" pitchFamily="34" charset="-128"/>
                <a:ea typeface="Meiryo" panose="020B0604030504040204" pitchFamily="34" charset="-128"/>
                <a:cs typeface="+mn-cs"/>
              </a:rPr>
              <a:t>無償</a:t>
            </a:r>
            <a:endParaRPr kumimoji="1" lang="en-US" altLang="ja-JP" sz="1000" b="1" i="0" u="none" strike="noStrike" kern="1200" cap="none" spc="0" normalizeH="0" baseline="0" noProof="0" dirty="0">
              <a:ln>
                <a:noFill/>
              </a:ln>
              <a:solidFill>
                <a:srgbClr val="002060"/>
              </a:solidFill>
              <a:effectLst/>
              <a:uLnTx/>
              <a:uFillTx/>
              <a:latin typeface="Meiryo" panose="020B0604030504040204" pitchFamily="34" charset="-128"/>
              <a:ea typeface="Meiryo" panose="020B0604030504040204" pitchFamily="34" charset="-128"/>
              <a:cs typeface="+mn-cs"/>
            </a:endParaRPr>
          </a:p>
        </p:txBody>
      </p:sp>
      <p:cxnSp>
        <p:nvCxnSpPr>
          <p:cNvPr id="123" name="直線矢印コネクタ 122">
            <a:extLst>
              <a:ext uri="{FF2B5EF4-FFF2-40B4-BE49-F238E27FC236}">
                <a16:creationId xmlns:a16="http://schemas.microsoft.com/office/drawing/2014/main" id="{0724D263-B02C-E5FC-B6BD-3EC6EAA9D7B2}"/>
              </a:ext>
            </a:extLst>
          </p:cNvPr>
          <p:cNvCxnSpPr>
            <a:cxnSpLocks/>
          </p:cNvCxnSpPr>
          <p:nvPr/>
        </p:nvCxnSpPr>
        <p:spPr>
          <a:xfrm>
            <a:off x="4272474" y="4282128"/>
            <a:ext cx="252548" cy="0"/>
          </a:xfrm>
          <a:prstGeom prst="straightConnector1">
            <a:avLst/>
          </a:prstGeom>
          <a:noFill/>
          <a:ln w="38100" cap="flat" cmpd="sng" algn="ctr">
            <a:solidFill>
              <a:srgbClr val="002060"/>
            </a:solidFill>
            <a:prstDash val="solid"/>
            <a:tailEnd type="triangle"/>
          </a:ln>
          <a:effectLst/>
        </p:spPr>
      </p:cxnSp>
      <p:grpSp>
        <p:nvGrpSpPr>
          <p:cNvPr id="124" name="グループ化 123">
            <a:extLst>
              <a:ext uri="{FF2B5EF4-FFF2-40B4-BE49-F238E27FC236}">
                <a16:creationId xmlns:a16="http://schemas.microsoft.com/office/drawing/2014/main" id="{4ACBAF1F-FE76-6DB8-AD24-31C9B6B2187F}"/>
              </a:ext>
            </a:extLst>
          </p:cNvPr>
          <p:cNvGrpSpPr/>
          <p:nvPr/>
        </p:nvGrpSpPr>
        <p:grpSpPr>
          <a:xfrm>
            <a:off x="8035817" y="2381770"/>
            <a:ext cx="479425" cy="325545"/>
            <a:chOff x="11668185" y="2086252"/>
            <a:chExt cx="479425" cy="325545"/>
          </a:xfrm>
        </p:grpSpPr>
        <p:sp>
          <p:nvSpPr>
            <p:cNvPr id="125" name="楕円 124">
              <a:extLst>
                <a:ext uri="{FF2B5EF4-FFF2-40B4-BE49-F238E27FC236}">
                  <a16:creationId xmlns:a16="http://schemas.microsoft.com/office/drawing/2014/main" id="{66255AC1-83F1-8148-96F7-38E5E092C2BA}"/>
                </a:ext>
              </a:extLst>
            </p:cNvPr>
            <p:cNvSpPr/>
            <p:nvPr/>
          </p:nvSpPr>
          <p:spPr>
            <a:xfrm>
              <a:off x="11712575" y="2086252"/>
              <a:ext cx="325545" cy="325545"/>
            </a:xfrm>
            <a:prstGeom prst="ellipse">
              <a:avLst/>
            </a:prstGeom>
            <a:solidFill>
              <a:srgbClr val="C9002C"/>
            </a:solidFill>
            <a:ln w="9525" cap="flat" cmpd="sng" algn="ctr">
              <a:noFill/>
              <a:prstDash val="solid"/>
            </a:ln>
            <a:effectLst>
              <a:outerShdw blurRad="63500" sx="102000" sy="102000" algn="ctr" rotWithShape="0">
                <a:prstClr val="black">
                  <a:alpha val="40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endParaRPr>
            </a:p>
          </p:txBody>
        </p:sp>
        <p:sp>
          <p:nvSpPr>
            <p:cNvPr id="126" name="テキスト ボックス 125">
              <a:extLst>
                <a:ext uri="{FF2B5EF4-FFF2-40B4-BE49-F238E27FC236}">
                  <a16:creationId xmlns:a16="http://schemas.microsoft.com/office/drawing/2014/main" id="{1317DE00-AE7D-EA46-F36F-40878DF1255A}"/>
                </a:ext>
              </a:extLst>
            </p:cNvPr>
            <p:cNvSpPr txBox="1"/>
            <p:nvPr/>
          </p:nvSpPr>
          <p:spPr>
            <a:xfrm>
              <a:off x="11668185" y="2145047"/>
              <a:ext cx="479425" cy="246221"/>
            </a:xfrm>
            <a:prstGeom prst="rect">
              <a:avLst/>
            </a:prstGeom>
            <a:noFill/>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000" b="1" i="0" u="none" strike="noStrike" kern="0" cap="none" spc="0" normalizeH="0" baseline="0" noProof="0" dirty="0">
                  <a:ln>
                    <a:noFill/>
                  </a:ln>
                  <a:solidFill>
                    <a:srgbClr val="F5F5F5"/>
                  </a:solidFill>
                  <a:effectLst/>
                  <a:uLnTx/>
                  <a:uFillTx/>
                  <a:latin typeface="Calibri" panose="020F0502020204030204"/>
                  <a:ea typeface="メイリオ" panose="020B0604030504040204" pitchFamily="50" charset="-128"/>
                </a:rPr>
                <a:t>特長</a:t>
              </a:r>
              <a:endParaRPr kumimoji="0" lang="en-US" altLang="ja-JP" sz="1000" b="1" i="0" u="none" strike="noStrike" kern="0" cap="none" spc="0" normalizeH="0" baseline="0" noProof="0" dirty="0">
                <a:ln>
                  <a:noFill/>
                </a:ln>
                <a:solidFill>
                  <a:srgbClr val="F5F5F5"/>
                </a:solidFill>
                <a:effectLst/>
                <a:uLnTx/>
                <a:uFillTx/>
                <a:latin typeface="Calibri" panose="020F0502020204030204"/>
                <a:ea typeface="メイリオ" panose="020B0604030504040204" pitchFamily="50" charset="-128"/>
              </a:endParaRPr>
            </a:p>
          </p:txBody>
        </p:sp>
      </p:grpSp>
      <p:pic>
        <p:nvPicPr>
          <p:cNvPr id="127" name="図 126">
            <a:extLst>
              <a:ext uri="{FF2B5EF4-FFF2-40B4-BE49-F238E27FC236}">
                <a16:creationId xmlns:a16="http://schemas.microsoft.com/office/drawing/2014/main" id="{B3E05AA7-6AE0-18A9-C6E0-2EB51796CD80}"/>
              </a:ext>
            </a:extLst>
          </p:cNvPr>
          <p:cNvPicPr>
            <a:picLocks noChangeAspect="1"/>
          </p:cNvPicPr>
          <p:nvPr/>
        </p:nvPicPr>
        <p:blipFill>
          <a:blip r:embed="rId13"/>
          <a:stretch>
            <a:fillRect/>
          </a:stretch>
        </p:blipFill>
        <p:spPr>
          <a:xfrm>
            <a:off x="8355614" y="3491912"/>
            <a:ext cx="3133616" cy="664522"/>
          </a:xfrm>
          <a:prstGeom prst="rect">
            <a:avLst/>
          </a:prstGeom>
        </p:spPr>
      </p:pic>
      <p:grpSp>
        <p:nvGrpSpPr>
          <p:cNvPr id="128" name="グループ化 127">
            <a:extLst>
              <a:ext uri="{FF2B5EF4-FFF2-40B4-BE49-F238E27FC236}">
                <a16:creationId xmlns:a16="http://schemas.microsoft.com/office/drawing/2014/main" id="{9E02E419-D4F1-24C4-B02F-CEA42098914E}"/>
              </a:ext>
            </a:extLst>
          </p:cNvPr>
          <p:cNvGrpSpPr/>
          <p:nvPr/>
        </p:nvGrpSpPr>
        <p:grpSpPr>
          <a:xfrm>
            <a:off x="8035817" y="3121701"/>
            <a:ext cx="479425" cy="325545"/>
            <a:chOff x="11668185" y="2086252"/>
            <a:chExt cx="479425" cy="325545"/>
          </a:xfrm>
        </p:grpSpPr>
        <p:sp>
          <p:nvSpPr>
            <p:cNvPr id="129" name="楕円 128">
              <a:extLst>
                <a:ext uri="{FF2B5EF4-FFF2-40B4-BE49-F238E27FC236}">
                  <a16:creationId xmlns:a16="http://schemas.microsoft.com/office/drawing/2014/main" id="{1ED97E43-4E87-2240-89AA-B1D4002BD622}"/>
                </a:ext>
              </a:extLst>
            </p:cNvPr>
            <p:cNvSpPr/>
            <p:nvPr/>
          </p:nvSpPr>
          <p:spPr>
            <a:xfrm>
              <a:off x="11712575" y="2086252"/>
              <a:ext cx="325545" cy="325545"/>
            </a:xfrm>
            <a:prstGeom prst="ellipse">
              <a:avLst/>
            </a:prstGeom>
            <a:solidFill>
              <a:srgbClr val="C9002C"/>
            </a:solidFill>
            <a:ln w="9525" cap="flat" cmpd="sng" algn="ctr">
              <a:noFill/>
              <a:prstDash val="solid"/>
            </a:ln>
            <a:effectLst>
              <a:outerShdw blurRad="63500" sx="102000" sy="102000" algn="ctr" rotWithShape="0">
                <a:prstClr val="black">
                  <a:alpha val="40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endParaRPr>
            </a:p>
          </p:txBody>
        </p:sp>
        <p:sp>
          <p:nvSpPr>
            <p:cNvPr id="130" name="テキスト ボックス 129">
              <a:extLst>
                <a:ext uri="{FF2B5EF4-FFF2-40B4-BE49-F238E27FC236}">
                  <a16:creationId xmlns:a16="http://schemas.microsoft.com/office/drawing/2014/main" id="{B848FF32-CCEC-CD49-56B5-DD51D834A82E}"/>
                </a:ext>
              </a:extLst>
            </p:cNvPr>
            <p:cNvSpPr txBox="1"/>
            <p:nvPr/>
          </p:nvSpPr>
          <p:spPr>
            <a:xfrm>
              <a:off x="11668185" y="2145047"/>
              <a:ext cx="479425" cy="246221"/>
            </a:xfrm>
            <a:prstGeom prst="rect">
              <a:avLst/>
            </a:prstGeom>
            <a:noFill/>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000" b="1" i="0" u="none" strike="noStrike" kern="0" cap="none" spc="0" normalizeH="0" baseline="0" noProof="0" dirty="0">
                  <a:ln>
                    <a:noFill/>
                  </a:ln>
                  <a:solidFill>
                    <a:srgbClr val="F5F5F5"/>
                  </a:solidFill>
                  <a:effectLst/>
                  <a:uLnTx/>
                  <a:uFillTx/>
                  <a:latin typeface="Calibri" panose="020F0502020204030204"/>
                  <a:ea typeface="メイリオ" panose="020B0604030504040204" pitchFamily="50" charset="-128"/>
                </a:rPr>
                <a:t>特長</a:t>
              </a:r>
              <a:endParaRPr kumimoji="0" lang="en-US" altLang="ja-JP" sz="1000" b="1" i="0" u="none" strike="noStrike" kern="0" cap="none" spc="0" normalizeH="0" baseline="0" noProof="0" dirty="0">
                <a:ln>
                  <a:noFill/>
                </a:ln>
                <a:solidFill>
                  <a:srgbClr val="F5F5F5"/>
                </a:solidFill>
                <a:effectLst/>
                <a:uLnTx/>
                <a:uFillTx/>
                <a:latin typeface="Calibri" panose="020F0502020204030204"/>
                <a:ea typeface="メイリオ" panose="020B0604030504040204" pitchFamily="50" charset="-128"/>
              </a:endParaRPr>
            </a:p>
          </p:txBody>
        </p:sp>
      </p:grpSp>
      <p:grpSp>
        <p:nvGrpSpPr>
          <p:cNvPr id="131" name="グループ化 130">
            <a:extLst>
              <a:ext uri="{FF2B5EF4-FFF2-40B4-BE49-F238E27FC236}">
                <a16:creationId xmlns:a16="http://schemas.microsoft.com/office/drawing/2014/main" id="{E96E0F94-14AA-6AB4-708F-C6B7E96EDC92}"/>
              </a:ext>
            </a:extLst>
          </p:cNvPr>
          <p:cNvGrpSpPr/>
          <p:nvPr/>
        </p:nvGrpSpPr>
        <p:grpSpPr>
          <a:xfrm>
            <a:off x="3632493" y="3743138"/>
            <a:ext cx="479425" cy="325545"/>
            <a:chOff x="11668185" y="2086252"/>
            <a:chExt cx="479425" cy="325545"/>
          </a:xfrm>
        </p:grpSpPr>
        <p:sp>
          <p:nvSpPr>
            <p:cNvPr id="132" name="楕円 131">
              <a:extLst>
                <a:ext uri="{FF2B5EF4-FFF2-40B4-BE49-F238E27FC236}">
                  <a16:creationId xmlns:a16="http://schemas.microsoft.com/office/drawing/2014/main" id="{7F24E6A2-6A39-E088-CDA5-EAD31FB0F2FD}"/>
                </a:ext>
              </a:extLst>
            </p:cNvPr>
            <p:cNvSpPr/>
            <p:nvPr/>
          </p:nvSpPr>
          <p:spPr>
            <a:xfrm>
              <a:off x="11712575" y="2086252"/>
              <a:ext cx="325545" cy="325545"/>
            </a:xfrm>
            <a:prstGeom prst="ellipse">
              <a:avLst/>
            </a:prstGeom>
            <a:solidFill>
              <a:srgbClr val="C9002C"/>
            </a:solidFill>
            <a:ln w="9525" cap="flat" cmpd="sng" algn="ctr">
              <a:noFill/>
              <a:prstDash val="solid"/>
            </a:ln>
            <a:effectLst>
              <a:outerShdw blurRad="63500" sx="102000" sy="102000" algn="ctr" rotWithShape="0">
                <a:prstClr val="black">
                  <a:alpha val="40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endParaRPr>
            </a:p>
          </p:txBody>
        </p:sp>
        <p:sp>
          <p:nvSpPr>
            <p:cNvPr id="133" name="テキスト ボックス 132">
              <a:extLst>
                <a:ext uri="{FF2B5EF4-FFF2-40B4-BE49-F238E27FC236}">
                  <a16:creationId xmlns:a16="http://schemas.microsoft.com/office/drawing/2014/main" id="{96931A7B-39DF-EBE7-58DB-84DFB6DB34F3}"/>
                </a:ext>
              </a:extLst>
            </p:cNvPr>
            <p:cNvSpPr txBox="1"/>
            <p:nvPr/>
          </p:nvSpPr>
          <p:spPr>
            <a:xfrm>
              <a:off x="11668185" y="2145047"/>
              <a:ext cx="479425" cy="246221"/>
            </a:xfrm>
            <a:prstGeom prst="rect">
              <a:avLst/>
            </a:prstGeom>
            <a:noFill/>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000" b="1" i="0" u="none" strike="noStrike" kern="0" cap="none" spc="0" normalizeH="0" baseline="0" noProof="0" dirty="0">
                  <a:ln>
                    <a:noFill/>
                  </a:ln>
                  <a:solidFill>
                    <a:srgbClr val="F5F5F5"/>
                  </a:solidFill>
                  <a:effectLst/>
                  <a:uLnTx/>
                  <a:uFillTx/>
                  <a:latin typeface="Calibri" panose="020F0502020204030204"/>
                  <a:ea typeface="メイリオ" panose="020B0604030504040204" pitchFamily="50" charset="-128"/>
                </a:rPr>
                <a:t>特長</a:t>
              </a:r>
              <a:endParaRPr kumimoji="0" lang="en-US" altLang="ja-JP" sz="1000" b="1" i="0" u="none" strike="noStrike" kern="0" cap="none" spc="0" normalizeH="0" baseline="0" noProof="0" dirty="0">
                <a:ln>
                  <a:noFill/>
                </a:ln>
                <a:solidFill>
                  <a:srgbClr val="F5F5F5"/>
                </a:solidFill>
                <a:effectLst/>
                <a:uLnTx/>
                <a:uFillTx/>
                <a:latin typeface="Calibri" panose="020F0502020204030204"/>
                <a:ea typeface="メイリオ" panose="020B0604030504040204" pitchFamily="50" charset="-128"/>
              </a:endParaRPr>
            </a:p>
          </p:txBody>
        </p:sp>
      </p:grpSp>
    </p:spTree>
    <p:extLst>
      <p:ext uri="{BB962C8B-B14F-4D97-AF65-F5344CB8AC3E}">
        <p14:creationId xmlns:p14="http://schemas.microsoft.com/office/powerpoint/2010/main" val="308124964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81C7E31D-2CD9-F7E3-AC7D-CF86EBDA787A}"/>
              </a:ext>
            </a:extLst>
          </p:cNvPr>
          <p:cNvSpPr>
            <a:spLocks noGrp="1"/>
          </p:cNvSpPr>
          <p:nvPr>
            <p:ph type="ctrTitle"/>
          </p:nvPr>
        </p:nvSpPr>
        <p:spPr/>
        <p:txBody>
          <a:bodyPr/>
          <a:lstStyle/>
          <a:p>
            <a:r>
              <a:rPr kumimoji="1" lang="en-US" altLang="ja-JP" dirty="0"/>
              <a:t>APPENDIX</a:t>
            </a:r>
            <a:r>
              <a:rPr kumimoji="1" lang="ja-JP" altLang="en-US" dirty="0"/>
              <a:t>　</a:t>
            </a:r>
            <a:r>
              <a:rPr kumimoji="1" lang="en-US" altLang="ja-JP" dirty="0"/>
              <a:t> </a:t>
            </a:r>
            <a:r>
              <a:rPr lang="en-US" altLang="ja-JP" dirty="0"/>
              <a:t>Yahoo!</a:t>
            </a:r>
            <a:r>
              <a:rPr lang="ja-JP" altLang="en-US" dirty="0"/>
              <a:t>ニュース　</a:t>
            </a:r>
            <a:r>
              <a:rPr kumimoji="1" lang="ja-JP" altLang="en-US" dirty="0"/>
              <a:t>タイアップ レポートについて</a:t>
            </a:r>
          </a:p>
        </p:txBody>
      </p:sp>
      <p:sp>
        <p:nvSpPr>
          <p:cNvPr id="3" name="テキスト プレースホルダー 2">
            <a:extLst>
              <a:ext uri="{FF2B5EF4-FFF2-40B4-BE49-F238E27FC236}">
                <a16:creationId xmlns:a16="http://schemas.microsoft.com/office/drawing/2014/main" id="{79D4807E-02BF-2C77-B9EE-9F61A80302FC}"/>
              </a:ext>
            </a:extLst>
          </p:cNvPr>
          <p:cNvSpPr>
            <a:spLocks noGrp="1"/>
          </p:cNvSpPr>
          <p:nvPr>
            <p:ph type="body" sz="quarter" idx="10"/>
          </p:nvPr>
        </p:nvSpPr>
        <p:spPr>
          <a:xfrm>
            <a:off x="772431" y="1098189"/>
            <a:ext cx="11014609" cy="792088"/>
          </a:xfrm>
        </p:spPr>
        <p:txBody>
          <a:bodyPr/>
          <a:lstStyle/>
          <a:p>
            <a:pPr lvl="0" algn="ctr">
              <a:lnSpc>
                <a:spcPct val="150000"/>
              </a:lnSpc>
              <a:defRPr/>
            </a:pPr>
            <a:r>
              <a:rPr lang="ja-JP" altLang="en-US" sz="1800" b="1" dirty="0">
                <a:solidFill>
                  <a:srgbClr val="545454"/>
                </a:solidFill>
              </a:rPr>
              <a:t>定量・定性両面から、施策の実績を集計、分析し、タイアップ実施効果のレポーティングを行います。</a:t>
            </a:r>
            <a:endParaRPr kumimoji="1" lang="ja-JP" altLang="en-US" dirty="0"/>
          </a:p>
        </p:txBody>
      </p:sp>
      <p:grpSp>
        <p:nvGrpSpPr>
          <p:cNvPr id="29" name="グループ化 28">
            <a:extLst>
              <a:ext uri="{FF2B5EF4-FFF2-40B4-BE49-F238E27FC236}">
                <a16:creationId xmlns:a16="http://schemas.microsoft.com/office/drawing/2014/main" id="{6B7FA3FA-D6A7-8F48-1FD1-4869B355D943}"/>
              </a:ext>
            </a:extLst>
          </p:cNvPr>
          <p:cNvGrpSpPr/>
          <p:nvPr/>
        </p:nvGrpSpPr>
        <p:grpSpPr>
          <a:xfrm>
            <a:off x="445869" y="1662451"/>
            <a:ext cx="5646291" cy="576000"/>
            <a:chOff x="479425" y="1607413"/>
            <a:chExt cx="5646291" cy="576000"/>
          </a:xfrm>
        </p:grpSpPr>
        <p:sp>
          <p:nvSpPr>
            <p:cNvPr id="31" name="角丸四角形 60">
              <a:extLst>
                <a:ext uri="{FF2B5EF4-FFF2-40B4-BE49-F238E27FC236}">
                  <a16:creationId xmlns:a16="http://schemas.microsoft.com/office/drawing/2014/main" id="{0D077162-9DFC-FFFA-6500-2F23CC96C2D9}"/>
                </a:ext>
              </a:extLst>
            </p:cNvPr>
            <p:cNvSpPr/>
            <p:nvPr/>
          </p:nvSpPr>
          <p:spPr>
            <a:xfrm>
              <a:off x="803425" y="1661413"/>
              <a:ext cx="5322291" cy="468000"/>
            </a:xfrm>
            <a:prstGeom prst="roundRect">
              <a:avLst>
                <a:gd name="adj" fmla="val 0"/>
              </a:avLst>
            </a:prstGeom>
            <a:solidFill>
              <a:srgbClr val="212121">
                <a:lumMod val="10000"/>
                <a:lumOff val="90000"/>
              </a:srgbClr>
            </a:solidFill>
            <a:ln w="9525" cap="flat" cmpd="sng" algn="ctr">
              <a:noFill/>
              <a:prstDash val="solid"/>
            </a:ln>
            <a:effectLst/>
          </p:spPr>
          <p:txBody>
            <a:bodyPr rot="0" spcFirstLastPara="0" vert="horz" wrap="none" lIns="468000" tIns="36000" rIns="0" bIns="0" numCol="1" spcCol="0" rtlCol="0" fromWordArt="0" anchor="ctr" anchorCtr="0" forceAA="0" compatLnSpc="1">
              <a:prstTxWarp prst="textNoShape">
                <a:avLst/>
              </a:prstTxWarp>
              <a:no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ja-JP" altLang="en-US" sz="1600" b="1" i="0" u="none" strike="noStrike" kern="0" cap="none" spc="0" normalizeH="0" baseline="0" noProof="0">
                  <a:ln>
                    <a:noFill/>
                  </a:ln>
                  <a:solidFill>
                    <a:srgbClr val="C9002C"/>
                  </a:solidFill>
                  <a:effectLst/>
                  <a:uLnTx/>
                  <a:uFillTx/>
                  <a:latin typeface="Meiryo" panose="020B0604030504040204" pitchFamily="34" charset="-128"/>
                  <a:ea typeface="メイリオ" panose="020B0604030504040204" pitchFamily="50" charset="-128"/>
                  <a:cs typeface="+mn-cs"/>
                </a:rPr>
                <a:t>集客数・属性広告主様ページへの送客数</a:t>
              </a:r>
              <a:endParaRPr kumimoji="0" lang="en-US" altLang="ja-JP" sz="1600" b="1" i="0" u="none" strike="noStrike" kern="0" cap="none" spc="0" normalizeH="0" baseline="0" noProof="0" dirty="0">
                <a:ln>
                  <a:noFill/>
                </a:ln>
                <a:solidFill>
                  <a:srgbClr val="C9002C"/>
                </a:solidFill>
                <a:effectLst/>
                <a:uLnTx/>
                <a:uFillTx/>
                <a:latin typeface="Meiryo" panose="020B0604030504040204" pitchFamily="34" charset="-128"/>
                <a:ea typeface="メイリオ" panose="020B0604030504040204" pitchFamily="50" charset="-128"/>
                <a:cs typeface="+mn-cs"/>
              </a:endParaRPr>
            </a:p>
          </p:txBody>
        </p:sp>
        <p:grpSp>
          <p:nvGrpSpPr>
            <p:cNvPr id="32" name="グループ化 31">
              <a:extLst>
                <a:ext uri="{FF2B5EF4-FFF2-40B4-BE49-F238E27FC236}">
                  <a16:creationId xmlns:a16="http://schemas.microsoft.com/office/drawing/2014/main" id="{872B31CF-07CC-39BE-46E0-27CFBADE7D62}"/>
                </a:ext>
              </a:extLst>
            </p:cNvPr>
            <p:cNvGrpSpPr>
              <a:grpSpLocks noChangeAspect="1"/>
            </p:cNvGrpSpPr>
            <p:nvPr/>
          </p:nvGrpSpPr>
          <p:grpSpPr>
            <a:xfrm>
              <a:off x="479425" y="1607413"/>
              <a:ext cx="576000" cy="576000"/>
              <a:chOff x="2435103" y="2081892"/>
              <a:chExt cx="792088" cy="792088"/>
            </a:xfrm>
          </p:grpSpPr>
          <p:sp>
            <p:nvSpPr>
              <p:cNvPr id="33" name="円/楕円 63">
                <a:extLst>
                  <a:ext uri="{FF2B5EF4-FFF2-40B4-BE49-F238E27FC236}">
                    <a16:creationId xmlns:a16="http://schemas.microsoft.com/office/drawing/2014/main" id="{28ED8785-B8AD-329C-F92C-7F8672CD6A2C}"/>
                  </a:ext>
                </a:extLst>
              </p:cNvPr>
              <p:cNvSpPr/>
              <p:nvPr/>
            </p:nvSpPr>
            <p:spPr>
              <a:xfrm>
                <a:off x="2435103" y="2081892"/>
                <a:ext cx="792088" cy="792088"/>
              </a:xfrm>
              <a:prstGeom prst="ellipse">
                <a:avLst/>
              </a:prstGeom>
              <a:solidFill>
                <a:srgbClr val="C9002C"/>
              </a:solidFill>
              <a:ln w="50800" cap="flat" cmpd="sng" algn="ctr">
                <a:no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eiryo" panose="020B0604030504040204" pitchFamily="34" charset="-128"/>
                  <a:ea typeface="メイリオ" panose="020B0604030504040204" pitchFamily="50" charset="-128"/>
                  <a:cs typeface="+mn-cs"/>
                </a:endParaRPr>
              </a:p>
            </p:txBody>
          </p:sp>
          <p:pic>
            <p:nvPicPr>
              <p:cNvPr id="34" name="グラフィックス 11" descr="棒グラフ (上昇) 単色塗りつぶし">
                <a:extLst>
                  <a:ext uri="{FF2B5EF4-FFF2-40B4-BE49-F238E27FC236}">
                    <a16:creationId xmlns:a16="http://schemas.microsoft.com/office/drawing/2014/main" id="{578EBC40-0ABF-3132-EFBD-B9E5061D09FF}"/>
                  </a:ext>
                </a:extLst>
              </p:cNvPr>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2600963" y="2247752"/>
                <a:ext cx="460368" cy="460368"/>
              </a:xfrm>
              <a:prstGeom prst="rect">
                <a:avLst/>
              </a:prstGeom>
            </p:spPr>
          </p:pic>
        </p:grpSp>
      </p:grpSp>
      <p:grpSp>
        <p:nvGrpSpPr>
          <p:cNvPr id="42" name="グループ化 41">
            <a:extLst>
              <a:ext uri="{FF2B5EF4-FFF2-40B4-BE49-F238E27FC236}">
                <a16:creationId xmlns:a16="http://schemas.microsoft.com/office/drawing/2014/main" id="{43558C46-113B-5951-C32E-F76AA754E306}"/>
              </a:ext>
            </a:extLst>
          </p:cNvPr>
          <p:cNvGrpSpPr/>
          <p:nvPr/>
        </p:nvGrpSpPr>
        <p:grpSpPr>
          <a:xfrm>
            <a:off x="445869" y="3503396"/>
            <a:ext cx="5837865" cy="905304"/>
            <a:chOff x="479425" y="3844167"/>
            <a:chExt cx="5837865" cy="905304"/>
          </a:xfrm>
        </p:grpSpPr>
        <p:sp>
          <p:nvSpPr>
            <p:cNvPr id="43" name="角丸四角形 21">
              <a:extLst>
                <a:ext uri="{FF2B5EF4-FFF2-40B4-BE49-F238E27FC236}">
                  <a16:creationId xmlns:a16="http://schemas.microsoft.com/office/drawing/2014/main" id="{F41306B7-F060-6064-5E3D-0E6965C5B907}"/>
                </a:ext>
              </a:extLst>
            </p:cNvPr>
            <p:cNvSpPr/>
            <p:nvPr/>
          </p:nvSpPr>
          <p:spPr>
            <a:xfrm>
              <a:off x="1226154" y="4537105"/>
              <a:ext cx="5091136" cy="212366"/>
            </a:xfrm>
            <a:prstGeom prst="roundRect">
              <a:avLst>
                <a:gd name="adj" fmla="val 0"/>
              </a:avLst>
            </a:prstGeom>
            <a:noFill/>
            <a:ln w="9525" cap="flat" cmpd="sng" algn="ctr">
              <a:noFill/>
              <a:prstDash val="solid"/>
            </a:ln>
            <a:effectLst/>
          </p:spPr>
          <p:txBody>
            <a:bodyPr rot="0" spcFirstLastPara="0" vert="horz" wrap="square" lIns="0" tIns="0" rIns="0" bIns="0" numCol="1" spcCol="0" rtlCol="0" fromWordArt="0" anchor="t" anchorCtr="0" forceAA="0" compatLnSpc="1">
              <a:prstTxWarp prst="textNoShape">
                <a:avLst/>
              </a:prstTxWarp>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177750" marR="0" lvl="0" indent="-177750" algn="l" defTabSz="914400" rtl="0" eaLnBrk="1" fontAlgn="auto" latinLnBrk="0" hangingPunct="1">
                <a:lnSpc>
                  <a:spcPct val="120000"/>
                </a:lnSpc>
                <a:spcBef>
                  <a:spcPts val="0"/>
                </a:spcBef>
                <a:spcAft>
                  <a:spcPts val="0"/>
                </a:spcAft>
                <a:buClrTx/>
                <a:buSzTx/>
                <a:buFont typeface="Wingdings" pitchFamily="2" charset="2"/>
                <a:buChar char="n"/>
                <a:tabLst/>
                <a:defRPr/>
              </a:pPr>
              <a:r>
                <a:rPr kumimoji="1" lang="ja-JP" altLang="en-US" sz="1200" b="0" i="0" u="none" strike="noStrike" kern="1200" cap="none" spc="0" normalizeH="0" baseline="0" noProof="0" dirty="0">
                  <a:ln>
                    <a:noFill/>
                  </a:ln>
                  <a:solidFill>
                    <a:srgbClr val="545454"/>
                  </a:solidFill>
                  <a:effectLst/>
                  <a:uLnTx/>
                  <a:uFillTx/>
                  <a:latin typeface="Meiryo" panose="020B0604030504040204" pitchFamily="34" charset="-128"/>
                  <a:ea typeface="メイリオ" panose="020B0604030504040204" pitchFamily="50" charset="-128"/>
                  <a:cs typeface="+mn-cs"/>
                </a:rPr>
                <a:t>読了率</a:t>
              </a:r>
              <a:endParaRPr kumimoji="0" lang="en-US" altLang="ja-JP" sz="1200" b="0" i="0" u="none" strike="noStrike" kern="0" cap="none" spc="0" normalizeH="0" baseline="0" noProof="0" dirty="0">
                <a:ln>
                  <a:noFill/>
                </a:ln>
                <a:solidFill>
                  <a:srgbClr val="545454"/>
                </a:solidFill>
                <a:effectLst/>
                <a:uLnTx/>
                <a:uFillTx/>
                <a:latin typeface="Meiryo" panose="020B0604030504040204" pitchFamily="34" charset="-128"/>
                <a:ea typeface="メイリオ" panose="020B0604030504040204" pitchFamily="50" charset="-128"/>
                <a:cs typeface="+mn-cs"/>
              </a:endParaRPr>
            </a:p>
          </p:txBody>
        </p:sp>
        <p:sp>
          <p:nvSpPr>
            <p:cNvPr id="44" name="角丸四角形 22">
              <a:extLst>
                <a:ext uri="{FF2B5EF4-FFF2-40B4-BE49-F238E27FC236}">
                  <a16:creationId xmlns:a16="http://schemas.microsoft.com/office/drawing/2014/main" id="{B8BB4309-1C23-89CB-D87A-5FB02E6E201B}"/>
                </a:ext>
              </a:extLst>
            </p:cNvPr>
            <p:cNvSpPr/>
            <p:nvPr/>
          </p:nvSpPr>
          <p:spPr>
            <a:xfrm>
              <a:off x="803425" y="3898167"/>
              <a:ext cx="5322291" cy="468000"/>
            </a:xfrm>
            <a:prstGeom prst="roundRect">
              <a:avLst>
                <a:gd name="adj" fmla="val 0"/>
              </a:avLst>
            </a:prstGeom>
            <a:solidFill>
              <a:srgbClr val="212121">
                <a:lumMod val="10000"/>
                <a:lumOff val="90000"/>
              </a:srgbClr>
            </a:solidFill>
            <a:ln w="9525" cap="flat" cmpd="sng" algn="ctr">
              <a:noFill/>
              <a:prstDash val="solid"/>
            </a:ln>
            <a:effectLst/>
          </p:spPr>
          <p:txBody>
            <a:bodyPr rot="0" spcFirstLastPara="0" vert="horz" wrap="none" lIns="468000" tIns="36000" rIns="0" bIns="0" numCol="1" spcCol="0" rtlCol="0" fromWordArt="0" anchor="ctr" anchorCtr="0" forceAA="0" compatLnSpc="1">
              <a:prstTxWarp prst="textNoShape">
                <a:avLst/>
              </a:prstTxWarp>
              <a:no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ja-JP" altLang="en-US" sz="1600" b="1" i="0" u="none" strike="noStrike" kern="0" cap="none" spc="0" normalizeH="0" baseline="0" noProof="0">
                  <a:ln>
                    <a:noFill/>
                  </a:ln>
                  <a:solidFill>
                    <a:srgbClr val="C9002C"/>
                  </a:solidFill>
                  <a:effectLst/>
                  <a:uLnTx/>
                  <a:uFillTx/>
                  <a:latin typeface="Meiryo" panose="020B0604030504040204" pitchFamily="34" charset="-128"/>
                  <a:ea typeface="メイリオ" panose="020B0604030504040204" pitchFamily="50" charset="-128"/>
                  <a:cs typeface="+mn-cs"/>
                </a:rPr>
                <a:t>記事閲覧態度</a:t>
              </a:r>
            </a:p>
          </p:txBody>
        </p:sp>
        <p:grpSp>
          <p:nvGrpSpPr>
            <p:cNvPr id="45" name="グループ化 44">
              <a:extLst>
                <a:ext uri="{FF2B5EF4-FFF2-40B4-BE49-F238E27FC236}">
                  <a16:creationId xmlns:a16="http://schemas.microsoft.com/office/drawing/2014/main" id="{FFFB9F3B-D398-C739-5617-DE3FBB8DF79A}"/>
                </a:ext>
              </a:extLst>
            </p:cNvPr>
            <p:cNvGrpSpPr>
              <a:grpSpLocks noChangeAspect="1"/>
            </p:cNvGrpSpPr>
            <p:nvPr/>
          </p:nvGrpSpPr>
          <p:grpSpPr>
            <a:xfrm>
              <a:off x="479425" y="3844167"/>
              <a:ext cx="576000" cy="576000"/>
              <a:chOff x="2435103" y="2081892"/>
              <a:chExt cx="792088" cy="792088"/>
            </a:xfrm>
          </p:grpSpPr>
          <p:sp>
            <p:nvSpPr>
              <p:cNvPr id="46" name="円/楕円 24">
                <a:extLst>
                  <a:ext uri="{FF2B5EF4-FFF2-40B4-BE49-F238E27FC236}">
                    <a16:creationId xmlns:a16="http://schemas.microsoft.com/office/drawing/2014/main" id="{F9D72009-318F-4E79-E166-9BD6EC9465F0}"/>
                  </a:ext>
                </a:extLst>
              </p:cNvPr>
              <p:cNvSpPr/>
              <p:nvPr/>
            </p:nvSpPr>
            <p:spPr>
              <a:xfrm>
                <a:off x="2435103" y="2081892"/>
                <a:ext cx="792088" cy="792088"/>
              </a:xfrm>
              <a:prstGeom prst="ellipse">
                <a:avLst/>
              </a:prstGeom>
              <a:solidFill>
                <a:srgbClr val="C9002C"/>
              </a:solidFill>
              <a:ln w="50800" cap="flat" cmpd="sng" algn="ctr">
                <a:no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eiryo" panose="020B0604030504040204" pitchFamily="34" charset="-128"/>
                  <a:ea typeface="メイリオ" panose="020B0604030504040204" pitchFamily="50" charset="-128"/>
                  <a:cs typeface="+mn-cs"/>
                </a:endParaRPr>
              </a:p>
            </p:txBody>
          </p:sp>
          <p:pic>
            <p:nvPicPr>
              <p:cNvPr id="47" name="グラフィックス 24">
                <a:extLst>
                  <a:ext uri="{FF2B5EF4-FFF2-40B4-BE49-F238E27FC236}">
                    <a16:creationId xmlns:a16="http://schemas.microsoft.com/office/drawing/2014/main" id="{F11D0C17-88AA-AAC9-7DDD-C8158CC7E67C}"/>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p:blipFill>
            <p:spPr>
              <a:xfrm>
                <a:off x="2600964" y="2247753"/>
                <a:ext cx="460368" cy="460368"/>
              </a:xfrm>
              <a:prstGeom prst="rect">
                <a:avLst/>
              </a:prstGeom>
            </p:spPr>
          </p:pic>
        </p:grpSp>
      </p:grpSp>
      <p:grpSp>
        <p:nvGrpSpPr>
          <p:cNvPr id="48" name="グループ化 47">
            <a:extLst>
              <a:ext uri="{FF2B5EF4-FFF2-40B4-BE49-F238E27FC236}">
                <a16:creationId xmlns:a16="http://schemas.microsoft.com/office/drawing/2014/main" id="{08177831-21A6-833E-3218-9F9BCE28AE51}"/>
              </a:ext>
            </a:extLst>
          </p:cNvPr>
          <p:cNvGrpSpPr/>
          <p:nvPr/>
        </p:nvGrpSpPr>
        <p:grpSpPr>
          <a:xfrm>
            <a:off x="445869" y="4593130"/>
            <a:ext cx="5646291" cy="576000"/>
            <a:chOff x="479425" y="4775746"/>
            <a:chExt cx="5646291" cy="576000"/>
          </a:xfrm>
        </p:grpSpPr>
        <p:sp>
          <p:nvSpPr>
            <p:cNvPr id="50" name="角丸四角形 27">
              <a:extLst>
                <a:ext uri="{FF2B5EF4-FFF2-40B4-BE49-F238E27FC236}">
                  <a16:creationId xmlns:a16="http://schemas.microsoft.com/office/drawing/2014/main" id="{19B03547-BED7-E5B5-C092-2D040658B0B3}"/>
                </a:ext>
              </a:extLst>
            </p:cNvPr>
            <p:cNvSpPr/>
            <p:nvPr/>
          </p:nvSpPr>
          <p:spPr>
            <a:xfrm>
              <a:off x="803425" y="4829746"/>
              <a:ext cx="5322291" cy="468000"/>
            </a:xfrm>
            <a:prstGeom prst="roundRect">
              <a:avLst>
                <a:gd name="adj" fmla="val 0"/>
              </a:avLst>
            </a:prstGeom>
            <a:solidFill>
              <a:srgbClr val="212121">
                <a:lumMod val="10000"/>
                <a:lumOff val="90000"/>
              </a:srgbClr>
            </a:solidFill>
            <a:ln w="9525" cap="flat" cmpd="sng" algn="ctr">
              <a:noFill/>
              <a:prstDash val="solid"/>
            </a:ln>
            <a:effectLst/>
          </p:spPr>
          <p:txBody>
            <a:bodyPr rot="0" spcFirstLastPara="0" vert="horz" wrap="none" lIns="468000" tIns="36000" rIns="0" bIns="0" numCol="1" spcCol="0" rtlCol="0" fromWordArt="0" anchor="ctr" anchorCtr="0" forceAA="0" compatLnSpc="1">
              <a:prstTxWarp prst="textNoShape">
                <a:avLst/>
              </a:prstTxWarp>
              <a:no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ja-JP" altLang="en-US" sz="1600" b="1" i="0" u="none" strike="noStrike" kern="0" cap="none" spc="0" normalizeH="0" baseline="0" noProof="0">
                  <a:ln>
                    <a:noFill/>
                  </a:ln>
                  <a:solidFill>
                    <a:srgbClr val="C9002C"/>
                  </a:solidFill>
                  <a:effectLst/>
                  <a:uLnTx/>
                  <a:uFillTx/>
                  <a:latin typeface="Meiryo" panose="020B0604030504040204" pitchFamily="34" charset="-128"/>
                  <a:ea typeface="メイリオ" panose="020B0604030504040204" pitchFamily="50" charset="-128"/>
                  <a:cs typeface="+mn-cs"/>
                </a:rPr>
                <a:t>態度変容効果</a:t>
              </a:r>
              <a:endParaRPr kumimoji="0" lang="en-US" altLang="ja-JP" sz="1600" b="1" i="0" u="none" strike="noStrike" kern="0" cap="none" spc="0" normalizeH="0" baseline="0" noProof="0" dirty="0">
                <a:ln>
                  <a:noFill/>
                </a:ln>
                <a:solidFill>
                  <a:srgbClr val="C9002C"/>
                </a:solidFill>
                <a:effectLst/>
                <a:uLnTx/>
                <a:uFillTx/>
                <a:latin typeface="Meiryo" panose="020B0604030504040204" pitchFamily="34" charset="-128"/>
                <a:ea typeface="メイリオ" panose="020B0604030504040204" pitchFamily="50" charset="-128"/>
                <a:cs typeface="+mn-cs"/>
              </a:endParaRPr>
            </a:p>
          </p:txBody>
        </p:sp>
        <p:grpSp>
          <p:nvGrpSpPr>
            <p:cNvPr id="51" name="グループ化 50">
              <a:extLst>
                <a:ext uri="{FF2B5EF4-FFF2-40B4-BE49-F238E27FC236}">
                  <a16:creationId xmlns:a16="http://schemas.microsoft.com/office/drawing/2014/main" id="{EB4AB007-5398-1D31-142C-33934BD6977C}"/>
                </a:ext>
              </a:extLst>
            </p:cNvPr>
            <p:cNvGrpSpPr>
              <a:grpSpLocks noChangeAspect="1"/>
            </p:cNvGrpSpPr>
            <p:nvPr/>
          </p:nvGrpSpPr>
          <p:grpSpPr>
            <a:xfrm>
              <a:off x="479425" y="4775746"/>
              <a:ext cx="576000" cy="576000"/>
              <a:chOff x="2435103" y="2081892"/>
              <a:chExt cx="792088" cy="792088"/>
            </a:xfrm>
          </p:grpSpPr>
          <p:sp>
            <p:nvSpPr>
              <p:cNvPr id="52" name="円/楕円 29">
                <a:extLst>
                  <a:ext uri="{FF2B5EF4-FFF2-40B4-BE49-F238E27FC236}">
                    <a16:creationId xmlns:a16="http://schemas.microsoft.com/office/drawing/2014/main" id="{1D30164F-9657-4FCA-5DC2-8AEFB6B5E260}"/>
                  </a:ext>
                </a:extLst>
              </p:cNvPr>
              <p:cNvSpPr/>
              <p:nvPr/>
            </p:nvSpPr>
            <p:spPr>
              <a:xfrm>
                <a:off x="2435103" y="2081892"/>
                <a:ext cx="792088" cy="792088"/>
              </a:xfrm>
              <a:prstGeom prst="ellipse">
                <a:avLst/>
              </a:prstGeom>
              <a:solidFill>
                <a:srgbClr val="C9002C"/>
              </a:solidFill>
              <a:ln w="50800" cap="flat" cmpd="sng" algn="ctr">
                <a:no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eiryo" panose="020B0604030504040204" pitchFamily="34" charset="-128"/>
                  <a:ea typeface="メイリオ" panose="020B0604030504040204" pitchFamily="50" charset="-128"/>
                  <a:cs typeface="+mn-cs"/>
                </a:endParaRPr>
              </a:p>
            </p:txBody>
          </p:sp>
          <p:pic>
            <p:nvPicPr>
              <p:cNvPr id="53" name="グラフィックス 30">
                <a:extLst>
                  <a:ext uri="{FF2B5EF4-FFF2-40B4-BE49-F238E27FC236}">
                    <a16:creationId xmlns:a16="http://schemas.microsoft.com/office/drawing/2014/main" id="{38DDF816-F51B-F3E9-0372-83C3977A3156}"/>
                  </a:ext>
                </a:extLst>
              </p:cNvPr>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rcRect/>
              <a:stretch/>
            </p:blipFill>
            <p:spPr>
              <a:xfrm>
                <a:off x="2600964" y="2247753"/>
                <a:ext cx="460368" cy="460368"/>
              </a:xfrm>
              <a:prstGeom prst="rect">
                <a:avLst/>
              </a:prstGeom>
            </p:spPr>
          </p:pic>
        </p:grpSp>
      </p:grpSp>
      <p:sp>
        <p:nvSpPr>
          <p:cNvPr id="58" name="角丸四角形 59">
            <a:extLst>
              <a:ext uri="{FF2B5EF4-FFF2-40B4-BE49-F238E27FC236}">
                <a16:creationId xmlns:a16="http://schemas.microsoft.com/office/drawing/2014/main" id="{5BD53ECA-98F5-0046-EBDF-CB6D556932F8}"/>
              </a:ext>
            </a:extLst>
          </p:cNvPr>
          <p:cNvSpPr/>
          <p:nvPr/>
        </p:nvSpPr>
        <p:spPr>
          <a:xfrm>
            <a:off x="1127354" y="2356717"/>
            <a:ext cx="4964806" cy="877163"/>
          </a:xfrm>
          <a:prstGeom prst="roundRect">
            <a:avLst>
              <a:gd name="adj" fmla="val 0"/>
            </a:avLst>
          </a:prstGeom>
          <a:noFill/>
          <a:ln w="9525" cap="flat" cmpd="sng" algn="ctr">
            <a:noFill/>
            <a:prstDash val="solid"/>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177750" marR="0" lvl="0" indent="-177750" defTabSz="914400" eaLnBrk="1" fontAlgn="auto" latinLnBrk="0" hangingPunct="1">
              <a:lnSpc>
                <a:spcPct val="120000"/>
              </a:lnSpc>
              <a:spcBef>
                <a:spcPts val="0"/>
              </a:spcBef>
              <a:spcAft>
                <a:spcPts val="0"/>
              </a:spcAft>
              <a:buClrTx/>
              <a:buSzTx/>
              <a:buFont typeface="Wingdings" pitchFamily="2" charset="2"/>
              <a:buChar char="n"/>
              <a:tabLst/>
              <a:defRPr/>
            </a:pPr>
            <a:r>
              <a:rPr kumimoji="0" lang="ja-JP" altLang="en-US" sz="1200" b="0" i="0" u="none" strike="noStrike" kern="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タイアップページ</a:t>
            </a:r>
          </a:p>
          <a:p>
            <a:pPr marL="418950" marR="0" lvl="1" indent="-141750" defTabSz="914400" eaLnBrk="1" fontAlgn="auto" latinLnBrk="0" hangingPunct="1">
              <a:lnSpc>
                <a:spcPct val="120000"/>
              </a:lnSpc>
              <a:spcBef>
                <a:spcPts val="0"/>
              </a:spcBef>
              <a:spcAft>
                <a:spcPts val="0"/>
              </a:spcAft>
              <a:buClrTx/>
              <a:buSzTx/>
              <a:buFont typeface="Arial" panose="020B0604020202020204" pitchFamily="34" charset="0"/>
              <a:buChar char="•"/>
              <a:tabLst/>
              <a:defRPr/>
            </a:pPr>
            <a:r>
              <a:rPr kumimoji="0" lang="en" altLang="ja-JP" sz="1200" b="0" i="0" u="none" strike="noStrike" kern="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PV</a:t>
            </a:r>
            <a:r>
              <a:rPr kumimoji="0" lang="ja-JP" altLang="en" sz="1200" b="0" i="0" u="none" strike="noStrike" kern="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a:t>
            </a:r>
            <a:r>
              <a:rPr kumimoji="0" lang="en" altLang="ja-JP" sz="1200" b="0" i="0" u="none" strike="noStrike" kern="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UB</a:t>
            </a:r>
          </a:p>
          <a:p>
            <a:pPr marL="418950" marR="0" lvl="1" indent="-141750" defTabSz="914400" eaLnBrk="1" fontAlgn="auto" latinLnBrk="0" hangingPunct="1">
              <a:lnSpc>
                <a:spcPct val="120000"/>
              </a:lnSpc>
              <a:spcBef>
                <a:spcPts val="0"/>
              </a:spcBef>
              <a:spcAft>
                <a:spcPts val="0"/>
              </a:spcAft>
              <a:buClrTx/>
              <a:buSzTx/>
              <a:buFont typeface="Arial" panose="020B0604020202020204" pitchFamily="34" charset="0"/>
              <a:buChar char="•"/>
              <a:tabLst/>
              <a:defRPr/>
            </a:pPr>
            <a:r>
              <a:rPr kumimoji="0" lang="ja-JP" altLang="en-US" sz="1200" b="0" i="0" u="none" strike="noStrike" kern="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タイアップ内の広告主様ページへの誘導枠クリック数・率</a:t>
            </a:r>
          </a:p>
          <a:p>
            <a:pPr marL="418950" marR="0" lvl="1" indent="-141750" defTabSz="914400" eaLnBrk="1" fontAlgn="auto" latinLnBrk="0" hangingPunct="1">
              <a:lnSpc>
                <a:spcPct val="120000"/>
              </a:lnSpc>
              <a:spcBef>
                <a:spcPts val="0"/>
              </a:spcBef>
              <a:spcAft>
                <a:spcPts val="0"/>
              </a:spcAft>
              <a:buClrTx/>
              <a:buSzTx/>
              <a:buFont typeface="Arial" panose="020B0604020202020204" pitchFamily="34" charset="0"/>
              <a:buChar char="•"/>
              <a:tabLst/>
              <a:defRPr/>
            </a:pPr>
            <a:r>
              <a:rPr kumimoji="0" lang="ja-JP" altLang="en-US" sz="1200" b="0" i="0" u="none" strike="noStrike" kern="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タイアップ訪問者の性別・性別</a:t>
            </a:r>
            <a:r>
              <a:rPr kumimoji="0" lang="en-US" altLang="ja-JP" sz="1200" b="0" i="0" u="none" strike="noStrike" kern="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a:t>
            </a:r>
            <a:r>
              <a:rPr kumimoji="0" lang="ja-JP" altLang="en-US" sz="1200" b="0" i="0" u="none" strike="noStrike" kern="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年齢層比率</a:t>
            </a:r>
            <a:endParaRPr kumimoji="0" lang="en-US" altLang="ja-JP" sz="1200" b="0" i="0" u="none" strike="noStrike" kern="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endParaRPr>
          </a:p>
        </p:txBody>
      </p:sp>
      <p:sp>
        <p:nvSpPr>
          <p:cNvPr id="59" name="角丸四角形 26">
            <a:extLst>
              <a:ext uri="{FF2B5EF4-FFF2-40B4-BE49-F238E27FC236}">
                <a16:creationId xmlns:a16="http://schemas.microsoft.com/office/drawing/2014/main" id="{3EC58BC4-FEF9-D202-78AA-EA605053A770}"/>
              </a:ext>
            </a:extLst>
          </p:cNvPr>
          <p:cNvSpPr/>
          <p:nvPr/>
        </p:nvSpPr>
        <p:spPr>
          <a:xfrm>
            <a:off x="1157696" y="5260927"/>
            <a:ext cx="5091136" cy="1321900"/>
          </a:xfrm>
          <a:prstGeom prst="roundRect">
            <a:avLst>
              <a:gd name="adj" fmla="val 0"/>
            </a:avLst>
          </a:prstGeom>
          <a:noFill/>
          <a:ln w="9525" cap="flat" cmpd="sng" algn="ctr">
            <a:noFill/>
            <a:prstDash val="solid"/>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177750" marR="0" lvl="0" indent="-177750" defTabSz="914400" eaLnBrk="1" fontAlgn="auto" latinLnBrk="0" hangingPunct="1">
              <a:lnSpc>
                <a:spcPct val="120000"/>
              </a:lnSpc>
              <a:spcBef>
                <a:spcPts val="0"/>
              </a:spcBef>
              <a:spcAft>
                <a:spcPts val="0"/>
              </a:spcAft>
              <a:buClrTx/>
              <a:buSzTx/>
              <a:buFont typeface="Wingdings" pitchFamily="2" charset="2"/>
              <a:buChar char="n"/>
              <a:tabLst/>
              <a:defRPr/>
            </a:pPr>
            <a:r>
              <a:rPr kumimoji="0" lang="ja-JP" altLang="en-US" sz="1400" b="1" i="0" u="none" strike="noStrike" kern="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タイアップ読者に対するアンケートを無償でご提供します。</a:t>
            </a:r>
            <a:br>
              <a:rPr kumimoji="0" lang="en-US" altLang="ja-JP" sz="1400" b="1" i="0" u="none" strike="noStrike" kern="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br>
            <a:r>
              <a:rPr kumimoji="0" lang="ja-JP" altLang="en-US" sz="1200" b="0" i="0" u="none" strike="noStrike" kern="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タイアップ記事への評価、読了後の態度変容を問うアンケートです</a:t>
            </a:r>
            <a:r>
              <a:rPr kumimoji="0" lang="ja-JP" altLang="en-US" sz="1200" b="0" i="0" u="none" strike="noStrike" kern="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rPr>
              <a:t>。</a:t>
            </a:r>
            <a:endParaRPr kumimoji="0" lang="en-US" altLang="ja-JP" sz="1200" b="0" i="0" u="none" strike="noStrike" kern="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endParaRPr>
          </a:p>
          <a:p>
            <a:pPr marL="171450" marR="0" lvl="0" indent="-171450" defTabSz="914400" eaLnBrk="1" fontAlgn="auto" latinLnBrk="0" hangingPunct="1">
              <a:lnSpc>
                <a:spcPct val="120000"/>
              </a:lnSpc>
              <a:spcBef>
                <a:spcPts val="0"/>
              </a:spcBef>
              <a:spcAft>
                <a:spcPts val="0"/>
              </a:spcAft>
              <a:buClrTx/>
              <a:buSzTx/>
              <a:buFont typeface="Arial" panose="020B0604020202020204" pitchFamily="34" charset="0"/>
              <a:buChar char="•"/>
              <a:tabLst/>
              <a:defRPr/>
            </a:pPr>
            <a:r>
              <a:rPr kumimoji="0" lang="ja-JP" altLang="en-US" sz="1200" kern="0" dirty="0">
                <a:solidFill>
                  <a:srgbClr val="545454"/>
                </a:solidFill>
                <a:latin typeface="Meiryo" panose="020B0604030504040204" pitchFamily="34" charset="-128"/>
                <a:ea typeface="Meiryo" panose="020B0604030504040204" pitchFamily="34" charset="-128"/>
              </a:rPr>
              <a:t>認知</a:t>
            </a:r>
            <a:endParaRPr kumimoji="0" lang="en-US" altLang="ja-JP" sz="1200" kern="0" dirty="0">
              <a:solidFill>
                <a:srgbClr val="545454"/>
              </a:solidFill>
              <a:latin typeface="Meiryo" panose="020B0604030504040204" pitchFamily="34" charset="-128"/>
              <a:ea typeface="Meiryo" panose="020B0604030504040204" pitchFamily="34" charset="-128"/>
            </a:endParaRPr>
          </a:p>
          <a:p>
            <a:pPr marL="171450" marR="0" lvl="0" indent="-171450" defTabSz="914400" eaLnBrk="1" fontAlgn="auto" latinLnBrk="0" hangingPunct="1">
              <a:lnSpc>
                <a:spcPct val="120000"/>
              </a:lnSpc>
              <a:spcBef>
                <a:spcPts val="0"/>
              </a:spcBef>
              <a:spcAft>
                <a:spcPts val="0"/>
              </a:spcAft>
              <a:buClrTx/>
              <a:buSzTx/>
              <a:buFont typeface="Arial" panose="020B0604020202020204" pitchFamily="34" charset="0"/>
              <a:buChar char="•"/>
              <a:tabLst/>
              <a:defRPr/>
            </a:pPr>
            <a:r>
              <a:rPr kumimoji="0" lang="ja-JP" altLang="en-US" sz="1200" b="0" i="0" u="none" strike="noStrike" kern="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rPr>
              <a:t>興味・関心</a:t>
            </a:r>
            <a:endParaRPr kumimoji="0" lang="en-US" altLang="ja-JP" sz="1200" b="0" i="0" u="none" strike="noStrike" kern="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endParaRPr>
          </a:p>
          <a:p>
            <a:pPr marL="171450" marR="0" lvl="0" indent="-171450" defTabSz="914400" eaLnBrk="1" fontAlgn="auto" latinLnBrk="0" hangingPunct="1">
              <a:lnSpc>
                <a:spcPct val="120000"/>
              </a:lnSpc>
              <a:spcBef>
                <a:spcPts val="0"/>
              </a:spcBef>
              <a:spcAft>
                <a:spcPts val="0"/>
              </a:spcAft>
              <a:buClrTx/>
              <a:buSzTx/>
              <a:buFont typeface="Arial" panose="020B0604020202020204" pitchFamily="34" charset="0"/>
              <a:buChar char="•"/>
              <a:tabLst/>
              <a:defRPr/>
            </a:pPr>
            <a:r>
              <a:rPr kumimoji="0" lang="ja-JP" altLang="en-US" sz="1200" kern="0" dirty="0">
                <a:solidFill>
                  <a:srgbClr val="545454"/>
                </a:solidFill>
                <a:latin typeface="Meiryo" panose="020B0604030504040204" pitchFamily="34" charset="-128"/>
                <a:ea typeface="Meiryo" panose="020B0604030504040204" pitchFamily="34" charset="-128"/>
              </a:rPr>
              <a:t>購買意向など</a:t>
            </a:r>
            <a:endParaRPr kumimoji="0" lang="en-US" altLang="ja-JP" sz="1200" kern="0" dirty="0">
              <a:solidFill>
                <a:srgbClr val="545454"/>
              </a:solidFill>
              <a:latin typeface="Meiryo" panose="020B0604030504040204" pitchFamily="34" charset="-128"/>
              <a:ea typeface="Meiryo" panose="020B0604030504040204" pitchFamily="34" charset="-128"/>
            </a:endParaRPr>
          </a:p>
          <a:p>
            <a:pPr marR="0" lvl="0" defTabSz="914400" eaLnBrk="1" fontAlgn="auto" latinLnBrk="0" hangingPunct="1">
              <a:lnSpc>
                <a:spcPct val="120000"/>
              </a:lnSpc>
              <a:spcBef>
                <a:spcPts val="0"/>
              </a:spcBef>
              <a:spcAft>
                <a:spcPts val="0"/>
              </a:spcAft>
              <a:buClrTx/>
              <a:buSzTx/>
              <a:tabLst/>
              <a:defRPr/>
            </a:pPr>
            <a:r>
              <a:rPr kumimoji="0" lang="en-US" altLang="ja-JP" sz="1000" b="0" i="0" u="none" strike="noStrike" kern="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rPr>
              <a:t>※</a:t>
            </a:r>
            <a:r>
              <a:rPr kumimoji="0" lang="ja-JP" altLang="en-US" sz="1000" b="0" i="0" u="none" strike="noStrike" kern="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rPr>
              <a:t>商材やタイアップの内容によって調査内容が異なることがございます。</a:t>
            </a:r>
          </a:p>
        </p:txBody>
      </p:sp>
      <p:pic>
        <p:nvPicPr>
          <p:cNvPr id="60" name="図 59">
            <a:extLst>
              <a:ext uri="{FF2B5EF4-FFF2-40B4-BE49-F238E27FC236}">
                <a16:creationId xmlns:a16="http://schemas.microsoft.com/office/drawing/2014/main" id="{F169375F-110F-D6BD-C613-B58A8678E2F5}"/>
              </a:ext>
            </a:extLst>
          </p:cNvPr>
          <p:cNvPicPr>
            <a:picLocks noChangeAspect="1"/>
          </p:cNvPicPr>
          <p:nvPr/>
        </p:nvPicPr>
        <p:blipFill>
          <a:blip r:embed="rId8">
            <a:extLst>
              <a:ext uri="{28A0092B-C50C-407E-A947-70E740481C1C}">
                <a14:useLocalDpi xmlns:a14="http://schemas.microsoft.com/office/drawing/2010/main" val="0"/>
              </a:ext>
            </a:extLst>
          </a:blip>
          <a:srcRect/>
          <a:stretch/>
        </p:blipFill>
        <p:spPr>
          <a:xfrm>
            <a:off x="6373712" y="1971399"/>
            <a:ext cx="2802407" cy="1478333"/>
          </a:xfrm>
          <a:prstGeom prst="rect">
            <a:avLst/>
          </a:prstGeom>
          <a:ln w="6350">
            <a:solidFill>
              <a:srgbClr val="545454"/>
            </a:solidFill>
          </a:ln>
          <a:effectLst>
            <a:outerShdw dist="38100" dir="2700000" algn="tl" rotWithShape="0">
              <a:srgbClr val="545454">
                <a:alpha val="40000"/>
              </a:srgbClr>
            </a:outerShdw>
          </a:effectLst>
        </p:spPr>
      </p:pic>
      <p:pic>
        <p:nvPicPr>
          <p:cNvPr id="61" name="図 60">
            <a:extLst>
              <a:ext uri="{FF2B5EF4-FFF2-40B4-BE49-F238E27FC236}">
                <a16:creationId xmlns:a16="http://schemas.microsoft.com/office/drawing/2014/main" id="{EC637A5D-C1FB-1322-04B0-16E5165A2F27}"/>
              </a:ext>
            </a:extLst>
          </p:cNvPr>
          <p:cNvPicPr>
            <a:picLocks noChangeAspect="1"/>
          </p:cNvPicPr>
          <p:nvPr/>
        </p:nvPicPr>
        <p:blipFill>
          <a:blip r:embed="rId9"/>
          <a:stretch>
            <a:fillRect/>
          </a:stretch>
        </p:blipFill>
        <p:spPr>
          <a:xfrm>
            <a:off x="8831019" y="2180418"/>
            <a:ext cx="2770146" cy="1564979"/>
          </a:xfrm>
          <a:prstGeom prst="rect">
            <a:avLst/>
          </a:prstGeom>
          <a:ln w="6350">
            <a:solidFill>
              <a:srgbClr val="545454"/>
            </a:solidFill>
          </a:ln>
          <a:effectLst>
            <a:outerShdw dist="38100" dir="2700000" algn="tl" rotWithShape="0">
              <a:srgbClr val="545454">
                <a:alpha val="40000"/>
              </a:srgbClr>
            </a:outerShdw>
          </a:effectLst>
        </p:spPr>
      </p:pic>
      <p:sp>
        <p:nvSpPr>
          <p:cNvPr id="62" name="角丸四角形 68">
            <a:extLst>
              <a:ext uri="{FF2B5EF4-FFF2-40B4-BE49-F238E27FC236}">
                <a16:creationId xmlns:a16="http://schemas.microsoft.com/office/drawing/2014/main" id="{EB3171E8-6991-E499-FCBE-1CA3E9BDDC9B}"/>
              </a:ext>
            </a:extLst>
          </p:cNvPr>
          <p:cNvSpPr/>
          <p:nvPr/>
        </p:nvSpPr>
        <p:spPr>
          <a:xfrm>
            <a:off x="9072111" y="4360031"/>
            <a:ext cx="2564459" cy="1914370"/>
          </a:xfrm>
          <a:prstGeom prst="roundRect">
            <a:avLst>
              <a:gd name="adj" fmla="val 0"/>
            </a:avLst>
          </a:prstGeom>
          <a:noFill/>
          <a:ln w="9525" cap="flat" cmpd="sng" algn="ctr">
            <a:noFill/>
            <a:prstDash val="solid"/>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108000" indent="-180000" eaLnBrk="1" fontAlgn="auto" hangingPunct="1">
              <a:lnSpc>
                <a:spcPct val="120000"/>
              </a:lnSpc>
              <a:spcBef>
                <a:spcPts val="0"/>
              </a:spcBef>
              <a:spcAft>
                <a:spcPts val="0"/>
              </a:spcAft>
              <a:defRPr/>
            </a:pPr>
            <a:r>
              <a:rPr kumimoji="0" lang="en-US" altLang="ja-JP" sz="800" kern="0" dirty="0">
                <a:solidFill>
                  <a:srgbClr val="0D0D0D"/>
                </a:solidFill>
                <a:latin typeface="Meiryo" panose="020B0604030504040204" pitchFamily="34" charset="-128"/>
                <a:ea typeface="Meiryo" panose="020B0604030504040204" pitchFamily="34" charset="-128"/>
              </a:rPr>
              <a:t>※</a:t>
            </a:r>
            <a:r>
              <a:rPr kumimoji="0" lang="ja-JP" altLang="en-US" sz="800" kern="0" dirty="0">
                <a:solidFill>
                  <a:srgbClr val="0D0D0D"/>
                </a:solidFill>
                <a:latin typeface="Meiryo" panose="020B0604030504040204" pitchFamily="34" charset="-128"/>
                <a:ea typeface="Meiryo" panose="020B0604030504040204" pitchFamily="34" charset="-128"/>
              </a:rPr>
              <a:t>定型項目での実施となります。</a:t>
            </a:r>
          </a:p>
          <a:p>
            <a:pPr marL="108000" indent="-180000" eaLnBrk="1" fontAlgn="auto" hangingPunct="1">
              <a:lnSpc>
                <a:spcPct val="120000"/>
              </a:lnSpc>
              <a:spcBef>
                <a:spcPts val="0"/>
              </a:spcBef>
              <a:spcAft>
                <a:spcPts val="0"/>
              </a:spcAft>
              <a:defRPr/>
            </a:pPr>
            <a:r>
              <a:rPr kumimoji="0" lang="en-US" altLang="ja-JP" sz="800" kern="0" dirty="0">
                <a:solidFill>
                  <a:srgbClr val="0D0D0D"/>
                </a:solidFill>
                <a:latin typeface="Meiryo" panose="020B0604030504040204" pitchFamily="34" charset="-128"/>
                <a:ea typeface="Meiryo" panose="020B0604030504040204" pitchFamily="34" charset="-128"/>
              </a:rPr>
              <a:t>※</a:t>
            </a:r>
            <a:r>
              <a:rPr kumimoji="0" lang="ja-JP" altLang="en-US" sz="800" kern="0" dirty="0">
                <a:solidFill>
                  <a:srgbClr val="0D0D0D"/>
                </a:solidFill>
                <a:latin typeface="Meiryo" panose="020B0604030504040204" pitchFamily="34" charset="-128"/>
                <a:ea typeface="Meiryo" panose="020B0604030504040204" pitchFamily="34" charset="-128"/>
              </a:rPr>
              <a:t>アンケート回答数の保証はいたしかねます。</a:t>
            </a:r>
            <a:br>
              <a:rPr kumimoji="0" lang="en-US" altLang="ja-JP" sz="800" kern="0" dirty="0">
                <a:solidFill>
                  <a:srgbClr val="0D0D0D"/>
                </a:solidFill>
                <a:latin typeface="Meiryo" panose="020B0604030504040204" pitchFamily="34" charset="-128"/>
                <a:ea typeface="Meiryo" panose="020B0604030504040204" pitchFamily="34" charset="-128"/>
              </a:rPr>
            </a:br>
            <a:r>
              <a:rPr kumimoji="0" lang="ja-JP" altLang="en-US" sz="800" kern="0" dirty="0">
                <a:solidFill>
                  <a:srgbClr val="0D0D0D"/>
                </a:solidFill>
                <a:latin typeface="Meiryo" panose="020B0604030504040204" pitchFamily="34" charset="-128"/>
                <a:ea typeface="Meiryo" panose="020B0604030504040204" pitchFamily="34" charset="-128"/>
              </a:rPr>
              <a:t>また、回答数は</a:t>
            </a:r>
            <a:r>
              <a:rPr kumimoji="0" lang="en-US" altLang="ja-JP" sz="800" kern="0" dirty="0">
                <a:solidFill>
                  <a:srgbClr val="0D0D0D"/>
                </a:solidFill>
                <a:latin typeface="Meiryo" panose="020B0604030504040204" pitchFamily="34" charset="-128"/>
                <a:ea typeface="Meiryo" panose="020B0604030504040204" pitchFamily="34" charset="-128"/>
              </a:rPr>
              <a:t>500</a:t>
            </a:r>
            <a:r>
              <a:rPr kumimoji="0" lang="ja-JP" altLang="en-US" sz="800" kern="0" dirty="0">
                <a:solidFill>
                  <a:srgbClr val="0D0D0D"/>
                </a:solidFill>
                <a:latin typeface="Meiryo" panose="020B0604030504040204" pitchFamily="34" charset="-128"/>
                <a:ea typeface="Meiryo" panose="020B0604030504040204" pitchFamily="34" charset="-128"/>
              </a:rPr>
              <a:t>件を上限とし、これを超えた場合、掲載途中でもアンケートを終了させていただきます。</a:t>
            </a:r>
            <a:endParaRPr kumimoji="0" lang="en-US" altLang="ja-JP" sz="800" kern="0" dirty="0">
              <a:solidFill>
                <a:srgbClr val="0D0D0D"/>
              </a:solidFill>
              <a:latin typeface="Meiryo" panose="020B0604030504040204" pitchFamily="34" charset="-128"/>
              <a:ea typeface="Meiryo" panose="020B0604030504040204" pitchFamily="34" charset="-128"/>
            </a:endParaRPr>
          </a:p>
          <a:p>
            <a:pPr marL="108000" indent="-180000" eaLnBrk="1" fontAlgn="auto" hangingPunct="1">
              <a:lnSpc>
                <a:spcPct val="120000"/>
              </a:lnSpc>
              <a:spcBef>
                <a:spcPts val="0"/>
              </a:spcBef>
              <a:spcAft>
                <a:spcPts val="0"/>
              </a:spcAft>
              <a:defRPr/>
            </a:pPr>
            <a:r>
              <a:rPr kumimoji="0" lang="en-US" altLang="ja-JP" sz="800" kern="0" dirty="0">
                <a:solidFill>
                  <a:srgbClr val="0D0D0D"/>
                </a:solidFill>
                <a:latin typeface="Meiryo" panose="020B0604030504040204" pitchFamily="34" charset="-128"/>
                <a:ea typeface="Meiryo" panose="020B0604030504040204" pitchFamily="34" charset="-128"/>
              </a:rPr>
              <a:t>※</a:t>
            </a:r>
            <a:r>
              <a:rPr kumimoji="0" lang="ja-JP" altLang="en-US" sz="800" kern="0" dirty="0">
                <a:solidFill>
                  <a:srgbClr val="0D0D0D"/>
                </a:solidFill>
                <a:latin typeface="Meiryo" panose="020B0604030504040204" pitchFamily="34" charset="-128"/>
                <a:ea typeface="Meiryo" panose="020B0604030504040204" pitchFamily="34" charset="-128"/>
              </a:rPr>
              <a:t>予告なくアンケートサーバーのサイトメンテナンスを行い、一時的にアンケートの受付ができなくなる場合があります。</a:t>
            </a:r>
            <a:endParaRPr kumimoji="0" lang="en-US" altLang="ja-JP" sz="800" kern="0" dirty="0">
              <a:solidFill>
                <a:srgbClr val="0D0D0D"/>
              </a:solidFill>
              <a:latin typeface="Meiryo" panose="020B0604030504040204" pitchFamily="34" charset="-128"/>
              <a:ea typeface="Meiryo" panose="020B0604030504040204" pitchFamily="34" charset="-128"/>
            </a:endParaRPr>
          </a:p>
          <a:p>
            <a:pPr marL="108000" indent="-180000" eaLnBrk="1" fontAlgn="auto" hangingPunct="1">
              <a:lnSpc>
                <a:spcPct val="120000"/>
              </a:lnSpc>
              <a:spcBef>
                <a:spcPts val="0"/>
              </a:spcBef>
              <a:spcAft>
                <a:spcPts val="0"/>
              </a:spcAft>
              <a:defRPr/>
            </a:pPr>
            <a:r>
              <a:rPr kumimoji="0" lang="en-US" altLang="ja-JP" sz="800" kern="0" dirty="0">
                <a:solidFill>
                  <a:srgbClr val="0D0D0D"/>
                </a:solidFill>
                <a:latin typeface="Meiryo" panose="020B0604030504040204" pitchFamily="34" charset="-128"/>
                <a:ea typeface="Meiryo" panose="020B0604030504040204" pitchFamily="34" charset="-128"/>
              </a:rPr>
              <a:t>※</a:t>
            </a:r>
            <a:r>
              <a:rPr kumimoji="0" lang="ja-JP" altLang="en-US" sz="800" kern="0" dirty="0">
                <a:solidFill>
                  <a:srgbClr val="0D0D0D"/>
                </a:solidFill>
                <a:latin typeface="Meiryo" panose="020B0604030504040204" pitchFamily="34" charset="-128"/>
                <a:ea typeface="Meiryo" panose="020B0604030504040204" pitchFamily="34" charset="-128"/>
              </a:rPr>
              <a:t>タイアップ訪問者から有意な回答数を得られなかった場合、別途実施する</a:t>
            </a:r>
            <a:r>
              <a:rPr kumimoji="0" lang="en-US" altLang="ja-JP" sz="800" kern="0" dirty="0">
                <a:solidFill>
                  <a:srgbClr val="0D0D0D"/>
                </a:solidFill>
                <a:latin typeface="Meiryo" panose="020B0604030504040204" pitchFamily="34" charset="-128"/>
                <a:ea typeface="Meiryo" panose="020B0604030504040204" pitchFamily="34" charset="-128"/>
              </a:rPr>
              <a:t>Yahoo!</a:t>
            </a:r>
            <a:r>
              <a:rPr kumimoji="0" lang="ja-JP" altLang="en-US" sz="800" kern="0" dirty="0">
                <a:solidFill>
                  <a:srgbClr val="0D0D0D"/>
                </a:solidFill>
                <a:latin typeface="Meiryo" panose="020B0604030504040204" pitchFamily="34" charset="-128"/>
                <a:ea typeface="Meiryo" panose="020B0604030504040204" pitchFamily="34" charset="-128"/>
              </a:rPr>
              <a:t>クラウドソーシングユーザーを対象にした同アンケート結果を代替として報告いたします。</a:t>
            </a:r>
            <a:endParaRPr kumimoji="0" lang="en-US" altLang="ja-JP" sz="800" kern="0" dirty="0">
              <a:solidFill>
                <a:srgbClr val="0D0D0D"/>
              </a:solidFill>
              <a:latin typeface="Meiryo" panose="020B0604030504040204" pitchFamily="34" charset="-128"/>
              <a:ea typeface="Meiryo" panose="020B0604030504040204" pitchFamily="34" charset="-128"/>
            </a:endParaRPr>
          </a:p>
          <a:p>
            <a:pPr marL="108000" indent="-180000" eaLnBrk="1" fontAlgn="auto" hangingPunct="1">
              <a:lnSpc>
                <a:spcPct val="120000"/>
              </a:lnSpc>
              <a:spcBef>
                <a:spcPts val="0"/>
              </a:spcBef>
              <a:spcAft>
                <a:spcPts val="0"/>
              </a:spcAft>
              <a:defRPr/>
            </a:pPr>
            <a:r>
              <a:rPr kumimoji="0" lang="en-US" altLang="ja-JP" sz="800" kern="0" dirty="0">
                <a:solidFill>
                  <a:srgbClr val="0D0D0D"/>
                </a:solidFill>
                <a:latin typeface="Meiryo" panose="020B0604030504040204" pitchFamily="34" charset="-128"/>
                <a:ea typeface="Meiryo" panose="020B0604030504040204" pitchFamily="34" charset="-128"/>
              </a:rPr>
              <a:t>※</a:t>
            </a:r>
            <a:r>
              <a:rPr kumimoji="0" lang="ja-JP" altLang="en-US" sz="800" kern="0" dirty="0">
                <a:solidFill>
                  <a:srgbClr val="0D0D0D"/>
                </a:solidFill>
                <a:latin typeface="Meiryo" panose="020B0604030504040204" pitchFamily="34" charset="-128"/>
                <a:ea typeface="Meiryo" panose="020B0604030504040204" pitchFamily="34" charset="-128"/>
              </a:rPr>
              <a:t>一部データは、非正規の参考値としてのご提出となります。</a:t>
            </a:r>
          </a:p>
        </p:txBody>
      </p:sp>
      <p:pic>
        <p:nvPicPr>
          <p:cNvPr id="63" name="図 62">
            <a:extLst>
              <a:ext uri="{FF2B5EF4-FFF2-40B4-BE49-F238E27FC236}">
                <a16:creationId xmlns:a16="http://schemas.microsoft.com/office/drawing/2014/main" id="{D2CA1824-1E62-E732-7B51-CA3676354DCE}"/>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6395501" y="3988732"/>
            <a:ext cx="2258417" cy="1835599"/>
          </a:xfrm>
          <a:prstGeom prst="rect">
            <a:avLst/>
          </a:prstGeom>
          <a:ln w="6350">
            <a:solidFill>
              <a:srgbClr val="545454"/>
            </a:solidFill>
          </a:ln>
          <a:effectLst>
            <a:outerShdw dist="38100" dir="2700000" algn="tl" rotWithShape="0">
              <a:srgbClr val="545454">
                <a:alpha val="40000"/>
              </a:srgbClr>
            </a:outerShdw>
          </a:effectLst>
        </p:spPr>
      </p:pic>
      <p:pic>
        <p:nvPicPr>
          <p:cNvPr id="64" name="Picture 2" descr="B1D2497D-1EBE-4057-8CE8-D155B6774F92-L0-001">
            <a:extLst>
              <a:ext uri="{FF2B5EF4-FFF2-40B4-BE49-F238E27FC236}">
                <a16:creationId xmlns:a16="http://schemas.microsoft.com/office/drawing/2014/main" id="{69F4424B-0F3C-2FB6-ECA6-8813174CA961}"/>
              </a:ext>
            </a:extLst>
          </p:cNvPr>
          <p:cNvPicPr>
            <a:picLocks noChangeAspect="1" noChangeArrowheads="1"/>
          </p:cNvPicPr>
          <p:nvPr/>
        </p:nvPicPr>
        <p:blipFill rotWithShape="1">
          <a:blip r:embed="rId11" cstate="print">
            <a:extLst>
              <a:ext uri="{28A0092B-C50C-407E-A947-70E740481C1C}">
                <a14:useLocalDpi xmlns:a14="http://schemas.microsoft.com/office/drawing/2010/main" val="0"/>
              </a:ext>
            </a:extLst>
          </a:blip>
          <a:srcRect t="6420"/>
          <a:stretch/>
        </p:blipFill>
        <p:spPr bwMode="auto">
          <a:xfrm>
            <a:off x="7759408" y="4366385"/>
            <a:ext cx="1160427" cy="1931500"/>
          </a:xfrm>
          <a:prstGeom prst="rect">
            <a:avLst/>
          </a:prstGeom>
          <a:noFill/>
          <a:ln w="6350">
            <a:solidFill>
              <a:srgbClr val="545454"/>
            </a:solidFill>
            <a:miter lim="800000"/>
            <a:headEnd/>
            <a:tailEnd/>
          </a:ln>
          <a:effectLst>
            <a:outerShdw dist="38100" dir="2700000" algn="tl" rotWithShape="0">
              <a:srgbClr val="545454">
                <a:alpha val="40000"/>
              </a:srgbClr>
            </a:outerShdw>
          </a:effectLst>
          <a:extLst>
            <a:ext uri="{909E8E84-426E-40DD-AFC4-6F175D3DCCD1}">
              <a14:hiddenFill xmlns:a14="http://schemas.microsoft.com/office/drawing/2010/main">
                <a:solidFill>
                  <a:srgbClr val="FFFFFF"/>
                </a:solidFill>
              </a14:hiddenFill>
            </a:ext>
          </a:extLst>
        </p:spPr>
      </p:pic>
      <p:sp>
        <p:nvSpPr>
          <p:cNvPr id="65" name="角丸四角形 77">
            <a:extLst>
              <a:ext uri="{FF2B5EF4-FFF2-40B4-BE49-F238E27FC236}">
                <a16:creationId xmlns:a16="http://schemas.microsoft.com/office/drawing/2014/main" id="{EE24B470-69BD-F75F-0706-79F5799CE111}"/>
              </a:ext>
            </a:extLst>
          </p:cNvPr>
          <p:cNvSpPr/>
          <p:nvPr/>
        </p:nvSpPr>
        <p:spPr>
          <a:xfrm>
            <a:off x="8077366" y="1751947"/>
            <a:ext cx="1887360" cy="288000"/>
          </a:xfrm>
          <a:prstGeom prst="roundRect">
            <a:avLst>
              <a:gd name="adj" fmla="val 50000"/>
            </a:avLst>
          </a:prstGeom>
          <a:solidFill>
            <a:srgbClr val="000000">
              <a:lumMod val="50000"/>
              <a:lumOff val="50000"/>
            </a:srgbClr>
          </a:solidFill>
          <a:ln>
            <a:noFill/>
          </a:ln>
        </p:spPr>
        <p:txBody>
          <a:bodyPr wrap="none" lIns="0" tIns="36000" rIns="0" bIns="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000" b="1" i="0" u="none" strike="noStrike" kern="0" cap="none" spc="0" normalizeH="0" baseline="0" noProof="0">
                <a:ln>
                  <a:noFill/>
                </a:ln>
                <a:solidFill>
                  <a:srgbClr val="FFFFFF"/>
                </a:solidFill>
                <a:effectLst/>
                <a:uLnTx/>
                <a:uFillTx/>
                <a:latin typeface="Meiryo" panose="020B0604030504040204" pitchFamily="34" charset="-128"/>
                <a:ea typeface="Meiryo" panose="020B0604030504040204" pitchFamily="34" charset="-128"/>
              </a:rPr>
              <a:t>レポートサンプル</a:t>
            </a:r>
            <a:endParaRPr kumimoji="0" lang="en-US" altLang="ja-JP" sz="1000" b="1" i="0" u="none" strike="noStrike" kern="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endParaRPr>
          </a:p>
        </p:txBody>
      </p:sp>
      <p:sp>
        <p:nvSpPr>
          <p:cNvPr id="66" name="角丸四角形 78">
            <a:extLst>
              <a:ext uri="{FF2B5EF4-FFF2-40B4-BE49-F238E27FC236}">
                <a16:creationId xmlns:a16="http://schemas.microsoft.com/office/drawing/2014/main" id="{7B1B0FD5-0660-D4FE-0042-1F44F7B2FEA9}"/>
              </a:ext>
            </a:extLst>
          </p:cNvPr>
          <p:cNvSpPr/>
          <p:nvPr/>
        </p:nvSpPr>
        <p:spPr>
          <a:xfrm>
            <a:off x="7032476" y="3780947"/>
            <a:ext cx="1887360" cy="288000"/>
          </a:xfrm>
          <a:prstGeom prst="roundRect">
            <a:avLst>
              <a:gd name="adj" fmla="val 50000"/>
            </a:avLst>
          </a:prstGeom>
          <a:solidFill>
            <a:srgbClr val="000000">
              <a:lumMod val="50000"/>
              <a:lumOff val="50000"/>
            </a:srgbClr>
          </a:solidFill>
          <a:ln>
            <a:noFill/>
          </a:ln>
        </p:spPr>
        <p:txBody>
          <a:bodyPr wrap="none" lIns="0" tIns="36000" rIns="0" bIns="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000" b="1" i="0" u="none" strike="noStrike" kern="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rPr>
              <a:t>アンケート画面サンプル</a:t>
            </a:r>
            <a:endParaRPr kumimoji="0" lang="en-US" altLang="ja-JP" sz="1000" b="1" i="0" u="none" strike="noStrike" kern="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endParaRPr>
          </a:p>
        </p:txBody>
      </p:sp>
    </p:spTree>
    <p:extLst>
      <p:ext uri="{BB962C8B-B14F-4D97-AF65-F5344CB8AC3E}">
        <p14:creationId xmlns:p14="http://schemas.microsoft.com/office/powerpoint/2010/main" val="55531895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テキスト プレースホルダー 4">
            <a:extLst>
              <a:ext uri="{FF2B5EF4-FFF2-40B4-BE49-F238E27FC236}">
                <a16:creationId xmlns:a16="http://schemas.microsoft.com/office/drawing/2014/main" id="{DB406296-C503-EF5D-7F63-A8FF8E3DDB85}"/>
              </a:ext>
            </a:extLst>
          </p:cNvPr>
          <p:cNvSpPr>
            <a:spLocks noGrp="1"/>
          </p:cNvSpPr>
          <p:nvPr>
            <p:ph type="body" sz="quarter" idx="11"/>
          </p:nvPr>
        </p:nvSpPr>
        <p:spPr/>
        <p:txBody>
          <a:bodyPr/>
          <a:lstStyle/>
          <a:p>
            <a:r>
              <a:rPr lang="ja-JP" altLang="en-US" dirty="0"/>
              <a:t>広告効果事例</a:t>
            </a:r>
          </a:p>
        </p:txBody>
      </p:sp>
    </p:spTree>
    <p:extLst>
      <p:ext uri="{BB962C8B-B14F-4D97-AF65-F5344CB8AC3E}">
        <p14:creationId xmlns:p14="http://schemas.microsoft.com/office/powerpoint/2010/main" val="297032195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図 6">
            <a:extLst>
              <a:ext uri="{FF2B5EF4-FFF2-40B4-BE49-F238E27FC236}">
                <a16:creationId xmlns:a16="http://schemas.microsoft.com/office/drawing/2014/main" id="{0ABFB01B-0295-5053-74D7-3E310FD672E1}"/>
              </a:ext>
            </a:extLst>
          </p:cNvPr>
          <p:cNvPicPr>
            <a:picLocks noChangeAspect="1"/>
          </p:cNvPicPr>
          <p:nvPr/>
        </p:nvPicPr>
        <p:blipFill>
          <a:blip r:embed="rId3"/>
          <a:stretch>
            <a:fillRect/>
          </a:stretch>
        </p:blipFill>
        <p:spPr>
          <a:xfrm>
            <a:off x="6501875" y="3453857"/>
            <a:ext cx="4572396" cy="2591025"/>
          </a:xfrm>
          <a:prstGeom prst="rect">
            <a:avLst/>
          </a:prstGeom>
        </p:spPr>
      </p:pic>
      <p:pic>
        <p:nvPicPr>
          <p:cNvPr id="5" name="図 4">
            <a:extLst>
              <a:ext uri="{FF2B5EF4-FFF2-40B4-BE49-F238E27FC236}">
                <a16:creationId xmlns:a16="http://schemas.microsoft.com/office/drawing/2014/main" id="{519E3E9A-9729-B50C-8695-4FAE30F89682}"/>
              </a:ext>
            </a:extLst>
          </p:cNvPr>
          <p:cNvPicPr>
            <a:picLocks noChangeAspect="1"/>
          </p:cNvPicPr>
          <p:nvPr/>
        </p:nvPicPr>
        <p:blipFill>
          <a:blip r:embed="rId4"/>
          <a:stretch>
            <a:fillRect/>
          </a:stretch>
        </p:blipFill>
        <p:spPr>
          <a:xfrm>
            <a:off x="1117729" y="3522921"/>
            <a:ext cx="4212701" cy="2566638"/>
          </a:xfrm>
          <a:prstGeom prst="rect">
            <a:avLst/>
          </a:prstGeom>
        </p:spPr>
      </p:pic>
      <p:sp>
        <p:nvSpPr>
          <p:cNvPr id="2" name="タイトル 1">
            <a:extLst>
              <a:ext uri="{FF2B5EF4-FFF2-40B4-BE49-F238E27FC236}">
                <a16:creationId xmlns:a16="http://schemas.microsoft.com/office/drawing/2014/main" id="{E81ED52B-C17D-25E1-4DED-74AD36633569}"/>
              </a:ext>
            </a:extLst>
          </p:cNvPr>
          <p:cNvSpPr>
            <a:spLocks noGrp="1"/>
          </p:cNvSpPr>
          <p:nvPr>
            <p:ph type="ctrTitle"/>
          </p:nvPr>
        </p:nvSpPr>
        <p:spPr/>
        <p:txBody>
          <a:bodyPr/>
          <a:lstStyle/>
          <a:p>
            <a:r>
              <a:rPr lang="ja-JP" altLang="en-US" dirty="0"/>
              <a:t>広告効果事例</a:t>
            </a:r>
            <a:endParaRPr kumimoji="1" lang="ja-JP" altLang="en-US" dirty="0"/>
          </a:p>
        </p:txBody>
      </p:sp>
      <p:sp>
        <p:nvSpPr>
          <p:cNvPr id="30" name="テキスト プレースホルダー 2">
            <a:extLst>
              <a:ext uri="{FF2B5EF4-FFF2-40B4-BE49-F238E27FC236}">
                <a16:creationId xmlns:a16="http://schemas.microsoft.com/office/drawing/2014/main" id="{3E8FC28B-4DBF-C8EC-1D86-84DB0D4A4B90}"/>
              </a:ext>
            </a:extLst>
          </p:cNvPr>
          <p:cNvSpPr>
            <a:spLocks noGrp="1"/>
          </p:cNvSpPr>
          <p:nvPr>
            <p:ph type="body" sz="quarter" idx="10"/>
          </p:nvPr>
        </p:nvSpPr>
        <p:spPr/>
        <p:txBody>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lang="ja-JP" altLang="en-US" sz="1800" b="1" dirty="0">
                <a:solidFill>
                  <a:srgbClr val="545454"/>
                </a:solidFill>
              </a:rPr>
              <a:t>世の中ゴトを確認するメディアでの掲載により、広告接触がコンテンツ感覚での接触となり</a:t>
            </a:r>
            <a:endParaRPr lang="en-US" altLang="ja-JP" sz="1800" b="1" dirty="0">
              <a:solidFill>
                <a:srgbClr val="545454"/>
              </a:solidFill>
            </a:endParaRPr>
          </a:p>
          <a:p>
            <a:pPr marL="0" marR="0" lvl="0" indent="0" algn="ctr" defTabSz="914400" rtl="0" eaLnBrk="1" fontAlgn="auto" latinLnBrk="0" hangingPunct="1">
              <a:lnSpc>
                <a:spcPct val="150000"/>
              </a:lnSpc>
              <a:spcBef>
                <a:spcPts val="0"/>
              </a:spcBef>
              <a:spcAft>
                <a:spcPts val="0"/>
              </a:spcAft>
              <a:buClrTx/>
              <a:buSzTx/>
              <a:buFontTx/>
              <a:buNone/>
              <a:tabLst/>
              <a:defRPr/>
            </a:pPr>
            <a:r>
              <a:rPr kumimoji="1" lang="ja-JP" altLang="en-US" sz="18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普段ディスプレイ広告に反応しない層も反応し、高い広告効果が期待できます。</a:t>
            </a:r>
          </a:p>
          <a:p>
            <a:endParaRPr kumimoji="1" lang="ja-JP" altLang="en-US" b="1" dirty="0"/>
          </a:p>
        </p:txBody>
      </p:sp>
      <p:sp>
        <p:nvSpPr>
          <p:cNvPr id="11" name="テキスト ボックス 10">
            <a:extLst>
              <a:ext uri="{FF2B5EF4-FFF2-40B4-BE49-F238E27FC236}">
                <a16:creationId xmlns:a16="http://schemas.microsoft.com/office/drawing/2014/main" id="{294FBAC7-C802-E247-FFA9-6F1852D6538F}"/>
              </a:ext>
            </a:extLst>
          </p:cNvPr>
          <p:cNvSpPr txBox="1"/>
          <p:nvPr/>
        </p:nvSpPr>
        <p:spPr>
          <a:xfrm>
            <a:off x="1608979" y="2316042"/>
            <a:ext cx="3334116" cy="923330"/>
          </a:xfrm>
          <a:prstGeom prst="rect">
            <a:avLst/>
          </a:prstGeom>
          <a:noFill/>
        </p:spPr>
        <p:txBody>
          <a:bodyPr wrap="square" rtlCol="0">
            <a:spAutoFit/>
          </a:bodyPr>
          <a:lstStyle/>
          <a:p>
            <a:pPr algn="l"/>
            <a:r>
              <a:rPr kumimoji="1" lang="ja-JP" altLang="en-US" b="1" dirty="0">
                <a:solidFill>
                  <a:schemeClr val="tx1">
                    <a:lumMod val="75000"/>
                    <a:lumOff val="25000"/>
                  </a:schemeClr>
                </a:solidFill>
                <a:latin typeface="+mn-ea"/>
              </a:rPr>
              <a:t>平均</a:t>
            </a:r>
            <a:r>
              <a:rPr kumimoji="1" lang="en-US" altLang="ja-JP" b="1" dirty="0" err="1">
                <a:solidFill>
                  <a:schemeClr val="tx1">
                    <a:lumMod val="75000"/>
                    <a:lumOff val="25000"/>
                  </a:schemeClr>
                </a:solidFill>
                <a:latin typeface="+mn-ea"/>
              </a:rPr>
              <a:t>vCTR</a:t>
            </a:r>
            <a:r>
              <a:rPr lang="ja-JP" altLang="en-US" b="1" dirty="0">
                <a:solidFill>
                  <a:schemeClr val="tx1">
                    <a:lumMod val="75000"/>
                    <a:lumOff val="25000"/>
                  </a:schemeClr>
                </a:solidFill>
                <a:latin typeface="+mn-ea"/>
              </a:rPr>
              <a:t> </a:t>
            </a:r>
            <a:r>
              <a:rPr lang="en-US" altLang="ja-JP" sz="900" b="1" dirty="0">
                <a:solidFill>
                  <a:schemeClr val="tx1">
                    <a:lumMod val="75000"/>
                    <a:lumOff val="25000"/>
                  </a:schemeClr>
                </a:solidFill>
                <a:latin typeface="+mn-ea"/>
              </a:rPr>
              <a:t>※</a:t>
            </a:r>
            <a:endParaRPr kumimoji="1" lang="en-US" altLang="ja-JP" b="1" dirty="0">
              <a:solidFill>
                <a:schemeClr val="tx1">
                  <a:lumMod val="75000"/>
                  <a:lumOff val="25000"/>
                </a:schemeClr>
              </a:solidFill>
              <a:latin typeface="+mn-ea"/>
            </a:endParaRPr>
          </a:p>
          <a:p>
            <a:pPr algn="ctr"/>
            <a:r>
              <a:rPr lang="en-US" altLang="ja-JP" sz="3600" b="1" dirty="0">
                <a:solidFill>
                  <a:srgbClr val="C00000"/>
                </a:solidFill>
                <a:latin typeface="+mn-ea"/>
              </a:rPr>
              <a:t>1.07</a:t>
            </a:r>
            <a:r>
              <a:rPr kumimoji="1" lang="ja-JP" altLang="en-US" sz="2800" b="1" dirty="0">
                <a:solidFill>
                  <a:srgbClr val="C00000"/>
                </a:solidFill>
                <a:latin typeface="+mn-ea"/>
              </a:rPr>
              <a:t>％</a:t>
            </a:r>
            <a:endParaRPr kumimoji="1" lang="ja-JP" altLang="en-US" sz="3600" b="1" dirty="0">
              <a:solidFill>
                <a:srgbClr val="C00000"/>
              </a:solidFill>
              <a:latin typeface="+mn-ea"/>
            </a:endParaRPr>
          </a:p>
        </p:txBody>
      </p:sp>
      <p:sp>
        <p:nvSpPr>
          <p:cNvPr id="29" name="テキスト ボックス 28">
            <a:extLst>
              <a:ext uri="{FF2B5EF4-FFF2-40B4-BE49-F238E27FC236}">
                <a16:creationId xmlns:a16="http://schemas.microsoft.com/office/drawing/2014/main" id="{BD3A5991-886F-27BD-31DA-583F4DE6298D}"/>
              </a:ext>
            </a:extLst>
          </p:cNvPr>
          <p:cNvSpPr txBox="1"/>
          <p:nvPr/>
        </p:nvSpPr>
        <p:spPr>
          <a:xfrm>
            <a:off x="7308291" y="2316042"/>
            <a:ext cx="3334116" cy="923330"/>
          </a:xfrm>
          <a:prstGeom prst="rect">
            <a:avLst/>
          </a:prstGeom>
          <a:noFill/>
        </p:spPr>
        <p:txBody>
          <a:bodyPr wrap="square" rtlCol="0">
            <a:spAutoFit/>
          </a:bodyPr>
          <a:lstStyle/>
          <a:p>
            <a:pPr algn="l"/>
            <a:r>
              <a:rPr kumimoji="1" lang="ja-JP" altLang="en-US" b="1" dirty="0">
                <a:solidFill>
                  <a:schemeClr val="tx1">
                    <a:lumMod val="75000"/>
                    <a:lumOff val="25000"/>
                  </a:schemeClr>
                </a:solidFill>
                <a:latin typeface="+mn-ea"/>
              </a:rPr>
              <a:t>平均</a:t>
            </a:r>
            <a:r>
              <a:rPr kumimoji="1" lang="en-US" altLang="ja-JP" b="1" dirty="0" err="1">
                <a:solidFill>
                  <a:schemeClr val="tx1">
                    <a:lumMod val="75000"/>
                    <a:lumOff val="25000"/>
                  </a:schemeClr>
                </a:solidFill>
                <a:latin typeface="+mn-ea"/>
              </a:rPr>
              <a:t>vCPC</a:t>
            </a:r>
            <a:r>
              <a:rPr lang="ja-JP" altLang="en-US" b="1" dirty="0">
                <a:solidFill>
                  <a:schemeClr val="tx1">
                    <a:lumMod val="75000"/>
                    <a:lumOff val="25000"/>
                  </a:schemeClr>
                </a:solidFill>
                <a:latin typeface="+mn-ea"/>
              </a:rPr>
              <a:t> </a:t>
            </a:r>
            <a:r>
              <a:rPr lang="en-US" altLang="ja-JP" sz="900" b="1" dirty="0">
                <a:solidFill>
                  <a:schemeClr val="tx1">
                    <a:lumMod val="75000"/>
                    <a:lumOff val="25000"/>
                  </a:schemeClr>
                </a:solidFill>
                <a:latin typeface="+mn-ea"/>
              </a:rPr>
              <a:t>※</a:t>
            </a:r>
            <a:endParaRPr kumimoji="1" lang="en-US" altLang="ja-JP" b="1" dirty="0">
              <a:solidFill>
                <a:schemeClr val="tx1">
                  <a:lumMod val="75000"/>
                  <a:lumOff val="25000"/>
                </a:schemeClr>
              </a:solidFill>
              <a:latin typeface="+mn-ea"/>
            </a:endParaRPr>
          </a:p>
          <a:p>
            <a:pPr algn="ctr"/>
            <a:r>
              <a:rPr lang="en-US" altLang="ja-JP" sz="3600" b="1" dirty="0">
                <a:solidFill>
                  <a:srgbClr val="C00000"/>
                </a:solidFill>
                <a:latin typeface="+mn-ea"/>
              </a:rPr>
              <a:t>7</a:t>
            </a:r>
            <a:r>
              <a:rPr kumimoji="1" lang="en-US" altLang="ja-JP" sz="3600" b="1" dirty="0">
                <a:solidFill>
                  <a:srgbClr val="C00000"/>
                </a:solidFill>
                <a:latin typeface="+mn-ea"/>
              </a:rPr>
              <a:t>3</a:t>
            </a:r>
            <a:r>
              <a:rPr kumimoji="1" lang="ja-JP" altLang="en-US" sz="2800" b="1" dirty="0">
                <a:solidFill>
                  <a:srgbClr val="C00000"/>
                </a:solidFill>
                <a:latin typeface="+mn-ea"/>
              </a:rPr>
              <a:t>円</a:t>
            </a:r>
            <a:endParaRPr kumimoji="1" lang="ja-JP" altLang="en-US" sz="3600" b="1" dirty="0">
              <a:solidFill>
                <a:srgbClr val="C00000"/>
              </a:solidFill>
              <a:latin typeface="+mn-ea"/>
            </a:endParaRPr>
          </a:p>
        </p:txBody>
      </p:sp>
      <p:sp>
        <p:nvSpPr>
          <p:cNvPr id="31" name="テキスト ボックス 30">
            <a:extLst>
              <a:ext uri="{FF2B5EF4-FFF2-40B4-BE49-F238E27FC236}">
                <a16:creationId xmlns:a16="http://schemas.microsoft.com/office/drawing/2014/main" id="{BDBD52E6-2A1D-E26F-E9DE-ACEA528157F0}"/>
              </a:ext>
            </a:extLst>
          </p:cNvPr>
          <p:cNvSpPr txBox="1"/>
          <p:nvPr/>
        </p:nvSpPr>
        <p:spPr>
          <a:xfrm>
            <a:off x="8116585" y="6286693"/>
            <a:ext cx="3593374" cy="230832"/>
          </a:xfrm>
          <a:prstGeom prst="rect">
            <a:avLst/>
          </a:prstGeom>
          <a:noFill/>
        </p:spPr>
        <p:txBody>
          <a:bodyPr wrap="square" rtlCol="0">
            <a:spAutoFit/>
          </a:bodyPr>
          <a:lstStyle/>
          <a:p>
            <a:pPr algn="l"/>
            <a:r>
              <a:rPr lang="en-US" altLang="ja-JP" sz="900" dirty="0">
                <a:latin typeface="+mn-ea"/>
              </a:rPr>
              <a:t>※</a:t>
            </a:r>
            <a:r>
              <a:rPr lang="ja-JP" altLang="en-US" sz="900" dirty="0">
                <a:latin typeface="+mn-ea"/>
              </a:rPr>
              <a:t> </a:t>
            </a:r>
            <a:r>
              <a:rPr lang="en-US" altLang="ja-JP" sz="900" dirty="0">
                <a:latin typeface="+mn-ea"/>
              </a:rPr>
              <a:t>LINE</a:t>
            </a:r>
            <a:r>
              <a:rPr lang="ja-JP" altLang="en-US" sz="900" dirty="0">
                <a:latin typeface="+mn-ea"/>
              </a:rPr>
              <a:t>ヤフー自社調べ（</a:t>
            </a:r>
            <a:r>
              <a:rPr lang="en-US" altLang="ja-JP" sz="900" dirty="0">
                <a:latin typeface="+mn-ea"/>
              </a:rPr>
              <a:t>2024</a:t>
            </a:r>
            <a:r>
              <a:rPr lang="ja-JP" altLang="en-US" sz="900" dirty="0">
                <a:latin typeface="+mn-ea"/>
              </a:rPr>
              <a:t>年</a:t>
            </a:r>
            <a:r>
              <a:rPr lang="en-US" altLang="ja-JP" sz="900" dirty="0">
                <a:latin typeface="+mn-ea"/>
              </a:rPr>
              <a:t>10</a:t>
            </a:r>
            <a:r>
              <a:rPr lang="ja-JP" altLang="en-US" sz="900" dirty="0">
                <a:latin typeface="+mn-ea"/>
              </a:rPr>
              <a:t>月～</a:t>
            </a:r>
            <a:r>
              <a:rPr lang="en-US" altLang="ja-JP" sz="900" dirty="0">
                <a:latin typeface="+mn-ea"/>
              </a:rPr>
              <a:t>2024</a:t>
            </a:r>
            <a:r>
              <a:rPr lang="ja-JP" altLang="en-US" sz="900" dirty="0">
                <a:latin typeface="+mn-ea"/>
              </a:rPr>
              <a:t>年</a:t>
            </a:r>
            <a:r>
              <a:rPr lang="en-US" altLang="ja-JP" sz="900" dirty="0">
                <a:latin typeface="+mn-ea"/>
              </a:rPr>
              <a:t>12</a:t>
            </a:r>
            <a:r>
              <a:rPr lang="ja-JP" altLang="en-US" sz="900" dirty="0">
                <a:latin typeface="+mn-ea"/>
              </a:rPr>
              <a:t>月実績平均）</a:t>
            </a:r>
            <a:endParaRPr lang="en-US" altLang="ja-JP" sz="900" dirty="0">
              <a:latin typeface="+mn-ea"/>
            </a:endParaRPr>
          </a:p>
        </p:txBody>
      </p:sp>
      <p:sp>
        <p:nvSpPr>
          <p:cNvPr id="35" name="テキスト ボックス 1">
            <a:extLst>
              <a:ext uri="{FF2B5EF4-FFF2-40B4-BE49-F238E27FC236}">
                <a16:creationId xmlns:a16="http://schemas.microsoft.com/office/drawing/2014/main" id="{FED762ED-AF83-6F5B-B120-2CE145AFBBF4}"/>
              </a:ext>
            </a:extLst>
          </p:cNvPr>
          <p:cNvSpPr txBox="1"/>
          <p:nvPr/>
        </p:nvSpPr>
        <p:spPr>
          <a:xfrm>
            <a:off x="1445676" y="5777440"/>
            <a:ext cx="1399429" cy="397565"/>
          </a:xfrm>
          <a:prstGeom prst="rect">
            <a:avLst/>
          </a:prstGeom>
          <a:solidFill>
            <a:schemeClr val="bg1"/>
          </a:solidFill>
        </p:spPr>
        <p:txBody>
          <a:bodyPr wrap="square" rtlCol="0"/>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ctr"/>
            <a:r>
              <a:rPr lang="ja-JP" altLang="en-US" sz="1100" dirty="0"/>
              <a:t>ディスプレイ広告</a:t>
            </a:r>
          </a:p>
        </p:txBody>
      </p:sp>
      <p:sp>
        <p:nvSpPr>
          <p:cNvPr id="36" name="テキスト ボックス 1">
            <a:extLst>
              <a:ext uri="{FF2B5EF4-FFF2-40B4-BE49-F238E27FC236}">
                <a16:creationId xmlns:a16="http://schemas.microsoft.com/office/drawing/2014/main" id="{32535949-8B7E-8B42-8929-36C758BBAB52}"/>
              </a:ext>
            </a:extLst>
          </p:cNvPr>
          <p:cNvSpPr txBox="1"/>
          <p:nvPr/>
        </p:nvSpPr>
        <p:spPr>
          <a:xfrm>
            <a:off x="3440964" y="5777439"/>
            <a:ext cx="1604617" cy="397565"/>
          </a:xfrm>
          <a:prstGeom prst="rect">
            <a:avLst/>
          </a:prstGeom>
          <a:solidFill>
            <a:schemeClr val="bg1"/>
          </a:solidFill>
        </p:spPr>
        <p:txBody>
          <a:bodyPr wrap="square" rtlCol="0"/>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ctr"/>
            <a:r>
              <a:rPr lang="ja-JP" altLang="en-US" b="1" dirty="0">
                <a:solidFill>
                  <a:srgbClr val="C00000"/>
                </a:solidFill>
                <a:latin typeface="+mn-ea"/>
              </a:rPr>
              <a:t>トピックス</a:t>
            </a:r>
            <a:r>
              <a:rPr lang="en-US" altLang="ja-JP" b="1" dirty="0">
                <a:solidFill>
                  <a:srgbClr val="C00000"/>
                </a:solidFill>
                <a:latin typeface="+mn-ea"/>
              </a:rPr>
              <a:t>PR</a:t>
            </a:r>
            <a:endParaRPr lang="ja-JP" altLang="en-US" sz="1100" b="1" dirty="0">
              <a:solidFill>
                <a:srgbClr val="C00000"/>
              </a:solidFill>
              <a:latin typeface="+mn-ea"/>
            </a:endParaRPr>
          </a:p>
        </p:txBody>
      </p:sp>
      <p:sp>
        <p:nvSpPr>
          <p:cNvPr id="37" name="正方形/長方形 36">
            <a:extLst>
              <a:ext uri="{FF2B5EF4-FFF2-40B4-BE49-F238E27FC236}">
                <a16:creationId xmlns:a16="http://schemas.microsoft.com/office/drawing/2014/main" id="{E333B9E3-CE55-17DB-8D7D-FFCD02726A74}"/>
              </a:ext>
            </a:extLst>
          </p:cNvPr>
          <p:cNvSpPr/>
          <p:nvPr/>
        </p:nvSpPr>
        <p:spPr>
          <a:xfrm>
            <a:off x="1944284" y="4749370"/>
            <a:ext cx="594715" cy="276999"/>
          </a:xfrm>
          <a:prstGeom prst="rect">
            <a:avLst/>
          </a:prstGeom>
        </p:spPr>
        <p:txBody>
          <a:bodyPr wrap="none" lIns="0" tIns="0" rIns="0" bIns="0">
            <a:spAutoFit/>
          </a:bodyPr>
          <a:lstStyle/>
          <a:p>
            <a:pPr algn="ctr"/>
            <a:r>
              <a:rPr lang="en-US" altLang="ja-JP" b="1" dirty="0">
                <a:solidFill>
                  <a:schemeClr val="bg1"/>
                </a:solidFill>
                <a:latin typeface="Segoe UI" panose="020B0502040204020203" pitchFamily="34" charset="0"/>
                <a:cs typeface="Segoe UI" panose="020B0502040204020203" pitchFamily="34" charset="0"/>
              </a:rPr>
              <a:t>0.58</a:t>
            </a:r>
            <a:r>
              <a:rPr lang="en-US" altLang="ja-JP" sz="1200" b="1" dirty="0">
                <a:solidFill>
                  <a:schemeClr val="bg1"/>
                </a:solidFill>
                <a:latin typeface="Segoe UI" panose="020B0502040204020203" pitchFamily="34" charset="0"/>
                <a:cs typeface="Segoe UI" panose="020B0502040204020203" pitchFamily="34" charset="0"/>
              </a:rPr>
              <a:t>%</a:t>
            </a:r>
            <a:endParaRPr lang="ja-JP" altLang="en-US" sz="1200" b="1" dirty="0">
              <a:solidFill>
                <a:schemeClr val="bg1"/>
              </a:solidFill>
              <a:latin typeface="Segoe UI" panose="020B0502040204020203" pitchFamily="34" charset="0"/>
              <a:cs typeface="Segoe UI" panose="020B0502040204020203" pitchFamily="34" charset="0"/>
            </a:endParaRPr>
          </a:p>
        </p:txBody>
      </p:sp>
      <p:sp>
        <p:nvSpPr>
          <p:cNvPr id="38" name="正方形/長方形 37">
            <a:extLst>
              <a:ext uri="{FF2B5EF4-FFF2-40B4-BE49-F238E27FC236}">
                <a16:creationId xmlns:a16="http://schemas.microsoft.com/office/drawing/2014/main" id="{DFC11D35-C4A2-0153-DCC5-0CDF5BF35772}"/>
              </a:ext>
            </a:extLst>
          </p:cNvPr>
          <p:cNvSpPr/>
          <p:nvPr/>
        </p:nvSpPr>
        <p:spPr>
          <a:xfrm>
            <a:off x="3893889" y="3963704"/>
            <a:ext cx="594715" cy="276999"/>
          </a:xfrm>
          <a:prstGeom prst="rect">
            <a:avLst/>
          </a:prstGeom>
        </p:spPr>
        <p:txBody>
          <a:bodyPr wrap="none" lIns="0" tIns="0" rIns="0" bIns="0">
            <a:spAutoFit/>
          </a:bodyPr>
          <a:lstStyle/>
          <a:p>
            <a:pPr algn="ctr"/>
            <a:r>
              <a:rPr lang="en-US" altLang="ja-JP" b="1" dirty="0">
                <a:solidFill>
                  <a:schemeClr val="bg1"/>
                </a:solidFill>
                <a:latin typeface="Segoe UI" panose="020B0502040204020203" pitchFamily="34" charset="0"/>
                <a:cs typeface="Segoe UI" panose="020B0502040204020203" pitchFamily="34" charset="0"/>
              </a:rPr>
              <a:t>1.07</a:t>
            </a:r>
            <a:r>
              <a:rPr lang="en-US" altLang="ja-JP" sz="1200" b="1" dirty="0">
                <a:solidFill>
                  <a:schemeClr val="bg1"/>
                </a:solidFill>
                <a:latin typeface="Segoe UI" panose="020B0502040204020203" pitchFamily="34" charset="0"/>
                <a:cs typeface="Segoe UI" panose="020B0502040204020203" pitchFamily="34" charset="0"/>
              </a:rPr>
              <a:t>%</a:t>
            </a:r>
            <a:endParaRPr lang="ja-JP" altLang="en-US" sz="1200" b="1" dirty="0">
              <a:solidFill>
                <a:schemeClr val="bg1"/>
              </a:solidFill>
              <a:latin typeface="Segoe UI" panose="020B0502040204020203" pitchFamily="34" charset="0"/>
              <a:cs typeface="Segoe UI" panose="020B0502040204020203" pitchFamily="34" charset="0"/>
            </a:endParaRPr>
          </a:p>
        </p:txBody>
      </p:sp>
      <p:sp>
        <p:nvSpPr>
          <p:cNvPr id="39" name="テキスト ボックス 1">
            <a:extLst>
              <a:ext uri="{FF2B5EF4-FFF2-40B4-BE49-F238E27FC236}">
                <a16:creationId xmlns:a16="http://schemas.microsoft.com/office/drawing/2014/main" id="{60E178B7-F1C9-E27C-6BB5-AAA9C2A86B4E}"/>
              </a:ext>
            </a:extLst>
          </p:cNvPr>
          <p:cNvSpPr txBox="1"/>
          <p:nvPr/>
        </p:nvSpPr>
        <p:spPr>
          <a:xfrm>
            <a:off x="9037790" y="5714454"/>
            <a:ext cx="1604617" cy="397565"/>
          </a:xfrm>
          <a:prstGeom prst="rect">
            <a:avLst/>
          </a:prstGeom>
          <a:solidFill>
            <a:schemeClr val="bg1"/>
          </a:solidFill>
        </p:spPr>
        <p:txBody>
          <a:bodyPr wrap="square" rtlCol="0"/>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ctr"/>
            <a:r>
              <a:rPr lang="ja-JP" altLang="en-US" b="1" dirty="0">
                <a:solidFill>
                  <a:srgbClr val="C00000"/>
                </a:solidFill>
                <a:latin typeface="+mn-ea"/>
              </a:rPr>
              <a:t>トピックス</a:t>
            </a:r>
            <a:r>
              <a:rPr lang="en-US" altLang="ja-JP" b="1" dirty="0">
                <a:solidFill>
                  <a:srgbClr val="C00000"/>
                </a:solidFill>
                <a:latin typeface="+mn-ea"/>
              </a:rPr>
              <a:t>PR</a:t>
            </a:r>
            <a:endParaRPr lang="ja-JP" altLang="en-US" sz="1100" b="1" dirty="0">
              <a:solidFill>
                <a:srgbClr val="C00000"/>
              </a:solidFill>
              <a:latin typeface="+mn-ea"/>
            </a:endParaRPr>
          </a:p>
        </p:txBody>
      </p:sp>
      <p:sp>
        <p:nvSpPr>
          <p:cNvPr id="40" name="正方形/長方形 39">
            <a:extLst>
              <a:ext uri="{FF2B5EF4-FFF2-40B4-BE49-F238E27FC236}">
                <a16:creationId xmlns:a16="http://schemas.microsoft.com/office/drawing/2014/main" id="{DD907DD1-690D-2E01-E297-5E61023733FD}"/>
              </a:ext>
            </a:extLst>
          </p:cNvPr>
          <p:cNvSpPr/>
          <p:nvPr/>
        </p:nvSpPr>
        <p:spPr>
          <a:xfrm>
            <a:off x="7414177" y="3825204"/>
            <a:ext cx="553036" cy="276999"/>
          </a:xfrm>
          <a:prstGeom prst="rect">
            <a:avLst/>
          </a:prstGeom>
        </p:spPr>
        <p:txBody>
          <a:bodyPr wrap="none" lIns="0" tIns="0" rIns="0" bIns="0">
            <a:spAutoFit/>
          </a:bodyPr>
          <a:lstStyle/>
          <a:p>
            <a:pPr algn="ctr"/>
            <a:r>
              <a:rPr lang="en-US" altLang="ja-JP" b="1" dirty="0">
                <a:solidFill>
                  <a:schemeClr val="bg1"/>
                </a:solidFill>
                <a:latin typeface="Segoe UI" panose="020B0502040204020203" pitchFamily="34" charset="0"/>
                <a:cs typeface="Segoe UI" panose="020B0502040204020203" pitchFamily="34" charset="0"/>
              </a:rPr>
              <a:t>187</a:t>
            </a:r>
            <a:r>
              <a:rPr lang="ja-JP" altLang="en-US" sz="1200" b="1" dirty="0">
                <a:solidFill>
                  <a:schemeClr val="bg1"/>
                </a:solidFill>
                <a:latin typeface="Segoe UI" panose="020B0502040204020203" pitchFamily="34" charset="0"/>
                <a:cs typeface="Segoe UI" panose="020B0502040204020203" pitchFamily="34" charset="0"/>
              </a:rPr>
              <a:t>円</a:t>
            </a:r>
          </a:p>
        </p:txBody>
      </p:sp>
      <p:sp>
        <p:nvSpPr>
          <p:cNvPr id="41" name="正方形/長方形 40">
            <a:extLst>
              <a:ext uri="{FF2B5EF4-FFF2-40B4-BE49-F238E27FC236}">
                <a16:creationId xmlns:a16="http://schemas.microsoft.com/office/drawing/2014/main" id="{2299BC0B-5E78-B991-8766-29E7F492FF58}"/>
              </a:ext>
            </a:extLst>
          </p:cNvPr>
          <p:cNvSpPr/>
          <p:nvPr/>
        </p:nvSpPr>
        <p:spPr>
          <a:xfrm>
            <a:off x="9630104" y="4632008"/>
            <a:ext cx="419988" cy="276999"/>
          </a:xfrm>
          <a:prstGeom prst="rect">
            <a:avLst/>
          </a:prstGeom>
        </p:spPr>
        <p:txBody>
          <a:bodyPr wrap="none" lIns="0" tIns="0" rIns="0" bIns="0">
            <a:spAutoFit/>
          </a:bodyPr>
          <a:lstStyle/>
          <a:p>
            <a:pPr algn="ctr"/>
            <a:r>
              <a:rPr lang="en-US" altLang="ja-JP" b="1" dirty="0">
                <a:solidFill>
                  <a:schemeClr val="tx1">
                    <a:lumMod val="65000"/>
                    <a:lumOff val="35000"/>
                  </a:schemeClr>
                </a:solidFill>
                <a:latin typeface="Segoe UI" panose="020B0502040204020203" pitchFamily="34" charset="0"/>
                <a:cs typeface="Segoe UI" panose="020B0502040204020203" pitchFamily="34" charset="0"/>
              </a:rPr>
              <a:t>73</a:t>
            </a:r>
            <a:r>
              <a:rPr lang="ja-JP" altLang="en-US" sz="1200" b="1" dirty="0">
                <a:solidFill>
                  <a:schemeClr val="tx1">
                    <a:lumMod val="65000"/>
                    <a:lumOff val="35000"/>
                  </a:schemeClr>
                </a:solidFill>
                <a:latin typeface="Segoe UI" panose="020B0502040204020203" pitchFamily="34" charset="0"/>
                <a:cs typeface="Segoe UI" panose="020B0502040204020203" pitchFamily="34" charset="0"/>
              </a:rPr>
              <a:t>円</a:t>
            </a:r>
          </a:p>
        </p:txBody>
      </p:sp>
      <p:sp>
        <p:nvSpPr>
          <p:cNvPr id="42" name="テキスト ボックス 1">
            <a:extLst>
              <a:ext uri="{FF2B5EF4-FFF2-40B4-BE49-F238E27FC236}">
                <a16:creationId xmlns:a16="http://schemas.microsoft.com/office/drawing/2014/main" id="{8C3A8A99-7F85-BF04-0500-369D23B45767}"/>
              </a:ext>
            </a:extLst>
          </p:cNvPr>
          <p:cNvSpPr txBox="1"/>
          <p:nvPr/>
        </p:nvSpPr>
        <p:spPr>
          <a:xfrm>
            <a:off x="6990981" y="5707565"/>
            <a:ext cx="1399429" cy="397565"/>
          </a:xfrm>
          <a:prstGeom prst="rect">
            <a:avLst/>
          </a:prstGeom>
          <a:solidFill>
            <a:schemeClr val="bg1"/>
          </a:solidFill>
        </p:spPr>
        <p:txBody>
          <a:bodyPr wrap="square" rtlCol="0"/>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ctr"/>
            <a:r>
              <a:rPr lang="ja-JP" altLang="en-US" sz="1100" dirty="0"/>
              <a:t>ディスプレイ広告</a:t>
            </a:r>
          </a:p>
        </p:txBody>
      </p:sp>
    </p:spTree>
    <p:extLst>
      <p:ext uri="{BB962C8B-B14F-4D97-AF65-F5344CB8AC3E}">
        <p14:creationId xmlns:p14="http://schemas.microsoft.com/office/powerpoint/2010/main" val="272362777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C322D50D-D381-D59C-F5ED-3E8752639B46}"/>
              </a:ext>
            </a:extLst>
          </p:cNvPr>
          <p:cNvSpPr>
            <a:spLocks noGrp="1"/>
          </p:cNvSpPr>
          <p:nvPr>
            <p:ph type="ctrTitle"/>
          </p:nvPr>
        </p:nvSpPr>
        <p:spPr/>
        <p:txBody>
          <a:bodyPr/>
          <a:lstStyle/>
          <a:p>
            <a:r>
              <a:rPr lang="ja-JP" altLang="en-US" dirty="0"/>
              <a:t>広告効果事例</a:t>
            </a:r>
            <a:endParaRPr kumimoji="1" lang="ja-JP" altLang="en-US" dirty="0"/>
          </a:p>
        </p:txBody>
      </p:sp>
      <p:sp>
        <p:nvSpPr>
          <p:cNvPr id="3" name="テキスト プレースホルダー 2">
            <a:extLst>
              <a:ext uri="{FF2B5EF4-FFF2-40B4-BE49-F238E27FC236}">
                <a16:creationId xmlns:a16="http://schemas.microsoft.com/office/drawing/2014/main" id="{69CC608F-1D1E-6753-7927-D2936D22E1B4}"/>
              </a:ext>
            </a:extLst>
          </p:cNvPr>
          <p:cNvSpPr>
            <a:spLocks noGrp="1"/>
          </p:cNvSpPr>
          <p:nvPr>
            <p:ph type="body" sz="quarter" idx="10"/>
          </p:nvPr>
        </p:nvSpPr>
        <p:spPr/>
        <p:txBody>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1" lang="ja-JP" altLang="en-US" sz="18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ユーザー反応（クリック、検索率）を分析</a:t>
            </a:r>
            <a:endParaRPr kumimoji="1" lang="en-US" altLang="ja-JP" sz="18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endParaRPr>
          </a:p>
          <a:p>
            <a:endParaRPr kumimoji="1" lang="ja-JP" altLang="en-US" dirty="0"/>
          </a:p>
        </p:txBody>
      </p:sp>
      <p:sp>
        <p:nvSpPr>
          <p:cNvPr id="16" name="正方形/長方形 15">
            <a:extLst>
              <a:ext uri="{FF2B5EF4-FFF2-40B4-BE49-F238E27FC236}">
                <a16:creationId xmlns:a16="http://schemas.microsoft.com/office/drawing/2014/main" id="{EB0183B0-24AD-A09C-C382-53C640697F6F}"/>
              </a:ext>
            </a:extLst>
          </p:cNvPr>
          <p:cNvSpPr/>
          <p:nvPr/>
        </p:nvSpPr>
        <p:spPr>
          <a:xfrm>
            <a:off x="587376" y="1747516"/>
            <a:ext cx="5377728" cy="645065"/>
          </a:xfrm>
          <a:prstGeom prst="rect">
            <a:avLst/>
          </a:prstGeom>
          <a:solidFill>
            <a:srgbClr val="F5F5F5">
              <a:lumMod val="50000"/>
            </a:srgb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2000" b="1" i="0" u="none" strike="noStrike" kern="0" cap="none" spc="0" normalizeH="0" baseline="0" noProof="0" dirty="0">
                <a:ln>
                  <a:noFill/>
                </a:ln>
                <a:solidFill>
                  <a:prstClr val="white"/>
                </a:solidFill>
                <a:effectLst/>
                <a:uLnTx/>
                <a:uFillTx/>
                <a:latin typeface="メイリオ" panose="020B0604030504040204" pitchFamily="50" charset="-128"/>
                <a:ea typeface="メイリオ" panose="020B0604030504040204" pitchFamily="50" charset="-128"/>
                <a:cs typeface="+mn-cs"/>
              </a:rPr>
              <a:t>ネイティブ性の高さによる効果</a:t>
            </a:r>
          </a:p>
        </p:txBody>
      </p:sp>
      <p:sp>
        <p:nvSpPr>
          <p:cNvPr id="17" name="正方形/長方形 16">
            <a:extLst>
              <a:ext uri="{FF2B5EF4-FFF2-40B4-BE49-F238E27FC236}">
                <a16:creationId xmlns:a16="http://schemas.microsoft.com/office/drawing/2014/main" id="{76A312ED-29D5-7574-476E-CFB2A3FEC26A}"/>
              </a:ext>
            </a:extLst>
          </p:cNvPr>
          <p:cNvSpPr/>
          <p:nvPr/>
        </p:nvSpPr>
        <p:spPr>
          <a:xfrm>
            <a:off x="587374" y="2422398"/>
            <a:ext cx="5377728" cy="2469335"/>
          </a:xfrm>
          <a:prstGeom prst="rect">
            <a:avLst/>
          </a:prstGeom>
          <a:solidFill>
            <a:srgbClr val="F5F5F5">
              <a:lumMod val="95000"/>
            </a:srgb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2000" b="1" i="0" u="none" strike="noStrike" kern="0" cap="none" spc="0" normalizeH="0" baseline="0" noProof="0" dirty="0">
                <a:ln>
                  <a:noFill/>
                </a:ln>
                <a:solidFill>
                  <a:srgbClr val="000000">
                    <a:lumMod val="65000"/>
                    <a:lumOff val="35000"/>
                  </a:srgbClr>
                </a:solidFill>
                <a:effectLst/>
                <a:uLnTx/>
                <a:uFillTx/>
                <a:latin typeface="メイリオ" panose="020B0604030504040204" pitchFamily="50" charset="-128"/>
                <a:ea typeface="メイリオ" panose="020B0604030504040204" pitchFamily="50" charset="-128"/>
                <a:cs typeface="+mn-cs"/>
              </a:rPr>
              <a:t>トピックス枠のネイティブ性の高さから</a:t>
            </a:r>
            <a:endParaRPr kumimoji="0" lang="en-US" altLang="ja-JP" sz="2000" b="1" i="0" u="none" strike="noStrike" kern="0" cap="none" spc="0" normalizeH="0" baseline="0" noProof="0" dirty="0">
              <a:ln>
                <a:noFill/>
              </a:ln>
              <a:solidFill>
                <a:srgbClr val="000000">
                  <a:lumMod val="65000"/>
                  <a:lumOff val="35000"/>
                </a:srgbClr>
              </a:solidFill>
              <a:effectLst/>
              <a:uLnTx/>
              <a:uFillTx/>
              <a:latin typeface="メイリオ" panose="020B0604030504040204" pitchFamily="50" charset="-128"/>
              <a:ea typeface="メイリオ" panose="020B0604030504040204" pitchFamily="50" charset="-128"/>
              <a:cs typeface="+mn-cs"/>
            </a:endParaRP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altLang="ja-JP" sz="1000" b="1" i="0" u="none" strike="noStrike" kern="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2000" b="1" i="0" u="none" strike="noStrike" kern="0" cap="none" spc="0" normalizeH="0" baseline="0" noProof="0" dirty="0">
                <a:ln>
                  <a:noFill/>
                </a:ln>
                <a:solidFill>
                  <a:srgbClr val="C00000"/>
                </a:solidFill>
                <a:effectLst/>
                <a:uLnTx/>
                <a:uFillTx/>
                <a:latin typeface="メイリオ" panose="020B0604030504040204" pitchFamily="50" charset="-128"/>
                <a:ea typeface="メイリオ" panose="020B0604030504040204" pitchFamily="50" charset="-128"/>
                <a:cs typeface="+mn-cs"/>
              </a:rPr>
              <a:t>✓ 普段広告に反応しない層も反応</a:t>
            </a:r>
            <a:endParaRPr kumimoji="0" lang="en-US" altLang="ja-JP" sz="2000" b="1" i="0" u="none" strike="noStrike" kern="0" cap="none" spc="0" normalizeH="0" baseline="0" noProof="0" dirty="0">
              <a:ln>
                <a:noFill/>
              </a:ln>
              <a:solidFill>
                <a:srgbClr val="C00000"/>
              </a:solidFill>
              <a:effectLst/>
              <a:uLnTx/>
              <a:uFillTx/>
              <a:latin typeface="メイリオ" panose="020B0604030504040204" pitchFamily="50" charset="-128"/>
              <a:ea typeface="メイリオ" panose="020B0604030504040204" pitchFamily="50" charset="-128"/>
              <a:cs typeface="+mn-cs"/>
            </a:endParaRP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altLang="ja-JP" sz="1000" b="1" i="0" u="none" strike="noStrike" kern="0" cap="none" spc="0" normalizeH="0" baseline="0" noProof="0" dirty="0">
              <a:ln>
                <a:noFill/>
              </a:ln>
              <a:solidFill>
                <a:srgbClr val="C00000"/>
              </a:solidFill>
              <a:effectLst/>
              <a:uLnTx/>
              <a:uFillTx/>
              <a:latin typeface="メイリオ" panose="020B0604030504040204" pitchFamily="50" charset="-128"/>
              <a:ea typeface="メイリオ" panose="020B0604030504040204" pitchFamily="50" charset="-128"/>
              <a:cs typeface="+mn-cs"/>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2000" b="1" i="0" u="none" strike="noStrike" kern="0" cap="none" spc="0" normalizeH="0" baseline="0" noProof="0" dirty="0">
                <a:ln>
                  <a:noFill/>
                </a:ln>
                <a:solidFill>
                  <a:srgbClr val="C00000"/>
                </a:solidFill>
                <a:effectLst/>
                <a:uLnTx/>
                <a:uFillTx/>
                <a:latin typeface="メイリオ" panose="020B0604030504040204" pitchFamily="50" charset="-128"/>
                <a:ea typeface="メイリオ" panose="020B0604030504040204" pitchFamily="50" charset="-128"/>
                <a:cs typeface="+mn-cs"/>
              </a:rPr>
              <a:t>✓ 特性に合わせたクリエイティブで</a:t>
            </a:r>
            <a:br>
              <a:rPr kumimoji="0" lang="en-US" altLang="ja-JP" sz="2000" b="1" i="0" u="none" strike="noStrike" kern="0" cap="none" spc="0" normalizeH="0" baseline="0" noProof="0" dirty="0">
                <a:ln>
                  <a:noFill/>
                </a:ln>
                <a:solidFill>
                  <a:srgbClr val="C00000"/>
                </a:solidFill>
                <a:effectLst/>
                <a:uLnTx/>
                <a:uFillTx/>
                <a:latin typeface="メイリオ" panose="020B0604030504040204" pitchFamily="50" charset="-128"/>
                <a:ea typeface="メイリオ" panose="020B0604030504040204" pitchFamily="50" charset="-128"/>
                <a:cs typeface="+mn-cs"/>
              </a:rPr>
            </a:br>
            <a:r>
              <a:rPr kumimoji="0" lang="ja-JP" altLang="en-US" sz="2000" b="1" i="0" u="none" strike="noStrike" kern="0" cap="none" spc="0" normalizeH="0" baseline="0" noProof="0" dirty="0">
                <a:ln>
                  <a:noFill/>
                </a:ln>
                <a:solidFill>
                  <a:srgbClr val="C00000"/>
                </a:solidFill>
                <a:effectLst/>
                <a:uLnTx/>
                <a:uFillTx/>
                <a:latin typeface="メイリオ" panose="020B0604030504040204" pitchFamily="50" charset="-128"/>
                <a:ea typeface="メイリオ" panose="020B0604030504040204" pitchFamily="50" charset="-128"/>
                <a:cs typeface="+mn-cs"/>
              </a:rPr>
              <a:t>より高い広告反応</a:t>
            </a:r>
          </a:p>
        </p:txBody>
      </p:sp>
      <p:grpSp>
        <p:nvGrpSpPr>
          <p:cNvPr id="18" name="グループ化 17">
            <a:extLst>
              <a:ext uri="{FF2B5EF4-FFF2-40B4-BE49-F238E27FC236}">
                <a16:creationId xmlns:a16="http://schemas.microsoft.com/office/drawing/2014/main" id="{60D15836-A1F8-FB2D-1D64-D47B67DD0D09}"/>
              </a:ext>
            </a:extLst>
          </p:cNvPr>
          <p:cNvGrpSpPr/>
          <p:nvPr/>
        </p:nvGrpSpPr>
        <p:grpSpPr>
          <a:xfrm>
            <a:off x="285064" y="4936747"/>
            <a:ext cx="6003582" cy="1632383"/>
            <a:chOff x="167479" y="5203421"/>
            <a:chExt cx="6096000" cy="1632383"/>
          </a:xfrm>
        </p:grpSpPr>
        <p:sp>
          <p:nvSpPr>
            <p:cNvPr id="19" name="フローチャート: 他ページ結合子 18">
              <a:extLst>
                <a:ext uri="{FF2B5EF4-FFF2-40B4-BE49-F238E27FC236}">
                  <a16:creationId xmlns:a16="http://schemas.microsoft.com/office/drawing/2014/main" id="{EBA1DC75-1E23-3BA9-AD3C-516FC5CDB63F}"/>
                </a:ext>
              </a:extLst>
            </p:cNvPr>
            <p:cNvSpPr/>
            <p:nvPr/>
          </p:nvSpPr>
          <p:spPr>
            <a:xfrm>
              <a:off x="479422" y="5203421"/>
              <a:ext cx="5472115" cy="943875"/>
            </a:xfrm>
            <a:prstGeom prst="flowChartOffpageConnector">
              <a:avLst/>
            </a:prstGeom>
            <a:solidFill>
              <a:srgbClr val="C9002C"/>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2000" b="1" i="0" u="none" strike="noStrike" kern="0" cap="none" spc="0" normalizeH="0" baseline="0" noProof="0" dirty="0">
                <a:ln>
                  <a:noFill/>
                </a:ln>
                <a:solidFill>
                  <a:srgbClr val="F5F5F5"/>
                </a:solidFill>
                <a:effectLst/>
                <a:uLnTx/>
                <a:uFillTx/>
                <a:latin typeface="メイリオ" panose="020B0604030504040204" pitchFamily="50" charset="-128"/>
                <a:ea typeface="メイリオ" panose="020B0604030504040204" pitchFamily="50" charset="-128"/>
                <a:cs typeface="+mn-cs"/>
              </a:endParaRPr>
            </a:p>
          </p:txBody>
        </p:sp>
        <p:sp>
          <p:nvSpPr>
            <p:cNvPr id="20" name="二等辺三角形 19">
              <a:extLst>
                <a:ext uri="{FF2B5EF4-FFF2-40B4-BE49-F238E27FC236}">
                  <a16:creationId xmlns:a16="http://schemas.microsoft.com/office/drawing/2014/main" id="{6D1F4ABE-0AE7-B9CD-2EAD-314F5BA1A2E3}"/>
                </a:ext>
              </a:extLst>
            </p:cNvPr>
            <p:cNvSpPr/>
            <p:nvPr/>
          </p:nvSpPr>
          <p:spPr>
            <a:xfrm rot="10800000">
              <a:off x="467819" y="5964267"/>
              <a:ext cx="5472115" cy="871537"/>
            </a:xfrm>
            <a:prstGeom prst="triangle">
              <a:avLst/>
            </a:prstGeom>
            <a:solidFill>
              <a:srgbClr val="C9002C"/>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endParaRPr>
            </a:p>
          </p:txBody>
        </p:sp>
        <p:sp>
          <p:nvSpPr>
            <p:cNvPr id="21" name="テキスト ボックス 20">
              <a:extLst>
                <a:ext uri="{FF2B5EF4-FFF2-40B4-BE49-F238E27FC236}">
                  <a16:creationId xmlns:a16="http://schemas.microsoft.com/office/drawing/2014/main" id="{21240F32-C3BC-5D69-CD1E-BF27A36285C3}"/>
                </a:ext>
              </a:extLst>
            </p:cNvPr>
            <p:cNvSpPr txBox="1"/>
            <p:nvPr/>
          </p:nvSpPr>
          <p:spPr>
            <a:xfrm>
              <a:off x="167479" y="5333230"/>
              <a:ext cx="6096000" cy="1477328"/>
            </a:xfrm>
            <a:prstGeom prst="rect">
              <a:avLst/>
            </a:prstGeom>
            <a:noFill/>
          </p:spPr>
          <p:txBody>
            <a:bodyPr wrap="square" lIns="91440" tIns="45720" rIns="91440" bIns="45720" anchor="t">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b="1" kern="0" dirty="0">
                  <a:solidFill>
                    <a:srgbClr val="F5F5F5"/>
                  </a:solidFill>
                  <a:latin typeface="メイリオ"/>
                  <a:ea typeface="メイリオ"/>
                </a:rPr>
                <a:t>P29-31</a:t>
              </a:r>
              <a:r>
                <a:rPr kumimoji="0" lang="ja-JP" altLang="en-US" sz="1800" b="1" i="0" u="none" strike="noStrike" kern="0" cap="none" spc="0" normalizeH="0" baseline="0" noProof="0">
                  <a:ln>
                    <a:noFill/>
                  </a:ln>
                  <a:solidFill>
                    <a:srgbClr val="F5F5F5"/>
                  </a:solidFill>
                  <a:effectLst/>
                  <a:uLnTx/>
                  <a:uFillTx/>
                  <a:latin typeface="メイリオ"/>
                  <a:ea typeface="メイリオ"/>
                </a:rPr>
                <a:t>：飲料</a:t>
              </a:r>
              <a:endParaRPr kumimoji="0" lang="en-US" altLang="ja-JP" sz="1800" b="1" i="0" u="none" strike="noStrike" kern="0" cap="none" spc="0" normalizeH="0" baseline="0" noProof="0">
                <a:ln>
                  <a:noFill/>
                </a:ln>
                <a:solidFill>
                  <a:srgbClr val="F5F5F5"/>
                </a:solidFill>
                <a:effectLst/>
                <a:uLnTx/>
                <a:uFillTx/>
                <a:latin typeface="メイリオ"/>
                <a:ea typeface="メイリオ"/>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b="1" kern="0" dirty="0">
                  <a:solidFill>
                    <a:srgbClr val="F5F5F5"/>
                  </a:solidFill>
                  <a:latin typeface="メイリオ"/>
                  <a:ea typeface="メイリオ"/>
                </a:rPr>
                <a:t>P33</a:t>
              </a:r>
              <a:r>
                <a:rPr kumimoji="0" lang="ja-JP" altLang="en-US" sz="1800" b="1" i="0" u="none" strike="noStrike" kern="0" cap="none" spc="0" normalizeH="0" baseline="0" noProof="0">
                  <a:ln>
                    <a:noFill/>
                  </a:ln>
                  <a:solidFill>
                    <a:srgbClr val="F5F5F5"/>
                  </a:solidFill>
                  <a:effectLst/>
                  <a:uLnTx/>
                  <a:uFillTx/>
                  <a:latin typeface="メイリオ"/>
                  <a:ea typeface="メイリオ"/>
                </a:rPr>
                <a:t>：定額制サービス</a:t>
              </a:r>
              <a:endParaRPr kumimoji="0" lang="en-US" altLang="ja-JP" sz="1800" b="1" i="0" u="none" strike="noStrike" kern="0" cap="none" spc="0" normalizeH="0" baseline="0" noProof="0">
                <a:ln>
                  <a:noFill/>
                </a:ln>
                <a:solidFill>
                  <a:srgbClr val="F5F5F5"/>
                </a:solidFill>
                <a:effectLst/>
                <a:uLnTx/>
                <a:uFillTx/>
                <a:latin typeface="メイリオ"/>
                <a:ea typeface="メイリオ"/>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b="1" kern="0" dirty="0">
                  <a:solidFill>
                    <a:srgbClr val="F5F5F5"/>
                  </a:solidFill>
                  <a:latin typeface="メイリオ"/>
                  <a:ea typeface="メイリオ"/>
                </a:rPr>
                <a:t>P34-35</a:t>
              </a:r>
              <a:r>
                <a:rPr kumimoji="0" lang="ja-JP" altLang="en-US" sz="1800" b="1" i="0" u="none" strike="noStrike" kern="0" cap="none" spc="0" normalizeH="0" baseline="0" noProof="0">
                  <a:ln>
                    <a:noFill/>
                  </a:ln>
                  <a:solidFill>
                    <a:srgbClr val="F5F5F5"/>
                  </a:solidFill>
                  <a:effectLst/>
                  <a:uLnTx/>
                  <a:uFillTx/>
                  <a:latin typeface="メイリオ"/>
                  <a:ea typeface="メイリオ"/>
                </a:rPr>
                <a:t>：自動車</a:t>
              </a:r>
              <a:endParaRPr kumimoji="0" lang="en-US" altLang="ja-JP" sz="1800" b="1" i="0" u="none" strike="noStrike" kern="0" cap="none" spc="0" normalizeH="0" baseline="0" noProof="0">
                <a:ln>
                  <a:noFill/>
                </a:ln>
                <a:solidFill>
                  <a:srgbClr val="F5F5F5"/>
                </a:solidFill>
                <a:effectLst/>
                <a:uLnTx/>
                <a:uFillTx/>
                <a:latin typeface="メイリオ"/>
                <a:ea typeface="メイリオ"/>
              </a:endParaRPr>
            </a:p>
            <a:p>
              <a:pPr algn="ctr" eaLnBrk="1" fontAlgn="auto" hangingPunct="1">
                <a:spcBef>
                  <a:spcPts val="0"/>
                </a:spcBef>
                <a:spcAft>
                  <a:spcPts val="0"/>
                </a:spcAft>
                <a:defRPr/>
              </a:pPr>
              <a:r>
                <a:rPr kumimoji="0" lang="en-US" altLang="ja-JP" b="1" kern="0" dirty="0">
                  <a:solidFill>
                    <a:srgbClr val="F5F5F5"/>
                  </a:solidFill>
                  <a:latin typeface="メイリオ"/>
                  <a:ea typeface="メイリオ"/>
                </a:rPr>
                <a:t>P38</a:t>
              </a:r>
              <a:r>
                <a:rPr kumimoji="0" lang="ja-JP" altLang="en-US" sz="1800" b="1" i="0" u="none" strike="noStrike" kern="0" cap="none" spc="0" normalizeH="0" baseline="0" noProof="0">
                  <a:ln>
                    <a:noFill/>
                  </a:ln>
                  <a:solidFill>
                    <a:srgbClr val="F5F5F5"/>
                  </a:solidFill>
                  <a:effectLst/>
                  <a:uLnTx/>
                  <a:uFillTx/>
                  <a:latin typeface="メイリオ"/>
                  <a:ea typeface="メイリオ"/>
                </a:rPr>
                <a:t>：動画配信サービス</a:t>
              </a:r>
              <a:endParaRPr kumimoji="0" lang="en-US" altLang="ja-JP" sz="1800" b="1" i="0" u="none" strike="noStrike" kern="0" cap="none" spc="0" normalizeH="0" baseline="0" noProof="0">
                <a:ln>
                  <a:noFill/>
                </a:ln>
                <a:solidFill>
                  <a:srgbClr val="F5F5F5"/>
                </a:solidFill>
                <a:effectLst/>
                <a:uLnTx/>
                <a:uFillTx/>
                <a:latin typeface="メイリオ"/>
                <a:ea typeface="メイリオ"/>
              </a:endParaRP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altLang="ja-JP" sz="1800" b="1" i="0" u="none" strike="noStrike" kern="0" cap="none" spc="0" normalizeH="0" baseline="0" noProof="0" dirty="0">
                <a:ln>
                  <a:noFill/>
                </a:ln>
                <a:solidFill>
                  <a:srgbClr val="F5F5F5"/>
                </a:solidFill>
                <a:effectLst/>
                <a:uLnTx/>
                <a:uFillTx/>
                <a:latin typeface="メイリオ" panose="020B0604030504040204" pitchFamily="50" charset="-128"/>
                <a:ea typeface="メイリオ" panose="020B0604030504040204" pitchFamily="50" charset="-128"/>
              </a:endParaRPr>
            </a:p>
          </p:txBody>
        </p:sp>
      </p:grpSp>
      <p:sp>
        <p:nvSpPr>
          <p:cNvPr id="22" name="正方形/長方形 21">
            <a:extLst>
              <a:ext uri="{FF2B5EF4-FFF2-40B4-BE49-F238E27FC236}">
                <a16:creationId xmlns:a16="http://schemas.microsoft.com/office/drawing/2014/main" id="{9F277E5A-E070-7A14-0028-272010EBB137}"/>
              </a:ext>
            </a:extLst>
          </p:cNvPr>
          <p:cNvSpPr/>
          <p:nvPr/>
        </p:nvSpPr>
        <p:spPr>
          <a:xfrm>
            <a:off x="6265630" y="1760217"/>
            <a:ext cx="5336355" cy="645065"/>
          </a:xfrm>
          <a:prstGeom prst="rect">
            <a:avLst/>
          </a:prstGeom>
          <a:solidFill>
            <a:srgbClr val="F5F5F5">
              <a:lumMod val="50000"/>
            </a:srgb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2000" b="1" i="0" u="none" strike="noStrike" kern="0" cap="none" spc="0" normalizeH="0" baseline="0" noProof="0" dirty="0">
                <a:ln>
                  <a:noFill/>
                </a:ln>
                <a:solidFill>
                  <a:prstClr val="white"/>
                </a:solidFill>
                <a:effectLst/>
                <a:uLnTx/>
                <a:uFillTx/>
                <a:latin typeface="メイリオ" panose="020B0604030504040204" pitchFamily="50" charset="-128"/>
                <a:ea typeface="メイリオ" panose="020B0604030504040204" pitchFamily="50" charset="-128"/>
                <a:cs typeface="+mn-cs"/>
              </a:rPr>
              <a:t>世の中ゴトを表す掲載面による効果</a:t>
            </a:r>
          </a:p>
        </p:txBody>
      </p:sp>
      <p:sp>
        <p:nvSpPr>
          <p:cNvPr id="23" name="正方形/長方形 22">
            <a:extLst>
              <a:ext uri="{FF2B5EF4-FFF2-40B4-BE49-F238E27FC236}">
                <a16:creationId xmlns:a16="http://schemas.microsoft.com/office/drawing/2014/main" id="{236BB88B-C5F4-99D0-070F-673F1923CB32}"/>
              </a:ext>
            </a:extLst>
          </p:cNvPr>
          <p:cNvSpPr/>
          <p:nvPr/>
        </p:nvSpPr>
        <p:spPr>
          <a:xfrm>
            <a:off x="6265628" y="2435099"/>
            <a:ext cx="5336355" cy="2469335"/>
          </a:xfrm>
          <a:prstGeom prst="rect">
            <a:avLst/>
          </a:prstGeom>
          <a:solidFill>
            <a:srgbClr val="F5F5F5">
              <a:lumMod val="95000"/>
            </a:srgb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2000" b="1" i="0" u="none" strike="noStrike" kern="0" cap="none" spc="0" normalizeH="0" baseline="0" noProof="0" dirty="0">
                <a:ln>
                  <a:noFill/>
                </a:ln>
                <a:solidFill>
                  <a:srgbClr val="000000">
                    <a:lumMod val="65000"/>
                    <a:lumOff val="35000"/>
                  </a:srgbClr>
                </a:solidFill>
                <a:effectLst/>
                <a:uLnTx/>
                <a:uFillTx/>
                <a:latin typeface="メイリオ" panose="020B0604030504040204" pitchFamily="50" charset="-128"/>
                <a:ea typeface="メイリオ" panose="020B0604030504040204" pitchFamily="50" charset="-128"/>
                <a:cs typeface="+mn-cs"/>
              </a:rPr>
              <a:t>世の中ゴトを表すポジションの特徴から</a:t>
            </a:r>
            <a:endParaRPr kumimoji="0" lang="en-US" altLang="ja-JP" sz="2000" b="1" i="0" u="none" strike="noStrike" kern="0" cap="none" spc="0" normalizeH="0" baseline="0" noProof="0" dirty="0">
              <a:ln>
                <a:noFill/>
              </a:ln>
              <a:solidFill>
                <a:srgbClr val="000000">
                  <a:lumMod val="65000"/>
                  <a:lumOff val="35000"/>
                </a:srgbClr>
              </a:solidFill>
              <a:effectLst/>
              <a:uLnTx/>
              <a:uFillTx/>
              <a:latin typeface="メイリオ" panose="020B0604030504040204" pitchFamily="50" charset="-128"/>
              <a:ea typeface="メイリオ" panose="020B0604030504040204" pitchFamily="50" charset="-128"/>
              <a:cs typeface="+mn-cs"/>
            </a:endParaRP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altLang="ja-JP" sz="1000" b="1" i="0" u="none" strike="noStrike" kern="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2000" b="1" i="0" u="none" strike="noStrike" kern="0" cap="none" spc="0" normalizeH="0" baseline="0" noProof="0" dirty="0">
                <a:ln>
                  <a:noFill/>
                </a:ln>
                <a:solidFill>
                  <a:srgbClr val="C00000"/>
                </a:solidFill>
                <a:effectLst/>
                <a:uLnTx/>
                <a:uFillTx/>
                <a:latin typeface="メイリオ" panose="020B0604030504040204" pitchFamily="50" charset="-128"/>
                <a:ea typeface="メイリオ" panose="020B0604030504040204" pitchFamily="50" charset="-128"/>
                <a:cs typeface="+mn-cs"/>
              </a:rPr>
              <a:t>✓ 潜在関心層も反応する</a:t>
            </a:r>
            <a:endParaRPr kumimoji="0" lang="en-US" altLang="ja-JP" sz="2000" b="1" i="0" u="none" strike="noStrike" kern="0" cap="none" spc="0" normalizeH="0" baseline="0" noProof="0" dirty="0">
              <a:ln>
                <a:noFill/>
              </a:ln>
              <a:solidFill>
                <a:srgbClr val="C00000"/>
              </a:solidFill>
              <a:effectLst/>
              <a:uLnTx/>
              <a:uFillTx/>
              <a:latin typeface="メイリオ" panose="020B0604030504040204" pitchFamily="50" charset="-128"/>
              <a:ea typeface="メイリオ" panose="020B0604030504040204" pitchFamily="50" charset="-128"/>
              <a:cs typeface="+mn-cs"/>
            </a:endParaRP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altLang="ja-JP" sz="1000" b="1" i="0" u="none" strike="noStrike" kern="0" cap="none" spc="0" normalizeH="0" baseline="0" noProof="0" dirty="0">
              <a:ln>
                <a:noFill/>
              </a:ln>
              <a:solidFill>
                <a:srgbClr val="C00000"/>
              </a:solidFill>
              <a:effectLst/>
              <a:uLnTx/>
              <a:uFillTx/>
              <a:latin typeface="メイリオ" panose="020B0604030504040204" pitchFamily="50" charset="-128"/>
              <a:ea typeface="メイリオ" panose="020B0604030504040204" pitchFamily="50" charset="-128"/>
              <a:cs typeface="+mn-cs"/>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2000" b="1" i="0" u="none" strike="noStrike" kern="0" cap="none" spc="0" normalizeH="0" baseline="0" noProof="0" dirty="0">
                <a:ln>
                  <a:noFill/>
                </a:ln>
                <a:solidFill>
                  <a:srgbClr val="C00000"/>
                </a:solidFill>
                <a:effectLst/>
                <a:uLnTx/>
                <a:uFillTx/>
                <a:latin typeface="メイリオ" panose="020B0604030504040204" pitchFamily="50" charset="-128"/>
                <a:ea typeface="メイリオ" panose="020B0604030504040204" pitchFamily="50" charset="-128"/>
                <a:cs typeface="+mn-cs"/>
              </a:rPr>
              <a:t>✓ 関心層は反応が得やすく</a:t>
            </a:r>
            <a:br>
              <a:rPr kumimoji="0" lang="en-US" altLang="ja-JP" sz="2000" b="1" i="0" u="none" strike="noStrike" kern="0" cap="none" spc="0" normalizeH="0" baseline="0" noProof="0" dirty="0">
                <a:ln>
                  <a:noFill/>
                </a:ln>
                <a:solidFill>
                  <a:srgbClr val="C00000"/>
                </a:solidFill>
                <a:effectLst/>
                <a:uLnTx/>
                <a:uFillTx/>
                <a:latin typeface="メイリオ" panose="020B0604030504040204" pitchFamily="50" charset="-128"/>
                <a:ea typeface="メイリオ" panose="020B0604030504040204" pitchFamily="50" charset="-128"/>
                <a:cs typeface="+mn-cs"/>
              </a:rPr>
            </a:br>
            <a:r>
              <a:rPr kumimoji="0" lang="ja-JP" altLang="en-US" sz="2000" b="1" i="0" u="none" strike="noStrike" kern="0" cap="none" spc="0" normalizeH="0" baseline="0" noProof="0" dirty="0">
                <a:ln>
                  <a:noFill/>
                </a:ln>
                <a:solidFill>
                  <a:srgbClr val="C00000"/>
                </a:solidFill>
                <a:effectLst/>
                <a:uLnTx/>
                <a:uFillTx/>
                <a:latin typeface="メイリオ" panose="020B0604030504040204" pitchFamily="50" charset="-128"/>
                <a:ea typeface="メイリオ" panose="020B0604030504040204" pitchFamily="50" charset="-128"/>
                <a:cs typeface="+mn-cs"/>
              </a:rPr>
              <a:t>多くの新規獲得に繋がりやすい</a:t>
            </a:r>
          </a:p>
        </p:txBody>
      </p:sp>
      <p:grpSp>
        <p:nvGrpSpPr>
          <p:cNvPr id="24" name="グループ化 23">
            <a:extLst>
              <a:ext uri="{FF2B5EF4-FFF2-40B4-BE49-F238E27FC236}">
                <a16:creationId xmlns:a16="http://schemas.microsoft.com/office/drawing/2014/main" id="{16A4AD60-592C-FC59-3DB6-ECD6768943FC}"/>
              </a:ext>
            </a:extLst>
          </p:cNvPr>
          <p:cNvGrpSpPr/>
          <p:nvPr/>
        </p:nvGrpSpPr>
        <p:grpSpPr>
          <a:xfrm>
            <a:off x="5988307" y="4949448"/>
            <a:ext cx="5957394" cy="1626121"/>
            <a:chOff x="202102" y="5203421"/>
            <a:chExt cx="6096000" cy="1626121"/>
          </a:xfrm>
        </p:grpSpPr>
        <p:sp>
          <p:nvSpPr>
            <p:cNvPr id="25" name="フローチャート: 他ページ結合子 24">
              <a:extLst>
                <a:ext uri="{FF2B5EF4-FFF2-40B4-BE49-F238E27FC236}">
                  <a16:creationId xmlns:a16="http://schemas.microsoft.com/office/drawing/2014/main" id="{2E621D94-8275-9C63-A24F-3CACE75CAFDD}"/>
                </a:ext>
              </a:extLst>
            </p:cNvPr>
            <p:cNvSpPr/>
            <p:nvPr/>
          </p:nvSpPr>
          <p:spPr>
            <a:xfrm>
              <a:off x="479422" y="5203421"/>
              <a:ext cx="5472115" cy="943875"/>
            </a:xfrm>
            <a:prstGeom prst="flowChartOffpageConnector">
              <a:avLst/>
            </a:prstGeom>
            <a:solidFill>
              <a:srgbClr val="C9002C"/>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2000" b="1" i="0" u="none" strike="noStrike" kern="0" cap="none" spc="0" normalizeH="0" baseline="0" noProof="0" dirty="0">
                <a:ln>
                  <a:noFill/>
                </a:ln>
                <a:solidFill>
                  <a:srgbClr val="F5F5F5"/>
                </a:solidFill>
                <a:effectLst/>
                <a:uLnTx/>
                <a:uFillTx/>
                <a:latin typeface="メイリオ" panose="020B0604030504040204" pitchFamily="50" charset="-128"/>
                <a:ea typeface="メイリオ" panose="020B0604030504040204" pitchFamily="50" charset="-128"/>
                <a:cs typeface="+mn-cs"/>
              </a:endParaRPr>
            </a:p>
          </p:txBody>
        </p:sp>
        <p:sp>
          <p:nvSpPr>
            <p:cNvPr id="26" name="二等辺三角形 25">
              <a:extLst>
                <a:ext uri="{FF2B5EF4-FFF2-40B4-BE49-F238E27FC236}">
                  <a16:creationId xmlns:a16="http://schemas.microsoft.com/office/drawing/2014/main" id="{2B22A084-B780-F71D-4A67-C4334B1014DB}"/>
                </a:ext>
              </a:extLst>
            </p:cNvPr>
            <p:cNvSpPr/>
            <p:nvPr/>
          </p:nvSpPr>
          <p:spPr>
            <a:xfrm rot="10800000">
              <a:off x="479422" y="5958005"/>
              <a:ext cx="5472115" cy="871537"/>
            </a:xfrm>
            <a:prstGeom prst="triangle">
              <a:avLst/>
            </a:prstGeom>
            <a:solidFill>
              <a:srgbClr val="C9002C"/>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endParaRPr>
            </a:p>
          </p:txBody>
        </p:sp>
        <p:sp>
          <p:nvSpPr>
            <p:cNvPr id="27" name="テキスト ボックス 26">
              <a:extLst>
                <a:ext uri="{FF2B5EF4-FFF2-40B4-BE49-F238E27FC236}">
                  <a16:creationId xmlns:a16="http://schemas.microsoft.com/office/drawing/2014/main" id="{99AEB07C-C6B6-D962-5B4F-A416CAE64952}"/>
                </a:ext>
              </a:extLst>
            </p:cNvPr>
            <p:cNvSpPr txBox="1"/>
            <p:nvPr/>
          </p:nvSpPr>
          <p:spPr>
            <a:xfrm>
              <a:off x="202102" y="5291310"/>
              <a:ext cx="6096000" cy="1200329"/>
            </a:xfrm>
            <a:prstGeom prst="rect">
              <a:avLst/>
            </a:prstGeom>
            <a:noFill/>
          </p:spPr>
          <p:txBody>
            <a:bodyPr wrap="square" lIns="91440" tIns="45720" rIns="91440" bIns="45720" anchor="t">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b="1" kern="0" dirty="0">
                  <a:solidFill>
                    <a:srgbClr val="F5F5F5"/>
                  </a:solidFill>
                  <a:latin typeface="メイリオ"/>
                  <a:ea typeface="メイリオ"/>
                </a:rPr>
                <a:t>P32</a:t>
              </a:r>
              <a:r>
                <a:rPr kumimoji="0" lang="ja-JP" altLang="en-US" sz="1800" b="1" i="0" u="none" strike="noStrike" kern="0" cap="none" spc="0" normalizeH="0" baseline="0" noProof="0">
                  <a:ln>
                    <a:noFill/>
                  </a:ln>
                  <a:solidFill>
                    <a:srgbClr val="F5F5F5"/>
                  </a:solidFill>
                  <a:effectLst/>
                  <a:uLnTx/>
                  <a:uFillTx/>
                  <a:latin typeface="メイリオ"/>
                  <a:ea typeface="メイリオ"/>
                </a:rPr>
                <a:t>：飲料</a:t>
              </a:r>
              <a:endParaRPr kumimoji="0" lang="en-US" altLang="ja-JP" sz="1800" b="1" i="0" u="none" strike="noStrike" kern="0" cap="none" spc="0" normalizeH="0" baseline="0" noProof="0">
                <a:ln>
                  <a:noFill/>
                </a:ln>
                <a:solidFill>
                  <a:srgbClr val="F5F5F5"/>
                </a:solidFill>
                <a:effectLst/>
                <a:uLnTx/>
                <a:uFillTx/>
                <a:latin typeface="メイリオ"/>
                <a:ea typeface="メイリオ"/>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b="1" kern="0" dirty="0">
                  <a:solidFill>
                    <a:srgbClr val="F5F5F5"/>
                  </a:solidFill>
                  <a:latin typeface="メイリオ"/>
                  <a:ea typeface="メイリオ"/>
                </a:rPr>
                <a:t>P37</a:t>
              </a:r>
              <a:r>
                <a:rPr kumimoji="0" lang="ja-JP" altLang="en-US" sz="1800" b="1" i="0" u="none" strike="noStrike" kern="0" cap="none" spc="0" normalizeH="0" baseline="0" noProof="0">
                  <a:ln>
                    <a:noFill/>
                  </a:ln>
                  <a:solidFill>
                    <a:srgbClr val="F5F5F5"/>
                  </a:solidFill>
                  <a:effectLst/>
                  <a:uLnTx/>
                  <a:uFillTx/>
                  <a:latin typeface="メイリオ"/>
                  <a:ea typeface="メイリオ"/>
                </a:rPr>
                <a:t>：放送局</a:t>
              </a:r>
              <a:endParaRPr kumimoji="0" lang="en-US" altLang="ja-JP" sz="1800" b="1" i="0" u="none" strike="noStrike" kern="0" cap="none" spc="0" normalizeH="0" baseline="0" noProof="0">
                <a:ln>
                  <a:noFill/>
                </a:ln>
                <a:solidFill>
                  <a:srgbClr val="F5F5F5"/>
                </a:solidFill>
                <a:effectLst/>
                <a:uLnTx/>
                <a:uFillTx/>
                <a:latin typeface="メイリオ"/>
                <a:ea typeface="メイリオ"/>
              </a:endParaRPr>
            </a:p>
            <a:p>
              <a:pPr algn="ctr" eaLnBrk="1" fontAlgn="auto" hangingPunct="1">
                <a:spcBef>
                  <a:spcPts val="0"/>
                </a:spcBef>
                <a:spcAft>
                  <a:spcPts val="0"/>
                </a:spcAft>
                <a:defRPr/>
              </a:pPr>
              <a:r>
                <a:rPr kumimoji="0" lang="en-US" altLang="ja-JP" b="1" kern="0" dirty="0">
                  <a:solidFill>
                    <a:srgbClr val="F5F5F5"/>
                  </a:solidFill>
                  <a:latin typeface="メイリオ"/>
                  <a:ea typeface="メイリオ"/>
                </a:rPr>
                <a:t>P39-40</a:t>
              </a:r>
              <a:r>
                <a:rPr kumimoji="0" lang="ja-JP" altLang="en-US" sz="1800" b="1" i="0" u="none" strike="noStrike" kern="0" cap="none" spc="0" normalizeH="0" baseline="0" noProof="0">
                  <a:ln>
                    <a:noFill/>
                  </a:ln>
                  <a:solidFill>
                    <a:srgbClr val="F5F5F5"/>
                  </a:solidFill>
                  <a:effectLst/>
                  <a:uLnTx/>
                  <a:uFillTx/>
                  <a:latin typeface="メイリオ"/>
                  <a:ea typeface="メイリオ"/>
                </a:rPr>
                <a:t>：動画配信サービス</a:t>
              </a:r>
              <a:endParaRPr kumimoji="0" lang="en-US" altLang="ja-JP" sz="1800" b="1" i="0" u="none" strike="noStrike" kern="0" cap="none" spc="0" normalizeH="0" baseline="0" noProof="0">
                <a:ln>
                  <a:noFill/>
                </a:ln>
                <a:solidFill>
                  <a:srgbClr val="F5F5F5"/>
                </a:solidFill>
                <a:effectLst/>
                <a:uLnTx/>
                <a:uFillTx/>
                <a:latin typeface="メイリオ"/>
                <a:ea typeface="メイリオ"/>
              </a:endParaRP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altLang="ja-JP" sz="1800" b="1" i="0" u="none" strike="noStrike" kern="0" cap="none" spc="0" normalizeH="0" baseline="0" noProof="0" dirty="0">
                <a:ln>
                  <a:noFill/>
                </a:ln>
                <a:solidFill>
                  <a:srgbClr val="F5F5F5"/>
                </a:solidFill>
                <a:effectLst/>
                <a:uLnTx/>
                <a:uFillTx/>
                <a:latin typeface="メイリオ" panose="020B0604030504040204" pitchFamily="50" charset="-128"/>
                <a:ea typeface="メイリオ" panose="020B0604030504040204" pitchFamily="50" charset="-128"/>
              </a:endParaRPr>
            </a:p>
          </p:txBody>
        </p:sp>
      </p:grpSp>
    </p:spTree>
    <p:extLst>
      <p:ext uri="{BB962C8B-B14F-4D97-AF65-F5344CB8AC3E}">
        <p14:creationId xmlns:p14="http://schemas.microsoft.com/office/powerpoint/2010/main" val="293513911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1745326F-3D61-0CE7-C8A3-602F48F533A1}"/>
              </a:ext>
            </a:extLst>
          </p:cNvPr>
          <p:cNvSpPr>
            <a:spLocks noGrp="1"/>
          </p:cNvSpPr>
          <p:nvPr>
            <p:ph type="ctrTitle"/>
          </p:nvPr>
        </p:nvSpPr>
        <p:spPr/>
        <p:txBody>
          <a:bodyPr/>
          <a:lstStyle/>
          <a:p>
            <a:r>
              <a:rPr lang="ja-JP" altLang="en-US" dirty="0"/>
              <a:t>飲料：検索行動の増加</a:t>
            </a:r>
            <a:endParaRPr kumimoji="1" lang="ja-JP" altLang="en-US" dirty="0"/>
          </a:p>
        </p:txBody>
      </p:sp>
      <p:sp>
        <p:nvSpPr>
          <p:cNvPr id="3" name="テキスト プレースホルダー 2">
            <a:extLst>
              <a:ext uri="{FF2B5EF4-FFF2-40B4-BE49-F238E27FC236}">
                <a16:creationId xmlns:a16="http://schemas.microsoft.com/office/drawing/2014/main" id="{C1562541-5FD2-2438-8DDD-28C7B09AF65D}"/>
              </a:ext>
            </a:extLst>
          </p:cNvPr>
          <p:cNvSpPr>
            <a:spLocks noGrp="1"/>
          </p:cNvSpPr>
          <p:nvPr>
            <p:ph type="body" sz="quarter" idx="10"/>
          </p:nvPr>
        </p:nvSpPr>
        <p:spPr/>
        <p:txBody>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1" lang="ja-JP" altLang="en-US" sz="18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トピックス</a:t>
            </a:r>
            <a:r>
              <a:rPr kumimoji="1" lang="en-US" altLang="ja-JP" sz="18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PR</a:t>
            </a:r>
            <a:r>
              <a:rPr kumimoji="1" lang="ja-JP" altLang="en-US" sz="18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の接触者及びクリック者の検索リフトは</a:t>
            </a:r>
            <a:endParaRPr lang="en-US" altLang="ja-JP" sz="1800" b="1" dirty="0">
              <a:solidFill>
                <a:srgbClr val="545454"/>
              </a:solidFill>
            </a:endParaRPr>
          </a:p>
          <a:p>
            <a:pPr marL="0" marR="0" lvl="0" indent="0" algn="ctr" defTabSz="914400" rtl="0" eaLnBrk="1" fontAlgn="auto" latinLnBrk="0" hangingPunct="1">
              <a:lnSpc>
                <a:spcPct val="150000"/>
              </a:lnSpc>
              <a:spcBef>
                <a:spcPts val="0"/>
              </a:spcBef>
              <a:spcAft>
                <a:spcPts val="0"/>
              </a:spcAft>
              <a:buClrTx/>
              <a:buSzTx/>
              <a:buFontTx/>
              <a:buNone/>
              <a:tabLst/>
              <a:defRPr/>
            </a:pPr>
            <a:r>
              <a:rPr kumimoji="1" lang="ja-JP" altLang="en-US" sz="18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ディスプレイ広告より高く、検索行動に結びつきやすい。</a:t>
            </a:r>
          </a:p>
          <a:p>
            <a:endParaRPr kumimoji="1" lang="ja-JP" altLang="en-US" dirty="0"/>
          </a:p>
        </p:txBody>
      </p:sp>
      <p:sp>
        <p:nvSpPr>
          <p:cNvPr id="4" name="テキスト ボックス 3">
            <a:extLst>
              <a:ext uri="{FF2B5EF4-FFF2-40B4-BE49-F238E27FC236}">
                <a16:creationId xmlns:a16="http://schemas.microsoft.com/office/drawing/2014/main" id="{61E82905-5091-A9FD-ACE8-ED125A1156A1}"/>
              </a:ext>
            </a:extLst>
          </p:cNvPr>
          <p:cNvSpPr txBox="1"/>
          <p:nvPr/>
        </p:nvSpPr>
        <p:spPr>
          <a:xfrm>
            <a:off x="4543912" y="3263480"/>
            <a:ext cx="1007187" cy="400110"/>
          </a:xfrm>
          <a:prstGeom prst="rect">
            <a:avLst/>
          </a:prstGeom>
          <a:noFill/>
        </p:spPr>
        <p:txBody>
          <a:bodyPr wrap="square" rtlCol="0">
            <a:spAutoFit/>
          </a:bodyPr>
          <a:lstStyle/>
          <a:p>
            <a:pPr algn="l"/>
            <a:r>
              <a:rPr kumimoji="1" lang="ja-JP" altLang="en-US" sz="2000" b="1" dirty="0">
                <a:solidFill>
                  <a:srgbClr val="C00000"/>
                </a:solidFill>
                <a:latin typeface="+mn-ea"/>
              </a:rPr>
              <a:t>約</a:t>
            </a:r>
            <a:r>
              <a:rPr kumimoji="1" lang="en-US" altLang="ja-JP" sz="2000" b="1" dirty="0">
                <a:solidFill>
                  <a:srgbClr val="C00000"/>
                </a:solidFill>
                <a:latin typeface="+mn-ea"/>
              </a:rPr>
              <a:t>2</a:t>
            </a:r>
            <a:r>
              <a:rPr kumimoji="1" lang="ja-JP" altLang="en-US" sz="2000" b="1" dirty="0">
                <a:solidFill>
                  <a:srgbClr val="C00000"/>
                </a:solidFill>
                <a:latin typeface="+mn-ea"/>
              </a:rPr>
              <a:t>倍</a:t>
            </a:r>
          </a:p>
        </p:txBody>
      </p:sp>
      <p:sp>
        <p:nvSpPr>
          <p:cNvPr id="5" name="矢印: 右 4">
            <a:extLst>
              <a:ext uri="{FF2B5EF4-FFF2-40B4-BE49-F238E27FC236}">
                <a16:creationId xmlns:a16="http://schemas.microsoft.com/office/drawing/2014/main" id="{B7F07A99-58A1-8D9E-9072-4AA67F8AA9E4}"/>
              </a:ext>
            </a:extLst>
          </p:cNvPr>
          <p:cNvSpPr/>
          <p:nvPr/>
        </p:nvSpPr>
        <p:spPr>
          <a:xfrm rot="19925920">
            <a:off x="4664114" y="3554485"/>
            <a:ext cx="1948748" cy="181137"/>
          </a:xfrm>
          <a:prstGeom prst="rightArrow">
            <a:avLst>
              <a:gd name="adj1" fmla="val 44852"/>
              <a:gd name="adj2" fmla="val 50000"/>
            </a:avLst>
          </a:prstGeom>
          <a:solidFill>
            <a:schemeClr val="accent6">
              <a:lumMod val="7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nvGrpSpPr>
          <p:cNvPr id="6" name="グループ化 5">
            <a:extLst>
              <a:ext uri="{FF2B5EF4-FFF2-40B4-BE49-F238E27FC236}">
                <a16:creationId xmlns:a16="http://schemas.microsoft.com/office/drawing/2014/main" id="{EED37B18-7526-9C75-882B-3E8A5985C0D6}"/>
              </a:ext>
            </a:extLst>
          </p:cNvPr>
          <p:cNvGrpSpPr/>
          <p:nvPr/>
        </p:nvGrpSpPr>
        <p:grpSpPr>
          <a:xfrm>
            <a:off x="3243410" y="2512973"/>
            <a:ext cx="5463076" cy="718512"/>
            <a:chOff x="3344078" y="1781200"/>
            <a:chExt cx="5463076" cy="718512"/>
          </a:xfrm>
        </p:grpSpPr>
        <p:sp>
          <p:nvSpPr>
            <p:cNvPr id="7" name="角丸四角形 60">
              <a:extLst>
                <a:ext uri="{FF2B5EF4-FFF2-40B4-BE49-F238E27FC236}">
                  <a16:creationId xmlns:a16="http://schemas.microsoft.com/office/drawing/2014/main" id="{5785B8B3-5545-3064-F0F5-EF0A934A4257}"/>
                </a:ext>
              </a:extLst>
            </p:cNvPr>
            <p:cNvSpPr/>
            <p:nvPr/>
          </p:nvSpPr>
          <p:spPr>
            <a:xfrm>
              <a:off x="3344078" y="1781200"/>
              <a:ext cx="5463076" cy="468000"/>
            </a:xfrm>
            <a:prstGeom prst="roundRect">
              <a:avLst>
                <a:gd name="adj" fmla="val 0"/>
              </a:avLst>
            </a:prstGeom>
            <a:noFill/>
            <a:ln w="9525" cap="flat" cmpd="sng" algn="ctr">
              <a:noFill/>
              <a:prstDash val="solid"/>
            </a:ln>
            <a:effectLst/>
          </p:spPr>
          <p:txBody>
            <a:bodyPr rot="0" spcFirstLastPara="0" vert="horz" wrap="none" lIns="468000" tIns="36000" rIns="0" bIns="0" numCol="1" spcCol="0" rtlCol="0" fromWordArt="0" anchor="ctr" anchorCtr="0" forceAA="0" compatLnSpc="1">
              <a:prstTxWarp prst="textNoShape">
                <a:avLst/>
              </a:prstTxWarp>
              <a:no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gn="ctr">
                <a:lnSpc>
                  <a:spcPct val="120000"/>
                </a:lnSpc>
                <a:defRPr/>
              </a:pPr>
              <a:r>
                <a:rPr kumimoji="0" lang="ja-JP" altLang="en-US" sz="1600" b="1" u="sng" kern="0" dirty="0">
                  <a:solidFill>
                    <a:schemeClr val="tx1">
                      <a:lumMod val="65000"/>
                      <a:lumOff val="35000"/>
                    </a:schemeClr>
                  </a:solidFill>
                  <a:latin typeface="Meiryo" panose="020B0604030504040204" pitchFamily="34" charset="-128"/>
                  <a:ea typeface="Meiryo" panose="020B0604030504040204" pitchFamily="34" charset="-128"/>
                </a:rPr>
                <a:t>トピックス</a:t>
              </a:r>
              <a:r>
                <a:rPr kumimoji="0" lang="en-US" altLang="ja-JP" sz="1600" b="1" u="sng" kern="0" dirty="0">
                  <a:solidFill>
                    <a:schemeClr val="tx1">
                      <a:lumMod val="65000"/>
                      <a:lumOff val="35000"/>
                    </a:schemeClr>
                  </a:solidFill>
                  <a:latin typeface="Meiryo" panose="020B0604030504040204" pitchFamily="34" charset="-128"/>
                  <a:ea typeface="Meiryo" panose="020B0604030504040204" pitchFamily="34" charset="-128"/>
                </a:rPr>
                <a:t>PR</a:t>
              </a:r>
              <a:r>
                <a:rPr kumimoji="0" lang="ja-JP" altLang="en-US" sz="1600" b="1" u="sng" kern="0" dirty="0">
                  <a:solidFill>
                    <a:schemeClr val="tx1">
                      <a:lumMod val="65000"/>
                      <a:lumOff val="35000"/>
                    </a:schemeClr>
                  </a:solidFill>
                  <a:latin typeface="Meiryo" panose="020B0604030504040204" pitchFamily="34" charset="-128"/>
                  <a:ea typeface="Meiryo" panose="020B0604030504040204" pitchFamily="34" charset="-128"/>
                </a:rPr>
                <a:t>の接触者及びクリック者における検索リフト</a:t>
              </a:r>
              <a:endParaRPr kumimoji="0" lang="en-US" altLang="ja-JP" sz="1600" b="1" u="sng" kern="0" dirty="0">
                <a:solidFill>
                  <a:schemeClr val="tx1">
                    <a:lumMod val="65000"/>
                    <a:lumOff val="35000"/>
                  </a:schemeClr>
                </a:solidFill>
                <a:latin typeface="Meiryo" panose="020B0604030504040204" pitchFamily="34" charset="-128"/>
                <a:ea typeface="Meiryo" panose="020B0604030504040204" pitchFamily="34" charset="-128"/>
              </a:endParaRPr>
            </a:p>
          </p:txBody>
        </p:sp>
        <p:sp>
          <p:nvSpPr>
            <p:cNvPr id="8" name="角丸四角形 60">
              <a:extLst>
                <a:ext uri="{FF2B5EF4-FFF2-40B4-BE49-F238E27FC236}">
                  <a16:creationId xmlns:a16="http://schemas.microsoft.com/office/drawing/2014/main" id="{6C1888D5-F373-4768-2588-3A4609A589EA}"/>
                </a:ext>
              </a:extLst>
            </p:cNvPr>
            <p:cNvSpPr/>
            <p:nvPr/>
          </p:nvSpPr>
          <p:spPr>
            <a:xfrm>
              <a:off x="5047506" y="2031712"/>
              <a:ext cx="2079705" cy="468000"/>
            </a:xfrm>
            <a:prstGeom prst="roundRect">
              <a:avLst>
                <a:gd name="adj" fmla="val 0"/>
              </a:avLst>
            </a:prstGeom>
            <a:noFill/>
            <a:ln w="9525" cap="flat" cmpd="sng" algn="ctr">
              <a:noFill/>
              <a:prstDash val="solid"/>
            </a:ln>
            <a:effectLst/>
          </p:spPr>
          <p:txBody>
            <a:bodyPr rot="0" spcFirstLastPara="0" vert="horz" wrap="none" lIns="468000" tIns="36000" rIns="0" bIns="0" numCol="1" spcCol="0" rtlCol="0" fromWordArt="0" anchor="ctr" anchorCtr="0" forceAA="0" compatLnSpc="1">
              <a:prstTxWarp prst="textNoShape">
                <a:avLst/>
              </a:prstTxWarp>
              <a:no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nSpc>
                  <a:spcPct val="120000"/>
                </a:lnSpc>
                <a:defRPr/>
              </a:pPr>
              <a:r>
                <a:rPr kumimoji="0" lang="en-US" altLang="ja-JP" sz="900" kern="0" dirty="0">
                  <a:solidFill>
                    <a:schemeClr val="tx1">
                      <a:lumMod val="65000"/>
                      <a:lumOff val="35000"/>
                    </a:schemeClr>
                  </a:solidFill>
                  <a:latin typeface="Meiryo" panose="020B0604030504040204" pitchFamily="34" charset="-128"/>
                  <a:ea typeface="Meiryo" panose="020B0604030504040204" pitchFamily="34" charset="-128"/>
                </a:rPr>
                <a:t>※</a:t>
              </a:r>
              <a:r>
                <a:rPr kumimoji="0" lang="ja-JP" altLang="en-US" sz="900" kern="0" dirty="0">
                  <a:solidFill>
                    <a:schemeClr val="tx1">
                      <a:lumMod val="65000"/>
                      <a:lumOff val="35000"/>
                    </a:schemeClr>
                  </a:solidFill>
                  <a:latin typeface="Meiryo" panose="020B0604030504040204" pitchFamily="34" charset="-128"/>
                  <a:ea typeface="Meiryo" panose="020B0604030504040204" pitchFamily="34" charset="-128"/>
                </a:rPr>
                <a:t>非接触を</a:t>
              </a:r>
              <a:r>
                <a:rPr kumimoji="0" lang="en-US" altLang="ja-JP" sz="900" kern="0" dirty="0">
                  <a:solidFill>
                    <a:schemeClr val="tx1">
                      <a:lumMod val="65000"/>
                      <a:lumOff val="35000"/>
                    </a:schemeClr>
                  </a:solidFill>
                  <a:latin typeface="Meiryo" panose="020B0604030504040204" pitchFamily="34" charset="-128"/>
                  <a:ea typeface="Meiryo" panose="020B0604030504040204" pitchFamily="34" charset="-128"/>
                </a:rPr>
                <a:t>1</a:t>
              </a:r>
              <a:r>
                <a:rPr kumimoji="0" lang="ja-JP" altLang="en-US" sz="900" kern="0" dirty="0">
                  <a:solidFill>
                    <a:schemeClr val="tx1">
                      <a:lumMod val="65000"/>
                      <a:lumOff val="35000"/>
                    </a:schemeClr>
                  </a:solidFill>
                  <a:latin typeface="Meiryo" panose="020B0604030504040204" pitchFamily="34" charset="-128"/>
                  <a:ea typeface="Meiryo" panose="020B0604030504040204" pitchFamily="34" charset="-128"/>
                </a:rPr>
                <a:t>とした場合</a:t>
              </a:r>
              <a:endParaRPr kumimoji="0" lang="en-US" altLang="ja-JP" sz="900" kern="0" dirty="0">
                <a:solidFill>
                  <a:schemeClr val="tx1">
                    <a:lumMod val="65000"/>
                    <a:lumOff val="35000"/>
                  </a:schemeClr>
                </a:solidFill>
                <a:latin typeface="Meiryo" panose="020B0604030504040204" pitchFamily="34" charset="-128"/>
                <a:ea typeface="Meiryo" panose="020B0604030504040204" pitchFamily="34" charset="-128"/>
              </a:endParaRPr>
            </a:p>
          </p:txBody>
        </p:sp>
      </p:grpSp>
      <p:sp>
        <p:nvSpPr>
          <p:cNvPr id="9" name="正方形/長方形 8">
            <a:extLst>
              <a:ext uri="{FF2B5EF4-FFF2-40B4-BE49-F238E27FC236}">
                <a16:creationId xmlns:a16="http://schemas.microsoft.com/office/drawing/2014/main" id="{02E9ECBA-9E3E-B52A-EABE-21AFFB58EABF}"/>
              </a:ext>
            </a:extLst>
          </p:cNvPr>
          <p:cNvSpPr/>
          <p:nvPr/>
        </p:nvSpPr>
        <p:spPr>
          <a:xfrm>
            <a:off x="9980083" y="6058356"/>
            <a:ext cx="1755927" cy="215444"/>
          </a:xfrm>
          <a:prstGeom prst="rect">
            <a:avLst/>
          </a:prstGeom>
        </p:spPr>
        <p:txBody>
          <a:bodyPr wrap="square">
            <a:spAutoFit/>
          </a:bodyPr>
          <a:lstStyle/>
          <a:p>
            <a:r>
              <a:rPr lang="ja-JP" altLang="en-US" sz="800" dirty="0">
                <a:solidFill>
                  <a:srgbClr val="000000"/>
                </a:solidFill>
                <a:latin typeface="+mn-ea"/>
              </a:rPr>
              <a:t>出典：</a:t>
            </a:r>
            <a:r>
              <a:rPr lang="en-US" altLang="ja-JP" sz="800" dirty="0">
                <a:solidFill>
                  <a:srgbClr val="000000"/>
                </a:solidFill>
                <a:latin typeface="+mn-ea"/>
              </a:rPr>
              <a:t>LINE</a:t>
            </a:r>
            <a:r>
              <a:rPr lang="ja-JP" altLang="en-US" sz="800" dirty="0">
                <a:solidFill>
                  <a:srgbClr val="000000"/>
                </a:solidFill>
                <a:latin typeface="+mn-ea"/>
              </a:rPr>
              <a:t>ヤフー自社調べ</a:t>
            </a:r>
          </a:p>
        </p:txBody>
      </p:sp>
      <p:pic>
        <p:nvPicPr>
          <p:cNvPr id="10" name="図 9">
            <a:extLst>
              <a:ext uri="{FF2B5EF4-FFF2-40B4-BE49-F238E27FC236}">
                <a16:creationId xmlns:a16="http://schemas.microsoft.com/office/drawing/2014/main" id="{1080AD5D-D7DE-3E7D-CF24-968EC0F9CBF1}"/>
              </a:ext>
            </a:extLst>
          </p:cNvPr>
          <p:cNvPicPr>
            <a:picLocks noChangeAspect="1"/>
          </p:cNvPicPr>
          <p:nvPr/>
        </p:nvPicPr>
        <p:blipFill>
          <a:blip r:embed="rId2"/>
          <a:stretch>
            <a:fillRect/>
          </a:stretch>
        </p:blipFill>
        <p:spPr>
          <a:xfrm>
            <a:off x="3364415" y="3109054"/>
            <a:ext cx="5463170" cy="3250157"/>
          </a:xfrm>
          <a:prstGeom prst="rect">
            <a:avLst/>
          </a:prstGeom>
        </p:spPr>
      </p:pic>
      <p:sp>
        <p:nvSpPr>
          <p:cNvPr id="12" name="四角形: 角を丸くする 11">
            <a:extLst>
              <a:ext uri="{FF2B5EF4-FFF2-40B4-BE49-F238E27FC236}">
                <a16:creationId xmlns:a16="http://schemas.microsoft.com/office/drawing/2014/main" id="{C76A0346-C8E4-B3FA-1DA5-15956C1869FE}"/>
              </a:ext>
            </a:extLst>
          </p:cNvPr>
          <p:cNvSpPr/>
          <p:nvPr/>
        </p:nvSpPr>
        <p:spPr>
          <a:xfrm>
            <a:off x="4509685" y="567859"/>
            <a:ext cx="2930525" cy="390864"/>
          </a:xfrm>
          <a:prstGeom prst="roundRect">
            <a:avLst>
              <a:gd name="adj" fmla="val 50000"/>
            </a:avLst>
          </a:prstGeom>
          <a:solidFill>
            <a:srgbClr val="C9002C">
              <a:lumMod val="75000"/>
            </a:srgb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srgbClr val="F5F5F5"/>
                </a:solidFill>
                <a:effectLst/>
                <a:uLnTx/>
                <a:uFillTx/>
                <a:latin typeface="Calibri" panose="020F0502020204030204"/>
                <a:ea typeface="メイリオ" panose="020B0604030504040204" pitchFamily="50" charset="-128"/>
                <a:cs typeface="+mn-cs"/>
              </a:rPr>
              <a:t>ネイティブ性の高さによる効果</a:t>
            </a:r>
          </a:p>
        </p:txBody>
      </p:sp>
    </p:spTree>
    <p:extLst>
      <p:ext uri="{BB962C8B-B14F-4D97-AF65-F5344CB8AC3E}">
        <p14:creationId xmlns:p14="http://schemas.microsoft.com/office/powerpoint/2010/main" val="289327053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5" name="テキスト プレースホルダー 4">
            <a:extLst>
              <a:ext uri="{FF2B5EF4-FFF2-40B4-BE49-F238E27FC236}">
                <a16:creationId xmlns:a16="http://schemas.microsoft.com/office/drawing/2014/main" id="{FE60A5A5-4E52-FCF0-B68E-06DD22BAA9CD}"/>
              </a:ext>
            </a:extLst>
          </p:cNvPr>
          <p:cNvSpPr>
            <a:spLocks noGrp="1" noChangeArrowheads="1"/>
          </p:cNvSpPr>
          <p:nvPr>
            <p:ph type="body"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Ctr="0" compatLnSpc="1">
            <a:prstTxWarp prst="textNoShape">
              <a:avLst/>
            </a:prstTxWarp>
          </a:bodyPr>
          <a:lstStyle/>
          <a:p>
            <a:r>
              <a:rPr kumimoji="1" lang="ja-JP" altLang="en-US" dirty="0">
                <a:latin typeface="+mn-ea"/>
              </a:rPr>
              <a:t>ブランディング領域における課題</a:t>
            </a:r>
          </a:p>
        </p:txBody>
      </p:sp>
    </p:spTree>
    <p:extLst>
      <p:ext uri="{BB962C8B-B14F-4D97-AF65-F5344CB8AC3E}">
        <p14:creationId xmlns:p14="http://schemas.microsoft.com/office/powerpoint/2010/main" val="115085686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E43D2005-D22D-C8A9-B55D-B15191276F93}"/>
              </a:ext>
            </a:extLst>
          </p:cNvPr>
          <p:cNvSpPr>
            <a:spLocks noGrp="1"/>
          </p:cNvSpPr>
          <p:nvPr>
            <p:ph type="ctrTitle"/>
          </p:nvPr>
        </p:nvSpPr>
        <p:spPr/>
        <p:txBody>
          <a:bodyPr/>
          <a:lstStyle/>
          <a:p>
            <a:r>
              <a:rPr kumimoji="1" lang="ja-JP" altLang="en-US" dirty="0"/>
              <a:t>飲料：広告反応の増加</a:t>
            </a:r>
          </a:p>
        </p:txBody>
      </p:sp>
      <p:sp>
        <p:nvSpPr>
          <p:cNvPr id="3" name="テキスト プレースホルダー 2">
            <a:extLst>
              <a:ext uri="{FF2B5EF4-FFF2-40B4-BE49-F238E27FC236}">
                <a16:creationId xmlns:a16="http://schemas.microsoft.com/office/drawing/2014/main" id="{86F7B2D9-74DC-A4DA-36B3-A0135500F942}"/>
              </a:ext>
            </a:extLst>
          </p:cNvPr>
          <p:cNvSpPr>
            <a:spLocks noGrp="1"/>
          </p:cNvSpPr>
          <p:nvPr>
            <p:ph type="body" sz="quarter" idx="10"/>
          </p:nvPr>
        </p:nvSpPr>
        <p:spPr/>
        <p:txBody>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1" lang="ja-JP" altLang="en-US" sz="18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ディスプレイ広告接触者を広告反応のしやすさで</a:t>
            </a:r>
            <a:r>
              <a:rPr kumimoji="1" lang="en-US" altLang="ja-JP" sz="18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10</a:t>
            </a:r>
            <a:r>
              <a:rPr kumimoji="1" lang="ja-JP" altLang="en-US" sz="18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段階に分け、広告無反応層の反応を検証。</a:t>
            </a:r>
          </a:p>
          <a:p>
            <a:endParaRPr kumimoji="1" lang="ja-JP" altLang="en-US" dirty="0"/>
          </a:p>
        </p:txBody>
      </p:sp>
      <p:sp>
        <p:nvSpPr>
          <p:cNvPr id="4" name="四角形: 角を丸くする 3">
            <a:extLst>
              <a:ext uri="{FF2B5EF4-FFF2-40B4-BE49-F238E27FC236}">
                <a16:creationId xmlns:a16="http://schemas.microsoft.com/office/drawing/2014/main" id="{B11B8A6A-819D-5F7D-F9F5-2C404A9818F9}"/>
              </a:ext>
            </a:extLst>
          </p:cNvPr>
          <p:cNvSpPr/>
          <p:nvPr/>
        </p:nvSpPr>
        <p:spPr>
          <a:xfrm>
            <a:off x="4509685" y="567859"/>
            <a:ext cx="2930525" cy="390864"/>
          </a:xfrm>
          <a:prstGeom prst="roundRect">
            <a:avLst>
              <a:gd name="adj" fmla="val 50000"/>
            </a:avLst>
          </a:prstGeom>
          <a:solidFill>
            <a:srgbClr val="C9002C">
              <a:lumMod val="75000"/>
            </a:srgb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srgbClr val="F5F5F5"/>
                </a:solidFill>
                <a:effectLst/>
                <a:uLnTx/>
                <a:uFillTx/>
                <a:latin typeface="Calibri" panose="020F0502020204030204"/>
                <a:ea typeface="メイリオ" panose="020B0604030504040204" pitchFamily="50" charset="-128"/>
                <a:cs typeface="+mn-cs"/>
              </a:rPr>
              <a:t>ネイティブ性の高さによる効果</a:t>
            </a:r>
          </a:p>
        </p:txBody>
      </p:sp>
      <p:sp>
        <p:nvSpPr>
          <p:cNvPr id="82" name="テキスト ボックス 81">
            <a:extLst>
              <a:ext uri="{FF2B5EF4-FFF2-40B4-BE49-F238E27FC236}">
                <a16:creationId xmlns:a16="http://schemas.microsoft.com/office/drawing/2014/main" id="{479709F7-36C6-9F5B-F070-58BF7E7F1C65}"/>
              </a:ext>
            </a:extLst>
          </p:cNvPr>
          <p:cNvSpPr txBox="1"/>
          <p:nvPr/>
        </p:nvSpPr>
        <p:spPr>
          <a:xfrm>
            <a:off x="1086665" y="2173958"/>
            <a:ext cx="3338925" cy="830997"/>
          </a:xfrm>
          <a:prstGeom prst="rect">
            <a:avLst/>
          </a:prstGeom>
          <a:noFill/>
        </p:spPr>
        <p:txBody>
          <a:bodyPr wrap="square">
            <a:spAutoFit/>
          </a:bodyPr>
          <a:lstStyle/>
          <a:p>
            <a:pPr algn="ctr" eaLnBrk="1" fontAlgn="auto" hangingPunct="1">
              <a:spcBef>
                <a:spcPts val="0"/>
              </a:spcBef>
              <a:spcAft>
                <a:spcPts val="0"/>
              </a:spcAft>
              <a:defRPr/>
            </a:pPr>
            <a:r>
              <a:rPr lang="ja-JP" altLang="en-US" sz="1600" dirty="0">
                <a:solidFill>
                  <a:prstClr val="black"/>
                </a:solidFill>
                <a:latin typeface="メイリオ" panose="020B0604030504040204" pitchFamily="50" charset="-128"/>
                <a:ea typeface="メイリオ" panose="020B0604030504040204" pitchFamily="50" charset="-128"/>
              </a:rPr>
              <a:t>バナー広告を約</a:t>
            </a:r>
            <a:r>
              <a:rPr lang="en-US" altLang="ja-JP" sz="1600" dirty="0">
                <a:solidFill>
                  <a:prstClr val="black"/>
                </a:solidFill>
                <a:latin typeface="メイリオ" panose="020B0604030504040204" pitchFamily="50" charset="-128"/>
                <a:ea typeface="メイリオ" panose="020B0604030504040204" pitchFamily="50" charset="-128"/>
              </a:rPr>
              <a:t>1400</a:t>
            </a:r>
            <a:r>
              <a:rPr lang="ja-JP" altLang="en-US" sz="1600" dirty="0">
                <a:solidFill>
                  <a:prstClr val="black"/>
                </a:solidFill>
                <a:latin typeface="メイリオ" panose="020B0604030504040204" pitchFamily="50" charset="-128"/>
                <a:ea typeface="メイリオ" panose="020B0604030504040204" pitchFamily="50" charset="-128"/>
              </a:rPr>
              <a:t>件を集計。</a:t>
            </a:r>
            <a:endParaRPr lang="en-US" altLang="ja-JP" sz="1600" dirty="0">
              <a:solidFill>
                <a:prstClr val="black"/>
              </a:solidFill>
              <a:latin typeface="メイリオ" panose="020B0604030504040204" pitchFamily="50" charset="-128"/>
              <a:ea typeface="メイリオ" panose="020B0604030504040204" pitchFamily="50" charset="-128"/>
            </a:endParaRPr>
          </a:p>
          <a:p>
            <a:pPr algn="ctr" eaLnBrk="1" fontAlgn="auto" hangingPunct="1">
              <a:spcBef>
                <a:spcPts val="0"/>
              </a:spcBef>
              <a:spcAft>
                <a:spcPts val="0"/>
              </a:spcAft>
              <a:defRPr/>
            </a:pPr>
            <a:r>
              <a:rPr lang="ja-JP" altLang="en-US" sz="1600" dirty="0">
                <a:solidFill>
                  <a:prstClr val="black"/>
                </a:solidFill>
                <a:latin typeface="メイリオ" panose="020B0604030504040204" pitchFamily="50" charset="-128"/>
                <a:ea typeface="メイリオ" panose="020B0604030504040204" pitchFamily="50" charset="-128"/>
              </a:rPr>
              <a:t>接触</a:t>
            </a:r>
            <a:r>
              <a:rPr lang="en-US" altLang="ja-JP" sz="1600" dirty="0">
                <a:solidFill>
                  <a:prstClr val="black"/>
                </a:solidFill>
                <a:latin typeface="メイリオ" panose="020B0604030504040204" pitchFamily="50" charset="-128"/>
                <a:ea typeface="メイリオ" panose="020B0604030504040204" pitchFamily="50" charset="-128"/>
              </a:rPr>
              <a:t>imp</a:t>
            </a:r>
            <a:r>
              <a:rPr lang="ja-JP" altLang="en-US" sz="1600" dirty="0">
                <a:solidFill>
                  <a:prstClr val="black"/>
                </a:solidFill>
                <a:latin typeface="メイリオ" panose="020B0604030504040204" pitchFamily="50" charset="-128"/>
                <a:ea typeface="メイリオ" panose="020B0604030504040204" pitchFamily="50" charset="-128"/>
              </a:rPr>
              <a:t>数が</a:t>
            </a:r>
            <a:r>
              <a:rPr lang="en-US" altLang="ja-JP" sz="1600" dirty="0">
                <a:solidFill>
                  <a:prstClr val="black"/>
                </a:solidFill>
                <a:latin typeface="メイリオ" panose="020B0604030504040204" pitchFamily="50" charset="-128"/>
                <a:ea typeface="メイリオ" panose="020B0604030504040204" pitchFamily="50" charset="-128"/>
              </a:rPr>
              <a:t>100</a:t>
            </a:r>
            <a:r>
              <a:rPr lang="ja-JP" altLang="en-US" sz="1600" dirty="0">
                <a:solidFill>
                  <a:prstClr val="black"/>
                </a:solidFill>
                <a:latin typeface="メイリオ" panose="020B0604030504040204" pitchFamily="50" charset="-128"/>
                <a:ea typeface="メイリオ" panose="020B0604030504040204" pitchFamily="50" charset="-128"/>
              </a:rPr>
              <a:t>以上の</a:t>
            </a:r>
            <a:endParaRPr lang="en-US" altLang="ja-JP" sz="1600" dirty="0">
              <a:solidFill>
                <a:prstClr val="black"/>
              </a:solidFill>
              <a:latin typeface="メイリオ" panose="020B0604030504040204" pitchFamily="50" charset="-128"/>
              <a:ea typeface="メイリオ" panose="020B0604030504040204" pitchFamily="50" charset="-128"/>
            </a:endParaRPr>
          </a:p>
          <a:p>
            <a:pPr algn="ctr" eaLnBrk="1" fontAlgn="auto" hangingPunct="1">
              <a:spcBef>
                <a:spcPts val="0"/>
              </a:spcBef>
              <a:spcAft>
                <a:spcPts val="0"/>
              </a:spcAft>
              <a:defRPr/>
            </a:pPr>
            <a:r>
              <a:rPr lang="ja-JP" altLang="en-US" sz="1600" dirty="0">
                <a:solidFill>
                  <a:prstClr val="black"/>
                </a:solidFill>
                <a:latin typeface="メイリオ" panose="020B0604030504040204" pitchFamily="50" charset="-128"/>
                <a:ea typeface="メイリオ" panose="020B0604030504040204" pitchFamily="50" charset="-128"/>
              </a:rPr>
              <a:t>約</a:t>
            </a:r>
            <a:r>
              <a:rPr lang="en-US" altLang="ja-JP" sz="1600" dirty="0">
                <a:solidFill>
                  <a:prstClr val="black"/>
                </a:solidFill>
                <a:latin typeface="メイリオ" panose="020B0604030504040204" pitchFamily="50" charset="-128"/>
                <a:ea typeface="メイリオ" panose="020B0604030504040204" pitchFamily="50" charset="-128"/>
              </a:rPr>
              <a:t>1,000</a:t>
            </a:r>
            <a:r>
              <a:rPr lang="ja-JP" altLang="en-US" sz="1600" dirty="0">
                <a:solidFill>
                  <a:prstClr val="black"/>
                </a:solidFill>
                <a:latin typeface="メイリオ" panose="020B0604030504040204" pitchFamily="50" charset="-128"/>
                <a:ea typeface="メイリオ" panose="020B0604030504040204" pitchFamily="50" charset="-128"/>
              </a:rPr>
              <a:t>万</a:t>
            </a:r>
            <a:r>
              <a:rPr lang="en-US" altLang="ja-JP" sz="1600" dirty="0">
                <a:solidFill>
                  <a:prstClr val="black"/>
                </a:solidFill>
                <a:latin typeface="メイリオ" panose="020B0604030504040204" pitchFamily="50" charset="-128"/>
                <a:ea typeface="メイリオ" panose="020B0604030504040204" pitchFamily="50" charset="-128"/>
              </a:rPr>
              <a:t>UU</a:t>
            </a:r>
            <a:r>
              <a:rPr lang="ja-JP" altLang="en-US" sz="1600" dirty="0">
                <a:solidFill>
                  <a:prstClr val="black"/>
                </a:solidFill>
                <a:latin typeface="メイリオ" panose="020B0604030504040204" pitchFamily="50" charset="-128"/>
                <a:ea typeface="メイリオ" panose="020B0604030504040204" pitchFamily="50" charset="-128"/>
              </a:rPr>
              <a:t>を抽出</a:t>
            </a:r>
            <a:endParaRPr lang="en-US" altLang="ja-JP" sz="1600" dirty="0">
              <a:solidFill>
                <a:prstClr val="black"/>
              </a:solidFill>
              <a:latin typeface="メイリオ" panose="020B0604030504040204" pitchFamily="50" charset="-128"/>
              <a:ea typeface="メイリオ" panose="020B0604030504040204" pitchFamily="50" charset="-128"/>
            </a:endParaRPr>
          </a:p>
        </p:txBody>
      </p:sp>
      <p:grpSp>
        <p:nvGrpSpPr>
          <p:cNvPr id="83" name="グループ化 82">
            <a:extLst>
              <a:ext uri="{FF2B5EF4-FFF2-40B4-BE49-F238E27FC236}">
                <a16:creationId xmlns:a16="http://schemas.microsoft.com/office/drawing/2014/main" id="{48F1916E-1959-0F60-6C4D-8C2AAC83D8BC}"/>
              </a:ext>
            </a:extLst>
          </p:cNvPr>
          <p:cNvGrpSpPr/>
          <p:nvPr/>
        </p:nvGrpSpPr>
        <p:grpSpPr>
          <a:xfrm>
            <a:off x="5135647" y="2805772"/>
            <a:ext cx="721225" cy="2023987"/>
            <a:chOff x="2749641" y="5429254"/>
            <a:chExt cx="721225" cy="2023987"/>
          </a:xfrm>
        </p:grpSpPr>
        <p:sp>
          <p:nvSpPr>
            <p:cNvPr id="84" name="二等辺三角形 83">
              <a:extLst>
                <a:ext uri="{FF2B5EF4-FFF2-40B4-BE49-F238E27FC236}">
                  <a16:creationId xmlns:a16="http://schemas.microsoft.com/office/drawing/2014/main" id="{F95DB4F5-82BF-FD7B-1CF4-DEE1651D95C3}"/>
                </a:ext>
              </a:extLst>
            </p:cNvPr>
            <p:cNvSpPr/>
            <p:nvPr/>
          </p:nvSpPr>
          <p:spPr>
            <a:xfrm rot="5400000">
              <a:off x="2012879" y="6166016"/>
              <a:ext cx="2023987" cy="550464"/>
            </a:xfrm>
            <a:prstGeom prst="triangle">
              <a:avLst/>
            </a:prstGeom>
            <a:solidFill>
              <a:srgbClr val="F5F5F5">
                <a:lumMod val="90000"/>
              </a:srgb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endParaRPr>
            </a:p>
          </p:txBody>
        </p:sp>
        <p:sp>
          <p:nvSpPr>
            <p:cNvPr id="85" name="テキスト ボックス 84">
              <a:extLst>
                <a:ext uri="{FF2B5EF4-FFF2-40B4-BE49-F238E27FC236}">
                  <a16:creationId xmlns:a16="http://schemas.microsoft.com/office/drawing/2014/main" id="{A7747244-C7D7-E84D-7147-BC6F6337C57A}"/>
                </a:ext>
              </a:extLst>
            </p:cNvPr>
            <p:cNvSpPr txBox="1"/>
            <p:nvPr/>
          </p:nvSpPr>
          <p:spPr>
            <a:xfrm>
              <a:off x="2749641" y="6162690"/>
              <a:ext cx="721225" cy="646331"/>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800" b="1" i="0" u="none" strike="noStrike" kern="0" cap="none" spc="0" normalizeH="0" baseline="0" noProof="0" dirty="0">
                  <a:ln>
                    <a:noFill/>
                  </a:ln>
                  <a:solidFill>
                    <a:srgbClr val="C00000"/>
                  </a:solidFill>
                  <a:effectLst/>
                  <a:uLnTx/>
                  <a:uFillTx/>
                  <a:latin typeface="Calibri" panose="020F0502020204030204"/>
                  <a:ea typeface="メイリオ" panose="020B0604030504040204" pitchFamily="50" charset="-128"/>
                </a:rPr>
                <a:t>分</a:t>
              </a:r>
              <a:endParaRPr kumimoji="0" lang="en-US" altLang="ja-JP" sz="1800" b="1" i="0" u="none" strike="noStrike" kern="0" cap="none" spc="0" normalizeH="0" baseline="0" noProof="0" dirty="0">
                <a:ln>
                  <a:noFill/>
                </a:ln>
                <a:solidFill>
                  <a:srgbClr val="C00000"/>
                </a:solidFill>
                <a:effectLst/>
                <a:uLnTx/>
                <a:uFillTx/>
                <a:latin typeface="Calibri" panose="020F0502020204030204"/>
                <a:ea typeface="メイリオ" panose="020B0604030504040204" pitchFamily="50" charset="-128"/>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800" b="1" i="0" u="none" strike="noStrike" kern="0" cap="none" spc="0" normalizeH="0" baseline="0" noProof="0" dirty="0">
                  <a:ln>
                    <a:noFill/>
                  </a:ln>
                  <a:solidFill>
                    <a:srgbClr val="C00000"/>
                  </a:solidFill>
                  <a:effectLst/>
                  <a:uLnTx/>
                  <a:uFillTx/>
                  <a:latin typeface="Calibri" panose="020F0502020204030204"/>
                  <a:ea typeface="メイリオ" panose="020B0604030504040204" pitchFamily="50" charset="-128"/>
                </a:rPr>
                <a:t>類</a:t>
              </a:r>
            </a:p>
          </p:txBody>
        </p:sp>
      </p:grpSp>
      <p:grpSp>
        <p:nvGrpSpPr>
          <p:cNvPr id="86" name="グループ化 85">
            <a:extLst>
              <a:ext uri="{FF2B5EF4-FFF2-40B4-BE49-F238E27FC236}">
                <a16:creationId xmlns:a16="http://schemas.microsoft.com/office/drawing/2014/main" id="{BD45836C-51D0-C00D-0B30-DC02311DBEAC}"/>
              </a:ext>
            </a:extLst>
          </p:cNvPr>
          <p:cNvGrpSpPr/>
          <p:nvPr/>
        </p:nvGrpSpPr>
        <p:grpSpPr>
          <a:xfrm>
            <a:off x="813126" y="2976195"/>
            <a:ext cx="3520702" cy="2319409"/>
            <a:chOff x="432969" y="2848894"/>
            <a:chExt cx="3520702" cy="2319409"/>
          </a:xfrm>
        </p:grpSpPr>
        <p:grpSp>
          <p:nvGrpSpPr>
            <p:cNvPr id="87" name="グループ化 86">
              <a:extLst>
                <a:ext uri="{FF2B5EF4-FFF2-40B4-BE49-F238E27FC236}">
                  <a16:creationId xmlns:a16="http://schemas.microsoft.com/office/drawing/2014/main" id="{9F529ABB-3FCF-A947-1661-FE482C0C6760}"/>
                </a:ext>
              </a:extLst>
            </p:cNvPr>
            <p:cNvGrpSpPr/>
            <p:nvPr/>
          </p:nvGrpSpPr>
          <p:grpSpPr>
            <a:xfrm>
              <a:off x="432969" y="2848894"/>
              <a:ext cx="3498473" cy="2071617"/>
              <a:chOff x="555391" y="2624208"/>
              <a:chExt cx="3498473" cy="2071617"/>
            </a:xfrm>
          </p:grpSpPr>
          <p:sp>
            <p:nvSpPr>
              <p:cNvPr id="110" name="楕円 109">
                <a:extLst>
                  <a:ext uri="{FF2B5EF4-FFF2-40B4-BE49-F238E27FC236}">
                    <a16:creationId xmlns:a16="http://schemas.microsoft.com/office/drawing/2014/main" id="{0FE47993-8565-64A5-CC2A-DD37601A561A}"/>
                  </a:ext>
                </a:extLst>
              </p:cNvPr>
              <p:cNvSpPr/>
              <p:nvPr/>
            </p:nvSpPr>
            <p:spPr>
              <a:xfrm>
                <a:off x="855915" y="2667000"/>
                <a:ext cx="3197949" cy="2028825"/>
              </a:xfrm>
              <a:prstGeom prst="ellipse">
                <a:avLst/>
              </a:prstGeom>
              <a:solidFill>
                <a:srgbClr val="F9DBDB"/>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endParaRPr>
              </a:p>
            </p:txBody>
          </p:sp>
          <p:pic>
            <p:nvPicPr>
              <p:cNvPr id="111" name="図 110">
                <a:extLst>
                  <a:ext uri="{FF2B5EF4-FFF2-40B4-BE49-F238E27FC236}">
                    <a16:creationId xmlns:a16="http://schemas.microsoft.com/office/drawing/2014/main" id="{A0036BFB-10FA-2E39-CD8C-6AF3A6192FF7}"/>
                  </a:ext>
                </a:extLst>
              </p:cNvPr>
              <p:cNvPicPr>
                <a:picLocks noChangeAspect="1"/>
              </p:cNvPicPr>
              <p:nvPr/>
            </p:nvPicPr>
            <p:blipFill>
              <a:blip r:embed="rId2"/>
              <a:stretch>
                <a:fillRect/>
              </a:stretch>
            </p:blipFill>
            <p:spPr>
              <a:xfrm>
                <a:off x="555391" y="2624208"/>
                <a:ext cx="2394312" cy="1368860"/>
              </a:xfrm>
              <a:prstGeom prst="rect">
                <a:avLst/>
              </a:prstGeom>
            </p:spPr>
          </p:pic>
        </p:grpSp>
        <p:grpSp>
          <p:nvGrpSpPr>
            <p:cNvPr id="88" name="グループ化 87">
              <a:extLst>
                <a:ext uri="{FF2B5EF4-FFF2-40B4-BE49-F238E27FC236}">
                  <a16:creationId xmlns:a16="http://schemas.microsoft.com/office/drawing/2014/main" id="{E01BB46E-D47D-923C-2186-E3400275559F}"/>
                </a:ext>
              </a:extLst>
            </p:cNvPr>
            <p:cNvGrpSpPr/>
            <p:nvPr/>
          </p:nvGrpSpPr>
          <p:grpSpPr>
            <a:xfrm>
              <a:off x="2020790" y="3978817"/>
              <a:ext cx="1000126" cy="1189486"/>
              <a:chOff x="11500192" y="1341535"/>
              <a:chExt cx="1000126" cy="1189486"/>
            </a:xfrm>
          </p:grpSpPr>
          <p:pic>
            <p:nvPicPr>
              <p:cNvPr id="103" name="図 102">
                <a:extLst>
                  <a:ext uri="{FF2B5EF4-FFF2-40B4-BE49-F238E27FC236}">
                    <a16:creationId xmlns:a16="http://schemas.microsoft.com/office/drawing/2014/main" id="{64B39F2D-CCC4-0B52-C2B5-CFA94F5D2B56}"/>
                  </a:ext>
                </a:extLst>
              </p:cNvPr>
              <p:cNvPicPr>
                <a:picLocks noChangeAspect="1"/>
              </p:cNvPicPr>
              <p:nvPr/>
            </p:nvPicPr>
            <p:blipFill rotWithShape="1">
              <a:blip r:embed="rId3"/>
              <a:srcRect r="74715" b="90870"/>
              <a:stretch/>
            </p:blipFill>
            <p:spPr>
              <a:xfrm>
                <a:off x="11847097" y="1341535"/>
                <a:ext cx="344903" cy="401540"/>
              </a:xfrm>
              <a:prstGeom prst="rect">
                <a:avLst/>
              </a:prstGeom>
            </p:spPr>
          </p:pic>
          <p:pic>
            <p:nvPicPr>
              <p:cNvPr id="104" name="図 103">
                <a:extLst>
                  <a:ext uri="{FF2B5EF4-FFF2-40B4-BE49-F238E27FC236}">
                    <a16:creationId xmlns:a16="http://schemas.microsoft.com/office/drawing/2014/main" id="{276E0A75-FB0F-641A-C705-1DAE5B7B1DAB}"/>
                  </a:ext>
                </a:extLst>
              </p:cNvPr>
              <p:cNvPicPr>
                <a:picLocks noChangeAspect="1"/>
              </p:cNvPicPr>
              <p:nvPr/>
            </p:nvPicPr>
            <p:blipFill rotWithShape="1">
              <a:blip r:embed="rId3"/>
              <a:srcRect r="74715" b="90870"/>
              <a:stretch/>
            </p:blipFill>
            <p:spPr>
              <a:xfrm>
                <a:off x="11846096" y="1727941"/>
                <a:ext cx="344903" cy="401540"/>
              </a:xfrm>
              <a:prstGeom prst="rect">
                <a:avLst/>
              </a:prstGeom>
            </p:spPr>
          </p:pic>
          <p:pic>
            <p:nvPicPr>
              <p:cNvPr id="105" name="図 104">
                <a:extLst>
                  <a:ext uri="{FF2B5EF4-FFF2-40B4-BE49-F238E27FC236}">
                    <a16:creationId xmlns:a16="http://schemas.microsoft.com/office/drawing/2014/main" id="{557312FB-1120-CC7A-9A50-945B1598F2FD}"/>
                  </a:ext>
                </a:extLst>
              </p:cNvPr>
              <p:cNvPicPr>
                <a:picLocks noChangeAspect="1"/>
              </p:cNvPicPr>
              <p:nvPr/>
            </p:nvPicPr>
            <p:blipFill rotWithShape="1">
              <a:blip r:embed="rId3"/>
              <a:srcRect r="74715" b="90870"/>
              <a:stretch/>
            </p:blipFill>
            <p:spPr>
              <a:xfrm>
                <a:off x="11567868" y="1474885"/>
                <a:ext cx="344903" cy="401540"/>
              </a:xfrm>
              <a:prstGeom prst="rect">
                <a:avLst/>
              </a:prstGeom>
            </p:spPr>
          </p:pic>
          <p:pic>
            <p:nvPicPr>
              <p:cNvPr id="106" name="図 105">
                <a:extLst>
                  <a:ext uri="{FF2B5EF4-FFF2-40B4-BE49-F238E27FC236}">
                    <a16:creationId xmlns:a16="http://schemas.microsoft.com/office/drawing/2014/main" id="{2B04B3BC-B44F-C29E-3A9D-70047ED83E74}"/>
                  </a:ext>
                </a:extLst>
              </p:cNvPr>
              <p:cNvPicPr>
                <a:picLocks noChangeAspect="1"/>
              </p:cNvPicPr>
              <p:nvPr/>
            </p:nvPicPr>
            <p:blipFill rotWithShape="1">
              <a:blip r:embed="rId3"/>
              <a:srcRect r="74715" b="90870"/>
              <a:stretch/>
            </p:blipFill>
            <p:spPr>
              <a:xfrm>
                <a:off x="12124324" y="1527171"/>
                <a:ext cx="344903" cy="401540"/>
              </a:xfrm>
              <a:prstGeom prst="rect">
                <a:avLst/>
              </a:prstGeom>
            </p:spPr>
          </p:pic>
          <p:pic>
            <p:nvPicPr>
              <p:cNvPr id="107" name="図 106">
                <a:extLst>
                  <a:ext uri="{FF2B5EF4-FFF2-40B4-BE49-F238E27FC236}">
                    <a16:creationId xmlns:a16="http://schemas.microsoft.com/office/drawing/2014/main" id="{FB8CFB75-0373-3CBC-1D5E-A6A7F37C5170}"/>
                  </a:ext>
                </a:extLst>
              </p:cNvPr>
              <p:cNvPicPr>
                <a:picLocks noChangeAspect="1"/>
              </p:cNvPicPr>
              <p:nvPr/>
            </p:nvPicPr>
            <p:blipFill rotWithShape="1">
              <a:blip r:embed="rId3"/>
              <a:srcRect r="74715" b="90870"/>
              <a:stretch/>
            </p:blipFill>
            <p:spPr>
              <a:xfrm>
                <a:off x="11500192" y="1873338"/>
                <a:ext cx="344903" cy="401540"/>
              </a:xfrm>
              <a:prstGeom prst="rect">
                <a:avLst/>
              </a:prstGeom>
            </p:spPr>
          </p:pic>
          <p:pic>
            <p:nvPicPr>
              <p:cNvPr id="108" name="図 107">
                <a:extLst>
                  <a:ext uri="{FF2B5EF4-FFF2-40B4-BE49-F238E27FC236}">
                    <a16:creationId xmlns:a16="http://schemas.microsoft.com/office/drawing/2014/main" id="{9AB7ABCF-5F5D-8834-E39F-23F5825766A8}"/>
                  </a:ext>
                </a:extLst>
              </p:cNvPr>
              <p:cNvPicPr>
                <a:picLocks noChangeAspect="1"/>
              </p:cNvPicPr>
              <p:nvPr/>
            </p:nvPicPr>
            <p:blipFill rotWithShape="1">
              <a:blip r:embed="rId3"/>
              <a:srcRect r="74715" b="90870"/>
              <a:stretch/>
            </p:blipFill>
            <p:spPr>
              <a:xfrm>
                <a:off x="11827804" y="2129481"/>
                <a:ext cx="344903" cy="401540"/>
              </a:xfrm>
              <a:prstGeom prst="rect">
                <a:avLst/>
              </a:prstGeom>
            </p:spPr>
          </p:pic>
          <p:pic>
            <p:nvPicPr>
              <p:cNvPr id="109" name="図 108">
                <a:extLst>
                  <a:ext uri="{FF2B5EF4-FFF2-40B4-BE49-F238E27FC236}">
                    <a16:creationId xmlns:a16="http://schemas.microsoft.com/office/drawing/2014/main" id="{FF11E23F-D518-BCD1-1F77-8E7E89465EC4}"/>
                  </a:ext>
                </a:extLst>
              </p:cNvPr>
              <p:cNvPicPr>
                <a:picLocks noChangeAspect="1"/>
              </p:cNvPicPr>
              <p:nvPr/>
            </p:nvPicPr>
            <p:blipFill rotWithShape="1">
              <a:blip r:embed="rId3"/>
              <a:srcRect r="74715" b="90870"/>
              <a:stretch/>
            </p:blipFill>
            <p:spPr>
              <a:xfrm>
                <a:off x="12155415" y="1899047"/>
                <a:ext cx="344903" cy="401540"/>
              </a:xfrm>
              <a:prstGeom prst="rect">
                <a:avLst/>
              </a:prstGeom>
            </p:spPr>
          </p:pic>
        </p:grpSp>
        <p:grpSp>
          <p:nvGrpSpPr>
            <p:cNvPr id="89" name="グループ化 88">
              <a:extLst>
                <a:ext uri="{FF2B5EF4-FFF2-40B4-BE49-F238E27FC236}">
                  <a16:creationId xmlns:a16="http://schemas.microsoft.com/office/drawing/2014/main" id="{58F1C166-9809-81E2-84AD-B703BE4AB1AB}"/>
                </a:ext>
              </a:extLst>
            </p:cNvPr>
            <p:cNvGrpSpPr/>
            <p:nvPr/>
          </p:nvGrpSpPr>
          <p:grpSpPr>
            <a:xfrm>
              <a:off x="2946862" y="3748383"/>
              <a:ext cx="1000126" cy="1189486"/>
              <a:chOff x="11500192" y="1341535"/>
              <a:chExt cx="1000126" cy="1189486"/>
            </a:xfrm>
          </p:grpSpPr>
          <p:pic>
            <p:nvPicPr>
              <p:cNvPr id="96" name="図 95">
                <a:extLst>
                  <a:ext uri="{FF2B5EF4-FFF2-40B4-BE49-F238E27FC236}">
                    <a16:creationId xmlns:a16="http://schemas.microsoft.com/office/drawing/2014/main" id="{543A29D7-56FE-7A3B-F911-229094E7F08F}"/>
                  </a:ext>
                </a:extLst>
              </p:cNvPr>
              <p:cNvPicPr>
                <a:picLocks noChangeAspect="1"/>
              </p:cNvPicPr>
              <p:nvPr/>
            </p:nvPicPr>
            <p:blipFill rotWithShape="1">
              <a:blip r:embed="rId3"/>
              <a:srcRect r="74715" b="90870"/>
              <a:stretch/>
            </p:blipFill>
            <p:spPr>
              <a:xfrm>
                <a:off x="11847097" y="1341535"/>
                <a:ext cx="344903" cy="401540"/>
              </a:xfrm>
              <a:prstGeom prst="rect">
                <a:avLst/>
              </a:prstGeom>
            </p:spPr>
          </p:pic>
          <p:pic>
            <p:nvPicPr>
              <p:cNvPr id="97" name="図 96">
                <a:extLst>
                  <a:ext uri="{FF2B5EF4-FFF2-40B4-BE49-F238E27FC236}">
                    <a16:creationId xmlns:a16="http://schemas.microsoft.com/office/drawing/2014/main" id="{673C97DE-C831-DDD7-721E-6D04D083CAE1}"/>
                  </a:ext>
                </a:extLst>
              </p:cNvPr>
              <p:cNvPicPr>
                <a:picLocks noChangeAspect="1"/>
              </p:cNvPicPr>
              <p:nvPr/>
            </p:nvPicPr>
            <p:blipFill rotWithShape="1">
              <a:blip r:embed="rId3"/>
              <a:srcRect r="74715" b="90870"/>
              <a:stretch/>
            </p:blipFill>
            <p:spPr>
              <a:xfrm>
                <a:off x="11846096" y="1727941"/>
                <a:ext cx="344903" cy="401540"/>
              </a:xfrm>
              <a:prstGeom prst="rect">
                <a:avLst/>
              </a:prstGeom>
            </p:spPr>
          </p:pic>
          <p:pic>
            <p:nvPicPr>
              <p:cNvPr id="98" name="図 97">
                <a:extLst>
                  <a:ext uri="{FF2B5EF4-FFF2-40B4-BE49-F238E27FC236}">
                    <a16:creationId xmlns:a16="http://schemas.microsoft.com/office/drawing/2014/main" id="{8FF6A57D-625C-0818-9A14-838F822290C6}"/>
                  </a:ext>
                </a:extLst>
              </p:cNvPr>
              <p:cNvPicPr>
                <a:picLocks noChangeAspect="1"/>
              </p:cNvPicPr>
              <p:nvPr/>
            </p:nvPicPr>
            <p:blipFill rotWithShape="1">
              <a:blip r:embed="rId3"/>
              <a:srcRect r="74715" b="90870"/>
              <a:stretch/>
            </p:blipFill>
            <p:spPr>
              <a:xfrm>
                <a:off x="11567868" y="1474885"/>
                <a:ext cx="344903" cy="401540"/>
              </a:xfrm>
              <a:prstGeom prst="rect">
                <a:avLst/>
              </a:prstGeom>
            </p:spPr>
          </p:pic>
          <p:pic>
            <p:nvPicPr>
              <p:cNvPr id="99" name="図 98">
                <a:extLst>
                  <a:ext uri="{FF2B5EF4-FFF2-40B4-BE49-F238E27FC236}">
                    <a16:creationId xmlns:a16="http://schemas.microsoft.com/office/drawing/2014/main" id="{00B70690-876B-B49C-FD1F-4C5F9B713501}"/>
                  </a:ext>
                </a:extLst>
              </p:cNvPr>
              <p:cNvPicPr>
                <a:picLocks noChangeAspect="1"/>
              </p:cNvPicPr>
              <p:nvPr/>
            </p:nvPicPr>
            <p:blipFill rotWithShape="1">
              <a:blip r:embed="rId3"/>
              <a:srcRect r="74715" b="90870"/>
              <a:stretch/>
            </p:blipFill>
            <p:spPr>
              <a:xfrm>
                <a:off x="12124324" y="1527171"/>
                <a:ext cx="344903" cy="401540"/>
              </a:xfrm>
              <a:prstGeom prst="rect">
                <a:avLst/>
              </a:prstGeom>
            </p:spPr>
          </p:pic>
          <p:pic>
            <p:nvPicPr>
              <p:cNvPr id="100" name="図 99">
                <a:extLst>
                  <a:ext uri="{FF2B5EF4-FFF2-40B4-BE49-F238E27FC236}">
                    <a16:creationId xmlns:a16="http://schemas.microsoft.com/office/drawing/2014/main" id="{4405162B-6814-9809-8095-746BC759CA5D}"/>
                  </a:ext>
                </a:extLst>
              </p:cNvPr>
              <p:cNvPicPr>
                <a:picLocks noChangeAspect="1"/>
              </p:cNvPicPr>
              <p:nvPr/>
            </p:nvPicPr>
            <p:blipFill rotWithShape="1">
              <a:blip r:embed="rId3"/>
              <a:srcRect r="74715" b="90870"/>
              <a:stretch/>
            </p:blipFill>
            <p:spPr>
              <a:xfrm>
                <a:off x="11500192" y="1873338"/>
                <a:ext cx="344903" cy="401540"/>
              </a:xfrm>
              <a:prstGeom prst="rect">
                <a:avLst/>
              </a:prstGeom>
            </p:spPr>
          </p:pic>
          <p:pic>
            <p:nvPicPr>
              <p:cNvPr id="101" name="図 100">
                <a:extLst>
                  <a:ext uri="{FF2B5EF4-FFF2-40B4-BE49-F238E27FC236}">
                    <a16:creationId xmlns:a16="http://schemas.microsoft.com/office/drawing/2014/main" id="{55245C8A-C10D-6699-2D93-74BB6A44EBF8}"/>
                  </a:ext>
                </a:extLst>
              </p:cNvPr>
              <p:cNvPicPr>
                <a:picLocks noChangeAspect="1"/>
              </p:cNvPicPr>
              <p:nvPr/>
            </p:nvPicPr>
            <p:blipFill rotWithShape="1">
              <a:blip r:embed="rId3"/>
              <a:srcRect r="74715" b="90870"/>
              <a:stretch/>
            </p:blipFill>
            <p:spPr>
              <a:xfrm>
                <a:off x="11827804" y="2129481"/>
                <a:ext cx="344903" cy="401540"/>
              </a:xfrm>
              <a:prstGeom prst="rect">
                <a:avLst/>
              </a:prstGeom>
            </p:spPr>
          </p:pic>
          <p:pic>
            <p:nvPicPr>
              <p:cNvPr id="102" name="図 101">
                <a:extLst>
                  <a:ext uri="{FF2B5EF4-FFF2-40B4-BE49-F238E27FC236}">
                    <a16:creationId xmlns:a16="http://schemas.microsoft.com/office/drawing/2014/main" id="{79E8E0FB-04D5-34A5-DA4E-91733ADCC22D}"/>
                  </a:ext>
                </a:extLst>
              </p:cNvPr>
              <p:cNvPicPr>
                <a:picLocks noChangeAspect="1"/>
              </p:cNvPicPr>
              <p:nvPr/>
            </p:nvPicPr>
            <p:blipFill rotWithShape="1">
              <a:blip r:embed="rId3"/>
              <a:srcRect r="74715" b="90870"/>
              <a:stretch/>
            </p:blipFill>
            <p:spPr>
              <a:xfrm>
                <a:off x="12155415" y="1899047"/>
                <a:ext cx="344903" cy="401540"/>
              </a:xfrm>
              <a:prstGeom prst="rect">
                <a:avLst/>
              </a:prstGeom>
            </p:spPr>
          </p:pic>
        </p:grpSp>
        <p:pic>
          <p:nvPicPr>
            <p:cNvPr id="90" name="図 89">
              <a:extLst>
                <a:ext uri="{FF2B5EF4-FFF2-40B4-BE49-F238E27FC236}">
                  <a16:creationId xmlns:a16="http://schemas.microsoft.com/office/drawing/2014/main" id="{0B701124-3194-4267-FF9B-48CF2C381AF3}"/>
                </a:ext>
              </a:extLst>
            </p:cNvPr>
            <p:cNvPicPr>
              <a:picLocks noChangeAspect="1"/>
            </p:cNvPicPr>
            <p:nvPr/>
          </p:nvPicPr>
          <p:blipFill rotWithShape="1">
            <a:blip r:embed="rId3"/>
            <a:srcRect r="74715" b="90870"/>
            <a:stretch/>
          </p:blipFill>
          <p:spPr>
            <a:xfrm>
              <a:off x="2989017" y="4687422"/>
              <a:ext cx="344903" cy="401540"/>
            </a:xfrm>
            <a:prstGeom prst="rect">
              <a:avLst/>
            </a:prstGeom>
          </p:spPr>
        </p:pic>
        <p:pic>
          <p:nvPicPr>
            <p:cNvPr id="91" name="図 90">
              <a:extLst>
                <a:ext uri="{FF2B5EF4-FFF2-40B4-BE49-F238E27FC236}">
                  <a16:creationId xmlns:a16="http://schemas.microsoft.com/office/drawing/2014/main" id="{AF50F360-4C41-7319-27BF-9A6EFCF966E9}"/>
                </a:ext>
              </a:extLst>
            </p:cNvPr>
            <p:cNvPicPr>
              <a:picLocks noChangeAspect="1"/>
            </p:cNvPicPr>
            <p:nvPr/>
          </p:nvPicPr>
          <p:blipFill rotWithShape="1">
            <a:blip r:embed="rId3"/>
            <a:srcRect r="74715" b="90870"/>
            <a:stretch/>
          </p:blipFill>
          <p:spPr>
            <a:xfrm>
              <a:off x="3608768" y="4677771"/>
              <a:ext cx="344903" cy="401540"/>
            </a:xfrm>
            <a:prstGeom prst="rect">
              <a:avLst/>
            </a:prstGeom>
          </p:spPr>
        </p:pic>
        <p:pic>
          <p:nvPicPr>
            <p:cNvPr id="92" name="図 91">
              <a:extLst>
                <a:ext uri="{FF2B5EF4-FFF2-40B4-BE49-F238E27FC236}">
                  <a16:creationId xmlns:a16="http://schemas.microsoft.com/office/drawing/2014/main" id="{1A874FD5-89AE-C088-1C77-80ABE1495394}"/>
                </a:ext>
              </a:extLst>
            </p:cNvPr>
            <p:cNvPicPr>
              <a:picLocks noChangeAspect="1"/>
            </p:cNvPicPr>
            <p:nvPr/>
          </p:nvPicPr>
          <p:blipFill rotWithShape="1">
            <a:blip r:embed="rId3"/>
            <a:srcRect r="74715" b="90870"/>
            <a:stretch/>
          </p:blipFill>
          <p:spPr>
            <a:xfrm>
              <a:off x="2686328" y="3753966"/>
              <a:ext cx="344903" cy="401540"/>
            </a:xfrm>
            <a:prstGeom prst="rect">
              <a:avLst/>
            </a:prstGeom>
          </p:spPr>
        </p:pic>
        <p:sp>
          <p:nvSpPr>
            <p:cNvPr id="93" name="テキスト ボックス 92">
              <a:extLst>
                <a:ext uri="{FF2B5EF4-FFF2-40B4-BE49-F238E27FC236}">
                  <a16:creationId xmlns:a16="http://schemas.microsoft.com/office/drawing/2014/main" id="{BE0A9F9C-9917-9232-EED7-96F85D87B945}"/>
                </a:ext>
              </a:extLst>
            </p:cNvPr>
            <p:cNvSpPr txBox="1"/>
            <p:nvPr/>
          </p:nvSpPr>
          <p:spPr>
            <a:xfrm>
              <a:off x="1830205" y="3490786"/>
              <a:ext cx="685362" cy="276999"/>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200" b="0" i="0" u="none" strike="noStrike" kern="0" cap="none" spc="0" normalizeH="0" baseline="0" noProof="0" dirty="0">
                  <a:ln>
                    <a:noFill/>
                  </a:ln>
                  <a:solidFill>
                    <a:srgbClr val="F5F5F5"/>
                  </a:solidFill>
                  <a:effectLst/>
                  <a:uLnTx/>
                  <a:uFillTx/>
                  <a:latin typeface="Calibri" panose="020F0502020204030204"/>
                  <a:ea typeface="メイリオ" panose="020B0604030504040204" pitchFamily="50" charset="-128"/>
                </a:rPr>
                <a:t>バナー</a:t>
              </a:r>
            </a:p>
          </p:txBody>
        </p:sp>
        <p:sp>
          <p:nvSpPr>
            <p:cNvPr id="94" name="テキスト ボックス 93">
              <a:extLst>
                <a:ext uri="{FF2B5EF4-FFF2-40B4-BE49-F238E27FC236}">
                  <a16:creationId xmlns:a16="http://schemas.microsoft.com/office/drawing/2014/main" id="{FEC91338-3D0B-0DB3-8D40-31B899477DFF}"/>
                </a:ext>
              </a:extLst>
            </p:cNvPr>
            <p:cNvSpPr txBox="1"/>
            <p:nvPr/>
          </p:nvSpPr>
          <p:spPr>
            <a:xfrm>
              <a:off x="1233521" y="3290500"/>
              <a:ext cx="685362" cy="276999"/>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200" b="0" i="0" u="none" strike="noStrike" kern="0" cap="none" spc="0" normalizeH="0" baseline="0" noProof="0" dirty="0">
                  <a:ln>
                    <a:noFill/>
                  </a:ln>
                  <a:solidFill>
                    <a:srgbClr val="F5F5F5"/>
                  </a:solidFill>
                  <a:effectLst/>
                  <a:uLnTx/>
                  <a:uFillTx/>
                  <a:latin typeface="Calibri" panose="020F0502020204030204"/>
                  <a:ea typeface="メイリオ" panose="020B0604030504040204" pitchFamily="50" charset="-128"/>
                </a:rPr>
                <a:t>バナー</a:t>
              </a:r>
            </a:p>
          </p:txBody>
        </p:sp>
        <p:sp>
          <p:nvSpPr>
            <p:cNvPr id="95" name="テキスト ボックス 94">
              <a:extLst>
                <a:ext uri="{FF2B5EF4-FFF2-40B4-BE49-F238E27FC236}">
                  <a16:creationId xmlns:a16="http://schemas.microsoft.com/office/drawing/2014/main" id="{63FDB130-BB72-8981-9DFA-53F9E7DD3781}"/>
                </a:ext>
              </a:extLst>
            </p:cNvPr>
            <p:cNvSpPr txBox="1"/>
            <p:nvPr/>
          </p:nvSpPr>
          <p:spPr>
            <a:xfrm>
              <a:off x="496223" y="3352286"/>
              <a:ext cx="685362" cy="276999"/>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200" b="0" i="0" u="none" strike="noStrike" kern="0" cap="none" spc="0" normalizeH="0" baseline="0" noProof="0" dirty="0">
                  <a:ln>
                    <a:noFill/>
                  </a:ln>
                  <a:solidFill>
                    <a:srgbClr val="F5F5F5"/>
                  </a:solidFill>
                  <a:effectLst/>
                  <a:uLnTx/>
                  <a:uFillTx/>
                  <a:latin typeface="Calibri" panose="020F0502020204030204"/>
                  <a:ea typeface="メイリオ" panose="020B0604030504040204" pitchFamily="50" charset="-128"/>
                </a:rPr>
                <a:t>バナー</a:t>
              </a:r>
            </a:p>
          </p:txBody>
        </p:sp>
      </p:grpSp>
      <p:sp>
        <p:nvSpPr>
          <p:cNvPr id="112" name="テキスト ボックス 111">
            <a:extLst>
              <a:ext uri="{FF2B5EF4-FFF2-40B4-BE49-F238E27FC236}">
                <a16:creationId xmlns:a16="http://schemas.microsoft.com/office/drawing/2014/main" id="{17583D63-AB02-F9D9-A444-44157D5F816B}"/>
              </a:ext>
            </a:extLst>
          </p:cNvPr>
          <p:cNvSpPr txBox="1"/>
          <p:nvPr/>
        </p:nvSpPr>
        <p:spPr>
          <a:xfrm>
            <a:off x="9851222" y="3681316"/>
            <a:ext cx="2231923" cy="1323439"/>
          </a:xfrm>
          <a:prstGeom prst="rect">
            <a:avLst/>
          </a:prstGeom>
          <a:noFill/>
        </p:spPr>
        <p:txBody>
          <a:bodyPr wrap="square">
            <a:spAutoFit/>
          </a:bodyPr>
          <a:lstStyle/>
          <a:p>
            <a:pPr algn="ctr" eaLnBrk="1" fontAlgn="auto" hangingPunct="1">
              <a:spcBef>
                <a:spcPts val="0"/>
              </a:spcBef>
              <a:spcAft>
                <a:spcPts val="0"/>
              </a:spcAft>
              <a:defRPr/>
            </a:pPr>
            <a:endParaRPr lang="en-US" altLang="ja-JP" sz="1600" b="1" dirty="0">
              <a:solidFill>
                <a:srgbClr val="C00000"/>
              </a:solidFill>
              <a:latin typeface="メイリオ" panose="020B0604030504040204" pitchFamily="50" charset="-128"/>
              <a:ea typeface="メイリオ" panose="020B0604030504040204" pitchFamily="50" charset="-128"/>
            </a:endParaRPr>
          </a:p>
          <a:p>
            <a:pPr algn="ctr" eaLnBrk="1" fontAlgn="auto" hangingPunct="1">
              <a:spcBef>
                <a:spcPts val="0"/>
              </a:spcBef>
              <a:spcAft>
                <a:spcPts val="0"/>
              </a:spcAft>
              <a:defRPr/>
            </a:pPr>
            <a:r>
              <a:rPr lang="ja-JP" altLang="en-US" sz="1600" b="1" dirty="0">
                <a:solidFill>
                  <a:srgbClr val="C00000"/>
                </a:solidFill>
                <a:latin typeface="メイリオ" panose="020B0604030504040204" pitchFamily="50" charset="-128"/>
                <a:ea typeface="メイリオ" panose="020B0604030504040204" pitchFamily="50" charset="-128"/>
              </a:rPr>
              <a:t>ディスプレイ広告</a:t>
            </a:r>
            <a:endParaRPr lang="en-US" altLang="ja-JP" sz="1600" b="1" dirty="0">
              <a:solidFill>
                <a:srgbClr val="C00000"/>
              </a:solidFill>
              <a:latin typeface="メイリオ" panose="020B0604030504040204" pitchFamily="50" charset="-128"/>
              <a:ea typeface="メイリオ" panose="020B0604030504040204" pitchFamily="50" charset="-128"/>
            </a:endParaRPr>
          </a:p>
          <a:p>
            <a:pPr algn="ctr" eaLnBrk="1" fontAlgn="auto" hangingPunct="1">
              <a:spcBef>
                <a:spcPts val="0"/>
              </a:spcBef>
              <a:spcAft>
                <a:spcPts val="0"/>
              </a:spcAft>
              <a:defRPr/>
            </a:pPr>
            <a:r>
              <a:rPr lang="ja-JP" altLang="en-US" sz="1600" b="1" dirty="0">
                <a:solidFill>
                  <a:srgbClr val="C00000"/>
                </a:solidFill>
                <a:latin typeface="メイリオ" panose="020B0604030504040204" pitchFamily="50" charset="-128"/>
                <a:ea typeface="メイリオ" panose="020B0604030504040204" pitchFamily="50" charset="-128"/>
              </a:rPr>
              <a:t>無反応層が</a:t>
            </a:r>
            <a:endParaRPr lang="en-US" altLang="ja-JP" sz="1600" b="1" dirty="0">
              <a:solidFill>
                <a:srgbClr val="C00000"/>
              </a:solidFill>
              <a:latin typeface="メイリオ" panose="020B0604030504040204" pitchFamily="50" charset="-128"/>
              <a:ea typeface="メイリオ" panose="020B0604030504040204" pitchFamily="50" charset="-128"/>
            </a:endParaRPr>
          </a:p>
          <a:p>
            <a:pPr algn="ctr" eaLnBrk="1" fontAlgn="auto" hangingPunct="1">
              <a:spcBef>
                <a:spcPts val="0"/>
              </a:spcBef>
              <a:spcAft>
                <a:spcPts val="0"/>
              </a:spcAft>
              <a:defRPr/>
            </a:pPr>
            <a:r>
              <a:rPr lang="ja-JP" altLang="en-US" sz="1600" b="1" dirty="0">
                <a:solidFill>
                  <a:srgbClr val="C00000"/>
                </a:solidFill>
                <a:latin typeface="メイリオ" panose="020B0604030504040204" pitchFamily="50" charset="-128"/>
                <a:ea typeface="メイリオ" panose="020B0604030504040204" pitchFamily="50" charset="-128"/>
              </a:rPr>
              <a:t>トピックス</a:t>
            </a:r>
            <a:r>
              <a:rPr lang="en-US" altLang="ja-JP" sz="1600" b="1" dirty="0">
                <a:solidFill>
                  <a:srgbClr val="C00000"/>
                </a:solidFill>
                <a:latin typeface="メイリオ" panose="020B0604030504040204" pitchFamily="50" charset="-128"/>
                <a:ea typeface="メイリオ" panose="020B0604030504040204" pitchFamily="50" charset="-128"/>
              </a:rPr>
              <a:t>PR</a:t>
            </a:r>
            <a:r>
              <a:rPr lang="ja-JP" altLang="en-US" sz="1600" b="1" dirty="0">
                <a:solidFill>
                  <a:srgbClr val="C00000"/>
                </a:solidFill>
                <a:latin typeface="メイリオ" panose="020B0604030504040204" pitchFamily="50" charset="-128"/>
                <a:ea typeface="メイリオ" panose="020B0604030504040204" pitchFamily="50" charset="-128"/>
              </a:rPr>
              <a:t>に</a:t>
            </a:r>
            <a:endParaRPr lang="en-US" altLang="ja-JP" sz="1600" b="1" dirty="0">
              <a:solidFill>
                <a:srgbClr val="C00000"/>
              </a:solidFill>
              <a:latin typeface="メイリオ" panose="020B0604030504040204" pitchFamily="50" charset="-128"/>
              <a:ea typeface="メイリオ" panose="020B0604030504040204" pitchFamily="50" charset="-128"/>
            </a:endParaRPr>
          </a:p>
          <a:p>
            <a:pPr algn="ctr" eaLnBrk="1" fontAlgn="auto" hangingPunct="1">
              <a:spcBef>
                <a:spcPts val="0"/>
              </a:spcBef>
              <a:spcAft>
                <a:spcPts val="0"/>
              </a:spcAft>
              <a:defRPr/>
            </a:pPr>
            <a:r>
              <a:rPr lang="ja-JP" altLang="en-US" sz="1600" b="1" dirty="0">
                <a:solidFill>
                  <a:srgbClr val="C00000"/>
                </a:solidFill>
                <a:latin typeface="メイリオ" panose="020B0604030504040204" pitchFamily="50" charset="-128"/>
                <a:ea typeface="メイリオ" panose="020B0604030504040204" pitchFamily="50" charset="-128"/>
              </a:rPr>
              <a:t>反応するか検証</a:t>
            </a:r>
          </a:p>
        </p:txBody>
      </p:sp>
      <p:sp>
        <p:nvSpPr>
          <p:cNvPr id="113" name="吹き出し: 角を丸めた四角形 112">
            <a:extLst>
              <a:ext uri="{FF2B5EF4-FFF2-40B4-BE49-F238E27FC236}">
                <a16:creationId xmlns:a16="http://schemas.microsoft.com/office/drawing/2014/main" id="{D03108AD-34C5-FA16-F3CB-2CC3134B1827}"/>
              </a:ext>
            </a:extLst>
          </p:cNvPr>
          <p:cNvSpPr/>
          <p:nvPr/>
        </p:nvSpPr>
        <p:spPr>
          <a:xfrm>
            <a:off x="9822502" y="3744147"/>
            <a:ext cx="2222156" cy="1378097"/>
          </a:xfrm>
          <a:prstGeom prst="wedgeRoundRectCallout">
            <a:avLst>
              <a:gd name="adj1" fmla="val -55013"/>
              <a:gd name="adj2" fmla="val 60797"/>
              <a:gd name="adj3" fmla="val 16667"/>
            </a:avLst>
          </a:prstGeom>
          <a:noFill/>
          <a:ln w="9525" cap="flat" cmpd="sng" algn="ctr">
            <a:solidFill>
              <a:srgbClr val="545454"/>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endParaRPr>
          </a:p>
        </p:txBody>
      </p:sp>
      <p:grpSp>
        <p:nvGrpSpPr>
          <p:cNvPr id="114" name="グループ化 113">
            <a:extLst>
              <a:ext uri="{FF2B5EF4-FFF2-40B4-BE49-F238E27FC236}">
                <a16:creationId xmlns:a16="http://schemas.microsoft.com/office/drawing/2014/main" id="{3AE9AE61-5DE7-5D2B-B970-6DAFA0D58EC2}"/>
              </a:ext>
            </a:extLst>
          </p:cNvPr>
          <p:cNvGrpSpPr/>
          <p:nvPr/>
        </p:nvGrpSpPr>
        <p:grpSpPr>
          <a:xfrm>
            <a:off x="6287511" y="1601838"/>
            <a:ext cx="3393635" cy="5072152"/>
            <a:chOff x="6287511" y="1649463"/>
            <a:chExt cx="3393635" cy="5072152"/>
          </a:xfrm>
        </p:grpSpPr>
        <p:grpSp>
          <p:nvGrpSpPr>
            <p:cNvPr id="115" name="グループ化 114">
              <a:extLst>
                <a:ext uri="{FF2B5EF4-FFF2-40B4-BE49-F238E27FC236}">
                  <a16:creationId xmlns:a16="http://schemas.microsoft.com/office/drawing/2014/main" id="{09ADCF43-51C1-A300-524B-ABA7521F5216}"/>
                </a:ext>
              </a:extLst>
            </p:cNvPr>
            <p:cNvGrpSpPr/>
            <p:nvPr/>
          </p:nvGrpSpPr>
          <p:grpSpPr>
            <a:xfrm>
              <a:off x="6287511" y="1649463"/>
              <a:ext cx="3393635" cy="5072152"/>
              <a:chOff x="6437877" y="1610795"/>
              <a:chExt cx="3393635" cy="5072152"/>
            </a:xfrm>
          </p:grpSpPr>
          <p:grpSp>
            <p:nvGrpSpPr>
              <p:cNvPr id="118" name="グループ化 117">
                <a:extLst>
                  <a:ext uri="{FF2B5EF4-FFF2-40B4-BE49-F238E27FC236}">
                    <a16:creationId xmlns:a16="http://schemas.microsoft.com/office/drawing/2014/main" id="{9DFF1A2C-65FD-9244-D7AD-F38594355084}"/>
                  </a:ext>
                </a:extLst>
              </p:cNvPr>
              <p:cNvGrpSpPr/>
              <p:nvPr/>
            </p:nvGrpSpPr>
            <p:grpSpPr>
              <a:xfrm>
                <a:off x="6437877" y="1610795"/>
                <a:ext cx="3376221" cy="5072152"/>
                <a:chOff x="7741932" y="1630734"/>
                <a:chExt cx="3376221" cy="5072152"/>
              </a:xfrm>
            </p:grpSpPr>
            <p:sp>
              <p:nvSpPr>
                <p:cNvPr id="122" name="四角形: 角を丸くする 121">
                  <a:extLst>
                    <a:ext uri="{FF2B5EF4-FFF2-40B4-BE49-F238E27FC236}">
                      <a16:creationId xmlns:a16="http://schemas.microsoft.com/office/drawing/2014/main" id="{A215261E-E42E-92B7-94AA-4582A66EB8A0}"/>
                    </a:ext>
                  </a:extLst>
                </p:cNvPr>
                <p:cNvSpPr/>
                <p:nvPr/>
              </p:nvSpPr>
              <p:spPr>
                <a:xfrm>
                  <a:off x="7741932" y="4630925"/>
                  <a:ext cx="3376221" cy="1995199"/>
                </a:xfrm>
                <a:prstGeom prst="roundRect">
                  <a:avLst>
                    <a:gd name="adj" fmla="val 374"/>
                  </a:avLst>
                </a:prstGeom>
                <a:solidFill>
                  <a:srgbClr val="F5F5F5">
                    <a:lumMod val="90000"/>
                  </a:srgbClr>
                </a:solidFill>
                <a:ln w="38100" cap="flat" cmpd="sng" algn="ctr">
                  <a:solidFill>
                    <a:srgbClr val="C00000"/>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endParaRPr>
                </a:p>
              </p:txBody>
            </p:sp>
            <p:sp>
              <p:nvSpPr>
                <p:cNvPr id="123" name="四角形: 角を丸くする 122">
                  <a:extLst>
                    <a:ext uri="{FF2B5EF4-FFF2-40B4-BE49-F238E27FC236}">
                      <a16:creationId xmlns:a16="http://schemas.microsoft.com/office/drawing/2014/main" id="{FC992BD7-30B0-CBDE-C9CB-8416FF65D385}"/>
                    </a:ext>
                  </a:extLst>
                </p:cNvPr>
                <p:cNvSpPr/>
                <p:nvPr/>
              </p:nvSpPr>
              <p:spPr>
                <a:xfrm>
                  <a:off x="7741932" y="1630734"/>
                  <a:ext cx="3376221" cy="2973393"/>
                </a:xfrm>
                <a:prstGeom prst="roundRect">
                  <a:avLst>
                    <a:gd name="adj" fmla="val 374"/>
                  </a:avLst>
                </a:prstGeom>
                <a:solidFill>
                  <a:srgbClr val="F9DBDB"/>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endParaRPr>
                </a:p>
              </p:txBody>
            </p:sp>
            <p:pic>
              <p:nvPicPr>
                <p:cNvPr id="124" name="図 123">
                  <a:extLst>
                    <a:ext uri="{FF2B5EF4-FFF2-40B4-BE49-F238E27FC236}">
                      <a16:creationId xmlns:a16="http://schemas.microsoft.com/office/drawing/2014/main" id="{10242A2C-3B5A-1D18-5DFC-282F69FAD988}"/>
                    </a:ext>
                  </a:extLst>
                </p:cNvPr>
                <p:cNvPicPr>
                  <a:picLocks noChangeAspect="1"/>
                </p:cNvPicPr>
                <p:nvPr/>
              </p:nvPicPr>
              <p:blipFill>
                <a:blip r:embed="rId4"/>
                <a:stretch>
                  <a:fillRect/>
                </a:stretch>
              </p:blipFill>
              <p:spPr>
                <a:xfrm>
                  <a:off x="7789348" y="1698692"/>
                  <a:ext cx="560424" cy="5004194"/>
                </a:xfrm>
                <a:prstGeom prst="rect">
                  <a:avLst/>
                </a:prstGeom>
              </p:spPr>
            </p:pic>
          </p:grpSp>
          <p:sp>
            <p:nvSpPr>
              <p:cNvPr id="119" name="テキスト ボックス 118">
                <a:extLst>
                  <a:ext uri="{FF2B5EF4-FFF2-40B4-BE49-F238E27FC236}">
                    <a16:creationId xmlns:a16="http://schemas.microsoft.com/office/drawing/2014/main" id="{ADDBA2B1-C65C-E0C6-D181-ED5F7AC140E7}"/>
                  </a:ext>
                </a:extLst>
              </p:cNvPr>
              <p:cNvSpPr txBox="1"/>
              <p:nvPr/>
            </p:nvSpPr>
            <p:spPr>
              <a:xfrm>
                <a:off x="7544798" y="2812088"/>
                <a:ext cx="2286714" cy="861774"/>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800" b="1" i="0" u="none" strike="noStrike" kern="0" cap="none" spc="0" normalizeH="0" baseline="0" noProof="0" dirty="0">
                    <a:ln>
                      <a:noFill/>
                    </a:ln>
                    <a:solidFill>
                      <a:srgbClr val="000000">
                        <a:lumMod val="75000"/>
                        <a:lumOff val="25000"/>
                      </a:srgbClr>
                    </a:solidFill>
                    <a:effectLst/>
                    <a:uLnTx/>
                    <a:uFillTx/>
                    <a:latin typeface="メイリオ" panose="020B0604030504040204" pitchFamily="50" charset="-128"/>
                    <a:ea typeface="メイリオ" panose="020B0604030504040204" pitchFamily="50" charset="-128"/>
                  </a:rPr>
                  <a:t>ディスプレイ広告</a:t>
                </a:r>
                <a:endParaRPr kumimoji="0" lang="en-US" altLang="ja-JP" sz="1800" b="1" i="0" u="none" strike="noStrike" kern="0" cap="none" spc="0" normalizeH="0" baseline="0" noProof="0" dirty="0">
                  <a:ln>
                    <a:noFill/>
                  </a:ln>
                  <a:solidFill>
                    <a:srgbClr val="000000">
                      <a:lumMod val="75000"/>
                      <a:lumOff val="25000"/>
                    </a:srgbClr>
                  </a:solidFill>
                  <a:effectLst/>
                  <a:uLnTx/>
                  <a:uFillTx/>
                  <a:latin typeface="メイリオ" panose="020B0604030504040204" pitchFamily="50" charset="-128"/>
                  <a:ea typeface="メイリオ" panose="020B0604030504040204" pitchFamily="50" charset="-128"/>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800" b="1" i="0" u="none" strike="noStrike" kern="0" cap="none" spc="0" normalizeH="0" baseline="0" noProof="0" dirty="0">
                    <a:ln>
                      <a:noFill/>
                    </a:ln>
                    <a:solidFill>
                      <a:srgbClr val="000000">
                        <a:lumMod val="75000"/>
                        <a:lumOff val="25000"/>
                      </a:srgbClr>
                    </a:solidFill>
                    <a:effectLst/>
                    <a:uLnTx/>
                    <a:uFillTx/>
                    <a:latin typeface="メイリオ" panose="020B0604030504040204" pitchFamily="50" charset="-128"/>
                    <a:ea typeface="メイリオ" panose="020B0604030504040204" pitchFamily="50" charset="-128"/>
                  </a:rPr>
                  <a:t>反応層</a:t>
                </a:r>
                <a:endParaRPr kumimoji="0" lang="en-US" altLang="ja-JP" sz="1800" b="1" i="0" u="none" strike="noStrike" kern="0" cap="none" spc="0" normalizeH="0" baseline="0" noProof="0" dirty="0">
                  <a:ln>
                    <a:noFill/>
                  </a:ln>
                  <a:solidFill>
                    <a:srgbClr val="000000">
                      <a:lumMod val="75000"/>
                      <a:lumOff val="25000"/>
                    </a:srgbClr>
                  </a:solidFill>
                  <a:effectLst/>
                  <a:uLnTx/>
                  <a:uFillTx/>
                  <a:latin typeface="メイリオ" panose="020B0604030504040204" pitchFamily="50" charset="-128"/>
                  <a:ea typeface="メイリオ" panose="020B0604030504040204" pitchFamily="50" charset="-128"/>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1400" b="1" i="0" u="none" strike="noStrike" kern="0" cap="none" spc="0" normalizeH="0" baseline="0" noProof="0" dirty="0">
                    <a:ln>
                      <a:noFill/>
                    </a:ln>
                    <a:solidFill>
                      <a:srgbClr val="000000">
                        <a:lumMod val="75000"/>
                        <a:lumOff val="25000"/>
                      </a:srgbClr>
                    </a:solidFill>
                    <a:effectLst/>
                    <a:uLnTx/>
                    <a:uFillTx/>
                    <a:latin typeface="メイリオ" panose="020B0604030504040204" pitchFamily="50" charset="-128"/>
                    <a:ea typeface="メイリオ" panose="020B0604030504040204" pitchFamily="50" charset="-128"/>
                  </a:rPr>
                  <a:t>※</a:t>
                </a:r>
                <a:r>
                  <a:rPr kumimoji="0" lang="ja-JP" altLang="en-US" sz="1400" b="1" i="0" u="none" strike="noStrike" kern="0" cap="none" spc="0" normalizeH="0" baseline="0" noProof="0" dirty="0">
                    <a:ln>
                      <a:noFill/>
                    </a:ln>
                    <a:solidFill>
                      <a:srgbClr val="000000">
                        <a:lumMod val="75000"/>
                        <a:lumOff val="25000"/>
                      </a:srgbClr>
                    </a:solidFill>
                    <a:effectLst/>
                    <a:uLnTx/>
                    <a:uFillTx/>
                    <a:latin typeface="メイリオ" panose="020B0604030504040204" pitchFamily="50" charset="-128"/>
                    <a:ea typeface="メイリオ" panose="020B0604030504040204" pitchFamily="50" charset="-128"/>
                  </a:rPr>
                  <a:t>クリック あり</a:t>
                </a:r>
                <a:endParaRPr kumimoji="0" lang="en-US" altLang="ja-JP" sz="1400" b="1" i="0" u="none" strike="noStrike" kern="0" cap="none" spc="0" normalizeH="0" baseline="0" noProof="0" dirty="0">
                  <a:ln>
                    <a:noFill/>
                  </a:ln>
                  <a:solidFill>
                    <a:srgbClr val="000000">
                      <a:lumMod val="75000"/>
                      <a:lumOff val="25000"/>
                    </a:srgbClr>
                  </a:solidFill>
                  <a:effectLst/>
                  <a:uLnTx/>
                  <a:uFillTx/>
                  <a:latin typeface="メイリオ" panose="020B0604030504040204" pitchFamily="50" charset="-128"/>
                  <a:ea typeface="メイリオ" panose="020B0604030504040204" pitchFamily="50" charset="-128"/>
                </a:endParaRPr>
              </a:p>
            </p:txBody>
          </p:sp>
          <p:sp>
            <p:nvSpPr>
              <p:cNvPr id="120" name="矢印: 上下 119">
                <a:extLst>
                  <a:ext uri="{FF2B5EF4-FFF2-40B4-BE49-F238E27FC236}">
                    <a16:creationId xmlns:a16="http://schemas.microsoft.com/office/drawing/2014/main" id="{C81A68BA-89B1-F47E-A304-994722D25626}"/>
                  </a:ext>
                </a:extLst>
              </p:cNvPr>
              <p:cNvSpPr/>
              <p:nvPr/>
            </p:nvSpPr>
            <p:spPr>
              <a:xfrm>
                <a:off x="7188939" y="2008651"/>
                <a:ext cx="477435" cy="4143508"/>
              </a:xfrm>
              <a:prstGeom prst="upDownArrow">
                <a:avLst/>
              </a:prstGeom>
              <a:gradFill flip="none" rotWithShape="1">
                <a:gsLst>
                  <a:gs pos="0">
                    <a:srgbClr val="212121">
                      <a:lumMod val="20000"/>
                      <a:lumOff val="80000"/>
                    </a:srgbClr>
                  </a:gs>
                  <a:gs pos="100000">
                    <a:srgbClr val="FF0000"/>
                  </a:gs>
                </a:gsLst>
                <a:lin ang="16200000" scaled="1"/>
                <a:tileRect/>
              </a:gradFill>
              <a:ln w="3175" cap="flat" cmpd="sng" algn="ctr">
                <a:solidFill>
                  <a:srgbClr val="F5F5F5">
                    <a:lumMod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prstClr val="white"/>
                  </a:solidFill>
                  <a:effectLst/>
                  <a:uLnTx/>
                  <a:uFillTx/>
                  <a:latin typeface="メイリオ" panose="020B0604030504040204" pitchFamily="50" charset="-128"/>
                  <a:ea typeface="メイリオ" panose="020B0604030504040204" pitchFamily="50" charset="-128"/>
                  <a:cs typeface="+mn-cs"/>
                </a:endParaRPr>
              </a:p>
            </p:txBody>
          </p:sp>
          <p:sp>
            <p:nvSpPr>
              <p:cNvPr id="121" name="テキスト ボックス 120">
                <a:extLst>
                  <a:ext uri="{FF2B5EF4-FFF2-40B4-BE49-F238E27FC236}">
                    <a16:creationId xmlns:a16="http://schemas.microsoft.com/office/drawing/2014/main" id="{C19B9F61-D851-93AD-B851-2735E50FCD48}"/>
                  </a:ext>
                </a:extLst>
              </p:cNvPr>
              <p:cNvSpPr txBox="1"/>
              <p:nvPr/>
            </p:nvSpPr>
            <p:spPr>
              <a:xfrm>
                <a:off x="7652173" y="4976825"/>
                <a:ext cx="2043670" cy="861774"/>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800" b="1" i="0" u="none" strike="noStrike" kern="0" cap="none" spc="0" normalizeH="0" baseline="0" noProof="0" dirty="0">
                    <a:ln>
                      <a:noFill/>
                    </a:ln>
                    <a:solidFill>
                      <a:srgbClr val="C00000"/>
                    </a:solidFill>
                    <a:effectLst/>
                    <a:uLnTx/>
                    <a:uFillTx/>
                    <a:latin typeface="メイリオ" panose="020B0604030504040204" pitchFamily="50" charset="-128"/>
                    <a:ea typeface="メイリオ" panose="020B0604030504040204" pitchFamily="50" charset="-128"/>
                  </a:rPr>
                  <a:t>ディスプレイ広告無反応層</a:t>
                </a:r>
                <a:endParaRPr kumimoji="0" lang="en-US" altLang="ja-JP" sz="1800" b="1" i="0" u="none" strike="noStrike" kern="0" cap="none" spc="0" normalizeH="0" baseline="0" noProof="0" dirty="0">
                  <a:ln>
                    <a:noFill/>
                  </a:ln>
                  <a:solidFill>
                    <a:srgbClr val="C00000"/>
                  </a:solidFill>
                  <a:effectLst/>
                  <a:uLnTx/>
                  <a:uFillTx/>
                  <a:latin typeface="メイリオ" panose="020B0604030504040204" pitchFamily="50" charset="-128"/>
                  <a:ea typeface="メイリオ" panose="020B0604030504040204" pitchFamily="50" charset="-128"/>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1400" b="1" i="0" u="none" strike="noStrike" kern="0" cap="none" spc="0" normalizeH="0" baseline="0" noProof="0" dirty="0">
                    <a:ln>
                      <a:noFill/>
                    </a:ln>
                    <a:solidFill>
                      <a:srgbClr val="C00000"/>
                    </a:solidFill>
                    <a:effectLst/>
                    <a:uLnTx/>
                    <a:uFillTx/>
                    <a:latin typeface="メイリオ" panose="020B0604030504040204" pitchFamily="50" charset="-128"/>
                    <a:ea typeface="メイリオ" panose="020B0604030504040204" pitchFamily="50" charset="-128"/>
                  </a:rPr>
                  <a:t>※</a:t>
                </a:r>
                <a:r>
                  <a:rPr kumimoji="0" lang="ja-JP" altLang="en-US" sz="1400" b="1" i="0" u="none" strike="noStrike" kern="0" cap="none" spc="0" normalizeH="0" baseline="0" noProof="0" dirty="0">
                    <a:ln>
                      <a:noFill/>
                    </a:ln>
                    <a:solidFill>
                      <a:srgbClr val="C00000"/>
                    </a:solidFill>
                    <a:effectLst/>
                    <a:uLnTx/>
                    <a:uFillTx/>
                    <a:latin typeface="メイリオ" panose="020B0604030504040204" pitchFamily="50" charset="-128"/>
                    <a:ea typeface="メイリオ" panose="020B0604030504040204" pitchFamily="50" charset="-128"/>
                  </a:rPr>
                  <a:t>クリック なし</a:t>
                </a:r>
                <a:endParaRPr kumimoji="0" lang="en-US" altLang="ja-JP" sz="1400" b="1" i="0" u="none" strike="noStrike" kern="0" cap="none" spc="0" normalizeH="0" baseline="0" noProof="0" dirty="0">
                  <a:ln>
                    <a:noFill/>
                  </a:ln>
                  <a:solidFill>
                    <a:srgbClr val="C00000"/>
                  </a:solidFill>
                  <a:effectLst/>
                  <a:uLnTx/>
                  <a:uFillTx/>
                  <a:latin typeface="メイリオ" panose="020B0604030504040204" pitchFamily="50" charset="-128"/>
                  <a:ea typeface="メイリオ" panose="020B0604030504040204" pitchFamily="50" charset="-128"/>
                </a:endParaRPr>
              </a:p>
            </p:txBody>
          </p:sp>
        </p:grpSp>
        <p:sp>
          <p:nvSpPr>
            <p:cNvPr id="116" name="テキスト ボックス 115">
              <a:extLst>
                <a:ext uri="{FF2B5EF4-FFF2-40B4-BE49-F238E27FC236}">
                  <a16:creationId xmlns:a16="http://schemas.microsoft.com/office/drawing/2014/main" id="{F17E4D75-381C-BDBF-AD87-28F05FDBCB9E}"/>
                </a:ext>
              </a:extLst>
            </p:cNvPr>
            <p:cNvSpPr txBox="1"/>
            <p:nvPr/>
          </p:nvSpPr>
          <p:spPr>
            <a:xfrm>
              <a:off x="6843512" y="1685009"/>
              <a:ext cx="926867" cy="461665"/>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00" b="1" i="0" u="none" strike="noStrike" kern="0" cap="none" spc="0" normalizeH="0" baseline="0" noProof="0" dirty="0">
                  <a:ln>
                    <a:noFill/>
                  </a:ln>
                  <a:solidFill>
                    <a:srgbClr val="C00000"/>
                  </a:solidFill>
                  <a:effectLst/>
                  <a:uLnTx/>
                  <a:uFillTx/>
                  <a:latin typeface="Calibri" panose="020F0502020204030204"/>
                  <a:ea typeface="メイリオ" panose="020B0604030504040204" pitchFamily="50" charset="-128"/>
                </a:rPr>
                <a:t>反応</a:t>
              </a:r>
              <a:endParaRPr kumimoji="0" lang="en-US" altLang="ja-JP" sz="1200" b="1" i="0" u="none" strike="noStrike" kern="0" cap="none" spc="0" normalizeH="0" baseline="0" noProof="0" dirty="0">
                <a:ln>
                  <a:noFill/>
                </a:ln>
                <a:solidFill>
                  <a:srgbClr val="C00000"/>
                </a:solidFill>
                <a:effectLst/>
                <a:uLnTx/>
                <a:uFillTx/>
                <a:latin typeface="Calibri" panose="020F0502020204030204"/>
                <a:ea typeface="メイリオ" panose="020B0604030504040204" pitchFamily="50" charset="-128"/>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00" b="1" i="0" u="none" strike="noStrike" kern="0" cap="none" spc="0" normalizeH="0" baseline="0" noProof="0" dirty="0">
                  <a:ln>
                    <a:noFill/>
                  </a:ln>
                  <a:solidFill>
                    <a:srgbClr val="C00000"/>
                  </a:solidFill>
                  <a:effectLst/>
                  <a:uLnTx/>
                  <a:uFillTx/>
                  <a:latin typeface="Calibri" panose="020F0502020204030204"/>
                  <a:ea typeface="メイリオ" panose="020B0604030504040204" pitchFamily="50" charset="-128"/>
                </a:rPr>
                <a:t>しやすい</a:t>
              </a:r>
            </a:p>
          </p:txBody>
        </p:sp>
        <p:sp>
          <p:nvSpPr>
            <p:cNvPr id="117" name="テキスト ボックス 116">
              <a:extLst>
                <a:ext uri="{FF2B5EF4-FFF2-40B4-BE49-F238E27FC236}">
                  <a16:creationId xmlns:a16="http://schemas.microsoft.com/office/drawing/2014/main" id="{417C1104-FC16-AF25-5262-D768136CE198}"/>
                </a:ext>
              </a:extLst>
            </p:cNvPr>
            <p:cNvSpPr txBox="1"/>
            <p:nvPr/>
          </p:nvSpPr>
          <p:spPr>
            <a:xfrm>
              <a:off x="6813856" y="6128841"/>
              <a:ext cx="926867" cy="461665"/>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00" b="1" i="0" u="none" strike="noStrike" kern="0" cap="none" spc="0" normalizeH="0" baseline="0" noProof="0" dirty="0">
                  <a:ln>
                    <a:noFill/>
                  </a:ln>
                  <a:solidFill>
                    <a:srgbClr val="000000">
                      <a:lumMod val="65000"/>
                      <a:lumOff val="35000"/>
                    </a:srgbClr>
                  </a:solidFill>
                  <a:effectLst/>
                  <a:uLnTx/>
                  <a:uFillTx/>
                  <a:latin typeface="Calibri" panose="020F0502020204030204"/>
                  <a:ea typeface="メイリオ" panose="020B0604030504040204" pitchFamily="50" charset="-128"/>
                </a:rPr>
                <a:t>反応</a:t>
              </a:r>
              <a:endParaRPr kumimoji="0" lang="en-US" altLang="ja-JP" sz="1200" b="1" i="0" u="none" strike="noStrike" kern="0" cap="none" spc="0" normalizeH="0" baseline="0" noProof="0" dirty="0">
                <a:ln>
                  <a:noFill/>
                </a:ln>
                <a:solidFill>
                  <a:srgbClr val="000000">
                    <a:lumMod val="65000"/>
                    <a:lumOff val="35000"/>
                  </a:srgbClr>
                </a:solidFill>
                <a:effectLst/>
                <a:uLnTx/>
                <a:uFillTx/>
                <a:latin typeface="Calibri" panose="020F0502020204030204"/>
                <a:ea typeface="メイリオ" panose="020B0604030504040204" pitchFamily="50" charset="-128"/>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00" b="1" i="0" u="none" strike="noStrike" kern="0" cap="none" spc="0" normalizeH="0" baseline="0" noProof="0" dirty="0">
                  <a:ln>
                    <a:noFill/>
                  </a:ln>
                  <a:solidFill>
                    <a:srgbClr val="000000">
                      <a:lumMod val="65000"/>
                      <a:lumOff val="35000"/>
                    </a:srgbClr>
                  </a:solidFill>
                  <a:effectLst/>
                  <a:uLnTx/>
                  <a:uFillTx/>
                  <a:latin typeface="Calibri" panose="020F0502020204030204"/>
                  <a:ea typeface="メイリオ" panose="020B0604030504040204" pitchFamily="50" charset="-128"/>
                </a:rPr>
                <a:t>しづらい</a:t>
              </a:r>
            </a:p>
          </p:txBody>
        </p:sp>
      </p:grpSp>
    </p:spTree>
    <p:extLst>
      <p:ext uri="{BB962C8B-B14F-4D97-AF65-F5344CB8AC3E}">
        <p14:creationId xmlns:p14="http://schemas.microsoft.com/office/powerpoint/2010/main" val="350854807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D7D1C6F3-4DB0-3A2E-04BF-97F6A1BF3EDB}"/>
              </a:ext>
            </a:extLst>
          </p:cNvPr>
          <p:cNvSpPr>
            <a:spLocks noGrp="1"/>
          </p:cNvSpPr>
          <p:nvPr>
            <p:ph type="ctrTitle"/>
          </p:nvPr>
        </p:nvSpPr>
        <p:spPr/>
        <p:txBody>
          <a:bodyPr/>
          <a:lstStyle/>
          <a:p>
            <a:r>
              <a:rPr lang="ja-JP" altLang="en-US" dirty="0"/>
              <a:t>飲料：広告反応の増加</a:t>
            </a:r>
            <a:br>
              <a:rPr lang="ja-JP" altLang="en-US" dirty="0"/>
            </a:br>
            <a:endParaRPr kumimoji="1" lang="ja-JP" altLang="en-US" dirty="0"/>
          </a:p>
        </p:txBody>
      </p:sp>
      <p:sp>
        <p:nvSpPr>
          <p:cNvPr id="3" name="テキスト プレースホルダー 2">
            <a:extLst>
              <a:ext uri="{FF2B5EF4-FFF2-40B4-BE49-F238E27FC236}">
                <a16:creationId xmlns:a16="http://schemas.microsoft.com/office/drawing/2014/main" id="{3ABA421C-6367-23EC-B435-48A50B0F7B0B}"/>
              </a:ext>
            </a:extLst>
          </p:cNvPr>
          <p:cNvSpPr>
            <a:spLocks noGrp="1"/>
          </p:cNvSpPr>
          <p:nvPr>
            <p:ph type="body" sz="quarter" idx="10"/>
          </p:nvPr>
        </p:nvSpPr>
        <p:spPr/>
        <p:txBody>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1" lang="ja-JP" altLang="en-US" sz="18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トピックス</a:t>
            </a:r>
            <a:r>
              <a:rPr kumimoji="1" lang="en-US" altLang="ja-JP" sz="18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PR</a:t>
            </a:r>
            <a:r>
              <a:rPr kumimoji="1" lang="ja-JP" altLang="en-US" sz="18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の特性上コンテンツ感覚での接触となることで、</a:t>
            </a:r>
            <a:r>
              <a:rPr kumimoji="1" lang="ja-JP" altLang="en-US" sz="1800" b="1" i="0" u="none" strike="noStrike" kern="1200" cap="none" spc="0" normalizeH="0" baseline="0" noProof="0" dirty="0">
                <a:ln>
                  <a:noFill/>
                </a:ln>
                <a:solidFill>
                  <a:srgbClr val="C00000"/>
                </a:solidFill>
                <a:effectLst/>
                <a:uLnTx/>
                <a:uFillTx/>
                <a:latin typeface="Meiryo" panose="020B0604030504040204" pitchFamily="34" charset="-128"/>
                <a:ea typeface="Meiryo" panose="020B0604030504040204" pitchFamily="34" charset="-128"/>
                <a:cs typeface="+mn-cs"/>
              </a:rPr>
              <a:t>ディスプレイ広告に反応しない層が反応。</a:t>
            </a:r>
          </a:p>
          <a:p>
            <a:pPr marL="0" marR="0" lvl="0" indent="0" algn="ctr" defTabSz="914400" rtl="0" eaLnBrk="1" fontAlgn="auto" latinLnBrk="0" hangingPunct="1">
              <a:lnSpc>
                <a:spcPct val="150000"/>
              </a:lnSpc>
              <a:spcBef>
                <a:spcPts val="0"/>
              </a:spcBef>
              <a:spcAft>
                <a:spcPts val="0"/>
              </a:spcAft>
              <a:buClrTx/>
              <a:buSzTx/>
              <a:buFontTx/>
              <a:buNone/>
              <a:tabLst/>
              <a:defRPr/>
            </a:pPr>
            <a:r>
              <a:rPr kumimoji="1" lang="ja-JP" altLang="en-US" sz="1800" b="1" i="0" u="none" strike="noStrike" kern="1200" cap="none" spc="0" normalizeH="0" baseline="0" noProof="0" dirty="0">
                <a:ln>
                  <a:noFill/>
                </a:ln>
                <a:solidFill>
                  <a:srgbClr val="C00000"/>
                </a:solidFill>
                <a:effectLst/>
                <a:uLnTx/>
                <a:uFillTx/>
                <a:latin typeface="Meiryo" panose="020B0604030504040204" pitchFamily="34" charset="-128"/>
                <a:ea typeface="Meiryo" panose="020B0604030504040204" pitchFamily="34" charset="-128"/>
                <a:cs typeface="+mn-cs"/>
              </a:rPr>
              <a:t>通常のディスプレイ広告とは異なるユーザー接触を得られる傾向</a:t>
            </a:r>
            <a:r>
              <a:rPr kumimoji="1" lang="ja-JP" altLang="en-US" sz="18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がある。</a:t>
            </a:r>
          </a:p>
          <a:p>
            <a:endParaRPr kumimoji="1" lang="ja-JP" altLang="en-US" dirty="0"/>
          </a:p>
        </p:txBody>
      </p:sp>
      <p:sp>
        <p:nvSpPr>
          <p:cNvPr id="4" name="四角形: 角を丸くする 3">
            <a:extLst>
              <a:ext uri="{FF2B5EF4-FFF2-40B4-BE49-F238E27FC236}">
                <a16:creationId xmlns:a16="http://schemas.microsoft.com/office/drawing/2014/main" id="{C8BFF058-30E1-C11C-2982-F1E613CE217D}"/>
              </a:ext>
            </a:extLst>
          </p:cNvPr>
          <p:cNvSpPr/>
          <p:nvPr/>
        </p:nvSpPr>
        <p:spPr>
          <a:xfrm>
            <a:off x="4509685" y="567859"/>
            <a:ext cx="2930525" cy="390864"/>
          </a:xfrm>
          <a:prstGeom prst="roundRect">
            <a:avLst>
              <a:gd name="adj" fmla="val 50000"/>
            </a:avLst>
          </a:prstGeom>
          <a:solidFill>
            <a:srgbClr val="C9002C">
              <a:lumMod val="75000"/>
            </a:srgb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srgbClr val="F5F5F5"/>
                </a:solidFill>
                <a:effectLst/>
                <a:uLnTx/>
                <a:uFillTx/>
                <a:latin typeface="Calibri" panose="020F0502020204030204"/>
                <a:ea typeface="メイリオ" panose="020B0604030504040204" pitchFamily="50" charset="-128"/>
                <a:cs typeface="+mn-cs"/>
              </a:rPr>
              <a:t>ネイティブ性の高さによる効果</a:t>
            </a:r>
          </a:p>
        </p:txBody>
      </p:sp>
      <p:pic>
        <p:nvPicPr>
          <p:cNvPr id="18" name="図 17">
            <a:extLst>
              <a:ext uri="{FF2B5EF4-FFF2-40B4-BE49-F238E27FC236}">
                <a16:creationId xmlns:a16="http://schemas.microsoft.com/office/drawing/2014/main" id="{E2D94CCC-CA8A-B845-7180-E91E324B0E33}"/>
              </a:ext>
            </a:extLst>
          </p:cNvPr>
          <p:cNvPicPr>
            <a:picLocks noChangeAspect="1"/>
          </p:cNvPicPr>
          <p:nvPr/>
        </p:nvPicPr>
        <p:blipFill>
          <a:blip r:embed="rId2"/>
          <a:stretch>
            <a:fillRect/>
          </a:stretch>
        </p:blipFill>
        <p:spPr>
          <a:xfrm>
            <a:off x="2564255" y="2058832"/>
            <a:ext cx="7167833" cy="4055016"/>
          </a:xfrm>
          <a:prstGeom prst="rect">
            <a:avLst/>
          </a:prstGeom>
          <a:solidFill>
            <a:schemeClr val="bg1"/>
          </a:solidFill>
        </p:spPr>
      </p:pic>
      <p:grpSp>
        <p:nvGrpSpPr>
          <p:cNvPr id="19" name="グループ化 18">
            <a:extLst>
              <a:ext uri="{FF2B5EF4-FFF2-40B4-BE49-F238E27FC236}">
                <a16:creationId xmlns:a16="http://schemas.microsoft.com/office/drawing/2014/main" id="{7D341D3F-160B-8180-A102-5D9967A737B5}"/>
              </a:ext>
            </a:extLst>
          </p:cNvPr>
          <p:cNvGrpSpPr/>
          <p:nvPr/>
        </p:nvGrpSpPr>
        <p:grpSpPr>
          <a:xfrm>
            <a:off x="9866630" y="3173324"/>
            <a:ext cx="2231923" cy="1378097"/>
            <a:chOff x="9852779" y="4095337"/>
            <a:chExt cx="2231923" cy="1378097"/>
          </a:xfrm>
        </p:grpSpPr>
        <p:sp>
          <p:nvSpPr>
            <p:cNvPr id="20" name="テキスト ボックス 19">
              <a:extLst>
                <a:ext uri="{FF2B5EF4-FFF2-40B4-BE49-F238E27FC236}">
                  <a16:creationId xmlns:a16="http://schemas.microsoft.com/office/drawing/2014/main" id="{F5CDF252-5A62-47A0-6894-34FCC67E501C}"/>
                </a:ext>
              </a:extLst>
            </p:cNvPr>
            <p:cNvSpPr txBox="1"/>
            <p:nvPr/>
          </p:nvSpPr>
          <p:spPr>
            <a:xfrm>
              <a:off x="9852779" y="4245776"/>
              <a:ext cx="2231923" cy="1077218"/>
            </a:xfrm>
            <a:prstGeom prst="rect">
              <a:avLst/>
            </a:prstGeom>
            <a:noFill/>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b="1" i="0" u="none" strike="noStrike" kern="0" cap="none" spc="0" normalizeH="0" baseline="0" noProof="0" dirty="0">
                  <a:ln>
                    <a:noFill/>
                  </a:ln>
                  <a:solidFill>
                    <a:srgbClr val="C00000"/>
                  </a:solidFill>
                  <a:effectLst/>
                  <a:uLnTx/>
                  <a:uFillTx/>
                  <a:latin typeface="メイリオ" panose="020B0604030504040204" pitchFamily="50" charset="-128"/>
                  <a:ea typeface="メイリオ" panose="020B0604030504040204" pitchFamily="50" charset="-128"/>
                </a:rPr>
                <a:t>トピックス</a:t>
              </a:r>
              <a:r>
                <a:rPr kumimoji="0" lang="en-US" altLang="ja-JP" sz="1600" b="1" i="0" u="none" strike="noStrike" kern="0" cap="none" spc="0" normalizeH="0" baseline="0" noProof="0" dirty="0">
                  <a:ln>
                    <a:noFill/>
                  </a:ln>
                  <a:solidFill>
                    <a:srgbClr val="C00000"/>
                  </a:solidFill>
                  <a:effectLst/>
                  <a:uLnTx/>
                  <a:uFillTx/>
                  <a:latin typeface="メイリオ" panose="020B0604030504040204" pitchFamily="50" charset="-128"/>
                  <a:ea typeface="メイリオ" panose="020B0604030504040204" pitchFamily="50" charset="-128"/>
                </a:rPr>
                <a:t>PR</a:t>
              </a:r>
              <a:r>
                <a:rPr kumimoji="0" lang="ja-JP" altLang="en-US" sz="1600" b="1" i="0" u="none" strike="noStrike" kern="0" cap="none" spc="0" normalizeH="0" baseline="0" noProof="0" dirty="0">
                  <a:ln>
                    <a:noFill/>
                  </a:ln>
                  <a:solidFill>
                    <a:srgbClr val="C00000"/>
                  </a:solidFill>
                  <a:effectLst/>
                  <a:uLnTx/>
                  <a:uFillTx/>
                  <a:latin typeface="メイリオ" panose="020B0604030504040204" pitchFamily="50" charset="-128"/>
                  <a:ea typeface="メイリオ" panose="020B0604030504040204" pitchFamily="50" charset="-128"/>
                </a:rPr>
                <a:t>に</a:t>
              </a:r>
              <a:endParaRPr kumimoji="0" lang="en-US" altLang="ja-JP" sz="1600" b="1" i="0" u="none" strike="noStrike" kern="0" cap="none" spc="0" normalizeH="0" baseline="0" noProof="0" dirty="0">
                <a:ln>
                  <a:noFill/>
                </a:ln>
                <a:solidFill>
                  <a:srgbClr val="C00000"/>
                </a:solidFill>
                <a:effectLst/>
                <a:uLnTx/>
                <a:uFillTx/>
                <a:latin typeface="メイリオ" panose="020B0604030504040204" pitchFamily="50" charset="-128"/>
                <a:ea typeface="メイリオ" panose="020B0604030504040204" pitchFamily="50" charset="-128"/>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b="1" i="0" u="none" strike="noStrike" kern="0" cap="none" spc="0" normalizeH="0" baseline="0" noProof="0" dirty="0">
                  <a:ln>
                    <a:noFill/>
                  </a:ln>
                  <a:solidFill>
                    <a:srgbClr val="C00000"/>
                  </a:solidFill>
                  <a:effectLst/>
                  <a:uLnTx/>
                  <a:uFillTx/>
                  <a:latin typeface="メイリオ" panose="020B0604030504040204" pitchFamily="50" charset="-128"/>
                  <a:ea typeface="メイリオ" panose="020B0604030504040204" pitchFamily="50" charset="-128"/>
                </a:rPr>
                <a:t>反応したうち</a:t>
              </a:r>
              <a:r>
                <a:rPr kumimoji="0" lang="en-US" altLang="ja-JP" sz="1600" b="1" i="0" u="none" strike="noStrike" kern="0" cap="none" spc="0" normalizeH="0" baseline="0" noProof="0" dirty="0">
                  <a:ln>
                    <a:noFill/>
                  </a:ln>
                  <a:solidFill>
                    <a:srgbClr val="C00000"/>
                  </a:solidFill>
                  <a:effectLst/>
                  <a:uLnTx/>
                  <a:uFillTx/>
                  <a:latin typeface="メイリオ" panose="020B0604030504040204" pitchFamily="50" charset="-128"/>
                  <a:ea typeface="メイリオ" panose="020B0604030504040204" pitchFamily="50" charset="-128"/>
                </a:rPr>
                <a:t>34</a:t>
              </a:r>
              <a:r>
                <a:rPr kumimoji="0" lang="ja-JP" altLang="en-US" sz="1600" b="1" i="0" u="none" strike="noStrike" kern="0" cap="none" spc="0" normalizeH="0" baseline="0" noProof="0" dirty="0">
                  <a:ln>
                    <a:noFill/>
                  </a:ln>
                  <a:solidFill>
                    <a:srgbClr val="C00000"/>
                  </a:solidFill>
                  <a:effectLst/>
                  <a:uLnTx/>
                  <a:uFillTx/>
                  <a:latin typeface="メイリオ" panose="020B0604030504040204" pitchFamily="50" charset="-128"/>
                  <a:ea typeface="メイリオ" panose="020B0604030504040204" pitchFamily="50" charset="-128"/>
                </a:rPr>
                <a:t>％が</a:t>
              </a:r>
              <a:endParaRPr kumimoji="0" lang="en-US" altLang="ja-JP" sz="1600" b="1" i="0" u="none" strike="noStrike" kern="0" cap="none" spc="0" normalizeH="0" baseline="0" noProof="0" dirty="0">
                <a:ln>
                  <a:noFill/>
                </a:ln>
                <a:solidFill>
                  <a:srgbClr val="C00000"/>
                </a:solidFill>
                <a:effectLst/>
                <a:uLnTx/>
                <a:uFillTx/>
                <a:latin typeface="メイリオ" panose="020B0604030504040204" pitchFamily="50" charset="-128"/>
                <a:ea typeface="メイリオ" panose="020B0604030504040204" pitchFamily="50" charset="-128"/>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b="1" i="0" u="none" strike="noStrike" kern="0" cap="none" spc="0" normalizeH="0" baseline="0" noProof="0" dirty="0">
                  <a:ln>
                    <a:noFill/>
                  </a:ln>
                  <a:solidFill>
                    <a:srgbClr val="C00000"/>
                  </a:solidFill>
                  <a:effectLst/>
                  <a:uLnTx/>
                  <a:uFillTx/>
                  <a:latin typeface="メイリオ" panose="020B0604030504040204" pitchFamily="50" charset="-128"/>
                  <a:ea typeface="メイリオ" panose="020B0604030504040204" pitchFamily="50" charset="-128"/>
                </a:rPr>
                <a:t>ディスプレイ広告</a:t>
              </a:r>
              <a:endParaRPr kumimoji="0" lang="en-US" altLang="ja-JP" sz="1600" b="1" i="0" u="none" strike="noStrike" kern="0" cap="none" spc="0" normalizeH="0" baseline="0" noProof="0" dirty="0">
                <a:ln>
                  <a:noFill/>
                </a:ln>
                <a:solidFill>
                  <a:srgbClr val="C00000"/>
                </a:solidFill>
                <a:effectLst/>
                <a:uLnTx/>
                <a:uFillTx/>
                <a:latin typeface="メイリオ" panose="020B0604030504040204" pitchFamily="50" charset="-128"/>
                <a:ea typeface="メイリオ" panose="020B0604030504040204" pitchFamily="50" charset="-128"/>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b="1" i="0" u="none" strike="noStrike" kern="0" cap="none" spc="0" normalizeH="0" baseline="0" noProof="0" dirty="0">
                  <a:ln>
                    <a:noFill/>
                  </a:ln>
                  <a:solidFill>
                    <a:srgbClr val="C00000"/>
                  </a:solidFill>
                  <a:effectLst/>
                  <a:uLnTx/>
                  <a:uFillTx/>
                  <a:latin typeface="メイリオ" panose="020B0604030504040204" pitchFamily="50" charset="-128"/>
                  <a:ea typeface="メイリオ" panose="020B0604030504040204" pitchFamily="50" charset="-128"/>
                </a:rPr>
                <a:t>無反応層</a:t>
              </a:r>
              <a:endParaRPr kumimoji="0" lang="en-US" altLang="ja-JP" sz="1600" b="1" i="0" u="none" strike="noStrike" kern="0" cap="none" spc="0" normalizeH="0" baseline="0" noProof="0" dirty="0">
                <a:ln>
                  <a:noFill/>
                </a:ln>
                <a:solidFill>
                  <a:srgbClr val="C00000"/>
                </a:solidFill>
                <a:effectLst/>
                <a:uLnTx/>
                <a:uFillTx/>
                <a:latin typeface="メイリオ" panose="020B0604030504040204" pitchFamily="50" charset="-128"/>
                <a:ea typeface="メイリオ" panose="020B0604030504040204" pitchFamily="50" charset="-128"/>
              </a:endParaRPr>
            </a:p>
          </p:txBody>
        </p:sp>
        <p:sp>
          <p:nvSpPr>
            <p:cNvPr id="21" name="吹き出し: 角を丸めた四角形 20">
              <a:extLst>
                <a:ext uri="{FF2B5EF4-FFF2-40B4-BE49-F238E27FC236}">
                  <a16:creationId xmlns:a16="http://schemas.microsoft.com/office/drawing/2014/main" id="{44D74F41-2966-C5B7-64DF-F46B24A49A74}"/>
                </a:ext>
              </a:extLst>
            </p:cNvPr>
            <p:cNvSpPr/>
            <p:nvPr/>
          </p:nvSpPr>
          <p:spPr>
            <a:xfrm>
              <a:off x="9852779" y="4095337"/>
              <a:ext cx="2222156" cy="1378097"/>
            </a:xfrm>
            <a:prstGeom prst="wedgeRoundRectCallout">
              <a:avLst>
                <a:gd name="adj1" fmla="val -51220"/>
                <a:gd name="adj2" fmla="val 77879"/>
                <a:gd name="adj3" fmla="val 16667"/>
              </a:avLst>
            </a:prstGeom>
            <a:noFill/>
            <a:ln w="9525" cap="flat" cmpd="sng" algn="ctr">
              <a:solidFill>
                <a:srgbClr val="545454"/>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endParaRPr>
            </a:p>
          </p:txBody>
        </p:sp>
      </p:grpSp>
      <p:grpSp>
        <p:nvGrpSpPr>
          <p:cNvPr id="22" name="グループ化 21">
            <a:extLst>
              <a:ext uri="{FF2B5EF4-FFF2-40B4-BE49-F238E27FC236}">
                <a16:creationId xmlns:a16="http://schemas.microsoft.com/office/drawing/2014/main" id="{A3530A70-87F0-4055-03DD-1A5BD983E8E1}"/>
              </a:ext>
            </a:extLst>
          </p:cNvPr>
          <p:cNvGrpSpPr/>
          <p:nvPr/>
        </p:nvGrpSpPr>
        <p:grpSpPr>
          <a:xfrm>
            <a:off x="1787750" y="2405282"/>
            <a:ext cx="892735" cy="3868518"/>
            <a:chOff x="5349898" y="1632484"/>
            <a:chExt cx="1058559" cy="5006204"/>
          </a:xfrm>
        </p:grpSpPr>
        <p:sp>
          <p:nvSpPr>
            <p:cNvPr id="23" name="矢印: 上下 22">
              <a:extLst>
                <a:ext uri="{FF2B5EF4-FFF2-40B4-BE49-F238E27FC236}">
                  <a16:creationId xmlns:a16="http://schemas.microsoft.com/office/drawing/2014/main" id="{B2FD52C0-EF31-D7E1-11F6-E985D4CE1ADD}"/>
                </a:ext>
              </a:extLst>
            </p:cNvPr>
            <p:cNvSpPr/>
            <p:nvPr/>
          </p:nvSpPr>
          <p:spPr>
            <a:xfrm>
              <a:off x="5676652" y="2047319"/>
              <a:ext cx="477434" cy="4143508"/>
            </a:xfrm>
            <a:prstGeom prst="upDownArrow">
              <a:avLst/>
            </a:prstGeom>
            <a:gradFill flip="none" rotWithShape="1">
              <a:gsLst>
                <a:gs pos="0">
                  <a:srgbClr val="212121">
                    <a:lumMod val="20000"/>
                    <a:lumOff val="80000"/>
                  </a:srgbClr>
                </a:gs>
                <a:gs pos="100000">
                  <a:srgbClr val="FF0000"/>
                </a:gs>
              </a:gsLst>
              <a:lin ang="16200000" scaled="1"/>
              <a:tileRect/>
            </a:gradFill>
            <a:ln w="3175" cap="flat" cmpd="sng" algn="ctr">
              <a:solidFill>
                <a:srgbClr val="F5F5F5">
                  <a:lumMod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prstClr val="white"/>
                </a:solidFill>
                <a:effectLst/>
                <a:uLnTx/>
                <a:uFillTx/>
                <a:latin typeface="メイリオ" panose="020B0604030504040204" pitchFamily="50" charset="-128"/>
                <a:ea typeface="メイリオ" panose="020B0604030504040204" pitchFamily="50" charset="-128"/>
                <a:cs typeface="+mn-cs"/>
              </a:endParaRPr>
            </a:p>
          </p:txBody>
        </p:sp>
        <p:sp>
          <p:nvSpPr>
            <p:cNvPr id="24" name="テキスト ボックス 23">
              <a:extLst>
                <a:ext uri="{FF2B5EF4-FFF2-40B4-BE49-F238E27FC236}">
                  <a16:creationId xmlns:a16="http://schemas.microsoft.com/office/drawing/2014/main" id="{0CA392D4-29EA-088B-954E-30D49BE20D56}"/>
                </a:ext>
              </a:extLst>
            </p:cNvPr>
            <p:cNvSpPr txBox="1"/>
            <p:nvPr/>
          </p:nvSpPr>
          <p:spPr>
            <a:xfrm>
              <a:off x="5443417" y="1632484"/>
              <a:ext cx="965040" cy="509848"/>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050" b="1" i="0" u="none" strike="noStrike" kern="0" cap="none" spc="0" normalizeH="0" baseline="0" noProof="0" dirty="0">
                  <a:ln>
                    <a:noFill/>
                  </a:ln>
                  <a:solidFill>
                    <a:srgbClr val="C00000"/>
                  </a:solidFill>
                  <a:effectLst/>
                  <a:uLnTx/>
                  <a:uFillTx/>
                  <a:latin typeface="Calibri" panose="020F0502020204030204"/>
                  <a:ea typeface="メイリオ" panose="020B0604030504040204" pitchFamily="50" charset="-128"/>
                </a:rPr>
                <a:t>反応</a:t>
              </a:r>
              <a:endParaRPr kumimoji="0" lang="en-US" altLang="ja-JP" sz="1050" b="1" i="0" u="none" strike="noStrike" kern="0" cap="none" spc="0" normalizeH="0" baseline="0" noProof="0" dirty="0">
                <a:ln>
                  <a:noFill/>
                </a:ln>
                <a:solidFill>
                  <a:srgbClr val="C00000"/>
                </a:solidFill>
                <a:effectLst/>
                <a:uLnTx/>
                <a:uFillTx/>
                <a:latin typeface="Calibri" panose="020F0502020204030204"/>
                <a:ea typeface="メイリオ" panose="020B0604030504040204" pitchFamily="50" charset="-128"/>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050" b="1" i="0" u="none" strike="noStrike" kern="0" cap="none" spc="0" normalizeH="0" baseline="0" noProof="0" dirty="0">
                  <a:ln>
                    <a:noFill/>
                  </a:ln>
                  <a:solidFill>
                    <a:srgbClr val="C00000"/>
                  </a:solidFill>
                  <a:effectLst/>
                  <a:uLnTx/>
                  <a:uFillTx/>
                  <a:latin typeface="Calibri" panose="020F0502020204030204"/>
                  <a:ea typeface="メイリオ" panose="020B0604030504040204" pitchFamily="50" charset="-128"/>
                </a:rPr>
                <a:t>しやすい</a:t>
              </a:r>
            </a:p>
          </p:txBody>
        </p:sp>
        <p:sp>
          <p:nvSpPr>
            <p:cNvPr id="25" name="テキスト ボックス 24">
              <a:extLst>
                <a:ext uri="{FF2B5EF4-FFF2-40B4-BE49-F238E27FC236}">
                  <a16:creationId xmlns:a16="http://schemas.microsoft.com/office/drawing/2014/main" id="{DD46FD0A-0E62-B7C7-1807-3D0F3F4AE627}"/>
                </a:ext>
              </a:extLst>
            </p:cNvPr>
            <p:cNvSpPr txBox="1"/>
            <p:nvPr/>
          </p:nvSpPr>
          <p:spPr>
            <a:xfrm>
              <a:off x="5349898" y="6128840"/>
              <a:ext cx="1028904" cy="509848"/>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050" b="1" i="0" u="none" strike="noStrike" kern="0" cap="none" spc="0" normalizeH="0" baseline="0" noProof="0" dirty="0">
                  <a:ln>
                    <a:noFill/>
                  </a:ln>
                  <a:solidFill>
                    <a:srgbClr val="000000">
                      <a:lumMod val="65000"/>
                      <a:lumOff val="35000"/>
                    </a:srgbClr>
                  </a:solidFill>
                  <a:effectLst/>
                  <a:uLnTx/>
                  <a:uFillTx/>
                  <a:latin typeface="Calibri" panose="020F0502020204030204"/>
                  <a:ea typeface="メイリオ" panose="020B0604030504040204" pitchFamily="50" charset="-128"/>
                </a:rPr>
                <a:t>反応</a:t>
              </a:r>
              <a:endParaRPr kumimoji="0" lang="en-US" altLang="ja-JP" sz="1050" b="1" i="0" u="none" strike="noStrike" kern="0" cap="none" spc="0" normalizeH="0" baseline="0" noProof="0" dirty="0">
                <a:ln>
                  <a:noFill/>
                </a:ln>
                <a:solidFill>
                  <a:srgbClr val="000000">
                    <a:lumMod val="65000"/>
                    <a:lumOff val="35000"/>
                  </a:srgbClr>
                </a:solidFill>
                <a:effectLst/>
                <a:uLnTx/>
                <a:uFillTx/>
                <a:latin typeface="Calibri" panose="020F0502020204030204"/>
                <a:ea typeface="メイリオ" panose="020B0604030504040204" pitchFamily="50" charset="-128"/>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050" b="1" i="0" u="none" strike="noStrike" kern="0" cap="none" spc="0" normalizeH="0" baseline="0" noProof="0" dirty="0">
                  <a:ln>
                    <a:noFill/>
                  </a:ln>
                  <a:solidFill>
                    <a:srgbClr val="000000">
                      <a:lumMod val="65000"/>
                      <a:lumOff val="35000"/>
                    </a:srgbClr>
                  </a:solidFill>
                  <a:effectLst/>
                  <a:uLnTx/>
                  <a:uFillTx/>
                  <a:latin typeface="Calibri" panose="020F0502020204030204"/>
                  <a:ea typeface="メイリオ" panose="020B0604030504040204" pitchFamily="50" charset="-128"/>
                </a:rPr>
                <a:t>しづらい</a:t>
              </a:r>
            </a:p>
          </p:txBody>
        </p:sp>
      </p:grpSp>
      <p:pic>
        <p:nvPicPr>
          <p:cNvPr id="26" name="図 25">
            <a:extLst>
              <a:ext uri="{FF2B5EF4-FFF2-40B4-BE49-F238E27FC236}">
                <a16:creationId xmlns:a16="http://schemas.microsoft.com/office/drawing/2014/main" id="{B4659AB5-E7BA-0FE5-9B6B-D6010272D782}"/>
              </a:ext>
            </a:extLst>
          </p:cNvPr>
          <p:cNvPicPr>
            <a:picLocks noChangeAspect="1"/>
          </p:cNvPicPr>
          <p:nvPr/>
        </p:nvPicPr>
        <p:blipFill rotWithShape="1">
          <a:blip r:embed="rId3"/>
          <a:srcRect t="19084" r="2549" b="51636"/>
          <a:stretch/>
        </p:blipFill>
        <p:spPr>
          <a:xfrm>
            <a:off x="2691396" y="3391109"/>
            <a:ext cx="382144" cy="1027394"/>
          </a:xfrm>
          <a:prstGeom prst="rect">
            <a:avLst/>
          </a:prstGeom>
        </p:spPr>
      </p:pic>
      <p:pic>
        <p:nvPicPr>
          <p:cNvPr id="27" name="図 26">
            <a:extLst>
              <a:ext uri="{FF2B5EF4-FFF2-40B4-BE49-F238E27FC236}">
                <a16:creationId xmlns:a16="http://schemas.microsoft.com/office/drawing/2014/main" id="{6B495D73-FB0C-21FB-82C6-1C9AD7ACEA04}"/>
              </a:ext>
            </a:extLst>
          </p:cNvPr>
          <p:cNvPicPr>
            <a:picLocks noChangeAspect="1"/>
          </p:cNvPicPr>
          <p:nvPr/>
        </p:nvPicPr>
        <p:blipFill rotWithShape="1">
          <a:blip r:embed="rId3"/>
          <a:srcRect t="48558" r="4242"/>
          <a:stretch/>
        </p:blipFill>
        <p:spPr>
          <a:xfrm>
            <a:off x="2671631" y="4374358"/>
            <a:ext cx="365535" cy="1757131"/>
          </a:xfrm>
          <a:prstGeom prst="rect">
            <a:avLst/>
          </a:prstGeom>
        </p:spPr>
      </p:pic>
      <p:pic>
        <p:nvPicPr>
          <p:cNvPr id="28" name="図 27">
            <a:extLst>
              <a:ext uri="{FF2B5EF4-FFF2-40B4-BE49-F238E27FC236}">
                <a16:creationId xmlns:a16="http://schemas.microsoft.com/office/drawing/2014/main" id="{CF52EDB2-A367-B695-DFC3-9DAFDE1DF808}"/>
              </a:ext>
            </a:extLst>
          </p:cNvPr>
          <p:cNvPicPr>
            <a:picLocks noChangeAspect="1"/>
          </p:cNvPicPr>
          <p:nvPr/>
        </p:nvPicPr>
        <p:blipFill rotWithShape="1">
          <a:blip r:embed="rId3"/>
          <a:srcRect r="2549" b="80604"/>
          <a:stretch/>
        </p:blipFill>
        <p:spPr>
          <a:xfrm>
            <a:off x="2724706" y="2765983"/>
            <a:ext cx="362426" cy="645484"/>
          </a:xfrm>
          <a:prstGeom prst="rect">
            <a:avLst/>
          </a:prstGeom>
        </p:spPr>
      </p:pic>
      <p:sp>
        <p:nvSpPr>
          <p:cNvPr id="29" name="正方形/長方形 28">
            <a:extLst>
              <a:ext uri="{FF2B5EF4-FFF2-40B4-BE49-F238E27FC236}">
                <a16:creationId xmlns:a16="http://schemas.microsoft.com/office/drawing/2014/main" id="{1846D114-9599-745E-0902-143EF44F256A}"/>
              </a:ext>
            </a:extLst>
          </p:cNvPr>
          <p:cNvSpPr/>
          <p:nvPr/>
        </p:nvSpPr>
        <p:spPr>
          <a:xfrm>
            <a:off x="6418851" y="4725579"/>
            <a:ext cx="3337546" cy="1423552"/>
          </a:xfrm>
          <a:prstGeom prst="rect">
            <a:avLst/>
          </a:prstGeom>
          <a:noFill/>
          <a:ln w="38100" cap="flat" cmpd="sng" algn="ctr">
            <a:solidFill>
              <a:srgbClr val="C00000"/>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endParaRPr>
          </a:p>
        </p:txBody>
      </p:sp>
      <p:sp>
        <p:nvSpPr>
          <p:cNvPr id="30" name="正方形/長方形 29">
            <a:extLst>
              <a:ext uri="{FF2B5EF4-FFF2-40B4-BE49-F238E27FC236}">
                <a16:creationId xmlns:a16="http://schemas.microsoft.com/office/drawing/2014/main" id="{C4955D51-B5B2-0054-CFDC-BB653ED53EEA}"/>
              </a:ext>
            </a:extLst>
          </p:cNvPr>
          <p:cNvSpPr/>
          <p:nvPr/>
        </p:nvSpPr>
        <p:spPr>
          <a:xfrm>
            <a:off x="10156529" y="6088539"/>
            <a:ext cx="1755927" cy="215444"/>
          </a:xfrm>
          <a:prstGeom prst="rect">
            <a:avLst/>
          </a:prstGeom>
        </p:spPr>
        <p:txBody>
          <a:bodyPr wrap="square">
            <a:spAutoFit/>
          </a:bodyPr>
          <a:lstStyle/>
          <a:p>
            <a:pPr eaLnBrk="1" fontAlgn="auto" hangingPunct="1">
              <a:spcBef>
                <a:spcPts val="0"/>
              </a:spcBef>
              <a:spcAft>
                <a:spcPts val="0"/>
              </a:spcAft>
            </a:pPr>
            <a:r>
              <a:rPr lang="ja-JP" altLang="en-US" sz="800" dirty="0">
                <a:solidFill>
                  <a:srgbClr val="000000"/>
                </a:solidFill>
                <a:latin typeface="メイリオ" panose="020B0604030504040204" pitchFamily="50" charset="-128"/>
                <a:ea typeface="メイリオ" panose="020B0604030504040204" pitchFamily="50" charset="-128"/>
              </a:rPr>
              <a:t>出典：</a:t>
            </a:r>
            <a:r>
              <a:rPr lang="en-US" altLang="ja-JP" sz="800" dirty="0">
                <a:solidFill>
                  <a:srgbClr val="000000"/>
                </a:solidFill>
                <a:latin typeface="メイリオ" panose="020B0604030504040204" pitchFamily="50" charset="-128"/>
                <a:ea typeface="メイリオ" panose="020B0604030504040204" pitchFamily="50" charset="-128"/>
              </a:rPr>
              <a:t>LIEN</a:t>
            </a:r>
            <a:r>
              <a:rPr lang="ja-JP" altLang="en-US" sz="800" dirty="0">
                <a:solidFill>
                  <a:srgbClr val="000000"/>
                </a:solidFill>
                <a:latin typeface="メイリオ" panose="020B0604030504040204" pitchFamily="50" charset="-128"/>
                <a:ea typeface="メイリオ" panose="020B0604030504040204" pitchFamily="50" charset="-128"/>
              </a:rPr>
              <a:t>ヤフー自社調べ</a:t>
            </a:r>
          </a:p>
        </p:txBody>
      </p:sp>
    </p:spTree>
    <p:extLst>
      <p:ext uri="{BB962C8B-B14F-4D97-AF65-F5344CB8AC3E}">
        <p14:creationId xmlns:p14="http://schemas.microsoft.com/office/powerpoint/2010/main" val="204648971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65DB3EB4-4673-79CC-5EF5-E1DAECBB7239}"/>
              </a:ext>
            </a:extLst>
          </p:cNvPr>
          <p:cNvSpPr>
            <a:spLocks noGrp="1"/>
          </p:cNvSpPr>
          <p:nvPr>
            <p:ph type="ctrTitle"/>
          </p:nvPr>
        </p:nvSpPr>
        <p:spPr/>
        <p:txBody>
          <a:bodyPr/>
          <a:lstStyle/>
          <a:p>
            <a:r>
              <a:rPr kumimoji="1" lang="ja-JP" altLang="en-US" dirty="0"/>
              <a:t>飲料：潜在関心層の広告反応</a:t>
            </a:r>
          </a:p>
        </p:txBody>
      </p:sp>
      <p:sp>
        <p:nvSpPr>
          <p:cNvPr id="3" name="テキスト プレースホルダー 2">
            <a:extLst>
              <a:ext uri="{FF2B5EF4-FFF2-40B4-BE49-F238E27FC236}">
                <a16:creationId xmlns:a16="http://schemas.microsoft.com/office/drawing/2014/main" id="{476605A6-63C0-9223-05DE-9796914A3662}"/>
              </a:ext>
            </a:extLst>
          </p:cNvPr>
          <p:cNvSpPr>
            <a:spLocks noGrp="1"/>
          </p:cNvSpPr>
          <p:nvPr>
            <p:ph type="body" sz="quarter" idx="10"/>
          </p:nvPr>
        </p:nvSpPr>
        <p:spPr/>
        <p:txBody>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1" lang="ja-JP" altLang="en-US" sz="1800" b="1" i="0" u="none" strike="noStrike" kern="1200" cap="none" spc="0" normalizeH="0" baseline="0" noProof="0" dirty="0">
                <a:ln>
                  <a:noFill/>
                </a:ln>
                <a:solidFill>
                  <a:srgbClr val="545454"/>
                </a:solidFill>
                <a:effectLst/>
                <a:uLnTx/>
                <a:uFillTx/>
                <a:latin typeface="メイリオ" panose="020B0604030504040204" pitchFamily="50" charset="-128"/>
                <a:ea typeface="メイリオ" panose="020B0604030504040204" pitchFamily="50" charset="-128"/>
                <a:cs typeface="+mn-cs"/>
              </a:rPr>
              <a:t>カテゴリ関連の記事を閲覧しない</a:t>
            </a:r>
            <a:r>
              <a:rPr kumimoji="1" lang="en-US" altLang="ja-JP" sz="1800" b="1" i="0" u="none" strike="noStrike" kern="1200" cap="none" spc="0" normalizeH="0" baseline="0" noProof="0" dirty="0">
                <a:ln>
                  <a:noFill/>
                </a:ln>
                <a:solidFill>
                  <a:srgbClr val="545454"/>
                </a:solidFill>
                <a:effectLst/>
                <a:uLnTx/>
                <a:uFillTx/>
                <a:latin typeface="メイリオ" panose="020B0604030504040204" pitchFamily="50" charset="-128"/>
                <a:ea typeface="メイリオ" panose="020B0604030504040204" pitchFamily="50" charset="-128"/>
                <a:cs typeface="+mn-cs"/>
              </a:rPr>
              <a:t>/</a:t>
            </a:r>
            <a:r>
              <a:rPr kumimoji="1" lang="ja-JP" altLang="en-US" sz="1800" b="1" i="0" u="none" strike="noStrike" kern="1200" cap="none" spc="0" normalizeH="0" baseline="0" noProof="0" dirty="0">
                <a:ln>
                  <a:noFill/>
                </a:ln>
                <a:solidFill>
                  <a:srgbClr val="545454"/>
                </a:solidFill>
                <a:effectLst/>
                <a:uLnTx/>
                <a:uFillTx/>
                <a:latin typeface="メイリオ" panose="020B0604030504040204" pitchFamily="50" charset="-128"/>
                <a:ea typeface="メイリオ" panose="020B0604030504040204" pitchFamily="50" charset="-128"/>
                <a:cs typeface="+mn-cs"/>
              </a:rPr>
              <a:t>閲覧が少ない</a:t>
            </a:r>
            <a:r>
              <a:rPr kumimoji="1" lang="ja-JP" altLang="en-US" sz="1800" b="1" i="0" u="none" strike="noStrike" kern="1200" cap="none" spc="0" normalizeH="0" baseline="0" noProof="0" dirty="0">
                <a:ln>
                  <a:noFill/>
                </a:ln>
                <a:solidFill>
                  <a:srgbClr val="C00000"/>
                </a:solidFill>
                <a:effectLst/>
                <a:uLnTx/>
                <a:uFillTx/>
                <a:latin typeface="メイリオ" panose="020B0604030504040204" pitchFamily="50" charset="-128"/>
                <a:ea typeface="メイリオ" panose="020B0604030504040204" pitchFamily="50" charset="-128"/>
                <a:cs typeface="+mn-cs"/>
              </a:rPr>
              <a:t>潜在関心層のクリック率と検索率がリフト</a:t>
            </a:r>
            <a:r>
              <a:rPr kumimoji="1" lang="ja-JP" altLang="en-US" sz="1800" b="1" i="0" u="none" strike="noStrike" kern="1200" cap="none" spc="0" normalizeH="0" baseline="0" noProof="0" dirty="0">
                <a:ln>
                  <a:noFill/>
                </a:ln>
                <a:solidFill>
                  <a:srgbClr val="545454"/>
                </a:solidFill>
                <a:effectLst/>
                <a:uLnTx/>
                <a:uFillTx/>
                <a:latin typeface="メイリオ" panose="020B0604030504040204" pitchFamily="50" charset="-128"/>
                <a:ea typeface="メイリオ" panose="020B0604030504040204" pitchFamily="50" charset="-128"/>
                <a:cs typeface="+mn-cs"/>
              </a:rPr>
              <a:t>する傾向</a:t>
            </a:r>
          </a:p>
          <a:p>
            <a:endParaRPr kumimoji="1" lang="ja-JP" altLang="en-US" dirty="0"/>
          </a:p>
        </p:txBody>
      </p:sp>
      <p:sp>
        <p:nvSpPr>
          <p:cNvPr id="5" name="四角形: 角を丸くする 4">
            <a:extLst>
              <a:ext uri="{FF2B5EF4-FFF2-40B4-BE49-F238E27FC236}">
                <a16:creationId xmlns:a16="http://schemas.microsoft.com/office/drawing/2014/main" id="{CCB6B9A3-07CB-950D-D3D8-A7B9F2222191}"/>
              </a:ext>
            </a:extLst>
          </p:cNvPr>
          <p:cNvSpPr/>
          <p:nvPr/>
        </p:nvSpPr>
        <p:spPr>
          <a:xfrm>
            <a:off x="5612364" y="583184"/>
            <a:ext cx="3243225" cy="390864"/>
          </a:xfrm>
          <a:prstGeom prst="roundRect">
            <a:avLst>
              <a:gd name="adj" fmla="val 50000"/>
            </a:avLst>
          </a:prstGeom>
          <a:solidFill>
            <a:srgbClr val="C9002C">
              <a:lumMod val="75000"/>
            </a:srgb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prstClr val="white"/>
                </a:solidFill>
                <a:effectLst/>
                <a:uLnTx/>
                <a:uFillTx/>
                <a:latin typeface="メイリオ" panose="020B0604030504040204" pitchFamily="50" charset="-128"/>
                <a:ea typeface="メイリオ" panose="020B0604030504040204" pitchFamily="50" charset="-128"/>
                <a:cs typeface="+mn-cs"/>
              </a:rPr>
              <a:t>世の中ゴトを表す掲載面による効果</a:t>
            </a:r>
          </a:p>
        </p:txBody>
      </p:sp>
      <p:grpSp>
        <p:nvGrpSpPr>
          <p:cNvPr id="6" name="グループ化 5">
            <a:extLst>
              <a:ext uri="{FF2B5EF4-FFF2-40B4-BE49-F238E27FC236}">
                <a16:creationId xmlns:a16="http://schemas.microsoft.com/office/drawing/2014/main" id="{F839CC27-4BFC-FA11-89DC-062B498999C5}"/>
              </a:ext>
            </a:extLst>
          </p:cNvPr>
          <p:cNvGrpSpPr/>
          <p:nvPr/>
        </p:nvGrpSpPr>
        <p:grpSpPr>
          <a:xfrm>
            <a:off x="6844737" y="1932147"/>
            <a:ext cx="3036393" cy="268407"/>
            <a:chOff x="2235200" y="3774114"/>
            <a:chExt cx="3036393" cy="268407"/>
          </a:xfrm>
        </p:grpSpPr>
        <p:grpSp>
          <p:nvGrpSpPr>
            <p:cNvPr id="7" name="グループ化 6">
              <a:extLst>
                <a:ext uri="{FF2B5EF4-FFF2-40B4-BE49-F238E27FC236}">
                  <a16:creationId xmlns:a16="http://schemas.microsoft.com/office/drawing/2014/main" id="{10A5D842-9AD7-39ED-8A7D-FE42CD99B6E9}"/>
                </a:ext>
              </a:extLst>
            </p:cNvPr>
            <p:cNvGrpSpPr/>
            <p:nvPr/>
          </p:nvGrpSpPr>
          <p:grpSpPr>
            <a:xfrm>
              <a:off x="2235200" y="3774114"/>
              <a:ext cx="1777993" cy="261610"/>
              <a:chOff x="2235200" y="3774114"/>
              <a:chExt cx="1777993" cy="261610"/>
            </a:xfrm>
          </p:grpSpPr>
          <p:sp>
            <p:nvSpPr>
              <p:cNvPr id="11" name="正方形/長方形 10">
                <a:extLst>
                  <a:ext uri="{FF2B5EF4-FFF2-40B4-BE49-F238E27FC236}">
                    <a16:creationId xmlns:a16="http://schemas.microsoft.com/office/drawing/2014/main" id="{65858C2E-C902-B288-8080-91DCABCF613D}"/>
                  </a:ext>
                </a:extLst>
              </p:cNvPr>
              <p:cNvSpPr/>
              <p:nvPr/>
            </p:nvSpPr>
            <p:spPr>
              <a:xfrm>
                <a:off x="2235200" y="3801533"/>
                <a:ext cx="180000" cy="180000"/>
              </a:xfrm>
              <a:prstGeom prst="rect">
                <a:avLst/>
              </a:prstGeom>
              <a:solidFill>
                <a:srgbClr val="FF466E"/>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kumimoji="1" lang="ja-JP" altLang="en-US" dirty="0">
                  <a:solidFill>
                    <a:schemeClr val="tx1"/>
                  </a:solidFill>
                </a:endParaRPr>
              </a:p>
            </p:txBody>
          </p:sp>
          <p:sp>
            <p:nvSpPr>
              <p:cNvPr id="12" name="テキスト ボックス 11">
                <a:extLst>
                  <a:ext uri="{FF2B5EF4-FFF2-40B4-BE49-F238E27FC236}">
                    <a16:creationId xmlns:a16="http://schemas.microsoft.com/office/drawing/2014/main" id="{2ED535F6-5846-B34D-5EAB-409B99B33938}"/>
                  </a:ext>
                </a:extLst>
              </p:cNvPr>
              <p:cNvSpPr txBox="1"/>
              <p:nvPr/>
            </p:nvSpPr>
            <p:spPr>
              <a:xfrm>
                <a:off x="2377433" y="3774114"/>
                <a:ext cx="1635760" cy="261610"/>
              </a:xfrm>
              <a:prstGeom prst="rect">
                <a:avLst/>
              </a:prstGeom>
              <a:noFill/>
            </p:spPr>
            <p:txBody>
              <a:bodyPr wrap="square" rtlCol="0">
                <a:spAutoFit/>
              </a:bodyPr>
              <a:lstStyle/>
              <a:p>
                <a:r>
                  <a:rPr kumimoji="1" lang="ja-JP" altLang="en-US" sz="1050" dirty="0">
                    <a:latin typeface="+mn-ea"/>
                  </a:rPr>
                  <a:t>トピックス</a:t>
                </a:r>
                <a:r>
                  <a:rPr kumimoji="1" lang="en-US" altLang="ja-JP" sz="1050" dirty="0">
                    <a:latin typeface="+mn-ea"/>
                  </a:rPr>
                  <a:t>PR</a:t>
                </a:r>
                <a:endParaRPr kumimoji="1" lang="ja-JP" altLang="en-US" sz="1050" dirty="0">
                  <a:latin typeface="+mn-ea"/>
                </a:endParaRPr>
              </a:p>
            </p:txBody>
          </p:sp>
        </p:grpSp>
        <p:grpSp>
          <p:nvGrpSpPr>
            <p:cNvPr id="8" name="グループ化 7">
              <a:extLst>
                <a:ext uri="{FF2B5EF4-FFF2-40B4-BE49-F238E27FC236}">
                  <a16:creationId xmlns:a16="http://schemas.microsoft.com/office/drawing/2014/main" id="{3844D5BD-91E3-D27E-B780-3E58B423729A}"/>
                </a:ext>
              </a:extLst>
            </p:cNvPr>
            <p:cNvGrpSpPr/>
            <p:nvPr/>
          </p:nvGrpSpPr>
          <p:grpSpPr>
            <a:xfrm>
              <a:off x="3455833" y="3780911"/>
              <a:ext cx="1815760" cy="261610"/>
              <a:chOff x="2287433" y="4171141"/>
              <a:chExt cx="1815760" cy="261610"/>
            </a:xfrm>
          </p:grpSpPr>
          <p:sp>
            <p:nvSpPr>
              <p:cNvPr id="9" name="正方形/長方形 8">
                <a:extLst>
                  <a:ext uri="{FF2B5EF4-FFF2-40B4-BE49-F238E27FC236}">
                    <a16:creationId xmlns:a16="http://schemas.microsoft.com/office/drawing/2014/main" id="{41569A90-0F11-CA05-3E48-C3D20705ED65}"/>
                  </a:ext>
                </a:extLst>
              </p:cNvPr>
              <p:cNvSpPr/>
              <p:nvPr/>
            </p:nvSpPr>
            <p:spPr>
              <a:xfrm>
                <a:off x="2287433" y="4196333"/>
                <a:ext cx="180000" cy="180000"/>
              </a:xfrm>
              <a:prstGeom prst="rect">
                <a:avLst/>
              </a:prstGeom>
              <a:solidFill>
                <a:srgbClr val="BFBFBF"/>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kumimoji="1" lang="ja-JP" altLang="en-US" dirty="0">
                  <a:solidFill>
                    <a:schemeClr val="tx1"/>
                  </a:solidFill>
                </a:endParaRPr>
              </a:p>
            </p:txBody>
          </p:sp>
          <p:sp>
            <p:nvSpPr>
              <p:cNvPr id="10" name="テキスト ボックス 9">
                <a:extLst>
                  <a:ext uri="{FF2B5EF4-FFF2-40B4-BE49-F238E27FC236}">
                    <a16:creationId xmlns:a16="http://schemas.microsoft.com/office/drawing/2014/main" id="{CD922E1D-3AF5-CAE5-23FC-67C361C1116C}"/>
                  </a:ext>
                </a:extLst>
              </p:cNvPr>
              <p:cNvSpPr txBox="1"/>
              <p:nvPr/>
            </p:nvSpPr>
            <p:spPr>
              <a:xfrm>
                <a:off x="2467433" y="4171141"/>
                <a:ext cx="1635760" cy="261610"/>
              </a:xfrm>
              <a:prstGeom prst="rect">
                <a:avLst/>
              </a:prstGeom>
              <a:noFill/>
            </p:spPr>
            <p:txBody>
              <a:bodyPr wrap="square" rtlCol="0">
                <a:spAutoFit/>
              </a:bodyPr>
              <a:lstStyle/>
              <a:p>
                <a:r>
                  <a:rPr kumimoji="1" lang="ja-JP" altLang="en-US" sz="1050" dirty="0">
                    <a:latin typeface="+mn-ea"/>
                  </a:rPr>
                  <a:t>ディスプレイ広告</a:t>
                </a:r>
              </a:p>
            </p:txBody>
          </p:sp>
        </p:grpSp>
      </p:grpSp>
      <p:sp>
        <p:nvSpPr>
          <p:cNvPr id="13" name="テキスト ボックス 12">
            <a:extLst>
              <a:ext uri="{FF2B5EF4-FFF2-40B4-BE49-F238E27FC236}">
                <a16:creationId xmlns:a16="http://schemas.microsoft.com/office/drawing/2014/main" id="{FD8256D8-AA53-6F30-75F2-81EB8624AD39}"/>
              </a:ext>
            </a:extLst>
          </p:cNvPr>
          <p:cNvSpPr txBox="1"/>
          <p:nvPr/>
        </p:nvSpPr>
        <p:spPr>
          <a:xfrm>
            <a:off x="1530893" y="1897074"/>
            <a:ext cx="4461933" cy="338554"/>
          </a:xfrm>
          <a:prstGeom prst="rect">
            <a:avLst/>
          </a:prstGeom>
          <a:noFill/>
        </p:spPr>
        <p:txBody>
          <a:bodyPr wrap="square" rtlCol="0">
            <a:spAutoFit/>
          </a:bodyPr>
          <a:lstStyle/>
          <a:p>
            <a:pPr algn="l"/>
            <a:r>
              <a:rPr lang="ja-JP" altLang="en-US" sz="1600" b="1" u="sng" dirty="0">
                <a:solidFill>
                  <a:schemeClr val="tx1">
                    <a:lumMod val="65000"/>
                    <a:lumOff val="35000"/>
                  </a:schemeClr>
                </a:solidFill>
                <a:latin typeface="メイリオ" panose="020B0604030504040204" pitchFamily="50" charset="-128"/>
                <a:ea typeface="メイリオ" panose="020B0604030504040204" pitchFamily="50" charset="-128"/>
              </a:rPr>
              <a:t>広告接触者の</a:t>
            </a:r>
            <a:r>
              <a:rPr kumimoji="1" lang="ja-JP" altLang="en-US" sz="1600" b="1" u="sng" dirty="0">
                <a:solidFill>
                  <a:schemeClr val="tx1">
                    <a:lumMod val="65000"/>
                    <a:lumOff val="35000"/>
                  </a:schemeClr>
                </a:solidFill>
                <a:latin typeface="メイリオ" panose="020B0604030504040204" pitchFamily="50" charset="-128"/>
                <a:ea typeface="メイリオ" panose="020B0604030504040204" pitchFamily="50" charset="-128"/>
              </a:rPr>
              <a:t>関心度別 広告反応</a:t>
            </a:r>
          </a:p>
        </p:txBody>
      </p:sp>
      <p:grpSp>
        <p:nvGrpSpPr>
          <p:cNvPr id="14" name="グループ化 13">
            <a:extLst>
              <a:ext uri="{FF2B5EF4-FFF2-40B4-BE49-F238E27FC236}">
                <a16:creationId xmlns:a16="http://schemas.microsoft.com/office/drawing/2014/main" id="{C05DFA7E-616F-E7A0-17FE-CCE256937DCB}"/>
              </a:ext>
            </a:extLst>
          </p:cNvPr>
          <p:cNvGrpSpPr/>
          <p:nvPr/>
        </p:nvGrpSpPr>
        <p:grpSpPr>
          <a:xfrm>
            <a:off x="9663196" y="2183833"/>
            <a:ext cx="2231923" cy="1378097"/>
            <a:chOff x="9852779" y="4095337"/>
            <a:chExt cx="2231923" cy="1378097"/>
          </a:xfrm>
        </p:grpSpPr>
        <p:sp>
          <p:nvSpPr>
            <p:cNvPr id="15" name="テキスト ボックス 14">
              <a:extLst>
                <a:ext uri="{FF2B5EF4-FFF2-40B4-BE49-F238E27FC236}">
                  <a16:creationId xmlns:a16="http://schemas.microsoft.com/office/drawing/2014/main" id="{5F59B000-6256-A1E0-3057-0FEE3A872535}"/>
                </a:ext>
              </a:extLst>
            </p:cNvPr>
            <p:cNvSpPr txBox="1"/>
            <p:nvPr/>
          </p:nvSpPr>
          <p:spPr>
            <a:xfrm>
              <a:off x="9852779" y="4368886"/>
              <a:ext cx="2231923" cy="830997"/>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ja-JP" altLang="en-US" sz="1600" b="1" dirty="0">
                  <a:solidFill>
                    <a:srgbClr val="C00000"/>
                  </a:solidFill>
                  <a:latin typeface="+mn-ea"/>
                </a:rPr>
                <a:t>潜在関心層からも</a:t>
              </a:r>
              <a:endParaRPr lang="en-US" altLang="ja-JP" sz="1600" b="1" dirty="0">
                <a:solidFill>
                  <a:srgbClr val="C00000"/>
                </a:solidFill>
                <a:latin typeface="+mn-ea"/>
              </a:endParaRPr>
            </a:p>
            <a:p>
              <a:pPr marL="0" marR="0" lvl="0" indent="0" algn="ctr" defTabSz="914400" rtl="0" eaLnBrk="1" fontAlgn="auto" latinLnBrk="0" hangingPunct="1">
                <a:lnSpc>
                  <a:spcPct val="100000"/>
                </a:lnSpc>
                <a:spcBef>
                  <a:spcPts val="0"/>
                </a:spcBef>
                <a:spcAft>
                  <a:spcPts val="0"/>
                </a:spcAft>
                <a:buClrTx/>
                <a:buSzTx/>
                <a:buFontTx/>
                <a:buNone/>
                <a:tabLst/>
                <a:defRPr/>
              </a:pPr>
              <a:r>
                <a:rPr lang="ja-JP" altLang="en-US" sz="1600" b="1" dirty="0">
                  <a:solidFill>
                    <a:srgbClr val="C00000"/>
                  </a:solidFill>
                  <a:latin typeface="+mn-ea"/>
                </a:rPr>
                <a:t>広告反応を得られる</a:t>
              </a:r>
              <a:endParaRPr lang="en-US" altLang="ja-JP" sz="1600" b="1" dirty="0">
                <a:solidFill>
                  <a:srgbClr val="C00000"/>
                </a:solidFill>
                <a:latin typeface="+mn-ea"/>
              </a:endParaRPr>
            </a:p>
            <a:p>
              <a:pPr marL="0" marR="0" lvl="0" indent="0" algn="ctr" defTabSz="914400" rtl="0" eaLnBrk="1" fontAlgn="auto" latinLnBrk="0" hangingPunct="1">
                <a:lnSpc>
                  <a:spcPct val="100000"/>
                </a:lnSpc>
                <a:spcBef>
                  <a:spcPts val="0"/>
                </a:spcBef>
                <a:spcAft>
                  <a:spcPts val="0"/>
                </a:spcAft>
                <a:buClrTx/>
                <a:buSzTx/>
                <a:buFontTx/>
                <a:buNone/>
                <a:tabLst/>
                <a:defRPr/>
              </a:pPr>
              <a:r>
                <a:rPr lang="ja-JP" altLang="en-US" sz="1600" b="1" dirty="0">
                  <a:solidFill>
                    <a:srgbClr val="C00000"/>
                  </a:solidFill>
                  <a:latin typeface="+mn-ea"/>
                </a:rPr>
                <a:t>傾向がある</a:t>
              </a:r>
              <a:endParaRPr lang="en-US" altLang="ja-JP" sz="1600" b="1" dirty="0">
                <a:solidFill>
                  <a:srgbClr val="C00000"/>
                </a:solidFill>
                <a:latin typeface="+mn-ea"/>
              </a:endParaRPr>
            </a:p>
          </p:txBody>
        </p:sp>
        <p:sp>
          <p:nvSpPr>
            <p:cNvPr id="16" name="吹き出し: 角を丸めた四角形 15">
              <a:extLst>
                <a:ext uri="{FF2B5EF4-FFF2-40B4-BE49-F238E27FC236}">
                  <a16:creationId xmlns:a16="http://schemas.microsoft.com/office/drawing/2014/main" id="{BD1E8444-D241-DA16-8EE3-21EF22876BAE}"/>
                </a:ext>
              </a:extLst>
            </p:cNvPr>
            <p:cNvSpPr/>
            <p:nvPr/>
          </p:nvSpPr>
          <p:spPr>
            <a:xfrm>
              <a:off x="9852779" y="4095337"/>
              <a:ext cx="2222156" cy="1378097"/>
            </a:xfrm>
            <a:prstGeom prst="wedgeRoundRectCallout">
              <a:avLst>
                <a:gd name="adj1" fmla="val -51220"/>
                <a:gd name="adj2" fmla="val 77879"/>
                <a:gd name="adj3" fmla="val 16667"/>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sp>
        <p:nvSpPr>
          <p:cNvPr id="17" name="テキスト ボックス 16">
            <a:extLst>
              <a:ext uri="{FF2B5EF4-FFF2-40B4-BE49-F238E27FC236}">
                <a16:creationId xmlns:a16="http://schemas.microsoft.com/office/drawing/2014/main" id="{7EBBD23E-341F-E206-D679-A6CC28AC32E3}"/>
              </a:ext>
            </a:extLst>
          </p:cNvPr>
          <p:cNvSpPr txBox="1"/>
          <p:nvPr/>
        </p:nvSpPr>
        <p:spPr>
          <a:xfrm>
            <a:off x="2464435" y="6013206"/>
            <a:ext cx="7056782" cy="261610"/>
          </a:xfrm>
          <a:prstGeom prst="rect">
            <a:avLst/>
          </a:prstGeom>
          <a:noFill/>
        </p:spPr>
        <p:txBody>
          <a:bodyPr wrap="square" rtlCol="0">
            <a:spAutoFit/>
          </a:bodyPr>
          <a:lstStyle/>
          <a:p>
            <a:pPr algn="l"/>
            <a:r>
              <a:rPr lang="en-US" altLang="ja-JP" sz="1100" dirty="0"/>
              <a:t>※</a:t>
            </a:r>
            <a:r>
              <a:rPr lang="ja-JP" altLang="en-US" sz="1100" dirty="0"/>
              <a:t>飲料に関するニュース記事の閲覧頻度をもとにユーザーを関心度別に分類</a:t>
            </a:r>
            <a:endParaRPr kumimoji="1" lang="ja-JP" altLang="en-US" sz="1100" dirty="0"/>
          </a:p>
        </p:txBody>
      </p:sp>
      <p:sp>
        <p:nvSpPr>
          <p:cNvPr id="18" name="正方形/長方形 17">
            <a:extLst>
              <a:ext uri="{FF2B5EF4-FFF2-40B4-BE49-F238E27FC236}">
                <a16:creationId xmlns:a16="http://schemas.microsoft.com/office/drawing/2014/main" id="{D9343FD2-6A73-B6A2-799F-540E055A88D9}"/>
              </a:ext>
            </a:extLst>
          </p:cNvPr>
          <p:cNvSpPr/>
          <p:nvPr/>
        </p:nvSpPr>
        <p:spPr>
          <a:xfrm>
            <a:off x="10139192" y="6059372"/>
            <a:ext cx="1755927" cy="215444"/>
          </a:xfrm>
          <a:prstGeom prst="rect">
            <a:avLst/>
          </a:prstGeom>
        </p:spPr>
        <p:txBody>
          <a:bodyPr wrap="square">
            <a:spAutoFit/>
          </a:bodyPr>
          <a:lstStyle/>
          <a:p>
            <a:r>
              <a:rPr lang="ja-JP" altLang="en-US" sz="800" dirty="0">
                <a:solidFill>
                  <a:srgbClr val="000000"/>
                </a:solidFill>
                <a:latin typeface="+mn-ea"/>
              </a:rPr>
              <a:t>出典：</a:t>
            </a:r>
            <a:r>
              <a:rPr lang="en-US" altLang="ja-JP" sz="800" dirty="0">
                <a:solidFill>
                  <a:srgbClr val="000000"/>
                </a:solidFill>
                <a:latin typeface="+mn-ea"/>
              </a:rPr>
              <a:t>LIEN</a:t>
            </a:r>
            <a:r>
              <a:rPr lang="ja-JP" altLang="en-US" sz="800" dirty="0">
                <a:solidFill>
                  <a:srgbClr val="000000"/>
                </a:solidFill>
                <a:latin typeface="+mn-ea"/>
              </a:rPr>
              <a:t>ヤフー自社調べ</a:t>
            </a:r>
          </a:p>
        </p:txBody>
      </p:sp>
      <p:pic>
        <p:nvPicPr>
          <p:cNvPr id="19" name="図 18">
            <a:extLst>
              <a:ext uri="{FF2B5EF4-FFF2-40B4-BE49-F238E27FC236}">
                <a16:creationId xmlns:a16="http://schemas.microsoft.com/office/drawing/2014/main" id="{ED5E94B0-3A87-3A67-0F50-D61AD80BE655}"/>
              </a:ext>
            </a:extLst>
          </p:cNvPr>
          <p:cNvPicPr>
            <a:picLocks noChangeAspect="1"/>
          </p:cNvPicPr>
          <p:nvPr/>
        </p:nvPicPr>
        <p:blipFill>
          <a:blip r:embed="rId2"/>
          <a:stretch>
            <a:fillRect/>
          </a:stretch>
        </p:blipFill>
        <p:spPr>
          <a:xfrm>
            <a:off x="2566287" y="2183833"/>
            <a:ext cx="7056782" cy="3978061"/>
          </a:xfrm>
          <a:prstGeom prst="rect">
            <a:avLst/>
          </a:prstGeom>
        </p:spPr>
      </p:pic>
    </p:spTree>
    <p:extLst>
      <p:ext uri="{BB962C8B-B14F-4D97-AF65-F5344CB8AC3E}">
        <p14:creationId xmlns:p14="http://schemas.microsoft.com/office/powerpoint/2010/main" val="140895905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223FAD1B-26BB-F671-BE05-29C4EAEB44FB}"/>
              </a:ext>
            </a:extLst>
          </p:cNvPr>
          <p:cNvSpPr>
            <a:spLocks noGrp="1"/>
          </p:cNvSpPr>
          <p:nvPr>
            <p:ph type="ctrTitle"/>
          </p:nvPr>
        </p:nvSpPr>
        <p:spPr/>
        <p:txBody>
          <a:bodyPr/>
          <a:lstStyle/>
          <a:p>
            <a:r>
              <a:rPr lang="ja-JP" altLang="en-US" dirty="0">
                <a:latin typeface="+mn-ea"/>
              </a:rPr>
              <a:t>定額制サービス：訴求軸別の広告反応比較</a:t>
            </a:r>
            <a:br>
              <a:rPr kumimoji="1" lang="ja-JP" altLang="en-US" dirty="0"/>
            </a:br>
            <a:endParaRPr kumimoji="1" lang="ja-JP" altLang="en-US" dirty="0"/>
          </a:p>
        </p:txBody>
      </p:sp>
      <p:sp>
        <p:nvSpPr>
          <p:cNvPr id="3" name="テキスト プレースホルダー 2">
            <a:extLst>
              <a:ext uri="{FF2B5EF4-FFF2-40B4-BE49-F238E27FC236}">
                <a16:creationId xmlns:a16="http://schemas.microsoft.com/office/drawing/2014/main" id="{FF703BEA-DA75-46D4-DEA3-3B2D75C56450}"/>
              </a:ext>
            </a:extLst>
          </p:cNvPr>
          <p:cNvSpPr>
            <a:spLocks noGrp="1"/>
          </p:cNvSpPr>
          <p:nvPr>
            <p:ph type="body" sz="quarter" idx="10"/>
          </p:nvPr>
        </p:nvSpPr>
        <p:spPr/>
        <p:txBody>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1" lang="ja-JP" altLang="en-US" sz="18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独自性の高い商品機能についての訴求やトピックスネイティブな訴求でアプローチすることで</a:t>
            </a:r>
          </a:p>
          <a:p>
            <a:pPr marL="0" marR="0" lvl="0" indent="0" algn="ctr" defTabSz="914400" rtl="0" eaLnBrk="1" fontAlgn="auto" latinLnBrk="0" hangingPunct="1">
              <a:lnSpc>
                <a:spcPct val="150000"/>
              </a:lnSpc>
              <a:spcBef>
                <a:spcPts val="0"/>
              </a:spcBef>
              <a:spcAft>
                <a:spcPts val="0"/>
              </a:spcAft>
              <a:buClrTx/>
              <a:buSzTx/>
              <a:buFontTx/>
              <a:buNone/>
              <a:tabLst/>
              <a:defRPr/>
            </a:pPr>
            <a:r>
              <a:rPr kumimoji="1" lang="ja-JP" altLang="en-US" sz="18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ユーザーは広告に対しても</a:t>
            </a:r>
            <a:r>
              <a:rPr kumimoji="1" lang="ja-JP" altLang="en-US" sz="1800" b="1" i="0" u="none" strike="noStrike" kern="1200" cap="none" spc="0" normalizeH="0" baseline="0" noProof="0" dirty="0">
                <a:ln>
                  <a:noFill/>
                </a:ln>
                <a:solidFill>
                  <a:srgbClr val="C00000"/>
                </a:solidFill>
                <a:effectLst/>
                <a:uLnTx/>
                <a:uFillTx/>
                <a:latin typeface="Meiryo" panose="020B0604030504040204" pitchFamily="34" charset="-128"/>
                <a:ea typeface="Meiryo" panose="020B0604030504040204" pitchFamily="34" charset="-128"/>
                <a:cs typeface="+mn-cs"/>
              </a:rPr>
              <a:t>高い関心を示し、反応をしている</a:t>
            </a:r>
          </a:p>
          <a:p>
            <a:endParaRPr kumimoji="1" lang="ja-JP" altLang="en-US" dirty="0"/>
          </a:p>
        </p:txBody>
      </p:sp>
      <p:sp>
        <p:nvSpPr>
          <p:cNvPr id="5" name="四角形: 角を丸くする 4">
            <a:extLst>
              <a:ext uri="{FF2B5EF4-FFF2-40B4-BE49-F238E27FC236}">
                <a16:creationId xmlns:a16="http://schemas.microsoft.com/office/drawing/2014/main" id="{AD515C2C-3C97-FED9-748D-540D12DEBF73}"/>
              </a:ext>
            </a:extLst>
          </p:cNvPr>
          <p:cNvSpPr/>
          <p:nvPr/>
        </p:nvSpPr>
        <p:spPr>
          <a:xfrm>
            <a:off x="7443225" y="583184"/>
            <a:ext cx="2930525" cy="390864"/>
          </a:xfrm>
          <a:prstGeom prst="roundRect">
            <a:avLst>
              <a:gd name="adj" fmla="val 50000"/>
            </a:avLst>
          </a:prstGeom>
          <a:solidFill>
            <a:srgbClr val="C9002C">
              <a:lumMod val="75000"/>
            </a:srgb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srgbClr val="F5F5F5"/>
                </a:solidFill>
                <a:effectLst/>
                <a:uLnTx/>
                <a:uFillTx/>
                <a:latin typeface="Calibri" panose="020F0502020204030204"/>
                <a:ea typeface="メイリオ" panose="020B0604030504040204" pitchFamily="50" charset="-128"/>
                <a:cs typeface="+mn-cs"/>
              </a:rPr>
              <a:t>ネイティブ性の高さによる効果</a:t>
            </a:r>
          </a:p>
        </p:txBody>
      </p:sp>
      <p:sp>
        <p:nvSpPr>
          <p:cNvPr id="41" name="正方形/長方形 40">
            <a:extLst>
              <a:ext uri="{FF2B5EF4-FFF2-40B4-BE49-F238E27FC236}">
                <a16:creationId xmlns:a16="http://schemas.microsoft.com/office/drawing/2014/main" id="{76E33954-34FA-0BB9-1C9E-410228197EDD}"/>
              </a:ext>
            </a:extLst>
          </p:cNvPr>
          <p:cNvSpPr/>
          <p:nvPr/>
        </p:nvSpPr>
        <p:spPr>
          <a:xfrm>
            <a:off x="9937953" y="6116256"/>
            <a:ext cx="1755927" cy="215444"/>
          </a:xfrm>
          <a:prstGeom prst="rect">
            <a:avLst/>
          </a:prstGeom>
        </p:spPr>
        <p:txBody>
          <a:bodyPr wrap="square">
            <a:spAutoFit/>
          </a:bodyPr>
          <a:lstStyle/>
          <a:p>
            <a:pPr eaLnBrk="1" fontAlgn="auto" hangingPunct="1">
              <a:spcBef>
                <a:spcPts val="0"/>
              </a:spcBef>
              <a:spcAft>
                <a:spcPts val="0"/>
              </a:spcAft>
            </a:pPr>
            <a:r>
              <a:rPr lang="ja-JP" altLang="en-US" sz="800" dirty="0">
                <a:solidFill>
                  <a:srgbClr val="000000"/>
                </a:solidFill>
                <a:latin typeface="メイリオ" panose="020B0604030504040204" pitchFamily="50" charset="-128"/>
                <a:ea typeface="メイリオ" panose="020B0604030504040204" pitchFamily="50" charset="-128"/>
              </a:rPr>
              <a:t>出典：</a:t>
            </a:r>
            <a:r>
              <a:rPr lang="en-US" altLang="ja-JP" sz="800" dirty="0">
                <a:solidFill>
                  <a:srgbClr val="000000"/>
                </a:solidFill>
                <a:latin typeface="メイリオ" panose="020B0604030504040204" pitchFamily="50" charset="-128"/>
                <a:ea typeface="メイリオ" panose="020B0604030504040204" pitchFamily="50" charset="-128"/>
              </a:rPr>
              <a:t>LINE</a:t>
            </a:r>
            <a:r>
              <a:rPr lang="ja-JP" altLang="en-US" sz="800" dirty="0">
                <a:solidFill>
                  <a:srgbClr val="000000"/>
                </a:solidFill>
                <a:latin typeface="メイリオ" panose="020B0604030504040204" pitchFamily="50" charset="-128"/>
                <a:ea typeface="メイリオ" panose="020B0604030504040204" pitchFamily="50" charset="-128"/>
              </a:rPr>
              <a:t>ヤフー自社調べ</a:t>
            </a:r>
          </a:p>
        </p:txBody>
      </p:sp>
      <p:grpSp>
        <p:nvGrpSpPr>
          <p:cNvPr id="42" name="グループ化 41">
            <a:extLst>
              <a:ext uri="{FF2B5EF4-FFF2-40B4-BE49-F238E27FC236}">
                <a16:creationId xmlns:a16="http://schemas.microsoft.com/office/drawing/2014/main" id="{DD3E8C6C-D5BA-30FC-91C1-8A4C56B9698D}"/>
              </a:ext>
            </a:extLst>
          </p:cNvPr>
          <p:cNvGrpSpPr>
            <a:grpSpLocks noChangeAspect="1"/>
          </p:cNvGrpSpPr>
          <p:nvPr/>
        </p:nvGrpSpPr>
        <p:grpSpPr>
          <a:xfrm>
            <a:off x="3439233" y="3227272"/>
            <a:ext cx="1447897" cy="2898000"/>
            <a:chOff x="931156" y="1340379"/>
            <a:chExt cx="2475816" cy="4955406"/>
          </a:xfrm>
        </p:grpSpPr>
        <p:pic>
          <p:nvPicPr>
            <p:cNvPr id="43" name="図 42">
              <a:extLst>
                <a:ext uri="{FF2B5EF4-FFF2-40B4-BE49-F238E27FC236}">
                  <a16:creationId xmlns:a16="http://schemas.microsoft.com/office/drawing/2014/main" id="{086B0845-25C2-8096-8028-A09DF57EF7D3}"/>
                </a:ext>
              </a:extLst>
            </p:cNvPr>
            <p:cNvPicPr>
              <a:picLocks noChangeAspect="1"/>
            </p:cNvPicPr>
            <p:nvPr/>
          </p:nvPicPr>
          <p:blipFill rotWithShape="1">
            <a:blip r:embed="rId2" cstate="print">
              <a:alphaModFix amt="50000"/>
              <a:extLst>
                <a:ext uri="{28A0092B-C50C-407E-A947-70E740481C1C}">
                  <a14:useLocalDpi xmlns:a14="http://schemas.microsoft.com/office/drawing/2010/main" val="0"/>
                </a:ext>
              </a:extLst>
            </a:blip>
            <a:srcRect t="188" b="64468"/>
            <a:stretch/>
          </p:blipFill>
          <p:spPr>
            <a:xfrm>
              <a:off x="1096020" y="1564916"/>
              <a:ext cx="2146089" cy="4644000"/>
            </a:xfrm>
            <a:prstGeom prst="rect">
              <a:avLst/>
            </a:prstGeom>
          </p:spPr>
        </p:pic>
        <p:pic>
          <p:nvPicPr>
            <p:cNvPr id="44" name="図 43" descr="グラフィカル ユーザー インターフェイス が含まれている画像&#10;&#10;自動的に生成された説明">
              <a:extLst>
                <a:ext uri="{FF2B5EF4-FFF2-40B4-BE49-F238E27FC236}">
                  <a16:creationId xmlns:a16="http://schemas.microsoft.com/office/drawing/2014/main" id="{1F0B1181-429A-D190-9FCC-DB9B1B714A4A}"/>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t="-1" b="-269"/>
            <a:stretch/>
          </p:blipFill>
          <p:spPr>
            <a:xfrm>
              <a:off x="931156" y="1340379"/>
              <a:ext cx="2475816" cy="4955406"/>
            </a:xfrm>
            <a:prstGeom prst="rect">
              <a:avLst/>
            </a:prstGeom>
            <a:effectLst/>
          </p:spPr>
        </p:pic>
      </p:grpSp>
      <p:grpSp>
        <p:nvGrpSpPr>
          <p:cNvPr id="45" name="グループ化 44">
            <a:extLst>
              <a:ext uri="{FF2B5EF4-FFF2-40B4-BE49-F238E27FC236}">
                <a16:creationId xmlns:a16="http://schemas.microsoft.com/office/drawing/2014/main" id="{C9BAC25C-10B5-BA83-1A1D-94DC68B023C3}"/>
              </a:ext>
            </a:extLst>
          </p:cNvPr>
          <p:cNvGrpSpPr>
            <a:grpSpLocks noChangeAspect="1"/>
          </p:cNvGrpSpPr>
          <p:nvPr/>
        </p:nvGrpSpPr>
        <p:grpSpPr>
          <a:xfrm>
            <a:off x="5685587" y="3227272"/>
            <a:ext cx="1447897" cy="2898000"/>
            <a:chOff x="931156" y="1340379"/>
            <a:chExt cx="2475816" cy="4955406"/>
          </a:xfrm>
        </p:grpSpPr>
        <p:pic>
          <p:nvPicPr>
            <p:cNvPr id="46" name="図 45">
              <a:extLst>
                <a:ext uri="{FF2B5EF4-FFF2-40B4-BE49-F238E27FC236}">
                  <a16:creationId xmlns:a16="http://schemas.microsoft.com/office/drawing/2014/main" id="{17875D67-EB2F-D5F7-5444-0DD88BE0C951}"/>
                </a:ext>
              </a:extLst>
            </p:cNvPr>
            <p:cNvPicPr>
              <a:picLocks noChangeAspect="1"/>
            </p:cNvPicPr>
            <p:nvPr/>
          </p:nvPicPr>
          <p:blipFill rotWithShape="1">
            <a:blip r:embed="rId2" cstate="print">
              <a:alphaModFix amt="50000"/>
              <a:extLst>
                <a:ext uri="{28A0092B-C50C-407E-A947-70E740481C1C}">
                  <a14:useLocalDpi xmlns:a14="http://schemas.microsoft.com/office/drawing/2010/main" val="0"/>
                </a:ext>
              </a:extLst>
            </a:blip>
            <a:srcRect t="188" b="64468"/>
            <a:stretch/>
          </p:blipFill>
          <p:spPr>
            <a:xfrm>
              <a:off x="1096020" y="1564916"/>
              <a:ext cx="2146089" cy="4644000"/>
            </a:xfrm>
            <a:prstGeom prst="rect">
              <a:avLst/>
            </a:prstGeom>
          </p:spPr>
        </p:pic>
        <p:pic>
          <p:nvPicPr>
            <p:cNvPr id="47" name="図 46" descr="グラフィカル ユーザー インターフェイス が含まれている画像&#10;&#10;自動的に生成された説明">
              <a:extLst>
                <a:ext uri="{FF2B5EF4-FFF2-40B4-BE49-F238E27FC236}">
                  <a16:creationId xmlns:a16="http://schemas.microsoft.com/office/drawing/2014/main" id="{AE2CB81E-840F-632B-C5F2-7C255F14D936}"/>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t="-1" b="-269"/>
            <a:stretch/>
          </p:blipFill>
          <p:spPr>
            <a:xfrm>
              <a:off x="931156" y="1340379"/>
              <a:ext cx="2475816" cy="4955406"/>
            </a:xfrm>
            <a:prstGeom prst="rect">
              <a:avLst/>
            </a:prstGeom>
            <a:effectLst/>
          </p:spPr>
        </p:pic>
      </p:grpSp>
      <p:pic>
        <p:nvPicPr>
          <p:cNvPr id="48" name="図 47" descr="グラフィカル ユーザー インターフェイス が含まれている画像&#10;&#10;自動的に生成された説明">
            <a:extLst>
              <a:ext uri="{FF2B5EF4-FFF2-40B4-BE49-F238E27FC236}">
                <a16:creationId xmlns:a16="http://schemas.microsoft.com/office/drawing/2014/main" id="{731FD9C1-EDE8-CBA1-BBBC-B7444C209865}"/>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t="-1" b="-269"/>
          <a:stretch/>
        </p:blipFill>
        <p:spPr>
          <a:xfrm>
            <a:off x="3440701" y="3227273"/>
            <a:ext cx="1446429" cy="2895061"/>
          </a:xfrm>
          <a:prstGeom prst="rect">
            <a:avLst/>
          </a:prstGeom>
          <a:effectLst/>
        </p:spPr>
      </p:pic>
      <p:grpSp>
        <p:nvGrpSpPr>
          <p:cNvPr id="49" name="グループ化 48">
            <a:extLst>
              <a:ext uri="{FF2B5EF4-FFF2-40B4-BE49-F238E27FC236}">
                <a16:creationId xmlns:a16="http://schemas.microsoft.com/office/drawing/2014/main" id="{1795D96E-CCE4-2E02-3B4C-EB66163596AF}"/>
              </a:ext>
            </a:extLst>
          </p:cNvPr>
          <p:cNvGrpSpPr/>
          <p:nvPr/>
        </p:nvGrpSpPr>
        <p:grpSpPr>
          <a:xfrm>
            <a:off x="3537270" y="5443551"/>
            <a:ext cx="1253795" cy="288000"/>
            <a:chOff x="3638123" y="5607947"/>
            <a:chExt cx="1253795" cy="288000"/>
          </a:xfrm>
        </p:grpSpPr>
        <p:pic>
          <p:nvPicPr>
            <p:cNvPr id="50" name="図 49">
              <a:extLst>
                <a:ext uri="{FF2B5EF4-FFF2-40B4-BE49-F238E27FC236}">
                  <a16:creationId xmlns:a16="http://schemas.microsoft.com/office/drawing/2014/main" id="{CEFD30EE-558F-573E-E743-8FA486E2D381}"/>
                </a:ext>
              </a:extLst>
            </p:cNvPr>
            <p:cNvPicPr>
              <a:picLocks noChangeAspect="1"/>
            </p:cNvPicPr>
            <p:nvPr/>
          </p:nvPicPr>
          <p:blipFill rotWithShape="1">
            <a:blip r:embed="rId4">
              <a:extLst>
                <a:ext uri="{28A0092B-C50C-407E-A947-70E740481C1C}">
                  <a14:useLocalDpi xmlns:a14="http://schemas.microsoft.com/office/drawing/2010/main" val="0"/>
                </a:ext>
              </a:extLst>
            </a:blip>
            <a:srcRect t="85556" b="754"/>
            <a:stretch/>
          </p:blipFill>
          <p:spPr>
            <a:xfrm>
              <a:off x="3648934" y="5607947"/>
              <a:ext cx="1210631" cy="288000"/>
            </a:xfrm>
            <a:prstGeom prst="rect">
              <a:avLst/>
            </a:prstGeom>
          </p:spPr>
        </p:pic>
        <p:sp>
          <p:nvSpPr>
            <p:cNvPr id="51" name="正方形/長方形 50">
              <a:extLst>
                <a:ext uri="{FF2B5EF4-FFF2-40B4-BE49-F238E27FC236}">
                  <a16:creationId xmlns:a16="http://schemas.microsoft.com/office/drawing/2014/main" id="{E602B37C-AFB4-3BB7-0512-738DB1843663}"/>
                </a:ext>
              </a:extLst>
            </p:cNvPr>
            <p:cNvSpPr/>
            <p:nvPr/>
          </p:nvSpPr>
          <p:spPr>
            <a:xfrm>
              <a:off x="3638123" y="5612486"/>
              <a:ext cx="1253795" cy="283461"/>
            </a:xfrm>
            <a:prstGeom prst="rect">
              <a:avLst/>
            </a:prstGeom>
            <a:solidFill>
              <a:srgbClr val="00569B">
                <a:alpha val="5000"/>
              </a:srgbClr>
            </a:solidFill>
            <a:ln w="12700" cap="flat" cmpd="sng" algn="ctr">
              <a:solidFill>
                <a:srgbClr val="00569B"/>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endParaRPr>
            </a:p>
          </p:txBody>
        </p:sp>
      </p:grpSp>
      <p:grpSp>
        <p:nvGrpSpPr>
          <p:cNvPr id="52" name="グループ化 51">
            <a:extLst>
              <a:ext uri="{FF2B5EF4-FFF2-40B4-BE49-F238E27FC236}">
                <a16:creationId xmlns:a16="http://schemas.microsoft.com/office/drawing/2014/main" id="{32A7B79A-ED7B-86B4-0307-1B557B07C2A1}"/>
              </a:ext>
            </a:extLst>
          </p:cNvPr>
          <p:cNvGrpSpPr>
            <a:grpSpLocks noChangeAspect="1"/>
          </p:cNvGrpSpPr>
          <p:nvPr/>
        </p:nvGrpSpPr>
        <p:grpSpPr>
          <a:xfrm>
            <a:off x="1194222" y="3227272"/>
            <a:ext cx="1447897" cy="2898000"/>
            <a:chOff x="931156" y="1340379"/>
            <a:chExt cx="2475816" cy="4955406"/>
          </a:xfrm>
        </p:grpSpPr>
        <p:pic>
          <p:nvPicPr>
            <p:cNvPr id="53" name="図 52">
              <a:extLst>
                <a:ext uri="{FF2B5EF4-FFF2-40B4-BE49-F238E27FC236}">
                  <a16:creationId xmlns:a16="http://schemas.microsoft.com/office/drawing/2014/main" id="{86FCFD7C-3D72-0ABD-A93D-9D7C9F3D0559}"/>
                </a:ext>
              </a:extLst>
            </p:cNvPr>
            <p:cNvPicPr>
              <a:picLocks noChangeAspect="1"/>
            </p:cNvPicPr>
            <p:nvPr/>
          </p:nvPicPr>
          <p:blipFill rotWithShape="1">
            <a:blip r:embed="rId2" cstate="print">
              <a:alphaModFix amt="50000"/>
              <a:extLst>
                <a:ext uri="{28A0092B-C50C-407E-A947-70E740481C1C}">
                  <a14:useLocalDpi xmlns:a14="http://schemas.microsoft.com/office/drawing/2010/main" val="0"/>
                </a:ext>
              </a:extLst>
            </a:blip>
            <a:srcRect t="188" b="64468"/>
            <a:stretch/>
          </p:blipFill>
          <p:spPr>
            <a:xfrm>
              <a:off x="1096020" y="1564916"/>
              <a:ext cx="2146089" cy="4644000"/>
            </a:xfrm>
            <a:prstGeom prst="rect">
              <a:avLst/>
            </a:prstGeom>
          </p:spPr>
        </p:pic>
        <p:pic>
          <p:nvPicPr>
            <p:cNvPr id="54" name="図 53" descr="グラフィカル ユーザー インターフェイス が含まれている画像&#10;&#10;自動的に生成された説明">
              <a:extLst>
                <a:ext uri="{FF2B5EF4-FFF2-40B4-BE49-F238E27FC236}">
                  <a16:creationId xmlns:a16="http://schemas.microsoft.com/office/drawing/2014/main" id="{D740182D-3B2E-EC64-39F9-C636FF44F5EE}"/>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t="-1" b="-269"/>
            <a:stretch/>
          </p:blipFill>
          <p:spPr>
            <a:xfrm>
              <a:off x="931156" y="1340379"/>
              <a:ext cx="2475816" cy="4955406"/>
            </a:xfrm>
            <a:prstGeom prst="rect">
              <a:avLst/>
            </a:prstGeom>
            <a:effectLst/>
          </p:spPr>
        </p:pic>
      </p:grpSp>
      <p:sp>
        <p:nvSpPr>
          <p:cNvPr id="55" name="円/楕円 82">
            <a:extLst>
              <a:ext uri="{FF2B5EF4-FFF2-40B4-BE49-F238E27FC236}">
                <a16:creationId xmlns:a16="http://schemas.microsoft.com/office/drawing/2014/main" id="{505DC1D8-1446-CB0D-C97E-6C5139E027EE}"/>
              </a:ext>
            </a:extLst>
          </p:cNvPr>
          <p:cNvSpPr/>
          <p:nvPr/>
        </p:nvSpPr>
        <p:spPr>
          <a:xfrm>
            <a:off x="7750228" y="2442518"/>
            <a:ext cx="3393182" cy="3393182"/>
          </a:xfrm>
          <a:prstGeom prst="ellipse">
            <a:avLst/>
          </a:prstGeom>
          <a:solidFill>
            <a:srgbClr val="F9DBDB"/>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endParaRPr>
          </a:p>
        </p:txBody>
      </p:sp>
      <p:sp>
        <p:nvSpPr>
          <p:cNvPr id="56" name="テキスト ボックス 55">
            <a:extLst>
              <a:ext uri="{FF2B5EF4-FFF2-40B4-BE49-F238E27FC236}">
                <a16:creationId xmlns:a16="http://schemas.microsoft.com/office/drawing/2014/main" id="{3974031F-3527-4219-8DA0-9495B3F7FF17}"/>
              </a:ext>
            </a:extLst>
          </p:cNvPr>
          <p:cNvSpPr txBox="1"/>
          <p:nvPr/>
        </p:nvSpPr>
        <p:spPr>
          <a:xfrm>
            <a:off x="846886" y="2492146"/>
            <a:ext cx="2132992" cy="739980"/>
          </a:xfrm>
          <a:prstGeom prst="roundRect">
            <a:avLst>
              <a:gd name="adj" fmla="val 0"/>
            </a:avLst>
          </a:prstGeom>
          <a:solidFill>
            <a:srgbClr val="F5F5F5"/>
          </a:solidFill>
          <a:ln w="6350" cap="flat">
            <a:noFill/>
            <a:miter lim="400000"/>
          </a:ln>
          <a:effectLst/>
          <a:sp3d/>
        </p:spPr>
        <p:txBody>
          <a:bodyPr rot="0" spcFirstLastPara="1" vertOverflow="overflow" horzOverflow="overflow" vert="horz" wrap="none" lIns="0" tIns="36000" rIns="0" bIns="0" numCol="1" spcCol="38100" rtlCol="0" anchor="ctr">
            <a:noAutofit/>
          </a:bodyPr>
          <a:lstStyle/>
          <a:p>
            <a:pPr marL="0" marR="0" lvl="0" indent="0" algn="ctr" defTabSz="825500" eaLnBrk="1" fontAlgn="auto" latinLnBrk="0" hangingPunct="1">
              <a:lnSpc>
                <a:spcPct val="110000"/>
              </a:lnSpc>
              <a:spcBef>
                <a:spcPts val="0"/>
              </a:spcBef>
              <a:spcAft>
                <a:spcPts val="0"/>
              </a:spcAft>
              <a:buClrTx/>
              <a:buSzTx/>
              <a:buFontTx/>
              <a:buNone/>
              <a:tabLst/>
              <a:defRPr/>
            </a:pPr>
            <a:r>
              <a:rPr kumimoji="0" lang="ja-JP" altLang="en-US" sz="1400" b="1" i="0" u="none" strike="noStrike" kern="0" cap="none" spc="0" normalizeH="0" baseline="0" noProof="0">
                <a:ln>
                  <a:noFill/>
                </a:ln>
                <a:solidFill>
                  <a:srgbClr val="545454"/>
                </a:solidFill>
                <a:effectLst/>
                <a:uLnTx/>
                <a:uFillTx/>
                <a:latin typeface="Meiryo" panose="020B0604030504040204" pitchFamily="34" charset="-128"/>
                <a:ea typeface="Meiryo" panose="020B0604030504040204" pitchFamily="34" charset="-128"/>
              </a:rPr>
              <a:t>独自性</a:t>
            </a:r>
            <a:r>
              <a:rPr kumimoji="0" lang="ja-JP" altLang="en-US" sz="1400" b="0" i="0" u="none" strike="noStrike" kern="0" cap="none" spc="0" normalizeH="0" baseline="0" noProof="0">
                <a:ln>
                  <a:noFill/>
                </a:ln>
                <a:solidFill>
                  <a:srgbClr val="545454"/>
                </a:solidFill>
                <a:effectLst/>
                <a:uLnTx/>
                <a:uFillTx/>
                <a:latin typeface="Meiryo" panose="020B0604030504040204" pitchFamily="34" charset="-128"/>
                <a:ea typeface="Meiryo" panose="020B0604030504040204" pitchFamily="34" charset="-128"/>
              </a:rPr>
              <a:t>の高い</a:t>
            </a:r>
          </a:p>
          <a:p>
            <a:pPr marL="0" marR="0" lvl="0" indent="0" algn="ctr" defTabSz="825500" eaLnBrk="1" fontAlgn="auto" latinLnBrk="0" hangingPunct="1">
              <a:lnSpc>
                <a:spcPct val="110000"/>
              </a:lnSpc>
              <a:spcBef>
                <a:spcPts val="0"/>
              </a:spcBef>
              <a:spcAft>
                <a:spcPts val="0"/>
              </a:spcAft>
              <a:buClrTx/>
              <a:buSzTx/>
              <a:buFontTx/>
              <a:buNone/>
              <a:tabLst/>
              <a:defRPr/>
            </a:pPr>
            <a:r>
              <a:rPr kumimoji="0" lang="ja-JP" altLang="en-US" sz="1400" b="0" i="0" u="none" strike="noStrike" kern="0" cap="none" spc="0" normalizeH="0" baseline="0" noProof="0">
                <a:ln>
                  <a:noFill/>
                </a:ln>
                <a:solidFill>
                  <a:srgbClr val="C9002C"/>
                </a:solidFill>
                <a:effectLst/>
                <a:uLnTx/>
                <a:uFillTx/>
                <a:latin typeface="Meiryo" panose="020B0604030504040204" pitchFamily="34" charset="-128"/>
                <a:ea typeface="Meiryo" panose="020B0604030504040204" pitchFamily="34" charset="-128"/>
              </a:rPr>
              <a:t>商品機能</a:t>
            </a:r>
            <a:r>
              <a:rPr kumimoji="0" lang="ja-JP" altLang="en-US" sz="1400" b="0" i="0" u="none" strike="noStrike" kern="0" cap="none" spc="0" normalizeH="0" baseline="0" noProof="0">
                <a:ln>
                  <a:noFill/>
                </a:ln>
                <a:solidFill>
                  <a:srgbClr val="545454"/>
                </a:solidFill>
                <a:effectLst/>
                <a:uLnTx/>
                <a:uFillTx/>
                <a:latin typeface="Meiryo" panose="020B0604030504040204" pitchFamily="34" charset="-128"/>
                <a:ea typeface="Meiryo" panose="020B0604030504040204" pitchFamily="34" charset="-128"/>
              </a:rPr>
              <a:t>訴求</a:t>
            </a:r>
            <a:endParaRPr kumimoji="0" lang="ja-JP" altLang="en-US" sz="1400" b="0" i="0" u="none" strike="noStrike" kern="0" cap="none" spc="0" normalizeH="0" baseline="0" noProof="0">
              <a:ln>
                <a:noFill/>
              </a:ln>
              <a:solidFill>
                <a:srgbClr val="545454"/>
              </a:solidFill>
              <a:effectLst/>
              <a:uLnTx/>
              <a:uFillTx/>
              <a:latin typeface="Meiryo" panose="020B0604030504040204" pitchFamily="34" charset="-128"/>
              <a:ea typeface="Meiryo" panose="020B0604030504040204" pitchFamily="34" charset="-128"/>
              <a:cs typeface="ヒラギノ角ゴ ProN W3"/>
              <a:sym typeface="ヒラギノ角ゴ ProN W3"/>
            </a:endParaRPr>
          </a:p>
        </p:txBody>
      </p:sp>
      <p:sp>
        <p:nvSpPr>
          <p:cNvPr id="57" name="テキスト ボックス 56">
            <a:extLst>
              <a:ext uri="{FF2B5EF4-FFF2-40B4-BE49-F238E27FC236}">
                <a16:creationId xmlns:a16="http://schemas.microsoft.com/office/drawing/2014/main" id="{74476695-8F2C-8ADB-6CA8-C76954C2D77A}"/>
              </a:ext>
            </a:extLst>
          </p:cNvPr>
          <p:cNvSpPr txBox="1"/>
          <p:nvPr/>
        </p:nvSpPr>
        <p:spPr>
          <a:xfrm>
            <a:off x="846885" y="2132146"/>
            <a:ext cx="2132993" cy="360000"/>
          </a:xfrm>
          <a:prstGeom prst="roundRect">
            <a:avLst>
              <a:gd name="adj" fmla="val 0"/>
            </a:avLst>
          </a:prstGeom>
          <a:solidFill>
            <a:srgbClr val="C00000"/>
          </a:solidFill>
          <a:ln w="6350" cap="flat">
            <a:noFill/>
            <a:miter lim="400000"/>
          </a:ln>
          <a:effectLst>
            <a:outerShdw dist="25400" dir="2700000" algn="tl" rotWithShape="0">
              <a:srgbClr val="00569B">
                <a:lumMod val="75000"/>
                <a:alpha val="40000"/>
              </a:srgbClr>
            </a:outerShdw>
          </a:effectLst>
          <a:sp3d/>
        </p:spPr>
        <p:txBody>
          <a:bodyPr rot="0" spcFirstLastPara="1" vertOverflow="overflow" horzOverflow="overflow" vert="horz" wrap="none" lIns="216000" tIns="108000" rIns="216000" bIns="72000" numCol="1" spcCol="38100" rtlCol="0" anchor="ctr">
            <a:noAutofit/>
          </a:bodyPr>
          <a:lstStyle/>
          <a:p>
            <a:pPr marL="0" marR="0" lvl="0" indent="0" algn="ctr" defTabSz="825500" eaLnBrk="1" fontAlgn="auto" latinLnBrk="0" hangingPunct="1">
              <a:lnSpc>
                <a:spcPct val="100000"/>
              </a:lnSpc>
              <a:spcBef>
                <a:spcPts val="0"/>
              </a:spcBef>
              <a:spcAft>
                <a:spcPts val="0"/>
              </a:spcAft>
              <a:buClrTx/>
              <a:buSzTx/>
              <a:buFontTx/>
              <a:buNone/>
              <a:tabLst/>
              <a:defRPr/>
            </a:pPr>
            <a:r>
              <a:rPr kumimoji="0" lang="ja-JP" altLang="en-US" sz="1200" b="1" i="0" u="none" strike="noStrike" kern="0" cap="none" spc="0" normalizeH="0" baseline="0" noProof="0">
                <a:ln>
                  <a:noFill/>
                </a:ln>
                <a:solidFill>
                  <a:srgbClr val="F5F5F5"/>
                </a:solidFill>
                <a:effectLst/>
                <a:uLnTx/>
                <a:uFillTx/>
                <a:latin typeface="Meiryo" panose="020B0604030504040204" pitchFamily="34" charset="-128"/>
                <a:ea typeface="Meiryo" panose="020B0604030504040204" pitchFamily="34" charset="-128"/>
              </a:rPr>
              <a:t>パターン</a:t>
            </a:r>
            <a:r>
              <a:rPr kumimoji="0" lang="en-US" altLang="ja-JP" sz="1200" b="1" i="0" u="none" strike="noStrike" kern="0" cap="none" spc="0" normalizeH="0" baseline="0" noProof="0" dirty="0">
                <a:ln>
                  <a:noFill/>
                </a:ln>
                <a:solidFill>
                  <a:srgbClr val="F5F5F5"/>
                </a:solidFill>
                <a:effectLst/>
                <a:uLnTx/>
                <a:uFillTx/>
                <a:latin typeface="Meiryo" panose="020B0604030504040204" pitchFamily="34" charset="-128"/>
                <a:ea typeface="Meiryo" panose="020B0604030504040204" pitchFamily="34" charset="-128"/>
              </a:rPr>
              <a:t> </a:t>
            </a:r>
            <a:r>
              <a:rPr kumimoji="0" lang="en" altLang="ja-JP" sz="1800" b="1" i="0" u="none" strike="noStrike" kern="0" cap="none" spc="0" normalizeH="0" baseline="0" noProof="0" dirty="0">
                <a:ln>
                  <a:noFill/>
                </a:ln>
                <a:solidFill>
                  <a:srgbClr val="F5F5F5"/>
                </a:solidFill>
                <a:effectLst/>
                <a:uLnTx/>
                <a:uFillTx/>
                <a:latin typeface="Meiryo" panose="020B0604030504040204" pitchFamily="34" charset="-128"/>
                <a:ea typeface="Meiryo" panose="020B0604030504040204" pitchFamily="34" charset="-128"/>
              </a:rPr>
              <a:t>A</a:t>
            </a:r>
            <a:endParaRPr kumimoji="0" lang="ja-JP" altLang="en-US" sz="1800" b="1" i="0" u="none" strike="noStrike" kern="0" cap="none" spc="0" normalizeH="0" baseline="0" noProof="0">
              <a:ln>
                <a:noFill/>
              </a:ln>
              <a:solidFill>
                <a:srgbClr val="F5F5F5"/>
              </a:solidFill>
              <a:effectLst/>
              <a:uLnTx/>
              <a:uFillTx/>
              <a:latin typeface="Meiryo" panose="020B0604030504040204" pitchFamily="34" charset="-128"/>
              <a:ea typeface="Meiryo" panose="020B0604030504040204" pitchFamily="34" charset="-128"/>
              <a:cs typeface="ヒラギノ角ゴ ProN W3"/>
              <a:sym typeface="ヒラギノ角ゴ ProN W3"/>
            </a:endParaRPr>
          </a:p>
        </p:txBody>
      </p:sp>
      <p:sp>
        <p:nvSpPr>
          <p:cNvPr id="58" name="テキスト ボックス 57">
            <a:extLst>
              <a:ext uri="{FF2B5EF4-FFF2-40B4-BE49-F238E27FC236}">
                <a16:creationId xmlns:a16="http://schemas.microsoft.com/office/drawing/2014/main" id="{9B79780C-B716-6568-7CC9-906E3903CD1D}"/>
              </a:ext>
            </a:extLst>
          </p:cNvPr>
          <p:cNvSpPr txBox="1"/>
          <p:nvPr/>
        </p:nvSpPr>
        <p:spPr>
          <a:xfrm>
            <a:off x="3099672" y="2492146"/>
            <a:ext cx="2123620" cy="739980"/>
          </a:xfrm>
          <a:prstGeom prst="roundRect">
            <a:avLst>
              <a:gd name="adj" fmla="val 0"/>
            </a:avLst>
          </a:prstGeom>
          <a:solidFill>
            <a:srgbClr val="F5F5F5"/>
          </a:solidFill>
          <a:ln w="6350" cap="flat">
            <a:noFill/>
            <a:miter lim="400000"/>
          </a:ln>
          <a:effectLst/>
          <a:sp3d/>
        </p:spPr>
        <p:txBody>
          <a:bodyPr rot="0" spcFirstLastPara="1" vertOverflow="overflow" horzOverflow="overflow" vert="horz" wrap="none" lIns="0" tIns="36000" rIns="0" bIns="0" numCol="1" spcCol="38100" rtlCol="0" anchor="ctr">
            <a:noAutofit/>
          </a:bodyPr>
          <a:lstStyle/>
          <a:p>
            <a:pPr marL="0" marR="0" lvl="0" indent="0" algn="ctr" defTabSz="825500" eaLnBrk="1" fontAlgn="auto" latinLnBrk="0" hangingPunct="1">
              <a:lnSpc>
                <a:spcPct val="110000"/>
              </a:lnSpc>
              <a:spcBef>
                <a:spcPts val="0"/>
              </a:spcBef>
              <a:spcAft>
                <a:spcPts val="0"/>
              </a:spcAft>
              <a:buClrTx/>
              <a:buSzTx/>
              <a:buFontTx/>
              <a:buNone/>
              <a:tabLst/>
              <a:defRPr/>
            </a:pPr>
            <a:r>
              <a:rPr kumimoji="0" lang="ja-JP" altLang="en-US" sz="1400" b="1" i="0" u="none" strike="noStrike" kern="0" cap="none" spc="0" normalizeH="0" baseline="0" noProof="0">
                <a:ln>
                  <a:noFill/>
                </a:ln>
                <a:solidFill>
                  <a:srgbClr val="545454"/>
                </a:solidFill>
                <a:effectLst/>
                <a:uLnTx/>
                <a:uFillTx/>
                <a:latin typeface="Meiryo" panose="020B0604030504040204" pitchFamily="34" charset="-128"/>
                <a:ea typeface="Meiryo" panose="020B0604030504040204" pitchFamily="34" charset="-128"/>
              </a:rPr>
              <a:t>トピックス</a:t>
            </a:r>
            <a:r>
              <a:rPr kumimoji="0" lang="ja-JP" altLang="en-US" sz="1400" b="0" i="0" u="none" strike="noStrike" kern="0" cap="none" spc="0" normalizeH="0" baseline="0" noProof="0">
                <a:ln>
                  <a:noFill/>
                </a:ln>
                <a:solidFill>
                  <a:srgbClr val="545454"/>
                </a:solidFill>
                <a:effectLst/>
                <a:uLnTx/>
                <a:uFillTx/>
                <a:latin typeface="Meiryo" panose="020B0604030504040204" pitchFamily="34" charset="-128"/>
                <a:ea typeface="Meiryo" panose="020B0604030504040204" pitchFamily="34" charset="-128"/>
              </a:rPr>
              <a:t>寄り</a:t>
            </a:r>
          </a:p>
          <a:p>
            <a:pPr marL="0" marR="0" lvl="0" indent="0" algn="ctr" defTabSz="825500" eaLnBrk="1" fontAlgn="auto" latinLnBrk="0" hangingPunct="1">
              <a:lnSpc>
                <a:spcPct val="110000"/>
              </a:lnSpc>
              <a:spcBef>
                <a:spcPts val="0"/>
              </a:spcBef>
              <a:spcAft>
                <a:spcPts val="0"/>
              </a:spcAft>
              <a:buClrTx/>
              <a:buSzTx/>
              <a:buFontTx/>
              <a:buNone/>
              <a:tabLst/>
              <a:defRPr/>
            </a:pPr>
            <a:r>
              <a:rPr kumimoji="0" lang="ja-JP" altLang="en-US" sz="1400" b="0" i="0" u="none" strike="noStrike" kern="0" cap="none" spc="0" normalizeH="0" baseline="0" noProof="0">
                <a:ln>
                  <a:noFill/>
                </a:ln>
                <a:solidFill>
                  <a:srgbClr val="545454"/>
                </a:solidFill>
                <a:effectLst/>
                <a:uLnTx/>
                <a:uFillTx/>
                <a:latin typeface="Meiryo" panose="020B0604030504040204" pitchFamily="34" charset="-128"/>
                <a:ea typeface="Meiryo" panose="020B0604030504040204" pitchFamily="34" charset="-128"/>
              </a:rPr>
              <a:t>の</a:t>
            </a:r>
            <a:r>
              <a:rPr kumimoji="0" lang="ja-JP" altLang="en-US" sz="1400" b="0" i="0" u="none" strike="noStrike" kern="0" cap="none" spc="0" normalizeH="0" baseline="0" noProof="0">
                <a:ln>
                  <a:noFill/>
                </a:ln>
                <a:solidFill>
                  <a:srgbClr val="C9002C"/>
                </a:solidFill>
                <a:effectLst/>
                <a:uLnTx/>
                <a:uFillTx/>
                <a:latin typeface="Meiryo" panose="020B0604030504040204" pitchFamily="34" charset="-128"/>
                <a:ea typeface="Meiryo" panose="020B0604030504040204" pitchFamily="34" charset="-128"/>
              </a:rPr>
              <a:t>機能</a:t>
            </a:r>
            <a:r>
              <a:rPr kumimoji="0" lang="ja-JP" altLang="en-US" sz="1400" b="0" i="0" u="none" strike="noStrike" kern="0" cap="none" spc="0" normalizeH="0" baseline="0" noProof="0">
                <a:ln>
                  <a:noFill/>
                </a:ln>
                <a:solidFill>
                  <a:srgbClr val="545454"/>
                </a:solidFill>
                <a:effectLst/>
                <a:uLnTx/>
                <a:uFillTx/>
                <a:latin typeface="Meiryo" panose="020B0604030504040204" pitchFamily="34" charset="-128"/>
                <a:ea typeface="Meiryo" panose="020B0604030504040204" pitchFamily="34" charset="-128"/>
              </a:rPr>
              <a:t>訴求</a:t>
            </a:r>
            <a:endParaRPr kumimoji="0" lang="ja-JP" altLang="en-US" sz="1400" b="0" i="0" u="none" strike="noStrike" kern="0" cap="none" spc="0" normalizeH="0" baseline="0" noProof="0">
              <a:ln>
                <a:noFill/>
              </a:ln>
              <a:solidFill>
                <a:srgbClr val="545454"/>
              </a:solidFill>
              <a:effectLst/>
              <a:uLnTx/>
              <a:uFillTx/>
              <a:latin typeface="Meiryo" panose="020B0604030504040204" pitchFamily="34" charset="-128"/>
              <a:ea typeface="Meiryo" panose="020B0604030504040204" pitchFamily="34" charset="-128"/>
              <a:cs typeface="ヒラギノ角ゴ ProN W3"/>
              <a:sym typeface="ヒラギノ角ゴ ProN W3"/>
            </a:endParaRPr>
          </a:p>
        </p:txBody>
      </p:sp>
      <p:sp>
        <p:nvSpPr>
          <p:cNvPr id="59" name="テキスト ボックス 58">
            <a:extLst>
              <a:ext uri="{FF2B5EF4-FFF2-40B4-BE49-F238E27FC236}">
                <a16:creationId xmlns:a16="http://schemas.microsoft.com/office/drawing/2014/main" id="{5C01509A-2126-B12C-8C37-6EEA9715C0DD}"/>
              </a:ext>
            </a:extLst>
          </p:cNvPr>
          <p:cNvSpPr txBox="1"/>
          <p:nvPr/>
        </p:nvSpPr>
        <p:spPr>
          <a:xfrm>
            <a:off x="3104106" y="2132146"/>
            <a:ext cx="2126305" cy="360000"/>
          </a:xfrm>
          <a:prstGeom prst="roundRect">
            <a:avLst>
              <a:gd name="adj" fmla="val 0"/>
            </a:avLst>
          </a:prstGeom>
          <a:solidFill>
            <a:srgbClr val="FF466E"/>
          </a:solidFill>
          <a:ln w="6350" cap="flat">
            <a:noFill/>
            <a:miter lim="400000"/>
          </a:ln>
          <a:effectLst>
            <a:outerShdw dist="25400" dir="2700000" algn="tl" rotWithShape="0">
              <a:srgbClr val="00569B">
                <a:lumMod val="75000"/>
                <a:alpha val="40000"/>
              </a:srgbClr>
            </a:outerShdw>
          </a:effectLst>
          <a:sp3d/>
        </p:spPr>
        <p:txBody>
          <a:bodyPr rot="0" spcFirstLastPara="1" vertOverflow="overflow" horzOverflow="overflow" vert="horz" wrap="none" lIns="216000" tIns="108000" rIns="216000" bIns="72000" numCol="1" spcCol="38100" rtlCol="0" anchor="ctr">
            <a:noAutofit/>
          </a:bodyPr>
          <a:lstStyle/>
          <a:p>
            <a:pPr marL="0" marR="0" lvl="0" indent="0" algn="ctr" defTabSz="825500" eaLnBrk="1" fontAlgn="auto" latinLnBrk="0" hangingPunct="1">
              <a:lnSpc>
                <a:spcPct val="100000"/>
              </a:lnSpc>
              <a:spcBef>
                <a:spcPts val="0"/>
              </a:spcBef>
              <a:spcAft>
                <a:spcPts val="0"/>
              </a:spcAft>
              <a:buClrTx/>
              <a:buSzTx/>
              <a:buFontTx/>
              <a:buNone/>
              <a:tabLst/>
              <a:defRPr/>
            </a:pPr>
            <a:r>
              <a:rPr kumimoji="0" lang="ja-JP" altLang="en-US" sz="1200" b="1" i="0" u="none" strike="noStrike" kern="0" cap="none" spc="0" normalizeH="0" baseline="0" noProof="0" dirty="0">
                <a:ln>
                  <a:noFill/>
                </a:ln>
                <a:solidFill>
                  <a:srgbClr val="F5F5F5"/>
                </a:solidFill>
                <a:effectLst/>
                <a:uLnTx/>
                <a:uFillTx/>
                <a:latin typeface="Meiryo" panose="020B0604030504040204" pitchFamily="34" charset="-128"/>
                <a:ea typeface="Meiryo" panose="020B0604030504040204" pitchFamily="34" charset="-128"/>
              </a:rPr>
              <a:t>パターン</a:t>
            </a:r>
            <a:r>
              <a:rPr kumimoji="0" lang="en-US" altLang="ja-JP" sz="1200" b="1" i="0" u="none" strike="noStrike" kern="0" cap="none" spc="0" normalizeH="0" baseline="0" noProof="0" dirty="0">
                <a:ln>
                  <a:noFill/>
                </a:ln>
                <a:solidFill>
                  <a:srgbClr val="F5F5F5"/>
                </a:solidFill>
                <a:effectLst/>
                <a:uLnTx/>
                <a:uFillTx/>
                <a:latin typeface="Meiryo" panose="020B0604030504040204" pitchFamily="34" charset="-128"/>
                <a:ea typeface="Meiryo" panose="020B0604030504040204" pitchFamily="34" charset="-128"/>
              </a:rPr>
              <a:t> </a:t>
            </a:r>
            <a:r>
              <a:rPr kumimoji="0" lang="en" altLang="ja-JP" sz="1800" b="1" i="0" u="none" strike="noStrike" kern="0" cap="none" spc="0" normalizeH="0" baseline="0" noProof="0" dirty="0">
                <a:ln>
                  <a:noFill/>
                </a:ln>
                <a:solidFill>
                  <a:srgbClr val="F5F5F5"/>
                </a:solidFill>
                <a:effectLst/>
                <a:uLnTx/>
                <a:uFillTx/>
                <a:latin typeface="Meiryo" panose="020B0604030504040204" pitchFamily="34" charset="-128"/>
                <a:ea typeface="Meiryo" panose="020B0604030504040204" pitchFamily="34" charset="-128"/>
              </a:rPr>
              <a:t>B</a:t>
            </a:r>
            <a:endParaRPr kumimoji="0" lang="ja-JP" altLang="en-US" sz="1800" b="1" i="0" u="none" strike="noStrike" kern="0" cap="none" spc="0" normalizeH="0" baseline="0" noProof="0" dirty="0">
              <a:ln>
                <a:noFill/>
              </a:ln>
              <a:solidFill>
                <a:srgbClr val="F5F5F5"/>
              </a:solidFill>
              <a:effectLst/>
              <a:uLnTx/>
              <a:uFillTx/>
              <a:latin typeface="Meiryo" panose="020B0604030504040204" pitchFamily="34" charset="-128"/>
              <a:ea typeface="Meiryo" panose="020B0604030504040204" pitchFamily="34" charset="-128"/>
              <a:cs typeface="ヒラギノ角ゴ ProN W3"/>
              <a:sym typeface="ヒラギノ角ゴ ProN W3"/>
            </a:endParaRPr>
          </a:p>
        </p:txBody>
      </p:sp>
      <p:sp>
        <p:nvSpPr>
          <p:cNvPr id="60" name="テキスト ボックス 59">
            <a:extLst>
              <a:ext uri="{FF2B5EF4-FFF2-40B4-BE49-F238E27FC236}">
                <a16:creationId xmlns:a16="http://schemas.microsoft.com/office/drawing/2014/main" id="{2218E633-60CB-ECA5-CF68-AE0E0A63B59D}"/>
              </a:ext>
            </a:extLst>
          </p:cNvPr>
          <p:cNvSpPr txBox="1"/>
          <p:nvPr/>
        </p:nvSpPr>
        <p:spPr>
          <a:xfrm>
            <a:off x="5350893" y="2492146"/>
            <a:ext cx="2123620" cy="739980"/>
          </a:xfrm>
          <a:prstGeom prst="roundRect">
            <a:avLst>
              <a:gd name="adj" fmla="val 0"/>
            </a:avLst>
          </a:prstGeom>
          <a:solidFill>
            <a:srgbClr val="F5F5F5"/>
          </a:solidFill>
          <a:ln w="6350" cap="flat">
            <a:noFill/>
            <a:miter lim="400000"/>
          </a:ln>
          <a:effectLst/>
          <a:sp3d/>
        </p:spPr>
        <p:txBody>
          <a:bodyPr rot="0" spcFirstLastPara="1" vertOverflow="overflow" horzOverflow="overflow" vert="horz" wrap="none" lIns="0" tIns="36000" rIns="0" bIns="0" numCol="1" spcCol="38100" rtlCol="0" anchor="ctr">
            <a:noAutofit/>
          </a:bodyPr>
          <a:lstStyle/>
          <a:p>
            <a:pPr marL="0" marR="0" lvl="0" indent="0" algn="ctr" defTabSz="825500" eaLnBrk="1" fontAlgn="auto" latinLnBrk="0" hangingPunct="1">
              <a:lnSpc>
                <a:spcPct val="11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rPr>
              <a:t>広告色</a:t>
            </a:r>
            <a:r>
              <a:rPr kumimoji="0" lang="ja-JP" altLang="en-US" sz="1400" b="0" i="0" u="none" strike="noStrike" kern="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rPr>
              <a:t>の強い</a:t>
            </a:r>
          </a:p>
          <a:p>
            <a:pPr marL="0" marR="0" lvl="0" indent="0" algn="ctr" defTabSz="825500" eaLnBrk="1" fontAlgn="auto" latinLnBrk="0" hangingPunct="1">
              <a:lnSpc>
                <a:spcPct val="11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価格</a:t>
            </a:r>
            <a:r>
              <a:rPr kumimoji="0" lang="ja-JP" altLang="en-US" sz="1400" b="0" i="0" u="none" strike="noStrike" kern="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rPr>
              <a:t>訴求</a:t>
            </a:r>
            <a:endParaRPr kumimoji="0" lang="ja-JP" altLang="en-US" sz="1400" b="0" i="0" u="none" strike="noStrike" kern="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ヒラギノ角ゴ ProN W3"/>
              <a:sym typeface="ヒラギノ角ゴ ProN W3"/>
            </a:endParaRPr>
          </a:p>
        </p:txBody>
      </p:sp>
      <p:sp>
        <p:nvSpPr>
          <p:cNvPr id="61" name="テキスト ボックス 60">
            <a:extLst>
              <a:ext uri="{FF2B5EF4-FFF2-40B4-BE49-F238E27FC236}">
                <a16:creationId xmlns:a16="http://schemas.microsoft.com/office/drawing/2014/main" id="{702217A0-8301-6954-FE0F-6F14E715ABFC}"/>
              </a:ext>
            </a:extLst>
          </p:cNvPr>
          <p:cNvSpPr txBox="1"/>
          <p:nvPr/>
        </p:nvSpPr>
        <p:spPr>
          <a:xfrm>
            <a:off x="5353146" y="2132146"/>
            <a:ext cx="2123620" cy="360000"/>
          </a:xfrm>
          <a:prstGeom prst="roundRect">
            <a:avLst>
              <a:gd name="adj" fmla="val 0"/>
            </a:avLst>
          </a:prstGeom>
          <a:solidFill>
            <a:srgbClr val="CCCCCC"/>
          </a:solidFill>
          <a:ln w="6350" cap="flat">
            <a:noFill/>
            <a:miter lim="400000"/>
          </a:ln>
          <a:effectLst>
            <a:outerShdw dist="25400" dir="2700000" algn="tl" rotWithShape="0">
              <a:srgbClr val="00569B">
                <a:lumMod val="75000"/>
                <a:alpha val="40000"/>
              </a:srgbClr>
            </a:outerShdw>
          </a:effectLst>
          <a:sp3d/>
        </p:spPr>
        <p:txBody>
          <a:bodyPr rot="0" spcFirstLastPara="1" vertOverflow="overflow" horzOverflow="overflow" vert="horz" wrap="none" lIns="216000" tIns="108000" rIns="216000" bIns="72000" numCol="1" spcCol="38100" rtlCol="0" anchor="ctr">
            <a:noAutofit/>
          </a:bodyPr>
          <a:lstStyle/>
          <a:p>
            <a:pPr marL="0" marR="0" lvl="0" indent="0" algn="ctr" defTabSz="825500" eaLnBrk="1" fontAlgn="auto" latinLnBrk="0" hangingPunct="1">
              <a:lnSpc>
                <a:spcPct val="100000"/>
              </a:lnSpc>
              <a:spcBef>
                <a:spcPts val="0"/>
              </a:spcBef>
              <a:spcAft>
                <a:spcPts val="0"/>
              </a:spcAft>
              <a:buClrTx/>
              <a:buSzTx/>
              <a:buFontTx/>
              <a:buNone/>
              <a:tabLst/>
              <a:defRPr/>
            </a:pPr>
            <a:r>
              <a:rPr kumimoji="0" lang="ja-JP" altLang="en-US" sz="1200" b="1"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パターン</a:t>
            </a:r>
            <a:r>
              <a:rPr kumimoji="0" lang="en-US" altLang="ja-JP" sz="1200" b="1"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 </a:t>
            </a:r>
            <a:r>
              <a:rPr kumimoji="0" lang="en" altLang="ja-JP" sz="1800" b="1"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C</a:t>
            </a:r>
            <a:endParaRPr kumimoji="0" lang="ja-JP" altLang="en-US" sz="1800" b="1"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ヒラギノ角ゴ ProN W3"/>
              <a:sym typeface="ヒラギノ角ゴ ProN W3"/>
            </a:endParaRPr>
          </a:p>
        </p:txBody>
      </p:sp>
      <p:grpSp>
        <p:nvGrpSpPr>
          <p:cNvPr id="62" name="グループ化 61">
            <a:extLst>
              <a:ext uri="{FF2B5EF4-FFF2-40B4-BE49-F238E27FC236}">
                <a16:creationId xmlns:a16="http://schemas.microsoft.com/office/drawing/2014/main" id="{8B0E3696-B017-C91D-204F-EBFA88F4AB4F}"/>
              </a:ext>
            </a:extLst>
          </p:cNvPr>
          <p:cNvGrpSpPr/>
          <p:nvPr/>
        </p:nvGrpSpPr>
        <p:grpSpPr>
          <a:xfrm>
            <a:off x="1290539" y="5435606"/>
            <a:ext cx="1253795" cy="288292"/>
            <a:chOff x="1155559" y="5607947"/>
            <a:chExt cx="1253795" cy="288000"/>
          </a:xfrm>
        </p:grpSpPr>
        <p:pic>
          <p:nvPicPr>
            <p:cNvPr id="63" name="図 62">
              <a:extLst>
                <a:ext uri="{FF2B5EF4-FFF2-40B4-BE49-F238E27FC236}">
                  <a16:creationId xmlns:a16="http://schemas.microsoft.com/office/drawing/2014/main" id="{8BAD9165-6584-6F6F-76A0-6DB1139C3C12}"/>
                </a:ext>
              </a:extLst>
            </p:cNvPr>
            <p:cNvPicPr>
              <a:picLocks noChangeAspect="1"/>
            </p:cNvPicPr>
            <p:nvPr/>
          </p:nvPicPr>
          <p:blipFill rotWithShape="1">
            <a:blip r:embed="rId5"/>
            <a:srcRect t="85488" b="307"/>
            <a:stretch/>
          </p:blipFill>
          <p:spPr>
            <a:xfrm>
              <a:off x="1159445" y="5607947"/>
              <a:ext cx="1210631" cy="288000"/>
            </a:xfrm>
            <a:prstGeom prst="rect">
              <a:avLst/>
            </a:prstGeom>
          </p:spPr>
        </p:pic>
        <p:sp>
          <p:nvSpPr>
            <p:cNvPr id="64" name="正方形/長方形 63">
              <a:extLst>
                <a:ext uri="{FF2B5EF4-FFF2-40B4-BE49-F238E27FC236}">
                  <a16:creationId xmlns:a16="http://schemas.microsoft.com/office/drawing/2014/main" id="{9CA74F20-C7E2-318C-108C-7D96E9F4854A}"/>
                </a:ext>
              </a:extLst>
            </p:cNvPr>
            <p:cNvSpPr/>
            <p:nvPr/>
          </p:nvSpPr>
          <p:spPr>
            <a:xfrm>
              <a:off x="1155559" y="5612486"/>
              <a:ext cx="1253795" cy="283461"/>
            </a:xfrm>
            <a:prstGeom prst="rect">
              <a:avLst/>
            </a:prstGeom>
            <a:solidFill>
              <a:srgbClr val="00569B">
                <a:alpha val="5000"/>
              </a:srgbClr>
            </a:solidFill>
            <a:ln w="12700" cap="flat" cmpd="sng" algn="ctr">
              <a:solidFill>
                <a:srgbClr val="00569B"/>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endParaRPr>
            </a:p>
          </p:txBody>
        </p:sp>
      </p:grpSp>
      <p:grpSp>
        <p:nvGrpSpPr>
          <p:cNvPr id="65" name="グループ化 64">
            <a:extLst>
              <a:ext uri="{FF2B5EF4-FFF2-40B4-BE49-F238E27FC236}">
                <a16:creationId xmlns:a16="http://schemas.microsoft.com/office/drawing/2014/main" id="{37E97507-AB2C-191E-E443-65745A8E146B}"/>
              </a:ext>
            </a:extLst>
          </p:cNvPr>
          <p:cNvGrpSpPr/>
          <p:nvPr/>
        </p:nvGrpSpPr>
        <p:grpSpPr>
          <a:xfrm>
            <a:off x="5778365" y="5443550"/>
            <a:ext cx="1253795" cy="288000"/>
            <a:chOff x="5296024" y="5607947"/>
            <a:chExt cx="1253795" cy="288000"/>
          </a:xfrm>
        </p:grpSpPr>
        <p:pic>
          <p:nvPicPr>
            <p:cNvPr id="66" name="図 65">
              <a:extLst>
                <a:ext uri="{FF2B5EF4-FFF2-40B4-BE49-F238E27FC236}">
                  <a16:creationId xmlns:a16="http://schemas.microsoft.com/office/drawing/2014/main" id="{1D83BEB8-B08F-33DF-C69F-28C7EBDB2566}"/>
                </a:ext>
              </a:extLst>
            </p:cNvPr>
            <p:cNvPicPr>
              <a:picLocks noChangeAspect="1"/>
            </p:cNvPicPr>
            <p:nvPr/>
          </p:nvPicPr>
          <p:blipFill rotWithShape="1">
            <a:blip r:embed="rId6">
              <a:extLst>
                <a:ext uri="{28A0092B-C50C-407E-A947-70E740481C1C}">
                  <a14:useLocalDpi xmlns:a14="http://schemas.microsoft.com/office/drawing/2010/main" val="0"/>
                </a:ext>
              </a:extLst>
            </a:blip>
            <a:srcRect t="86007" b="205"/>
            <a:stretch/>
          </p:blipFill>
          <p:spPr>
            <a:xfrm>
              <a:off x="5306541" y="5607947"/>
              <a:ext cx="1210631" cy="288000"/>
            </a:xfrm>
            <a:prstGeom prst="rect">
              <a:avLst/>
            </a:prstGeom>
          </p:spPr>
        </p:pic>
        <p:sp>
          <p:nvSpPr>
            <p:cNvPr id="67" name="正方形/長方形 66">
              <a:extLst>
                <a:ext uri="{FF2B5EF4-FFF2-40B4-BE49-F238E27FC236}">
                  <a16:creationId xmlns:a16="http://schemas.microsoft.com/office/drawing/2014/main" id="{76358F67-EE51-7FEA-716C-4BC40D54DF43}"/>
                </a:ext>
              </a:extLst>
            </p:cNvPr>
            <p:cNvSpPr/>
            <p:nvPr/>
          </p:nvSpPr>
          <p:spPr>
            <a:xfrm>
              <a:off x="5296024" y="5612486"/>
              <a:ext cx="1253795" cy="283461"/>
            </a:xfrm>
            <a:prstGeom prst="rect">
              <a:avLst/>
            </a:prstGeom>
            <a:solidFill>
              <a:srgbClr val="00569B">
                <a:alpha val="5000"/>
              </a:srgbClr>
            </a:solidFill>
            <a:ln w="12700" cap="flat" cmpd="sng" algn="ctr">
              <a:solidFill>
                <a:srgbClr val="00569B"/>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endParaRPr>
            </a:p>
          </p:txBody>
        </p:sp>
      </p:grpSp>
      <p:pic>
        <p:nvPicPr>
          <p:cNvPr id="68" name="図 67">
            <a:extLst>
              <a:ext uri="{FF2B5EF4-FFF2-40B4-BE49-F238E27FC236}">
                <a16:creationId xmlns:a16="http://schemas.microsoft.com/office/drawing/2014/main" id="{42447A6C-5256-4174-84B8-B5311E7AB3E6}"/>
              </a:ext>
            </a:extLst>
          </p:cNvPr>
          <p:cNvPicPr>
            <a:picLocks noChangeAspect="1"/>
          </p:cNvPicPr>
          <p:nvPr/>
        </p:nvPicPr>
        <p:blipFill rotWithShape="1">
          <a:blip r:embed="rId5"/>
          <a:srcRect t="85488" b="307"/>
          <a:stretch/>
        </p:blipFill>
        <p:spPr>
          <a:xfrm>
            <a:off x="850940" y="4213817"/>
            <a:ext cx="2132993" cy="507423"/>
          </a:xfrm>
          <a:prstGeom prst="rect">
            <a:avLst/>
          </a:prstGeom>
          <a:ln w="12700">
            <a:solidFill>
              <a:srgbClr val="00569B"/>
            </a:solidFill>
          </a:ln>
          <a:effectLst>
            <a:outerShdw blurRad="38100" dist="25400" dir="2700000" algn="tl" rotWithShape="0">
              <a:srgbClr val="00569B">
                <a:lumMod val="75000"/>
                <a:alpha val="40000"/>
              </a:srgbClr>
            </a:outerShdw>
          </a:effectLst>
        </p:spPr>
      </p:pic>
      <p:pic>
        <p:nvPicPr>
          <p:cNvPr id="69" name="図 68">
            <a:extLst>
              <a:ext uri="{FF2B5EF4-FFF2-40B4-BE49-F238E27FC236}">
                <a16:creationId xmlns:a16="http://schemas.microsoft.com/office/drawing/2014/main" id="{C04D34D4-5954-E5F6-9F89-F99B7C68BF14}"/>
              </a:ext>
            </a:extLst>
          </p:cNvPr>
          <p:cNvPicPr>
            <a:picLocks noChangeAspect="1"/>
          </p:cNvPicPr>
          <p:nvPr/>
        </p:nvPicPr>
        <p:blipFill rotWithShape="1">
          <a:blip r:embed="rId4">
            <a:extLst>
              <a:ext uri="{28A0092B-C50C-407E-A947-70E740481C1C}">
                <a14:useLocalDpi xmlns:a14="http://schemas.microsoft.com/office/drawing/2010/main" val="0"/>
              </a:ext>
            </a:extLst>
          </a:blip>
          <a:srcRect t="85556" b="754"/>
          <a:stretch/>
        </p:blipFill>
        <p:spPr>
          <a:xfrm>
            <a:off x="3097419" y="4213817"/>
            <a:ext cx="2132993" cy="507423"/>
          </a:xfrm>
          <a:prstGeom prst="rect">
            <a:avLst/>
          </a:prstGeom>
          <a:ln w="12700">
            <a:solidFill>
              <a:srgbClr val="00569B"/>
            </a:solidFill>
          </a:ln>
          <a:effectLst>
            <a:outerShdw blurRad="38100" dist="25400" dir="2700000" algn="tl" rotWithShape="0">
              <a:srgbClr val="00569B">
                <a:lumMod val="75000"/>
                <a:alpha val="40000"/>
              </a:srgbClr>
            </a:outerShdw>
          </a:effectLst>
        </p:spPr>
      </p:pic>
      <p:pic>
        <p:nvPicPr>
          <p:cNvPr id="70" name="図 69">
            <a:extLst>
              <a:ext uri="{FF2B5EF4-FFF2-40B4-BE49-F238E27FC236}">
                <a16:creationId xmlns:a16="http://schemas.microsoft.com/office/drawing/2014/main" id="{F85BE6F2-B50B-2890-C23D-DC984592F07D}"/>
              </a:ext>
            </a:extLst>
          </p:cNvPr>
          <p:cNvPicPr>
            <a:picLocks noChangeAspect="1"/>
          </p:cNvPicPr>
          <p:nvPr/>
        </p:nvPicPr>
        <p:blipFill rotWithShape="1">
          <a:blip r:embed="rId6">
            <a:extLst>
              <a:ext uri="{28A0092B-C50C-407E-A947-70E740481C1C}">
                <a14:useLocalDpi xmlns:a14="http://schemas.microsoft.com/office/drawing/2010/main" val="0"/>
              </a:ext>
            </a:extLst>
          </a:blip>
          <a:srcRect t="86007" b="205"/>
          <a:stretch/>
        </p:blipFill>
        <p:spPr>
          <a:xfrm>
            <a:off x="5343773" y="4213816"/>
            <a:ext cx="2132993" cy="507423"/>
          </a:xfrm>
          <a:prstGeom prst="rect">
            <a:avLst/>
          </a:prstGeom>
          <a:ln w="12700">
            <a:solidFill>
              <a:srgbClr val="00569B"/>
            </a:solidFill>
          </a:ln>
          <a:effectLst>
            <a:outerShdw blurRad="38100" dist="25400" dir="2700000" algn="tl" rotWithShape="0">
              <a:srgbClr val="00569B">
                <a:lumMod val="75000"/>
                <a:alpha val="40000"/>
              </a:srgbClr>
            </a:outerShdw>
          </a:effectLst>
        </p:spPr>
      </p:pic>
      <p:sp>
        <p:nvSpPr>
          <p:cNvPr id="71" name="テキスト ボックス 70">
            <a:extLst>
              <a:ext uri="{FF2B5EF4-FFF2-40B4-BE49-F238E27FC236}">
                <a16:creationId xmlns:a16="http://schemas.microsoft.com/office/drawing/2014/main" id="{2B496FD7-15E5-2F88-90F3-1972794F25B2}"/>
              </a:ext>
            </a:extLst>
          </p:cNvPr>
          <p:cNvSpPr txBox="1"/>
          <p:nvPr/>
        </p:nvSpPr>
        <p:spPr>
          <a:xfrm>
            <a:off x="8016593" y="2434973"/>
            <a:ext cx="2860453" cy="511200"/>
          </a:xfrm>
          <a:prstGeom prst="roundRect">
            <a:avLst>
              <a:gd name="adj" fmla="val 50000"/>
            </a:avLst>
          </a:prstGeom>
          <a:solidFill>
            <a:srgbClr val="F5F5F5"/>
          </a:solidFill>
          <a:ln w="6350" cap="flat">
            <a:solidFill>
              <a:srgbClr val="C00000"/>
            </a:solidFill>
            <a:miter lim="400000"/>
          </a:ln>
          <a:effectLst>
            <a:outerShdw dist="25400" dir="2700000" algn="tl" rotWithShape="0">
              <a:srgbClr val="00569B">
                <a:lumMod val="75000"/>
                <a:alpha val="40000"/>
              </a:srgbClr>
            </a:outerShdw>
          </a:effectLst>
          <a:sp3d/>
        </p:spPr>
        <p:txBody>
          <a:bodyPr rot="0" spcFirstLastPara="1" vertOverflow="overflow" horzOverflow="overflow" vert="horz" wrap="none" lIns="216000" tIns="72000" rIns="216000" bIns="36000" numCol="1" spcCol="38100" rtlCol="0" anchor="ctr">
            <a:noAutofit/>
          </a:bodyPr>
          <a:lstStyle/>
          <a:p>
            <a:pPr marL="0" marR="0" lvl="0" indent="0" algn="ctr" defTabSz="8255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広告反応率比較（</a:t>
            </a:r>
            <a:r>
              <a:rPr kumimoji="0" lang="en" altLang="ja-JP" sz="1400" b="1"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vCTR</a:t>
            </a:r>
            <a:r>
              <a:rPr kumimoji="0" lang="ja-JP" altLang="en" sz="1400" b="1"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a:t>
            </a:r>
            <a:endParaRPr kumimoji="0" lang="ja-JP" altLang="en-US" sz="1400" b="1"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ヒラギノ角ゴ ProN W3"/>
              <a:sym typeface="ヒラギノ角ゴ ProN W3"/>
            </a:endParaRPr>
          </a:p>
        </p:txBody>
      </p:sp>
      <p:cxnSp>
        <p:nvCxnSpPr>
          <p:cNvPr id="72" name="直線矢印コネクタ 71">
            <a:extLst>
              <a:ext uri="{FF2B5EF4-FFF2-40B4-BE49-F238E27FC236}">
                <a16:creationId xmlns:a16="http://schemas.microsoft.com/office/drawing/2014/main" id="{B95C5BEE-E321-6AB1-8525-1F65BD914583}"/>
              </a:ext>
            </a:extLst>
          </p:cNvPr>
          <p:cNvCxnSpPr>
            <a:cxnSpLocks/>
          </p:cNvCxnSpPr>
          <p:nvPr/>
        </p:nvCxnSpPr>
        <p:spPr>
          <a:xfrm flipV="1">
            <a:off x="6850025" y="4795550"/>
            <a:ext cx="0" cy="648000"/>
          </a:xfrm>
          <a:prstGeom prst="straightConnector1">
            <a:avLst/>
          </a:prstGeom>
          <a:noFill/>
          <a:ln w="25400" cap="rnd" cmpd="sng" algn="ctr">
            <a:solidFill>
              <a:srgbClr val="00569B"/>
            </a:solidFill>
            <a:prstDash val="sysDot"/>
            <a:tailEnd type="triangle" w="lg" len="med"/>
          </a:ln>
          <a:effectLst/>
        </p:spPr>
      </p:cxnSp>
      <p:cxnSp>
        <p:nvCxnSpPr>
          <p:cNvPr id="73" name="直線矢印コネクタ 72">
            <a:extLst>
              <a:ext uri="{FF2B5EF4-FFF2-40B4-BE49-F238E27FC236}">
                <a16:creationId xmlns:a16="http://schemas.microsoft.com/office/drawing/2014/main" id="{32C61F28-9E2A-4DFC-CFE9-17C48207C1F3}"/>
              </a:ext>
            </a:extLst>
          </p:cNvPr>
          <p:cNvCxnSpPr>
            <a:cxnSpLocks/>
          </p:cNvCxnSpPr>
          <p:nvPr/>
        </p:nvCxnSpPr>
        <p:spPr>
          <a:xfrm flipV="1">
            <a:off x="4593843" y="4795550"/>
            <a:ext cx="0" cy="648000"/>
          </a:xfrm>
          <a:prstGeom prst="straightConnector1">
            <a:avLst/>
          </a:prstGeom>
          <a:noFill/>
          <a:ln w="25400" cap="rnd" cmpd="sng" algn="ctr">
            <a:solidFill>
              <a:srgbClr val="00569B"/>
            </a:solidFill>
            <a:prstDash val="sysDot"/>
            <a:tailEnd type="triangle" w="lg" len="med"/>
          </a:ln>
          <a:effectLst/>
        </p:spPr>
      </p:cxnSp>
      <p:cxnSp>
        <p:nvCxnSpPr>
          <p:cNvPr id="74" name="直線矢印コネクタ 73">
            <a:extLst>
              <a:ext uri="{FF2B5EF4-FFF2-40B4-BE49-F238E27FC236}">
                <a16:creationId xmlns:a16="http://schemas.microsoft.com/office/drawing/2014/main" id="{ED6C58B1-C2A1-1E73-9432-13EC5B7A4959}"/>
              </a:ext>
            </a:extLst>
          </p:cNvPr>
          <p:cNvCxnSpPr>
            <a:cxnSpLocks/>
          </p:cNvCxnSpPr>
          <p:nvPr/>
        </p:nvCxnSpPr>
        <p:spPr>
          <a:xfrm flipV="1">
            <a:off x="2357538" y="4795550"/>
            <a:ext cx="0" cy="648000"/>
          </a:xfrm>
          <a:prstGeom prst="straightConnector1">
            <a:avLst/>
          </a:prstGeom>
          <a:noFill/>
          <a:ln w="25400" cap="rnd" cmpd="sng" algn="ctr">
            <a:solidFill>
              <a:srgbClr val="00569B"/>
            </a:solidFill>
            <a:prstDash val="sysDot"/>
            <a:tailEnd type="triangle" w="lg" len="med"/>
          </a:ln>
          <a:effectLst/>
        </p:spPr>
      </p:cxnSp>
      <p:pic>
        <p:nvPicPr>
          <p:cNvPr id="75" name="図 74">
            <a:extLst>
              <a:ext uri="{FF2B5EF4-FFF2-40B4-BE49-F238E27FC236}">
                <a16:creationId xmlns:a16="http://schemas.microsoft.com/office/drawing/2014/main" id="{AA846778-62D8-DB49-3C24-34496C0DD73B}"/>
              </a:ext>
            </a:extLst>
          </p:cNvPr>
          <p:cNvPicPr>
            <a:picLocks noChangeAspect="1"/>
          </p:cNvPicPr>
          <p:nvPr/>
        </p:nvPicPr>
        <p:blipFill>
          <a:blip r:embed="rId7"/>
          <a:stretch>
            <a:fillRect/>
          </a:stretch>
        </p:blipFill>
        <p:spPr>
          <a:xfrm>
            <a:off x="8201507" y="2228689"/>
            <a:ext cx="2523963" cy="3121423"/>
          </a:xfrm>
          <a:prstGeom prst="rect">
            <a:avLst/>
          </a:prstGeom>
        </p:spPr>
      </p:pic>
    </p:spTree>
    <p:extLst>
      <p:ext uri="{BB962C8B-B14F-4D97-AF65-F5344CB8AC3E}">
        <p14:creationId xmlns:p14="http://schemas.microsoft.com/office/powerpoint/2010/main" val="310683073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2ED1DA66-A3B1-7008-6721-4D1446AB3D07}"/>
              </a:ext>
            </a:extLst>
          </p:cNvPr>
          <p:cNvSpPr>
            <a:spLocks noGrp="1"/>
          </p:cNvSpPr>
          <p:nvPr>
            <p:ph type="ctrTitle"/>
          </p:nvPr>
        </p:nvSpPr>
        <p:spPr/>
        <p:txBody>
          <a:bodyPr/>
          <a:lstStyle/>
          <a:p>
            <a:r>
              <a:rPr lang="ja-JP" altLang="en-US" dirty="0"/>
              <a:t>自動車：タイアップ記事の読了率</a:t>
            </a:r>
            <a:br>
              <a:rPr lang="ja-JP" altLang="en-US" dirty="0"/>
            </a:br>
            <a:endParaRPr kumimoji="1" lang="ja-JP" altLang="en-US" dirty="0"/>
          </a:p>
        </p:txBody>
      </p:sp>
      <p:sp>
        <p:nvSpPr>
          <p:cNvPr id="3" name="テキスト プレースホルダー 2">
            <a:extLst>
              <a:ext uri="{FF2B5EF4-FFF2-40B4-BE49-F238E27FC236}">
                <a16:creationId xmlns:a16="http://schemas.microsoft.com/office/drawing/2014/main" id="{3931DC85-D171-FA0C-6BE4-1F0C8254B0F0}"/>
              </a:ext>
            </a:extLst>
          </p:cNvPr>
          <p:cNvSpPr>
            <a:spLocks noGrp="1"/>
          </p:cNvSpPr>
          <p:nvPr>
            <p:ph type="body" sz="quarter" idx="10"/>
          </p:nvPr>
        </p:nvSpPr>
        <p:spPr/>
        <p:txBody>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1" lang="ja-JP" altLang="en-US" sz="18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トピックス</a:t>
            </a:r>
            <a:r>
              <a:rPr kumimoji="1" lang="en-US" altLang="ja-JP" sz="18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PR</a:t>
            </a:r>
            <a:r>
              <a:rPr kumimoji="1" lang="ja-JP" altLang="en-US" sz="18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とディスプレイ広告をそれぞれ同記事を</a:t>
            </a:r>
            <a:r>
              <a:rPr kumimoji="1" lang="en-US" altLang="ja-JP" sz="18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LP</a:t>
            </a:r>
            <a:r>
              <a:rPr kumimoji="1" lang="ja-JP" altLang="en-US" sz="18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に設定して掲載。</a:t>
            </a:r>
          </a:p>
          <a:p>
            <a:pPr marL="0" marR="0" lvl="0" indent="0" algn="ctr" defTabSz="914400" rtl="0" eaLnBrk="1" fontAlgn="auto" latinLnBrk="0" hangingPunct="1">
              <a:lnSpc>
                <a:spcPct val="150000"/>
              </a:lnSpc>
              <a:spcBef>
                <a:spcPts val="0"/>
              </a:spcBef>
              <a:spcAft>
                <a:spcPts val="0"/>
              </a:spcAft>
              <a:buClrTx/>
              <a:buSzTx/>
              <a:buFontTx/>
              <a:buNone/>
              <a:tabLst/>
              <a:defRPr/>
            </a:pPr>
            <a:r>
              <a:rPr kumimoji="1" lang="ja-JP" altLang="en-US" sz="18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全体を</a:t>
            </a:r>
            <a:r>
              <a:rPr kumimoji="1" lang="en-US" altLang="ja-JP" sz="18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10</a:t>
            </a:r>
            <a:r>
              <a:rPr kumimoji="1" lang="ja-JP" altLang="en-US" sz="18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分割し、各誘導枠経由の読了率ごとの残存ユーザーを集計</a:t>
            </a:r>
          </a:p>
          <a:p>
            <a:endParaRPr kumimoji="1" lang="ja-JP" altLang="en-US" dirty="0"/>
          </a:p>
        </p:txBody>
      </p:sp>
      <p:sp>
        <p:nvSpPr>
          <p:cNvPr id="5" name="四角形: 角を丸くする 4">
            <a:extLst>
              <a:ext uri="{FF2B5EF4-FFF2-40B4-BE49-F238E27FC236}">
                <a16:creationId xmlns:a16="http://schemas.microsoft.com/office/drawing/2014/main" id="{CD730348-92B2-7875-118D-84B738B0AD90}"/>
              </a:ext>
            </a:extLst>
          </p:cNvPr>
          <p:cNvSpPr/>
          <p:nvPr/>
        </p:nvSpPr>
        <p:spPr>
          <a:xfrm>
            <a:off x="6188992" y="583184"/>
            <a:ext cx="2930525" cy="390864"/>
          </a:xfrm>
          <a:prstGeom prst="roundRect">
            <a:avLst>
              <a:gd name="adj" fmla="val 50000"/>
            </a:avLst>
          </a:prstGeom>
          <a:solidFill>
            <a:srgbClr val="C9002C">
              <a:lumMod val="75000"/>
            </a:srgb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srgbClr val="F5F5F5"/>
                </a:solidFill>
                <a:effectLst/>
                <a:uLnTx/>
                <a:uFillTx/>
                <a:latin typeface="Calibri" panose="020F0502020204030204"/>
                <a:ea typeface="メイリオ" panose="020B0604030504040204" pitchFamily="50" charset="-128"/>
                <a:cs typeface="+mn-cs"/>
              </a:rPr>
              <a:t>ネイティブ性の高さによる効果</a:t>
            </a:r>
          </a:p>
        </p:txBody>
      </p:sp>
      <p:pic>
        <p:nvPicPr>
          <p:cNvPr id="13" name="図 12">
            <a:extLst>
              <a:ext uri="{FF2B5EF4-FFF2-40B4-BE49-F238E27FC236}">
                <a16:creationId xmlns:a16="http://schemas.microsoft.com/office/drawing/2014/main" id="{169B9208-9270-5056-1F7D-CF1A9E63127A}"/>
              </a:ext>
            </a:extLst>
          </p:cNvPr>
          <p:cNvPicPr>
            <a:picLocks noChangeAspect="1"/>
          </p:cNvPicPr>
          <p:nvPr/>
        </p:nvPicPr>
        <p:blipFill>
          <a:blip r:embed="rId2"/>
          <a:stretch>
            <a:fillRect/>
          </a:stretch>
        </p:blipFill>
        <p:spPr>
          <a:xfrm>
            <a:off x="1300971" y="2014418"/>
            <a:ext cx="4402617" cy="4175679"/>
          </a:xfrm>
          <a:prstGeom prst="rect">
            <a:avLst/>
          </a:prstGeom>
        </p:spPr>
      </p:pic>
      <p:sp>
        <p:nvSpPr>
          <p:cNvPr id="14" name="正方形/長方形 13">
            <a:extLst>
              <a:ext uri="{FF2B5EF4-FFF2-40B4-BE49-F238E27FC236}">
                <a16:creationId xmlns:a16="http://schemas.microsoft.com/office/drawing/2014/main" id="{C4455790-8332-5458-BD59-D7DADE1C98BE}"/>
              </a:ext>
            </a:extLst>
          </p:cNvPr>
          <p:cNvSpPr/>
          <p:nvPr/>
        </p:nvSpPr>
        <p:spPr>
          <a:xfrm>
            <a:off x="7480350" y="2023416"/>
            <a:ext cx="4121633" cy="341498"/>
          </a:xfrm>
          <a:prstGeom prst="rect">
            <a:avLst/>
          </a:prstGeom>
          <a:no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0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rPr>
              <a:t>▽記事ページ（</a:t>
            </a:r>
            <a:r>
              <a:rPr kumimoji="0" lang="en-US" altLang="ja-JP" sz="10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rPr>
              <a:t>Yahoo! JAPAN SDGs</a:t>
            </a:r>
            <a:r>
              <a:rPr kumimoji="0" lang="ja-JP" altLang="en-US" sz="10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rPr>
              <a:t>特集内</a:t>
            </a:r>
            <a:r>
              <a:rPr kumimoji="0" lang="en-US" altLang="ja-JP" sz="10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rPr>
              <a:t>)</a:t>
            </a:r>
            <a:r>
              <a:rPr kumimoji="0" lang="en-US" altLang="ja-JP" sz="6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rPr>
              <a:t>※</a:t>
            </a:r>
            <a:r>
              <a:rPr kumimoji="0" lang="ja-JP" altLang="en-US" sz="6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rPr>
              <a:t>権利の都合上、一部掲載しておりません。</a:t>
            </a:r>
            <a:endParaRPr kumimoji="0" lang="en-US" altLang="ja-JP" sz="10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0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rPr>
              <a:t>人気ヘッドスパとコラボした</a:t>
            </a:r>
            <a:r>
              <a:rPr kumimoji="0" lang="en-US" altLang="ja-JP" sz="10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rPr>
              <a:t>EV</a:t>
            </a:r>
            <a:r>
              <a:rPr kumimoji="0" lang="ja-JP" altLang="en-US" sz="10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rPr>
              <a:t>車オーナー専用スパ体験記事</a:t>
            </a:r>
            <a:endParaRPr kumimoji="0" lang="en-US" altLang="ja-JP" sz="6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endParaRPr>
          </a:p>
        </p:txBody>
      </p:sp>
      <p:pic>
        <p:nvPicPr>
          <p:cNvPr id="16" name="図 15">
            <a:extLst>
              <a:ext uri="{FF2B5EF4-FFF2-40B4-BE49-F238E27FC236}">
                <a16:creationId xmlns:a16="http://schemas.microsoft.com/office/drawing/2014/main" id="{F770D4B6-27B6-270E-204B-59CA1062D1AB}"/>
              </a:ext>
            </a:extLst>
          </p:cNvPr>
          <p:cNvPicPr>
            <a:picLocks noChangeAspect="1"/>
          </p:cNvPicPr>
          <p:nvPr/>
        </p:nvPicPr>
        <p:blipFill>
          <a:blip r:embed="rId3"/>
          <a:stretch>
            <a:fillRect/>
          </a:stretch>
        </p:blipFill>
        <p:spPr>
          <a:xfrm>
            <a:off x="6297783" y="2031556"/>
            <a:ext cx="1245303" cy="4224719"/>
          </a:xfrm>
          <a:prstGeom prst="rect">
            <a:avLst/>
          </a:prstGeom>
        </p:spPr>
      </p:pic>
      <p:pic>
        <p:nvPicPr>
          <p:cNvPr id="17" name="図 16">
            <a:extLst>
              <a:ext uri="{FF2B5EF4-FFF2-40B4-BE49-F238E27FC236}">
                <a16:creationId xmlns:a16="http://schemas.microsoft.com/office/drawing/2014/main" id="{3E1E8B53-1B57-F90B-BF63-C02B42C6C4AC}"/>
              </a:ext>
            </a:extLst>
          </p:cNvPr>
          <p:cNvPicPr>
            <a:picLocks noChangeAspect="1"/>
          </p:cNvPicPr>
          <p:nvPr/>
        </p:nvPicPr>
        <p:blipFill>
          <a:blip r:embed="rId4"/>
          <a:stretch>
            <a:fillRect/>
          </a:stretch>
        </p:blipFill>
        <p:spPr>
          <a:xfrm>
            <a:off x="7574701" y="2391811"/>
            <a:ext cx="1181135" cy="3855094"/>
          </a:xfrm>
          <a:prstGeom prst="rect">
            <a:avLst/>
          </a:prstGeom>
        </p:spPr>
      </p:pic>
      <p:pic>
        <p:nvPicPr>
          <p:cNvPr id="18" name="図 17">
            <a:extLst>
              <a:ext uri="{FF2B5EF4-FFF2-40B4-BE49-F238E27FC236}">
                <a16:creationId xmlns:a16="http://schemas.microsoft.com/office/drawing/2014/main" id="{60828FBC-2095-36E5-0578-77C1714551C4}"/>
              </a:ext>
            </a:extLst>
          </p:cNvPr>
          <p:cNvPicPr>
            <a:picLocks noChangeAspect="1"/>
          </p:cNvPicPr>
          <p:nvPr/>
        </p:nvPicPr>
        <p:blipFill>
          <a:blip r:embed="rId5"/>
          <a:stretch>
            <a:fillRect/>
          </a:stretch>
        </p:blipFill>
        <p:spPr>
          <a:xfrm>
            <a:off x="8787452" y="2371718"/>
            <a:ext cx="1190162" cy="3884558"/>
          </a:xfrm>
          <a:prstGeom prst="rect">
            <a:avLst/>
          </a:prstGeom>
        </p:spPr>
      </p:pic>
      <p:pic>
        <p:nvPicPr>
          <p:cNvPr id="19" name="図 18">
            <a:extLst>
              <a:ext uri="{FF2B5EF4-FFF2-40B4-BE49-F238E27FC236}">
                <a16:creationId xmlns:a16="http://schemas.microsoft.com/office/drawing/2014/main" id="{2BF103D1-F3EC-A5C3-968F-D0C90B9FBF6B}"/>
              </a:ext>
            </a:extLst>
          </p:cNvPr>
          <p:cNvPicPr>
            <a:picLocks noChangeAspect="1"/>
          </p:cNvPicPr>
          <p:nvPr/>
        </p:nvPicPr>
        <p:blipFill>
          <a:blip r:embed="rId6"/>
          <a:stretch>
            <a:fillRect/>
          </a:stretch>
        </p:blipFill>
        <p:spPr>
          <a:xfrm>
            <a:off x="10000202" y="2371717"/>
            <a:ext cx="1212413" cy="3875187"/>
          </a:xfrm>
          <a:prstGeom prst="rect">
            <a:avLst/>
          </a:prstGeom>
        </p:spPr>
      </p:pic>
    </p:spTree>
    <p:extLst>
      <p:ext uri="{BB962C8B-B14F-4D97-AF65-F5344CB8AC3E}">
        <p14:creationId xmlns:p14="http://schemas.microsoft.com/office/powerpoint/2010/main" val="180294881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6772022D-290E-3526-6B32-C798FCDFF78D}"/>
              </a:ext>
            </a:extLst>
          </p:cNvPr>
          <p:cNvSpPr>
            <a:spLocks noGrp="1"/>
          </p:cNvSpPr>
          <p:nvPr>
            <p:ph type="ctrTitle"/>
          </p:nvPr>
        </p:nvSpPr>
        <p:spPr/>
        <p:txBody>
          <a:bodyPr/>
          <a:lstStyle/>
          <a:p>
            <a:r>
              <a:rPr lang="ja-JP" altLang="en-US" dirty="0"/>
              <a:t>自動車：タイアップ記事の読了率</a:t>
            </a:r>
            <a:endParaRPr kumimoji="1" lang="ja-JP" altLang="en-US" dirty="0"/>
          </a:p>
        </p:txBody>
      </p:sp>
      <p:sp>
        <p:nvSpPr>
          <p:cNvPr id="3" name="テキスト プレースホルダー 2">
            <a:extLst>
              <a:ext uri="{FF2B5EF4-FFF2-40B4-BE49-F238E27FC236}">
                <a16:creationId xmlns:a16="http://schemas.microsoft.com/office/drawing/2014/main" id="{2913FB79-89DD-8ECB-DDCE-673AA3181C36}"/>
              </a:ext>
            </a:extLst>
          </p:cNvPr>
          <p:cNvSpPr>
            <a:spLocks noGrp="1"/>
          </p:cNvSpPr>
          <p:nvPr>
            <p:ph type="body" sz="quarter" idx="10"/>
          </p:nvPr>
        </p:nvSpPr>
        <p:spPr/>
        <p:txBody>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1" lang="ja-JP" altLang="en-US" sz="1800" b="1"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記事閲覧を目的に訪問される掲載面のため、</a:t>
            </a:r>
            <a:r>
              <a:rPr kumimoji="1" lang="ja-JP" altLang="en-US" sz="1800" b="1" i="0" u="none" strike="noStrike" kern="1200" cap="none" spc="0" normalizeH="0" baseline="0" noProof="0" dirty="0">
                <a:ln>
                  <a:noFill/>
                </a:ln>
                <a:solidFill>
                  <a:srgbClr val="C00000"/>
                </a:solidFill>
                <a:effectLst/>
                <a:uLnTx/>
                <a:uFillTx/>
                <a:latin typeface="Meiryo" panose="020B0604030504040204" pitchFamily="34" charset="-128"/>
                <a:ea typeface="Meiryo" panose="020B0604030504040204" pitchFamily="34" charset="-128"/>
                <a:cs typeface="+mn-cs"/>
              </a:rPr>
              <a:t>トピックス</a:t>
            </a:r>
            <a:r>
              <a:rPr kumimoji="1" lang="en-US" altLang="ja-JP" sz="1800" b="1" i="0" u="none" strike="noStrike" kern="1200" cap="none" spc="0" normalizeH="0" baseline="0" noProof="0" dirty="0">
                <a:ln>
                  <a:noFill/>
                </a:ln>
                <a:solidFill>
                  <a:srgbClr val="C00000"/>
                </a:solidFill>
                <a:effectLst/>
                <a:uLnTx/>
                <a:uFillTx/>
                <a:latin typeface="Meiryo" panose="020B0604030504040204" pitchFamily="34" charset="-128"/>
                <a:ea typeface="Meiryo" panose="020B0604030504040204" pitchFamily="34" charset="-128"/>
                <a:cs typeface="+mn-cs"/>
              </a:rPr>
              <a:t>PR</a:t>
            </a:r>
            <a:r>
              <a:rPr kumimoji="1" lang="ja-JP" altLang="en-US" sz="1800" b="1" i="0" u="none" strike="noStrike" kern="1200" cap="none" spc="0" normalizeH="0" baseline="0" noProof="0" dirty="0">
                <a:ln>
                  <a:noFill/>
                </a:ln>
                <a:solidFill>
                  <a:srgbClr val="C00000"/>
                </a:solidFill>
                <a:effectLst/>
                <a:uLnTx/>
                <a:uFillTx/>
                <a:latin typeface="Meiryo" panose="020B0604030504040204" pitchFamily="34" charset="-128"/>
                <a:ea typeface="Meiryo" panose="020B0604030504040204" pitchFamily="34" charset="-128"/>
                <a:cs typeface="+mn-cs"/>
              </a:rPr>
              <a:t>経由の方が読了率が高い。</a:t>
            </a:r>
            <a:endParaRPr kumimoji="1" lang="en-US" altLang="ja-JP" sz="1800" b="1" i="0" u="none" strike="noStrike" kern="1200" cap="none" spc="0" normalizeH="0" baseline="0" noProof="0" dirty="0">
              <a:ln>
                <a:noFill/>
              </a:ln>
              <a:solidFill>
                <a:srgbClr val="C00000"/>
              </a:solidFill>
              <a:effectLst/>
              <a:uLnTx/>
              <a:uFillTx/>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50000"/>
              </a:lnSpc>
              <a:spcBef>
                <a:spcPts val="0"/>
              </a:spcBef>
              <a:spcAft>
                <a:spcPts val="0"/>
              </a:spcAft>
              <a:buClrTx/>
              <a:buSzTx/>
              <a:buFontTx/>
              <a:buNone/>
              <a:tabLst/>
              <a:defRPr/>
            </a:pPr>
            <a:r>
              <a:rPr kumimoji="1" lang="ja-JP" altLang="en-US" sz="1800" b="1"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トピックス</a:t>
            </a:r>
            <a:r>
              <a:rPr kumimoji="1" lang="en-US" altLang="ja-JP" sz="1800" b="1"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PR</a:t>
            </a:r>
            <a:r>
              <a:rPr kumimoji="1" lang="ja-JP" altLang="en-US" sz="1800" b="1"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を経由することで</a:t>
            </a:r>
            <a:r>
              <a:rPr kumimoji="1" lang="ja-JP" altLang="en-US" sz="1800" b="1" i="0" u="none" strike="noStrike" kern="1200" cap="none" spc="0" normalizeH="0" baseline="0" noProof="0" dirty="0">
                <a:ln>
                  <a:noFill/>
                </a:ln>
                <a:solidFill>
                  <a:srgbClr val="C00000"/>
                </a:solidFill>
                <a:effectLst/>
                <a:uLnTx/>
                <a:uFillTx/>
                <a:latin typeface="Meiryo" panose="020B0604030504040204" pitchFamily="34" charset="-128"/>
                <a:ea typeface="Meiryo" panose="020B0604030504040204" pitchFamily="34" charset="-128"/>
                <a:cs typeface="+mn-cs"/>
              </a:rPr>
              <a:t>より深いユーザーコミュニケーションが期待できる。</a:t>
            </a:r>
            <a:endParaRPr kumimoji="1" lang="en-US" altLang="ja-JP" sz="1800" b="1" i="0" u="none" strike="noStrike" kern="1200" cap="none" spc="0" normalizeH="0" baseline="0" noProof="0" dirty="0">
              <a:ln>
                <a:noFill/>
              </a:ln>
              <a:solidFill>
                <a:srgbClr val="C00000"/>
              </a:solidFill>
              <a:effectLst/>
              <a:uLnTx/>
              <a:uFillTx/>
              <a:latin typeface="Meiryo" panose="020B0604030504040204" pitchFamily="34" charset="-128"/>
              <a:ea typeface="Meiryo" panose="020B0604030504040204" pitchFamily="34" charset="-128"/>
              <a:cs typeface="+mn-cs"/>
            </a:endParaRPr>
          </a:p>
          <a:p>
            <a:endParaRPr kumimoji="1" lang="ja-JP" altLang="en-US" dirty="0"/>
          </a:p>
        </p:txBody>
      </p:sp>
      <p:sp>
        <p:nvSpPr>
          <p:cNvPr id="5" name="四角形: 角を丸くする 4">
            <a:extLst>
              <a:ext uri="{FF2B5EF4-FFF2-40B4-BE49-F238E27FC236}">
                <a16:creationId xmlns:a16="http://schemas.microsoft.com/office/drawing/2014/main" id="{B44F2901-71AD-0313-D490-D76760CDAF21}"/>
              </a:ext>
            </a:extLst>
          </p:cNvPr>
          <p:cNvSpPr/>
          <p:nvPr/>
        </p:nvSpPr>
        <p:spPr>
          <a:xfrm>
            <a:off x="6182269" y="531799"/>
            <a:ext cx="2930525" cy="390864"/>
          </a:xfrm>
          <a:prstGeom prst="roundRect">
            <a:avLst>
              <a:gd name="adj" fmla="val 50000"/>
            </a:avLst>
          </a:prstGeom>
          <a:solidFill>
            <a:srgbClr val="C9002C">
              <a:lumMod val="75000"/>
            </a:srgb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srgbClr val="F5F5F5"/>
                </a:solidFill>
                <a:effectLst/>
                <a:uLnTx/>
                <a:uFillTx/>
                <a:latin typeface="Calibri" panose="020F0502020204030204"/>
                <a:ea typeface="メイリオ" panose="020B0604030504040204" pitchFamily="50" charset="-128"/>
                <a:cs typeface="+mn-cs"/>
              </a:rPr>
              <a:t>ネイティブ性の高さによる効果</a:t>
            </a:r>
          </a:p>
        </p:txBody>
      </p:sp>
      <p:pic>
        <p:nvPicPr>
          <p:cNvPr id="14" name="図 13">
            <a:extLst>
              <a:ext uri="{FF2B5EF4-FFF2-40B4-BE49-F238E27FC236}">
                <a16:creationId xmlns:a16="http://schemas.microsoft.com/office/drawing/2014/main" id="{C8E36492-3966-4568-6D01-436595F803E0}"/>
              </a:ext>
            </a:extLst>
          </p:cNvPr>
          <p:cNvPicPr>
            <a:picLocks noChangeAspect="1"/>
          </p:cNvPicPr>
          <p:nvPr/>
        </p:nvPicPr>
        <p:blipFill>
          <a:blip r:embed="rId2"/>
          <a:stretch>
            <a:fillRect/>
          </a:stretch>
        </p:blipFill>
        <p:spPr>
          <a:xfrm>
            <a:off x="4965514" y="2574084"/>
            <a:ext cx="4999410" cy="3185727"/>
          </a:xfrm>
          <a:prstGeom prst="rect">
            <a:avLst/>
          </a:prstGeom>
        </p:spPr>
      </p:pic>
      <p:sp>
        <p:nvSpPr>
          <p:cNvPr id="15" name="正方形/長方形 14">
            <a:extLst>
              <a:ext uri="{FF2B5EF4-FFF2-40B4-BE49-F238E27FC236}">
                <a16:creationId xmlns:a16="http://schemas.microsoft.com/office/drawing/2014/main" id="{53D24178-8919-46DD-BA09-D8916F17C09A}"/>
              </a:ext>
            </a:extLst>
          </p:cNvPr>
          <p:cNvSpPr/>
          <p:nvPr/>
        </p:nvSpPr>
        <p:spPr>
          <a:xfrm>
            <a:off x="472702" y="2013628"/>
            <a:ext cx="5417110" cy="317361"/>
          </a:xfrm>
          <a:prstGeom prst="rect">
            <a:avLst/>
          </a:prstGeom>
          <a:no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0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rPr>
              <a:t>▽記事ページ（</a:t>
            </a:r>
            <a:r>
              <a:rPr kumimoji="0" lang="en-US" altLang="ja-JP" sz="10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rPr>
              <a:t>Yahoo! JAPAN SDGs</a:t>
            </a:r>
            <a:r>
              <a:rPr kumimoji="0" lang="ja-JP" altLang="en-US" sz="10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rPr>
              <a:t>特集内企画・抜粋）</a:t>
            </a:r>
            <a:r>
              <a:rPr kumimoji="0" lang="en-US" altLang="ja-JP" sz="6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rPr>
              <a:t>※</a:t>
            </a:r>
            <a:r>
              <a:rPr kumimoji="0" lang="ja-JP" altLang="en-US" sz="6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rPr>
              <a:t>権利の都合上、一部掲載しておりません</a:t>
            </a:r>
            <a:r>
              <a:rPr kumimoji="0" lang="ja-JP" altLang="en-US" sz="10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rPr>
              <a:t>。</a:t>
            </a:r>
            <a:endParaRPr kumimoji="0" lang="en-US" altLang="ja-JP" sz="10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0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rPr>
              <a:t>人気ヘッドスパとコラボした</a:t>
            </a:r>
            <a:r>
              <a:rPr kumimoji="0" lang="en-US" altLang="ja-JP" sz="10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rPr>
              <a:t>EV</a:t>
            </a:r>
            <a:r>
              <a:rPr kumimoji="0" lang="ja-JP" altLang="en-US" sz="10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rPr>
              <a:t>車オーナー専用スパ体験記事</a:t>
            </a:r>
            <a:endParaRPr kumimoji="0" lang="en-US" altLang="ja-JP" sz="6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endParaRPr>
          </a:p>
        </p:txBody>
      </p:sp>
      <p:grpSp>
        <p:nvGrpSpPr>
          <p:cNvPr id="16" name="グループ化 15">
            <a:extLst>
              <a:ext uri="{FF2B5EF4-FFF2-40B4-BE49-F238E27FC236}">
                <a16:creationId xmlns:a16="http://schemas.microsoft.com/office/drawing/2014/main" id="{8E5B1BDD-7D6C-20DE-6E57-20BC5C520301}"/>
              </a:ext>
            </a:extLst>
          </p:cNvPr>
          <p:cNvGrpSpPr/>
          <p:nvPr/>
        </p:nvGrpSpPr>
        <p:grpSpPr>
          <a:xfrm>
            <a:off x="4985686" y="3423156"/>
            <a:ext cx="6493677" cy="2336655"/>
            <a:chOff x="4617745" y="3457820"/>
            <a:chExt cx="7465341" cy="2644757"/>
          </a:xfrm>
        </p:grpSpPr>
        <p:sp>
          <p:nvSpPr>
            <p:cNvPr id="17" name="四角形: 角を丸くする 16">
              <a:extLst>
                <a:ext uri="{FF2B5EF4-FFF2-40B4-BE49-F238E27FC236}">
                  <a16:creationId xmlns:a16="http://schemas.microsoft.com/office/drawing/2014/main" id="{E32F3D98-1B10-7708-A765-D9D4D52CB57A}"/>
                </a:ext>
              </a:extLst>
            </p:cNvPr>
            <p:cNvSpPr/>
            <p:nvPr/>
          </p:nvSpPr>
          <p:spPr>
            <a:xfrm>
              <a:off x="4617745" y="5743371"/>
              <a:ext cx="5698234" cy="359206"/>
            </a:xfrm>
            <a:prstGeom prst="roundRect">
              <a:avLst>
                <a:gd name="adj" fmla="val 0"/>
              </a:avLst>
            </a:prstGeom>
            <a:noFill/>
            <a:ln w="28575" cap="flat" cmpd="sng" algn="ctr">
              <a:solidFill>
                <a:srgbClr val="C00000"/>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endParaRPr>
            </a:p>
          </p:txBody>
        </p:sp>
        <p:sp>
          <p:nvSpPr>
            <p:cNvPr id="18" name="四角形: 角を丸くする 17">
              <a:extLst>
                <a:ext uri="{FF2B5EF4-FFF2-40B4-BE49-F238E27FC236}">
                  <a16:creationId xmlns:a16="http://schemas.microsoft.com/office/drawing/2014/main" id="{2DBAAFE9-9DD4-6E4E-F610-FCE78945CB1C}"/>
                </a:ext>
              </a:extLst>
            </p:cNvPr>
            <p:cNvSpPr/>
            <p:nvPr/>
          </p:nvSpPr>
          <p:spPr>
            <a:xfrm>
              <a:off x="4646622" y="4113348"/>
              <a:ext cx="5669356" cy="359206"/>
            </a:xfrm>
            <a:prstGeom prst="roundRect">
              <a:avLst>
                <a:gd name="adj" fmla="val 0"/>
              </a:avLst>
            </a:prstGeom>
            <a:noFill/>
            <a:ln w="28575" cap="flat" cmpd="sng" algn="ctr">
              <a:solidFill>
                <a:srgbClr val="C00000"/>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endParaRPr>
            </a:p>
          </p:txBody>
        </p:sp>
        <p:sp>
          <p:nvSpPr>
            <p:cNvPr id="19" name="吹き出し: 角を丸めた四角形 18">
              <a:extLst>
                <a:ext uri="{FF2B5EF4-FFF2-40B4-BE49-F238E27FC236}">
                  <a16:creationId xmlns:a16="http://schemas.microsoft.com/office/drawing/2014/main" id="{72077FEA-4C03-0D59-1671-80BE05260B5F}"/>
                </a:ext>
              </a:extLst>
            </p:cNvPr>
            <p:cNvSpPr/>
            <p:nvPr/>
          </p:nvSpPr>
          <p:spPr>
            <a:xfrm>
              <a:off x="10512006" y="3457820"/>
              <a:ext cx="1571080" cy="655528"/>
            </a:xfrm>
            <a:prstGeom prst="wedgeRoundRectCallout">
              <a:avLst>
                <a:gd name="adj1" fmla="val -62490"/>
                <a:gd name="adj2" fmla="val 42722"/>
                <a:gd name="adj3" fmla="val 16667"/>
              </a:avLst>
            </a:prstGeom>
            <a:noFill/>
            <a:ln w="6350" cap="flat" cmpd="sng" algn="ctr">
              <a:solidFill>
                <a:srgbClr val="000000">
                  <a:lumMod val="50000"/>
                  <a:lumOff val="50000"/>
                </a:srgbClr>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b="1" i="0" u="none" strike="noStrike" kern="0" cap="none" spc="0" normalizeH="0" baseline="0" noProof="0" dirty="0">
                  <a:ln>
                    <a:noFill/>
                  </a:ln>
                  <a:solidFill>
                    <a:srgbClr val="C00000"/>
                  </a:solidFill>
                  <a:effectLst/>
                  <a:uLnTx/>
                  <a:uFillTx/>
                  <a:latin typeface="メイリオ" panose="020B0604030504040204" pitchFamily="50" charset="-128"/>
                  <a:ea typeface="メイリオ" panose="020B0604030504040204" pitchFamily="50" charset="-128"/>
                  <a:cs typeface="+mn-cs"/>
                </a:rPr>
                <a:t>読了率 </a:t>
              </a:r>
              <a:r>
                <a:rPr kumimoji="0" lang="en-US" altLang="ja-JP" sz="1600" b="1" i="0" u="none" strike="noStrike" kern="0" cap="none" spc="0" normalizeH="0" baseline="0" noProof="0" dirty="0">
                  <a:ln>
                    <a:noFill/>
                  </a:ln>
                  <a:solidFill>
                    <a:srgbClr val="C00000"/>
                  </a:solidFill>
                  <a:effectLst/>
                  <a:uLnTx/>
                  <a:uFillTx/>
                  <a:latin typeface="メイリオ" panose="020B0604030504040204" pitchFamily="50" charset="-128"/>
                  <a:ea typeface="メイリオ" panose="020B0604030504040204" pitchFamily="50" charset="-128"/>
                  <a:cs typeface="+mn-cs"/>
                </a:rPr>
                <a:t>4</a:t>
              </a:r>
              <a:r>
                <a:rPr kumimoji="0" lang="ja-JP" altLang="en-US" sz="1600" b="1" i="0" u="none" strike="noStrike" kern="0" cap="none" spc="0" normalizeH="0" baseline="0" noProof="0" dirty="0">
                  <a:ln>
                    <a:noFill/>
                  </a:ln>
                  <a:solidFill>
                    <a:srgbClr val="C00000"/>
                  </a:solidFill>
                  <a:effectLst/>
                  <a:uLnTx/>
                  <a:uFillTx/>
                  <a:latin typeface="メイリオ" panose="020B0604030504040204" pitchFamily="50" charset="-128"/>
                  <a:ea typeface="メイリオ" panose="020B0604030504040204" pitchFamily="50" charset="-128"/>
                  <a:cs typeface="+mn-cs"/>
                </a:rPr>
                <a:t>倍</a:t>
              </a:r>
            </a:p>
          </p:txBody>
        </p:sp>
        <p:sp>
          <p:nvSpPr>
            <p:cNvPr id="20" name="吹き出し: 角を丸めた四角形 19">
              <a:extLst>
                <a:ext uri="{FF2B5EF4-FFF2-40B4-BE49-F238E27FC236}">
                  <a16:creationId xmlns:a16="http://schemas.microsoft.com/office/drawing/2014/main" id="{477897C3-CED5-D322-B32F-1CC51FE6F0DD}"/>
                </a:ext>
              </a:extLst>
            </p:cNvPr>
            <p:cNvSpPr/>
            <p:nvPr/>
          </p:nvSpPr>
          <p:spPr>
            <a:xfrm>
              <a:off x="10512006" y="5087843"/>
              <a:ext cx="1571080" cy="655528"/>
            </a:xfrm>
            <a:prstGeom prst="wedgeRoundRectCallout">
              <a:avLst>
                <a:gd name="adj1" fmla="val -62490"/>
                <a:gd name="adj2" fmla="val 42722"/>
                <a:gd name="adj3" fmla="val 16667"/>
              </a:avLst>
            </a:prstGeom>
            <a:noFill/>
            <a:ln w="6350" cap="flat" cmpd="sng" algn="ctr">
              <a:solidFill>
                <a:srgbClr val="000000">
                  <a:lumMod val="50000"/>
                  <a:lumOff val="50000"/>
                </a:srgbClr>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b="1" i="0" u="none" strike="noStrike" kern="0" cap="none" spc="0" normalizeH="0" baseline="0" noProof="0" dirty="0">
                  <a:ln>
                    <a:noFill/>
                  </a:ln>
                  <a:solidFill>
                    <a:srgbClr val="C00000"/>
                  </a:solidFill>
                  <a:effectLst/>
                  <a:uLnTx/>
                  <a:uFillTx/>
                  <a:latin typeface="メイリオ" panose="020B0604030504040204" pitchFamily="50" charset="-128"/>
                  <a:ea typeface="メイリオ" panose="020B0604030504040204" pitchFamily="50" charset="-128"/>
                  <a:cs typeface="+mn-cs"/>
                </a:rPr>
                <a:t>読了率 </a:t>
              </a:r>
              <a:r>
                <a:rPr kumimoji="0" lang="en-US" altLang="ja-JP" sz="1600" b="1" i="0" u="none" strike="noStrike" kern="0" cap="none" spc="0" normalizeH="0" baseline="0" noProof="0" dirty="0">
                  <a:ln>
                    <a:noFill/>
                  </a:ln>
                  <a:solidFill>
                    <a:srgbClr val="C00000"/>
                  </a:solidFill>
                  <a:effectLst/>
                  <a:uLnTx/>
                  <a:uFillTx/>
                  <a:latin typeface="メイリオ" panose="020B0604030504040204" pitchFamily="50" charset="-128"/>
                  <a:ea typeface="メイリオ" panose="020B0604030504040204" pitchFamily="50" charset="-128"/>
                  <a:cs typeface="+mn-cs"/>
                </a:rPr>
                <a:t>3</a:t>
              </a:r>
              <a:r>
                <a:rPr kumimoji="0" lang="ja-JP" altLang="en-US" sz="1600" b="1" i="0" u="none" strike="noStrike" kern="0" cap="none" spc="0" normalizeH="0" baseline="0" noProof="0" dirty="0">
                  <a:ln>
                    <a:noFill/>
                  </a:ln>
                  <a:solidFill>
                    <a:srgbClr val="C00000"/>
                  </a:solidFill>
                  <a:effectLst/>
                  <a:uLnTx/>
                  <a:uFillTx/>
                  <a:latin typeface="メイリオ" panose="020B0604030504040204" pitchFamily="50" charset="-128"/>
                  <a:ea typeface="メイリオ" panose="020B0604030504040204" pitchFamily="50" charset="-128"/>
                  <a:cs typeface="+mn-cs"/>
                </a:rPr>
                <a:t>倍</a:t>
              </a:r>
            </a:p>
          </p:txBody>
        </p:sp>
      </p:grpSp>
      <p:pic>
        <p:nvPicPr>
          <p:cNvPr id="21" name="図 20">
            <a:extLst>
              <a:ext uri="{FF2B5EF4-FFF2-40B4-BE49-F238E27FC236}">
                <a16:creationId xmlns:a16="http://schemas.microsoft.com/office/drawing/2014/main" id="{B0810FC2-14A3-4E4B-B402-2F92D4F7C1D9}"/>
              </a:ext>
            </a:extLst>
          </p:cNvPr>
          <p:cNvPicPr>
            <a:picLocks noChangeAspect="1"/>
          </p:cNvPicPr>
          <p:nvPr/>
        </p:nvPicPr>
        <p:blipFill>
          <a:blip r:embed="rId3"/>
          <a:stretch>
            <a:fillRect/>
          </a:stretch>
        </p:blipFill>
        <p:spPr>
          <a:xfrm>
            <a:off x="1091060" y="2330989"/>
            <a:ext cx="3129447" cy="3883531"/>
          </a:xfrm>
          <a:prstGeom prst="rect">
            <a:avLst/>
          </a:prstGeom>
        </p:spPr>
      </p:pic>
    </p:spTree>
    <p:extLst>
      <p:ext uri="{BB962C8B-B14F-4D97-AF65-F5344CB8AC3E}">
        <p14:creationId xmlns:p14="http://schemas.microsoft.com/office/powerpoint/2010/main" val="341425267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図 6">
            <a:extLst>
              <a:ext uri="{FF2B5EF4-FFF2-40B4-BE49-F238E27FC236}">
                <a16:creationId xmlns:a16="http://schemas.microsoft.com/office/drawing/2014/main" id="{CB7FA3B7-9E43-15BA-39DF-CA8E870B7E01}"/>
              </a:ext>
            </a:extLst>
          </p:cNvPr>
          <p:cNvPicPr>
            <a:picLocks noChangeAspect="1"/>
          </p:cNvPicPr>
          <p:nvPr/>
        </p:nvPicPr>
        <p:blipFill>
          <a:blip r:embed="rId2"/>
          <a:stretch>
            <a:fillRect/>
          </a:stretch>
        </p:blipFill>
        <p:spPr>
          <a:xfrm>
            <a:off x="6779033" y="3245649"/>
            <a:ext cx="4572396" cy="2743438"/>
          </a:xfrm>
          <a:prstGeom prst="rect">
            <a:avLst/>
          </a:prstGeom>
        </p:spPr>
      </p:pic>
      <p:pic>
        <p:nvPicPr>
          <p:cNvPr id="5" name="図 4">
            <a:extLst>
              <a:ext uri="{FF2B5EF4-FFF2-40B4-BE49-F238E27FC236}">
                <a16:creationId xmlns:a16="http://schemas.microsoft.com/office/drawing/2014/main" id="{4E2B76D0-98A1-7C95-0F2C-029F231CEFA6}"/>
              </a:ext>
            </a:extLst>
          </p:cNvPr>
          <p:cNvPicPr>
            <a:picLocks noChangeAspect="1"/>
          </p:cNvPicPr>
          <p:nvPr/>
        </p:nvPicPr>
        <p:blipFill>
          <a:blip r:embed="rId3"/>
          <a:stretch>
            <a:fillRect/>
          </a:stretch>
        </p:blipFill>
        <p:spPr>
          <a:xfrm>
            <a:off x="1346629" y="3257432"/>
            <a:ext cx="4194412" cy="2737341"/>
          </a:xfrm>
          <a:prstGeom prst="rect">
            <a:avLst/>
          </a:prstGeom>
        </p:spPr>
      </p:pic>
      <p:sp>
        <p:nvSpPr>
          <p:cNvPr id="2" name="タイトル 1">
            <a:extLst>
              <a:ext uri="{FF2B5EF4-FFF2-40B4-BE49-F238E27FC236}">
                <a16:creationId xmlns:a16="http://schemas.microsoft.com/office/drawing/2014/main" id="{E1BB1B1A-D2D0-79F7-1460-471516B417B7}"/>
              </a:ext>
            </a:extLst>
          </p:cNvPr>
          <p:cNvSpPr>
            <a:spLocks noGrp="1"/>
          </p:cNvSpPr>
          <p:nvPr>
            <p:ph type="ctrTitle"/>
          </p:nvPr>
        </p:nvSpPr>
        <p:spPr/>
        <p:txBody>
          <a:bodyPr/>
          <a:lstStyle/>
          <a:p>
            <a:r>
              <a:rPr lang="ja-JP" altLang="en-US" dirty="0"/>
              <a:t>コンテンツ訴求の広告効果事例</a:t>
            </a:r>
            <a:endParaRPr kumimoji="1" lang="ja-JP" altLang="en-US" dirty="0"/>
          </a:p>
        </p:txBody>
      </p:sp>
      <p:sp>
        <p:nvSpPr>
          <p:cNvPr id="87" name="テキスト プレースホルダー 2">
            <a:extLst>
              <a:ext uri="{FF2B5EF4-FFF2-40B4-BE49-F238E27FC236}">
                <a16:creationId xmlns:a16="http://schemas.microsoft.com/office/drawing/2014/main" id="{E764D587-5AAB-0AA2-70DC-82C30071301F}"/>
              </a:ext>
            </a:extLst>
          </p:cNvPr>
          <p:cNvSpPr>
            <a:spLocks noGrp="1"/>
          </p:cNvSpPr>
          <p:nvPr>
            <p:ph type="body" sz="quarter" idx="10"/>
          </p:nvPr>
        </p:nvSpPr>
        <p:spPr/>
        <p:txBody>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lang="ja-JP" altLang="en-US" sz="1800" b="1" dirty="0">
                <a:solidFill>
                  <a:srgbClr val="000000">
                    <a:lumMod val="65000"/>
                    <a:lumOff val="35000"/>
                  </a:srgbClr>
                </a:solidFill>
              </a:rPr>
              <a:t>コンテンツ</a:t>
            </a:r>
            <a:r>
              <a:rPr kumimoji="1" lang="ja-JP" altLang="en-US" sz="1800" b="1"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閲覧を目的に訪問される掲載面のため</a:t>
            </a:r>
            <a:endParaRPr kumimoji="1" lang="en-US" altLang="ja-JP" sz="1800" b="1"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50000"/>
              </a:lnSpc>
              <a:spcBef>
                <a:spcPts val="0"/>
              </a:spcBef>
              <a:spcAft>
                <a:spcPts val="0"/>
              </a:spcAft>
              <a:buClrTx/>
              <a:buSzTx/>
              <a:buFontTx/>
              <a:buNone/>
              <a:tabLst/>
              <a:defRPr/>
            </a:pPr>
            <a:r>
              <a:rPr kumimoji="1" lang="ja-JP" altLang="en-US" sz="1800" b="1" i="0" u="none" strike="noStrike" kern="1200" cap="none" spc="0" normalizeH="0" baseline="0" noProof="0" dirty="0">
                <a:ln>
                  <a:noFill/>
                </a:ln>
                <a:solidFill>
                  <a:srgbClr val="C00000"/>
                </a:solidFill>
                <a:effectLst/>
                <a:uLnTx/>
                <a:uFillTx/>
                <a:latin typeface="Meiryo" panose="020B0604030504040204" pitchFamily="34" charset="-128"/>
                <a:ea typeface="Meiryo" panose="020B0604030504040204" pitchFamily="34" charset="-128"/>
                <a:cs typeface="+mn-cs"/>
              </a:rPr>
              <a:t>記事や書籍、映像などコンテンツ訴求の場合はより高い広告反応</a:t>
            </a:r>
            <a:r>
              <a:rPr kumimoji="1" lang="ja-JP" altLang="en-US" sz="1800" b="1"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となった。</a:t>
            </a:r>
          </a:p>
        </p:txBody>
      </p:sp>
      <p:sp>
        <p:nvSpPr>
          <p:cNvPr id="9" name="テキスト ボックス 8">
            <a:extLst>
              <a:ext uri="{FF2B5EF4-FFF2-40B4-BE49-F238E27FC236}">
                <a16:creationId xmlns:a16="http://schemas.microsoft.com/office/drawing/2014/main" id="{6B209DC2-2BC3-7FDC-71E1-AF21C6B8B5B8}"/>
              </a:ext>
            </a:extLst>
          </p:cNvPr>
          <p:cNvSpPr txBox="1"/>
          <p:nvPr/>
        </p:nvSpPr>
        <p:spPr>
          <a:xfrm>
            <a:off x="8235003" y="6286693"/>
            <a:ext cx="3474955" cy="369332"/>
          </a:xfrm>
          <a:prstGeom prst="rect">
            <a:avLst/>
          </a:prstGeom>
          <a:noFill/>
        </p:spPr>
        <p:txBody>
          <a:bodyPr wrap="square" rtlCol="0">
            <a:spAutoFit/>
          </a:bodyPr>
          <a:lstStyle/>
          <a:p>
            <a:pPr algn="l"/>
            <a:r>
              <a:rPr lang="en-US" altLang="ja-JP" sz="900" dirty="0">
                <a:latin typeface="+mn-ea"/>
              </a:rPr>
              <a:t>※</a:t>
            </a:r>
            <a:r>
              <a:rPr lang="ja-JP" altLang="en-US" sz="900" dirty="0">
                <a:latin typeface="+mn-ea"/>
              </a:rPr>
              <a:t> </a:t>
            </a:r>
            <a:r>
              <a:rPr lang="en-US" altLang="ja-JP" sz="900" dirty="0">
                <a:latin typeface="+mn-ea"/>
              </a:rPr>
              <a:t>LINE</a:t>
            </a:r>
            <a:r>
              <a:rPr lang="ja-JP" altLang="en-US" sz="900" dirty="0">
                <a:latin typeface="+mn-ea"/>
              </a:rPr>
              <a:t>ヤフー自社調べ（</a:t>
            </a:r>
            <a:r>
              <a:rPr lang="en-US" altLang="ja-JP" sz="900" dirty="0">
                <a:latin typeface="+mn-ea"/>
              </a:rPr>
              <a:t>2024</a:t>
            </a:r>
            <a:r>
              <a:rPr lang="ja-JP" altLang="en-US" sz="900" dirty="0">
                <a:latin typeface="+mn-ea"/>
              </a:rPr>
              <a:t>年</a:t>
            </a:r>
            <a:r>
              <a:rPr lang="en-US" altLang="ja-JP" sz="900" dirty="0">
                <a:latin typeface="+mn-ea"/>
              </a:rPr>
              <a:t>4</a:t>
            </a:r>
            <a:r>
              <a:rPr lang="ja-JP" altLang="en-US" sz="900" dirty="0">
                <a:latin typeface="+mn-ea"/>
              </a:rPr>
              <a:t>月～</a:t>
            </a:r>
            <a:r>
              <a:rPr lang="en-US" altLang="ja-JP" sz="900" dirty="0">
                <a:latin typeface="+mn-ea"/>
              </a:rPr>
              <a:t>2024</a:t>
            </a:r>
            <a:r>
              <a:rPr lang="ja-JP" altLang="en-US" sz="900" dirty="0">
                <a:latin typeface="+mn-ea"/>
              </a:rPr>
              <a:t>年</a:t>
            </a:r>
            <a:r>
              <a:rPr lang="en-US" altLang="ja-JP" sz="900" dirty="0">
                <a:latin typeface="+mn-ea"/>
              </a:rPr>
              <a:t>12</a:t>
            </a:r>
            <a:r>
              <a:rPr lang="ja-JP" altLang="en-US" sz="900" dirty="0">
                <a:latin typeface="+mn-ea"/>
              </a:rPr>
              <a:t>月実績平均）</a:t>
            </a:r>
            <a:endParaRPr lang="en-US" altLang="ja-JP" sz="900" dirty="0">
              <a:latin typeface="+mn-ea"/>
            </a:endParaRPr>
          </a:p>
          <a:p>
            <a:pPr algn="l"/>
            <a:r>
              <a:rPr lang="en-US" altLang="ja-JP" sz="900" dirty="0">
                <a:latin typeface="+mn-ea"/>
              </a:rPr>
              <a:t>※ </a:t>
            </a:r>
            <a:r>
              <a:rPr lang="ja-JP" altLang="en-US" sz="900" dirty="0">
                <a:latin typeface="+mn-ea"/>
              </a:rPr>
              <a:t>対象業種、訴求：放送、</a:t>
            </a:r>
            <a:r>
              <a:rPr lang="en-US" altLang="ja-JP" sz="900" dirty="0">
                <a:latin typeface="+mn-ea"/>
              </a:rPr>
              <a:t>VOD</a:t>
            </a:r>
            <a:r>
              <a:rPr lang="ja-JP" altLang="en-US" sz="900" dirty="0">
                <a:latin typeface="+mn-ea"/>
              </a:rPr>
              <a:t>、電子書籍、アプリ</a:t>
            </a:r>
            <a:endParaRPr lang="en-US" altLang="ja-JP" sz="900" dirty="0">
              <a:latin typeface="+mn-ea"/>
            </a:endParaRPr>
          </a:p>
        </p:txBody>
      </p:sp>
      <p:sp>
        <p:nvSpPr>
          <p:cNvPr id="12" name="テキスト ボックス 11">
            <a:extLst>
              <a:ext uri="{FF2B5EF4-FFF2-40B4-BE49-F238E27FC236}">
                <a16:creationId xmlns:a16="http://schemas.microsoft.com/office/drawing/2014/main" id="{35F78EF4-C41A-96F6-94D8-CB4B94A547BE}"/>
              </a:ext>
            </a:extLst>
          </p:cNvPr>
          <p:cNvSpPr txBox="1"/>
          <p:nvPr/>
        </p:nvSpPr>
        <p:spPr>
          <a:xfrm>
            <a:off x="584735" y="2147490"/>
            <a:ext cx="5508624" cy="1138773"/>
          </a:xfrm>
          <a:prstGeom prst="rect">
            <a:avLst/>
          </a:prstGeom>
          <a:noFill/>
        </p:spPr>
        <p:txBody>
          <a:bodyPr wrap="square" rtlCol="0">
            <a:spAutoFit/>
          </a:bodyPr>
          <a:lstStyle/>
          <a:p>
            <a:pPr algn="ctr"/>
            <a:r>
              <a:rPr lang="ja-JP" altLang="en-US" sz="1400" b="1" dirty="0">
                <a:solidFill>
                  <a:schemeClr val="tx1">
                    <a:lumMod val="75000"/>
                    <a:lumOff val="25000"/>
                  </a:schemeClr>
                </a:solidFill>
                <a:latin typeface="+mn-ea"/>
              </a:rPr>
              <a:t>コンテンツ訴求キャンペーン</a:t>
            </a:r>
            <a:endParaRPr lang="en-US" altLang="ja-JP" sz="1400" b="1" dirty="0">
              <a:solidFill>
                <a:schemeClr val="tx1">
                  <a:lumMod val="75000"/>
                  <a:lumOff val="25000"/>
                </a:schemeClr>
              </a:solidFill>
              <a:latin typeface="+mn-ea"/>
            </a:endParaRPr>
          </a:p>
          <a:p>
            <a:pPr algn="ctr"/>
            <a:r>
              <a:rPr kumimoji="1" lang="ja-JP" altLang="en-US" b="1" dirty="0">
                <a:solidFill>
                  <a:schemeClr val="tx1">
                    <a:lumMod val="75000"/>
                    <a:lumOff val="25000"/>
                  </a:schemeClr>
                </a:solidFill>
                <a:latin typeface="+mn-ea"/>
              </a:rPr>
              <a:t>平均</a:t>
            </a:r>
            <a:r>
              <a:rPr kumimoji="1" lang="en-US" altLang="ja-JP" b="1" dirty="0" err="1">
                <a:solidFill>
                  <a:schemeClr val="tx1">
                    <a:lumMod val="75000"/>
                    <a:lumOff val="25000"/>
                  </a:schemeClr>
                </a:solidFill>
                <a:latin typeface="+mn-ea"/>
              </a:rPr>
              <a:t>vCTR</a:t>
            </a:r>
            <a:endParaRPr kumimoji="1" lang="en-US" altLang="ja-JP" sz="900" b="1" dirty="0">
              <a:solidFill>
                <a:schemeClr val="tx1">
                  <a:lumMod val="75000"/>
                  <a:lumOff val="25000"/>
                </a:schemeClr>
              </a:solidFill>
              <a:latin typeface="+mn-ea"/>
            </a:endParaRPr>
          </a:p>
          <a:p>
            <a:pPr algn="ctr"/>
            <a:r>
              <a:rPr lang="en-US" altLang="ja-JP" sz="3600" b="1" dirty="0">
                <a:solidFill>
                  <a:srgbClr val="C00000"/>
                </a:solidFill>
                <a:latin typeface="+mn-ea"/>
              </a:rPr>
              <a:t>1</a:t>
            </a:r>
            <a:r>
              <a:rPr kumimoji="1" lang="en-US" altLang="ja-JP" sz="3600" b="1" dirty="0">
                <a:solidFill>
                  <a:srgbClr val="C00000"/>
                </a:solidFill>
                <a:latin typeface="+mn-ea"/>
              </a:rPr>
              <a:t>.33</a:t>
            </a:r>
            <a:r>
              <a:rPr kumimoji="1" lang="ja-JP" altLang="en-US" sz="2800" b="1" dirty="0">
                <a:solidFill>
                  <a:srgbClr val="C00000"/>
                </a:solidFill>
                <a:latin typeface="+mn-ea"/>
              </a:rPr>
              <a:t>％</a:t>
            </a:r>
            <a:endParaRPr kumimoji="1" lang="ja-JP" altLang="en-US" sz="3600" b="1" dirty="0">
              <a:solidFill>
                <a:srgbClr val="C00000"/>
              </a:solidFill>
              <a:latin typeface="+mn-ea"/>
            </a:endParaRPr>
          </a:p>
        </p:txBody>
      </p:sp>
      <p:sp>
        <p:nvSpPr>
          <p:cNvPr id="38" name="テキスト ボックス 37">
            <a:extLst>
              <a:ext uri="{FF2B5EF4-FFF2-40B4-BE49-F238E27FC236}">
                <a16:creationId xmlns:a16="http://schemas.microsoft.com/office/drawing/2014/main" id="{BA241F38-731C-C5A7-7197-51299997A46E}"/>
              </a:ext>
            </a:extLst>
          </p:cNvPr>
          <p:cNvSpPr txBox="1"/>
          <p:nvPr/>
        </p:nvSpPr>
        <p:spPr>
          <a:xfrm>
            <a:off x="6093359" y="2151834"/>
            <a:ext cx="5508624" cy="1138773"/>
          </a:xfrm>
          <a:prstGeom prst="rect">
            <a:avLst/>
          </a:prstGeom>
          <a:noFill/>
        </p:spPr>
        <p:txBody>
          <a:bodyPr wrap="square" rtlCol="0">
            <a:spAutoFit/>
          </a:bodyPr>
          <a:lstStyle/>
          <a:p>
            <a:pPr algn="ctr"/>
            <a:r>
              <a:rPr lang="ja-JP" altLang="en-US" sz="1400" b="1" dirty="0">
                <a:solidFill>
                  <a:schemeClr val="tx1">
                    <a:lumMod val="75000"/>
                    <a:lumOff val="25000"/>
                  </a:schemeClr>
                </a:solidFill>
                <a:latin typeface="+mn-ea"/>
              </a:rPr>
              <a:t>コンテンツ訴求キャンペーン</a:t>
            </a:r>
            <a:endParaRPr lang="en-US" altLang="ja-JP" sz="1400" b="1" dirty="0">
              <a:solidFill>
                <a:schemeClr val="tx1">
                  <a:lumMod val="75000"/>
                  <a:lumOff val="25000"/>
                </a:schemeClr>
              </a:solidFill>
              <a:latin typeface="+mn-ea"/>
            </a:endParaRPr>
          </a:p>
          <a:p>
            <a:pPr algn="ctr"/>
            <a:r>
              <a:rPr kumimoji="1" lang="ja-JP" altLang="en-US" b="1" dirty="0">
                <a:solidFill>
                  <a:schemeClr val="tx1">
                    <a:lumMod val="75000"/>
                    <a:lumOff val="25000"/>
                  </a:schemeClr>
                </a:solidFill>
                <a:latin typeface="+mn-ea"/>
              </a:rPr>
              <a:t>平均</a:t>
            </a:r>
            <a:r>
              <a:rPr kumimoji="1" lang="en-US" altLang="ja-JP" b="1" dirty="0" err="1">
                <a:solidFill>
                  <a:schemeClr val="tx1">
                    <a:lumMod val="75000"/>
                    <a:lumOff val="25000"/>
                  </a:schemeClr>
                </a:solidFill>
                <a:latin typeface="+mn-ea"/>
              </a:rPr>
              <a:t>vCPC</a:t>
            </a:r>
            <a:endParaRPr kumimoji="1" lang="en-US" altLang="ja-JP" sz="900" b="1" dirty="0">
              <a:solidFill>
                <a:schemeClr val="tx1">
                  <a:lumMod val="75000"/>
                  <a:lumOff val="25000"/>
                </a:schemeClr>
              </a:solidFill>
              <a:latin typeface="+mn-ea"/>
            </a:endParaRPr>
          </a:p>
          <a:p>
            <a:pPr algn="ctr"/>
            <a:r>
              <a:rPr lang="en-US" altLang="ja-JP" sz="3600" b="1" dirty="0">
                <a:solidFill>
                  <a:srgbClr val="C00000"/>
                </a:solidFill>
                <a:latin typeface="+mn-ea"/>
              </a:rPr>
              <a:t>72</a:t>
            </a:r>
            <a:r>
              <a:rPr lang="ja-JP" altLang="en-US" sz="2800" b="1" dirty="0">
                <a:solidFill>
                  <a:srgbClr val="C00000"/>
                </a:solidFill>
                <a:latin typeface="+mn-ea"/>
              </a:rPr>
              <a:t>円</a:t>
            </a:r>
            <a:endParaRPr kumimoji="1" lang="ja-JP" altLang="en-US" sz="3600" b="1" dirty="0">
              <a:solidFill>
                <a:srgbClr val="C00000"/>
              </a:solidFill>
              <a:latin typeface="+mn-ea"/>
            </a:endParaRPr>
          </a:p>
        </p:txBody>
      </p:sp>
      <p:grpSp>
        <p:nvGrpSpPr>
          <p:cNvPr id="62" name="グループ化 61">
            <a:extLst>
              <a:ext uri="{FF2B5EF4-FFF2-40B4-BE49-F238E27FC236}">
                <a16:creationId xmlns:a16="http://schemas.microsoft.com/office/drawing/2014/main" id="{DB65191C-89D0-F26D-F0DD-267BEFEE9AC0}"/>
              </a:ext>
            </a:extLst>
          </p:cNvPr>
          <p:cNvGrpSpPr/>
          <p:nvPr/>
        </p:nvGrpSpPr>
        <p:grpSpPr>
          <a:xfrm>
            <a:off x="1654306" y="3587750"/>
            <a:ext cx="3564677" cy="2501192"/>
            <a:chOff x="1654306" y="3587750"/>
            <a:chExt cx="3564677" cy="2501192"/>
          </a:xfrm>
        </p:grpSpPr>
        <p:sp>
          <p:nvSpPr>
            <p:cNvPr id="56" name="テキスト ボックス 1">
              <a:extLst>
                <a:ext uri="{FF2B5EF4-FFF2-40B4-BE49-F238E27FC236}">
                  <a16:creationId xmlns:a16="http://schemas.microsoft.com/office/drawing/2014/main" id="{9235CBC6-C004-46FC-A95E-3E55090361F4}"/>
                </a:ext>
              </a:extLst>
            </p:cNvPr>
            <p:cNvSpPr txBox="1"/>
            <p:nvPr/>
          </p:nvSpPr>
          <p:spPr>
            <a:xfrm>
              <a:off x="1654306" y="5691377"/>
              <a:ext cx="1399429" cy="397565"/>
            </a:xfrm>
            <a:prstGeom prst="rect">
              <a:avLst/>
            </a:prstGeom>
            <a:solidFill>
              <a:schemeClr val="bg1"/>
            </a:solidFill>
          </p:spPr>
          <p:txBody>
            <a:bodyPr wrap="square" rtlCol="0"/>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ctr"/>
              <a:r>
                <a:rPr lang="ja-JP" altLang="en-US" sz="900" dirty="0"/>
                <a:t>コンテンツ訴求の</a:t>
              </a:r>
              <a:endParaRPr lang="en-US" altLang="ja-JP" sz="900" dirty="0"/>
            </a:p>
            <a:p>
              <a:pPr algn="ctr"/>
              <a:r>
                <a:rPr lang="ja-JP" altLang="en-US" sz="1100" dirty="0"/>
                <a:t>ディスプレイ広告</a:t>
              </a:r>
            </a:p>
          </p:txBody>
        </p:sp>
        <p:sp>
          <p:nvSpPr>
            <p:cNvPr id="58" name="テキスト ボックス 1">
              <a:extLst>
                <a:ext uri="{FF2B5EF4-FFF2-40B4-BE49-F238E27FC236}">
                  <a16:creationId xmlns:a16="http://schemas.microsoft.com/office/drawing/2014/main" id="{BE66CC01-954F-EEC4-2F6D-257C487302D4}"/>
                </a:ext>
              </a:extLst>
            </p:cNvPr>
            <p:cNvSpPr txBox="1"/>
            <p:nvPr/>
          </p:nvSpPr>
          <p:spPr>
            <a:xfrm>
              <a:off x="3614366" y="5691376"/>
              <a:ext cx="1604617" cy="397565"/>
            </a:xfrm>
            <a:prstGeom prst="rect">
              <a:avLst/>
            </a:prstGeom>
            <a:solidFill>
              <a:schemeClr val="bg1"/>
            </a:solidFill>
          </p:spPr>
          <p:txBody>
            <a:bodyPr wrap="square" rtlCol="0"/>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ctr"/>
              <a:r>
                <a:rPr lang="ja-JP" altLang="en-US" sz="900" b="1" dirty="0">
                  <a:solidFill>
                    <a:srgbClr val="C00000"/>
                  </a:solidFill>
                  <a:latin typeface="+mn-ea"/>
                </a:rPr>
                <a:t>コンテンツ訴求の</a:t>
              </a:r>
              <a:endParaRPr lang="en-US" altLang="ja-JP" sz="900" b="1" dirty="0">
                <a:solidFill>
                  <a:srgbClr val="C00000"/>
                </a:solidFill>
                <a:latin typeface="+mn-ea"/>
              </a:endParaRPr>
            </a:p>
            <a:p>
              <a:pPr algn="ctr"/>
              <a:r>
                <a:rPr lang="ja-JP" altLang="en-US" b="1" dirty="0">
                  <a:solidFill>
                    <a:srgbClr val="C00000"/>
                  </a:solidFill>
                  <a:latin typeface="+mn-ea"/>
                </a:rPr>
                <a:t>トピックス</a:t>
              </a:r>
              <a:r>
                <a:rPr lang="en-US" altLang="ja-JP" b="1" dirty="0">
                  <a:solidFill>
                    <a:srgbClr val="C00000"/>
                  </a:solidFill>
                  <a:latin typeface="+mn-ea"/>
                </a:rPr>
                <a:t>PR</a:t>
              </a:r>
              <a:endParaRPr lang="ja-JP" altLang="en-US" sz="1100" b="1" dirty="0">
                <a:solidFill>
                  <a:srgbClr val="C00000"/>
                </a:solidFill>
                <a:latin typeface="+mn-ea"/>
              </a:endParaRPr>
            </a:p>
          </p:txBody>
        </p:sp>
        <p:sp>
          <p:nvSpPr>
            <p:cNvPr id="59" name="正方形/長方形 58">
              <a:extLst>
                <a:ext uri="{FF2B5EF4-FFF2-40B4-BE49-F238E27FC236}">
                  <a16:creationId xmlns:a16="http://schemas.microsoft.com/office/drawing/2014/main" id="{2BFAB2A9-5B2B-0C4C-F435-241A4778C0A9}"/>
                </a:ext>
              </a:extLst>
            </p:cNvPr>
            <p:cNvSpPr/>
            <p:nvPr/>
          </p:nvSpPr>
          <p:spPr>
            <a:xfrm>
              <a:off x="2204364" y="4965479"/>
              <a:ext cx="594715" cy="276999"/>
            </a:xfrm>
            <a:prstGeom prst="rect">
              <a:avLst/>
            </a:prstGeom>
          </p:spPr>
          <p:txBody>
            <a:bodyPr wrap="none" lIns="0" tIns="0" rIns="0" bIns="0">
              <a:spAutoFit/>
            </a:bodyPr>
            <a:lstStyle/>
            <a:p>
              <a:pPr algn="ctr"/>
              <a:r>
                <a:rPr lang="en-US" altLang="ja-JP" b="1" dirty="0">
                  <a:solidFill>
                    <a:schemeClr val="bg1"/>
                  </a:solidFill>
                  <a:latin typeface="Segoe UI" panose="020B0502040204020203" pitchFamily="34" charset="0"/>
                  <a:cs typeface="Segoe UI" panose="020B0502040204020203" pitchFamily="34" charset="0"/>
                </a:rPr>
                <a:t>0.48</a:t>
              </a:r>
              <a:r>
                <a:rPr lang="en-US" altLang="ja-JP" sz="1200" b="1" dirty="0">
                  <a:solidFill>
                    <a:schemeClr val="bg1"/>
                  </a:solidFill>
                  <a:latin typeface="Segoe UI" panose="020B0502040204020203" pitchFamily="34" charset="0"/>
                  <a:cs typeface="Segoe UI" panose="020B0502040204020203" pitchFamily="34" charset="0"/>
                </a:rPr>
                <a:t>%</a:t>
              </a:r>
              <a:endParaRPr lang="ja-JP" altLang="en-US" sz="1200" b="1" dirty="0">
                <a:solidFill>
                  <a:schemeClr val="bg1"/>
                </a:solidFill>
                <a:latin typeface="Segoe UI" panose="020B0502040204020203" pitchFamily="34" charset="0"/>
                <a:cs typeface="Segoe UI" panose="020B0502040204020203" pitchFamily="34" charset="0"/>
              </a:endParaRPr>
            </a:p>
          </p:txBody>
        </p:sp>
        <p:sp>
          <p:nvSpPr>
            <p:cNvPr id="61" name="正方形/長方形 60">
              <a:extLst>
                <a:ext uri="{FF2B5EF4-FFF2-40B4-BE49-F238E27FC236}">
                  <a16:creationId xmlns:a16="http://schemas.microsoft.com/office/drawing/2014/main" id="{79679B9A-CC63-AB2C-E26B-167D672DE18A}"/>
                </a:ext>
              </a:extLst>
            </p:cNvPr>
            <p:cNvSpPr/>
            <p:nvPr/>
          </p:nvSpPr>
          <p:spPr>
            <a:xfrm>
              <a:off x="4119316" y="3587750"/>
              <a:ext cx="594714" cy="276999"/>
            </a:xfrm>
            <a:prstGeom prst="rect">
              <a:avLst/>
            </a:prstGeom>
          </p:spPr>
          <p:txBody>
            <a:bodyPr wrap="none" lIns="0" tIns="0" rIns="0" bIns="0">
              <a:spAutoFit/>
            </a:bodyPr>
            <a:lstStyle/>
            <a:p>
              <a:pPr algn="ctr"/>
              <a:r>
                <a:rPr lang="en-US" altLang="ja-JP" b="1" dirty="0">
                  <a:solidFill>
                    <a:schemeClr val="bg1"/>
                  </a:solidFill>
                  <a:latin typeface="Segoe UI" panose="020B0502040204020203" pitchFamily="34" charset="0"/>
                  <a:cs typeface="Segoe UI" panose="020B0502040204020203" pitchFamily="34" charset="0"/>
                </a:rPr>
                <a:t>1.33</a:t>
              </a:r>
              <a:r>
                <a:rPr lang="en-US" altLang="ja-JP" sz="1200" b="1" dirty="0">
                  <a:solidFill>
                    <a:schemeClr val="bg1"/>
                  </a:solidFill>
                  <a:latin typeface="Segoe UI" panose="020B0502040204020203" pitchFamily="34" charset="0"/>
                  <a:cs typeface="Segoe UI" panose="020B0502040204020203" pitchFamily="34" charset="0"/>
                </a:rPr>
                <a:t>%</a:t>
              </a:r>
              <a:endParaRPr lang="ja-JP" altLang="en-US" sz="1200" b="1" dirty="0">
                <a:solidFill>
                  <a:schemeClr val="bg1"/>
                </a:solidFill>
                <a:latin typeface="Segoe UI" panose="020B0502040204020203" pitchFamily="34" charset="0"/>
                <a:cs typeface="Segoe UI" panose="020B0502040204020203" pitchFamily="34" charset="0"/>
              </a:endParaRPr>
            </a:p>
          </p:txBody>
        </p:sp>
      </p:grpSp>
      <p:sp>
        <p:nvSpPr>
          <p:cNvPr id="66" name="テキスト ボックス 1">
            <a:extLst>
              <a:ext uri="{FF2B5EF4-FFF2-40B4-BE49-F238E27FC236}">
                <a16:creationId xmlns:a16="http://schemas.microsoft.com/office/drawing/2014/main" id="{966FD588-A5E8-01B4-8317-FE99EB16CBD1}"/>
              </a:ext>
            </a:extLst>
          </p:cNvPr>
          <p:cNvSpPr txBox="1"/>
          <p:nvPr/>
        </p:nvSpPr>
        <p:spPr>
          <a:xfrm>
            <a:off x="9333027" y="5707566"/>
            <a:ext cx="1604617" cy="397565"/>
          </a:xfrm>
          <a:prstGeom prst="rect">
            <a:avLst/>
          </a:prstGeom>
          <a:solidFill>
            <a:schemeClr val="bg1"/>
          </a:solidFill>
        </p:spPr>
        <p:txBody>
          <a:bodyPr wrap="square" rtlCol="0"/>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ctr"/>
            <a:r>
              <a:rPr lang="ja-JP" altLang="en-US" sz="900" b="1" dirty="0">
                <a:solidFill>
                  <a:srgbClr val="C00000"/>
                </a:solidFill>
                <a:latin typeface="+mn-ea"/>
              </a:rPr>
              <a:t>コンテンツ訴求の</a:t>
            </a:r>
            <a:endParaRPr lang="en-US" altLang="ja-JP" sz="900" b="1" dirty="0">
              <a:solidFill>
                <a:srgbClr val="C00000"/>
              </a:solidFill>
              <a:latin typeface="+mn-ea"/>
            </a:endParaRPr>
          </a:p>
          <a:p>
            <a:pPr algn="ctr"/>
            <a:r>
              <a:rPr lang="ja-JP" altLang="en-US" b="1" dirty="0">
                <a:solidFill>
                  <a:srgbClr val="C00000"/>
                </a:solidFill>
                <a:latin typeface="+mn-ea"/>
              </a:rPr>
              <a:t>トピックス</a:t>
            </a:r>
            <a:r>
              <a:rPr lang="en-US" altLang="ja-JP" b="1" dirty="0">
                <a:solidFill>
                  <a:srgbClr val="C00000"/>
                </a:solidFill>
                <a:latin typeface="+mn-ea"/>
              </a:rPr>
              <a:t>PR</a:t>
            </a:r>
            <a:endParaRPr lang="ja-JP" altLang="en-US" sz="1100" b="1" dirty="0">
              <a:solidFill>
                <a:srgbClr val="C00000"/>
              </a:solidFill>
              <a:latin typeface="+mn-ea"/>
            </a:endParaRPr>
          </a:p>
        </p:txBody>
      </p:sp>
      <p:sp>
        <p:nvSpPr>
          <p:cNvPr id="67" name="正方形/長方形 66">
            <a:extLst>
              <a:ext uri="{FF2B5EF4-FFF2-40B4-BE49-F238E27FC236}">
                <a16:creationId xmlns:a16="http://schemas.microsoft.com/office/drawing/2014/main" id="{CCF645AA-56B5-A111-89D7-2B3696F7EB5D}"/>
              </a:ext>
            </a:extLst>
          </p:cNvPr>
          <p:cNvSpPr/>
          <p:nvPr/>
        </p:nvSpPr>
        <p:spPr>
          <a:xfrm>
            <a:off x="7681966" y="3811486"/>
            <a:ext cx="553037" cy="276999"/>
          </a:xfrm>
          <a:prstGeom prst="rect">
            <a:avLst/>
          </a:prstGeom>
        </p:spPr>
        <p:txBody>
          <a:bodyPr wrap="none" lIns="0" tIns="0" rIns="0" bIns="0">
            <a:spAutoFit/>
          </a:bodyPr>
          <a:lstStyle/>
          <a:p>
            <a:pPr algn="ctr"/>
            <a:r>
              <a:rPr lang="en-US" altLang="ja-JP" b="1" dirty="0">
                <a:solidFill>
                  <a:schemeClr val="bg1"/>
                </a:solidFill>
                <a:latin typeface="Segoe UI" panose="020B0502040204020203" pitchFamily="34" charset="0"/>
                <a:cs typeface="Segoe UI" panose="020B0502040204020203" pitchFamily="34" charset="0"/>
              </a:rPr>
              <a:t>215</a:t>
            </a:r>
            <a:r>
              <a:rPr lang="ja-JP" altLang="en-US" sz="1200" b="1" dirty="0">
                <a:solidFill>
                  <a:schemeClr val="bg1"/>
                </a:solidFill>
                <a:latin typeface="Segoe UI" panose="020B0502040204020203" pitchFamily="34" charset="0"/>
                <a:cs typeface="Segoe UI" panose="020B0502040204020203" pitchFamily="34" charset="0"/>
              </a:rPr>
              <a:t>円</a:t>
            </a:r>
          </a:p>
        </p:txBody>
      </p:sp>
      <p:sp>
        <p:nvSpPr>
          <p:cNvPr id="69" name="正方形/長方形 68">
            <a:extLst>
              <a:ext uri="{FF2B5EF4-FFF2-40B4-BE49-F238E27FC236}">
                <a16:creationId xmlns:a16="http://schemas.microsoft.com/office/drawing/2014/main" id="{8490C24D-1484-F177-835C-64034E203DDA}"/>
              </a:ext>
            </a:extLst>
          </p:cNvPr>
          <p:cNvSpPr/>
          <p:nvPr/>
        </p:nvSpPr>
        <p:spPr>
          <a:xfrm>
            <a:off x="9925341" y="4986028"/>
            <a:ext cx="419988" cy="276999"/>
          </a:xfrm>
          <a:prstGeom prst="rect">
            <a:avLst/>
          </a:prstGeom>
        </p:spPr>
        <p:txBody>
          <a:bodyPr wrap="none" lIns="0" tIns="0" rIns="0" bIns="0">
            <a:spAutoFit/>
          </a:bodyPr>
          <a:lstStyle/>
          <a:p>
            <a:pPr algn="ctr"/>
            <a:r>
              <a:rPr lang="en-US" altLang="ja-JP" b="1" dirty="0">
                <a:solidFill>
                  <a:schemeClr val="bg1"/>
                </a:solidFill>
                <a:latin typeface="Segoe UI" panose="020B0502040204020203" pitchFamily="34" charset="0"/>
                <a:cs typeface="Segoe UI" panose="020B0502040204020203" pitchFamily="34" charset="0"/>
              </a:rPr>
              <a:t>72</a:t>
            </a:r>
            <a:r>
              <a:rPr lang="ja-JP" altLang="en-US" sz="1200" b="1" dirty="0">
                <a:solidFill>
                  <a:schemeClr val="bg1"/>
                </a:solidFill>
                <a:latin typeface="Segoe UI" panose="020B0502040204020203" pitchFamily="34" charset="0"/>
                <a:cs typeface="Segoe UI" panose="020B0502040204020203" pitchFamily="34" charset="0"/>
              </a:rPr>
              <a:t>円</a:t>
            </a:r>
          </a:p>
        </p:txBody>
      </p:sp>
      <p:sp>
        <p:nvSpPr>
          <p:cNvPr id="80" name="テキスト ボックス 1">
            <a:extLst>
              <a:ext uri="{FF2B5EF4-FFF2-40B4-BE49-F238E27FC236}">
                <a16:creationId xmlns:a16="http://schemas.microsoft.com/office/drawing/2014/main" id="{690092C4-AF3A-B6F8-8780-AD1FC1918797}"/>
              </a:ext>
            </a:extLst>
          </p:cNvPr>
          <p:cNvSpPr txBox="1"/>
          <p:nvPr/>
        </p:nvSpPr>
        <p:spPr>
          <a:xfrm>
            <a:off x="7236947" y="5691376"/>
            <a:ext cx="1399429" cy="397565"/>
          </a:xfrm>
          <a:prstGeom prst="rect">
            <a:avLst/>
          </a:prstGeom>
          <a:solidFill>
            <a:schemeClr val="bg1"/>
          </a:solidFill>
        </p:spPr>
        <p:txBody>
          <a:bodyPr wrap="square" rtlCol="0"/>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ctr"/>
            <a:r>
              <a:rPr lang="ja-JP" altLang="en-US" sz="900" dirty="0"/>
              <a:t>コンテンツ訴求の</a:t>
            </a:r>
            <a:endParaRPr lang="en-US" altLang="ja-JP" sz="900" dirty="0"/>
          </a:p>
          <a:p>
            <a:pPr algn="ctr"/>
            <a:r>
              <a:rPr lang="ja-JP" altLang="en-US" sz="1100" dirty="0"/>
              <a:t>ディスプレイ広告</a:t>
            </a:r>
          </a:p>
        </p:txBody>
      </p:sp>
    </p:spTree>
    <p:extLst>
      <p:ext uri="{BB962C8B-B14F-4D97-AF65-F5344CB8AC3E}">
        <p14:creationId xmlns:p14="http://schemas.microsoft.com/office/powerpoint/2010/main" val="2223641301"/>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62C7E3D0-6D47-05B8-8F80-28C8F416D53C}"/>
              </a:ext>
            </a:extLst>
          </p:cNvPr>
          <p:cNvSpPr>
            <a:spLocks noGrp="1"/>
          </p:cNvSpPr>
          <p:nvPr>
            <p:ph type="ctrTitle"/>
          </p:nvPr>
        </p:nvSpPr>
        <p:spPr/>
        <p:txBody>
          <a:bodyPr/>
          <a:lstStyle/>
          <a:p>
            <a:r>
              <a:rPr lang="ja-JP" altLang="en-US" dirty="0">
                <a:latin typeface="+mn-ea"/>
              </a:rPr>
              <a:t>放送局：特定日の訴求</a:t>
            </a:r>
            <a:endParaRPr kumimoji="1" lang="ja-JP" altLang="en-US" dirty="0"/>
          </a:p>
        </p:txBody>
      </p:sp>
      <p:sp>
        <p:nvSpPr>
          <p:cNvPr id="3" name="テキスト プレースホルダー 2">
            <a:extLst>
              <a:ext uri="{FF2B5EF4-FFF2-40B4-BE49-F238E27FC236}">
                <a16:creationId xmlns:a16="http://schemas.microsoft.com/office/drawing/2014/main" id="{D519DBD6-009C-232F-EA32-1FFC4BE92991}"/>
              </a:ext>
            </a:extLst>
          </p:cNvPr>
          <p:cNvSpPr>
            <a:spLocks noGrp="1"/>
          </p:cNvSpPr>
          <p:nvPr>
            <p:ph type="body" sz="quarter" idx="10"/>
          </p:nvPr>
        </p:nvSpPr>
        <p:spPr/>
        <p:txBody>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1" lang="ja-JP" altLang="en-US" sz="18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特定日（スポーツイベント放送当日）に掲出することで</a:t>
            </a:r>
            <a:r>
              <a:rPr kumimoji="1" lang="ja-JP" altLang="en-US" sz="1800" b="1" i="0" u="none" strike="noStrike" kern="1200" cap="none" spc="0" normalizeH="0" baseline="0" noProof="0" dirty="0">
                <a:ln>
                  <a:noFill/>
                </a:ln>
                <a:solidFill>
                  <a:srgbClr val="C00000"/>
                </a:solidFill>
                <a:effectLst/>
                <a:uLnTx/>
                <a:uFillTx/>
                <a:latin typeface="Meiryo" panose="020B0604030504040204" pitchFamily="34" charset="-128"/>
                <a:ea typeface="Meiryo" panose="020B0604030504040204" pitchFamily="34" charset="-128"/>
                <a:cs typeface="+mn-cs"/>
              </a:rPr>
              <a:t>高い関心を集める。</a:t>
            </a:r>
            <a:endParaRPr kumimoji="1" lang="en-US" altLang="ja-JP" sz="1800" b="1" i="0" u="none" strike="noStrike" kern="1200" cap="none" spc="0" normalizeH="0" baseline="0" noProof="0" dirty="0">
              <a:ln>
                <a:noFill/>
              </a:ln>
              <a:solidFill>
                <a:srgbClr val="C00000"/>
              </a:solidFill>
              <a:effectLst/>
              <a:uLnTx/>
              <a:uFillTx/>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50000"/>
              </a:lnSpc>
              <a:spcBef>
                <a:spcPts val="0"/>
              </a:spcBef>
              <a:spcAft>
                <a:spcPts val="0"/>
              </a:spcAft>
              <a:buClrTx/>
              <a:buSzTx/>
              <a:buFontTx/>
              <a:buNone/>
              <a:tabLst/>
              <a:defRPr/>
            </a:pPr>
            <a:r>
              <a:rPr kumimoji="1" lang="ja-JP" altLang="en-US" sz="1800" b="1" i="0" u="none" strike="noStrike" kern="1200" cap="none" spc="0" normalizeH="0" baseline="0" noProof="0" dirty="0">
                <a:ln>
                  <a:noFill/>
                </a:ln>
                <a:solidFill>
                  <a:srgbClr val="C00000"/>
                </a:solidFill>
                <a:effectLst/>
                <a:uLnTx/>
                <a:uFillTx/>
                <a:latin typeface="Meiryo" panose="020B0604030504040204" pitchFamily="34" charset="-128"/>
                <a:ea typeface="Meiryo" panose="020B0604030504040204" pitchFamily="34" charset="-128"/>
                <a:cs typeface="+mn-cs"/>
              </a:rPr>
              <a:t>時間帯によって異なる訴求内容にする</a:t>
            </a:r>
            <a:r>
              <a:rPr kumimoji="1" lang="ja-JP" altLang="en-US" sz="18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ことでユーザーは</a:t>
            </a:r>
            <a:r>
              <a:rPr kumimoji="1" lang="ja-JP" altLang="en-US" sz="1800" b="1" i="0" u="none" strike="noStrike" kern="1200" cap="none" spc="0" normalizeH="0" baseline="0" noProof="0" dirty="0">
                <a:ln>
                  <a:noFill/>
                </a:ln>
                <a:solidFill>
                  <a:srgbClr val="C00000"/>
                </a:solidFill>
                <a:effectLst/>
                <a:uLnTx/>
                <a:uFillTx/>
                <a:latin typeface="Meiryo" panose="020B0604030504040204" pitchFamily="34" charset="-128"/>
                <a:ea typeface="Meiryo" panose="020B0604030504040204" pitchFamily="34" charset="-128"/>
                <a:cs typeface="+mn-cs"/>
              </a:rPr>
              <a:t>より反応をしている。</a:t>
            </a:r>
          </a:p>
          <a:p>
            <a:endParaRPr kumimoji="1" lang="ja-JP" altLang="en-US" dirty="0"/>
          </a:p>
        </p:txBody>
      </p:sp>
      <p:sp>
        <p:nvSpPr>
          <p:cNvPr id="5" name="四角形: 角を丸くする 4">
            <a:extLst>
              <a:ext uri="{FF2B5EF4-FFF2-40B4-BE49-F238E27FC236}">
                <a16:creationId xmlns:a16="http://schemas.microsoft.com/office/drawing/2014/main" id="{0C655BAD-223D-1827-218B-C08235F24054}"/>
              </a:ext>
            </a:extLst>
          </p:cNvPr>
          <p:cNvSpPr/>
          <p:nvPr/>
        </p:nvSpPr>
        <p:spPr>
          <a:xfrm>
            <a:off x="4474387" y="583184"/>
            <a:ext cx="3243225" cy="390864"/>
          </a:xfrm>
          <a:prstGeom prst="roundRect">
            <a:avLst>
              <a:gd name="adj" fmla="val 50000"/>
            </a:avLst>
          </a:prstGeom>
          <a:solidFill>
            <a:srgbClr val="C9002C">
              <a:lumMod val="75000"/>
            </a:srgb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prstClr val="white"/>
                </a:solidFill>
                <a:effectLst/>
                <a:uLnTx/>
                <a:uFillTx/>
                <a:latin typeface="メイリオ" panose="020B0604030504040204" pitchFamily="50" charset="-128"/>
                <a:ea typeface="メイリオ" panose="020B0604030504040204" pitchFamily="50" charset="-128"/>
                <a:cs typeface="+mn-cs"/>
              </a:rPr>
              <a:t>世の中ゴトを表す掲載面による効果</a:t>
            </a:r>
          </a:p>
        </p:txBody>
      </p:sp>
      <p:pic>
        <p:nvPicPr>
          <p:cNvPr id="6" name="図 5">
            <a:extLst>
              <a:ext uri="{FF2B5EF4-FFF2-40B4-BE49-F238E27FC236}">
                <a16:creationId xmlns:a16="http://schemas.microsoft.com/office/drawing/2014/main" id="{38417E69-5174-F94D-B4FA-B9542F93B827}"/>
              </a:ext>
            </a:extLst>
          </p:cNvPr>
          <p:cNvPicPr>
            <a:picLocks noChangeAspect="1"/>
          </p:cNvPicPr>
          <p:nvPr/>
        </p:nvPicPr>
        <p:blipFill>
          <a:blip r:embed="rId2"/>
          <a:stretch>
            <a:fillRect/>
          </a:stretch>
        </p:blipFill>
        <p:spPr>
          <a:xfrm>
            <a:off x="7166668" y="2649539"/>
            <a:ext cx="4096867" cy="2743438"/>
          </a:xfrm>
          <a:prstGeom prst="rect">
            <a:avLst/>
          </a:prstGeom>
        </p:spPr>
      </p:pic>
      <p:pic>
        <p:nvPicPr>
          <p:cNvPr id="7" name="図 6">
            <a:extLst>
              <a:ext uri="{FF2B5EF4-FFF2-40B4-BE49-F238E27FC236}">
                <a16:creationId xmlns:a16="http://schemas.microsoft.com/office/drawing/2014/main" id="{2B1C44BE-518C-531A-11D5-439A7766CC2C}"/>
              </a:ext>
            </a:extLst>
          </p:cNvPr>
          <p:cNvPicPr>
            <a:picLocks noChangeAspect="1"/>
          </p:cNvPicPr>
          <p:nvPr/>
        </p:nvPicPr>
        <p:blipFill>
          <a:blip r:embed="rId3"/>
          <a:stretch>
            <a:fillRect/>
          </a:stretch>
        </p:blipFill>
        <p:spPr>
          <a:xfrm>
            <a:off x="869390" y="2278885"/>
            <a:ext cx="1851820" cy="3703641"/>
          </a:xfrm>
          <a:prstGeom prst="rect">
            <a:avLst/>
          </a:prstGeom>
        </p:spPr>
      </p:pic>
      <p:cxnSp>
        <p:nvCxnSpPr>
          <p:cNvPr id="8" name="直線矢印コネクタ 7">
            <a:extLst>
              <a:ext uri="{FF2B5EF4-FFF2-40B4-BE49-F238E27FC236}">
                <a16:creationId xmlns:a16="http://schemas.microsoft.com/office/drawing/2014/main" id="{352DD139-D200-BB8D-6E8E-33FC24DC61AF}"/>
              </a:ext>
            </a:extLst>
          </p:cNvPr>
          <p:cNvCxnSpPr>
            <a:cxnSpLocks/>
          </p:cNvCxnSpPr>
          <p:nvPr/>
        </p:nvCxnSpPr>
        <p:spPr>
          <a:xfrm flipV="1">
            <a:off x="2238983" y="3839537"/>
            <a:ext cx="790273" cy="1242681"/>
          </a:xfrm>
          <a:prstGeom prst="straightConnector1">
            <a:avLst/>
          </a:prstGeom>
          <a:ln w="25400" cap="rnd">
            <a:solidFill>
              <a:srgbClr val="C00000"/>
            </a:solidFill>
            <a:prstDash val="sysDot"/>
            <a:tailEnd type="triangle" w="lg" len="med"/>
          </a:ln>
        </p:spPr>
        <p:style>
          <a:lnRef idx="1">
            <a:schemeClr val="accent1"/>
          </a:lnRef>
          <a:fillRef idx="0">
            <a:schemeClr val="accent1"/>
          </a:fillRef>
          <a:effectRef idx="0">
            <a:schemeClr val="accent1"/>
          </a:effectRef>
          <a:fontRef idx="minor">
            <a:schemeClr val="tx1"/>
          </a:fontRef>
        </p:style>
      </p:cxnSp>
      <p:sp>
        <p:nvSpPr>
          <p:cNvPr id="9" name="正方形/長方形 8">
            <a:extLst>
              <a:ext uri="{FF2B5EF4-FFF2-40B4-BE49-F238E27FC236}">
                <a16:creationId xmlns:a16="http://schemas.microsoft.com/office/drawing/2014/main" id="{6857F87F-090E-CED0-ADAB-815E26C0234E}"/>
              </a:ext>
            </a:extLst>
          </p:cNvPr>
          <p:cNvSpPr/>
          <p:nvPr/>
        </p:nvSpPr>
        <p:spPr>
          <a:xfrm>
            <a:off x="1006531" y="5086843"/>
            <a:ext cx="1582310" cy="413467"/>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10" name="図 9">
            <a:extLst>
              <a:ext uri="{FF2B5EF4-FFF2-40B4-BE49-F238E27FC236}">
                <a16:creationId xmlns:a16="http://schemas.microsoft.com/office/drawing/2014/main" id="{5C176F46-CE6C-E3B7-8CFC-DE2830C95C42}"/>
              </a:ext>
            </a:extLst>
          </p:cNvPr>
          <p:cNvPicPr>
            <a:picLocks noChangeAspect="1"/>
          </p:cNvPicPr>
          <p:nvPr/>
        </p:nvPicPr>
        <p:blipFill>
          <a:blip r:embed="rId4"/>
          <a:stretch>
            <a:fillRect/>
          </a:stretch>
        </p:blipFill>
        <p:spPr>
          <a:xfrm>
            <a:off x="3443201" y="2428838"/>
            <a:ext cx="3226046" cy="1033652"/>
          </a:xfrm>
          <a:prstGeom prst="rect">
            <a:avLst/>
          </a:prstGeom>
          <a:ln w="19050">
            <a:solidFill>
              <a:srgbClr val="C00000"/>
            </a:solidFill>
          </a:ln>
        </p:spPr>
      </p:pic>
      <p:sp>
        <p:nvSpPr>
          <p:cNvPr id="11" name="正方形/長方形 10">
            <a:extLst>
              <a:ext uri="{FF2B5EF4-FFF2-40B4-BE49-F238E27FC236}">
                <a16:creationId xmlns:a16="http://schemas.microsoft.com/office/drawing/2014/main" id="{5583AE05-690C-5114-3572-7AB08C5D5100}"/>
              </a:ext>
            </a:extLst>
          </p:cNvPr>
          <p:cNvSpPr/>
          <p:nvPr/>
        </p:nvSpPr>
        <p:spPr>
          <a:xfrm>
            <a:off x="7684378" y="3771327"/>
            <a:ext cx="461665" cy="707886"/>
          </a:xfrm>
          <a:prstGeom prst="rect">
            <a:avLst/>
          </a:prstGeom>
        </p:spPr>
        <p:txBody>
          <a:bodyPr wrap="none" lIns="0" tIns="0" rIns="0" bIns="0">
            <a:spAutoFit/>
          </a:bodyPr>
          <a:lstStyle/>
          <a:p>
            <a:pPr algn="ctr"/>
            <a:r>
              <a:rPr lang="ja-JP" altLang="en-US" sz="1400" b="1" dirty="0">
                <a:solidFill>
                  <a:schemeClr val="bg1"/>
                </a:solidFill>
                <a:latin typeface="Segoe UI" panose="020B0502040204020203" pitchFamily="34" charset="0"/>
                <a:cs typeface="Segoe UI" panose="020B0502040204020203" pitchFamily="34" charset="0"/>
              </a:rPr>
              <a:t>全体</a:t>
            </a:r>
            <a:endParaRPr lang="en-US" altLang="ja-JP" sz="1400" b="1" dirty="0">
              <a:solidFill>
                <a:schemeClr val="bg1"/>
              </a:solidFill>
              <a:latin typeface="Segoe UI" panose="020B0502040204020203" pitchFamily="34" charset="0"/>
              <a:cs typeface="Segoe UI" panose="020B0502040204020203" pitchFamily="34" charset="0"/>
            </a:endParaRPr>
          </a:p>
          <a:p>
            <a:pPr algn="ctr"/>
            <a:r>
              <a:rPr lang="ja-JP" altLang="en-US" sz="1400" b="1" dirty="0">
                <a:solidFill>
                  <a:schemeClr val="bg1"/>
                </a:solidFill>
                <a:latin typeface="Segoe UI" panose="020B0502040204020203" pitchFamily="34" charset="0"/>
                <a:cs typeface="Segoe UI" panose="020B0502040204020203" pitchFamily="34" charset="0"/>
              </a:rPr>
              <a:t>平均</a:t>
            </a:r>
            <a:endParaRPr lang="en-US" altLang="ja-JP" sz="1400" b="1" dirty="0">
              <a:solidFill>
                <a:schemeClr val="bg1"/>
              </a:solidFill>
              <a:latin typeface="Segoe UI" panose="020B0502040204020203" pitchFamily="34" charset="0"/>
              <a:cs typeface="Segoe UI" panose="020B0502040204020203" pitchFamily="34" charset="0"/>
            </a:endParaRPr>
          </a:p>
          <a:p>
            <a:pPr algn="ctr"/>
            <a:r>
              <a:rPr lang="en-US" altLang="ja-JP" b="1" dirty="0">
                <a:solidFill>
                  <a:schemeClr val="bg1"/>
                </a:solidFill>
                <a:latin typeface="Segoe UI" panose="020B0502040204020203" pitchFamily="34" charset="0"/>
                <a:cs typeface="Segoe UI" panose="020B0502040204020203" pitchFamily="34" charset="0"/>
              </a:rPr>
              <a:t>1.0</a:t>
            </a:r>
            <a:r>
              <a:rPr lang="en-US" altLang="ja-JP" sz="1200" b="1" dirty="0">
                <a:solidFill>
                  <a:schemeClr val="bg1"/>
                </a:solidFill>
                <a:latin typeface="Segoe UI" panose="020B0502040204020203" pitchFamily="34" charset="0"/>
                <a:cs typeface="Segoe UI" panose="020B0502040204020203" pitchFamily="34" charset="0"/>
              </a:rPr>
              <a:t>%</a:t>
            </a:r>
            <a:endParaRPr lang="ja-JP" altLang="en-US" sz="1200" b="1" dirty="0">
              <a:solidFill>
                <a:schemeClr val="bg1"/>
              </a:solidFill>
              <a:latin typeface="Segoe UI" panose="020B0502040204020203" pitchFamily="34" charset="0"/>
              <a:cs typeface="Segoe UI" panose="020B0502040204020203" pitchFamily="34" charset="0"/>
            </a:endParaRPr>
          </a:p>
        </p:txBody>
      </p:sp>
      <p:sp>
        <p:nvSpPr>
          <p:cNvPr id="12" name="正方形/長方形 11">
            <a:extLst>
              <a:ext uri="{FF2B5EF4-FFF2-40B4-BE49-F238E27FC236}">
                <a16:creationId xmlns:a16="http://schemas.microsoft.com/office/drawing/2014/main" id="{AF1D120C-2AE6-14D6-D401-B7B362EA21FE}"/>
              </a:ext>
            </a:extLst>
          </p:cNvPr>
          <p:cNvSpPr/>
          <p:nvPr/>
        </p:nvSpPr>
        <p:spPr>
          <a:xfrm>
            <a:off x="10268499" y="3041148"/>
            <a:ext cx="461665" cy="523220"/>
          </a:xfrm>
          <a:prstGeom prst="rect">
            <a:avLst/>
          </a:prstGeom>
        </p:spPr>
        <p:txBody>
          <a:bodyPr wrap="none" lIns="0" tIns="0" rIns="0" bIns="0">
            <a:spAutoFit/>
          </a:bodyPr>
          <a:lstStyle/>
          <a:p>
            <a:pPr algn="ctr"/>
            <a:r>
              <a:rPr lang="en-US" altLang="ja-JP" sz="1600" b="1" dirty="0">
                <a:solidFill>
                  <a:schemeClr val="bg1"/>
                </a:solidFill>
                <a:latin typeface="Segoe UI" panose="020B0502040204020203" pitchFamily="34" charset="0"/>
                <a:cs typeface="Segoe UI" panose="020B0502040204020203" pitchFamily="34" charset="0"/>
              </a:rPr>
              <a:t>A</a:t>
            </a:r>
          </a:p>
          <a:p>
            <a:pPr algn="ctr"/>
            <a:r>
              <a:rPr lang="en-US" altLang="ja-JP" b="1" dirty="0">
                <a:solidFill>
                  <a:schemeClr val="bg1"/>
                </a:solidFill>
                <a:latin typeface="Segoe UI" panose="020B0502040204020203" pitchFamily="34" charset="0"/>
                <a:cs typeface="Segoe UI" panose="020B0502040204020203" pitchFamily="34" charset="0"/>
              </a:rPr>
              <a:t>1.5</a:t>
            </a:r>
            <a:r>
              <a:rPr lang="en-US" altLang="ja-JP" sz="1200" b="1" dirty="0">
                <a:solidFill>
                  <a:schemeClr val="bg1"/>
                </a:solidFill>
                <a:latin typeface="Segoe UI" panose="020B0502040204020203" pitchFamily="34" charset="0"/>
                <a:cs typeface="Segoe UI" panose="020B0502040204020203" pitchFamily="34" charset="0"/>
              </a:rPr>
              <a:t>%</a:t>
            </a:r>
            <a:endParaRPr lang="ja-JP" altLang="en-US" sz="1200" b="1" dirty="0">
              <a:solidFill>
                <a:schemeClr val="bg1"/>
              </a:solidFill>
              <a:latin typeface="Segoe UI" panose="020B0502040204020203" pitchFamily="34" charset="0"/>
              <a:cs typeface="Segoe UI" panose="020B0502040204020203" pitchFamily="34" charset="0"/>
            </a:endParaRPr>
          </a:p>
        </p:txBody>
      </p:sp>
      <p:pic>
        <p:nvPicPr>
          <p:cNvPr id="13" name="図 12">
            <a:extLst>
              <a:ext uri="{FF2B5EF4-FFF2-40B4-BE49-F238E27FC236}">
                <a16:creationId xmlns:a16="http://schemas.microsoft.com/office/drawing/2014/main" id="{9E91A63E-95D5-C5A6-B72D-54FACBCBF5C0}"/>
              </a:ext>
            </a:extLst>
          </p:cNvPr>
          <p:cNvPicPr>
            <a:picLocks noChangeAspect="1"/>
          </p:cNvPicPr>
          <p:nvPr/>
        </p:nvPicPr>
        <p:blipFill>
          <a:blip r:embed="rId5"/>
          <a:stretch>
            <a:fillRect/>
          </a:stretch>
        </p:blipFill>
        <p:spPr>
          <a:xfrm>
            <a:off x="3427225" y="4004359"/>
            <a:ext cx="3226046" cy="1053537"/>
          </a:xfrm>
          <a:prstGeom prst="rect">
            <a:avLst/>
          </a:prstGeom>
          <a:ln w="19050">
            <a:solidFill>
              <a:srgbClr val="C00000"/>
            </a:solidFill>
          </a:ln>
        </p:spPr>
      </p:pic>
      <p:sp>
        <p:nvSpPr>
          <p:cNvPr id="14" name="テキスト ボックス 13">
            <a:extLst>
              <a:ext uri="{FF2B5EF4-FFF2-40B4-BE49-F238E27FC236}">
                <a16:creationId xmlns:a16="http://schemas.microsoft.com/office/drawing/2014/main" id="{18F80404-8435-1FC3-9A3C-1E5437E0E7A7}"/>
              </a:ext>
            </a:extLst>
          </p:cNvPr>
          <p:cNvSpPr txBox="1"/>
          <p:nvPr/>
        </p:nvSpPr>
        <p:spPr>
          <a:xfrm>
            <a:off x="3093374" y="2014418"/>
            <a:ext cx="2132993" cy="360000"/>
          </a:xfrm>
          <a:prstGeom prst="roundRect">
            <a:avLst>
              <a:gd name="adj" fmla="val 0"/>
            </a:avLst>
          </a:prstGeom>
          <a:solidFill>
            <a:srgbClr val="C00000"/>
          </a:solidFill>
          <a:ln w="6350" cap="flat">
            <a:noFill/>
            <a:miter lim="400000"/>
          </a:ln>
          <a:effectLst>
            <a:outerShdw dist="25400" dir="2700000" algn="tl" rotWithShape="0">
              <a:schemeClr val="accent5">
                <a:lumMod val="75000"/>
                <a:alpha val="40000"/>
              </a:schemeClr>
            </a:outerShdw>
          </a:effectLst>
          <a:sp3d/>
        </p:spPr>
        <p:txBody>
          <a:bodyPr rot="0" spcFirstLastPara="1" vertOverflow="overflow" horzOverflow="overflow" vert="horz" wrap="none" lIns="216000" tIns="108000" rIns="216000" bIns="72000" numCol="1" spcCol="38100" rtlCol="0" anchor="ctr">
            <a:noAutofit/>
          </a:bodyPr>
          <a:lstStyle/>
          <a:p>
            <a:pPr marL="0" marR="0" lvl="0" indent="0" algn="ctr" defTabSz="825500" eaLnBrk="1" fontAlgn="auto" latinLnBrk="0" hangingPunct="0">
              <a:lnSpc>
                <a:spcPct val="100000"/>
              </a:lnSpc>
              <a:spcBef>
                <a:spcPts val="0"/>
              </a:spcBef>
              <a:spcAft>
                <a:spcPts val="0"/>
              </a:spcAft>
              <a:buClrTx/>
              <a:buSzTx/>
              <a:buFontTx/>
              <a:buNone/>
              <a:tabLst/>
              <a:defRPr/>
            </a:pPr>
            <a:r>
              <a:rPr kumimoji="0" lang="en" altLang="ja-JP" sz="1400" b="1" i="0" u="none" strike="noStrike" kern="0" cap="none" spc="0" normalizeH="0" baseline="0" noProof="0" dirty="0">
                <a:ln>
                  <a:noFill/>
                </a:ln>
                <a:solidFill>
                  <a:schemeClr val="bg1"/>
                </a:solidFill>
                <a:effectLst/>
                <a:uLnTx/>
                <a:uFillTx/>
                <a:latin typeface="Meiryo" panose="020B0604030504040204" pitchFamily="34" charset="-128"/>
                <a:ea typeface="Meiryo" panose="020B0604030504040204" pitchFamily="34" charset="-128"/>
              </a:rPr>
              <a:t>A</a:t>
            </a:r>
            <a:r>
              <a:rPr kumimoji="0" lang="ja-JP" altLang="en-US" sz="1400" b="1" i="0" u="none" strike="noStrike" kern="0" cap="none" spc="0" normalizeH="0" baseline="0" noProof="0" dirty="0">
                <a:ln>
                  <a:noFill/>
                </a:ln>
                <a:solidFill>
                  <a:schemeClr val="bg1"/>
                </a:solidFill>
                <a:effectLst/>
                <a:uLnTx/>
                <a:uFillTx/>
                <a:latin typeface="Meiryo" panose="020B0604030504040204" pitchFamily="34" charset="-128"/>
                <a:ea typeface="Meiryo" panose="020B0604030504040204" pitchFamily="34" charset="-128"/>
              </a:rPr>
              <a:t>：放送直前</a:t>
            </a:r>
            <a:endParaRPr kumimoji="0" lang="ja-JP" altLang="en-US" sz="1400" b="1" i="0" u="none" strike="noStrike" kern="0" cap="none" spc="0" normalizeH="0" baseline="0" noProof="0" dirty="0">
              <a:ln>
                <a:noFill/>
              </a:ln>
              <a:solidFill>
                <a:schemeClr val="bg1"/>
              </a:solidFill>
              <a:effectLst/>
              <a:uLnTx/>
              <a:uFillTx/>
              <a:latin typeface="Meiryo" panose="020B0604030504040204" pitchFamily="34" charset="-128"/>
              <a:ea typeface="Meiryo" panose="020B0604030504040204" pitchFamily="34" charset="-128"/>
              <a:cs typeface="ヒラギノ角ゴ ProN W3"/>
              <a:sym typeface="ヒラギノ角ゴ ProN W3"/>
            </a:endParaRPr>
          </a:p>
        </p:txBody>
      </p:sp>
      <p:sp>
        <p:nvSpPr>
          <p:cNvPr id="15" name="テキスト ボックス 14">
            <a:extLst>
              <a:ext uri="{FF2B5EF4-FFF2-40B4-BE49-F238E27FC236}">
                <a16:creationId xmlns:a16="http://schemas.microsoft.com/office/drawing/2014/main" id="{5EA42DB4-B484-323E-7451-8226ACA3F5B0}"/>
              </a:ext>
            </a:extLst>
          </p:cNvPr>
          <p:cNvSpPr txBox="1"/>
          <p:nvPr/>
        </p:nvSpPr>
        <p:spPr>
          <a:xfrm>
            <a:off x="3100062" y="3530195"/>
            <a:ext cx="2126305" cy="360000"/>
          </a:xfrm>
          <a:prstGeom prst="roundRect">
            <a:avLst>
              <a:gd name="adj" fmla="val 0"/>
            </a:avLst>
          </a:prstGeom>
          <a:solidFill>
            <a:srgbClr val="FF466E"/>
          </a:solidFill>
          <a:ln w="6350" cap="flat">
            <a:noFill/>
            <a:miter lim="400000"/>
          </a:ln>
          <a:effectLst>
            <a:outerShdw dist="25400" dir="2700000" algn="tl" rotWithShape="0">
              <a:schemeClr val="accent5">
                <a:lumMod val="75000"/>
                <a:alpha val="40000"/>
              </a:schemeClr>
            </a:outerShdw>
          </a:effectLst>
          <a:sp3d/>
        </p:spPr>
        <p:txBody>
          <a:bodyPr rot="0" spcFirstLastPara="1" vertOverflow="overflow" horzOverflow="overflow" vert="horz" wrap="none" lIns="216000" tIns="108000" rIns="216000" bIns="72000" numCol="1" spcCol="38100" rtlCol="0" anchor="ctr">
            <a:noAutofit/>
          </a:bodyPr>
          <a:lstStyle/>
          <a:p>
            <a:pPr marL="0" marR="0" lvl="0" indent="0" algn="ctr" defTabSz="825500" eaLnBrk="1" fontAlgn="auto" latinLnBrk="0" hangingPunct="0">
              <a:lnSpc>
                <a:spcPct val="100000"/>
              </a:lnSpc>
              <a:spcBef>
                <a:spcPts val="0"/>
              </a:spcBef>
              <a:spcAft>
                <a:spcPts val="0"/>
              </a:spcAft>
              <a:buClrTx/>
              <a:buSzTx/>
              <a:buFontTx/>
              <a:buNone/>
              <a:tabLst/>
              <a:defRPr/>
            </a:pPr>
            <a:r>
              <a:rPr kumimoji="0" lang="en" altLang="ja-JP" sz="1400" b="1" i="0" u="none" strike="noStrike" kern="0" cap="none" spc="0" normalizeH="0" baseline="0" noProof="0" dirty="0">
                <a:ln>
                  <a:noFill/>
                </a:ln>
                <a:solidFill>
                  <a:schemeClr val="bg1"/>
                </a:solidFill>
                <a:effectLst/>
                <a:uLnTx/>
                <a:uFillTx/>
                <a:latin typeface="Meiryo" panose="020B0604030504040204" pitchFamily="34" charset="-128"/>
                <a:ea typeface="Meiryo" panose="020B0604030504040204" pitchFamily="34" charset="-128"/>
              </a:rPr>
              <a:t>B</a:t>
            </a:r>
            <a:r>
              <a:rPr kumimoji="0" lang="ja-JP" altLang="en-US" sz="1400" b="1" kern="0" dirty="0">
                <a:solidFill>
                  <a:schemeClr val="bg1"/>
                </a:solidFill>
                <a:latin typeface="Meiryo" panose="020B0604030504040204" pitchFamily="34" charset="-128"/>
                <a:ea typeface="Meiryo" panose="020B0604030504040204" pitchFamily="34" charset="-128"/>
              </a:rPr>
              <a:t>：放送数時間前まで</a:t>
            </a:r>
            <a:endParaRPr kumimoji="0" lang="ja-JP" altLang="en-US" sz="1400" b="1" i="0" u="none" strike="noStrike" kern="0" cap="none" spc="0" normalizeH="0" baseline="0" noProof="0" dirty="0">
              <a:ln>
                <a:noFill/>
              </a:ln>
              <a:solidFill>
                <a:schemeClr val="bg1"/>
              </a:solidFill>
              <a:effectLst/>
              <a:uLnTx/>
              <a:uFillTx/>
              <a:latin typeface="Meiryo" panose="020B0604030504040204" pitchFamily="34" charset="-128"/>
              <a:ea typeface="Meiryo" panose="020B0604030504040204" pitchFamily="34" charset="-128"/>
              <a:cs typeface="ヒラギノ角ゴ ProN W3"/>
              <a:sym typeface="ヒラギノ角ゴ ProN W3"/>
            </a:endParaRPr>
          </a:p>
        </p:txBody>
      </p:sp>
      <p:pic>
        <p:nvPicPr>
          <p:cNvPr id="16" name="図 15">
            <a:extLst>
              <a:ext uri="{FF2B5EF4-FFF2-40B4-BE49-F238E27FC236}">
                <a16:creationId xmlns:a16="http://schemas.microsoft.com/office/drawing/2014/main" id="{9D56702F-2EB7-F0A0-407A-96F7E89B556C}"/>
              </a:ext>
            </a:extLst>
          </p:cNvPr>
          <p:cNvPicPr>
            <a:picLocks noChangeAspect="1"/>
          </p:cNvPicPr>
          <p:nvPr/>
        </p:nvPicPr>
        <p:blipFill>
          <a:blip r:embed="rId6"/>
          <a:stretch>
            <a:fillRect/>
          </a:stretch>
        </p:blipFill>
        <p:spPr>
          <a:xfrm>
            <a:off x="3427226" y="5117725"/>
            <a:ext cx="3242022" cy="1061025"/>
          </a:xfrm>
          <a:prstGeom prst="rect">
            <a:avLst/>
          </a:prstGeom>
          <a:ln w="19050">
            <a:solidFill>
              <a:srgbClr val="C00000"/>
            </a:solidFill>
          </a:ln>
        </p:spPr>
      </p:pic>
      <p:sp>
        <p:nvSpPr>
          <p:cNvPr id="17" name="正方形/長方形 16">
            <a:extLst>
              <a:ext uri="{FF2B5EF4-FFF2-40B4-BE49-F238E27FC236}">
                <a16:creationId xmlns:a16="http://schemas.microsoft.com/office/drawing/2014/main" id="{FF256506-CBF7-F4B6-3B44-12B3D2F07ACA}"/>
              </a:ext>
            </a:extLst>
          </p:cNvPr>
          <p:cNvSpPr/>
          <p:nvPr/>
        </p:nvSpPr>
        <p:spPr>
          <a:xfrm>
            <a:off x="9013069" y="3454493"/>
            <a:ext cx="461665" cy="523220"/>
          </a:xfrm>
          <a:prstGeom prst="rect">
            <a:avLst/>
          </a:prstGeom>
        </p:spPr>
        <p:txBody>
          <a:bodyPr wrap="none" lIns="0" tIns="0" rIns="0" bIns="0">
            <a:spAutoFit/>
          </a:bodyPr>
          <a:lstStyle/>
          <a:p>
            <a:pPr algn="ctr"/>
            <a:r>
              <a:rPr lang="en-US" altLang="ja-JP" sz="1600" b="1" dirty="0">
                <a:solidFill>
                  <a:schemeClr val="bg1"/>
                </a:solidFill>
                <a:latin typeface="Segoe UI" panose="020B0502040204020203" pitchFamily="34" charset="0"/>
                <a:cs typeface="Segoe UI" panose="020B0502040204020203" pitchFamily="34" charset="0"/>
              </a:rPr>
              <a:t>B</a:t>
            </a:r>
          </a:p>
          <a:p>
            <a:pPr algn="ctr"/>
            <a:r>
              <a:rPr lang="en-US" altLang="ja-JP" b="1" dirty="0">
                <a:solidFill>
                  <a:schemeClr val="bg1"/>
                </a:solidFill>
                <a:latin typeface="Segoe UI" panose="020B0502040204020203" pitchFamily="34" charset="0"/>
                <a:cs typeface="Segoe UI" panose="020B0502040204020203" pitchFamily="34" charset="0"/>
              </a:rPr>
              <a:t>1.2</a:t>
            </a:r>
            <a:r>
              <a:rPr lang="en-US" altLang="ja-JP" sz="1200" b="1" dirty="0">
                <a:solidFill>
                  <a:schemeClr val="bg1"/>
                </a:solidFill>
                <a:latin typeface="Segoe UI" panose="020B0502040204020203" pitchFamily="34" charset="0"/>
                <a:cs typeface="Segoe UI" panose="020B0502040204020203" pitchFamily="34" charset="0"/>
              </a:rPr>
              <a:t>%</a:t>
            </a:r>
            <a:endParaRPr lang="ja-JP" altLang="en-US" sz="1200" b="1" dirty="0">
              <a:solidFill>
                <a:schemeClr val="bg1"/>
              </a:solidFill>
              <a:latin typeface="Segoe UI" panose="020B0502040204020203" pitchFamily="34" charset="0"/>
              <a:cs typeface="Segoe UI" panose="020B0502040204020203" pitchFamily="34" charset="0"/>
            </a:endParaRPr>
          </a:p>
        </p:txBody>
      </p:sp>
      <p:sp>
        <p:nvSpPr>
          <p:cNvPr id="18" name="テキスト ボックス 17">
            <a:extLst>
              <a:ext uri="{FF2B5EF4-FFF2-40B4-BE49-F238E27FC236}">
                <a16:creationId xmlns:a16="http://schemas.microsoft.com/office/drawing/2014/main" id="{3A14CF8B-57B2-6472-F98B-F6E088FE395A}"/>
              </a:ext>
            </a:extLst>
          </p:cNvPr>
          <p:cNvSpPr txBox="1"/>
          <p:nvPr/>
        </p:nvSpPr>
        <p:spPr>
          <a:xfrm>
            <a:off x="8069362" y="2428838"/>
            <a:ext cx="2429969" cy="276999"/>
          </a:xfrm>
          <a:prstGeom prst="rect">
            <a:avLst/>
          </a:prstGeom>
          <a:noFill/>
        </p:spPr>
        <p:txBody>
          <a:bodyPr wrap="square">
            <a:spAutoFit/>
          </a:bodyPr>
          <a:lstStyle/>
          <a:p>
            <a:pPr marL="0" marR="0" lvl="0" indent="0" algn="ctr" defTabSz="825500" eaLnBrk="1" fontAlgn="auto" latinLnBrk="0" hangingPunct="0">
              <a:lnSpc>
                <a:spcPct val="100000"/>
              </a:lnSpc>
              <a:spcBef>
                <a:spcPts val="0"/>
              </a:spcBef>
              <a:spcAft>
                <a:spcPts val="0"/>
              </a:spcAft>
              <a:buClrTx/>
              <a:buSzTx/>
              <a:buFontTx/>
              <a:buNone/>
              <a:tabLst/>
              <a:defRPr/>
            </a:pPr>
            <a:r>
              <a:rPr kumimoji="0" lang="ja-JP" altLang="en-US" sz="1200" b="1" i="0" u="none" strike="noStrike" kern="0" cap="none" spc="0" normalizeH="0" baseline="0" noProof="0" dirty="0">
                <a:ln>
                  <a:noFill/>
                </a:ln>
                <a:solidFill>
                  <a:schemeClr val="tx1">
                    <a:lumMod val="65000"/>
                    <a:lumOff val="35000"/>
                  </a:schemeClr>
                </a:solidFill>
                <a:effectLst/>
                <a:uLnTx/>
                <a:uFillTx/>
                <a:latin typeface="Meiryo" panose="020B0604030504040204" pitchFamily="34" charset="-128"/>
                <a:ea typeface="Meiryo" panose="020B0604030504040204" pitchFamily="34" charset="-128"/>
              </a:rPr>
              <a:t>広告反応率比較（</a:t>
            </a:r>
            <a:r>
              <a:rPr kumimoji="0" lang="en" altLang="ja-JP" sz="1200" b="1" i="0" u="none" strike="noStrike" kern="0" cap="none" spc="0" normalizeH="0" baseline="0" noProof="0" dirty="0">
                <a:ln>
                  <a:noFill/>
                </a:ln>
                <a:solidFill>
                  <a:schemeClr val="tx1">
                    <a:lumMod val="65000"/>
                    <a:lumOff val="35000"/>
                  </a:schemeClr>
                </a:solidFill>
                <a:effectLst/>
                <a:uLnTx/>
                <a:uFillTx/>
                <a:latin typeface="Meiryo" panose="020B0604030504040204" pitchFamily="34" charset="-128"/>
                <a:ea typeface="Meiryo" panose="020B0604030504040204" pitchFamily="34" charset="-128"/>
              </a:rPr>
              <a:t>vCTR</a:t>
            </a:r>
            <a:r>
              <a:rPr kumimoji="0" lang="ja-JP" altLang="en" sz="1200" b="1" i="0" u="none" strike="noStrike" kern="0" cap="none" spc="0" normalizeH="0" baseline="0" noProof="0" dirty="0">
                <a:ln>
                  <a:noFill/>
                </a:ln>
                <a:solidFill>
                  <a:schemeClr val="tx1">
                    <a:lumMod val="65000"/>
                    <a:lumOff val="35000"/>
                  </a:schemeClr>
                </a:solidFill>
                <a:effectLst/>
                <a:uLnTx/>
                <a:uFillTx/>
                <a:latin typeface="Meiryo" panose="020B0604030504040204" pitchFamily="34" charset="-128"/>
                <a:ea typeface="Meiryo" panose="020B0604030504040204" pitchFamily="34" charset="-128"/>
              </a:rPr>
              <a:t>）</a:t>
            </a:r>
            <a:endParaRPr kumimoji="0" lang="ja-JP" altLang="en-US" sz="1200" b="1" i="0" u="none" strike="noStrike" kern="0" cap="none" spc="0" normalizeH="0" baseline="0" noProof="0" dirty="0">
              <a:ln>
                <a:noFill/>
              </a:ln>
              <a:solidFill>
                <a:schemeClr val="tx1">
                  <a:lumMod val="65000"/>
                  <a:lumOff val="35000"/>
                </a:schemeClr>
              </a:solidFill>
              <a:effectLst/>
              <a:uLnTx/>
              <a:uFillTx/>
              <a:latin typeface="Meiryo" panose="020B0604030504040204" pitchFamily="34" charset="-128"/>
              <a:ea typeface="Meiryo" panose="020B0604030504040204" pitchFamily="34" charset="-128"/>
              <a:cs typeface="ヒラギノ角ゴ ProN W3"/>
              <a:sym typeface="ヒラギノ角ゴ ProN W3"/>
            </a:endParaRPr>
          </a:p>
        </p:txBody>
      </p:sp>
      <p:sp>
        <p:nvSpPr>
          <p:cNvPr id="19" name="正方形/長方形 18">
            <a:extLst>
              <a:ext uri="{FF2B5EF4-FFF2-40B4-BE49-F238E27FC236}">
                <a16:creationId xmlns:a16="http://schemas.microsoft.com/office/drawing/2014/main" id="{E85C0C76-071E-0173-E1C2-64167CB6B649}"/>
              </a:ext>
            </a:extLst>
          </p:cNvPr>
          <p:cNvSpPr/>
          <p:nvPr/>
        </p:nvSpPr>
        <p:spPr>
          <a:xfrm>
            <a:off x="9937953" y="6116256"/>
            <a:ext cx="1755927" cy="215444"/>
          </a:xfrm>
          <a:prstGeom prst="rect">
            <a:avLst/>
          </a:prstGeom>
        </p:spPr>
        <p:txBody>
          <a:bodyPr wrap="square">
            <a:spAutoFit/>
          </a:bodyPr>
          <a:lstStyle/>
          <a:p>
            <a:pPr eaLnBrk="1" fontAlgn="auto" hangingPunct="1">
              <a:spcBef>
                <a:spcPts val="0"/>
              </a:spcBef>
              <a:spcAft>
                <a:spcPts val="0"/>
              </a:spcAft>
            </a:pPr>
            <a:r>
              <a:rPr lang="ja-JP" altLang="en-US" sz="800" dirty="0">
                <a:solidFill>
                  <a:srgbClr val="000000"/>
                </a:solidFill>
                <a:latin typeface="メイリオ" panose="020B0604030504040204" pitchFamily="50" charset="-128"/>
                <a:ea typeface="メイリオ" panose="020B0604030504040204" pitchFamily="50" charset="-128"/>
              </a:rPr>
              <a:t>出典：</a:t>
            </a:r>
            <a:r>
              <a:rPr lang="en-US" altLang="ja-JP" sz="800" dirty="0">
                <a:solidFill>
                  <a:srgbClr val="000000"/>
                </a:solidFill>
                <a:latin typeface="メイリオ" panose="020B0604030504040204" pitchFamily="50" charset="-128"/>
                <a:ea typeface="メイリオ" panose="020B0604030504040204" pitchFamily="50" charset="-128"/>
              </a:rPr>
              <a:t>LINE</a:t>
            </a:r>
            <a:r>
              <a:rPr lang="ja-JP" altLang="en-US" sz="800" dirty="0">
                <a:solidFill>
                  <a:srgbClr val="000000"/>
                </a:solidFill>
                <a:latin typeface="メイリオ" panose="020B0604030504040204" pitchFamily="50" charset="-128"/>
                <a:ea typeface="メイリオ" panose="020B0604030504040204" pitchFamily="50" charset="-128"/>
              </a:rPr>
              <a:t>ヤフー自社調べ</a:t>
            </a:r>
          </a:p>
        </p:txBody>
      </p:sp>
    </p:spTree>
    <p:extLst>
      <p:ext uri="{BB962C8B-B14F-4D97-AF65-F5344CB8AC3E}">
        <p14:creationId xmlns:p14="http://schemas.microsoft.com/office/powerpoint/2010/main" val="943435955"/>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65294E7A-17B4-2FD1-6C59-4E20AC6FDE51}"/>
              </a:ext>
            </a:extLst>
          </p:cNvPr>
          <p:cNvSpPr>
            <a:spLocks noGrp="1"/>
          </p:cNvSpPr>
          <p:nvPr>
            <p:ph type="ctrTitle"/>
          </p:nvPr>
        </p:nvSpPr>
        <p:spPr/>
        <p:txBody>
          <a:bodyPr/>
          <a:lstStyle/>
          <a:p>
            <a:r>
              <a:rPr lang="ja-JP" altLang="en-US" dirty="0"/>
              <a:t>動画配信サービス：クリエイティブ比較</a:t>
            </a:r>
            <a:endParaRPr kumimoji="1" lang="ja-JP" altLang="en-US" dirty="0"/>
          </a:p>
        </p:txBody>
      </p:sp>
      <p:sp>
        <p:nvSpPr>
          <p:cNvPr id="3" name="テキスト プレースホルダー 2">
            <a:extLst>
              <a:ext uri="{FF2B5EF4-FFF2-40B4-BE49-F238E27FC236}">
                <a16:creationId xmlns:a16="http://schemas.microsoft.com/office/drawing/2014/main" id="{DAE823E3-CE09-1BA0-322C-32D9E42D5599}"/>
              </a:ext>
            </a:extLst>
          </p:cNvPr>
          <p:cNvSpPr>
            <a:spLocks noGrp="1"/>
          </p:cNvSpPr>
          <p:nvPr>
            <p:ph type="body" sz="quarter" idx="10"/>
          </p:nvPr>
        </p:nvSpPr>
        <p:spPr/>
        <p:txBody>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1" lang="ja-JP" altLang="en-US" sz="1800" b="1"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掲載クリエイティブの違いにより</a:t>
            </a:r>
            <a:r>
              <a:rPr kumimoji="1" lang="ja-JP" altLang="en-US" sz="1800" b="1" i="0" u="none" strike="noStrike" kern="1200" cap="none" spc="0" normalizeH="0" baseline="0" noProof="0" dirty="0">
                <a:ln>
                  <a:noFill/>
                </a:ln>
                <a:solidFill>
                  <a:srgbClr val="C00000"/>
                </a:solidFill>
                <a:effectLst/>
                <a:uLnTx/>
                <a:uFillTx/>
                <a:latin typeface="Meiryo" panose="020B0604030504040204" pitchFamily="34" charset="-128"/>
                <a:ea typeface="Meiryo" panose="020B0604030504040204" pitchFamily="34" charset="-128"/>
                <a:cs typeface="+mn-cs"/>
              </a:rPr>
              <a:t>クリック率が</a:t>
            </a:r>
            <a:r>
              <a:rPr kumimoji="1" lang="en-US" altLang="ja-JP" sz="1800" b="1" i="0" u="none" strike="noStrike" kern="1200" cap="none" spc="0" normalizeH="0" baseline="0" noProof="0" dirty="0">
                <a:ln>
                  <a:noFill/>
                </a:ln>
                <a:solidFill>
                  <a:srgbClr val="C00000"/>
                </a:solidFill>
                <a:effectLst/>
                <a:uLnTx/>
                <a:uFillTx/>
                <a:latin typeface="Meiryo" panose="020B0604030504040204" pitchFamily="34" charset="-128"/>
                <a:ea typeface="Meiryo" panose="020B0604030504040204" pitchFamily="34" charset="-128"/>
                <a:cs typeface="+mn-cs"/>
              </a:rPr>
              <a:t>1.5</a:t>
            </a:r>
            <a:r>
              <a:rPr kumimoji="1" lang="ja-JP" altLang="en-US" sz="1800" b="1" i="0" u="none" strike="noStrike" kern="1200" cap="none" spc="0" normalizeH="0" baseline="0" noProof="0" dirty="0">
                <a:ln>
                  <a:noFill/>
                </a:ln>
                <a:solidFill>
                  <a:srgbClr val="C00000"/>
                </a:solidFill>
                <a:effectLst/>
                <a:uLnTx/>
                <a:uFillTx/>
                <a:latin typeface="Meiryo" panose="020B0604030504040204" pitchFamily="34" charset="-128"/>
                <a:ea typeface="Meiryo" panose="020B0604030504040204" pitchFamily="34" charset="-128"/>
                <a:cs typeface="+mn-cs"/>
              </a:rPr>
              <a:t>倍</a:t>
            </a:r>
            <a:r>
              <a:rPr kumimoji="1" lang="ja-JP" altLang="en-US" sz="1800" b="1"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に。記事閲覧を目的に訪問される掲載面のため、</a:t>
            </a:r>
            <a:endParaRPr kumimoji="1" lang="en-US" altLang="ja-JP" sz="1800" b="1"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50000"/>
              </a:lnSpc>
              <a:spcBef>
                <a:spcPts val="0"/>
              </a:spcBef>
              <a:spcAft>
                <a:spcPts val="0"/>
              </a:spcAft>
              <a:buClrTx/>
              <a:buSzTx/>
              <a:buFontTx/>
              <a:buNone/>
              <a:tabLst/>
              <a:defRPr/>
            </a:pPr>
            <a:r>
              <a:rPr kumimoji="1" lang="ja-JP" altLang="en-US" sz="1800" b="1" i="0" u="none" strike="noStrike" kern="1200" cap="none" spc="0" normalizeH="0" baseline="0" noProof="0" dirty="0">
                <a:ln>
                  <a:noFill/>
                </a:ln>
                <a:solidFill>
                  <a:srgbClr val="C00000"/>
                </a:solidFill>
                <a:effectLst/>
                <a:uLnTx/>
                <a:uFillTx/>
                <a:latin typeface="Meiryo" panose="020B0604030504040204" pitchFamily="34" charset="-128"/>
                <a:ea typeface="Meiryo" panose="020B0604030504040204" pitchFamily="34" charset="-128"/>
                <a:cs typeface="+mn-cs"/>
              </a:rPr>
              <a:t>遷移先が記事コンテンツであることが分かるクリエイティブが好反応</a:t>
            </a:r>
            <a:r>
              <a:rPr kumimoji="1" lang="ja-JP" altLang="en-US" sz="1800" b="1"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となった。</a:t>
            </a:r>
          </a:p>
          <a:p>
            <a:endParaRPr kumimoji="1" lang="ja-JP" altLang="en-US" dirty="0"/>
          </a:p>
        </p:txBody>
      </p:sp>
      <p:sp>
        <p:nvSpPr>
          <p:cNvPr id="7" name="四角形: 角を丸くする 6">
            <a:extLst>
              <a:ext uri="{FF2B5EF4-FFF2-40B4-BE49-F238E27FC236}">
                <a16:creationId xmlns:a16="http://schemas.microsoft.com/office/drawing/2014/main" id="{7E721E70-3582-1156-EF67-0C57BD2FBBE3}"/>
              </a:ext>
            </a:extLst>
          </p:cNvPr>
          <p:cNvSpPr/>
          <p:nvPr/>
        </p:nvSpPr>
        <p:spPr>
          <a:xfrm>
            <a:off x="7183273" y="583184"/>
            <a:ext cx="2930525" cy="390864"/>
          </a:xfrm>
          <a:prstGeom prst="roundRect">
            <a:avLst>
              <a:gd name="adj" fmla="val 50000"/>
            </a:avLst>
          </a:prstGeom>
          <a:solidFill>
            <a:srgbClr val="C9002C">
              <a:lumMod val="75000"/>
            </a:srgb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srgbClr val="F5F5F5"/>
                </a:solidFill>
                <a:effectLst/>
                <a:uLnTx/>
                <a:uFillTx/>
                <a:latin typeface="Calibri" panose="020F0502020204030204"/>
                <a:ea typeface="メイリオ" panose="020B0604030504040204" pitchFamily="50" charset="-128"/>
                <a:cs typeface="+mn-cs"/>
              </a:rPr>
              <a:t>ネイティブ性の高さによる効果</a:t>
            </a:r>
          </a:p>
        </p:txBody>
      </p:sp>
      <p:sp>
        <p:nvSpPr>
          <p:cNvPr id="8" name="テキスト ボックス 7">
            <a:extLst>
              <a:ext uri="{FF2B5EF4-FFF2-40B4-BE49-F238E27FC236}">
                <a16:creationId xmlns:a16="http://schemas.microsoft.com/office/drawing/2014/main" id="{664D6618-2133-E321-F04B-3752245828D3}"/>
              </a:ext>
            </a:extLst>
          </p:cNvPr>
          <p:cNvSpPr txBox="1"/>
          <p:nvPr/>
        </p:nvSpPr>
        <p:spPr>
          <a:xfrm>
            <a:off x="7397938" y="2877010"/>
            <a:ext cx="1344672" cy="461665"/>
          </a:xfrm>
          <a:prstGeom prst="rect">
            <a:avLst/>
          </a:prstGeom>
          <a:noFill/>
        </p:spPr>
        <p:txBody>
          <a:bodyPr wrap="square" rtlCol="0">
            <a:spAutoFit/>
          </a:bodyPr>
          <a:lstStyle/>
          <a:p>
            <a:pPr algn="ctr"/>
            <a:r>
              <a:rPr kumimoji="1" lang="en-US" altLang="ja-JP" sz="2400" b="1" dirty="0">
                <a:solidFill>
                  <a:srgbClr val="C00000"/>
                </a:solidFill>
                <a:latin typeface="+mn-ea"/>
              </a:rPr>
              <a:t>1.5</a:t>
            </a:r>
            <a:r>
              <a:rPr kumimoji="1" lang="ja-JP" altLang="en-US" sz="2400" b="1" dirty="0">
                <a:solidFill>
                  <a:srgbClr val="C00000"/>
                </a:solidFill>
                <a:latin typeface="+mn-ea"/>
              </a:rPr>
              <a:t>倍</a:t>
            </a:r>
          </a:p>
        </p:txBody>
      </p:sp>
      <p:sp>
        <p:nvSpPr>
          <p:cNvPr id="9" name="矢印: 右 8">
            <a:extLst>
              <a:ext uri="{FF2B5EF4-FFF2-40B4-BE49-F238E27FC236}">
                <a16:creationId xmlns:a16="http://schemas.microsoft.com/office/drawing/2014/main" id="{BD3FA2C5-728B-B710-763D-01305689BB5C}"/>
              </a:ext>
            </a:extLst>
          </p:cNvPr>
          <p:cNvSpPr/>
          <p:nvPr/>
        </p:nvSpPr>
        <p:spPr>
          <a:xfrm rot="19749080">
            <a:off x="8137244" y="3264395"/>
            <a:ext cx="1214223" cy="245507"/>
          </a:xfrm>
          <a:prstGeom prst="rightArrow">
            <a:avLst>
              <a:gd name="adj1" fmla="val 44852"/>
              <a:gd name="adj2" fmla="val 50000"/>
            </a:avLst>
          </a:prstGeom>
          <a:solidFill>
            <a:schemeClr val="accent6">
              <a:lumMod val="7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nvGrpSpPr>
          <p:cNvPr id="10" name="グループ化 9">
            <a:extLst>
              <a:ext uri="{FF2B5EF4-FFF2-40B4-BE49-F238E27FC236}">
                <a16:creationId xmlns:a16="http://schemas.microsoft.com/office/drawing/2014/main" id="{8146ABF1-943E-1566-A9B6-ABC6DDCC4B2A}"/>
              </a:ext>
            </a:extLst>
          </p:cNvPr>
          <p:cNvGrpSpPr/>
          <p:nvPr/>
        </p:nvGrpSpPr>
        <p:grpSpPr>
          <a:xfrm>
            <a:off x="918610" y="2549980"/>
            <a:ext cx="4964832" cy="1021120"/>
            <a:chOff x="600427" y="2046636"/>
            <a:chExt cx="4964832" cy="1021120"/>
          </a:xfrm>
        </p:grpSpPr>
        <p:pic>
          <p:nvPicPr>
            <p:cNvPr id="11" name="図 10" descr="グラフィカル ユーザー インターフェイス, テキスト&#10;&#10;自動的に生成された説明">
              <a:extLst>
                <a:ext uri="{FF2B5EF4-FFF2-40B4-BE49-F238E27FC236}">
                  <a16:creationId xmlns:a16="http://schemas.microsoft.com/office/drawing/2014/main" id="{8BA72A48-AA97-2648-8D62-E20BBDBF90F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649011" y="2046636"/>
              <a:ext cx="2916248" cy="1021120"/>
            </a:xfrm>
            <a:prstGeom prst="rect">
              <a:avLst/>
            </a:prstGeom>
          </p:spPr>
        </p:pic>
        <p:sp>
          <p:nvSpPr>
            <p:cNvPr id="12" name="テキスト ボックス 11">
              <a:extLst>
                <a:ext uri="{FF2B5EF4-FFF2-40B4-BE49-F238E27FC236}">
                  <a16:creationId xmlns:a16="http://schemas.microsoft.com/office/drawing/2014/main" id="{4FA8CAD0-907D-11F7-2D83-DCBDF9830139}"/>
                </a:ext>
              </a:extLst>
            </p:cNvPr>
            <p:cNvSpPr txBox="1"/>
            <p:nvPr/>
          </p:nvSpPr>
          <p:spPr>
            <a:xfrm>
              <a:off x="600427" y="2345483"/>
              <a:ext cx="2374116" cy="369332"/>
            </a:xfrm>
            <a:prstGeom prst="rect">
              <a:avLst/>
            </a:prstGeom>
            <a:noFill/>
          </p:spPr>
          <p:txBody>
            <a:bodyPr wrap="square" rtlCol="0">
              <a:spAutoFit/>
            </a:bodyPr>
            <a:lstStyle/>
            <a:p>
              <a:pPr algn="l"/>
              <a:r>
                <a:rPr lang="ja-JP" altLang="en-US" dirty="0">
                  <a:latin typeface="+mn-ea"/>
                </a:rPr>
                <a:t>クリエイティブ </a:t>
              </a:r>
              <a:r>
                <a:rPr lang="en-US" altLang="ja-JP" dirty="0">
                  <a:latin typeface="+mn-ea"/>
                </a:rPr>
                <a:t>A</a:t>
              </a:r>
              <a:endParaRPr kumimoji="1" lang="ja-JP" altLang="en-US" dirty="0">
                <a:latin typeface="+mn-ea"/>
              </a:endParaRPr>
            </a:p>
          </p:txBody>
        </p:sp>
      </p:grpSp>
      <p:grpSp>
        <p:nvGrpSpPr>
          <p:cNvPr id="13" name="グループ化 12">
            <a:extLst>
              <a:ext uri="{FF2B5EF4-FFF2-40B4-BE49-F238E27FC236}">
                <a16:creationId xmlns:a16="http://schemas.microsoft.com/office/drawing/2014/main" id="{05CCD7BF-9261-F958-C696-F9026DBE76F5}"/>
              </a:ext>
            </a:extLst>
          </p:cNvPr>
          <p:cNvGrpSpPr/>
          <p:nvPr/>
        </p:nvGrpSpPr>
        <p:grpSpPr>
          <a:xfrm>
            <a:off x="870942" y="4452324"/>
            <a:ext cx="4994486" cy="980762"/>
            <a:chOff x="5834346" y="2263758"/>
            <a:chExt cx="4994486" cy="980762"/>
          </a:xfrm>
        </p:grpSpPr>
        <p:pic>
          <p:nvPicPr>
            <p:cNvPr id="14" name="図 13" descr="テキスト&#10;&#10;自動的に生成された説明">
              <a:extLst>
                <a:ext uri="{FF2B5EF4-FFF2-40B4-BE49-F238E27FC236}">
                  <a16:creationId xmlns:a16="http://schemas.microsoft.com/office/drawing/2014/main" id="{B2AEB5C1-10A8-4333-98A7-12EDE3C0A2F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912583" y="2263758"/>
              <a:ext cx="2916249" cy="980762"/>
            </a:xfrm>
            <a:prstGeom prst="rect">
              <a:avLst/>
            </a:prstGeom>
          </p:spPr>
        </p:pic>
        <p:sp>
          <p:nvSpPr>
            <p:cNvPr id="15" name="テキスト ボックス 14">
              <a:extLst>
                <a:ext uri="{FF2B5EF4-FFF2-40B4-BE49-F238E27FC236}">
                  <a16:creationId xmlns:a16="http://schemas.microsoft.com/office/drawing/2014/main" id="{EFA88D9A-1C6F-E469-6713-93DF5FA7B70E}"/>
                </a:ext>
              </a:extLst>
            </p:cNvPr>
            <p:cNvSpPr txBox="1"/>
            <p:nvPr/>
          </p:nvSpPr>
          <p:spPr>
            <a:xfrm>
              <a:off x="5834346" y="2571975"/>
              <a:ext cx="2374116" cy="369332"/>
            </a:xfrm>
            <a:prstGeom prst="rect">
              <a:avLst/>
            </a:prstGeom>
            <a:noFill/>
          </p:spPr>
          <p:txBody>
            <a:bodyPr wrap="square" rtlCol="0">
              <a:spAutoFit/>
            </a:bodyPr>
            <a:lstStyle/>
            <a:p>
              <a:pPr algn="l"/>
              <a:r>
                <a:rPr lang="ja-JP" altLang="en-US" dirty="0">
                  <a:latin typeface="+mn-ea"/>
                </a:rPr>
                <a:t>クリエイティブ </a:t>
              </a:r>
              <a:r>
                <a:rPr lang="en-US" altLang="ja-JP" dirty="0">
                  <a:latin typeface="+mn-ea"/>
                </a:rPr>
                <a:t>B</a:t>
              </a:r>
              <a:endParaRPr kumimoji="1" lang="ja-JP" altLang="en-US" dirty="0">
                <a:latin typeface="+mn-ea"/>
              </a:endParaRPr>
            </a:p>
          </p:txBody>
        </p:sp>
      </p:grpSp>
      <p:sp>
        <p:nvSpPr>
          <p:cNvPr id="16" name="テキスト ボックス 15">
            <a:extLst>
              <a:ext uri="{FF2B5EF4-FFF2-40B4-BE49-F238E27FC236}">
                <a16:creationId xmlns:a16="http://schemas.microsoft.com/office/drawing/2014/main" id="{117D0107-714A-999E-6F2C-AECD81D3D0F1}"/>
              </a:ext>
            </a:extLst>
          </p:cNvPr>
          <p:cNvSpPr txBox="1"/>
          <p:nvPr/>
        </p:nvSpPr>
        <p:spPr>
          <a:xfrm>
            <a:off x="7026023" y="2395452"/>
            <a:ext cx="3756751" cy="307777"/>
          </a:xfrm>
          <a:prstGeom prst="rect">
            <a:avLst/>
          </a:prstGeom>
          <a:noFill/>
        </p:spPr>
        <p:txBody>
          <a:bodyPr wrap="square" rtlCol="0">
            <a:spAutoFit/>
          </a:bodyPr>
          <a:lstStyle/>
          <a:p>
            <a:pPr algn="ctr"/>
            <a:r>
              <a:rPr kumimoji="1" lang="ja-JP" altLang="en-US" sz="1400" b="1" u="sng" dirty="0"/>
              <a:t>クリエイティブ別クリック率</a:t>
            </a:r>
          </a:p>
        </p:txBody>
      </p:sp>
      <p:sp>
        <p:nvSpPr>
          <p:cNvPr id="17" name="正方形/長方形 16">
            <a:extLst>
              <a:ext uri="{FF2B5EF4-FFF2-40B4-BE49-F238E27FC236}">
                <a16:creationId xmlns:a16="http://schemas.microsoft.com/office/drawing/2014/main" id="{C7B6DF01-3D37-9EC7-C982-87378997D299}"/>
              </a:ext>
            </a:extLst>
          </p:cNvPr>
          <p:cNvSpPr/>
          <p:nvPr/>
        </p:nvSpPr>
        <p:spPr>
          <a:xfrm>
            <a:off x="3885017" y="4695363"/>
            <a:ext cx="1839816" cy="253388"/>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nvGrpSpPr>
          <p:cNvPr id="18" name="グループ化 17">
            <a:extLst>
              <a:ext uri="{FF2B5EF4-FFF2-40B4-BE49-F238E27FC236}">
                <a16:creationId xmlns:a16="http://schemas.microsoft.com/office/drawing/2014/main" id="{113EC45D-26D4-DFB9-5BCB-799ED159EC3A}"/>
              </a:ext>
            </a:extLst>
          </p:cNvPr>
          <p:cNvGrpSpPr/>
          <p:nvPr/>
        </p:nvGrpSpPr>
        <p:grpSpPr>
          <a:xfrm>
            <a:off x="899803" y="4039963"/>
            <a:ext cx="1845957" cy="412361"/>
            <a:chOff x="303107" y="4509891"/>
            <a:chExt cx="1845957" cy="412361"/>
          </a:xfrm>
        </p:grpSpPr>
        <p:pic>
          <p:nvPicPr>
            <p:cNvPr id="19" name="Picture 2" descr="ひらめくシルエットイラスト／無料イラストなら「イラストAC」">
              <a:extLst>
                <a:ext uri="{FF2B5EF4-FFF2-40B4-BE49-F238E27FC236}">
                  <a16:creationId xmlns:a16="http://schemas.microsoft.com/office/drawing/2014/main" id="{17003175-769E-0CBE-D0F5-2709F75C68A7}"/>
                </a:ext>
              </a:extLst>
            </p:cNvPr>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21243" t="6073" r="60109" b="59274"/>
            <a:stretch/>
          </p:blipFill>
          <p:spPr bwMode="auto">
            <a:xfrm rot="1331496">
              <a:off x="1705266" y="4509891"/>
              <a:ext cx="269176" cy="375431"/>
            </a:xfrm>
            <a:prstGeom prst="rect">
              <a:avLst/>
            </a:prstGeom>
            <a:noFill/>
            <a:extLst>
              <a:ext uri="{909E8E84-426E-40DD-AFC4-6F175D3DCCD1}">
                <a14:hiddenFill xmlns:a14="http://schemas.microsoft.com/office/drawing/2010/main">
                  <a:solidFill>
                    <a:srgbClr val="FFFFFF"/>
                  </a:solidFill>
                </a14:hiddenFill>
              </a:ext>
            </a:extLst>
          </p:spPr>
        </p:pic>
        <p:sp>
          <p:nvSpPr>
            <p:cNvPr id="20" name="吹き出し: 角を丸めた四角形 19">
              <a:extLst>
                <a:ext uri="{FF2B5EF4-FFF2-40B4-BE49-F238E27FC236}">
                  <a16:creationId xmlns:a16="http://schemas.microsoft.com/office/drawing/2014/main" id="{AF501661-362B-BE49-8B83-8C507616FD3C}"/>
                </a:ext>
              </a:extLst>
            </p:cNvPr>
            <p:cNvSpPr/>
            <p:nvPr/>
          </p:nvSpPr>
          <p:spPr>
            <a:xfrm>
              <a:off x="303107" y="4520009"/>
              <a:ext cx="1814085" cy="402243"/>
            </a:xfrm>
            <a:prstGeom prst="wedgeRoundRectCallout">
              <a:avLst>
                <a:gd name="adj1" fmla="val 47190"/>
                <a:gd name="adj2" fmla="val 81725"/>
                <a:gd name="adj3" fmla="val 16667"/>
              </a:avLst>
            </a:prstGeom>
            <a:no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1" name="テキスト ボックス 20">
              <a:extLst>
                <a:ext uri="{FF2B5EF4-FFF2-40B4-BE49-F238E27FC236}">
                  <a16:creationId xmlns:a16="http://schemas.microsoft.com/office/drawing/2014/main" id="{2F648877-057F-4C0F-AAF3-709D79C92033}"/>
                </a:ext>
              </a:extLst>
            </p:cNvPr>
            <p:cNvSpPr txBox="1"/>
            <p:nvPr/>
          </p:nvSpPr>
          <p:spPr>
            <a:xfrm>
              <a:off x="446351" y="4595221"/>
              <a:ext cx="1702713" cy="307777"/>
            </a:xfrm>
            <a:prstGeom prst="rect">
              <a:avLst/>
            </a:prstGeom>
            <a:noFill/>
          </p:spPr>
          <p:txBody>
            <a:bodyPr wrap="square" rtlCol="0">
              <a:spAutoFit/>
            </a:bodyPr>
            <a:lstStyle/>
            <a:p>
              <a:pPr algn="l"/>
              <a:r>
                <a:rPr lang="ja-JP" altLang="en-US" sz="1400" dirty="0">
                  <a:solidFill>
                    <a:srgbClr val="C00000"/>
                  </a:solidFill>
                  <a:latin typeface="+mn-ea"/>
                </a:rPr>
                <a:t>クリック率 良</a:t>
              </a:r>
              <a:endParaRPr kumimoji="1" lang="ja-JP" altLang="en-US" sz="1400" dirty="0">
                <a:solidFill>
                  <a:srgbClr val="C00000"/>
                </a:solidFill>
                <a:latin typeface="+mn-ea"/>
              </a:endParaRPr>
            </a:p>
          </p:txBody>
        </p:sp>
      </p:grpSp>
      <p:pic>
        <p:nvPicPr>
          <p:cNvPr id="22" name="図 21">
            <a:extLst>
              <a:ext uri="{FF2B5EF4-FFF2-40B4-BE49-F238E27FC236}">
                <a16:creationId xmlns:a16="http://schemas.microsoft.com/office/drawing/2014/main" id="{247910CE-78E3-C73C-9140-41B7B2187359}"/>
              </a:ext>
            </a:extLst>
          </p:cNvPr>
          <p:cNvPicPr>
            <a:picLocks noChangeAspect="1"/>
          </p:cNvPicPr>
          <p:nvPr/>
        </p:nvPicPr>
        <p:blipFill>
          <a:blip r:embed="rId5"/>
          <a:stretch>
            <a:fillRect/>
          </a:stretch>
        </p:blipFill>
        <p:spPr>
          <a:xfrm>
            <a:off x="6523401" y="2549340"/>
            <a:ext cx="4596782" cy="3151905"/>
          </a:xfrm>
          <a:prstGeom prst="rect">
            <a:avLst/>
          </a:prstGeom>
        </p:spPr>
      </p:pic>
      <p:sp>
        <p:nvSpPr>
          <p:cNvPr id="23" name="正方形/長方形 22">
            <a:extLst>
              <a:ext uri="{FF2B5EF4-FFF2-40B4-BE49-F238E27FC236}">
                <a16:creationId xmlns:a16="http://schemas.microsoft.com/office/drawing/2014/main" id="{5A46105B-DB7E-130F-5E2B-A99A8459A01A}"/>
              </a:ext>
            </a:extLst>
          </p:cNvPr>
          <p:cNvSpPr/>
          <p:nvPr/>
        </p:nvSpPr>
        <p:spPr>
          <a:xfrm>
            <a:off x="10139192" y="6059372"/>
            <a:ext cx="1755927" cy="215444"/>
          </a:xfrm>
          <a:prstGeom prst="rect">
            <a:avLst/>
          </a:prstGeom>
        </p:spPr>
        <p:txBody>
          <a:bodyPr wrap="square">
            <a:spAutoFit/>
          </a:bodyPr>
          <a:lstStyle/>
          <a:p>
            <a:r>
              <a:rPr lang="ja-JP" altLang="en-US" sz="800" dirty="0">
                <a:solidFill>
                  <a:srgbClr val="000000"/>
                </a:solidFill>
                <a:latin typeface="+mn-ea"/>
              </a:rPr>
              <a:t>出典：</a:t>
            </a:r>
            <a:r>
              <a:rPr lang="en-US" altLang="ja-JP" sz="800" dirty="0">
                <a:solidFill>
                  <a:srgbClr val="000000"/>
                </a:solidFill>
                <a:latin typeface="+mn-ea"/>
              </a:rPr>
              <a:t>LIEN</a:t>
            </a:r>
            <a:r>
              <a:rPr lang="ja-JP" altLang="en-US" sz="800" dirty="0">
                <a:solidFill>
                  <a:srgbClr val="000000"/>
                </a:solidFill>
                <a:latin typeface="+mn-ea"/>
              </a:rPr>
              <a:t>ヤフー自社調べ</a:t>
            </a:r>
          </a:p>
        </p:txBody>
      </p:sp>
    </p:spTree>
    <p:extLst>
      <p:ext uri="{BB962C8B-B14F-4D97-AF65-F5344CB8AC3E}">
        <p14:creationId xmlns:p14="http://schemas.microsoft.com/office/powerpoint/2010/main" val="763616201"/>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40644FE-53DE-9BB6-31F3-C29223C41B2A}"/>
              </a:ext>
            </a:extLst>
          </p:cNvPr>
          <p:cNvSpPr>
            <a:spLocks noGrp="1"/>
          </p:cNvSpPr>
          <p:nvPr>
            <p:ph type="ctrTitle"/>
          </p:nvPr>
        </p:nvSpPr>
        <p:spPr/>
        <p:txBody>
          <a:bodyPr/>
          <a:lstStyle/>
          <a:p>
            <a:r>
              <a:rPr lang="ja-JP" altLang="en-US" dirty="0"/>
              <a:t>動画配信サービス：新規訪問の増加</a:t>
            </a:r>
            <a:br>
              <a:rPr kumimoji="1" lang="ja-JP" altLang="en-US" dirty="0"/>
            </a:br>
            <a:endParaRPr kumimoji="1" lang="ja-JP" altLang="en-US" dirty="0"/>
          </a:p>
        </p:txBody>
      </p:sp>
      <p:sp>
        <p:nvSpPr>
          <p:cNvPr id="3" name="テキスト プレースホルダー 2">
            <a:extLst>
              <a:ext uri="{FF2B5EF4-FFF2-40B4-BE49-F238E27FC236}">
                <a16:creationId xmlns:a16="http://schemas.microsoft.com/office/drawing/2014/main" id="{4A125B0D-73E0-E436-5957-609DDF980499}"/>
              </a:ext>
            </a:extLst>
          </p:cNvPr>
          <p:cNvSpPr>
            <a:spLocks noGrp="1"/>
          </p:cNvSpPr>
          <p:nvPr>
            <p:ph type="body" sz="quarter" idx="10"/>
          </p:nvPr>
        </p:nvSpPr>
        <p:spPr/>
        <p:txBody>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1" lang="ja-JP" altLang="en-US" sz="1800" b="1" i="0" u="none" strike="noStrike" kern="1200" cap="none" spc="0" normalizeH="0" baseline="0" noProof="0" dirty="0">
                <a:ln>
                  <a:noFill/>
                </a:ln>
                <a:solidFill>
                  <a:srgbClr val="000000">
                    <a:lumMod val="65000"/>
                    <a:lumOff val="35000"/>
                  </a:srgbClr>
                </a:solidFill>
                <a:effectLst/>
                <a:uLnTx/>
                <a:uFillTx/>
                <a:latin typeface="メイリオ" panose="020B0604030504040204" pitchFamily="50" charset="-128"/>
                <a:ea typeface="メイリオ" panose="020B0604030504040204" pitchFamily="50" charset="-128"/>
                <a:cs typeface="+mn-cs"/>
              </a:rPr>
              <a:t>トピックス</a:t>
            </a:r>
            <a:r>
              <a:rPr kumimoji="1" lang="en-US" altLang="ja-JP" sz="1800" b="1" i="0" u="none" strike="noStrike" kern="1200" cap="none" spc="0" normalizeH="0" baseline="0" noProof="0" dirty="0">
                <a:ln>
                  <a:noFill/>
                </a:ln>
                <a:solidFill>
                  <a:srgbClr val="000000">
                    <a:lumMod val="65000"/>
                    <a:lumOff val="35000"/>
                  </a:srgbClr>
                </a:solidFill>
                <a:effectLst/>
                <a:uLnTx/>
                <a:uFillTx/>
                <a:latin typeface="メイリオ" panose="020B0604030504040204" pitchFamily="50" charset="-128"/>
                <a:ea typeface="メイリオ" panose="020B0604030504040204" pitchFamily="50" charset="-128"/>
                <a:cs typeface="+mn-cs"/>
              </a:rPr>
              <a:t>PR</a:t>
            </a:r>
            <a:r>
              <a:rPr kumimoji="1" lang="ja-JP" altLang="en-US" sz="1800" b="1" i="0" u="none" strike="noStrike" kern="1200" cap="none" spc="0" normalizeH="0" baseline="0" noProof="0" dirty="0">
                <a:ln>
                  <a:noFill/>
                </a:ln>
                <a:solidFill>
                  <a:srgbClr val="000000">
                    <a:lumMod val="65000"/>
                    <a:lumOff val="35000"/>
                  </a:srgbClr>
                </a:solidFill>
                <a:effectLst/>
                <a:uLnTx/>
                <a:uFillTx/>
                <a:latin typeface="メイリオ" panose="020B0604030504040204" pitchFamily="50" charset="-128"/>
                <a:ea typeface="メイリオ" panose="020B0604030504040204" pitchFamily="50" charset="-128"/>
                <a:cs typeface="+mn-cs"/>
              </a:rPr>
              <a:t>掲載日に新規訪問が約</a:t>
            </a:r>
            <a:r>
              <a:rPr kumimoji="1" lang="en-US" altLang="ja-JP" sz="1800" b="1" i="0" u="none" strike="noStrike" kern="1200" cap="none" spc="0" normalizeH="0" baseline="0" noProof="0" dirty="0">
                <a:ln>
                  <a:noFill/>
                </a:ln>
                <a:solidFill>
                  <a:srgbClr val="000000">
                    <a:lumMod val="65000"/>
                    <a:lumOff val="35000"/>
                  </a:srgbClr>
                </a:solidFill>
                <a:effectLst/>
                <a:uLnTx/>
                <a:uFillTx/>
                <a:latin typeface="メイリオ" panose="020B0604030504040204" pitchFamily="50" charset="-128"/>
                <a:ea typeface="メイリオ" panose="020B0604030504040204" pitchFamily="50" charset="-128"/>
                <a:cs typeface="+mn-cs"/>
              </a:rPr>
              <a:t>20</a:t>
            </a:r>
            <a:r>
              <a:rPr kumimoji="1" lang="ja-JP" altLang="en-US" sz="1800" b="1" i="0" u="none" strike="noStrike" kern="1200" cap="none" spc="0" normalizeH="0" baseline="0" noProof="0" dirty="0">
                <a:ln>
                  <a:noFill/>
                </a:ln>
                <a:solidFill>
                  <a:srgbClr val="000000">
                    <a:lumMod val="65000"/>
                    <a:lumOff val="35000"/>
                  </a:srgbClr>
                </a:solidFill>
                <a:effectLst/>
                <a:uLnTx/>
                <a:uFillTx/>
                <a:latin typeface="メイリオ" panose="020B0604030504040204" pitchFamily="50" charset="-128"/>
                <a:ea typeface="メイリオ" panose="020B0604030504040204" pitchFamily="50" charset="-128"/>
                <a:cs typeface="+mn-cs"/>
              </a:rPr>
              <a:t>％増加。</a:t>
            </a:r>
            <a:r>
              <a:rPr kumimoji="1" lang="ja-JP" altLang="en-US" sz="1800" b="1" i="0" u="none" strike="noStrike" kern="1200" cap="none" spc="0" normalizeH="0" baseline="0" noProof="0" dirty="0">
                <a:ln>
                  <a:noFill/>
                </a:ln>
                <a:solidFill>
                  <a:srgbClr val="C00000"/>
                </a:solidFill>
                <a:effectLst/>
                <a:uLnTx/>
                <a:uFillTx/>
                <a:latin typeface="メイリオ" panose="020B0604030504040204" pitchFamily="50" charset="-128"/>
                <a:ea typeface="メイリオ" panose="020B0604030504040204" pitchFamily="50" charset="-128"/>
                <a:cs typeface="+mn-cs"/>
              </a:rPr>
              <a:t>狙ったタイミングで新規顧客を得られやすい。</a:t>
            </a:r>
          </a:p>
          <a:p>
            <a:endParaRPr kumimoji="1" lang="ja-JP" altLang="en-US" dirty="0"/>
          </a:p>
        </p:txBody>
      </p:sp>
      <p:sp>
        <p:nvSpPr>
          <p:cNvPr id="5" name="四角形: 角を丸くする 4">
            <a:extLst>
              <a:ext uri="{FF2B5EF4-FFF2-40B4-BE49-F238E27FC236}">
                <a16:creationId xmlns:a16="http://schemas.microsoft.com/office/drawing/2014/main" id="{1721E1B1-9F25-F454-580C-CADFDA79BD24}"/>
              </a:ext>
            </a:extLst>
          </p:cNvPr>
          <p:cNvSpPr/>
          <p:nvPr/>
        </p:nvSpPr>
        <p:spPr>
          <a:xfrm>
            <a:off x="6479670" y="584200"/>
            <a:ext cx="3243225" cy="390864"/>
          </a:xfrm>
          <a:prstGeom prst="roundRect">
            <a:avLst>
              <a:gd name="adj" fmla="val 50000"/>
            </a:avLst>
          </a:prstGeom>
          <a:solidFill>
            <a:srgbClr val="C9002C">
              <a:lumMod val="75000"/>
            </a:srgb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prstClr val="white"/>
                </a:solidFill>
                <a:effectLst/>
                <a:uLnTx/>
                <a:uFillTx/>
                <a:latin typeface="メイリオ" panose="020B0604030504040204" pitchFamily="50" charset="-128"/>
                <a:ea typeface="メイリオ" panose="020B0604030504040204" pitchFamily="50" charset="-128"/>
                <a:cs typeface="+mn-cs"/>
              </a:rPr>
              <a:t>世の中ゴトを表す掲載面による効果</a:t>
            </a:r>
          </a:p>
        </p:txBody>
      </p:sp>
      <p:pic>
        <p:nvPicPr>
          <p:cNvPr id="6" name="図 5">
            <a:extLst>
              <a:ext uri="{FF2B5EF4-FFF2-40B4-BE49-F238E27FC236}">
                <a16:creationId xmlns:a16="http://schemas.microsoft.com/office/drawing/2014/main" id="{EC7DDAED-39EB-E8D2-F6ED-9A19FAB33769}"/>
              </a:ext>
            </a:extLst>
          </p:cNvPr>
          <p:cNvPicPr>
            <a:picLocks noChangeAspect="1"/>
          </p:cNvPicPr>
          <p:nvPr/>
        </p:nvPicPr>
        <p:blipFill rotWithShape="1">
          <a:blip r:embed="rId2"/>
          <a:srcRect l="4134" t="14895" b="35270"/>
          <a:stretch/>
        </p:blipFill>
        <p:spPr>
          <a:xfrm>
            <a:off x="408050" y="2600149"/>
            <a:ext cx="11233151" cy="2603779"/>
          </a:xfrm>
          <a:prstGeom prst="rect">
            <a:avLst/>
          </a:prstGeom>
        </p:spPr>
      </p:pic>
      <p:sp>
        <p:nvSpPr>
          <p:cNvPr id="7" name="テキスト ボックス 6">
            <a:extLst>
              <a:ext uri="{FF2B5EF4-FFF2-40B4-BE49-F238E27FC236}">
                <a16:creationId xmlns:a16="http://schemas.microsoft.com/office/drawing/2014/main" id="{96C9B06C-3F9F-609D-62B1-19E4A5DA0E46}"/>
              </a:ext>
            </a:extLst>
          </p:cNvPr>
          <p:cNvSpPr txBox="1"/>
          <p:nvPr/>
        </p:nvSpPr>
        <p:spPr>
          <a:xfrm>
            <a:off x="4649824" y="2103785"/>
            <a:ext cx="2892352" cy="338554"/>
          </a:xfrm>
          <a:prstGeom prst="rect">
            <a:avLst/>
          </a:prstGeom>
          <a:noFill/>
        </p:spPr>
        <p:txBody>
          <a:bodyPr wrap="square" rtlCol="0">
            <a:spAutoFit/>
          </a:bodyPr>
          <a:lstStyle/>
          <a:p>
            <a:pPr algn="ctr"/>
            <a:r>
              <a:rPr lang="ja-JP" altLang="en-US" sz="1600" b="1" u="sng" dirty="0">
                <a:solidFill>
                  <a:schemeClr val="tx1">
                    <a:lumMod val="65000"/>
                    <a:lumOff val="35000"/>
                  </a:schemeClr>
                </a:solidFill>
              </a:rPr>
              <a:t>新規率及び新規数の推移</a:t>
            </a:r>
            <a:endParaRPr kumimoji="1" lang="ja-JP" altLang="en-US" sz="1600" b="1" u="sng" dirty="0">
              <a:solidFill>
                <a:schemeClr val="tx1">
                  <a:lumMod val="65000"/>
                  <a:lumOff val="35000"/>
                </a:schemeClr>
              </a:solidFill>
            </a:endParaRPr>
          </a:p>
        </p:txBody>
      </p:sp>
      <p:grpSp>
        <p:nvGrpSpPr>
          <p:cNvPr id="8" name="グループ化 7">
            <a:extLst>
              <a:ext uri="{FF2B5EF4-FFF2-40B4-BE49-F238E27FC236}">
                <a16:creationId xmlns:a16="http://schemas.microsoft.com/office/drawing/2014/main" id="{99ADB2E2-1F23-5CFF-7014-40591BEAD178}"/>
              </a:ext>
            </a:extLst>
          </p:cNvPr>
          <p:cNvGrpSpPr/>
          <p:nvPr/>
        </p:nvGrpSpPr>
        <p:grpSpPr>
          <a:xfrm>
            <a:off x="7696035" y="2775661"/>
            <a:ext cx="1751375" cy="584775"/>
            <a:chOff x="9145225" y="2022592"/>
            <a:chExt cx="1751375" cy="584775"/>
          </a:xfrm>
        </p:grpSpPr>
        <p:cxnSp>
          <p:nvCxnSpPr>
            <p:cNvPr id="9" name="直線コネクタ 8">
              <a:extLst>
                <a:ext uri="{FF2B5EF4-FFF2-40B4-BE49-F238E27FC236}">
                  <a16:creationId xmlns:a16="http://schemas.microsoft.com/office/drawing/2014/main" id="{86C6F50F-8473-1ADB-B9B9-83BE585FFF88}"/>
                </a:ext>
              </a:extLst>
            </p:cNvPr>
            <p:cNvCxnSpPr/>
            <p:nvPr/>
          </p:nvCxnSpPr>
          <p:spPr>
            <a:xfrm>
              <a:off x="9145225" y="2569553"/>
              <a:ext cx="1358900"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0" name="直線コネクタ 9">
              <a:extLst>
                <a:ext uri="{FF2B5EF4-FFF2-40B4-BE49-F238E27FC236}">
                  <a16:creationId xmlns:a16="http://schemas.microsoft.com/office/drawing/2014/main" id="{58BD46F3-4F55-D673-8EB4-7F3EB0B0EF6B}"/>
                </a:ext>
              </a:extLst>
            </p:cNvPr>
            <p:cNvCxnSpPr>
              <a:cxnSpLocks/>
            </p:cNvCxnSpPr>
            <p:nvPr/>
          </p:nvCxnSpPr>
          <p:spPr>
            <a:xfrm flipV="1">
              <a:off x="10504125" y="2250100"/>
              <a:ext cx="392475" cy="319453"/>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
          <p:nvSpPr>
            <p:cNvPr id="11" name="テキスト ボックス 10">
              <a:extLst>
                <a:ext uri="{FF2B5EF4-FFF2-40B4-BE49-F238E27FC236}">
                  <a16:creationId xmlns:a16="http://schemas.microsoft.com/office/drawing/2014/main" id="{E0CEC9CB-CB74-C3F0-D679-235A80BBC734}"/>
                </a:ext>
              </a:extLst>
            </p:cNvPr>
            <p:cNvSpPr txBox="1"/>
            <p:nvPr/>
          </p:nvSpPr>
          <p:spPr>
            <a:xfrm>
              <a:off x="9145225" y="2022592"/>
              <a:ext cx="1428750" cy="584775"/>
            </a:xfrm>
            <a:prstGeom prst="rect">
              <a:avLst/>
            </a:prstGeom>
            <a:noFill/>
          </p:spPr>
          <p:txBody>
            <a:bodyPr wrap="square" rtlCol="0">
              <a:spAutoFit/>
            </a:bodyPr>
            <a:lstStyle/>
            <a:p>
              <a:pPr algn="ctr"/>
              <a:r>
                <a:rPr lang="ja-JP" altLang="en-US" sz="1600" b="1" dirty="0">
                  <a:solidFill>
                    <a:schemeClr val="tx1">
                      <a:lumMod val="65000"/>
                      <a:lumOff val="35000"/>
                    </a:schemeClr>
                  </a:solidFill>
                </a:rPr>
                <a:t>トピックス</a:t>
              </a:r>
              <a:r>
                <a:rPr lang="en-US" altLang="ja-JP" sz="1600" b="1" dirty="0">
                  <a:solidFill>
                    <a:schemeClr val="tx1">
                      <a:lumMod val="65000"/>
                      <a:lumOff val="35000"/>
                    </a:schemeClr>
                  </a:solidFill>
                </a:rPr>
                <a:t>PR</a:t>
              </a:r>
              <a:r>
                <a:rPr lang="ja-JP" altLang="en-US" sz="1600" b="1" dirty="0">
                  <a:solidFill>
                    <a:schemeClr val="tx1">
                      <a:lumMod val="65000"/>
                      <a:lumOff val="35000"/>
                    </a:schemeClr>
                  </a:solidFill>
                </a:rPr>
                <a:t>掲載日</a:t>
              </a:r>
              <a:endParaRPr kumimoji="1" lang="ja-JP" altLang="en-US" sz="1600" b="1" dirty="0">
                <a:solidFill>
                  <a:schemeClr val="tx1">
                    <a:lumMod val="65000"/>
                    <a:lumOff val="35000"/>
                  </a:schemeClr>
                </a:solidFill>
              </a:endParaRPr>
            </a:p>
          </p:txBody>
        </p:sp>
      </p:grpSp>
      <p:sp>
        <p:nvSpPr>
          <p:cNvPr id="12" name="正方形/長方形 11">
            <a:extLst>
              <a:ext uri="{FF2B5EF4-FFF2-40B4-BE49-F238E27FC236}">
                <a16:creationId xmlns:a16="http://schemas.microsoft.com/office/drawing/2014/main" id="{0ED4A4A2-83A4-C39F-E53E-D36E66B0C112}"/>
              </a:ext>
            </a:extLst>
          </p:cNvPr>
          <p:cNvSpPr/>
          <p:nvPr/>
        </p:nvSpPr>
        <p:spPr>
          <a:xfrm>
            <a:off x="9460012" y="2613643"/>
            <a:ext cx="578793" cy="2692453"/>
          </a:xfrm>
          <a:prstGeom prst="rect">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13" name="図 12">
            <a:extLst>
              <a:ext uri="{FF2B5EF4-FFF2-40B4-BE49-F238E27FC236}">
                <a16:creationId xmlns:a16="http://schemas.microsoft.com/office/drawing/2014/main" id="{5F96D893-2733-5A0E-5823-78A16AB9B9D8}"/>
              </a:ext>
            </a:extLst>
          </p:cNvPr>
          <p:cNvPicPr>
            <a:picLocks noChangeAspect="1"/>
          </p:cNvPicPr>
          <p:nvPr/>
        </p:nvPicPr>
        <p:blipFill rotWithShape="1">
          <a:blip r:embed="rId3"/>
          <a:srcRect l="32298" t="83425" r="24902" b="10626"/>
          <a:stretch/>
        </p:blipFill>
        <p:spPr>
          <a:xfrm>
            <a:off x="3873701" y="5654981"/>
            <a:ext cx="4733524" cy="295946"/>
          </a:xfrm>
          <a:prstGeom prst="rect">
            <a:avLst/>
          </a:prstGeom>
        </p:spPr>
      </p:pic>
      <p:sp>
        <p:nvSpPr>
          <p:cNvPr id="14" name="正方形/長方形 13">
            <a:extLst>
              <a:ext uri="{FF2B5EF4-FFF2-40B4-BE49-F238E27FC236}">
                <a16:creationId xmlns:a16="http://schemas.microsoft.com/office/drawing/2014/main" id="{995CDA02-0DFA-FE17-6984-46D7866AECBA}"/>
              </a:ext>
            </a:extLst>
          </p:cNvPr>
          <p:cNvSpPr/>
          <p:nvPr/>
        </p:nvSpPr>
        <p:spPr>
          <a:xfrm>
            <a:off x="10139192" y="6059372"/>
            <a:ext cx="1755927" cy="215444"/>
          </a:xfrm>
          <a:prstGeom prst="rect">
            <a:avLst/>
          </a:prstGeom>
        </p:spPr>
        <p:txBody>
          <a:bodyPr wrap="square">
            <a:spAutoFit/>
          </a:bodyPr>
          <a:lstStyle/>
          <a:p>
            <a:r>
              <a:rPr lang="ja-JP" altLang="en-US" sz="800" dirty="0">
                <a:solidFill>
                  <a:srgbClr val="000000"/>
                </a:solidFill>
                <a:latin typeface="+mn-ea"/>
              </a:rPr>
              <a:t>出典：</a:t>
            </a:r>
            <a:r>
              <a:rPr lang="en-US" altLang="ja-JP" sz="800" dirty="0">
                <a:solidFill>
                  <a:srgbClr val="000000"/>
                </a:solidFill>
                <a:latin typeface="+mn-ea"/>
              </a:rPr>
              <a:t>LIEN</a:t>
            </a:r>
            <a:r>
              <a:rPr lang="ja-JP" altLang="en-US" sz="800" dirty="0">
                <a:solidFill>
                  <a:srgbClr val="000000"/>
                </a:solidFill>
                <a:latin typeface="+mn-ea"/>
              </a:rPr>
              <a:t>ヤフー自社調べ</a:t>
            </a:r>
          </a:p>
        </p:txBody>
      </p:sp>
    </p:spTree>
    <p:extLst>
      <p:ext uri="{BB962C8B-B14F-4D97-AF65-F5344CB8AC3E}">
        <p14:creationId xmlns:p14="http://schemas.microsoft.com/office/powerpoint/2010/main" val="47048331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タイトル 2">
            <a:extLst>
              <a:ext uri="{FF2B5EF4-FFF2-40B4-BE49-F238E27FC236}">
                <a16:creationId xmlns:a16="http://schemas.microsoft.com/office/drawing/2014/main" id="{034AA560-3B3D-A0C0-C7BA-7ADDF5CD3455}"/>
              </a:ext>
            </a:extLst>
          </p:cNvPr>
          <p:cNvSpPr>
            <a:spLocks noGrp="1" noChangeArrowheads="1"/>
          </p:cNvSpPr>
          <p:nvPr>
            <p:ph type="ctr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Ctr="0" compatLnSpc="1">
            <a:prstTxWarp prst="textNoShape">
              <a:avLst/>
            </a:prstTxWarp>
          </a:bodyPr>
          <a:lstStyle/>
          <a:p>
            <a:r>
              <a:rPr kumimoji="1" lang="ja-JP" altLang="en-US" dirty="0"/>
              <a:t>いまメディアプランニングで起きている課題</a:t>
            </a:r>
          </a:p>
        </p:txBody>
      </p:sp>
      <p:sp>
        <p:nvSpPr>
          <p:cNvPr id="4" name="テキスト プレースホルダー 3">
            <a:extLst>
              <a:ext uri="{FF2B5EF4-FFF2-40B4-BE49-F238E27FC236}">
                <a16:creationId xmlns:a16="http://schemas.microsoft.com/office/drawing/2014/main" id="{04871123-58EC-38C7-510E-1AE2E9D4739B}"/>
              </a:ext>
            </a:extLst>
          </p:cNvPr>
          <p:cNvSpPr>
            <a:spLocks noGrp="1"/>
          </p:cNvSpPr>
          <p:nvPr>
            <p:ph type="body" sz="quarter" idx="10"/>
          </p:nvPr>
        </p:nvSpPr>
        <p:spPr/>
        <p:txBody>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1" lang="ja-JP" altLang="en-US" sz="18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マーケットシェア拡大のためにはパーチェスファネル上層の拡大をしていく必要がある</a:t>
            </a:r>
          </a:p>
          <a:p>
            <a:pPr marL="0" marR="0" lvl="0" indent="0" algn="ctr" defTabSz="914400" rtl="0" eaLnBrk="1" fontAlgn="auto" latinLnBrk="0" hangingPunct="1">
              <a:lnSpc>
                <a:spcPct val="150000"/>
              </a:lnSpc>
              <a:spcBef>
                <a:spcPts val="0"/>
              </a:spcBef>
              <a:spcAft>
                <a:spcPts val="0"/>
              </a:spcAft>
              <a:buClrTx/>
              <a:buSzTx/>
              <a:buFontTx/>
              <a:buNone/>
              <a:tabLst/>
              <a:defRPr/>
            </a:pPr>
            <a:r>
              <a:rPr kumimoji="1" lang="ja-JP" altLang="en-US" sz="18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一方でメディア利用が複雑化する現代において効率的な認知拡大が難しくなっている</a:t>
            </a:r>
            <a:r>
              <a:rPr lang="ja-JP" altLang="en-US" sz="1800" b="1" dirty="0">
                <a:solidFill>
                  <a:srgbClr val="545454"/>
                </a:solidFill>
              </a:rPr>
              <a:t>。</a:t>
            </a:r>
            <a:endParaRPr kumimoji="1" lang="en-US" altLang="ja-JP" sz="18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endParaRPr>
          </a:p>
        </p:txBody>
      </p:sp>
      <p:sp>
        <p:nvSpPr>
          <p:cNvPr id="10" name="正方形/長方形 9">
            <a:extLst>
              <a:ext uri="{FF2B5EF4-FFF2-40B4-BE49-F238E27FC236}">
                <a16:creationId xmlns:a16="http://schemas.microsoft.com/office/drawing/2014/main" id="{076F998D-B696-9712-17C6-031C14E69AF4}"/>
              </a:ext>
            </a:extLst>
          </p:cNvPr>
          <p:cNvSpPr/>
          <p:nvPr/>
        </p:nvSpPr>
        <p:spPr>
          <a:xfrm>
            <a:off x="5161178" y="4278469"/>
            <a:ext cx="6159399" cy="1338681"/>
          </a:xfrm>
          <a:prstGeom prst="rect">
            <a:avLst/>
          </a:prstGeom>
          <a:solidFill>
            <a:srgbClr val="F5F5F5"/>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545454"/>
              </a:solidFill>
              <a:effectLst/>
              <a:uLnTx/>
              <a:uFillTx/>
              <a:latin typeface="Calibri" panose="020F0502020204030204"/>
              <a:ea typeface="メイリオ" panose="020B0604030504040204" pitchFamily="50" charset="-128"/>
              <a:cs typeface="+mn-cs"/>
            </a:endParaRPr>
          </a:p>
        </p:txBody>
      </p:sp>
      <p:sp>
        <p:nvSpPr>
          <p:cNvPr id="11" name="テキスト ボックス 10">
            <a:extLst>
              <a:ext uri="{FF2B5EF4-FFF2-40B4-BE49-F238E27FC236}">
                <a16:creationId xmlns:a16="http://schemas.microsoft.com/office/drawing/2014/main" id="{EA015F10-4FF8-1C25-A6CF-D3E46DF82FDE}"/>
              </a:ext>
            </a:extLst>
          </p:cNvPr>
          <p:cNvSpPr txBox="1"/>
          <p:nvPr/>
        </p:nvSpPr>
        <p:spPr>
          <a:xfrm>
            <a:off x="5237169" y="4347644"/>
            <a:ext cx="6007416" cy="1200329"/>
          </a:xfrm>
          <a:prstGeom prst="rect">
            <a:avLst/>
          </a:prstGeom>
          <a:noFill/>
        </p:spPr>
        <p:txBody>
          <a:bodyPr wrap="square" rtlCol="0">
            <a:spAutoFit/>
          </a:bodyPr>
          <a:lstStyle/>
          <a:p>
            <a:pPr eaLnBrk="1" fontAlgn="auto" hangingPunct="1">
              <a:spcBef>
                <a:spcPts val="0"/>
              </a:spcBef>
              <a:spcAft>
                <a:spcPts val="0"/>
              </a:spcAft>
            </a:pPr>
            <a:r>
              <a:rPr lang="ja-JP" altLang="en-US" dirty="0">
                <a:solidFill>
                  <a:srgbClr val="545454"/>
                </a:solidFill>
                <a:latin typeface="メイリオ" panose="020B0604030504040204" pitchFamily="50" charset="-128"/>
                <a:ea typeface="メイリオ" panose="020B0604030504040204" pitchFamily="50" charset="-128"/>
              </a:rPr>
              <a:t>・広告の運用自動化</a:t>
            </a:r>
            <a:endParaRPr lang="en-US" altLang="ja-JP" dirty="0">
              <a:solidFill>
                <a:srgbClr val="545454"/>
              </a:solidFill>
              <a:latin typeface="メイリオ" panose="020B0604030504040204" pitchFamily="50" charset="-128"/>
              <a:ea typeface="メイリオ" panose="020B0604030504040204" pitchFamily="50" charset="-128"/>
            </a:endParaRPr>
          </a:p>
          <a:p>
            <a:pPr eaLnBrk="1" fontAlgn="auto" hangingPunct="1">
              <a:spcBef>
                <a:spcPts val="0"/>
              </a:spcBef>
              <a:spcAft>
                <a:spcPts val="0"/>
              </a:spcAft>
            </a:pPr>
            <a:r>
              <a:rPr lang="ja-JP" altLang="en-US" dirty="0">
                <a:solidFill>
                  <a:srgbClr val="545454"/>
                </a:solidFill>
                <a:latin typeface="メイリオ" panose="020B0604030504040204" pitchFamily="50" charset="-128"/>
                <a:ea typeface="メイリオ" panose="020B0604030504040204" pitchFamily="50" charset="-128"/>
              </a:rPr>
              <a:t>・データマーケティング　</a:t>
            </a:r>
            <a:endParaRPr lang="en-US" altLang="ja-JP" dirty="0">
              <a:solidFill>
                <a:srgbClr val="545454"/>
              </a:solidFill>
              <a:latin typeface="メイリオ" panose="020B0604030504040204" pitchFamily="50" charset="-128"/>
              <a:ea typeface="メイリオ" panose="020B0604030504040204" pitchFamily="50" charset="-128"/>
            </a:endParaRPr>
          </a:p>
          <a:p>
            <a:pPr eaLnBrk="1" fontAlgn="auto" hangingPunct="1">
              <a:spcBef>
                <a:spcPts val="0"/>
              </a:spcBef>
              <a:spcAft>
                <a:spcPts val="0"/>
              </a:spcAft>
            </a:pPr>
            <a:endParaRPr lang="en-US" altLang="ja-JP" dirty="0">
              <a:solidFill>
                <a:srgbClr val="545454"/>
              </a:solidFill>
              <a:latin typeface="メイリオ" panose="020B0604030504040204" pitchFamily="50" charset="-128"/>
              <a:ea typeface="メイリオ" panose="020B0604030504040204" pitchFamily="50" charset="-128"/>
            </a:endParaRPr>
          </a:p>
          <a:p>
            <a:pPr eaLnBrk="1" fontAlgn="auto" hangingPunct="1">
              <a:spcBef>
                <a:spcPts val="0"/>
              </a:spcBef>
              <a:spcAft>
                <a:spcPts val="0"/>
              </a:spcAft>
            </a:pPr>
            <a:r>
              <a:rPr lang="ja-JP" altLang="en-US" dirty="0">
                <a:solidFill>
                  <a:srgbClr val="545454"/>
                </a:solidFill>
                <a:latin typeface="メイリオ" panose="020B0604030504040204" pitchFamily="50" charset="-128"/>
                <a:ea typeface="メイリオ" panose="020B0604030504040204" pitchFamily="50" charset="-128"/>
              </a:rPr>
              <a:t>などデジタル技術を活用した確率の高い手法の進化</a:t>
            </a:r>
          </a:p>
        </p:txBody>
      </p:sp>
      <p:pic>
        <p:nvPicPr>
          <p:cNvPr id="12" name="図 11">
            <a:extLst>
              <a:ext uri="{FF2B5EF4-FFF2-40B4-BE49-F238E27FC236}">
                <a16:creationId xmlns:a16="http://schemas.microsoft.com/office/drawing/2014/main" id="{94DDC9B3-00C6-BB70-D2AA-4D184A30F4D5}"/>
              </a:ext>
            </a:extLst>
          </p:cNvPr>
          <p:cNvPicPr>
            <a:picLocks noChangeAspect="1"/>
          </p:cNvPicPr>
          <p:nvPr/>
        </p:nvPicPr>
        <p:blipFill>
          <a:blip r:embed="rId2"/>
          <a:stretch>
            <a:fillRect/>
          </a:stretch>
        </p:blipFill>
        <p:spPr>
          <a:xfrm>
            <a:off x="773881" y="2243814"/>
            <a:ext cx="3445274" cy="3832494"/>
          </a:xfrm>
          <a:prstGeom prst="rect">
            <a:avLst/>
          </a:prstGeom>
        </p:spPr>
      </p:pic>
      <p:sp>
        <p:nvSpPr>
          <p:cNvPr id="13" name="右中かっこ 12">
            <a:extLst>
              <a:ext uri="{FF2B5EF4-FFF2-40B4-BE49-F238E27FC236}">
                <a16:creationId xmlns:a16="http://schemas.microsoft.com/office/drawing/2014/main" id="{D92FE168-8B4F-472E-AA1A-596CB6D8F950}"/>
              </a:ext>
            </a:extLst>
          </p:cNvPr>
          <p:cNvSpPr/>
          <p:nvPr/>
        </p:nvSpPr>
        <p:spPr>
          <a:xfrm>
            <a:off x="4436975" y="3874432"/>
            <a:ext cx="490119" cy="2146759"/>
          </a:xfrm>
          <a:prstGeom prst="rightBrace">
            <a:avLst>
              <a:gd name="adj1" fmla="val 0"/>
              <a:gd name="adj2" fmla="val 50334"/>
            </a:avLst>
          </a:prstGeom>
          <a:noFill/>
          <a:ln w="19050" cap="flat" cmpd="sng" algn="ctr">
            <a:solidFill>
              <a:srgbClr val="545454"/>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rgbClr val="000000"/>
              </a:solidFill>
              <a:effectLst/>
              <a:uLnTx/>
              <a:uFillTx/>
              <a:latin typeface="Calibri" panose="020F0502020204030204"/>
              <a:ea typeface="メイリオ" panose="020B0604030504040204" pitchFamily="50" charset="-128"/>
              <a:cs typeface="+mn-cs"/>
            </a:endParaRPr>
          </a:p>
        </p:txBody>
      </p:sp>
      <p:sp>
        <p:nvSpPr>
          <p:cNvPr id="14" name="右中かっこ 13">
            <a:extLst>
              <a:ext uri="{FF2B5EF4-FFF2-40B4-BE49-F238E27FC236}">
                <a16:creationId xmlns:a16="http://schemas.microsoft.com/office/drawing/2014/main" id="{06242D73-00C0-B62A-B426-72494405B2A7}"/>
              </a:ext>
            </a:extLst>
          </p:cNvPr>
          <p:cNvSpPr/>
          <p:nvPr/>
        </p:nvSpPr>
        <p:spPr>
          <a:xfrm>
            <a:off x="4436975" y="2329279"/>
            <a:ext cx="490119" cy="1493946"/>
          </a:xfrm>
          <a:prstGeom prst="rightBrace">
            <a:avLst>
              <a:gd name="adj1" fmla="val 0"/>
              <a:gd name="adj2" fmla="val 50334"/>
            </a:avLst>
          </a:prstGeom>
          <a:noFill/>
          <a:ln w="19050" cap="flat" cmpd="sng" algn="ctr">
            <a:solidFill>
              <a:srgbClr val="545454"/>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rgbClr val="000000"/>
              </a:solidFill>
              <a:effectLst/>
              <a:uLnTx/>
              <a:uFillTx/>
              <a:latin typeface="Calibri" panose="020F0502020204030204"/>
              <a:ea typeface="メイリオ" panose="020B0604030504040204" pitchFamily="50" charset="-128"/>
              <a:cs typeface="+mn-cs"/>
            </a:endParaRPr>
          </a:p>
        </p:txBody>
      </p:sp>
      <p:sp>
        <p:nvSpPr>
          <p:cNvPr id="15" name="正方形/長方形 14">
            <a:extLst>
              <a:ext uri="{FF2B5EF4-FFF2-40B4-BE49-F238E27FC236}">
                <a16:creationId xmlns:a16="http://schemas.microsoft.com/office/drawing/2014/main" id="{8852736A-88B4-A9FD-46E2-A2E5CB06DC7A}"/>
              </a:ext>
            </a:extLst>
          </p:cNvPr>
          <p:cNvSpPr/>
          <p:nvPr/>
        </p:nvSpPr>
        <p:spPr>
          <a:xfrm>
            <a:off x="5161178" y="2329279"/>
            <a:ext cx="6159399" cy="1532283"/>
          </a:xfrm>
          <a:prstGeom prst="rect">
            <a:avLst/>
          </a:prstGeom>
          <a:solidFill>
            <a:srgbClr val="C9002C"/>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2800" b="1" i="0" u="none" strike="noStrike" kern="0" cap="none" spc="0" normalizeH="0" baseline="0" noProof="0" dirty="0">
                <a:ln>
                  <a:noFill/>
                </a:ln>
                <a:solidFill>
                  <a:srgbClr val="F5F5F5"/>
                </a:solidFill>
                <a:effectLst/>
                <a:uLnTx/>
                <a:uFillTx/>
                <a:latin typeface="メイリオ" panose="020B0604030504040204" pitchFamily="50" charset="-128"/>
                <a:ea typeface="メイリオ" panose="020B0604030504040204" pitchFamily="50" charset="-128"/>
                <a:cs typeface="+mn-cs"/>
              </a:rPr>
              <a:t>効率的に拡大させる手法の</a:t>
            </a:r>
            <a:endParaRPr kumimoji="0" lang="en-US" altLang="ja-JP" sz="2800" b="1" i="0" u="none" strike="noStrike" kern="0" cap="none" spc="0" normalizeH="0" baseline="0" noProof="0" dirty="0">
              <a:ln>
                <a:noFill/>
              </a:ln>
              <a:solidFill>
                <a:srgbClr val="F5F5F5"/>
              </a:solidFill>
              <a:effectLst/>
              <a:uLnTx/>
              <a:uFillTx/>
              <a:latin typeface="メイリオ" panose="020B0604030504040204" pitchFamily="50" charset="-128"/>
              <a:ea typeface="メイリオ" panose="020B0604030504040204" pitchFamily="50" charset="-128"/>
              <a:cs typeface="+mn-cs"/>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2800" b="1" i="0" u="none" strike="noStrike" kern="0" cap="none" spc="0" normalizeH="0" baseline="0" noProof="0" dirty="0">
                <a:ln>
                  <a:noFill/>
                </a:ln>
                <a:solidFill>
                  <a:srgbClr val="F5F5F5"/>
                </a:solidFill>
                <a:effectLst/>
                <a:uLnTx/>
                <a:uFillTx/>
                <a:latin typeface="メイリオ" panose="020B0604030504040204" pitchFamily="50" charset="-128"/>
                <a:ea typeface="メイリオ" panose="020B0604030504040204" pitchFamily="50" charset="-128"/>
                <a:cs typeface="+mn-cs"/>
              </a:rPr>
              <a:t>試行錯誤が必要な領域</a:t>
            </a:r>
            <a:endParaRPr kumimoji="0" lang="en-US" altLang="ja-JP" sz="2800" b="1" i="0" u="none" strike="noStrike" kern="0" cap="none" spc="0" normalizeH="0" baseline="0" noProof="0" dirty="0">
              <a:ln>
                <a:noFill/>
              </a:ln>
              <a:solidFill>
                <a:srgbClr val="F5F5F5"/>
              </a:solidFill>
              <a:effectLst/>
              <a:uLnTx/>
              <a:uFillTx/>
              <a:latin typeface="メイリオ" panose="020B0604030504040204" pitchFamily="50" charset="-128"/>
              <a:ea typeface="メイリオ" panose="020B0604030504040204" pitchFamily="50" charset="-128"/>
              <a:cs typeface="+mn-cs"/>
            </a:endParaRPr>
          </a:p>
        </p:txBody>
      </p:sp>
    </p:spTree>
    <p:extLst>
      <p:ext uri="{BB962C8B-B14F-4D97-AF65-F5344CB8AC3E}">
        <p14:creationId xmlns:p14="http://schemas.microsoft.com/office/powerpoint/2010/main" val="1540687963"/>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図 20">
            <a:extLst>
              <a:ext uri="{FF2B5EF4-FFF2-40B4-BE49-F238E27FC236}">
                <a16:creationId xmlns:a16="http://schemas.microsoft.com/office/drawing/2014/main" id="{29DE761F-3AF5-3380-9192-F44B4D8D986B}"/>
              </a:ext>
            </a:extLst>
          </p:cNvPr>
          <p:cNvPicPr>
            <a:picLocks noChangeAspect="1"/>
          </p:cNvPicPr>
          <p:nvPr/>
        </p:nvPicPr>
        <p:blipFill>
          <a:blip r:embed="rId2"/>
          <a:stretch>
            <a:fillRect/>
          </a:stretch>
        </p:blipFill>
        <p:spPr>
          <a:xfrm>
            <a:off x="6963840" y="3184120"/>
            <a:ext cx="4109060" cy="2822693"/>
          </a:xfrm>
          <a:prstGeom prst="rect">
            <a:avLst/>
          </a:prstGeom>
        </p:spPr>
      </p:pic>
      <p:sp>
        <p:nvSpPr>
          <p:cNvPr id="2" name="タイトル 1">
            <a:extLst>
              <a:ext uri="{FF2B5EF4-FFF2-40B4-BE49-F238E27FC236}">
                <a16:creationId xmlns:a16="http://schemas.microsoft.com/office/drawing/2014/main" id="{22C6128C-FD25-644C-03C4-FBFD0DFBCA26}"/>
              </a:ext>
            </a:extLst>
          </p:cNvPr>
          <p:cNvSpPr>
            <a:spLocks noGrp="1"/>
          </p:cNvSpPr>
          <p:nvPr>
            <p:ph type="ctrTitle"/>
          </p:nvPr>
        </p:nvSpPr>
        <p:spPr/>
        <p:txBody>
          <a:bodyPr/>
          <a:lstStyle/>
          <a:p>
            <a:r>
              <a:rPr kumimoji="1" lang="ja-JP" altLang="en-US" dirty="0"/>
              <a:t>動画配信サービス：検索行動の増加</a:t>
            </a:r>
            <a:br>
              <a:rPr kumimoji="1" lang="ja-JP" altLang="en-US" dirty="0"/>
            </a:br>
            <a:endParaRPr kumimoji="1" lang="ja-JP" altLang="en-US" dirty="0"/>
          </a:p>
        </p:txBody>
      </p:sp>
      <p:sp>
        <p:nvSpPr>
          <p:cNvPr id="3" name="テキスト プレースホルダー 2">
            <a:extLst>
              <a:ext uri="{FF2B5EF4-FFF2-40B4-BE49-F238E27FC236}">
                <a16:creationId xmlns:a16="http://schemas.microsoft.com/office/drawing/2014/main" id="{90C09CFD-31F6-986D-9CB0-95A21FFC6BE8}"/>
              </a:ext>
            </a:extLst>
          </p:cNvPr>
          <p:cNvSpPr>
            <a:spLocks noGrp="1"/>
          </p:cNvSpPr>
          <p:nvPr>
            <p:ph type="body" sz="quarter" idx="10"/>
          </p:nvPr>
        </p:nvSpPr>
        <p:spPr/>
        <p:txBody>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1" lang="ja-JP" altLang="en-US" sz="18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トピックス掲載日の</a:t>
            </a:r>
            <a:r>
              <a:rPr kumimoji="1" lang="ja-JP" altLang="en-US" sz="1800" b="1" i="0" u="none" strike="noStrike" kern="1200" cap="none" spc="0" normalizeH="0" baseline="0" noProof="0" dirty="0">
                <a:ln>
                  <a:noFill/>
                </a:ln>
                <a:solidFill>
                  <a:srgbClr val="C00000"/>
                </a:solidFill>
                <a:effectLst/>
                <a:uLnTx/>
                <a:uFillTx/>
                <a:latin typeface="Meiryo" panose="020B0604030504040204" pitchFamily="34" charset="-128"/>
                <a:ea typeface="Meiryo" panose="020B0604030504040204" pitchFamily="34" charset="-128"/>
                <a:cs typeface="+mn-cs"/>
              </a:rPr>
              <a:t>検索数が前日比</a:t>
            </a:r>
            <a:r>
              <a:rPr kumimoji="1" lang="en-US" altLang="ja-JP" sz="1800" b="1" i="0" u="none" strike="noStrike" kern="1200" cap="none" spc="0" normalizeH="0" baseline="0" noProof="0" dirty="0">
                <a:ln>
                  <a:noFill/>
                </a:ln>
                <a:solidFill>
                  <a:srgbClr val="C00000"/>
                </a:solidFill>
                <a:effectLst/>
                <a:uLnTx/>
                <a:uFillTx/>
                <a:latin typeface="Meiryo" panose="020B0604030504040204" pitchFamily="34" charset="-128"/>
                <a:ea typeface="Meiryo" panose="020B0604030504040204" pitchFamily="34" charset="-128"/>
                <a:cs typeface="+mn-cs"/>
              </a:rPr>
              <a:t>135</a:t>
            </a:r>
            <a:r>
              <a:rPr kumimoji="1" lang="ja-JP" altLang="en-US" sz="1800" b="1" i="0" u="none" strike="noStrike" kern="1200" cap="none" spc="0" normalizeH="0" baseline="0" noProof="0" dirty="0">
                <a:ln>
                  <a:noFill/>
                </a:ln>
                <a:solidFill>
                  <a:srgbClr val="C00000"/>
                </a:solidFill>
                <a:effectLst/>
                <a:uLnTx/>
                <a:uFillTx/>
                <a:latin typeface="Meiryo" panose="020B0604030504040204" pitchFamily="34" charset="-128"/>
                <a:ea typeface="Meiryo" panose="020B0604030504040204" pitchFamily="34" charset="-128"/>
                <a:cs typeface="+mn-cs"/>
              </a:rPr>
              <a:t>％</a:t>
            </a:r>
            <a:r>
              <a:rPr kumimoji="1" lang="ja-JP" altLang="en-US" sz="18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、トピックス</a:t>
            </a:r>
            <a:r>
              <a:rPr kumimoji="1" lang="en-US" altLang="ja-JP" sz="18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PR</a:t>
            </a:r>
            <a:r>
              <a:rPr kumimoji="1" lang="ja-JP" altLang="en-US" sz="18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接触者の</a:t>
            </a:r>
            <a:r>
              <a:rPr kumimoji="1" lang="ja-JP" altLang="en-US" sz="1800" b="1" i="0" u="none" strike="noStrike" kern="1200" cap="none" spc="0" normalizeH="0" baseline="0" noProof="0" dirty="0">
                <a:ln>
                  <a:noFill/>
                </a:ln>
                <a:solidFill>
                  <a:srgbClr val="C00000"/>
                </a:solidFill>
                <a:effectLst/>
                <a:uLnTx/>
                <a:uFillTx/>
                <a:latin typeface="Meiryo" panose="020B0604030504040204" pitchFamily="34" charset="-128"/>
                <a:ea typeface="Meiryo" panose="020B0604030504040204" pitchFamily="34" charset="-128"/>
                <a:cs typeface="+mn-cs"/>
              </a:rPr>
              <a:t>検索率</a:t>
            </a:r>
            <a:r>
              <a:rPr kumimoji="1" lang="ja-JP" altLang="en-US" sz="18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が非接触者の</a:t>
            </a:r>
            <a:r>
              <a:rPr kumimoji="1" lang="en-US" altLang="ja-JP" sz="1800" b="1" i="0" u="none" strike="noStrike" kern="1200" cap="none" spc="0" normalizeH="0" baseline="0" noProof="0" dirty="0">
                <a:ln>
                  <a:noFill/>
                </a:ln>
                <a:solidFill>
                  <a:srgbClr val="C00000"/>
                </a:solidFill>
                <a:effectLst/>
                <a:uLnTx/>
                <a:uFillTx/>
                <a:latin typeface="Meiryo" panose="020B0604030504040204" pitchFamily="34" charset="-128"/>
                <a:ea typeface="Meiryo" panose="020B0604030504040204" pitchFamily="34" charset="-128"/>
                <a:cs typeface="+mn-cs"/>
              </a:rPr>
              <a:t>1.7</a:t>
            </a:r>
            <a:r>
              <a:rPr kumimoji="1" lang="ja-JP" altLang="en-US" sz="1800" b="1" i="0" u="none" strike="noStrike" kern="1200" cap="none" spc="0" normalizeH="0" baseline="0" noProof="0" dirty="0">
                <a:ln>
                  <a:noFill/>
                </a:ln>
                <a:solidFill>
                  <a:srgbClr val="C00000"/>
                </a:solidFill>
                <a:effectLst/>
                <a:uLnTx/>
                <a:uFillTx/>
                <a:latin typeface="Meiryo" panose="020B0604030504040204" pitchFamily="34" charset="-128"/>
                <a:ea typeface="Meiryo" panose="020B0604030504040204" pitchFamily="34" charset="-128"/>
                <a:cs typeface="+mn-cs"/>
              </a:rPr>
              <a:t>倍</a:t>
            </a:r>
            <a:endParaRPr kumimoji="1" lang="en-US" altLang="ja-JP" sz="1800" b="1" i="0" u="none" strike="noStrike" kern="1200" cap="none" spc="0" normalizeH="0" baseline="0" noProof="0" dirty="0">
              <a:ln>
                <a:noFill/>
              </a:ln>
              <a:solidFill>
                <a:srgbClr val="C00000"/>
              </a:solidFill>
              <a:effectLst/>
              <a:uLnTx/>
              <a:uFillTx/>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50000"/>
              </a:lnSpc>
              <a:spcBef>
                <a:spcPts val="0"/>
              </a:spcBef>
              <a:spcAft>
                <a:spcPts val="0"/>
              </a:spcAft>
              <a:buClrTx/>
              <a:buSzTx/>
              <a:buFontTx/>
              <a:buNone/>
              <a:tabLst/>
              <a:defRPr/>
            </a:pPr>
            <a:r>
              <a:rPr kumimoji="1" lang="ja-JP" altLang="en-US" sz="1800" b="1" i="0" u="none" strike="noStrike" kern="1200" cap="none" spc="0" normalizeH="0" baseline="0" noProof="0" dirty="0">
                <a:ln>
                  <a:noFill/>
                </a:ln>
                <a:solidFill>
                  <a:srgbClr val="C00000"/>
                </a:solidFill>
                <a:effectLst/>
                <a:uLnTx/>
                <a:uFillTx/>
                <a:latin typeface="Meiryo" panose="020B0604030504040204" pitchFamily="34" charset="-128"/>
                <a:ea typeface="Meiryo" panose="020B0604030504040204" pitchFamily="34" charset="-128"/>
                <a:cs typeface="+mn-cs"/>
              </a:rPr>
              <a:t>トピックス</a:t>
            </a:r>
            <a:r>
              <a:rPr kumimoji="1" lang="en-US" altLang="ja-JP" sz="1800" b="1" i="0" u="none" strike="noStrike" kern="1200" cap="none" spc="0" normalizeH="0" baseline="0" noProof="0" dirty="0">
                <a:ln>
                  <a:noFill/>
                </a:ln>
                <a:solidFill>
                  <a:srgbClr val="C00000"/>
                </a:solidFill>
                <a:effectLst/>
                <a:uLnTx/>
                <a:uFillTx/>
                <a:latin typeface="Meiryo" panose="020B0604030504040204" pitchFamily="34" charset="-128"/>
                <a:ea typeface="Meiryo" panose="020B0604030504040204" pitchFamily="34" charset="-128"/>
                <a:cs typeface="+mn-cs"/>
              </a:rPr>
              <a:t>PR</a:t>
            </a:r>
            <a:r>
              <a:rPr kumimoji="1" lang="ja-JP" altLang="en-US" sz="1800" b="1" i="0" u="none" strike="noStrike" kern="1200" cap="none" spc="0" normalizeH="0" baseline="0" noProof="0" dirty="0">
                <a:ln>
                  <a:noFill/>
                </a:ln>
                <a:solidFill>
                  <a:srgbClr val="C00000"/>
                </a:solidFill>
                <a:effectLst/>
                <a:uLnTx/>
                <a:uFillTx/>
                <a:latin typeface="Meiryo" panose="020B0604030504040204" pitchFamily="34" charset="-128"/>
                <a:ea typeface="Meiryo" panose="020B0604030504040204" pitchFamily="34" charset="-128"/>
                <a:cs typeface="+mn-cs"/>
              </a:rPr>
              <a:t>の接触により検索行動に結びつきやすくなる傾向。</a:t>
            </a:r>
          </a:p>
          <a:p>
            <a:endParaRPr kumimoji="1" lang="ja-JP" altLang="en-US" dirty="0"/>
          </a:p>
        </p:txBody>
      </p:sp>
      <p:sp>
        <p:nvSpPr>
          <p:cNvPr id="7" name="四角形: 角を丸くする 6">
            <a:extLst>
              <a:ext uri="{FF2B5EF4-FFF2-40B4-BE49-F238E27FC236}">
                <a16:creationId xmlns:a16="http://schemas.microsoft.com/office/drawing/2014/main" id="{73F85D53-8120-8019-DC7A-D2E21793E3E2}"/>
              </a:ext>
            </a:extLst>
          </p:cNvPr>
          <p:cNvSpPr/>
          <p:nvPr/>
        </p:nvSpPr>
        <p:spPr>
          <a:xfrm>
            <a:off x="6487478" y="583184"/>
            <a:ext cx="3243225" cy="390864"/>
          </a:xfrm>
          <a:prstGeom prst="roundRect">
            <a:avLst>
              <a:gd name="adj" fmla="val 50000"/>
            </a:avLst>
          </a:prstGeom>
          <a:solidFill>
            <a:srgbClr val="C9002C">
              <a:lumMod val="75000"/>
            </a:srgb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prstClr val="white"/>
                </a:solidFill>
                <a:effectLst/>
                <a:uLnTx/>
                <a:uFillTx/>
                <a:latin typeface="メイリオ" panose="020B0604030504040204" pitchFamily="50" charset="-128"/>
                <a:ea typeface="メイリオ" panose="020B0604030504040204" pitchFamily="50" charset="-128"/>
                <a:cs typeface="+mn-cs"/>
              </a:rPr>
              <a:t>世の中ゴトを表す掲載面による効果</a:t>
            </a:r>
          </a:p>
        </p:txBody>
      </p:sp>
      <p:pic>
        <p:nvPicPr>
          <p:cNvPr id="8" name="図 7">
            <a:extLst>
              <a:ext uri="{FF2B5EF4-FFF2-40B4-BE49-F238E27FC236}">
                <a16:creationId xmlns:a16="http://schemas.microsoft.com/office/drawing/2014/main" id="{2288D677-0ED5-B9F6-612E-5ECACD70DEB7}"/>
              </a:ext>
            </a:extLst>
          </p:cNvPr>
          <p:cNvPicPr>
            <a:picLocks noChangeAspect="1"/>
          </p:cNvPicPr>
          <p:nvPr/>
        </p:nvPicPr>
        <p:blipFill rotWithShape="1">
          <a:blip r:embed="rId3"/>
          <a:srcRect b="19811"/>
          <a:stretch/>
        </p:blipFill>
        <p:spPr>
          <a:xfrm>
            <a:off x="523906" y="3048925"/>
            <a:ext cx="5309523" cy="2632458"/>
          </a:xfrm>
          <a:prstGeom prst="rect">
            <a:avLst/>
          </a:prstGeom>
        </p:spPr>
      </p:pic>
      <p:grpSp>
        <p:nvGrpSpPr>
          <p:cNvPr id="9" name="グループ化 8">
            <a:extLst>
              <a:ext uri="{FF2B5EF4-FFF2-40B4-BE49-F238E27FC236}">
                <a16:creationId xmlns:a16="http://schemas.microsoft.com/office/drawing/2014/main" id="{E11C0654-45DF-46B9-8C64-2AEDE5261B0F}"/>
              </a:ext>
            </a:extLst>
          </p:cNvPr>
          <p:cNvGrpSpPr/>
          <p:nvPr/>
        </p:nvGrpSpPr>
        <p:grpSpPr>
          <a:xfrm>
            <a:off x="6180573" y="2367242"/>
            <a:ext cx="4945201" cy="702000"/>
            <a:chOff x="3593541" y="1273600"/>
            <a:chExt cx="3565605" cy="702000"/>
          </a:xfrm>
        </p:grpSpPr>
        <p:sp>
          <p:nvSpPr>
            <p:cNvPr id="10" name="角丸四角形 60">
              <a:extLst>
                <a:ext uri="{FF2B5EF4-FFF2-40B4-BE49-F238E27FC236}">
                  <a16:creationId xmlns:a16="http://schemas.microsoft.com/office/drawing/2014/main" id="{D95695CE-A0DA-E429-AB0E-1BF877A220D4}"/>
                </a:ext>
              </a:extLst>
            </p:cNvPr>
            <p:cNvSpPr/>
            <p:nvPr/>
          </p:nvSpPr>
          <p:spPr>
            <a:xfrm>
              <a:off x="3593541" y="1273600"/>
              <a:ext cx="3565605" cy="468000"/>
            </a:xfrm>
            <a:prstGeom prst="roundRect">
              <a:avLst>
                <a:gd name="adj" fmla="val 0"/>
              </a:avLst>
            </a:prstGeom>
            <a:noFill/>
            <a:ln w="9525" cap="flat" cmpd="sng" algn="ctr">
              <a:noFill/>
              <a:prstDash val="solid"/>
            </a:ln>
            <a:effectLst/>
          </p:spPr>
          <p:txBody>
            <a:bodyPr rot="0" spcFirstLastPara="0" vert="horz" wrap="none" lIns="468000" tIns="36000" rIns="0" bIns="0" numCol="1" spcCol="0" rtlCol="0" fromWordArt="0" anchor="ctr" anchorCtr="0" forceAA="0" compatLnSpc="1">
              <a:prstTxWarp prst="textNoShape">
                <a:avLst/>
              </a:prstTxWarp>
              <a:no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gn="ctr">
                <a:lnSpc>
                  <a:spcPct val="120000"/>
                </a:lnSpc>
                <a:defRPr/>
              </a:pPr>
              <a:r>
                <a:rPr kumimoji="0" lang="ja-JP" altLang="en-US" sz="1600" b="1" u="sng" kern="0" dirty="0">
                  <a:solidFill>
                    <a:schemeClr val="tx1">
                      <a:lumMod val="65000"/>
                      <a:lumOff val="35000"/>
                    </a:schemeClr>
                  </a:solidFill>
                  <a:latin typeface="Meiryo" panose="020B0604030504040204" pitchFamily="34" charset="-128"/>
                  <a:ea typeface="Meiryo" panose="020B0604030504040204" pitchFamily="34" charset="-128"/>
                </a:rPr>
                <a:t>トピックス</a:t>
              </a:r>
              <a:r>
                <a:rPr kumimoji="0" lang="en-US" altLang="ja-JP" sz="1600" b="1" u="sng" kern="0" dirty="0">
                  <a:solidFill>
                    <a:schemeClr val="tx1">
                      <a:lumMod val="65000"/>
                      <a:lumOff val="35000"/>
                    </a:schemeClr>
                  </a:solidFill>
                  <a:latin typeface="Meiryo" panose="020B0604030504040204" pitchFamily="34" charset="-128"/>
                  <a:ea typeface="Meiryo" panose="020B0604030504040204" pitchFamily="34" charset="-128"/>
                </a:rPr>
                <a:t>PR</a:t>
              </a:r>
              <a:r>
                <a:rPr kumimoji="0" lang="ja-JP" altLang="en-US" sz="1600" b="1" u="sng" kern="0" dirty="0">
                  <a:solidFill>
                    <a:schemeClr val="tx1">
                      <a:lumMod val="65000"/>
                      <a:lumOff val="35000"/>
                    </a:schemeClr>
                  </a:solidFill>
                  <a:latin typeface="Meiryo" panose="020B0604030504040204" pitchFamily="34" charset="-128"/>
                  <a:ea typeface="Meiryo" panose="020B0604030504040204" pitchFamily="34" charset="-128"/>
                </a:rPr>
                <a:t>の接触者における検索リフト</a:t>
              </a:r>
              <a:endParaRPr kumimoji="0" lang="en-US" altLang="ja-JP" sz="1600" b="1" u="sng" kern="0" dirty="0">
                <a:solidFill>
                  <a:schemeClr val="tx1">
                    <a:lumMod val="65000"/>
                    <a:lumOff val="35000"/>
                  </a:schemeClr>
                </a:solidFill>
                <a:latin typeface="Meiryo" panose="020B0604030504040204" pitchFamily="34" charset="-128"/>
                <a:ea typeface="Meiryo" panose="020B0604030504040204" pitchFamily="34" charset="-128"/>
              </a:endParaRPr>
            </a:p>
          </p:txBody>
        </p:sp>
        <p:sp>
          <p:nvSpPr>
            <p:cNvPr id="11" name="角丸四角形 60">
              <a:extLst>
                <a:ext uri="{FF2B5EF4-FFF2-40B4-BE49-F238E27FC236}">
                  <a16:creationId xmlns:a16="http://schemas.microsoft.com/office/drawing/2014/main" id="{F1A85CA0-C317-E3DA-8D65-2CAF80E133CD}"/>
                </a:ext>
              </a:extLst>
            </p:cNvPr>
            <p:cNvSpPr/>
            <p:nvPr/>
          </p:nvSpPr>
          <p:spPr>
            <a:xfrm>
              <a:off x="4773875" y="1507600"/>
              <a:ext cx="2079705" cy="468000"/>
            </a:xfrm>
            <a:prstGeom prst="roundRect">
              <a:avLst>
                <a:gd name="adj" fmla="val 0"/>
              </a:avLst>
            </a:prstGeom>
            <a:noFill/>
            <a:ln w="9525" cap="flat" cmpd="sng" algn="ctr">
              <a:noFill/>
              <a:prstDash val="solid"/>
            </a:ln>
            <a:effectLst/>
          </p:spPr>
          <p:txBody>
            <a:bodyPr rot="0" spcFirstLastPara="0" vert="horz" wrap="none" lIns="468000" tIns="36000" rIns="0" bIns="0" numCol="1" spcCol="0" rtlCol="0" fromWordArt="0" anchor="ctr" anchorCtr="0" forceAA="0" compatLnSpc="1">
              <a:prstTxWarp prst="textNoShape">
                <a:avLst/>
              </a:prstTxWarp>
              <a:no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nSpc>
                  <a:spcPct val="120000"/>
                </a:lnSpc>
                <a:defRPr/>
              </a:pPr>
              <a:r>
                <a:rPr kumimoji="0" lang="en-US" altLang="ja-JP" sz="900" kern="0" dirty="0">
                  <a:solidFill>
                    <a:schemeClr val="tx1">
                      <a:lumMod val="65000"/>
                      <a:lumOff val="35000"/>
                    </a:schemeClr>
                  </a:solidFill>
                  <a:latin typeface="Meiryo" panose="020B0604030504040204" pitchFamily="34" charset="-128"/>
                  <a:ea typeface="Meiryo" panose="020B0604030504040204" pitchFamily="34" charset="-128"/>
                </a:rPr>
                <a:t>※</a:t>
              </a:r>
              <a:r>
                <a:rPr kumimoji="0" lang="ja-JP" altLang="en-US" sz="900" kern="0" dirty="0">
                  <a:solidFill>
                    <a:schemeClr val="tx1">
                      <a:lumMod val="65000"/>
                      <a:lumOff val="35000"/>
                    </a:schemeClr>
                  </a:solidFill>
                  <a:latin typeface="Meiryo" panose="020B0604030504040204" pitchFamily="34" charset="-128"/>
                  <a:ea typeface="Meiryo" panose="020B0604030504040204" pitchFamily="34" charset="-128"/>
                </a:rPr>
                <a:t>非接触を</a:t>
              </a:r>
              <a:r>
                <a:rPr kumimoji="0" lang="en-US" altLang="ja-JP" sz="900" kern="0" dirty="0">
                  <a:solidFill>
                    <a:schemeClr val="tx1">
                      <a:lumMod val="65000"/>
                      <a:lumOff val="35000"/>
                    </a:schemeClr>
                  </a:solidFill>
                  <a:latin typeface="Meiryo" panose="020B0604030504040204" pitchFamily="34" charset="-128"/>
                  <a:ea typeface="Meiryo" panose="020B0604030504040204" pitchFamily="34" charset="-128"/>
                </a:rPr>
                <a:t>1</a:t>
              </a:r>
              <a:r>
                <a:rPr kumimoji="0" lang="ja-JP" altLang="en-US" sz="900" kern="0" dirty="0">
                  <a:solidFill>
                    <a:schemeClr val="tx1">
                      <a:lumMod val="65000"/>
                      <a:lumOff val="35000"/>
                    </a:schemeClr>
                  </a:solidFill>
                  <a:latin typeface="Meiryo" panose="020B0604030504040204" pitchFamily="34" charset="-128"/>
                  <a:ea typeface="Meiryo" panose="020B0604030504040204" pitchFamily="34" charset="-128"/>
                </a:rPr>
                <a:t>とした場合</a:t>
              </a:r>
              <a:endParaRPr kumimoji="0" lang="en-US" altLang="ja-JP" sz="900" kern="0" dirty="0">
                <a:solidFill>
                  <a:schemeClr val="tx1">
                    <a:lumMod val="65000"/>
                    <a:lumOff val="35000"/>
                  </a:schemeClr>
                </a:solidFill>
                <a:latin typeface="Meiryo" panose="020B0604030504040204" pitchFamily="34" charset="-128"/>
                <a:ea typeface="Meiryo" panose="020B0604030504040204" pitchFamily="34" charset="-128"/>
              </a:endParaRPr>
            </a:p>
          </p:txBody>
        </p:sp>
      </p:grpSp>
      <p:grpSp>
        <p:nvGrpSpPr>
          <p:cNvPr id="12" name="グループ化 11">
            <a:extLst>
              <a:ext uri="{FF2B5EF4-FFF2-40B4-BE49-F238E27FC236}">
                <a16:creationId xmlns:a16="http://schemas.microsoft.com/office/drawing/2014/main" id="{B301FD9A-6747-E998-8C3F-9F170715BBFF}"/>
              </a:ext>
            </a:extLst>
          </p:cNvPr>
          <p:cNvGrpSpPr/>
          <p:nvPr/>
        </p:nvGrpSpPr>
        <p:grpSpPr>
          <a:xfrm>
            <a:off x="3594638" y="3136612"/>
            <a:ext cx="2111375" cy="584775"/>
            <a:chOff x="9145225" y="2022592"/>
            <a:chExt cx="2111375" cy="584775"/>
          </a:xfrm>
        </p:grpSpPr>
        <p:sp>
          <p:nvSpPr>
            <p:cNvPr id="13" name="楕円 12">
              <a:extLst>
                <a:ext uri="{FF2B5EF4-FFF2-40B4-BE49-F238E27FC236}">
                  <a16:creationId xmlns:a16="http://schemas.microsoft.com/office/drawing/2014/main" id="{6EA60898-2401-7844-40B7-C5EF245B07E1}"/>
                </a:ext>
              </a:extLst>
            </p:cNvPr>
            <p:cNvSpPr/>
            <p:nvPr/>
          </p:nvSpPr>
          <p:spPr>
            <a:xfrm>
              <a:off x="10896600" y="2070100"/>
              <a:ext cx="360000" cy="360000"/>
            </a:xfrm>
            <a:prstGeom prst="ellipse">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cxnSp>
          <p:nvCxnSpPr>
            <p:cNvPr id="14" name="直線コネクタ 13">
              <a:extLst>
                <a:ext uri="{FF2B5EF4-FFF2-40B4-BE49-F238E27FC236}">
                  <a16:creationId xmlns:a16="http://schemas.microsoft.com/office/drawing/2014/main" id="{7E67CDF5-3732-9B1E-1122-11CF84ED14DE}"/>
                </a:ext>
              </a:extLst>
            </p:cNvPr>
            <p:cNvCxnSpPr/>
            <p:nvPr/>
          </p:nvCxnSpPr>
          <p:spPr>
            <a:xfrm>
              <a:off x="9145225" y="2569553"/>
              <a:ext cx="1358900"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5" name="直線コネクタ 14">
              <a:extLst>
                <a:ext uri="{FF2B5EF4-FFF2-40B4-BE49-F238E27FC236}">
                  <a16:creationId xmlns:a16="http://schemas.microsoft.com/office/drawing/2014/main" id="{0C5BA7E0-53F8-10CB-8ABA-C9A8B7E31680}"/>
                </a:ext>
              </a:extLst>
            </p:cNvPr>
            <p:cNvCxnSpPr>
              <a:cxnSpLocks/>
            </p:cNvCxnSpPr>
            <p:nvPr/>
          </p:nvCxnSpPr>
          <p:spPr>
            <a:xfrm flipV="1">
              <a:off x="10504125" y="2250100"/>
              <a:ext cx="392475" cy="319453"/>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
          <p:nvSpPr>
            <p:cNvPr id="16" name="テキスト ボックス 15">
              <a:extLst>
                <a:ext uri="{FF2B5EF4-FFF2-40B4-BE49-F238E27FC236}">
                  <a16:creationId xmlns:a16="http://schemas.microsoft.com/office/drawing/2014/main" id="{E78D77D9-9B63-C3F4-7AFF-18F055702D2B}"/>
                </a:ext>
              </a:extLst>
            </p:cNvPr>
            <p:cNvSpPr txBox="1"/>
            <p:nvPr/>
          </p:nvSpPr>
          <p:spPr>
            <a:xfrm>
              <a:off x="9145225" y="2022592"/>
              <a:ext cx="1428750" cy="584775"/>
            </a:xfrm>
            <a:prstGeom prst="rect">
              <a:avLst/>
            </a:prstGeom>
            <a:noFill/>
          </p:spPr>
          <p:txBody>
            <a:bodyPr wrap="square" rtlCol="0">
              <a:spAutoFit/>
            </a:bodyPr>
            <a:lstStyle/>
            <a:p>
              <a:pPr algn="ctr"/>
              <a:r>
                <a:rPr lang="ja-JP" altLang="en-US" sz="1600" b="1" dirty="0">
                  <a:solidFill>
                    <a:schemeClr val="tx1">
                      <a:lumMod val="65000"/>
                      <a:lumOff val="35000"/>
                    </a:schemeClr>
                  </a:solidFill>
                </a:rPr>
                <a:t>トピックス</a:t>
              </a:r>
              <a:r>
                <a:rPr lang="en-US" altLang="ja-JP" sz="1600" b="1" dirty="0">
                  <a:solidFill>
                    <a:schemeClr val="tx1">
                      <a:lumMod val="65000"/>
                      <a:lumOff val="35000"/>
                    </a:schemeClr>
                  </a:solidFill>
                </a:rPr>
                <a:t>PR</a:t>
              </a:r>
              <a:r>
                <a:rPr lang="ja-JP" altLang="en-US" sz="1600" b="1" dirty="0">
                  <a:solidFill>
                    <a:schemeClr val="tx1">
                      <a:lumMod val="65000"/>
                      <a:lumOff val="35000"/>
                    </a:schemeClr>
                  </a:solidFill>
                </a:rPr>
                <a:t>掲載日</a:t>
              </a:r>
              <a:endParaRPr kumimoji="1" lang="ja-JP" altLang="en-US" sz="1600" b="1" dirty="0">
                <a:solidFill>
                  <a:schemeClr val="tx1">
                    <a:lumMod val="65000"/>
                    <a:lumOff val="35000"/>
                  </a:schemeClr>
                </a:solidFill>
              </a:endParaRPr>
            </a:p>
          </p:txBody>
        </p:sp>
      </p:grpSp>
      <p:grpSp>
        <p:nvGrpSpPr>
          <p:cNvPr id="17" name="グループ化 16">
            <a:extLst>
              <a:ext uri="{FF2B5EF4-FFF2-40B4-BE49-F238E27FC236}">
                <a16:creationId xmlns:a16="http://schemas.microsoft.com/office/drawing/2014/main" id="{B8C03780-D922-ED10-5182-134CDB583498}"/>
              </a:ext>
            </a:extLst>
          </p:cNvPr>
          <p:cNvGrpSpPr/>
          <p:nvPr/>
        </p:nvGrpSpPr>
        <p:grpSpPr>
          <a:xfrm>
            <a:off x="1066226" y="2374266"/>
            <a:ext cx="3565605" cy="571818"/>
            <a:chOff x="4168735" y="1713946"/>
            <a:chExt cx="3565605" cy="571818"/>
          </a:xfrm>
        </p:grpSpPr>
        <p:sp>
          <p:nvSpPr>
            <p:cNvPr id="18" name="テキスト ボックス 17">
              <a:extLst>
                <a:ext uri="{FF2B5EF4-FFF2-40B4-BE49-F238E27FC236}">
                  <a16:creationId xmlns:a16="http://schemas.microsoft.com/office/drawing/2014/main" id="{7075A74A-0E96-3EA0-75D8-1ABB68C0B96E}"/>
                </a:ext>
              </a:extLst>
            </p:cNvPr>
            <p:cNvSpPr txBox="1"/>
            <p:nvPr/>
          </p:nvSpPr>
          <p:spPr>
            <a:xfrm>
              <a:off x="5378149" y="2085709"/>
              <a:ext cx="1777865" cy="200055"/>
            </a:xfrm>
            <a:prstGeom prst="rect">
              <a:avLst/>
            </a:prstGeom>
            <a:noFill/>
          </p:spPr>
          <p:txBody>
            <a:bodyPr wrap="square">
              <a:spAutoFit/>
            </a:bodyPr>
            <a:lstStyle/>
            <a:p>
              <a:pPr algn="ctr"/>
              <a:r>
                <a:rPr lang="en-US" altLang="ja-JP" sz="700" dirty="0">
                  <a:solidFill>
                    <a:schemeClr val="tx1">
                      <a:lumMod val="75000"/>
                      <a:lumOff val="25000"/>
                    </a:schemeClr>
                  </a:solidFill>
                  <a:latin typeface="メイリオ" panose="020B0604030504040204" pitchFamily="50" charset="-128"/>
                  <a:ea typeface="メイリオ" panose="020B0604030504040204" pitchFamily="50" charset="-128"/>
                </a:rPr>
                <a:t>※</a:t>
              </a:r>
              <a:r>
                <a:rPr lang="ja-JP" altLang="en-US" sz="700" dirty="0">
                  <a:solidFill>
                    <a:schemeClr val="tx1">
                      <a:lumMod val="75000"/>
                      <a:lumOff val="25000"/>
                    </a:schemeClr>
                  </a:solidFill>
                  <a:latin typeface="メイリオ" panose="020B0604030504040204" pitchFamily="50" charset="-128"/>
                  <a:ea typeface="メイリオ" panose="020B0604030504040204" pitchFamily="50" charset="-128"/>
                </a:rPr>
                <a:t>サービス名（</a:t>
              </a:r>
              <a:r>
                <a:rPr lang="en-US" altLang="ja-JP" sz="700" dirty="0">
                  <a:solidFill>
                    <a:schemeClr val="tx1">
                      <a:lumMod val="75000"/>
                      <a:lumOff val="25000"/>
                    </a:schemeClr>
                  </a:solidFill>
                  <a:latin typeface="メイリオ" panose="020B0604030504040204" pitchFamily="50" charset="-128"/>
                  <a:ea typeface="メイリオ" panose="020B0604030504040204" pitchFamily="50" charset="-128"/>
                </a:rPr>
                <a:t>DMM TV</a:t>
              </a:r>
              <a:r>
                <a:rPr lang="ja-JP" altLang="en-US" sz="700" dirty="0">
                  <a:solidFill>
                    <a:schemeClr val="tx1">
                      <a:lumMod val="75000"/>
                      <a:lumOff val="25000"/>
                    </a:schemeClr>
                  </a:solidFill>
                  <a:latin typeface="メイリオ" panose="020B0604030504040204" pitchFamily="50" charset="-128"/>
                  <a:ea typeface="メイリオ" panose="020B0604030504040204" pitchFamily="50" charset="-128"/>
                </a:rPr>
                <a:t>） 完全一致</a:t>
              </a:r>
              <a:endParaRPr lang="en-US" altLang="ja-JP" sz="700" dirty="0">
                <a:solidFill>
                  <a:schemeClr val="tx1">
                    <a:lumMod val="75000"/>
                    <a:lumOff val="25000"/>
                  </a:schemeClr>
                </a:solidFill>
                <a:latin typeface="メイリオ" panose="020B0604030504040204" pitchFamily="50" charset="-128"/>
                <a:ea typeface="メイリオ" panose="020B0604030504040204" pitchFamily="50" charset="-128"/>
              </a:endParaRPr>
            </a:p>
          </p:txBody>
        </p:sp>
        <p:sp>
          <p:nvSpPr>
            <p:cNvPr id="19" name="角丸四角形 60">
              <a:extLst>
                <a:ext uri="{FF2B5EF4-FFF2-40B4-BE49-F238E27FC236}">
                  <a16:creationId xmlns:a16="http://schemas.microsoft.com/office/drawing/2014/main" id="{95D76ACB-6F34-33B8-BACB-B62EF7D5030E}"/>
                </a:ext>
              </a:extLst>
            </p:cNvPr>
            <p:cNvSpPr/>
            <p:nvPr/>
          </p:nvSpPr>
          <p:spPr>
            <a:xfrm>
              <a:off x="4168735" y="1713946"/>
              <a:ext cx="3565605" cy="468000"/>
            </a:xfrm>
            <a:prstGeom prst="roundRect">
              <a:avLst>
                <a:gd name="adj" fmla="val 0"/>
              </a:avLst>
            </a:prstGeom>
            <a:noFill/>
            <a:ln w="9525" cap="flat" cmpd="sng" algn="ctr">
              <a:noFill/>
              <a:prstDash val="solid"/>
            </a:ln>
            <a:effectLst/>
          </p:spPr>
          <p:txBody>
            <a:bodyPr rot="0" spcFirstLastPara="0" vert="horz" wrap="none" lIns="468000" tIns="36000" rIns="0" bIns="0" numCol="1" spcCol="0" rtlCol="0" fromWordArt="0" anchor="ctr" anchorCtr="0" forceAA="0" compatLnSpc="1">
              <a:prstTxWarp prst="textNoShape">
                <a:avLst/>
              </a:prstTxWarp>
              <a:no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gn="ctr">
                <a:lnSpc>
                  <a:spcPct val="120000"/>
                </a:lnSpc>
                <a:defRPr/>
              </a:pPr>
              <a:r>
                <a:rPr kumimoji="0" lang="ja-JP" altLang="en-US" sz="1600" b="1" u="sng" kern="0" dirty="0">
                  <a:solidFill>
                    <a:schemeClr val="tx1">
                      <a:lumMod val="65000"/>
                      <a:lumOff val="35000"/>
                    </a:schemeClr>
                  </a:solidFill>
                  <a:latin typeface="Meiryo" panose="020B0604030504040204" pitchFamily="34" charset="-128"/>
                  <a:ea typeface="Meiryo" panose="020B0604030504040204" pitchFamily="34" charset="-128"/>
                </a:rPr>
                <a:t>検索数推移</a:t>
              </a:r>
              <a:endParaRPr kumimoji="0" lang="en-US" altLang="ja-JP" sz="1600" b="1" u="sng" kern="0" dirty="0">
                <a:solidFill>
                  <a:schemeClr val="tx1">
                    <a:lumMod val="65000"/>
                    <a:lumOff val="35000"/>
                  </a:schemeClr>
                </a:solidFill>
                <a:latin typeface="Meiryo" panose="020B0604030504040204" pitchFamily="34" charset="-128"/>
                <a:ea typeface="Meiryo" panose="020B0604030504040204" pitchFamily="34" charset="-128"/>
              </a:endParaRPr>
            </a:p>
          </p:txBody>
        </p:sp>
      </p:grpSp>
      <p:sp>
        <p:nvSpPr>
          <p:cNvPr id="20" name="矢印: 右 19">
            <a:extLst>
              <a:ext uri="{FF2B5EF4-FFF2-40B4-BE49-F238E27FC236}">
                <a16:creationId xmlns:a16="http://schemas.microsoft.com/office/drawing/2014/main" id="{902068E5-DD20-395A-80A8-BA2D78446FBB}"/>
              </a:ext>
            </a:extLst>
          </p:cNvPr>
          <p:cNvSpPr/>
          <p:nvPr/>
        </p:nvSpPr>
        <p:spPr>
          <a:xfrm rot="19417848">
            <a:off x="8411258" y="3852071"/>
            <a:ext cx="1214223" cy="245507"/>
          </a:xfrm>
          <a:prstGeom prst="rightArrow">
            <a:avLst>
              <a:gd name="adj1" fmla="val 44852"/>
              <a:gd name="adj2" fmla="val 50000"/>
            </a:avLst>
          </a:prstGeom>
          <a:solidFill>
            <a:schemeClr val="accent6">
              <a:lumMod val="7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2" name="正方形/長方形 21">
            <a:extLst>
              <a:ext uri="{FF2B5EF4-FFF2-40B4-BE49-F238E27FC236}">
                <a16:creationId xmlns:a16="http://schemas.microsoft.com/office/drawing/2014/main" id="{B312F9B0-2EAE-EBCF-4635-788B28F1ED7B}"/>
              </a:ext>
            </a:extLst>
          </p:cNvPr>
          <p:cNvSpPr/>
          <p:nvPr/>
        </p:nvSpPr>
        <p:spPr>
          <a:xfrm>
            <a:off x="10139192" y="6059372"/>
            <a:ext cx="1755927" cy="215444"/>
          </a:xfrm>
          <a:prstGeom prst="rect">
            <a:avLst/>
          </a:prstGeom>
        </p:spPr>
        <p:txBody>
          <a:bodyPr wrap="square">
            <a:spAutoFit/>
          </a:bodyPr>
          <a:lstStyle/>
          <a:p>
            <a:r>
              <a:rPr lang="ja-JP" altLang="en-US" sz="800" dirty="0">
                <a:solidFill>
                  <a:srgbClr val="000000"/>
                </a:solidFill>
                <a:latin typeface="+mn-ea"/>
              </a:rPr>
              <a:t>出典：</a:t>
            </a:r>
            <a:r>
              <a:rPr lang="en-US" altLang="ja-JP" sz="800" dirty="0">
                <a:solidFill>
                  <a:srgbClr val="000000"/>
                </a:solidFill>
                <a:latin typeface="+mn-ea"/>
              </a:rPr>
              <a:t>LIEN</a:t>
            </a:r>
            <a:r>
              <a:rPr lang="ja-JP" altLang="en-US" sz="800" dirty="0">
                <a:solidFill>
                  <a:srgbClr val="000000"/>
                </a:solidFill>
                <a:latin typeface="+mn-ea"/>
              </a:rPr>
              <a:t>ヤフー自社調べ</a:t>
            </a:r>
          </a:p>
        </p:txBody>
      </p:sp>
      <p:cxnSp>
        <p:nvCxnSpPr>
          <p:cNvPr id="25" name="直線コネクタ 24">
            <a:extLst>
              <a:ext uri="{FF2B5EF4-FFF2-40B4-BE49-F238E27FC236}">
                <a16:creationId xmlns:a16="http://schemas.microsoft.com/office/drawing/2014/main" id="{B3259A55-BB9D-7D4E-A1FA-14B98B9B6915}"/>
              </a:ext>
            </a:extLst>
          </p:cNvPr>
          <p:cNvCxnSpPr>
            <a:cxnSpLocks/>
          </p:cNvCxnSpPr>
          <p:nvPr/>
        </p:nvCxnSpPr>
        <p:spPr>
          <a:xfrm flipV="1">
            <a:off x="6096000" y="2267828"/>
            <a:ext cx="0" cy="4006988"/>
          </a:xfrm>
          <a:prstGeom prst="line">
            <a:avLst/>
          </a:prstGeom>
          <a:ln w="127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40252312"/>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5D865ABE-4680-50D9-DDDE-B96FDC71B1E3}"/>
              </a:ext>
            </a:extLst>
          </p:cNvPr>
          <p:cNvSpPr>
            <a:spLocks noGrp="1"/>
          </p:cNvSpPr>
          <p:nvPr>
            <p:ph type="ctrTitle"/>
          </p:nvPr>
        </p:nvSpPr>
        <p:spPr/>
        <p:txBody>
          <a:bodyPr/>
          <a:lstStyle/>
          <a:p>
            <a:r>
              <a:rPr kumimoji="1" lang="ja-JP" altLang="en-US" dirty="0"/>
              <a:t>参考：ディープリンクの設定について</a:t>
            </a:r>
          </a:p>
        </p:txBody>
      </p:sp>
      <p:sp>
        <p:nvSpPr>
          <p:cNvPr id="3" name="テキスト プレースホルダー 2">
            <a:extLst>
              <a:ext uri="{FF2B5EF4-FFF2-40B4-BE49-F238E27FC236}">
                <a16:creationId xmlns:a16="http://schemas.microsoft.com/office/drawing/2014/main" id="{C9BA7C80-BFF6-819F-C3E1-7496585D5CFF}"/>
              </a:ext>
            </a:extLst>
          </p:cNvPr>
          <p:cNvSpPr>
            <a:spLocks noGrp="1"/>
          </p:cNvSpPr>
          <p:nvPr>
            <p:ph type="body" sz="quarter" idx="10"/>
          </p:nvPr>
        </p:nvSpPr>
        <p:spPr/>
        <p:txBody>
          <a:bodyPr/>
          <a:lstStyle/>
          <a:p>
            <a:pPr algn="l"/>
            <a:r>
              <a:rPr lang="ja-JP" altLang="en-US" b="0" i="0" dirty="0">
                <a:solidFill>
                  <a:srgbClr val="333333"/>
                </a:solidFill>
                <a:effectLst/>
                <a:highlight>
                  <a:srgbClr val="FFFFFF"/>
                </a:highlight>
                <a:latin typeface="+mn-ea"/>
                <a:ea typeface="+mn-ea"/>
              </a:rPr>
              <a:t>ディスプレイ広告では、広告にディープリンク（アプリに直接遷移する</a:t>
            </a:r>
            <a:r>
              <a:rPr lang="en-US" altLang="ja-JP" b="0" i="0" dirty="0">
                <a:solidFill>
                  <a:srgbClr val="333333"/>
                </a:solidFill>
                <a:effectLst/>
                <a:highlight>
                  <a:srgbClr val="FFFFFF"/>
                </a:highlight>
                <a:latin typeface="+mn-ea"/>
                <a:ea typeface="+mn-ea"/>
              </a:rPr>
              <a:t>URL</a:t>
            </a:r>
            <a:r>
              <a:rPr lang="ja-JP" altLang="en-US" b="0" i="0" dirty="0">
                <a:solidFill>
                  <a:srgbClr val="333333"/>
                </a:solidFill>
                <a:effectLst/>
                <a:highlight>
                  <a:srgbClr val="FFFFFF"/>
                </a:highlight>
                <a:latin typeface="+mn-ea"/>
                <a:ea typeface="+mn-ea"/>
              </a:rPr>
              <a:t>）を設定できますのでご活用ください。</a:t>
            </a:r>
            <a:endParaRPr lang="en-US" altLang="ja-JP" b="0" i="0" dirty="0">
              <a:solidFill>
                <a:srgbClr val="333333"/>
              </a:solidFill>
              <a:effectLst/>
              <a:highlight>
                <a:srgbClr val="FFFFFF"/>
              </a:highlight>
              <a:latin typeface="+mn-ea"/>
              <a:ea typeface="+mn-ea"/>
            </a:endParaRPr>
          </a:p>
          <a:p>
            <a:r>
              <a:rPr lang="ja-JP" altLang="en-US" b="0" i="0" dirty="0">
                <a:solidFill>
                  <a:srgbClr val="333333"/>
                </a:solidFill>
                <a:effectLst/>
                <a:highlight>
                  <a:srgbClr val="FFFFFF"/>
                </a:highlight>
                <a:latin typeface="+mn-ea"/>
                <a:ea typeface="+mn-ea"/>
              </a:rPr>
              <a:t>詳細は、</a:t>
            </a:r>
            <a:r>
              <a:rPr lang="en-US" altLang="ja-JP" sz="1400" b="1" dirty="0">
                <a:latin typeface="+mn-ea"/>
                <a:ea typeface="+mn-ea"/>
                <a:hlinkClick r:id="rId2"/>
              </a:rPr>
              <a:t>Yahoo!</a:t>
            </a:r>
            <a:r>
              <a:rPr lang="ja-JP" altLang="en-US" sz="1400" b="1" dirty="0">
                <a:latin typeface="+mn-ea"/>
                <a:ea typeface="+mn-ea"/>
                <a:hlinkClick r:id="rId2"/>
              </a:rPr>
              <a:t>広告ヘルプ　ディープリンクについて</a:t>
            </a:r>
            <a:r>
              <a:rPr lang="ja-JP" altLang="en-US" sz="1400" b="1" dirty="0">
                <a:latin typeface="+mn-ea"/>
                <a:ea typeface="+mn-ea"/>
              </a:rPr>
              <a:t> </a:t>
            </a:r>
            <a:r>
              <a:rPr lang="ja-JP" altLang="en-US" sz="1400" dirty="0">
                <a:latin typeface="+mn-ea"/>
                <a:ea typeface="+mn-ea"/>
              </a:rPr>
              <a:t>をご確認ください。</a:t>
            </a:r>
            <a:endParaRPr lang="en-US" altLang="ja-JP" sz="1400" dirty="0">
              <a:latin typeface="+mn-ea"/>
              <a:ea typeface="+mn-ea"/>
            </a:endParaRPr>
          </a:p>
          <a:p>
            <a:pPr algn="l"/>
            <a:endParaRPr lang="ja-JP" altLang="en-US" b="0" i="0" dirty="0">
              <a:solidFill>
                <a:srgbClr val="333333"/>
              </a:solidFill>
              <a:effectLst/>
              <a:highlight>
                <a:srgbClr val="FFFFFF"/>
              </a:highlight>
              <a:latin typeface="+mn-ea"/>
              <a:ea typeface="+mn-ea"/>
            </a:endParaRPr>
          </a:p>
        </p:txBody>
      </p:sp>
      <p:pic>
        <p:nvPicPr>
          <p:cNvPr id="9" name="図 8">
            <a:extLst>
              <a:ext uri="{FF2B5EF4-FFF2-40B4-BE49-F238E27FC236}">
                <a16:creationId xmlns:a16="http://schemas.microsoft.com/office/drawing/2014/main" id="{9CF14F63-DE7A-1CBF-9F8B-2672458EDE69}"/>
              </a:ext>
            </a:extLst>
          </p:cNvPr>
          <p:cNvPicPr>
            <a:picLocks noChangeAspect="1"/>
          </p:cNvPicPr>
          <p:nvPr/>
        </p:nvPicPr>
        <p:blipFill rotWithShape="1">
          <a:blip r:embed="rId3"/>
          <a:srcRect t="6262" r="5653"/>
          <a:stretch/>
        </p:blipFill>
        <p:spPr>
          <a:xfrm>
            <a:off x="2502942" y="2058495"/>
            <a:ext cx="7186115" cy="4020149"/>
          </a:xfrm>
          <a:prstGeom prst="rect">
            <a:avLst/>
          </a:prstGeom>
        </p:spPr>
      </p:pic>
    </p:spTree>
    <p:extLst>
      <p:ext uri="{BB962C8B-B14F-4D97-AF65-F5344CB8AC3E}">
        <p14:creationId xmlns:p14="http://schemas.microsoft.com/office/powerpoint/2010/main" val="1533421060"/>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50031879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51693190-013F-08A9-E525-336A46D7EE17}"/>
              </a:ext>
            </a:extLst>
          </p:cNvPr>
          <p:cNvSpPr>
            <a:spLocks noGrp="1"/>
          </p:cNvSpPr>
          <p:nvPr>
            <p:ph type="ctrTitle"/>
          </p:nvPr>
        </p:nvSpPr>
        <p:spPr/>
        <p:txBody>
          <a:bodyPr/>
          <a:lstStyle/>
          <a:p>
            <a:r>
              <a:rPr lang="ja-JP" altLang="en-US" dirty="0"/>
              <a:t>広告費と</a:t>
            </a:r>
            <a:r>
              <a:rPr kumimoji="1" lang="ja-JP" altLang="en-US" dirty="0"/>
              <a:t>認知効率の関係</a:t>
            </a:r>
            <a:br>
              <a:rPr kumimoji="1" lang="ja-JP" altLang="en-US" dirty="0"/>
            </a:br>
            <a:endParaRPr kumimoji="1" lang="ja-JP" altLang="en-US" dirty="0"/>
          </a:p>
        </p:txBody>
      </p:sp>
      <p:sp>
        <p:nvSpPr>
          <p:cNvPr id="3" name="テキスト プレースホルダー 2">
            <a:extLst>
              <a:ext uri="{FF2B5EF4-FFF2-40B4-BE49-F238E27FC236}">
                <a16:creationId xmlns:a16="http://schemas.microsoft.com/office/drawing/2014/main" id="{BB0D3352-F342-1697-3E5A-CDD90F28827D}"/>
              </a:ext>
            </a:extLst>
          </p:cNvPr>
          <p:cNvSpPr>
            <a:spLocks noGrp="1"/>
          </p:cNvSpPr>
          <p:nvPr>
            <p:ph type="body" sz="quarter" idx="10"/>
          </p:nvPr>
        </p:nvSpPr>
        <p:spPr/>
        <p:txBody>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1" lang="ja-JP" altLang="en-US" sz="18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広告投下に対する認知効率は</a:t>
            </a:r>
            <a:r>
              <a:rPr kumimoji="1" lang="en-US" altLang="ja-JP" sz="18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10</a:t>
            </a:r>
            <a:r>
              <a:rPr kumimoji="1" lang="ja-JP" altLang="en-US" sz="18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年前と比較して低下傾向</a:t>
            </a:r>
            <a:endParaRPr kumimoji="1" lang="en-US" altLang="ja-JP" sz="18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50000"/>
              </a:lnSpc>
              <a:spcBef>
                <a:spcPts val="0"/>
              </a:spcBef>
              <a:spcAft>
                <a:spcPts val="0"/>
              </a:spcAft>
              <a:buClrTx/>
              <a:buSzTx/>
              <a:buFontTx/>
              <a:buNone/>
              <a:tabLst/>
              <a:defRPr/>
            </a:pPr>
            <a:r>
              <a:rPr kumimoji="1" lang="ja-JP" altLang="en-US" sz="18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感覚ではなく実際のデータからも効率的に認知を取りづらい時代になっている</a:t>
            </a:r>
          </a:p>
          <a:p>
            <a:endParaRPr kumimoji="1" lang="ja-JP" altLang="en-US" dirty="0"/>
          </a:p>
        </p:txBody>
      </p:sp>
      <p:pic>
        <p:nvPicPr>
          <p:cNvPr id="10" name="図 9">
            <a:extLst>
              <a:ext uri="{FF2B5EF4-FFF2-40B4-BE49-F238E27FC236}">
                <a16:creationId xmlns:a16="http://schemas.microsoft.com/office/drawing/2014/main" id="{7B08D917-37AC-FA95-6E60-A54BB74712A6}"/>
              </a:ext>
            </a:extLst>
          </p:cNvPr>
          <p:cNvPicPr>
            <a:picLocks noChangeAspect="1"/>
          </p:cNvPicPr>
          <p:nvPr/>
        </p:nvPicPr>
        <p:blipFill>
          <a:blip r:embed="rId2"/>
          <a:stretch>
            <a:fillRect/>
          </a:stretch>
        </p:blipFill>
        <p:spPr>
          <a:xfrm>
            <a:off x="2366458" y="2517758"/>
            <a:ext cx="7456440" cy="3756042"/>
          </a:xfrm>
          <a:prstGeom prst="rect">
            <a:avLst/>
          </a:prstGeom>
        </p:spPr>
      </p:pic>
      <p:sp>
        <p:nvSpPr>
          <p:cNvPr id="11" name="テキスト ボックス 10">
            <a:extLst>
              <a:ext uri="{FF2B5EF4-FFF2-40B4-BE49-F238E27FC236}">
                <a16:creationId xmlns:a16="http://schemas.microsoft.com/office/drawing/2014/main" id="{06A888D9-693A-0334-8B30-808CD8D56635}"/>
              </a:ext>
            </a:extLst>
          </p:cNvPr>
          <p:cNvSpPr txBox="1"/>
          <p:nvPr/>
        </p:nvSpPr>
        <p:spPr>
          <a:xfrm>
            <a:off x="3160983" y="2379258"/>
            <a:ext cx="6311560" cy="307777"/>
          </a:xfrm>
          <a:prstGeom prst="rect">
            <a:avLst/>
          </a:prstGeom>
          <a:noFill/>
        </p:spPr>
        <p:txBody>
          <a:bodyPr wrap="square" rtlCol="0">
            <a:spAutoFit/>
          </a:bodyPr>
          <a:lstStyle/>
          <a:p>
            <a:pPr algn="ctr" eaLnBrk="1" fontAlgn="auto" hangingPunct="1">
              <a:spcBef>
                <a:spcPts val="0"/>
              </a:spcBef>
              <a:spcAft>
                <a:spcPts val="0"/>
              </a:spcAft>
            </a:pPr>
            <a:r>
              <a:rPr lang="ja-JP" altLang="en-US" sz="1400" b="1" u="sng" dirty="0">
                <a:solidFill>
                  <a:srgbClr val="545454"/>
                </a:solidFill>
                <a:latin typeface="メイリオ" panose="020B0604030504040204" pitchFamily="50" charset="-128"/>
                <a:ea typeface="メイリオ" panose="020B0604030504040204" pitchFamily="50" charset="-128"/>
              </a:rPr>
              <a:t>広告費と認知効率の比較（</a:t>
            </a:r>
            <a:r>
              <a:rPr lang="en-US" altLang="ja-JP" sz="1400" b="1" u="sng" dirty="0">
                <a:solidFill>
                  <a:srgbClr val="545454"/>
                </a:solidFill>
                <a:latin typeface="メイリオ" panose="020B0604030504040204" pitchFamily="50" charset="-128"/>
                <a:ea typeface="メイリオ" panose="020B0604030504040204" pitchFamily="50" charset="-128"/>
              </a:rPr>
              <a:t>2009</a:t>
            </a:r>
            <a:r>
              <a:rPr lang="ja-JP" altLang="en-US" sz="1400" b="1" u="sng" dirty="0">
                <a:solidFill>
                  <a:srgbClr val="545454"/>
                </a:solidFill>
                <a:latin typeface="メイリオ" panose="020B0604030504040204" pitchFamily="50" charset="-128"/>
                <a:ea typeface="メイリオ" panose="020B0604030504040204" pitchFamily="50" charset="-128"/>
              </a:rPr>
              <a:t>－</a:t>
            </a:r>
            <a:r>
              <a:rPr lang="en-US" altLang="ja-JP" sz="1400" b="1" u="sng" dirty="0">
                <a:solidFill>
                  <a:srgbClr val="545454"/>
                </a:solidFill>
                <a:latin typeface="メイリオ" panose="020B0604030504040204" pitchFamily="50" charset="-128"/>
                <a:ea typeface="メイリオ" panose="020B0604030504040204" pitchFamily="50" charset="-128"/>
              </a:rPr>
              <a:t>2011</a:t>
            </a:r>
            <a:r>
              <a:rPr lang="ja-JP" altLang="en-US" sz="1400" b="1" u="sng" dirty="0">
                <a:solidFill>
                  <a:srgbClr val="545454"/>
                </a:solidFill>
                <a:latin typeface="メイリオ" panose="020B0604030504040204" pitchFamily="50" charset="-128"/>
                <a:ea typeface="メイリオ" panose="020B0604030504040204" pitchFamily="50" charset="-128"/>
              </a:rPr>
              <a:t>年 </a:t>
            </a:r>
            <a:r>
              <a:rPr lang="en-US" altLang="ja-JP" sz="1400" b="1" u="sng" dirty="0">
                <a:solidFill>
                  <a:srgbClr val="545454"/>
                </a:solidFill>
                <a:latin typeface="メイリオ" panose="020B0604030504040204" pitchFamily="50" charset="-128"/>
                <a:ea typeface="メイリオ" panose="020B0604030504040204" pitchFamily="50" charset="-128"/>
              </a:rPr>
              <a:t>vs 2019-2021</a:t>
            </a:r>
            <a:r>
              <a:rPr lang="ja-JP" altLang="en-US" sz="1400" b="1" u="sng" dirty="0">
                <a:solidFill>
                  <a:srgbClr val="545454"/>
                </a:solidFill>
                <a:latin typeface="メイリオ" panose="020B0604030504040204" pitchFamily="50" charset="-128"/>
                <a:ea typeface="メイリオ" panose="020B0604030504040204" pitchFamily="50" charset="-128"/>
              </a:rPr>
              <a:t>年）</a:t>
            </a:r>
          </a:p>
        </p:txBody>
      </p:sp>
      <p:sp>
        <p:nvSpPr>
          <p:cNvPr id="12" name="テキスト ボックス 13">
            <a:extLst>
              <a:ext uri="{FF2B5EF4-FFF2-40B4-BE49-F238E27FC236}">
                <a16:creationId xmlns:a16="http://schemas.microsoft.com/office/drawing/2014/main" id="{78BE48A7-E421-15E7-2FB6-DED2ADE7539A}"/>
              </a:ext>
            </a:extLst>
          </p:cNvPr>
          <p:cNvSpPr txBox="1"/>
          <p:nvPr/>
        </p:nvSpPr>
        <p:spPr>
          <a:xfrm>
            <a:off x="10184044" y="6053998"/>
            <a:ext cx="1417940" cy="215444"/>
          </a:xfrm>
          <a:prstGeom prst="rect">
            <a:avLst/>
          </a:prstGeom>
          <a:noFill/>
        </p:spPr>
        <p:txBody>
          <a:bodyPr wrap="square" rtlCol="0">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gn="ctr" fontAlgn="auto">
              <a:spcBef>
                <a:spcPts val="0"/>
              </a:spcBef>
              <a:spcAft>
                <a:spcPts val="0"/>
              </a:spcAft>
            </a:pPr>
            <a:r>
              <a:rPr lang="ja-JP" altLang="en-US" sz="800" dirty="0">
                <a:solidFill>
                  <a:srgbClr val="545454"/>
                </a:solidFill>
                <a:latin typeface="メイリオ" panose="020B0604030504040204" pitchFamily="50" charset="-128"/>
              </a:rPr>
              <a:t>出展：電通調査（</a:t>
            </a:r>
            <a:r>
              <a:rPr lang="en-US" altLang="ja-JP" sz="800" dirty="0">
                <a:solidFill>
                  <a:srgbClr val="545454"/>
                </a:solidFill>
                <a:latin typeface="メイリオ" panose="020B0604030504040204" pitchFamily="50" charset="-128"/>
              </a:rPr>
              <a:t>2022</a:t>
            </a:r>
            <a:r>
              <a:rPr lang="ja-JP" altLang="en-US" sz="800" dirty="0">
                <a:solidFill>
                  <a:srgbClr val="545454"/>
                </a:solidFill>
                <a:latin typeface="メイリオ" panose="020B0604030504040204" pitchFamily="50" charset="-128"/>
              </a:rPr>
              <a:t>）</a:t>
            </a:r>
          </a:p>
        </p:txBody>
      </p:sp>
    </p:spTree>
    <p:extLst>
      <p:ext uri="{BB962C8B-B14F-4D97-AF65-F5344CB8AC3E}">
        <p14:creationId xmlns:p14="http://schemas.microsoft.com/office/powerpoint/2010/main" val="105918902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74C48E6A-C132-93B0-B540-D1A6A0C40EEB}"/>
              </a:ext>
            </a:extLst>
          </p:cNvPr>
          <p:cNvSpPr>
            <a:spLocks noGrp="1"/>
          </p:cNvSpPr>
          <p:nvPr>
            <p:ph type="ctrTitle"/>
          </p:nvPr>
        </p:nvSpPr>
        <p:spPr/>
        <p:txBody>
          <a:bodyPr/>
          <a:lstStyle/>
          <a:p>
            <a:r>
              <a:rPr kumimoji="1" lang="ja-JP" altLang="en-US" dirty="0"/>
              <a:t>認知効率低下の要因</a:t>
            </a:r>
          </a:p>
        </p:txBody>
      </p:sp>
      <p:sp>
        <p:nvSpPr>
          <p:cNvPr id="3" name="テキスト プレースホルダー 2">
            <a:extLst>
              <a:ext uri="{FF2B5EF4-FFF2-40B4-BE49-F238E27FC236}">
                <a16:creationId xmlns:a16="http://schemas.microsoft.com/office/drawing/2014/main" id="{50628C13-CB32-DECA-594D-42BFDC0D278A}"/>
              </a:ext>
            </a:extLst>
          </p:cNvPr>
          <p:cNvSpPr>
            <a:spLocks noGrp="1"/>
          </p:cNvSpPr>
          <p:nvPr>
            <p:ph type="body" sz="quarter" idx="10"/>
          </p:nvPr>
        </p:nvSpPr>
        <p:spPr/>
        <p:txBody>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1" lang="ja-JP" altLang="en-US" sz="18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認知獲得の手段の筆頭であったテレビ</a:t>
            </a:r>
            <a:r>
              <a:rPr kumimoji="1" lang="en-US" altLang="ja-JP" sz="18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CM</a:t>
            </a:r>
            <a:r>
              <a:rPr kumimoji="1" lang="ja-JP" altLang="en-US" sz="18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でカバーしにくい量が増えている</a:t>
            </a:r>
            <a:endParaRPr kumimoji="1" lang="en-US" altLang="ja-JP" sz="18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50000"/>
              </a:lnSpc>
              <a:spcBef>
                <a:spcPts val="0"/>
              </a:spcBef>
              <a:spcAft>
                <a:spcPts val="0"/>
              </a:spcAft>
              <a:buClrTx/>
              <a:buSzTx/>
              <a:buFontTx/>
              <a:buNone/>
              <a:tabLst/>
              <a:defRPr/>
            </a:pPr>
            <a:r>
              <a:rPr kumimoji="1" lang="ja-JP" altLang="en-US" sz="18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加えて、補完となるデジタルメディアは複雑化しておりプランニングが難しくなっている</a:t>
            </a:r>
          </a:p>
          <a:p>
            <a:endParaRPr kumimoji="1" lang="ja-JP" altLang="en-US" dirty="0"/>
          </a:p>
        </p:txBody>
      </p:sp>
      <p:sp>
        <p:nvSpPr>
          <p:cNvPr id="52" name="四角形: 角を丸くする 51">
            <a:extLst>
              <a:ext uri="{FF2B5EF4-FFF2-40B4-BE49-F238E27FC236}">
                <a16:creationId xmlns:a16="http://schemas.microsoft.com/office/drawing/2014/main" id="{94A1AC4C-58D0-803C-08A1-0506B35B9DE3}"/>
              </a:ext>
            </a:extLst>
          </p:cNvPr>
          <p:cNvSpPr/>
          <p:nvPr/>
        </p:nvSpPr>
        <p:spPr>
          <a:xfrm>
            <a:off x="8113668" y="5113610"/>
            <a:ext cx="1880782" cy="668649"/>
          </a:xfrm>
          <a:prstGeom prst="roundRect">
            <a:avLst/>
          </a:prstGeom>
          <a:solidFill>
            <a:srgbClr val="F5F5F5"/>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1" i="0" u="none" strike="noStrike" kern="0" cap="none" spc="0" normalizeH="0" baseline="0" noProof="0" dirty="0">
              <a:ln>
                <a:noFill/>
              </a:ln>
              <a:solidFill>
                <a:srgbClr val="FCEDED"/>
              </a:solidFill>
              <a:effectLst/>
              <a:uLnTx/>
              <a:uFillTx/>
              <a:latin typeface="Calibri" panose="020F0502020204030204"/>
              <a:ea typeface="メイリオ" panose="020B0604030504040204" pitchFamily="50" charset="-128"/>
              <a:cs typeface="+mn-cs"/>
            </a:endParaRPr>
          </a:p>
        </p:txBody>
      </p:sp>
      <p:sp>
        <p:nvSpPr>
          <p:cNvPr id="53" name="四角形: 角を丸くする 52">
            <a:extLst>
              <a:ext uri="{FF2B5EF4-FFF2-40B4-BE49-F238E27FC236}">
                <a16:creationId xmlns:a16="http://schemas.microsoft.com/office/drawing/2014/main" id="{909038E6-A9FA-A503-5D03-16852B86582A}"/>
              </a:ext>
            </a:extLst>
          </p:cNvPr>
          <p:cNvSpPr/>
          <p:nvPr/>
        </p:nvSpPr>
        <p:spPr>
          <a:xfrm>
            <a:off x="9564824" y="4339377"/>
            <a:ext cx="1880782" cy="668649"/>
          </a:xfrm>
          <a:prstGeom prst="roundRect">
            <a:avLst/>
          </a:prstGeom>
          <a:solidFill>
            <a:srgbClr val="F5F5F5"/>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1" i="0" u="none" strike="noStrike" kern="0" cap="none" spc="0" normalizeH="0" baseline="0" noProof="0" dirty="0">
              <a:ln>
                <a:noFill/>
              </a:ln>
              <a:solidFill>
                <a:srgbClr val="FCEDED"/>
              </a:solidFill>
              <a:effectLst/>
              <a:uLnTx/>
              <a:uFillTx/>
              <a:latin typeface="Calibri" panose="020F0502020204030204"/>
              <a:ea typeface="メイリオ" panose="020B0604030504040204" pitchFamily="50" charset="-128"/>
              <a:cs typeface="+mn-cs"/>
            </a:endParaRPr>
          </a:p>
        </p:txBody>
      </p:sp>
      <p:sp>
        <p:nvSpPr>
          <p:cNvPr id="54" name="四角形: 角を丸くする 53">
            <a:extLst>
              <a:ext uri="{FF2B5EF4-FFF2-40B4-BE49-F238E27FC236}">
                <a16:creationId xmlns:a16="http://schemas.microsoft.com/office/drawing/2014/main" id="{EDA95799-AC37-9180-CB18-5786FD0C36B3}"/>
              </a:ext>
            </a:extLst>
          </p:cNvPr>
          <p:cNvSpPr/>
          <p:nvPr/>
        </p:nvSpPr>
        <p:spPr>
          <a:xfrm>
            <a:off x="6284868" y="4339377"/>
            <a:ext cx="1880782" cy="668649"/>
          </a:xfrm>
          <a:prstGeom prst="roundRect">
            <a:avLst/>
          </a:prstGeom>
          <a:solidFill>
            <a:srgbClr val="F5F5F5"/>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1" i="0" u="none" strike="noStrike" kern="0" cap="none" spc="0" normalizeH="0" baseline="0" noProof="0" dirty="0">
              <a:ln>
                <a:noFill/>
              </a:ln>
              <a:solidFill>
                <a:srgbClr val="FCEDED"/>
              </a:solidFill>
              <a:effectLst/>
              <a:uLnTx/>
              <a:uFillTx/>
              <a:latin typeface="Calibri" panose="020F0502020204030204"/>
              <a:ea typeface="メイリオ" panose="020B0604030504040204" pitchFamily="50" charset="-128"/>
              <a:cs typeface="+mn-cs"/>
            </a:endParaRPr>
          </a:p>
        </p:txBody>
      </p:sp>
      <p:sp>
        <p:nvSpPr>
          <p:cNvPr id="55" name="四角形: 角を丸くする 54">
            <a:extLst>
              <a:ext uri="{FF2B5EF4-FFF2-40B4-BE49-F238E27FC236}">
                <a16:creationId xmlns:a16="http://schemas.microsoft.com/office/drawing/2014/main" id="{6DEE93AC-A203-7F24-C357-2EC4AB4FA698}"/>
              </a:ext>
            </a:extLst>
          </p:cNvPr>
          <p:cNvSpPr/>
          <p:nvPr/>
        </p:nvSpPr>
        <p:spPr>
          <a:xfrm>
            <a:off x="7917448" y="3591838"/>
            <a:ext cx="1880782" cy="668649"/>
          </a:xfrm>
          <a:prstGeom prst="roundRect">
            <a:avLst/>
          </a:prstGeom>
          <a:solidFill>
            <a:srgbClr val="F5F5F5"/>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1" i="0" u="none" strike="noStrike" kern="0" cap="none" spc="0" normalizeH="0" baseline="0" noProof="0" dirty="0">
              <a:ln>
                <a:noFill/>
              </a:ln>
              <a:solidFill>
                <a:srgbClr val="FCEDED"/>
              </a:solidFill>
              <a:effectLst/>
              <a:uLnTx/>
              <a:uFillTx/>
              <a:latin typeface="Calibri" panose="020F0502020204030204"/>
              <a:ea typeface="メイリオ" panose="020B0604030504040204" pitchFamily="50" charset="-128"/>
              <a:cs typeface="+mn-cs"/>
            </a:endParaRPr>
          </a:p>
        </p:txBody>
      </p:sp>
      <p:sp>
        <p:nvSpPr>
          <p:cNvPr id="56" name="四角形: 角を丸くする 55">
            <a:extLst>
              <a:ext uri="{FF2B5EF4-FFF2-40B4-BE49-F238E27FC236}">
                <a16:creationId xmlns:a16="http://schemas.microsoft.com/office/drawing/2014/main" id="{B2F222E3-8719-0AB8-9041-6E43D4ED05A3}"/>
              </a:ext>
            </a:extLst>
          </p:cNvPr>
          <p:cNvSpPr/>
          <p:nvPr/>
        </p:nvSpPr>
        <p:spPr>
          <a:xfrm>
            <a:off x="9555527" y="2839345"/>
            <a:ext cx="1880782" cy="668649"/>
          </a:xfrm>
          <a:prstGeom prst="roundRect">
            <a:avLst/>
          </a:prstGeom>
          <a:solidFill>
            <a:srgbClr val="F5F5F5"/>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1" i="0" u="none" strike="noStrike" kern="0" cap="none" spc="0" normalizeH="0" baseline="0" noProof="0" dirty="0">
              <a:ln>
                <a:noFill/>
              </a:ln>
              <a:solidFill>
                <a:srgbClr val="FCEDED"/>
              </a:solidFill>
              <a:effectLst/>
              <a:uLnTx/>
              <a:uFillTx/>
              <a:latin typeface="Calibri" panose="020F0502020204030204"/>
              <a:ea typeface="メイリオ" panose="020B0604030504040204" pitchFamily="50" charset="-128"/>
              <a:cs typeface="+mn-cs"/>
            </a:endParaRPr>
          </a:p>
        </p:txBody>
      </p:sp>
      <p:sp>
        <p:nvSpPr>
          <p:cNvPr id="57" name="四角形: 角を丸くする 56">
            <a:extLst>
              <a:ext uri="{FF2B5EF4-FFF2-40B4-BE49-F238E27FC236}">
                <a16:creationId xmlns:a16="http://schemas.microsoft.com/office/drawing/2014/main" id="{A2F9F4A2-7BE0-F337-9C5A-EF7C48AAD1A3}"/>
              </a:ext>
            </a:extLst>
          </p:cNvPr>
          <p:cNvSpPr/>
          <p:nvPr/>
        </p:nvSpPr>
        <p:spPr>
          <a:xfrm>
            <a:off x="6266448" y="2839345"/>
            <a:ext cx="1880782" cy="668649"/>
          </a:xfrm>
          <a:prstGeom prst="roundRect">
            <a:avLst/>
          </a:prstGeom>
          <a:solidFill>
            <a:srgbClr val="F5F5F5"/>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1" i="0" u="none" strike="noStrike" kern="0" cap="none" spc="0" normalizeH="0" baseline="0" noProof="0" dirty="0">
              <a:ln>
                <a:noFill/>
              </a:ln>
              <a:solidFill>
                <a:srgbClr val="FCEDED"/>
              </a:solidFill>
              <a:effectLst/>
              <a:uLnTx/>
              <a:uFillTx/>
              <a:latin typeface="Calibri" panose="020F0502020204030204"/>
              <a:ea typeface="メイリオ" panose="020B0604030504040204" pitchFamily="50" charset="-128"/>
              <a:cs typeface="+mn-cs"/>
            </a:endParaRPr>
          </a:p>
        </p:txBody>
      </p:sp>
      <p:sp>
        <p:nvSpPr>
          <p:cNvPr id="58" name="正方形/長方形 57">
            <a:extLst>
              <a:ext uri="{FF2B5EF4-FFF2-40B4-BE49-F238E27FC236}">
                <a16:creationId xmlns:a16="http://schemas.microsoft.com/office/drawing/2014/main" id="{1E25AB6E-385A-F8C6-9578-A30728E3E48C}"/>
              </a:ext>
            </a:extLst>
          </p:cNvPr>
          <p:cNvSpPr/>
          <p:nvPr/>
        </p:nvSpPr>
        <p:spPr>
          <a:xfrm>
            <a:off x="759922" y="2111265"/>
            <a:ext cx="5277316" cy="588033"/>
          </a:xfrm>
          <a:prstGeom prst="rect">
            <a:avLst/>
          </a:prstGeom>
          <a:solidFill>
            <a:srgbClr val="C9002C"/>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b="1" i="0" u="none" strike="noStrike" kern="0" cap="none" spc="0" normalizeH="0" baseline="0" noProof="0" dirty="0">
                <a:ln>
                  <a:noFill/>
                </a:ln>
                <a:solidFill>
                  <a:srgbClr val="F5F5F5"/>
                </a:solidFill>
                <a:effectLst/>
                <a:uLnTx/>
                <a:uFillTx/>
                <a:latin typeface="メイリオ" panose="020B0604030504040204" pitchFamily="50" charset="-128"/>
                <a:ea typeface="メイリオ" panose="020B0604030504040204" pitchFamily="50" charset="-128"/>
                <a:cs typeface="+mn-cs"/>
              </a:rPr>
              <a:t>テレビ</a:t>
            </a:r>
            <a:r>
              <a:rPr kumimoji="0" lang="en-US" altLang="ja-JP" sz="1600" b="1" i="0" u="none" strike="noStrike" kern="0" cap="none" spc="0" normalizeH="0" baseline="0" noProof="0" dirty="0">
                <a:ln>
                  <a:noFill/>
                </a:ln>
                <a:solidFill>
                  <a:srgbClr val="F5F5F5"/>
                </a:solidFill>
                <a:effectLst/>
                <a:uLnTx/>
                <a:uFillTx/>
                <a:latin typeface="メイリオ" panose="020B0604030504040204" pitchFamily="50" charset="-128"/>
                <a:ea typeface="メイリオ" panose="020B0604030504040204" pitchFamily="50" charset="-128"/>
                <a:cs typeface="+mn-cs"/>
              </a:rPr>
              <a:t>CM</a:t>
            </a:r>
            <a:r>
              <a:rPr kumimoji="0" lang="ja-JP" altLang="en-US" sz="1600" b="1" i="0" u="none" strike="noStrike" kern="0" cap="none" spc="0" normalizeH="0" baseline="0" noProof="0" dirty="0">
                <a:ln>
                  <a:noFill/>
                </a:ln>
                <a:solidFill>
                  <a:srgbClr val="F5F5F5"/>
                </a:solidFill>
                <a:effectLst/>
                <a:uLnTx/>
                <a:uFillTx/>
                <a:latin typeface="メイリオ" panose="020B0604030504040204" pitchFamily="50" charset="-128"/>
                <a:ea typeface="メイリオ" panose="020B0604030504040204" pitchFamily="50" charset="-128"/>
                <a:cs typeface="+mn-cs"/>
              </a:rPr>
              <a:t>のリーチ効率の低下</a:t>
            </a:r>
          </a:p>
        </p:txBody>
      </p:sp>
      <p:sp>
        <p:nvSpPr>
          <p:cNvPr id="59" name="正方形/長方形 58">
            <a:extLst>
              <a:ext uri="{FF2B5EF4-FFF2-40B4-BE49-F238E27FC236}">
                <a16:creationId xmlns:a16="http://schemas.microsoft.com/office/drawing/2014/main" id="{119A440A-81F7-8B98-C3DF-655F055F5035}"/>
              </a:ext>
            </a:extLst>
          </p:cNvPr>
          <p:cNvSpPr/>
          <p:nvPr/>
        </p:nvSpPr>
        <p:spPr>
          <a:xfrm>
            <a:off x="6168290" y="2111265"/>
            <a:ext cx="5277316" cy="588033"/>
          </a:xfrm>
          <a:prstGeom prst="rect">
            <a:avLst/>
          </a:prstGeom>
          <a:solidFill>
            <a:srgbClr val="C9002C"/>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b="1" i="0" u="none" strike="noStrike" kern="0" cap="none" spc="0" normalizeH="0" baseline="0" noProof="0" dirty="0">
                <a:ln>
                  <a:noFill/>
                </a:ln>
                <a:solidFill>
                  <a:srgbClr val="F5F5F5"/>
                </a:solidFill>
                <a:effectLst/>
                <a:uLnTx/>
                <a:uFillTx/>
                <a:latin typeface="メイリオ" panose="020B0604030504040204" pitchFamily="50" charset="-128"/>
                <a:ea typeface="メイリオ" panose="020B0604030504040204" pitchFamily="50" charset="-128"/>
                <a:cs typeface="+mn-cs"/>
              </a:rPr>
              <a:t>デジタルメディア利用の分散</a:t>
            </a:r>
          </a:p>
        </p:txBody>
      </p:sp>
      <p:grpSp>
        <p:nvGrpSpPr>
          <p:cNvPr id="60" name="Group 88">
            <a:extLst>
              <a:ext uri="{FF2B5EF4-FFF2-40B4-BE49-F238E27FC236}">
                <a16:creationId xmlns:a16="http://schemas.microsoft.com/office/drawing/2014/main" id="{7CF6D6BE-1580-640F-5DFF-198F2E1692DE}"/>
              </a:ext>
            </a:extLst>
          </p:cNvPr>
          <p:cNvGrpSpPr>
            <a:grpSpLocks/>
          </p:cNvGrpSpPr>
          <p:nvPr/>
        </p:nvGrpSpPr>
        <p:grpSpPr bwMode="auto">
          <a:xfrm>
            <a:off x="6413913" y="4392110"/>
            <a:ext cx="597520" cy="535564"/>
            <a:chOff x="372" y="2549"/>
            <a:chExt cx="434" cy="389"/>
          </a:xfrm>
        </p:grpSpPr>
        <p:sp>
          <p:nvSpPr>
            <p:cNvPr id="61" name="Freeform 89">
              <a:extLst>
                <a:ext uri="{FF2B5EF4-FFF2-40B4-BE49-F238E27FC236}">
                  <a16:creationId xmlns:a16="http://schemas.microsoft.com/office/drawing/2014/main" id="{529601A4-6397-DE27-D9AF-D10911B4645C}"/>
                </a:ext>
              </a:extLst>
            </p:cNvPr>
            <p:cNvSpPr>
              <a:spLocks noChangeArrowheads="1"/>
            </p:cNvSpPr>
            <p:nvPr/>
          </p:nvSpPr>
          <p:spPr bwMode="auto">
            <a:xfrm>
              <a:off x="372" y="2549"/>
              <a:ext cx="434" cy="301"/>
            </a:xfrm>
            <a:custGeom>
              <a:avLst/>
              <a:gdLst>
                <a:gd name="T0" fmla="*/ 1864 w 1918"/>
                <a:gd name="T1" fmla="*/ 0 h 1332"/>
                <a:gd name="T2" fmla="*/ 1562 w 1918"/>
                <a:gd name="T3" fmla="*/ 0 h 1332"/>
                <a:gd name="T4" fmla="*/ 1559 w 1918"/>
                <a:gd name="T5" fmla="*/ 0 h 1332"/>
                <a:gd name="T6" fmla="*/ 1502 w 1918"/>
                <a:gd name="T7" fmla="*/ 45 h 1332"/>
                <a:gd name="T8" fmla="*/ 1455 w 1918"/>
                <a:gd name="T9" fmla="*/ 311 h 1332"/>
                <a:gd name="T10" fmla="*/ 56 w 1918"/>
                <a:gd name="T11" fmla="*/ 311 h 1332"/>
                <a:gd name="T12" fmla="*/ 0 w 1918"/>
                <a:gd name="T13" fmla="*/ 367 h 1332"/>
                <a:gd name="T14" fmla="*/ 0 w 1918"/>
                <a:gd name="T15" fmla="*/ 370 h 1332"/>
                <a:gd name="T16" fmla="*/ 0 w 1918"/>
                <a:gd name="T17" fmla="*/ 384 h 1332"/>
                <a:gd name="T18" fmla="*/ 121 w 1918"/>
                <a:gd name="T19" fmla="*/ 1052 h 1332"/>
                <a:gd name="T20" fmla="*/ 155 w 1918"/>
                <a:gd name="T21" fmla="*/ 1094 h 1332"/>
                <a:gd name="T22" fmla="*/ 183 w 1918"/>
                <a:gd name="T23" fmla="*/ 1102 h 1332"/>
                <a:gd name="T24" fmla="*/ 1313 w 1918"/>
                <a:gd name="T25" fmla="*/ 1102 h 1332"/>
                <a:gd name="T26" fmla="*/ 1294 w 1918"/>
                <a:gd name="T27" fmla="*/ 1215 h 1332"/>
                <a:gd name="T28" fmla="*/ 183 w 1918"/>
                <a:gd name="T29" fmla="*/ 1215 h 1332"/>
                <a:gd name="T30" fmla="*/ 127 w 1918"/>
                <a:gd name="T31" fmla="*/ 1272 h 1332"/>
                <a:gd name="T32" fmla="*/ 183 w 1918"/>
                <a:gd name="T33" fmla="*/ 1328 h 1332"/>
                <a:gd name="T34" fmla="*/ 1342 w 1918"/>
                <a:gd name="T35" fmla="*/ 1328 h 1332"/>
                <a:gd name="T36" fmla="*/ 1401 w 1918"/>
                <a:gd name="T37" fmla="*/ 1283 h 1332"/>
                <a:gd name="T38" fmla="*/ 1610 w 1918"/>
                <a:gd name="T39" fmla="*/ 113 h 1332"/>
                <a:gd name="T40" fmla="*/ 1864 w 1918"/>
                <a:gd name="T41" fmla="*/ 113 h 1332"/>
                <a:gd name="T42" fmla="*/ 1917 w 1918"/>
                <a:gd name="T43" fmla="*/ 60 h 1332"/>
                <a:gd name="T44" fmla="*/ 1917 w 1918"/>
                <a:gd name="T45" fmla="*/ 54 h 1332"/>
                <a:gd name="T46" fmla="*/ 1864 w 1918"/>
                <a:gd name="T47" fmla="*/ 0 h 1332"/>
                <a:gd name="T48" fmla="*/ 1333 w 1918"/>
                <a:gd name="T49" fmla="*/ 987 h 1332"/>
                <a:gd name="T50" fmla="*/ 237 w 1918"/>
                <a:gd name="T51" fmla="*/ 987 h 1332"/>
                <a:gd name="T52" fmla="*/ 135 w 1918"/>
                <a:gd name="T53" fmla="*/ 423 h 1332"/>
                <a:gd name="T54" fmla="*/ 1435 w 1918"/>
                <a:gd name="T55" fmla="*/ 423 h 1332"/>
                <a:gd name="T56" fmla="*/ 1333 w 1918"/>
                <a:gd name="T57" fmla="*/ 987 h 13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918" h="1332">
                  <a:moveTo>
                    <a:pt x="1864" y="0"/>
                  </a:moveTo>
                  <a:lnTo>
                    <a:pt x="1562" y="0"/>
                  </a:lnTo>
                  <a:lnTo>
                    <a:pt x="1559" y="0"/>
                  </a:lnTo>
                  <a:cubicBezTo>
                    <a:pt x="1531" y="0"/>
                    <a:pt x="1505" y="17"/>
                    <a:pt x="1502" y="45"/>
                  </a:cubicBezTo>
                  <a:lnTo>
                    <a:pt x="1455" y="311"/>
                  </a:lnTo>
                  <a:lnTo>
                    <a:pt x="56" y="311"/>
                  </a:lnTo>
                  <a:cubicBezTo>
                    <a:pt x="25" y="311"/>
                    <a:pt x="0" y="336"/>
                    <a:pt x="0" y="367"/>
                  </a:cubicBezTo>
                  <a:lnTo>
                    <a:pt x="0" y="370"/>
                  </a:lnTo>
                  <a:cubicBezTo>
                    <a:pt x="0" y="375"/>
                    <a:pt x="0" y="378"/>
                    <a:pt x="0" y="384"/>
                  </a:cubicBezTo>
                  <a:lnTo>
                    <a:pt x="121" y="1052"/>
                  </a:lnTo>
                  <a:cubicBezTo>
                    <a:pt x="124" y="1071"/>
                    <a:pt x="138" y="1085"/>
                    <a:pt x="155" y="1094"/>
                  </a:cubicBezTo>
                  <a:cubicBezTo>
                    <a:pt x="163" y="1100"/>
                    <a:pt x="175" y="1102"/>
                    <a:pt x="183" y="1102"/>
                  </a:cubicBezTo>
                  <a:lnTo>
                    <a:pt x="1313" y="1102"/>
                  </a:lnTo>
                  <a:lnTo>
                    <a:pt x="1294" y="1215"/>
                  </a:lnTo>
                  <a:lnTo>
                    <a:pt x="183" y="1215"/>
                  </a:lnTo>
                  <a:cubicBezTo>
                    <a:pt x="152" y="1215"/>
                    <a:pt x="127" y="1241"/>
                    <a:pt x="127" y="1272"/>
                  </a:cubicBezTo>
                  <a:cubicBezTo>
                    <a:pt x="127" y="1303"/>
                    <a:pt x="152" y="1328"/>
                    <a:pt x="183" y="1328"/>
                  </a:cubicBezTo>
                  <a:lnTo>
                    <a:pt x="1342" y="1328"/>
                  </a:lnTo>
                  <a:cubicBezTo>
                    <a:pt x="1370" y="1331"/>
                    <a:pt x="1395" y="1311"/>
                    <a:pt x="1401" y="1283"/>
                  </a:cubicBezTo>
                  <a:lnTo>
                    <a:pt x="1610" y="113"/>
                  </a:lnTo>
                  <a:lnTo>
                    <a:pt x="1864" y="113"/>
                  </a:lnTo>
                  <a:cubicBezTo>
                    <a:pt x="1892" y="113"/>
                    <a:pt x="1917" y="88"/>
                    <a:pt x="1917" y="60"/>
                  </a:cubicBezTo>
                  <a:lnTo>
                    <a:pt x="1917" y="54"/>
                  </a:lnTo>
                  <a:cubicBezTo>
                    <a:pt x="1917" y="26"/>
                    <a:pt x="1892" y="0"/>
                    <a:pt x="1864" y="0"/>
                  </a:cubicBezTo>
                  <a:close/>
                  <a:moveTo>
                    <a:pt x="1333" y="987"/>
                  </a:moveTo>
                  <a:lnTo>
                    <a:pt x="237" y="987"/>
                  </a:lnTo>
                  <a:lnTo>
                    <a:pt x="135" y="423"/>
                  </a:lnTo>
                  <a:lnTo>
                    <a:pt x="1435" y="423"/>
                  </a:lnTo>
                  <a:lnTo>
                    <a:pt x="1333" y="987"/>
                  </a:lnTo>
                  <a:close/>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1" i="0" u="none" strike="noStrike" kern="1200" cap="none" spc="0" normalizeH="0" baseline="0" noProof="0">
                <a:ln>
                  <a:noFill/>
                </a:ln>
                <a:solidFill>
                  <a:srgbClr val="000000"/>
                </a:solidFill>
                <a:effectLst/>
                <a:uLnTx/>
                <a:uFillTx/>
                <a:latin typeface="Calibri" panose="020F0502020204030204"/>
                <a:ea typeface="メイリオ" panose="020B0604030504040204" pitchFamily="50" charset="-128"/>
                <a:cs typeface="+mn-cs"/>
              </a:endParaRPr>
            </a:p>
          </p:txBody>
        </p:sp>
        <p:sp>
          <p:nvSpPr>
            <p:cNvPr id="62" name="Freeform 90">
              <a:extLst>
                <a:ext uri="{FF2B5EF4-FFF2-40B4-BE49-F238E27FC236}">
                  <a16:creationId xmlns:a16="http://schemas.microsoft.com/office/drawing/2014/main" id="{BAED37F1-F91C-684F-4FDA-5C1E75D198AB}"/>
                </a:ext>
              </a:extLst>
            </p:cNvPr>
            <p:cNvSpPr>
              <a:spLocks noChangeArrowheads="1"/>
            </p:cNvSpPr>
            <p:nvPr/>
          </p:nvSpPr>
          <p:spPr bwMode="auto">
            <a:xfrm>
              <a:off x="443" y="2875"/>
              <a:ext cx="63" cy="63"/>
            </a:xfrm>
            <a:custGeom>
              <a:avLst/>
              <a:gdLst>
                <a:gd name="T0" fmla="*/ 282 w 283"/>
                <a:gd name="T1" fmla="*/ 141 h 283"/>
                <a:gd name="T2" fmla="*/ 263 w 283"/>
                <a:gd name="T3" fmla="*/ 212 h 283"/>
                <a:gd name="T4" fmla="*/ 212 w 283"/>
                <a:gd name="T5" fmla="*/ 263 h 283"/>
                <a:gd name="T6" fmla="*/ 141 w 283"/>
                <a:gd name="T7" fmla="*/ 282 h 283"/>
                <a:gd name="T8" fmla="*/ 71 w 283"/>
                <a:gd name="T9" fmla="*/ 263 h 283"/>
                <a:gd name="T10" fmla="*/ 19 w 283"/>
                <a:gd name="T11" fmla="*/ 212 h 283"/>
                <a:gd name="T12" fmla="*/ 0 w 283"/>
                <a:gd name="T13" fmla="*/ 141 h 283"/>
                <a:gd name="T14" fmla="*/ 19 w 283"/>
                <a:gd name="T15" fmla="*/ 71 h 283"/>
                <a:gd name="T16" fmla="*/ 71 w 283"/>
                <a:gd name="T17" fmla="*/ 19 h 283"/>
                <a:gd name="T18" fmla="*/ 141 w 283"/>
                <a:gd name="T19" fmla="*/ 0 h 283"/>
                <a:gd name="T20" fmla="*/ 212 w 283"/>
                <a:gd name="T21" fmla="*/ 19 h 283"/>
                <a:gd name="T22" fmla="*/ 263 w 283"/>
                <a:gd name="T23" fmla="*/ 71 h 283"/>
                <a:gd name="T24" fmla="*/ 282 w 283"/>
                <a:gd name="T25" fmla="*/ 141 h 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83" h="283">
                  <a:moveTo>
                    <a:pt x="282" y="141"/>
                  </a:moveTo>
                  <a:cubicBezTo>
                    <a:pt x="282" y="167"/>
                    <a:pt x="276" y="190"/>
                    <a:pt x="263" y="212"/>
                  </a:cubicBezTo>
                  <a:cubicBezTo>
                    <a:pt x="250" y="235"/>
                    <a:pt x="234" y="250"/>
                    <a:pt x="212" y="263"/>
                  </a:cubicBezTo>
                  <a:cubicBezTo>
                    <a:pt x="189" y="276"/>
                    <a:pt x="167" y="282"/>
                    <a:pt x="141" y="282"/>
                  </a:cubicBezTo>
                  <a:cubicBezTo>
                    <a:pt x="115" y="282"/>
                    <a:pt x="93" y="276"/>
                    <a:pt x="71" y="263"/>
                  </a:cubicBezTo>
                  <a:cubicBezTo>
                    <a:pt x="48" y="250"/>
                    <a:pt x="32" y="235"/>
                    <a:pt x="19" y="212"/>
                  </a:cubicBezTo>
                  <a:cubicBezTo>
                    <a:pt x="6" y="190"/>
                    <a:pt x="0" y="167"/>
                    <a:pt x="0" y="141"/>
                  </a:cubicBezTo>
                  <a:cubicBezTo>
                    <a:pt x="0" y="115"/>
                    <a:pt x="6" y="94"/>
                    <a:pt x="19" y="71"/>
                  </a:cubicBezTo>
                  <a:cubicBezTo>
                    <a:pt x="32" y="49"/>
                    <a:pt x="48" y="32"/>
                    <a:pt x="71" y="19"/>
                  </a:cubicBezTo>
                  <a:cubicBezTo>
                    <a:pt x="93" y="6"/>
                    <a:pt x="115" y="0"/>
                    <a:pt x="141" y="0"/>
                  </a:cubicBezTo>
                  <a:cubicBezTo>
                    <a:pt x="167" y="0"/>
                    <a:pt x="189" y="6"/>
                    <a:pt x="212" y="19"/>
                  </a:cubicBezTo>
                  <a:cubicBezTo>
                    <a:pt x="234" y="32"/>
                    <a:pt x="250" y="49"/>
                    <a:pt x="263" y="71"/>
                  </a:cubicBezTo>
                  <a:cubicBezTo>
                    <a:pt x="276" y="94"/>
                    <a:pt x="282" y="115"/>
                    <a:pt x="282" y="141"/>
                  </a:cubicBezTo>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1" i="0" u="none" strike="noStrike" kern="1200" cap="none" spc="0" normalizeH="0" baseline="0" noProof="0">
                <a:ln>
                  <a:noFill/>
                </a:ln>
                <a:solidFill>
                  <a:srgbClr val="000000"/>
                </a:solidFill>
                <a:effectLst/>
                <a:uLnTx/>
                <a:uFillTx/>
                <a:latin typeface="Calibri" panose="020F0502020204030204"/>
                <a:ea typeface="メイリオ" panose="020B0604030504040204" pitchFamily="50" charset="-128"/>
                <a:cs typeface="+mn-cs"/>
              </a:endParaRPr>
            </a:p>
          </p:txBody>
        </p:sp>
        <p:sp>
          <p:nvSpPr>
            <p:cNvPr id="63" name="Freeform 91">
              <a:extLst>
                <a:ext uri="{FF2B5EF4-FFF2-40B4-BE49-F238E27FC236}">
                  <a16:creationId xmlns:a16="http://schemas.microsoft.com/office/drawing/2014/main" id="{5B423B25-5DC3-4944-C543-61C7F30DB791}"/>
                </a:ext>
              </a:extLst>
            </p:cNvPr>
            <p:cNvSpPr>
              <a:spLocks noChangeArrowheads="1"/>
            </p:cNvSpPr>
            <p:nvPr/>
          </p:nvSpPr>
          <p:spPr bwMode="auto">
            <a:xfrm>
              <a:off x="583" y="2875"/>
              <a:ext cx="63" cy="63"/>
            </a:xfrm>
            <a:custGeom>
              <a:avLst/>
              <a:gdLst>
                <a:gd name="T0" fmla="*/ 281 w 282"/>
                <a:gd name="T1" fmla="*/ 141 h 283"/>
                <a:gd name="T2" fmla="*/ 262 w 282"/>
                <a:gd name="T3" fmla="*/ 212 h 283"/>
                <a:gd name="T4" fmla="*/ 210 w 282"/>
                <a:gd name="T5" fmla="*/ 263 h 283"/>
                <a:gd name="T6" fmla="*/ 140 w 282"/>
                <a:gd name="T7" fmla="*/ 282 h 283"/>
                <a:gd name="T8" fmla="*/ 69 w 282"/>
                <a:gd name="T9" fmla="*/ 263 h 283"/>
                <a:gd name="T10" fmla="*/ 19 w 282"/>
                <a:gd name="T11" fmla="*/ 212 h 283"/>
                <a:gd name="T12" fmla="*/ 0 w 282"/>
                <a:gd name="T13" fmla="*/ 141 h 283"/>
                <a:gd name="T14" fmla="*/ 19 w 282"/>
                <a:gd name="T15" fmla="*/ 71 h 283"/>
                <a:gd name="T16" fmla="*/ 69 w 282"/>
                <a:gd name="T17" fmla="*/ 19 h 283"/>
                <a:gd name="T18" fmla="*/ 140 w 282"/>
                <a:gd name="T19" fmla="*/ 0 h 283"/>
                <a:gd name="T20" fmla="*/ 210 w 282"/>
                <a:gd name="T21" fmla="*/ 19 h 283"/>
                <a:gd name="T22" fmla="*/ 262 w 282"/>
                <a:gd name="T23" fmla="*/ 71 h 283"/>
                <a:gd name="T24" fmla="*/ 281 w 282"/>
                <a:gd name="T25" fmla="*/ 141 h 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82" h="283">
                  <a:moveTo>
                    <a:pt x="281" y="141"/>
                  </a:moveTo>
                  <a:cubicBezTo>
                    <a:pt x="281" y="167"/>
                    <a:pt x="275" y="190"/>
                    <a:pt x="262" y="212"/>
                  </a:cubicBezTo>
                  <a:cubicBezTo>
                    <a:pt x="249" y="235"/>
                    <a:pt x="233" y="250"/>
                    <a:pt x="210" y="263"/>
                  </a:cubicBezTo>
                  <a:cubicBezTo>
                    <a:pt x="188" y="276"/>
                    <a:pt x="166" y="282"/>
                    <a:pt x="140" y="282"/>
                  </a:cubicBezTo>
                  <a:cubicBezTo>
                    <a:pt x="114" y="282"/>
                    <a:pt x="92" y="276"/>
                    <a:pt x="69" y="263"/>
                  </a:cubicBezTo>
                  <a:cubicBezTo>
                    <a:pt x="47" y="250"/>
                    <a:pt x="31" y="235"/>
                    <a:pt x="19" y="212"/>
                  </a:cubicBezTo>
                  <a:cubicBezTo>
                    <a:pt x="6" y="190"/>
                    <a:pt x="0" y="167"/>
                    <a:pt x="0" y="141"/>
                  </a:cubicBezTo>
                  <a:cubicBezTo>
                    <a:pt x="0" y="115"/>
                    <a:pt x="6" y="94"/>
                    <a:pt x="19" y="71"/>
                  </a:cubicBezTo>
                  <a:cubicBezTo>
                    <a:pt x="31" y="49"/>
                    <a:pt x="47" y="32"/>
                    <a:pt x="69" y="19"/>
                  </a:cubicBezTo>
                  <a:cubicBezTo>
                    <a:pt x="92" y="6"/>
                    <a:pt x="114" y="0"/>
                    <a:pt x="140" y="0"/>
                  </a:cubicBezTo>
                  <a:cubicBezTo>
                    <a:pt x="166" y="0"/>
                    <a:pt x="188" y="6"/>
                    <a:pt x="210" y="19"/>
                  </a:cubicBezTo>
                  <a:cubicBezTo>
                    <a:pt x="233" y="32"/>
                    <a:pt x="249" y="49"/>
                    <a:pt x="262" y="71"/>
                  </a:cubicBezTo>
                  <a:cubicBezTo>
                    <a:pt x="275" y="94"/>
                    <a:pt x="281" y="115"/>
                    <a:pt x="281" y="141"/>
                  </a:cubicBezTo>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1" i="0" u="none" strike="noStrike" kern="1200" cap="none" spc="0" normalizeH="0" baseline="0" noProof="0">
                <a:ln>
                  <a:noFill/>
                </a:ln>
                <a:solidFill>
                  <a:srgbClr val="000000"/>
                </a:solidFill>
                <a:effectLst/>
                <a:uLnTx/>
                <a:uFillTx/>
                <a:latin typeface="Calibri" panose="020F0502020204030204"/>
                <a:ea typeface="メイリオ" panose="020B0604030504040204" pitchFamily="50" charset="-128"/>
                <a:cs typeface="+mn-cs"/>
              </a:endParaRPr>
            </a:p>
          </p:txBody>
        </p:sp>
      </p:grpSp>
      <p:grpSp>
        <p:nvGrpSpPr>
          <p:cNvPr id="64" name="Group 84">
            <a:extLst>
              <a:ext uri="{FF2B5EF4-FFF2-40B4-BE49-F238E27FC236}">
                <a16:creationId xmlns:a16="http://schemas.microsoft.com/office/drawing/2014/main" id="{29CFD9D7-705C-B973-8B89-6BA2C10AF92B}"/>
              </a:ext>
            </a:extLst>
          </p:cNvPr>
          <p:cNvGrpSpPr>
            <a:grpSpLocks/>
          </p:cNvGrpSpPr>
          <p:nvPr/>
        </p:nvGrpSpPr>
        <p:grpSpPr bwMode="auto">
          <a:xfrm>
            <a:off x="9819330" y="4542417"/>
            <a:ext cx="769938" cy="261938"/>
            <a:chOff x="3052" y="3190"/>
            <a:chExt cx="485" cy="165"/>
          </a:xfrm>
        </p:grpSpPr>
        <p:sp>
          <p:nvSpPr>
            <p:cNvPr id="65" name="Freeform 85">
              <a:extLst>
                <a:ext uri="{FF2B5EF4-FFF2-40B4-BE49-F238E27FC236}">
                  <a16:creationId xmlns:a16="http://schemas.microsoft.com/office/drawing/2014/main" id="{0E12684C-BC8F-8F63-6BB0-D6F2A312BAAD}"/>
                </a:ext>
              </a:extLst>
            </p:cNvPr>
            <p:cNvSpPr>
              <a:spLocks noChangeArrowheads="1"/>
            </p:cNvSpPr>
            <p:nvPr/>
          </p:nvSpPr>
          <p:spPr bwMode="auto">
            <a:xfrm>
              <a:off x="3052" y="3190"/>
              <a:ext cx="485" cy="165"/>
            </a:xfrm>
            <a:custGeom>
              <a:avLst/>
              <a:gdLst>
                <a:gd name="T0" fmla="*/ 2030 w 2144"/>
                <a:gd name="T1" fmla="*/ 0 h 734"/>
                <a:gd name="T2" fmla="*/ 2143 w 2144"/>
                <a:gd name="T3" fmla="*/ 113 h 734"/>
                <a:gd name="T4" fmla="*/ 2143 w 2144"/>
                <a:gd name="T5" fmla="*/ 620 h 734"/>
                <a:gd name="T6" fmla="*/ 2030 w 2144"/>
                <a:gd name="T7" fmla="*/ 733 h 734"/>
                <a:gd name="T8" fmla="*/ 113 w 2144"/>
                <a:gd name="T9" fmla="*/ 733 h 734"/>
                <a:gd name="T10" fmla="*/ 0 w 2144"/>
                <a:gd name="T11" fmla="*/ 620 h 734"/>
                <a:gd name="T12" fmla="*/ 0 w 2144"/>
                <a:gd name="T13" fmla="*/ 113 h 734"/>
                <a:gd name="T14" fmla="*/ 113 w 2144"/>
                <a:gd name="T15" fmla="*/ 0 h 734"/>
                <a:gd name="T16" fmla="*/ 2030 w 2144"/>
                <a:gd name="T17" fmla="*/ 0 h 734"/>
                <a:gd name="T18" fmla="*/ 1381 w 2144"/>
                <a:gd name="T19" fmla="*/ 620 h 734"/>
                <a:gd name="T20" fmla="*/ 1381 w 2144"/>
                <a:gd name="T21" fmla="*/ 113 h 734"/>
                <a:gd name="T22" fmla="*/ 113 w 2144"/>
                <a:gd name="T23" fmla="*/ 113 h 734"/>
                <a:gd name="T24" fmla="*/ 113 w 2144"/>
                <a:gd name="T25" fmla="*/ 620 h 734"/>
                <a:gd name="T26" fmla="*/ 1381 w 2144"/>
                <a:gd name="T27" fmla="*/ 620 h 734"/>
                <a:gd name="T28" fmla="*/ 2030 w 2144"/>
                <a:gd name="T29" fmla="*/ 592 h 734"/>
                <a:gd name="T30" fmla="*/ 2030 w 2144"/>
                <a:gd name="T31" fmla="*/ 583 h 734"/>
                <a:gd name="T32" fmla="*/ 2027 w 2144"/>
                <a:gd name="T33" fmla="*/ 578 h 734"/>
                <a:gd name="T34" fmla="*/ 1909 w 2144"/>
                <a:gd name="T35" fmla="*/ 459 h 734"/>
                <a:gd name="T36" fmla="*/ 1946 w 2144"/>
                <a:gd name="T37" fmla="*/ 339 h 734"/>
                <a:gd name="T38" fmla="*/ 1720 w 2144"/>
                <a:gd name="T39" fmla="*/ 113 h 734"/>
                <a:gd name="T40" fmla="*/ 1494 w 2144"/>
                <a:gd name="T41" fmla="*/ 339 h 734"/>
                <a:gd name="T42" fmla="*/ 1720 w 2144"/>
                <a:gd name="T43" fmla="*/ 564 h 734"/>
                <a:gd name="T44" fmla="*/ 1875 w 2144"/>
                <a:gd name="T45" fmla="*/ 504 h 734"/>
                <a:gd name="T46" fmla="*/ 1988 w 2144"/>
                <a:gd name="T47" fmla="*/ 617 h 734"/>
                <a:gd name="T48" fmla="*/ 1994 w 2144"/>
                <a:gd name="T49" fmla="*/ 620 h 734"/>
                <a:gd name="T50" fmla="*/ 2005 w 2144"/>
                <a:gd name="T51" fmla="*/ 620 h 734"/>
                <a:gd name="T52" fmla="*/ 2019 w 2144"/>
                <a:gd name="T53" fmla="*/ 611 h 734"/>
                <a:gd name="T54" fmla="*/ 2022 w 2144"/>
                <a:gd name="T55" fmla="*/ 609 h 734"/>
                <a:gd name="T56" fmla="*/ 2030 w 2144"/>
                <a:gd name="T57" fmla="*/ 592 h 7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144" h="734">
                  <a:moveTo>
                    <a:pt x="2030" y="0"/>
                  </a:moveTo>
                  <a:cubicBezTo>
                    <a:pt x="2092" y="0"/>
                    <a:pt x="2143" y="51"/>
                    <a:pt x="2143" y="113"/>
                  </a:cubicBezTo>
                  <a:lnTo>
                    <a:pt x="2143" y="620"/>
                  </a:lnTo>
                  <a:cubicBezTo>
                    <a:pt x="2143" y="682"/>
                    <a:pt x="2092" y="733"/>
                    <a:pt x="2030" y="733"/>
                  </a:cubicBezTo>
                  <a:lnTo>
                    <a:pt x="113" y="733"/>
                  </a:lnTo>
                  <a:cubicBezTo>
                    <a:pt x="51" y="733"/>
                    <a:pt x="0" y="682"/>
                    <a:pt x="0" y="620"/>
                  </a:cubicBezTo>
                  <a:lnTo>
                    <a:pt x="0" y="113"/>
                  </a:lnTo>
                  <a:cubicBezTo>
                    <a:pt x="0" y="51"/>
                    <a:pt x="51" y="0"/>
                    <a:pt x="113" y="0"/>
                  </a:cubicBezTo>
                  <a:lnTo>
                    <a:pt x="2030" y="0"/>
                  </a:lnTo>
                  <a:close/>
                  <a:moveTo>
                    <a:pt x="1381" y="620"/>
                  </a:moveTo>
                  <a:lnTo>
                    <a:pt x="1381" y="113"/>
                  </a:lnTo>
                  <a:lnTo>
                    <a:pt x="113" y="113"/>
                  </a:lnTo>
                  <a:lnTo>
                    <a:pt x="113" y="620"/>
                  </a:lnTo>
                  <a:lnTo>
                    <a:pt x="1381" y="620"/>
                  </a:lnTo>
                  <a:close/>
                  <a:moveTo>
                    <a:pt x="2030" y="592"/>
                  </a:moveTo>
                  <a:cubicBezTo>
                    <a:pt x="2030" y="589"/>
                    <a:pt x="2030" y="586"/>
                    <a:pt x="2030" y="583"/>
                  </a:cubicBezTo>
                  <a:cubicBezTo>
                    <a:pt x="2030" y="580"/>
                    <a:pt x="2030" y="580"/>
                    <a:pt x="2027" y="578"/>
                  </a:cubicBezTo>
                  <a:lnTo>
                    <a:pt x="1909" y="459"/>
                  </a:lnTo>
                  <a:cubicBezTo>
                    <a:pt x="1932" y="425"/>
                    <a:pt x="1946" y="383"/>
                    <a:pt x="1946" y="339"/>
                  </a:cubicBezTo>
                  <a:cubicBezTo>
                    <a:pt x="1946" y="215"/>
                    <a:pt x="1844" y="113"/>
                    <a:pt x="1720" y="113"/>
                  </a:cubicBezTo>
                  <a:cubicBezTo>
                    <a:pt x="1596" y="113"/>
                    <a:pt x="1494" y="215"/>
                    <a:pt x="1494" y="339"/>
                  </a:cubicBezTo>
                  <a:cubicBezTo>
                    <a:pt x="1494" y="462"/>
                    <a:pt x="1596" y="564"/>
                    <a:pt x="1720" y="564"/>
                  </a:cubicBezTo>
                  <a:cubicBezTo>
                    <a:pt x="1779" y="564"/>
                    <a:pt x="1833" y="541"/>
                    <a:pt x="1875" y="504"/>
                  </a:cubicBezTo>
                  <a:lnTo>
                    <a:pt x="1988" y="617"/>
                  </a:lnTo>
                  <a:cubicBezTo>
                    <a:pt x="1991" y="620"/>
                    <a:pt x="1991" y="620"/>
                    <a:pt x="1994" y="620"/>
                  </a:cubicBezTo>
                  <a:cubicBezTo>
                    <a:pt x="1996" y="623"/>
                    <a:pt x="1999" y="620"/>
                    <a:pt x="2005" y="620"/>
                  </a:cubicBezTo>
                  <a:cubicBezTo>
                    <a:pt x="2011" y="617"/>
                    <a:pt x="2016" y="614"/>
                    <a:pt x="2019" y="611"/>
                  </a:cubicBezTo>
                  <a:lnTo>
                    <a:pt x="2022" y="609"/>
                  </a:lnTo>
                  <a:cubicBezTo>
                    <a:pt x="2027" y="603"/>
                    <a:pt x="2030" y="597"/>
                    <a:pt x="2030" y="592"/>
                  </a:cubicBezTo>
                  <a:close/>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1" i="0" u="none" strike="noStrike" kern="1200" cap="none" spc="0" normalizeH="0" baseline="0" noProof="0">
                <a:ln>
                  <a:noFill/>
                </a:ln>
                <a:solidFill>
                  <a:srgbClr val="000000"/>
                </a:solidFill>
                <a:effectLst/>
                <a:uLnTx/>
                <a:uFillTx/>
                <a:latin typeface="Calibri" panose="020F0502020204030204"/>
                <a:ea typeface="メイリオ" panose="020B0604030504040204" pitchFamily="50" charset="-128"/>
                <a:cs typeface="+mn-cs"/>
              </a:endParaRPr>
            </a:p>
          </p:txBody>
        </p:sp>
        <p:sp>
          <p:nvSpPr>
            <p:cNvPr id="66" name="Freeform 86">
              <a:extLst>
                <a:ext uri="{FF2B5EF4-FFF2-40B4-BE49-F238E27FC236}">
                  <a16:creationId xmlns:a16="http://schemas.microsoft.com/office/drawing/2014/main" id="{25E43C06-350C-5702-8FAD-0096829EE08A}"/>
                </a:ext>
              </a:extLst>
            </p:cNvPr>
            <p:cNvSpPr>
              <a:spLocks noChangeArrowheads="1"/>
            </p:cNvSpPr>
            <p:nvPr/>
          </p:nvSpPr>
          <p:spPr bwMode="auto">
            <a:xfrm>
              <a:off x="3403" y="3228"/>
              <a:ext cx="76" cy="76"/>
            </a:xfrm>
            <a:custGeom>
              <a:avLst/>
              <a:gdLst>
                <a:gd name="T0" fmla="*/ 338 w 339"/>
                <a:gd name="T1" fmla="*/ 169 h 338"/>
                <a:gd name="T2" fmla="*/ 316 w 339"/>
                <a:gd name="T3" fmla="*/ 252 h 338"/>
                <a:gd name="T4" fmla="*/ 254 w 339"/>
                <a:gd name="T5" fmla="*/ 314 h 338"/>
                <a:gd name="T6" fmla="*/ 169 w 339"/>
                <a:gd name="T7" fmla="*/ 337 h 338"/>
                <a:gd name="T8" fmla="*/ 84 w 339"/>
                <a:gd name="T9" fmla="*/ 314 h 338"/>
                <a:gd name="T10" fmla="*/ 22 w 339"/>
                <a:gd name="T11" fmla="*/ 252 h 338"/>
                <a:gd name="T12" fmla="*/ 0 w 339"/>
                <a:gd name="T13" fmla="*/ 169 h 338"/>
                <a:gd name="T14" fmla="*/ 22 w 339"/>
                <a:gd name="T15" fmla="*/ 84 h 338"/>
                <a:gd name="T16" fmla="*/ 84 w 339"/>
                <a:gd name="T17" fmla="*/ 22 h 338"/>
                <a:gd name="T18" fmla="*/ 169 w 339"/>
                <a:gd name="T19" fmla="*/ 0 h 338"/>
                <a:gd name="T20" fmla="*/ 254 w 339"/>
                <a:gd name="T21" fmla="*/ 22 h 338"/>
                <a:gd name="T22" fmla="*/ 316 w 339"/>
                <a:gd name="T23" fmla="*/ 84 h 338"/>
                <a:gd name="T24" fmla="*/ 338 w 339"/>
                <a:gd name="T25" fmla="*/ 169 h 3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39" h="338">
                  <a:moveTo>
                    <a:pt x="338" y="169"/>
                  </a:moveTo>
                  <a:cubicBezTo>
                    <a:pt x="338" y="199"/>
                    <a:pt x="332" y="225"/>
                    <a:pt x="316" y="252"/>
                  </a:cubicBezTo>
                  <a:cubicBezTo>
                    <a:pt x="301" y="279"/>
                    <a:pt x="281" y="299"/>
                    <a:pt x="254" y="314"/>
                  </a:cubicBezTo>
                  <a:cubicBezTo>
                    <a:pt x="227" y="330"/>
                    <a:pt x="200" y="337"/>
                    <a:pt x="169" y="337"/>
                  </a:cubicBezTo>
                  <a:cubicBezTo>
                    <a:pt x="138" y="337"/>
                    <a:pt x="111" y="330"/>
                    <a:pt x="84" y="314"/>
                  </a:cubicBezTo>
                  <a:cubicBezTo>
                    <a:pt x="57" y="299"/>
                    <a:pt x="38" y="279"/>
                    <a:pt x="22" y="252"/>
                  </a:cubicBezTo>
                  <a:cubicBezTo>
                    <a:pt x="7" y="225"/>
                    <a:pt x="0" y="199"/>
                    <a:pt x="0" y="169"/>
                  </a:cubicBezTo>
                  <a:cubicBezTo>
                    <a:pt x="0" y="138"/>
                    <a:pt x="7" y="111"/>
                    <a:pt x="22" y="84"/>
                  </a:cubicBezTo>
                  <a:cubicBezTo>
                    <a:pt x="38" y="57"/>
                    <a:pt x="57" y="37"/>
                    <a:pt x="84" y="22"/>
                  </a:cubicBezTo>
                  <a:cubicBezTo>
                    <a:pt x="111" y="6"/>
                    <a:pt x="138" y="0"/>
                    <a:pt x="169" y="0"/>
                  </a:cubicBezTo>
                  <a:cubicBezTo>
                    <a:pt x="200" y="0"/>
                    <a:pt x="227" y="6"/>
                    <a:pt x="254" y="22"/>
                  </a:cubicBezTo>
                  <a:cubicBezTo>
                    <a:pt x="281" y="37"/>
                    <a:pt x="301" y="57"/>
                    <a:pt x="316" y="84"/>
                  </a:cubicBezTo>
                  <a:cubicBezTo>
                    <a:pt x="332" y="111"/>
                    <a:pt x="338" y="138"/>
                    <a:pt x="338" y="169"/>
                  </a:cubicBezTo>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1" i="0" u="none" strike="noStrike" kern="1200" cap="none" spc="0" normalizeH="0" baseline="0" noProof="0">
                <a:ln>
                  <a:noFill/>
                </a:ln>
                <a:solidFill>
                  <a:srgbClr val="000000"/>
                </a:solidFill>
                <a:effectLst/>
                <a:uLnTx/>
                <a:uFillTx/>
                <a:latin typeface="Calibri" panose="020F0502020204030204"/>
                <a:ea typeface="メイリオ" panose="020B0604030504040204" pitchFamily="50" charset="-128"/>
                <a:cs typeface="+mn-cs"/>
              </a:endParaRPr>
            </a:p>
          </p:txBody>
        </p:sp>
      </p:grpSp>
      <p:sp>
        <p:nvSpPr>
          <p:cNvPr id="67" name="Freeform 57">
            <a:extLst>
              <a:ext uri="{FF2B5EF4-FFF2-40B4-BE49-F238E27FC236}">
                <a16:creationId xmlns:a16="http://schemas.microsoft.com/office/drawing/2014/main" id="{D9A18DA9-7CB9-5F8F-5ABE-870331A3DBF2}"/>
              </a:ext>
            </a:extLst>
          </p:cNvPr>
          <p:cNvSpPr>
            <a:spLocks noChangeArrowheads="1"/>
          </p:cNvSpPr>
          <p:nvPr/>
        </p:nvSpPr>
        <p:spPr bwMode="auto">
          <a:xfrm>
            <a:off x="8273059" y="3666744"/>
            <a:ext cx="642243" cy="506305"/>
          </a:xfrm>
          <a:custGeom>
            <a:avLst/>
            <a:gdLst>
              <a:gd name="T0" fmla="*/ 2030 w 2144"/>
              <a:gd name="T1" fmla="*/ 0 h 1524"/>
              <a:gd name="T2" fmla="*/ 113 w 2144"/>
              <a:gd name="T3" fmla="*/ 0 h 1524"/>
              <a:gd name="T4" fmla="*/ 0 w 2144"/>
              <a:gd name="T5" fmla="*/ 113 h 1524"/>
              <a:gd name="T6" fmla="*/ 0 w 2144"/>
              <a:gd name="T7" fmla="*/ 1410 h 1524"/>
              <a:gd name="T8" fmla="*/ 113 w 2144"/>
              <a:gd name="T9" fmla="*/ 1523 h 1524"/>
              <a:gd name="T10" fmla="*/ 2030 w 2144"/>
              <a:gd name="T11" fmla="*/ 1523 h 1524"/>
              <a:gd name="T12" fmla="*/ 2143 w 2144"/>
              <a:gd name="T13" fmla="*/ 1410 h 1524"/>
              <a:gd name="T14" fmla="*/ 2143 w 2144"/>
              <a:gd name="T15" fmla="*/ 113 h 1524"/>
              <a:gd name="T16" fmla="*/ 2030 w 2144"/>
              <a:gd name="T17" fmla="*/ 0 h 1524"/>
              <a:gd name="T18" fmla="*/ 1319 w 2144"/>
              <a:gd name="T19" fmla="*/ 812 h 1524"/>
              <a:gd name="T20" fmla="*/ 875 w 2144"/>
              <a:gd name="T21" fmla="*/ 1066 h 1524"/>
              <a:gd name="T22" fmla="*/ 790 w 2144"/>
              <a:gd name="T23" fmla="*/ 1018 h 1524"/>
              <a:gd name="T24" fmla="*/ 790 w 2144"/>
              <a:gd name="T25" fmla="*/ 508 h 1524"/>
              <a:gd name="T26" fmla="*/ 875 w 2144"/>
              <a:gd name="T27" fmla="*/ 460 h 1524"/>
              <a:gd name="T28" fmla="*/ 1319 w 2144"/>
              <a:gd name="T29" fmla="*/ 713 h 1524"/>
              <a:gd name="T30" fmla="*/ 1319 w 2144"/>
              <a:gd name="T31" fmla="*/ 812 h 15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144" h="1524">
                <a:moveTo>
                  <a:pt x="2030" y="0"/>
                </a:moveTo>
                <a:lnTo>
                  <a:pt x="113" y="0"/>
                </a:lnTo>
                <a:cubicBezTo>
                  <a:pt x="51" y="0"/>
                  <a:pt x="0" y="51"/>
                  <a:pt x="0" y="113"/>
                </a:cubicBezTo>
                <a:lnTo>
                  <a:pt x="0" y="1410"/>
                </a:lnTo>
                <a:cubicBezTo>
                  <a:pt x="0" y="1472"/>
                  <a:pt x="51" y="1523"/>
                  <a:pt x="113" y="1523"/>
                </a:cubicBezTo>
                <a:lnTo>
                  <a:pt x="2030" y="1523"/>
                </a:lnTo>
                <a:cubicBezTo>
                  <a:pt x="2092" y="1523"/>
                  <a:pt x="2143" y="1472"/>
                  <a:pt x="2143" y="1410"/>
                </a:cubicBezTo>
                <a:lnTo>
                  <a:pt x="2143" y="113"/>
                </a:lnTo>
                <a:cubicBezTo>
                  <a:pt x="2143" y="51"/>
                  <a:pt x="2092" y="0"/>
                  <a:pt x="2030" y="0"/>
                </a:cubicBezTo>
                <a:close/>
                <a:moveTo>
                  <a:pt x="1319" y="812"/>
                </a:moveTo>
                <a:lnTo>
                  <a:pt x="875" y="1066"/>
                </a:lnTo>
                <a:cubicBezTo>
                  <a:pt x="838" y="1088"/>
                  <a:pt x="790" y="1060"/>
                  <a:pt x="790" y="1018"/>
                </a:cubicBezTo>
                <a:lnTo>
                  <a:pt x="790" y="508"/>
                </a:lnTo>
                <a:cubicBezTo>
                  <a:pt x="790" y="466"/>
                  <a:pt x="838" y="437"/>
                  <a:pt x="875" y="460"/>
                </a:cubicBezTo>
                <a:lnTo>
                  <a:pt x="1319" y="713"/>
                </a:lnTo>
                <a:cubicBezTo>
                  <a:pt x="1359" y="735"/>
                  <a:pt x="1359" y="789"/>
                  <a:pt x="1319" y="812"/>
                </a:cubicBezTo>
                <a:close/>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1" i="0" u="none" strike="noStrike" kern="120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endParaRPr>
          </a:p>
        </p:txBody>
      </p:sp>
      <p:sp>
        <p:nvSpPr>
          <p:cNvPr id="68" name="Freeform 34">
            <a:extLst>
              <a:ext uri="{FF2B5EF4-FFF2-40B4-BE49-F238E27FC236}">
                <a16:creationId xmlns:a16="http://schemas.microsoft.com/office/drawing/2014/main" id="{7FA6197E-C3F1-77E0-4344-B4A9E1C8A49D}"/>
              </a:ext>
            </a:extLst>
          </p:cNvPr>
          <p:cNvSpPr>
            <a:spLocks noChangeArrowheads="1"/>
          </p:cNvSpPr>
          <p:nvPr/>
        </p:nvSpPr>
        <p:spPr bwMode="auto">
          <a:xfrm>
            <a:off x="6393196" y="2940801"/>
            <a:ext cx="626382" cy="500592"/>
          </a:xfrm>
          <a:custGeom>
            <a:avLst/>
            <a:gdLst>
              <a:gd name="T0" fmla="*/ 2149 w 2150"/>
              <a:gd name="T1" fmla="*/ 1235 h 1718"/>
              <a:gd name="T2" fmla="*/ 657 w 2150"/>
              <a:gd name="T3" fmla="*/ 1678 h 1718"/>
              <a:gd name="T4" fmla="*/ 119 w 2150"/>
              <a:gd name="T5" fmla="*/ 1353 h 1718"/>
              <a:gd name="T6" fmla="*/ 119 w 2150"/>
              <a:gd name="T7" fmla="*/ 0 h 1718"/>
              <a:gd name="T8" fmla="*/ 736 w 2150"/>
              <a:gd name="T9" fmla="*/ 770 h 1718"/>
              <a:gd name="T10" fmla="*/ 680 w 2150"/>
              <a:gd name="T11" fmla="*/ 663 h 1718"/>
              <a:gd name="T12" fmla="*/ 556 w 2150"/>
              <a:gd name="T13" fmla="*/ 621 h 1718"/>
              <a:gd name="T14" fmla="*/ 443 w 2150"/>
              <a:gd name="T15" fmla="*/ 581 h 1718"/>
              <a:gd name="T16" fmla="*/ 471 w 2150"/>
              <a:gd name="T17" fmla="*/ 485 h 1718"/>
              <a:gd name="T18" fmla="*/ 609 w 2150"/>
              <a:gd name="T19" fmla="*/ 491 h 1718"/>
              <a:gd name="T20" fmla="*/ 717 w 2150"/>
              <a:gd name="T21" fmla="*/ 491 h 1718"/>
              <a:gd name="T22" fmla="*/ 536 w 2150"/>
              <a:gd name="T23" fmla="*/ 398 h 1718"/>
              <a:gd name="T24" fmla="*/ 367 w 2150"/>
              <a:gd name="T25" fmla="*/ 482 h 1718"/>
              <a:gd name="T26" fmla="*/ 372 w 2150"/>
              <a:gd name="T27" fmla="*/ 626 h 1718"/>
              <a:gd name="T28" fmla="*/ 550 w 2150"/>
              <a:gd name="T29" fmla="*/ 702 h 1718"/>
              <a:gd name="T30" fmla="*/ 655 w 2150"/>
              <a:gd name="T31" fmla="*/ 784 h 1718"/>
              <a:gd name="T32" fmla="*/ 595 w 2150"/>
              <a:gd name="T33" fmla="*/ 854 h 1718"/>
              <a:gd name="T34" fmla="*/ 451 w 2150"/>
              <a:gd name="T35" fmla="*/ 834 h 1718"/>
              <a:gd name="T36" fmla="*/ 322 w 2150"/>
              <a:gd name="T37" fmla="*/ 750 h 1718"/>
              <a:gd name="T38" fmla="*/ 451 w 2150"/>
              <a:gd name="T39" fmla="*/ 921 h 1718"/>
              <a:gd name="T40" fmla="*/ 672 w 2150"/>
              <a:gd name="T41" fmla="*/ 896 h 1718"/>
              <a:gd name="T42" fmla="*/ 1277 w 2150"/>
              <a:gd name="T43" fmla="*/ 921 h 1718"/>
              <a:gd name="T44" fmla="*/ 1193 w 2150"/>
              <a:gd name="T45" fmla="*/ 790 h 1718"/>
              <a:gd name="T46" fmla="*/ 861 w 2150"/>
              <a:gd name="T47" fmla="*/ 412 h 1718"/>
              <a:gd name="T48" fmla="*/ 945 w 2150"/>
              <a:gd name="T49" fmla="*/ 547 h 1718"/>
              <a:gd name="T50" fmla="*/ 1805 w 2150"/>
              <a:gd name="T51" fmla="*/ 845 h 1718"/>
              <a:gd name="T52" fmla="*/ 1799 w 2150"/>
              <a:gd name="T53" fmla="*/ 691 h 1718"/>
              <a:gd name="T54" fmla="*/ 1692 w 2150"/>
              <a:gd name="T55" fmla="*/ 629 h 1718"/>
              <a:gd name="T56" fmla="*/ 1576 w 2150"/>
              <a:gd name="T57" fmla="*/ 601 h 1718"/>
              <a:gd name="T58" fmla="*/ 1523 w 2150"/>
              <a:gd name="T59" fmla="*/ 505 h 1718"/>
              <a:gd name="T60" fmla="*/ 1621 w 2150"/>
              <a:gd name="T61" fmla="*/ 471 h 1718"/>
              <a:gd name="T62" fmla="*/ 1822 w 2150"/>
              <a:gd name="T63" fmla="*/ 561 h 1718"/>
              <a:gd name="T64" fmla="*/ 1700 w 2150"/>
              <a:gd name="T65" fmla="*/ 409 h 1718"/>
              <a:gd name="T66" fmla="*/ 1497 w 2150"/>
              <a:gd name="T67" fmla="*/ 434 h 1718"/>
              <a:gd name="T68" fmla="*/ 1444 w 2150"/>
              <a:gd name="T69" fmla="*/ 589 h 1718"/>
              <a:gd name="T70" fmla="*/ 1548 w 2150"/>
              <a:gd name="T71" fmla="*/ 680 h 1718"/>
              <a:gd name="T72" fmla="*/ 1729 w 2150"/>
              <a:gd name="T73" fmla="*/ 742 h 1718"/>
              <a:gd name="T74" fmla="*/ 1717 w 2150"/>
              <a:gd name="T75" fmla="*/ 837 h 1718"/>
              <a:gd name="T76" fmla="*/ 1582 w 2150"/>
              <a:gd name="T77" fmla="*/ 854 h 1718"/>
              <a:gd name="T78" fmla="*/ 1500 w 2150"/>
              <a:gd name="T79" fmla="*/ 750 h 1718"/>
              <a:gd name="T80" fmla="*/ 1472 w 2150"/>
              <a:gd name="T81" fmla="*/ 888 h 1718"/>
              <a:gd name="T82" fmla="*/ 1695 w 2150"/>
              <a:gd name="T83" fmla="*/ 924 h 17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150" h="1718">
                <a:moveTo>
                  <a:pt x="2028" y="0"/>
                </a:moveTo>
                <a:cubicBezTo>
                  <a:pt x="2093" y="0"/>
                  <a:pt x="2143" y="53"/>
                  <a:pt x="2149" y="118"/>
                </a:cubicBezTo>
                <a:lnTo>
                  <a:pt x="2149" y="1235"/>
                </a:lnTo>
                <a:cubicBezTo>
                  <a:pt x="2149" y="1299"/>
                  <a:pt x="2095" y="1353"/>
                  <a:pt x="2030" y="1353"/>
                </a:cubicBezTo>
                <a:lnTo>
                  <a:pt x="982" y="1353"/>
                </a:lnTo>
                <a:lnTo>
                  <a:pt x="657" y="1678"/>
                </a:lnTo>
                <a:cubicBezTo>
                  <a:pt x="618" y="1717"/>
                  <a:pt x="547" y="1689"/>
                  <a:pt x="547" y="1632"/>
                </a:cubicBezTo>
                <a:lnTo>
                  <a:pt x="547" y="1353"/>
                </a:lnTo>
                <a:lnTo>
                  <a:pt x="119" y="1353"/>
                </a:lnTo>
                <a:cubicBezTo>
                  <a:pt x="54" y="1353"/>
                  <a:pt x="0" y="1299"/>
                  <a:pt x="0" y="1235"/>
                </a:cubicBezTo>
                <a:lnTo>
                  <a:pt x="0" y="118"/>
                </a:lnTo>
                <a:cubicBezTo>
                  <a:pt x="0" y="53"/>
                  <a:pt x="54" y="0"/>
                  <a:pt x="119" y="0"/>
                </a:cubicBezTo>
                <a:lnTo>
                  <a:pt x="2028" y="0"/>
                </a:lnTo>
                <a:close/>
                <a:moveTo>
                  <a:pt x="717" y="845"/>
                </a:moveTo>
                <a:cubicBezTo>
                  <a:pt x="728" y="825"/>
                  <a:pt x="734" y="804"/>
                  <a:pt x="736" y="770"/>
                </a:cubicBezTo>
                <a:cubicBezTo>
                  <a:pt x="736" y="756"/>
                  <a:pt x="734" y="745"/>
                  <a:pt x="731" y="731"/>
                </a:cubicBezTo>
                <a:cubicBezTo>
                  <a:pt x="725" y="719"/>
                  <a:pt x="719" y="705"/>
                  <a:pt x="711" y="694"/>
                </a:cubicBezTo>
                <a:cubicBezTo>
                  <a:pt x="702" y="683"/>
                  <a:pt x="691" y="671"/>
                  <a:pt x="680" y="663"/>
                </a:cubicBezTo>
                <a:cubicBezTo>
                  <a:pt x="669" y="652"/>
                  <a:pt x="655" y="646"/>
                  <a:pt x="638" y="640"/>
                </a:cubicBezTo>
                <a:cubicBezTo>
                  <a:pt x="629" y="637"/>
                  <a:pt x="618" y="635"/>
                  <a:pt x="604" y="632"/>
                </a:cubicBezTo>
                <a:cubicBezTo>
                  <a:pt x="587" y="629"/>
                  <a:pt x="573" y="626"/>
                  <a:pt x="556" y="621"/>
                </a:cubicBezTo>
                <a:cubicBezTo>
                  <a:pt x="539" y="618"/>
                  <a:pt x="525" y="612"/>
                  <a:pt x="511" y="609"/>
                </a:cubicBezTo>
                <a:cubicBezTo>
                  <a:pt x="497" y="606"/>
                  <a:pt x="491" y="604"/>
                  <a:pt x="488" y="604"/>
                </a:cubicBezTo>
                <a:cubicBezTo>
                  <a:pt x="468" y="598"/>
                  <a:pt x="454" y="592"/>
                  <a:pt x="443" y="581"/>
                </a:cubicBezTo>
                <a:cubicBezTo>
                  <a:pt x="432" y="570"/>
                  <a:pt x="426" y="556"/>
                  <a:pt x="426" y="539"/>
                </a:cubicBezTo>
                <a:cubicBezTo>
                  <a:pt x="426" y="525"/>
                  <a:pt x="443" y="513"/>
                  <a:pt x="449" y="505"/>
                </a:cubicBezTo>
                <a:cubicBezTo>
                  <a:pt x="454" y="496"/>
                  <a:pt x="459" y="491"/>
                  <a:pt x="471" y="485"/>
                </a:cubicBezTo>
                <a:cubicBezTo>
                  <a:pt x="482" y="479"/>
                  <a:pt x="493" y="477"/>
                  <a:pt x="502" y="474"/>
                </a:cubicBezTo>
                <a:cubicBezTo>
                  <a:pt x="510" y="471"/>
                  <a:pt x="522" y="471"/>
                  <a:pt x="533" y="471"/>
                </a:cubicBezTo>
                <a:cubicBezTo>
                  <a:pt x="564" y="471"/>
                  <a:pt x="589" y="477"/>
                  <a:pt x="609" y="491"/>
                </a:cubicBezTo>
                <a:cubicBezTo>
                  <a:pt x="628" y="505"/>
                  <a:pt x="641" y="527"/>
                  <a:pt x="643" y="561"/>
                </a:cubicBezTo>
                <a:lnTo>
                  <a:pt x="734" y="561"/>
                </a:lnTo>
                <a:cubicBezTo>
                  <a:pt x="734" y="536"/>
                  <a:pt x="728" y="510"/>
                  <a:pt x="717" y="491"/>
                </a:cubicBezTo>
                <a:cubicBezTo>
                  <a:pt x="705" y="471"/>
                  <a:pt x="691" y="454"/>
                  <a:pt x="674" y="440"/>
                </a:cubicBezTo>
                <a:cubicBezTo>
                  <a:pt x="657" y="426"/>
                  <a:pt x="635" y="415"/>
                  <a:pt x="612" y="409"/>
                </a:cubicBezTo>
                <a:cubicBezTo>
                  <a:pt x="587" y="400"/>
                  <a:pt x="562" y="398"/>
                  <a:pt x="536" y="398"/>
                </a:cubicBezTo>
                <a:cubicBezTo>
                  <a:pt x="514" y="398"/>
                  <a:pt x="490" y="400"/>
                  <a:pt x="468" y="406"/>
                </a:cubicBezTo>
                <a:cubicBezTo>
                  <a:pt x="445" y="412"/>
                  <a:pt x="426" y="423"/>
                  <a:pt x="409" y="434"/>
                </a:cubicBezTo>
                <a:cubicBezTo>
                  <a:pt x="392" y="448"/>
                  <a:pt x="378" y="463"/>
                  <a:pt x="367" y="482"/>
                </a:cubicBezTo>
                <a:cubicBezTo>
                  <a:pt x="356" y="502"/>
                  <a:pt x="350" y="525"/>
                  <a:pt x="350" y="550"/>
                </a:cubicBezTo>
                <a:cubicBezTo>
                  <a:pt x="350" y="564"/>
                  <a:pt x="353" y="574"/>
                  <a:pt x="356" y="589"/>
                </a:cubicBezTo>
                <a:cubicBezTo>
                  <a:pt x="358" y="603"/>
                  <a:pt x="363" y="615"/>
                  <a:pt x="372" y="626"/>
                </a:cubicBezTo>
                <a:cubicBezTo>
                  <a:pt x="380" y="637"/>
                  <a:pt x="392" y="648"/>
                  <a:pt x="406" y="657"/>
                </a:cubicBezTo>
                <a:cubicBezTo>
                  <a:pt x="420" y="665"/>
                  <a:pt x="437" y="674"/>
                  <a:pt x="460" y="680"/>
                </a:cubicBezTo>
                <a:cubicBezTo>
                  <a:pt x="497" y="688"/>
                  <a:pt x="525" y="697"/>
                  <a:pt x="550" y="702"/>
                </a:cubicBezTo>
                <a:cubicBezTo>
                  <a:pt x="573" y="708"/>
                  <a:pt x="595" y="716"/>
                  <a:pt x="612" y="722"/>
                </a:cubicBezTo>
                <a:cubicBezTo>
                  <a:pt x="621" y="725"/>
                  <a:pt x="632" y="733"/>
                  <a:pt x="641" y="742"/>
                </a:cubicBezTo>
                <a:cubicBezTo>
                  <a:pt x="649" y="750"/>
                  <a:pt x="655" y="764"/>
                  <a:pt x="655" y="784"/>
                </a:cubicBezTo>
                <a:cubicBezTo>
                  <a:pt x="655" y="793"/>
                  <a:pt x="652" y="804"/>
                  <a:pt x="649" y="812"/>
                </a:cubicBezTo>
                <a:cubicBezTo>
                  <a:pt x="643" y="823"/>
                  <a:pt x="637" y="832"/>
                  <a:pt x="629" y="837"/>
                </a:cubicBezTo>
                <a:cubicBezTo>
                  <a:pt x="620" y="843"/>
                  <a:pt x="609" y="848"/>
                  <a:pt x="595" y="854"/>
                </a:cubicBezTo>
                <a:cubicBezTo>
                  <a:pt x="581" y="857"/>
                  <a:pt x="564" y="859"/>
                  <a:pt x="545" y="859"/>
                </a:cubicBezTo>
                <a:cubicBezTo>
                  <a:pt x="525" y="859"/>
                  <a:pt x="508" y="857"/>
                  <a:pt x="494" y="854"/>
                </a:cubicBezTo>
                <a:cubicBezTo>
                  <a:pt x="477" y="848"/>
                  <a:pt x="463" y="842"/>
                  <a:pt x="451" y="834"/>
                </a:cubicBezTo>
                <a:cubicBezTo>
                  <a:pt x="440" y="825"/>
                  <a:pt x="429" y="815"/>
                  <a:pt x="423" y="801"/>
                </a:cubicBezTo>
                <a:cubicBezTo>
                  <a:pt x="415" y="787"/>
                  <a:pt x="412" y="770"/>
                  <a:pt x="412" y="750"/>
                </a:cubicBezTo>
                <a:lnTo>
                  <a:pt x="322" y="750"/>
                </a:lnTo>
                <a:cubicBezTo>
                  <a:pt x="322" y="781"/>
                  <a:pt x="327" y="809"/>
                  <a:pt x="339" y="831"/>
                </a:cubicBezTo>
                <a:cubicBezTo>
                  <a:pt x="350" y="854"/>
                  <a:pt x="364" y="873"/>
                  <a:pt x="384" y="888"/>
                </a:cubicBezTo>
                <a:cubicBezTo>
                  <a:pt x="404" y="904"/>
                  <a:pt x="425" y="913"/>
                  <a:pt x="451" y="921"/>
                </a:cubicBezTo>
                <a:cubicBezTo>
                  <a:pt x="476" y="930"/>
                  <a:pt x="505" y="933"/>
                  <a:pt x="533" y="933"/>
                </a:cubicBezTo>
                <a:cubicBezTo>
                  <a:pt x="559" y="933"/>
                  <a:pt x="581" y="930"/>
                  <a:pt x="607" y="924"/>
                </a:cubicBezTo>
                <a:cubicBezTo>
                  <a:pt x="632" y="919"/>
                  <a:pt x="655" y="910"/>
                  <a:pt x="672" y="896"/>
                </a:cubicBezTo>
                <a:cubicBezTo>
                  <a:pt x="688" y="882"/>
                  <a:pt x="705" y="865"/>
                  <a:pt x="717" y="845"/>
                </a:cubicBezTo>
                <a:close/>
                <a:moveTo>
                  <a:pt x="1181" y="921"/>
                </a:moveTo>
                <a:lnTo>
                  <a:pt x="1277" y="921"/>
                </a:lnTo>
                <a:lnTo>
                  <a:pt x="1277" y="412"/>
                </a:lnTo>
                <a:lnTo>
                  <a:pt x="1193" y="412"/>
                </a:lnTo>
                <a:lnTo>
                  <a:pt x="1193" y="790"/>
                </a:lnTo>
                <a:lnTo>
                  <a:pt x="1190" y="790"/>
                </a:lnTo>
                <a:lnTo>
                  <a:pt x="957" y="412"/>
                </a:lnTo>
                <a:lnTo>
                  <a:pt x="861" y="412"/>
                </a:lnTo>
                <a:lnTo>
                  <a:pt x="861" y="921"/>
                </a:lnTo>
                <a:lnTo>
                  <a:pt x="945" y="921"/>
                </a:lnTo>
                <a:lnTo>
                  <a:pt x="945" y="547"/>
                </a:lnTo>
                <a:lnTo>
                  <a:pt x="948" y="547"/>
                </a:lnTo>
                <a:lnTo>
                  <a:pt x="1181" y="921"/>
                </a:lnTo>
                <a:close/>
                <a:moveTo>
                  <a:pt x="1805" y="845"/>
                </a:moveTo>
                <a:cubicBezTo>
                  <a:pt x="1816" y="825"/>
                  <a:pt x="1822" y="804"/>
                  <a:pt x="1825" y="767"/>
                </a:cubicBezTo>
                <a:cubicBezTo>
                  <a:pt x="1825" y="753"/>
                  <a:pt x="1822" y="742"/>
                  <a:pt x="1819" y="728"/>
                </a:cubicBezTo>
                <a:cubicBezTo>
                  <a:pt x="1813" y="716"/>
                  <a:pt x="1808" y="702"/>
                  <a:pt x="1799" y="691"/>
                </a:cubicBezTo>
                <a:cubicBezTo>
                  <a:pt x="1791" y="680"/>
                  <a:pt x="1779" y="668"/>
                  <a:pt x="1768" y="660"/>
                </a:cubicBezTo>
                <a:cubicBezTo>
                  <a:pt x="1757" y="649"/>
                  <a:pt x="1743" y="643"/>
                  <a:pt x="1726" y="637"/>
                </a:cubicBezTo>
                <a:cubicBezTo>
                  <a:pt x="1717" y="635"/>
                  <a:pt x="1706" y="632"/>
                  <a:pt x="1692" y="629"/>
                </a:cubicBezTo>
                <a:cubicBezTo>
                  <a:pt x="1675" y="626"/>
                  <a:pt x="1661" y="623"/>
                  <a:pt x="1644" y="618"/>
                </a:cubicBezTo>
                <a:cubicBezTo>
                  <a:pt x="1627" y="615"/>
                  <a:pt x="1613" y="608"/>
                  <a:pt x="1599" y="606"/>
                </a:cubicBezTo>
                <a:cubicBezTo>
                  <a:pt x="1585" y="603"/>
                  <a:pt x="1579" y="601"/>
                  <a:pt x="1576" y="601"/>
                </a:cubicBezTo>
                <a:cubicBezTo>
                  <a:pt x="1556" y="595"/>
                  <a:pt x="1542" y="589"/>
                  <a:pt x="1531" y="578"/>
                </a:cubicBezTo>
                <a:cubicBezTo>
                  <a:pt x="1520" y="567"/>
                  <a:pt x="1514" y="553"/>
                  <a:pt x="1514" y="536"/>
                </a:cubicBezTo>
                <a:cubicBezTo>
                  <a:pt x="1514" y="525"/>
                  <a:pt x="1518" y="513"/>
                  <a:pt x="1523" y="505"/>
                </a:cubicBezTo>
                <a:cubicBezTo>
                  <a:pt x="1529" y="496"/>
                  <a:pt x="1537" y="491"/>
                  <a:pt x="1545" y="485"/>
                </a:cubicBezTo>
                <a:cubicBezTo>
                  <a:pt x="1554" y="479"/>
                  <a:pt x="1582" y="477"/>
                  <a:pt x="1590" y="474"/>
                </a:cubicBezTo>
                <a:cubicBezTo>
                  <a:pt x="1599" y="471"/>
                  <a:pt x="1610" y="471"/>
                  <a:pt x="1621" y="471"/>
                </a:cubicBezTo>
                <a:cubicBezTo>
                  <a:pt x="1652" y="471"/>
                  <a:pt x="1679" y="477"/>
                  <a:pt x="1698" y="491"/>
                </a:cubicBezTo>
                <a:cubicBezTo>
                  <a:pt x="1718" y="505"/>
                  <a:pt x="1729" y="527"/>
                  <a:pt x="1731" y="561"/>
                </a:cubicBezTo>
                <a:lnTo>
                  <a:pt x="1822" y="561"/>
                </a:lnTo>
                <a:cubicBezTo>
                  <a:pt x="1822" y="536"/>
                  <a:pt x="1817" y="510"/>
                  <a:pt x="1805" y="491"/>
                </a:cubicBezTo>
                <a:cubicBezTo>
                  <a:pt x="1794" y="471"/>
                  <a:pt x="1779" y="454"/>
                  <a:pt x="1762" y="440"/>
                </a:cubicBezTo>
                <a:cubicBezTo>
                  <a:pt x="1746" y="426"/>
                  <a:pt x="1723" y="415"/>
                  <a:pt x="1700" y="409"/>
                </a:cubicBezTo>
                <a:cubicBezTo>
                  <a:pt x="1675" y="400"/>
                  <a:pt x="1650" y="398"/>
                  <a:pt x="1624" y="398"/>
                </a:cubicBezTo>
                <a:cubicBezTo>
                  <a:pt x="1602" y="398"/>
                  <a:pt x="1579" y="400"/>
                  <a:pt x="1556" y="406"/>
                </a:cubicBezTo>
                <a:cubicBezTo>
                  <a:pt x="1534" y="412"/>
                  <a:pt x="1514" y="423"/>
                  <a:pt x="1497" y="434"/>
                </a:cubicBezTo>
                <a:cubicBezTo>
                  <a:pt x="1480" y="448"/>
                  <a:pt x="1466" y="462"/>
                  <a:pt x="1455" y="482"/>
                </a:cubicBezTo>
                <a:cubicBezTo>
                  <a:pt x="1444" y="501"/>
                  <a:pt x="1438" y="525"/>
                  <a:pt x="1438" y="550"/>
                </a:cubicBezTo>
                <a:cubicBezTo>
                  <a:pt x="1438" y="564"/>
                  <a:pt x="1442" y="574"/>
                  <a:pt x="1444" y="589"/>
                </a:cubicBezTo>
                <a:cubicBezTo>
                  <a:pt x="1447" y="603"/>
                  <a:pt x="1452" y="615"/>
                  <a:pt x="1461" y="626"/>
                </a:cubicBezTo>
                <a:cubicBezTo>
                  <a:pt x="1469" y="637"/>
                  <a:pt x="1480" y="648"/>
                  <a:pt x="1494" y="657"/>
                </a:cubicBezTo>
                <a:cubicBezTo>
                  <a:pt x="1509" y="665"/>
                  <a:pt x="1525" y="674"/>
                  <a:pt x="1548" y="680"/>
                </a:cubicBezTo>
                <a:cubicBezTo>
                  <a:pt x="1585" y="688"/>
                  <a:pt x="1613" y="697"/>
                  <a:pt x="1638" y="702"/>
                </a:cubicBezTo>
                <a:cubicBezTo>
                  <a:pt x="1661" y="708"/>
                  <a:pt x="1683" y="716"/>
                  <a:pt x="1700" y="722"/>
                </a:cubicBezTo>
                <a:cubicBezTo>
                  <a:pt x="1709" y="725"/>
                  <a:pt x="1721" y="733"/>
                  <a:pt x="1729" y="742"/>
                </a:cubicBezTo>
                <a:cubicBezTo>
                  <a:pt x="1738" y="750"/>
                  <a:pt x="1743" y="764"/>
                  <a:pt x="1743" y="784"/>
                </a:cubicBezTo>
                <a:cubicBezTo>
                  <a:pt x="1743" y="793"/>
                  <a:pt x="1740" y="804"/>
                  <a:pt x="1737" y="812"/>
                </a:cubicBezTo>
                <a:cubicBezTo>
                  <a:pt x="1731" y="823"/>
                  <a:pt x="1726" y="832"/>
                  <a:pt x="1717" y="837"/>
                </a:cubicBezTo>
                <a:cubicBezTo>
                  <a:pt x="1709" y="843"/>
                  <a:pt x="1698" y="848"/>
                  <a:pt x="1683" y="854"/>
                </a:cubicBezTo>
                <a:cubicBezTo>
                  <a:pt x="1669" y="857"/>
                  <a:pt x="1652" y="859"/>
                  <a:pt x="1633" y="859"/>
                </a:cubicBezTo>
                <a:cubicBezTo>
                  <a:pt x="1613" y="859"/>
                  <a:pt x="1596" y="857"/>
                  <a:pt x="1582" y="854"/>
                </a:cubicBezTo>
                <a:cubicBezTo>
                  <a:pt x="1565" y="848"/>
                  <a:pt x="1551" y="842"/>
                  <a:pt x="1540" y="834"/>
                </a:cubicBezTo>
                <a:cubicBezTo>
                  <a:pt x="1528" y="825"/>
                  <a:pt x="1517" y="815"/>
                  <a:pt x="1511" y="801"/>
                </a:cubicBezTo>
                <a:cubicBezTo>
                  <a:pt x="1503" y="787"/>
                  <a:pt x="1500" y="770"/>
                  <a:pt x="1500" y="750"/>
                </a:cubicBezTo>
                <a:lnTo>
                  <a:pt x="1410" y="750"/>
                </a:lnTo>
                <a:cubicBezTo>
                  <a:pt x="1410" y="781"/>
                  <a:pt x="1416" y="809"/>
                  <a:pt x="1427" y="831"/>
                </a:cubicBezTo>
                <a:cubicBezTo>
                  <a:pt x="1439" y="854"/>
                  <a:pt x="1452" y="873"/>
                  <a:pt x="1472" y="888"/>
                </a:cubicBezTo>
                <a:cubicBezTo>
                  <a:pt x="1492" y="904"/>
                  <a:pt x="1515" y="913"/>
                  <a:pt x="1540" y="921"/>
                </a:cubicBezTo>
                <a:cubicBezTo>
                  <a:pt x="1566" y="930"/>
                  <a:pt x="1593" y="933"/>
                  <a:pt x="1621" y="933"/>
                </a:cubicBezTo>
                <a:cubicBezTo>
                  <a:pt x="1647" y="933"/>
                  <a:pt x="1669" y="930"/>
                  <a:pt x="1695" y="924"/>
                </a:cubicBezTo>
                <a:cubicBezTo>
                  <a:pt x="1720" y="919"/>
                  <a:pt x="1743" y="910"/>
                  <a:pt x="1760" y="896"/>
                </a:cubicBezTo>
                <a:cubicBezTo>
                  <a:pt x="1777" y="882"/>
                  <a:pt x="1793" y="865"/>
                  <a:pt x="1805" y="845"/>
                </a:cubicBezTo>
                <a:close/>
              </a:path>
            </a:pathLst>
          </a:custGeom>
          <a:solidFill>
            <a:srgbClr val="545454"/>
          </a:solidFill>
          <a:ln>
            <a:noFill/>
          </a:ln>
          <a:effectLst/>
          <a:extLs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1" i="0" u="none" strike="noStrike" kern="1200" cap="none" spc="0" normalizeH="0" baseline="0" noProof="0">
              <a:ln>
                <a:noFill/>
              </a:ln>
              <a:solidFill>
                <a:srgbClr val="000000"/>
              </a:solidFill>
              <a:effectLst/>
              <a:uLnTx/>
              <a:uFillTx/>
              <a:latin typeface="Calibri" panose="020F0502020204030204"/>
              <a:ea typeface="メイリオ" panose="020B0604030504040204" pitchFamily="50" charset="-128"/>
              <a:cs typeface="+mn-cs"/>
            </a:endParaRPr>
          </a:p>
        </p:txBody>
      </p:sp>
      <p:grpSp>
        <p:nvGrpSpPr>
          <p:cNvPr id="69" name="Group 25">
            <a:extLst>
              <a:ext uri="{FF2B5EF4-FFF2-40B4-BE49-F238E27FC236}">
                <a16:creationId xmlns:a16="http://schemas.microsoft.com/office/drawing/2014/main" id="{2B3D0A0F-CF24-5BDF-1766-72B409013B43}"/>
              </a:ext>
            </a:extLst>
          </p:cNvPr>
          <p:cNvGrpSpPr>
            <a:grpSpLocks/>
          </p:cNvGrpSpPr>
          <p:nvPr/>
        </p:nvGrpSpPr>
        <p:grpSpPr bwMode="auto">
          <a:xfrm>
            <a:off x="9689097" y="2913270"/>
            <a:ext cx="597924" cy="472175"/>
            <a:chOff x="1389" y="1311"/>
            <a:chExt cx="485" cy="383"/>
          </a:xfrm>
        </p:grpSpPr>
        <p:sp>
          <p:nvSpPr>
            <p:cNvPr id="70" name="Freeform 26">
              <a:extLst>
                <a:ext uri="{FF2B5EF4-FFF2-40B4-BE49-F238E27FC236}">
                  <a16:creationId xmlns:a16="http://schemas.microsoft.com/office/drawing/2014/main" id="{A36FE169-531D-B7EB-0280-34B4A3CE20D3}"/>
                </a:ext>
              </a:extLst>
            </p:cNvPr>
            <p:cNvSpPr>
              <a:spLocks noChangeArrowheads="1"/>
            </p:cNvSpPr>
            <p:nvPr/>
          </p:nvSpPr>
          <p:spPr bwMode="auto">
            <a:xfrm>
              <a:off x="1389" y="1311"/>
              <a:ext cx="485" cy="383"/>
            </a:xfrm>
            <a:custGeom>
              <a:avLst/>
              <a:gdLst>
                <a:gd name="T0" fmla="*/ 2030 w 2144"/>
                <a:gd name="T1" fmla="*/ 226 h 1693"/>
                <a:gd name="T2" fmla="*/ 1805 w 2144"/>
                <a:gd name="T3" fmla="*/ 226 h 1693"/>
                <a:gd name="T4" fmla="*/ 1805 w 2144"/>
                <a:gd name="T5" fmla="*/ 113 h 1693"/>
                <a:gd name="T6" fmla="*/ 1692 w 2144"/>
                <a:gd name="T7" fmla="*/ 0 h 1693"/>
                <a:gd name="T8" fmla="*/ 113 w 2144"/>
                <a:gd name="T9" fmla="*/ 0 h 1693"/>
                <a:gd name="T10" fmla="*/ 0 w 2144"/>
                <a:gd name="T11" fmla="*/ 113 h 1693"/>
                <a:gd name="T12" fmla="*/ 0 w 2144"/>
                <a:gd name="T13" fmla="*/ 1409 h 1693"/>
                <a:gd name="T14" fmla="*/ 282 w 2144"/>
                <a:gd name="T15" fmla="*/ 1692 h 1693"/>
                <a:gd name="T16" fmla="*/ 1861 w 2144"/>
                <a:gd name="T17" fmla="*/ 1692 h 1693"/>
                <a:gd name="T18" fmla="*/ 2143 w 2144"/>
                <a:gd name="T19" fmla="*/ 1409 h 1693"/>
                <a:gd name="T20" fmla="*/ 2143 w 2144"/>
                <a:gd name="T21" fmla="*/ 338 h 1693"/>
                <a:gd name="T22" fmla="*/ 2030 w 2144"/>
                <a:gd name="T23" fmla="*/ 226 h 1693"/>
                <a:gd name="T24" fmla="*/ 282 w 2144"/>
                <a:gd name="T25" fmla="*/ 1579 h 1693"/>
                <a:gd name="T26" fmla="*/ 116 w 2144"/>
                <a:gd name="T27" fmla="*/ 1438 h 1693"/>
                <a:gd name="T28" fmla="*/ 113 w 2144"/>
                <a:gd name="T29" fmla="*/ 1409 h 1693"/>
                <a:gd name="T30" fmla="*/ 113 w 2144"/>
                <a:gd name="T31" fmla="*/ 113 h 1693"/>
                <a:gd name="T32" fmla="*/ 1692 w 2144"/>
                <a:gd name="T33" fmla="*/ 113 h 1693"/>
                <a:gd name="T34" fmla="*/ 1692 w 2144"/>
                <a:gd name="T35" fmla="*/ 1409 h 1693"/>
                <a:gd name="T36" fmla="*/ 1694 w 2144"/>
                <a:gd name="T37" fmla="*/ 1438 h 1693"/>
                <a:gd name="T38" fmla="*/ 1771 w 2144"/>
                <a:gd name="T39" fmla="*/ 1579 h 1693"/>
                <a:gd name="T40" fmla="*/ 282 w 2144"/>
                <a:gd name="T41" fmla="*/ 1579 h 16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4" h="1693">
                  <a:moveTo>
                    <a:pt x="2030" y="226"/>
                  </a:moveTo>
                  <a:lnTo>
                    <a:pt x="1805" y="226"/>
                  </a:lnTo>
                  <a:lnTo>
                    <a:pt x="1805" y="113"/>
                  </a:lnTo>
                  <a:cubicBezTo>
                    <a:pt x="1805" y="51"/>
                    <a:pt x="1754" y="0"/>
                    <a:pt x="1692" y="0"/>
                  </a:cubicBezTo>
                  <a:lnTo>
                    <a:pt x="113" y="0"/>
                  </a:lnTo>
                  <a:cubicBezTo>
                    <a:pt x="51" y="0"/>
                    <a:pt x="0" y="51"/>
                    <a:pt x="0" y="113"/>
                  </a:cubicBezTo>
                  <a:lnTo>
                    <a:pt x="0" y="1409"/>
                  </a:lnTo>
                  <a:cubicBezTo>
                    <a:pt x="0" y="1565"/>
                    <a:pt x="127" y="1692"/>
                    <a:pt x="282" y="1692"/>
                  </a:cubicBezTo>
                  <a:lnTo>
                    <a:pt x="1861" y="1692"/>
                  </a:lnTo>
                  <a:cubicBezTo>
                    <a:pt x="2016" y="1692"/>
                    <a:pt x="2143" y="1565"/>
                    <a:pt x="2143" y="1409"/>
                  </a:cubicBezTo>
                  <a:lnTo>
                    <a:pt x="2143" y="338"/>
                  </a:lnTo>
                  <a:cubicBezTo>
                    <a:pt x="2143" y="276"/>
                    <a:pt x="2092" y="226"/>
                    <a:pt x="2030" y="226"/>
                  </a:cubicBezTo>
                  <a:close/>
                  <a:moveTo>
                    <a:pt x="282" y="1579"/>
                  </a:moveTo>
                  <a:cubicBezTo>
                    <a:pt x="197" y="1579"/>
                    <a:pt x="130" y="1517"/>
                    <a:pt x="116" y="1438"/>
                  </a:cubicBezTo>
                  <a:cubicBezTo>
                    <a:pt x="113" y="1429"/>
                    <a:pt x="113" y="1418"/>
                    <a:pt x="113" y="1409"/>
                  </a:cubicBezTo>
                  <a:lnTo>
                    <a:pt x="113" y="113"/>
                  </a:lnTo>
                  <a:lnTo>
                    <a:pt x="1692" y="113"/>
                  </a:lnTo>
                  <a:lnTo>
                    <a:pt x="1692" y="1409"/>
                  </a:lnTo>
                  <a:cubicBezTo>
                    <a:pt x="1692" y="1418"/>
                    <a:pt x="1692" y="1429"/>
                    <a:pt x="1694" y="1438"/>
                  </a:cubicBezTo>
                  <a:cubicBezTo>
                    <a:pt x="1703" y="1494"/>
                    <a:pt x="1728" y="1542"/>
                    <a:pt x="1771" y="1579"/>
                  </a:cubicBezTo>
                  <a:lnTo>
                    <a:pt x="282" y="1579"/>
                  </a:lnTo>
                  <a:close/>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1" i="0" u="none" strike="noStrike" kern="1200" cap="none" spc="0" normalizeH="0" baseline="0" noProof="0">
                <a:ln>
                  <a:noFill/>
                </a:ln>
                <a:solidFill>
                  <a:srgbClr val="000000"/>
                </a:solidFill>
                <a:effectLst/>
                <a:uLnTx/>
                <a:uFillTx/>
                <a:latin typeface="Calibri" panose="020F0502020204030204"/>
                <a:ea typeface="メイリオ" panose="020B0604030504040204" pitchFamily="50" charset="-128"/>
                <a:cs typeface="+mn-cs"/>
              </a:endParaRPr>
            </a:p>
          </p:txBody>
        </p:sp>
        <p:sp>
          <p:nvSpPr>
            <p:cNvPr id="71" name="Freeform 27">
              <a:extLst>
                <a:ext uri="{FF2B5EF4-FFF2-40B4-BE49-F238E27FC236}">
                  <a16:creationId xmlns:a16="http://schemas.microsoft.com/office/drawing/2014/main" id="{2AD8B4CE-8FD3-F0E3-1BAB-4776BB04CA77}"/>
                </a:ext>
              </a:extLst>
            </p:cNvPr>
            <p:cNvSpPr>
              <a:spLocks noChangeArrowheads="1"/>
            </p:cNvSpPr>
            <p:nvPr/>
          </p:nvSpPr>
          <p:spPr bwMode="auto">
            <a:xfrm>
              <a:off x="1453" y="1401"/>
              <a:ext cx="140" cy="153"/>
            </a:xfrm>
            <a:custGeom>
              <a:avLst/>
              <a:gdLst>
                <a:gd name="T0" fmla="*/ 310 w 622"/>
                <a:gd name="T1" fmla="*/ 676 h 677"/>
                <a:gd name="T2" fmla="*/ 0 w 622"/>
                <a:gd name="T3" fmla="*/ 676 h 677"/>
                <a:gd name="T4" fmla="*/ 0 w 622"/>
                <a:gd name="T5" fmla="*/ 0 h 677"/>
                <a:gd name="T6" fmla="*/ 621 w 622"/>
                <a:gd name="T7" fmla="*/ 0 h 677"/>
                <a:gd name="T8" fmla="*/ 621 w 622"/>
                <a:gd name="T9" fmla="*/ 676 h 677"/>
                <a:gd name="T10" fmla="*/ 310 w 622"/>
                <a:gd name="T11" fmla="*/ 676 h 677"/>
              </a:gdLst>
              <a:ahLst/>
              <a:cxnLst>
                <a:cxn ang="0">
                  <a:pos x="T0" y="T1"/>
                </a:cxn>
                <a:cxn ang="0">
                  <a:pos x="T2" y="T3"/>
                </a:cxn>
                <a:cxn ang="0">
                  <a:pos x="T4" y="T5"/>
                </a:cxn>
                <a:cxn ang="0">
                  <a:pos x="T6" y="T7"/>
                </a:cxn>
                <a:cxn ang="0">
                  <a:pos x="T8" y="T9"/>
                </a:cxn>
                <a:cxn ang="0">
                  <a:pos x="T10" y="T11"/>
                </a:cxn>
              </a:cxnLst>
              <a:rect l="0" t="0" r="r" b="b"/>
              <a:pathLst>
                <a:path w="622" h="677">
                  <a:moveTo>
                    <a:pt x="310" y="676"/>
                  </a:moveTo>
                  <a:lnTo>
                    <a:pt x="0" y="676"/>
                  </a:lnTo>
                  <a:lnTo>
                    <a:pt x="0" y="0"/>
                  </a:lnTo>
                  <a:lnTo>
                    <a:pt x="621" y="0"/>
                  </a:lnTo>
                  <a:lnTo>
                    <a:pt x="621" y="676"/>
                  </a:lnTo>
                  <a:lnTo>
                    <a:pt x="310" y="676"/>
                  </a:lnTo>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1" i="0" u="none" strike="noStrike" kern="1200" cap="none" spc="0" normalizeH="0" baseline="0" noProof="0">
                <a:ln>
                  <a:noFill/>
                </a:ln>
                <a:solidFill>
                  <a:srgbClr val="000000"/>
                </a:solidFill>
                <a:effectLst/>
                <a:uLnTx/>
                <a:uFillTx/>
                <a:latin typeface="Calibri" panose="020F0502020204030204"/>
                <a:ea typeface="メイリオ" panose="020B0604030504040204" pitchFamily="50" charset="-128"/>
                <a:cs typeface="+mn-cs"/>
              </a:endParaRPr>
            </a:p>
          </p:txBody>
        </p:sp>
        <p:sp>
          <p:nvSpPr>
            <p:cNvPr id="72" name="Freeform 28">
              <a:extLst>
                <a:ext uri="{FF2B5EF4-FFF2-40B4-BE49-F238E27FC236}">
                  <a16:creationId xmlns:a16="http://schemas.microsoft.com/office/drawing/2014/main" id="{ECD6AC19-CF13-F7F9-40D4-17A5CD7EF39C}"/>
                </a:ext>
              </a:extLst>
            </p:cNvPr>
            <p:cNvSpPr>
              <a:spLocks noChangeArrowheads="1"/>
            </p:cNvSpPr>
            <p:nvPr/>
          </p:nvSpPr>
          <p:spPr bwMode="auto">
            <a:xfrm>
              <a:off x="1453" y="1592"/>
              <a:ext cx="280" cy="25"/>
            </a:xfrm>
            <a:custGeom>
              <a:avLst/>
              <a:gdLst>
                <a:gd name="T0" fmla="*/ 1184 w 1241"/>
                <a:gd name="T1" fmla="*/ 0 h 114"/>
                <a:gd name="T2" fmla="*/ 56 w 1241"/>
                <a:gd name="T3" fmla="*/ 0 h 114"/>
                <a:gd name="T4" fmla="*/ 0 w 1241"/>
                <a:gd name="T5" fmla="*/ 57 h 114"/>
                <a:gd name="T6" fmla="*/ 9 w 1241"/>
                <a:gd name="T7" fmla="*/ 85 h 114"/>
                <a:gd name="T8" fmla="*/ 56 w 1241"/>
                <a:gd name="T9" fmla="*/ 113 h 114"/>
                <a:gd name="T10" fmla="*/ 1184 w 1241"/>
                <a:gd name="T11" fmla="*/ 113 h 114"/>
                <a:gd name="T12" fmla="*/ 1232 w 1241"/>
                <a:gd name="T13" fmla="*/ 85 h 114"/>
                <a:gd name="T14" fmla="*/ 1240 w 1241"/>
                <a:gd name="T15" fmla="*/ 57 h 114"/>
                <a:gd name="T16" fmla="*/ 1232 w 1241"/>
                <a:gd name="T17" fmla="*/ 28 h 114"/>
                <a:gd name="T18" fmla="*/ 1184 w 1241"/>
                <a:gd name="T19" fmla="*/ 0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41" h="114">
                  <a:moveTo>
                    <a:pt x="1184" y="0"/>
                  </a:moveTo>
                  <a:lnTo>
                    <a:pt x="56" y="0"/>
                  </a:lnTo>
                  <a:cubicBezTo>
                    <a:pt x="25" y="0"/>
                    <a:pt x="0" y="26"/>
                    <a:pt x="0" y="57"/>
                  </a:cubicBezTo>
                  <a:cubicBezTo>
                    <a:pt x="0" y="68"/>
                    <a:pt x="3" y="76"/>
                    <a:pt x="9" y="85"/>
                  </a:cubicBezTo>
                  <a:cubicBezTo>
                    <a:pt x="17" y="102"/>
                    <a:pt x="37" y="113"/>
                    <a:pt x="56" y="113"/>
                  </a:cubicBezTo>
                  <a:lnTo>
                    <a:pt x="1184" y="113"/>
                  </a:lnTo>
                  <a:cubicBezTo>
                    <a:pt x="1204" y="113"/>
                    <a:pt x="1223" y="102"/>
                    <a:pt x="1232" y="85"/>
                  </a:cubicBezTo>
                  <a:cubicBezTo>
                    <a:pt x="1238" y="76"/>
                    <a:pt x="1240" y="69"/>
                    <a:pt x="1240" y="57"/>
                  </a:cubicBezTo>
                  <a:cubicBezTo>
                    <a:pt x="1240" y="46"/>
                    <a:pt x="1238" y="37"/>
                    <a:pt x="1232" y="28"/>
                  </a:cubicBezTo>
                  <a:cubicBezTo>
                    <a:pt x="1223" y="11"/>
                    <a:pt x="1204" y="0"/>
                    <a:pt x="1184" y="0"/>
                  </a:cubicBezTo>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1" i="0" u="none" strike="noStrike" kern="1200" cap="none" spc="0" normalizeH="0" baseline="0" noProof="0">
                <a:ln>
                  <a:noFill/>
                </a:ln>
                <a:solidFill>
                  <a:srgbClr val="000000"/>
                </a:solidFill>
                <a:effectLst/>
                <a:uLnTx/>
                <a:uFillTx/>
                <a:latin typeface="Calibri" panose="020F0502020204030204"/>
                <a:ea typeface="メイリオ" panose="020B0604030504040204" pitchFamily="50" charset="-128"/>
                <a:cs typeface="+mn-cs"/>
              </a:endParaRPr>
            </a:p>
          </p:txBody>
        </p:sp>
        <p:sp>
          <p:nvSpPr>
            <p:cNvPr id="73" name="Freeform 29">
              <a:extLst>
                <a:ext uri="{FF2B5EF4-FFF2-40B4-BE49-F238E27FC236}">
                  <a16:creationId xmlns:a16="http://schemas.microsoft.com/office/drawing/2014/main" id="{04739762-E88A-454A-1054-2A66024DD20F}"/>
                </a:ext>
              </a:extLst>
            </p:cNvPr>
            <p:cNvSpPr>
              <a:spLocks noChangeArrowheads="1"/>
            </p:cNvSpPr>
            <p:nvPr/>
          </p:nvSpPr>
          <p:spPr bwMode="auto">
            <a:xfrm>
              <a:off x="1620" y="1528"/>
              <a:ext cx="114" cy="25"/>
            </a:xfrm>
            <a:custGeom>
              <a:avLst/>
              <a:gdLst>
                <a:gd name="T0" fmla="*/ 450 w 507"/>
                <a:gd name="T1" fmla="*/ 0 h 114"/>
                <a:gd name="T2" fmla="*/ 56 w 507"/>
                <a:gd name="T3" fmla="*/ 0 h 114"/>
                <a:gd name="T4" fmla="*/ 0 w 507"/>
                <a:gd name="T5" fmla="*/ 56 h 114"/>
                <a:gd name="T6" fmla="*/ 56 w 507"/>
                <a:gd name="T7" fmla="*/ 113 h 114"/>
                <a:gd name="T8" fmla="*/ 450 w 507"/>
                <a:gd name="T9" fmla="*/ 113 h 114"/>
                <a:gd name="T10" fmla="*/ 506 w 507"/>
                <a:gd name="T11" fmla="*/ 56 h 114"/>
                <a:gd name="T12" fmla="*/ 450 w 507"/>
                <a:gd name="T13" fmla="*/ 0 h 114"/>
              </a:gdLst>
              <a:ahLst/>
              <a:cxnLst>
                <a:cxn ang="0">
                  <a:pos x="T0" y="T1"/>
                </a:cxn>
                <a:cxn ang="0">
                  <a:pos x="T2" y="T3"/>
                </a:cxn>
                <a:cxn ang="0">
                  <a:pos x="T4" y="T5"/>
                </a:cxn>
                <a:cxn ang="0">
                  <a:pos x="T6" y="T7"/>
                </a:cxn>
                <a:cxn ang="0">
                  <a:pos x="T8" y="T9"/>
                </a:cxn>
                <a:cxn ang="0">
                  <a:pos x="T10" y="T11"/>
                </a:cxn>
                <a:cxn ang="0">
                  <a:pos x="T12" y="T13"/>
                </a:cxn>
              </a:cxnLst>
              <a:rect l="0" t="0" r="r" b="b"/>
              <a:pathLst>
                <a:path w="507" h="114">
                  <a:moveTo>
                    <a:pt x="450" y="0"/>
                  </a:moveTo>
                  <a:lnTo>
                    <a:pt x="56" y="0"/>
                  </a:lnTo>
                  <a:cubicBezTo>
                    <a:pt x="25" y="0"/>
                    <a:pt x="0" y="25"/>
                    <a:pt x="0" y="56"/>
                  </a:cubicBezTo>
                  <a:cubicBezTo>
                    <a:pt x="0" y="88"/>
                    <a:pt x="25" y="113"/>
                    <a:pt x="56" y="113"/>
                  </a:cubicBezTo>
                  <a:lnTo>
                    <a:pt x="450" y="113"/>
                  </a:lnTo>
                  <a:cubicBezTo>
                    <a:pt x="481" y="113"/>
                    <a:pt x="506" y="88"/>
                    <a:pt x="506" y="56"/>
                  </a:cubicBezTo>
                  <a:cubicBezTo>
                    <a:pt x="506" y="25"/>
                    <a:pt x="481" y="0"/>
                    <a:pt x="450" y="0"/>
                  </a:cubicBezTo>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1" i="0" u="none" strike="noStrike" kern="1200" cap="none" spc="0" normalizeH="0" baseline="0" noProof="0">
                <a:ln>
                  <a:noFill/>
                </a:ln>
                <a:solidFill>
                  <a:srgbClr val="000000"/>
                </a:solidFill>
                <a:effectLst/>
                <a:uLnTx/>
                <a:uFillTx/>
                <a:latin typeface="Calibri" panose="020F0502020204030204"/>
                <a:ea typeface="メイリオ" panose="020B0604030504040204" pitchFamily="50" charset="-128"/>
                <a:cs typeface="+mn-cs"/>
              </a:endParaRPr>
            </a:p>
          </p:txBody>
        </p:sp>
        <p:sp>
          <p:nvSpPr>
            <p:cNvPr id="74" name="Freeform 30">
              <a:extLst>
                <a:ext uri="{FF2B5EF4-FFF2-40B4-BE49-F238E27FC236}">
                  <a16:creationId xmlns:a16="http://schemas.microsoft.com/office/drawing/2014/main" id="{E53C57AB-B61A-328A-A9EB-73401ACAE3AB}"/>
                </a:ext>
              </a:extLst>
            </p:cNvPr>
            <p:cNvSpPr>
              <a:spLocks noChangeArrowheads="1"/>
            </p:cNvSpPr>
            <p:nvPr/>
          </p:nvSpPr>
          <p:spPr bwMode="auto">
            <a:xfrm>
              <a:off x="1620" y="1464"/>
              <a:ext cx="114" cy="25"/>
            </a:xfrm>
            <a:custGeom>
              <a:avLst/>
              <a:gdLst>
                <a:gd name="T0" fmla="*/ 450 w 507"/>
                <a:gd name="T1" fmla="*/ 0 h 114"/>
                <a:gd name="T2" fmla="*/ 56 w 507"/>
                <a:gd name="T3" fmla="*/ 0 h 114"/>
                <a:gd name="T4" fmla="*/ 0 w 507"/>
                <a:gd name="T5" fmla="*/ 56 h 114"/>
                <a:gd name="T6" fmla="*/ 8 w 507"/>
                <a:gd name="T7" fmla="*/ 85 h 114"/>
                <a:gd name="T8" fmla="*/ 56 w 507"/>
                <a:gd name="T9" fmla="*/ 113 h 114"/>
                <a:gd name="T10" fmla="*/ 450 w 507"/>
                <a:gd name="T11" fmla="*/ 113 h 114"/>
                <a:gd name="T12" fmla="*/ 498 w 507"/>
                <a:gd name="T13" fmla="*/ 85 h 114"/>
                <a:gd name="T14" fmla="*/ 506 w 507"/>
                <a:gd name="T15" fmla="*/ 56 h 114"/>
                <a:gd name="T16" fmla="*/ 450 w 507"/>
                <a:gd name="T17" fmla="*/ 0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07" h="114">
                  <a:moveTo>
                    <a:pt x="450" y="0"/>
                  </a:moveTo>
                  <a:lnTo>
                    <a:pt x="56" y="0"/>
                  </a:lnTo>
                  <a:cubicBezTo>
                    <a:pt x="25" y="0"/>
                    <a:pt x="0" y="25"/>
                    <a:pt x="0" y="56"/>
                  </a:cubicBezTo>
                  <a:cubicBezTo>
                    <a:pt x="0" y="68"/>
                    <a:pt x="2" y="76"/>
                    <a:pt x="8" y="85"/>
                  </a:cubicBezTo>
                  <a:cubicBezTo>
                    <a:pt x="17" y="102"/>
                    <a:pt x="36" y="113"/>
                    <a:pt x="56" y="113"/>
                  </a:cubicBezTo>
                  <a:lnTo>
                    <a:pt x="450" y="113"/>
                  </a:lnTo>
                  <a:cubicBezTo>
                    <a:pt x="470" y="113"/>
                    <a:pt x="489" y="102"/>
                    <a:pt x="498" y="85"/>
                  </a:cubicBezTo>
                  <a:cubicBezTo>
                    <a:pt x="504" y="76"/>
                    <a:pt x="506" y="68"/>
                    <a:pt x="506" y="56"/>
                  </a:cubicBezTo>
                  <a:cubicBezTo>
                    <a:pt x="506" y="25"/>
                    <a:pt x="481" y="0"/>
                    <a:pt x="450" y="0"/>
                  </a:cubicBezTo>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1" i="0" u="none" strike="noStrike" kern="1200" cap="none" spc="0" normalizeH="0" baseline="0" noProof="0">
                <a:ln>
                  <a:noFill/>
                </a:ln>
                <a:solidFill>
                  <a:srgbClr val="000000"/>
                </a:solidFill>
                <a:effectLst/>
                <a:uLnTx/>
                <a:uFillTx/>
                <a:latin typeface="Calibri" panose="020F0502020204030204"/>
                <a:ea typeface="メイリオ" panose="020B0604030504040204" pitchFamily="50" charset="-128"/>
                <a:cs typeface="+mn-cs"/>
              </a:endParaRPr>
            </a:p>
          </p:txBody>
        </p:sp>
        <p:sp>
          <p:nvSpPr>
            <p:cNvPr id="75" name="Freeform 31">
              <a:extLst>
                <a:ext uri="{FF2B5EF4-FFF2-40B4-BE49-F238E27FC236}">
                  <a16:creationId xmlns:a16="http://schemas.microsoft.com/office/drawing/2014/main" id="{281A3326-1793-93FD-9666-1CC85EB1638D}"/>
                </a:ext>
              </a:extLst>
            </p:cNvPr>
            <p:cNvSpPr>
              <a:spLocks noChangeArrowheads="1"/>
            </p:cNvSpPr>
            <p:nvPr/>
          </p:nvSpPr>
          <p:spPr bwMode="auto">
            <a:xfrm>
              <a:off x="1620" y="1401"/>
              <a:ext cx="114" cy="25"/>
            </a:xfrm>
            <a:custGeom>
              <a:avLst/>
              <a:gdLst>
                <a:gd name="T0" fmla="*/ 450 w 507"/>
                <a:gd name="T1" fmla="*/ 0 h 114"/>
                <a:gd name="T2" fmla="*/ 56 w 507"/>
                <a:gd name="T3" fmla="*/ 0 h 114"/>
                <a:gd name="T4" fmla="*/ 0 w 507"/>
                <a:gd name="T5" fmla="*/ 56 h 114"/>
                <a:gd name="T6" fmla="*/ 56 w 507"/>
                <a:gd name="T7" fmla="*/ 113 h 114"/>
                <a:gd name="T8" fmla="*/ 450 w 507"/>
                <a:gd name="T9" fmla="*/ 113 h 114"/>
                <a:gd name="T10" fmla="*/ 506 w 507"/>
                <a:gd name="T11" fmla="*/ 56 h 114"/>
                <a:gd name="T12" fmla="*/ 450 w 507"/>
                <a:gd name="T13" fmla="*/ 0 h 114"/>
              </a:gdLst>
              <a:ahLst/>
              <a:cxnLst>
                <a:cxn ang="0">
                  <a:pos x="T0" y="T1"/>
                </a:cxn>
                <a:cxn ang="0">
                  <a:pos x="T2" y="T3"/>
                </a:cxn>
                <a:cxn ang="0">
                  <a:pos x="T4" y="T5"/>
                </a:cxn>
                <a:cxn ang="0">
                  <a:pos x="T6" y="T7"/>
                </a:cxn>
                <a:cxn ang="0">
                  <a:pos x="T8" y="T9"/>
                </a:cxn>
                <a:cxn ang="0">
                  <a:pos x="T10" y="T11"/>
                </a:cxn>
                <a:cxn ang="0">
                  <a:pos x="T12" y="T13"/>
                </a:cxn>
              </a:cxnLst>
              <a:rect l="0" t="0" r="r" b="b"/>
              <a:pathLst>
                <a:path w="507" h="114">
                  <a:moveTo>
                    <a:pt x="450" y="0"/>
                  </a:moveTo>
                  <a:lnTo>
                    <a:pt x="56" y="0"/>
                  </a:lnTo>
                  <a:cubicBezTo>
                    <a:pt x="25" y="0"/>
                    <a:pt x="0" y="25"/>
                    <a:pt x="0" y="56"/>
                  </a:cubicBezTo>
                  <a:cubicBezTo>
                    <a:pt x="0" y="87"/>
                    <a:pt x="25" y="113"/>
                    <a:pt x="56" y="113"/>
                  </a:cubicBezTo>
                  <a:lnTo>
                    <a:pt x="450" y="113"/>
                  </a:lnTo>
                  <a:cubicBezTo>
                    <a:pt x="481" y="113"/>
                    <a:pt x="506" y="87"/>
                    <a:pt x="506" y="56"/>
                  </a:cubicBezTo>
                  <a:cubicBezTo>
                    <a:pt x="506" y="25"/>
                    <a:pt x="481" y="0"/>
                    <a:pt x="450" y="0"/>
                  </a:cubicBezTo>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1" i="0" u="none" strike="noStrike" kern="1200" cap="none" spc="0" normalizeH="0" baseline="0" noProof="0">
                <a:ln>
                  <a:noFill/>
                </a:ln>
                <a:solidFill>
                  <a:srgbClr val="000000"/>
                </a:solidFill>
                <a:effectLst/>
                <a:uLnTx/>
                <a:uFillTx/>
                <a:latin typeface="Calibri" panose="020F0502020204030204"/>
                <a:ea typeface="メイリオ" panose="020B0604030504040204" pitchFamily="50" charset="-128"/>
                <a:cs typeface="+mn-cs"/>
              </a:endParaRPr>
            </a:p>
          </p:txBody>
        </p:sp>
      </p:grpSp>
      <p:grpSp>
        <p:nvGrpSpPr>
          <p:cNvPr id="76" name="Group 143">
            <a:extLst>
              <a:ext uri="{FF2B5EF4-FFF2-40B4-BE49-F238E27FC236}">
                <a16:creationId xmlns:a16="http://schemas.microsoft.com/office/drawing/2014/main" id="{3A283AE4-41BF-DA28-D70F-F4FB040AF941}"/>
              </a:ext>
            </a:extLst>
          </p:cNvPr>
          <p:cNvGrpSpPr>
            <a:grpSpLocks/>
          </p:cNvGrpSpPr>
          <p:nvPr/>
        </p:nvGrpSpPr>
        <p:grpSpPr bwMode="auto">
          <a:xfrm>
            <a:off x="8234048" y="5203827"/>
            <a:ext cx="424409" cy="501374"/>
            <a:chOff x="469" y="3913"/>
            <a:chExt cx="386" cy="456"/>
          </a:xfrm>
        </p:grpSpPr>
        <p:sp>
          <p:nvSpPr>
            <p:cNvPr id="77" name="Freeform 144">
              <a:extLst>
                <a:ext uri="{FF2B5EF4-FFF2-40B4-BE49-F238E27FC236}">
                  <a16:creationId xmlns:a16="http://schemas.microsoft.com/office/drawing/2014/main" id="{A49B2BEF-324F-5800-77F7-C47766B55C3A}"/>
                </a:ext>
              </a:extLst>
            </p:cNvPr>
            <p:cNvSpPr>
              <a:spLocks noChangeArrowheads="1"/>
            </p:cNvSpPr>
            <p:nvPr/>
          </p:nvSpPr>
          <p:spPr bwMode="auto">
            <a:xfrm>
              <a:off x="469" y="3913"/>
              <a:ext cx="386" cy="456"/>
            </a:xfrm>
            <a:custGeom>
              <a:avLst/>
              <a:gdLst>
                <a:gd name="T0" fmla="*/ 1650 w 1707"/>
                <a:gd name="T1" fmla="*/ 101 h 2014"/>
                <a:gd name="T2" fmla="*/ 1554 w 1707"/>
                <a:gd name="T3" fmla="*/ 25 h 2014"/>
                <a:gd name="T4" fmla="*/ 1483 w 1707"/>
                <a:gd name="T5" fmla="*/ 0 h 2014"/>
                <a:gd name="T6" fmla="*/ 1396 w 1707"/>
                <a:gd name="T7" fmla="*/ 42 h 2014"/>
                <a:gd name="T8" fmla="*/ 784 w 1707"/>
                <a:gd name="T9" fmla="*/ 815 h 2014"/>
                <a:gd name="T10" fmla="*/ 226 w 1707"/>
                <a:gd name="T11" fmla="*/ 1686 h 2014"/>
                <a:gd name="T12" fmla="*/ 178 w 1707"/>
                <a:gd name="T13" fmla="*/ 1728 h 2014"/>
                <a:gd name="T14" fmla="*/ 170 w 1707"/>
                <a:gd name="T15" fmla="*/ 1723 h 2014"/>
                <a:gd name="T16" fmla="*/ 116 w 1707"/>
                <a:gd name="T17" fmla="*/ 1706 h 2014"/>
                <a:gd name="T18" fmla="*/ 48 w 1707"/>
                <a:gd name="T19" fmla="*/ 1737 h 2014"/>
                <a:gd name="T20" fmla="*/ 29 w 1707"/>
                <a:gd name="T21" fmla="*/ 1768 h 2014"/>
                <a:gd name="T22" fmla="*/ 43 w 1707"/>
                <a:gd name="T23" fmla="*/ 1886 h 2014"/>
                <a:gd name="T24" fmla="*/ 184 w 1707"/>
                <a:gd name="T25" fmla="*/ 1996 h 2014"/>
                <a:gd name="T26" fmla="*/ 237 w 1707"/>
                <a:gd name="T27" fmla="*/ 2013 h 2014"/>
                <a:gd name="T28" fmla="*/ 305 w 1707"/>
                <a:gd name="T29" fmla="*/ 1982 h 2014"/>
                <a:gd name="T30" fmla="*/ 331 w 1707"/>
                <a:gd name="T31" fmla="*/ 1948 h 2014"/>
                <a:gd name="T32" fmla="*/ 316 w 1707"/>
                <a:gd name="T33" fmla="*/ 1830 h 2014"/>
                <a:gd name="T34" fmla="*/ 305 w 1707"/>
                <a:gd name="T35" fmla="*/ 1821 h 2014"/>
                <a:gd name="T36" fmla="*/ 333 w 1707"/>
                <a:gd name="T37" fmla="*/ 1765 h 2014"/>
                <a:gd name="T38" fmla="*/ 1055 w 1707"/>
                <a:gd name="T39" fmla="*/ 1029 h 2014"/>
                <a:gd name="T40" fmla="*/ 1667 w 1707"/>
                <a:gd name="T41" fmla="*/ 259 h 2014"/>
                <a:gd name="T42" fmla="*/ 1650 w 1707"/>
                <a:gd name="T43" fmla="*/ 101 h 20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707" h="2014">
                  <a:moveTo>
                    <a:pt x="1650" y="101"/>
                  </a:moveTo>
                  <a:lnTo>
                    <a:pt x="1554" y="25"/>
                  </a:lnTo>
                  <a:cubicBezTo>
                    <a:pt x="1534" y="8"/>
                    <a:pt x="1509" y="0"/>
                    <a:pt x="1483" y="0"/>
                  </a:cubicBezTo>
                  <a:cubicBezTo>
                    <a:pt x="1450" y="0"/>
                    <a:pt x="1416" y="14"/>
                    <a:pt x="1396" y="42"/>
                  </a:cubicBezTo>
                  <a:lnTo>
                    <a:pt x="784" y="815"/>
                  </a:lnTo>
                  <a:lnTo>
                    <a:pt x="226" y="1686"/>
                  </a:lnTo>
                  <a:cubicBezTo>
                    <a:pt x="215" y="1706"/>
                    <a:pt x="198" y="1717"/>
                    <a:pt x="178" y="1728"/>
                  </a:cubicBezTo>
                  <a:lnTo>
                    <a:pt x="170" y="1723"/>
                  </a:lnTo>
                  <a:cubicBezTo>
                    <a:pt x="156" y="1711"/>
                    <a:pt x="136" y="1706"/>
                    <a:pt x="116" y="1706"/>
                  </a:cubicBezTo>
                  <a:cubicBezTo>
                    <a:pt x="91" y="1706"/>
                    <a:pt x="65" y="1717"/>
                    <a:pt x="48" y="1737"/>
                  </a:cubicBezTo>
                  <a:lnTo>
                    <a:pt x="29" y="1768"/>
                  </a:lnTo>
                  <a:cubicBezTo>
                    <a:pt x="0" y="1804"/>
                    <a:pt x="6" y="1858"/>
                    <a:pt x="43" y="1886"/>
                  </a:cubicBezTo>
                  <a:lnTo>
                    <a:pt x="184" y="1996"/>
                  </a:lnTo>
                  <a:cubicBezTo>
                    <a:pt x="198" y="2008"/>
                    <a:pt x="218" y="2013"/>
                    <a:pt x="237" y="2013"/>
                  </a:cubicBezTo>
                  <a:cubicBezTo>
                    <a:pt x="263" y="2013"/>
                    <a:pt x="288" y="2002"/>
                    <a:pt x="305" y="1982"/>
                  </a:cubicBezTo>
                  <a:lnTo>
                    <a:pt x="331" y="1948"/>
                  </a:lnTo>
                  <a:cubicBezTo>
                    <a:pt x="359" y="1912"/>
                    <a:pt x="353" y="1858"/>
                    <a:pt x="316" y="1830"/>
                  </a:cubicBezTo>
                  <a:lnTo>
                    <a:pt x="305" y="1821"/>
                  </a:lnTo>
                  <a:cubicBezTo>
                    <a:pt x="308" y="1802"/>
                    <a:pt x="319" y="1782"/>
                    <a:pt x="333" y="1765"/>
                  </a:cubicBezTo>
                  <a:lnTo>
                    <a:pt x="1055" y="1029"/>
                  </a:lnTo>
                  <a:lnTo>
                    <a:pt x="1667" y="259"/>
                  </a:lnTo>
                  <a:cubicBezTo>
                    <a:pt x="1706" y="211"/>
                    <a:pt x="1698" y="141"/>
                    <a:pt x="1650" y="101"/>
                  </a:cubicBezTo>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1" i="0" u="none" strike="noStrike" kern="1200" cap="none" spc="0" normalizeH="0" baseline="0" noProof="0">
                <a:ln>
                  <a:noFill/>
                </a:ln>
                <a:solidFill>
                  <a:srgbClr val="000000"/>
                </a:solidFill>
                <a:effectLst/>
                <a:uLnTx/>
                <a:uFillTx/>
                <a:latin typeface="Calibri" panose="020F0502020204030204"/>
                <a:ea typeface="メイリオ" panose="020B0604030504040204" pitchFamily="50" charset="-128"/>
                <a:cs typeface="+mn-cs"/>
              </a:endParaRPr>
            </a:p>
          </p:txBody>
        </p:sp>
        <p:sp>
          <p:nvSpPr>
            <p:cNvPr id="78" name="Freeform 145">
              <a:extLst>
                <a:ext uri="{FF2B5EF4-FFF2-40B4-BE49-F238E27FC236}">
                  <a16:creationId xmlns:a16="http://schemas.microsoft.com/office/drawing/2014/main" id="{6C5E623E-75BC-0297-5ED6-C69C8A58FC48}"/>
                </a:ext>
              </a:extLst>
            </p:cNvPr>
            <p:cNvSpPr>
              <a:spLocks noChangeArrowheads="1"/>
            </p:cNvSpPr>
            <p:nvPr/>
          </p:nvSpPr>
          <p:spPr bwMode="auto">
            <a:xfrm>
              <a:off x="531" y="4003"/>
              <a:ext cx="13" cy="25"/>
            </a:xfrm>
            <a:custGeom>
              <a:avLst/>
              <a:gdLst>
                <a:gd name="T0" fmla="*/ 31 w 63"/>
                <a:gd name="T1" fmla="*/ 115 h 116"/>
                <a:gd name="T2" fmla="*/ 62 w 63"/>
                <a:gd name="T3" fmla="*/ 87 h 116"/>
                <a:gd name="T4" fmla="*/ 62 w 63"/>
                <a:gd name="T5" fmla="*/ 84 h 116"/>
                <a:gd name="T6" fmla="*/ 62 w 63"/>
                <a:gd name="T7" fmla="*/ 84 h 116"/>
                <a:gd name="T8" fmla="*/ 62 w 63"/>
                <a:gd name="T9" fmla="*/ 84 h 116"/>
                <a:gd name="T10" fmla="*/ 62 w 63"/>
                <a:gd name="T11" fmla="*/ 84 h 116"/>
                <a:gd name="T12" fmla="*/ 62 w 63"/>
                <a:gd name="T13" fmla="*/ 84 h 116"/>
                <a:gd name="T14" fmla="*/ 62 w 63"/>
                <a:gd name="T15" fmla="*/ 84 h 116"/>
                <a:gd name="T16" fmla="*/ 62 w 63"/>
                <a:gd name="T17" fmla="*/ 84 h 116"/>
                <a:gd name="T18" fmla="*/ 62 w 63"/>
                <a:gd name="T19" fmla="*/ 84 h 116"/>
                <a:gd name="T20" fmla="*/ 62 w 63"/>
                <a:gd name="T21" fmla="*/ 84 h 116"/>
                <a:gd name="T22" fmla="*/ 62 w 63"/>
                <a:gd name="T23" fmla="*/ 84 h 116"/>
                <a:gd name="T24" fmla="*/ 62 w 63"/>
                <a:gd name="T25" fmla="*/ 84 h 116"/>
                <a:gd name="T26" fmla="*/ 62 w 63"/>
                <a:gd name="T27" fmla="*/ 84 h 116"/>
                <a:gd name="T28" fmla="*/ 62 w 63"/>
                <a:gd name="T29" fmla="*/ 84 h 116"/>
                <a:gd name="T30" fmla="*/ 62 w 63"/>
                <a:gd name="T31" fmla="*/ 84 h 116"/>
                <a:gd name="T32" fmla="*/ 62 w 63"/>
                <a:gd name="T33" fmla="*/ 65 h 116"/>
                <a:gd name="T34" fmla="*/ 62 w 63"/>
                <a:gd name="T35" fmla="*/ 65 h 116"/>
                <a:gd name="T36" fmla="*/ 62 w 63"/>
                <a:gd name="T37" fmla="*/ 65 h 116"/>
                <a:gd name="T38" fmla="*/ 62 w 63"/>
                <a:gd name="T39" fmla="*/ 65 h 116"/>
                <a:gd name="T40" fmla="*/ 62 w 63"/>
                <a:gd name="T41" fmla="*/ 65 h 116"/>
                <a:gd name="T42" fmla="*/ 62 w 63"/>
                <a:gd name="T43" fmla="*/ 65 h 116"/>
                <a:gd name="T44" fmla="*/ 62 w 63"/>
                <a:gd name="T45" fmla="*/ 65 h 116"/>
                <a:gd name="T46" fmla="*/ 62 w 63"/>
                <a:gd name="T47" fmla="*/ 65 h 116"/>
                <a:gd name="T48" fmla="*/ 62 w 63"/>
                <a:gd name="T49" fmla="*/ 65 h 116"/>
                <a:gd name="T50" fmla="*/ 62 w 63"/>
                <a:gd name="T51" fmla="*/ 65 h 116"/>
                <a:gd name="T52" fmla="*/ 62 w 63"/>
                <a:gd name="T53" fmla="*/ 65 h 116"/>
                <a:gd name="T54" fmla="*/ 62 w 63"/>
                <a:gd name="T55" fmla="*/ 65 h 116"/>
                <a:gd name="T56" fmla="*/ 62 w 63"/>
                <a:gd name="T57" fmla="*/ 65 h 116"/>
                <a:gd name="T58" fmla="*/ 62 w 63"/>
                <a:gd name="T59" fmla="*/ 65 h 116"/>
                <a:gd name="T60" fmla="*/ 62 w 63"/>
                <a:gd name="T61" fmla="*/ 65 h 116"/>
                <a:gd name="T62" fmla="*/ 62 w 63"/>
                <a:gd name="T63" fmla="*/ 65 h 116"/>
                <a:gd name="T64" fmla="*/ 62 w 63"/>
                <a:gd name="T65" fmla="*/ 65 h 116"/>
                <a:gd name="T66" fmla="*/ 62 w 63"/>
                <a:gd name="T67" fmla="*/ 65 h 116"/>
                <a:gd name="T68" fmla="*/ 62 w 63"/>
                <a:gd name="T69" fmla="*/ 65 h 116"/>
                <a:gd name="T70" fmla="*/ 62 w 63"/>
                <a:gd name="T71" fmla="*/ 65 h 116"/>
                <a:gd name="T72" fmla="*/ 62 w 63"/>
                <a:gd name="T73" fmla="*/ 65 h 116"/>
                <a:gd name="T74" fmla="*/ 62 w 63"/>
                <a:gd name="T75" fmla="*/ 65 h 116"/>
                <a:gd name="T76" fmla="*/ 62 w 63"/>
                <a:gd name="T77" fmla="*/ 65 h 116"/>
                <a:gd name="T78" fmla="*/ 62 w 63"/>
                <a:gd name="T79" fmla="*/ 65 h 116"/>
                <a:gd name="T80" fmla="*/ 62 w 63"/>
                <a:gd name="T81" fmla="*/ 65 h 116"/>
                <a:gd name="T82" fmla="*/ 62 w 63"/>
                <a:gd name="T83" fmla="*/ 65 h 116"/>
                <a:gd name="T84" fmla="*/ 62 w 63"/>
                <a:gd name="T85" fmla="*/ 65 h 116"/>
                <a:gd name="T86" fmla="*/ 62 w 63"/>
                <a:gd name="T87" fmla="*/ 65 h 116"/>
                <a:gd name="T88" fmla="*/ 62 w 63"/>
                <a:gd name="T89" fmla="*/ 65 h 116"/>
                <a:gd name="T90" fmla="*/ 62 w 63"/>
                <a:gd name="T91" fmla="*/ 65 h 116"/>
                <a:gd name="T92" fmla="*/ 62 w 63"/>
                <a:gd name="T93" fmla="*/ 65 h 116"/>
                <a:gd name="T94" fmla="*/ 62 w 63"/>
                <a:gd name="T95" fmla="*/ 65 h 116"/>
                <a:gd name="T96" fmla="*/ 62 w 63"/>
                <a:gd name="T97" fmla="*/ 65 h 116"/>
                <a:gd name="T98" fmla="*/ 62 w 63"/>
                <a:gd name="T99" fmla="*/ 65 h 116"/>
                <a:gd name="T100" fmla="*/ 62 w 63"/>
                <a:gd name="T101" fmla="*/ 65 h 116"/>
                <a:gd name="T102" fmla="*/ 62 w 63"/>
                <a:gd name="T103" fmla="*/ 65 h 116"/>
                <a:gd name="T104" fmla="*/ 62 w 63"/>
                <a:gd name="T105" fmla="*/ 65 h 116"/>
                <a:gd name="T106" fmla="*/ 62 w 63"/>
                <a:gd name="T107" fmla="*/ 65 h 116"/>
                <a:gd name="T108" fmla="*/ 62 w 63"/>
                <a:gd name="T109" fmla="*/ 65 h 116"/>
                <a:gd name="T110" fmla="*/ 62 w 63"/>
                <a:gd name="T111" fmla="*/ 65 h 116"/>
                <a:gd name="T112" fmla="*/ 62 w 63"/>
                <a:gd name="T113" fmla="*/ 65 h 116"/>
                <a:gd name="T114" fmla="*/ 62 w 63"/>
                <a:gd name="T115" fmla="*/ 65 h 116"/>
                <a:gd name="T116" fmla="*/ 62 w 63"/>
                <a:gd name="T117" fmla="*/ 65 h 116"/>
                <a:gd name="T118" fmla="*/ 62 w 63"/>
                <a:gd name="T119" fmla="*/ 65 h 116"/>
                <a:gd name="T120" fmla="*/ 62 w 63"/>
                <a:gd name="T121" fmla="*/ 65 h 116"/>
                <a:gd name="T122" fmla="*/ 62 w 63"/>
                <a:gd name="T123" fmla="*/ 65 h 116"/>
                <a:gd name="T124" fmla="*/ 62 w 63"/>
                <a:gd name="T125" fmla="*/ 56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3" h="116">
                  <a:moveTo>
                    <a:pt x="0" y="34"/>
                  </a:moveTo>
                  <a:cubicBezTo>
                    <a:pt x="3" y="50"/>
                    <a:pt x="3" y="67"/>
                    <a:pt x="3" y="84"/>
                  </a:cubicBezTo>
                  <a:cubicBezTo>
                    <a:pt x="3" y="101"/>
                    <a:pt x="14" y="115"/>
                    <a:pt x="31" y="115"/>
                  </a:cubicBezTo>
                  <a:lnTo>
                    <a:pt x="31" y="115"/>
                  </a:lnTo>
                  <a:cubicBezTo>
                    <a:pt x="48" y="115"/>
                    <a:pt x="62" y="104"/>
                    <a:pt x="62" y="87"/>
                  </a:cubicBezTo>
                  <a:lnTo>
                    <a:pt x="62" y="87"/>
                  </a:lnTo>
                  <a:lnTo>
                    <a:pt x="62" y="84"/>
                  </a:lnTo>
                  <a:lnTo>
                    <a:pt x="62" y="84"/>
                  </a:lnTo>
                  <a:lnTo>
                    <a:pt x="62" y="84"/>
                  </a:lnTo>
                  <a:lnTo>
                    <a:pt x="62" y="84"/>
                  </a:lnTo>
                  <a:lnTo>
                    <a:pt x="62" y="84"/>
                  </a:lnTo>
                  <a:lnTo>
                    <a:pt x="62" y="84"/>
                  </a:lnTo>
                  <a:lnTo>
                    <a:pt x="62" y="84"/>
                  </a:lnTo>
                  <a:lnTo>
                    <a:pt x="62" y="84"/>
                  </a:lnTo>
                  <a:lnTo>
                    <a:pt x="62" y="84"/>
                  </a:lnTo>
                  <a:lnTo>
                    <a:pt x="62" y="84"/>
                  </a:lnTo>
                  <a:lnTo>
                    <a:pt x="62" y="84"/>
                  </a:lnTo>
                  <a:lnTo>
                    <a:pt x="62" y="84"/>
                  </a:lnTo>
                  <a:lnTo>
                    <a:pt x="62" y="84"/>
                  </a:lnTo>
                  <a:lnTo>
                    <a:pt x="62" y="84"/>
                  </a:lnTo>
                  <a:lnTo>
                    <a:pt x="62" y="84"/>
                  </a:lnTo>
                  <a:lnTo>
                    <a:pt x="62" y="84"/>
                  </a:lnTo>
                  <a:lnTo>
                    <a:pt x="62" y="84"/>
                  </a:lnTo>
                  <a:lnTo>
                    <a:pt x="62" y="84"/>
                  </a:lnTo>
                  <a:lnTo>
                    <a:pt x="62" y="84"/>
                  </a:lnTo>
                  <a:lnTo>
                    <a:pt x="62" y="84"/>
                  </a:lnTo>
                  <a:lnTo>
                    <a:pt x="62" y="84"/>
                  </a:lnTo>
                  <a:lnTo>
                    <a:pt x="62" y="84"/>
                  </a:lnTo>
                  <a:lnTo>
                    <a:pt x="62" y="84"/>
                  </a:lnTo>
                  <a:lnTo>
                    <a:pt x="62" y="84"/>
                  </a:lnTo>
                  <a:lnTo>
                    <a:pt x="62" y="84"/>
                  </a:lnTo>
                  <a:lnTo>
                    <a:pt x="62" y="84"/>
                  </a:lnTo>
                  <a:lnTo>
                    <a:pt x="62" y="84"/>
                  </a:lnTo>
                  <a:lnTo>
                    <a:pt x="62" y="84"/>
                  </a:lnTo>
                  <a:lnTo>
                    <a:pt x="62" y="84"/>
                  </a:lnTo>
                  <a:lnTo>
                    <a:pt x="62" y="84"/>
                  </a:lnTo>
                  <a:lnTo>
                    <a:pt x="62" y="84"/>
                  </a:lnTo>
                  <a:lnTo>
                    <a:pt x="62" y="84"/>
                  </a:lnTo>
                  <a:lnTo>
                    <a:pt x="62" y="84"/>
                  </a:lnTo>
                  <a:lnTo>
                    <a:pt x="62" y="84"/>
                  </a:lnTo>
                  <a:lnTo>
                    <a:pt x="62" y="84"/>
                  </a:lnTo>
                  <a:lnTo>
                    <a:pt x="62" y="84"/>
                  </a:lnTo>
                  <a:lnTo>
                    <a:pt x="62" y="84"/>
                  </a:lnTo>
                  <a:lnTo>
                    <a:pt x="62" y="84"/>
                  </a:lnTo>
                  <a:lnTo>
                    <a:pt x="62" y="84"/>
                  </a:lnTo>
                  <a:lnTo>
                    <a:pt x="62" y="84"/>
                  </a:lnTo>
                  <a:lnTo>
                    <a:pt x="62" y="84"/>
                  </a:lnTo>
                  <a:lnTo>
                    <a:pt x="62" y="84"/>
                  </a:lnTo>
                  <a:lnTo>
                    <a:pt x="62" y="84"/>
                  </a:lnTo>
                  <a:cubicBezTo>
                    <a:pt x="62" y="79"/>
                    <a:pt x="62" y="70"/>
                    <a:pt x="62" y="65"/>
                  </a:cubicBez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cubicBezTo>
                    <a:pt x="62" y="62"/>
                    <a:pt x="62" y="62"/>
                    <a:pt x="62" y="59"/>
                  </a:cubicBezTo>
                  <a:lnTo>
                    <a:pt x="62" y="56"/>
                  </a:lnTo>
                  <a:cubicBezTo>
                    <a:pt x="59" y="42"/>
                    <a:pt x="48" y="34"/>
                    <a:pt x="34" y="34"/>
                  </a:cubicBezTo>
                  <a:cubicBezTo>
                    <a:pt x="14" y="0"/>
                    <a:pt x="0" y="17"/>
                    <a:pt x="0" y="34"/>
                  </a:cubicBezTo>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1" i="0" u="none" strike="noStrike" kern="1200" cap="none" spc="0" normalizeH="0" baseline="0" noProof="0">
                <a:ln>
                  <a:noFill/>
                </a:ln>
                <a:solidFill>
                  <a:srgbClr val="000000"/>
                </a:solidFill>
                <a:effectLst/>
                <a:uLnTx/>
                <a:uFillTx/>
                <a:latin typeface="Calibri" panose="020F0502020204030204"/>
                <a:ea typeface="メイリオ" panose="020B0604030504040204" pitchFamily="50" charset="-128"/>
                <a:cs typeface="+mn-cs"/>
              </a:endParaRPr>
            </a:p>
          </p:txBody>
        </p:sp>
        <p:sp>
          <p:nvSpPr>
            <p:cNvPr id="79" name="Freeform 146">
              <a:extLst>
                <a:ext uri="{FF2B5EF4-FFF2-40B4-BE49-F238E27FC236}">
                  <a16:creationId xmlns:a16="http://schemas.microsoft.com/office/drawing/2014/main" id="{3DCDB6A8-2776-544F-D9FA-49F4697FBC37}"/>
                </a:ext>
              </a:extLst>
            </p:cNvPr>
            <p:cNvSpPr>
              <a:spLocks noChangeArrowheads="1"/>
            </p:cNvSpPr>
            <p:nvPr/>
          </p:nvSpPr>
          <p:spPr bwMode="auto">
            <a:xfrm>
              <a:off x="518" y="3968"/>
              <a:ext cx="20" cy="23"/>
            </a:xfrm>
            <a:custGeom>
              <a:avLst/>
              <a:gdLst>
                <a:gd name="T0" fmla="*/ 31 w 94"/>
                <a:gd name="T1" fmla="*/ 88 h 106"/>
                <a:gd name="T2" fmla="*/ 56 w 94"/>
                <a:gd name="T3" fmla="*/ 105 h 106"/>
                <a:gd name="T4" fmla="*/ 84 w 94"/>
                <a:gd name="T5" fmla="*/ 65 h 106"/>
                <a:gd name="T6" fmla="*/ 84 w 94"/>
                <a:gd name="T7" fmla="*/ 62 h 106"/>
                <a:gd name="T8" fmla="*/ 82 w 94"/>
                <a:gd name="T9" fmla="*/ 57 h 106"/>
                <a:gd name="T10" fmla="*/ 76 w 94"/>
                <a:gd name="T11" fmla="*/ 48 h 106"/>
                <a:gd name="T12" fmla="*/ 65 w 94"/>
                <a:gd name="T13" fmla="*/ 26 h 106"/>
                <a:gd name="T14" fmla="*/ 59 w 94"/>
                <a:gd name="T15" fmla="*/ 17 h 106"/>
                <a:gd name="T16" fmla="*/ 56 w 94"/>
                <a:gd name="T17" fmla="*/ 12 h 106"/>
                <a:gd name="T18" fmla="*/ 56 w 94"/>
                <a:gd name="T19" fmla="*/ 12 h 106"/>
                <a:gd name="T20" fmla="*/ 56 w 94"/>
                <a:gd name="T21" fmla="*/ 12 h 106"/>
                <a:gd name="T22" fmla="*/ 56 w 94"/>
                <a:gd name="T23" fmla="*/ 12 h 106"/>
                <a:gd name="T24" fmla="*/ 56 w 94"/>
                <a:gd name="T25" fmla="*/ 12 h 106"/>
                <a:gd name="T26" fmla="*/ 56 w 94"/>
                <a:gd name="T27" fmla="*/ 12 h 106"/>
                <a:gd name="T28" fmla="*/ 56 w 94"/>
                <a:gd name="T29" fmla="*/ 12 h 106"/>
                <a:gd name="T30" fmla="*/ 56 w 94"/>
                <a:gd name="T31" fmla="*/ 12 h 106"/>
                <a:gd name="T32" fmla="*/ 56 w 94"/>
                <a:gd name="T33" fmla="*/ 12 h 106"/>
                <a:gd name="T34" fmla="*/ 56 w 94"/>
                <a:gd name="T35" fmla="*/ 12 h 106"/>
                <a:gd name="T36" fmla="*/ 56 w 94"/>
                <a:gd name="T37" fmla="*/ 12 h 106"/>
                <a:gd name="T38" fmla="*/ 56 w 94"/>
                <a:gd name="T39" fmla="*/ 12 h 106"/>
                <a:gd name="T40" fmla="*/ 56 w 94"/>
                <a:gd name="T41" fmla="*/ 12 h 106"/>
                <a:gd name="T42" fmla="*/ 56 w 94"/>
                <a:gd name="T43" fmla="*/ 12 h 106"/>
                <a:gd name="T44" fmla="*/ 56 w 94"/>
                <a:gd name="T45" fmla="*/ 12 h 106"/>
                <a:gd name="T46" fmla="*/ 56 w 94"/>
                <a:gd name="T47" fmla="*/ 12 h 106"/>
                <a:gd name="T48" fmla="*/ 56 w 94"/>
                <a:gd name="T49" fmla="*/ 12 h 106"/>
                <a:gd name="T50" fmla="*/ 56 w 94"/>
                <a:gd name="T51" fmla="*/ 12 h 106"/>
                <a:gd name="T52" fmla="*/ 56 w 94"/>
                <a:gd name="T53" fmla="*/ 12 h 106"/>
                <a:gd name="T54" fmla="*/ 56 w 94"/>
                <a:gd name="T55" fmla="*/ 12 h 106"/>
                <a:gd name="T56" fmla="*/ 56 w 94"/>
                <a:gd name="T57" fmla="*/ 12 h 106"/>
                <a:gd name="T58" fmla="*/ 56 w 94"/>
                <a:gd name="T59" fmla="*/ 12 h 106"/>
                <a:gd name="T60" fmla="*/ 56 w 94"/>
                <a:gd name="T61" fmla="*/ 12 h 106"/>
                <a:gd name="T62" fmla="*/ 56 w 94"/>
                <a:gd name="T63" fmla="*/ 12 h 106"/>
                <a:gd name="T64" fmla="*/ 56 w 94"/>
                <a:gd name="T65" fmla="*/ 12 h 106"/>
                <a:gd name="T66" fmla="*/ 56 w 94"/>
                <a:gd name="T67" fmla="*/ 12 h 106"/>
                <a:gd name="T68" fmla="*/ 34 w 94"/>
                <a:gd name="T69" fmla="*/ 0 h 106"/>
                <a:gd name="T70" fmla="*/ 17 w 94"/>
                <a:gd name="T71" fmla="*/ 6 h 106"/>
                <a:gd name="T72" fmla="*/ 8 w 94"/>
                <a:gd name="T73" fmla="*/ 48 h 106"/>
                <a:gd name="T74" fmla="*/ 31 w 94"/>
                <a:gd name="T75" fmla="*/ 88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4" h="106">
                  <a:moveTo>
                    <a:pt x="31" y="88"/>
                  </a:moveTo>
                  <a:cubicBezTo>
                    <a:pt x="36" y="99"/>
                    <a:pt x="45" y="105"/>
                    <a:pt x="56" y="105"/>
                  </a:cubicBezTo>
                  <a:cubicBezTo>
                    <a:pt x="76" y="105"/>
                    <a:pt x="93" y="85"/>
                    <a:pt x="84" y="65"/>
                  </a:cubicBezTo>
                  <a:cubicBezTo>
                    <a:pt x="84" y="65"/>
                    <a:pt x="84" y="64"/>
                    <a:pt x="84" y="62"/>
                  </a:cubicBezTo>
                  <a:cubicBezTo>
                    <a:pt x="84" y="59"/>
                    <a:pt x="82" y="60"/>
                    <a:pt x="82" y="57"/>
                  </a:cubicBezTo>
                  <a:cubicBezTo>
                    <a:pt x="82" y="54"/>
                    <a:pt x="79" y="51"/>
                    <a:pt x="76" y="48"/>
                  </a:cubicBezTo>
                  <a:cubicBezTo>
                    <a:pt x="73" y="40"/>
                    <a:pt x="67" y="34"/>
                    <a:pt x="65" y="26"/>
                  </a:cubicBezTo>
                  <a:cubicBezTo>
                    <a:pt x="62" y="23"/>
                    <a:pt x="62" y="20"/>
                    <a:pt x="59" y="17"/>
                  </a:cubicBezTo>
                  <a:cubicBezTo>
                    <a:pt x="59" y="14"/>
                    <a:pt x="56" y="14"/>
                    <a:pt x="56" y="12"/>
                  </a:cubicBezTo>
                  <a:lnTo>
                    <a:pt x="56" y="12"/>
                  </a:lnTo>
                  <a:lnTo>
                    <a:pt x="56" y="12"/>
                  </a:lnTo>
                  <a:lnTo>
                    <a:pt x="56" y="12"/>
                  </a:lnTo>
                  <a:lnTo>
                    <a:pt x="56" y="12"/>
                  </a:lnTo>
                  <a:lnTo>
                    <a:pt x="56" y="12"/>
                  </a:lnTo>
                  <a:lnTo>
                    <a:pt x="56" y="12"/>
                  </a:lnTo>
                  <a:lnTo>
                    <a:pt x="56" y="12"/>
                  </a:lnTo>
                  <a:lnTo>
                    <a:pt x="56" y="12"/>
                  </a:lnTo>
                  <a:lnTo>
                    <a:pt x="56" y="12"/>
                  </a:lnTo>
                  <a:lnTo>
                    <a:pt x="56" y="12"/>
                  </a:lnTo>
                  <a:lnTo>
                    <a:pt x="56" y="12"/>
                  </a:lnTo>
                  <a:lnTo>
                    <a:pt x="56" y="12"/>
                  </a:lnTo>
                  <a:lnTo>
                    <a:pt x="56" y="12"/>
                  </a:lnTo>
                  <a:lnTo>
                    <a:pt x="56" y="12"/>
                  </a:lnTo>
                  <a:lnTo>
                    <a:pt x="56" y="12"/>
                  </a:lnTo>
                  <a:lnTo>
                    <a:pt x="56" y="12"/>
                  </a:lnTo>
                  <a:lnTo>
                    <a:pt x="56" y="12"/>
                  </a:lnTo>
                  <a:lnTo>
                    <a:pt x="56" y="12"/>
                  </a:lnTo>
                  <a:lnTo>
                    <a:pt x="56" y="12"/>
                  </a:lnTo>
                  <a:lnTo>
                    <a:pt x="56" y="12"/>
                  </a:lnTo>
                  <a:lnTo>
                    <a:pt x="56" y="12"/>
                  </a:lnTo>
                  <a:lnTo>
                    <a:pt x="56" y="12"/>
                  </a:lnTo>
                  <a:lnTo>
                    <a:pt x="56" y="12"/>
                  </a:lnTo>
                  <a:lnTo>
                    <a:pt x="56" y="12"/>
                  </a:lnTo>
                  <a:lnTo>
                    <a:pt x="56" y="12"/>
                  </a:lnTo>
                  <a:cubicBezTo>
                    <a:pt x="51" y="3"/>
                    <a:pt x="42" y="0"/>
                    <a:pt x="34" y="0"/>
                  </a:cubicBezTo>
                  <a:cubicBezTo>
                    <a:pt x="28" y="0"/>
                    <a:pt x="22" y="0"/>
                    <a:pt x="17" y="6"/>
                  </a:cubicBezTo>
                  <a:cubicBezTo>
                    <a:pt x="3" y="14"/>
                    <a:pt x="0" y="34"/>
                    <a:pt x="8" y="48"/>
                  </a:cubicBezTo>
                  <a:cubicBezTo>
                    <a:pt x="14" y="60"/>
                    <a:pt x="22" y="74"/>
                    <a:pt x="31" y="88"/>
                  </a:cubicBezTo>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1" i="0" u="none" strike="noStrike" kern="1200" cap="none" spc="0" normalizeH="0" baseline="0" noProof="0">
                <a:ln>
                  <a:noFill/>
                </a:ln>
                <a:solidFill>
                  <a:srgbClr val="000000"/>
                </a:solidFill>
                <a:effectLst/>
                <a:uLnTx/>
                <a:uFillTx/>
                <a:latin typeface="Calibri" panose="020F0502020204030204"/>
                <a:ea typeface="メイリオ" panose="020B0604030504040204" pitchFamily="50" charset="-128"/>
                <a:cs typeface="+mn-cs"/>
              </a:endParaRPr>
            </a:p>
          </p:txBody>
        </p:sp>
        <p:sp>
          <p:nvSpPr>
            <p:cNvPr id="80" name="Freeform 147">
              <a:extLst>
                <a:ext uri="{FF2B5EF4-FFF2-40B4-BE49-F238E27FC236}">
                  <a16:creationId xmlns:a16="http://schemas.microsoft.com/office/drawing/2014/main" id="{8A215B6A-F60F-5D2D-C860-11BC20C2AF4F}"/>
                </a:ext>
              </a:extLst>
            </p:cNvPr>
            <p:cNvSpPr>
              <a:spLocks noChangeArrowheads="1"/>
            </p:cNvSpPr>
            <p:nvPr/>
          </p:nvSpPr>
          <p:spPr bwMode="auto">
            <a:xfrm>
              <a:off x="521" y="4041"/>
              <a:ext cx="19" cy="23"/>
            </a:xfrm>
            <a:custGeom>
              <a:avLst/>
              <a:gdLst>
                <a:gd name="T0" fmla="*/ 65 w 88"/>
                <a:gd name="T1" fmla="*/ 3 h 108"/>
                <a:gd name="T2" fmla="*/ 56 w 88"/>
                <a:gd name="T3" fmla="*/ 0 h 108"/>
                <a:gd name="T4" fmla="*/ 28 w 88"/>
                <a:gd name="T5" fmla="*/ 20 h 108"/>
                <a:gd name="T6" fmla="*/ 8 w 88"/>
                <a:gd name="T7" fmla="*/ 65 h 108"/>
                <a:gd name="T8" fmla="*/ 20 w 88"/>
                <a:gd name="T9" fmla="*/ 105 h 108"/>
                <a:gd name="T10" fmla="*/ 34 w 88"/>
                <a:gd name="T11" fmla="*/ 107 h 108"/>
                <a:gd name="T12" fmla="*/ 59 w 88"/>
                <a:gd name="T13" fmla="*/ 93 h 108"/>
                <a:gd name="T14" fmla="*/ 59 w 88"/>
                <a:gd name="T15" fmla="*/ 90 h 108"/>
                <a:gd name="T16" fmla="*/ 71 w 88"/>
                <a:gd name="T17" fmla="*/ 71 h 108"/>
                <a:gd name="T18" fmla="*/ 71 w 88"/>
                <a:gd name="T19" fmla="*/ 71 h 108"/>
                <a:gd name="T20" fmla="*/ 71 w 88"/>
                <a:gd name="T21" fmla="*/ 71 h 108"/>
                <a:gd name="T22" fmla="*/ 71 w 88"/>
                <a:gd name="T23" fmla="*/ 71 h 108"/>
                <a:gd name="T24" fmla="*/ 71 w 88"/>
                <a:gd name="T25" fmla="*/ 71 h 108"/>
                <a:gd name="T26" fmla="*/ 71 w 88"/>
                <a:gd name="T27" fmla="*/ 71 h 108"/>
                <a:gd name="T28" fmla="*/ 71 w 88"/>
                <a:gd name="T29" fmla="*/ 68 h 108"/>
                <a:gd name="T30" fmla="*/ 71 w 88"/>
                <a:gd name="T31" fmla="*/ 68 h 108"/>
                <a:gd name="T32" fmla="*/ 82 w 88"/>
                <a:gd name="T33" fmla="*/ 45 h 108"/>
                <a:gd name="T34" fmla="*/ 82 w 88"/>
                <a:gd name="T35" fmla="*/ 45 h 108"/>
                <a:gd name="T36" fmla="*/ 82 w 88"/>
                <a:gd name="T37" fmla="*/ 45 h 108"/>
                <a:gd name="T38" fmla="*/ 82 w 88"/>
                <a:gd name="T39" fmla="*/ 45 h 108"/>
                <a:gd name="T40" fmla="*/ 82 w 88"/>
                <a:gd name="T41" fmla="*/ 45 h 108"/>
                <a:gd name="T42" fmla="*/ 82 w 88"/>
                <a:gd name="T43" fmla="*/ 45 h 108"/>
                <a:gd name="T44" fmla="*/ 82 w 88"/>
                <a:gd name="T45" fmla="*/ 45 h 108"/>
                <a:gd name="T46" fmla="*/ 82 w 88"/>
                <a:gd name="T47" fmla="*/ 45 h 108"/>
                <a:gd name="T48" fmla="*/ 82 w 88"/>
                <a:gd name="T49" fmla="*/ 45 h 108"/>
                <a:gd name="T50" fmla="*/ 82 w 88"/>
                <a:gd name="T51" fmla="*/ 45 h 108"/>
                <a:gd name="T52" fmla="*/ 82 w 88"/>
                <a:gd name="T53" fmla="*/ 45 h 108"/>
                <a:gd name="T54" fmla="*/ 82 w 88"/>
                <a:gd name="T55" fmla="*/ 45 h 108"/>
                <a:gd name="T56" fmla="*/ 82 w 88"/>
                <a:gd name="T57" fmla="*/ 45 h 108"/>
                <a:gd name="T58" fmla="*/ 82 w 88"/>
                <a:gd name="T59" fmla="*/ 45 h 108"/>
                <a:gd name="T60" fmla="*/ 82 w 88"/>
                <a:gd name="T61" fmla="*/ 45 h 108"/>
                <a:gd name="T62" fmla="*/ 82 w 88"/>
                <a:gd name="T63" fmla="*/ 45 h 108"/>
                <a:gd name="T64" fmla="*/ 82 w 88"/>
                <a:gd name="T65" fmla="*/ 45 h 108"/>
                <a:gd name="T66" fmla="*/ 82 w 88"/>
                <a:gd name="T67" fmla="*/ 45 h 108"/>
                <a:gd name="T68" fmla="*/ 82 w 88"/>
                <a:gd name="T69" fmla="*/ 45 h 108"/>
                <a:gd name="T70" fmla="*/ 82 w 88"/>
                <a:gd name="T71" fmla="*/ 45 h 108"/>
                <a:gd name="T72" fmla="*/ 82 w 88"/>
                <a:gd name="T73" fmla="*/ 45 h 108"/>
                <a:gd name="T74" fmla="*/ 82 w 88"/>
                <a:gd name="T75" fmla="*/ 45 h 108"/>
                <a:gd name="T76" fmla="*/ 82 w 88"/>
                <a:gd name="T77" fmla="*/ 45 h 108"/>
                <a:gd name="T78" fmla="*/ 82 w 88"/>
                <a:gd name="T79" fmla="*/ 45 h 108"/>
                <a:gd name="T80" fmla="*/ 82 w 88"/>
                <a:gd name="T81" fmla="*/ 45 h 108"/>
                <a:gd name="T82" fmla="*/ 82 w 88"/>
                <a:gd name="T83" fmla="*/ 45 h 108"/>
                <a:gd name="T84" fmla="*/ 82 w 88"/>
                <a:gd name="T85" fmla="*/ 45 h 108"/>
                <a:gd name="T86" fmla="*/ 82 w 88"/>
                <a:gd name="T87" fmla="*/ 45 h 108"/>
                <a:gd name="T88" fmla="*/ 82 w 88"/>
                <a:gd name="T89" fmla="*/ 45 h 108"/>
                <a:gd name="T90" fmla="*/ 82 w 88"/>
                <a:gd name="T91" fmla="*/ 45 h 108"/>
                <a:gd name="T92" fmla="*/ 82 w 88"/>
                <a:gd name="T93" fmla="*/ 45 h 108"/>
                <a:gd name="T94" fmla="*/ 65 w 88"/>
                <a:gd name="T95" fmla="*/ 3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88" h="108">
                  <a:moveTo>
                    <a:pt x="65" y="3"/>
                  </a:moveTo>
                  <a:cubicBezTo>
                    <a:pt x="62" y="3"/>
                    <a:pt x="59" y="0"/>
                    <a:pt x="56" y="0"/>
                  </a:cubicBezTo>
                  <a:cubicBezTo>
                    <a:pt x="45" y="0"/>
                    <a:pt x="31" y="6"/>
                    <a:pt x="28" y="20"/>
                  </a:cubicBezTo>
                  <a:cubicBezTo>
                    <a:pt x="23" y="37"/>
                    <a:pt x="14" y="51"/>
                    <a:pt x="8" y="65"/>
                  </a:cubicBezTo>
                  <a:cubicBezTo>
                    <a:pt x="0" y="79"/>
                    <a:pt x="6" y="96"/>
                    <a:pt x="20" y="105"/>
                  </a:cubicBezTo>
                  <a:cubicBezTo>
                    <a:pt x="23" y="107"/>
                    <a:pt x="28" y="107"/>
                    <a:pt x="34" y="107"/>
                  </a:cubicBezTo>
                  <a:cubicBezTo>
                    <a:pt x="45" y="107"/>
                    <a:pt x="54" y="102"/>
                    <a:pt x="59" y="93"/>
                  </a:cubicBezTo>
                  <a:cubicBezTo>
                    <a:pt x="59" y="93"/>
                    <a:pt x="59" y="93"/>
                    <a:pt x="59" y="90"/>
                  </a:cubicBezTo>
                  <a:cubicBezTo>
                    <a:pt x="62" y="85"/>
                    <a:pt x="68" y="76"/>
                    <a:pt x="71" y="71"/>
                  </a:cubicBezTo>
                  <a:lnTo>
                    <a:pt x="71" y="71"/>
                  </a:lnTo>
                  <a:lnTo>
                    <a:pt x="71" y="71"/>
                  </a:lnTo>
                  <a:lnTo>
                    <a:pt x="71" y="71"/>
                  </a:lnTo>
                  <a:lnTo>
                    <a:pt x="71" y="71"/>
                  </a:lnTo>
                  <a:lnTo>
                    <a:pt x="71" y="71"/>
                  </a:lnTo>
                  <a:cubicBezTo>
                    <a:pt x="71" y="71"/>
                    <a:pt x="71" y="71"/>
                    <a:pt x="71" y="68"/>
                  </a:cubicBezTo>
                  <a:lnTo>
                    <a:pt x="71" y="68"/>
                  </a:lnTo>
                  <a:cubicBezTo>
                    <a:pt x="73" y="59"/>
                    <a:pt x="76" y="54"/>
                    <a:pt x="82" y="45"/>
                  </a:cubicBezTo>
                  <a:lnTo>
                    <a:pt x="82" y="45"/>
                  </a:lnTo>
                  <a:lnTo>
                    <a:pt x="82" y="45"/>
                  </a:lnTo>
                  <a:lnTo>
                    <a:pt x="82" y="45"/>
                  </a:lnTo>
                  <a:lnTo>
                    <a:pt x="82" y="45"/>
                  </a:lnTo>
                  <a:lnTo>
                    <a:pt x="82" y="45"/>
                  </a:lnTo>
                  <a:lnTo>
                    <a:pt x="82" y="45"/>
                  </a:lnTo>
                  <a:lnTo>
                    <a:pt x="82" y="45"/>
                  </a:lnTo>
                  <a:lnTo>
                    <a:pt x="82" y="45"/>
                  </a:lnTo>
                  <a:lnTo>
                    <a:pt x="82" y="45"/>
                  </a:lnTo>
                  <a:lnTo>
                    <a:pt x="82" y="45"/>
                  </a:lnTo>
                  <a:lnTo>
                    <a:pt x="82" y="45"/>
                  </a:lnTo>
                  <a:lnTo>
                    <a:pt x="82" y="45"/>
                  </a:lnTo>
                  <a:lnTo>
                    <a:pt x="82" y="45"/>
                  </a:lnTo>
                  <a:lnTo>
                    <a:pt x="82" y="45"/>
                  </a:lnTo>
                  <a:lnTo>
                    <a:pt x="82" y="45"/>
                  </a:lnTo>
                  <a:lnTo>
                    <a:pt x="82" y="45"/>
                  </a:lnTo>
                  <a:lnTo>
                    <a:pt x="82" y="45"/>
                  </a:lnTo>
                  <a:lnTo>
                    <a:pt x="82" y="45"/>
                  </a:lnTo>
                  <a:lnTo>
                    <a:pt x="82" y="45"/>
                  </a:lnTo>
                  <a:lnTo>
                    <a:pt x="82" y="45"/>
                  </a:lnTo>
                  <a:lnTo>
                    <a:pt x="82" y="45"/>
                  </a:lnTo>
                  <a:lnTo>
                    <a:pt x="82" y="45"/>
                  </a:lnTo>
                  <a:lnTo>
                    <a:pt x="82" y="45"/>
                  </a:lnTo>
                  <a:lnTo>
                    <a:pt x="82" y="45"/>
                  </a:lnTo>
                  <a:lnTo>
                    <a:pt x="82" y="45"/>
                  </a:lnTo>
                  <a:lnTo>
                    <a:pt x="82" y="45"/>
                  </a:lnTo>
                  <a:lnTo>
                    <a:pt x="82" y="45"/>
                  </a:lnTo>
                  <a:lnTo>
                    <a:pt x="82" y="45"/>
                  </a:lnTo>
                  <a:lnTo>
                    <a:pt x="82" y="45"/>
                  </a:lnTo>
                  <a:lnTo>
                    <a:pt x="82" y="45"/>
                  </a:lnTo>
                  <a:cubicBezTo>
                    <a:pt x="87" y="26"/>
                    <a:pt x="82" y="9"/>
                    <a:pt x="65" y="3"/>
                  </a:cubicBezTo>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1" i="0" u="none" strike="noStrike" kern="1200" cap="none" spc="0" normalizeH="0" baseline="0" noProof="0">
                <a:ln>
                  <a:noFill/>
                </a:ln>
                <a:solidFill>
                  <a:srgbClr val="000000"/>
                </a:solidFill>
                <a:effectLst/>
                <a:uLnTx/>
                <a:uFillTx/>
                <a:latin typeface="Calibri" panose="020F0502020204030204"/>
                <a:ea typeface="メイリオ" panose="020B0604030504040204" pitchFamily="50" charset="-128"/>
                <a:cs typeface="+mn-cs"/>
              </a:endParaRPr>
            </a:p>
          </p:txBody>
        </p:sp>
        <p:sp>
          <p:nvSpPr>
            <p:cNvPr id="81" name="Freeform 148">
              <a:extLst>
                <a:ext uri="{FF2B5EF4-FFF2-40B4-BE49-F238E27FC236}">
                  <a16:creationId xmlns:a16="http://schemas.microsoft.com/office/drawing/2014/main" id="{A24910C3-6FC1-1694-8ED2-33B809332B3C}"/>
                </a:ext>
              </a:extLst>
            </p:cNvPr>
            <p:cNvSpPr>
              <a:spLocks noChangeArrowheads="1"/>
            </p:cNvSpPr>
            <p:nvPr/>
          </p:nvSpPr>
          <p:spPr bwMode="auto">
            <a:xfrm>
              <a:off x="592" y="3968"/>
              <a:ext cx="20" cy="24"/>
            </a:xfrm>
            <a:custGeom>
              <a:avLst/>
              <a:gdLst>
                <a:gd name="T0" fmla="*/ 34 w 94"/>
                <a:gd name="T1" fmla="*/ 107 h 111"/>
                <a:gd name="T2" fmla="*/ 59 w 94"/>
                <a:gd name="T3" fmla="*/ 90 h 111"/>
                <a:gd name="T4" fmla="*/ 85 w 94"/>
                <a:gd name="T5" fmla="*/ 47 h 111"/>
                <a:gd name="T6" fmla="*/ 76 w 94"/>
                <a:gd name="T7" fmla="*/ 5 h 111"/>
                <a:gd name="T8" fmla="*/ 59 w 94"/>
                <a:gd name="T9" fmla="*/ 0 h 111"/>
                <a:gd name="T10" fmla="*/ 37 w 94"/>
                <a:gd name="T11" fmla="*/ 11 h 111"/>
                <a:gd name="T12" fmla="*/ 37 w 94"/>
                <a:gd name="T13" fmla="*/ 11 h 111"/>
                <a:gd name="T14" fmla="*/ 37 w 94"/>
                <a:gd name="T15" fmla="*/ 11 h 111"/>
                <a:gd name="T16" fmla="*/ 37 w 94"/>
                <a:gd name="T17" fmla="*/ 11 h 111"/>
                <a:gd name="T18" fmla="*/ 37 w 94"/>
                <a:gd name="T19" fmla="*/ 11 h 111"/>
                <a:gd name="T20" fmla="*/ 37 w 94"/>
                <a:gd name="T21" fmla="*/ 11 h 111"/>
                <a:gd name="T22" fmla="*/ 37 w 94"/>
                <a:gd name="T23" fmla="*/ 11 h 111"/>
                <a:gd name="T24" fmla="*/ 37 w 94"/>
                <a:gd name="T25" fmla="*/ 11 h 111"/>
                <a:gd name="T26" fmla="*/ 37 w 94"/>
                <a:gd name="T27" fmla="*/ 11 h 111"/>
                <a:gd name="T28" fmla="*/ 37 w 94"/>
                <a:gd name="T29" fmla="*/ 11 h 111"/>
                <a:gd name="T30" fmla="*/ 37 w 94"/>
                <a:gd name="T31" fmla="*/ 11 h 111"/>
                <a:gd name="T32" fmla="*/ 37 w 94"/>
                <a:gd name="T33" fmla="*/ 11 h 111"/>
                <a:gd name="T34" fmla="*/ 37 w 94"/>
                <a:gd name="T35" fmla="*/ 11 h 111"/>
                <a:gd name="T36" fmla="*/ 37 w 94"/>
                <a:gd name="T37" fmla="*/ 11 h 111"/>
                <a:gd name="T38" fmla="*/ 37 w 94"/>
                <a:gd name="T39" fmla="*/ 11 h 111"/>
                <a:gd name="T40" fmla="*/ 37 w 94"/>
                <a:gd name="T41" fmla="*/ 11 h 111"/>
                <a:gd name="T42" fmla="*/ 37 w 94"/>
                <a:gd name="T43" fmla="*/ 11 h 111"/>
                <a:gd name="T44" fmla="*/ 37 w 94"/>
                <a:gd name="T45" fmla="*/ 11 h 111"/>
                <a:gd name="T46" fmla="*/ 37 w 94"/>
                <a:gd name="T47" fmla="*/ 11 h 111"/>
                <a:gd name="T48" fmla="*/ 37 w 94"/>
                <a:gd name="T49" fmla="*/ 11 h 111"/>
                <a:gd name="T50" fmla="*/ 37 w 94"/>
                <a:gd name="T51" fmla="*/ 11 h 111"/>
                <a:gd name="T52" fmla="*/ 37 w 94"/>
                <a:gd name="T53" fmla="*/ 11 h 111"/>
                <a:gd name="T54" fmla="*/ 37 w 94"/>
                <a:gd name="T55" fmla="*/ 11 h 111"/>
                <a:gd name="T56" fmla="*/ 37 w 94"/>
                <a:gd name="T57" fmla="*/ 11 h 111"/>
                <a:gd name="T58" fmla="*/ 37 w 94"/>
                <a:gd name="T59" fmla="*/ 11 h 111"/>
                <a:gd name="T60" fmla="*/ 37 w 94"/>
                <a:gd name="T61" fmla="*/ 11 h 111"/>
                <a:gd name="T62" fmla="*/ 34 w 94"/>
                <a:gd name="T63" fmla="*/ 16 h 111"/>
                <a:gd name="T64" fmla="*/ 28 w 94"/>
                <a:gd name="T65" fmla="*/ 25 h 111"/>
                <a:gd name="T66" fmla="*/ 17 w 94"/>
                <a:gd name="T67" fmla="*/ 47 h 111"/>
                <a:gd name="T68" fmla="*/ 11 w 94"/>
                <a:gd name="T69" fmla="*/ 56 h 111"/>
                <a:gd name="T70" fmla="*/ 9 w 94"/>
                <a:gd name="T71" fmla="*/ 62 h 111"/>
                <a:gd name="T72" fmla="*/ 9 w 94"/>
                <a:gd name="T73" fmla="*/ 64 h 111"/>
                <a:gd name="T74" fmla="*/ 34 w 94"/>
                <a:gd name="T75" fmla="*/ 107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4" h="111">
                  <a:moveTo>
                    <a:pt x="34" y="107"/>
                  </a:moveTo>
                  <a:cubicBezTo>
                    <a:pt x="45" y="107"/>
                    <a:pt x="54" y="101"/>
                    <a:pt x="59" y="90"/>
                  </a:cubicBezTo>
                  <a:cubicBezTo>
                    <a:pt x="65" y="76"/>
                    <a:pt x="74" y="59"/>
                    <a:pt x="85" y="47"/>
                  </a:cubicBezTo>
                  <a:cubicBezTo>
                    <a:pt x="93" y="33"/>
                    <a:pt x="90" y="16"/>
                    <a:pt x="76" y="5"/>
                  </a:cubicBezTo>
                  <a:cubicBezTo>
                    <a:pt x="71" y="2"/>
                    <a:pt x="65" y="0"/>
                    <a:pt x="59" y="0"/>
                  </a:cubicBezTo>
                  <a:cubicBezTo>
                    <a:pt x="51" y="0"/>
                    <a:pt x="42" y="5"/>
                    <a:pt x="37" y="11"/>
                  </a:cubicBezTo>
                  <a:lnTo>
                    <a:pt x="37" y="11"/>
                  </a:lnTo>
                  <a:lnTo>
                    <a:pt x="37" y="11"/>
                  </a:lnTo>
                  <a:lnTo>
                    <a:pt x="37" y="11"/>
                  </a:lnTo>
                  <a:lnTo>
                    <a:pt x="37" y="11"/>
                  </a:lnTo>
                  <a:lnTo>
                    <a:pt x="37" y="11"/>
                  </a:lnTo>
                  <a:lnTo>
                    <a:pt x="37" y="11"/>
                  </a:lnTo>
                  <a:lnTo>
                    <a:pt x="37" y="11"/>
                  </a:lnTo>
                  <a:lnTo>
                    <a:pt x="37" y="11"/>
                  </a:lnTo>
                  <a:lnTo>
                    <a:pt x="37" y="11"/>
                  </a:lnTo>
                  <a:lnTo>
                    <a:pt x="37" y="11"/>
                  </a:lnTo>
                  <a:lnTo>
                    <a:pt x="37" y="11"/>
                  </a:lnTo>
                  <a:lnTo>
                    <a:pt x="37" y="11"/>
                  </a:lnTo>
                  <a:lnTo>
                    <a:pt x="37" y="11"/>
                  </a:lnTo>
                  <a:lnTo>
                    <a:pt x="37" y="11"/>
                  </a:lnTo>
                  <a:lnTo>
                    <a:pt x="37" y="11"/>
                  </a:lnTo>
                  <a:lnTo>
                    <a:pt x="37" y="11"/>
                  </a:lnTo>
                  <a:lnTo>
                    <a:pt x="37" y="11"/>
                  </a:lnTo>
                  <a:lnTo>
                    <a:pt x="37" y="11"/>
                  </a:lnTo>
                  <a:lnTo>
                    <a:pt x="37" y="11"/>
                  </a:lnTo>
                  <a:lnTo>
                    <a:pt x="37" y="11"/>
                  </a:lnTo>
                  <a:lnTo>
                    <a:pt x="37" y="11"/>
                  </a:lnTo>
                  <a:lnTo>
                    <a:pt x="37" y="11"/>
                  </a:lnTo>
                  <a:lnTo>
                    <a:pt x="37" y="11"/>
                  </a:lnTo>
                  <a:lnTo>
                    <a:pt x="37" y="11"/>
                  </a:lnTo>
                  <a:lnTo>
                    <a:pt x="37" y="11"/>
                  </a:lnTo>
                  <a:cubicBezTo>
                    <a:pt x="37" y="14"/>
                    <a:pt x="34" y="14"/>
                    <a:pt x="34" y="16"/>
                  </a:cubicBezTo>
                  <a:cubicBezTo>
                    <a:pt x="31" y="19"/>
                    <a:pt x="31" y="22"/>
                    <a:pt x="28" y="25"/>
                  </a:cubicBezTo>
                  <a:cubicBezTo>
                    <a:pt x="23" y="33"/>
                    <a:pt x="20" y="39"/>
                    <a:pt x="17" y="47"/>
                  </a:cubicBezTo>
                  <a:cubicBezTo>
                    <a:pt x="14" y="50"/>
                    <a:pt x="14" y="53"/>
                    <a:pt x="11" y="56"/>
                  </a:cubicBezTo>
                  <a:cubicBezTo>
                    <a:pt x="11" y="59"/>
                    <a:pt x="9" y="59"/>
                    <a:pt x="9" y="62"/>
                  </a:cubicBezTo>
                  <a:cubicBezTo>
                    <a:pt x="9" y="62"/>
                    <a:pt x="9" y="62"/>
                    <a:pt x="9" y="64"/>
                  </a:cubicBezTo>
                  <a:cubicBezTo>
                    <a:pt x="0" y="87"/>
                    <a:pt x="14" y="110"/>
                    <a:pt x="34" y="107"/>
                  </a:cubicBezTo>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1" i="0" u="none" strike="noStrike" kern="1200" cap="none" spc="0" normalizeH="0" baseline="0" noProof="0">
                <a:ln>
                  <a:noFill/>
                </a:ln>
                <a:solidFill>
                  <a:srgbClr val="000000"/>
                </a:solidFill>
                <a:effectLst/>
                <a:uLnTx/>
                <a:uFillTx/>
                <a:latin typeface="Calibri" panose="020F0502020204030204"/>
                <a:ea typeface="メイリオ" panose="020B0604030504040204" pitchFamily="50" charset="-128"/>
                <a:cs typeface="+mn-cs"/>
              </a:endParaRPr>
            </a:p>
          </p:txBody>
        </p:sp>
        <p:sp>
          <p:nvSpPr>
            <p:cNvPr id="82" name="Freeform 149">
              <a:extLst>
                <a:ext uri="{FF2B5EF4-FFF2-40B4-BE49-F238E27FC236}">
                  <a16:creationId xmlns:a16="http://schemas.microsoft.com/office/drawing/2014/main" id="{CD78A6E0-5F6C-E936-6A42-944855ADAEE3}"/>
                </a:ext>
              </a:extLst>
            </p:cNvPr>
            <p:cNvSpPr>
              <a:spLocks noChangeArrowheads="1"/>
            </p:cNvSpPr>
            <p:nvPr/>
          </p:nvSpPr>
          <p:spPr bwMode="auto">
            <a:xfrm>
              <a:off x="585" y="4002"/>
              <a:ext cx="14" cy="26"/>
            </a:xfrm>
            <a:custGeom>
              <a:avLst/>
              <a:gdLst>
                <a:gd name="T0" fmla="*/ 0 w 66"/>
                <a:gd name="T1" fmla="*/ 82 h 117"/>
                <a:gd name="T2" fmla="*/ 0 w 66"/>
                <a:gd name="T3" fmla="*/ 85 h 117"/>
                <a:gd name="T4" fmla="*/ 0 w 66"/>
                <a:gd name="T5" fmla="*/ 88 h 117"/>
                <a:gd name="T6" fmla="*/ 31 w 66"/>
                <a:gd name="T7" fmla="*/ 116 h 117"/>
                <a:gd name="T8" fmla="*/ 59 w 66"/>
                <a:gd name="T9" fmla="*/ 85 h 117"/>
                <a:gd name="T10" fmla="*/ 62 w 66"/>
                <a:gd name="T11" fmla="*/ 34 h 117"/>
                <a:gd name="T12" fmla="*/ 37 w 66"/>
                <a:gd name="T13" fmla="*/ 0 h 117"/>
                <a:gd name="T14" fmla="*/ 31 w 66"/>
                <a:gd name="T15" fmla="*/ 0 h 117"/>
                <a:gd name="T16" fmla="*/ 3 w 66"/>
                <a:gd name="T17" fmla="*/ 23 h 117"/>
                <a:gd name="T18" fmla="*/ 3 w 66"/>
                <a:gd name="T19" fmla="*/ 25 h 117"/>
                <a:gd name="T20" fmla="*/ 3 w 66"/>
                <a:gd name="T21" fmla="*/ 31 h 117"/>
                <a:gd name="T22" fmla="*/ 0 w 66"/>
                <a:gd name="T23" fmla="*/ 82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6" h="117">
                  <a:moveTo>
                    <a:pt x="0" y="82"/>
                  </a:moveTo>
                  <a:lnTo>
                    <a:pt x="0" y="85"/>
                  </a:lnTo>
                  <a:lnTo>
                    <a:pt x="0" y="88"/>
                  </a:lnTo>
                  <a:cubicBezTo>
                    <a:pt x="0" y="104"/>
                    <a:pt x="14" y="116"/>
                    <a:pt x="31" y="116"/>
                  </a:cubicBezTo>
                  <a:cubicBezTo>
                    <a:pt x="48" y="116"/>
                    <a:pt x="59" y="102"/>
                    <a:pt x="59" y="85"/>
                  </a:cubicBezTo>
                  <a:cubicBezTo>
                    <a:pt x="59" y="68"/>
                    <a:pt x="59" y="51"/>
                    <a:pt x="62" y="34"/>
                  </a:cubicBezTo>
                  <a:cubicBezTo>
                    <a:pt x="65" y="17"/>
                    <a:pt x="54" y="3"/>
                    <a:pt x="37" y="0"/>
                  </a:cubicBezTo>
                  <a:lnTo>
                    <a:pt x="31" y="0"/>
                  </a:lnTo>
                  <a:cubicBezTo>
                    <a:pt x="17" y="0"/>
                    <a:pt x="6" y="11"/>
                    <a:pt x="3" y="23"/>
                  </a:cubicBezTo>
                  <a:lnTo>
                    <a:pt x="3" y="25"/>
                  </a:lnTo>
                  <a:lnTo>
                    <a:pt x="3" y="31"/>
                  </a:lnTo>
                  <a:cubicBezTo>
                    <a:pt x="0" y="68"/>
                    <a:pt x="0" y="76"/>
                    <a:pt x="0" y="82"/>
                  </a:cubicBezTo>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1" i="0" u="none" strike="noStrike" kern="1200" cap="none" spc="0" normalizeH="0" baseline="0" noProof="0">
                <a:ln>
                  <a:noFill/>
                </a:ln>
                <a:solidFill>
                  <a:srgbClr val="000000"/>
                </a:solidFill>
                <a:effectLst/>
                <a:uLnTx/>
                <a:uFillTx/>
                <a:latin typeface="Calibri" panose="020F0502020204030204"/>
                <a:ea typeface="メイリオ" panose="020B0604030504040204" pitchFamily="50" charset="-128"/>
                <a:cs typeface="+mn-cs"/>
              </a:endParaRPr>
            </a:p>
          </p:txBody>
        </p:sp>
        <p:sp>
          <p:nvSpPr>
            <p:cNvPr id="83" name="Freeform 150">
              <a:extLst>
                <a:ext uri="{FF2B5EF4-FFF2-40B4-BE49-F238E27FC236}">
                  <a16:creationId xmlns:a16="http://schemas.microsoft.com/office/drawing/2014/main" id="{6BABA7E9-6B21-B0AF-9C0A-35BAA17E1641}"/>
                </a:ext>
              </a:extLst>
            </p:cNvPr>
            <p:cNvSpPr>
              <a:spLocks noChangeArrowheads="1"/>
            </p:cNvSpPr>
            <p:nvPr/>
          </p:nvSpPr>
          <p:spPr bwMode="auto">
            <a:xfrm>
              <a:off x="590" y="4041"/>
              <a:ext cx="19" cy="22"/>
            </a:xfrm>
            <a:custGeom>
              <a:avLst/>
              <a:gdLst>
                <a:gd name="T0" fmla="*/ 59 w 88"/>
                <a:gd name="T1" fmla="*/ 20 h 103"/>
                <a:gd name="T2" fmla="*/ 31 w 88"/>
                <a:gd name="T3" fmla="*/ 0 h 103"/>
                <a:gd name="T4" fmla="*/ 22 w 88"/>
                <a:gd name="T5" fmla="*/ 3 h 103"/>
                <a:gd name="T6" fmla="*/ 5 w 88"/>
                <a:gd name="T7" fmla="*/ 40 h 103"/>
                <a:gd name="T8" fmla="*/ 5 w 88"/>
                <a:gd name="T9" fmla="*/ 40 h 103"/>
                <a:gd name="T10" fmla="*/ 5 w 88"/>
                <a:gd name="T11" fmla="*/ 40 h 103"/>
                <a:gd name="T12" fmla="*/ 5 w 88"/>
                <a:gd name="T13" fmla="*/ 40 h 103"/>
                <a:gd name="T14" fmla="*/ 5 w 88"/>
                <a:gd name="T15" fmla="*/ 40 h 103"/>
                <a:gd name="T16" fmla="*/ 5 w 88"/>
                <a:gd name="T17" fmla="*/ 40 h 103"/>
                <a:gd name="T18" fmla="*/ 5 w 88"/>
                <a:gd name="T19" fmla="*/ 40 h 103"/>
                <a:gd name="T20" fmla="*/ 5 w 88"/>
                <a:gd name="T21" fmla="*/ 40 h 103"/>
                <a:gd name="T22" fmla="*/ 5 w 88"/>
                <a:gd name="T23" fmla="*/ 40 h 103"/>
                <a:gd name="T24" fmla="*/ 5 w 88"/>
                <a:gd name="T25" fmla="*/ 40 h 103"/>
                <a:gd name="T26" fmla="*/ 5 w 88"/>
                <a:gd name="T27" fmla="*/ 40 h 103"/>
                <a:gd name="T28" fmla="*/ 5 w 88"/>
                <a:gd name="T29" fmla="*/ 40 h 103"/>
                <a:gd name="T30" fmla="*/ 5 w 88"/>
                <a:gd name="T31" fmla="*/ 40 h 103"/>
                <a:gd name="T32" fmla="*/ 5 w 88"/>
                <a:gd name="T33" fmla="*/ 40 h 103"/>
                <a:gd name="T34" fmla="*/ 5 w 88"/>
                <a:gd name="T35" fmla="*/ 40 h 103"/>
                <a:gd name="T36" fmla="*/ 5 w 88"/>
                <a:gd name="T37" fmla="*/ 40 h 103"/>
                <a:gd name="T38" fmla="*/ 5 w 88"/>
                <a:gd name="T39" fmla="*/ 40 h 103"/>
                <a:gd name="T40" fmla="*/ 5 w 88"/>
                <a:gd name="T41" fmla="*/ 40 h 103"/>
                <a:gd name="T42" fmla="*/ 5 w 88"/>
                <a:gd name="T43" fmla="*/ 40 h 103"/>
                <a:gd name="T44" fmla="*/ 5 w 88"/>
                <a:gd name="T45" fmla="*/ 40 h 103"/>
                <a:gd name="T46" fmla="*/ 5 w 88"/>
                <a:gd name="T47" fmla="*/ 40 h 103"/>
                <a:gd name="T48" fmla="*/ 5 w 88"/>
                <a:gd name="T49" fmla="*/ 40 h 103"/>
                <a:gd name="T50" fmla="*/ 5 w 88"/>
                <a:gd name="T51" fmla="*/ 40 h 103"/>
                <a:gd name="T52" fmla="*/ 5 w 88"/>
                <a:gd name="T53" fmla="*/ 40 h 103"/>
                <a:gd name="T54" fmla="*/ 5 w 88"/>
                <a:gd name="T55" fmla="*/ 40 h 103"/>
                <a:gd name="T56" fmla="*/ 5 w 88"/>
                <a:gd name="T57" fmla="*/ 40 h 103"/>
                <a:gd name="T58" fmla="*/ 5 w 88"/>
                <a:gd name="T59" fmla="*/ 40 h 103"/>
                <a:gd name="T60" fmla="*/ 5 w 88"/>
                <a:gd name="T61" fmla="*/ 40 h 103"/>
                <a:gd name="T62" fmla="*/ 5 w 88"/>
                <a:gd name="T63" fmla="*/ 40 h 103"/>
                <a:gd name="T64" fmla="*/ 5 w 88"/>
                <a:gd name="T65" fmla="*/ 40 h 103"/>
                <a:gd name="T66" fmla="*/ 5 w 88"/>
                <a:gd name="T67" fmla="*/ 40 h 103"/>
                <a:gd name="T68" fmla="*/ 17 w 88"/>
                <a:gd name="T69" fmla="*/ 62 h 103"/>
                <a:gd name="T70" fmla="*/ 17 w 88"/>
                <a:gd name="T71" fmla="*/ 62 h 103"/>
                <a:gd name="T72" fmla="*/ 17 w 88"/>
                <a:gd name="T73" fmla="*/ 65 h 103"/>
                <a:gd name="T74" fmla="*/ 17 w 88"/>
                <a:gd name="T75" fmla="*/ 65 h 103"/>
                <a:gd name="T76" fmla="*/ 17 w 88"/>
                <a:gd name="T77" fmla="*/ 65 h 103"/>
                <a:gd name="T78" fmla="*/ 17 w 88"/>
                <a:gd name="T79" fmla="*/ 65 h 103"/>
                <a:gd name="T80" fmla="*/ 17 w 88"/>
                <a:gd name="T81" fmla="*/ 65 h 103"/>
                <a:gd name="T82" fmla="*/ 17 w 88"/>
                <a:gd name="T83" fmla="*/ 65 h 103"/>
                <a:gd name="T84" fmla="*/ 28 w 88"/>
                <a:gd name="T85" fmla="*/ 85 h 103"/>
                <a:gd name="T86" fmla="*/ 28 w 88"/>
                <a:gd name="T87" fmla="*/ 88 h 103"/>
                <a:gd name="T88" fmla="*/ 53 w 88"/>
                <a:gd name="T89" fmla="*/ 102 h 103"/>
                <a:gd name="T90" fmla="*/ 67 w 88"/>
                <a:gd name="T91" fmla="*/ 99 h 103"/>
                <a:gd name="T92" fmla="*/ 79 w 88"/>
                <a:gd name="T93" fmla="*/ 59 h 103"/>
                <a:gd name="T94" fmla="*/ 59 w 88"/>
                <a:gd name="T95" fmla="*/ 20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88" h="103">
                  <a:moveTo>
                    <a:pt x="59" y="20"/>
                  </a:moveTo>
                  <a:cubicBezTo>
                    <a:pt x="53" y="9"/>
                    <a:pt x="42" y="0"/>
                    <a:pt x="31" y="0"/>
                  </a:cubicBezTo>
                  <a:cubicBezTo>
                    <a:pt x="28" y="0"/>
                    <a:pt x="25" y="0"/>
                    <a:pt x="22" y="3"/>
                  </a:cubicBezTo>
                  <a:cubicBezTo>
                    <a:pt x="8" y="9"/>
                    <a:pt x="0" y="26"/>
                    <a:pt x="5" y="40"/>
                  </a:cubicBezTo>
                  <a:lnTo>
                    <a:pt x="5" y="40"/>
                  </a:lnTo>
                  <a:lnTo>
                    <a:pt x="5" y="40"/>
                  </a:lnTo>
                  <a:lnTo>
                    <a:pt x="5" y="40"/>
                  </a:lnTo>
                  <a:lnTo>
                    <a:pt x="5" y="40"/>
                  </a:lnTo>
                  <a:lnTo>
                    <a:pt x="5" y="40"/>
                  </a:lnTo>
                  <a:lnTo>
                    <a:pt x="5" y="40"/>
                  </a:lnTo>
                  <a:lnTo>
                    <a:pt x="5" y="40"/>
                  </a:lnTo>
                  <a:lnTo>
                    <a:pt x="5" y="40"/>
                  </a:lnTo>
                  <a:lnTo>
                    <a:pt x="5" y="40"/>
                  </a:lnTo>
                  <a:lnTo>
                    <a:pt x="5" y="40"/>
                  </a:lnTo>
                  <a:lnTo>
                    <a:pt x="5" y="40"/>
                  </a:lnTo>
                  <a:lnTo>
                    <a:pt x="5" y="40"/>
                  </a:lnTo>
                  <a:lnTo>
                    <a:pt x="5" y="40"/>
                  </a:lnTo>
                  <a:lnTo>
                    <a:pt x="5" y="40"/>
                  </a:lnTo>
                  <a:lnTo>
                    <a:pt x="5" y="40"/>
                  </a:lnTo>
                  <a:lnTo>
                    <a:pt x="5" y="40"/>
                  </a:lnTo>
                  <a:lnTo>
                    <a:pt x="5" y="40"/>
                  </a:lnTo>
                  <a:lnTo>
                    <a:pt x="5" y="40"/>
                  </a:lnTo>
                  <a:lnTo>
                    <a:pt x="5" y="40"/>
                  </a:lnTo>
                  <a:lnTo>
                    <a:pt x="5" y="40"/>
                  </a:lnTo>
                  <a:lnTo>
                    <a:pt x="5" y="40"/>
                  </a:lnTo>
                  <a:lnTo>
                    <a:pt x="5" y="40"/>
                  </a:lnTo>
                  <a:lnTo>
                    <a:pt x="5" y="40"/>
                  </a:lnTo>
                  <a:lnTo>
                    <a:pt x="5" y="40"/>
                  </a:lnTo>
                  <a:lnTo>
                    <a:pt x="5" y="40"/>
                  </a:lnTo>
                  <a:lnTo>
                    <a:pt x="5" y="40"/>
                  </a:lnTo>
                  <a:lnTo>
                    <a:pt x="5" y="40"/>
                  </a:lnTo>
                  <a:lnTo>
                    <a:pt x="5" y="40"/>
                  </a:lnTo>
                  <a:lnTo>
                    <a:pt x="5" y="40"/>
                  </a:lnTo>
                  <a:lnTo>
                    <a:pt x="5" y="40"/>
                  </a:lnTo>
                  <a:cubicBezTo>
                    <a:pt x="8" y="48"/>
                    <a:pt x="11" y="57"/>
                    <a:pt x="17" y="62"/>
                  </a:cubicBezTo>
                  <a:lnTo>
                    <a:pt x="17" y="62"/>
                  </a:lnTo>
                  <a:cubicBezTo>
                    <a:pt x="17" y="62"/>
                    <a:pt x="17" y="62"/>
                    <a:pt x="17" y="65"/>
                  </a:cubicBezTo>
                  <a:lnTo>
                    <a:pt x="17" y="65"/>
                  </a:lnTo>
                  <a:lnTo>
                    <a:pt x="17" y="65"/>
                  </a:lnTo>
                  <a:lnTo>
                    <a:pt x="17" y="65"/>
                  </a:lnTo>
                  <a:lnTo>
                    <a:pt x="17" y="65"/>
                  </a:lnTo>
                  <a:lnTo>
                    <a:pt x="17" y="65"/>
                  </a:lnTo>
                  <a:cubicBezTo>
                    <a:pt x="19" y="71"/>
                    <a:pt x="22" y="79"/>
                    <a:pt x="28" y="85"/>
                  </a:cubicBezTo>
                  <a:cubicBezTo>
                    <a:pt x="28" y="85"/>
                    <a:pt x="28" y="85"/>
                    <a:pt x="28" y="88"/>
                  </a:cubicBezTo>
                  <a:cubicBezTo>
                    <a:pt x="34" y="96"/>
                    <a:pt x="45" y="102"/>
                    <a:pt x="53" y="102"/>
                  </a:cubicBezTo>
                  <a:cubicBezTo>
                    <a:pt x="59" y="102"/>
                    <a:pt x="62" y="102"/>
                    <a:pt x="67" y="99"/>
                  </a:cubicBezTo>
                  <a:cubicBezTo>
                    <a:pt x="82" y="90"/>
                    <a:pt x="87" y="73"/>
                    <a:pt x="79" y="59"/>
                  </a:cubicBezTo>
                  <a:cubicBezTo>
                    <a:pt x="73" y="51"/>
                    <a:pt x="65" y="34"/>
                    <a:pt x="59" y="20"/>
                  </a:cubicBezTo>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1" i="0" u="none" strike="noStrike" kern="1200" cap="none" spc="0" normalizeH="0" baseline="0" noProof="0">
                <a:ln>
                  <a:noFill/>
                </a:ln>
                <a:solidFill>
                  <a:srgbClr val="000000"/>
                </a:solidFill>
                <a:effectLst/>
                <a:uLnTx/>
                <a:uFillTx/>
                <a:latin typeface="Calibri" panose="020F0502020204030204"/>
                <a:ea typeface="メイリオ" panose="020B0604030504040204" pitchFamily="50" charset="-128"/>
                <a:cs typeface="+mn-cs"/>
              </a:endParaRPr>
            </a:p>
          </p:txBody>
        </p:sp>
        <p:sp>
          <p:nvSpPr>
            <p:cNvPr id="84" name="Freeform 151">
              <a:extLst>
                <a:ext uri="{FF2B5EF4-FFF2-40B4-BE49-F238E27FC236}">
                  <a16:creationId xmlns:a16="http://schemas.microsoft.com/office/drawing/2014/main" id="{05AFD0F4-0E6B-0ADE-4FE8-FBCD7413C5D8}"/>
                </a:ext>
              </a:extLst>
            </p:cNvPr>
            <p:cNvSpPr>
              <a:spLocks noChangeArrowheads="1"/>
            </p:cNvSpPr>
            <p:nvPr/>
          </p:nvSpPr>
          <p:spPr bwMode="auto">
            <a:xfrm>
              <a:off x="469" y="3919"/>
              <a:ext cx="190" cy="185"/>
            </a:xfrm>
            <a:custGeom>
              <a:avLst/>
              <a:gdLst>
                <a:gd name="T0" fmla="*/ 206 w 844"/>
                <a:gd name="T1" fmla="*/ 728 h 819"/>
                <a:gd name="T2" fmla="*/ 206 w 844"/>
                <a:gd name="T3" fmla="*/ 728 h 819"/>
                <a:gd name="T4" fmla="*/ 641 w 844"/>
                <a:gd name="T5" fmla="*/ 728 h 819"/>
                <a:gd name="T6" fmla="*/ 641 w 844"/>
                <a:gd name="T7" fmla="*/ 728 h 819"/>
                <a:gd name="T8" fmla="*/ 686 w 844"/>
                <a:gd name="T9" fmla="*/ 691 h 819"/>
                <a:gd name="T10" fmla="*/ 720 w 844"/>
                <a:gd name="T11" fmla="*/ 169 h 819"/>
                <a:gd name="T12" fmla="*/ 678 w 844"/>
                <a:gd name="T13" fmla="*/ 127 h 819"/>
                <a:gd name="T14" fmla="*/ 678 w 844"/>
                <a:gd name="T15" fmla="*/ 127 h 819"/>
                <a:gd name="T16" fmla="*/ 167 w 844"/>
                <a:gd name="T17" fmla="*/ 127 h 819"/>
                <a:gd name="T18" fmla="*/ 167 w 844"/>
                <a:gd name="T19" fmla="*/ 127 h 819"/>
                <a:gd name="T20" fmla="*/ 125 w 844"/>
                <a:gd name="T21" fmla="*/ 169 h 819"/>
                <a:gd name="T22" fmla="*/ 161 w 844"/>
                <a:gd name="T23" fmla="*/ 691 h 819"/>
                <a:gd name="T24" fmla="*/ 206 w 844"/>
                <a:gd name="T25" fmla="*/ 728 h 819"/>
                <a:gd name="T26" fmla="*/ 187 w 844"/>
                <a:gd name="T27" fmla="*/ 186 h 819"/>
                <a:gd name="T28" fmla="*/ 195 w 844"/>
                <a:gd name="T29" fmla="*/ 181 h 819"/>
                <a:gd name="T30" fmla="*/ 198 w 844"/>
                <a:gd name="T31" fmla="*/ 178 h 819"/>
                <a:gd name="T32" fmla="*/ 215 w 844"/>
                <a:gd name="T33" fmla="*/ 161 h 819"/>
                <a:gd name="T34" fmla="*/ 635 w 844"/>
                <a:gd name="T35" fmla="*/ 161 h 819"/>
                <a:gd name="T36" fmla="*/ 652 w 844"/>
                <a:gd name="T37" fmla="*/ 178 h 819"/>
                <a:gd name="T38" fmla="*/ 655 w 844"/>
                <a:gd name="T39" fmla="*/ 181 h 819"/>
                <a:gd name="T40" fmla="*/ 663 w 844"/>
                <a:gd name="T41" fmla="*/ 186 h 819"/>
                <a:gd name="T42" fmla="*/ 604 w 844"/>
                <a:gd name="T43" fmla="*/ 686 h 819"/>
                <a:gd name="T44" fmla="*/ 167 w 844"/>
                <a:gd name="T45" fmla="*/ 609 h 819"/>
                <a:gd name="T46" fmla="*/ 187 w 844"/>
                <a:gd name="T47" fmla="*/ 186 h 8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844" h="819">
                  <a:moveTo>
                    <a:pt x="206" y="728"/>
                  </a:moveTo>
                  <a:lnTo>
                    <a:pt x="206" y="728"/>
                  </a:lnTo>
                  <a:cubicBezTo>
                    <a:pt x="336" y="818"/>
                    <a:pt x="511" y="818"/>
                    <a:pt x="641" y="728"/>
                  </a:cubicBezTo>
                  <a:lnTo>
                    <a:pt x="641" y="728"/>
                  </a:lnTo>
                  <a:cubicBezTo>
                    <a:pt x="658" y="717"/>
                    <a:pt x="672" y="703"/>
                    <a:pt x="686" y="691"/>
                  </a:cubicBezTo>
                  <a:cubicBezTo>
                    <a:pt x="829" y="556"/>
                    <a:pt x="843" y="322"/>
                    <a:pt x="720" y="169"/>
                  </a:cubicBezTo>
                  <a:cubicBezTo>
                    <a:pt x="706" y="155"/>
                    <a:pt x="692" y="141"/>
                    <a:pt x="678" y="127"/>
                  </a:cubicBezTo>
                  <a:lnTo>
                    <a:pt x="678" y="127"/>
                  </a:lnTo>
                  <a:cubicBezTo>
                    <a:pt x="534" y="0"/>
                    <a:pt x="311" y="0"/>
                    <a:pt x="167" y="127"/>
                  </a:cubicBezTo>
                  <a:lnTo>
                    <a:pt x="167" y="127"/>
                  </a:lnTo>
                  <a:cubicBezTo>
                    <a:pt x="153" y="141"/>
                    <a:pt x="139" y="155"/>
                    <a:pt x="125" y="169"/>
                  </a:cubicBezTo>
                  <a:cubicBezTo>
                    <a:pt x="0" y="322"/>
                    <a:pt x="17" y="553"/>
                    <a:pt x="161" y="691"/>
                  </a:cubicBezTo>
                  <a:cubicBezTo>
                    <a:pt x="175" y="705"/>
                    <a:pt x="192" y="717"/>
                    <a:pt x="206" y="728"/>
                  </a:cubicBezTo>
                  <a:close/>
                  <a:moveTo>
                    <a:pt x="187" y="186"/>
                  </a:moveTo>
                  <a:cubicBezTo>
                    <a:pt x="190" y="183"/>
                    <a:pt x="192" y="183"/>
                    <a:pt x="195" y="181"/>
                  </a:cubicBezTo>
                  <a:cubicBezTo>
                    <a:pt x="195" y="181"/>
                    <a:pt x="195" y="178"/>
                    <a:pt x="198" y="178"/>
                  </a:cubicBezTo>
                  <a:cubicBezTo>
                    <a:pt x="204" y="172"/>
                    <a:pt x="209" y="167"/>
                    <a:pt x="215" y="161"/>
                  </a:cubicBezTo>
                  <a:cubicBezTo>
                    <a:pt x="336" y="59"/>
                    <a:pt x="517" y="59"/>
                    <a:pt x="635" y="161"/>
                  </a:cubicBezTo>
                  <a:cubicBezTo>
                    <a:pt x="641" y="167"/>
                    <a:pt x="647" y="172"/>
                    <a:pt x="652" y="178"/>
                  </a:cubicBezTo>
                  <a:cubicBezTo>
                    <a:pt x="652" y="178"/>
                    <a:pt x="652" y="181"/>
                    <a:pt x="655" y="181"/>
                  </a:cubicBezTo>
                  <a:cubicBezTo>
                    <a:pt x="658" y="183"/>
                    <a:pt x="661" y="183"/>
                    <a:pt x="663" y="186"/>
                  </a:cubicBezTo>
                  <a:cubicBezTo>
                    <a:pt x="801" y="333"/>
                    <a:pt x="772" y="576"/>
                    <a:pt x="604" y="686"/>
                  </a:cubicBezTo>
                  <a:cubicBezTo>
                    <a:pt x="463" y="779"/>
                    <a:pt x="271" y="745"/>
                    <a:pt x="167" y="609"/>
                  </a:cubicBezTo>
                  <a:cubicBezTo>
                    <a:pt x="68" y="485"/>
                    <a:pt x="77" y="302"/>
                    <a:pt x="187" y="186"/>
                  </a:cubicBezTo>
                  <a:close/>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1" i="0" u="none" strike="noStrike" kern="1200" cap="none" spc="0" normalizeH="0" baseline="0" noProof="0">
                <a:ln>
                  <a:noFill/>
                </a:ln>
                <a:solidFill>
                  <a:srgbClr val="000000"/>
                </a:solidFill>
                <a:effectLst/>
                <a:uLnTx/>
                <a:uFillTx/>
                <a:latin typeface="Calibri" panose="020F0502020204030204"/>
                <a:ea typeface="メイリオ" panose="020B0604030504040204" pitchFamily="50" charset="-128"/>
                <a:cs typeface="+mn-cs"/>
              </a:endParaRPr>
            </a:p>
          </p:txBody>
        </p:sp>
      </p:grpSp>
      <p:sp>
        <p:nvSpPr>
          <p:cNvPr id="85" name="テキスト ボックス 84">
            <a:extLst>
              <a:ext uri="{FF2B5EF4-FFF2-40B4-BE49-F238E27FC236}">
                <a16:creationId xmlns:a16="http://schemas.microsoft.com/office/drawing/2014/main" id="{9A1892E6-EB95-1857-94E4-728A200F7DDA}"/>
              </a:ext>
            </a:extLst>
          </p:cNvPr>
          <p:cNvSpPr txBox="1"/>
          <p:nvPr/>
        </p:nvSpPr>
        <p:spPr>
          <a:xfrm>
            <a:off x="7242159" y="3003398"/>
            <a:ext cx="574196" cy="307777"/>
          </a:xfrm>
          <a:prstGeom prst="rect">
            <a:avLst/>
          </a:prstGeom>
          <a:noFill/>
        </p:spPr>
        <p:txBody>
          <a:bodyPr wrap="none" rtlCol="0">
            <a:spAutoFit/>
          </a:bodyPr>
          <a:lstStyle/>
          <a:p>
            <a:pPr eaLnBrk="1" fontAlgn="auto" hangingPunct="1">
              <a:spcBef>
                <a:spcPts val="0"/>
              </a:spcBef>
              <a:spcAft>
                <a:spcPts val="0"/>
              </a:spcAft>
              <a:defRPr/>
            </a:pPr>
            <a:r>
              <a:rPr lang="en-US" altLang="ja-JP" sz="1400" b="1" dirty="0">
                <a:solidFill>
                  <a:srgbClr val="545454"/>
                </a:solidFill>
                <a:latin typeface="メイリオ" panose="020B0604030504040204" pitchFamily="50" charset="-128"/>
                <a:ea typeface="メイリオ" panose="020B0604030504040204" pitchFamily="50" charset="-128"/>
              </a:rPr>
              <a:t>SNS</a:t>
            </a:r>
            <a:endParaRPr lang="ja-JP" altLang="en-US" sz="1400" b="1" dirty="0">
              <a:solidFill>
                <a:srgbClr val="545454"/>
              </a:solidFill>
              <a:latin typeface="メイリオ" panose="020B0604030504040204" pitchFamily="50" charset="-128"/>
              <a:ea typeface="メイリオ" panose="020B0604030504040204" pitchFamily="50" charset="-128"/>
            </a:endParaRPr>
          </a:p>
        </p:txBody>
      </p:sp>
      <p:sp>
        <p:nvSpPr>
          <p:cNvPr id="86" name="テキスト ボックス 85">
            <a:extLst>
              <a:ext uri="{FF2B5EF4-FFF2-40B4-BE49-F238E27FC236}">
                <a16:creationId xmlns:a16="http://schemas.microsoft.com/office/drawing/2014/main" id="{067979B4-39AC-811C-87CC-132C3CB266C5}"/>
              </a:ext>
            </a:extLst>
          </p:cNvPr>
          <p:cNvSpPr txBox="1"/>
          <p:nvPr/>
        </p:nvSpPr>
        <p:spPr>
          <a:xfrm>
            <a:off x="10409125" y="2997370"/>
            <a:ext cx="905080" cy="307777"/>
          </a:xfrm>
          <a:prstGeom prst="rect">
            <a:avLst/>
          </a:prstGeom>
          <a:noFill/>
        </p:spPr>
        <p:txBody>
          <a:bodyPr wrap="square" rtlCol="0">
            <a:spAutoFit/>
          </a:bodyPr>
          <a:lstStyle/>
          <a:p>
            <a:pPr eaLnBrk="1" fontAlgn="auto" hangingPunct="1">
              <a:spcBef>
                <a:spcPts val="0"/>
              </a:spcBef>
              <a:spcAft>
                <a:spcPts val="0"/>
              </a:spcAft>
              <a:defRPr/>
            </a:pPr>
            <a:r>
              <a:rPr lang="ja-JP" altLang="en-US" sz="1400" b="1" dirty="0">
                <a:solidFill>
                  <a:srgbClr val="545454"/>
                </a:solidFill>
                <a:latin typeface="Calibri" panose="020F0502020204030204"/>
                <a:ea typeface="メイリオ" panose="020B0604030504040204" pitchFamily="50" charset="-128"/>
              </a:rPr>
              <a:t>ニュース</a:t>
            </a:r>
          </a:p>
        </p:txBody>
      </p:sp>
      <p:sp>
        <p:nvSpPr>
          <p:cNvPr id="87" name="テキスト ボックス 86">
            <a:extLst>
              <a:ext uri="{FF2B5EF4-FFF2-40B4-BE49-F238E27FC236}">
                <a16:creationId xmlns:a16="http://schemas.microsoft.com/office/drawing/2014/main" id="{CF80E997-8E20-2348-2D95-3034A886293B}"/>
              </a:ext>
            </a:extLst>
          </p:cNvPr>
          <p:cNvSpPr txBox="1"/>
          <p:nvPr/>
        </p:nvSpPr>
        <p:spPr>
          <a:xfrm>
            <a:off x="10658712" y="4519497"/>
            <a:ext cx="699436" cy="307777"/>
          </a:xfrm>
          <a:prstGeom prst="rect">
            <a:avLst/>
          </a:prstGeom>
          <a:noFill/>
        </p:spPr>
        <p:txBody>
          <a:bodyPr wrap="square" rtlCol="0">
            <a:spAutoFit/>
          </a:bodyPr>
          <a:lstStyle/>
          <a:p>
            <a:pPr eaLnBrk="1" fontAlgn="auto" hangingPunct="1">
              <a:spcBef>
                <a:spcPts val="0"/>
              </a:spcBef>
              <a:spcAft>
                <a:spcPts val="0"/>
              </a:spcAft>
              <a:defRPr/>
            </a:pPr>
            <a:r>
              <a:rPr lang="ja-JP" altLang="en-US" sz="1400" b="1" dirty="0">
                <a:solidFill>
                  <a:srgbClr val="545454"/>
                </a:solidFill>
                <a:latin typeface="Calibri" panose="020F0502020204030204"/>
                <a:ea typeface="メイリオ" panose="020B0604030504040204" pitchFamily="50" charset="-128"/>
              </a:rPr>
              <a:t>検索</a:t>
            </a:r>
          </a:p>
        </p:txBody>
      </p:sp>
      <p:sp>
        <p:nvSpPr>
          <p:cNvPr id="88" name="テキスト ボックス 87">
            <a:extLst>
              <a:ext uri="{FF2B5EF4-FFF2-40B4-BE49-F238E27FC236}">
                <a16:creationId xmlns:a16="http://schemas.microsoft.com/office/drawing/2014/main" id="{9768D757-006D-C827-DA6B-6E7721208843}"/>
              </a:ext>
            </a:extLst>
          </p:cNvPr>
          <p:cNvSpPr txBox="1"/>
          <p:nvPr/>
        </p:nvSpPr>
        <p:spPr>
          <a:xfrm>
            <a:off x="8720291" y="5312128"/>
            <a:ext cx="1267809" cy="307777"/>
          </a:xfrm>
          <a:prstGeom prst="rect">
            <a:avLst/>
          </a:prstGeom>
          <a:noFill/>
        </p:spPr>
        <p:txBody>
          <a:bodyPr wrap="square" rtlCol="0">
            <a:spAutoFit/>
          </a:bodyPr>
          <a:lstStyle/>
          <a:p>
            <a:pPr eaLnBrk="1" fontAlgn="auto" hangingPunct="1">
              <a:spcBef>
                <a:spcPts val="0"/>
              </a:spcBef>
              <a:spcAft>
                <a:spcPts val="0"/>
              </a:spcAft>
              <a:defRPr/>
            </a:pPr>
            <a:r>
              <a:rPr lang="ja-JP" altLang="en-US" sz="1400" b="1" dirty="0">
                <a:solidFill>
                  <a:srgbClr val="545454"/>
                </a:solidFill>
                <a:latin typeface="Calibri" panose="020F0502020204030204"/>
                <a:ea typeface="メイリオ" panose="020B0604030504040204" pitchFamily="50" charset="-128"/>
              </a:rPr>
              <a:t>専門メディア</a:t>
            </a:r>
            <a:endParaRPr lang="en-US" altLang="ja-JP" sz="1400" b="1" dirty="0">
              <a:solidFill>
                <a:srgbClr val="545454"/>
              </a:solidFill>
              <a:latin typeface="Calibri" panose="020F0502020204030204"/>
              <a:ea typeface="メイリオ" panose="020B0604030504040204" pitchFamily="50" charset="-128"/>
            </a:endParaRPr>
          </a:p>
        </p:txBody>
      </p:sp>
      <p:sp>
        <p:nvSpPr>
          <p:cNvPr id="89" name="テキスト ボックス 88">
            <a:extLst>
              <a:ext uri="{FF2B5EF4-FFF2-40B4-BE49-F238E27FC236}">
                <a16:creationId xmlns:a16="http://schemas.microsoft.com/office/drawing/2014/main" id="{97A92A85-4AF2-5AFB-EF5F-94BBC6AE4937}"/>
              </a:ext>
            </a:extLst>
          </p:cNvPr>
          <p:cNvSpPr txBox="1"/>
          <p:nvPr/>
        </p:nvSpPr>
        <p:spPr>
          <a:xfrm>
            <a:off x="9102546" y="3773160"/>
            <a:ext cx="627825" cy="307777"/>
          </a:xfrm>
          <a:prstGeom prst="rect">
            <a:avLst/>
          </a:prstGeom>
          <a:noFill/>
        </p:spPr>
        <p:txBody>
          <a:bodyPr wrap="square" rtlCol="0">
            <a:spAutoFit/>
          </a:bodyPr>
          <a:lstStyle/>
          <a:p>
            <a:pPr eaLnBrk="1" fontAlgn="auto" hangingPunct="1">
              <a:spcBef>
                <a:spcPts val="0"/>
              </a:spcBef>
              <a:spcAft>
                <a:spcPts val="0"/>
              </a:spcAft>
              <a:defRPr/>
            </a:pPr>
            <a:r>
              <a:rPr lang="ja-JP" altLang="en-US" sz="1400" b="1" dirty="0">
                <a:solidFill>
                  <a:srgbClr val="545454"/>
                </a:solidFill>
                <a:latin typeface="Calibri" panose="020F0502020204030204"/>
                <a:ea typeface="メイリオ" panose="020B0604030504040204" pitchFamily="50" charset="-128"/>
              </a:rPr>
              <a:t>動画</a:t>
            </a:r>
          </a:p>
        </p:txBody>
      </p:sp>
      <p:sp>
        <p:nvSpPr>
          <p:cNvPr id="90" name="テキスト ボックス 89">
            <a:extLst>
              <a:ext uri="{FF2B5EF4-FFF2-40B4-BE49-F238E27FC236}">
                <a16:creationId xmlns:a16="http://schemas.microsoft.com/office/drawing/2014/main" id="{25A17A56-0517-A300-1B49-4470D41D6FD9}"/>
              </a:ext>
            </a:extLst>
          </p:cNvPr>
          <p:cNvSpPr txBox="1"/>
          <p:nvPr/>
        </p:nvSpPr>
        <p:spPr>
          <a:xfrm>
            <a:off x="6915580" y="4533160"/>
            <a:ext cx="1272092" cy="307777"/>
          </a:xfrm>
          <a:prstGeom prst="rect">
            <a:avLst/>
          </a:prstGeom>
          <a:noFill/>
        </p:spPr>
        <p:txBody>
          <a:bodyPr wrap="square" rtlCol="0">
            <a:spAutoFit/>
          </a:bodyPr>
          <a:lstStyle/>
          <a:p>
            <a:pPr eaLnBrk="1" fontAlgn="auto" hangingPunct="1">
              <a:spcBef>
                <a:spcPts val="0"/>
              </a:spcBef>
              <a:spcAft>
                <a:spcPts val="0"/>
              </a:spcAft>
              <a:defRPr/>
            </a:pPr>
            <a:r>
              <a:rPr lang="ja-JP" altLang="en-US" sz="1400" b="1" dirty="0">
                <a:solidFill>
                  <a:srgbClr val="545454"/>
                </a:solidFill>
                <a:latin typeface="メイリオ" panose="020B0604030504040204" pitchFamily="50" charset="-128"/>
                <a:ea typeface="メイリオ" panose="020B0604030504040204" pitchFamily="50" charset="-128"/>
              </a:rPr>
              <a:t>ショッピング</a:t>
            </a:r>
          </a:p>
        </p:txBody>
      </p:sp>
      <p:sp>
        <p:nvSpPr>
          <p:cNvPr id="91" name="テキスト ボックス 90">
            <a:extLst>
              <a:ext uri="{FF2B5EF4-FFF2-40B4-BE49-F238E27FC236}">
                <a16:creationId xmlns:a16="http://schemas.microsoft.com/office/drawing/2014/main" id="{FEFF56D2-CDD6-240F-AF61-44BE0FC923D6}"/>
              </a:ext>
            </a:extLst>
          </p:cNvPr>
          <p:cNvSpPr txBox="1"/>
          <p:nvPr/>
        </p:nvSpPr>
        <p:spPr>
          <a:xfrm>
            <a:off x="759921" y="2896938"/>
            <a:ext cx="5277316" cy="338554"/>
          </a:xfrm>
          <a:prstGeom prst="rect">
            <a:avLst/>
          </a:prstGeom>
          <a:noFill/>
        </p:spPr>
        <p:txBody>
          <a:bodyPr wrap="square" rtlCol="0">
            <a:spAutoFit/>
          </a:bodyPr>
          <a:lstStyle/>
          <a:p>
            <a:pPr algn="ctr" eaLnBrk="1" fontAlgn="auto" hangingPunct="1">
              <a:spcBef>
                <a:spcPts val="0"/>
              </a:spcBef>
              <a:spcAft>
                <a:spcPts val="0"/>
              </a:spcAft>
              <a:defRPr/>
            </a:pPr>
            <a:r>
              <a:rPr lang="ja-JP" altLang="en-US" sz="1600" b="1" u="sng" dirty="0">
                <a:solidFill>
                  <a:srgbClr val="545454"/>
                </a:solidFill>
                <a:latin typeface="Calibri" panose="020F0502020204030204"/>
                <a:ea typeface="メイリオ" panose="020B0604030504040204" pitchFamily="50" charset="-128"/>
              </a:rPr>
              <a:t>テレビ</a:t>
            </a:r>
            <a:r>
              <a:rPr lang="en-US" altLang="ja-JP" sz="1600" b="1" u="sng" dirty="0">
                <a:solidFill>
                  <a:srgbClr val="545454"/>
                </a:solidFill>
                <a:latin typeface="Calibri" panose="020F0502020204030204"/>
                <a:ea typeface="メイリオ" panose="020B0604030504040204" pitchFamily="50" charset="-128"/>
              </a:rPr>
              <a:t>CM</a:t>
            </a:r>
            <a:r>
              <a:rPr lang="ja-JP" altLang="en-US" sz="1600" b="1" u="sng" dirty="0">
                <a:solidFill>
                  <a:srgbClr val="545454"/>
                </a:solidFill>
                <a:latin typeface="Calibri" panose="020F0502020204030204"/>
                <a:ea typeface="メイリオ" panose="020B0604030504040204" pitchFamily="50" charset="-128"/>
              </a:rPr>
              <a:t>のリーチ率比較</a:t>
            </a:r>
            <a:r>
              <a:rPr lang="ja-JP" altLang="en-US" sz="1600" b="1" u="sng" dirty="0">
                <a:solidFill>
                  <a:srgbClr val="545454"/>
                </a:solidFill>
                <a:latin typeface="メイリオ" panose="020B0604030504040204" pitchFamily="50" charset="-128"/>
                <a:ea typeface="メイリオ" panose="020B0604030504040204" pitchFamily="50" charset="-128"/>
              </a:rPr>
              <a:t>（</a:t>
            </a:r>
            <a:r>
              <a:rPr lang="en-US" altLang="ja-JP" sz="1600" b="1" u="sng" dirty="0">
                <a:solidFill>
                  <a:srgbClr val="545454"/>
                </a:solidFill>
                <a:latin typeface="メイリオ" panose="020B0604030504040204" pitchFamily="50" charset="-128"/>
                <a:ea typeface="メイリオ" panose="020B0604030504040204" pitchFamily="50" charset="-128"/>
              </a:rPr>
              <a:t>2012</a:t>
            </a:r>
            <a:r>
              <a:rPr lang="ja-JP" altLang="en-US" sz="1600" b="1" u="sng" dirty="0">
                <a:solidFill>
                  <a:srgbClr val="545454"/>
                </a:solidFill>
                <a:latin typeface="メイリオ" panose="020B0604030504040204" pitchFamily="50" charset="-128"/>
                <a:ea typeface="メイリオ" panose="020B0604030504040204" pitchFamily="50" charset="-128"/>
              </a:rPr>
              <a:t>年 </a:t>
            </a:r>
            <a:r>
              <a:rPr lang="en-US" altLang="ja-JP" sz="1600" b="1" u="sng" dirty="0">
                <a:solidFill>
                  <a:srgbClr val="545454"/>
                </a:solidFill>
                <a:latin typeface="メイリオ" panose="020B0604030504040204" pitchFamily="50" charset="-128"/>
                <a:ea typeface="メイリオ" panose="020B0604030504040204" pitchFamily="50" charset="-128"/>
              </a:rPr>
              <a:t>vs 2022</a:t>
            </a:r>
            <a:r>
              <a:rPr lang="ja-JP" altLang="en-US" sz="1600" b="1" u="sng" dirty="0">
                <a:solidFill>
                  <a:srgbClr val="545454"/>
                </a:solidFill>
                <a:latin typeface="メイリオ" panose="020B0604030504040204" pitchFamily="50" charset="-128"/>
                <a:ea typeface="メイリオ" panose="020B0604030504040204" pitchFamily="50" charset="-128"/>
              </a:rPr>
              <a:t>年）</a:t>
            </a:r>
            <a:endParaRPr lang="ja-JP" altLang="en-US" sz="1600" b="1" u="sng" dirty="0">
              <a:solidFill>
                <a:srgbClr val="545454"/>
              </a:solidFill>
              <a:latin typeface="Calibri" panose="020F0502020204030204"/>
              <a:ea typeface="メイリオ" panose="020B0604030504040204" pitchFamily="50" charset="-128"/>
            </a:endParaRPr>
          </a:p>
        </p:txBody>
      </p:sp>
      <p:graphicFrame>
        <p:nvGraphicFramePr>
          <p:cNvPr id="92" name="グラフ 91">
            <a:extLst>
              <a:ext uri="{FF2B5EF4-FFF2-40B4-BE49-F238E27FC236}">
                <a16:creationId xmlns:a16="http://schemas.microsoft.com/office/drawing/2014/main" id="{A5308228-CD4B-B944-918B-3C6324C71FFA}"/>
              </a:ext>
            </a:extLst>
          </p:cNvPr>
          <p:cNvGraphicFramePr/>
          <p:nvPr/>
        </p:nvGraphicFramePr>
        <p:xfrm>
          <a:off x="759921" y="3704242"/>
          <a:ext cx="2635486" cy="2119968"/>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93" name="グラフ 92">
            <a:extLst>
              <a:ext uri="{FF2B5EF4-FFF2-40B4-BE49-F238E27FC236}">
                <a16:creationId xmlns:a16="http://schemas.microsoft.com/office/drawing/2014/main" id="{CE84AC96-7E37-AF80-4277-6A47DF3F55DE}"/>
              </a:ext>
            </a:extLst>
          </p:cNvPr>
          <p:cNvGraphicFramePr/>
          <p:nvPr/>
        </p:nvGraphicFramePr>
        <p:xfrm>
          <a:off x="3404775" y="3704242"/>
          <a:ext cx="2635486" cy="2119968"/>
        </p:xfrm>
        <a:graphic>
          <a:graphicData uri="http://schemas.openxmlformats.org/drawingml/2006/chart">
            <c:chart xmlns:c="http://schemas.openxmlformats.org/drawingml/2006/chart" xmlns:r="http://schemas.openxmlformats.org/officeDocument/2006/relationships" r:id="rId3"/>
          </a:graphicData>
        </a:graphic>
      </p:graphicFrame>
      <p:sp>
        <p:nvSpPr>
          <p:cNvPr id="94" name="正方形/長方形 93">
            <a:extLst>
              <a:ext uri="{FF2B5EF4-FFF2-40B4-BE49-F238E27FC236}">
                <a16:creationId xmlns:a16="http://schemas.microsoft.com/office/drawing/2014/main" id="{5DD9170A-2AFB-100D-0E51-9EDB8D2F0142}"/>
              </a:ext>
            </a:extLst>
          </p:cNvPr>
          <p:cNvSpPr/>
          <p:nvPr/>
        </p:nvSpPr>
        <p:spPr>
          <a:xfrm>
            <a:off x="1015962" y="3385446"/>
            <a:ext cx="2223375" cy="256818"/>
          </a:xfrm>
          <a:prstGeom prst="rect">
            <a:avLst/>
          </a:prstGeom>
          <a:solidFill>
            <a:srgbClr val="000000"/>
          </a:solidFill>
          <a:ln w="9525" cap="flat" cmpd="sng" algn="ctr">
            <a:solidFill>
              <a:srgbClr val="545454"/>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000" b="1" i="0" u="none" strike="noStrike" kern="0" cap="none" spc="0" normalizeH="0" baseline="0" noProof="0" dirty="0">
                <a:ln>
                  <a:noFill/>
                </a:ln>
                <a:solidFill>
                  <a:srgbClr val="F5F5F5"/>
                </a:solidFill>
                <a:effectLst/>
                <a:uLnTx/>
                <a:uFillTx/>
                <a:latin typeface="メイリオ" panose="020B0604030504040204" pitchFamily="50" charset="-128"/>
                <a:ea typeface="メイリオ" panose="020B0604030504040204" pitchFamily="50" charset="-128"/>
                <a:cs typeface="+mn-cs"/>
              </a:rPr>
              <a:t>個人全体 </a:t>
            </a:r>
            <a:r>
              <a:rPr kumimoji="0" lang="en-US" altLang="ja-JP" sz="1000" b="1" i="0" u="none" strike="noStrike" kern="0" cap="none" spc="0" normalizeH="0" baseline="0" noProof="0" dirty="0">
                <a:ln>
                  <a:noFill/>
                </a:ln>
                <a:solidFill>
                  <a:srgbClr val="F5F5F5"/>
                </a:solidFill>
                <a:effectLst/>
                <a:uLnTx/>
                <a:uFillTx/>
                <a:latin typeface="メイリオ" panose="020B0604030504040204" pitchFamily="50" charset="-128"/>
                <a:ea typeface="メイリオ" panose="020B0604030504040204" pitchFamily="50" charset="-128"/>
                <a:cs typeface="+mn-cs"/>
              </a:rPr>
              <a:t>R1+</a:t>
            </a:r>
            <a:endParaRPr kumimoji="0" lang="ja-JP" altLang="en-US" sz="1000" b="1" i="0" u="none" strike="noStrike" kern="0" cap="none" spc="0" normalizeH="0" baseline="0" noProof="0" dirty="0">
              <a:ln>
                <a:noFill/>
              </a:ln>
              <a:solidFill>
                <a:srgbClr val="F5F5F5"/>
              </a:solidFill>
              <a:effectLst/>
              <a:uLnTx/>
              <a:uFillTx/>
              <a:latin typeface="メイリオ" panose="020B0604030504040204" pitchFamily="50" charset="-128"/>
              <a:ea typeface="メイリオ" panose="020B0604030504040204" pitchFamily="50" charset="-128"/>
              <a:cs typeface="+mn-cs"/>
            </a:endParaRPr>
          </a:p>
        </p:txBody>
      </p:sp>
      <p:sp>
        <p:nvSpPr>
          <p:cNvPr id="95" name="正方形/長方形 94">
            <a:extLst>
              <a:ext uri="{FF2B5EF4-FFF2-40B4-BE49-F238E27FC236}">
                <a16:creationId xmlns:a16="http://schemas.microsoft.com/office/drawing/2014/main" id="{6C7D17AB-9C08-F3E5-C20B-A8E51FD7CC93}"/>
              </a:ext>
            </a:extLst>
          </p:cNvPr>
          <p:cNvSpPr/>
          <p:nvPr/>
        </p:nvSpPr>
        <p:spPr>
          <a:xfrm>
            <a:off x="3696495" y="3385446"/>
            <a:ext cx="2223375" cy="256818"/>
          </a:xfrm>
          <a:prstGeom prst="rect">
            <a:avLst/>
          </a:prstGeom>
          <a:solidFill>
            <a:srgbClr val="000000"/>
          </a:solidFill>
          <a:ln w="9525" cap="flat" cmpd="sng" algn="ctr">
            <a:solidFill>
              <a:srgbClr val="545454"/>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000" b="1" i="0" u="none" strike="noStrike" kern="0" cap="none" spc="0" normalizeH="0" baseline="0" noProof="0" dirty="0">
                <a:ln>
                  <a:noFill/>
                </a:ln>
                <a:solidFill>
                  <a:srgbClr val="F5F5F5"/>
                </a:solidFill>
                <a:effectLst/>
                <a:uLnTx/>
                <a:uFillTx/>
                <a:latin typeface="メイリオ" panose="020B0604030504040204" pitchFamily="50" charset="-128"/>
                <a:ea typeface="メイリオ" panose="020B0604030504040204" pitchFamily="50" charset="-128"/>
                <a:cs typeface="+mn-cs"/>
              </a:rPr>
              <a:t>個人全体 </a:t>
            </a:r>
            <a:r>
              <a:rPr kumimoji="0" lang="en-US" altLang="ja-JP" sz="1000" b="1" i="0" u="none" strike="noStrike" kern="0" cap="none" spc="0" normalizeH="0" baseline="0" noProof="0" dirty="0">
                <a:ln>
                  <a:noFill/>
                </a:ln>
                <a:solidFill>
                  <a:srgbClr val="F5F5F5"/>
                </a:solidFill>
                <a:effectLst/>
                <a:uLnTx/>
                <a:uFillTx/>
                <a:latin typeface="メイリオ" panose="020B0604030504040204" pitchFamily="50" charset="-128"/>
                <a:ea typeface="メイリオ" panose="020B0604030504040204" pitchFamily="50" charset="-128"/>
                <a:cs typeface="+mn-cs"/>
              </a:rPr>
              <a:t>R3+</a:t>
            </a:r>
            <a:endParaRPr kumimoji="0" lang="ja-JP" altLang="en-US" sz="1000" b="1" i="0" u="none" strike="noStrike" kern="0" cap="none" spc="0" normalizeH="0" baseline="0" noProof="0" dirty="0">
              <a:ln>
                <a:noFill/>
              </a:ln>
              <a:solidFill>
                <a:srgbClr val="F5F5F5"/>
              </a:solidFill>
              <a:effectLst/>
              <a:uLnTx/>
              <a:uFillTx/>
              <a:latin typeface="メイリオ" panose="020B0604030504040204" pitchFamily="50" charset="-128"/>
              <a:ea typeface="メイリオ" panose="020B0604030504040204" pitchFamily="50" charset="-128"/>
              <a:cs typeface="+mn-cs"/>
            </a:endParaRPr>
          </a:p>
        </p:txBody>
      </p:sp>
      <p:sp>
        <p:nvSpPr>
          <p:cNvPr id="96" name="吹き出し: 四角形 95">
            <a:extLst>
              <a:ext uri="{FF2B5EF4-FFF2-40B4-BE49-F238E27FC236}">
                <a16:creationId xmlns:a16="http://schemas.microsoft.com/office/drawing/2014/main" id="{993B739A-D8F4-8A6F-7C23-82503928756B}"/>
              </a:ext>
            </a:extLst>
          </p:cNvPr>
          <p:cNvSpPr/>
          <p:nvPr/>
        </p:nvSpPr>
        <p:spPr>
          <a:xfrm>
            <a:off x="897090" y="3773160"/>
            <a:ext cx="589038" cy="337854"/>
          </a:xfrm>
          <a:prstGeom prst="wedgeRectCallout">
            <a:avLst>
              <a:gd name="adj1" fmla="val 39709"/>
              <a:gd name="adj2" fmla="val 73326"/>
            </a:avLst>
          </a:prstGeom>
          <a:solidFill>
            <a:srgbClr val="FFFFFF"/>
          </a:solidFill>
          <a:ln w="9525" cap="flat" cmpd="sng" algn="ctr">
            <a:solidFill>
              <a:srgbClr val="F5F5F5">
                <a:lumMod val="90000"/>
              </a:srgbClr>
            </a:solidFill>
            <a:prstDash val="solid"/>
          </a:ln>
          <a:effectLst>
            <a:outerShdw blurRad="50800" dist="38100" dir="5400000" algn="t" rotWithShape="0">
              <a:prstClr val="black">
                <a:alpha val="40000"/>
              </a:prstClr>
            </a:outerShdw>
          </a:effectLst>
        </p:spPr>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1100" b="1"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2012</a:t>
            </a:r>
            <a:r>
              <a:rPr kumimoji="0" lang="ja-JP" altLang="en-US" sz="1100" b="1"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年</a:t>
            </a:r>
          </a:p>
        </p:txBody>
      </p:sp>
      <p:sp>
        <p:nvSpPr>
          <p:cNvPr id="97" name="吹き出し: 四角形 96">
            <a:extLst>
              <a:ext uri="{FF2B5EF4-FFF2-40B4-BE49-F238E27FC236}">
                <a16:creationId xmlns:a16="http://schemas.microsoft.com/office/drawing/2014/main" id="{2C8759F9-9FA9-B900-F962-A738360EBA55}"/>
              </a:ext>
            </a:extLst>
          </p:cNvPr>
          <p:cNvSpPr/>
          <p:nvPr/>
        </p:nvSpPr>
        <p:spPr>
          <a:xfrm>
            <a:off x="2268793" y="4220548"/>
            <a:ext cx="589038" cy="337854"/>
          </a:xfrm>
          <a:prstGeom prst="wedgeRectCallout">
            <a:avLst>
              <a:gd name="adj1" fmla="val -39461"/>
              <a:gd name="adj2" fmla="val -70118"/>
            </a:avLst>
          </a:prstGeom>
          <a:solidFill>
            <a:srgbClr val="FFFFFF"/>
          </a:solidFill>
          <a:ln w="9525" cap="flat" cmpd="sng" algn="ctr">
            <a:solidFill>
              <a:srgbClr val="F5F5F5">
                <a:lumMod val="90000"/>
              </a:srgbClr>
            </a:solidFill>
            <a:prstDash val="solid"/>
          </a:ln>
          <a:effectLst>
            <a:outerShdw blurRad="50800" dist="38100" dir="5400000" algn="t" rotWithShape="0">
              <a:prstClr val="black">
                <a:alpha val="40000"/>
              </a:prstClr>
            </a:outerShdw>
          </a:effectLst>
        </p:spPr>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1100" b="1"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2022</a:t>
            </a:r>
            <a:r>
              <a:rPr kumimoji="0" lang="ja-JP" altLang="en-US" sz="1100" b="1"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年</a:t>
            </a:r>
          </a:p>
        </p:txBody>
      </p:sp>
      <p:sp>
        <p:nvSpPr>
          <p:cNvPr id="98" name="吹き出し: 四角形 97">
            <a:extLst>
              <a:ext uri="{FF2B5EF4-FFF2-40B4-BE49-F238E27FC236}">
                <a16:creationId xmlns:a16="http://schemas.microsoft.com/office/drawing/2014/main" id="{501FF504-E2F9-758F-810C-623C65AF570F}"/>
              </a:ext>
            </a:extLst>
          </p:cNvPr>
          <p:cNvSpPr/>
          <p:nvPr/>
        </p:nvSpPr>
        <p:spPr>
          <a:xfrm>
            <a:off x="4055845" y="3897069"/>
            <a:ext cx="589038" cy="337854"/>
          </a:xfrm>
          <a:prstGeom prst="wedgeRectCallout">
            <a:avLst>
              <a:gd name="adj1" fmla="val 39709"/>
              <a:gd name="adj2" fmla="val 73326"/>
            </a:avLst>
          </a:prstGeom>
          <a:solidFill>
            <a:srgbClr val="FFFFFF"/>
          </a:solidFill>
          <a:ln w="9525" cap="flat" cmpd="sng" algn="ctr">
            <a:solidFill>
              <a:srgbClr val="F5F5F5">
                <a:lumMod val="90000"/>
              </a:srgbClr>
            </a:solidFill>
            <a:prstDash val="solid"/>
          </a:ln>
          <a:effectLst>
            <a:outerShdw blurRad="50800" dist="38100" dir="5400000" algn="t" rotWithShape="0">
              <a:prstClr val="black">
                <a:alpha val="40000"/>
              </a:prstClr>
            </a:outerShdw>
          </a:effectLst>
        </p:spPr>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1100" b="1"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2012</a:t>
            </a:r>
            <a:r>
              <a:rPr kumimoji="0" lang="ja-JP" altLang="en-US" sz="1100" b="1"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年</a:t>
            </a:r>
          </a:p>
        </p:txBody>
      </p:sp>
      <p:sp>
        <p:nvSpPr>
          <p:cNvPr id="99" name="吹き出し: 四角形 98">
            <a:extLst>
              <a:ext uri="{FF2B5EF4-FFF2-40B4-BE49-F238E27FC236}">
                <a16:creationId xmlns:a16="http://schemas.microsoft.com/office/drawing/2014/main" id="{3C4F7BE8-CC98-234E-64DB-9FD0E1AC036D}"/>
              </a:ext>
            </a:extLst>
          </p:cNvPr>
          <p:cNvSpPr/>
          <p:nvPr/>
        </p:nvSpPr>
        <p:spPr>
          <a:xfrm>
            <a:off x="5196048" y="4466501"/>
            <a:ext cx="589038" cy="337854"/>
          </a:xfrm>
          <a:prstGeom prst="wedgeRectCallout">
            <a:avLst>
              <a:gd name="adj1" fmla="val -39461"/>
              <a:gd name="adj2" fmla="val -70118"/>
            </a:avLst>
          </a:prstGeom>
          <a:solidFill>
            <a:srgbClr val="FFFFFF"/>
          </a:solidFill>
          <a:ln w="9525" cap="flat" cmpd="sng" algn="ctr">
            <a:solidFill>
              <a:srgbClr val="F5F5F5">
                <a:lumMod val="90000"/>
              </a:srgbClr>
            </a:solidFill>
            <a:prstDash val="solid"/>
          </a:ln>
          <a:effectLst>
            <a:outerShdw blurRad="50800" dist="38100" dir="5400000" algn="t" rotWithShape="0">
              <a:prstClr val="black">
                <a:alpha val="40000"/>
              </a:prstClr>
            </a:outerShdw>
          </a:effectLst>
        </p:spPr>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1100" b="1"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2022</a:t>
            </a:r>
            <a:r>
              <a:rPr kumimoji="0" lang="ja-JP" altLang="en-US" sz="1100" b="1"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年</a:t>
            </a:r>
          </a:p>
        </p:txBody>
      </p:sp>
      <p:sp>
        <p:nvSpPr>
          <p:cNvPr id="100" name="テキスト ボックス 13">
            <a:extLst>
              <a:ext uri="{FF2B5EF4-FFF2-40B4-BE49-F238E27FC236}">
                <a16:creationId xmlns:a16="http://schemas.microsoft.com/office/drawing/2014/main" id="{F2E4EA77-5E54-E625-F52E-FD800904D342}"/>
              </a:ext>
            </a:extLst>
          </p:cNvPr>
          <p:cNvSpPr txBox="1"/>
          <p:nvPr/>
        </p:nvSpPr>
        <p:spPr>
          <a:xfrm>
            <a:off x="7877528" y="6054932"/>
            <a:ext cx="3841404" cy="215444"/>
          </a:xfrm>
          <a:prstGeom prst="rect">
            <a:avLst/>
          </a:prstGeom>
          <a:noFill/>
        </p:spPr>
        <p:txBody>
          <a:bodyPr wrap="square" rtlCol="0">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srgbClr val="545454"/>
                </a:solidFill>
                <a:effectLst/>
                <a:uLnTx/>
                <a:uFillTx/>
                <a:latin typeface="メイリオ" panose="020B0604030504040204" pitchFamily="50" charset="-128"/>
                <a:ea typeface="メイリオ" panose="020B0604030504040204" pitchFamily="50" charset="-128"/>
                <a:cs typeface="+mn-cs"/>
              </a:rPr>
              <a:t>Simulation</a:t>
            </a:r>
            <a:r>
              <a:rPr kumimoji="1" lang="ja-JP" altLang="en-US" sz="800" b="0" i="0" u="none" strike="noStrike" kern="1200" cap="none" spc="0" normalizeH="0" baseline="0" noProof="0" dirty="0">
                <a:ln>
                  <a:noFill/>
                </a:ln>
                <a:solidFill>
                  <a:srgbClr val="545454"/>
                </a:solidFill>
                <a:effectLst/>
                <a:uLnTx/>
                <a:uFillTx/>
                <a:latin typeface="メイリオ" panose="020B0604030504040204" pitchFamily="50" charset="-128"/>
                <a:ea typeface="メイリオ" panose="020B0604030504040204" pitchFamily="50" charset="-128"/>
                <a:cs typeface="+mn-cs"/>
              </a:rPr>
              <a:t>：ビデオリサーチ視聴率データ（関東</a:t>
            </a:r>
            <a:r>
              <a:rPr kumimoji="1" lang="en-US" altLang="ja-JP" sz="800" b="0" i="0" u="none" strike="noStrike" kern="1200" cap="none" spc="0" normalizeH="0" baseline="0" noProof="0" dirty="0">
                <a:ln>
                  <a:noFill/>
                </a:ln>
                <a:solidFill>
                  <a:srgbClr val="545454"/>
                </a:solidFill>
                <a:effectLst/>
                <a:uLnTx/>
                <a:uFillTx/>
                <a:latin typeface="メイリオ" panose="020B0604030504040204" pitchFamily="50" charset="-128"/>
                <a:ea typeface="メイリオ" panose="020B0604030504040204" pitchFamily="50" charset="-128"/>
                <a:cs typeface="+mn-cs"/>
              </a:rPr>
              <a:t>PM</a:t>
            </a:r>
            <a:r>
              <a:rPr kumimoji="1" lang="ja-JP" altLang="en-US" sz="800" b="0" i="0" u="none" strike="noStrike" kern="1200" cap="none" spc="0" normalizeH="0" baseline="0" noProof="0" dirty="0">
                <a:ln>
                  <a:noFill/>
                </a:ln>
                <a:solidFill>
                  <a:srgbClr val="545454"/>
                </a:solidFill>
                <a:effectLst/>
                <a:uLnTx/>
                <a:uFillTx/>
                <a:latin typeface="メイリオ" panose="020B0604030504040204" pitchFamily="50" charset="-128"/>
                <a:ea typeface="メイリオ" panose="020B0604030504040204" pitchFamily="50" charset="-128"/>
                <a:cs typeface="+mn-cs"/>
              </a:rPr>
              <a:t>）をもとにリーチを推計</a:t>
            </a:r>
          </a:p>
        </p:txBody>
      </p:sp>
    </p:spTree>
    <p:extLst>
      <p:ext uri="{BB962C8B-B14F-4D97-AF65-F5344CB8AC3E}">
        <p14:creationId xmlns:p14="http://schemas.microsoft.com/office/powerpoint/2010/main" val="114178143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D8EA9363-E2B8-2AC6-3F58-D243A913EAF6}"/>
              </a:ext>
            </a:extLst>
          </p:cNvPr>
          <p:cNvSpPr>
            <a:spLocks noGrp="1"/>
          </p:cNvSpPr>
          <p:nvPr>
            <p:ph type="ctrTitle"/>
          </p:nvPr>
        </p:nvSpPr>
        <p:spPr/>
        <p:txBody>
          <a:bodyPr/>
          <a:lstStyle/>
          <a:p>
            <a:r>
              <a:rPr lang="ja-JP" altLang="en-US" dirty="0"/>
              <a:t>メディアプランニングにおける「マス」の重要性</a:t>
            </a:r>
            <a:endParaRPr kumimoji="1" lang="ja-JP" altLang="en-US" dirty="0"/>
          </a:p>
        </p:txBody>
      </p:sp>
      <p:sp>
        <p:nvSpPr>
          <p:cNvPr id="3" name="テキスト プレースホルダー 2">
            <a:extLst>
              <a:ext uri="{FF2B5EF4-FFF2-40B4-BE49-F238E27FC236}">
                <a16:creationId xmlns:a16="http://schemas.microsoft.com/office/drawing/2014/main" id="{27372492-3BC9-45C2-E33F-3ACF2FE27713}"/>
              </a:ext>
            </a:extLst>
          </p:cNvPr>
          <p:cNvSpPr>
            <a:spLocks noGrp="1"/>
          </p:cNvSpPr>
          <p:nvPr>
            <p:ph type="body" sz="quarter" idx="10"/>
          </p:nvPr>
        </p:nvSpPr>
        <p:spPr/>
        <p:txBody>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1" lang="ja-JP" altLang="en-US" sz="18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メディア利用が複雑化＆分散している今、プランニング時のメディア選定がより重要に</a:t>
            </a:r>
          </a:p>
          <a:p>
            <a:pPr marL="0" marR="0" lvl="0" indent="0" algn="ctr" defTabSz="914400" rtl="0" eaLnBrk="1" fontAlgn="auto" latinLnBrk="0" hangingPunct="1">
              <a:lnSpc>
                <a:spcPct val="150000"/>
              </a:lnSpc>
              <a:spcBef>
                <a:spcPts val="0"/>
              </a:spcBef>
              <a:spcAft>
                <a:spcPts val="0"/>
              </a:spcAft>
              <a:buClrTx/>
              <a:buSzTx/>
              <a:buFontTx/>
              <a:buNone/>
              <a:tabLst/>
              <a:defRPr/>
            </a:pPr>
            <a:r>
              <a:rPr kumimoji="1" lang="ja-JP" altLang="en-US" sz="18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ニュースメディアや</a:t>
            </a:r>
            <a:r>
              <a:rPr kumimoji="1" lang="en-US" altLang="ja-JP" sz="18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Yahoo!</a:t>
            </a:r>
            <a:r>
              <a:rPr kumimoji="1" lang="ja-JP" altLang="en-US" sz="18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 </a:t>
            </a:r>
            <a:r>
              <a:rPr kumimoji="1" lang="en-US" altLang="ja-JP" sz="18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JAPAN</a:t>
            </a:r>
            <a:r>
              <a:rPr kumimoji="1" lang="ja-JP" altLang="en-US" sz="18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の持つ「マス」の力の活用が有効と考えられる</a:t>
            </a:r>
          </a:p>
          <a:p>
            <a:endParaRPr kumimoji="1" lang="ja-JP" altLang="en-US" dirty="0"/>
          </a:p>
        </p:txBody>
      </p:sp>
      <p:sp>
        <p:nvSpPr>
          <p:cNvPr id="47" name="テキスト ボックス 46">
            <a:extLst>
              <a:ext uri="{FF2B5EF4-FFF2-40B4-BE49-F238E27FC236}">
                <a16:creationId xmlns:a16="http://schemas.microsoft.com/office/drawing/2014/main" id="{8B095F06-D74F-04BB-6F79-79AA55260916}"/>
              </a:ext>
            </a:extLst>
          </p:cNvPr>
          <p:cNvSpPr txBox="1"/>
          <p:nvPr/>
        </p:nvSpPr>
        <p:spPr>
          <a:xfrm>
            <a:off x="6603482" y="2878873"/>
            <a:ext cx="3740920" cy="861774"/>
          </a:xfrm>
          <a:prstGeom prst="rect">
            <a:avLst/>
          </a:prstGeom>
          <a:noFill/>
        </p:spPr>
        <p:txBody>
          <a:bodyPr wrap="square" rtlCol="0">
            <a:spAutoFit/>
          </a:bodyPr>
          <a:lstStyle/>
          <a:p>
            <a:pPr eaLnBrk="1" fontAlgn="auto" hangingPunct="1">
              <a:spcBef>
                <a:spcPts val="0"/>
              </a:spcBef>
              <a:spcAft>
                <a:spcPts val="0"/>
              </a:spcAft>
            </a:pPr>
            <a:r>
              <a:rPr lang="ja-JP" altLang="en-US" sz="1600" dirty="0">
                <a:solidFill>
                  <a:srgbClr val="545454"/>
                </a:solidFill>
                <a:latin typeface="Calibri" panose="020F0502020204030204"/>
                <a:ea typeface="メイリオ" panose="020B0604030504040204" pitchFamily="50" charset="-128"/>
              </a:rPr>
              <a:t>認知拡大に最適なメディアは？</a:t>
            </a:r>
            <a:endParaRPr lang="en-US" altLang="ja-JP" sz="1600" dirty="0">
              <a:solidFill>
                <a:srgbClr val="545454"/>
              </a:solidFill>
              <a:latin typeface="Calibri" panose="020F0502020204030204"/>
              <a:ea typeface="メイリオ" panose="020B0604030504040204" pitchFamily="50" charset="-128"/>
            </a:endParaRPr>
          </a:p>
          <a:p>
            <a:pPr marL="285750" indent="-285750" eaLnBrk="1" fontAlgn="auto" hangingPunct="1">
              <a:spcBef>
                <a:spcPts val="0"/>
              </a:spcBef>
              <a:spcAft>
                <a:spcPts val="0"/>
              </a:spcAft>
              <a:buFont typeface="Arial" panose="020B0604020202020204" pitchFamily="34" charset="0"/>
              <a:buChar char="•"/>
            </a:pPr>
            <a:endParaRPr lang="en-US" altLang="ja-JP" sz="1600" dirty="0">
              <a:solidFill>
                <a:srgbClr val="545454"/>
              </a:solidFill>
              <a:latin typeface="Calibri" panose="020F0502020204030204"/>
              <a:ea typeface="メイリオ" panose="020B0604030504040204" pitchFamily="50" charset="-128"/>
            </a:endParaRPr>
          </a:p>
          <a:p>
            <a:pPr eaLnBrk="1" fontAlgn="auto" hangingPunct="1">
              <a:spcBef>
                <a:spcPts val="0"/>
              </a:spcBef>
              <a:spcAft>
                <a:spcPts val="0"/>
              </a:spcAft>
            </a:pPr>
            <a:r>
              <a:rPr lang="ja-JP" altLang="en-US" sz="1600" dirty="0">
                <a:solidFill>
                  <a:srgbClr val="545454"/>
                </a:solidFill>
                <a:latin typeface="Calibri" panose="020F0502020204030204"/>
                <a:ea typeface="メイリオ" panose="020B0604030504040204" pitchFamily="50" charset="-128"/>
              </a:rPr>
              <a:t>認知拡大に最適なモーメントは？</a:t>
            </a:r>
            <a:endParaRPr lang="en-US" altLang="ja-JP" sz="1600" dirty="0">
              <a:solidFill>
                <a:srgbClr val="545454"/>
              </a:solidFill>
              <a:latin typeface="Calibri" panose="020F0502020204030204"/>
              <a:ea typeface="メイリオ" panose="020B0604030504040204" pitchFamily="50" charset="-128"/>
            </a:endParaRPr>
          </a:p>
        </p:txBody>
      </p:sp>
      <p:sp>
        <p:nvSpPr>
          <p:cNvPr id="48" name="矢印: 下 47">
            <a:extLst>
              <a:ext uri="{FF2B5EF4-FFF2-40B4-BE49-F238E27FC236}">
                <a16:creationId xmlns:a16="http://schemas.microsoft.com/office/drawing/2014/main" id="{DD53C622-8C78-FAB1-D57F-17CAC7F22CBF}"/>
              </a:ext>
            </a:extLst>
          </p:cNvPr>
          <p:cNvSpPr/>
          <p:nvPr/>
        </p:nvSpPr>
        <p:spPr>
          <a:xfrm>
            <a:off x="8368929" y="4080651"/>
            <a:ext cx="811109" cy="588296"/>
          </a:xfrm>
          <a:prstGeom prst="downArrow">
            <a:avLst/>
          </a:prstGeom>
          <a:solidFill>
            <a:srgbClr val="545454"/>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endParaRPr>
          </a:p>
        </p:txBody>
      </p:sp>
      <p:sp>
        <p:nvSpPr>
          <p:cNvPr id="49" name="四角形: 角を丸くする 48">
            <a:extLst>
              <a:ext uri="{FF2B5EF4-FFF2-40B4-BE49-F238E27FC236}">
                <a16:creationId xmlns:a16="http://schemas.microsoft.com/office/drawing/2014/main" id="{3A0512CD-45F2-7510-4158-F6D4828DDDD4}"/>
              </a:ext>
            </a:extLst>
          </p:cNvPr>
          <p:cNvSpPr/>
          <p:nvPr/>
        </p:nvSpPr>
        <p:spPr>
          <a:xfrm>
            <a:off x="2567390" y="4978202"/>
            <a:ext cx="1880782" cy="668649"/>
          </a:xfrm>
          <a:prstGeom prst="roundRect">
            <a:avLst/>
          </a:prstGeom>
          <a:solidFill>
            <a:srgbClr val="F5F5F5"/>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1" i="0" u="none" strike="noStrike" kern="0" cap="none" spc="0" normalizeH="0" baseline="0" noProof="0" dirty="0">
              <a:ln>
                <a:noFill/>
              </a:ln>
              <a:solidFill>
                <a:srgbClr val="FCEDED"/>
              </a:solidFill>
              <a:effectLst/>
              <a:uLnTx/>
              <a:uFillTx/>
              <a:latin typeface="Calibri" panose="020F0502020204030204"/>
              <a:ea typeface="メイリオ" panose="020B0604030504040204" pitchFamily="50" charset="-128"/>
              <a:cs typeface="+mn-cs"/>
            </a:endParaRPr>
          </a:p>
        </p:txBody>
      </p:sp>
      <p:sp>
        <p:nvSpPr>
          <p:cNvPr id="50" name="四角形: 角を丸くする 49">
            <a:extLst>
              <a:ext uri="{FF2B5EF4-FFF2-40B4-BE49-F238E27FC236}">
                <a16:creationId xmlns:a16="http://schemas.microsoft.com/office/drawing/2014/main" id="{4A9BEDDF-6C40-5BFD-B3E4-78EAA608FF83}"/>
              </a:ext>
            </a:extLst>
          </p:cNvPr>
          <p:cNvSpPr/>
          <p:nvPr/>
        </p:nvSpPr>
        <p:spPr>
          <a:xfrm>
            <a:off x="4018546" y="4203969"/>
            <a:ext cx="1880782" cy="668649"/>
          </a:xfrm>
          <a:prstGeom prst="roundRect">
            <a:avLst/>
          </a:prstGeom>
          <a:solidFill>
            <a:srgbClr val="F5F5F5"/>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1" i="0" u="none" strike="noStrike" kern="0" cap="none" spc="0" normalizeH="0" baseline="0" noProof="0" dirty="0">
              <a:ln>
                <a:noFill/>
              </a:ln>
              <a:solidFill>
                <a:srgbClr val="FCEDED"/>
              </a:solidFill>
              <a:effectLst/>
              <a:uLnTx/>
              <a:uFillTx/>
              <a:latin typeface="Calibri" panose="020F0502020204030204"/>
              <a:ea typeface="メイリオ" panose="020B0604030504040204" pitchFamily="50" charset="-128"/>
              <a:cs typeface="+mn-cs"/>
            </a:endParaRPr>
          </a:p>
        </p:txBody>
      </p:sp>
      <p:sp>
        <p:nvSpPr>
          <p:cNvPr id="51" name="四角形: 角を丸くする 50">
            <a:extLst>
              <a:ext uri="{FF2B5EF4-FFF2-40B4-BE49-F238E27FC236}">
                <a16:creationId xmlns:a16="http://schemas.microsoft.com/office/drawing/2014/main" id="{4DC003B3-8A86-536A-D39A-8D2B891DCE6F}"/>
              </a:ext>
            </a:extLst>
          </p:cNvPr>
          <p:cNvSpPr/>
          <p:nvPr/>
        </p:nvSpPr>
        <p:spPr>
          <a:xfrm>
            <a:off x="738590" y="4203969"/>
            <a:ext cx="1880782" cy="668649"/>
          </a:xfrm>
          <a:prstGeom prst="roundRect">
            <a:avLst/>
          </a:prstGeom>
          <a:solidFill>
            <a:srgbClr val="F5F5F5"/>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1" i="0" u="none" strike="noStrike" kern="0" cap="none" spc="0" normalizeH="0" baseline="0" noProof="0" dirty="0">
              <a:ln>
                <a:noFill/>
              </a:ln>
              <a:solidFill>
                <a:srgbClr val="FCEDED"/>
              </a:solidFill>
              <a:effectLst/>
              <a:uLnTx/>
              <a:uFillTx/>
              <a:latin typeface="Calibri" panose="020F0502020204030204"/>
              <a:ea typeface="メイリオ" panose="020B0604030504040204" pitchFamily="50" charset="-128"/>
              <a:cs typeface="+mn-cs"/>
            </a:endParaRPr>
          </a:p>
        </p:txBody>
      </p:sp>
      <p:sp>
        <p:nvSpPr>
          <p:cNvPr id="52" name="四角形: 角を丸くする 51">
            <a:extLst>
              <a:ext uri="{FF2B5EF4-FFF2-40B4-BE49-F238E27FC236}">
                <a16:creationId xmlns:a16="http://schemas.microsoft.com/office/drawing/2014/main" id="{D7E2FF6F-2927-BF66-5992-A6DCB5E8977A}"/>
              </a:ext>
            </a:extLst>
          </p:cNvPr>
          <p:cNvSpPr/>
          <p:nvPr/>
        </p:nvSpPr>
        <p:spPr>
          <a:xfrm>
            <a:off x="2371170" y="3456430"/>
            <a:ext cx="1880782" cy="668649"/>
          </a:xfrm>
          <a:prstGeom prst="roundRect">
            <a:avLst/>
          </a:prstGeom>
          <a:solidFill>
            <a:srgbClr val="F5F5F5"/>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1" i="0" u="none" strike="noStrike" kern="0" cap="none" spc="0" normalizeH="0" baseline="0" noProof="0" dirty="0">
              <a:ln>
                <a:noFill/>
              </a:ln>
              <a:solidFill>
                <a:srgbClr val="FCEDED"/>
              </a:solidFill>
              <a:effectLst/>
              <a:uLnTx/>
              <a:uFillTx/>
              <a:latin typeface="Calibri" panose="020F0502020204030204"/>
              <a:ea typeface="メイリオ" panose="020B0604030504040204" pitchFamily="50" charset="-128"/>
              <a:cs typeface="+mn-cs"/>
            </a:endParaRPr>
          </a:p>
        </p:txBody>
      </p:sp>
      <p:sp>
        <p:nvSpPr>
          <p:cNvPr id="53" name="四角形: 角を丸くする 52">
            <a:extLst>
              <a:ext uri="{FF2B5EF4-FFF2-40B4-BE49-F238E27FC236}">
                <a16:creationId xmlns:a16="http://schemas.microsoft.com/office/drawing/2014/main" id="{9D23AFE5-DD05-AE61-4ABE-DB5321C3026F}"/>
              </a:ext>
            </a:extLst>
          </p:cNvPr>
          <p:cNvSpPr/>
          <p:nvPr/>
        </p:nvSpPr>
        <p:spPr>
          <a:xfrm>
            <a:off x="4009249" y="2703937"/>
            <a:ext cx="1880782" cy="668649"/>
          </a:xfrm>
          <a:prstGeom prst="roundRect">
            <a:avLst/>
          </a:prstGeom>
          <a:solidFill>
            <a:srgbClr val="00569B">
              <a:lumMod val="20000"/>
              <a:lumOff val="80000"/>
            </a:srgb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1" i="0" u="none" strike="noStrike" kern="0" cap="none" spc="0" normalizeH="0" baseline="0" noProof="0" dirty="0">
              <a:ln>
                <a:noFill/>
              </a:ln>
              <a:solidFill>
                <a:srgbClr val="FCEDED"/>
              </a:solidFill>
              <a:effectLst/>
              <a:uLnTx/>
              <a:uFillTx/>
              <a:latin typeface="Calibri" panose="020F0502020204030204"/>
              <a:ea typeface="メイリオ" panose="020B0604030504040204" pitchFamily="50" charset="-128"/>
              <a:cs typeface="+mn-cs"/>
            </a:endParaRPr>
          </a:p>
        </p:txBody>
      </p:sp>
      <p:sp>
        <p:nvSpPr>
          <p:cNvPr id="54" name="四角形: 角を丸くする 53">
            <a:extLst>
              <a:ext uri="{FF2B5EF4-FFF2-40B4-BE49-F238E27FC236}">
                <a16:creationId xmlns:a16="http://schemas.microsoft.com/office/drawing/2014/main" id="{08BB0672-D50D-B601-110D-F2A75372F749}"/>
              </a:ext>
            </a:extLst>
          </p:cNvPr>
          <p:cNvSpPr/>
          <p:nvPr/>
        </p:nvSpPr>
        <p:spPr>
          <a:xfrm>
            <a:off x="720170" y="2703937"/>
            <a:ext cx="1880782" cy="668649"/>
          </a:xfrm>
          <a:prstGeom prst="roundRect">
            <a:avLst/>
          </a:prstGeom>
          <a:solidFill>
            <a:srgbClr val="F5F5F5"/>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1" i="0" u="none" strike="noStrike" kern="0" cap="none" spc="0" normalizeH="0" baseline="0" noProof="0" dirty="0">
              <a:ln>
                <a:noFill/>
              </a:ln>
              <a:solidFill>
                <a:srgbClr val="FCEDED"/>
              </a:solidFill>
              <a:effectLst/>
              <a:uLnTx/>
              <a:uFillTx/>
              <a:latin typeface="Calibri" panose="020F0502020204030204"/>
              <a:ea typeface="メイリオ" panose="020B0604030504040204" pitchFamily="50" charset="-128"/>
              <a:cs typeface="+mn-cs"/>
            </a:endParaRPr>
          </a:p>
        </p:txBody>
      </p:sp>
      <p:grpSp>
        <p:nvGrpSpPr>
          <p:cNvPr id="55" name="Group 88">
            <a:extLst>
              <a:ext uri="{FF2B5EF4-FFF2-40B4-BE49-F238E27FC236}">
                <a16:creationId xmlns:a16="http://schemas.microsoft.com/office/drawing/2014/main" id="{E4F74325-D9BB-B1A9-B28C-A0C4EDDB721C}"/>
              </a:ext>
            </a:extLst>
          </p:cNvPr>
          <p:cNvGrpSpPr>
            <a:grpSpLocks/>
          </p:cNvGrpSpPr>
          <p:nvPr/>
        </p:nvGrpSpPr>
        <p:grpSpPr bwMode="auto">
          <a:xfrm>
            <a:off x="867635" y="4256702"/>
            <a:ext cx="597520" cy="535564"/>
            <a:chOff x="372" y="2549"/>
            <a:chExt cx="434" cy="389"/>
          </a:xfrm>
        </p:grpSpPr>
        <p:sp>
          <p:nvSpPr>
            <p:cNvPr id="56" name="Freeform 89">
              <a:extLst>
                <a:ext uri="{FF2B5EF4-FFF2-40B4-BE49-F238E27FC236}">
                  <a16:creationId xmlns:a16="http://schemas.microsoft.com/office/drawing/2014/main" id="{8872270E-5CAE-932A-D5F8-9608BCCF1021}"/>
                </a:ext>
              </a:extLst>
            </p:cNvPr>
            <p:cNvSpPr>
              <a:spLocks noChangeArrowheads="1"/>
            </p:cNvSpPr>
            <p:nvPr/>
          </p:nvSpPr>
          <p:spPr bwMode="auto">
            <a:xfrm>
              <a:off x="372" y="2549"/>
              <a:ext cx="434" cy="301"/>
            </a:xfrm>
            <a:custGeom>
              <a:avLst/>
              <a:gdLst>
                <a:gd name="T0" fmla="*/ 1864 w 1918"/>
                <a:gd name="T1" fmla="*/ 0 h 1332"/>
                <a:gd name="T2" fmla="*/ 1562 w 1918"/>
                <a:gd name="T3" fmla="*/ 0 h 1332"/>
                <a:gd name="T4" fmla="*/ 1559 w 1918"/>
                <a:gd name="T5" fmla="*/ 0 h 1332"/>
                <a:gd name="T6" fmla="*/ 1502 w 1918"/>
                <a:gd name="T7" fmla="*/ 45 h 1332"/>
                <a:gd name="T8" fmla="*/ 1455 w 1918"/>
                <a:gd name="T9" fmla="*/ 311 h 1332"/>
                <a:gd name="T10" fmla="*/ 56 w 1918"/>
                <a:gd name="T11" fmla="*/ 311 h 1332"/>
                <a:gd name="T12" fmla="*/ 0 w 1918"/>
                <a:gd name="T13" fmla="*/ 367 h 1332"/>
                <a:gd name="T14" fmla="*/ 0 w 1918"/>
                <a:gd name="T15" fmla="*/ 370 h 1332"/>
                <a:gd name="T16" fmla="*/ 0 w 1918"/>
                <a:gd name="T17" fmla="*/ 384 h 1332"/>
                <a:gd name="T18" fmla="*/ 121 w 1918"/>
                <a:gd name="T19" fmla="*/ 1052 h 1332"/>
                <a:gd name="T20" fmla="*/ 155 w 1918"/>
                <a:gd name="T21" fmla="*/ 1094 h 1332"/>
                <a:gd name="T22" fmla="*/ 183 w 1918"/>
                <a:gd name="T23" fmla="*/ 1102 h 1332"/>
                <a:gd name="T24" fmla="*/ 1313 w 1918"/>
                <a:gd name="T25" fmla="*/ 1102 h 1332"/>
                <a:gd name="T26" fmla="*/ 1294 w 1918"/>
                <a:gd name="T27" fmla="*/ 1215 h 1332"/>
                <a:gd name="T28" fmla="*/ 183 w 1918"/>
                <a:gd name="T29" fmla="*/ 1215 h 1332"/>
                <a:gd name="T30" fmla="*/ 127 w 1918"/>
                <a:gd name="T31" fmla="*/ 1272 h 1332"/>
                <a:gd name="T32" fmla="*/ 183 w 1918"/>
                <a:gd name="T33" fmla="*/ 1328 h 1332"/>
                <a:gd name="T34" fmla="*/ 1342 w 1918"/>
                <a:gd name="T35" fmla="*/ 1328 h 1332"/>
                <a:gd name="T36" fmla="*/ 1401 w 1918"/>
                <a:gd name="T37" fmla="*/ 1283 h 1332"/>
                <a:gd name="T38" fmla="*/ 1610 w 1918"/>
                <a:gd name="T39" fmla="*/ 113 h 1332"/>
                <a:gd name="T40" fmla="*/ 1864 w 1918"/>
                <a:gd name="T41" fmla="*/ 113 h 1332"/>
                <a:gd name="T42" fmla="*/ 1917 w 1918"/>
                <a:gd name="T43" fmla="*/ 60 h 1332"/>
                <a:gd name="T44" fmla="*/ 1917 w 1918"/>
                <a:gd name="T45" fmla="*/ 54 h 1332"/>
                <a:gd name="T46" fmla="*/ 1864 w 1918"/>
                <a:gd name="T47" fmla="*/ 0 h 1332"/>
                <a:gd name="T48" fmla="*/ 1333 w 1918"/>
                <a:gd name="T49" fmla="*/ 987 h 1332"/>
                <a:gd name="T50" fmla="*/ 237 w 1918"/>
                <a:gd name="T51" fmla="*/ 987 h 1332"/>
                <a:gd name="T52" fmla="*/ 135 w 1918"/>
                <a:gd name="T53" fmla="*/ 423 h 1332"/>
                <a:gd name="T54" fmla="*/ 1435 w 1918"/>
                <a:gd name="T55" fmla="*/ 423 h 1332"/>
                <a:gd name="T56" fmla="*/ 1333 w 1918"/>
                <a:gd name="T57" fmla="*/ 987 h 13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918" h="1332">
                  <a:moveTo>
                    <a:pt x="1864" y="0"/>
                  </a:moveTo>
                  <a:lnTo>
                    <a:pt x="1562" y="0"/>
                  </a:lnTo>
                  <a:lnTo>
                    <a:pt x="1559" y="0"/>
                  </a:lnTo>
                  <a:cubicBezTo>
                    <a:pt x="1531" y="0"/>
                    <a:pt x="1505" y="17"/>
                    <a:pt x="1502" y="45"/>
                  </a:cubicBezTo>
                  <a:lnTo>
                    <a:pt x="1455" y="311"/>
                  </a:lnTo>
                  <a:lnTo>
                    <a:pt x="56" y="311"/>
                  </a:lnTo>
                  <a:cubicBezTo>
                    <a:pt x="25" y="311"/>
                    <a:pt x="0" y="336"/>
                    <a:pt x="0" y="367"/>
                  </a:cubicBezTo>
                  <a:lnTo>
                    <a:pt x="0" y="370"/>
                  </a:lnTo>
                  <a:cubicBezTo>
                    <a:pt x="0" y="375"/>
                    <a:pt x="0" y="378"/>
                    <a:pt x="0" y="384"/>
                  </a:cubicBezTo>
                  <a:lnTo>
                    <a:pt x="121" y="1052"/>
                  </a:lnTo>
                  <a:cubicBezTo>
                    <a:pt x="124" y="1071"/>
                    <a:pt x="138" y="1085"/>
                    <a:pt x="155" y="1094"/>
                  </a:cubicBezTo>
                  <a:cubicBezTo>
                    <a:pt x="163" y="1100"/>
                    <a:pt x="175" y="1102"/>
                    <a:pt x="183" y="1102"/>
                  </a:cubicBezTo>
                  <a:lnTo>
                    <a:pt x="1313" y="1102"/>
                  </a:lnTo>
                  <a:lnTo>
                    <a:pt x="1294" y="1215"/>
                  </a:lnTo>
                  <a:lnTo>
                    <a:pt x="183" y="1215"/>
                  </a:lnTo>
                  <a:cubicBezTo>
                    <a:pt x="152" y="1215"/>
                    <a:pt x="127" y="1241"/>
                    <a:pt x="127" y="1272"/>
                  </a:cubicBezTo>
                  <a:cubicBezTo>
                    <a:pt x="127" y="1303"/>
                    <a:pt x="152" y="1328"/>
                    <a:pt x="183" y="1328"/>
                  </a:cubicBezTo>
                  <a:lnTo>
                    <a:pt x="1342" y="1328"/>
                  </a:lnTo>
                  <a:cubicBezTo>
                    <a:pt x="1370" y="1331"/>
                    <a:pt x="1395" y="1311"/>
                    <a:pt x="1401" y="1283"/>
                  </a:cubicBezTo>
                  <a:lnTo>
                    <a:pt x="1610" y="113"/>
                  </a:lnTo>
                  <a:lnTo>
                    <a:pt x="1864" y="113"/>
                  </a:lnTo>
                  <a:cubicBezTo>
                    <a:pt x="1892" y="113"/>
                    <a:pt x="1917" y="88"/>
                    <a:pt x="1917" y="60"/>
                  </a:cubicBezTo>
                  <a:lnTo>
                    <a:pt x="1917" y="54"/>
                  </a:lnTo>
                  <a:cubicBezTo>
                    <a:pt x="1917" y="26"/>
                    <a:pt x="1892" y="0"/>
                    <a:pt x="1864" y="0"/>
                  </a:cubicBezTo>
                  <a:close/>
                  <a:moveTo>
                    <a:pt x="1333" y="987"/>
                  </a:moveTo>
                  <a:lnTo>
                    <a:pt x="237" y="987"/>
                  </a:lnTo>
                  <a:lnTo>
                    <a:pt x="135" y="423"/>
                  </a:lnTo>
                  <a:lnTo>
                    <a:pt x="1435" y="423"/>
                  </a:lnTo>
                  <a:lnTo>
                    <a:pt x="1333" y="987"/>
                  </a:lnTo>
                  <a:close/>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1" i="0" u="none" strike="noStrike" kern="1200" cap="none" spc="0" normalizeH="0" baseline="0" noProof="0">
                <a:ln>
                  <a:noFill/>
                </a:ln>
                <a:solidFill>
                  <a:srgbClr val="000000"/>
                </a:solidFill>
                <a:effectLst/>
                <a:uLnTx/>
                <a:uFillTx/>
                <a:latin typeface="Calibri" panose="020F0502020204030204"/>
                <a:ea typeface="メイリオ" panose="020B0604030504040204" pitchFamily="50" charset="-128"/>
                <a:cs typeface="+mn-cs"/>
              </a:endParaRPr>
            </a:p>
          </p:txBody>
        </p:sp>
        <p:sp>
          <p:nvSpPr>
            <p:cNvPr id="57" name="Freeform 90">
              <a:extLst>
                <a:ext uri="{FF2B5EF4-FFF2-40B4-BE49-F238E27FC236}">
                  <a16:creationId xmlns:a16="http://schemas.microsoft.com/office/drawing/2014/main" id="{15E20035-CFFE-EF1E-9896-6DB02CC08056}"/>
                </a:ext>
              </a:extLst>
            </p:cNvPr>
            <p:cNvSpPr>
              <a:spLocks noChangeArrowheads="1"/>
            </p:cNvSpPr>
            <p:nvPr/>
          </p:nvSpPr>
          <p:spPr bwMode="auto">
            <a:xfrm>
              <a:off x="443" y="2875"/>
              <a:ext cx="63" cy="63"/>
            </a:xfrm>
            <a:custGeom>
              <a:avLst/>
              <a:gdLst>
                <a:gd name="T0" fmla="*/ 282 w 283"/>
                <a:gd name="T1" fmla="*/ 141 h 283"/>
                <a:gd name="T2" fmla="*/ 263 w 283"/>
                <a:gd name="T3" fmla="*/ 212 h 283"/>
                <a:gd name="T4" fmla="*/ 212 w 283"/>
                <a:gd name="T5" fmla="*/ 263 h 283"/>
                <a:gd name="T6" fmla="*/ 141 w 283"/>
                <a:gd name="T7" fmla="*/ 282 h 283"/>
                <a:gd name="T8" fmla="*/ 71 w 283"/>
                <a:gd name="T9" fmla="*/ 263 h 283"/>
                <a:gd name="T10" fmla="*/ 19 w 283"/>
                <a:gd name="T11" fmla="*/ 212 h 283"/>
                <a:gd name="T12" fmla="*/ 0 w 283"/>
                <a:gd name="T13" fmla="*/ 141 h 283"/>
                <a:gd name="T14" fmla="*/ 19 w 283"/>
                <a:gd name="T15" fmla="*/ 71 h 283"/>
                <a:gd name="T16" fmla="*/ 71 w 283"/>
                <a:gd name="T17" fmla="*/ 19 h 283"/>
                <a:gd name="T18" fmla="*/ 141 w 283"/>
                <a:gd name="T19" fmla="*/ 0 h 283"/>
                <a:gd name="T20" fmla="*/ 212 w 283"/>
                <a:gd name="T21" fmla="*/ 19 h 283"/>
                <a:gd name="T22" fmla="*/ 263 w 283"/>
                <a:gd name="T23" fmla="*/ 71 h 283"/>
                <a:gd name="T24" fmla="*/ 282 w 283"/>
                <a:gd name="T25" fmla="*/ 141 h 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83" h="283">
                  <a:moveTo>
                    <a:pt x="282" y="141"/>
                  </a:moveTo>
                  <a:cubicBezTo>
                    <a:pt x="282" y="167"/>
                    <a:pt x="276" y="190"/>
                    <a:pt x="263" y="212"/>
                  </a:cubicBezTo>
                  <a:cubicBezTo>
                    <a:pt x="250" y="235"/>
                    <a:pt x="234" y="250"/>
                    <a:pt x="212" y="263"/>
                  </a:cubicBezTo>
                  <a:cubicBezTo>
                    <a:pt x="189" y="276"/>
                    <a:pt x="167" y="282"/>
                    <a:pt x="141" y="282"/>
                  </a:cubicBezTo>
                  <a:cubicBezTo>
                    <a:pt x="115" y="282"/>
                    <a:pt x="93" y="276"/>
                    <a:pt x="71" y="263"/>
                  </a:cubicBezTo>
                  <a:cubicBezTo>
                    <a:pt x="48" y="250"/>
                    <a:pt x="32" y="235"/>
                    <a:pt x="19" y="212"/>
                  </a:cubicBezTo>
                  <a:cubicBezTo>
                    <a:pt x="6" y="190"/>
                    <a:pt x="0" y="167"/>
                    <a:pt x="0" y="141"/>
                  </a:cubicBezTo>
                  <a:cubicBezTo>
                    <a:pt x="0" y="115"/>
                    <a:pt x="6" y="94"/>
                    <a:pt x="19" y="71"/>
                  </a:cubicBezTo>
                  <a:cubicBezTo>
                    <a:pt x="32" y="49"/>
                    <a:pt x="48" y="32"/>
                    <a:pt x="71" y="19"/>
                  </a:cubicBezTo>
                  <a:cubicBezTo>
                    <a:pt x="93" y="6"/>
                    <a:pt x="115" y="0"/>
                    <a:pt x="141" y="0"/>
                  </a:cubicBezTo>
                  <a:cubicBezTo>
                    <a:pt x="167" y="0"/>
                    <a:pt x="189" y="6"/>
                    <a:pt x="212" y="19"/>
                  </a:cubicBezTo>
                  <a:cubicBezTo>
                    <a:pt x="234" y="32"/>
                    <a:pt x="250" y="49"/>
                    <a:pt x="263" y="71"/>
                  </a:cubicBezTo>
                  <a:cubicBezTo>
                    <a:pt x="276" y="94"/>
                    <a:pt x="282" y="115"/>
                    <a:pt x="282" y="141"/>
                  </a:cubicBezTo>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1" i="0" u="none" strike="noStrike" kern="1200" cap="none" spc="0" normalizeH="0" baseline="0" noProof="0">
                <a:ln>
                  <a:noFill/>
                </a:ln>
                <a:solidFill>
                  <a:srgbClr val="000000"/>
                </a:solidFill>
                <a:effectLst/>
                <a:uLnTx/>
                <a:uFillTx/>
                <a:latin typeface="Calibri" panose="020F0502020204030204"/>
                <a:ea typeface="メイリオ" panose="020B0604030504040204" pitchFamily="50" charset="-128"/>
                <a:cs typeface="+mn-cs"/>
              </a:endParaRPr>
            </a:p>
          </p:txBody>
        </p:sp>
        <p:sp>
          <p:nvSpPr>
            <p:cNvPr id="58" name="Freeform 91">
              <a:extLst>
                <a:ext uri="{FF2B5EF4-FFF2-40B4-BE49-F238E27FC236}">
                  <a16:creationId xmlns:a16="http://schemas.microsoft.com/office/drawing/2014/main" id="{D1E4FE58-596B-7E00-15D4-932EC637F2C6}"/>
                </a:ext>
              </a:extLst>
            </p:cNvPr>
            <p:cNvSpPr>
              <a:spLocks noChangeArrowheads="1"/>
            </p:cNvSpPr>
            <p:nvPr/>
          </p:nvSpPr>
          <p:spPr bwMode="auto">
            <a:xfrm>
              <a:off x="583" y="2875"/>
              <a:ext cx="63" cy="63"/>
            </a:xfrm>
            <a:custGeom>
              <a:avLst/>
              <a:gdLst>
                <a:gd name="T0" fmla="*/ 281 w 282"/>
                <a:gd name="T1" fmla="*/ 141 h 283"/>
                <a:gd name="T2" fmla="*/ 262 w 282"/>
                <a:gd name="T3" fmla="*/ 212 h 283"/>
                <a:gd name="T4" fmla="*/ 210 w 282"/>
                <a:gd name="T5" fmla="*/ 263 h 283"/>
                <a:gd name="T6" fmla="*/ 140 w 282"/>
                <a:gd name="T7" fmla="*/ 282 h 283"/>
                <a:gd name="T8" fmla="*/ 69 w 282"/>
                <a:gd name="T9" fmla="*/ 263 h 283"/>
                <a:gd name="T10" fmla="*/ 19 w 282"/>
                <a:gd name="T11" fmla="*/ 212 h 283"/>
                <a:gd name="T12" fmla="*/ 0 w 282"/>
                <a:gd name="T13" fmla="*/ 141 h 283"/>
                <a:gd name="T14" fmla="*/ 19 w 282"/>
                <a:gd name="T15" fmla="*/ 71 h 283"/>
                <a:gd name="T16" fmla="*/ 69 w 282"/>
                <a:gd name="T17" fmla="*/ 19 h 283"/>
                <a:gd name="T18" fmla="*/ 140 w 282"/>
                <a:gd name="T19" fmla="*/ 0 h 283"/>
                <a:gd name="T20" fmla="*/ 210 w 282"/>
                <a:gd name="T21" fmla="*/ 19 h 283"/>
                <a:gd name="T22" fmla="*/ 262 w 282"/>
                <a:gd name="T23" fmla="*/ 71 h 283"/>
                <a:gd name="T24" fmla="*/ 281 w 282"/>
                <a:gd name="T25" fmla="*/ 141 h 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82" h="283">
                  <a:moveTo>
                    <a:pt x="281" y="141"/>
                  </a:moveTo>
                  <a:cubicBezTo>
                    <a:pt x="281" y="167"/>
                    <a:pt x="275" y="190"/>
                    <a:pt x="262" y="212"/>
                  </a:cubicBezTo>
                  <a:cubicBezTo>
                    <a:pt x="249" y="235"/>
                    <a:pt x="233" y="250"/>
                    <a:pt x="210" y="263"/>
                  </a:cubicBezTo>
                  <a:cubicBezTo>
                    <a:pt x="188" y="276"/>
                    <a:pt x="166" y="282"/>
                    <a:pt x="140" y="282"/>
                  </a:cubicBezTo>
                  <a:cubicBezTo>
                    <a:pt x="114" y="282"/>
                    <a:pt x="92" y="276"/>
                    <a:pt x="69" y="263"/>
                  </a:cubicBezTo>
                  <a:cubicBezTo>
                    <a:pt x="47" y="250"/>
                    <a:pt x="31" y="235"/>
                    <a:pt x="19" y="212"/>
                  </a:cubicBezTo>
                  <a:cubicBezTo>
                    <a:pt x="6" y="190"/>
                    <a:pt x="0" y="167"/>
                    <a:pt x="0" y="141"/>
                  </a:cubicBezTo>
                  <a:cubicBezTo>
                    <a:pt x="0" y="115"/>
                    <a:pt x="6" y="94"/>
                    <a:pt x="19" y="71"/>
                  </a:cubicBezTo>
                  <a:cubicBezTo>
                    <a:pt x="31" y="49"/>
                    <a:pt x="47" y="32"/>
                    <a:pt x="69" y="19"/>
                  </a:cubicBezTo>
                  <a:cubicBezTo>
                    <a:pt x="92" y="6"/>
                    <a:pt x="114" y="0"/>
                    <a:pt x="140" y="0"/>
                  </a:cubicBezTo>
                  <a:cubicBezTo>
                    <a:pt x="166" y="0"/>
                    <a:pt x="188" y="6"/>
                    <a:pt x="210" y="19"/>
                  </a:cubicBezTo>
                  <a:cubicBezTo>
                    <a:pt x="233" y="32"/>
                    <a:pt x="249" y="49"/>
                    <a:pt x="262" y="71"/>
                  </a:cubicBezTo>
                  <a:cubicBezTo>
                    <a:pt x="275" y="94"/>
                    <a:pt x="281" y="115"/>
                    <a:pt x="281" y="141"/>
                  </a:cubicBezTo>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1" i="0" u="none" strike="noStrike" kern="1200" cap="none" spc="0" normalizeH="0" baseline="0" noProof="0">
                <a:ln>
                  <a:noFill/>
                </a:ln>
                <a:solidFill>
                  <a:srgbClr val="000000"/>
                </a:solidFill>
                <a:effectLst/>
                <a:uLnTx/>
                <a:uFillTx/>
                <a:latin typeface="Calibri" panose="020F0502020204030204"/>
                <a:ea typeface="メイリオ" panose="020B0604030504040204" pitchFamily="50" charset="-128"/>
                <a:cs typeface="+mn-cs"/>
              </a:endParaRPr>
            </a:p>
          </p:txBody>
        </p:sp>
      </p:grpSp>
      <p:grpSp>
        <p:nvGrpSpPr>
          <p:cNvPr id="59" name="Group 84">
            <a:extLst>
              <a:ext uri="{FF2B5EF4-FFF2-40B4-BE49-F238E27FC236}">
                <a16:creationId xmlns:a16="http://schemas.microsoft.com/office/drawing/2014/main" id="{E8E76A1A-0AA2-B558-3191-CC1A76BC74D5}"/>
              </a:ext>
            </a:extLst>
          </p:cNvPr>
          <p:cNvGrpSpPr>
            <a:grpSpLocks/>
          </p:cNvGrpSpPr>
          <p:nvPr/>
        </p:nvGrpSpPr>
        <p:grpSpPr bwMode="auto">
          <a:xfrm>
            <a:off x="4273052" y="4407009"/>
            <a:ext cx="769938" cy="261938"/>
            <a:chOff x="3052" y="3190"/>
            <a:chExt cx="485" cy="165"/>
          </a:xfrm>
        </p:grpSpPr>
        <p:sp>
          <p:nvSpPr>
            <p:cNvPr id="60" name="Freeform 85">
              <a:extLst>
                <a:ext uri="{FF2B5EF4-FFF2-40B4-BE49-F238E27FC236}">
                  <a16:creationId xmlns:a16="http://schemas.microsoft.com/office/drawing/2014/main" id="{E869A81E-AF34-3EEE-49D6-3B121F161F1D}"/>
                </a:ext>
              </a:extLst>
            </p:cNvPr>
            <p:cNvSpPr>
              <a:spLocks noChangeArrowheads="1"/>
            </p:cNvSpPr>
            <p:nvPr/>
          </p:nvSpPr>
          <p:spPr bwMode="auto">
            <a:xfrm>
              <a:off x="3052" y="3190"/>
              <a:ext cx="485" cy="165"/>
            </a:xfrm>
            <a:custGeom>
              <a:avLst/>
              <a:gdLst>
                <a:gd name="T0" fmla="*/ 2030 w 2144"/>
                <a:gd name="T1" fmla="*/ 0 h 734"/>
                <a:gd name="T2" fmla="*/ 2143 w 2144"/>
                <a:gd name="T3" fmla="*/ 113 h 734"/>
                <a:gd name="T4" fmla="*/ 2143 w 2144"/>
                <a:gd name="T5" fmla="*/ 620 h 734"/>
                <a:gd name="T6" fmla="*/ 2030 w 2144"/>
                <a:gd name="T7" fmla="*/ 733 h 734"/>
                <a:gd name="T8" fmla="*/ 113 w 2144"/>
                <a:gd name="T9" fmla="*/ 733 h 734"/>
                <a:gd name="T10" fmla="*/ 0 w 2144"/>
                <a:gd name="T11" fmla="*/ 620 h 734"/>
                <a:gd name="T12" fmla="*/ 0 w 2144"/>
                <a:gd name="T13" fmla="*/ 113 h 734"/>
                <a:gd name="T14" fmla="*/ 113 w 2144"/>
                <a:gd name="T15" fmla="*/ 0 h 734"/>
                <a:gd name="T16" fmla="*/ 2030 w 2144"/>
                <a:gd name="T17" fmla="*/ 0 h 734"/>
                <a:gd name="T18" fmla="*/ 1381 w 2144"/>
                <a:gd name="T19" fmla="*/ 620 h 734"/>
                <a:gd name="T20" fmla="*/ 1381 w 2144"/>
                <a:gd name="T21" fmla="*/ 113 h 734"/>
                <a:gd name="T22" fmla="*/ 113 w 2144"/>
                <a:gd name="T23" fmla="*/ 113 h 734"/>
                <a:gd name="T24" fmla="*/ 113 w 2144"/>
                <a:gd name="T25" fmla="*/ 620 h 734"/>
                <a:gd name="T26" fmla="*/ 1381 w 2144"/>
                <a:gd name="T27" fmla="*/ 620 h 734"/>
                <a:gd name="T28" fmla="*/ 2030 w 2144"/>
                <a:gd name="T29" fmla="*/ 592 h 734"/>
                <a:gd name="T30" fmla="*/ 2030 w 2144"/>
                <a:gd name="T31" fmla="*/ 583 h 734"/>
                <a:gd name="T32" fmla="*/ 2027 w 2144"/>
                <a:gd name="T33" fmla="*/ 578 h 734"/>
                <a:gd name="T34" fmla="*/ 1909 w 2144"/>
                <a:gd name="T35" fmla="*/ 459 h 734"/>
                <a:gd name="T36" fmla="*/ 1946 w 2144"/>
                <a:gd name="T37" fmla="*/ 339 h 734"/>
                <a:gd name="T38" fmla="*/ 1720 w 2144"/>
                <a:gd name="T39" fmla="*/ 113 h 734"/>
                <a:gd name="T40" fmla="*/ 1494 w 2144"/>
                <a:gd name="T41" fmla="*/ 339 h 734"/>
                <a:gd name="T42" fmla="*/ 1720 w 2144"/>
                <a:gd name="T43" fmla="*/ 564 h 734"/>
                <a:gd name="T44" fmla="*/ 1875 w 2144"/>
                <a:gd name="T45" fmla="*/ 504 h 734"/>
                <a:gd name="T46" fmla="*/ 1988 w 2144"/>
                <a:gd name="T47" fmla="*/ 617 h 734"/>
                <a:gd name="T48" fmla="*/ 1994 w 2144"/>
                <a:gd name="T49" fmla="*/ 620 h 734"/>
                <a:gd name="T50" fmla="*/ 2005 w 2144"/>
                <a:gd name="T51" fmla="*/ 620 h 734"/>
                <a:gd name="T52" fmla="*/ 2019 w 2144"/>
                <a:gd name="T53" fmla="*/ 611 h 734"/>
                <a:gd name="T54" fmla="*/ 2022 w 2144"/>
                <a:gd name="T55" fmla="*/ 609 h 734"/>
                <a:gd name="T56" fmla="*/ 2030 w 2144"/>
                <a:gd name="T57" fmla="*/ 592 h 7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144" h="734">
                  <a:moveTo>
                    <a:pt x="2030" y="0"/>
                  </a:moveTo>
                  <a:cubicBezTo>
                    <a:pt x="2092" y="0"/>
                    <a:pt x="2143" y="51"/>
                    <a:pt x="2143" y="113"/>
                  </a:cubicBezTo>
                  <a:lnTo>
                    <a:pt x="2143" y="620"/>
                  </a:lnTo>
                  <a:cubicBezTo>
                    <a:pt x="2143" y="682"/>
                    <a:pt x="2092" y="733"/>
                    <a:pt x="2030" y="733"/>
                  </a:cubicBezTo>
                  <a:lnTo>
                    <a:pt x="113" y="733"/>
                  </a:lnTo>
                  <a:cubicBezTo>
                    <a:pt x="51" y="733"/>
                    <a:pt x="0" y="682"/>
                    <a:pt x="0" y="620"/>
                  </a:cubicBezTo>
                  <a:lnTo>
                    <a:pt x="0" y="113"/>
                  </a:lnTo>
                  <a:cubicBezTo>
                    <a:pt x="0" y="51"/>
                    <a:pt x="51" y="0"/>
                    <a:pt x="113" y="0"/>
                  </a:cubicBezTo>
                  <a:lnTo>
                    <a:pt x="2030" y="0"/>
                  </a:lnTo>
                  <a:close/>
                  <a:moveTo>
                    <a:pt x="1381" y="620"/>
                  </a:moveTo>
                  <a:lnTo>
                    <a:pt x="1381" y="113"/>
                  </a:lnTo>
                  <a:lnTo>
                    <a:pt x="113" y="113"/>
                  </a:lnTo>
                  <a:lnTo>
                    <a:pt x="113" y="620"/>
                  </a:lnTo>
                  <a:lnTo>
                    <a:pt x="1381" y="620"/>
                  </a:lnTo>
                  <a:close/>
                  <a:moveTo>
                    <a:pt x="2030" y="592"/>
                  </a:moveTo>
                  <a:cubicBezTo>
                    <a:pt x="2030" y="589"/>
                    <a:pt x="2030" y="586"/>
                    <a:pt x="2030" y="583"/>
                  </a:cubicBezTo>
                  <a:cubicBezTo>
                    <a:pt x="2030" y="580"/>
                    <a:pt x="2030" y="580"/>
                    <a:pt x="2027" y="578"/>
                  </a:cubicBezTo>
                  <a:lnTo>
                    <a:pt x="1909" y="459"/>
                  </a:lnTo>
                  <a:cubicBezTo>
                    <a:pt x="1932" y="425"/>
                    <a:pt x="1946" y="383"/>
                    <a:pt x="1946" y="339"/>
                  </a:cubicBezTo>
                  <a:cubicBezTo>
                    <a:pt x="1946" y="215"/>
                    <a:pt x="1844" y="113"/>
                    <a:pt x="1720" y="113"/>
                  </a:cubicBezTo>
                  <a:cubicBezTo>
                    <a:pt x="1596" y="113"/>
                    <a:pt x="1494" y="215"/>
                    <a:pt x="1494" y="339"/>
                  </a:cubicBezTo>
                  <a:cubicBezTo>
                    <a:pt x="1494" y="462"/>
                    <a:pt x="1596" y="564"/>
                    <a:pt x="1720" y="564"/>
                  </a:cubicBezTo>
                  <a:cubicBezTo>
                    <a:pt x="1779" y="564"/>
                    <a:pt x="1833" y="541"/>
                    <a:pt x="1875" y="504"/>
                  </a:cubicBezTo>
                  <a:lnTo>
                    <a:pt x="1988" y="617"/>
                  </a:lnTo>
                  <a:cubicBezTo>
                    <a:pt x="1991" y="620"/>
                    <a:pt x="1991" y="620"/>
                    <a:pt x="1994" y="620"/>
                  </a:cubicBezTo>
                  <a:cubicBezTo>
                    <a:pt x="1996" y="623"/>
                    <a:pt x="1999" y="620"/>
                    <a:pt x="2005" y="620"/>
                  </a:cubicBezTo>
                  <a:cubicBezTo>
                    <a:pt x="2011" y="617"/>
                    <a:pt x="2016" y="614"/>
                    <a:pt x="2019" y="611"/>
                  </a:cubicBezTo>
                  <a:lnTo>
                    <a:pt x="2022" y="609"/>
                  </a:lnTo>
                  <a:cubicBezTo>
                    <a:pt x="2027" y="603"/>
                    <a:pt x="2030" y="597"/>
                    <a:pt x="2030" y="592"/>
                  </a:cubicBezTo>
                  <a:close/>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1" i="0" u="none" strike="noStrike" kern="1200" cap="none" spc="0" normalizeH="0" baseline="0" noProof="0">
                <a:ln>
                  <a:noFill/>
                </a:ln>
                <a:solidFill>
                  <a:srgbClr val="000000"/>
                </a:solidFill>
                <a:effectLst/>
                <a:uLnTx/>
                <a:uFillTx/>
                <a:latin typeface="Calibri" panose="020F0502020204030204"/>
                <a:ea typeface="メイリオ" panose="020B0604030504040204" pitchFamily="50" charset="-128"/>
                <a:cs typeface="+mn-cs"/>
              </a:endParaRPr>
            </a:p>
          </p:txBody>
        </p:sp>
        <p:sp>
          <p:nvSpPr>
            <p:cNvPr id="61" name="Freeform 86">
              <a:extLst>
                <a:ext uri="{FF2B5EF4-FFF2-40B4-BE49-F238E27FC236}">
                  <a16:creationId xmlns:a16="http://schemas.microsoft.com/office/drawing/2014/main" id="{EEEDE3C6-298A-D4E9-3303-E5DD0A83759F}"/>
                </a:ext>
              </a:extLst>
            </p:cNvPr>
            <p:cNvSpPr>
              <a:spLocks noChangeArrowheads="1"/>
            </p:cNvSpPr>
            <p:nvPr/>
          </p:nvSpPr>
          <p:spPr bwMode="auto">
            <a:xfrm>
              <a:off x="3403" y="3228"/>
              <a:ext cx="76" cy="76"/>
            </a:xfrm>
            <a:custGeom>
              <a:avLst/>
              <a:gdLst>
                <a:gd name="T0" fmla="*/ 338 w 339"/>
                <a:gd name="T1" fmla="*/ 169 h 338"/>
                <a:gd name="T2" fmla="*/ 316 w 339"/>
                <a:gd name="T3" fmla="*/ 252 h 338"/>
                <a:gd name="T4" fmla="*/ 254 w 339"/>
                <a:gd name="T5" fmla="*/ 314 h 338"/>
                <a:gd name="T6" fmla="*/ 169 w 339"/>
                <a:gd name="T7" fmla="*/ 337 h 338"/>
                <a:gd name="T8" fmla="*/ 84 w 339"/>
                <a:gd name="T9" fmla="*/ 314 h 338"/>
                <a:gd name="T10" fmla="*/ 22 w 339"/>
                <a:gd name="T11" fmla="*/ 252 h 338"/>
                <a:gd name="T12" fmla="*/ 0 w 339"/>
                <a:gd name="T13" fmla="*/ 169 h 338"/>
                <a:gd name="T14" fmla="*/ 22 w 339"/>
                <a:gd name="T15" fmla="*/ 84 h 338"/>
                <a:gd name="T16" fmla="*/ 84 w 339"/>
                <a:gd name="T17" fmla="*/ 22 h 338"/>
                <a:gd name="T18" fmla="*/ 169 w 339"/>
                <a:gd name="T19" fmla="*/ 0 h 338"/>
                <a:gd name="T20" fmla="*/ 254 w 339"/>
                <a:gd name="T21" fmla="*/ 22 h 338"/>
                <a:gd name="T22" fmla="*/ 316 w 339"/>
                <a:gd name="T23" fmla="*/ 84 h 338"/>
                <a:gd name="T24" fmla="*/ 338 w 339"/>
                <a:gd name="T25" fmla="*/ 169 h 3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39" h="338">
                  <a:moveTo>
                    <a:pt x="338" y="169"/>
                  </a:moveTo>
                  <a:cubicBezTo>
                    <a:pt x="338" y="199"/>
                    <a:pt x="332" y="225"/>
                    <a:pt x="316" y="252"/>
                  </a:cubicBezTo>
                  <a:cubicBezTo>
                    <a:pt x="301" y="279"/>
                    <a:pt x="281" y="299"/>
                    <a:pt x="254" y="314"/>
                  </a:cubicBezTo>
                  <a:cubicBezTo>
                    <a:pt x="227" y="330"/>
                    <a:pt x="200" y="337"/>
                    <a:pt x="169" y="337"/>
                  </a:cubicBezTo>
                  <a:cubicBezTo>
                    <a:pt x="138" y="337"/>
                    <a:pt x="111" y="330"/>
                    <a:pt x="84" y="314"/>
                  </a:cubicBezTo>
                  <a:cubicBezTo>
                    <a:pt x="57" y="299"/>
                    <a:pt x="38" y="279"/>
                    <a:pt x="22" y="252"/>
                  </a:cubicBezTo>
                  <a:cubicBezTo>
                    <a:pt x="7" y="225"/>
                    <a:pt x="0" y="199"/>
                    <a:pt x="0" y="169"/>
                  </a:cubicBezTo>
                  <a:cubicBezTo>
                    <a:pt x="0" y="138"/>
                    <a:pt x="7" y="111"/>
                    <a:pt x="22" y="84"/>
                  </a:cubicBezTo>
                  <a:cubicBezTo>
                    <a:pt x="38" y="57"/>
                    <a:pt x="57" y="37"/>
                    <a:pt x="84" y="22"/>
                  </a:cubicBezTo>
                  <a:cubicBezTo>
                    <a:pt x="111" y="6"/>
                    <a:pt x="138" y="0"/>
                    <a:pt x="169" y="0"/>
                  </a:cubicBezTo>
                  <a:cubicBezTo>
                    <a:pt x="200" y="0"/>
                    <a:pt x="227" y="6"/>
                    <a:pt x="254" y="22"/>
                  </a:cubicBezTo>
                  <a:cubicBezTo>
                    <a:pt x="281" y="37"/>
                    <a:pt x="301" y="57"/>
                    <a:pt x="316" y="84"/>
                  </a:cubicBezTo>
                  <a:cubicBezTo>
                    <a:pt x="332" y="111"/>
                    <a:pt x="338" y="138"/>
                    <a:pt x="338" y="169"/>
                  </a:cubicBezTo>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1" i="0" u="none" strike="noStrike" kern="1200" cap="none" spc="0" normalizeH="0" baseline="0" noProof="0">
                <a:ln>
                  <a:noFill/>
                </a:ln>
                <a:solidFill>
                  <a:srgbClr val="000000"/>
                </a:solidFill>
                <a:effectLst/>
                <a:uLnTx/>
                <a:uFillTx/>
                <a:latin typeface="Calibri" panose="020F0502020204030204"/>
                <a:ea typeface="メイリオ" panose="020B0604030504040204" pitchFamily="50" charset="-128"/>
                <a:cs typeface="+mn-cs"/>
              </a:endParaRPr>
            </a:p>
          </p:txBody>
        </p:sp>
      </p:grpSp>
      <p:sp>
        <p:nvSpPr>
          <p:cNvPr id="62" name="Freeform 57">
            <a:extLst>
              <a:ext uri="{FF2B5EF4-FFF2-40B4-BE49-F238E27FC236}">
                <a16:creationId xmlns:a16="http://schemas.microsoft.com/office/drawing/2014/main" id="{60DA6806-2415-5CB6-2D69-0D39B238C443}"/>
              </a:ext>
            </a:extLst>
          </p:cNvPr>
          <p:cNvSpPr>
            <a:spLocks noChangeArrowheads="1"/>
          </p:cNvSpPr>
          <p:nvPr/>
        </p:nvSpPr>
        <p:spPr bwMode="auto">
          <a:xfrm>
            <a:off x="2726781" y="3531336"/>
            <a:ext cx="642243" cy="506305"/>
          </a:xfrm>
          <a:custGeom>
            <a:avLst/>
            <a:gdLst>
              <a:gd name="T0" fmla="*/ 2030 w 2144"/>
              <a:gd name="T1" fmla="*/ 0 h 1524"/>
              <a:gd name="T2" fmla="*/ 113 w 2144"/>
              <a:gd name="T3" fmla="*/ 0 h 1524"/>
              <a:gd name="T4" fmla="*/ 0 w 2144"/>
              <a:gd name="T5" fmla="*/ 113 h 1524"/>
              <a:gd name="T6" fmla="*/ 0 w 2144"/>
              <a:gd name="T7" fmla="*/ 1410 h 1524"/>
              <a:gd name="T8" fmla="*/ 113 w 2144"/>
              <a:gd name="T9" fmla="*/ 1523 h 1524"/>
              <a:gd name="T10" fmla="*/ 2030 w 2144"/>
              <a:gd name="T11" fmla="*/ 1523 h 1524"/>
              <a:gd name="T12" fmla="*/ 2143 w 2144"/>
              <a:gd name="T13" fmla="*/ 1410 h 1524"/>
              <a:gd name="T14" fmla="*/ 2143 w 2144"/>
              <a:gd name="T15" fmla="*/ 113 h 1524"/>
              <a:gd name="T16" fmla="*/ 2030 w 2144"/>
              <a:gd name="T17" fmla="*/ 0 h 1524"/>
              <a:gd name="T18" fmla="*/ 1319 w 2144"/>
              <a:gd name="T19" fmla="*/ 812 h 1524"/>
              <a:gd name="T20" fmla="*/ 875 w 2144"/>
              <a:gd name="T21" fmla="*/ 1066 h 1524"/>
              <a:gd name="T22" fmla="*/ 790 w 2144"/>
              <a:gd name="T23" fmla="*/ 1018 h 1524"/>
              <a:gd name="T24" fmla="*/ 790 w 2144"/>
              <a:gd name="T25" fmla="*/ 508 h 1524"/>
              <a:gd name="T26" fmla="*/ 875 w 2144"/>
              <a:gd name="T27" fmla="*/ 460 h 1524"/>
              <a:gd name="T28" fmla="*/ 1319 w 2144"/>
              <a:gd name="T29" fmla="*/ 713 h 1524"/>
              <a:gd name="T30" fmla="*/ 1319 w 2144"/>
              <a:gd name="T31" fmla="*/ 812 h 15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144" h="1524">
                <a:moveTo>
                  <a:pt x="2030" y="0"/>
                </a:moveTo>
                <a:lnTo>
                  <a:pt x="113" y="0"/>
                </a:lnTo>
                <a:cubicBezTo>
                  <a:pt x="51" y="0"/>
                  <a:pt x="0" y="51"/>
                  <a:pt x="0" y="113"/>
                </a:cubicBezTo>
                <a:lnTo>
                  <a:pt x="0" y="1410"/>
                </a:lnTo>
                <a:cubicBezTo>
                  <a:pt x="0" y="1472"/>
                  <a:pt x="51" y="1523"/>
                  <a:pt x="113" y="1523"/>
                </a:cubicBezTo>
                <a:lnTo>
                  <a:pt x="2030" y="1523"/>
                </a:lnTo>
                <a:cubicBezTo>
                  <a:pt x="2092" y="1523"/>
                  <a:pt x="2143" y="1472"/>
                  <a:pt x="2143" y="1410"/>
                </a:cubicBezTo>
                <a:lnTo>
                  <a:pt x="2143" y="113"/>
                </a:lnTo>
                <a:cubicBezTo>
                  <a:pt x="2143" y="51"/>
                  <a:pt x="2092" y="0"/>
                  <a:pt x="2030" y="0"/>
                </a:cubicBezTo>
                <a:close/>
                <a:moveTo>
                  <a:pt x="1319" y="812"/>
                </a:moveTo>
                <a:lnTo>
                  <a:pt x="875" y="1066"/>
                </a:lnTo>
                <a:cubicBezTo>
                  <a:pt x="838" y="1088"/>
                  <a:pt x="790" y="1060"/>
                  <a:pt x="790" y="1018"/>
                </a:cubicBezTo>
                <a:lnTo>
                  <a:pt x="790" y="508"/>
                </a:lnTo>
                <a:cubicBezTo>
                  <a:pt x="790" y="466"/>
                  <a:pt x="838" y="437"/>
                  <a:pt x="875" y="460"/>
                </a:cubicBezTo>
                <a:lnTo>
                  <a:pt x="1319" y="713"/>
                </a:lnTo>
                <a:cubicBezTo>
                  <a:pt x="1359" y="735"/>
                  <a:pt x="1359" y="789"/>
                  <a:pt x="1319" y="812"/>
                </a:cubicBezTo>
                <a:close/>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1" i="0" u="none" strike="noStrike" kern="120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endParaRPr>
          </a:p>
        </p:txBody>
      </p:sp>
      <p:sp>
        <p:nvSpPr>
          <p:cNvPr id="63" name="Freeform 34">
            <a:extLst>
              <a:ext uri="{FF2B5EF4-FFF2-40B4-BE49-F238E27FC236}">
                <a16:creationId xmlns:a16="http://schemas.microsoft.com/office/drawing/2014/main" id="{68D28BE3-B7A6-3662-E27A-044F1A2F683E}"/>
              </a:ext>
            </a:extLst>
          </p:cNvPr>
          <p:cNvSpPr>
            <a:spLocks noChangeArrowheads="1"/>
          </p:cNvSpPr>
          <p:nvPr/>
        </p:nvSpPr>
        <p:spPr bwMode="auto">
          <a:xfrm>
            <a:off x="846918" y="2805393"/>
            <a:ext cx="626382" cy="500592"/>
          </a:xfrm>
          <a:custGeom>
            <a:avLst/>
            <a:gdLst>
              <a:gd name="T0" fmla="*/ 2149 w 2150"/>
              <a:gd name="T1" fmla="*/ 1235 h 1718"/>
              <a:gd name="T2" fmla="*/ 657 w 2150"/>
              <a:gd name="T3" fmla="*/ 1678 h 1718"/>
              <a:gd name="T4" fmla="*/ 119 w 2150"/>
              <a:gd name="T5" fmla="*/ 1353 h 1718"/>
              <a:gd name="T6" fmla="*/ 119 w 2150"/>
              <a:gd name="T7" fmla="*/ 0 h 1718"/>
              <a:gd name="T8" fmla="*/ 736 w 2150"/>
              <a:gd name="T9" fmla="*/ 770 h 1718"/>
              <a:gd name="T10" fmla="*/ 680 w 2150"/>
              <a:gd name="T11" fmla="*/ 663 h 1718"/>
              <a:gd name="T12" fmla="*/ 556 w 2150"/>
              <a:gd name="T13" fmla="*/ 621 h 1718"/>
              <a:gd name="T14" fmla="*/ 443 w 2150"/>
              <a:gd name="T15" fmla="*/ 581 h 1718"/>
              <a:gd name="T16" fmla="*/ 471 w 2150"/>
              <a:gd name="T17" fmla="*/ 485 h 1718"/>
              <a:gd name="T18" fmla="*/ 609 w 2150"/>
              <a:gd name="T19" fmla="*/ 491 h 1718"/>
              <a:gd name="T20" fmla="*/ 717 w 2150"/>
              <a:gd name="T21" fmla="*/ 491 h 1718"/>
              <a:gd name="T22" fmla="*/ 536 w 2150"/>
              <a:gd name="T23" fmla="*/ 398 h 1718"/>
              <a:gd name="T24" fmla="*/ 367 w 2150"/>
              <a:gd name="T25" fmla="*/ 482 h 1718"/>
              <a:gd name="T26" fmla="*/ 372 w 2150"/>
              <a:gd name="T27" fmla="*/ 626 h 1718"/>
              <a:gd name="T28" fmla="*/ 550 w 2150"/>
              <a:gd name="T29" fmla="*/ 702 h 1718"/>
              <a:gd name="T30" fmla="*/ 655 w 2150"/>
              <a:gd name="T31" fmla="*/ 784 h 1718"/>
              <a:gd name="T32" fmla="*/ 595 w 2150"/>
              <a:gd name="T33" fmla="*/ 854 h 1718"/>
              <a:gd name="T34" fmla="*/ 451 w 2150"/>
              <a:gd name="T35" fmla="*/ 834 h 1718"/>
              <a:gd name="T36" fmla="*/ 322 w 2150"/>
              <a:gd name="T37" fmla="*/ 750 h 1718"/>
              <a:gd name="T38" fmla="*/ 451 w 2150"/>
              <a:gd name="T39" fmla="*/ 921 h 1718"/>
              <a:gd name="T40" fmla="*/ 672 w 2150"/>
              <a:gd name="T41" fmla="*/ 896 h 1718"/>
              <a:gd name="T42" fmla="*/ 1277 w 2150"/>
              <a:gd name="T43" fmla="*/ 921 h 1718"/>
              <a:gd name="T44" fmla="*/ 1193 w 2150"/>
              <a:gd name="T45" fmla="*/ 790 h 1718"/>
              <a:gd name="T46" fmla="*/ 861 w 2150"/>
              <a:gd name="T47" fmla="*/ 412 h 1718"/>
              <a:gd name="T48" fmla="*/ 945 w 2150"/>
              <a:gd name="T49" fmla="*/ 547 h 1718"/>
              <a:gd name="T50" fmla="*/ 1805 w 2150"/>
              <a:gd name="T51" fmla="*/ 845 h 1718"/>
              <a:gd name="T52" fmla="*/ 1799 w 2150"/>
              <a:gd name="T53" fmla="*/ 691 h 1718"/>
              <a:gd name="T54" fmla="*/ 1692 w 2150"/>
              <a:gd name="T55" fmla="*/ 629 h 1718"/>
              <a:gd name="T56" fmla="*/ 1576 w 2150"/>
              <a:gd name="T57" fmla="*/ 601 h 1718"/>
              <a:gd name="T58" fmla="*/ 1523 w 2150"/>
              <a:gd name="T59" fmla="*/ 505 h 1718"/>
              <a:gd name="T60" fmla="*/ 1621 w 2150"/>
              <a:gd name="T61" fmla="*/ 471 h 1718"/>
              <a:gd name="T62" fmla="*/ 1822 w 2150"/>
              <a:gd name="T63" fmla="*/ 561 h 1718"/>
              <a:gd name="T64" fmla="*/ 1700 w 2150"/>
              <a:gd name="T65" fmla="*/ 409 h 1718"/>
              <a:gd name="T66" fmla="*/ 1497 w 2150"/>
              <a:gd name="T67" fmla="*/ 434 h 1718"/>
              <a:gd name="T68" fmla="*/ 1444 w 2150"/>
              <a:gd name="T69" fmla="*/ 589 h 1718"/>
              <a:gd name="T70" fmla="*/ 1548 w 2150"/>
              <a:gd name="T71" fmla="*/ 680 h 1718"/>
              <a:gd name="T72" fmla="*/ 1729 w 2150"/>
              <a:gd name="T73" fmla="*/ 742 h 1718"/>
              <a:gd name="T74" fmla="*/ 1717 w 2150"/>
              <a:gd name="T75" fmla="*/ 837 h 1718"/>
              <a:gd name="T76" fmla="*/ 1582 w 2150"/>
              <a:gd name="T77" fmla="*/ 854 h 1718"/>
              <a:gd name="T78" fmla="*/ 1500 w 2150"/>
              <a:gd name="T79" fmla="*/ 750 h 1718"/>
              <a:gd name="T80" fmla="*/ 1472 w 2150"/>
              <a:gd name="T81" fmla="*/ 888 h 1718"/>
              <a:gd name="T82" fmla="*/ 1695 w 2150"/>
              <a:gd name="T83" fmla="*/ 924 h 17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150" h="1718">
                <a:moveTo>
                  <a:pt x="2028" y="0"/>
                </a:moveTo>
                <a:cubicBezTo>
                  <a:pt x="2093" y="0"/>
                  <a:pt x="2143" y="53"/>
                  <a:pt x="2149" y="118"/>
                </a:cubicBezTo>
                <a:lnTo>
                  <a:pt x="2149" y="1235"/>
                </a:lnTo>
                <a:cubicBezTo>
                  <a:pt x="2149" y="1299"/>
                  <a:pt x="2095" y="1353"/>
                  <a:pt x="2030" y="1353"/>
                </a:cubicBezTo>
                <a:lnTo>
                  <a:pt x="982" y="1353"/>
                </a:lnTo>
                <a:lnTo>
                  <a:pt x="657" y="1678"/>
                </a:lnTo>
                <a:cubicBezTo>
                  <a:pt x="618" y="1717"/>
                  <a:pt x="547" y="1689"/>
                  <a:pt x="547" y="1632"/>
                </a:cubicBezTo>
                <a:lnTo>
                  <a:pt x="547" y="1353"/>
                </a:lnTo>
                <a:lnTo>
                  <a:pt x="119" y="1353"/>
                </a:lnTo>
                <a:cubicBezTo>
                  <a:pt x="54" y="1353"/>
                  <a:pt x="0" y="1299"/>
                  <a:pt x="0" y="1235"/>
                </a:cubicBezTo>
                <a:lnTo>
                  <a:pt x="0" y="118"/>
                </a:lnTo>
                <a:cubicBezTo>
                  <a:pt x="0" y="53"/>
                  <a:pt x="54" y="0"/>
                  <a:pt x="119" y="0"/>
                </a:cubicBezTo>
                <a:lnTo>
                  <a:pt x="2028" y="0"/>
                </a:lnTo>
                <a:close/>
                <a:moveTo>
                  <a:pt x="717" y="845"/>
                </a:moveTo>
                <a:cubicBezTo>
                  <a:pt x="728" y="825"/>
                  <a:pt x="734" y="804"/>
                  <a:pt x="736" y="770"/>
                </a:cubicBezTo>
                <a:cubicBezTo>
                  <a:pt x="736" y="756"/>
                  <a:pt x="734" y="745"/>
                  <a:pt x="731" y="731"/>
                </a:cubicBezTo>
                <a:cubicBezTo>
                  <a:pt x="725" y="719"/>
                  <a:pt x="719" y="705"/>
                  <a:pt x="711" y="694"/>
                </a:cubicBezTo>
                <a:cubicBezTo>
                  <a:pt x="702" y="683"/>
                  <a:pt x="691" y="671"/>
                  <a:pt x="680" y="663"/>
                </a:cubicBezTo>
                <a:cubicBezTo>
                  <a:pt x="669" y="652"/>
                  <a:pt x="655" y="646"/>
                  <a:pt x="638" y="640"/>
                </a:cubicBezTo>
                <a:cubicBezTo>
                  <a:pt x="629" y="637"/>
                  <a:pt x="618" y="635"/>
                  <a:pt x="604" y="632"/>
                </a:cubicBezTo>
                <a:cubicBezTo>
                  <a:pt x="587" y="629"/>
                  <a:pt x="573" y="626"/>
                  <a:pt x="556" y="621"/>
                </a:cubicBezTo>
                <a:cubicBezTo>
                  <a:pt x="539" y="618"/>
                  <a:pt x="525" y="612"/>
                  <a:pt x="511" y="609"/>
                </a:cubicBezTo>
                <a:cubicBezTo>
                  <a:pt x="497" y="606"/>
                  <a:pt x="491" y="604"/>
                  <a:pt x="488" y="604"/>
                </a:cubicBezTo>
                <a:cubicBezTo>
                  <a:pt x="468" y="598"/>
                  <a:pt x="454" y="592"/>
                  <a:pt x="443" y="581"/>
                </a:cubicBezTo>
                <a:cubicBezTo>
                  <a:pt x="432" y="570"/>
                  <a:pt x="426" y="556"/>
                  <a:pt x="426" y="539"/>
                </a:cubicBezTo>
                <a:cubicBezTo>
                  <a:pt x="426" y="525"/>
                  <a:pt x="443" y="513"/>
                  <a:pt x="449" y="505"/>
                </a:cubicBezTo>
                <a:cubicBezTo>
                  <a:pt x="454" y="496"/>
                  <a:pt x="459" y="491"/>
                  <a:pt x="471" y="485"/>
                </a:cubicBezTo>
                <a:cubicBezTo>
                  <a:pt x="482" y="479"/>
                  <a:pt x="493" y="477"/>
                  <a:pt x="502" y="474"/>
                </a:cubicBezTo>
                <a:cubicBezTo>
                  <a:pt x="510" y="471"/>
                  <a:pt x="522" y="471"/>
                  <a:pt x="533" y="471"/>
                </a:cubicBezTo>
                <a:cubicBezTo>
                  <a:pt x="564" y="471"/>
                  <a:pt x="589" y="477"/>
                  <a:pt x="609" y="491"/>
                </a:cubicBezTo>
                <a:cubicBezTo>
                  <a:pt x="628" y="505"/>
                  <a:pt x="641" y="527"/>
                  <a:pt x="643" y="561"/>
                </a:cubicBezTo>
                <a:lnTo>
                  <a:pt x="734" y="561"/>
                </a:lnTo>
                <a:cubicBezTo>
                  <a:pt x="734" y="536"/>
                  <a:pt x="728" y="510"/>
                  <a:pt x="717" y="491"/>
                </a:cubicBezTo>
                <a:cubicBezTo>
                  <a:pt x="705" y="471"/>
                  <a:pt x="691" y="454"/>
                  <a:pt x="674" y="440"/>
                </a:cubicBezTo>
                <a:cubicBezTo>
                  <a:pt x="657" y="426"/>
                  <a:pt x="635" y="415"/>
                  <a:pt x="612" y="409"/>
                </a:cubicBezTo>
                <a:cubicBezTo>
                  <a:pt x="587" y="400"/>
                  <a:pt x="562" y="398"/>
                  <a:pt x="536" y="398"/>
                </a:cubicBezTo>
                <a:cubicBezTo>
                  <a:pt x="514" y="398"/>
                  <a:pt x="490" y="400"/>
                  <a:pt x="468" y="406"/>
                </a:cubicBezTo>
                <a:cubicBezTo>
                  <a:pt x="445" y="412"/>
                  <a:pt x="426" y="423"/>
                  <a:pt x="409" y="434"/>
                </a:cubicBezTo>
                <a:cubicBezTo>
                  <a:pt x="392" y="448"/>
                  <a:pt x="378" y="463"/>
                  <a:pt x="367" y="482"/>
                </a:cubicBezTo>
                <a:cubicBezTo>
                  <a:pt x="356" y="502"/>
                  <a:pt x="350" y="525"/>
                  <a:pt x="350" y="550"/>
                </a:cubicBezTo>
                <a:cubicBezTo>
                  <a:pt x="350" y="564"/>
                  <a:pt x="353" y="574"/>
                  <a:pt x="356" y="589"/>
                </a:cubicBezTo>
                <a:cubicBezTo>
                  <a:pt x="358" y="603"/>
                  <a:pt x="363" y="615"/>
                  <a:pt x="372" y="626"/>
                </a:cubicBezTo>
                <a:cubicBezTo>
                  <a:pt x="380" y="637"/>
                  <a:pt x="392" y="648"/>
                  <a:pt x="406" y="657"/>
                </a:cubicBezTo>
                <a:cubicBezTo>
                  <a:pt x="420" y="665"/>
                  <a:pt x="437" y="674"/>
                  <a:pt x="460" y="680"/>
                </a:cubicBezTo>
                <a:cubicBezTo>
                  <a:pt x="497" y="688"/>
                  <a:pt x="525" y="697"/>
                  <a:pt x="550" y="702"/>
                </a:cubicBezTo>
                <a:cubicBezTo>
                  <a:pt x="573" y="708"/>
                  <a:pt x="595" y="716"/>
                  <a:pt x="612" y="722"/>
                </a:cubicBezTo>
                <a:cubicBezTo>
                  <a:pt x="621" y="725"/>
                  <a:pt x="632" y="733"/>
                  <a:pt x="641" y="742"/>
                </a:cubicBezTo>
                <a:cubicBezTo>
                  <a:pt x="649" y="750"/>
                  <a:pt x="655" y="764"/>
                  <a:pt x="655" y="784"/>
                </a:cubicBezTo>
                <a:cubicBezTo>
                  <a:pt x="655" y="793"/>
                  <a:pt x="652" y="804"/>
                  <a:pt x="649" y="812"/>
                </a:cubicBezTo>
                <a:cubicBezTo>
                  <a:pt x="643" y="823"/>
                  <a:pt x="637" y="832"/>
                  <a:pt x="629" y="837"/>
                </a:cubicBezTo>
                <a:cubicBezTo>
                  <a:pt x="620" y="843"/>
                  <a:pt x="609" y="848"/>
                  <a:pt x="595" y="854"/>
                </a:cubicBezTo>
                <a:cubicBezTo>
                  <a:pt x="581" y="857"/>
                  <a:pt x="564" y="859"/>
                  <a:pt x="545" y="859"/>
                </a:cubicBezTo>
                <a:cubicBezTo>
                  <a:pt x="525" y="859"/>
                  <a:pt x="508" y="857"/>
                  <a:pt x="494" y="854"/>
                </a:cubicBezTo>
                <a:cubicBezTo>
                  <a:pt x="477" y="848"/>
                  <a:pt x="463" y="842"/>
                  <a:pt x="451" y="834"/>
                </a:cubicBezTo>
                <a:cubicBezTo>
                  <a:pt x="440" y="825"/>
                  <a:pt x="429" y="815"/>
                  <a:pt x="423" y="801"/>
                </a:cubicBezTo>
                <a:cubicBezTo>
                  <a:pt x="415" y="787"/>
                  <a:pt x="412" y="770"/>
                  <a:pt x="412" y="750"/>
                </a:cubicBezTo>
                <a:lnTo>
                  <a:pt x="322" y="750"/>
                </a:lnTo>
                <a:cubicBezTo>
                  <a:pt x="322" y="781"/>
                  <a:pt x="327" y="809"/>
                  <a:pt x="339" y="831"/>
                </a:cubicBezTo>
                <a:cubicBezTo>
                  <a:pt x="350" y="854"/>
                  <a:pt x="364" y="873"/>
                  <a:pt x="384" y="888"/>
                </a:cubicBezTo>
                <a:cubicBezTo>
                  <a:pt x="404" y="904"/>
                  <a:pt x="425" y="913"/>
                  <a:pt x="451" y="921"/>
                </a:cubicBezTo>
                <a:cubicBezTo>
                  <a:pt x="476" y="930"/>
                  <a:pt x="505" y="933"/>
                  <a:pt x="533" y="933"/>
                </a:cubicBezTo>
                <a:cubicBezTo>
                  <a:pt x="559" y="933"/>
                  <a:pt x="581" y="930"/>
                  <a:pt x="607" y="924"/>
                </a:cubicBezTo>
                <a:cubicBezTo>
                  <a:pt x="632" y="919"/>
                  <a:pt x="655" y="910"/>
                  <a:pt x="672" y="896"/>
                </a:cubicBezTo>
                <a:cubicBezTo>
                  <a:pt x="688" y="882"/>
                  <a:pt x="705" y="865"/>
                  <a:pt x="717" y="845"/>
                </a:cubicBezTo>
                <a:close/>
                <a:moveTo>
                  <a:pt x="1181" y="921"/>
                </a:moveTo>
                <a:lnTo>
                  <a:pt x="1277" y="921"/>
                </a:lnTo>
                <a:lnTo>
                  <a:pt x="1277" y="412"/>
                </a:lnTo>
                <a:lnTo>
                  <a:pt x="1193" y="412"/>
                </a:lnTo>
                <a:lnTo>
                  <a:pt x="1193" y="790"/>
                </a:lnTo>
                <a:lnTo>
                  <a:pt x="1190" y="790"/>
                </a:lnTo>
                <a:lnTo>
                  <a:pt x="957" y="412"/>
                </a:lnTo>
                <a:lnTo>
                  <a:pt x="861" y="412"/>
                </a:lnTo>
                <a:lnTo>
                  <a:pt x="861" y="921"/>
                </a:lnTo>
                <a:lnTo>
                  <a:pt x="945" y="921"/>
                </a:lnTo>
                <a:lnTo>
                  <a:pt x="945" y="547"/>
                </a:lnTo>
                <a:lnTo>
                  <a:pt x="948" y="547"/>
                </a:lnTo>
                <a:lnTo>
                  <a:pt x="1181" y="921"/>
                </a:lnTo>
                <a:close/>
                <a:moveTo>
                  <a:pt x="1805" y="845"/>
                </a:moveTo>
                <a:cubicBezTo>
                  <a:pt x="1816" y="825"/>
                  <a:pt x="1822" y="804"/>
                  <a:pt x="1825" y="767"/>
                </a:cubicBezTo>
                <a:cubicBezTo>
                  <a:pt x="1825" y="753"/>
                  <a:pt x="1822" y="742"/>
                  <a:pt x="1819" y="728"/>
                </a:cubicBezTo>
                <a:cubicBezTo>
                  <a:pt x="1813" y="716"/>
                  <a:pt x="1808" y="702"/>
                  <a:pt x="1799" y="691"/>
                </a:cubicBezTo>
                <a:cubicBezTo>
                  <a:pt x="1791" y="680"/>
                  <a:pt x="1779" y="668"/>
                  <a:pt x="1768" y="660"/>
                </a:cubicBezTo>
                <a:cubicBezTo>
                  <a:pt x="1757" y="649"/>
                  <a:pt x="1743" y="643"/>
                  <a:pt x="1726" y="637"/>
                </a:cubicBezTo>
                <a:cubicBezTo>
                  <a:pt x="1717" y="635"/>
                  <a:pt x="1706" y="632"/>
                  <a:pt x="1692" y="629"/>
                </a:cubicBezTo>
                <a:cubicBezTo>
                  <a:pt x="1675" y="626"/>
                  <a:pt x="1661" y="623"/>
                  <a:pt x="1644" y="618"/>
                </a:cubicBezTo>
                <a:cubicBezTo>
                  <a:pt x="1627" y="615"/>
                  <a:pt x="1613" y="608"/>
                  <a:pt x="1599" y="606"/>
                </a:cubicBezTo>
                <a:cubicBezTo>
                  <a:pt x="1585" y="603"/>
                  <a:pt x="1579" y="601"/>
                  <a:pt x="1576" y="601"/>
                </a:cubicBezTo>
                <a:cubicBezTo>
                  <a:pt x="1556" y="595"/>
                  <a:pt x="1542" y="589"/>
                  <a:pt x="1531" y="578"/>
                </a:cubicBezTo>
                <a:cubicBezTo>
                  <a:pt x="1520" y="567"/>
                  <a:pt x="1514" y="553"/>
                  <a:pt x="1514" y="536"/>
                </a:cubicBezTo>
                <a:cubicBezTo>
                  <a:pt x="1514" y="525"/>
                  <a:pt x="1518" y="513"/>
                  <a:pt x="1523" y="505"/>
                </a:cubicBezTo>
                <a:cubicBezTo>
                  <a:pt x="1529" y="496"/>
                  <a:pt x="1537" y="491"/>
                  <a:pt x="1545" y="485"/>
                </a:cubicBezTo>
                <a:cubicBezTo>
                  <a:pt x="1554" y="479"/>
                  <a:pt x="1582" y="477"/>
                  <a:pt x="1590" y="474"/>
                </a:cubicBezTo>
                <a:cubicBezTo>
                  <a:pt x="1599" y="471"/>
                  <a:pt x="1610" y="471"/>
                  <a:pt x="1621" y="471"/>
                </a:cubicBezTo>
                <a:cubicBezTo>
                  <a:pt x="1652" y="471"/>
                  <a:pt x="1679" y="477"/>
                  <a:pt x="1698" y="491"/>
                </a:cubicBezTo>
                <a:cubicBezTo>
                  <a:pt x="1718" y="505"/>
                  <a:pt x="1729" y="527"/>
                  <a:pt x="1731" y="561"/>
                </a:cubicBezTo>
                <a:lnTo>
                  <a:pt x="1822" y="561"/>
                </a:lnTo>
                <a:cubicBezTo>
                  <a:pt x="1822" y="536"/>
                  <a:pt x="1817" y="510"/>
                  <a:pt x="1805" y="491"/>
                </a:cubicBezTo>
                <a:cubicBezTo>
                  <a:pt x="1794" y="471"/>
                  <a:pt x="1779" y="454"/>
                  <a:pt x="1762" y="440"/>
                </a:cubicBezTo>
                <a:cubicBezTo>
                  <a:pt x="1746" y="426"/>
                  <a:pt x="1723" y="415"/>
                  <a:pt x="1700" y="409"/>
                </a:cubicBezTo>
                <a:cubicBezTo>
                  <a:pt x="1675" y="400"/>
                  <a:pt x="1650" y="398"/>
                  <a:pt x="1624" y="398"/>
                </a:cubicBezTo>
                <a:cubicBezTo>
                  <a:pt x="1602" y="398"/>
                  <a:pt x="1579" y="400"/>
                  <a:pt x="1556" y="406"/>
                </a:cubicBezTo>
                <a:cubicBezTo>
                  <a:pt x="1534" y="412"/>
                  <a:pt x="1514" y="423"/>
                  <a:pt x="1497" y="434"/>
                </a:cubicBezTo>
                <a:cubicBezTo>
                  <a:pt x="1480" y="448"/>
                  <a:pt x="1466" y="462"/>
                  <a:pt x="1455" y="482"/>
                </a:cubicBezTo>
                <a:cubicBezTo>
                  <a:pt x="1444" y="501"/>
                  <a:pt x="1438" y="525"/>
                  <a:pt x="1438" y="550"/>
                </a:cubicBezTo>
                <a:cubicBezTo>
                  <a:pt x="1438" y="564"/>
                  <a:pt x="1442" y="574"/>
                  <a:pt x="1444" y="589"/>
                </a:cubicBezTo>
                <a:cubicBezTo>
                  <a:pt x="1447" y="603"/>
                  <a:pt x="1452" y="615"/>
                  <a:pt x="1461" y="626"/>
                </a:cubicBezTo>
                <a:cubicBezTo>
                  <a:pt x="1469" y="637"/>
                  <a:pt x="1480" y="648"/>
                  <a:pt x="1494" y="657"/>
                </a:cubicBezTo>
                <a:cubicBezTo>
                  <a:pt x="1509" y="665"/>
                  <a:pt x="1525" y="674"/>
                  <a:pt x="1548" y="680"/>
                </a:cubicBezTo>
                <a:cubicBezTo>
                  <a:pt x="1585" y="688"/>
                  <a:pt x="1613" y="697"/>
                  <a:pt x="1638" y="702"/>
                </a:cubicBezTo>
                <a:cubicBezTo>
                  <a:pt x="1661" y="708"/>
                  <a:pt x="1683" y="716"/>
                  <a:pt x="1700" y="722"/>
                </a:cubicBezTo>
                <a:cubicBezTo>
                  <a:pt x="1709" y="725"/>
                  <a:pt x="1721" y="733"/>
                  <a:pt x="1729" y="742"/>
                </a:cubicBezTo>
                <a:cubicBezTo>
                  <a:pt x="1738" y="750"/>
                  <a:pt x="1743" y="764"/>
                  <a:pt x="1743" y="784"/>
                </a:cubicBezTo>
                <a:cubicBezTo>
                  <a:pt x="1743" y="793"/>
                  <a:pt x="1740" y="804"/>
                  <a:pt x="1737" y="812"/>
                </a:cubicBezTo>
                <a:cubicBezTo>
                  <a:pt x="1731" y="823"/>
                  <a:pt x="1726" y="832"/>
                  <a:pt x="1717" y="837"/>
                </a:cubicBezTo>
                <a:cubicBezTo>
                  <a:pt x="1709" y="843"/>
                  <a:pt x="1698" y="848"/>
                  <a:pt x="1683" y="854"/>
                </a:cubicBezTo>
                <a:cubicBezTo>
                  <a:pt x="1669" y="857"/>
                  <a:pt x="1652" y="859"/>
                  <a:pt x="1633" y="859"/>
                </a:cubicBezTo>
                <a:cubicBezTo>
                  <a:pt x="1613" y="859"/>
                  <a:pt x="1596" y="857"/>
                  <a:pt x="1582" y="854"/>
                </a:cubicBezTo>
                <a:cubicBezTo>
                  <a:pt x="1565" y="848"/>
                  <a:pt x="1551" y="842"/>
                  <a:pt x="1540" y="834"/>
                </a:cubicBezTo>
                <a:cubicBezTo>
                  <a:pt x="1528" y="825"/>
                  <a:pt x="1517" y="815"/>
                  <a:pt x="1511" y="801"/>
                </a:cubicBezTo>
                <a:cubicBezTo>
                  <a:pt x="1503" y="787"/>
                  <a:pt x="1500" y="770"/>
                  <a:pt x="1500" y="750"/>
                </a:cubicBezTo>
                <a:lnTo>
                  <a:pt x="1410" y="750"/>
                </a:lnTo>
                <a:cubicBezTo>
                  <a:pt x="1410" y="781"/>
                  <a:pt x="1416" y="809"/>
                  <a:pt x="1427" y="831"/>
                </a:cubicBezTo>
                <a:cubicBezTo>
                  <a:pt x="1439" y="854"/>
                  <a:pt x="1452" y="873"/>
                  <a:pt x="1472" y="888"/>
                </a:cubicBezTo>
                <a:cubicBezTo>
                  <a:pt x="1492" y="904"/>
                  <a:pt x="1515" y="913"/>
                  <a:pt x="1540" y="921"/>
                </a:cubicBezTo>
                <a:cubicBezTo>
                  <a:pt x="1566" y="930"/>
                  <a:pt x="1593" y="933"/>
                  <a:pt x="1621" y="933"/>
                </a:cubicBezTo>
                <a:cubicBezTo>
                  <a:pt x="1647" y="933"/>
                  <a:pt x="1669" y="930"/>
                  <a:pt x="1695" y="924"/>
                </a:cubicBezTo>
                <a:cubicBezTo>
                  <a:pt x="1720" y="919"/>
                  <a:pt x="1743" y="910"/>
                  <a:pt x="1760" y="896"/>
                </a:cubicBezTo>
                <a:cubicBezTo>
                  <a:pt x="1777" y="882"/>
                  <a:pt x="1793" y="865"/>
                  <a:pt x="1805" y="845"/>
                </a:cubicBezTo>
                <a:close/>
              </a:path>
            </a:pathLst>
          </a:custGeom>
          <a:solidFill>
            <a:srgbClr val="545454"/>
          </a:solidFill>
          <a:ln>
            <a:noFill/>
          </a:ln>
          <a:effectLst/>
          <a:extLs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1" i="0" u="none" strike="noStrike" kern="1200" cap="none" spc="0" normalizeH="0" baseline="0" noProof="0">
              <a:ln>
                <a:noFill/>
              </a:ln>
              <a:solidFill>
                <a:srgbClr val="000000"/>
              </a:solidFill>
              <a:effectLst/>
              <a:uLnTx/>
              <a:uFillTx/>
              <a:latin typeface="Calibri" panose="020F0502020204030204"/>
              <a:ea typeface="メイリオ" panose="020B0604030504040204" pitchFamily="50" charset="-128"/>
              <a:cs typeface="+mn-cs"/>
            </a:endParaRPr>
          </a:p>
        </p:txBody>
      </p:sp>
      <p:grpSp>
        <p:nvGrpSpPr>
          <p:cNvPr id="64" name="Group 25">
            <a:extLst>
              <a:ext uri="{FF2B5EF4-FFF2-40B4-BE49-F238E27FC236}">
                <a16:creationId xmlns:a16="http://schemas.microsoft.com/office/drawing/2014/main" id="{FE569AA3-C0B3-E1EE-817D-202143971655}"/>
              </a:ext>
            </a:extLst>
          </p:cNvPr>
          <p:cNvGrpSpPr>
            <a:grpSpLocks/>
          </p:cNvGrpSpPr>
          <p:nvPr/>
        </p:nvGrpSpPr>
        <p:grpSpPr bwMode="auto">
          <a:xfrm>
            <a:off x="4142819" y="2777862"/>
            <a:ext cx="597924" cy="472175"/>
            <a:chOff x="1389" y="1311"/>
            <a:chExt cx="485" cy="383"/>
          </a:xfrm>
        </p:grpSpPr>
        <p:sp>
          <p:nvSpPr>
            <p:cNvPr id="65" name="Freeform 26">
              <a:extLst>
                <a:ext uri="{FF2B5EF4-FFF2-40B4-BE49-F238E27FC236}">
                  <a16:creationId xmlns:a16="http://schemas.microsoft.com/office/drawing/2014/main" id="{00A0E3A4-2FBE-DAF2-4C50-F1CD28537BE8}"/>
                </a:ext>
              </a:extLst>
            </p:cNvPr>
            <p:cNvSpPr>
              <a:spLocks noChangeArrowheads="1"/>
            </p:cNvSpPr>
            <p:nvPr/>
          </p:nvSpPr>
          <p:spPr bwMode="auto">
            <a:xfrm>
              <a:off x="1389" y="1311"/>
              <a:ext cx="485" cy="383"/>
            </a:xfrm>
            <a:custGeom>
              <a:avLst/>
              <a:gdLst>
                <a:gd name="T0" fmla="*/ 2030 w 2144"/>
                <a:gd name="T1" fmla="*/ 226 h 1693"/>
                <a:gd name="T2" fmla="*/ 1805 w 2144"/>
                <a:gd name="T3" fmla="*/ 226 h 1693"/>
                <a:gd name="T4" fmla="*/ 1805 w 2144"/>
                <a:gd name="T5" fmla="*/ 113 h 1693"/>
                <a:gd name="T6" fmla="*/ 1692 w 2144"/>
                <a:gd name="T7" fmla="*/ 0 h 1693"/>
                <a:gd name="T8" fmla="*/ 113 w 2144"/>
                <a:gd name="T9" fmla="*/ 0 h 1693"/>
                <a:gd name="T10" fmla="*/ 0 w 2144"/>
                <a:gd name="T11" fmla="*/ 113 h 1693"/>
                <a:gd name="T12" fmla="*/ 0 w 2144"/>
                <a:gd name="T13" fmla="*/ 1409 h 1693"/>
                <a:gd name="T14" fmla="*/ 282 w 2144"/>
                <a:gd name="T15" fmla="*/ 1692 h 1693"/>
                <a:gd name="T16" fmla="*/ 1861 w 2144"/>
                <a:gd name="T17" fmla="*/ 1692 h 1693"/>
                <a:gd name="T18" fmla="*/ 2143 w 2144"/>
                <a:gd name="T19" fmla="*/ 1409 h 1693"/>
                <a:gd name="T20" fmla="*/ 2143 w 2144"/>
                <a:gd name="T21" fmla="*/ 338 h 1693"/>
                <a:gd name="T22" fmla="*/ 2030 w 2144"/>
                <a:gd name="T23" fmla="*/ 226 h 1693"/>
                <a:gd name="T24" fmla="*/ 282 w 2144"/>
                <a:gd name="T25" fmla="*/ 1579 h 1693"/>
                <a:gd name="T26" fmla="*/ 116 w 2144"/>
                <a:gd name="T27" fmla="*/ 1438 h 1693"/>
                <a:gd name="T28" fmla="*/ 113 w 2144"/>
                <a:gd name="T29" fmla="*/ 1409 h 1693"/>
                <a:gd name="T30" fmla="*/ 113 w 2144"/>
                <a:gd name="T31" fmla="*/ 113 h 1693"/>
                <a:gd name="T32" fmla="*/ 1692 w 2144"/>
                <a:gd name="T33" fmla="*/ 113 h 1693"/>
                <a:gd name="T34" fmla="*/ 1692 w 2144"/>
                <a:gd name="T35" fmla="*/ 1409 h 1693"/>
                <a:gd name="T36" fmla="*/ 1694 w 2144"/>
                <a:gd name="T37" fmla="*/ 1438 h 1693"/>
                <a:gd name="T38" fmla="*/ 1771 w 2144"/>
                <a:gd name="T39" fmla="*/ 1579 h 1693"/>
                <a:gd name="T40" fmla="*/ 282 w 2144"/>
                <a:gd name="T41" fmla="*/ 1579 h 16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4" h="1693">
                  <a:moveTo>
                    <a:pt x="2030" y="226"/>
                  </a:moveTo>
                  <a:lnTo>
                    <a:pt x="1805" y="226"/>
                  </a:lnTo>
                  <a:lnTo>
                    <a:pt x="1805" y="113"/>
                  </a:lnTo>
                  <a:cubicBezTo>
                    <a:pt x="1805" y="51"/>
                    <a:pt x="1754" y="0"/>
                    <a:pt x="1692" y="0"/>
                  </a:cubicBezTo>
                  <a:lnTo>
                    <a:pt x="113" y="0"/>
                  </a:lnTo>
                  <a:cubicBezTo>
                    <a:pt x="51" y="0"/>
                    <a:pt x="0" y="51"/>
                    <a:pt x="0" y="113"/>
                  </a:cubicBezTo>
                  <a:lnTo>
                    <a:pt x="0" y="1409"/>
                  </a:lnTo>
                  <a:cubicBezTo>
                    <a:pt x="0" y="1565"/>
                    <a:pt x="127" y="1692"/>
                    <a:pt x="282" y="1692"/>
                  </a:cubicBezTo>
                  <a:lnTo>
                    <a:pt x="1861" y="1692"/>
                  </a:lnTo>
                  <a:cubicBezTo>
                    <a:pt x="2016" y="1692"/>
                    <a:pt x="2143" y="1565"/>
                    <a:pt x="2143" y="1409"/>
                  </a:cubicBezTo>
                  <a:lnTo>
                    <a:pt x="2143" y="338"/>
                  </a:lnTo>
                  <a:cubicBezTo>
                    <a:pt x="2143" y="276"/>
                    <a:pt x="2092" y="226"/>
                    <a:pt x="2030" y="226"/>
                  </a:cubicBezTo>
                  <a:close/>
                  <a:moveTo>
                    <a:pt x="282" y="1579"/>
                  </a:moveTo>
                  <a:cubicBezTo>
                    <a:pt x="197" y="1579"/>
                    <a:pt x="130" y="1517"/>
                    <a:pt x="116" y="1438"/>
                  </a:cubicBezTo>
                  <a:cubicBezTo>
                    <a:pt x="113" y="1429"/>
                    <a:pt x="113" y="1418"/>
                    <a:pt x="113" y="1409"/>
                  </a:cubicBezTo>
                  <a:lnTo>
                    <a:pt x="113" y="113"/>
                  </a:lnTo>
                  <a:lnTo>
                    <a:pt x="1692" y="113"/>
                  </a:lnTo>
                  <a:lnTo>
                    <a:pt x="1692" y="1409"/>
                  </a:lnTo>
                  <a:cubicBezTo>
                    <a:pt x="1692" y="1418"/>
                    <a:pt x="1692" y="1429"/>
                    <a:pt x="1694" y="1438"/>
                  </a:cubicBezTo>
                  <a:cubicBezTo>
                    <a:pt x="1703" y="1494"/>
                    <a:pt x="1728" y="1542"/>
                    <a:pt x="1771" y="1579"/>
                  </a:cubicBezTo>
                  <a:lnTo>
                    <a:pt x="282" y="1579"/>
                  </a:lnTo>
                  <a:close/>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1" i="0" u="none" strike="noStrike" kern="1200" cap="none" spc="0" normalizeH="0" baseline="0" noProof="0">
                <a:ln>
                  <a:noFill/>
                </a:ln>
                <a:solidFill>
                  <a:srgbClr val="000000"/>
                </a:solidFill>
                <a:effectLst/>
                <a:uLnTx/>
                <a:uFillTx/>
                <a:latin typeface="Calibri" panose="020F0502020204030204"/>
                <a:ea typeface="メイリオ" panose="020B0604030504040204" pitchFamily="50" charset="-128"/>
                <a:cs typeface="+mn-cs"/>
              </a:endParaRPr>
            </a:p>
          </p:txBody>
        </p:sp>
        <p:sp>
          <p:nvSpPr>
            <p:cNvPr id="66" name="Freeform 27">
              <a:extLst>
                <a:ext uri="{FF2B5EF4-FFF2-40B4-BE49-F238E27FC236}">
                  <a16:creationId xmlns:a16="http://schemas.microsoft.com/office/drawing/2014/main" id="{9FF32B54-EA94-A190-D3CB-81402C41BC31}"/>
                </a:ext>
              </a:extLst>
            </p:cNvPr>
            <p:cNvSpPr>
              <a:spLocks noChangeArrowheads="1"/>
            </p:cNvSpPr>
            <p:nvPr/>
          </p:nvSpPr>
          <p:spPr bwMode="auto">
            <a:xfrm>
              <a:off x="1453" y="1401"/>
              <a:ext cx="140" cy="153"/>
            </a:xfrm>
            <a:custGeom>
              <a:avLst/>
              <a:gdLst>
                <a:gd name="T0" fmla="*/ 310 w 622"/>
                <a:gd name="T1" fmla="*/ 676 h 677"/>
                <a:gd name="T2" fmla="*/ 0 w 622"/>
                <a:gd name="T3" fmla="*/ 676 h 677"/>
                <a:gd name="T4" fmla="*/ 0 w 622"/>
                <a:gd name="T5" fmla="*/ 0 h 677"/>
                <a:gd name="T6" fmla="*/ 621 w 622"/>
                <a:gd name="T7" fmla="*/ 0 h 677"/>
                <a:gd name="T8" fmla="*/ 621 w 622"/>
                <a:gd name="T9" fmla="*/ 676 h 677"/>
                <a:gd name="T10" fmla="*/ 310 w 622"/>
                <a:gd name="T11" fmla="*/ 676 h 677"/>
              </a:gdLst>
              <a:ahLst/>
              <a:cxnLst>
                <a:cxn ang="0">
                  <a:pos x="T0" y="T1"/>
                </a:cxn>
                <a:cxn ang="0">
                  <a:pos x="T2" y="T3"/>
                </a:cxn>
                <a:cxn ang="0">
                  <a:pos x="T4" y="T5"/>
                </a:cxn>
                <a:cxn ang="0">
                  <a:pos x="T6" y="T7"/>
                </a:cxn>
                <a:cxn ang="0">
                  <a:pos x="T8" y="T9"/>
                </a:cxn>
                <a:cxn ang="0">
                  <a:pos x="T10" y="T11"/>
                </a:cxn>
              </a:cxnLst>
              <a:rect l="0" t="0" r="r" b="b"/>
              <a:pathLst>
                <a:path w="622" h="677">
                  <a:moveTo>
                    <a:pt x="310" y="676"/>
                  </a:moveTo>
                  <a:lnTo>
                    <a:pt x="0" y="676"/>
                  </a:lnTo>
                  <a:lnTo>
                    <a:pt x="0" y="0"/>
                  </a:lnTo>
                  <a:lnTo>
                    <a:pt x="621" y="0"/>
                  </a:lnTo>
                  <a:lnTo>
                    <a:pt x="621" y="676"/>
                  </a:lnTo>
                  <a:lnTo>
                    <a:pt x="310" y="676"/>
                  </a:lnTo>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1" i="0" u="none" strike="noStrike" kern="1200" cap="none" spc="0" normalizeH="0" baseline="0" noProof="0">
                <a:ln>
                  <a:noFill/>
                </a:ln>
                <a:solidFill>
                  <a:srgbClr val="000000"/>
                </a:solidFill>
                <a:effectLst/>
                <a:uLnTx/>
                <a:uFillTx/>
                <a:latin typeface="Calibri" panose="020F0502020204030204"/>
                <a:ea typeface="メイリオ" panose="020B0604030504040204" pitchFamily="50" charset="-128"/>
                <a:cs typeface="+mn-cs"/>
              </a:endParaRPr>
            </a:p>
          </p:txBody>
        </p:sp>
        <p:sp>
          <p:nvSpPr>
            <p:cNvPr id="67" name="Freeform 28">
              <a:extLst>
                <a:ext uri="{FF2B5EF4-FFF2-40B4-BE49-F238E27FC236}">
                  <a16:creationId xmlns:a16="http://schemas.microsoft.com/office/drawing/2014/main" id="{330E7B9E-ED78-EB42-C9AE-5AD2A4FDCCB4}"/>
                </a:ext>
              </a:extLst>
            </p:cNvPr>
            <p:cNvSpPr>
              <a:spLocks noChangeArrowheads="1"/>
            </p:cNvSpPr>
            <p:nvPr/>
          </p:nvSpPr>
          <p:spPr bwMode="auto">
            <a:xfrm>
              <a:off x="1453" y="1592"/>
              <a:ext cx="280" cy="25"/>
            </a:xfrm>
            <a:custGeom>
              <a:avLst/>
              <a:gdLst>
                <a:gd name="T0" fmla="*/ 1184 w 1241"/>
                <a:gd name="T1" fmla="*/ 0 h 114"/>
                <a:gd name="T2" fmla="*/ 56 w 1241"/>
                <a:gd name="T3" fmla="*/ 0 h 114"/>
                <a:gd name="T4" fmla="*/ 0 w 1241"/>
                <a:gd name="T5" fmla="*/ 57 h 114"/>
                <a:gd name="T6" fmla="*/ 9 w 1241"/>
                <a:gd name="T7" fmla="*/ 85 h 114"/>
                <a:gd name="T8" fmla="*/ 56 w 1241"/>
                <a:gd name="T9" fmla="*/ 113 h 114"/>
                <a:gd name="T10" fmla="*/ 1184 w 1241"/>
                <a:gd name="T11" fmla="*/ 113 h 114"/>
                <a:gd name="T12" fmla="*/ 1232 w 1241"/>
                <a:gd name="T13" fmla="*/ 85 h 114"/>
                <a:gd name="T14" fmla="*/ 1240 w 1241"/>
                <a:gd name="T15" fmla="*/ 57 h 114"/>
                <a:gd name="T16" fmla="*/ 1232 w 1241"/>
                <a:gd name="T17" fmla="*/ 28 h 114"/>
                <a:gd name="T18" fmla="*/ 1184 w 1241"/>
                <a:gd name="T19" fmla="*/ 0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41" h="114">
                  <a:moveTo>
                    <a:pt x="1184" y="0"/>
                  </a:moveTo>
                  <a:lnTo>
                    <a:pt x="56" y="0"/>
                  </a:lnTo>
                  <a:cubicBezTo>
                    <a:pt x="25" y="0"/>
                    <a:pt x="0" y="26"/>
                    <a:pt x="0" y="57"/>
                  </a:cubicBezTo>
                  <a:cubicBezTo>
                    <a:pt x="0" y="68"/>
                    <a:pt x="3" y="76"/>
                    <a:pt x="9" y="85"/>
                  </a:cubicBezTo>
                  <a:cubicBezTo>
                    <a:pt x="17" y="102"/>
                    <a:pt x="37" y="113"/>
                    <a:pt x="56" y="113"/>
                  </a:cubicBezTo>
                  <a:lnTo>
                    <a:pt x="1184" y="113"/>
                  </a:lnTo>
                  <a:cubicBezTo>
                    <a:pt x="1204" y="113"/>
                    <a:pt x="1223" y="102"/>
                    <a:pt x="1232" y="85"/>
                  </a:cubicBezTo>
                  <a:cubicBezTo>
                    <a:pt x="1238" y="76"/>
                    <a:pt x="1240" y="69"/>
                    <a:pt x="1240" y="57"/>
                  </a:cubicBezTo>
                  <a:cubicBezTo>
                    <a:pt x="1240" y="46"/>
                    <a:pt x="1238" y="37"/>
                    <a:pt x="1232" y="28"/>
                  </a:cubicBezTo>
                  <a:cubicBezTo>
                    <a:pt x="1223" y="11"/>
                    <a:pt x="1204" y="0"/>
                    <a:pt x="1184" y="0"/>
                  </a:cubicBezTo>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1" i="0" u="none" strike="noStrike" kern="1200" cap="none" spc="0" normalizeH="0" baseline="0" noProof="0">
                <a:ln>
                  <a:noFill/>
                </a:ln>
                <a:solidFill>
                  <a:srgbClr val="000000"/>
                </a:solidFill>
                <a:effectLst/>
                <a:uLnTx/>
                <a:uFillTx/>
                <a:latin typeface="Calibri" panose="020F0502020204030204"/>
                <a:ea typeface="メイリオ" panose="020B0604030504040204" pitchFamily="50" charset="-128"/>
                <a:cs typeface="+mn-cs"/>
              </a:endParaRPr>
            </a:p>
          </p:txBody>
        </p:sp>
        <p:sp>
          <p:nvSpPr>
            <p:cNvPr id="68" name="Freeform 29">
              <a:extLst>
                <a:ext uri="{FF2B5EF4-FFF2-40B4-BE49-F238E27FC236}">
                  <a16:creationId xmlns:a16="http://schemas.microsoft.com/office/drawing/2014/main" id="{4FDDF1A5-C89E-4890-DF7A-1A7F915CE3F6}"/>
                </a:ext>
              </a:extLst>
            </p:cNvPr>
            <p:cNvSpPr>
              <a:spLocks noChangeArrowheads="1"/>
            </p:cNvSpPr>
            <p:nvPr/>
          </p:nvSpPr>
          <p:spPr bwMode="auto">
            <a:xfrm>
              <a:off x="1620" y="1528"/>
              <a:ext cx="114" cy="25"/>
            </a:xfrm>
            <a:custGeom>
              <a:avLst/>
              <a:gdLst>
                <a:gd name="T0" fmla="*/ 450 w 507"/>
                <a:gd name="T1" fmla="*/ 0 h 114"/>
                <a:gd name="T2" fmla="*/ 56 w 507"/>
                <a:gd name="T3" fmla="*/ 0 h 114"/>
                <a:gd name="T4" fmla="*/ 0 w 507"/>
                <a:gd name="T5" fmla="*/ 56 h 114"/>
                <a:gd name="T6" fmla="*/ 56 w 507"/>
                <a:gd name="T7" fmla="*/ 113 h 114"/>
                <a:gd name="T8" fmla="*/ 450 w 507"/>
                <a:gd name="T9" fmla="*/ 113 h 114"/>
                <a:gd name="T10" fmla="*/ 506 w 507"/>
                <a:gd name="T11" fmla="*/ 56 h 114"/>
                <a:gd name="T12" fmla="*/ 450 w 507"/>
                <a:gd name="T13" fmla="*/ 0 h 114"/>
              </a:gdLst>
              <a:ahLst/>
              <a:cxnLst>
                <a:cxn ang="0">
                  <a:pos x="T0" y="T1"/>
                </a:cxn>
                <a:cxn ang="0">
                  <a:pos x="T2" y="T3"/>
                </a:cxn>
                <a:cxn ang="0">
                  <a:pos x="T4" y="T5"/>
                </a:cxn>
                <a:cxn ang="0">
                  <a:pos x="T6" y="T7"/>
                </a:cxn>
                <a:cxn ang="0">
                  <a:pos x="T8" y="T9"/>
                </a:cxn>
                <a:cxn ang="0">
                  <a:pos x="T10" y="T11"/>
                </a:cxn>
                <a:cxn ang="0">
                  <a:pos x="T12" y="T13"/>
                </a:cxn>
              </a:cxnLst>
              <a:rect l="0" t="0" r="r" b="b"/>
              <a:pathLst>
                <a:path w="507" h="114">
                  <a:moveTo>
                    <a:pt x="450" y="0"/>
                  </a:moveTo>
                  <a:lnTo>
                    <a:pt x="56" y="0"/>
                  </a:lnTo>
                  <a:cubicBezTo>
                    <a:pt x="25" y="0"/>
                    <a:pt x="0" y="25"/>
                    <a:pt x="0" y="56"/>
                  </a:cubicBezTo>
                  <a:cubicBezTo>
                    <a:pt x="0" y="88"/>
                    <a:pt x="25" y="113"/>
                    <a:pt x="56" y="113"/>
                  </a:cubicBezTo>
                  <a:lnTo>
                    <a:pt x="450" y="113"/>
                  </a:lnTo>
                  <a:cubicBezTo>
                    <a:pt x="481" y="113"/>
                    <a:pt x="506" y="88"/>
                    <a:pt x="506" y="56"/>
                  </a:cubicBezTo>
                  <a:cubicBezTo>
                    <a:pt x="506" y="25"/>
                    <a:pt x="481" y="0"/>
                    <a:pt x="450" y="0"/>
                  </a:cubicBezTo>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1" i="0" u="none" strike="noStrike" kern="1200" cap="none" spc="0" normalizeH="0" baseline="0" noProof="0">
                <a:ln>
                  <a:noFill/>
                </a:ln>
                <a:solidFill>
                  <a:srgbClr val="000000"/>
                </a:solidFill>
                <a:effectLst/>
                <a:uLnTx/>
                <a:uFillTx/>
                <a:latin typeface="Calibri" panose="020F0502020204030204"/>
                <a:ea typeface="メイリオ" panose="020B0604030504040204" pitchFamily="50" charset="-128"/>
                <a:cs typeface="+mn-cs"/>
              </a:endParaRPr>
            </a:p>
          </p:txBody>
        </p:sp>
        <p:sp>
          <p:nvSpPr>
            <p:cNvPr id="69" name="Freeform 30">
              <a:extLst>
                <a:ext uri="{FF2B5EF4-FFF2-40B4-BE49-F238E27FC236}">
                  <a16:creationId xmlns:a16="http://schemas.microsoft.com/office/drawing/2014/main" id="{DCFF6FE8-7C69-7EE2-5A75-279EF682D5F5}"/>
                </a:ext>
              </a:extLst>
            </p:cNvPr>
            <p:cNvSpPr>
              <a:spLocks noChangeArrowheads="1"/>
            </p:cNvSpPr>
            <p:nvPr/>
          </p:nvSpPr>
          <p:spPr bwMode="auto">
            <a:xfrm>
              <a:off x="1620" y="1464"/>
              <a:ext cx="114" cy="25"/>
            </a:xfrm>
            <a:custGeom>
              <a:avLst/>
              <a:gdLst>
                <a:gd name="T0" fmla="*/ 450 w 507"/>
                <a:gd name="T1" fmla="*/ 0 h 114"/>
                <a:gd name="T2" fmla="*/ 56 w 507"/>
                <a:gd name="T3" fmla="*/ 0 h 114"/>
                <a:gd name="T4" fmla="*/ 0 w 507"/>
                <a:gd name="T5" fmla="*/ 56 h 114"/>
                <a:gd name="T6" fmla="*/ 8 w 507"/>
                <a:gd name="T7" fmla="*/ 85 h 114"/>
                <a:gd name="T8" fmla="*/ 56 w 507"/>
                <a:gd name="T9" fmla="*/ 113 h 114"/>
                <a:gd name="T10" fmla="*/ 450 w 507"/>
                <a:gd name="T11" fmla="*/ 113 h 114"/>
                <a:gd name="T12" fmla="*/ 498 w 507"/>
                <a:gd name="T13" fmla="*/ 85 h 114"/>
                <a:gd name="T14" fmla="*/ 506 w 507"/>
                <a:gd name="T15" fmla="*/ 56 h 114"/>
                <a:gd name="T16" fmla="*/ 450 w 507"/>
                <a:gd name="T17" fmla="*/ 0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07" h="114">
                  <a:moveTo>
                    <a:pt x="450" y="0"/>
                  </a:moveTo>
                  <a:lnTo>
                    <a:pt x="56" y="0"/>
                  </a:lnTo>
                  <a:cubicBezTo>
                    <a:pt x="25" y="0"/>
                    <a:pt x="0" y="25"/>
                    <a:pt x="0" y="56"/>
                  </a:cubicBezTo>
                  <a:cubicBezTo>
                    <a:pt x="0" y="68"/>
                    <a:pt x="2" y="76"/>
                    <a:pt x="8" y="85"/>
                  </a:cubicBezTo>
                  <a:cubicBezTo>
                    <a:pt x="17" y="102"/>
                    <a:pt x="36" y="113"/>
                    <a:pt x="56" y="113"/>
                  </a:cubicBezTo>
                  <a:lnTo>
                    <a:pt x="450" y="113"/>
                  </a:lnTo>
                  <a:cubicBezTo>
                    <a:pt x="470" y="113"/>
                    <a:pt x="489" y="102"/>
                    <a:pt x="498" y="85"/>
                  </a:cubicBezTo>
                  <a:cubicBezTo>
                    <a:pt x="504" y="76"/>
                    <a:pt x="506" y="68"/>
                    <a:pt x="506" y="56"/>
                  </a:cubicBezTo>
                  <a:cubicBezTo>
                    <a:pt x="506" y="25"/>
                    <a:pt x="481" y="0"/>
                    <a:pt x="450" y="0"/>
                  </a:cubicBezTo>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1" i="0" u="none" strike="noStrike" kern="1200" cap="none" spc="0" normalizeH="0" baseline="0" noProof="0">
                <a:ln>
                  <a:noFill/>
                </a:ln>
                <a:solidFill>
                  <a:srgbClr val="000000"/>
                </a:solidFill>
                <a:effectLst/>
                <a:uLnTx/>
                <a:uFillTx/>
                <a:latin typeface="Calibri" panose="020F0502020204030204"/>
                <a:ea typeface="メイリオ" panose="020B0604030504040204" pitchFamily="50" charset="-128"/>
                <a:cs typeface="+mn-cs"/>
              </a:endParaRPr>
            </a:p>
          </p:txBody>
        </p:sp>
        <p:sp>
          <p:nvSpPr>
            <p:cNvPr id="70" name="Freeform 31">
              <a:extLst>
                <a:ext uri="{FF2B5EF4-FFF2-40B4-BE49-F238E27FC236}">
                  <a16:creationId xmlns:a16="http://schemas.microsoft.com/office/drawing/2014/main" id="{06933181-1B08-B149-DD18-9B4378CF8C24}"/>
                </a:ext>
              </a:extLst>
            </p:cNvPr>
            <p:cNvSpPr>
              <a:spLocks noChangeArrowheads="1"/>
            </p:cNvSpPr>
            <p:nvPr/>
          </p:nvSpPr>
          <p:spPr bwMode="auto">
            <a:xfrm>
              <a:off x="1620" y="1401"/>
              <a:ext cx="114" cy="25"/>
            </a:xfrm>
            <a:custGeom>
              <a:avLst/>
              <a:gdLst>
                <a:gd name="T0" fmla="*/ 450 w 507"/>
                <a:gd name="T1" fmla="*/ 0 h 114"/>
                <a:gd name="T2" fmla="*/ 56 w 507"/>
                <a:gd name="T3" fmla="*/ 0 h 114"/>
                <a:gd name="T4" fmla="*/ 0 w 507"/>
                <a:gd name="T5" fmla="*/ 56 h 114"/>
                <a:gd name="T6" fmla="*/ 56 w 507"/>
                <a:gd name="T7" fmla="*/ 113 h 114"/>
                <a:gd name="T8" fmla="*/ 450 w 507"/>
                <a:gd name="T9" fmla="*/ 113 h 114"/>
                <a:gd name="T10" fmla="*/ 506 w 507"/>
                <a:gd name="T11" fmla="*/ 56 h 114"/>
                <a:gd name="T12" fmla="*/ 450 w 507"/>
                <a:gd name="T13" fmla="*/ 0 h 114"/>
              </a:gdLst>
              <a:ahLst/>
              <a:cxnLst>
                <a:cxn ang="0">
                  <a:pos x="T0" y="T1"/>
                </a:cxn>
                <a:cxn ang="0">
                  <a:pos x="T2" y="T3"/>
                </a:cxn>
                <a:cxn ang="0">
                  <a:pos x="T4" y="T5"/>
                </a:cxn>
                <a:cxn ang="0">
                  <a:pos x="T6" y="T7"/>
                </a:cxn>
                <a:cxn ang="0">
                  <a:pos x="T8" y="T9"/>
                </a:cxn>
                <a:cxn ang="0">
                  <a:pos x="T10" y="T11"/>
                </a:cxn>
                <a:cxn ang="0">
                  <a:pos x="T12" y="T13"/>
                </a:cxn>
              </a:cxnLst>
              <a:rect l="0" t="0" r="r" b="b"/>
              <a:pathLst>
                <a:path w="507" h="114">
                  <a:moveTo>
                    <a:pt x="450" y="0"/>
                  </a:moveTo>
                  <a:lnTo>
                    <a:pt x="56" y="0"/>
                  </a:lnTo>
                  <a:cubicBezTo>
                    <a:pt x="25" y="0"/>
                    <a:pt x="0" y="25"/>
                    <a:pt x="0" y="56"/>
                  </a:cubicBezTo>
                  <a:cubicBezTo>
                    <a:pt x="0" y="87"/>
                    <a:pt x="25" y="113"/>
                    <a:pt x="56" y="113"/>
                  </a:cubicBezTo>
                  <a:lnTo>
                    <a:pt x="450" y="113"/>
                  </a:lnTo>
                  <a:cubicBezTo>
                    <a:pt x="481" y="113"/>
                    <a:pt x="506" y="87"/>
                    <a:pt x="506" y="56"/>
                  </a:cubicBezTo>
                  <a:cubicBezTo>
                    <a:pt x="506" y="25"/>
                    <a:pt x="481" y="0"/>
                    <a:pt x="450" y="0"/>
                  </a:cubicBezTo>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1" i="0" u="none" strike="noStrike" kern="1200" cap="none" spc="0" normalizeH="0" baseline="0" noProof="0">
                <a:ln>
                  <a:noFill/>
                </a:ln>
                <a:solidFill>
                  <a:srgbClr val="000000"/>
                </a:solidFill>
                <a:effectLst/>
                <a:uLnTx/>
                <a:uFillTx/>
                <a:latin typeface="Calibri" panose="020F0502020204030204"/>
                <a:ea typeface="メイリオ" panose="020B0604030504040204" pitchFamily="50" charset="-128"/>
                <a:cs typeface="+mn-cs"/>
              </a:endParaRPr>
            </a:p>
          </p:txBody>
        </p:sp>
      </p:grpSp>
      <p:grpSp>
        <p:nvGrpSpPr>
          <p:cNvPr id="71" name="Group 143">
            <a:extLst>
              <a:ext uri="{FF2B5EF4-FFF2-40B4-BE49-F238E27FC236}">
                <a16:creationId xmlns:a16="http://schemas.microsoft.com/office/drawing/2014/main" id="{344B04C8-AFF7-8780-9B3D-BEF159E51C99}"/>
              </a:ext>
            </a:extLst>
          </p:cNvPr>
          <p:cNvGrpSpPr>
            <a:grpSpLocks/>
          </p:cNvGrpSpPr>
          <p:nvPr/>
        </p:nvGrpSpPr>
        <p:grpSpPr bwMode="auto">
          <a:xfrm>
            <a:off x="2687770" y="5068419"/>
            <a:ext cx="424409" cy="501374"/>
            <a:chOff x="469" y="3913"/>
            <a:chExt cx="386" cy="456"/>
          </a:xfrm>
        </p:grpSpPr>
        <p:sp>
          <p:nvSpPr>
            <p:cNvPr id="72" name="Freeform 144">
              <a:extLst>
                <a:ext uri="{FF2B5EF4-FFF2-40B4-BE49-F238E27FC236}">
                  <a16:creationId xmlns:a16="http://schemas.microsoft.com/office/drawing/2014/main" id="{8306210D-D635-77DA-9524-8C183490F65E}"/>
                </a:ext>
              </a:extLst>
            </p:cNvPr>
            <p:cNvSpPr>
              <a:spLocks noChangeArrowheads="1"/>
            </p:cNvSpPr>
            <p:nvPr/>
          </p:nvSpPr>
          <p:spPr bwMode="auto">
            <a:xfrm>
              <a:off x="469" y="3913"/>
              <a:ext cx="386" cy="456"/>
            </a:xfrm>
            <a:custGeom>
              <a:avLst/>
              <a:gdLst>
                <a:gd name="T0" fmla="*/ 1650 w 1707"/>
                <a:gd name="T1" fmla="*/ 101 h 2014"/>
                <a:gd name="T2" fmla="*/ 1554 w 1707"/>
                <a:gd name="T3" fmla="*/ 25 h 2014"/>
                <a:gd name="T4" fmla="*/ 1483 w 1707"/>
                <a:gd name="T5" fmla="*/ 0 h 2014"/>
                <a:gd name="T6" fmla="*/ 1396 w 1707"/>
                <a:gd name="T7" fmla="*/ 42 h 2014"/>
                <a:gd name="T8" fmla="*/ 784 w 1707"/>
                <a:gd name="T9" fmla="*/ 815 h 2014"/>
                <a:gd name="T10" fmla="*/ 226 w 1707"/>
                <a:gd name="T11" fmla="*/ 1686 h 2014"/>
                <a:gd name="T12" fmla="*/ 178 w 1707"/>
                <a:gd name="T13" fmla="*/ 1728 h 2014"/>
                <a:gd name="T14" fmla="*/ 170 w 1707"/>
                <a:gd name="T15" fmla="*/ 1723 h 2014"/>
                <a:gd name="T16" fmla="*/ 116 w 1707"/>
                <a:gd name="T17" fmla="*/ 1706 h 2014"/>
                <a:gd name="T18" fmla="*/ 48 w 1707"/>
                <a:gd name="T19" fmla="*/ 1737 h 2014"/>
                <a:gd name="T20" fmla="*/ 29 w 1707"/>
                <a:gd name="T21" fmla="*/ 1768 h 2014"/>
                <a:gd name="T22" fmla="*/ 43 w 1707"/>
                <a:gd name="T23" fmla="*/ 1886 h 2014"/>
                <a:gd name="T24" fmla="*/ 184 w 1707"/>
                <a:gd name="T25" fmla="*/ 1996 h 2014"/>
                <a:gd name="T26" fmla="*/ 237 w 1707"/>
                <a:gd name="T27" fmla="*/ 2013 h 2014"/>
                <a:gd name="T28" fmla="*/ 305 w 1707"/>
                <a:gd name="T29" fmla="*/ 1982 h 2014"/>
                <a:gd name="T30" fmla="*/ 331 w 1707"/>
                <a:gd name="T31" fmla="*/ 1948 h 2014"/>
                <a:gd name="T32" fmla="*/ 316 w 1707"/>
                <a:gd name="T33" fmla="*/ 1830 h 2014"/>
                <a:gd name="T34" fmla="*/ 305 w 1707"/>
                <a:gd name="T35" fmla="*/ 1821 h 2014"/>
                <a:gd name="T36" fmla="*/ 333 w 1707"/>
                <a:gd name="T37" fmla="*/ 1765 h 2014"/>
                <a:gd name="T38" fmla="*/ 1055 w 1707"/>
                <a:gd name="T39" fmla="*/ 1029 h 2014"/>
                <a:gd name="T40" fmla="*/ 1667 w 1707"/>
                <a:gd name="T41" fmla="*/ 259 h 2014"/>
                <a:gd name="T42" fmla="*/ 1650 w 1707"/>
                <a:gd name="T43" fmla="*/ 101 h 20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707" h="2014">
                  <a:moveTo>
                    <a:pt x="1650" y="101"/>
                  </a:moveTo>
                  <a:lnTo>
                    <a:pt x="1554" y="25"/>
                  </a:lnTo>
                  <a:cubicBezTo>
                    <a:pt x="1534" y="8"/>
                    <a:pt x="1509" y="0"/>
                    <a:pt x="1483" y="0"/>
                  </a:cubicBezTo>
                  <a:cubicBezTo>
                    <a:pt x="1450" y="0"/>
                    <a:pt x="1416" y="14"/>
                    <a:pt x="1396" y="42"/>
                  </a:cubicBezTo>
                  <a:lnTo>
                    <a:pt x="784" y="815"/>
                  </a:lnTo>
                  <a:lnTo>
                    <a:pt x="226" y="1686"/>
                  </a:lnTo>
                  <a:cubicBezTo>
                    <a:pt x="215" y="1706"/>
                    <a:pt x="198" y="1717"/>
                    <a:pt x="178" y="1728"/>
                  </a:cubicBezTo>
                  <a:lnTo>
                    <a:pt x="170" y="1723"/>
                  </a:lnTo>
                  <a:cubicBezTo>
                    <a:pt x="156" y="1711"/>
                    <a:pt x="136" y="1706"/>
                    <a:pt x="116" y="1706"/>
                  </a:cubicBezTo>
                  <a:cubicBezTo>
                    <a:pt x="91" y="1706"/>
                    <a:pt x="65" y="1717"/>
                    <a:pt x="48" y="1737"/>
                  </a:cubicBezTo>
                  <a:lnTo>
                    <a:pt x="29" y="1768"/>
                  </a:lnTo>
                  <a:cubicBezTo>
                    <a:pt x="0" y="1804"/>
                    <a:pt x="6" y="1858"/>
                    <a:pt x="43" y="1886"/>
                  </a:cubicBezTo>
                  <a:lnTo>
                    <a:pt x="184" y="1996"/>
                  </a:lnTo>
                  <a:cubicBezTo>
                    <a:pt x="198" y="2008"/>
                    <a:pt x="218" y="2013"/>
                    <a:pt x="237" y="2013"/>
                  </a:cubicBezTo>
                  <a:cubicBezTo>
                    <a:pt x="263" y="2013"/>
                    <a:pt x="288" y="2002"/>
                    <a:pt x="305" y="1982"/>
                  </a:cubicBezTo>
                  <a:lnTo>
                    <a:pt x="331" y="1948"/>
                  </a:lnTo>
                  <a:cubicBezTo>
                    <a:pt x="359" y="1912"/>
                    <a:pt x="353" y="1858"/>
                    <a:pt x="316" y="1830"/>
                  </a:cubicBezTo>
                  <a:lnTo>
                    <a:pt x="305" y="1821"/>
                  </a:lnTo>
                  <a:cubicBezTo>
                    <a:pt x="308" y="1802"/>
                    <a:pt x="319" y="1782"/>
                    <a:pt x="333" y="1765"/>
                  </a:cubicBezTo>
                  <a:lnTo>
                    <a:pt x="1055" y="1029"/>
                  </a:lnTo>
                  <a:lnTo>
                    <a:pt x="1667" y="259"/>
                  </a:lnTo>
                  <a:cubicBezTo>
                    <a:pt x="1706" y="211"/>
                    <a:pt x="1698" y="141"/>
                    <a:pt x="1650" y="101"/>
                  </a:cubicBezTo>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1" i="0" u="none" strike="noStrike" kern="1200" cap="none" spc="0" normalizeH="0" baseline="0" noProof="0">
                <a:ln>
                  <a:noFill/>
                </a:ln>
                <a:solidFill>
                  <a:srgbClr val="000000"/>
                </a:solidFill>
                <a:effectLst/>
                <a:uLnTx/>
                <a:uFillTx/>
                <a:latin typeface="Calibri" panose="020F0502020204030204"/>
                <a:ea typeface="メイリオ" panose="020B0604030504040204" pitchFamily="50" charset="-128"/>
                <a:cs typeface="+mn-cs"/>
              </a:endParaRPr>
            </a:p>
          </p:txBody>
        </p:sp>
        <p:sp>
          <p:nvSpPr>
            <p:cNvPr id="73" name="Freeform 145">
              <a:extLst>
                <a:ext uri="{FF2B5EF4-FFF2-40B4-BE49-F238E27FC236}">
                  <a16:creationId xmlns:a16="http://schemas.microsoft.com/office/drawing/2014/main" id="{924920DF-ADE0-EBC8-B601-81A8CD91D7C6}"/>
                </a:ext>
              </a:extLst>
            </p:cNvPr>
            <p:cNvSpPr>
              <a:spLocks noChangeArrowheads="1"/>
            </p:cNvSpPr>
            <p:nvPr/>
          </p:nvSpPr>
          <p:spPr bwMode="auto">
            <a:xfrm>
              <a:off x="531" y="4003"/>
              <a:ext cx="13" cy="25"/>
            </a:xfrm>
            <a:custGeom>
              <a:avLst/>
              <a:gdLst>
                <a:gd name="T0" fmla="*/ 31 w 63"/>
                <a:gd name="T1" fmla="*/ 115 h 116"/>
                <a:gd name="T2" fmla="*/ 62 w 63"/>
                <a:gd name="T3" fmla="*/ 87 h 116"/>
                <a:gd name="T4" fmla="*/ 62 w 63"/>
                <a:gd name="T5" fmla="*/ 84 h 116"/>
                <a:gd name="T6" fmla="*/ 62 w 63"/>
                <a:gd name="T7" fmla="*/ 84 h 116"/>
                <a:gd name="T8" fmla="*/ 62 w 63"/>
                <a:gd name="T9" fmla="*/ 84 h 116"/>
                <a:gd name="T10" fmla="*/ 62 w 63"/>
                <a:gd name="T11" fmla="*/ 84 h 116"/>
                <a:gd name="T12" fmla="*/ 62 w 63"/>
                <a:gd name="T13" fmla="*/ 84 h 116"/>
                <a:gd name="T14" fmla="*/ 62 w 63"/>
                <a:gd name="T15" fmla="*/ 84 h 116"/>
                <a:gd name="T16" fmla="*/ 62 w 63"/>
                <a:gd name="T17" fmla="*/ 84 h 116"/>
                <a:gd name="T18" fmla="*/ 62 w 63"/>
                <a:gd name="T19" fmla="*/ 84 h 116"/>
                <a:gd name="T20" fmla="*/ 62 w 63"/>
                <a:gd name="T21" fmla="*/ 84 h 116"/>
                <a:gd name="T22" fmla="*/ 62 w 63"/>
                <a:gd name="T23" fmla="*/ 84 h 116"/>
                <a:gd name="T24" fmla="*/ 62 w 63"/>
                <a:gd name="T25" fmla="*/ 84 h 116"/>
                <a:gd name="T26" fmla="*/ 62 w 63"/>
                <a:gd name="T27" fmla="*/ 84 h 116"/>
                <a:gd name="T28" fmla="*/ 62 w 63"/>
                <a:gd name="T29" fmla="*/ 84 h 116"/>
                <a:gd name="T30" fmla="*/ 62 w 63"/>
                <a:gd name="T31" fmla="*/ 84 h 116"/>
                <a:gd name="T32" fmla="*/ 62 w 63"/>
                <a:gd name="T33" fmla="*/ 65 h 116"/>
                <a:gd name="T34" fmla="*/ 62 w 63"/>
                <a:gd name="T35" fmla="*/ 65 h 116"/>
                <a:gd name="T36" fmla="*/ 62 w 63"/>
                <a:gd name="T37" fmla="*/ 65 h 116"/>
                <a:gd name="T38" fmla="*/ 62 w 63"/>
                <a:gd name="T39" fmla="*/ 65 h 116"/>
                <a:gd name="T40" fmla="*/ 62 w 63"/>
                <a:gd name="T41" fmla="*/ 65 h 116"/>
                <a:gd name="T42" fmla="*/ 62 w 63"/>
                <a:gd name="T43" fmla="*/ 65 h 116"/>
                <a:gd name="T44" fmla="*/ 62 w 63"/>
                <a:gd name="T45" fmla="*/ 65 h 116"/>
                <a:gd name="T46" fmla="*/ 62 w 63"/>
                <a:gd name="T47" fmla="*/ 65 h 116"/>
                <a:gd name="T48" fmla="*/ 62 w 63"/>
                <a:gd name="T49" fmla="*/ 65 h 116"/>
                <a:gd name="T50" fmla="*/ 62 w 63"/>
                <a:gd name="T51" fmla="*/ 65 h 116"/>
                <a:gd name="T52" fmla="*/ 62 w 63"/>
                <a:gd name="T53" fmla="*/ 65 h 116"/>
                <a:gd name="T54" fmla="*/ 62 w 63"/>
                <a:gd name="T55" fmla="*/ 65 h 116"/>
                <a:gd name="T56" fmla="*/ 62 w 63"/>
                <a:gd name="T57" fmla="*/ 65 h 116"/>
                <a:gd name="T58" fmla="*/ 62 w 63"/>
                <a:gd name="T59" fmla="*/ 65 h 116"/>
                <a:gd name="T60" fmla="*/ 62 w 63"/>
                <a:gd name="T61" fmla="*/ 65 h 116"/>
                <a:gd name="T62" fmla="*/ 62 w 63"/>
                <a:gd name="T63" fmla="*/ 65 h 116"/>
                <a:gd name="T64" fmla="*/ 62 w 63"/>
                <a:gd name="T65" fmla="*/ 65 h 116"/>
                <a:gd name="T66" fmla="*/ 62 w 63"/>
                <a:gd name="T67" fmla="*/ 65 h 116"/>
                <a:gd name="T68" fmla="*/ 62 w 63"/>
                <a:gd name="T69" fmla="*/ 65 h 116"/>
                <a:gd name="T70" fmla="*/ 62 w 63"/>
                <a:gd name="T71" fmla="*/ 65 h 116"/>
                <a:gd name="T72" fmla="*/ 62 w 63"/>
                <a:gd name="T73" fmla="*/ 65 h 116"/>
                <a:gd name="T74" fmla="*/ 62 w 63"/>
                <a:gd name="T75" fmla="*/ 65 h 116"/>
                <a:gd name="T76" fmla="*/ 62 w 63"/>
                <a:gd name="T77" fmla="*/ 65 h 116"/>
                <a:gd name="T78" fmla="*/ 62 w 63"/>
                <a:gd name="T79" fmla="*/ 65 h 116"/>
                <a:gd name="T80" fmla="*/ 62 w 63"/>
                <a:gd name="T81" fmla="*/ 65 h 116"/>
                <a:gd name="T82" fmla="*/ 62 w 63"/>
                <a:gd name="T83" fmla="*/ 65 h 116"/>
                <a:gd name="T84" fmla="*/ 62 w 63"/>
                <a:gd name="T85" fmla="*/ 65 h 116"/>
                <a:gd name="T86" fmla="*/ 62 w 63"/>
                <a:gd name="T87" fmla="*/ 65 h 116"/>
                <a:gd name="T88" fmla="*/ 62 w 63"/>
                <a:gd name="T89" fmla="*/ 65 h 116"/>
                <a:gd name="T90" fmla="*/ 62 w 63"/>
                <a:gd name="T91" fmla="*/ 65 h 116"/>
                <a:gd name="T92" fmla="*/ 62 w 63"/>
                <a:gd name="T93" fmla="*/ 65 h 116"/>
                <a:gd name="T94" fmla="*/ 62 w 63"/>
                <a:gd name="T95" fmla="*/ 65 h 116"/>
                <a:gd name="T96" fmla="*/ 62 w 63"/>
                <a:gd name="T97" fmla="*/ 65 h 116"/>
                <a:gd name="T98" fmla="*/ 62 w 63"/>
                <a:gd name="T99" fmla="*/ 65 h 116"/>
                <a:gd name="T100" fmla="*/ 62 w 63"/>
                <a:gd name="T101" fmla="*/ 65 h 116"/>
                <a:gd name="T102" fmla="*/ 62 w 63"/>
                <a:gd name="T103" fmla="*/ 65 h 116"/>
                <a:gd name="T104" fmla="*/ 62 w 63"/>
                <a:gd name="T105" fmla="*/ 65 h 116"/>
                <a:gd name="T106" fmla="*/ 62 w 63"/>
                <a:gd name="T107" fmla="*/ 65 h 116"/>
                <a:gd name="T108" fmla="*/ 62 w 63"/>
                <a:gd name="T109" fmla="*/ 65 h 116"/>
                <a:gd name="T110" fmla="*/ 62 w 63"/>
                <a:gd name="T111" fmla="*/ 65 h 116"/>
                <a:gd name="T112" fmla="*/ 62 w 63"/>
                <a:gd name="T113" fmla="*/ 65 h 116"/>
                <a:gd name="T114" fmla="*/ 62 w 63"/>
                <a:gd name="T115" fmla="*/ 65 h 116"/>
                <a:gd name="T116" fmla="*/ 62 w 63"/>
                <a:gd name="T117" fmla="*/ 65 h 116"/>
                <a:gd name="T118" fmla="*/ 62 w 63"/>
                <a:gd name="T119" fmla="*/ 65 h 116"/>
                <a:gd name="T120" fmla="*/ 62 w 63"/>
                <a:gd name="T121" fmla="*/ 65 h 116"/>
                <a:gd name="T122" fmla="*/ 62 w 63"/>
                <a:gd name="T123" fmla="*/ 65 h 116"/>
                <a:gd name="T124" fmla="*/ 62 w 63"/>
                <a:gd name="T125" fmla="*/ 56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3" h="116">
                  <a:moveTo>
                    <a:pt x="0" y="34"/>
                  </a:moveTo>
                  <a:cubicBezTo>
                    <a:pt x="3" y="50"/>
                    <a:pt x="3" y="67"/>
                    <a:pt x="3" y="84"/>
                  </a:cubicBezTo>
                  <a:cubicBezTo>
                    <a:pt x="3" y="101"/>
                    <a:pt x="14" y="115"/>
                    <a:pt x="31" y="115"/>
                  </a:cubicBezTo>
                  <a:lnTo>
                    <a:pt x="31" y="115"/>
                  </a:lnTo>
                  <a:cubicBezTo>
                    <a:pt x="48" y="115"/>
                    <a:pt x="62" y="104"/>
                    <a:pt x="62" y="87"/>
                  </a:cubicBezTo>
                  <a:lnTo>
                    <a:pt x="62" y="87"/>
                  </a:lnTo>
                  <a:lnTo>
                    <a:pt x="62" y="84"/>
                  </a:lnTo>
                  <a:lnTo>
                    <a:pt x="62" y="84"/>
                  </a:lnTo>
                  <a:lnTo>
                    <a:pt x="62" y="84"/>
                  </a:lnTo>
                  <a:lnTo>
                    <a:pt x="62" y="84"/>
                  </a:lnTo>
                  <a:lnTo>
                    <a:pt x="62" y="84"/>
                  </a:lnTo>
                  <a:lnTo>
                    <a:pt x="62" y="84"/>
                  </a:lnTo>
                  <a:lnTo>
                    <a:pt x="62" y="84"/>
                  </a:lnTo>
                  <a:lnTo>
                    <a:pt x="62" y="84"/>
                  </a:lnTo>
                  <a:lnTo>
                    <a:pt x="62" y="84"/>
                  </a:lnTo>
                  <a:lnTo>
                    <a:pt x="62" y="84"/>
                  </a:lnTo>
                  <a:lnTo>
                    <a:pt x="62" y="84"/>
                  </a:lnTo>
                  <a:lnTo>
                    <a:pt x="62" y="84"/>
                  </a:lnTo>
                  <a:lnTo>
                    <a:pt x="62" y="84"/>
                  </a:lnTo>
                  <a:lnTo>
                    <a:pt x="62" y="84"/>
                  </a:lnTo>
                  <a:lnTo>
                    <a:pt x="62" y="84"/>
                  </a:lnTo>
                  <a:lnTo>
                    <a:pt x="62" y="84"/>
                  </a:lnTo>
                  <a:lnTo>
                    <a:pt x="62" y="84"/>
                  </a:lnTo>
                  <a:lnTo>
                    <a:pt x="62" y="84"/>
                  </a:lnTo>
                  <a:lnTo>
                    <a:pt x="62" y="84"/>
                  </a:lnTo>
                  <a:lnTo>
                    <a:pt x="62" y="84"/>
                  </a:lnTo>
                  <a:lnTo>
                    <a:pt x="62" y="84"/>
                  </a:lnTo>
                  <a:lnTo>
                    <a:pt x="62" y="84"/>
                  </a:lnTo>
                  <a:lnTo>
                    <a:pt x="62" y="84"/>
                  </a:lnTo>
                  <a:lnTo>
                    <a:pt x="62" y="84"/>
                  </a:lnTo>
                  <a:lnTo>
                    <a:pt x="62" y="84"/>
                  </a:lnTo>
                  <a:lnTo>
                    <a:pt x="62" y="84"/>
                  </a:lnTo>
                  <a:lnTo>
                    <a:pt x="62" y="84"/>
                  </a:lnTo>
                  <a:lnTo>
                    <a:pt x="62" y="84"/>
                  </a:lnTo>
                  <a:lnTo>
                    <a:pt x="62" y="84"/>
                  </a:lnTo>
                  <a:lnTo>
                    <a:pt x="62" y="84"/>
                  </a:lnTo>
                  <a:lnTo>
                    <a:pt x="62" y="84"/>
                  </a:lnTo>
                  <a:lnTo>
                    <a:pt x="62" y="84"/>
                  </a:lnTo>
                  <a:lnTo>
                    <a:pt x="62" y="84"/>
                  </a:lnTo>
                  <a:lnTo>
                    <a:pt x="62" y="84"/>
                  </a:lnTo>
                  <a:lnTo>
                    <a:pt x="62" y="84"/>
                  </a:lnTo>
                  <a:lnTo>
                    <a:pt x="62" y="84"/>
                  </a:lnTo>
                  <a:lnTo>
                    <a:pt x="62" y="84"/>
                  </a:lnTo>
                  <a:lnTo>
                    <a:pt x="62" y="84"/>
                  </a:lnTo>
                  <a:lnTo>
                    <a:pt x="62" y="84"/>
                  </a:lnTo>
                  <a:lnTo>
                    <a:pt x="62" y="84"/>
                  </a:lnTo>
                  <a:lnTo>
                    <a:pt x="62" y="84"/>
                  </a:lnTo>
                  <a:lnTo>
                    <a:pt x="62" y="84"/>
                  </a:lnTo>
                  <a:lnTo>
                    <a:pt x="62" y="84"/>
                  </a:lnTo>
                  <a:cubicBezTo>
                    <a:pt x="62" y="79"/>
                    <a:pt x="62" y="70"/>
                    <a:pt x="62" y="65"/>
                  </a:cubicBez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cubicBezTo>
                    <a:pt x="62" y="62"/>
                    <a:pt x="62" y="62"/>
                    <a:pt x="62" y="59"/>
                  </a:cubicBezTo>
                  <a:lnTo>
                    <a:pt x="62" y="56"/>
                  </a:lnTo>
                  <a:cubicBezTo>
                    <a:pt x="59" y="42"/>
                    <a:pt x="48" y="34"/>
                    <a:pt x="34" y="34"/>
                  </a:cubicBezTo>
                  <a:cubicBezTo>
                    <a:pt x="14" y="0"/>
                    <a:pt x="0" y="17"/>
                    <a:pt x="0" y="34"/>
                  </a:cubicBezTo>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1" i="0" u="none" strike="noStrike" kern="1200" cap="none" spc="0" normalizeH="0" baseline="0" noProof="0">
                <a:ln>
                  <a:noFill/>
                </a:ln>
                <a:solidFill>
                  <a:srgbClr val="000000"/>
                </a:solidFill>
                <a:effectLst/>
                <a:uLnTx/>
                <a:uFillTx/>
                <a:latin typeface="Calibri" panose="020F0502020204030204"/>
                <a:ea typeface="メイリオ" panose="020B0604030504040204" pitchFamily="50" charset="-128"/>
                <a:cs typeface="+mn-cs"/>
              </a:endParaRPr>
            </a:p>
          </p:txBody>
        </p:sp>
        <p:sp>
          <p:nvSpPr>
            <p:cNvPr id="74" name="Freeform 146">
              <a:extLst>
                <a:ext uri="{FF2B5EF4-FFF2-40B4-BE49-F238E27FC236}">
                  <a16:creationId xmlns:a16="http://schemas.microsoft.com/office/drawing/2014/main" id="{20780927-5C2F-ADD7-2F7D-E20CC03A367F}"/>
                </a:ext>
              </a:extLst>
            </p:cNvPr>
            <p:cNvSpPr>
              <a:spLocks noChangeArrowheads="1"/>
            </p:cNvSpPr>
            <p:nvPr/>
          </p:nvSpPr>
          <p:spPr bwMode="auto">
            <a:xfrm>
              <a:off x="518" y="3968"/>
              <a:ext cx="20" cy="23"/>
            </a:xfrm>
            <a:custGeom>
              <a:avLst/>
              <a:gdLst>
                <a:gd name="T0" fmla="*/ 31 w 94"/>
                <a:gd name="T1" fmla="*/ 88 h 106"/>
                <a:gd name="T2" fmla="*/ 56 w 94"/>
                <a:gd name="T3" fmla="*/ 105 h 106"/>
                <a:gd name="T4" fmla="*/ 84 w 94"/>
                <a:gd name="T5" fmla="*/ 65 h 106"/>
                <a:gd name="T6" fmla="*/ 84 w 94"/>
                <a:gd name="T7" fmla="*/ 62 h 106"/>
                <a:gd name="T8" fmla="*/ 82 w 94"/>
                <a:gd name="T9" fmla="*/ 57 h 106"/>
                <a:gd name="T10" fmla="*/ 76 w 94"/>
                <a:gd name="T11" fmla="*/ 48 h 106"/>
                <a:gd name="T12" fmla="*/ 65 w 94"/>
                <a:gd name="T13" fmla="*/ 26 h 106"/>
                <a:gd name="T14" fmla="*/ 59 w 94"/>
                <a:gd name="T15" fmla="*/ 17 h 106"/>
                <a:gd name="T16" fmla="*/ 56 w 94"/>
                <a:gd name="T17" fmla="*/ 12 h 106"/>
                <a:gd name="T18" fmla="*/ 56 w 94"/>
                <a:gd name="T19" fmla="*/ 12 h 106"/>
                <a:gd name="T20" fmla="*/ 56 w 94"/>
                <a:gd name="T21" fmla="*/ 12 h 106"/>
                <a:gd name="T22" fmla="*/ 56 w 94"/>
                <a:gd name="T23" fmla="*/ 12 h 106"/>
                <a:gd name="T24" fmla="*/ 56 w 94"/>
                <a:gd name="T25" fmla="*/ 12 h 106"/>
                <a:gd name="T26" fmla="*/ 56 w 94"/>
                <a:gd name="T27" fmla="*/ 12 h 106"/>
                <a:gd name="T28" fmla="*/ 56 w 94"/>
                <a:gd name="T29" fmla="*/ 12 h 106"/>
                <a:gd name="T30" fmla="*/ 56 w 94"/>
                <a:gd name="T31" fmla="*/ 12 h 106"/>
                <a:gd name="T32" fmla="*/ 56 w 94"/>
                <a:gd name="T33" fmla="*/ 12 h 106"/>
                <a:gd name="T34" fmla="*/ 56 w 94"/>
                <a:gd name="T35" fmla="*/ 12 h 106"/>
                <a:gd name="T36" fmla="*/ 56 w 94"/>
                <a:gd name="T37" fmla="*/ 12 h 106"/>
                <a:gd name="T38" fmla="*/ 56 w 94"/>
                <a:gd name="T39" fmla="*/ 12 h 106"/>
                <a:gd name="T40" fmla="*/ 56 w 94"/>
                <a:gd name="T41" fmla="*/ 12 h 106"/>
                <a:gd name="T42" fmla="*/ 56 w 94"/>
                <a:gd name="T43" fmla="*/ 12 h 106"/>
                <a:gd name="T44" fmla="*/ 56 w 94"/>
                <a:gd name="T45" fmla="*/ 12 h 106"/>
                <a:gd name="T46" fmla="*/ 56 w 94"/>
                <a:gd name="T47" fmla="*/ 12 h 106"/>
                <a:gd name="T48" fmla="*/ 56 w 94"/>
                <a:gd name="T49" fmla="*/ 12 h 106"/>
                <a:gd name="T50" fmla="*/ 56 w 94"/>
                <a:gd name="T51" fmla="*/ 12 h 106"/>
                <a:gd name="T52" fmla="*/ 56 w 94"/>
                <a:gd name="T53" fmla="*/ 12 h 106"/>
                <a:gd name="T54" fmla="*/ 56 w 94"/>
                <a:gd name="T55" fmla="*/ 12 h 106"/>
                <a:gd name="T56" fmla="*/ 56 w 94"/>
                <a:gd name="T57" fmla="*/ 12 h 106"/>
                <a:gd name="T58" fmla="*/ 56 w 94"/>
                <a:gd name="T59" fmla="*/ 12 h 106"/>
                <a:gd name="T60" fmla="*/ 56 w 94"/>
                <a:gd name="T61" fmla="*/ 12 h 106"/>
                <a:gd name="T62" fmla="*/ 56 w 94"/>
                <a:gd name="T63" fmla="*/ 12 h 106"/>
                <a:gd name="T64" fmla="*/ 56 w 94"/>
                <a:gd name="T65" fmla="*/ 12 h 106"/>
                <a:gd name="T66" fmla="*/ 56 w 94"/>
                <a:gd name="T67" fmla="*/ 12 h 106"/>
                <a:gd name="T68" fmla="*/ 34 w 94"/>
                <a:gd name="T69" fmla="*/ 0 h 106"/>
                <a:gd name="T70" fmla="*/ 17 w 94"/>
                <a:gd name="T71" fmla="*/ 6 h 106"/>
                <a:gd name="T72" fmla="*/ 8 w 94"/>
                <a:gd name="T73" fmla="*/ 48 h 106"/>
                <a:gd name="T74" fmla="*/ 31 w 94"/>
                <a:gd name="T75" fmla="*/ 88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4" h="106">
                  <a:moveTo>
                    <a:pt x="31" y="88"/>
                  </a:moveTo>
                  <a:cubicBezTo>
                    <a:pt x="36" y="99"/>
                    <a:pt x="45" y="105"/>
                    <a:pt x="56" y="105"/>
                  </a:cubicBezTo>
                  <a:cubicBezTo>
                    <a:pt x="76" y="105"/>
                    <a:pt x="93" y="85"/>
                    <a:pt x="84" y="65"/>
                  </a:cubicBezTo>
                  <a:cubicBezTo>
                    <a:pt x="84" y="65"/>
                    <a:pt x="84" y="64"/>
                    <a:pt x="84" y="62"/>
                  </a:cubicBezTo>
                  <a:cubicBezTo>
                    <a:pt x="84" y="59"/>
                    <a:pt x="82" y="60"/>
                    <a:pt x="82" y="57"/>
                  </a:cubicBezTo>
                  <a:cubicBezTo>
                    <a:pt x="82" y="54"/>
                    <a:pt x="79" y="51"/>
                    <a:pt x="76" y="48"/>
                  </a:cubicBezTo>
                  <a:cubicBezTo>
                    <a:pt x="73" y="40"/>
                    <a:pt x="67" y="34"/>
                    <a:pt x="65" y="26"/>
                  </a:cubicBezTo>
                  <a:cubicBezTo>
                    <a:pt x="62" y="23"/>
                    <a:pt x="62" y="20"/>
                    <a:pt x="59" y="17"/>
                  </a:cubicBezTo>
                  <a:cubicBezTo>
                    <a:pt x="59" y="14"/>
                    <a:pt x="56" y="14"/>
                    <a:pt x="56" y="12"/>
                  </a:cubicBezTo>
                  <a:lnTo>
                    <a:pt x="56" y="12"/>
                  </a:lnTo>
                  <a:lnTo>
                    <a:pt x="56" y="12"/>
                  </a:lnTo>
                  <a:lnTo>
                    <a:pt x="56" y="12"/>
                  </a:lnTo>
                  <a:lnTo>
                    <a:pt x="56" y="12"/>
                  </a:lnTo>
                  <a:lnTo>
                    <a:pt x="56" y="12"/>
                  </a:lnTo>
                  <a:lnTo>
                    <a:pt x="56" y="12"/>
                  </a:lnTo>
                  <a:lnTo>
                    <a:pt x="56" y="12"/>
                  </a:lnTo>
                  <a:lnTo>
                    <a:pt x="56" y="12"/>
                  </a:lnTo>
                  <a:lnTo>
                    <a:pt x="56" y="12"/>
                  </a:lnTo>
                  <a:lnTo>
                    <a:pt x="56" y="12"/>
                  </a:lnTo>
                  <a:lnTo>
                    <a:pt x="56" y="12"/>
                  </a:lnTo>
                  <a:lnTo>
                    <a:pt x="56" y="12"/>
                  </a:lnTo>
                  <a:lnTo>
                    <a:pt x="56" y="12"/>
                  </a:lnTo>
                  <a:lnTo>
                    <a:pt x="56" y="12"/>
                  </a:lnTo>
                  <a:lnTo>
                    <a:pt x="56" y="12"/>
                  </a:lnTo>
                  <a:lnTo>
                    <a:pt x="56" y="12"/>
                  </a:lnTo>
                  <a:lnTo>
                    <a:pt x="56" y="12"/>
                  </a:lnTo>
                  <a:lnTo>
                    <a:pt x="56" y="12"/>
                  </a:lnTo>
                  <a:lnTo>
                    <a:pt x="56" y="12"/>
                  </a:lnTo>
                  <a:lnTo>
                    <a:pt x="56" y="12"/>
                  </a:lnTo>
                  <a:lnTo>
                    <a:pt x="56" y="12"/>
                  </a:lnTo>
                  <a:lnTo>
                    <a:pt x="56" y="12"/>
                  </a:lnTo>
                  <a:lnTo>
                    <a:pt x="56" y="12"/>
                  </a:lnTo>
                  <a:lnTo>
                    <a:pt x="56" y="12"/>
                  </a:lnTo>
                  <a:lnTo>
                    <a:pt x="56" y="12"/>
                  </a:lnTo>
                  <a:cubicBezTo>
                    <a:pt x="51" y="3"/>
                    <a:pt x="42" y="0"/>
                    <a:pt x="34" y="0"/>
                  </a:cubicBezTo>
                  <a:cubicBezTo>
                    <a:pt x="28" y="0"/>
                    <a:pt x="22" y="0"/>
                    <a:pt x="17" y="6"/>
                  </a:cubicBezTo>
                  <a:cubicBezTo>
                    <a:pt x="3" y="14"/>
                    <a:pt x="0" y="34"/>
                    <a:pt x="8" y="48"/>
                  </a:cubicBezTo>
                  <a:cubicBezTo>
                    <a:pt x="14" y="60"/>
                    <a:pt x="22" y="74"/>
                    <a:pt x="31" y="88"/>
                  </a:cubicBezTo>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1" i="0" u="none" strike="noStrike" kern="1200" cap="none" spc="0" normalizeH="0" baseline="0" noProof="0">
                <a:ln>
                  <a:noFill/>
                </a:ln>
                <a:solidFill>
                  <a:srgbClr val="000000"/>
                </a:solidFill>
                <a:effectLst/>
                <a:uLnTx/>
                <a:uFillTx/>
                <a:latin typeface="Calibri" panose="020F0502020204030204"/>
                <a:ea typeface="メイリオ" panose="020B0604030504040204" pitchFamily="50" charset="-128"/>
                <a:cs typeface="+mn-cs"/>
              </a:endParaRPr>
            </a:p>
          </p:txBody>
        </p:sp>
        <p:sp>
          <p:nvSpPr>
            <p:cNvPr id="75" name="Freeform 147">
              <a:extLst>
                <a:ext uri="{FF2B5EF4-FFF2-40B4-BE49-F238E27FC236}">
                  <a16:creationId xmlns:a16="http://schemas.microsoft.com/office/drawing/2014/main" id="{D059E933-AED6-C66F-1AE8-F3A8388AE5EF}"/>
                </a:ext>
              </a:extLst>
            </p:cNvPr>
            <p:cNvSpPr>
              <a:spLocks noChangeArrowheads="1"/>
            </p:cNvSpPr>
            <p:nvPr/>
          </p:nvSpPr>
          <p:spPr bwMode="auto">
            <a:xfrm>
              <a:off x="521" y="4041"/>
              <a:ext cx="19" cy="23"/>
            </a:xfrm>
            <a:custGeom>
              <a:avLst/>
              <a:gdLst>
                <a:gd name="T0" fmla="*/ 65 w 88"/>
                <a:gd name="T1" fmla="*/ 3 h 108"/>
                <a:gd name="T2" fmla="*/ 56 w 88"/>
                <a:gd name="T3" fmla="*/ 0 h 108"/>
                <a:gd name="T4" fmla="*/ 28 w 88"/>
                <a:gd name="T5" fmla="*/ 20 h 108"/>
                <a:gd name="T6" fmla="*/ 8 w 88"/>
                <a:gd name="T7" fmla="*/ 65 h 108"/>
                <a:gd name="T8" fmla="*/ 20 w 88"/>
                <a:gd name="T9" fmla="*/ 105 h 108"/>
                <a:gd name="T10" fmla="*/ 34 w 88"/>
                <a:gd name="T11" fmla="*/ 107 h 108"/>
                <a:gd name="T12" fmla="*/ 59 w 88"/>
                <a:gd name="T13" fmla="*/ 93 h 108"/>
                <a:gd name="T14" fmla="*/ 59 w 88"/>
                <a:gd name="T15" fmla="*/ 90 h 108"/>
                <a:gd name="T16" fmla="*/ 71 w 88"/>
                <a:gd name="T17" fmla="*/ 71 h 108"/>
                <a:gd name="T18" fmla="*/ 71 w 88"/>
                <a:gd name="T19" fmla="*/ 71 h 108"/>
                <a:gd name="T20" fmla="*/ 71 w 88"/>
                <a:gd name="T21" fmla="*/ 71 h 108"/>
                <a:gd name="T22" fmla="*/ 71 w 88"/>
                <a:gd name="T23" fmla="*/ 71 h 108"/>
                <a:gd name="T24" fmla="*/ 71 w 88"/>
                <a:gd name="T25" fmla="*/ 71 h 108"/>
                <a:gd name="T26" fmla="*/ 71 w 88"/>
                <a:gd name="T27" fmla="*/ 71 h 108"/>
                <a:gd name="T28" fmla="*/ 71 w 88"/>
                <a:gd name="T29" fmla="*/ 68 h 108"/>
                <a:gd name="T30" fmla="*/ 71 w 88"/>
                <a:gd name="T31" fmla="*/ 68 h 108"/>
                <a:gd name="T32" fmla="*/ 82 w 88"/>
                <a:gd name="T33" fmla="*/ 45 h 108"/>
                <a:gd name="T34" fmla="*/ 82 w 88"/>
                <a:gd name="T35" fmla="*/ 45 h 108"/>
                <a:gd name="T36" fmla="*/ 82 w 88"/>
                <a:gd name="T37" fmla="*/ 45 h 108"/>
                <a:gd name="T38" fmla="*/ 82 w 88"/>
                <a:gd name="T39" fmla="*/ 45 h 108"/>
                <a:gd name="T40" fmla="*/ 82 w 88"/>
                <a:gd name="T41" fmla="*/ 45 h 108"/>
                <a:gd name="T42" fmla="*/ 82 w 88"/>
                <a:gd name="T43" fmla="*/ 45 h 108"/>
                <a:gd name="T44" fmla="*/ 82 w 88"/>
                <a:gd name="T45" fmla="*/ 45 h 108"/>
                <a:gd name="T46" fmla="*/ 82 w 88"/>
                <a:gd name="T47" fmla="*/ 45 h 108"/>
                <a:gd name="T48" fmla="*/ 82 w 88"/>
                <a:gd name="T49" fmla="*/ 45 h 108"/>
                <a:gd name="T50" fmla="*/ 82 w 88"/>
                <a:gd name="T51" fmla="*/ 45 h 108"/>
                <a:gd name="T52" fmla="*/ 82 w 88"/>
                <a:gd name="T53" fmla="*/ 45 h 108"/>
                <a:gd name="T54" fmla="*/ 82 w 88"/>
                <a:gd name="T55" fmla="*/ 45 h 108"/>
                <a:gd name="T56" fmla="*/ 82 w 88"/>
                <a:gd name="T57" fmla="*/ 45 h 108"/>
                <a:gd name="T58" fmla="*/ 82 w 88"/>
                <a:gd name="T59" fmla="*/ 45 h 108"/>
                <a:gd name="T60" fmla="*/ 82 w 88"/>
                <a:gd name="T61" fmla="*/ 45 h 108"/>
                <a:gd name="T62" fmla="*/ 82 w 88"/>
                <a:gd name="T63" fmla="*/ 45 h 108"/>
                <a:gd name="T64" fmla="*/ 82 w 88"/>
                <a:gd name="T65" fmla="*/ 45 h 108"/>
                <a:gd name="T66" fmla="*/ 82 w 88"/>
                <a:gd name="T67" fmla="*/ 45 h 108"/>
                <a:gd name="T68" fmla="*/ 82 w 88"/>
                <a:gd name="T69" fmla="*/ 45 h 108"/>
                <a:gd name="T70" fmla="*/ 82 w 88"/>
                <a:gd name="T71" fmla="*/ 45 h 108"/>
                <a:gd name="T72" fmla="*/ 82 w 88"/>
                <a:gd name="T73" fmla="*/ 45 h 108"/>
                <a:gd name="T74" fmla="*/ 82 w 88"/>
                <a:gd name="T75" fmla="*/ 45 h 108"/>
                <a:gd name="T76" fmla="*/ 82 w 88"/>
                <a:gd name="T77" fmla="*/ 45 h 108"/>
                <a:gd name="T78" fmla="*/ 82 w 88"/>
                <a:gd name="T79" fmla="*/ 45 h 108"/>
                <a:gd name="T80" fmla="*/ 82 w 88"/>
                <a:gd name="T81" fmla="*/ 45 h 108"/>
                <a:gd name="T82" fmla="*/ 82 w 88"/>
                <a:gd name="T83" fmla="*/ 45 h 108"/>
                <a:gd name="T84" fmla="*/ 82 w 88"/>
                <a:gd name="T85" fmla="*/ 45 h 108"/>
                <a:gd name="T86" fmla="*/ 82 w 88"/>
                <a:gd name="T87" fmla="*/ 45 h 108"/>
                <a:gd name="T88" fmla="*/ 82 w 88"/>
                <a:gd name="T89" fmla="*/ 45 h 108"/>
                <a:gd name="T90" fmla="*/ 82 w 88"/>
                <a:gd name="T91" fmla="*/ 45 h 108"/>
                <a:gd name="T92" fmla="*/ 82 w 88"/>
                <a:gd name="T93" fmla="*/ 45 h 108"/>
                <a:gd name="T94" fmla="*/ 65 w 88"/>
                <a:gd name="T95" fmla="*/ 3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88" h="108">
                  <a:moveTo>
                    <a:pt x="65" y="3"/>
                  </a:moveTo>
                  <a:cubicBezTo>
                    <a:pt x="62" y="3"/>
                    <a:pt x="59" y="0"/>
                    <a:pt x="56" y="0"/>
                  </a:cubicBezTo>
                  <a:cubicBezTo>
                    <a:pt x="45" y="0"/>
                    <a:pt x="31" y="6"/>
                    <a:pt x="28" y="20"/>
                  </a:cubicBezTo>
                  <a:cubicBezTo>
                    <a:pt x="23" y="37"/>
                    <a:pt x="14" y="51"/>
                    <a:pt x="8" y="65"/>
                  </a:cubicBezTo>
                  <a:cubicBezTo>
                    <a:pt x="0" y="79"/>
                    <a:pt x="6" y="96"/>
                    <a:pt x="20" y="105"/>
                  </a:cubicBezTo>
                  <a:cubicBezTo>
                    <a:pt x="23" y="107"/>
                    <a:pt x="28" y="107"/>
                    <a:pt x="34" y="107"/>
                  </a:cubicBezTo>
                  <a:cubicBezTo>
                    <a:pt x="45" y="107"/>
                    <a:pt x="54" y="102"/>
                    <a:pt x="59" y="93"/>
                  </a:cubicBezTo>
                  <a:cubicBezTo>
                    <a:pt x="59" y="93"/>
                    <a:pt x="59" y="93"/>
                    <a:pt x="59" y="90"/>
                  </a:cubicBezTo>
                  <a:cubicBezTo>
                    <a:pt x="62" y="85"/>
                    <a:pt x="68" y="76"/>
                    <a:pt x="71" y="71"/>
                  </a:cubicBezTo>
                  <a:lnTo>
                    <a:pt x="71" y="71"/>
                  </a:lnTo>
                  <a:lnTo>
                    <a:pt x="71" y="71"/>
                  </a:lnTo>
                  <a:lnTo>
                    <a:pt x="71" y="71"/>
                  </a:lnTo>
                  <a:lnTo>
                    <a:pt x="71" y="71"/>
                  </a:lnTo>
                  <a:lnTo>
                    <a:pt x="71" y="71"/>
                  </a:lnTo>
                  <a:cubicBezTo>
                    <a:pt x="71" y="71"/>
                    <a:pt x="71" y="71"/>
                    <a:pt x="71" y="68"/>
                  </a:cubicBezTo>
                  <a:lnTo>
                    <a:pt x="71" y="68"/>
                  </a:lnTo>
                  <a:cubicBezTo>
                    <a:pt x="73" y="59"/>
                    <a:pt x="76" y="54"/>
                    <a:pt x="82" y="45"/>
                  </a:cubicBezTo>
                  <a:lnTo>
                    <a:pt x="82" y="45"/>
                  </a:lnTo>
                  <a:lnTo>
                    <a:pt x="82" y="45"/>
                  </a:lnTo>
                  <a:lnTo>
                    <a:pt x="82" y="45"/>
                  </a:lnTo>
                  <a:lnTo>
                    <a:pt x="82" y="45"/>
                  </a:lnTo>
                  <a:lnTo>
                    <a:pt x="82" y="45"/>
                  </a:lnTo>
                  <a:lnTo>
                    <a:pt x="82" y="45"/>
                  </a:lnTo>
                  <a:lnTo>
                    <a:pt x="82" y="45"/>
                  </a:lnTo>
                  <a:lnTo>
                    <a:pt x="82" y="45"/>
                  </a:lnTo>
                  <a:lnTo>
                    <a:pt x="82" y="45"/>
                  </a:lnTo>
                  <a:lnTo>
                    <a:pt x="82" y="45"/>
                  </a:lnTo>
                  <a:lnTo>
                    <a:pt x="82" y="45"/>
                  </a:lnTo>
                  <a:lnTo>
                    <a:pt x="82" y="45"/>
                  </a:lnTo>
                  <a:lnTo>
                    <a:pt x="82" y="45"/>
                  </a:lnTo>
                  <a:lnTo>
                    <a:pt x="82" y="45"/>
                  </a:lnTo>
                  <a:lnTo>
                    <a:pt x="82" y="45"/>
                  </a:lnTo>
                  <a:lnTo>
                    <a:pt x="82" y="45"/>
                  </a:lnTo>
                  <a:lnTo>
                    <a:pt x="82" y="45"/>
                  </a:lnTo>
                  <a:lnTo>
                    <a:pt x="82" y="45"/>
                  </a:lnTo>
                  <a:lnTo>
                    <a:pt x="82" y="45"/>
                  </a:lnTo>
                  <a:lnTo>
                    <a:pt x="82" y="45"/>
                  </a:lnTo>
                  <a:lnTo>
                    <a:pt x="82" y="45"/>
                  </a:lnTo>
                  <a:lnTo>
                    <a:pt x="82" y="45"/>
                  </a:lnTo>
                  <a:lnTo>
                    <a:pt x="82" y="45"/>
                  </a:lnTo>
                  <a:lnTo>
                    <a:pt x="82" y="45"/>
                  </a:lnTo>
                  <a:lnTo>
                    <a:pt x="82" y="45"/>
                  </a:lnTo>
                  <a:lnTo>
                    <a:pt x="82" y="45"/>
                  </a:lnTo>
                  <a:lnTo>
                    <a:pt x="82" y="45"/>
                  </a:lnTo>
                  <a:lnTo>
                    <a:pt x="82" y="45"/>
                  </a:lnTo>
                  <a:lnTo>
                    <a:pt x="82" y="45"/>
                  </a:lnTo>
                  <a:lnTo>
                    <a:pt x="82" y="45"/>
                  </a:lnTo>
                  <a:cubicBezTo>
                    <a:pt x="87" y="26"/>
                    <a:pt x="82" y="9"/>
                    <a:pt x="65" y="3"/>
                  </a:cubicBezTo>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1" i="0" u="none" strike="noStrike" kern="1200" cap="none" spc="0" normalizeH="0" baseline="0" noProof="0">
                <a:ln>
                  <a:noFill/>
                </a:ln>
                <a:solidFill>
                  <a:srgbClr val="000000"/>
                </a:solidFill>
                <a:effectLst/>
                <a:uLnTx/>
                <a:uFillTx/>
                <a:latin typeface="Calibri" panose="020F0502020204030204"/>
                <a:ea typeface="メイリオ" panose="020B0604030504040204" pitchFamily="50" charset="-128"/>
                <a:cs typeface="+mn-cs"/>
              </a:endParaRPr>
            </a:p>
          </p:txBody>
        </p:sp>
        <p:sp>
          <p:nvSpPr>
            <p:cNvPr id="76" name="Freeform 148">
              <a:extLst>
                <a:ext uri="{FF2B5EF4-FFF2-40B4-BE49-F238E27FC236}">
                  <a16:creationId xmlns:a16="http://schemas.microsoft.com/office/drawing/2014/main" id="{837C4CB7-73D3-3FE5-E1F2-0ADB1C5E91EE}"/>
                </a:ext>
              </a:extLst>
            </p:cNvPr>
            <p:cNvSpPr>
              <a:spLocks noChangeArrowheads="1"/>
            </p:cNvSpPr>
            <p:nvPr/>
          </p:nvSpPr>
          <p:spPr bwMode="auto">
            <a:xfrm>
              <a:off x="592" y="3968"/>
              <a:ext cx="20" cy="24"/>
            </a:xfrm>
            <a:custGeom>
              <a:avLst/>
              <a:gdLst>
                <a:gd name="T0" fmla="*/ 34 w 94"/>
                <a:gd name="T1" fmla="*/ 107 h 111"/>
                <a:gd name="T2" fmla="*/ 59 w 94"/>
                <a:gd name="T3" fmla="*/ 90 h 111"/>
                <a:gd name="T4" fmla="*/ 85 w 94"/>
                <a:gd name="T5" fmla="*/ 47 h 111"/>
                <a:gd name="T6" fmla="*/ 76 w 94"/>
                <a:gd name="T7" fmla="*/ 5 h 111"/>
                <a:gd name="T8" fmla="*/ 59 w 94"/>
                <a:gd name="T9" fmla="*/ 0 h 111"/>
                <a:gd name="T10" fmla="*/ 37 w 94"/>
                <a:gd name="T11" fmla="*/ 11 h 111"/>
                <a:gd name="T12" fmla="*/ 37 w 94"/>
                <a:gd name="T13" fmla="*/ 11 h 111"/>
                <a:gd name="T14" fmla="*/ 37 w 94"/>
                <a:gd name="T15" fmla="*/ 11 h 111"/>
                <a:gd name="T16" fmla="*/ 37 w 94"/>
                <a:gd name="T17" fmla="*/ 11 h 111"/>
                <a:gd name="T18" fmla="*/ 37 w 94"/>
                <a:gd name="T19" fmla="*/ 11 h 111"/>
                <a:gd name="T20" fmla="*/ 37 w 94"/>
                <a:gd name="T21" fmla="*/ 11 h 111"/>
                <a:gd name="T22" fmla="*/ 37 w 94"/>
                <a:gd name="T23" fmla="*/ 11 h 111"/>
                <a:gd name="T24" fmla="*/ 37 w 94"/>
                <a:gd name="T25" fmla="*/ 11 h 111"/>
                <a:gd name="T26" fmla="*/ 37 w 94"/>
                <a:gd name="T27" fmla="*/ 11 h 111"/>
                <a:gd name="T28" fmla="*/ 37 w 94"/>
                <a:gd name="T29" fmla="*/ 11 h 111"/>
                <a:gd name="T30" fmla="*/ 37 w 94"/>
                <a:gd name="T31" fmla="*/ 11 h 111"/>
                <a:gd name="T32" fmla="*/ 37 w 94"/>
                <a:gd name="T33" fmla="*/ 11 h 111"/>
                <a:gd name="T34" fmla="*/ 37 w 94"/>
                <a:gd name="T35" fmla="*/ 11 h 111"/>
                <a:gd name="T36" fmla="*/ 37 w 94"/>
                <a:gd name="T37" fmla="*/ 11 h 111"/>
                <a:gd name="T38" fmla="*/ 37 w 94"/>
                <a:gd name="T39" fmla="*/ 11 h 111"/>
                <a:gd name="T40" fmla="*/ 37 w 94"/>
                <a:gd name="T41" fmla="*/ 11 h 111"/>
                <a:gd name="T42" fmla="*/ 37 w 94"/>
                <a:gd name="T43" fmla="*/ 11 h 111"/>
                <a:gd name="T44" fmla="*/ 37 w 94"/>
                <a:gd name="T45" fmla="*/ 11 h 111"/>
                <a:gd name="T46" fmla="*/ 37 w 94"/>
                <a:gd name="T47" fmla="*/ 11 h 111"/>
                <a:gd name="T48" fmla="*/ 37 w 94"/>
                <a:gd name="T49" fmla="*/ 11 h 111"/>
                <a:gd name="T50" fmla="*/ 37 w 94"/>
                <a:gd name="T51" fmla="*/ 11 h 111"/>
                <a:gd name="T52" fmla="*/ 37 w 94"/>
                <a:gd name="T53" fmla="*/ 11 h 111"/>
                <a:gd name="T54" fmla="*/ 37 w 94"/>
                <a:gd name="T55" fmla="*/ 11 h 111"/>
                <a:gd name="T56" fmla="*/ 37 w 94"/>
                <a:gd name="T57" fmla="*/ 11 h 111"/>
                <a:gd name="T58" fmla="*/ 37 w 94"/>
                <a:gd name="T59" fmla="*/ 11 h 111"/>
                <a:gd name="T60" fmla="*/ 37 w 94"/>
                <a:gd name="T61" fmla="*/ 11 h 111"/>
                <a:gd name="T62" fmla="*/ 34 w 94"/>
                <a:gd name="T63" fmla="*/ 16 h 111"/>
                <a:gd name="T64" fmla="*/ 28 w 94"/>
                <a:gd name="T65" fmla="*/ 25 h 111"/>
                <a:gd name="T66" fmla="*/ 17 w 94"/>
                <a:gd name="T67" fmla="*/ 47 h 111"/>
                <a:gd name="T68" fmla="*/ 11 w 94"/>
                <a:gd name="T69" fmla="*/ 56 h 111"/>
                <a:gd name="T70" fmla="*/ 9 w 94"/>
                <a:gd name="T71" fmla="*/ 62 h 111"/>
                <a:gd name="T72" fmla="*/ 9 w 94"/>
                <a:gd name="T73" fmla="*/ 64 h 111"/>
                <a:gd name="T74" fmla="*/ 34 w 94"/>
                <a:gd name="T75" fmla="*/ 107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4" h="111">
                  <a:moveTo>
                    <a:pt x="34" y="107"/>
                  </a:moveTo>
                  <a:cubicBezTo>
                    <a:pt x="45" y="107"/>
                    <a:pt x="54" y="101"/>
                    <a:pt x="59" y="90"/>
                  </a:cubicBezTo>
                  <a:cubicBezTo>
                    <a:pt x="65" y="76"/>
                    <a:pt x="74" y="59"/>
                    <a:pt x="85" y="47"/>
                  </a:cubicBezTo>
                  <a:cubicBezTo>
                    <a:pt x="93" y="33"/>
                    <a:pt x="90" y="16"/>
                    <a:pt x="76" y="5"/>
                  </a:cubicBezTo>
                  <a:cubicBezTo>
                    <a:pt x="71" y="2"/>
                    <a:pt x="65" y="0"/>
                    <a:pt x="59" y="0"/>
                  </a:cubicBezTo>
                  <a:cubicBezTo>
                    <a:pt x="51" y="0"/>
                    <a:pt x="42" y="5"/>
                    <a:pt x="37" y="11"/>
                  </a:cubicBezTo>
                  <a:lnTo>
                    <a:pt x="37" y="11"/>
                  </a:lnTo>
                  <a:lnTo>
                    <a:pt x="37" y="11"/>
                  </a:lnTo>
                  <a:lnTo>
                    <a:pt x="37" y="11"/>
                  </a:lnTo>
                  <a:lnTo>
                    <a:pt x="37" y="11"/>
                  </a:lnTo>
                  <a:lnTo>
                    <a:pt x="37" y="11"/>
                  </a:lnTo>
                  <a:lnTo>
                    <a:pt x="37" y="11"/>
                  </a:lnTo>
                  <a:lnTo>
                    <a:pt x="37" y="11"/>
                  </a:lnTo>
                  <a:lnTo>
                    <a:pt x="37" y="11"/>
                  </a:lnTo>
                  <a:lnTo>
                    <a:pt x="37" y="11"/>
                  </a:lnTo>
                  <a:lnTo>
                    <a:pt x="37" y="11"/>
                  </a:lnTo>
                  <a:lnTo>
                    <a:pt x="37" y="11"/>
                  </a:lnTo>
                  <a:lnTo>
                    <a:pt x="37" y="11"/>
                  </a:lnTo>
                  <a:lnTo>
                    <a:pt x="37" y="11"/>
                  </a:lnTo>
                  <a:lnTo>
                    <a:pt x="37" y="11"/>
                  </a:lnTo>
                  <a:lnTo>
                    <a:pt x="37" y="11"/>
                  </a:lnTo>
                  <a:lnTo>
                    <a:pt x="37" y="11"/>
                  </a:lnTo>
                  <a:lnTo>
                    <a:pt x="37" y="11"/>
                  </a:lnTo>
                  <a:lnTo>
                    <a:pt x="37" y="11"/>
                  </a:lnTo>
                  <a:lnTo>
                    <a:pt x="37" y="11"/>
                  </a:lnTo>
                  <a:lnTo>
                    <a:pt x="37" y="11"/>
                  </a:lnTo>
                  <a:lnTo>
                    <a:pt x="37" y="11"/>
                  </a:lnTo>
                  <a:lnTo>
                    <a:pt x="37" y="11"/>
                  </a:lnTo>
                  <a:lnTo>
                    <a:pt x="37" y="11"/>
                  </a:lnTo>
                  <a:lnTo>
                    <a:pt x="37" y="11"/>
                  </a:lnTo>
                  <a:lnTo>
                    <a:pt x="37" y="11"/>
                  </a:lnTo>
                  <a:cubicBezTo>
                    <a:pt x="37" y="14"/>
                    <a:pt x="34" y="14"/>
                    <a:pt x="34" y="16"/>
                  </a:cubicBezTo>
                  <a:cubicBezTo>
                    <a:pt x="31" y="19"/>
                    <a:pt x="31" y="22"/>
                    <a:pt x="28" y="25"/>
                  </a:cubicBezTo>
                  <a:cubicBezTo>
                    <a:pt x="23" y="33"/>
                    <a:pt x="20" y="39"/>
                    <a:pt x="17" y="47"/>
                  </a:cubicBezTo>
                  <a:cubicBezTo>
                    <a:pt x="14" y="50"/>
                    <a:pt x="14" y="53"/>
                    <a:pt x="11" y="56"/>
                  </a:cubicBezTo>
                  <a:cubicBezTo>
                    <a:pt x="11" y="59"/>
                    <a:pt x="9" y="59"/>
                    <a:pt x="9" y="62"/>
                  </a:cubicBezTo>
                  <a:cubicBezTo>
                    <a:pt x="9" y="62"/>
                    <a:pt x="9" y="62"/>
                    <a:pt x="9" y="64"/>
                  </a:cubicBezTo>
                  <a:cubicBezTo>
                    <a:pt x="0" y="87"/>
                    <a:pt x="14" y="110"/>
                    <a:pt x="34" y="107"/>
                  </a:cubicBezTo>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1" i="0" u="none" strike="noStrike" kern="1200" cap="none" spc="0" normalizeH="0" baseline="0" noProof="0">
                <a:ln>
                  <a:noFill/>
                </a:ln>
                <a:solidFill>
                  <a:srgbClr val="000000"/>
                </a:solidFill>
                <a:effectLst/>
                <a:uLnTx/>
                <a:uFillTx/>
                <a:latin typeface="Calibri" panose="020F0502020204030204"/>
                <a:ea typeface="メイリオ" panose="020B0604030504040204" pitchFamily="50" charset="-128"/>
                <a:cs typeface="+mn-cs"/>
              </a:endParaRPr>
            </a:p>
          </p:txBody>
        </p:sp>
        <p:sp>
          <p:nvSpPr>
            <p:cNvPr id="77" name="Freeform 149">
              <a:extLst>
                <a:ext uri="{FF2B5EF4-FFF2-40B4-BE49-F238E27FC236}">
                  <a16:creationId xmlns:a16="http://schemas.microsoft.com/office/drawing/2014/main" id="{6EB97F39-0DC7-0DE0-11E3-FB7A2618DEA4}"/>
                </a:ext>
              </a:extLst>
            </p:cNvPr>
            <p:cNvSpPr>
              <a:spLocks noChangeArrowheads="1"/>
            </p:cNvSpPr>
            <p:nvPr/>
          </p:nvSpPr>
          <p:spPr bwMode="auto">
            <a:xfrm>
              <a:off x="585" y="4002"/>
              <a:ext cx="14" cy="26"/>
            </a:xfrm>
            <a:custGeom>
              <a:avLst/>
              <a:gdLst>
                <a:gd name="T0" fmla="*/ 0 w 66"/>
                <a:gd name="T1" fmla="*/ 82 h 117"/>
                <a:gd name="T2" fmla="*/ 0 w 66"/>
                <a:gd name="T3" fmla="*/ 85 h 117"/>
                <a:gd name="T4" fmla="*/ 0 w 66"/>
                <a:gd name="T5" fmla="*/ 88 h 117"/>
                <a:gd name="T6" fmla="*/ 31 w 66"/>
                <a:gd name="T7" fmla="*/ 116 h 117"/>
                <a:gd name="T8" fmla="*/ 59 w 66"/>
                <a:gd name="T9" fmla="*/ 85 h 117"/>
                <a:gd name="T10" fmla="*/ 62 w 66"/>
                <a:gd name="T11" fmla="*/ 34 h 117"/>
                <a:gd name="T12" fmla="*/ 37 w 66"/>
                <a:gd name="T13" fmla="*/ 0 h 117"/>
                <a:gd name="T14" fmla="*/ 31 w 66"/>
                <a:gd name="T15" fmla="*/ 0 h 117"/>
                <a:gd name="T16" fmla="*/ 3 w 66"/>
                <a:gd name="T17" fmla="*/ 23 h 117"/>
                <a:gd name="T18" fmla="*/ 3 w 66"/>
                <a:gd name="T19" fmla="*/ 25 h 117"/>
                <a:gd name="T20" fmla="*/ 3 w 66"/>
                <a:gd name="T21" fmla="*/ 31 h 117"/>
                <a:gd name="T22" fmla="*/ 0 w 66"/>
                <a:gd name="T23" fmla="*/ 82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6" h="117">
                  <a:moveTo>
                    <a:pt x="0" y="82"/>
                  </a:moveTo>
                  <a:lnTo>
                    <a:pt x="0" y="85"/>
                  </a:lnTo>
                  <a:lnTo>
                    <a:pt x="0" y="88"/>
                  </a:lnTo>
                  <a:cubicBezTo>
                    <a:pt x="0" y="104"/>
                    <a:pt x="14" y="116"/>
                    <a:pt x="31" y="116"/>
                  </a:cubicBezTo>
                  <a:cubicBezTo>
                    <a:pt x="48" y="116"/>
                    <a:pt x="59" y="102"/>
                    <a:pt x="59" y="85"/>
                  </a:cubicBezTo>
                  <a:cubicBezTo>
                    <a:pt x="59" y="68"/>
                    <a:pt x="59" y="51"/>
                    <a:pt x="62" y="34"/>
                  </a:cubicBezTo>
                  <a:cubicBezTo>
                    <a:pt x="65" y="17"/>
                    <a:pt x="54" y="3"/>
                    <a:pt x="37" y="0"/>
                  </a:cubicBezTo>
                  <a:lnTo>
                    <a:pt x="31" y="0"/>
                  </a:lnTo>
                  <a:cubicBezTo>
                    <a:pt x="17" y="0"/>
                    <a:pt x="6" y="11"/>
                    <a:pt x="3" y="23"/>
                  </a:cubicBezTo>
                  <a:lnTo>
                    <a:pt x="3" y="25"/>
                  </a:lnTo>
                  <a:lnTo>
                    <a:pt x="3" y="31"/>
                  </a:lnTo>
                  <a:cubicBezTo>
                    <a:pt x="0" y="68"/>
                    <a:pt x="0" y="76"/>
                    <a:pt x="0" y="82"/>
                  </a:cubicBezTo>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1" i="0" u="none" strike="noStrike" kern="1200" cap="none" spc="0" normalizeH="0" baseline="0" noProof="0">
                <a:ln>
                  <a:noFill/>
                </a:ln>
                <a:solidFill>
                  <a:srgbClr val="000000"/>
                </a:solidFill>
                <a:effectLst/>
                <a:uLnTx/>
                <a:uFillTx/>
                <a:latin typeface="Calibri" panose="020F0502020204030204"/>
                <a:ea typeface="メイリオ" panose="020B0604030504040204" pitchFamily="50" charset="-128"/>
                <a:cs typeface="+mn-cs"/>
              </a:endParaRPr>
            </a:p>
          </p:txBody>
        </p:sp>
        <p:sp>
          <p:nvSpPr>
            <p:cNvPr id="78" name="Freeform 150">
              <a:extLst>
                <a:ext uri="{FF2B5EF4-FFF2-40B4-BE49-F238E27FC236}">
                  <a16:creationId xmlns:a16="http://schemas.microsoft.com/office/drawing/2014/main" id="{85F82A31-01D1-C9E7-98D8-D99F9F41BA7C}"/>
                </a:ext>
              </a:extLst>
            </p:cNvPr>
            <p:cNvSpPr>
              <a:spLocks noChangeArrowheads="1"/>
            </p:cNvSpPr>
            <p:nvPr/>
          </p:nvSpPr>
          <p:spPr bwMode="auto">
            <a:xfrm>
              <a:off x="590" y="4041"/>
              <a:ext cx="19" cy="22"/>
            </a:xfrm>
            <a:custGeom>
              <a:avLst/>
              <a:gdLst>
                <a:gd name="T0" fmla="*/ 59 w 88"/>
                <a:gd name="T1" fmla="*/ 20 h 103"/>
                <a:gd name="T2" fmla="*/ 31 w 88"/>
                <a:gd name="T3" fmla="*/ 0 h 103"/>
                <a:gd name="T4" fmla="*/ 22 w 88"/>
                <a:gd name="T5" fmla="*/ 3 h 103"/>
                <a:gd name="T6" fmla="*/ 5 w 88"/>
                <a:gd name="T7" fmla="*/ 40 h 103"/>
                <a:gd name="T8" fmla="*/ 5 w 88"/>
                <a:gd name="T9" fmla="*/ 40 h 103"/>
                <a:gd name="T10" fmla="*/ 5 w 88"/>
                <a:gd name="T11" fmla="*/ 40 h 103"/>
                <a:gd name="T12" fmla="*/ 5 w 88"/>
                <a:gd name="T13" fmla="*/ 40 h 103"/>
                <a:gd name="T14" fmla="*/ 5 w 88"/>
                <a:gd name="T15" fmla="*/ 40 h 103"/>
                <a:gd name="T16" fmla="*/ 5 w 88"/>
                <a:gd name="T17" fmla="*/ 40 h 103"/>
                <a:gd name="T18" fmla="*/ 5 w 88"/>
                <a:gd name="T19" fmla="*/ 40 h 103"/>
                <a:gd name="T20" fmla="*/ 5 w 88"/>
                <a:gd name="T21" fmla="*/ 40 h 103"/>
                <a:gd name="T22" fmla="*/ 5 w 88"/>
                <a:gd name="T23" fmla="*/ 40 h 103"/>
                <a:gd name="T24" fmla="*/ 5 w 88"/>
                <a:gd name="T25" fmla="*/ 40 h 103"/>
                <a:gd name="T26" fmla="*/ 5 w 88"/>
                <a:gd name="T27" fmla="*/ 40 h 103"/>
                <a:gd name="T28" fmla="*/ 5 w 88"/>
                <a:gd name="T29" fmla="*/ 40 h 103"/>
                <a:gd name="T30" fmla="*/ 5 w 88"/>
                <a:gd name="T31" fmla="*/ 40 h 103"/>
                <a:gd name="T32" fmla="*/ 5 w 88"/>
                <a:gd name="T33" fmla="*/ 40 h 103"/>
                <a:gd name="T34" fmla="*/ 5 w 88"/>
                <a:gd name="T35" fmla="*/ 40 h 103"/>
                <a:gd name="T36" fmla="*/ 5 w 88"/>
                <a:gd name="T37" fmla="*/ 40 h 103"/>
                <a:gd name="T38" fmla="*/ 5 w 88"/>
                <a:gd name="T39" fmla="*/ 40 h 103"/>
                <a:gd name="T40" fmla="*/ 5 w 88"/>
                <a:gd name="T41" fmla="*/ 40 h 103"/>
                <a:gd name="T42" fmla="*/ 5 w 88"/>
                <a:gd name="T43" fmla="*/ 40 h 103"/>
                <a:gd name="T44" fmla="*/ 5 w 88"/>
                <a:gd name="T45" fmla="*/ 40 h 103"/>
                <a:gd name="T46" fmla="*/ 5 w 88"/>
                <a:gd name="T47" fmla="*/ 40 h 103"/>
                <a:gd name="T48" fmla="*/ 5 w 88"/>
                <a:gd name="T49" fmla="*/ 40 h 103"/>
                <a:gd name="T50" fmla="*/ 5 w 88"/>
                <a:gd name="T51" fmla="*/ 40 h 103"/>
                <a:gd name="T52" fmla="*/ 5 w 88"/>
                <a:gd name="T53" fmla="*/ 40 h 103"/>
                <a:gd name="T54" fmla="*/ 5 w 88"/>
                <a:gd name="T55" fmla="*/ 40 h 103"/>
                <a:gd name="T56" fmla="*/ 5 w 88"/>
                <a:gd name="T57" fmla="*/ 40 h 103"/>
                <a:gd name="T58" fmla="*/ 5 w 88"/>
                <a:gd name="T59" fmla="*/ 40 h 103"/>
                <a:gd name="T60" fmla="*/ 5 w 88"/>
                <a:gd name="T61" fmla="*/ 40 h 103"/>
                <a:gd name="T62" fmla="*/ 5 w 88"/>
                <a:gd name="T63" fmla="*/ 40 h 103"/>
                <a:gd name="T64" fmla="*/ 5 w 88"/>
                <a:gd name="T65" fmla="*/ 40 h 103"/>
                <a:gd name="T66" fmla="*/ 5 w 88"/>
                <a:gd name="T67" fmla="*/ 40 h 103"/>
                <a:gd name="T68" fmla="*/ 17 w 88"/>
                <a:gd name="T69" fmla="*/ 62 h 103"/>
                <a:gd name="T70" fmla="*/ 17 w 88"/>
                <a:gd name="T71" fmla="*/ 62 h 103"/>
                <a:gd name="T72" fmla="*/ 17 w 88"/>
                <a:gd name="T73" fmla="*/ 65 h 103"/>
                <a:gd name="T74" fmla="*/ 17 w 88"/>
                <a:gd name="T75" fmla="*/ 65 h 103"/>
                <a:gd name="T76" fmla="*/ 17 w 88"/>
                <a:gd name="T77" fmla="*/ 65 h 103"/>
                <a:gd name="T78" fmla="*/ 17 w 88"/>
                <a:gd name="T79" fmla="*/ 65 h 103"/>
                <a:gd name="T80" fmla="*/ 17 w 88"/>
                <a:gd name="T81" fmla="*/ 65 h 103"/>
                <a:gd name="T82" fmla="*/ 17 w 88"/>
                <a:gd name="T83" fmla="*/ 65 h 103"/>
                <a:gd name="T84" fmla="*/ 28 w 88"/>
                <a:gd name="T85" fmla="*/ 85 h 103"/>
                <a:gd name="T86" fmla="*/ 28 w 88"/>
                <a:gd name="T87" fmla="*/ 88 h 103"/>
                <a:gd name="T88" fmla="*/ 53 w 88"/>
                <a:gd name="T89" fmla="*/ 102 h 103"/>
                <a:gd name="T90" fmla="*/ 67 w 88"/>
                <a:gd name="T91" fmla="*/ 99 h 103"/>
                <a:gd name="T92" fmla="*/ 79 w 88"/>
                <a:gd name="T93" fmla="*/ 59 h 103"/>
                <a:gd name="T94" fmla="*/ 59 w 88"/>
                <a:gd name="T95" fmla="*/ 20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88" h="103">
                  <a:moveTo>
                    <a:pt x="59" y="20"/>
                  </a:moveTo>
                  <a:cubicBezTo>
                    <a:pt x="53" y="9"/>
                    <a:pt x="42" y="0"/>
                    <a:pt x="31" y="0"/>
                  </a:cubicBezTo>
                  <a:cubicBezTo>
                    <a:pt x="28" y="0"/>
                    <a:pt x="25" y="0"/>
                    <a:pt x="22" y="3"/>
                  </a:cubicBezTo>
                  <a:cubicBezTo>
                    <a:pt x="8" y="9"/>
                    <a:pt x="0" y="26"/>
                    <a:pt x="5" y="40"/>
                  </a:cubicBezTo>
                  <a:lnTo>
                    <a:pt x="5" y="40"/>
                  </a:lnTo>
                  <a:lnTo>
                    <a:pt x="5" y="40"/>
                  </a:lnTo>
                  <a:lnTo>
                    <a:pt x="5" y="40"/>
                  </a:lnTo>
                  <a:lnTo>
                    <a:pt x="5" y="40"/>
                  </a:lnTo>
                  <a:lnTo>
                    <a:pt x="5" y="40"/>
                  </a:lnTo>
                  <a:lnTo>
                    <a:pt x="5" y="40"/>
                  </a:lnTo>
                  <a:lnTo>
                    <a:pt x="5" y="40"/>
                  </a:lnTo>
                  <a:lnTo>
                    <a:pt x="5" y="40"/>
                  </a:lnTo>
                  <a:lnTo>
                    <a:pt x="5" y="40"/>
                  </a:lnTo>
                  <a:lnTo>
                    <a:pt x="5" y="40"/>
                  </a:lnTo>
                  <a:lnTo>
                    <a:pt x="5" y="40"/>
                  </a:lnTo>
                  <a:lnTo>
                    <a:pt x="5" y="40"/>
                  </a:lnTo>
                  <a:lnTo>
                    <a:pt x="5" y="40"/>
                  </a:lnTo>
                  <a:lnTo>
                    <a:pt x="5" y="40"/>
                  </a:lnTo>
                  <a:lnTo>
                    <a:pt x="5" y="40"/>
                  </a:lnTo>
                  <a:lnTo>
                    <a:pt x="5" y="40"/>
                  </a:lnTo>
                  <a:lnTo>
                    <a:pt x="5" y="40"/>
                  </a:lnTo>
                  <a:lnTo>
                    <a:pt x="5" y="40"/>
                  </a:lnTo>
                  <a:lnTo>
                    <a:pt x="5" y="40"/>
                  </a:lnTo>
                  <a:lnTo>
                    <a:pt x="5" y="40"/>
                  </a:lnTo>
                  <a:lnTo>
                    <a:pt x="5" y="40"/>
                  </a:lnTo>
                  <a:lnTo>
                    <a:pt x="5" y="40"/>
                  </a:lnTo>
                  <a:lnTo>
                    <a:pt x="5" y="40"/>
                  </a:lnTo>
                  <a:lnTo>
                    <a:pt x="5" y="40"/>
                  </a:lnTo>
                  <a:lnTo>
                    <a:pt x="5" y="40"/>
                  </a:lnTo>
                  <a:lnTo>
                    <a:pt x="5" y="40"/>
                  </a:lnTo>
                  <a:lnTo>
                    <a:pt x="5" y="40"/>
                  </a:lnTo>
                  <a:lnTo>
                    <a:pt x="5" y="40"/>
                  </a:lnTo>
                  <a:lnTo>
                    <a:pt x="5" y="40"/>
                  </a:lnTo>
                  <a:lnTo>
                    <a:pt x="5" y="40"/>
                  </a:lnTo>
                  <a:cubicBezTo>
                    <a:pt x="8" y="48"/>
                    <a:pt x="11" y="57"/>
                    <a:pt x="17" y="62"/>
                  </a:cubicBezTo>
                  <a:lnTo>
                    <a:pt x="17" y="62"/>
                  </a:lnTo>
                  <a:cubicBezTo>
                    <a:pt x="17" y="62"/>
                    <a:pt x="17" y="62"/>
                    <a:pt x="17" y="65"/>
                  </a:cubicBezTo>
                  <a:lnTo>
                    <a:pt x="17" y="65"/>
                  </a:lnTo>
                  <a:lnTo>
                    <a:pt x="17" y="65"/>
                  </a:lnTo>
                  <a:lnTo>
                    <a:pt x="17" y="65"/>
                  </a:lnTo>
                  <a:lnTo>
                    <a:pt x="17" y="65"/>
                  </a:lnTo>
                  <a:lnTo>
                    <a:pt x="17" y="65"/>
                  </a:lnTo>
                  <a:cubicBezTo>
                    <a:pt x="19" y="71"/>
                    <a:pt x="22" y="79"/>
                    <a:pt x="28" y="85"/>
                  </a:cubicBezTo>
                  <a:cubicBezTo>
                    <a:pt x="28" y="85"/>
                    <a:pt x="28" y="85"/>
                    <a:pt x="28" y="88"/>
                  </a:cubicBezTo>
                  <a:cubicBezTo>
                    <a:pt x="34" y="96"/>
                    <a:pt x="45" y="102"/>
                    <a:pt x="53" y="102"/>
                  </a:cubicBezTo>
                  <a:cubicBezTo>
                    <a:pt x="59" y="102"/>
                    <a:pt x="62" y="102"/>
                    <a:pt x="67" y="99"/>
                  </a:cubicBezTo>
                  <a:cubicBezTo>
                    <a:pt x="82" y="90"/>
                    <a:pt x="87" y="73"/>
                    <a:pt x="79" y="59"/>
                  </a:cubicBezTo>
                  <a:cubicBezTo>
                    <a:pt x="73" y="51"/>
                    <a:pt x="65" y="34"/>
                    <a:pt x="59" y="20"/>
                  </a:cubicBezTo>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1" i="0" u="none" strike="noStrike" kern="1200" cap="none" spc="0" normalizeH="0" baseline="0" noProof="0">
                <a:ln>
                  <a:noFill/>
                </a:ln>
                <a:solidFill>
                  <a:srgbClr val="000000"/>
                </a:solidFill>
                <a:effectLst/>
                <a:uLnTx/>
                <a:uFillTx/>
                <a:latin typeface="Calibri" panose="020F0502020204030204"/>
                <a:ea typeface="メイリオ" panose="020B0604030504040204" pitchFamily="50" charset="-128"/>
                <a:cs typeface="+mn-cs"/>
              </a:endParaRPr>
            </a:p>
          </p:txBody>
        </p:sp>
        <p:sp>
          <p:nvSpPr>
            <p:cNvPr id="79" name="Freeform 151">
              <a:extLst>
                <a:ext uri="{FF2B5EF4-FFF2-40B4-BE49-F238E27FC236}">
                  <a16:creationId xmlns:a16="http://schemas.microsoft.com/office/drawing/2014/main" id="{CF884452-50C3-CEC7-58A1-A4371DF01207}"/>
                </a:ext>
              </a:extLst>
            </p:cNvPr>
            <p:cNvSpPr>
              <a:spLocks noChangeArrowheads="1"/>
            </p:cNvSpPr>
            <p:nvPr/>
          </p:nvSpPr>
          <p:spPr bwMode="auto">
            <a:xfrm>
              <a:off x="469" y="3919"/>
              <a:ext cx="190" cy="185"/>
            </a:xfrm>
            <a:custGeom>
              <a:avLst/>
              <a:gdLst>
                <a:gd name="T0" fmla="*/ 206 w 844"/>
                <a:gd name="T1" fmla="*/ 728 h 819"/>
                <a:gd name="T2" fmla="*/ 206 w 844"/>
                <a:gd name="T3" fmla="*/ 728 h 819"/>
                <a:gd name="T4" fmla="*/ 641 w 844"/>
                <a:gd name="T5" fmla="*/ 728 h 819"/>
                <a:gd name="T6" fmla="*/ 641 w 844"/>
                <a:gd name="T7" fmla="*/ 728 h 819"/>
                <a:gd name="T8" fmla="*/ 686 w 844"/>
                <a:gd name="T9" fmla="*/ 691 h 819"/>
                <a:gd name="T10" fmla="*/ 720 w 844"/>
                <a:gd name="T11" fmla="*/ 169 h 819"/>
                <a:gd name="T12" fmla="*/ 678 w 844"/>
                <a:gd name="T13" fmla="*/ 127 h 819"/>
                <a:gd name="T14" fmla="*/ 678 w 844"/>
                <a:gd name="T15" fmla="*/ 127 h 819"/>
                <a:gd name="T16" fmla="*/ 167 w 844"/>
                <a:gd name="T17" fmla="*/ 127 h 819"/>
                <a:gd name="T18" fmla="*/ 167 w 844"/>
                <a:gd name="T19" fmla="*/ 127 h 819"/>
                <a:gd name="T20" fmla="*/ 125 w 844"/>
                <a:gd name="T21" fmla="*/ 169 h 819"/>
                <a:gd name="T22" fmla="*/ 161 w 844"/>
                <a:gd name="T23" fmla="*/ 691 h 819"/>
                <a:gd name="T24" fmla="*/ 206 w 844"/>
                <a:gd name="T25" fmla="*/ 728 h 819"/>
                <a:gd name="T26" fmla="*/ 187 w 844"/>
                <a:gd name="T27" fmla="*/ 186 h 819"/>
                <a:gd name="T28" fmla="*/ 195 w 844"/>
                <a:gd name="T29" fmla="*/ 181 h 819"/>
                <a:gd name="T30" fmla="*/ 198 w 844"/>
                <a:gd name="T31" fmla="*/ 178 h 819"/>
                <a:gd name="T32" fmla="*/ 215 w 844"/>
                <a:gd name="T33" fmla="*/ 161 h 819"/>
                <a:gd name="T34" fmla="*/ 635 w 844"/>
                <a:gd name="T35" fmla="*/ 161 h 819"/>
                <a:gd name="T36" fmla="*/ 652 w 844"/>
                <a:gd name="T37" fmla="*/ 178 h 819"/>
                <a:gd name="T38" fmla="*/ 655 w 844"/>
                <a:gd name="T39" fmla="*/ 181 h 819"/>
                <a:gd name="T40" fmla="*/ 663 w 844"/>
                <a:gd name="T41" fmla="*/ 186 h 819"/>
                <a:gd name="T42" fmla="*/ 604 w 844"/>
                <a:gd name="T43" fmla="*/ 686 h 819"/>
                <a:gd name="T44" fmla="*/ 167 w 844"/>
                <a:gd name="T45" fmla="*/ 609 h 819"/>
                <a:gd name="T46" fmla="*/ 187 w 844"/>
                <a:gd name="T47" fmla="*/ 186 h 8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844" h="819">
                  <a:moveTo>
                    <a:pt x="206" y="728"/>
                  </a:moveTo>
                  <a:lnTo>
                    <a:pt x="206" y="728"/>
                  </a:lnTo>
                  <a:cubicBezTo>
                    <a:pt x="336" y="818"/>
                    <a:pt x="511" y="818"/>
                    <a:pt x="641" y="728"/>
                  </a:cubicBezTo>
                  <a:lnTo>
                    <a:pt x="641" y="728"/>
                  </a:lnTo>
                  <a:cubicBezTo>
                    <a:pt x="658" y="717"/>
                    <a:pt x="672" y="703"/>
                    <a:pt x="686" y="691"/>
                  </a:cubicBezTo>
                  <a:cubicBezTo>
                    <a:pt x="829" y="556"/>
                    <a:pt x="843" y="322"/>
                    <a:pt x="720" y="169"/>
                  </a:cubicBezTo>
                  <a:cubicBezTo>
                    <a:pt x="706" y="155"/>
                    <a:pt x="692" y="141"/>
                    <a:pt x="678" y="127"/>
                  </a:cubicBezTo>
                  <a:lnTo>
                    <a:pt x="678" y="127"/>
                  </a:lnTo>
                  <a:cubicBezTo>
                    <a:pt x="534" y="0"/>
                    <a:pt x="311" y="0"/>
                    <a:pt x="167" y="127"/>
                  </a:cubicBezTo>
                  <a:lnTo>
                    <a:pt x="167" y="127"/>
                  </a:lnTo>
                  <a:cubicBezTo>
                    <a:pt x="153" y="141"/>
                    <a:pt x="139" y="155"/>
                    <a:pt x="125" y="169"/>
                  </a:cubicBezTo>
                  <a:cubicBezTo>
                    <a:pt x="0" y="322"/>
                    <a:pt x="17" y="553"/>
                    <a:pt x="161" y="691"/>
                  </a:cubicBezTo>
                  <a:cubicBezTo>
                    <a:pt x="175" y="705"/>
                    <a:pt x="192" y="717"/>
                    <a:pt x="206" y="728"/>
                  </a:cubicBezTo>
                  <a:close/>
                  <a:moveTo>
                    <a:pt x="187" y="186"/>
                  </a:moveTo>
                  <a:cubicBezTo>
                    <a:pt x="190" y="183"/>
                    <a:pt x="192" y="183"/>
                    <a:pt x="195" y="181"/>
                  </a:cubicBezTo>
                  <a:cubicBezTo>
                    <a:pt x="195" y="181"/>
                    <a:pt x="195" y="178"/>
                    <a:pt x="198" y="178"/>
                  </a:cubicBezTo>
                  <a:cubicBezTo>
                    <a:pt x="204" y="172"/>
                    <a:pt x="209" y="167"/>
                    <a:pt x="215" y="161"/>
                  </a:cubicBezTo>
                  <a:cubicBezTo>
                    <a:pt x="336" y="59"/>
                    <a:pt x="517" y="59"/>
                    <a:pt x="635" y="161"/>
                  </a:cubicBezTo>
                  <a:cubicBezTo>
                    <a:pt x="641" y="167"/>
                    <a:pt x="647" y="172"/>
                    <a:pt x="652" y="178"/>
                  </a:cubicBezTo>
                  <a:cubicBezTo>
                    <a:pt x="652" y="178"/>
                    <a:pt x="652" y="181"/>
                    <a:pt x="655" y="181"/>
                  </a:cubicBezTo>
                  <a:cubicBezTo>
                    <a:pt x="658" y="183"/>
                    <a:pt x="661" y="183"/>
                    <a:pt x="663" y="186"/>
                  </a:cubicBezTo>
                  <a:cubicBezTo>
                    <a:pt x="801" y="333"/>
                    <a:pt x="772" y="576"/>
                    <a:pt x="604" y="686"/>
                  </a:cubicBezTo>
                  <a:cubicBezTo>
                    <a:pt x="463" y="779"/>
                    <a:pt x="271" y="745"/>
                    <a:pt x="167" y="609"/>
                  </a:cubicBezTo>
                  <a:cubicBezTo>
                    <a:pt x="68" y="485"/>
                    <a:pt x="77" y="302"/>
                    <a:pt x="187" y="186"/>
                  </a:cubicBezTo>
                  <a:close/>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1" i="0" u="none" strike="noStrike" kern="1200" cap="none" spc="0" normalizeH="0" baseline="0" noProof="0">
                <a:ln>
                  <a:noFill/>
                </a:ln>
                <a:solidFill>
                  <a:srgbClr val="000000"/>
                </a:solidFill>
                <a:effectLst/>
                <a:uLnTx/>
                <a:uFillTx/>
                <a:latin typeface="Calibri" panose="020F0502020204030204"/>
                <a:ea typeface="メイリオ" panose="020B0604030504040204" pitchFamily="50" charset="-128"/>
                <a:cs typeface="+mn-cs"/>
              </a:endParaRPr>
            </a:p>
          </p:txBody>
        </p:sp>
      </p:grpSp>
      <p:sp>
        <p:nvSpPr>
          <p:cNvPr id="80" name="テキスト ボックス 79">
            <a:extLst>
              <a:ext uri="{FF2B5EF4-FFF2-40B4-BE49-F238E27FC236}">
                <a16:creationId xmlns:a16="http://schemas.microsoft.com/office/drawing/2014/main" id="{27E5CE3E-8349-6135-42F5-42A3CDAF2149}"/>
              </a:ext>
            </a:extLst>
          </p:cNvPr>
          <p:cNvSpPr txBox="1"/>
          <p:nvPr/>
        </p:nvSpPr>
        <p:spPr>
          <a:xfrm>
            <a:off x="1695881" y="2867990"/>
            <a:ext cx="574196" cy="307777"/>
          </a:xfrm>
          <a:prstGeom prst="rect">
            <a:avLst/>
          </a:prstGeom>
          <a:noFill/>
        </p:spPr>
        <p:txBody>
          <a:bodyPr wrap="none" rtlCol="0">
            <a:spAutoFit/>
          </a:bodyPr>
          <a:lstStyle/>
          <a:p>
            <a:pPr eaLnBrk="1" fontAlgn="auto" hangingPunct="1">
              <a:spcBef>
                <a:spcPts val="0"/>
              </a:spcBef>
              <a:spcAft>
                <a:spcPts val="0"/>
              </a:spcAft>
            </a:pPr>
            <a:r>
              <a:rPr lang="en-US" altLang="ja-JP" sz="1400" b="1" dirty="0">
                <a:solidFill>
                  <a:srgbClr val="545454"/>
                </a:solidFill>
                <a:latin typeface="メイリオ" panose="020B0604030504040204" pitchFamily="50" charset="-128"/>
                <a:ea typeface="メイリオ" panose="020B0604030504040204" pitchFamily="50" charset="-128"/>
              </a:rPr>
              <a:t>SNS</a:t>
            </a:r>
            <a:endParaRPr lang="ja-JP" altLang="en-US" sz="1400" b="1" dirty="0">
              <a:solidFill>
                <a:srgbClr val="545454"/>
              </a:solidFill>
              <a:latin typeface="メイリオ" panose="020B0604030504040204" pitchFamily="50" charset="-128"/>
              <a:ea typeface="メイリオ" panose="020B0604030504040204" pitchFamily="50" charset="-128"/>
            </a:endParaRPr>
          </a:p>
        </p:txBody>
      </p:sp>
      <p:sp>
        <p:nvSpPr>
          <p:cNvPr id="81" name="テキスト ボックス 80">
            <a:extLst>
              <a:ext uri="{FF2B5EF4-FFF2-40B4-BE49-F238E27FC236}">
                <a16:creationId xmlns:a16="http://schemas.microsoft.com/office/drawing/2014/main" id="{6AAC8C97-D2F5-3168-2C7F-101E37583F5A}"/>
              </a:ext>
            </a:extLst>
          </p:cNvPr>
          <p:cNvSpPr txBox="1"/>
          <p:nvPr/>
        </p:nvSpPr>
        <p:spPr>
          <a:xfrm>
            <a:off x="4862847" y="2861962"/>
            <a:ext cx="905080" cy="307777"/>
          </a:xfrm>
          <a:prstGeom prst="rect">
            <a:avLst/>
          </a:prstGeom>
          <a:noFill/>
        </p:spPr>
        <p:txBody>
          <a:bodyPr wrap="square" rtlCol="0">
            <a:spAutoFit/>
          </a:bodyPr>
          <a:lstStyle/>
          <a:p>
            <a:pPr eaLnBrk="1" fontAlgn="auto" hangingPunct="1">
              <a:spcBef>
                <a:spcPts val="0"/>
              </a:spcBef>
              <a:spcAft>
                <a:spcPts val="0"/>
              </a:spcAft>
            </a:pPr>
            <a:r>
              <a:rPr lang="ja-JP" altLang="en-US" sz="1400" b="1" dirty="0">
                <a:solidFill>
                  <a:srgbClr val="545454"/>
                </a:solidFill>
                <a:latin typeface="Calibri" panose="020F0502020204030204"/>
                <a:ea typeface="メイリオ" panose="020B0604030504040204" pitchFamily="50" charset="-128"/>
              </a:rPr>
              <a:t>ニュース</a:t>
            </a:r>
          </a:p>
        </p:txBody>
      </p:sp>
      <p:sp>
        <p:nvSpPr>
          <p:cNvPr id="82" name="テキスト ボックス 81">
            <a:extLst>
              <a:ext uri="{FF2B5EF4-FFF2-40B4-BE49-F238E27FC236}">
                <a16:creationId xmlns:a16="http://schemas.microsoft.com/office/drawing/2014/main" id="{69E0BF90-5864-1BB1-D77A-652DB9AA3308}"/>
              </a:ext>
            </a:extLst>
          </p:cNvPr>
          <p:cNvSpPr txBox="1"/>
          <p:nvPr/>
        </p:nvSpPr>
        <p:spPr>
          <a:xfrm>
            <a:off x="5112434" y="4384089"/>
            <a:ext cx="699436" cy="307777"/>
          </a:xfrm>
          <a:prstGeom prst="rect">
            <a:avLst/>
          </a:prstGeom>
          <a:noFill/>
        </p:spPr>
        <p:txBody>
          <a:bodyPr wrap="square" rtlCol="0">
            <a:spAutoFit/>
          </a:bodyPr>
          <a:lstStyle/>
          <a:p>
            <a:pPr eaLnBrk="1" fontAlgn="auto" hangingPunct="1">
              <a:spcBef>
                <a:spcPts val="0"/>
              </a:spcBef>
              <a:spcAft>
                <a:spcPts val="0"/>
              </a:spcAft>
            </a:pPr>
            <a:r>
              <a:rPr lang="ja-JP" altLang="en-US" sz="1400" b="1" dirty="0">
                <a:solidFill>
                  <a:srgbClr val="545454"/>
                </a:solidFill>
                <a:latin typeface="Calibri" panose="020F0502020204030204"/>
                <a:ea typeface="メイリオ" panose="020B0604030504040204" pitchFamily="50" charset="-128"/>
              </a:rPr>
              <a:t>検索</a:t>
            </a:r>
          </a:p>
        </p:txBody>
      </p:sp>
      <p:sp>
        <p:nvSpPr>
          <p:cNvPr id="83" name="テキスト ボックス 82">
            <a:extLst>
              <a:ext uri="{FF2B5EF4-FFF2-40B4-BE49-F238E27FC236}">
                <a16:creationId xmlns:a16="http://schemas.microsoft.com/office/drawing/2014/main" id="{AB898FCC-8F89-08AD-F555-E88BAA424DAD}"/>
              </a:ext>
            </a:extLst>
          </p:cNvPr>
          <p:cNvSpPr txBox="1"/>
          <p:nvPr/>
        </p:nvSpPr>
        <p:spPr>
          <a:xfrm>
            <a:off x="3174013" y="5176720"/>
            <a:ext cx="1267809" cy="307777"/>
          </a:xfrm>
          <a:prstGeom prst="rect">
            <a:avLst/>
          </a:prstGeom>
          <a:noFill/>
        </p:spPr>
        <p:txBody>
          <a:bodyPr wrap="square" rtlCol="0">
            <a:spAutoFit/>
          </a:bodyPr>
          <a:lstStyle/>
          <a:p>
            <a:pPr eaLnBrk="1" fontAlgn="auto" hangingPunct="1">
              <a:spcBef>
                <a:spcPts val="0"/>
              </a:spcBef>
              <a:spcAft>
                <a:spcPts val="0"/>
              </a:spcAft>
            </a:pPr>
            <a:r>
              <a:rPr lang="ja-JP" altLang="en-US" sz="1400" b="1" dirty="0">
                <a:solidFill>
                  <a:srgbClr val="545454"/>
                </a:solidFill>
                <a:latin typeface="Calibri" panose="020F0502020204030204"/>
                <a:ea typeface="メイリオ" panose="020B0604030504040204" pitchFamily="50" charset="-128"/>
              </a:rPr>
              <a:t>専門メディア</a:t>
            </a:r>
            <a:endParaRPr lang="en-US" altLang="ja-JP" sz="1400" b="1" dirty="0">
              <a:solidFill>
                <a:srgbClr val="545454"/>
              </a:solidFill>
              <a:latin typeface="Calibri" panose="020F0502020204030204"/>
              <a:ea typeface="メイリオ" panose="020B0604030504040204" pitchFamily="50" charset="-128"/>
            </a:endParaRPr>
          </a:p>
        </p:txBody>
      </p:sp>
      <p:sp>
        <p:nvSpPr>
          <p:cNvPr id="84" name="テキスト ボックス 83">
            <a:extLst>
              <a:ext uri="{FF2B5EF4-FFF2-40B4-BE49-F238E27FC236}">
                <a16:creationId xmlns:a16="http://schemas.microsoft.com/office/drawing/2014/main" id="{58750FFD-70AF-672F-CD19-E25294B96A5A}"/>
              </a:ext>
            </a:extLst>
          </p:cNvPr>
          <p:cNvSpPr txBox="1"/>
          <p:nvPr/>
        </p:nvSpPr>
        <p:spPr>
          <a:xfrm>
            <a:off x="3556268" y="3637752"/>
            <a:ext cx="627825" cy="307777"/>
          </a:xfrm>
          <a:prstGeom prst="rect">
            <a:avLst/>
          </a:prstGeom>
          <a:noFill/>
        </p:spPr>
        <p:txBody>
          <a:bodyPr wrap="square" rtlCol="0">
            <a:spAutoFit/>
          </a:bodyPr>
          <a:lstStyle/>
          <a:p>
            <a:pPr eaLnBrk="1" fontAlgn="auto" hangingPunct="1">
              <a:spcBef>
                <a:spcPts val="0"/>
              </a:spcBef>
              <a:spcAft>
                <a:spcPts val="0"/>
              </a:spcAft>
            </a:pPr>
            <a:r>
              <a:rPr lang="ja-JP" altLang="en-US" sz="1400" b="1" dirty="0">
                <a:solidFill>
                  <a:srgbClr val="545454"/>
                </a:solidFill>
                <a:latin typeface="Calibri" panose="020F0502020204030204"/>
                <a:ea typeface="メイリオ" panose="020B0604030504040204" pitchFamily="50" charset="-128"/>
              </a:rPr>
              <a:t>動画</a:t>
            </a:r>
          </a:p>
        </p:txBody>
      </p:sp>
      <p:sp>
        <p:nvSpPr>
          <p:cNvPr id="85" name="テキスト ボックス 84">
            <a:extLst>
              <a:ext uri="{FF2B5EF4-FFF2-40B4-BE49-F238E27FC236}">
                <a16:creationId xmlns:a16="http://schemas.microsoft.com/office/drawing/2014/main" id="{B9C0B21E-5A14-0F34-549A-6D288A0B63FC}"/>
              </a:ext>
            </a:extLst>
          </p:cNvPr>
          <p:cNvSpPr txBox="1"/>
          <p:nvPr/>
        </p:nvSpPr>
        <p:spPr>
          <a:xfrm>
            <a:off x="1369302" y="4397752"/>
            <a:ext cx="1272092" cy="307777"/>
          </a:xfrm>
          <a:prstGeom prst="rect">
            <a:avLst/>
          </a:prstGeom>
          <a:noFill/>
        </p:spPr>
        <p:txBody>
          <a:bodyPr wrap="square" rtlCol="0">
            <a:spAutoFit/>
          </a:bodyPr>
          <a:lstStyle/>
          <a:p>
            <a:pPr eaLnBrk="1" fontAlgn="auto" hangingPunct="1">
              <a:spcBef>
                <a:spcPts val="0"/>
              </a:spcBef>
              <a:spcAft>
                <a:spcPts val="0"/>
              </a:spcAft>
            </a:pPr>
            <a:r>
              <a:rPr lang="ja-JP" altLang="en-US" sz="1400" b="1" dirty="0">
                <a:solidFill>
                  <a:srgbClr val="545454"/>
                </a:solidFill>
                <a:latin typeface="メイリオ" panose="020B0604030504040204" pitchFamily="50" charset="-128"/>
                <a:ea typeface="メイリオ" panose="020B0604030504040204" pitchFamily="50" charset="-128"/>
              </a:rPr>
              <a:t>ショッピング</a:t>
            </a:r>
          </a:p>
        </p:txBody>
      </p:sp>
      <p:sp>
        <p:nvSpPr>
          <p:cNvPr id="86" name="吹き出し: 角を丸めた四角形 85">
            <a:extLst>
              <a:ext uri="{FF2B5EF4-FFF2-40B4-BE49-F238E27FC236}">
                <a16:creationId xmlns:a16="http://schemas.microsoft.com/office/drawing/2014/main" id="{0E19E618-0669-3969-5DB2-9BB3CD94B8D1}"/>
              </a:ext>
            </a:extLst>
          </p:cNvPr>
          <p:cNvSpPr/>
          <p:nvPr/>
        </p:nvSpPr>
        <p:spPr>
          <a:xfrm>
            <a:off x="6334151" y="2685423"/>
            <a:ext cx="3626644" cy="1180028"/>
          </a:xfrm>
          <a:prstGeom prst="wedgeRoundRectCallout">
            <a:avLst>
              <a:gd name="adj1" fmla="val 57737"/>
              <a:gd name="adj2" fmla="val 19914"/>
              <a:gd name="adj3" fmla="val 16667"/>
            </a:avLst>
          </a:prstGeom>
          <a:noFill/>
          <a:ln w="28575" cap="flat" cmpd="sng" algn="ctr">
            <a:solidFill>
              <a:srgbClr val="545454"/>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endParaRPr>
          </a:p>
        </p:txBody>
      </p:sp>
      <p:sp>
        <p:nvSpPr>
          <p:cNvPr id="87" name="Freeform 16">
            <a:extLst>
              <a:ext uri="{FF2B5EF4-FFF2-40B4-BE49-F238E27FC236}">
                <a16:creationId xmlns:a16="http://schemas.microsoft.com/office/drawing/2014/main" id="{A91B5DAD-AD38-63BE-D127-86D9B1DCD637}"/>
              </a:ext>
            </a:extLst>
          </p:cNvPr>
          <p:cNvSpPr>
            <a:spLocks noChangeArrowheads="1"/>
          </p:cNvSpPr>
          <p:nvPr/>
        </p:nvSpPr>
        <p:spPr bwMode="auto">
          <a:xfrm>
            <a:off x="10359431" y="2972821"/>
            <a:ext cx="794369" cy="899872"/>
          </a:xfrm>
          <a:custGeom>
            <a:avLst/>
            <a:gdLst>
              <a:gd name="T0" fmla="*/ 1691 w 1692"/>
              <a:gd name="T1" fmla="*/ 1804 h 1918"/>
              <a:gd name="T2" fmla="*/ 1579 w 1692"/>
              <a:gd name="T3" fmla="*/ 1917 h 1918"/>
              <a:gd name="T4" fmla="*/ 846 w 1692"/>
              <a:gd name="T5" fmla="*/ 1917 h 1918"/>
              <a:gd name="T6" fmla="*/ 112 w 1692"/>
              <a:gd name="T7" fmla="*/ 1917 h 1918"/>
              <a:gd name="T8" fmla="*/ 0 w 1692"/>
              <a:gd name="T9" fmla="*/ 1804 h 1918"/>
              <a:gd name="T10" fmla="*/ 2 w 1692"/>
              <a:gd name="T11" fmla="*/ 1782 h 1918"/>
              <a:gd name="T12" fmla="*/ 152 w 1692"/>
              <a:gd name="T13" fmla="*/ 1350 h 1918"/>
              <a:gd name="T14" fmla="*/ 846 w 1692"/>
              <a:gd name="T15" fmla="*/ 1187 h 1918"/>
              <a:gd name="T16" fmla="*/ 1539 w 1692"/>
              <a:gd name="T17" fmla="*/ 1350 h 1918"/>
              <a:gd name="T18" fmla="*/ 1689 w 1692"/>
              <a:gd name="T19" fmla="*/ 1782 h 1918"/>
              <a:gd name="T20" fmla="*/ 1691 w 1692"/>
              <a:gd name="T21" fmla="*/ 1804 h 1918"/>
              <a:gd name="T22" fmla="*/ 846 w 1692"/>
              <a:gd name="T23" fmla="*/ 0 h 1918"/>
              <a:gd name="T24" fmla="*/ 366 w 1692"/>
              <a:gd name="T25" fmla="*/ 536 h 1918"/>
              <a:gd name="T26" fmla="*/ 846 w 1692"/>
              <a:gd name="T27" fmla="*/ 1071 h 1918"/>
              <a:gd name="T28" fmla="*/ 1325 w 1692"/>
              <a:gd name="T29" fmla="*/ 536 h 1918"/>
              <a:gd name="T30" fmla="*/ 846 w 1692"/>
              <a:gd name="T31" fmla="*/ 0 h 19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692" h="1918">
                <a:moveTo>
                  <a:pt x="1691" y="1804"/>
                </a:moveTo>
                <a:cubicBezTo>
                  <a:pt x="1691" y="1866"/>
                  <a:pt x="1641" y="1917"/>
                  <a:pt x="1579" y="1917"/>
                </a:cubicBezTo>
                <a:lnTo>
                  <a:pt x="846" y="1917"/>
                </a:lnTo>
                <a:lnTo>
                  <a:pt x="112" y="1917"/>
                </a:lnTo>
                <a:cubicBezTo>
                  <a:pt x="50" y="1917"/>
                  <a:pt x="0" y="1866"/>
                  <a:pt x="0" y="1804"/>
                </a:cubicBezTo>
                <a:cubicBezTo>
                  <a:pt x="0" y="1796"/>
                  <a:pt x="0" y="1787"/>
                  <a:pt x="2" y="1782"/>
                </a:cubicBezTo>
                <a:cubicBezTo>
                  <a:pt x="17" y="1655"/>
                  <a:pt x="53" y="1452"/>
                  <a:pt x="152" y="1350"/>
                </a:cubicBezTo>
                <a:cubicBezTo>
                  <a:pt x="290" y="1209"/>
                  <a:pt x="632" y="1187"/>
                  <a:pt x="846" y="1187"/>
                </a:cubicBezTo>
                <a:cubicBezTo>
                  <a:pt x="1059" y="1187"/>
                  <a:pt x="1401" y="1209"/>
                  <a:pt x="1539" y="1350"/>
                </a:cubicBezTo>
                <a:cubicBezTo>
                  <a:pt x="1638" y="1452"/>
                  <a:pt x="1677" y="1655"/>
                  <a:pt x="1689" y="1782"/>
                </a:cubicBezTo>
                <a:cubicBezTo>
                  <a:pt x="1691" y="1787"/>
                  <a:pt x="1691" y="1796"/>
                  <a:pt x="1691" y="1804"/>
                </a:cubicBezTo>
                <a:close/>
                <a:moveTo>
                  <a:pt x="846" y="0"/>
                </a:moveTo>
                <a:cubicBezTo>
                  <a:pt x="581" y="0"/>
                  <a:pt x="366" y="240"/>
                  <a:pt x="366" y="536"/>
                </a:cubicBezTo>
                <a:cubicBezTo>
                  <a:pt x="366" y="832"/>
                  <a:pt x="581" y="1071"/>
                  <a:pt x="846" y="1071"/>
                </a:cubicBezTo>
                <a:cubicBezTo>
                  <a:pt x="1110" y="1071"/>
                  <a:pt x="1325" y="832"/>
                  <a:pt x="1325" y="536"/>
                </a:cubicBezTo>
                <a:cubicBezTo>
                  <a:pt x="1325" y="240"/>
                  <a:pt x="1110" y="0"/>
                  <a:pt x="846" y="0"/>
                </a:cubicBezTo>
                <a:close/>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rgbClr val="000000"/>
              </a:solidFill>
              <a:effectLst/>
              <a:uLnTx/>
              <a:uFillTx/>
              <a:latin typeface="Calibri" panose="020F0502020204030204"/>
              <a:ea typeface="メイリオ" panose="020B0604030504040204" pitchFamily="50" charset="-128"/>
              <a:cs typeface="+mn-cs"/>
            </a:endParaRPr>
          </a:p>
        </p:txBody>
      </p:sp>
      <p:sp>
        <p:nvSpPr>
          <p:cNvPr id="88" name="テキスト ボックス 87">
            <a:extLst>
              <a:ext uri="{FF2B5EF4-FFF2-40B4-BE49-F238E27FC236}">
                <a16:creationId xmlns:a16="http://schemas.microsoft.com/office/drawing/2014/main" id="{217AB998-A93C-A523-90B2-40E50AB52F33}"/>
              </a:ext>
            </a:extLst>
          </p:cNvPr>
          <p:cNvSpPr txBox="1"/>
          <p:nvPr/>
        </p:nvSpPr>
        <p:spPr>
          <a:xfrm>
            <a:off x="6115903" y="5471909"/>
            <a:ext cx="5486080" cy="707886"/>
          </a:xfrm>
          <a:prstGeom prst="rect">
            <a:avLst/>
          </a:prstGeom>
          <a:noFill/>
        </p:spPr>
        <p:txBody>
          <a:bodyPr wrap="square">
            <a:spAutoFit/>
          </a:bodyPr>
          <a:lstStyle/>
          <a:p>
            <a:pPr algn="ctr" eaLnBrk="1" fontAlgn="auto" hangingPunct="1">
              <a:spcBef>
                <a:spcPts val="0"/>
              </a:spcBef>
              <a:spcAft>
                <a:spcPts val="0"/>
              </a:spcAft>
            </a:pPr>
            <a:r>
              <a:rPr lang="ja-JP" altLang="en-US" sz="2000" dirty="0">
                <a:solidFill>
                  <a:srgbClr val="545454"/>
                </a:solidFill>
                <a:latin typeface="メイリオ" panose="020B0604030504040204" pitchFamily="50" charset="-128"/>
                <a:ea typeface="メイリオ" panose="020B0604030504040204" pitchFamily="50" charset="-128"/>
              </a:rPr>
              <a:t>国内最大規模のニュースメディア</a:t>
            </a:r>
          </a:p>
          <a:p>
            <a:pPr algn="ctr" eaLnBrk="1" fontAlgn="auto" hangingPunct="1">
              <a:spcBef>
                <a:spcPts val="0"/>
              </a:spcBef>
              <a:spcAft>
                <a:spcPts val="0"/>
              </a:spcAft>
            </a:pPr>
            <a:r>
              <a:rPr lang="en-US" altLang="ja-JP" sz="2000" dirty="0">
                <a:solidFill>
                  <a:srgbClr val="545454"/>
                </a:solidFill>
                <a:latin typeface="メイリオ" panose="020B0604030504040204" pitchFamily="50" charset="-128"/>
                <a:ea typeface="メイリオ" panose="020B0604030504040204" pitchFamily="50" charset="-128"/>
              </a:rPr>
              <a:t>Yahoo!</a:t>
            </a:r>
            <a:r>
              <a:rPr lang="ja-JP" altLang="en-US" sz="2000" dirty="0">
                <a:solidFill>
                  <a:srgbClr val="545454"/>
                </a:solidFill>
                <a:latin typeface="メイリオ" panose="020B0604030504040204" pitchFamily="50" charset="-128"/>
                <a:ea typeface="メイリオ" panose="020B0604030504040204" pitchFamily="50" charset="-128"/>
              </a:rPr>
              <a:t> </a:t>
            </a:r>
            <a:r>
              <a:rPr lang="en-US" altLang="ja-JP" sz="2000" dirty="0">
                <a:solidFill>
                  <a:srgbClr val="545454"/>
                </a:solidFill>
                <a:latin typeface="メイリオ" panose="020B0604030504040204" pitchFamily="50" charset="-128"/>
                <a:ea typeface="メイリオ" panose="020B0604030504040204" pitchFamily="50" charset="-128"/>
              </a:rPr>
              <a:t>JAPAN</a:t>
            </a:r>
            <a:r>
              <a:rPr lang="ja-JP" altLang="en-US" sz="2000" dirty="0">
                <a:solidFill>
                  <a:srgbClr val="545454"/>
                </a:solidFill>
                <a:latin typeface="メイリオ" panose="020B0604030504040204" pitchFamily="50" charset="-128"/>
                <a:ea typeface="メイリオ" panose="020B0604030504040204" pitchFamily="50" charset="-128"/>
              </a:rPr>
              <a:t>をご活用下さい</a:t>
            </a:r>
          </a:p>
        </p:txBody>
      </p:sp>
      <p:pic>
        <p:nvPicPr>
          <p:cNvPr id="89" name="図 88" descr="ロゴ&#10;&#10;自動的に生成された説明">
            <a:extLst>
              <a:ext uri="{FF2B5EF4-FFF2-40B4-BE49-F238E27FC236}">
                <a16:creationId xmlns:a16="http://schemas.microsoft.com/office/drawing/2014/main" id="{94F7BC40-B4CF-E50B-BAFC-784C18BCA88C}"/>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368765" y="4634706"/>
            <a:ext cx="2753730" cy="867425"/>
          </a:xfrm>
          <a:prstGeom prst="rect">
            <a:avLst/>
          </a:prstGeom>
        </p:spPr>
      </p:pic>
    </p:spTree>
    <p:extLst>
      <p:ext uri="{BB962C8B-B14F-4D97-AF65-F5344CB8AC3E}">
        <p14:creationId xmlns:p14="http://schemas.microsoft.com/office/powerpoint/2010/main" val="257797710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テキスト プレースホルダー 3">
            <a:extLst>
              <a:ext uri="{FF2B5EF4-FFF2-40B4-BE49-F238E27FC236}">
                <a16:creationId xmlns:a16="http://schemas.microsoft.com/office/drawing/2014/main" id="{079E82AD-B825-19BC-C9BD-FD6267D9E06B}"/>
              </a:ext>
            </a:extLst>
          </p:cNvPr>
          <p:cNvSpPr>
            <a:spLocks noGrp="1"/>
          </p:cNvSpPr>
          <p:nvPr>
            <p:ph type="body" sz="quarter" idx="11"/>
          </p:nvPr>
        </p:nvSpPr>
        <p:spPr/>
        <p:txBody>
          <a:bodyPr/>
          <a:lstStyle/>
          <a:p>
            <a:r>
              <a:rPr lang="ja-JP" altLang="en-US" dirty="0"/>
              <a:t>ニュースメディアの</a:t>
            </a:r>
            <a:endParaRPr lang="en-US" altLang="ja-JP" dirty="0"/>
          </a:p>
          <a:p>
            <a:r>
              <a:rPr lang="ja-JP" altLang="en-US" dirty="0"/>
              <a:t>ブランディング活用について</a:t>
            </a:r>
          </a:p>
        </p:txBody>
      </p:sp>
    </p:spTree>
    <p:extLst>
      <p:ext uri="{BB962C8B-B14F-4D97-AF65-F5344CB8AC3E}">
        <p14:creationId xmlns:p14="http://schemas.microsoft.com/office/powerpoint/2010/main" val="131802431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EF31292E-1BFE-8F74-D78E-F293B3DE70FE}"/>
              </a:ext>
            </a:extLst>
          </p:cNvPr>
          <p:cNvSpPr>
            <a:spLocks noGrp="1"/>
          </p:cNvSpPr>
          <p:nvPr>
            <p:ph type="ctrTitle"/>
          </p:nvPr>
        </p:nvSpPr>
        <p:spPr/>
        <p:txBody>
          <a:bodyPr/>
          <a:lstStyle/>
          <a:p>
            <a:r>
              <a:rPr kumimoji="1" lang="ja-JP" altLang="en-US" dirty="0">
                <a:latin typeface="+mn-ea"/>
                <a:ea typeface="+mn-ea"/>
              </a:rPr>
              <a:t>ニュースメディアの特性</a:t>
            </a:r>
            <a:endParaRPr kumimoji="1" lang="ja-JP" altLang="en-US" dirty="0"/>
          </a:p>
        </p:txBody>
      </p:sp>
      <p:sp>
        <p:nvSpPr>
          <p:cNvPr id="3" name="テキスト プレースホルダー 2">
            <a:extLst>
              <a:ext uri="{FF2B5EF4-FFF2-40B4-BE49-F238E27FC236}">
                <a16:creationId xmlns:a16="http://schemas.microsoft.com/office/drawing/2014/main" id="{F4A77D8F-8443-EFD3-2B13-5FAB2CF4E72A}"/>
              </a:ext>
            </a:extLst>
          </p:cNvPr>
          <p:cNvSpPr>
            <a:spLocks noGrp="1"/>
          </p:cNvSpPr>
          <p:nvPr>
            <p:ph type="body" sz="quarter" idx="10"/>
          </p:nvPr>
        </p:nvSpPr>
        <p:spPr/>
        <p:txBody>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1" lang="ja-JP" altLang="en-US" sz="1800" b="1" i="0" u="none" strike="noStrike" kern="1200" cap="none" spc="0" normalizeH="0" baseline="0" noProof="0" dirty="0">
                <a:ln>
                  <a:noFill/>
                </a:ln>
                <a:solidFill>
                  <a:srgbClr val="545454"/>
                </a:solidFill>
                <a:effectLst/>
                <a:uLnTx/>
                <a:uFillTx/>
                <a:latin typeface="メイリオ" panose="020B0604030504040204" pitchFamily="50" charset="-128"/>
                <a:ea typeface="メイリオ" panose="020B0604030504040204" pitchFamily="50" charset="-128"/>
                <a:cs typeface="+mn-cs"/>
              </a:rPr>
              <a:t>ニュースメディアは</a:t>
            </a:r>
            <a:r>
              <a:rPr kumimoji="1" lang="en-US" altLang="ja-JP" sz="1800" b="1" i="0" u="none" strike="noStrike" kern="1200" cap="none" spc="0" normalizeH="0" baseline="0" noProof="0" dirty="0">
                <a:ln>
                  <a:noFill/>
                </a:ln>
                <a:solidFill>
                  <a:srgbClr val="545454"/>
                </a:solidFill>
                <a:effectLst/>
                <a:uLnTx/>
                <a:uFillTx/>
                <a:latin typeface="メイリオ" panose="020B0604030504040204" pitchFamily="50" charset="-128"/>
                <a:ea typeface="メイリオ" panose="020B0604030504040204" pitchFamily="50" charset="-128"/>
                <a:cs typeface="+mn-cs"/>
              </a:rPr>
              <a:t>『</a:t>
            </a:r>
            <a:r>
              <a:rPr kumimoji="1" lang="ja-JP" altLang="en-US" sz="1800" b="1" i="0" u="none" strike="noStrike" kern="1200" cap="none" spc="0" normalizeH="0" baseline="0" noProof="0" dirty="0">
                <a:ln>
                  <a:noFill/>
                </a:ln>
                <a:solidFill>
                  <a:srgbClr val="545454"/>
                </a:solidFill>
                <a:effectLst/>
                <a:uLnTx/>
                <a:uFillTx/>
                <a:latin typeface="メイリオ" panose="020B0604030504040204" pitchFamily="50" charset="-128"/>
                <a:ea typeface="メイリオ" panose="020B0604030504040204" pitchFamily="50" charset="-128"/>
                <a:cs typeface="+mn-cs"/>
              </a:rPr>
              <a:t>世の中ゴト確認メディア</a:t>
            </a:r>
            <a:r>
              <a:rPr kumimoji="1" lang="en-US" altLang="ja-JP" sz="1800" b="1" i="0" u="none" strike="noStrike" kern="1200" cap="none" spc="0" normalizeH="0" baseline="0" noProof="0" dirty="0">
                <a:ln>
                  <a:noFill/>
                </a:ln>
                <a:solidFill>
                  <a:srgbClr val="545454"/>
                </a:solidFill>
                <a:effectLst/>
                <a:uLnTx/>
                <a:uFillTx/>
                <a:latin typeface="メイリオ" panose="020B0604030504040204" pitchFamily="50" charset="-128"/>
                <a:ea typeface="メイリオ" panose="020B0604030504040204" pitchFamily="50" charset="-128"/>
                <a:cs typeface="+mn-cs"/>
              </a:rPr>
              <a:t>』</a:t>
            </a:r>
          </a:p>
          <a:p>
            <a:pPr marL="0" marR="0" lvl="0" indent="0" algn="ctr" defTabSz="914400" rtl="0" eaLnBrk="1" fontAlgn="auto" latinLnBrk="0" hangingPunct="1">
              <a:lnSpc>
                <a:spcPct val="150000"/>
              </a:lnSpc>
              <a:spcBef>
                <a:spcPts val="0"/>
              </a:spcBef>
              <a:spcAft>
                <a:spcPts val="0"/>
              </a:spcAft>
              <a:buClrTx/>
              <a:buSzTx/>
              <a:buFontTx/>
              <a:buNone/>
              <a:tabLst/>
              <a:defRPr/>
            </a:pPr>
            <a:r>
              <a:rPr kumimoji="1" lang="ja-JP" altLang="en-US" sz="1800" b="1" i="0" u="none" strike="noStrike" kern="1200" cap="none" spc="0" normalizeH="0" baseline="0" noProof="0" dirty="0">
                <a:ln>
                  <a:noFill/>
                </a:ln>
                <a:solidFill>
                  <a:srgbClr val="545454"/>
                </a:solidFill>
                <a:effectLst/>
                <a:uLnTx/>
                <a:uFillTx/>
                <a:latin typeface="メイリオ" panose="020B0604030504040204" pitchFamily="50" charset="-128"/>
                <a:ea typeface="メイリオ" panose="020B0604030504040204" pitchFamily="50" charset="-128"/>
                <a:cs typeface="+mn-cs"/>
              </a:rPr>
              <a:t>世の中の新しい情報を収集する目的で利用するため、情報への受容度が高いマインドで利用</a:t>
            </a:r>
            <a:endParaRPr kumimoji="1" lang="en-US" altLang="ja-JP" sz="1800" b="1" i="0" u="none" strike="noStrike" kern="1200" cap="none" spc="0" normalizeH="0" baseline="0" noProof="0" dirty="0">
              <a:ln>
                <a:noFill/>
              </a:ln>
              <a:solidFill>
                <a:srgbClr val="545454"/>
              </a:solidFill>
              <a:effectLst/>
              <a:uLnTx/>
              <a:uFillTx/>
              <a:latin typeface="メイリオ" panose="020B0604030504040204" pitchFamily="50" charset="-128"/>
              <a:ea typeface="メイリオ" panose="020B0604030504040204" pitchFamily="50" charset="-128"/>
              <a:cs typeface="+mn-cs"/>
            </a:endParaRPr>
          </a:p>
        </p:txBody>
      </p:sp>
      <p:sp>
        <p:nvSpPr>
          <p:cNvPr id="29" name="テキスト ボックス 25">
            <a:extLst>
              <a:ext uri="{FF2B5EF4-FFF2-40B4-BE49-F238E27FC236}">
                <a16:creationId xmlns:a16="http://schemas.microsoft.com/office/drawing/2014/main" id="{D278C28A-D721-1713-749F-8CFB317B768B}"/>
              </a:ext>
            </a:extLst>
          </p:cNvPr>
          <p:cNvSpPr txBox="1"/>
          <p:nvPr/>
        </p:nvSpPr>
        <p:spPr>
          <a:xfrm>
            <a:off x="716057" y="2489230"/>
            <a:ext cx="5096873" cy="369332"/>
          </a:xfrm>
          <a:prstGeom prst="rect">
            <a:avLst/>
          </a:prstGeom>
          <a:solidFill>
            <a:srgbClr val="000000">
              <a:lumMod val="65000"/>
              <a:lumOff val="35000"/>
            </a:srgbClr>
          </a:solidFill>
        </p:spPr>
        <p:txBody>
          <a:bodyPr wrap="square" rtlCol="0">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800" b="1" i="0" u="none" strike="noStrike" kern="1200" cap="none" spc="0" normalizeH="0" baseline="0" noProof="0" dirty="0">
                <a:ln>
                  <a:noFill/>
                </a:ln>
                <a:solidFill>
                  <a:srgbClr val="F5F5F5"/>
                </a:solidFill>
                <a:effectLst/>
                <a:uLnTx/>
                <a:uFillTx/>
                <a:latin typeface="メイリオ" panose="020B0604030504040204" pitchFamily="50" charset="-128"/>
                <a:ea typeface="メイリオ" panose="020B0604030504040204" pitchFamily="50" charset="-128"/>
                <a:cs typeface="+mn-cs"/>
              </a:rPr>
              <a:t>SNS/</a:t>
            </a:r>
            <a:r>
              <a:rPr kumimoji="1" lang="ja-JP" altLang="en-US" sz="1800" b="1" i="0" u="none" strike="noStrike" kern="1200" cap="none" spc="0" normalizeH="0" baseline="0" noProof="0" dirty="0">
                <a:ln>
                  <a:noFill/>
                </a:ln>
                <a:solidFill>
                  <a:srgbClr val="F5F5F5"/>
                </a:solidFill>
                <a:effectLst/>
                <a:uLnTx/>
                <a:uFillTx/>
                <a:latin typeface="メイリオ" panose="020B0604030504040204" pitchFamily="50" charset="-128"/>
                <a:ea typeface="メイリオ" panose="020B0604030504040204" pitchFamily="50" charset="-128"/>
                <a:cs typeface="+mn-cs"/>
              </a:rPr>
              <a:t>動画サービス</a:t>
            </a:r>
          </a:p>
        </p:txBody>
      </p:sp>
      <p:sp>
        <p:nvSpPr>
          <p:cNvPr id="30" name="テキスト ボックス 26">
            <a:extLst>
              <a:ext uri="{FF2B5EF4-FFF2-40B4-BE49-F238E27FC236}">
                <a16:creationId xmlns:a16="http://schemas.microsoft.com/office/drawing/2014/main" id="{6FBF8A3E-03DE-6BCC-B71C-6D966A36AF5F}"/>
              </a:ext>
            </a:extLst>
          </p:cNvPr>
          <p:cNvSpPr txBox="1"/>
          <p:nvPr/>
        </p:nvSpPr>
        <p:spPr>
          <a:xfrm>
            <a:off x="6379071" y="2458956"/>
            <a:ext cx="5103646" cy="369332"/>
          </a:xfrm>
          <a:prstGeom prst="rect">
            <a:avLst/>
          </a:prstGeom>
          <a:solidFill>
            <a:srgbClr val="C9002C"/>
          </a:solidFill>
        </p:spPr>
        <p:txBody>
          <a:bodyPr wrap="square" rtlCol="0">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800" b="1" i="0" u="none" strike="noStrike" kern="1200" cap="none" spc="0" normalizeH="0" baseline="0" noProof="0" dirty="0">
                <a:ln>
                  <a:noFill/>
                </a:ln>
                <a:solidFill>
                  <a:srgbClr val="F5F5F5"/>
                </a:solidFill>
                <a:effectLst/>
                <a:uLnTx/>
                <a:uFillTx/>
                <a:latin typeface="メイリオ" panose="020B0604030504040204" pitchFamily="50" charset="-128"/>
                <a:ea typeface="メイリオ" panose="020B0604030504040204" pitchFamily="50" charset="-128"/>
                <a:cs typeface="+mn-cs"/>
              </a:rPr>
              <a:t>ニュースサービス</a:t>
            </a:r>
          </a:p>
        </p:txBody>
      </p:sp>
      <p:sp>
        <p:nvSpPr>
          <p:cNvPr id="31" name="テキスト ボックス 27">
            <a:extLst>
              <a:ext uri="{FF2B5EF4-FFF2-40B4-BE49-F238E27FC236}">
                <a16:creationId xmlns:a16="http://schemas.microsoft.com/office/drawing/2014/main" id="{9C8D57A1-4B7E-CE13-4741-6553B1012316}"/>
              </a:ext>
            </a:extLst>
          </p:cNvPr>
          <p:cNvSpPr txBox="1"/>
          <p:nvPr/>
        </p:nvSpPr>
        <p:spPr>
          <a:xfrm>
            <a:off x="716056" y="2935047"/>
            <a:ext cx="5096873" cy="338554"/>
          </a:xfrm>
          <a:prstGeom prst="rect">
            <a:avLst/>
          </a:prstGeom>
          <a:noFill/>
        </p:spPr>
        <p:txBody>
          <a:bodyPr wrap="square" rtlCol="0">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gn="ctr" fontAlgn="auto">
              <a:spcBef>
                <a:spcPts val="0"/>
              </a:spcBef>
              <a:spcAft>
                <a:spcPts val="0"/>
              </a:spcAft>
            </a:pPr>
            <a:r>
              <a:rPr lang="ja-JP" altLang="en-US" sz="1600" dirty="0">
                <a:solidFill>
                  <a:srgbClr val="545454"/>
                </a:solidFill>
                <a:latin typeface="メイリオ" panose="020B0604030504040204" pitchFamily="50" charset="-128"/>
              </a:rPr>
              <a:t>顕在的なニーズへの接触が中心</a:t>
            </a:r>
          </a:p>
        </p:txBody>
      </p:sp>
      <p:sp>
        <p:nvSpPr>
          <p:cNvPr id="32" name="テキスト ボックス 28">
            <a:extLst>
              <a:ext uri="{FF2B5EF4-FFF2-40B4-BE49-F238E27FC236}">
                <a16:creationId xmlns:a16="http://schemas.microsoft.com/office/drawing/2014/main" id="{FA385E82-E136-E530-71A8-7CE86B2CB21B}"/>
              </a:ext>
            </a:extLst>
          </p:cNvPr>
          <p:cNvSpPr txBox="1"/>
          <p:nvPr/>
        </p:nvSpPr>
        <p:spPr>
          <a:xfrm>
            <a:off x="6379070" y="2935047"/>
            <a:ext cx="5103646" cy="338554"/>
          </a:xfrm>
          <a:prstGeom prst="rect">
            <a:avLst/>
          </a:prstGeom>
          <a:noFill/>
        </p:spPr>
        <p:txBody>
          <a:bodyPr wrap="square" rtlCol="0">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gn="ctr" fontAlgn="auto">
              <a:spcBef>
                <a:spcPts val="0"/>
              </a:spcBef>
              <a:spcAft>
                <a:spcPts val="0"/>
              </a:spcAft>
            </a:pPr>
            <a:r>
              <a:rPr lang="ja-JP" altLang="en-US" sz="1600" dirty="0">
                <a:solidFill>
                  <a:srgbClr val="545454"/>
                </a:solidFill>
                <a:latin typeface="メイリオ" panose="020B0604030504040204" pitchFamily="50" charset="-128"/>
              </a:rPr>
              <a:t>潜在的なニーズへ接触することができる</a:t>
            </a:r>
          </a:p>
        </p:txBody>
      </p:sp>
      <p:sp>
        <p:nvSpPr>
          <p:cNvPr id="33" name="円/楕円 91">
            <a:extLst>
              <a:ext uri="{FF2B5EF4-FFF2-40B4-BE49-F238E27FC236}">
                <a16:creationId xmlns:a16="http://schemas.microsoft.com/office/drawing/2014/main" id="{B4FB6A22-4FE1-8F07-0AF8-7AD98014EC4A}"/>
              </a:ext>
            </a:extLst>
          </p:cNvPr>
          <p:cNvSpPr/>
          <p:nvPr/>
        </p:nvSpPr>
        <p:spPr>
          <a:xfrm>
            <a:off x="9013479" y="3158486"/>
            <a:ext cx="2367624" cy="2162917"/>
          </a:xfrm>
          <a:prstGeom prst="ellipse">
            <a:avLst/>
          </a:prstGeom>
          <a:solidFill>
            <a:srgbClr val="FFD8D9">
              <a:alpha val="49227"/>
            </a:srgbClr>
          </a:solidFill>
          <a:ln w="25400" cap="flat" cmpd="sng" algn="ctr">
            <a:noFill/>
            <a:prstDash val="solid"/>
          </a:ln>
          <a:effectLst>
            <a:reflection endPos="0" dist="50800" dir="5400000" sy="-100000" algn="bl" rotWithShape="0"/>
            <a:softEdge rad="177800"/>
          </a:effectLst>
        </p:spPr>
        <p:txBody>
          <a:bodyPr rtlCol="0" anchor="ct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dirty="0">
              <a:ln>
                <a:noFill/>
              </a:ln>
              <a:solidFill>
                <a:prstClr val="white"/>
              </a:solidFill>
              <a:effectLst/>
              <a:uLnTx/>
              <a:uFillTx/>
              <a:latin typeface="メイリオ" panose="020B0604030504040204" pitchFamily="50" charset="-128"/>
              <a:ea typeface="メイリオ" panose="020B0604030504040204" pitchFamily="50" charset="-128"/>
              <a:cs typeface="Helvetica" panose="020B0604020202020204" pitchFamily="34" charset="0"/>
            </a:endParaRPr>
          </a:p>
        </p:txBody>
      </p:sp>
      <p:pic>
        <p:nvPicPr>
          <p:cNvPr id="34" name="図 33">
            <a:extLst>
              <a:ext uri="{FF2B5EF4-FFF2-40B4-BE49-F238E27FC236}">
                <a16:creationId xmlns:a16="http://schemas.microsoft.com/office/drawing/2014/main" id="{4D03FCA4-9596-38DD-16E5-29D52E991AD4}"/>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284649" y="3334541"/>
            <a:ext cx="1036916" cy="1519292"/>
          </a:xfrm>
          <a:prstGeom prst="rect">
            <a:avLst/>
          </a:prstGeom>
        </p:spPr>
      </p:pic>
      <p:pic>
        <p:nvPicPr>
          <p:cNvPr id="35" name="図 34" descr="図形, 円&#10;&#10;自動的に生成された説明">
            <a:extLst>
              <a:ext uri="{FF2B5EF4-FFF2-40B4-BE49-F238E27FC236}">
                <a16:creationId xmlns:a16="http://schemas.microsoft.com/office/drawing/2014/main" id="{E1DEE44A-C929-F217-FA35-9337A227061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5400000" flipH="1" flipV="1">
            <a:off x="6512675" y="3450308"/>
            <a:ext cx="815170" cy="818029"/>
          </a:xfrm>
          <a:prstGeom prst="rect">
            <a:avLst/>
          </a:prstGeom>
        </p:spPr>
      </p:pic>
      <p:pic>
        <p:nvPicPr>
          <p:cNvPr id="36" name="図 35" descr="アイコン&#10;&#10;自動的に生成された説明">
            <a:extLst>
              <a:ext uri="{FF2B5EF4-FFF2-40B4-BE49-F238E27FC236}">
                <a16:creationId xmlns:a16="http://schemas.microsoft.com/office/drawing/2014/main" id="{D876CDB9-D18E-7FFE-4111-2C482BC19F4C}"/>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655230" y="3588200"/>
            <a:ext cx="450864" cy="450864"/>
          </a:xfrm>
          <a:prstGeom prst="rect">
            <a:avLst/>
          </a:prstGeom>
        </p:spPr>
      </p:pic>
      <p:pic>
        <p:nvPicPr>
          <p:cNvPr id="37" name="図 36" descr="アイコン&#10;&#10;自動的に生成された説明">
            <a:extLst>
              <a:ext uri="{FF2B5EF4-FFF2-40B4-BE49-F238E27FC236}">
                <a16:creationId xmlns:a16="http://schemas.microsoft.com/office/drawing/2014/main" id="{1003C3A0-5DED-0D25-C7AC-A07D4F5B11E2}"/>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496645" y="3924493"/>
            <a:ext cx="463066" cy="463066"/>
          </a:xfrm>
          <a:prstGeom prst="rect">
            <a:avLst/>
          </a:prstGeom>
        </p:spPr>
      </p:pic>
      <p:pic>
        <p:nvPicPr>
          <p:cNvPr id="38" name="図 37" descr="白いバックグラウンドの前にある交通標識&#10;&#10;自動的に生成された説明">
            <a:extLst>
              <a:ext uri="{FF2B5EF4-FFF2-40B4-BE49-F238E27FC236}">
                <a16:creationId xmlns:a16="http://schemas.microsoft.com/office/drawing/2014/main" id="{C1EA6BC5-C9BE-E73C-A858-4D68BB502CD8}"/>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9997082" y="4371382"/>
            <a:ext cx="547260" cy="547260"/>
          </a:xfrm>
          <a:prstGeom prst="rect">
            <a:avLst/>
          </a:prstGeom>
        </p:spPr>
      </p:pic>
      <p:pic>
        <p:nvPicPr>
          <p:cNvPr id="39" name="図 38" descr="アイコン&#10;&#10;自動的に生成された説明">
            <a:extLst>
              <a:ext uri="{FF2B5EF4-FFF2-40B4-BE49-F238E27FC236}">
                <a16:creationId xmlns:a16="http://schemas.microsoft.com/office/drawing/2014/main" id="{ED5C0422-35CA-9EC3-29E5-3B6BD28E1E4D}"/>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9975025" y="3511126"/>
            <a:ext cx="547260" cy="547260"/>
          </a:xfrm>
          <a:prstGeom prst="rect">
            <a:avLst/>
          </a:prstGeom>
        </p:spPr>
      </p:pic>
      <p:pic>
        <p:nvPicPr>
          <p:cNvPr id="40" name="図 39" descr="アイコン&#10;&#10;自動的に生成された説明">
            <a:extLst>
              <a:ext uri="{FF2B5EF4-FFF2-40B4-BE49-F238E27FC236}">
                <a16:creationId xmlns:a16="http://schemas.microsoft.com/office/drawing/2014/main" id="{E0DA9A08-19DE-B33F-0446-50554EC5EDAA}"/>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0475101" y="4046901"/>
            <a:ext cx="589356" cy="589356"/>
          </a:xfrm>
          <a:prstGeom prst="rect">
            <a:avLst/>
          </a:prstGeom>
        </p:spPr>
      </p:pic>
      <p:sp>
        <p:nvSpPr>
          <p:cNvPr id="41" name="テキスト ボックス 31">
            <a:extLst>
              <a:ext uri="{FF2B5EF4-FFF2-40B4-BE49-F238E27FC236}">
                <a16:creationId xmlns:a16="http://schemas.microsoft.com/office/drawing/2014/main" id="{3C0C3C78-9B24-0127-FF4B-169E30A4548F}"/>
              </a:ext>
            </a:extLst>
          </p:cNvPr>
          <p:cNvSpPr txBox="1"/>
          <p:nvPr/>
        </p:nvSpPr>
        <p:spPr>
          <a:xfrm>
            <a:off x="6776751" y="5672023"/>
            <a:ext cx="4391643" cy="584775"/>
          </a:xfrm>
          <a:prstGeom prst="rect">
            <a:avLst/>
          </a:prstGeom>
          <a:noFill/>
        </p:spPr>
        <p:txBody>
          <a:bodyPr wrap="square" rtlCol="0">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pPr>
            <a:r>
              <a:rPr lang="ja-JP" altLang="en-US" sz="1600" b="1" dirty="0">
                <a:solidFill>
                  <a:srgbClr val="C9002C"/>
                </a:solidFill>
                <a:latin typeface="メイリオ" panose="020B0604030504040204" pitchFamily="50" charset="-128"/>
              </a:rPr>
              <a:t>・世の中的な話題や新しい情報を求めて接触</a:t>
            </a:r>
            <a:endParaRPr lang="en-US" altLang="ja-JP" sz="1600" b="1" dirty="0">
              <a:solidFill>
                <a:srgbClr val="C9002C"/>
              </a:solidFill>
              <a:latin typeface="メイリオ" panose="020B0604030504040204" pitchFamily="50" charset="-128"/>
            </a:endParaRPr>
          </a:p>
          <a:p>
            <a:pPr fontAlgn="auto">
              <a:spcBef>
                <a:spcPts val="0"/>
              </a:spcBef>
              <a:spcAft>
                <a:spcPts val="0"/>
              </a:spcAft>
            </a:pPr>
            <a:r>
              <a:rPr lang="ja-JP" altLang="en-US" sz="1600" b="1" dirty="0">
                <a:solidFill>
                  <a:srgbClr val="C9002C"/>
                </a:solidFill>
                <a:latin typeface="メイリオ" panose="020B0604030504040204" pitchFamily="50" charset="-128"/>
              </a:rPr>
              <a:t>・興味が薄い情報でも受容度が高い</a:t>
            </a:r>
          </a:p>
        </p:txBody>
      </p:sp>
      <p:sp>
        <p:nvSpPr>
          <p:cNvPr id="42" name="楕円 41">
            <a:extLst>
              <a:ext uri="{FF2B5EF4-FFF2-40B4-BE49-F238E27FC236}">
                <a16:creationId xmlns:a16="http://schemas.microsoft.com/office/drawing/2014/main" id="{3C06C597-CE5C-30F3-7ABC-E4300CD84883}"/>
              </a:ext>
            </a:extLst>
          </p:cNvPr>
          <p:cNvSpPr/>
          <p:nvPr/>
        </p:nvSpPr>
        <p:spPr>
          <a:xfrm>
            <a:off x="3816833" y="3809020"/>
            <a:ext cx="936104" cy="936104"/>
          </a:xfrm>
          <a:prstGeom prst="ellipse">
            <a:avLst/>
          </a:prstGeom>
          <a:noFill/>
          <a:ln w="38100" cap="flat" cmpd="sng" algn="ctr">
            <a:solidFill>
              <a:srgbClr val="000000"/>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endParaRPr>
          </a:p>
        </p:txBody>
      </p:sp>
      <p:pic>
        <p:nvPicPr>
          <p:cNvPr id="43" name="図 42" descr="食品 が含まれている画像&#10;&#10;自動的に生成された説明">
            <a:extLst>
              <a:ext uri="{FF2B5EF4-FFF2-40B4-BE49-F238E27FC236}">
                <a16:creationId xmlns:a16="http://schemas.microsoft.com/office/drawing/2014/main" id="{84406818-9177-3248-17AB-613564FD231A}"/>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1878029" y="3502111"/>
            <a:ext cx="907300" cy="1427148"/>
          </a:xfrm>
          <a:prstGeom prst="rect">
            <a:avLst/>
          </a:prstGeom>
        </p:spPr>
      </p:pic>
      <p:pic>
        <p:nvPicPr>
          <p:cNvPr id="44" name="図 43" descr="図形, 円&#10;&#10;自動的に生成された説明">
            <a:extLst>
              <a:ext uri="{FF2B5EF4-FFF2-40B4-BE49-F238E27FC236}">
                <a16:creationId xmlns:a16="http://schemas.microsoft.com/office/drawing/2014/main" id="{44CEFD54-33A9-1C3F-9C40-E021A2FD3A47}"/>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rot="20948696" flipH="1">
            <a:off x="1103382" y="3557026"/>
            <a:ext cx="837918" cy="840859"/>
          </a:xfrm>
          <a:prstGeom prst="rect">
            <a:avLst/>
          </a:prstGeom>
        </p:spPr>
      </p:pic>
      <p:sp>
        <p:nvSpPr>
          <p:cNvPr id="45" name="矢印: 下 44">
            <a:extLst>
              <a:ext uri="{FF2B5EF4-FFF2-40B4-BE49-F238E27FC236}">
                <a16:creationId xmlns:a16="http://schemas.microsoft.com/office/drawing/2014/main" id="{935A72B1-74DD-613B-E1D9-D3D9E81325A8}"/>
              </a:ext>
            </a:extLst>
          </p:cNvPr>
          <p:cNvSpPr/>
          <p:nvPr/>
        </p:nvSpPr>
        <p:spPr>
          <a:xfrm rot="16200000">
            <a:off x="3124969" y="3700313"/>
            <a:ext cx="216024" cy="1008112"/>
          </a:xfrm>
          <a:prstGeom prst="downArrow">
            <a:avLst/>
          </a:prstGeom>
          <a:solidFill>
            <a:srgbClr val="CCCCCC">
              <a:lumMod val="25000"/>
            </a:srgbClr>
          </a:solidFill>
          <a:ln w="9525" cap="flat" cmpd="sng" algn="ctr">
            <a:solidFill>
              <a:srgbClr val="545454"/>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endParaRPr>
          </a:p>
        </p:txBody>
      </p:sp>
      <p:pic>
        <p:nvPicPr>
          <p:cNvPr id="46" name="図 45" descr="アイコン&#10;&#10;中程度の精度で自動的に生成された説明">
            <a:extLst>
              <a:ext uri="{FF2B5EF4-FFF2-40B4-BE49-F238E27FC236}">
                <a16:creationId xmlns:a16="http://schemas.microsoft.com/office/drawing/2014/main" id="{018F6BA0-C3D4-92D2-5609-192E8A372FB8}"/>
              </a:ext>
            </a:extLst>
          </p:cNvPr>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1227427" y="3670009"/>
            <a:ext cx="551147" cy="551147"/>
          </a:xfrm>
          <a:prstGeom prst="rect">
            <a:avLst/>
          </a:prstGeom>
        </p:spPr>
      </p:pic>
      <p:pic>
        <p:nvPicPr>
          <p:cNvPr id="47" name="図 46" descr="アイコン&#10;&#10;中程度の精度で自動的に生成された説明">
            <a:extLst>
              <a:ext uri="{FF2B5EF4-FFF2-40B4-BE49-F238E27FC236}">
                <a16:creationId xmlns:a16="http://schemas.microsoft.com/office/drawing/2014/main" id="{46C03A60-4350-A196-E28E-7D228C334D6C}"/>
              </a:ext>
            </a:extLst>
          </p:cNvPr>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3960849" y="3953036"/>
            <a:ext cx="648072" cy="648072"/>
          </a:xfrm>
          <a:prstGeom prst="rect">
            <a:avLst/>
          </a:prstGeom>
        </p:spPr>
      </p:pic>
      <p:pic>
        <p:nvPicPr>
          <p:cNvPr id="48" name="図 47" descr="アイコン&#10;&#10;自動的に生成された説明">
            <a:extLst>
              <a:ext uri="{FF2B5EF4-FFF2-40B4-BE49-F238E27FC236}">
                <a16:creationId xmlns:a16="http://schemas.microsoft.com/office/drawing/2014/main" id="{3AC17230-8E3B-C677-8907-CEFF540AD815}"/>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797081" y="3787318"/>
            <a:ext cx="336407" cy="336407"/>
          </a:xfrm>
          <a:prstGeom prst="rect">
            <a:avLst/>
          </a:prstGeom>
        </p:spPr>
      </p:pic>
      <p:pic>
        <p:nvPicPr>
          <p:cNvPr id="49" name="図 48" descr="アイコン&#10;&#10;自動的に生成された説明">
            <a:extLst>
              <a:ext uri="{FF2B5EF4-FFF2-40B4-BE49-F238E27FC236}">
                <a16:creationId xmlns:a16="http://schemas.microsoft.com/office/drawing/2014/main" id="{07DCE1D4-533B-7C74-E833-536BCA99817C}"/>
              </a:ext>
            </a:extLst>
          </p:cNvPr>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3671013" y="3440683"/>
            <a:ext cx="458698" cy="458698"/>
          </a:xfrm>
          <a:prstGeom prst="rect">
            <a:avLst/>
          </a:prstGeom>
        </p:spPr>
      </p:pic>
      <p:sp>
        <p:nvSpPr>
          <p:cNvPr id="50" name="テキスト ボックス 32">
            <a:extLst>
              <a:ext uri="{FF2B5EF4-FFF2-40B4-BE49-F238E27FC236}">
                <a16:creationId xmlns:a16="http://schemas.microsoft.com/office/drawing/2014/main" id="{7B8A87F9-3A3C-A247-B87E-80734E609502}"/>
              </a:ext>
            </a:extLst>
          </p:cNvPr>
          <p:cNvSpPr txBox="1"/>
          <p:nvPr/>
        </p:nvSpPr>
        <p:spPr>
          <a:xfrm>
            <a:off x="1286460" y="5672023"/>
            <a:ext cx="4248472" cy="584775"/>
          </a:xfrm>
          <a:prstGeom prst="rect">
            <a:avLst/>
          </a:prstGeom>
          <a:noFill/>
        </p:spPr>
        <p:txBody>
          <a:bodyPr wrap="square" rtlCol="0">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pPr>
            <a:r>
              <a:rPr lang="ja-JP" altLang="en-US" sz="1600" b="1" dirty="0">
                <a:solidFill>
                  <a:srgbClr val="545454"/>
                </a:solidFill>
                <a:latin typeface="メイリオ" panose="020B0604030504040204" pitchFamily="50" charset="-128"/>
              </a:rPr>
              <a:t>・明確な興味関心や目的を持って接触</a:t>
            </a:r>
            <a:endParaRPr lang="en-US" altLang="ja-JP" sz="1600" b="1" dirty="0">
              <a:solidFill>
                <a:srgbClr val="545454"/>
              </a:solidFill>
              <a:latin typeface="メイリオ" panose="020B0604030504040204" pitchFamily="50" charset="-128"/>
            </a:endParaRPr>
          </a:p>
          <a:p>
            <a:pPr fontAlgn="auto">
              <a:spcBef>
                <a:spcPts val="0"/>
              </a:spcBef>
              <a:spcAft>
                <a:spcPts val="0"/>
              </a:spcAft>
            </a:pPr>
            <a:r>
              <a:rPr lang="ja-JP" altLang="en-US" sz="1600" b="1" dirty="0">
                <a:solidFill>
                  <a:srgbClr val="545454"/>
                </a:solidFill>
                <a:latin typeface="メイリオ" panose="020B0604030504040204" pitchFamily="50" charset="-128"/>
              </a:rPr>
              <a:t>・興味のある情報以外への受容度が低い</a:t>
            </a:r>
          </a:p>
        </p:txBody>
      </p:sp>
      <p:sp>
        <p:nvSpPr>
          <p:cNvPr id="51" name="テキスト ボックス 35">
            <a:extLst>
              <a:ext uri="{FF2B5EF4-FFF2-40B4-BE49-F238E27FC236}">
                <a16:creationId xmlns:a16="http://schemas.microsoft.com/office/drawing/2014/main" id="{80D297B2-6943-4ACD-429D-3DE6D1749E85}"/>
              </a:ext>
            </a:extLst>
          </p:cNvPr>
          <p:cNvSpPr txBox="1"/>
          <p:nvPr/>
        </p:nvSpPr>
        <p:spPr>
          <a:xfrm>
            <a:off x="1498817" y="5192619"/>
            <a:ext cx="3448752" cy="369332"/>
          </a:xfrm>
          <a:prstGeom prst="rect">
            <a:avLst/>
          </a:prstGeom>
          <a:solidFill>
            <a:srgbClr val="000000">
              <a:lumMod val="50000"/>
              <a:lumOff val="50000"/>
            </a:srgbClr>
          </a:solidFill>
        </p:spPr>
        <p:txBody>
          <a:bodyPr wrap="square" rtlCol="0">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800" b="1" i="0" u="none" strike="noStrike" kern="1200" cap="none" spc="0" normalizeH="0" baseline="0" noProof="0" dirty="0">
                <a:ln>
                  <a:noFill/>
                </a:ln>
                <a:solidFill>
                  <a:srgbClr val="F5F5F5"/>
                </a:solidFill>
                <a:effectLst/>
                <a:uLnTx/>
                <a:uFillTx/>
                <a:latin typeface="メイリオ" panose="020B0604030504040204" pitchFamily="50" charset="-128"/>
                <a:ea typeface="メイリオ" panose="020B0604030504040204" pitchFamily="50" charset="-128"/>
                <a:cs typeface="+mn-cs"/>
              </a:rPr>
              <a:t>特徴</a:t>
            </a:r>
          </a:p>
        </p:txBody>
      </p:sp>
      <p:sp>
        <p:nvSpPr>
          <p:cNvPr id="52" name="矢印: 下 51">
            <a:extLst>
              <a:ext uri="{FF2B5EF4-FFF2-40B4-BE49-F238E27FC236}">
                <a16:creationId xmlns:a16="http://schemas.microsoft.com/office/drawing/2014/main" id="{9C8CDFF6-144C-F71B-9396-82B4ADF63AE4}"/>
              </a:ext>
            </a:extLst>
          </p:cNvPr>
          <p:cNvSpPr/>
          <p:nvPr/>
        </p:nvSpPr>
        <p:spPr>
          <a:xfrm rot="16200000">
            <a:off x="8650857" y="3556052"/>
            <a:ext cx="216024" cy="1008112"/>
          </a:xfrm>
          <a:prstGeom prst="downArrow">
            <a:avLst/>
          </a:prstGeom>
          <a:solidFill>
            <a:srgbClr val="C9002C">
              <a:lumMod val="60000"/>
              <a:lumOff val="40000"/>
            </a:srgbClr>
          </a:solidFill>
          <a:ln w="9525" cap="flat" cmpd="sng" algn="ctr">
            <a:no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endParaRPr>
          </a:p>
        </p:txBody>
      </p:sp>
      <p:sp>
        <p:nvSpPr>
          <p:cNvPr id="53" name="テキスト ボックス 40">
            <a:extLst>
              <a:ext uri="{FF2B5EF4-FFF2-40B4-BE49-F238E27FC236}">
                <a16:creationId xmlns:a16="http://schemas.microsoft.com/office/drawing/2014/main" id="{073CF8F7-2B18-46D5-B1FE-CA63A24C66B8}"/>
              </a:ext>
            </a:extLst>
          </p:cNvPr>
          <p:cNvSpPr txBox="1"/>
          <p:nvPr/>
        </p:nvSpPr>
        <p:spPr>
          <a:xfrm>
            <a:off x="7176605" y="5184820"/>
            <a:ext cx="3320432" cy="369332"/>
          </a:xfrm>
          <a:prstGeom prst="rect">
            <a:avLst/>
          </a:prstGeom>
          <a:solidFill>
            <a:srgbClr val="C9002C">
              <a:lumMod val="60000"/>
              <a:lumOff val="40000"/>
            </a:srgbClr>
          </a:solidFill>
        </p:spPr>
        <p:txBody>
          <a:bodyPr wrap="square" rtlCol="0">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800" b="1" i="0" u="none" strike="noStrike" kern="1200" cap="none" spc="0" normalizeH="0" baseline="0" noProof="0" dirty="0">
                <a:ln>
                  <a:noFill/>
                </a:ln>
                <a:solidFill>
                  <a:srgbClr val="F5F5F5"/>
                </a:solidFill>
                <a:effectLst/>
                <a:uLnTx/>
                <a:uFillTx/>
                <a:latin typeface="メイリオ" panose="020B0604030504040204" pitchFamily="50" charset="-128"/>
                <a:ea typeface="メイリオ" panose="020B0604030504040204" pitchFamily="50" charset="-128"/>
                <a:cs typeface="+mn-cs"/>
              </a:rPr>
              <a:t>特徴</a:t>
            </a:r>
          </a:p>
        </p:txBody>
      </p:sp>
    </p:spTree>
    <p:extLst>
      <p:ext uri="{BB962C8B-B14F-4D97-AF65-F5344CB8AC3E}">
        <p14:creationId xmlns:p14="http://schemas.microsoft.com/office/powerpoint/2010/main" val="1103395743"/>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heme/theme1.xml><?xml version="1.0" encoding="utf-8"?>
<a:theme xmlns:a="http://schemas.openxmlformats.org/drawingml/2006/main" name="CBCレイアウト">
  <a:themeElements>
    <a:clrScheme name="CBC">
      <a:dk1>
        <a:srgbClr val="000000"/>
      </a:dk1>
      <a:lt1>
        <a:srgbClr val="FFFFFF"/>
      </a:lt1>
      <a:dk2>
        <a:srgbClr val="0D0D0D"/>
      </a:dk2>
      <a:lt2>
        <a:srgbClr val="FFFFFF"/>
      </a:lt2>
      <a:accent1>
        <a:srgbClr val="000048"/>
      </a:accent1>
      <a:accent2>
        <a:srgbClr val="06C755"/>
      </a:accent2>
      <a:accent3>
        <a:srgbClr val="FF0033"/>
      </a:accent3>
      <a:accent4>
        <a:srgbClr val="002AFF"/>
      </a:accent4>
      <a:accent5>
        <a:srgbClr val="A9A9A9"/>
      </a:accent5>
      <a:accent6>
        <a:srgbClr val="D5D5D5"/>
      </a:accent6>
      <a:hlink>
        <a:srgbClr val="0563C1"/>
      </a:hlink>
      <a:folHlink>
        <a:srgbClr val="EAEAEA"/>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CBCレイアウト（広告主・代理店限定）">
  <a:themeElements>
    <a:clrScheme name="CBC">
      <a:dk1>
        <a:srgbClr val="000000"/>
      </a:dk1>
      <a:lt1>
        <a:srgbClr val="FFFFFF"/>
      </a:lt1>
      <a:dk2>
        <a:srgbClr val="0D0D0D"/>
      </a:dk2>
      <a:lt2>
        <a:srgbClr val="FFFFFF"/>
      </a:lt2>
      <a:accent1>
        <a:srgbClr val="000048"/>
      </a:accent1>
      <a:accent2>
        <a:srgbClr val="06C755"/>
      </a:accent2>
      <a:accent3>
        <a:srgbClr val="FF0033"/>
      </a:accent3>
      <a:accent4>
        <a:srgbClr val="002AFF"/>
      </a:accent4>
      <a:accent5>
        <a:srgbClr val="A9A9A9"/>
      </a:accent5>
      <a:accent6>
        <a:srgbClr val="D5D5D5"/>
      </a:accent6>
      <a:hlink>
        <a:srgbClr val="0563C1"/>
      </a:hlink>
      <a:folHlink>
        <a:srgbClr val="EAEAEA"/>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3.xml><?xml version="1.0" encoding="utf-8"?>
<a:theme xmlns:a="http://schemas.openxmlformats.org/drawingml/2006/main" name="CBCレイアウト（社外秘）">
  <a:themeElements>
    <a:clrScheme name="MSCフォーマット">
      <a:dk1>
        <a:srgbClr val="000000"/>
      </a:dk1>
      <a:lt1>
        <a:srgbClr val="FFFFFF"/>
      </a:lt1>
      <a:dk2>
        <a:srgbClr val="0D0D0D"/>
      </a:dk2>
      <a:lt2>
        <a:srgbClr val="FFFFFF"/>
      </a:lt2>
      <a:accent1>
        <a:srgbClr val="000048"/>
      </a:accent1>
      <a:accent2>
        <a:srgbClr val="06C755"/>
      </a:accent2>
      <a:accent3>
        <a:srgbClr val="FF0033"/>
      </a:accent3>
      <a:accent4>
        <a:srgbClr val="002AFF"/>
      </a:accent4>
      <a:accent5>
        <a:srgbClr val="A9A9A9"/>
      </a:accent5>
      <a:accent6>
        <a:srgbClr val="D5D5D5"/>
      </a:accent6>
      <a:hlink>
        <a:srgbClr val="0563C1"/>
      </a:hlink>
      <a:folHlink>
        <a:srgbClr val="EAEAEA"/>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4.xml><?xml version="1.0" encoding="utf-8"?>
<a:theme xmlns:a="http://schemas.openxmlformats.org/drawingml/2006/main" name="Office テーマ">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游ゴシック Light"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Override1.xml><?xml version="1.0" encoding="utf-8"?>
<a:themeOverride xmlns:a="http://schemas.openxmlformats.org/drawingml/2006/main">
  <a:clrScheme name="Yahoo広告カラーパレット">
    <a:dk1>
      <a:srgbClr val="000000"/>
    </a:dk1>
    <a:lt1>
      <a:srgbClr val="F5F5F5"/>
    </a:lt1>
    <a:dk2>
      <a:srgbClr val="212121"/>
    </a:dk2>
    <a:lt2>
      <a:srgbClr val="CCCCCC"/>
    </a:lt2>
    <a:accent1>
      <a:srgbClr val="F5F5F5"/>
    </a:accent1>
    <a:accent2>
      <a:srgbClr val="FCEDED"/>
    </a:accent2>
    <a:accent3>
      <a:srgbClr val="545454"/>
    </a:accent3>
    <a:accent4>
      <a:srgbClr val="F6B600"/>
    </a:accent4>
    <a:accent5>
      <a:srgbClr val="00569B"/>
    </a:accent5>
    <a:accent6>
      <a:srgbClr val="C9002C"/>
    </a:accent6>
    <a:hlink>
      <a:srgbClr val="1A72B0"/>
    </a:hlink>
    <a:folHlink>
      <a:srgbClr val="005F5F"/>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2.xml><?xml version="1.0" encoding="utf-8"?>
<a:themeOverride xmlns:a="http://schemas.openxmlformats.org/drawingml/2006/main">
  <a:clrScheme name="Yahoo広告カラーパレット">
    <a:dk1>
      <a:srgbClr val="000000"/>
    </a:dk1>
    <a:lt1>
      <a:srgbClr val="F5F5F5"/>
    </a:lt1>
    <a:dk2>
      <a:srgbClr val="212121"/>
    </a:dk2>
    <a:lt2>
      <a:srgbClr val="CCCCCC"/>
    </a:lt2>
    <a:accent1>
      <a:srgbClr val="F5F5F5"/>
    </a:accent1>
    <a:accent2>
      <a:srgbClr val="FCEDED"/>
    </a:accent2>
    <a:accent3>
      <a:srgbClr val="545454"/>
    </a:accent3>
    <a:accent4>
      <a:srgbClr val="F6B600"/>
    </a:accent4>
    <a:accent5>
      <a:srgbClr val="00569B"/>
    </a:accent5>
    <a:accent6>
      <a:srgbClr val="C9002C"/>
    </a:accent6>
    <a:hlink>
      <a:srgbClr val="1A72B0"/>
    </a:hlink>
    <a:folHlink>
      <a:srgbClr val="005F5F"/>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3.xml><?xml version="1.0" encoding="utf-8"?>
<a:themeOverride xmlns:a="http://schemas.openxmlformats.org/drawingml/2006/main">
  <a:clrScheme name="MSC Color">
    <a:dk1>
      <a:srgbClr val="000000"/>
    </a:dk1>
    <a:lt1>
      <a:srgbClr val="FFFFFF"/>
    </a:lt1>
    <a:dk2>
      <a:srgbClr val="212121"/>
    </a:dk2>
    <a:lt2>
      <a:srgbClr val="CCCCCC"/>
    </a:lt2>
    <a:accent1>
      <a:srgbClr val="F5F5F5"/>
    </a:accent1>
    <a:accent2>
      <a:srgbClr val="999999"/>
    </a:accent2>
    <a:accent3>
      <a:srgbClr val="545454"/>
    </a:accent3>
    <a:accent4>
      <a:srgbClr val="F6B600"/>
    </a:accent4>
    <a:accent5>
      <a:srgbClr val="00569B"/>
    </a:accent5>
    <a:accent6>
      <a:srgbClr val="C9002C"/>
    </a:accent6>
    <a:hlink>
      <a:srgbClr val="1A72B0"/>
    </a:hlink>
    <a:folHlink>
      <a:srgbClr val="005F5F"/>
    </a:folHlink>
  </a:clrScheme>
  <a:fontScheme name="MSC fonts">
    <a:majorFont>
      <a:latin typeface="メイリオ"/>
      <a:ea typeface="メイリオ"/>
      <a:cs typeface=""/>
    </a:majorFont>
    <a:minorFont>
      <a:latin typeface="メイリオ"/>
      <a:ea typeface="メイリオ"/>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4.xml><?xml version="1.0" encoding="utf-8"?>
<a:themeOverride xmlns:a="http://schemas.openxmlformats.org/drawingml/2006/main">
  <a:clrScheme name="MSC Color">
    <a:dk1>
      <a:srgbClr val="000000"/>
    </a:dk1>
    <a:lt1>
      <a:srgbClr val="FFFFFF"/>
    </a:lt1>
    <a:dk2>
      <a:srgbClr val="212121"/>
    </a:dk2>
    <a:lt2>
      <a:srgbClr val="CCCCCC"/>
    </a:lt2>
    <a:accent1>
      <a:srgbClr val="F5F5F5"/>
    </a:accent1>
    <a:accent2>
      <a:srgbClr val="999999"/>
    </a:accent2>
    <a:accent3>
      <a:srgbClr val="545454"/>
    </a:accent3>
    <a:accent4>
      <a:srgbClr val="F6B600"/>
    </a:accent4>
    <a:accent5>
      <a:srgbClr val="00569B"/>
    </a:accent5>
    <a:accent6>
      <a:srgbClr val="C9002C"/>
    </a:accent6>
    <a:hlink>
      <a:srgbClr val="1A72B0"/>
    </a:hlink>
    <a:folHlink>
      <a:srgbClr val="005F5F"/>
    </a:folHlink>
  </a:clrScheme>
  <a:fontScheme name="MSC fonts">
    <a:majorFont>
      <a:latin typeface="メイリオ"/>
      <a:ea typeface="メイリオ"/>
      <a:cs typeface=""/>
    </a:majorFont>
    <a:minorFont>
      <a:latin typeface="メイリオ"/>
      <a:ea typeface="メイリオ"/>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docProps/app.xml><?xml version="1.0" encoding="utf-8"?>
<Properties xmlns="http://schemas.openxmlformats.org/officeDocument/2006/extended-properties" xmlns:vt="http://schemas.openxmlformats.org/officeDocument/2006/docPropsVTypes">
  <TotalTime>322</TotalTime>
  <Words>3347</Words>
  <Application>Microsoft Office PowerPoint</Application>
  <PresentationFormat>ワイド画面</PresentationFormat>
  <Paragraphs>549</Paragraphs>
  <Slides>42</Slides>
  <Notes>2</Notes>
  <HiddenSlides>0</HiddenSlides>
  <MMClips>0</MMClips>
  <ScaleCrop>false</ScaleCrop>
  <HeadingPairs>
    <vt:vector size="8" baseType="variant">
      <vt:variant>
        <vt:lpstr>使用されているフォント</vt:lpstr>
      </vt:variant>
      <vt:variant>
        <vt:i4>7</vt:i4>
      </vt:variant>
      <vt:variant>
        <vt:lpstr>テーマ</vt:lpstr>
      </vt:variant>
      <vt:variant>
        <vt:i4>3</vt:i4>
      </vt:variant>
      <vt:variant>
        <vt:lpstr>埋め込まれた OLE サーバー</vt:lpstr>
      </vt:variant>
      <vt:variant>
        <vt:i4>1</vt:i4>
      </vt:variant>
      <vt:variant>
        <vt:lpstr>スライド タイトル</vt:lpstr>
      </vt:variant>
      <vt:variant>
        <vt:i4>42</vt:i4>
      </vt:variant>
    </vt:vector>
  </HeadingPairs>
  <TitlesOfParts>
    <vt:vector size="53" baseType="lpstr">
      <vt:lpstr>Meiryo</vt:lpstr>
      <vt:lpstr>Meiryo</vt:lpstr>
      <vt:lpstr>游ゴシック</vt:lpstr>
      <vt:lpstr>Arial</vt:lpstr>
      <vt:lpstr>Calibri</vt:lpstr>
      <vt:lpstr>Segoe UI</vt:lpstr>
      <vt:lpstr>Wingdings</vt:lpstr>
      <vt:lpstr>CBCレイアウト</vt:lpstr>
      <vt:lpstr>CBCレイアウト（広告主・代理店限定）</vt:lpstr>
      <vt:lpstr>CBCレイアウト（社外秘）</vt:lpstr>
      <vt:lpstr>think-cellスライド</vt:lpstr>
      <vt:lpstr>PowerPoint プレゼンテーション</vt:lpstr>
      <vt:lpstr>目次</vt:lpstr>
      <vt:lpstr>PowerPoint プレゼンテーション</vt:lpstr>
      <vt:lpstr>いまメディアプランニングで起きている課題</vt:lpstr>
      <vt:lpstr>広告費と認知効率の関係 </vt:lpstr>
      <vt:lpstr>認知効率低下の要因</vt:lpstr>
      <vt:lpstr>メディアプランニングにおける「マス」の重要性</vt:lpstr>
      <vt:lpstr>PowerPoint プレゼンテーション</vt:lpstr>
      <vt:lpstr>ニュースメディアの特性</vt:lpstr>
      <vt:lpstr>ニュースメディアのマーケティング的価値</vt:lpstr>
      <vt:lpstr>ニュースメディアのユーザー行動規模</vt:lpstr>
      <vt:lpstr>ニュースメディアとしてのYahoo! JAPAN特性</vt:lpstr>
      <vt:lpstr>①最大級ニュースメディア</vt:lpstr>
      <vt:lpstr>②世の中ゴト確認メディア</vt:lpstr>
      <vt:lpstr>③能動的習慣接触メディア</vt:lpstr>
      <vt:lpstr>メディア特性を活かした広告メニュー</vt:lpstr>
      <vt:lpstr>PowerPoint プレゼンテーション</vt:lpstr>
      <vt:lpstr>商品概要</vt:lpstr>
      <vt:lpstr>Yahoo!ニュース トピックスとは </vt:lpstr>
      <vt:lpstr>Yahoo! JAPAN　トップページ　トピックスPR　SP（オールリーチ） </vt:lpstr>
      <vt:lpstr>Yahoo! JAPAN　トップページ　トピックスPR　SP（オールリーチ　Plus）</vt:lpstr>
      <vt:lpstr>PowerPoint プレゼンテーション</vt:lpstr>
      <vt:lpstr>Yahoo! JAPAN　トップページ　トピックスPR　SP　活用イメージ </vt:lpstr>
      <vt:lpstr>Yahoo!ニュース　タイアップとの連動企画</vt:lpstr>
      <vt:lpstr>APPENDIX　 Yahoo!ニュース　タイアップ レポートについて</vt:lpstr>
      <vt:lpstr>PowerPoint プレゼンテーション</vt:lpstr>
      <vt:lpstr>広告効果事例</vt:lpstr>
      <vt:lpstr>広告効果事例</vt:lpstr>
      <vt:lpstr>飲料：検索行動の増加</vt:lpstr>
      <vt:lpstr>飲料：広告反応の増加</vt:lpstr>
      <vt:lpstr>飲料：広告反応の増加 </vt:lpstr>
      <vt:lpstr>飲料：潜在関心層の広告反応</vt:lpstr>
      <vt:lpstr>定額制サービス：訴求軸別の広告反応比較 </vt:lpstr>
      <vt:lpstr>自動車：タイアップ記事の読了率 </vt:lpstr>
      <vt:lpstr>自動車：タイアップ記事の読了率</vt:lpstr>
      <vt:lpstr>コンテンツ訴求の広告効果事例</vt:lpstr>
      <vt:lpstr>放送局：特定日の訴求</vt:lpstr>
      <vt:lpstr>動画配信サービス：クリエイティブ比較</vt:lpstr>
      <vt:lpstr>動画配信サービス：新規訪問の増加 </vt:lpstr>
      <vt:lpstr>動画配信サービス：検索行動の増加 </vt:lpstr>
      <vt:lpstr>参考：ディープリンクの設定について</vt:lpstr>
      <vt:lpstr>PowerPoint プレゼンテーション</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
  <cp:keywords/>
  <dc:description/>
  <cp:lastModifiedBy>大原 真由美</cp:lastModifiedBy>
  <cp:revision>63</cp:revision>
  <dcterms:created xsi:type="dcterms:W3CDTF">2024-07-26T04:17:15Z</dcterms:created>
  <dcterms:modified xsi:type="dcterms:W3CDTF">2025-07-15T07:43:58Z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defa4170-0d19-0005-0004-bc88714345d2_Enabled">
    <vt:lpwstr>true</vt:lpwstr>
  </property>
  <property fmtid="{D5CDD505-2E9C-101B-9397-08002B2CF9AE}" pid="3" name="MSIP_Label_defa4170-0d19-0005-0004-bc88714345d2_SetDate">
    <vt:lpwstr>2025-01-24T06:11:04Z</vt:lpwstr>
  </property>
  <property fmtid="{D5CDD505-2E9C-101B-9397-08002B2CF9AE}" pid="4" name="MSIP_Label_defa4170-0d19-0005-0004-bc88714345d2_Method">
    <vt:lpwstr>Standard</vt:lpwstr>
  </property>
  <property fmtid="{D5CDD505-2E9C-101B-9397-08002B2CF9AE}" pid="5" name="MSIP_Label_defa4170-0d19-0005-0004-bc88714345d2_Name">
    <vt:lpwstr>defa4170-0d19-0005-0004-bc88714345d2</vt:lpwstr>
  </property>
  <property fmtid="{D5CDD505-2E9C-101B-9397-08002B2CF9AE}" pid="6" name="MSIP_Label_defa4170-0d19-0005-0004-bc88714345d2_SiteId">
    <vt:lpwstr>d8c9785c-7bbf-4b6c-bf29-15e4982bfb86</vt:lpwstr>
  </property>
  <property fmtid="{D5CDD505-2E9C-101B-9397-08002B2CF9AE}" pid="7" name="MSIP_Label_defa4170-0d19-0005-0004-bc88714345d2_ActionId">
    <vt:lpwstr>6b361219-ec79-46f8-93ac-a090e6a7189c</vt:lpwstr>
  </property>
  <property fmtid="{D5CDD505-2E9C-101B-9397-08002B2CF9AE}" pid="8" name="MSIP_Label_defa4170-0d19-0005-0004-bc88714345d2_ContentBits">
    <vt:lpwstr>0</vt:lpwstr>
  </property>
</Properties>
</file>